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0"/>
  </p:sldMasterIdLst>
  <p:notesMasterIdLst>
    <p:notesMasterId r:id="rId64"/>
  </p:notesMasterIdLst>
  <p:sldIdLst>
    <p:sldId id="256" r:id="rId41"/>
    <p:sldId id="257" r:id="rId42"/>
    <p:sldId id="258" r:id="rId43"/>
    <p:sldId id="259" r:id="rId44"/>
    <p:sldId id="261" r:id="rId45"/>
    <p:sldId id="260" r:id="rId46"/>
    <p:sldId id="262" r:id="rId47"/>
    <p:sldId id="263" r:id="rId48"/>
    <p:sldId id="264" r:id="rId49"/>
    <p:sldId id="265" r:id="rId50"/>
    <p:sldId id="27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8" r:id="rId61"/>
    <p:sldId id="266" r:id="rId62"/>
    <p:sldId id="267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slide" Target="slides/slide23.xml"/><Relationship Id="rId68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61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7D4AC-21CA-46C1-9CCA-CB719FE9DDA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B2C2-535F-4546-AA61-19BB8D6B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B2C2-535F-4546-AA61-19BB8D6B52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2B2C2-535F-4546-AA61-19BB8D6B52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9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3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5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7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2.png"/><Relationship Id="rId5" Type="http://schemas.openxmlformats.org/officeDocument/2006/relationships/hyperlink" Target="http://www.infomall.org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pc-abds.org/kaleidoscope/" TargetMode="Externa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Unit 0 Part B: Class Introduction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 2015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 defTabSz="4572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 defTabSz="4572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 defTabSz="4572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 defTabSz="4572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94" y="2837709"/>
            <a:ext cx="3365726" cy="335972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271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" y="109175"/>
            <a:ext cx="5830389" cy="1143000"/>
          </a:xfrm>
        </p:spPr>
        <p:txBody>
          <a:bodyPr/>
          <a:lstStyle/>
          <a:p>
            <a:r>
              <a:rPr lang="en-US" b="1" dirty="0" smtClean="0"/>
              <a:t>Section 1 Units 5 and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29"/>
            <a:ext cx="9048206" cy="5619205"/>
          </a:xfrm>
        </p:spPr>
        <p:txBody>
          <a:bodyPr>
            <a:normAutofit/>
          </a:bodyPr>
          <a:lstStyle/>
          <a:p>
            <a:r>
              <a:rPr lang="en-US" sz="2800" b="1" dirty="0"/>
              <a:t>Unit </a:t>
            </a:r>
            <a:r>
              <a:rPr lang="en-US" sz="2800" b="1" dirty="0" smtClean="0"/>
              <a:t>5</a:t>
            </a:r>
            <a:r>
              <a:rPr lang="en-US" sz="2800" b="1" dirty="0"/>
              <a:t>: Big Data Applications and Generalizing their </a:t>
            </a:r>
            <a:r>
              <a:rPr lang="en-US" sz="2800" b="1" dirty="0" smtClean="0"/>
              <a:t>Structure</a:t>
            </a:r>
          </a:p>
          <a:p>
            <a:pPr lvl="1"/>
            <a:r>
              <a:rPr lang="en-US" sz="2400" dirty="0"/>
              <a:t>Lesson 5A: </a:t>
            </a:r>
            <a:r>
              <a:rPr lang="en-US" sz="2400" dirty="0" smtClean="0"/>
              <a:t>NIST Use Cases Reviewed and Image-based Applications I</a:t>
            </a:r>
            <a:endParaRPr lang="en-US" sz="2400" dirty="0"/>
          </a:p>
          <a:p>
            <a:pPr lvl="1"/>
            <a:r>
              <a:rPr lang="en-US" sz="2400" dirty="0" smtClean="0"/>
              <a:t>Lesson 5B</a:t>
            </a:r>
            <a:r>
              <a:rPr lang="en-US" sz="2400" dirty="0"/>
              <a:t>: Image-based Applications </a:t>
            </a:r>
            <a:r>
              <a:rPr lang="en-US" sz="2400" dirty="0" smtClean="0"/>
              <a:t>II</a:t>
            </a:r>
          </a:p>
          <a:p>
            <a:pPr lvl="1"/>
            <a:r>
              <a:rPr lang="en-US" sz="2400" dirty="0" smtClean="0"/>
              <a:t>Lesson 5C</a:t>
            </a:r>
            <a:r>
              <a:rPr lang="en-US" sz="2400" dirty="0"/>
              <a:t>: Internet of Things based </a:t>
            </a:r>
            <a:r>
              <a:rPr lang="en-US" sz="2400" dirty="0" smtClean="0"/>
              <a:t>Applications</a:t>
            </a:r>
          </a:p>
          <a:p>
            <a:pPr lvl="1"/>
            <a:r>
              <a:rPr lang="en-US" sz="2400" dirty="0" smtClean="0"/>
              <a:t>Lesson 5D: Previous Application Classifications and Ogre Facets I</a:t>
            </a:r>
          </a:p>
          <a:p>
            <a:pPr lvl="1"/>
            <a:r>
              <a:rPr lang="en-US" sz="2400" dirty="0"/>
              <a:t>Lesson </a:t>
            </a:r>
            <a:r>
              <a:rPr lang="en-US" sz="2400" dirty="0" smtClean="0"/>
              <a:t>5E: Ogre Facets II</a:t>
            </a:r>
            <a:endParaRPr lang="en-US" sz="2400" dirty="0"/>
          </a:p>
          <a:p>
            <a:r>
              <a:rPr lang="en-US" sz="2800" b="1" dirty="0" smtClean="0"/>
              <a:t>Unit 6: </a:t>
            </a:r>
            <a:r>
              <a:rPr lang="en-US" sz="2800" b="1" dirty="0"/>
              <a:t>Aspects of Big Data Applications </a:t>
            </a:r>
            <a:endParaRPr lang="en-US" sz="2800" b="1" dirty="0" smtClean="0"/>
          </a:p>
          <a:p>
            <a:pPr lvl="1"/>
            <a:r>
              <a:rPr lang="en-US" sz="2400" dirty="0"/>
              <a:t>Lesson 6A: Implementing the Software Stack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580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950" y="213619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Class Contents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715" y="2638696"/>
            <a:ext cx="8721212" cy="157346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2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274"/>
            <a:ext cx="3365726" cy="335972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336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449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2: Practical Use of Clouds and HPC-ABDS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57604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Collaboration Tools </a:t>
            </a:r>
            <a:endParaRPr lang="en-US" b="1" dirty="0" smtClean="0"/>
          </a:p>
          <a:p>
            <a:pPr lvl="1" fontAlgn="base"/>
            <a:r>
              <a:rPr lang="en-US" dirty="0" smtClean="0"/>
              <a:t>Overview </a:t>
            </a:r>
            <a:r>
              <a:rPr lang="en-US" dirty="0"/>
              <a:t>and Introduction</a:t>
            </a:r>
          </a:p>
          <a:p>
            <a:pPr lvl="1" fontAlgn="base"/>
            <a:r>
              <a:rPr lang="en-US" dirty="0"/>
              <a:t>Google </a:t>
            </a:r>
            <a:r>
              <a:rPr lang="en-US" dirty="0" smtClean="0"/>
              <a:t>Tools</a:t>
            </a:r>
          </a:p>
          <a:p>
            <a:pPr lvl="2" fontAlgn="base"/>
            <a:r>
              <a:rPr lang="en-US" dirty="0" smtClean="0"/>
              <a:t>Google</a:t>
            </a:r>
            <a:r>
              <a:rPr lang="en-US" dirty="0"/>
              <a:t>+</a:t>
            </a:r>
          </a:p>
          <a:p>
            <a:pPr lvl="2" fontAlgn="base"/>
            <a:r>
              <a:rPr lang="en-US" dirty="0"/>
              <a:t>Remote desktop</a:t>
            </a:r>
          </a:p>
          <a:p>
            <a:pPr lvl="1" fontAlgn="base"/>
            <a:r>
              <a:rPr lang="en-US" dirty="0"/>
              <a:t>Shell </a:t>
            </a:r>
            <a:r>
              <a:rPr lang="en-US" dirty="0" smtClean="0"/>
              <a:t>access</a:t>
            </a:r>
            <a:endParaRPr lang="en-US" dirty="0"/>
          </a:p>
          <a:p>
            <a:pPr lvl="1" fontAlgn="base"/>
            <a:r>
              <a:rPr lang="en-US" dirty="0" err="1" smtClean="0"/>
              <a:t>Github</a:t>
            </a:r>
            <a:endParaRPr lang="en-US" dirty="0"/>
          </a:p>
          <a:p>
            <a:pPr fontAlgn="base"/>
            <a:r>
              <a:rPr lang="en-US" b="1" dirty="0" smtClean="0"/>
              <a:t>System </a:t>
            </a:r>
            <a:r>
              <a:rPr lang="en-US" b="1" dirty="0"/>
              <a:t>Access </a:t>
            </a:r>
            <a:r>
              <a:rPr lang="en-US" b="1" dirty="0" smtClean="0"/>
              <a:t>to </a:t>
            </a:r>
            <a:r>
              <a:rPr lang="en-US" b="1" dirty="0" err="1" smtClean="0"/>
              <a:t>FutureSystems</a:t>
            </a:r>
            <a:endParaRPr lang="en-US" b="1" dirty="0" smtClean="0"/>
          </a:p>
          <a:p>
            <a:pPr lvl="1" fontAlgn="base"/>
            <a:r>
              <a:rPr lang="en-US" dirty="0" smtClean="0"/>
              <a:t>Overview </a:t>
            </a:r>
            <a:r>
              <a:rPr lang="en-US" dirty="0"/>
              <a:t>and Introduction</a:t>
            </a:r>
          </a:p>
          <a:p>
            <a:pPr lvl="1" fontAlgn="base"/>
            <a:r>
              <a:rPr lang="en-US" dirty="0"/>
              <a:t>Use of </a:t>
            </a:r>
            <a:r>
              <a:rPr lang="en-US" dirty="0" err="1"/>
              <a:t>FutureSystems</a:t>
            </a:r>
            <a:endParaRPr lang="en-US" dirty="0"/>
          </a:p>
          <a:p>
            <a:pPr lvl="2" fontAlgn="base"/>
            <a:r>
              <a:rPr lang="en-US" dirty="0"/>
              <a:t>Getting an </a:t>
            </a:r>
            <a:r>
              <a:rPr lang="en-US" dirty="0" smtClean="0"/>
              <a:t>Account</a:t>
            </a:r>
            <a:endParaRPr lang="en-US" dirty="0"/>
          </a:p>
          <a:p>
            <a:pPr lvl="2" fontAlgn="base"/>
            <a:r>
              <a:rPr lang="en-US" dirty="0"/>
              <a:t>Remote Login  </a:t>
            </a:r>
            <a:endParaRPr lang="en-US" dirty="0" smtClean="0"/>
          </a:p>
          <a:p>
            <a:pPr lvl="3" fontAlgn="base"/>
            <a:r>
              <a:rPr lang="en-US" dirty="0" smtClean="0"/>
              <a:t>Managing keys</a:t>
            </a:r>
            <a:endParaRPr lang="en-US" dirty="0"/>
          </a:p>
          <a:p>
            <a:pPr lvl="3" fontAlgn="base"/>
            <a:r>
              <a:rPr lang="en-US" dirty="0" smtClean="0"/>
              <a:t>Putty</a:t>
            </a:r>
            <a:endParaRPr lang="en-US" dirty="0"/>
          </a:p>
          <a:p>
            <a:pPr lvl="3" fontAlgn="base"/>
            <a:r>
              <a:rPr lang="en-US" dirty="0" err="1" smtClean="0"/>
              <a:t>ssh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7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449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2: Practical Use of Clouds and HPC-ABDS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57604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Linux Basics</a:t>
            </a:r>
          </a:p>
          <a:p>
            <a:pPr lvl="1" fontAlgn="base"/>
            <a:r>
              <a:rPr lang="en-US" dirty="0"/>
              <a:t>Overview and Introduction</a:t>
            </a:r>
          </a:p>
          <a:p>
            <a:pPr lvl="1" fontAlgn="base"/>
            <a:r>
              <a:rPr lang="en-US" dirty="0"/>
              <a:t>Tutorial: Learning Shell </a:t>
            </a:r>
            <a:r>
              <a:rPr lang="en-US" dirty="0" smtClean="0"/>
              <a:t>Scripting</a:t>
            </a:r>
            <a:endParaRPr lang="en-US" dirty="0"/>
          </a:p>
          <a:p>
            <a:pPr lvl="1" fontAlgn="base"/>
            <a:r>
              <a:rPr lang="en-US" dirty="0"/>
              <a:t>Editors</a:t>
            </a:r>
          </a:p>
          <a:p>
            <a:pPr lvl="2" fontAlgn="base"/>
            <a:r>
              <a:rPr lang="en-US" dirty="0" err="1"/>
              <a:t>emacs</a:t>
            </a:r>
            <a:r>
              <a:rPr lang="en-US" dirty="0"/>
              <a:t>, vi, </a:t>
            </a:r>
            <a:r>
              <a:rPr lang="en-US" dirty="0" err="1"/>
              <a:t>nano</a:t>
            </a:r>
            <a:endParaRPr lang="en-US" dirty="0"/>
          </a:p>
          <a:p>
            <a:pPr lvl="1" fontAlgn="base"/>
            <a:r>
              <a:rPr lang="en-US" dirty="0" smtClean="0"/>
              <a:t>Python</a:t>
            </a:r>
            <a:endParaRPr lang="en-US" dirty="0"/>
          </a:p>
          <a:p>
            <a:pPr lvl="2" fontAlgn="base"/>
            <a:r>
              <a:rPr lang="en-US" dirty="0" err="1"/>
              <a:t>virtualenv</a:t>
            </a:r>
            <a:endParaRPr lang="en-US" dirty="0"/>
          </a:p>
          <a:p>
            <a:pPr lvl="2" fontAlgn="base"/>
            <a:r>
              <a:rPr lang="en-US" dirty="0" err="1"/>
              <a:t>pypi</a:t>
            </a:r>
            <a:endParaRPr lang="en-US" dirty="0"/>
          </a:p>
          <a:p>
            <a:pPr lvl="1" fontAlgn="base"/>
            <a:r>
              <a:rPr lang="en-US" dirty="0"/>
              <a:t>Package </a:t>
            </a:r>
            <a:r>
              <a:rPr lang="en-US" dirty="0" smtClean="0"/>
              <a:t>Managers</a:t>
            </a:r>
            <a:endParaRPr lang="en-US" dirty="0"/>
          </a:p>
          <a:p>
            <a:pPr lvl="2" fontAlgn="base"/>
            <a:r>
              <a:rPr lang="en-US" dirty="0"/>
              <a:t>yum, apt-get, and brew</a:t>
            </a:r>
          </a:p>
          <a:p>
            <a:pPr lvl="1" fontAlgn="base"/>
            <a:r>
              <a:rPr lang="en-US" dirty="0"/>
              <a:t>Advanced SSH</a:t>
            </a:r>
          </a:p>
          <a:p>
            <a:pPr lvl="2" fontAlgn="base"/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err="1" smtClean="0"/>
              <a:t>config</a:t>
            </a:r>
            <a:endParaRPr lang="en-US" dirty="0"/>
          </a:p>
          <a:p>
            <a:pPr lvl="2" fontAlgn="base"/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smtClean="0"/>
              <a:t>tunnel</a:t>
            </a:r>
            <a:endParaRPr lang="en-US" dirty="0"/>
          </a:p>
          <a:p>
            <a:pPr lvl="1" fontAlgn="base"/>
            <a:r>
              <a:rPr lang="en-US" dirty="0"/>
              <a:t>Modules (Software Environment Management</a:t>
            </a:r>
            <a:r>
              <a:rPr lang="en-US" dirty="0" smtClean="0"/>
              <a:t>)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0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449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2: Practical Use of Clouds and HPC-ABDS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57604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The Basics of </a:t>
            </a:r>
            <a:r>
              <a:rPr lang="en-US" dirty="0" err="1" smtClean="0"/>
              <a:t>OpenStack</a:t>
            </a:r>
            <a:endParaRPr lang="en-US" b="1" dirty="0"/>
          </a:p>
          <a:p>
            <a:pPr lvl="1" fontAlgn="base"/>
            <a:r>
              <a:rPr lang="en-US" dirty="0"/>
              <a:t>Overview and Introduction</a:t>
            </a:r>
          </a:p>
          <a:p>
            <a:pPr lvl="1" fontAlgn="base"/>
            <a:r>
              <a:rPr lang="en-US" dirty="0" err="1"/>
              <a:t>OpenStack</a:t>
            </a:r>
            <a:r>
              <a:rPr lang="en-US" dirty="0"/>
              <a:t> for Beginners </a:t>
            </a:r>
          </a:p>
          <a:p>
            <a:pPr lvl="2" fontAlgn="base"/>
            <a:r>
              <a:rPr lang="en-US" dirty="0"/>
              <a:t>Compute Node - deploy/login/terminate</a:t>
            </a:r>
          </a:p>
          <a:p>
            <a:pPr lvl="2" fontAlgn="base"/>
            <a:r>
              <a:rPr lang="en-US" dirty="0"/>
              <a:t>Storage</a:t>
            </a:r>
          </a:p>
          <a:p>
            <a:pPr lvl="2" fontAlgn="base"/>
            <a:r>
              <a:rPr lang="en-US" dirty="0"/>
              <a:t>Network - IP addresses / ports</a:t>
            </a:r>
          </a:p>
          <a:p>
            <a:pPr lvl="2" fontAlgn="base"/>
            <a:r>
              <a:rPr lang="en-US" dirty="0"/>
              <a:t>Virtual Images</a:t>
            </a:r>
          </a:p>
          <a:p>
            <a:pPr lvl="1" fontAlgn="base"/>
            <a:r>
              <a:rPr lang="en-US" dirty="0"/>
              <a:t>Introduction to </a:t>
            </a:r>
            <a:r>
              <a:rPr lang="en-US" dirty="0" err="1"/>
              <a:t>OpenStack</a:t>
            </a:r>
            <a:r>
              <a:rPr lang="en-US" dirty="0"/>
              <a:t> Juno Release</a:t>
            </a:r>
          </a:p>
          <a:p>
            <a:pPr lvl="1" fontAlgn="base"/>
            <a:r>
              <a:rPr lang="en-US" dirty="0"/>
              <a:t>Other </a:t>
            </a:r>
            <a:r>
              <a:rPr lang="en-US" dirty="0" err="1"/>
              <a:t>IaaS</a:t>
            </a:r>
            <a:r>
              <a:rPr lang="en-US" dirty="0"/>
              <a:t> </a:t>
            </a:r>
            <a:r>
              <a:rPr lang="en-US" dirty="0" smtClean="0"/>
              <a:t>Platforms</a:t>
            </a:r>
            <a:endParaRPr lang="en-US" dirty="0"/>
          </a:p>
          <a:p>
            <a:pPr lvl="2" fontAlgn="base"/>
            <a:r>
              <a:rPr lang="en-US" dirty="0"/>
              <a:t>Introduction and Overview</a:t>
            </a:r>
          </a:p>
          <a:p>
            <a:pPr lvl="2" fontAlgn="base"/>
            <a:r>
              <a:rPr lang="en-US" dirty="0"/>
              <a:t>Bare metal clouds</a:t>
            </a:r>
          </a:p>
          <a:p>
            <a:pPr lvl="2" fontAlgn="base"/>
            <a:r>
              <a:rPr lang="en-US" dirty="0"/>
              <a:t>Commercial clouds</a:t>
            </a:r>
          </a:p>
          <a:p>
            <a:pPr lvl="3" fontAlgn="base"/>
            <a:r>
              <a:rPr lang="en-US" dirty="0"/>
              <a:t>Amazon Web Services (AWS)</a:t>
            </a:r>
          </a:p>
          <a:p>
            <a:pPr lvl="3" fontAlgn="base"/>
            <a:r>
              <a:rPr lang="en-US" dirty="0"/>
              <a:t>Microsoft Azure</a:t>
            </a:r>
          </a:p>
          <a:p>
            <a:pPr lvl="3" fontAlgn="base"/>
            <a:r>
              <a:rPr lang="en-US" dirty="0"/>
              <a:t>Google Compute Engine (GCE)</a:t>
            </a:r>
          </a:p>
          <a:p>
            <a:pPr lvl="3" fontAlgn="base"/>
            <a:r>
              <a:rPr lang="en-US" dirty="0"/>
              <a:t>HP Cloud</a:t>
            </a:r>
          </a:p>
          <a:p>
            <a:pPr lvl="2" fontAlgn="base"/>
            <a:r>
              <a:rPr lang="en-US" dirty="0"/>
              <a:t>Private clouds</a:t>
            </a:r>
          </a:p>
          <a:p>
            <a:pPr lvl="3" fontAlgn="base"/>
            <a:r>
              <a:rPr lang="en-US" dirty="0" err="1"/>
              <a:t>OpenNebula</a:t>
            </a:r>
            <a:endParaRPr lang="en-US" dirty="0"/>
          </a:p>
          <a:p>
            <a:pPr lvl="3" fontAlgn="base"/>
            <a:r>
              <a:rPr lang="en-US" dirty="0"/>
              <a:t>Eucalyptus</a:t>
            </a:r>
          </a:p>
          <a:p>
            <a:pPr lvl="3" fontAlgn="base"/>
            <a:r>
              <a:rPr lang="en-US" dirty="0" err="1"/>
              <a:t>Cloudstack</a:t>
            </a:r>
            <a:endParaRPr lang="en-US" dirty="0"/>
          </a:p>
          <a:p>
            <a:pPr lvl="3" fontAlgn="base"/>
            <a:r>
              <a:rPr lang="en-US" dirty="0" err="1"/>
              <a:t>SaltStack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449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2: Practical Use of Clouds and HPC-ABDS 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57604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/>
              <a:t>The Basics of </a:t>
            </a:r>
            <a:r>
              <a:rPr lang="en-US" b="1" dirty="0" err="1"/>
              <a:t>Cloudmesh</a:t>
            </a:r>
            <a:endParaRPr lang="en-US" b="1" dirty="0"/>
          </a:p>
          <a:p>
            <a:pPr lvl="1" fontAlgn="base"/>
            <a:r>
              <a:rPr lang="en-US" dirty="0"/>
              <a:t>Overview and Introduction</a:t>
            </a:r>
          </a:p>
          <a:p>
            <a:pPr lvl="1" fontAlgn="base"/>
            <a:r>
              <a:rPr lang="en-US" dirty="0" err="1"/>
              <a:t>Cloudmesh</a:t>
            </a:r>
            <a:r>
              <a:rPr lang="en-US" dirty="0"/>
              <a:t> for </a:t>
            </a:r>
            <a:r>
              <a:rPr lang="en-US" dirty="0" smtClean="0"/>
              <a:t>beginners</a:t>
            </a:r>
            <a:endParaRPr lang="en-US" dirty="0"/>
          </a:p>
          <a:p>
            <a:pPr lvl="2" fontAlgn="base"/>
            <a:r>
              <a:rPr lang="en-US" dirty="0"/>
              <a:t>Installation</a:t>
            </a:r>
          </a:p>
          <a:p>
            <a:pPr lvl="2" fontAlgn="base"/>
            <a:r>
              <a:rPr lang="en-US" dirty="0"/>
              <a:t>CLI</a:t>
            </a:r>
          </a:p>
          <a:p>
            <a:pPr lvl="2" fontAlgn="base"/>
            <a:r>
              <a:rPr lang="en-US" dirty="0"/>
              <a:t>Web Dashboard</a:t>
            </a:r>
          </a:p>
          <a:p>
            <a:pPr lvl="2" fontAlgn="base"/>
            <a:r>
              <a:rPr lang="en-US" dirty="0"/>
              <a:t>API</a:t>
            </a:r>
          </a:p>
          <a:p>
            <a:pPr lvl="1" fontAlgn="base"/>
            <a:r>
              <a:rPr lang="en-US" dirty="0" err="1"/>
              <a:t>IPython</a:t>
            </a:r>
            <a:r>
              <a:rPr lang="en-US" dirty="0"/>
              <a:t> on </a:t>
            </a:r>
            <a:r>
              <a:rPr lang="en-US" dirty="0" err="1" smtClean="0"/>
              <a:t>Cloudmesh</a:t>
            </a:r>
            <a:endParaRPr lang="en-US" dirty="0"/>
          </a:p>
          <a:p>
            <a:pPr lvl="1" fontAlgn="base"/>
            <a:r>
              <a:rPr lang="en-US" dirty="0"/>
              <a:t>Using </a:t>
            </a:r>
            <a:r>
              <a:rPr lang="en-US" dirty="0" err="1"/>
              <a:t>OpenStack</a:t>
            </a:r>
            <a:r>
              <a:rPr lang="en-US" dirty="0"/>
              <a:t> on </a:t>
            </a:r>
            <a:r>
              <a:rPr lang="en-US" dirty="0" err="1"/>
              <a:t>Cloudmesh</a:t>
            </a:r>
            <a:endParaRPr lang="en-US" dirty="0"/>
          </a:p>
          <a:p>
            <a:pPr fontAlgn="base"/>
            <a:r>
              <a:rPr lang="en-US" b="1" dirty="0" smtClean="0"/>
              <a:t>Advanced </a:t>
            </a:r>
            <a:r>
              <a:rPr lang="en-US" b="1" dirty="0" err="1"/>
              <a:t>Cloudmesh</a:t>
            </a:r>
            <a:r>
              <a:rPr lang="en-US" b="1" dirty="0"/>
              <a:t> </a:t>
            </a:r>
          </a:p>
          <a:p>
            <a:pPr lvl="1" fontAlgn="base"/>
            <a:r>
              <a:rPr lang="en-US" dirty="0"/>
              <a:t>Overview and Introduction</a:t>
            </a:r>
          </a:p>
          <a:p>
            <a:pPr lvl="1" fontAlgn="base"/>
            <a:r>
              <a:rPr lang="en-US" dirty="0"/>
              <a:t>VM </a:t>
            </a:r>
            <a:r>
              <a:rPr lang="en-US" dirty="0" smtClean="0"/>
              <a:t>management</a:t>
            </a:r>
            <a:endParaRPr lang="en-US" dirty="0"/>
          </a:p>
          <a:p>
            <a:pPr lvl="1" fontAlgn="base"/>
            <a:r>
              <a:rPr lang="en-US" dirty="0"/>
              <a:t>Virtual Clusters with </a:t>
            </a:r>
            <a:r>
              <a:rPr lang="en-US" dirty="0" err="1" smtClean="0"/>
              <a:t>Cloudmesh</a:t>
            </a:r>
            <a:endParaRPr lang="en-US" dirty="0"/>
          </a:p>
          <a:p>
            <a:pPr lvl="2" fontAlgn="base"/>
            <a:r>
              <a:rPr lang="en-US" dirty="0"/>
              <a:t>SSH connections between nodes</a:t>
            </a:r>
          </a:p>
          <a:p>
            <a:pPr lvl="2" fontAlgn="base"/>
            <a:r>
              <a:rPr lang="en-US" dirty="0"/>
              <a:t>hosts configuration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8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449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2: Practical Use of Clouds and HPC-ABDS 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57604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IT Operations - Automation and Orchestration </a:t>
            </a:r>
            <a:endParaRPr lang="en-US" b="1" dirty="0" smtClean="0"/>
          </a:p>
          <a:p>
            <a:pPr lvl="1" fontAlgn="base"/>
            <a:r>
              <a:rPr lang="en-US" b="1" dirty="0" err="1" smtClean="0"/>
              <a:t>DevOps</a:t>
            </a:r>
            <a:endParaRPr lang="en-US" b="1" dirty="0"/>
          </a:p>
          <a:p>
            <a:pPr lvl="2" fontAlgn="base"/>
            <a:r>
              <a:rPr lang="en-US" dirty="0" err="1" smtClean="0"/>
              <a:t>Ansible</a:t>
            </a:r>
            <a:endParaRPr lang="en-US" dirty="0"/>
          </a:p>
          <a:p>
            <a:pPr lvl="2" fontAlgn="base"/>
            <a:r>
              <a:rPr lang="en-US" dirty="0" err="1" smtClean="0"/>
              <a:t>SaltStack</a:t>
            </a:r>
            <a:endParaRPr lang="en-US" dirty="0"/>
          </a:p>
          <a:p>
            <a:pPr lvl="2" fontAlgn="base"/>
            <a:r>
              <a:rPr lang="en-US" dirty="0" smtClean="0"/>
              <a:t>Puppet</a:t>
            </a:r>
            <a:endParaRPr lang="en-US" dirty="0"/>
          </a:p>
          <a:p>
            <a:pPr lvl="2" fontAlgn="base"/>
            <a:r>
              <a:rPr lang="en-US" dirty="0" smtClean="0"/>
              <a:t>Chef</a:t>
            </a:r>
            <a:endParaRPr lang="en-US" dirty="0"/>
          </a:p>
          <a:p>
            <a:pPr lvl="2" fontAlgn="base"/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smtClean="0"/>
              <a:t>Heat</a:t>
            </a:r>
            <a:endParaRPr lang="en-US" dirty="0"/>
          </a:p>
          <a:p>
            <a:pPr lvl="2" fontAlgn="base"/>
            <a:r>
              <a:rPr lang="en-US" dirty="0"/>
              <a:t>Ubuntu Juju </a:t>
            </a:r>
          </a:p>
          <a:p>
            <a:pPr lvl="1" fontAlgn="base"/>
            <a:r>
              <a:rPr lang="en-US" dirty="0" smtClean="0"/>
              <a:t>Overall Context</a:t>
            </a:r>
            <a:r>
              <a:rPr lang="en-US" dirty="0"/>
              <a:t> </a:t>
            </a:r>
            <a:r>
              <a:rPr lang="en-US" dirty="0" smtClean="0"/>
              <a:t>and Relationship </a:t>
            </a:r>
            <a:r>
              <a:rPr lang="en-US" dirty="0"/>
              <a:t>between</a:t>
            </a:r>
          </a:p>
          <a:p>
            <a:pPr lvl="2" fontAlgn="base"/>
            <a:r>
              <a:rPr lang="en-US" dirty="0"/>
              <a:t>Orchestration (i.e. Google </a:t>
            </a:r>
            <a:r>
              <a:rPr lang="en-US" dirty="0" err="1"/>
              <a:t>FlumeJava</a:t>
            </a:r>
            <a:r>
              <a:rPr lang="en-US" dirty="0"/>
              <a:t>, BPEL)</a:t>
            </a:r>
          </a:p>
          <a:p>
            <a:pPr lvl="2" fontAlgn="base"/>
            <a:r>
              <a:rPr lang="en-US" dirty="0"/>
              <a:t>Collective </a:t>
            </a:r>
            <a:r>
              <a:rPr lang="en-US" dirty="0" err="1"/>
              <a:t>DevOps</a:t>
            </a:r>
            <a:r>
              <a:rPr lang="en-US" dirty="0"/>
              <a:t> (i.e. Heat, Juju, </a:t>
            </a:r>
            <a:r>
              <a:rPr lang="en-US" dirty="0" err="1"/>
              <a:t>Kubernetes</a:t>
            </a:r>
            <a:r>
              <a:rPr lang="en-US" dirty="0"/>
              <a:t>, Amazon </a:t>
            </a:r>
            <a:r>
              <a:rPr lang="en-US" dirty="0" err="1"/>
              <a:t>CloudFormation</a:t>
            </a:r>
            <a:r>
              <a:rPr lang="en-US" dirty="0"/>
              <a:t>)</a:t>
            </a:r>
          </a:p>
          <a:p>
            <a:pPr lvl="2" fontAlgn="base"/>
            <a:r>
              <a:rPr lang="en-US" dirty="0"/>
              <a:t>OASIS </a:t>
            </a:r>
            <a:r>
              <a:rPr lang="en-US" dirty="0" smtClean="0"/>
              <a:t>and TOSCA</a:t>
            </a:r>
            <a:endParaRPr lang="en-US" dirty="0"/>
          </a:p>
          <a:p>
            <a:pPr lvl="2" fontAlgn="base"/>
            <a:r>
              <a:rPr lang="en-US" dirty="0" err="1"/>
              <a:t>PaaS</a:t>
            </a:r>
            <a:r>
              <a:rPr lang="en-US" dirty="0"/>
              <a:t> </a:t>
            </a:r>
          </a:p>
          <a:p>
            <a:pPr lvl="3" fontAlgn="base"/>
            <a:r>
              <a:rPr lang="en-US" dirty="0"/>
              <a:t>Cloud Foundry</a:t>
            </a:r>
          </a:p>
          <a:p>
            <a:pPr lvl="3" fontAlgn="base"/>
            <a:r>
              <a:rPr lang="en-US" dirty="0" err="1"/>
              <a:t>Heroku</a:t>
            </a:r>
            <a:r>
              <a:rPr lang="en-US" dirty="0"/>
              <a:t> and </a:t>
            </a:r>
            <a:r>
              <a:rPr lang="en-US" dirty="0" err="1"/>
              <a:t>Dokku</a:t>
            </a:r>
            <a:endParaRPr lang="en-US" dirty="0"/>
          </a:p>
          <a:p>
            <a:pPr lvl="4" fontAlgn="base"/>
            <a:r>
              <a:rPr lang="en-US" dirty="0" err="1"/>
              <a:t>buildstep</a:t>
            </a:r>
            <a:r>
              <a:rPr lang="en-US" dirty="0"/>
              <a:t>, </a:t>
            </a:r>
            <a:r>
              <a:rPr lang="en-US" dirty="0" err="1"/>
              <a:t>gitreceive</a:t>
            </a:r>
            <a:endParaRPr lang="en-US" dirty="0"/>
          </a:p>
          <a:p>
            <a:pPr lvl="3" fontAlgn="base"/>
            <a:r>
              <a:rPr lang="en-US" dirty="0" err="1"/>
              <a:t>dotCloud</a:t>
            </a:r>
            <a:endParaRPr lang="en-US" dirty="0"/>
          </a:p>
          <a:p>
            <a:pPr lvl="2" fontAlgn="base"/>
            <a:r>
              <a:rPr lang="en-US" dirty="0" err="1"/>
              <a:t>Cloudmesh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449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2: Practical Use of Clouds and HPC-ABDS 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b="1" dirty="0"/>
              <a:t>Virtual </a:t>
            </a:r>
            <a:r>
              <a:rPr lang="en-US" b="1" dirty="0" smtClean="0"/>
              <a:t>Clusters</a:t>
            </a:r>
          </a:p>
          <a:p>
            <a:pPr lvl="1" fontAlgn="base"/>
            <a:r>
              <a:rPr lang="en-US" dirty="0" smtClean="0"/>
              <a:t>Introduction and Overview</a:t>
            </a:r>
          </a:p>
          <a:p>
            <a:pPr lvl="2" fontAlgn="base"/>
            <a:r>
              <a:rPr lang="en-US" dirty="0" smtClean="0"/>
              <a:t>Virtualization </a:t>
            </a:r>
            <a:r>
              <a:rPr lang="en-US" dirty="0"/>
              <a:t>(Physical Clusters v Virtual Clusters)</a:t>
            </a:r>
          </a:p>
          <a:p>
            <a:pPr lvl="2" fontAlgn="base"/>
            <a:r>
              <a:rPr lang="en-US" dirty="0"/>
              <a:t>Examples of VC running on </a:t>
            </a:r>
            <a:r>
              <a:rPr lang="en-US" dirty="0" err="1" smtClean="0"/>
              <a:t>OpenStack</a:t>
            </a:r>
            <a:endParaRPr lang="en-US" dirty="0"/>
          </a:p>
          <a:p>
            <a:pPr lvl="1" fontAlgn="base"/>
            <a:r>
              <a:rPr lang="en-US" dirty="0"/>
              <a:t>Dynamic deployment of arbitrary </a:t>
            </a:r>
            <a:r>
              <a:rPr lang="en-US" dirty="0" smtClean="0"/>
              <a:t>software X on a virtual cluster</a:t>
            </a:r>
            <a:endParaRPr lang="en-US" dirty="0"/>
          </a:p>
          <a:p>
            <a:pPr lvl="1" fontAlgn="base"/>
            <a:r>
              <a:rPr lang="en-US" dirty="0"/>
              <a:t>Hadoop Virtual Cluster</a:t>
            </a:r>
          </a:p>
          <a:p>
            <a:pPr lvl="2" fontAlgn="base"/>
            <a:r>
              <a:rPr lang="en-US" dirty="0" err="1"/>
              <a:t>cloudmesh</a:t>
            </a:r>
            <a:r>
              <a:rPr lang="en-US" dirty="0"/>
              <a:t> (simple setup)</a:t>
            </a:r>
          </a:p>
          <a:p>
            <a:pPr lvl="3" fontAlgn="base"/>
            <a:r>
              <a:rPr lang="en-US" dirty="0"/>
              <a:t>cm cluster </a:t>
            </a:r>
          </a:p>
          <a:p>
            <a:pPr lvl="3" fontAlgn="base"/>
            <a:r>
              <a:rPr lang="en-US" dirty="0"/>
              <a:t>cm </a:t>
            </a:r>
            <a:r>
              <a:rPr lang="en-US" dirty="0" smtClean="0"/>
              <a:t>launcher</a:t>
            </a:r>
            <a:endParaRPr lang="en-US" dirty="0"/>
          </a:p>
          <a:p>
            <a:pPr lvl="2" fontAlgn="base"/>
            <a:r>
              <a:rPr lang="en-US" dirty="0" smtClean="0"/>
              <a:t>Discussion of Manual </a:t>
            </a:r>
            <a:r>
              <a:rPr lang="en-US" dirty="0"/>
              <a:t>vs automated deployment</a:t>
            </a:r>
          </a:p>
          <a:p>
            <a:pPr lvl="2" fontAlgn="base"/>
            <a:r>
              <a:rPr lang="en-US" dirty="0"/>
              <a:t>Advanced topics with Hadoop</a:t>
            </a:r>
          </a:p>
          <a:p>
            <a:pPr lvl="3" fontAlgn="base"/>
            <a:r>
              <a:rPr lang="en-US" dirty="0" err="1"/>
              <a:t>ZooKeeper</a:t>
            </a:r>
            <a:r>
              <a:rPr lang="en-US" dirty="0"/>
              <a:t> and </a:t>
            </a:r>
            <a:r>
              <a:rPr lang="en-US" dirty="0" err="1" smtClean="0"/>
              <a:t>HBase</a:t>
            </a:r>
            <a:endParaRPr lang="en-US" dirty="0"/>
          </a:p>
          <a:p>
            <a:pPr lvl="3" fontAlgn="base"/>
            <a:r>
              <a:rPr lang="en-US" dirty="0"/>
              <a:t>Yarn </a:t>
            </a:r>
          </a:p>
          <a:p>
            <a:pPr lvl="3" fontAlgn="base"/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smtClean="0"/>
              <a:t>Sahara</a:t>
            </a:r>
            <a:endParaRPr lang="en-US" dirty="0"/>
          </a:p>
          <a:p>
            <a:pPr lvl="1" fontAlgn="base"/>
            <a:r>
              <a:rPr lang="en-US" dirty="0"/>
              <a:t>Composite Cluster with </a:t>
            </a:r>
            <a:r>
              <a:rPr lang="en-US" dirty="0" smtClean="0"/>
              <a:t>Sub-Clusters</a:t>
            </a:r>
            <a:endParaRPr lang="en-US" dirty="0"/>
          </a:p>
          <a:p>
            <a:pPr lvl="2" fontAlgn="base"/>
            <a:r>
              <a:rPr lang="en-US" dirty="0"/>
              <a:t>Introduction and Overview</a:t>
            </a:r>
          </a:p>
          <a:p>
            <a:pPr lvl="2" fontAlgn="base"/>
            <a:r>
              <a:rPr lang="en-US" dirty="0"/>
              <a:t>Creating a cross resource virtual </a:t>
            </a:r>
            <a:r>
              <a:rPr lang="en-US" dirty="0" smtClean="0"/>
              <a:t>cluster: ‘A</a:t>
            </a:r>
            <a:r>
              <a:rPr lang="en-US" dirty="0"/>
              <a:t>’ cluster on platform </a:t>
            </a:r>
            <a:r>
              <a:rPr lang="en-US" dirty="0" smtClean="0"/>
              <a:t>I, ‘B</a:t>
            </a:r>
            <a:r>
              <a:rPr lang="en-US" dirty="0"/>
              <a:t>’ </a:t>
            </a:r>
            <a:r>
              <a:rPr lang="en-US" dirty="0" smtClean="0"/>
              <a:t>cluster </a:t>
            </a:r>
            <a:r>
              <a:rPr lang="en-US" dirty="0"/>
              <a:t>on platform </a:t>
            </a:r>
            <a:r>
              <a:rPr lang="en-US" dirty="0" smtClean="0"/>
              <a:t>II, ‘C</a:t>
            </a:r>
            <a:r>
              <a:rPr lang="en-US" dirty="0"/>
              <a:t>’ cluster on platform </a:t>
            </a:r>
            <a:r>
              <a:rPr lang="en-US" dirty="0" smtClean="0"/>
              <a:t>III, ‘Master</a:t>
            </a:r>
            <a:r>
              <a:rPr lang="en-US" dirty="0"/>
              <a:t>’ cluster with A+B+C on multiple </a:t>
            </a:r>
            <a:r>
              <a:rPr lang="en-US" dirty="0" smtClean="0"/>
              <a:t>platforms</a:t>
            </a:r>
            <a:endParaRPr lang="en-US" dirty="0"/>
          </a:p>
          <a:p>
            <a:pPr lvl="1" fontAlgn="base"/>
            <a:r>
              <a:rPr lang="en-US" dirty="0" err="1"/>
              <a:t>OpenMPI</a:t>
            </a:r>
            <a:r>
              <a:rPr lang="en-US" dirty="0"/>
              <a:t> virtual </a:t>
            </a:r>
            <a:r>
              <a:rPr lang="en-US" dirty="0" smtClean="0"/>
              <a:t>cluster</a:t>
            </a:r>
            <a:endParaRPr lang="en-US" dirty="0"/>
          </a:p>
          <a:p>
            <a:pPr lvl="2" fontAlgn="base"/>
            <a:r>
              <a:rPr lang="en-US" dirty="0"/>
              <a:t>Introduction and Overview</a:t>
            </a:r>
          </a:p>
          <a:p>
            <a:pPr lvl="2" fontAlgn="base"/>
            <a:r>
              <a:rPr lang="en-US" dirty="0"/>
              <a:t>HPC Stack - </a:t>
            </a:r>
            <a:r>
              <a:rPr lang="en-US" dirty="0" smtClean="0"/>
              <a:t>MPI</a:t>
            </a:r>
            <a:endParaRPr lang="en-US" dirty="0"/>
          </a:p>
          <a:p>
            <a:pPr lvl="1" fontAlgn="base"/>
            <a:r>
              <a:rPr lang="en-US" dirty="0" err="1"/>
              <a:t>MongoDB</a:t>
            </a:r>
            <a:r>
              <a:rPr lang="en-US" dirty="0"/>
              <a:t> virtual </a:t>
            </a:r>
            <a:r>
              <a:rPr lang="en-US" dirty="0" smtClean="0"/>
              <a:t>cluster</a:t>
            </a:r>
            <a:endParaRPr lang="en-US" dirty="0"/>
          </a:p>
          <a:p>
            <a:pPr lvl="2" fontAlgn="base"/>
            <a:r>
              <a:rPr lang="en-US" dirty="0"/>
              <a:t>Introduction and </a:t>
            </a:r>
            <a:r>
              <a:rPr lang="en-US" dirty="0" err="1" smtClean="0"/>
              <a:t>Ovrview</a:t>
            </a:r>
            <a:endParaRPr lang="en-US" dirty="0"/>
          </a:p>
          <a:p>
            <a:pPr lvl="2" fontAlgn="base"/>
            <a:r>
              <a:rPr lang="en-US" dirty="0" err="1"/>
              <a:t>Sharded</a:t>
            </a:r>
            <a:r>
              <a:rPr lang="en-US" dirty="0"/>
              <a:t> </a:t>
            </a:r>
            <a:r>
              <a:rPr lang="en-US" dirty="0" err="1"/>
              <a:t>MongoDB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1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317" y="-26151"/>
            <a:ext cx="8229600" cy="877455"/>
          </a:xfrm>
        </p:spPr>
        <p:txBody>
          <a:bodyPr/>
          <a:lstStyle/>
          <a:p>
            <a:r>
              <a:rPr lang="en-US" b="1" dirty="0" smtClean="0"/>
              <a:t>HPC-Cloud Data Intensive Cluster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744940" y="5609723"/>
            <a:ext cx="633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Traditional Compute Cluster with virtual clusters superimposed. These are either isolated or share nodes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SR-IOV support ensures that maintain high performance communication with </a:t>
            </a:r>
            <a:r>
              <a:rPr lang="en-US" b="1" dirty="0" err="1" smtClean="0">
                <a:solidFill>
                  <a:prstClr val="black"/>
                </a:solidFill>
              </a:rPr>
              <a:t>Infiniband</a:t>
            </a:r>
            <a:r>
              <a:rPr lang="en-US" b="1" dirty="0" smtClean="0">
                <a:solidFill>
                  <a:prstClr val="black"/>
                </a:solidFill>
              </a:rPr>
              <a:t> interconnect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176012" y="1702523"/>
            <a:ext cx="2513547" cy="3124200"/>
            <a:chOff x="250804" y="1314576"/>
            <a:chExt cx="2513547" cy="3124200"/>
          </a:xfrm>
        </p:grpSpPr>
        <p:grpSp>
          <p:nvGrpSpPr>
            <p:cNvPr id="8" name="Group 7"/>
            <p:cNvGrpSpPr/>
            <p:nvPr/>
          </p:nvGrpSpPr>
          <p:grpSpPr>
            <a:xfrm>
              <a:off x="250804" y="1314576"/>
              <a:ext cx="1447800" cy="3124200"/>
              <a:chOff x="1562100" y="2286000"/>
              <a:chExt cx="1447800" cy="31242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</a:p>
                  </p:txBody>
                </p:sp>
                <p:grpSp>
                  <p:nvGrpSpPr>
                    <p:cNvPr id="8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84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5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6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7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9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1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2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3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4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6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8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0" name="Rectangle 79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</a:p>
                  </p:txBody>
                </p:sp>
                <p:grpSp>
                  <p:nvGrpSpPr>
                    <p:cNvPr id="6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6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Rectangle 5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</a:p>
                  </p:txBody>
                </p:sp>
                <p:grpSp>
                  <p:nvGrpSpPr>
                    <p:cNvPr id="3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Rectangle 3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S</a:t>
                    </a:r>
                  </a:p>
                </p:txBody>
              </p:sp>
              <p:grpSp>
                <p:nvGrpSpPr>
                  <p:cNvPr id="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>
                          <a:solidFill>
                            <a:prstClr val="black"/>
                          </a:solidFill>
                        </a:rPr>
                        <a:t>Data</a:t>
                      </a:r>
                      <a:endParaRPr kumimoji="1" lang="en-US" sz="16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60" name="Left-Right Arrow 159"/>
            <p:cNvSpPr/>
            <p:nvPr/>
          </p:nvSpPr>
          <p:spPr>
            <a:xfrm>
              <a:off x="1723669" y="2716700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9620" y="5122411"/>
            <a:ext cx="164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Lustre</a:t>
            </a:r>
            <a:r>
              <a:rPr lang="en-US" b="1" dirty="0" smtClean="0">
                <a:solidFill>
                  <a:prstClr val="black"/>
                </a:solidFill>
              </a:rPr>
              <a:t>, GPFS, Object Store 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343" name="Group 342"/>
          <p:cNvGrpSpPr/>
          <p:nvPr/>
        </p:nvGrpSpPr>
        <p:grpSpPr>
          <a:xfrm>
            <a:off x="2911400" y="884850"/>
            <a:ext cx="5088123" cy="4660084"/>
            <a:chOff x="3822522" y="1079017"/>
            <a:chExt cx="5088123" cy="4660084"/>
          </a:xfrm>
        </p:grpSpPr>
        <p:grpSp>
          <p:nvGrpSpPr>
            <p:cNvPr id="100" name="Group 99"/>
            <p:cNvGrpSpPr/>
            <p:nvPr/>
          </p:nvGrpSpPr>
          <p:grpSpPr>
            <a:xfrm>
              <a:off x="3822522" y="1094648"/>
              <a:ext cx="2768622" cy="2564704"/>
              <a:chOff x="3713724" y="2020475"/>
              <a:chExt cx="2768622" cy="2564704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57" name="Oval 15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51" name="Oval 1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149" name="Oval 14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2" name="Group 101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42" name="Oval 14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36" name="Oval 13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3" name="Group 102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27" name="Oval 1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119" name="Oval 1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4" name="Group 103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Oval 107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</p:grpSp>
        </p:grpSp>
        <p:grpSp>
          <p:nvGrpSpPr>
            <p:cNvPr id="163" name="Group 162"/>
            <p:cNvGrpSpPr/>
            <p:nvPr/>
          </p:nvGrpSpPr>
          <p:grpSpPr>
            <a:xfrm>
              <a:off x="6142023" y="1079017"/>
              <a:ext cx="2768622" cy="2564704"/>
              <a:chOff x="3713724" y="2020475"/>
              <a:chExt cx="2768622" cy="2564704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20" name="Oval 21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21" name="Straight Connector 22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17" name="Oval 21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18" name="Straight Connector 21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14" name="Oval 21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212" name="Oval 21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5" name="Group 164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02" name="Oval 20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03" name="Straight Connector 20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Group 194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99" name="Oval 19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00" name="Straight Connector 19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" name="Group 19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197" name="Oval 19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98" name="Straight Connector 19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6" name="Group 16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90" name="Oval 18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85" name="Straight Connector 18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182" name="Oval 18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7" name="Group 166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176" name="Oval 17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Group 168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172" name="Oval 1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1" name="Oval 170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6128722" y="3150645"/>
              <a:ext cx="2768622" cy="2564704"/>
              <a:chOff x="3713724" y="2020475"/>
              <a:chExt cx="2768622" cy="2564704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268" name="Group 267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80" name="Oval 27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81" name="Straight Connector 28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77" name="Oval 27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78" name="Straight Connector 27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74" name="Oval 27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272" name="Oval 2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73" name="Straight Connector 27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5" name="Group 224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253" name="Group 25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66" name="Straight Connector 26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62" name="Oval 26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63" name="Straight Connector 26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60" name="Straight Connector 2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257" name="Oval 25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6" name="Group 22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50" name="Oval 24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51" name="Straight Connector 25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47" name="Oval 24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0" name="Group 239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244" name="Oval 24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242" name="Oval 24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7" name="Group 226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236" name="Oval 23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37" name="Straight Connector 23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234" name="Oval 23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35" name="Straight Connector 23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0" name="Group 229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1" name="Oval 230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</p:grpSp>
        </p:grpSp>
        <p:grpSp>
          <p:nvGrpSpPr>
            <p:cNvPr id="283" name="Group 282"/>
            <p:cNvGrpSpPr/>
            <p:nvPr/>
          </p:nvGrpSpPr>
          <p:grpSpPr>
            <a:xfrm>
              <a:off x="3835233" y="3174397"/>
              <a:ext cx="2768622" cy="2564704"/>
              <a:chOff x="3713724" y="2020475"/>
              <a:chExt cx="2768622" cy="2564704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328" name="Group 327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40" name="Oval 3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41" name="Straight Connector 3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9" name="Group 328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37" name="Oval 3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0" name="Group 329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34" name="Oval 33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35" name="Straight Connector 33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1" name="Group 330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332" name="Oval 33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5" name="Group 284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313" name="Group 3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25" name="Oval 32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26" name="Straight Connector 32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" name="Group 313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22" name="Oval 32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23" name="Straight Connector 32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5" name="Group 314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19" name="Oval 3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6" name="Group 31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317" name="Oval 31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18" name="Straight Connector 31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6" name="Group 28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07" name="Oval 30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08" name="Straight Connector 30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304" name="Oval 30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302" name="Oval 30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7" name="Group 286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288" name="Group 287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296" name="Oval 29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9" name="Group 288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294" name="Oval 293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95" name="Straight Connector 29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0" name="Group 289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292" name="Oval 29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1" name="Oval 290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</a:rPr>
                    <a:t>C</a:t>
                  </a:r>
                </a:p>
              </p:txBody>
            </p:sp>
          </p:grpSp>
        </p:grpSp>
      </p:grpSp>
      <p:sp>
        <p:nvSpPr>
          <p:cNvPr id="345" name="Oval 344"/>
          <p:cNvSpPr/>
          <p:nvPr/>
        </p:nvSpPr>
        <p:spPr>
          <a:xfrm rot="19343422">
            <a:off x="2753867" y="2916775"/>
            <a:ext cx="5354041" cy="1301340"/>
          </a:xfrm>
          <a:prstGeom prst="ellipse">
            <a:avLst/>
          </a:prstGeom>
          <a:solidFill>
            <a:schemeClr val="bg1">
              <a:lumMod val="75000"/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 rot="20763654">
            <a:off x="5341130" y="972926"/>
            <a:ext cx="1572887" cy="1158446"/>
          </a:xfrm>
          <a:prstGeom prst="ellipse">
            <a:avLst/>
          </a:prstGeom>
          <a:solidFill>
            <a:schemeClr val="bg1">
              <a:lumMod val="75000"/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 rot="2844643">
            <a:off x="2296066" y="2071061"/>
            <a:ext cx="5354041" cy="2446624"/>
          </a:xfrm>
          <a:prstGeom prst="ellipse">
            <a:avLst/>
          </a:prstGeom>
          <a:solidFill>
            <a:schemeClr val="bg1">
              <a:lumMod val="75000"/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03" y="266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HPC Cloud Cluster supporting HDFS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66478" y="1856629"/>
            <a:ext cx="6679628" cy="3124200"/>
            <a:chOff x="1245172" y="2286000"/>
            <a:chExt cx="6679628" cy="3124200"/>
          </a:xfrm>
        </p:grpSpPr>
        <p:grpSp>
          <p:nvGrpSpPr>
            <p:cNvPr id="6" name="Group 5"/>
            <p:cNvGrpSpPr/>
            <p:nvPr/>
          </p:nvGrpSpPr>
          <p:grpSpPr>
            <a:xfrm>
              <a:off x="4724400" y="2286000"/>
              <a:ext cx="1752600" cy="3124200"/>
              <a:chOff x="1562100" y="2286000"/>
              <a:chExt cx="1752600" cy="3124200"/>
            </a:xfrm>
          </p:grpSpPr>
          <p:grpSp>
            <p:nvGrpSpPr>
              <p:cNvPr id="296" name="Group 295"/>
              <p:cNvGrpSpPr/>
              <p:nvPr/>
            </p:nvGrpSpPr>
            <p:grpSpPr>
              <a:xfrm>
                <a:off x="1562100" y="22860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370" name="Group 369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372" name="Group 371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74" name="Group 37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76" name="Oval 37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37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7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78" name="Straight Connector 37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5" name="Rectangle 37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373" name="Straight Connector 372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/>
            </p:nvGrpSpPr>
            <p:grpSpPr>
              <a:xfrm>
                <a:off x="1562100" y="39624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50" name="Group 34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353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55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6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7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8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9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0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1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2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3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4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5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6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7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8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9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54" name="Straight Connector 353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/>
            </p:nvGrpSpPr>
            <p:grpSpPr>
              <a:xfrm>
                <a:off x="1562100" y="31242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322" name="Group 321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324" name="Group 323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26" name="Group 325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32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31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2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3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4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5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6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7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8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9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0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1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2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3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4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5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30" name="Straight Connector 329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7" name="Rectangle 326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325" name="Straight Connector 324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3" name="Straight Connector 322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/>
            </p:nvGrpSpPr>
            <p:grpSpPr>
              <a:xfrm>
                <a:off x="1562100" y="4800600"/>
                <a:ext cx="1752600" cy="609600"/>
                <a:chOff x="1486335" y="4953000"/>
                <a:chExt cx="1752600" cy="609600"/>
              </a:xfrm>
            </p:grpSpPr>
            <p:grpSp>
              <p:nvGrpSpPr>
                <p:cNvPr id="300" name="Group 299"/>
                <p:cNvGrpSpPr/>
                <p:nvPr/>
              </p:nvGrpSpPr>
              <p:grpSpPr>
                <a:xfrm>
                  <a:off x="1486335" y="49530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302" name="Group 301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304" name="Oval 303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</a:p>
                  </p:txBody>
                </p:sp>
                <p:grpSp>
                  <p:nvGrpSpPr>
                    <p:cNvPr id="30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307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8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9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0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1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2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3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4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5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6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7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8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9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0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1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306" name="Straight Connector 305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2934135" y="5257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245172" y="2286000"/>
              <a:ext cx="1752600" cy="3124200"/>
              <a:chOff x="1562100" y="2286000"/>
              <a:chExt cx="1752600" cy="3124200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1562100" y="22860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272" name="Group 271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76" name="Group 275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78" name="Oval 277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279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81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2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3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4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5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6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7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8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9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0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1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2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3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4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5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80" name="Straight Connector 279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7" name="Rectangle 276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75" name="Straight Connector 274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/>
            </p:nvGrpSpPr>
            <p:grpSpPr>
              <a:xfrm>
                <a:off x="1562100" y="39624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52" name="Group 25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54" name="Oval 25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25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5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56" name="Straight Connector 25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3" name="Rectangle 25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51" name="Straight Connector 250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9" name="Straight Connector 248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1562100" y="31242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224" name="Group 223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226" name="Group 225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30" name="Oval 229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23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33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4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5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6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7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8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9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0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1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2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3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4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5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6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7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32" name="Straight Connector 231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29" name="Rectangle 228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1562100" y="4800600"/>
                <a:ext cx="1752600" cy="609600"/>
                <a:chOff x="1486335" y="4953000"/>
                <a:chExt cx="1752600" cy="609600"/>
              </a:xfrm>
            </p:grpSpPr>
            <p:grpSp>
              <p:nvGrpSpPr>
                <p:cNvPr id="202" name="Group 201"/>
                <p:cNvGrpSpPr/>
                <p:nvPr/>
              </p:nvGrpSpPr>
              <p:grpSpPr>
                <a:xfrm>
                  <a:off x="1486335" y="49530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04" name="Group 203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</a:p>
                  </p:txBody>
                </p:sp>
                <p:grpSp>
                  <p:nvGrpSpPr>
                    <p:cNvPr id="20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09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0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1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2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3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4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5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6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7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8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19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0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1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2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23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2934135" y="5257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2971800" y="2286000"/>
              <a:ext cx="1752600" cy="3124200"/>
              <a:chOff x="1562100" y="2286000"/>
              <a:chExt cx="1752600" cy="312420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562100" y="22860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174" name="Group 173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0" name="Oval 179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18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3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4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5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6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7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8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9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0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2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4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6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7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9" name="Rectangle 178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1562100" y="39624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56" name="Oval 15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15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5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58" name="Straight Connector 15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1562100" y="3124200"/>
                <a:ext cx="1752600" cy="838200"/>
                <a:chOff x="1562100" y="2103137"/>
                <a:chExt cx="1752600" cy="838200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562100" y="2103137"/>
                  <a:ext cx="1752600" cy="609600"/>
                  <a:chOff x="1562100" y="2103137"/>
                  <a:chExt cx="1752600" cy="609600"/>
                </a:xfrm>
              </p:grpSpPr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30" name="Group 12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32" name="Oval 131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</a:p>
                    </p:txBody>
                  </p:sp>
                  <p:grpSp>
                    <p:nvGrpSpPr>
                      <p:cNvPr id="133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35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6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7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8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9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0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1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2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3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4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5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6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7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8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9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>
                              <a:solidFill>
                                <a:prstClr val="black"/>
                              </a:solidFill>
                            </a:rPr>
                            <a:t>Data</a:t>
                          </a:r>
                          <a:endParaRPr kumimoji="1" lang="en-US" sz="1600" b="1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34" name="Straight Connector 133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1" name="Rectangle 130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3009900" y="2407937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1562100" y="4800600"/>
                <a:ext cx="1752600" cy="609600"/>
                <a:chOff x="1486335" y="4953000"/>
                <a:chExt cx="1752600" cy="609600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1486335" y="49530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</a:p>
                  </p:txBody>
                </p:sp>
                <p:grpSp>
                  <p:nvGrpSpPr>
                    <p:cNvPr id="10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111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2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3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4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5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6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7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8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9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0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1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2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3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4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5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2934135" y="5257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6477000" y="2286000"/>
              <a:ext cx="1447800" cy="3124200"/>
              <a:chOff x="1562100" y="2286000"/>
              <a:chExt cx="1447800" cy="31242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</a:p>
                  </p:txBody>
                </p:sp>
                <p:grpSp>
                  <p:nvGrpSpPr>
                    <p:cNvPr id="8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85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6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7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8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89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0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1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2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3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4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6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7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9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Rectangle 80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</a:p>
                  </p:txBody>
                </p:sp>
                <p:grpSp>
                  <p:nvGrpSpPr>
                    <p:cNvPr id="6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63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4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5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6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7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8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9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0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1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2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3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4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5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6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7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" name="Rectangle 58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C</a:t>
                      </a:r>
                    </a:p>
                  </p:txBody>
                </p:sp>
                <p:grpSp>
                  <p:nvGrpSpPr>
                    <p:cNvPr id="3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0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1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2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4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5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Rectangle 36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  <p:grpSp>
                <p:nvGrpSpPr>
                  <p:cNvPr id="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19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>
                          <a:solidFill>
                            <a:prstClr val="black"/>
                          </a:solidFill>
                        </a:rPr>
                        <a:t>Data</a:t>
                      </a:r>
                      <a:endParaRPr kumimoji="1" lang="en-US" sz="16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394" name="Group 393"/>
          <p:cNvGrpSpPr/>
          <p:nvPr/>
        </p:nvGrpSpPr>
        <p:grpSpPr>
          <a:xfrm>
            <a:off x="88941" y="1861311"/>
            <a:ext cx="2177537" cy="3124200"/>
            <a:chOff x="250804" y="1314576"/>
            <a:chExt cx="2177537" cy="3124200"/>
          </a:xfrm>
        </p:grpSpPr>
        <p:grpSp>
          <p:nvGrpSpPr>
            <p:cNvPr id="395" name="Group 394"/>
            <p:cNvGrpSpPr/>
            <p:nvPr/>
          </p:nvGrpSpPr>
          <p:grpSpPr>
            <a:xfrm>
              <a:off x="250804" y="1314576"/>
              <a:ext cx="1447800" cy="3124200"/>
              <a:chOff x="1562100" y="2286000"/>
              <a:chExt cx="1447800" cy="3124200"/>
            </a:xfrm>
          </p:grpSpPr>
          <p:grpSp>
            <p:nvGrpSpPr>
              <p:cNvPr id="397" name="Group 39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465" name="Group 46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67" name="Group 46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</a:p>
                  </p:txBody>
                </p:sp>
                <p:grpSp>
                  <p:nvGrpSpPr>
                    <p:cNvPr id="47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7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71" name="Straight Connector 47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466" name="Straight Connector 465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" name="Group 39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443" name="Group 44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45" name="Group 44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47" name="Oval 44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</a:p>
                  </p:txBody>
                </p:sp>
                <p:grpSp>
                  <p:nvGrpSpPr>
                    <p:cNvPr id="44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5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49" name="Straight Connector 44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444" name="Straight Connector 44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" name="Group 39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421" name="Group 420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prstClr val="white"/>
                          </a:solidFill>
                        </a:rPr>
                        <a:t>S</a:t>
                      </a:r>
                    </a:p>
                  </p:txBody>
                </p:sp>
                <p:grpSp>
                  <p:nvGrpSpPr>
                    <p:cNvPr id="426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28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9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0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1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2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3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4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5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6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7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8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9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0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1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42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>
                            <a:solidFill>
                              <a:prstClr val="black"/>
                            </a:solidFill>
                          </a:rPr>
                          <a:t>Data</a:t>
                        </a:r>
                        <a:endParaRPr kumimoji="1" lang="en-US" sz="16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27" name="Straight Connector 426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422" name="Straight Connector 42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" name="Group 399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401" name="Group 400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403" name="Oval 402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prstClr val="white"/>
                        </a:solidFill>
                      </a:rPr>
                      <a:t>S</a:t>
                    </a:r>
                  </a:p>
                </p:txBody>
              </p:sp>
              <p:grpSp>
                <p:nvGrpSpPr>
                  <p:cNvPr id="40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40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0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0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09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0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1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2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6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7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20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>
                          <a:solidFill>
                            <a:prstClr val="black"/>
                          </a:solidFill>
                        </a:rPr>
                        <a:t>Data</a:t>
                      </a:r>
                      <a:endParaRPr kumimoji="1" lang="en-US" sz="16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405" name="Straight Connector 404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2" name="Rectangle 401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96" name="Left-Right Arrow 395"/>
            <p:cNvSpPr/>
            <p:nvPr/>
          </p:nvSpPr>
          <p:spPr>
            <a:xfrm>
              <a:off x="1723669" y="2716700"/>
              <a:ext cx="70467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87" name="TextBox 486"/>
          <p:cNvSpPr txBox="1"/>
          <p:nvPr/>
        </p:nvSpPr>
        <p:spPr>
          <a:xfrm>
            <a:off x="155322" y="5179350"/>
            <a:ext cx="140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Object Store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2188461" y="5215099"/>
            <a:ext cx="679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This cluster has large disk on each node; </a:t>
            </a:r>
            <a:r>
              <a:rPr lang="en-US" b="1" dirty="0" err="1" smtClean="0">
                <a:solidFill>
                  <a:prstClr val="black"/>
                </a:solidFill>
              </a:rPr>
              <a:t>Infiniband</a:t>
            </a:r>
            <a:r>
              <a:rPr lang="en-US" b="1" dirty="0" smtClean="0">
                <a:solidFill>
                  <a:prstClr val="black"/>
                </a:solidFill>
              </a:rPr>
              <a:t> interconnect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Data copied from Object store to HDFS at start of session</a:t>
            </a:r>
          </a:p>
        </p:txBody>
      </p:sp>
      <p:sp>
        <p:nvSpPr>
          <p:cNvPr id="489" name="Oval 488"/>
          <p:cNvSpPr/>
          <p:nvPr/>
        </p:nvSpPr>
        <p:spPr>
          <a:xfrm rot="949953">
            <a:off x="2284264" y="2155935"/>
            <a:ext cx="5976225" cy="2446624"/>
          </a:xfrm>
          <a:prstGeom prst="ellipse">
            <a:avLst/>
          </a:prstGeom>
          <a:solidFill>
            <a:schemeClr val="bg1">
              <a:lumMod val="75000"/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950" y="213619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Class 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715" y="2638696"/>
            <a:ext cx="8721212" cy="157346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Stress Programming Expertise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Python and Java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274"/>
            <a:ext cx="3365726" cy="335972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78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96297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Section 2: Practical Use of Clouds and HPC-ABDS VII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8903"/>
            <a:ext cx="8686800" cy="591312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b="1" dirty="0"/>
              <a:t>Other </a:t>
            </a:r>
            <a:r>
              <a:rPr lang="en-US" b="1" dirty="0" smtClean="0"/>
              <a:t>Technologies</a:t>
            </a:r>
            <a:endParaRPr lang="en-US" b="1" dirty="0"/>
          </a:p>
          <a:p>
            <a:pPr lvl="1" fontAlgn="base"/>
            <a:r>
              <a:rPr lang="en-US" dirty="0"/>
              <a:t>Virtualization Technologies </a:t>
            </a:r>
          </a:p>
          <a:p>
            <a:pPr lvl="2" fontAlgn="base"/>
            <a:r>
              <a:rPr lang="en-US" dirty="0"/>
              <a:t>Introduction and Overview</a:t>
            </a:r>
          </a:p>
          <a:p>
            <a:pPr lvl="2" fontAlgn="base"/>
            <a:r>
              <a:rPr lang="en-US" dirty="0" smtClean="0"/>
              <a:t>Hypervisors</a:t>
            </a:r>
            <a:endParaRPr lang="en-US" dirty="0"/>
          </a:p>
          <a:p>
            <a:pPr lvl="3" fontAlgn="base"/>
            <a:r>
              <a:rPr lang="en-US" dirty="0" smtClean="0"/>
              <a:t>KVM</a:t>
            </a:r>
            <a:endParaRPr lang="en-US" dirty="0"/>
          </a:p>
          <a:p>
            <a:pPr lvl="3" fontAlgn="base"/>
            <a:r>
              <a:rPr lang="en-US" dirty="0" smtClean="0"/>
              <a:t>Containers</a:t>
            </a:r>
            <a:endParaRPr lang="en-US" dirty="0"/>
          </a:p>
          <a:p>
            <a:pPr lvl="3" fontAlgn="base"/>
            <a:r>
              <a:rPr lang="en-US" dirty="0" err="1" smtClean="0"/>
              <a:t>Docker</a:t>
            </a:r>
            <a:endParaRPr lang="en-US" dirty="0"/>
          </a:p>
          <a:p>
            <a:pPr lvl="4" fontAlgn="base"/>
            <a:r>
              <a:rPr lang="en-US" dirty="0" smtClean="0"/>
              <a:t>Basics</a:t>
            </a:r>
            <a:endParaRPr lang="en-US" dirty="0"/>
          </a:p>
          <a:p>
            <a:pPr lvl="4" fontAlgn="base"/>
            <a:r>
              <a:rPr lang="en-US" dirty="0" err="1"/>
              <a:t>PaaS</a:t>
            </a:r>
            <a:r>
              <a:rPr lang="en-US" dirty="0"/>
              <a:t> - </a:t>
            </a:r>
            <a:r>
              <a:rPr lang="en-US" dirty="0" err="1" smtClean="0"/>
              <a:t>Dokku</a:t>
            </a:r>
            <a:endParaRPr lang="en-US" dirty="0"/>
          </a:p>
          <a:p>
            <a:pPr lvl="4" fontAlgn="base"/>
            <a:r>
              <a:rPr lang="en-US" dirty="0" err="1" smtClean="0"/>
              <a:t>Kubernetes</a:t>
            </a:r>
            <a:endParaRPr lang="en-US" dirty="0"/>
          </a:p>
          <a:p>
            <a:pPr lvl="1" fontAlgn="base"/>
            <a:r>
              <a:rPr lang="en-US" dirty="0"/>
              <a:t>VM </a:t>
            </a:r>
            <a:r>
              <a:rPr lang="en-US" dirty="0" smtClean="0"/>
              <a:t>Software</a:t>
            </a:r>
            <a:endParaRPr lang="en-US" dirty="0"/>
          </a:p>
          <a:p>
            <a:pPr lvl="2" fontAlgn="base"/>
            <a:r>
              <a:rPr lang="en-US" dirty="0" smtClean="0"/>
              <a:t>Vagrant</a:t>
            </a:r>
            <a:endParaRPr lang="en-US" dirty="0"/>
          </a:p>
          <a:p>
            <a:pPr lvl="2" fontAlgn="base"/>
            <a:r>
              <a:rPr lang="en-US" dirty="0"/>
              <a:t>Oracle </a:t>
            </a:r>
            <a:r>
              <a:rPr lang="en-US" dirty="0" err="1" smtClean="0"/>
              <a:t>VirtualBox</a:t>
            </a:r>
            <a:endParaRPr lang="en-US" dirty="0"/>
          </a:p>
          <a:p>
            <a:pPr lvl="2" fontAlgn="base"/>
            <a:r>
              <a:rPr lang="en-US" dirty="0" smtClean="0"/>
              <a:t>VMWare </a:t>
            </a:r>
            <a:endParaRPr lang="en-US" dirty="0"/>
          </a:p>
          <a:p>
            <a:pPr lvl="1" fontAlgn="base"/>
            <a:r>
              <a:rPr lang="en-US" dirty="0"/>
              <a:t>Apache Big Data Stack </a:t>
            </a:r>
            <a:r>
              <a:rPr lang="en-US" dirty="0" smtClean="0"/>
              <a:t>in Projects and </a:t>
            </a:r>
            <a:r>
              <a:rPr lang="en-US" dirty="0" err="1" smtClean="0"/>
              <a:t>FutureSystems</a:t>
            </a:r>
            <a:r>
              <a:rPr lang="en-US" dirty="0" smtClean="0"/>
              <a:t> (ABDS)</a:t>
            </a:r>
            <a:endParaRPr lang="en-US" dirty="0"/>
          </a:p>
          <a:p>
            <a:pPr lvl="2" fontAlgn="base"/>
            <a:r>
              <a:rPr lang="en-US" dirty="0"/>
              <a:t>Introduction and Overview</a:t>
            </a:r>
          </a:p>
          <a:p>
            <a:pPr lvl="2" fontAlgn="base"/>
            <a:r>
              <a:rPr lang="en-US" dirty="0"/>
              <a:t>Apache </a:t>
            </a:r>
            <a:r>
              <a:rPr lang="en-US" dirty="0" err="1"/>
              <a:t>ZooKeeper</a:t>
            </a:r>
            <a:r>
              <a:rPr lang="en-US" dirty="0"/>
              <a:t> (lab covered </a:t>
            </a:r>
            <a:r>
              <a:rPr lang="en-US" dirty="0" smtClean="0"/>
              <a:t>earlier)</a:t>
            </a:r>
            <a:endParaRPr lang="en-US" dirty="0"/>
          </a:p>
          <a:p>
            <a:pPr lvl="2" fontAlgn="base"/>
            <a:r>
              <a:rPr lang="en-US" dirty="0"/>
              <a:t>Apache Storm</a:t>
            </a:r>
          </a:p>
          <a:p>
            <a:pPr lvl="2" fontAlgn="base"/>
            <a:r>
              <a:rPr lang="en-US" dirty="0"/>
              <a:t>Apache </a:t>
            </a:r>
            <a:r>
              <a:rPr lang="en-US" dirty="0" err="1"/>
              <a:t>Mesos</a:t>
            </a:r>
            <a:endParaRPr lang="en-US" dirty="0"/>
          </a:p>
          <a:p>
            <a:pPr lvl="2" fontAlgn="base"/>
            <a:r>
              <a:rPr lang="en-US" dirty="0"/>
              <a:t>Apache </a:t>
            </a:r>
            <a:r>
              <a:rPr lang="en-US" dirty="0" err="1"/>
              <a:t>HBase</a:t>
            </a:r>
            <a:endParaRPr lang="en-US" dirty="0"/>
          </a:p>
          <a:p>
            <a:pPr lvl="2" fontAlgn="base"/>
            <a:r>
              <a:rPr lang="en-US" dirty="0"/>
              <a:t>Apache Spark</a:t>
            </a:r>
          </a:p>
          <a:p>
            <a:pPr lvl="2" fontAlgn="base"/>
            <a:r>
              <a:rPr lang="en-US" dirty="0"/>
              <a:t>Apache Pig</a:t>
            </a:r>
          </a:p>
          <a:p>
            <a:pPr lvl="2" fontAlgn="base"/>
            <a:r>
              <a:rPr lang="en-US" dirty="0"/>
              <a:t>Apache Hive</a:t>
            </a:r>
          </a:p>
          <a:p>
            <a:pPr lvl="1" fontAlgn="base"/>
            <a:r>
              <a:rPr lang="en-US" dirty="0" smtClean="0"/>
              <a:t>Glossary</a:t>
            </a:r>
          </a:p>
          <a:p>
            <a:pPr fontAlgn="base"/>
            <a:r>
              <a:rPr lang="en-US" b="1" dirty="0"/>
              <a:t>Any Other Business including GE Industrial Internet of Things (</a:t>
            </a:r>
            <a:r>
              <a:rPr lang="en-US" b="1" dirty="0" err="1"/>
              <a:t>IIoT</a:t>
            </a:r>
            <a:r>
              <a:rPr lang="en-US" b="1" dirty="0" smtClean="0"/>
              <a:t>)</a:t>
            </a:r>
            <a:endParaRPr lang="en-US" b="1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950" y="213619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Class Contents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715" y="2638696"/>
            <a:ext cx="8721212" cy="1573469"/>
          </a:xfrm>
        </p:spPr>
        <p:txBody>
          <a:bodyPr>
            <a:normAutofit/>
          </a:bodyPr>
          <a:lstStyle/>
          <a:p>
            <a:pPr algn="ctr"/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3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274"/>
            <a:ext cx="3365726" cy="335972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670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" y="109175"/>
            <a:ext cx="5830389" cy="1143000"/>
          </a:xfrm>
        </p:spPr>
        <p:txBody>
          <a:bodyPr/>
          <a:lstStyle/>
          <a:p>
            <a:r>
              <a:rPr lang="en-US" b="1" dirty="0" smtClean="0"/>
              <a:t>Section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29"/>
            <a:ext cx="9048206" cy="56192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goes through 21 layers in HPC-ABDS software stack with roughly one slide each on the ~300 software systems in HPC-ABDS</a:t>
            </a:r>
          </a:p>
          <a:p>
            <a:r>
              <a:rPr lang="en-US" sz="2800" dirty="0" smtClean="0"/>
              <a:t>This is divided into approximately 20 lessons covering initially 4 cross cutting layers and then 17 stack layers in order starting with Layer 5 (</a:t>
            </a:r>
            <a:r>
              <a:rPr lang="en-US" sz="2800" dirty="0" err="1" smtClean="0"/>
              <a:t>IaaS</a:t>
            </a:r>
            <a:r>
              <a:rPr lang="en-US" sz="2800" dirty="0" smtClean="0"/>
              <a:t>) and ending with Layer 17 (orchestration)</a:t>
            </a:r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32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83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21 Layers of HPC-ABDS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8052"/>
            <a:ext cx="9144000" cy="611994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Message Protocols: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Distributed Coordination: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Security &amp; Privacy: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Monitoring: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 err="1">
                <a:latin typeface="Calibri" panose="020F0502020204030204" pitchFamily="34" charset="0"/>
              </a:rPr>
              <a:t>IaaS</a:t>
            </a:r>
            <a:r>
              <a:rPr lang="en-US" dirty="0">
                <a:latin typeface="Calibri" panose="020F0502020204030204" pitchFamily="34" charset="0"/>
              </a:rPr>
              <a:t> Management from HPC to hypervisors: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 err="1">
                <a:latin typeface="Calibri" panose="020F0502020204030204" pitchFamily="34" charset="0"/>
              </a:rPr>
              <a:t>DevOps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Interoperability: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File systems: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Cluster Resource Management: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Data Transport: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A) File management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B) NoSQL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C) SQL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In-memory </a:t>
            </a:r>
            <a:r>
              <a:rPr lang="en-US" dirty="0" err="1">
                <a:latin typeface="Calibri" panose="020F0502020204030204" pitchFamily="34" charset="0"/>
              </a:rPr>
              <a:t>databases&amp;caches</a:t>
            </a:r>
            <a:r>
              <a:rPr lang="en-US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A) Basic Programming model and runtime, SPMD, MapReduce: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B) Streaming: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A) High level Programming: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B) Frameworks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Application and Analytics: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arenR"/>
            </a:pPr>
            <a:r>
              <a:rPr lang="en-US" dirty="0">
                <a:latin typeface="Calibri" panose="020F0502020204030204" pitchFamily="34" charset="0"/>
              </a:rPr>
              <a:t>Workflow-Orchestration: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6541" y="2272394"/>
            <a:ext cx="476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</a:t>
            </a:r>
            <a:r>
              <a:rPr lang="en-US" sz="2000" b="1" dirty="0" smtClean="0">
                <a:solidFill>
                  <a:srgbClr val="FF0000"/>
                </a:solidFill>
              </a:rPr>
              <a:t>21 </a:t>
            </a:r>
            <a:r>
              <a:rPr lang="en-US" sz="2000" b="1" dirty="0">
                <a:solidFill>
                  <a:srgbClr val="FF0000"/>
                </a:solidFill>
              </a:rPr>
              <a:t>functionalities. </a:t>
            </a:r>
            <a:r>
              <a:rPr lang="en-US" sz="2000" b="1" dirty="0" smtClean="0">
                <a:solidFill>
                  <a:srgbClr val="FF0000"/>
                </a:solidFill>
              </a:rPr>
              <a:t>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17 </a:t>
            </a:r>
            <a:r>
              <a:rPr lang="en-US" sz="2000" b="1" dirty="0">
                <a:solidFill>
                  <a:srgbClr val="FF0000"/>
                </a:solidFill>
              </a:rPr>
              <a:t>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390681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445" y="226423"/>
            <a:ext cx="6161315" cy="851338"/>
          </a:xfrm>
        </p:spPr>
        <p:txBody>
          <a:bodyPr/>
          <a:lstStyle/>
          <a:p>
            <a:r>
              <a:rPr lang="en-US" b="1" dirty="0" smtClean="0"/>
              <a:t>Class Overview 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9109"/>
            <a:ext cx="9070428" cy="520006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BUEX-V594 Section 37186:  Big Data &amp; Open Source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Software </a:t>
            </a:r>
            <a:r>
              <a:rPr lang="en-US" b="1" dirty="0"/>
              <a:t>Projects (Offered through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School </a:t>
            </a:r>
            <a:r>
              <a:rPr lang="en-US" b="1" dirty="0"/>
              <a:t>of Informatics &amp; Computing) – Geoffrey Fox</a:t>
            </a:r>
            <a:endParaRPr lang="en-US" dirty="0"/>
          </a:p>
          <a:p>
            <a:r>
              <a:rPr lang="en-US" dirty="0"/>
              <a:t>This course studies software used in many commercial activities to study Big Data. The backdrop for course is the </a:t>
            </a:r>
            <a:r>
              <a:rPr lang="en-US" dirty="0" smtClean="0"/>
              <a:t>~300</a:t>
            </a:r>
            <a:r>
              <a:rPr lang="en-US" dirty="0"/>
              <a:t> software subsystems illustrated at </a:t>
            </a:r>
            <a:r>
              <a:rPr lang="en-US" dirty="0">
                <a:hlinkClick r:id="rId3"/>
              </a:rPr>
              <a:t>http://hpc-abds.org/kaleidoscope/</a:t>
            </a:r>
            <a:r>
              <a:rPr lang="en-US" dirty="0"/>
              <a:t>. We will describe the software architecture represented by this collection which we term HPC-ABDS (High Performance </a:t>
            </a:r>
            <a:r>
              <a:rPr lang="en-US" dirty="0" smtClean="0"/>
              <a:t>Computing enhanced - Apache </a:t>
            </a:r>
            <a:r>
              <a:rPr lang="en-US" dirty="0"/>
              <a:t>Big Data Stack).</a:t>
            </a:r>
          </a:p>
          <a:p>
            <a:r>
              <a:rPr lang="en-US" dirty="0"/>
              <a:t>The cloud computing architecture underlying ABDS and contrast of this with HPC.</a:t>
            </a:r>
          </a:p>
          <a:p>
            <a:r>
              <a:rPr lang="en-US" dirty="0"/>
              <a:t>The software architecture with its different layers at </a:t>
            </a:r>
            <a:r>
              <a:rPr lang="en-US" dirty="0">
                <a:hlinkClick r:id="rId3"/>
              </a:rPr>
              <a:t>http://hpc-abds.org/kaleidoscope/</a:t>
            </a:r>
            <a:r>
              <a:rPr lang="en-US" dirty="0"/>
              <a:t> covering broad functionality and rationale for each layer.</a:t>
            </a:r>
          </a:p>
          <a:p>
            <a:r>
              <a:rPr lang="en-US" dirty="0"/>
              <a:t>Then we will go through selected software systems – about </a:t>
            </a:r>
            <a:r>
              <a:rPr lang="en-US" dirty="0" smtClean="0"/>
              <a:t>5% </a:t>
            </a:r>
            <a:r>
              <a:rPr lang="en-US" dirty="0"/>
              <a:t>of those in the Kaleidoscope which have been already deployed on </a:t>
            </a:r>
            <a:r>
              <a:rPr lang="en-US" dirty="0" err="1" smtClean="0"/>
              <a:t>FutureSystems</a:t>
            </a:r>
            <a:r>
              <a:rPr lang="en-US" dirty="0" smtClean="0"/>
              <a:t> cloud using </a:t>
            </a:r>
            <a:r>
              <a:rPr lang="en-US" dirty="0" err="1"/>
              <a:t>OpenStack</a:t>
            </a:r>
            <a:r>
              <a:rPr lang="en-US" dirty="0"/>
              <a:t> and Chef recipes.</a:t>
            </a:r>
          </a:p>
          <a:p>
            <a:r>
              <a:rPr lang="en-US" dirty="0"/>
              <a:t>Students will chose </a:t>
            </a:r>
            <a:r>
              <a:rPr lang="en-US" dirty="0" smtClean="0"/>
              <a:t>one or more </a:t>
            </a:r>
            <a:r>
              <a:rPr lang="en-US" dirty="0"/>
              <a:t>other open source member of Kaleidoscope each and deploy as </a:t>
            </a:r>
            <a:r>
              <a:rPr lang="en-US" dirty="0" smtClean="0"/>
              <a:t>illustrated in class</a:t>
            </a:r>
            <a:endParaRPr lang="en-US" dirty="0"/>
          </a:p>
          <a:p>
            <a:r>
              <a:rPr lang="en-US" dirty="0" smtClean="0"/>
              <a:t>The main activity of the course will be building a significant project using multiple HPC-ABDS subsystems combined with user code and data.</a:t>
            </a:r>
          </a:p>
          <a:p>
            <a:r>
              <a:rPr lang="en-US" dirty="0" smtClean="0"/>
              <a:t>Projects will be suggested or students can chose their </a:t>
            </a:r>
            <a:r>
              <a:rPr lang="en-US" dirty="0" smtClean="0"/>
              <a:t>own</a:t>
            </a:r>
            <a:endParaRPr lang="en-US" dirty="0" smtClean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896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1338"/>
          </a:xfrm>
        </p:spPr>
        <p:txBody>
          <a:bodyPr/>
          <a:lstStyle/>
          <a:p>
            <a:r>
              <a:rPr lang="en-US" b="1" dirty="0" smtClean="0"/>
              <a:t>Class Overview II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572" y="1977719"/>
            <a:ext cx="9070428" cy="6122276"/>
          </a:xfrm>
        </p:spPr>
        <p:txBody>
          <a:bodyPr>
            <a:noAutofit/>
          </a:bodyPr>
          <a:lstStyle/>
          <a:p>
            <a:r>
              <a:rPr lang="en-US" sz="2800" b="1" dirty="0"/>
              <a:t>Prerequisites</a:t>
            </a:r>
            <a:endParaRPr lang="en-US" sz="2800" dirty="0"/>
          </a:p>
          <a:p>
            <a:r>
              <a:rPr lang="en-US" sz="2800" dirty="0" smtClean="0"/>
              <a:t>Elementary </a:t>
            </a:r>
            <a:r>
              <a:rPr lang="en-US" sz="2800" dirty="0"/>
              <a:t>knowledge in a scripting language needed (if not available this can be acquired as part of this </a:t>
            </a:r>
            <a:r>
              <a:rPr lang="en-US" sz="2800" dirty="0" smtClean="0"/>
              <a:t>course)</a:t>
            </a:r>
            <a:endParaRPr lang="en-US" sz="2800" dirty="0"/>
          </a:p>
          <a:p>
            <a:r>
              <a:rPr lang="en-US" sz="2800" dirty="0" smtClean="0"/>
              <a:t>Basic </a:t>
            </a:r>
            <a:r>
              <a:rPr lang="en-US" sz="2800" dirty="0"/>
              <a:t>knowledge of Python desirable (if not available this can be acquired as part of this </a:t>
            </a:r>
            <a:r>
              <a:rPr lang="en-US" sz="2800" dirty="0" smtClean="0"/>
              <a:t>course)</a:t>
            </a:r>
            <a:endParaRPr lang="en-US" sz="2800" dirty="0"/>
          </a:p>
          <a:p>
            <a:r>
              <a:rPr lang="en-US" sz="2800" dirty="0" smtClean="0"/>
              <a:t>Ability </a:t>
            </a:r>
            <a:r>
              <a:rPr lang="en-US" sz="2800" dirty="0"/>
              <a:t>to (learn to) use the </a:t>
            </a:r>
            <a:r>
              <a:rPr lang="en-US" sz="2800" dirty="0" smtClean="0"/>
              <a:t>Linux/Unix </a:t>
            </a:r>
            <a:r>
              <a:rPr lang="en-US" sz="2800" dirty="0"/>
              <a:t>command shell (we will </a:t>
            </a:r>
            <a:r>
              <a:rPr lang="en-US" sz="2800" dirty="0" smtClean="0"/>
              <a:t>have </a:t>
            </a:r>
            <a:r>
              <a:rPr lang="en-US" sz="2800" dirty="0"/>
              <a:t>lesson on </a:t>
            </a:r>
            <a:r>
              <a:rPr lang="en-US" sz="2800" dirty="0" smtClean="0"/>
              <a:t>this)</a:t>
            </a:r>
            <a:endParaRPr lang="en-US" sz="2800" dirty="0"/>
          </a:p>
          <a:p>
            <a:r>
              <a:rPr lang="en-US" sz="2800" dirty="0" smtClean="0"/>
              <a:t>Basic </a:t>
            </a:r>
            <a:r>
              <a:rPr lang="en-US" sz="2800" dirty="0"/>
              <a:t>understanding on how to install packages and programs on Linux (we will </a:t>
            </a:r>
            <a:r>
              <a:rPr lang="en-US" sz="2800" dirty="0" smtClean="0"/>
              <a:t>have </a:t>
            </a:r>
            <a:r>
              <a:rPr lang="en-US" sz="2800" dirty="0"/>
              <a:t>a lesson on this)</a:t>
            </a:r>
          </a:p>
          <a:p>
            <a:pPr>
              <a:lnSpc>
                <a:spcPts val="2000"/>
              </a:lnSpc>
            </a:pPr>
            <a:endParaRPr lang="en-US" sz="2800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939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/>
              <a:t>Class Overview </a:t>
            </a:r>
            <a:r>
              <a:rPr lang="en-US" b="1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56914" cy="5519057"/>
          </a:xfrm>
        </p:spPr>
        <p:txBody>
          <a:bodyPr>
            <a:noAutofit/>
          </a:bodyPr>
          <a:lstStyle/>
          <a:p>
            <a:r>
              <a:rPr lang="en-US" sz="2400" dirty="0"/>
              <a:t>Then as part of course you will get experience in </a:t>
            </a:r>
          </a:p>
          <a:p>
            <a:endParaRPr lang="en-US" sz="2400" dirty="0"/>
          </a:p>
          <a:p>
            <a:r>
              <a:rPr lang="en-US" sz="2400" b="1" dirty="0" err="1" smtClean="0"/>
              <a:t>DevOps</a:t>
            </a:r>
            <a:r>
              <a:rPr lang="en-US" sz="2400" b="1" dirty="0"/>
              <a:t>: </a:t>
            </a:r>
            <a:r>
              <a:rPr lang="en-US" sz="2400" dirty="0"/>
              <a:t>"software deployment automation"</a:t>
            </a:r>
          </a:p>
          <a:p>
            <a:r>
              <a:rPr lang="en-US" sz="2400" dirty="0" smtClean="0"/>
              <a:t>Linux </a:t>
            </a:r>
            <a:r>
              <a:rPr lang="en-US" sz="2400" dirty="0"/>
              <a:t>command </a:t>
            </a:r>
            <a:r>
              <a:rPr lang="en-US" sz="2400" dirty="0" smtClean="0"/>
              <a:t>shell</a:t>
            </a:r>
            <a:endParaRPr lang="en-US" sz="2400" dirty="0"/>
          </a:p>
          <a:p>
            <a:r>
              <a:rPr lang="en-US" sz="2400" dirty="0" smtClean="0"/>
              <a:t>Elementary </a:t>
            </a:r>
            <a:r>
              <a:rPr lang="en-US" sz="2400" dirty="0"/>
              <a:t>usage of </a:t>
            </a:r>
            <a:r>
              <a:rPr lang="en-US" sz="2400" dirty="0" err="1" smtClean="0"/>
              <a:t>ssh</a:t>
            </a:r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/>
              <a:t>of </a:t>
            </a:r>
            <a:r>
              <a:rPr lang="en-US" sz="2400" dirty="0" err="1"/>
              <a:t>Github</a:t>
            </a:r>
            <a:r>
              <a:rPr lang="en-US" sz="2400" dirty="0"/>
              <a:t> to store software packages and </a:t>
            </a:r>
            <a:r>
              <a:rPr lang="en-US" sz="2400" dirty="0" smtClean="0"/>
              <a:t>documentation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reproducible installation of sophisticated platforms on virtual clusters. </a:t>
            </a:r>
            <a:endParaRPr lang="en-US" sz="24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is facilitated either by scripts developed in Python, </a:t>
            </a:r>
            <a:r>
              <a:rPr lang="en-US" sz="2000" dirty="0" err="1"/>
              <a:t>Openstack</a:t>
            </a:r>
            <a:r>
              <a:rPr lang="en-US" sz="2000" dirty="0"/>
              <a:t> Heat, or a </a:t>
            </a:r>
            <a:r>
              <a:rPr lang="en-US" sz="2000" dirty="0" err="1"/>
              <a:t>DevOps</a:t>
            </a:r>
            <a:r>
              <a:rPr lang="en-US" sz="2000" dirty="0"/>
              <a:t> framework such as </a:t>
            </a:r>
            <a:r>
              <a:rPr lang="en-US" sz="2000" dirty="0" err="1"/>
              <a:t>Ansible</a:t>
            </a:r>
            <a:r>
              <a:rPr lang="en-US" sz="2000" dirty="0"/>
              <a:t>, Chef, or Puppet. </a:t>
            </a:r>
            <a:endParaRPr lang="en-US" sz="2000" dirty="0" smtClean="0"/>
          </a:p>
          <a:p>
            <a:pPr lvl="1"/>
            <a:r>
              <a:rPr lang="en-US" sz="2000" dirty="0" smtClean="0"/>
              <a:t>Which </a:t>
            </a:r>
            <a:r>
              <a:rPr lang="en-US" sz="2000" dirty="0"/>
              <a:t>framework is chosen will depend on the experience level of the student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You will learn utility of the key parts of Big Data Stack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960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950" y="213619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Class Contents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715" y="2638696"/>
            <a:ext cx="8721212" cy="157346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and Section 1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274"/>
            <a:ext cx="3365726" cy="335972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610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" y="0"/>
            <a:ext cx="5621383" cy="1143000"/>
          </a:xfrm>
        </p:spPr>
        <p:txBody>
          <a:bodyPr/>
          <a:lstStyle/>
          <a:p>
            <a:r>
              <a:rPr lang="en-US" b="1" dirty="0" smtClean="0"/>
              <a:t>Overall Structure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194" y="2332037"/>
            <a:ext cx="8229600" cy="4525963"/>
          </a:xfrm>
        </p:spPr>
        <p:txBody>
          <a:bodyPr/>
          <a:lstStyle/>
          <a:p>
            <a:r>
              <a:rPr lang="en-US" dirty="0" smtClean="0"/>
              <a:t>3 Sections:</a:t>
            </a:r>
          </a:p>
          <a:p>
            <a:pPr lvl="1"/>
            <a:r>
              <a:rPr lang="en-US" dirty="0" smtClean="0"/>
              <a:t>1: Background of field divided into 6 units</a:t>
            </a:r>
          </a:p>
          <a:p>
            <a:pPr lvl="1"/>
            <a:r>
              <a:rPr lang="en-US" dirty="0" smtClean="0"/>
              <a:t>2: Detailed discussion of using clouds and HPC-ABDS. This will use back end cloud (</a:t>
            </a:r>
            <a:r>
              <a:rPr lang="en-US" dirty="0" err="1" smtClean="0"/>
              <a:t>FutureSystems</a:t>
            </a:r>
            <a:r>
              <a:rPr lang="en-US" dirty="0" smtClean="0"/>
              <a:t>) and/or local machines</a:t>
            </a:r>
          </a:p>
          <a:p>
            <a:pPr lvl="1"/>
            <a:r>
              <a:rPr lang="en-US" dirty="0" smtClean="0"/>
              <a:t>3: Detailed discussion of members of HPC-ABDS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3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" y="109175"/>
            <a:ext cx="5830389" cy="1143000"/>
          </a:xfrm>
        </p:spPr>
        <p:txBody>
          <a:bodyPr/>
          <a:lstStyle/>
          <a:p>
            <a:r>
              <a:rPr lang="en-US" b="1" dirty="0" smtClean="0"/>
              <a:t>Section 1 Units 1 and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29"/>
            <a:ext cx="9048206" cy="5619205"/>
          </a:xfrm>
        </p:spPr>
        <p:txBody>
          <a:bodyPr>
            <a:normAutofit/>
          </a:bodyPr>
          <a:lstStyle/>
          <a:p>
            <a:r>
              <a:rPr lang="en-US" sz="2800" b="1" dirty="0"/>
              <a:t>Unit 1: </a:t>
            </a:r>
            <a:r>
              <a:rPr lang="en-US" sz="2800" b="1" dirty="0" smtClean="0"/>
              <a:t>Introduction</a:t>
            </a:r>
          </a:p>
          <a:p>
            <a:pPr lvl="1"/>
            <a:r>
              <a:rPr lang="en-US" sz="2400" dirty="0" smtClean="0"/>
              <a:t>Lesson 1A: </a:t>
            </a:r>
            <a:r>
              <a:rPr lang="en-US" sz="2400" dirty="0"/>
              <a:t>Digital Data and Cloud </a:t>
            </a:r>
            <a:r>
              <a:rPr lang="en-US" sz="2400" dirty="0" smtClean="0"/>
              <a:t>backdrop</a:t>
            </a:r>
          </a:p>
          <a:p>
            <a:pPr lvl="1"/>
            <a:r>
              <a:rPr lang="en-US" sz="2400" dirty="0" smtClean="0"/>
              <a:t>Lesson 1B</a:t>
            </a:r>
            <a:r>
              <a:rPr lang="en-US" sz="2400" dirty="0"/>
              <a:t>: </a:t>
            </a:r>
            <a:r>
              <a:rPr lang="en-US" sz="2400" dirty="0" smtClean="0"/>
              <a:t>Real World Big Data</a:t>
            </a:r>
          </a:p>
          <a:p>
            <a:pPr lvl="1"/>
            <a:r>
              <a:rPr lang="en-US" sz="2400" dirty="0" smtClean="0"/>
              <a:t>Lesson 1C: Basic </a:t>
            </a:r>
            <a:r>
              <a:rPr lang="en-US" sz="2400" dirty="0"/>
              <a:t>Trends and </a:t>
            </a:r>
            <a:r>
              <a:rPr lang="en-US" sz="2400" dirty="0" smtClean="0"/>
              <a:t>Jobs</a:t>
            </a:r>
          </a:p>
          <a:p>
            <a:r>
              <a:rPr lang="en-US" sz="2800" b="1" dirty="0"/>
              <a:t>Unit 2: Data Access Patterns and </a:t>
            </a:r>
            <a:r>
              <a:rPr lang="en-US" sz="2800" b="1" dirty="0" smtClean="0"/>
              <a:t>Introduction </a:t>
            </a:r>
            <a:r>
              <a:rPr lang="en-US" sz="2800" b="1" dirty="0"/>
              <a:t>to using </a:t>
            </a:r>
            <a:r>
              <a:rPr lang="en-US" sz="2800" b="1" dirty="0" smtClean="0"/>
              <a:t>HPC-ABDS</a:t>
            </a:r>
          </a:p>
          <a:p>
            <a:pPr lvl="1"/>
            <a:r>
              <a:rPr lang="en-US" sz="2400" dirty="0"/>
              <a:t>Lesson 2A: </a:t>
            </a:r>
            <a:r>
              <a:rPr lang="en-US" sz="2400" dirty="0" smtClean="0"/>
              <a:t>Introduction </a:t>
            </a:r>
            <a:r>
              <a:rPr lang="en-US" sz="2400" dirty="0"/>
              <a:t>to HPC-ABDS and </a:t>
            </a:r>
            <a:r>
              <a:rPr lang="en-US" sz="2400" dirty="0" smtClean="0"/>
              <a:t>Typical Data Interaction Scenarios</a:t>
            </a:r>
          </a:p>
          <a:p>
            <a:pPr lvl="1"/>
            <a:r>
              <a:rPr lang="en-US" sz="2400" dirty="0"/>
              <a:t>Lesson 2B: </a:t>
            </a:r>
            <a:r>
              <a:rPr lang="en-US" sz="2400" dirty="0" smtClean="0"/>
              <a:t>Data Access Patterns: Science Examples</a:t>
            </a:r>
          </a:p>
          <a:p>
            <a:pPr lvl="1"/>
            <a:r>
              <a:rPr lang="en-US" sz="2400" dirty="0"/>
              <a:t>Lesson 2C: </a:t>
            </a:r>
            <a:r>
              <a:rPr lang="en-US" sz="2400" dirty="0" smtClean="0"/>
              <a:t>Remaining General Access Patterns</a:t>
            </a:r>
          </a:p>
          <a:p>
            <a:pPr lvl="1"/>
            <a:r>
              <a:rPr lang="en-US" sz="2400" dirty="0"/>
              <a:t>Lesson 2D: Using the HPC-ABDS Stack (summary of different layers)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109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" y="109175"/>
            <a:ext cx="5830389" cy="1143000"/>
          </a:xfrm>
        </p:spPr>
        <p:txBody>
          <a:bodyPr/>
          <a:lstStyle/>
          <a:p>
            <a:r>
              <a:rPr lang="en-US" b="1" dirty="0" smtClean="0"/>
              <a:t>Section 1 Units 3 and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1229"/>
            <a:ext cx="9048206" cy="5619205"/>
          </a:xfrm>
        </p:spPr>
        <p:txBody>
          <a:bodyPr>
            <a:normAutofit/>
          </a:bodyPr>
          <a:lstStyle/>
          <a:p>
            <a:r>
              <a:rPr lang="en-US" sz="2800" b="1" dirty="0"/>
              <a:t>Unit </a:t>
            </a:r>
            <a:r>
              <a:rPr lang="en-US" sz="2800" b="1" dirty="0" smtClean="0"/>
              <a:t>3: </a:t>
            </a:r>
            <a:r>
              <a:rPr lang="en-US" sz="2800" b="1" dirty="0"/>
              <a:t>Big Data Applications </a:t>
            </a:r>
            <a:r>
              <a:rPr lang="en-US" sz="2800" b="1" dirty="0" smtClean="0"/>
              <a:t>Structure: NIST Big Data Use Cases and their Features</a:t>
            </a:r>
          </a:p>
          <a:p>
            <a:pPr lvl="1"/>
            <a:r>
              <a:rPr lang="en-US" sz="2400" dirty="0" smtClean="0"/>
              <a:t>Lesson 3A: Introduction to NIST Big Data Initiative and Use Cases</a:t>
            </a:r>
          </a:p>
          <a:p>
            <a:pPr lvl="1"/>
            <a:r>
              <a:rPr lang="en-US" sz="2400" dirty="0" smtClean="0"/>
              <a:t>Lesson 3B</a:t>
            </a:r>
            <a:r>
              <a:rPr lang="en-US" sz="2400" dirty="0"/>
              <a:t>: </a:t>
            </a:r>
            <a:r>
              <a:rPr lang="en-US" sz="2400" dirty="0" smtClean="0"/>
              <a:t>Sources of Parallelism and Big Data Features</a:t>
            </a:r>
          </a:p>
          <a:p>
            <a:pPr lvl="1"/>
            <a:r>
              <a:rPr lang="en-US" sz="2400" dirty="0" smtClean="0"/>
              <a:t>Lesson 3C: Streaming Big Data and More Features</a:t>
            </a:r>
          </a:p>
          <a:p>
            <a:pPr lvl="1"/>
            <a:r>
              <a:rPr lang="en-US" sz="2400" dirty="0" smtClean="0"/>
              <a:t>Lesson 3D: Machine Learning and yet more Features</a:t>
            </a:r>
            <a:endParaRPr lang="en-US" sz="2000" dirty="0" smtClean="0"/>
          </a:p>
          <a:p>
            <a:r>
              <a:rPr lang="en-US" sz="2800" b="1" dirty="0" smtClean="0"/>
              <a:t>Unit </a:t>
            </a:r>
            <a:r>
              <a:rPr lang="en-US" sz="2800" b="1" dirty="0"/>
              <a:t>4: Aspects of Big Data Applications </a:t>
            </a:r>
            <a:endParaRPr lang="en-US" sz="2800" b="1" dirty="0" smtClean="0"/>
          </a:p>
          <a:p>
            <a:pPr lvl="1"/>
            <a:r>
              <a:rPr lang="en-US" sz="2400" dirty="0"/>
              <a:t>Lesson </a:t>
            </a:r>
            <a:r>
              <a:rPr lang="en-US" sz="2400" dirty="0" smtClean="0"/>
              <a:t>4A: Other sources of Use Cases and Data System Examples</a:t>
            </a:r>
          </a:p>
          <a:p>
            <a:pPr lvl="1"/>
            <a:r>
              <a:rPr lang="en-US" sz="2400" dirty="0"/>
              <a:t>Lesson </a:t>
            </a:r>
            <a:r>
              <a:rPr lang="en-US" sz="2400" dirty="0" smtClean="0"/>
              <a:t>4B: NoSQL, Global Machine Learning, Implementing Big Data Applications</a:t>
            </a:r>
          </a:p>
          <a:p>
            <a:pPr lvl="1"/>
            <a:r>
              <a:rPr lang="en-US" sz="2400" dirty="0"/>
              <a:t>Lesson </a:t>
            </a:r>
            <a:r>
              <a:rPr lang="en-US" sz="2400" dirty="0" smtClean="0"/>
              <a:t>4C: Clouds and HPC Systems, Data Analysis and Simulations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499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331388&quot;&gt;&lt;object type=&quot;3&quot; unique_id=&quot;331389&quot;&gt;&lt;property id=&quot;20148&quot; value=&quot;5&quot;/&gt;&lt;property id=&quot;20300&quot; value=&quot;Slide 1 - &amp;quot;Big Data Open Source Software  and Projects Unit 0 Part B: Class Introduction &amp;quot;&quot;/&gt;&lt;property id=&quot;20307&quot; value=&quot;256&quot;/&gt;&lt;/object&gt;&lt;object type=&quot;3&quot; unique_id=&quot;331390&quot;&gt;&lt;property id=&quot;20148&quot; value=&quot;5&quot;/&gt;&lt;property id=&quot;20300&quot; value=&quot;Slide 2 - &amp;quot;Class Introduction&amp;quot;&quot;/&gt;&lt;property id=&quot;20307&quot; value=&quot;257&quot;/&gt;&lt;/object&gt;&lt;object type=&quot;3&quot; unique_id=&quot;331391&quot;&gt;&lt;property id=&quot;20148&quot; value=&quot;5&quot;/&gt;&lt;property id=&quot;20300&quot; value=&quot;Slide 3 - &amp;quot;Class Overview I&amp;quot;&quot;/&gt;&lt;property id=&quot;20307&quot; value=&quot;258&quot;/&gt;&lt;/object&gt;&lt;object type=&quot;3&quot; unique_id=&quot;331392&quot;&gt;&lt;property id=&quot;20148&quot; value=&quot;5&quot;/&gt;&lt;property id=&quot;20300&quot; value=&quot;Slide 4 - &amp;quot;Class Overview II&amp;quot;&quot;/&gt;&lt;property id=&quot;20307&quot; value=&quot;259&quot;/&gt;&lt;/object&gt;&lt;object type=&quot;3&quot; unique_id=&quot;331483&quot;&gt;&lt;property id=&quot;20148&quot; value=&quot;5&quot;/&gt;&lt;property id=&quot;20300&quot; value=&quot;Slide 5 - &amp;quot;Class Overview III&amp;quot;&quot;/&gt;&lt;property id=&quot;20307&quot; value=&quot;261&quot;/&gt;&lt;/object&gt;&lt;object type=&quot;3&quot; unique_id=&quot;331484&quot;&gt;&lt;property id=&quot;20148&quot; value=&quot;5&quot;/&gt;&lt;property id=&quot;20300&quot; value=&quot;Slide 6 - &amp;quot;Class Contents&amp;quot;&quot;/&gt;&lt;property id=&quot;20307&quot; value=&quot;260&quot;/&gt;&lt;/object&gt;&lt;object type=&quot;3&quot; unique_id=&quot;346353&quot;&gt;&lt;property id=&quot;20148&quot; value=&quot;5&quot;/&gt;&lt;property id=&quot;20300&quot; value=&quot;Slide 7 - &amp;quot;Overall Structure&amp;quot;&quot;/&gt;&lt;property id=&quot;20307&quot; value=&quot;262&quot;/&gt;&lt;/object&gt;&lt;object type=&quot;3&quot; unique_id=&quot;346354&quot;&gt;&lt;property id=&quot;20148&quot; value=&quot;5&quot;/&gt;&lt;property id=&quot;20300&quot; value=&quot;Slide 8 - &amp;quot;Section 1 Units 1 and 2&amp;quot;&quot;/&gt;&lt;property id=&quot;20307&quot; value=&quot;263&quot;/&gt;&lt;/object&gt;&lt;object type=&quot;3&quot; unique_id=&quot;346355&quot;&gt;&lt;property id=&quot;20148&quot; value=&quot;5&quot;/&gt;&lt;property id=&quot;20300&quot; value=&quot;Slide 9 - &amp;quot;Section 1 Units 3 and 4&amp;quot;&quot;/&gt;&lt;property id=&quot;20307&quot; value=&quot;264&quot;/&gt;&lt;/object&gt;&lt;object type=&quot;3&quot; unique_id=&quot;346356&quot;&gt;&lt;property id=&quot;20148&quot; value=&quot;5&quot;/&gt;&lt;property id=&quot;20300&quot; value=&quot;Slide 10 - &amp;quot;Section 1 Units 5 and 6&amp;quot;&quot;/&gt;&lt;property id=&quot;20307&quot; value=&quot;265&quot;/&gt;&lt;/object&gt;&lt;object type=&quot;3&quot; unique_id=&quot;501546&quot;&gt;&lt;property id=&quot;20148&quot; value=&quot;5&quot;/&gt;&lt;property id=&quot;20300&quot; value=&quot;Slide 12 - &amp;quot;Section 2: Practical Use of Clouds and HPC-ABDS I&amp;quot;&quot;/&gt;&lt;property id=&quot;20307&quot; value=&quot;268&quot;/&gt;&lt;/object&gt;&lt;object type=&quot;3&quot; unique_id=&quot;501547&quot;&gt;&lt;property id=&quot;20148&quot; value=&quot;5&quot;/&gt;&lt;property id=&quot;20300&quot; value=&quot;Slide 22 - &amp;quot;Section 3&amp;quot;&quot;/&gt;&lt;property id=&quot;20307&quot; value=&quot;266&quot;/&gt;&lt;/object&gt;&lt;object type=&quot;3&quot; unique_id=&quot;501548&quot;&gt;&lt;property id=&quot;20148&quot; value=&quot;5&quot;/&gt;&lt;property id=&quot;20300&quot; value=&quot;Slide 23 - &amp;quot;21 Layers of HPC-ABDS&amp;quot;&quot;/&gt;&lt;property id=&quot;20307&quot; value=&quot;267&quot;/&gt;&lt;/object&gt;&lt;object type=&quot;3&quot; unique_id=&quot;502159&quot;&gt;&lt;property id=&quot;20148&quot; value=&quot;5&quot;/&gt;&lt;property id=&quot;20300&quot; value=&quot;Slide 11 - &amp;quot;Class Contents&amp;quot;&quot;/&gt;&lt;property id=&quot;20307&quot; value=&quot;277&quot;/&gt;&lt;/object&gt;&lt;object type=&quot;3&quot; unique_id=&quot;502160&quot;&gt;&lt;property id=&quot;20148&quot; value=&quot;5&quot;/&gt;&lt;property id=&quot;20300&quot; value=&quot;Slide 13 - &amp;quot;Section 2: Practical Use of Clouds and HPC-ABDS II&amp;quot;&quot;/&gt;&lt;property id=&quot;20307&quot; value=&quot;269&quot;/&gt;&lt;/object&gt;&lt;object type=&quot;3&quot; unique_id=&quot;502161&quot;&gt;&lt;property id=&quot;20148&quot; value=&quot;5&quot;/&gt;&lt;property id=&quot;20300&quot; value=&quot;Slide 14 - &amp;quot;Section 2: Practical Use of Clouds and HPC-ABDS III&amp;quot;&quot;/&gt;&lt;property id=&quot;20307&quot; value=&quot;270&quot;/&gt;&lt;/object&gt;&lt;object type=&quot;3&quot; unique_id=&quot;502162&quot;&gt;&lt;property id=&quot;20148&quot; value=&quot;5&quot;/&gt;&lt;property id=&quot;20300&quot; value=&quot;Slide 15 - &amp;quot;Section 2: Practical Use of Clouds and HPC-ABDS IV&amp;quot;&quot;/&gt;&lt;property id=&quot;20307&quot; value=&quot;271&quot;/&gt;&lt;/object&gt;&lt;object type=&quot;3&quot; unique_id=&quot;502163&quot;&gt;&lt;property id=&quot;20148&quot; value=&quot;5&quot;/&gt;&lt;property id=&quot;20300&quot; value=&quot;Slide 16 - &amp;quot;Section 2: Practical Use of Clouds and HPC-ABDS V&amp;quot;&quot;/&gt;&lt;property id=&quot;20307&quot; value=&quot;272&quot;/&gt;&lt;/object&gt;&lt;object type=&quot;3&quot; unique_id=&quot;502164&quot;&gt;&lt;property id=&quot;20148&quot; value=&quot;5&quot;/&gt;&lt;property id=&quot;20300&quot; value=&quot;Slide 17 - &amp;quot;Section 2: Practical Use of Clouds and HPC-ABDS VI&amp;quot;&quot;/&gt;&lt;property id=&quot;20307&quot; value=&quot;273&quot;/&gt;&lt;/object&gt;&lt;object type=&quot;3&quot; unique_id=&quot;502165&quot;&gt;&lt;property id=&quot;20148&quot; value=&quot;5&quot;/&gt;&lt;property id=&quot;20300&quot; value=&quot;Slide 18 - &amp;quot;HPC-Cloud Data Intensive Cluster&amp;quot;&quot;/&gt;&lt;property id=&quot;20307&quot; value=&quot;274&quot;/&gt;&lt;/object&gt;&lt;object type=&quot;3&quot; unique_id=&quot;502166&quot;&gt;&lt;property id=&quot;20148&quot; value=&quot;5&quot;/&gt;&lt;property id=&quot;20300&quot; value=&quot;Slide 19 - &amp;quot;HPC Cloud Cluster supporting HDFS&amp;quot;&quot;/&gt;&lt;property id=&quot;20307&quot; value=&quot;275&quot;/&gt;&lt;/object&gt;&lt;object type=&quot;3&quot; unique_id=&quot;502167&quot;&gt;&lt;property id=&quot;20148&quot; value=&quot;5&quot;/&gt;&lt;property id=&quot;20300&quot; value=&quot;Slide 20 - &amp;quot;Section 2: Practical Use of Clouds and HPC-ABDS VII&amp;quot;&quot;/&gt;&lt;property id=&quot;20307&quot; value=&quot;276&quot;/&gt;&lt;/object&gt;&lt;object type=&quot;3&quot; unique_id=&quot;502168&quot;&gt;&lt;property id=&quot;20148&quot; value=&quot;5&quot;/&gt;&lt;property id=&quot;20300&quot; value=&quot;Slide 21 - &amp;quot;Class Contents&amp;quot;&quot;/&gt;&lt;property id=&quot;20307&quot; value=&quot;278&quot;/&gt;&lt;/object&gt;&lt;/object&gt;&lt;object type=&quot;8&quot; unique_id=&quot;3314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1819.0"/>
</file>

<file path=customXml/item10.xml><?xml version="1.0" encoding="utf-8"?>
<athena xmlns="http://schemas.microsoft.com/edu/athena" version="0.1.1819.0"/>
</file>

<file path=customXml/item11.xml><?xml version="1.0" encoding="utf-8"?>
<athena xmlns="http://schemas.microsoft.com/edu/athena" version="0.1.1819.0"/>
</file>

<file path=customXml/item12.xml><?xml version="1.0" encoding="utf-8"?>
<athena xmlns="http://schemas.microsoft.com/edu/athena" version="0.1.1819.0"/>
</file>

<file path=customXml/item13.xml><?xml version="1.0" encoding="utf-8"?>
<athena xmlns="http://schemas.microsoft.com/edu/athena" version="0.1.1819.0"/>
</file>

<file path=customXml/item14.xml><?xml version="1.0" encoding="utf-8"?>
<athena xmlns="http://schemas.microsoft.com/edu/athena" version="0.1.1819.0"/>
</file>

<file path=customXml/item15.xml><?xml version="1.0" encoding="utf-8"?>
<athena xmlns="http://schemas.microsoft.com/edu/athena" version="0.1.1819.0"/>
</file>

<file path=customXml/item16.xml><?xml version="1.0" encoding="utf-8"?>
<athena xmlns="http://schemas.microsoft.com/edu/athena" version="0.1.1819.0"/>
</file>

<file path=customXml/item17.xml><?xml version="1.0" encoding="utf-8"?>
<athena xmlns="http://schemas.microsoft.com/edu/athena" version="0.1.1819.0"/>
</file>

<file path=customXml/item18.xml><?xml version="1.0" encoding="utf-8"?>
<athena xmlns="http://schemas.microsoft.com/edu/athena" version="0.1.1819.0"/>
</file>

<file path=customXml/item19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20.xml><?xml version="1.0" encoding="utf-8"?>
<athena xmlns="http://schemas.microsoft.com/edu/athena" version="0.1.1819.0"/>
</file>

<file path=customXml/item21.xml><?xml version="1.0" encoding="utf-8"?>
<athena xmlns="http://schemas.microsoft.com/edu/athena" version="0.1.1819.0"/>
</file>

<file path=customXml/item22.xml><?xml version="1.0" encoding="utf-8"?>
<athena xmlns="http://schemas.microsoft.com/edu/athena" version="0.1.1819.0"/>
</file>

<file path=customXml/item23.xml><?xml version="1.0" encoding="utf-8"?>
<athena xmlns="http://schemas.microsoft.com/edu/athena" version="0.1.1819.0"/>
</file>

<file path=customXml/item24.xml><?xml version="1.0" encoding="utf-8"?>
<athena xmlns="http://schemas.microsoft.com/edu/athena" version="0.1.1819.0"/>
</file>

<file path=customXml/item25.xml><?xml version="1.0" encoding="utf-8"?>
<athena xmlns="http://schemas.microsoft.com/edu/athena" version="0.1.1819.0"/>
</file>

<file path=customXml/item26.xml><?xml version="1.0" encoding="utf-8"?>
<athena xmlns="http://schemas.microsoft.com/edu/athena" version="0.1.1819.0"/>
</file>

<file path=customXml/item27.xml><?xml version="1.0" encoding="utf-8"?>
<athena xmlns="http://schemas.microsoft.com/edu/athena" version="0.1.1819.0"/>
</file>

<file path=customXml/item28.xml><?xml version="1.0" encoding="utf-8"?>
<athena xmlns="http://schemas.microsoft.com/edu/athena" version="0.1.1819.0"/>
</file>

<file path=customXml/item29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30.xml><?xml version="1.0" encoding="utf-8"?>
<athena xmlns="http://schemas.microsoft.com/edu/athena" version="0.1.1819.0"/>
</file>

<file path=customXml/item31.xml><?xml version="1.0" encoding="utf-8"?>
<athena xmlns="http://schemas.microsoft.com/edu/athena" version="0.1.1819.0"/>
</file>

<file path=customXml/item32.xml><?xml version="1.0" encoding="utf-8"?>
<athena xmlns="http://schemas.microsoft.com/edu/athena" version="0.1.1819.0"/>
</file>

<file path=customXml/item33.xml><?xml version="1.0" encoding="utf-8"?>
<athena xmlns="http://schemas.microsoft.com/edu/athena" version="0.1.1819.0"/>
</file>

<file path=customXml/item34.xml><?xml version="1.0" encoding="utf-8"?>
<athena xmlns="http://schemas.microsoft.com/edu/athena" version="0.1.1819.0"/>
</file>

<file path=customXml/item35.xml><?xml version="1.0" encoding="utf-8"?>
<athena xmlns="http://schemas.microsoft.com/edu/athena" version="0.1.1819.0"/>
</file>

<file path=customXml/item36.xml><?xml version="1.0" encoding="utf-8"?>
<athena xmlns="http://schemas.microsoft.com/edu/athena" version="0.1.1819.0"/>
</file>

<file path=customXml/item37.xml><?xml version="1.0" encoding="utf-8"?>
<athena xmlns="http://schemas.microsoft.com/edu/athena" version="0.1.1819.0"/>
</file>

<file path=customXml/item38.xml><?xml version="1.0" encoding="utf-8"?>
<athena xmlns="http://schemas.microsoft.com/edu/athena" version="0.1.1819.0"/>
</file>

<file path=customXml/item39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5.xml><?xml version="1.0" encoding="utf-8"?>
<athena xmlns="http://schemas.microsoft.com/edu/athena" version="0.1.1819.0"/>
</file>

<file path=customXml/item6.xml><?xml version="1.0" encoding="utf-8"?>
<athena xmlns="http://schemas.microsoft.com/edu/athena" version="0.1.1819.0"/>
</file>

<file path=customXml/item7.xml><?xml version="1.0" encoding="utf-8"?>
<athena xmlns="http://schemas.microsoft.com/edu/athena" version="0.1.1819.0"/>
</file>

<file path=customXml/item8.xml><?xml version="1.0" encoding="utf-8"?>
<athena xmlns="http://schemas.microsoft.com/edu/athena" version="0.1.1819.0"/>
</file>

<file path=customXml/item9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F6FC0097-81FA-4CC3-961A-1787468E31B4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24787CCD-13CA-4C42-8867-31BEC76844E9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582B9AA4-F505-4F3E-A2D2-067A694B8BA9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DE6AE50B-91A7-4123-B9AC-50999B547550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17A25E65-85B5-4041-8029-3B494C21AB5F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F5CD06C7-BB55-4480-8DDD-041703BDFBAE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C0DD5557-B12B-4302-9F45-5E55FA9F9834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F2EC0144-45BE-440C-8E29-74A3894A9F9B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6CBC3323-EB1F-4027-BB5E-910A3CC7982A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0E37D87D-B176-49A4-B1B9-8893A067A355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9DBA650C-A5A8-499B-B9F0-5A0EA01D5EA6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31E6A3D9-1B48-47CF-884A-1D9DD2BEE9AE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BF3E8FC7-9D43-40EA-B619-36033BAC6A1F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DA6552D7-BD10-484D-A814-E86E28B94EDA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8678D486-E8B4-4971-B921-A4DF2932140B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DB34604B-D727-4E18-A15D-A63662E9C6AB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0841FC2D-517B-4855-AF48-7B6DAFBEB968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480B9520-79C5-4AE8-84D1-A6A3EFC7018B}">
  <ds:schemaRefs>
    <ds:schemaRef ds:uri="http://schemas.microsoft.com/edu/athena"/>
  </ds:schemaRefs>
</ds:datastoreItem>
</file>

<file path=customXml/itemProps26.xml><?xml version="1.0" encoding="utf-8"?>
<ds:datastoreItem xmlns:ds="http://schemas.openxmlformats.org/officeDocument/2006/customXml" ds:itemID="{63D54DD7-A6FB-4817-8816-739A63E10161}">
  <ds:schemaRefs>
    <ds:schemaRef ds:uri="http://schemas.microsoft.com/edu/athena"/>
  </ds:schemaRefs>
</ds:datastoreItem>
</file>

<file path=customXml/itemProps27.xml><?xml version="1.0" encoding="utf-8"?>
<ds:datastoreItem xmlns:ds="http://schemas.openxmlformats.org/officeDocument/2006/customXml" ds:itemID="{4533FA13-CC20-4D8D-B19F-9FB254953D90}">
  <ds:schemaRefs>
    <ds:schemaRef ds:uri="http://schemas.microsoft.com/edu/athena"/>
  </ds:schemaRefs>
</ds:datastoreItem>
</file>

<file path=customXml/itemProps28.xml><?xml version="1.0" encoding="utf-8"?>
<ds:datastoreItem xmlns:ds="http://schemas.openxmlformats.org/officeDocument/2006/customXml" ds:itemID="{025C644B-A7B7-4F00-824E-3CFAAC23D463}">
  <ds:schemaRefs>
    <ds:schemaRef ds:uri="http://schemas.microsoft.com/edu/athena"/>
  </ds:schemaRefs>
</ds:datastoreItem>
</file>

<file path=customXml/itemProps29.xml><?xml version="1.0" encoding="utf-8"?>
<ds:datastoreItem xmlns:ds="http://schemas.openxmlformats.org/officeDocument/2006/customXml" ds:itemID="{468D75C5-B080-44C5-AE83-6267B0CD14A5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0AC0CCD4-A21D-4D1F-8140-87A7380EE77D}">
  <ds:schemaRefs>
    <ds:schemaRef ds:uri="http://schemas.microsoft.com/edu/athena"/>
  </ds:schemaRefs>
</ds:datastoreItem>
</file>

<file path=customXml/itemProps30.xml><?xml version="1.0" encoding="utf-8"?>
<ds:datastoreItem xmlns:ds="http://schemas.openxmlformats.org/officeDocument/2006/customXml" ds:itemID="{DD32FFF3-3716-4246-8AC9-1596FED9D273}">
  <ds:schemaRefs>
    <ds:schemaRef ds:uri="http://schemas.microsoft.com/edu/athena"/>
  </ds:schemaRefs>
</ds:datastoreItem>
</file>

<file path=customXml/itemProps31.xml><?xml version="1.0" encoding="utf-8"?>
<ds:datastoreItem xmlns:ds="http://schemas.openxmlformats.org/officeDocument/2006/customXml" ds:itemID="{05D9D826-0CC6-471D-8469-6C2C3B46380E}">
  <ds:schemaRefs>
    <ds:schemaRef ds:uri="http://schemas.microsoft.com/edu/athena"/>
  </ds:schemaRefs>
</ds:datastoreItem>
</file>

<file path=customXml/itemProps32.xml><?xml version="1.0" encoding="utf-8"?>
<ds:datastoreItem xmlns:ds="http://schemas.openxmlformats.org/officeDocument/2006/customXml" ds:itemID="{350282ED-E2FE-440E-B3BD-0F5B484E91F8}">
  <ds:schemaRefs>
    <ds:schemaRef ds:uri="http://schemas.microsoft.com/edu/athena"/>
  </ds:schemaRefs>
</ds:datastoreItem>
</file>

<file path=customXml/itemProps33.xml><?xml version="1.0" encoding="utf-8"?>
<ds:datastoreItem xmlns:ds="http://schemas.openxmlformats.org/officeDocument/2006/customXml" ds:itemID="{F83BA23B-E3C7-4C1C-AA14-D77556AF6BD7}">
  <ds:schemaRefs>
    <ds:schemaRef ds:uri="http://schemas.microsoft.com/edu/athena"/>
  </ds:schemaRefs>
</ds:datastoreItem>
</file>

<file path=customXml/itemProps34.xml><?xml version="1.0" encoding="utf-8"?>
<ds:datastoreItem xmlns:ds="http://schemas.openxmlformats.org/officeDocument/2006/customXml" ds:itemID="{957D5C36-1AFD-4C9A-8071-F3B0F4248A38}">
  <ds:schemaRefs>
    <ds:schemaRef ds:uri="http://schemas.microsoft.com/edu/athena"/>
  </ds:schemaRefs>
</ds:datastoreItem>
</file>

<file path=customXml/itemProps35.xml><?xml version="1.0" encoding="utf-8"?>
<ds:datastoreItem xmlns:ds="http://schemas.openxmlformats.org/officeDocument/2006/customXml" ds:itemID="{4080DAA2-EDDC-422E-A936-9B2EA556B28E}">
  <ds:schemaRefs>
    <ds:schemaRef ds:uri="http://schemas.microsoft.com/edu/athena"/>
  </ds:schemaRefs>
</ds:datastoreItem>
</file>

<file path=customXml/itemProps36.xml><?xml version="1.0" encoding="utf-8"?>
<ds:datastoreItem xmlns:ds="http://schemas.openxmlformats.org/officeDocument/2006/customXml" ds:itemID="{3B9D7372-5FBD-4722-B649-E5EAC611C077}">
  <ds:schemaRefs>
    <ds:schemaRef ds:uri="http://schemas.microsoft.com/edu/athena"/>
  </ds:schemaRefs>
</ds:datastoreItem>
</file>

<file path=customXml/itemProps37.xml><?xml version="1.0" encoding="utf-8"?>
<ds:datastoreItem xmlns:ds="http://schemas.openxmlformats.org/officeDocument/2006/customXml" ds:itemID="{95638566-F107-498F-831A-4431AB91EC01}">
  <ds:schemaRefs>
    <ds:schemaRef ds:uri="http://schemas.microsoft.com/edu/athena"/>
  </ds:schemaRefs>
</ds:datastoreItem>
</file>

<file path=customXml/itemProps38.xml><?xml version="1.0" encoding="utf-8"?>
<ds:datastoreItem xmlns:ds="http://schemas.openxmlformats.org/officeDocument/2006/customXml" ds:itemID="{D76CA34F-2756-4833-B396-20D4D85F494E}">
  <ds:schemaRefs>
    <ds:schemaRef ds:uri="http://schemas.microsoft.com/edu/athena"/>
  </ds:schemaRefs>
</ds:datastoreItem>
</file>

<file path=customXml/itemProps39.xml><?xml version="1.0" encoding="utf-8"?>
<ds:datastoreItem xmlns:ds="http://schemas.openxmlformats.org/officeDocument/2006/customXml" ds:itemID="{FAF0362C-3C54-4394-94FD-371CE51D26A6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C7B8A8A8-65EA-4C03-B2AE-40A5F1D3E21B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B5E9F49D-D351-4951-B526-CCE9BBA06203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C1CB4ADC-DB71-447F-86EF-105E01210941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8D7E7F6A-FA50-4A33-894F-B80549BFE498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0FA52E8A-4F04-4B39-9151-5B95BCD7385A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543BC73B-A2B5-4711-8A56-7CF1F1529330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1254</Words>
  <Application>Microsoft Office PowerPoint</Application>
  <PresentationFormat>On-screen Show (4:3)</PresentationFormat>
  <Paragraphs>366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Demi</vt:lpstr>
      <vt:lpstr>Franklin Gothic Medium</vt:lpstr>
      <vt:lpstr>Times New Roman</vt:lpstr>
      <vt:lpstr>1_Office Theme</vt:lpstr>
      <vt:lpstr>Big Data Open Source Software  and Projects Unit 0 Part B: Class Introduction </vt:lpstr>
      <vt:lpstr>Class Introduction</vt:lpstr>
      <vt:lpstr>Class Overview I</vt:lpstr>
      <vt:lpstr>Class Overview II</vt:lpstr>
      <vt:lpstr>Class Overview III</vt:lpstr>
      <vt:lpstr>Class Contents</vt:lpstr>
      <vt:lpstr>Overall Structure</vt:lpstr>
      <vt:lpstr>Section 1 Units 1 and 2</vt:lpstr>
      <vt:lpstr>Section 1 Units 3 and 4</vt:lpstr>
      <vt:lpstr>Section 1 Units 5 and 6</vt:lpstr>
      <vt:lpstr>Class Contents</vt:lpstr>
      <vt:lpstr>Section 2: Practical Use of Clouds and HPC-ABDS I</vt:lpstr>
      <vt:lpstr>Section 2: Practical Use of Clouds and HPC-ABDS II</vt:lpstr>
      <vt:lpstr>Section 2: Practical Use of Clouds and HPC-ABDS III</vt:lpstr>
      <vt:lpstr>Section 2: Practical Use of Clouds and HPC-ABDS IV</vt:lpstr>
      <vt:lpstr>Section 2: Practical Use of Clouds and HPC-ABDS V</vt:lpstr>
      <vt:lpstr>Section 2: Practical Use of Clouds and HPC-ABDS VI</vt:lpstr>
      <vt:lpstr>HPC-Cloud Data Intensive Cluster</vt:lpstr>
      <vt:lpstr>HPC Cloud Cluster supporting HDFS</vt:lpstr>
      <vt:lpstr>Section 2: Practical Use of Clouds and HPC-ABDS VII</vt:lpstr>
      <vt:lpstr>Class Contents</vt:lpstr>
      <vt:lpstr>Section 3</vt:lpstr>
      <vt:lpstr>21 Layers of HPC-ABDS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Open Source Software  and Projects Introduction </dc:title>
  <dc:creator>Geoffrey Fox</dc:creator>
  <cp:lastModifiedBy>Geoffrey Fox</cp:lastModifiedBy>
  <cp:revision>31</cp:revision>
  <dcterms:created xsi:type="dcterms:W3CDTF">2014-08-19T19:41:28Z</dcterms:created>
  <dcterms:modified xsi:type="dcterms:W3CDTF">2015-03-02T16:56:29Z</dcterms:modified>
</cp:coreProperties>
</file>