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7"/>
    <p:sldMasterId id="2147483672" r:id="rId38"/>
    <p:sldMasterId id="2147483685" r:id="rId39"/>
  </p:sldMasterIdLst>
  <p:notesMasterIdLst>
    <p:notesMasterId r:id="rId73"/>
  </p:notesMasterIdLst>
  <p:sldIdLst>
    <p:sldId id="256" r:id="rId40"/>
    <p:sldId id="260" r:id="rId41"/>
    <p:sldId id="261" r:id="rId42"/>
    <p:sldId id="262" r:id="rId43"/>
    <p:sldId id="263" r:id="rId44"/>
    <p:sldId id="264" r:id="rId45"/>
    <p:sldId id="265" r:id="rId46"/>
    <p:sldId id="266" r:id="rId47"/>
    <p:sldId id="290" r:id="rId48"/>
    <p:sldId id="267" r:id="rId49"/>
    <p:sldId id="268" r:id="rId50"/>
    <p:sldId id="269" r:id="rId51"/>
    <p:sldId id="270" r:id="rId52"/>
    <p:sldId id="271" r:id="rId53"/>
    <p:sldId id="272" r:id="rId54"/>
    <p:sldId id="273" r:id="rId55"/>
    <p:sldId id="274" r:id="rId56"/>
    <p:sldId id="275" r:id="rId57"/>
    <p:sldId id="276" r:id="rId58"/>
    <p:sldId id="277" r:id="rId59"/>
    <p:sldId id="291" r:id="rId60"/>
    <p:sldId id="278" r:id="rId61"/>
    <p:sldId id="279" r:id="rId62"/>
    <p:sldId id="280" r:id="rId63"/>
    <p:sldId id="281" r:id="rId64"/>
    <p:sldId id="282" r:id="rId65"/>
    <p:sldId id="283" r:id="rId66"/>
    <p:sldId id="284" r:id="rId67"/>
    <p:sldId id="285" r:id="rId68"/>
    <p:sldId id="286" r:id="rId69"/>
    <p:sldId id="287" r:id="rId70"/>
    <p:sldId id="288" r:id="rId71"/>
    <p:sldId id="289" r:id="rId72"/>
  </p:sldIdLst>
  <p:sldSz cx="9144000" cy="6858000" type="screen4x3"/>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110" d="100"/>
          <a:sy n="110" d="100"/>
        </p:scale>
        <p:origin x="8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1.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0.xml"/><Relationship Id="rId57" Type="http://schemas.openxmlformats.org/officeDocument/2006/relationships/slide" Target="slides/slide18.xml"/><Relationship Id="rId61"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12.xml"/><Relationship Id="rId72"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2.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7D4AC-21CA-46C1-9CCA-CB719FE9DDA2}" type="datetimeFigureOut">
              <a:rPr lang="en-US" smtClean="0"/>
              <a:t>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2B2C2-535F-4546-AA61-19BB8D6B527C}" type="slidenum">
              <a:rPr lang="en-US" smtClean="0"/>
              <a:t>‹#›</a:t>
            </a:fld>
            <a:endParaRPr lang="en-US"/>
          </a:p>
        </p:txBody>
      </p:sp>
    </p:spTree>
    <p:extLst>
      <p:ext uri="{BB962C8B-B14F-4D97-AF65-F5344CB8AC3E}">
        <p14:creationId xmlns:p14="http://schemas.microsoft.com/office/powerpoint/2010/main" val="253003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1220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192208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418818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5078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0947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9858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14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06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358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7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17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5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138787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2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326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82397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8"/>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1"/>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007690" y="548799"/>
            <a:ext cx="1189132" cy="297919"/>
          </a:xfrm>
          <a:prstGeom prst="rect">
            <a:avLst/>
          </a:prstGeom>
        </p:spPr>
        <p:txBody>
          <a:bodyPr/>
          <a:lstStyle/>
          <a:p>
            <a:fld id="{2FE7D661-1836-44F7-8FAF-35E8F866ECD3}" type="datetime1">
              <a:rPr lang="en-US">
                <a:solidFill>
                  <a:prstClr val="white"/>
                </a:solidFill>
              </a:rPr>
              <a:pPr/>
              <a:t>3/1/2015</a:t>
            </a:fld>
            <a:endParaRPr lang="en-US">
              <a:solidFill>
                <a:prstClr val="white"/>
              </a:solidFill>
            </a:endParaRPr>
          </a:p>
        </p:txBody>
      </p:sp>
      <p:sp>
        <p:nvSpPr>
          <p:cNvPr id="8" name="Slide Number Placeholder 7"/>
          <p:cNvSpPr>
            <a:spLocks noGrp="1"/>
          </p:cNvSpPr>
          <p:nvPr>
            <p:ph type="sldNum" sz="quarter" idx="11"/>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a:xfrm>
            <a:off x="6008691" y="855957"/>
            <a:ext cx="2246489" cy="301227"/>
          </a:xfrm>
          <a:prstGeom prst="rect">
            <a:avLst/>
          </a:prstGeom>
        </p:spPr>
        <p:txBody>
          <a:bodyPr/>
          <a:lstStyle/>
          <a:p>
            <a:endParaRPr lang="en-US" dirty="0">
              <a:solidFill>
                <a:prstClr val="white"/>
              </a:solidFill>
            </a:endParaRPr>
          </a:p>
        </p:txBody>
      </p:sp>
    </p:spTree>
    <p:extLst>
      <p:ext uri="{BB962C8B-B14F-4D97-AF65-F5344CB8AC3E}">
        <p14:creationId xmlns:p14="http://schemas.microsoft.com/office/powerpoint/2010/main" val="386995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CAE6B357-51B9-47D2-A71D-0D06CB03185D}" type="datetime1">
              <a:rPr lang="en-US">
                <a:solidFill>
                  <a:prstClr val="white"/>
                </a:solidFill>
              </a:rPr>
              <a:pPr/>
              <a:t>3/1/2015</a:t>
            </a:fld>
            <a:endParaRPr lang="en-US">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040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101"/>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058CB827-F132-4DF6-9FB9-4035A4C798EF}" type="datetime1">
              <a:rPr lang="en-US">
                <a:solidFill>
                  <a:prstClr val="white"/>
                </a:solidFill>
              </a:rPr>
              <a:pPr/>
              <a:t>3/1/2015</a:t>
            </a:fld>
            <a:endParaRPr lang="en-US">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64471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07690" y="548799"/>
            <a:ext cx="1189132" cy="297919"/>
          </a:xfrm>
          <a:prstGeom prst="rect">
            <a:avLst/>
          </a:prstGeom>
        </p:spPr>
        <p:txBody>
          <a:bodyPr/>
          <a:lstStyle/>
          <a:p>
            <a:fld id="{1A92A601-7D32-4ED7-AD1A-974B6DDBDCDC}" type="datetime1">
              <a:rPr lang="en-US">
                <a:solidFill>
                  <a:prstClr val="white"/>
                </a:solidFill>
              </a:rPr>
              <a:pPr/>
              <a:t>3/1/2015</a:t>
            </a:fld>
            <a:endParaRPr lang="en-US">
              <a:solidFill>
                <a:prstClr val="white"/>
              </a:solidFill>
            </a:endParaRPr>
          </a:p>
        </p:txBody>
      </p:sp>
      <p:sp>
        <p:nvSpPr>
          <p:cNvPr id="6" name="Footer Placeholder 5"/>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20"/>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5"/>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699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007690" y="548799"/>
            <a:ext cx="1189132" cy="297919"/>
          </a:xfrm>
          <a:prstGeom prst="rect">
            <a:avLst/>
          </a:prstGeom>
        </p:spPr>
        <p:txBody>
          <a:bodyPr/>
          <a:lstStyle/>
          <a:p>
            <a:fld id="{63A17B41-4A0C-4639-A132-E5C8F99A4BE8}" type="datetime1">
              <a:rPr lang="en-US">
                <a:solidFill>
                  <a:prstClr val="white"/>
                </a:solidFill>
              </a:rPr>
              <a:pPr/>
              <a:t>3/1/2015</a:t>
            </a:fld>
            <a:endParaRPr lang="en-US">
              <a:solidFill>
                <a:prstClr val="white"/>
              </a:solidFill>
            </a:endParaRPr>
          </a:p>
        </p:txBody>
      </p:sp>
      <p:sp>
        <p:nvSpPr>
          <p:cNvPr id="8" name="Footer Placeholder 7"/>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20"/>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0789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07690" y="548799"/>
            <a:ext cx="1189132" cy="297919"/>
          </a:xfrm>
          <a:prstGeom prst="rect">
            <a:avLst/>
          </a:prstGeom>
        </p:spPr>
        <p:txBody>
          <a:bodyPr/>
          <a:lstStyle/>
          <a:p>
            <a:fld id="{BE9967FD-6084-4075-993E-77EC8038773F}" type="datetime1">
              <a:rPr lang="en-US">
                <a:solidFill>
                  <a:prstClr val="white"/>
                </a:solidFill>
              </a:rPr>
              <a:pPr/>
              <a:t>3/1/2015</a:t>
            </a:fld>
            <a:endParaRPr lang="en-US">
              <a:solidFill>
                <a:prstClr val="white"/>
              </a:solidFill>
            </a:endParaRPr>
          </a:p>
        </p:txBody>
      </p:sp>
      <p:sp>
        <p:nvSpPr>
          <p:cNvPr id="4" name="Footer Placeholder 3"/>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92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BB01C-A447-4462-A27B-87FD205E5026}"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1535510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07690" y="548799"/>
            <a:ext cx="1189132" cy="297919"/>
          </a:xfrm>
          <a:prstGeom prst="rect">
            <a:avLst/>
          </a:prstGeom>
        </p:spPr>
        <p:txBody>
          <a:bodyPr/>
          <a:lstStyle/>
          <a:p>
            <a:fld id="{3B988B47-74BA-4873-ADAE-EB0120124E83}" type="datetime1">
              <a:rPr lang="en-US">
                <a:solidFill>
                  <a:prstClr val="white"/>
                </a:solidFill>
              </a:rPr>
              <a:pPr/>
              <a:t>3/1/2015</a:t>
            </a:fld>
            <a:endParaRPr lang="en-US">
              <a:solidFill>
                <a:prstClr val="white"/>
              </a:solidFill>
            </a:endParaRPr>
          </a:p>
        </p:txBody>
      </p:sp>
      <p:sp>
        <p:nvSpPr>
          <p:cNvPr id="3" name="Footer Placeholder 2"/>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8168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6"/>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13"/>
            <a:ext cx="4207848" cy="4476615"/>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7"/>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07690" y="548799"/>
            <a:ext cx="1189132" cy="297919"/>
          </a:xfrm>
          <a:prstGeom prst="rect">
            <a:avLst/>
          </a:prstGeom>
        </p:spPr>
        <p:txBody>
          <a:bodyPr/>
          <a:lstStyle/>
          <a:p>
            <a:fld id="{93CF52C1-9A39-494C-9977-BBEFAB872C1F}" type="datetime1">
              <a:rPr lang="en-US">
                <a:solidFill>
                  <a:prstClr val="white"/>
                </a:solidFill>
              </a:rPr>
              <a:pPr/>
              <a:t>3/1/2015</a:t>
            </a:fld>
            <a:endParaRPr lang="en-US">
              <a:solidFill>
                <a:prstClr val="white"/>
              </a:solidFill>
            </a:endParaRPr>
          </a:p>
        </p:txBody>
      </p:sp>
      <p:sp>
        <p:nvSpPr>
          <p:cNvPr id="6" name="Footer Placeholder 5"/>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616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07690" y="548799"/>
            <a:ext cx="1189132" cy="297919"/>
          </a:xfrm>
          <a:prstGeom prst="rect">
            <a:avLst/>
          </a:prstGeom>
        </p:spPr>
        <p:txBody>
          <a:bodyPr/>
          <a:lstStyle/>
          <a:p>
            <a:fld id="{CD1EACE2-EA00-4376-9A66-47ABB8B02CF5}" type="datetime1">
              <a:rPr lang="en-US">
                <a:solidFill>
                  <a:prstClr val="white"/>
                </a:solidFill>
              </a:rPr>
              <a:pPr/>
              <a:t>3/1/2015</a:t>
            </a:fld>
            <a:endParaRPr lang="en-US">
              <a:solidFill>
                <a:prstClr val="white"/>
              </a:solidFill>
            </a:endParaRPr>
          </a:p>
        </p:txBody>
      </p:sp>
      <p:sp>
        <p:nvSpPr>
          <p:cNvPr id="6" name="Footer Placeholder 5"/>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059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B1FF71CE-B899-4B2B-848D-9F12F0C901B6}" type="datetimeFigureOut">
              <a:rPr lang="en-US">
                <a:solidFill>
                  <a:prstClr val="white"/>
                </a:solidFill>
              </a:rPr>
              <a:pPr/>
              <a:t>3/1/2015</a:t>
            </a:fld>
            <a:endParaRPr lang="en-US">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5397606D-E5C4-4C2F-8241-EC2663EF1CD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9931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6" y="1826712"/>
            <a:ext cx="1492499" cy="44844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12"/>
            <a:ext cx="5241476" cy="44844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102CF1CA-F464-4B29-B867-EAF8A9B936E3}" type="datetime1">
              <a:rPr lang="en-US">
                <a:solidFill>
                  <a:prstClr val="white"/>
                </a:solidFill>
              </a:rPr>
              <a:pPr/>
              <a:t>3/1/2015</a:t>
            </a:fld>
            <a:endParaRPr lang="en-US" dirty="0">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7147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9BB01C-A447-4462-A27B-87FD205E5026}"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35746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9BB01C-A447-4462-A27B-87FD205E5026}" type="datetimeFigureOut">
              <a:rPr lang="en-US" smtClean="0"/>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27669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9BB01C-A447-4462-A27B-87FD205E5026}" type="datetimeFigureOut">
              <a:rPr lang="en-US" smtClean="0"/>
              <a:t>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28687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BB01C-A447-4462-A27B-87FD205E5026}" type="datetimeFigureOut">
              <a:rPr lang="en-US" smtClean="0"/>
              <a:t>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420357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BB01C-A447-4462-A27B-87FD205E5026}"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5875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BB01C-A447-4462-A27B-87FD205E5026}"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17155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BB01C-A447-4462-A27B-87FD205E5026}" type="datetimeFigureOut">
              <a:rPr lang="en-US" smtClean="0"/>
              <a:t>3/1/2015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CFDEE-D0FF-4618-87FF-981F07D0B096}" type="slidenum">
              <a:rPr lang="en-US" smtClean="0"/>
              <a:t>‹#›</a:t>
            </a:fld>
            <a:endParaRPr lang="en-US"/>
          </a:p>
        </p:txBody>
      </p:sp>
    </p:spTree>
    <p:extLst>
      <p:ext uri="{BB962C8B-B14F-4D97-AF65-F5344CB8AC3E}">
        <p14:creationId xmlns:p14="http://schemas.microsoft.com/office/powerpoint/2010/main" val="742119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408E24-CD6D-F245-BA50-44436EA38975}" type="datetimeFigureOut">
              <a:rPr lang="en-US" smtClean="0">
                <a:solidFill>
                  <a:prstClr val="black">
                    <a:tint val="75000"/>
                  </a:prstClr>
                </a:solidFill>
              </a:rPr>
              <a:pPr defTabSz="457200"/>
              <a:t>3/1/2015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CB78FB-1415-9B4D-996E-11F146E2B0E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65822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gs>
            <a:gs pos="86000">
              <a:srgbClr val="2D4D5A"/>
            </a:gs>
            <a:gs pos="93000">
              <a:srgbClr val="315965"/>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418" y="390619"/>
            <a:ext cx="7315200" cy="95034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51781"/>
            <a:ext cx="7315200" cy="46575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155536" y="6437213"/>
            <a:ext cx="760014" cy="323303"/>
          </a:xfrm>
          <a:prstGeom prst="rect">
            <a:avLst/>
          </a:prstGeom>
        </p:spPr>
      </p:pic>
    </p:spTree>
    <p:extLst>
      <p:ext uri="{BB962C8B-B14F-4D97-AF65-F5344CB8AC3E}">
        <p14:creationId xmlns:p14="http://schemas.microsoft.com/office/powerpoint/2010/main" val="352537562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customXml" Target="../../customXml/item4.xml"/><Relationship Id="rId6" Type="http://schemas.openxmlformats.org/officeDocument/2006/relationships/image" Target="../media/image4.png"/><Relationship Id="rId5" Type="http://schemas.openxmlformats.org/officeDocument/2006/relationships/hyperlink" Target="http://www.infomall.org/"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customXml" Target="../../customXml/item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customXml" Target="../../customXml/item18.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8.xml"/><Relationship Id="rId1" Type="http://schemas.openxmlformats.org/officeDocument/2006/relationships/customXml" Target="../../customXml/item2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customXml" Target="../../customXml/item3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8.xml"/><Relationship Id="rId1" Type="http://schemas.openxmlformats.org/officeDocument/2006/relationships/customXml" Target="../../customXml/item2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customXml" Target="../../customXml/item29.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png"/><Relationship Id="rId17" Type="http://schemas.openxmlformats.org/officeDocument/2006/relationships/image" Target="../media/image27.jpg"/><Relationship Id="rId2" Type="http://schemas.openxmlformats.org/officeDocument/2006/relationships/slideLayout" Target="../slideLayouts/slideLayout25.xml"/><Relationship Id="rId16" Type="http://schemas.openxmlformats.org/officeDocument/2006/relationships/image" Target="../media/image26.png"/><Relationship Id="rId1" Type="http://schemas.openxmlformats.org/officeDocument/2006/relationships/customXml" Target="../../customXml/item12.xm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5.xml"/><Relationship Id="rId1" Type="http://schemas.openxmlformats.org/officeDocument/2006/relationships/customXml" Target="../../customXml/item1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5.xml"/><Relationship Id="rId1" Type="http://schemas.openxmlformats.org/officeDocument/2006/relationships/customXml" Target="../../customXml/item3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5.xml"/><Relationship Id="rId1" Type="http://schemas.openxmlformats.org/officeDocument/2006/relationships/customXml" Target="../../customXml/item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customXml" Target="../../customXml/item3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customXml" Target="../../customXml/item1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customXml" Target="../../customXml/item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18.xml"/><Relationship Id="rId1" Type="http://schemas.openxmlformats.org/officeDocument/2006/relationships/customXml" Target="../../customXml/item17.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18.xml"/><Relationship Id="rId1" Type="http://schemas.openxmlformats.org/officeDocument/2006/relationships/customXml" Target="../../customXml/item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18.xml"/><Relationship Id="rId1" Type="http://schemas.openxmlformats.org/officeDocument/2006/relationships/customXml" Target="../../customXml/item2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18.xml"/><Relationship Id="rId1" Type="http://schemas.openxmlformats.org/officeDocument/2006/relationships/customXml" Target="../../customXml/item31.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18.xml"/><Relationship Id="rId1" Type="http://schemas.openxmlformats.org/officeDocument/2006/relationships/customXml" Target="../../customXml/item7.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18.xml"/><Relationship Id="rId1" Type="http://schemas.openxmlformats.org/officeDocument/2006/relationships/customXml" Target="../../customXml/item1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customXml" Target="../../customXml/item3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customXml" Target="../../customXml/item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customXml" Target="../../customXml/item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8.xml"/><Relationship Id="rId1" Type="http://schemas.openxmlformats.org/officeDocument/2006/relationships/customXml" Target="../../customXml/item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customXml" Target="../../customXml/item9.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7.xml"/><Relationship Id="rId1" Type="http://schemas.openxmlformats.org/officeDocument/2006/relationships/customXml" Target="../../customXml/item10.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customXml" Target="../../customXml/item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customXml" Target="../../customXml/item3.xml"/></Relationships>
</file>

<file path=ppt/slides/_rels/slide5.xml.rels><?xml version="1.0" encoding="UTF-8" standalone="yes"?>
<Relationships xmlns="http://schemas.openxmlformats.org/package/2006/relationships"><Relationship Id="rId3" Type="http://schemas.openxmlformats.org/officeDocument/2006/relationships/hyperlink" Target="http://www.gartner.com/newsroom/id/2819918?_ga=1.51071721.1904172021.1401730474" TargetMode="External"/><Relationship Id="rId2" Type="http://schemas.openxmlformats.org/officeDocument/2006/relationships/slideLayout" Target="../slideLayouts/slideLayout13.xml"/><Relationship Id="rId1" Type="http://schemas.openxmlformats.org/officeDocument/2006/relationships/customXml" Target="../../customXml/item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ustomXml" Target="../../customXml/item3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ustomXml" Target="../../customXml/item2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ustomXml" Target="../../customXml/item2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customXml" Target="../../customXml/item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Unit 1: Introduction</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defTabSz="457200">
              <a:spcBef>
                <a:spcPct val="20000"/>
              </a:spcBef>
              <a:buFont typeface="Arial" pitchFamily="34" charset="0"/>
              <a:buNone/>
              <a:defRPr/>
            </a:pPr>
            <a:endParaRPr lang="en-US" sz="2000" dirty="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defTabSz="457200">
              <a:spcBef>
                <a:spcPct val="20000"/>
              </a:spcBef>
              <a:defRPr/>
            </a:pPr>
            <a:r>
              <a:rPr lang="en-US" sz="2000" b="1" dirty="0">
                <a:solidFill>
                  <a:prstClr val="black"/>
                </a:solidFill>
                <a:cs typeface="Times New Roman" pitchFamily="18" charset="0"/>
              </a:rPr>
              <a:t>Geoffrey Fox </a:t>
            </a:r>
          </a:p>
          <a:p>
            <a:pPr algn="ctr" defTabSz="457200">
              <a:spcBef>
                <a:spcPct val="20000"/>
              </a:spcBef>
              <a:buFont typeface="Arial" pitchFamily="34" charset="0"/>
              <a:buNone/>
              <a:defRPr/>
            </a:pPr>
            <a:r>
              <a:rPr lang="en-US" sz="2000" dirty="0">
                <a:solidFill>
                  <a:prstClr val="black"/>
                </a:solidFill>
                <a:hlinkClick r:id="rId4"/>
              </a:rPr>
              <a:t>gcf@indiana.edu</a:t>
            </a:r>
            <a:r>
              <a:rPr lang="en-US" sz="2000" dirty="0">
                <a:solidFill>
                  <a:prstClr val="black"/>
                </a:solidFill>
              </a:rPr>
              <a:t>            </a:t>
            </a:r>
          </a:p>
          <a:p>
            <a:pPr algn="ctr" defTabSz="457200">
              <a:spcBef>
                <a:spcPct val="20000"/>
              </a:spcBef>
              <a:defRPr/>
            </a:pPr>
            <a:r>
              <a:rPr lang="en-US" sz="2000" dirty="0">
                <a:solidFill>
                  <a:prstClr val="black"/>
                </a:solidFill>
              </a:rPr>
              <a:t> </a:t>
            </a:r>
            <a:r>
              <a:rPr lang="en-US" sz="2000" dirty="0">
                <a:solidFill>
                  <a:prstClr val="black"/>
                </a:solidFill>
                <a:hlinkClick r:id="rId5"/>
              </a:rPr>
              <a:t>http://www.infomall.org</a:t>
            </a:r>
            <a:endParaRPr lang="en-US" dirty="0">
              <a:solidFill>
                <a:prstClr val="black"/>
              </a:solidFill>
            </a:endParaRPr>
          </a:p>
          <a:p>
            <a:pPr algn="ctr" defTabSz="457200">
              <a:spcBef>
                <a:spcPct val="20000"/>
              </a:spcBef>
            </a:pPr>
            <a:r>
              <a:rPr lang="en-US" dirty="0">
                <a:solidFill>
                  <a:prstClr val="black"/>
                </a:solidFill>
                <a:cs typeface="Times New Roman" pitchFamily="18" charset="0"/>
              </a:rPr>
              <a:t>School of Informatics and Computing</a:t>
            </a:r>
          </a:p>
          <a:p>
            <a:pPr algn="ctr" defTabSz="457200">
              <a:spcBef>
                <a:spcPct val="20000"/>
              </a:spcBef>
            </a:pPr>
            <a:r>
              <a:rPr lang="en-US" dirty="0">
                <a:solidFill>
                  <a:prstClr val="black"/>
                </a:solidFill>
                <a:cs typeface="Times New Roman" pitchFamily="18" charset="0"/>
              </a:rPr>
              <a:t>Digital Science Center</a:t>
            </a:r>
          </a:p>
          <a:p>
            <a:pPr algn="ctr" defTabSz="457200">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custDataLst>
      <p:custData r:id="rId1"/>
    </p:custDataLst>
    <p:extLst>
      <p:ext uri="{BB962C8B-B14F-4D97-AF65-F5344CB8AC3E}">
        <p14:creationId xmlns:p14="http://schemas.microsoft.com/office/powerpoint/2010/main" val="252716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grpSp>
      <p:sp>
        <p:nvSpPr>
          <p:cNvPr id="5" name="TextBox 4"/>
          <p:cNvSpPr txBox="1"/>
          <p:nvPr/>
        </p:nvSpPr>
        <p:spPr>
          <a:xfrm>
            <a:off x="411596" y="2263808"/>
            <a:ext cx="6897594" cy="830997"/>
          </a:xfrm>
          <a:prstGeom prst="rect">
            <a:avLst/>
          </a:prstGeom>
          <a:noFill/>
        </p:spPr>
        <p:txBody>
          <a:bodyPr wrap="none" rtlCol="0">
            <a:spAutoFit/>
          </a:bodyPr>
          <a:lstStyle/>
          <a:p>
            <a:pPr defTabSz="457200"/>
            <a:r>
              <a:rPr lang="en-US" sz="2400" b="1" dirty="0">
                <a:solidFill>
                  <a:prstClr val="black"/>
                </a:solidFill>
              </a:rPr>
              <a:t>My Research  focus is Science Big Data but note</a:t>
            </a:r>
          </a:p>
          <a:p>
            <a:pPr defTabSz="457200"/>
            <a:r>
              <a:rPr lang="en-US" sz="2400" b="1" dirty="0">
                <a:solidFill>
                  <a:prstClr val="black"/>
                </a:solidFill>
              </a:rPr>
              <a:t>Note largest science ~100 petabytes = 0.000025 total</a:t>
            </a:r>
          </a:p>
        </p:txBody>
      </p:sp>
      <p:sp>
        <p:nvSpPr>
          <p:cNvPr id="6" name="TextBox 5"/>
          <p:cNvSpPr txBox="1"/>
          <p:nvPr/>
        </p:nvSpPr>
        <p:spPr>
          <a:xfrm>
            <a:off x="1190110" y="3429000"/>
            <a:ext cx="4091120" cy="1477328"/>
          </a:xfrm>
          <a:prstGeom prst="rect">
            <a:avLst/>
          </a:prstGeom>
          <a:noFill/>
        </p:spPr>
        <p:txBody>
          <a:bodyPr wrap="none" rtlCol="0">
            <a:spAutoFit/>
          </a:bodyPr>
          <a:lstStyle/>
          <a:p>
            <a:pPr defTabSz="457200"/>
            <a:r>
              <a:rPr lang="en-US" b="1" dirty="0">
                <a:solidFill>
                  <a:prstClr val="black"/>
                </a:solidFill>
              </a:rPr>
              <a:t>Science should take notice of commodity</a:t>
            </a:r>
          </a:p>
          <a:p>
            <a:pPr defTabSz="457200"/>
            <a:r>
              <a:rPr lang="en-US" b="1" dirty="0">
                <a:solidFill>
                  <a:prstClr val="black"/>
                </a:solidFill>
              </a:rPr>
              <a:t>Converse not clearly true</a:t>
            </a:r>
            <a:r>
              <a:rPr lang="en-US" b="1" dirty="0" smtClean="0">
                <a:solidFill>
                  <a:prstClr val="black"/>
                </a:solidFill>
              </a:rPr>
              <a:t>?</a:t>
            </a:r>
          </a:p>
          <a:p>
            <a:pPr defTabSz="457200"/>
            <a:endParaRPr lang="en-US" b="1" dirty="0">
              <a:solidFill>
                <a:prstClr val="black"/>
              </a:solidFill>
            </a:endParaRPr>
          </a:p>
          <a:p>
            <a:pPr defTabSz="457200"/>
            <a:r>
              <a:rPr lang="en-US" b="1" dirty="0" smtClean="0">
                <a:solidFill>
                  <a:prstClr val="black"/>
                </a:solidFill>
              </a:rPr>
              <a:t>Note 7 ZB (7. 10</a:t>
            </a:r>
            <a:r>
              <a:rPr lang="en-US" b="1" baseline="30000" dirty="0" smtClean="0">
                <a:solidFill>
                  <a:prstClr val="black"/>
                </a:solidFill>
              </a:rPr>
              <a:t>21</a:t>
            </a:r>
            <a:r>
              <a:rPr lang="en-US" b="1" dirty="0" smtClean="0">
                <a:solidFill>
                  <a:prstClr val="black"/>
                </a:solidFill>
              </a:rPr>
              <a:t>) is about a </a:t>
            </a:r>
            <a:br>
              <a:rPr lang="en-US" b="1" dirty="0" smtClean="0">
                <a:solidFill>
                  <a:prstClr val="black"/>
                </a:solidFill>
              </a:rPr>
            </a:br>
            <a:r>
              <a:rPr lang="en-US" b="1" dirty="0" smtClean="0">
                <a:solidFill>
                  <a:prstClr val="black"/>
                </a:solidFill>
              </a:rPr>
              <a:t>terabyte (10</a:t>
            </a:r>
            <a:r>
              <a:rPr lang="en-US" b="1" baseline="30000" dirty="0" smtClean="0">
                <a:solidFill>
                  <a:prstClr val="black"/>
                </a:solidFill>
              </a:rPr>
              <a:t>12</a:t>
            </a:r>
            <a:r>
              <a:rPr lang="en-US" b="1" dirty="0" smtClean="0">
                <a:solidFill>
                  <a:prstClr val="black"/>
                </a:solidFill>
              </a:rPr>
              <a:t>) for each person in world</a:t>
            </a:r>
            <a:endParaRPr lang="en-US" b="1" dirty="0">
              <a:solidFill>
                <a:prstClr val="black"/>
              </a:solidFill>
            </a:endParaRPr>
          </a:p>
        </p:txBody>
      </p:sp>
    </p:spTree>
    <p:custDataLst>
      <p:custData r:id="rId1"/>
    </p:custDataLst>
    <p:extLst>
      <p:ext uri="{BB962C8B-B14F-4D97-AF65-F5344CB8AC3E}">
        <p14:creationId xmlns:p14="http://schemas.microsoft.com/office/powerpoint/2010/main" val="407855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obalCloudMobile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91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2666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76"/>
            <a:ext cx="9144000" cy="6849324"/>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67876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0"/>
            <a:ext cx="9144000" cy="684932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0455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76"/>
            <a:ext cx="9144000" cy="6849324"/>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425749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00"/>
            <a:ext cx="9144000" cy="528803"/>
          </a:xfrm>
        </p:spPr>
        <p:txBody>
          <a:bodyPr>
            <a:noAutofit/>
          </a:bodyPr>
          <a:lstStyle/>
          <a:p>
            <a:pPr algn="ctr"/>
            <a:r>
              <a:rPr lang="en-US" sz="2800" b="1" dirty="0" smtClean="0">
                <a:solidFill>
                  <a:srgbClr val="FFFFFF"/>
                </a:solidFill>
              </a:rPr>
              <a:t>Hundreds Of Retail Stores Are Closing</a:t>
            </a:r>
            <a:endParaRPr lang="en-US" sz="2800" b="1" dirty="0">
              <a:solidFill>
                <a:srgbClr val="FFFFFF"/>
              </a:solidFill>
            </a:endParaRPr>
          </a:p>
        </p:txBody>
      </p:sp>
      <p:pic>
        <p:nvPicPr>
          <p:cNvPr id="4" name="Picture 3" descr="6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 y="566077"/>
            <a:ext cx="7975600" cy="5818016"/>
          </a:xfrm>
          <a:prstGeom prst="rect">
            <a:avLst/>
          </a:prstGeom>
        </p:spPr>
      </p:pic>
      <p:sp>
        <p:nvSpPr>
          <p:cNvPr id="3" name="TextBox 2"/>
          <p:cNvSpPr txBox="1"/>
          <p:nvPr/>
        </p:nvSpPr>
        <p:spPr>
          <a:xfrm>
            <a:off x="6271708" y="1290918"/>
            <a:ext cx="2283012" cy="461665"/>
          </a:xfrm>
          <a:prstGeom prst="rect">
            <a:avLst/>
          </a:prstGeom>
          <a:noFill/>
        </p:spPr>
        <p:txBody>
          <a:bodyPr wrap="square" rtlCol="0">
            <a:spAutoFit/>
          </a:bodyPr>
          <a:lstStyle/>
          <a:p>
            <a:pPr defTabSz="457200"/>
            <a:r>
              <a:rPr lang="en-US" sz="2400" dirty="0">
                <a:solidFill>
                  <a:prstClr val="white"/>
                </a:solidFill>
              </a:rPr>
              <a:t>No more malls?</a:t>
            </a:r>
          </a:p>
        </p:txBody>
      </p:sp>
    </p:spTree>
    <p:custDataLst>
      <p:custData r:id="rId1"/>
    </p:custDataLst>
    <p:extLst>
      <p:ext uri="{BB962C8B-B14F-4D97-AF65-F5344CB8AC3E}">
        <p14:creationId xmlns:p14="http://schemas.microsoft.com/office/powerpoint/2010/main" val="277177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818"/>
            <a:ext cx="9144000" cy="528803"/>
          </a:xfrm>
        </p:spPr>
        <p:txBody>
          <a:bodyPr>
            <a:noAutofit/>
          </a:bodyPr>
          <a:lstStyle/>
          <a:p>
            <a:pPr algn="ctr"/>
            <a:r>
              <a:rPr lang="en-US" sz="3200" b="1" dirty="0" smtClean="0">
                <a:solidFill>
                  <a:srgbClr val="FFFFFF"/>
                </a:solidFill>
              </a:rPr>
              <a:t>Where Are Shoppers Going?</a:t>
            </a:r>
            <a:endParaRPr lang="en-US" sz="3200" b="1" dirty="0">
              <a:solidFill>
                <a:srgbClr val="FFFFFF"/>
              </a:solidFill>
            </a:endParaRPr>
          </a:p>
        </p:txBody>
      </p:sp>
      <p:pic>
        <p:nvPicPr>
          <p:cNvPr id="3" name="Picture 2"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0139" y="3346368"/>
            <a:ext cx="2940080" cy="585673"/>
          </a:xfrm>
          <a:prstGeom prst="rect">
            <a:avLst/>
          </a:prstGeom>
        </p:spPr>
      </p:pic>
      <p:pic>
        <p:nvPicPr>
          <p:cNvPr id="4" name="Picture 3" descr="imag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9927" y="1014420"/>
            <a:ext cx="1705764" cy="710735"/>
          </a:xfrm>
          <a:prstGeom prst="rect">
            <a:avLst/>
          </a:prstGeom>
        </p:spPr>
      </p:pic>
      <p:pic>
        <p:nvPicPr>
          <p:cNvPr id="5" name="Picture 4" descr="Wayfair_tagline_300x15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430" y="1014420"/>
            <a:ext cx="1694993" cy="847497"/>
          </a:xfrm>
          <a:prstGeom prst="rect">
            <a:avLst/>
          </a:prstGeom>
        </p:spPr>
      </p:pic>
      <p:pic>
        <p:nvPicPr>
          <p:cNvPr id="6" name="Picture 5" descr="Zulily-Logo.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397" y="2327494"/>
            <a:ext cx="1353786" cy="877739"/>
          </a:xfrm>
          <a:prstGeom prst="rect">
            <a:avLst/>
          </a:prstGeom>
        </p:spPr>
      </p:pic>
      <p:pic>
        <p:nvPicPr>
          <p:cNvPr id="8" name="Picture 7" descr="images.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80197" y="5863745"/>
            <a:ext cx="1183976" cy="591988"/>
          </a:xfrm>
          <a:prstGeom prst="rect">
            <a:avLst/>
          </a:prstGeom>
        </p:spPr>
      </p:pic>
      <p:pic>
        <p:nvPicPr>
          <p:cNvPr id="9" name="Picture 8" descr="Color-Log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7600" y="2802689"/>
            <a:ext cx="1973803" cy="596330"/>
          </a:xfrm>
          <a:prstGeom prst="rect">
            <a:avLst/>
          </a:prstGeom>
        </p:spPr>
      </p:pic>
      <p:pic>
        <p:nvPicPr>
          <p:cNvPr id="10" name="Picture 9" descr="bcb-0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10782" y="4628181"/>
            <a:ext cx="1443787" cy="720869"/>
          </a:xfrm>
          <a:prstGeom prst="rect">
            <a:avLst/>
          </a:prstGeom>
        </p:spPr>
      </p:pic>
      <p:pic>
        <p:nvPicPr>
          <p:cNvPr id="11" name="Picture 10" descr="gilt-logo.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6343" y="1416403"/>
            <a:ext cx="1423789" cy="800882"/>
          </a:xfrm>
          <a:prstGeom prst="rect">
            <a:avLst/>
          </a:prstGeom>
        </p:spPr>
      </p:pic>
      <p:pic>
        <p:nvPicPr>
          <p:cNvPr id="12" name="Picture 11" descr="rakuten-logo-global_copy_large_verge_medium_landscape.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90293" y="2118301"/>
            <a:ext cx="1167809" cy="908702"/>
          </a:xfrm>
          <a:prstGeom prst="rect">
            <a:avLst/>
          </a:prstGeom>
        </p:spPr>
      </p:pic>
      <p:pic>
        <p:nvPicPr>
          <p:cNvPr id="13" name="Picture 12" descr="alibaba_group2-feature.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70139" y="4266201"/>
            <a:ext cx="1468280" cy="1101482"/>
          </a:xfrm>
          <a:prstGeom prst="rect">
            <a:avLst/>
          </a:prstGeom>
        </p:spPr>
      </p:pic>
      <p:pic>
        <p:nvPicPr>
          <p:cNvPr id="14" name="Picture 13" descr="jd2.com.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68082" y="5503867"/>
            <a:ext cx="1070532" cy="1177585"/>
          </a:xfrm>
          <a:prstGeom prst="rect">
            <a:avLst/>
          </a:prstGeom>
        </p:spPr>
      </p:pic>
      <p:pic>
        <p:nvPicPr>
          <p:cNvPr id="15" name="Picture 14" descr="snapdeal_logo_new.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04897" y="5014510"/>
            <a:ext cx="2342891" cy="706345"/>
          </a:xfrm>
          <a:prstGeom prst="rect">
            <a:avLst/>
          </a:prstGeom>
        </p:spPr>
      </p:pic>
      <p:pic>
        <p:nvPicPr>
          <p:cNvPr id="16" name="Picture 15" descr="overstock-logo.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2195" y="3733953"/>
            <a:ext cx="2279888" cy="759963"/>
          </a:xfrm>
          <a:prstGeom prst="rect">
            <a:avLst/>
          </a:prstGeom>
        </p:spPr>
      </p:pic>
      <p:pic>
        <p:nvPicPr>
          <p:cNvPr id="17" name="Picture 16" descr="94505v2-max-250x250.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37711" y="5349050"/>
            <a:ext cx="1264643" cy="743610"/>
          </a:xfrm>
          <a:prstGeom prst="rect">
            <a:avLst/>
          </a:prstGeom>
        </p:spPr>
      </p:pic>
      <p:pic>
        <p:nvPicPr>
          <p:cNvPr id="18" name="Picture 17" descr="images.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04502" y="3932041"/>
            <a:ext cx="1437045" cy="835832"/>
          </a:xfrm>
          <a:prstGeom prst="rect">
            <a:avLst/>
          </a:prstGeom>
        </p:spPr>
      </p:pic>
    </p:spTree>
    <p:custDataLst>
      <p:custData r:id="rId1"/>
    </p:custDataLst>
    <p:extLst>
      <p:ext uri="{BB962C8B-B14F-4D97-AF65-F5344CB8AC3E}">
        <p14:creationId xmlns:p14="http://schemas.microsoft.com/office/powerpoint/2010/main" val="284854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75"/>
            <a:ext cx="9144000" cy="528803"/>
          </a:xfrm>
        </p:spPr>
        <p:txBody>
          <a:bodyPr>
            <a:noAutofit/>
          </a:bodyPr>
          <a:lstStyle/>
          <a:p>
            <a:pPr algn="ctr"/>
            <a:r>
              <a:rPr lang="en-US" sz="2800" b="1" dirty="0" smtClean="0">
                <a:solidFill>
                  <a:srgbClr val="FFFFFF"/>
                </a:solidFill>
              </a:rPr>
              <a:t>Online!</a:t>
            </a:r>
            <a:endParaRPr lang="en-US" sz="2800" b="1" dirty="0">
              <a:solidFill>
                <a:srgbClr val="FFFFFF"/>
              </a:solidFill>
            </a:endParaRPr>
          </a:p>
        </p:txBody>
      </p:sp>
      <p:pic>
        <p:nvPicPr>
          <p:cNvPr id="6" name="Picture 5" descr="6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75" y="1021127"/>
            <a:ext cx="7667985" cy="5615989"/>
          </a:xfrm>
          <a:prstGeom prst="rect">
            <a:avLst/>
          </a:prstGeom>
        </p:spPr>
      </p:pic>
      <p:cxnSp>
        <p:nvCxnSpPr>
          <p:cNvPr id="4" name="Straight Arrow Connector 3"/>
          <p:cNvCxnSpPr/>
          <p:nvPr/>
        </p:nvCxnSpPr>
        <p:spPr>
          <a:xfrm>
            <a:off x="5227573" y="3231964"/>
            <a:ext cx="317510" cy="362887"/>
          </a:xfrm>
          <a:prstGeom prst="straightConnector1">
            <a:avLst/>
          </a:prstGeom>
          <a:ln>
            <a:solidFill>
              <a:srgbClr val="FDFFFF"/>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365760" y="2721654"/>
            <a:ext cx="1376812" cy="369332"/>
          </a:xfrm>
          <a:prstGeom prst="rect">
            <a:avLst/>
          </a:prstGeom>
          <a:noFill/>
        </p:spPr>
        <p:txBody>
          <a:bodyPr wrap="none" rtlCol="0">
            <a:spAutoFit/>
          </a:bodyPr>
          <a:lstStyle/>
          <a:p>
            <a:pPr defTabSz="457200"/>
            <a:r>
              <a:rPr lang="en-US" dirty="0">
                <a:solidFill>
                  <a:prstClr val="white"/>
                </a:solidFill>
              </a:rPr>
              <a:t>We Are Here</a:t>
            </a:r>
          </a:p>
        </p:txBody>
      </p:sp>
    </p:spTree>
    <p:custDataLst>
      <p:custData r:id="rId1"/>
    </p:custDataLst>
    <p:extLst>
      <p:ext uri="{BB962C8B-B14F-4D97-AF65-F5344CB8AC3E}">
        <p14:creationId xmlns:p14="http://schemas.microsoft.com/office/powerpoint/2010/main" val="209369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4"/>
            <a:ext cx="9144000" cy="528803"/>
          </a:xfrm>
        </p:spPr>
        <p:txBody>
          <a:bodyPr>
            <a:noAutofit/>
          </a:bodyPr>
          <a:lstStyle/>
          <a:p>
            <a:pPr algn="ctr"/>
            <a:r>
              <a:rPr lang="en-US" sz="2800" b="1" dirty="0" smtClean="0">
                <a:solidFill>
                  <a:srgbClr val="FFFFFF"/>
                </a:solidFill>
              </a:rPr>
              <a:t>E-Commerce Is Driving Nearly All Retail Growth In US</a:t>
            </a:r>
            <a:endParaRPr lang="en-US" sz="2800" b="1" dirty="0">
              <a:solidFill>
                <a:srgbClr val="FFFFFF"/>
              </a:solidFill>
            </a:endParaRPr>
          </a:p>
        </p:txBody>
      </p:sp>
      <p:pic>
        <p:nvPicPr>
          <p:cNvPr id="3" name="Picture 2" descr="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882" y="964280"/>
            <a:ext cx="7809232" cy="5691811"/>
          </a:xfrm>
          <a:prstGeom prst="rect">
            <a:avLst/>
          </a:prstGeom>
        </p:spPr>
      </p:pic>
    </p:spTree>
    <p:custDataLst>
      <p:custData r:id="rId1"/>
    </p:custDataLst>
    <p:extLst>
      <p:ext uri="{BB962C8B-B14F-4D97-AF65-F5344CB8AC3E}">
        <p14:creationId xmlns:p14="http://schemas.microsoft.com/office/powerpoint/2010/main" val="422458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9"/>
            <a:ext cx="9144000" cy="528803"/>
          </a:xfrm>
        </p:spPr>
        <p:txBody>
          <a:bodyPr>
            <a:noAutofit/>
          </a:bodyPr>
          <a:lstStyle/>
          <a:p>
            <a:pPr algn="ctr"/>
            <a:r>
              <a:rPr lang="en-US" sz="2800" b="1" dirty="0" smtClean="0">
                <a:solidFill>
                  <a:srgbClr val="FFFFFF"/>
                </a:solidFill>
              </a:rPr>
              <a:t>1 In 20 Retail Dollars Are Already Online</a:t>
            </a:r>
            <a:endParaRPr lang="en-US" sz="2800" b="1" dirty="0">
              <a:solidFill>
                <a:srgbClr val="FFFFFF"/>
              </a:solidFill>
            </a:endParaRPr>
          </a:p>
        </p:txBody>
      </p:sp>
      <p:pic>
        <p:nvPicPr>
          <p:cNvPr id="3" name="Picture 2" descr="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538" y="796298"/>
            <a:ext cx="7920287" cy="5943600"/>
          </a:xfrm>
          <a:prstGeom prst="rect">
            <a:avLst/>
          </a:prstGeom>
        </p:spPr>
      </p:pic>
    </p:spTree>
    <p:custDataLst>
      <p:custData r:id="rId1"/>
    </p:custDataLst>
    <p:extLst>
      <p:ext uri="{BB962C8B-B14F-4D97-AF65-F5344CB8AC3E}">
        <p14:creationId xmlns:p14="http://schemas.microsoft.com/office/powerpoint/2010/main" val="127171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1847513"/>
            <a:ext cx="7772400" cy="1362075"/>
          </a:xfrm>
        </p:spPr>
        <p:txBody>
          <a:bodyPr>
            <a:normAutofit/>
          </a:bodyPr>
          <a:lstStyle/>
          <a:p>
            <a:pPr algn="ctr"/>
            <a:r>
              <a:rPr lang="en-US" dirty="0" smtClean="0"/>
              <a:t>Digital Data and Cloud backdrop</a:t>
            </a:r>
            <a:endParaRPr lang="en-US" dirty="0"/>
          </a:p>
        </p:txBody>
      </p:sp>
      <p:sp>
        <p:nvSpPr>
          <p:cNvPr id="8" name="Text Placeholder 7"/>
          <p:cNvSpPr>
            <a:spLocks noGrp="1"/>
          </p:cNvSpPr>
          <p:nvPr>
            <p:ph type="body" idx="1"/>
          </p:nvPr>
        </p:nvSpPr>
        <p:spPr>
          <a:xfrm>
            <a:off x="0" y="3483139"/>
            <a:ext cx="8721212" cy="2664542"/>
          </a:xfrm>
        </p:spPr>
        <p:txBody>
          <a:bodyPr>
            <a:normAutofit/>
          </a:bodyPr>
          <a:lstStyle/>
          <a:p>
            <a:pPr algn="ctr"/>
            <a:endParaRPr lang="en-US" sz="3200" dirty="0">
              <a:solidFill>
                <a:schemeClr val="tx1">
                  <a:lumMod val="75000"/>
                  <a:lumOff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custDataLst>
      <p:custData r:id="rId1"/>
    </p:custDataLst>
    <p:extLst>
      <p:ext uri="{BB962C8B-B14F-4D97-AF65-F5344CB8AC3E}">
        <p14:creationId xmlns:p14="http://schemas.microsoft.com/office/powerpoint/2010/main" val="144308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i food bev ca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23190" y="2034982"/>
            <a:ext cx="3120983" cy="369332"/>
          </a:xfrm>
          <a:prstGeom prst="rect">
            <a:avLst/>
          </a:prstGeom>
          <a:noFill/>
        </p:spPr>
        <p:txBody>
          <a:bodyPr wrap="none" rtlCol="0">
            <a:spAutoFit/>
          </a:bodyPr>
          <a:lstStyle/>
          <a:p>
            <a:pPr defTabSz="457200"/>
            <a:r>
              <a:rPr lang="en-US" dirty="0">
                <a:solidFill>
                  <a:prstClr val="black"/>
                </a:solidFill>
              </a:rPr>
              <a:t>Even online groceries taking off</a:t>
            </a:r>
          </a:p>
        </p:txBody>
      </p:sp>
    </p:spTree>
    <p:custDataLst>
      <p:custData r:id="rId1"/>
    </p:custDataLst>
    <p:extLst>
      <p:ext uri="{BB962C8B-B14F-4D97-AF65-F5344CB8AC3E}">
        <p14:creationId xmlns:p14="http://schemas.microsoft.com/office/powerpoint/2010/main" val="58574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BASIC Trends and JOBS</a:t>
            </a:r>
            <a:endParaRPr lang="en-US" dirty="0"/>
          </a:p>
        </p:txBody>
      </p:sp>
      <p:sp>
        <p:nvSpPr>
          <p:cNvPr id="8" name="Text Placeholder 7"/>
          <p:cNvSpPr>
            <a:spLocks noGrp="1"/>
          </p:cNvSpPr>
          <p:nvPr>
            <p:ph type="body" idx="1"/>
          </p:nvPr>
        </p:nvSpPr>
        <p:spPr>
          <a:xfrm>
            <a:off x="111393" y="3358867"/>
            <a:ext cx="8721212" cy="2664542"/>
          </a:xfrm>
        </p:spPr>
        <p:txBody>
          <a:bodyPr>
            <a:normAutofit/>
          </a:bodyPr>
          <a:lstStyle/>
          <a:p>
            <a:pPr algn="ct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custDataLst>
      <p:custData r:id="rId1"/>
    </p:custDataLst>
    <p:extLst>
      <p:ext uri="{BB962C8B-B14F-4D97-AF65-F5344CB8AC3E}">
        <p14:creationId xmlns:p14="http://schemas.microsoft.com/office/powerpoint/2010/main" val="219267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
        <p:nvSpPr>
          <p:cNvPr id="4" name="TextBox 3"/>
          <p:cNvSpPr txBox="1"/>
          <p:nvPr/>
        </p:nvSpPr>
        <p:spPr>
          <a:xfrm>
            <a:off x="4053819" y="2501462"/>
            <a:ext cx="4529959" cy="923330"/>
          </a:xfrm>
          <a:prstGeom prst="rect">
            <a:avLst/>
          </a:prstGeom>
          <a:noFill/>
        </p:spPr>
        <p:txBody>
          <a:bodyPr wrap="square" rtlCol="0">
            <a:spAutoFit/>
          </a:bodyPr>
          <a:lstStyle/>
          <a:p>
            <a:pPr defTabSz="457200"/>
            <a:r>
              <a:rPr lang="en-US" dirty="0">
                <a:solidFill>
                  <a:prstClr val="black"/>
                </a:solidFill>
              </a:rPr>
              <a:t>Note that translates NOW into smaller devices</a:t>
            </a:r>
          </a:p>
          <a:p>
            <a:pPr defTabSz="457200"/>
            <a:r>
              <a:rPr lang="en-US" dirty="0">
                <a:solidFill>
                  <a:prstClr val="black"/>
                </a:solidFill>
              </a:rPr>
              <a:t>In PAST translated into faster devices of same form factor </a:t>
            </a:r>
          </a:p>
        </p:txBody>
      </p:sp>
    </p:spTree>
    <p:custDataLst>
      <p:custData r:id="rId1"/>
    </p:custDataLst>
    <p:extLst>
      <p:ext uri="{BB962C8B-B14F-4D97-AF65-F5344CB8AC3E}">
        <p14:creationId xmlns:p14="http://schemas.microsoft.com/office/powerpoint/2010/main" val="335290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pic>
        <p:nvPicPr>
          <p:cNvPr id="2" name="Picture 1"/>
          <p:cNvPicPr>
            <a:picLocks noChangeAspect="1"/>
          </p:cNvPicPr>
          <p:nvPr/>
        </p:nvPicPr>
        <p:blipFill>
          <a:blip r:embed="rId3"/>
          <a:stretch>
            <a:fillRect/>
          </a:stretch>
        </p:blipFill>
        <p:spPr>
          <a:xfrm>
            <a:off x="0" y="-8796"/>
            <a:ext cx="9144000" cy="6849316"/>
          </a:xfrm>
          <a:prstGeom prst="rect">
            <a:avLst/>
          </a:prstGeom>
        </p:spPr>
      </p:pic>
    </p:spTree>
    <p:custDataLst>
      <p:custData r:id="rId1"/>
    </p:custDataLst>
    <p:extLst>
      <p:ext uri="{BB962C8B-B14F-4D97-AF65-F5344CB8AC3E}">
        <p14:creationId xmlns:p14="http://schemas.microsoft.com/office/powerpoint/2010/main" val="168450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54131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379201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332326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25149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SmartphoneShip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2853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oudUsersInternet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170435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017"/>
            <a:ext cx="9144000" cy="5715000"/>
            <a:chOff x="0" y="36443"/>
            <a:chExt cx="9144000" cy="5715000"/>
          </a:xfrm>
        </p:grpSpPr>
        <p:pic>
          <p:nvPicPr>
            <p:cNvPr id="7170" name="Picture 2" descr="Gartner Hype Cycl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43"/>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7515711">
              <a:off x="3465432" y="3326435"/>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rot="17515711">
              <a:off x="4273816" y="373304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rot="10800000">
              <a:off x="6356604" y="97570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rot="14384344">
              <a:off x="2927262" y="818426"/>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Arrow 9"/>
            <p:cNvSpPr/>
            <p:nvPr/>
          </p:nvSpPr>
          <p:spPr>
            <a:xfrm rot="10800000">
              <a:off x="4627242" y="72850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rot="15114579">
              <a:off x="2781086" y="1065616"/>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2" name="Title 11"/>
          <p:cNvSpPr>
            <a:spLocks noGrp="1"/>
          </p:cNvSpPr>
          <p:nvPr>
            <p:ph type="title"/>
          </p:nvPr>
        </p:nvSpPr>
        <p:spPr>
          <a:xfrm>
            <a:off x="18661" y="5927224"/>
            <a:ext cx="9144000" cy="711083"/>
          </a:xfrm>
        </p:spPr>
        <p:txBody>
          <a:bodyPr>
            <a:normAutofit/>
          </a:bodyPr>
          <a:lstStyle/>
          <a:p>
            <a:r>
              <a:rPr lang="en-US" sz="3600" dirty="0" smtClean="0"/>
              <a:t>Gartner Emerging Technology Hype Cycle 2013</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3</a:t>
            </a:fld>
            <a:endParaRPr lang="en-US">
              <a:solidFill>
                <a:prstClr val="black">
                  <a:tint val="75000"/>
                </a:prstClr>
              </a:solidFill>
            </a:endParaRPr>
          </a:p>
        </p:txBody>
      </p:sp>
    </p:spTree>
    <p:custDataLst>
      <p:custData r:id="rId1"/>
    </p:custDataLst>
    <p:extLst>
      <p:ext uri="{BB962C8B-B14F-4D97-AF65-F5344CB8AC3E}">
        <p14:creationId xmlns:p14="http://schemas.microsoft.com/office/powerpoint/2010/main" val="246811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udServicesU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377696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Jobs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31</a:t>
            </a:fld>
            <a:endParaRPr lang="en-US">
              <a:solidFill>
                <a:prstClr val="black">
                  <a:tint val="75000"/>
                </a:prstClr>
              </a:solidFill>
            </a:endParaRPr>
          </a:p>
        </p:txBody>
      </p:sp>
    </p:spTree>
    <p:custDataLst>
      <p:custData r:id="rId1"/>
    </p:custDataLst>
    <p:extLst>
      <p:ext uri="{BB962C8B-B14F-4D97-AF65-F5344CB8AC3E}">
        <p14:creationId xmlns:p14="http://schemas.microsoft.com/office/powerpoint/2010/main" val="231880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32</a:t>
            </a:fld>
            <a:endParaRPr lang="en-US" dirty="0">
              <a:solidFill>
                <a:srgbClr val="000000"/>
              </a:solidFill>
            </a:endParaRPr>
          </a:p>
        </p:txBody>
      </p:sp>
      <p:pic>
        <p:nvPicPr>
          <p:cNvPr id="6146" name="Picture 2" descr="C:\Users\Geoffrey Fox\Downloads\03-05CloudJobs_l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7233"/>
            <a:ext cx="9144000" cy="369332"/>
          </a:xfrm>
          <a:prstGeom prst="rect">
            <a:avLst/>
          </a:prstGeom>
        </p:spPr>
        <p:txBody>
          <a:bodyPr wrap="square">
            <a:spAutoFit/>
          </a:bodyPr>
          <a:lstStyle/>
          <a:p>
            <a:pPr defTabSz="457200"/>
            <a:r>
              <a:rPr lang="en-US" dirty="0">
                <a:solidFill>
                  <a:srgbClr val="000000"/>
                </a:solidFill>
              </a:rPr>
              <a:t>http://www.microsoft.com/en-us/news/features/2012/mar12/03-05CloudComputingJobs.aspx</a:t>
            </a:r>
          </a:p>
        </p:txBody>
      </p:sp>
    </p:spTree>
    <p:custDataLst>
      <p:custData r:id="rId1"/>
    </p:custDataLst>
    <p:extLst>
      <p:ext uri="{BB962C8B-B14F-4D97-AF65-F5344CB8AC3E}">
        <p14:creationId xmlns:p14="http://schemas.microsoft.com/office/powerpoint/2010/main" val="95101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34"/>
            <a:ext cx="7010400" cy="609600"/>
          </a:xfrm>
        </p:spPr>
        <p:txBody>
          <a:bodyPr>
            <a:noAutofit/>
          </a:bodyPr>
          <a:lstStyle/>
          <a:p>
            <a:r>
              <a:rPr lang="en-US" sz="3600" b="1" dirty="0" smtClean="0"/>
              <a:t>McKinsey Institute on Big Data Jobs</a:t>
            </a:r>
            <a:endParaRPr lang="en-US" sz="3600" b="1" dirty="0"/>
          </a:p>
        </p:txBody>
      </p:sp>
      <p:sp>
        <p:nvSpPr>
          <p:cNvPr id="4" name="Content Placeholder 3"/>
          <p:cNvSpPr>
            <a:spLocks noGrp="1"/>
          </p:cNvSpPr>
          <p:nvPr>
            <p:ph idx="1"/>
          </p:nvPr>
        </p:nvSpPr>
        <p:spPr>
          <a:xfrm>
            <a:off x="-101255" y="4221989"/>
            <a:ext cx="9144000" cy="2329173"/>
          </a:xfrm>
        </p:spPr>
        <p:txBody>
          <a:bodyPr>
            <a:normAutofit lnSpcReduction="10000"/>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r>
              <a:rPr lang="en-US" sz="2200" dirty="0" smtClean="0"/>
              <a:t>.</a:t>
            </a:r>
          </a:p>
          <a:p>
            <a:r>
              <a:rPr lang="en-US" sz="2200" dirty="0" smtClean="0"/>
              <a:t>At IU, Informatics aimed at 1.5 million jobs. Computer Science covers the 140,000 to 190,000</a:t>
            </a:r>
            <a:endParaRPr lang="en-US" sz="22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33</a:t>
            </a:fld>
            <a:endParaRPr lang="en-US" dirty="0">
              <a:solidFill>
                <a:srgbClr val="0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60"/>
          <a:stretch/>
        </p:blipFill>
        <p:spPr bwMode="auto">
          <a:xfrm>
            <a:off x="0" y="6096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23090" y="6400349"/>
            <a:ext cx="6553200" cy="369332"/>
          </a:xfrm>
          <a:prstGeom prst="rect">
            <a:avLst/>
          </a:prstGeom>
        </p:spPr>
        <p:txBody>
          <a:bodyPr wrap="square">
            <a:spAutoFit/>
          </a:bodyPr>
          <a:lstStyle/>
          <a:p>
            <a:pPr defTabSz="457200"/>
            <a:r>
              <a:rPr lang="en-US" dirty="0">
                <a:solidFill>
                  <a:srgbClr val="000000"/>
                </a:solidFill>
              </a:rPr>
              <a:t>http://www.mckinsey.com/mgi/publications/big_data/index.asp.</a:t>
            </a:r>
          </a:p>
        </p:txBody>
      </p:sp>
    </p:spTree>
    <p:custDataLst>
      <p:custData r:id="rId1"/>
    </p:custDataLst>
    <p:extLst>
      <p:ext uri="{BB962C8B-B14F-4D97-AF65-F5344CB8AC3E}">
        <p14:creationId xmlns:p14="http://schemas.microsoft.com/office/powerpoint/2010/main" val="36166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8661" y="5927224"/>
            <a:ext cx="9144000" cy="711083"/>
          </a:xfrm>
        </p:spPr>
        <p:txBody>
          <a:bodyPr>
            <a:normAutofit/>
          </a:bodyPr>
          <a:lstStyle/>
          <a:p>
            <a:r>
              <a:rPr lang="en-US" sz="3600" dirty="0" smtClean="0"/>
              <a:t>Gartner Emerging Technology Hype Cycle 2014</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4</a:t>
            </a:fld>
            <a:endParaRPr lang="en-US">
              <a:solidFill>
                <a:prstClr val="black">
                  <a:tint val="75000"/>
                </a:prstClr>
              </a:solidFill>
            </a:endParaRPr>
          </a:p>
        </p:txBody>
      </p:sp>
      <p:grpSp>
        <p:nvGrpSpPr>
          <p:cNvPr id="3" name="Group 2"/>
          <p:cNvGrpSpPr/>
          <p:nvPr/>
        </p:nvGrpSpPr>
        <p:grpSpPr>
          <a:xfrm>
            <a:off x="0" y="212224"/>
            <a:ext cx="9144000" cy="5715000"/>
            <a:chOff x="0" y="212224"/>
            <a:chExt cx="9144000" cy="57150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224"/>
              <a:ext cx="9144000" cy="5715000"/>
            </a:xfrm>
            <a:prstGeom prst="rect">
              <a:avLst/>
            </a:prstGeom>
          </p:spPr>
        </p:pic>
        <p:sp>
          <p:nvSpPr>
            <p:cNvPr id="6" name="Right Arrow 5"/>
            <p:cNvSpPr/>
            <p:nvPr/>
          </p:nvSpPr>
          <p:spPr>
            <a:xfrm rot="19867471">
              <a:off x="3319573" y="2321088"/>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rot="21433068">
              <a:off x="3822991" y="3442068"/>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rot="10800000">
              <a:off x="4394065" y="137108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rot="20000089">
              <a:off x="3262689" y="1849124"/>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Arrow 9"/>
            <p:cNvSpPr/>
            <p:nvPr/>
          </p:nvSpPr>
          <p:spPr>
            <a:xfrm rot="10800000">
              <a:off x="6375840" y="1550914"/>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rot="6117055">
              <a:off x="5272037" y="2900318"/>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Right Arrow 12"/>
            <p:cNvSpPr/>
            <p:nvPr/>
          </p:nvSpPr>
          <p:spPr>
            <a:xfrm rot="2719066">
              <a:off x="2844477" y="400065"/>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Right Arrow 13"/>
            <p:cNvSpPr/>
            <p:nvPr/>
          </p:nvSpPr>
          <p:spPr>
            <a:xfrm rot="10107744">
              <a:off x="3055085" y="128503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Right Arrow 14"/>
            <p:cNvSpPr/>
            <p:nvPr/>
          </p:nvSpPr>
          <p:spPr>
            <a:xfrm rot="10800000">
              <a:off x="3016045" y="150745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Tree>
    <p:custDataLst>
      <p:custData r:id="rId1"/>
    </p:custDataLst>
    <p:extLst>
      <p:ext uri="{BB962C8B-B14F-4D97-AF65-F5344CB8AC3E}">
        <p14:creationId xmlns:p14="http://schemas.microsoft.com/office/powerpoint/2010/main" val="265713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2910"/>
            <a:ext cx="7073462" cy="1143000"/>
          </a:xfrm>
        </p:spPr>
        <p:txBody>
          <a:bodyPr>
            <a:noAutofit/>
          </a:bodyPr>
          <a:lstStyle/>
          <a:p>
            <a:r>
              <a:rPr lang="en-US" sz="3600" b="1" dirty="0"/>
              <a:t>Six Business Era Models in the Digital Business Development </a:t>
            </a:r>
            <a:r>
              <a:rPr lang="en-US" sz="3600" b="1" dirty="0" smtClean="0"/>
              <a:t>Path</a:t>
            </a:r>
            <a:endParaRPr lang="en-US" sz="3600" dirty="0"/>
          </a:p>
        </p:txBody>
      </p:sp>
      <p:sp>
        <p:nvSpPr>
          <p:cNvPr id="4" name="Content Placeholder 3"/>
          <p:cNvSpPr>
            <a:spLocks noGrp="1"/>
          </p:cNvSpPr>
          <p:nvPr>
            <p:ph idx="1"/>
          </p:nvPr>
        </p:nvSpPr>
        <p:spPr>
          <a:xfrm>
            <a:off x="0" y="1305910"/>
            <a:ext cx="9144000" cy="5305097"/>
          </a:xfrm>
        </p:spPr>
        <p:txBody>
          <a:bodyPr>
            <a:normAutofit fontScale="85000" lnSpcReduction="20000"/>
          </a:bodyPr>
          <a:lstStyle/>
          <a:p>
            <a:pPr fontAlgn="base"/>
            <a:r>
              <a:rPr lang="en-US" dirty="0" smtClean="0"/>
              <a:t>As </a:t>
            </a:r>
            <a:r>
              <a:rPr lang="en-US" dirty="0"/>
              <a:t>set out on the Gartner road map to </a:t>
            </a:r>
            <a:r>
              <a:rPr lang="en-US" dirty="0" smtClean="0"/>
              <a:t/>
            </a:r>
            <a:br>
              <a:rPr lang="en-US" dirty="0" smtClean="0"/>
            </a:br>
            <a:r>
              <a:rPr lang="en-US" dirty="0" smtClean="0"/>
              <a:t>digital </a:t>
            </a:r>
            <a:r>
              <a:rPr lang="en-US" dirty="0"/>
              <a:t>business, there are six progressive </a:t>
            </a:r>
            <a:r>
              <a:rPr lang="en-US" dirty="0" smtClean="0"/>
              <a:t/>
            </a:r>
            <a:br>
              <a:rPr lang="en-US" dirty="0" smtClean="0"/>
            </a:br>
            <a:r>
              <a:rPr lang="en-US" dirty="0" smtClean="0"/>
              <a:t>business </a:t>
            </a:r>
            <a:r>
              <a:rPr lang="en-US" dirty="0"/>
              <a:t>era models that enterprises can identify with today and to which they can aspire in the future. </a:t>
            </a:r>
            <a:endParaRPr lang="en-US" dirty="0" smtClean="0"/>
          </a:p>
          <a:p>
            <a:pPr fontAlgn="base"/>
            <a:r>
              <a:rPr lang="en-US" dirty="0" smtClean="0">
                <a:solidFill>
                  <a:srgbClr val="FF0000"/>
                </a:solidFill>
              </a:rPr>
              <a:t>Last 3 are in Emerging Technologies Hype cycle</a:t>
            </a:r>
            <a:endParaRPr lang="en-US" dirty="0">
              <a:solidFill>
                <a:srgbClr val="FF0000"/>
              </a:solidFill>
            </a:endParaRPr>
          </a:p>
          <a:p>
            <a:pPr fontAlgn="base"/>
            <a:r>
              <a:rPr lang="en-US" dirty="0" smtClean="0"/>
              <a:t>Stage </a:t>
            </a:r>
            <a:r>
              <a:rPr lang="en-US" dirty="0"/>
              <a:t>1: Analog</a:t>
            </a:r>
          </a:p>
          <a:p>
            <a:pPr fontAlgn="base"/>
            <a:r>
              <a:rPr lang="en-US" dirty="0"/>
              <a:t>Stage 2: Web</a:t>
            </a:r>
          </a:p>
          <a:p>
            <a:pPr fontAlgn="base"/>
            <a:r>
              <a:rPr lang="en-US" dirty="0"/>
              <a:t>Stage 3: E-Business</a:t>
            </a:r>
          </a:p>
          <a:p>
            <a:pPr fontAlgn="base"/>
            <a:r>
              <a:rPr lang="en-US" dirty="0">
                <a:solidFill>
                  <a:srgbClr val="FF0000"/>
                </a:solidFill>
              </a:rPr>
              <a:t>Stage 4: Digital Marketing</a:t>
            </a:r>
          </a:p>
          <a:p>
            <a:pPr fontAlgn="base"/>
            <a:r>
              <a:rPr lang="en-US" dirty="0">
                <a:solidFill>
                  <a:srgbClr val="FF0000"/>
                </a:solidFill>
              </a:rPr>
              <a:t>Stage 5: Digital Business</a:t>
            </a:r>
          </a:p>
          <a:p>
            <a:pPr fontAlgn="base"/>
            <a:r>
              <a:rPr lang="en-US" dirty="0">
                <a:solidFill>
                  <a:srgbClr val="FF0000"/>
                </a:solidFill>
              </a:rPr>
              <a:t>Stage 6: </a:t>
            </a:r>
            <a:r>
              <a:rPr lang="en-US" dirty="0" smtClean="0">
                <a:solidFill>
                  <a:srgbClr val="FF0000"/>
                </a:solidFill>
              </a:rPr>
              <a:t>Autonomous</a:t>
            </a:r>
          </a:p>
          <a:p>
            <a:pPr fontAlgn="base"/>
            <a:r>
              <a:rPr lang="en-US" dirty="0">
                <a:hlinkClick r:id="rId3"/>
              </a:rPr>
              <a:t>http://www.gartner.com/newsroom/id/2819918?_ga=1.51071721.1904172021.1401730474</a:t>
            </a:r>
            <a:endParaRPr lang="en-US" dirty="0"/>
          </a:p>
          <a:p>
            <a:pPr fontAlgn="base"/>
            <a:endParaRPr lang="en-US" dirty="0">
              <a:solidFill>
                <a:srgbClr val="FF0000"/>
              </a:solidFill>
            </a:endParaRPr>
          </a:p>
          <a:p>
            <a:endParaRPr lang="en-US" dirty="0"/>
          </a:p>
        </p:txBody>
      </p:sp>
    </p:spTree>
    <p:custDataLst>
      <p:custData r:id="rId1"/>
    </p:custDataLst>
    <p:extLst>
      <p:ext uri="{BB962C8B-B14F-4D97-AF65-F5344CB8AC3E}">
        <p14:creationId xmlns:p14="http://schemas.microsoft.com/office/powerpoint/2010/main" val="304253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705600" cy="1143000"/>
          </a:xfrm>
        </p:spPr>
        <p:txBody>
          <a:bodyPr>
            <a:normAutofit fontScale="90000"/>
          </a:bodyPr>
          <a:lstStyle/>
          <a:p>
            <a:r>
              <a:rPr lang="en-US" b="1" dirty="0"/>
              <a:t>Digital Business Development </a:t>
            </a:r>
            <a:br>
              <a:rPr lang="en-US" b="1" dirty="0"/>
            </a:br>
            <a:r>
              <a:rPr lang="en-US" b="1" dirty="0"/>
              <a:t>Stage </a:t>
            </a:r>
            <a:r>
              <a:rPr lang="en-US" b="1" dirty="0" smtClean="0"/>
              <a:t>4: </a:t>
            </a:r>
            <a:r>
              <a:rPr lang="en-US" b="1" dirty="0"/>
              <a:t>Digital </a:t>
            </a:r>
            <a:r>
              <a:rPr lang="en-US" b="1" dirty="0" smtClean="0"/>
              <a:t>Marketing</a:t>
            </a:r>
            <a:endParaRPr lang="en-US" b="1" dirty="0"/>
          </a:p>
        </p:txBody>
      </p:sp>
      <p:sp>
        <p:nvSpPr>
          <p:cNvPr id="4" name="Content Placeholder 3"/>
          <p:cNvSpPr>
            <a:spLocks noGrp="1"/>
          </p:cNvSpPr>
          <p:nvPr>
            <p:ph idx="1"/>
          </p:nvPr>
        </p:nvSpPr>
        <p:spPr>
          <a:xfrm>
            <a:off x="0" y="1064173"/>
            <a:ext cx="9144000" cy="5793827"/>
          </a:xfrm>
        </p:spPr>
        <p:txBody>
          <a:bodyPr>
            <a:normAutofit fontScale="77500" lnSpcReduction="20000"/>
          </a:bodyPr>
          <a:lstStyle/>
          <a:p>
            <a:r>
              <a:rPr lang="en-US" dirty="0"/>
              <a:t>The Digital Marketing stage sees the emergence </a:t>
            </a:r>
            <a:r>
              <a:rPr lang="en-US" dirty="0" smtClean="0"/>
              <a:t/>
            </a:r>
            <a:br>
              <a:rPr lang="en-US" dirty="0" smtClean="0"/>
            </a:br>
            <a:r>
              <a:rPr lang="en-US" dirty="0" smtClean="0"/>
              <a:t>of </a:t>
            </a:r>
            <a:r>
              <a:rPr lang="en-US" dirty="0"/>
              <a:t>the Nexus of Forces (mobile, social, cloud and </a:t>
            </a:r>
            <a:r>
              <a:rPr lang="en-US" dirty="0" smtClean="0"/>
              <a:t/>
            </a:r>
            <a:br>
              <a:rPr lang="en-US" dirty="0" smtClean="0"/>
            </a:br>
            <a:r>
              <a:rPr lang="en-US" dirty="0" smtClean="0"/>
              <a:t>information</a:t>
            </a:r>
            <a:r>
              <a:rPr lang="en-US" dirty="0"/>
              <a:t>). </a:t>
            </a:r>
            <a:endParaRPr lang="en-US" dirty="0" smtClean="0"/>
          </a:p>
          <a:p>
            <a:pPr lvl="1"/>
            <a:r>
              <a:rPr lang="en-US" dirty="0" smtClean="0"/>
              <a:t>Enterprises </a:t>
            </a:r>
            <a:r>
              <a:rPr lang="en-US" dirty="0"/>
              <a:t>in this stage focus on new and more sophisticated ways to reach consumers, who are more willing to participate in marketing efforts to gain greater social connection, or product and service value. </a:t>
            </a:r>
            <a:endParaRPr lang="en-US" dirty="0" smtClean="0"/>
          </a:p>
          <a:p>
            <a:pPr lvl="1"/>
            <a:r>
              <a:rPr lang="en-US" dirty="0" smtClean="0"/>
              <a:t>Buyers </a:t>
            </a:r>
            <a:r>
              <a:rPr lang="en-US" dirty="0"/>
              <a:t>of products and services have more brand influence than previously, and they see their mobile devices and social networks as preferred gateways. </a:t>
            </a:r>
            <a:endParaRPr lang="en-US" dirty="0" smtClean="0"/>
          </a:p>
          <a:p>
            <a:pPr lvl="1"/>
            <a:r>
              <a:rPr lang="en-US" dirty="0" smtClean="0"/>
              <a:t>Enterprises </a:t>
            </a:r>
            <a:r>
              <a:rPr lang="en-US" dirty="0"/>
              <a:t>at this stage grapple with tapping into buyer influence to grow their business. </a:t>
            </a:r>
            <a:endParaRPr lang="en-US" dirty="0" smtClean="0"/>
          </a:p>
          <a:p>
            <a:r>
              <a:rPr lang="en-US" b="1" dirty="0" smtClean="0"/>
              <a:t>Digital </a:t>
            </a:r>
            <a:r>
              <a:rPr lang="en-US" b="1" dirty="0"/>
              <a:t>Marketing</a:t>
            </a:r>
            <a:r>
              <a:rPr lang="en-US" dirty="0"/>
              <a:t> tech includes: Software-Defined Anything; Volumetric and Holographic Displays; </a:t>
            </a:r>
            <a:r>
              <a:rPr lang="en-US" dirty="0" err="1"/>
              <a:t>Neurobusiness</a:t>
            </a:r>
            <a:r>
              <a:rPr lang="en-US" dirty="0"/>
              <a:t>; </a:t>
            </a:r>
            <a:r>
              <a:rPr lang="en-US" b="1" dirty="0">
                <a:solidFill>
                  <a:srgbClr val="FF0000"/>
                </a:solidFill>
              </a:rPr>
              <a:t>Data Science</a:t>
            </a:r>
            <a:r>
              <a:rPr lang="en-US" dirty="0"/>
              <a:t>; Prescriptive Analytics; Complex Event Processing; Big Data; In-Memory DBMS; Content Analytics; Hybrid Cloud Computing; Gamification; Augmented Reality; Cloud Computing; NFC; Virtual Reality; Gesture Control; In-Memory Analytics; Activity Streams; Speech Recognition</a:t>
            </a:r>
            <a:r>
              <a:rPr lang="en-US" dirty="0" smtClean="0"/>
              <a:t>.</a:t>
            </a:r>
            <a:endParaRPr lang="en-US" dirty="0"/>
          </a:p>
        </p:txBody>
      </p:sp>
    </p:spTree>
    <p:custDataLst>
      <p:custData r:id="rId1"/>
    </p:custDataLst>
    <p:extLst>
      <p:ext uri="{BB962C8B-B14F-4D97-AF65-F5344CB8AC3E}">
        <p14:creationId xmlns:p14="http://schemas.microsoft.com/office/powerpoint/2010/main" val="413730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4593"/>
            <a:ext cx="6957848" cy="903890"/>
          </a:xfrm>
        </p:spPr>
        <p:txBody>
          <a:bodyPr>
            <a:normAutofit fontScale="90000"/>
          </a:bodyPr>
          <a:lstStyle/>
          <a:p>
            <a:r>
              <a:rPr lang="en-US" b="1" dirty="0"/>
              <a:t>Digital </a:t>
            </a:r>
            <a:r>
              <a:rPr lang="en-US" b="1" dirty="0" smtClean="0"/>
              <a:t>Business Development </a:t>
            </a:r>
            <a:br>
              <a:rPr lang="en-US" b="1" dirty="0" smtClean="0"/>
            </a:br>
            <a:r>
              <a:rPr lang="en-US" b="1" dirty="0" smtClean="0"/>
              <a:t>Stage 5</a:t>
            </a:r>
            <a:r>
              <a:rPr lang="en-US" b="1" dirty="0"/>
              <a:t>: Digital Business</a:t>
            </a:r>
          </a:p>
        </p:txBody>
      </p:sp>
      <p:sp>
        <p:nvSpPr>
          <p:cNvPr id="4" name="Content Placeholder 3"/>
          <p:cNvSpPr>
            <a:spLocks noGrp="1"/>
          </p:cNvSpPr>
          <p:nvPr>
            <p:ph idx="1"/>
          </p:nvPr>
        </p:nvSpPr>
        <p:spPr>
          <a:xfrm>
            <a:off x="0" y="1250733"/>
            <a:ext cx="9144000" cy="5607267"/>
          </a:xfrm>
        </p:spPr>
        <p:txBody>
          <a:bodyPr>
            <a:normAutofit fontScale="70000" lnSpcReduction="20000"/>
          </a:bodyPr>
          <a:lstStyle/>
          <a:p>
            <a:r>
              <a:rPr lang="en-US" b="1" dirty="0"/>
              <a:t>Digital Business </a:t>
            </a:r>
            <a:r>
              <a:rPr lang="en-US" dirty="0"/>
              <a:t>is the first post-nexus stage on the road </a:t>
            </a:r>
            <a:r>
              <a:rPr lang="en-US" dirty="0" smtClean="0"/>
              <a:t>map</a:t>
            </a:r>
            <a:br>
              <a:rPr lang="en-US" dirty="0" smtClean="0"/>
            </a:br>
            <a:r>
              <a:rPr lang="en-US" dirty="0" smtClean="0"/>
              <a:t> </a:t>
            </a:r>
            <a:r>
              <a:rPr lang="en-US" dirty="0"/>
              <a:t>and focuses on the convergence of people, business and things. </a:t>
            </a:r>
            <a:endParaRPr lang="en-US" dirty="0" smtClean="0"/>
          </a:p>
          <a:p>
            <a:pPr lvl="1"/>
            <a:r>
              <a:rPr lang="en-US" dirty="0" smtClean="0"/>
              <a:t>The </a:t>
            </a:r>
            <a:r>
              <a:rPr lang="en-US" dirty="0"/>
              <a:t>Internet of Things and the concept of blurring the physical and virtual worlds are strong concepts in this stage. </a:t>
            </a:r>
            <a:endParaRPr lang="en-US" dirty="0" smtClean="0"/>
          </a:p>
          <a:p>
            <a:pPr lvl="1"/>
            <a:r>
              <a:rPr lang="en-US" dirty="0" smtClean="0"/>
              <a:t>Physical </a:t>
            </a:r>
            <a:r>
              <a:rPr lang="en-US" dirty="0"/>
              <a:t>assets become digitalized and become equal actors in the business value chain alongside already-digital entities, such as systems and apps. </a:t>
            </a:r>
            <a:endParaRPr lang="en-US" dirty="0" smtClean="0"/>
          </a:p>
          <a:p>
            <a:pPr lvl="1"/>
            <a:r>
              <a:rPr lang="en-US" dirty="0" smtClean="0"/>
              <a:t>3D </a:t>
            </a:r>
            <a:r>
              <a:rPr lang="en-US" dirty="0"/>
              <a:t>printing takes the digitalization of physical items further and provides opportunities for disruptive change in the supply chain and manufacturing. </a:t>
            </a:r>
            <a:endParaRPr lang="en-US" dirty="0" smtClean="0"/>
          </a:p>
          <a:p>
            <a:pPr lvl="1"/>
            <a:r>
              <a:rPr lang="en-US" dirty="0" smtClean="0"/>
              <a:t>The </a:t>
            </a:r>
            <a:r>
              <a:rPr lang="en-US" dirty="0"/>
              <a:t>ability to digitalize attributes of people (such as the health vital signs) is also part of this stage. </a:t>
            </a:r>
            <a:endParaRPr lang="en-US" dirty="0" smtClean="0"/>
          </a:p>
          <a:p>
            <a:pPr lvl="1"/>
            <a:r>
              <a:rPr lang="en-US" dirty="0" smtClean="0"/>
              <a:t>Even </a:t>
            </a:r>
            <a:r>
              <a:rPr lang="en-US" dirty="0"/>
              <a:t>currency (which is often thought of as digital already) can be transformed (for example, </a:t>
            </a:r>
            <a:r>
              <a:rPr lang="en-US" dirty="0" err="1"/>
              <a:t>cryptocurrencies</a:t>
            </a:r>
            <a:r>
              <a:rPr lang="en-US" dirty="0"/>
              <a:t>). </a:t>
            </a:r>
            <a:endParaRPr lang="en-US" dirty="0" smtClean="0"/>
          </a:p>
          <a:p>
            <a:pPr lvl="1"/>
            <a:r>
              <a:rPr lang="en-US" dirty="0" smtClean="0"/>
              <a:t>Enterprises </a:t>
            </a:r>
            <a:r>
              <a:rPr lang="en-US" dirty="0"/>
              <a:t>seeking to go past the Nexus of Forces technologies </a:t>
            </a:r>
            <a:r>
              <a:rPr lang="en-US" dirty="0" smtClean="0"/>
              <a:t>(stage 4) to </a:t>
            </a:r>
            <a:r>
              <a:rPr lang="en-US" dirty="0"/>
              <a:t>become a digital business should look to these additional technologies: </a:t>
            </a:r>
            <a:endParaRPr lang="en-US" dirty="0" smtClean="0"/>
          </a:p>
          <a:p>
            <a:r>
              <a:rPr lang="en-US" b="1" dirty="0" smtClean="0"/>
              <a:t>Digital </a:t>
            </a:r>
            <a:r>
              <a:rPr lang="en-US" b="1" dirty="0"/>
              <a:t>Business</a:t>
            </a:r>
            <a:r>
              <a:rPr lang="en-US" dirty="0"/>
              <a:t> tech includes: </a:t>
            </a:r>
            <a:r>
              <a:rPr lang="en-US" dirty="0" err="1"/>
              <a:t>Bioacoustic</a:t>
            </a:r>
            <a:r>
              <a:rPr lang="en-US" dirty="0"/>
              <a:t> Sensing; Digital Security; Smart Workspace; Connected Home; 3D </a:t>
            </a:r>
            <a:r>
              <a:rPr lang="en-US" dirty="0" err="1"/>
              <a:t>Bioprinting</a:t>
            </a:r>
            <a:r>
              <a:rPr lang="en-US" dirty="0"/>
              <a:t> Systems; Affective Computing; Speech-to-Speech Translation; Internet of Things; </a:t>
            </a:r>
            <a:r>
              <a:rPr lang="en-US" dirty="0" err="1"/>
              <a:t>Cryptocurrencies</a:t>
            </a:r>
            <a:r>
              <a:rPr lang="en-US" dirty="0"/>
              <a:t>; Wearable User Interfaces; Consumer 3D Printing; Machine-to-Machine Communication Services; Mobile Health Monitoring; Enterprise 3D Printing; 3D Scanners; Consumer Telematics</a:t>
            </a:r>
            <a:r>
              <a:rPr lang="en-US" dirty="0" smtClean="0"/>
              <a:t>.</a:t>
            </a:r>
            <a:endParaRPr lang="en-US" dirty="0"/>
          </a:p>
        </p:txBody>
      </p:sp>
    </p:spTree>
    <p:custDataLst>
      <p:custData r:id="rId1"/>
    </p:custDataLst>
    <p:extLst>
      <p:ext uri="{BB962C8B-B14F-4D97-AF65-F5344CB8AC3E}">
        <p14:creationId xmlns:p14="http://schemas.microsoft.com/office/powerpoint/2010/main" val="293544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84883" cy="1143000"/>
          </a:xfrm>
        </p:spPr>
        <p:txBody>
          <a:bodyPr>
            <a:normAutofit fontScale="90000"/>
          </a:bodyPr>
          <a:lstStyle/>
          <a:p>
            <a:r>
              <a:rPr lang="en-US" b="1" dirty="0" smtClean="0"/>
              <a:t>Digital Business Development</a:t>
            </a:r>
            <a:br>
              <a:rPr lang="en-US" b="1" dirty="0" smtClean="0"/>
            </a:br>
            <a:r>
              <a:rPr lang="en-US" b="1" dirty="0" smtClean="0"/>
              <a:t>Stage 6: Autonomous</a:t>
            </a:r>
            <a:endParaRPr lang="en-US" b="1" dirty="0"/>
          </a:p>
        </p:txBody>
      </p:sp>
      <p:sp>
        <p:nvSpPr>
          <p:cNvPr id="4" name="Content Placeholder 3"/>
          <p:cNvSpPr>
            <a:spLocks noGrp="1"/>
          </p:cNvSpPr>
          <p:nvPr>
            <p:ph idx="1"/>
          </p:nvPr>
        </p:nvSpPr>
        <p:spPr>
          <a:xfrm>
            <a:off x="0" y="1221828"/>
            <a:ext cx="9144000" cy="5793827"/>
          </a:xfrm>
        </p:spPr>
        <p:txBody>
          <a:bodyPr>
            <a:normAutofit fontScale="85000" lnSpcReduction="10000"/>
          </a:bodyPr>
          <a:lstStyle/>
          <a:p>
            <a:r>
              <a:rPr lang="en-US" b="1" dirty="0"/>
              <a:t>Autonomous</a:t>
            </a:r>
            <a:r>
              <a:rPr lang="en-US" dirty="0"/>
              <a:t> represents the final </a:t>
            </a:r>
            <a:r>
              <a:rPr lang="en-US" dirty="0" smtClean="0"/>
              <a:t/>
            </a:r>
            <a:br>
              <a:rPr lang="en-US" dirty="0" smtClean="0"/>
            </a:br>
            <a:r>
              <a:rPr lang="en-US" dirty="0" smtClean="0"/>
              <a:t>post-nexus </a:t>
            </a:r>
            <a:r>
              <a:rPr lang="en-US" dirty="0"/>
              <a:t>stage. </a:t>
            </a:r>
            <a:endParaRPr lang="en-US" dirty="0" smtClean="0"/>
          </a:p>
          <a:p>
            <a:pPr lvl="1"/>
            <a:r>
              <a:rPr lang="en-US" dirty="0" smtClean="0"/>
              <a:t>This </a:t>
            </a:r>
            <a:r>
              <a:rPr lang="en-US" dirty="0"/>
              <a:t>stage is defined by an enterprise's ability </a:t>
            </a:r>
            <a:r>
              <a:rPr lang="en-US" dirty="0" smtClean="0"/>
              <a:t/>
            </a:r>
            <a:br>
              <a:rPr lang="en-US" dirty="0" smtClean="0"/>
            </a:br>
            <a:r>
              <a:rPr lang="en-US" dirty="0" smtClean="0"/>
              <a:t>to </a:t>
            </a:r>
            <a:r>
              <a:rPr lang="en-US" dirty="0"/>
              <a:t>leverage technologies that provide humanlike </a:t>
            </a:r>
            <a:r>
              <a:rPr lang="en-US" dirty="0" smtClean="0"/>
              <a:t/>
            </a:r>
            <a:br>
              <a:rPr lang="en-US" dirty="0" smtClean="0"/>
            </a:br>
            <a:r>
              <a:rPr lang="en-US" dirty="0" smtClean="0"/>
              <a:t>or </a:t>
            </a:r>
            <a:r>
              <a:rPr lang="en-US" dirty="0"/>
              <a:t>human-replacing capabilities. </a:t>
            </a:r>
            <a:endParaRPr lang="en-US" dirty="0" smtClean="0"/>
          </a:p>
          <a:p>
            <a:pPr lvl="1"/>
            <a:r>
              <a:rPr lang="en-US" dirty="0" smtClean="0"/>
              <a:t>Using </a:t>
            </a:r>
            <a:r>
              <a:rPr lang="en-US" dirty="0"/>
              <a:t>autonomous vehicles to move people or products or using cognitive systems to write texts or answer customer questions are all examples that mark the Autonomous stage. </a:t>
            </a:r>
            <a:endParaRPr lang="en-US" dirty="0" smtClean="0"/>
          </a:p>
          <a:p>
            <a:pPr lvl="1"/>
            <a:r>
              <a:rPr lang="en-US" dirty="0" smtClean="0"/>
              <a:t>Enterprises </a:t>
            </a:r>
            <a:r>
              <a:rPr lang="en-US" dirty="0"/>
              <a:t>seeking to reach this stage to gain competitiveness should consider these technologies on the Hype </a:t>
            </a:r>
            <a:r>
              <a:rPr lang="en-US" dirty="0" smtClean="0"/>
              <a:t>Cycle</a:t>
            </a:r>
          </a:p>
          <a:p>
            <a:r>
              <a:rPr lang="en-US" b="1" dirty="0" smtClean="0"/>
              <a:t>Autonomous</a:t>
            </a:r>
            <a:r>
              <a:rPr lang="en-US" dirty="0"/>
              <a:t> stage tech include:   Virtual Personal Assistants; Human Augmentation; Brain-Computer Interface; Quantum Computing; Smart Robots; Biochips; Smart Advisors; Autonomous Vehicles; Natural-Language Question Answering</a:t>
            </a:r>
            <a:r>
              <a:rPr lang="en-US" dirty="0" smtClean="0"/>
              <a:t>.</a:t>
            </a:r>
            <a:endParaRPr lang="en-US" dirty="0"/>
          </a:p>
        </p:txBody>
      </p:sp>
    </p:spTree>
    <p:custDataLst>
      <p:custData r:id="rId1"/>
    </p:custDataLst>
    <p:extLst>
      <p:ext uri="{BB962C8B-B14F-4D97-AF65-F5344CB8AC3E}">
        <p14:creationId xmlns:p14="http://schemas.microsoft.com/office/powerpoint/2010/main" val="22576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9253" y="2826795"/>
            <a:ext cx="7772400" cy="1362075"/>
          </a:xfrm>
        </p:spPr>
        <p:txBody>
          <a:bodyPr>
            <a:normAutofit/>
          </a:bodyPr>
          <a:lstStyle/>
          <a:p>
            <a:pPr algn="ctr"/>
            <a:r>
              <a:rPr lang="en-US" dirty="0" smtClean="0"/>
              <a:t>REAL WORLD </a:t>
            </a:r>
            <a:r>
              <a:rPr lang="en-US" dirty="0" err="1" smtClean="0"/>
              <a:t>BIGData</a:t>
            </a:r>
            <a:endParaRPr lang="en-US" dirty="0"/>
          </a:p>
        </p:txBody>
      </p:sp>
      <p:sp>
        <p:nvSpPr>
          <p:cNvPr id="8" name="Text Placeholder 7"/>
          <p:cNvSpPr>
            <a:spLocks noGrp="1"/>
          </p:cNvSpPr>
          <p:nvPr>
            <p:ph type="body" idx="1"/>
          </p:nvPr>
        </p:nvSpPr>
        <p:spPr>
          <a:xfrm>
            <a:off x="144847" y="3609007"/>
            <a:ext cx="8721212" cy="2664542"/>
          </a:xfrm>
        </p:spPr>
        <p:txBody>
          <a:bodyPr>
            <a:normAutofit/>
          </a:bodyPr>
          <a:lstStyle/>
          <a:p>
            <a:pPr algn="ctr"/>
            <a:endParaRPr lang="en-US" sz="3200"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4" y="2837709"/>
            <a:ext cx="3365726" cy="3359726"/>
          </a:xfrm>
          <a:prstGeom prst="rect">
            <a:avLst/>
          </a:prstGeom>
        </p:spPr>
      </p:pic>
    </p:spTree>
    <p:custDataLst>
      <p:custData r:id="rId1"/>
    </p:custDataLst>
    <p:extLst>
      <p:ext uri="{BB962C8B-B14F-4D97-AF65-F5344CB8AC3E}">
        <p14:creationId xmlns:p14="http://schemas.microsoft.com/office/powerpoint/2010/main" val="239037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331388&quot;&gt;&lt;object type=&quot;3&quot; unique_id=&quot;331389&quot;&gt;&lt;property id=&quot;20148&quot; value=&quot;5&quot;/&gt;&lt;property id=&quot;20300&quot; value=&quot;Slide 1 - &amp;quot;Big Data Open Source Software  and Projects Unit 1: Introduction &amp;quot;&quot;/&gt;&lt;property id=&quot;20307&quot; value=&quot;256&quot;/&gt;&lt;/object&gt;&lt;object type=&quot;3&quot; unique_id=&quot;331393&quot;&gt;&lt;property id=&quot;20148&quot; value=&quot;5&quot;/&gt;&lt;property id=&quot;20300&quot; value=&quot;Slide 2 - &amp;quot;Digital Data and Cloud backdrop&amp;quot;&quot;/&gt;&lt;property id=&quot;20307&quot; value=&quot;260&quot;/&gt;&lt;/object&gt;&lt;object type=&quot;3&quot; unique_id=&quot;331394&quot;&gt;&lt;property id=&quot;20148&quot; value=&quot;5&quot;/&gt;&lt;property id=&quot;20300&quot; value=&quot;Slide 3 - &amp;quot;Gartner Emerging Technology Hype Cycle 2013&amp;quot;&quot;/&gt;&lt;property id=&quot;20307&quot; value=&quot;261&quot;/&gt;&lt;/object&gt;&lt;object type=&quot;3&quot; unique_id=&quot;331395&quot;&gt;&lt;property id=&quot;20148&quot; value=&quot;5&quot;/&gt;&lt;property id=&quot;20300&quot; value=&quot;Slide 4 - &amp;quot;Gartner Emerging Technology Hype Cycle 2014&amp;quot;&quot;/&gt;&lt;property id=&quot;20307&quot; value=&quot;262&quot;/&gt;&lt;/object&gt;&lt;object type=&quot;3&quot; unique_id=&quot;331396&quot;&gt;&lt;property id=&quot;20148&quot; value=&quot;5&quot;/&gt;&lt;property id=&quot;20300&quot; value=&quot;Slide 5 - &amp;quot;Six Business Era Models in the Digital Business Development Path&amp;quot;&quot;/&gt;&lt;property id=&quot;20307&quot; value=&quot;263&quot;/&gt;&lt;/object&gt;&lt;object type=&quot;3&quot; unique_id=&quot;331397&quot;&gt;&lt;property id=&quot;20148&quot; value=&quot;5&quot;/&gt;&lt;property id=&quot;20300&quot; value=&quot;Slide 6 - &amp;quot;Digital Business Development  Stage 4: Digital Marketing&amp;quot;&quot;/&gt;&lt;property id=&quot;20307&quot; value=&quot;264&quot;/&gt;&lt;/object&gt;&lt;object type=&quot;3&quot; unique_id=&quot;331398&quot;&gt;&lt;property id=&quot;20148&quot; value=&quot;5&quot;/&gt;&lt;property id=&quot;20300&quot; value=&quot;Slide 7 - &amp;quot;Digital Business Development  Stage 5: Digital Business&amp;quot;&quot;/&gt;&lt;property id=&quot;20307&quot; value=&quot;265&quot;/&gt;&lt;/object&gt;&lt;object type=&quot;3&quot; unique_id=&quot;331399&quot;&gt;&lt;property id=&quot;20148&quot; value=&quot;5&quot;/&gt;&lt;property id=&quot;20300&quot; value=&quot;Slide 8 - &amp;quot;Digital Business Development Stage 6: Autonomous&amp;quot;&quot;/&gt;&lt;property id=&quot;20307&quot; value=&quot;266&quot;/&gt;&lt;/object&gt;&lt;object type=&quot;3&quot; unique_id=&quot;331400&quot;&gt;&lt;property id=&quot;20148&quot; value=&quot;5&quot;/&gt;&lt;property id=&quot;20300&quot; value=&quot;Slide 10&quot;/&gt;&lt;property id=&quot;20307&quot; value=&quot;267&quot;/&gt;&lt;/object&gt;&lt;object type=&quot;3&quot; unique_id=&quot;331401&quot;&gt;&lt;property id=&quot;20148&quot; value=&quot;5&quot;/&gt;&lt;property id=&quot;20300&quot; value=&quot;Slide 11&quot;/&gt;&lt;property id=&quot;20307&quot; value=&quot;268&quot;/&gt;&lt;/object&gt;&lt;object type=&quot;3&quot; unique_id=&quot;331402&quot;&gt;&lt;property id=&quot;20148&quot; value=&quot;5&quot;/&gt;&lt;property id=&quot;20300&quot; value=&quot;Slide 12&quot;/&gt;&lt;property id=&quot;20307&quot; value=&quot;269&quot;/&gt;&lt;/object&gt;&lt;object type=&quot;3&quot; unique_id=&quot;331403&quot;&gt;&lt;property id=&quot;20148&quot; value=&quot;5&quot;/&gt;&lt;property id=&quot;20300&quot; value=&quot;Slide 13&quot;/&gt;&lt;property id=&quot;20307&quot; value=&quot;270&quot;/&gt;&lt;/object&gt;&lt;object type=&quot;3&quot; unique_id=&quot;331404&quot;&gt;&lt;property id=&quot;20148&quot; value=&quot;5&quot;/&gt;&lt;property id=&quot;20300&quot; value=&quot;Slide 14&quot;/&gt;&lt;property id=&quot;20307&quot; value=&quot;271&quot;/&gt;&lt;/object&gt;&lt;object type=&quot;3&quot; unique_id=&quot;331405&quot;&gt;&lt;property id=&quot;20148&quot; value=&quot;5&quot;/&gt;&lt;property id=&quot;20300&quot; value=&quot;Slide 15 - &amp;quot;Hundreds Of Retail Stores Are Closing&amp;quot;&quot;/&gt;&lt;property id=&quot;20307&quot; value=&quot;272&quot;/&gt;&lt;/object&gt;&lt;object type=&quot;3&quot; unique_id=&quot;331406&quot;&gt;&lt;property id=&quot;20148&quot; value=&quot;5&quot;/&gt;&lt;property id=&quot;20300&quot; value=&quot;Slide 16 - &amp;quot;Where Are Shoppers Going?&amp;quot;&quot;/&gt;&lt;property id=&quot;20307&quot; value=&quot;273&quot;/&gt;&lt;/object&gt;&lt;object type=&quot;3&quot; unique_id=&quot;331407&quot;&gt;&lt;property id=&quot;20148&quot; value=&quot;5&quot;/&gt;&lt;property id=&quot;20300&quot; value=&quot;Slide 17 - &amp;quot;Online!&amp;quot;&quot;/&gt;&lt;property id=&quot;20307&quot; value=&quot;274&quot;/&gt;&lt;/object&gt;&lt;object type=&quot;3&quot; unique_id=&quot;331408&quot;&gt;&lt;property id=&quot;20148&quot; value=&quot;5&quot;/&gt;&lt;property id=&quot;20300&quot; value=&quot;Slide 18 - &amp;quot;E-Commerce Is Driving Nearly All Retail Growth In US&amp;quot;&quot;/&gt;&lt;property id=&quot;20307&quot; value=&quot;275&quot;/&gt;&lt;/object&gt;&lt;object type=&quot;3&quot; unique_id=&quot;331409&quot;&gt;&lt;property id=&quot;20148&quot; value=&quot;5&quot;/&gt;&lt;property id=&quot;20300&quot; value=&quot;Slide 19 - &amp;quot;1 In 20 Retail Dollars Are Already Online&amp;quot;&quot;/&gt;&lt;property id=&quot;20307&quot; value=&quot;276&quot;/&gt;&lt;/object&gt;&lt;object type=&quot;3&quot; unique_id=&quot;331410&quot;&gt;&lt;property id=&quot;20148&quot; value=&quot;5&quot;/&gt;&lt;property id=&quot;20300&quot; value=&quot;Slide 20&quot;/&gt;&lt;property id=&quot;20307&quot; value=&quot;277&quot;/&gt;&lt;/object&gt;&lt;object type=&quot;3&quot; unique_id=&quot;331411&quot;&gt;&lt;property id=&quot;20148&quot; value=&quot;5&quot;/&gt;&lt;property id=&quot;20300&quot; value=&quot;Slide 22&quot;/&gt;&lt;property id=&quot;20307&quot; value=&quot;278&quot;/&gt;&lt;/object&gt;&lt;object type=&quot;3&quot; unique_id=&quot;331412&quot;&gt;&lt;property id=&quot;20148&quot; value=&quot;5&quot;/&gt;&lt;property id=&quot;20300&quot; value=&quot;Slide 23&quot;/&gt;&lt;property id=&quot;20307&quot; value=&quot;279&quot;/&gt;&lt;/object&gt;&lt;object type=&quot;3&quot; unique_id=&quot;331413&quot;&gt;&lt;property id=&quot;20148&quot; value=&quot;5&quot;/&gt;&lt;property id=&quot;20300&quot; value=&quot;Slide 24&quot;/&gt;&lt;property id=&quot;20307&quot; value=&quot;280&quot;/&gt;&lt;/object&gt;&lt;object type=&quot;3&quot; unique_id=&quot;331414&quot;&gt;&lt;property id=&quot;20148&quot; value=&quot;5&quot;/&gt;&lt;property id=&quot;20300&quot; value=&quot;Slide 25&quot;/&gt;&lt;property id=&quot;20307&quot; value=&quot;281&quot;/&gt;&lt;/object&gt;&lt;object type=&quot;3&quot; unique_id=&quot;331415&quot;&gt;&lt;property id=&quot;20148&quot; value=&quot;5&quot;/&gt;&lt;property id=&quot;20300&quot; value=&quot;Slide 26&quot;/&gt;&lt;property id=&quot;20307&quot; value=&quot;282&quot;/&gt;&lt;/object&gt;&lt;object type=&quot;3&quot; unique_id=&quot;331416&quot;&gt;&lt;property id=&quot;20148&quot; value=&quot;5&quot;/&gt;&lt;property id=&quot;20300&quot; value=&quot;Slide 27&quot;/&gt;&lt;property id=&quot;20307&quot; value=&quot;283&quot;/&gt;&lt;/object&gt;&lt;object type=&quot;3&quot; unique_id=&quot;331417&quot;&gt;&lt;property id=&quot;20148&quot; value=&quot;5&quot;/&gt;&lt;property id=&quot;20300&quot; value=&quot;Slide 28&quot;/&gt;&lt;property id=&quot;20307&quot; value=&quot;284&quot;/&gt;&lt;/object&gt;&lt;object type=&quot;3&quot; unique_id=&quot;331418&quot;&gt;&lt;property id=&quot;20148&quot; value=&quot;5&quot;/&gt;&lt;property id=&quot;20300&quot; value=&quot;Slide 29&quot;/&gt;&lt;property id=&quot;20307&quot; value=&quot;285&quot;/&gt;&lt;/object&gt;&lt;object type=&quot;3&quot; unique_id=&quot;331419&quot;&gt;&lt;property id=&quot;20148&quot; value=&quot;5&quot;/&gt;&lt;property id=&quot;20300&quot; value=&quot;Slide 30&quot;/&gt;&lt;property id=&quot;20307&quot; value=&quot;286&quot;/&gt;&lt;/object&gt;&lt;object type=&quot;3&quot; unique_id=&quot;331420&quot;&gt;&lt;property id=&quot;20148&quot; value=&quot;5&quot;/&gt;&lt;property id=&quot;20300&quot; value=&quot;Slide 31 - &amp;quot;Jobs&amp;quot;&quot;/&gt;&lt;property id=&quot;20307&quot; value=&quot;287&quot;/&gt;&lt;/object&gt;&lt;object type=&quot;3&quot; unique_id=&quot;331421&quot;&gt;&lt;property id=&quot;20148&quot; value=&quot;5&quot;/&gt;&lt;property id=&quot;20300&quot; value=&quot;Slide 32 - &amp;quot;Jobs v. Countries&amp;quot;&quot;/&gt;&lt;property id=&quot;20307&quot; value=&quot;288&quot;/&gt;&lt;/object&gt;&lt;object type=&quot;3&quot; unique_id=&quot;331422&quot;&gt;&lt;property id=&quot;20148&quot; value=&quot;5&quot;/&gt;&lt;property id=&quot;20300&quot; value=&quot;Slide 33 - &amp;quot;McKinsey Institute on Big Data Jobs&amp;quot;&quot;/&gt;&lt;property id=&quot;20307&quot; value=&quot;289&quot;/&gt;&lt;/object&gt;&lt;object type=&quot;3&quot; unique_id=&quot;331603&quot;&gt;&lt;property id=&quot;20148&quot; value=&quot;5&quot;/&gt;&lt;property id=&quot;20300&quot; value=&quot;Slide 9 - &amp;quot;REAL WORLD BIGData&amp;quot;&quot;/&gt;&lt;property id=&quot;20307&quot; value=&quot;290&quot;/&gt;&lt;/object&gt;&lt;object type=&quot;3&quot; unique_id=&quot;331604&quot;&gt;&lt;property id=&quot;20148&quot; value=&quot;5&quot;/&gt;&lt;property id=&quot;20300&quot; value=&quot;Slide 21 - &amp;quot;BASIC Trends and JOBS&amp;quot;&quot;/&gt;&lt;property id=&quot;20307&quot; value=&quot;291&quot;/&gt;&lt;/object&gt;&lt;/object&gt;&lt;object type=&quot;8&quot; unique_id=&quot;331458&quo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Perspective">
  <a:themeElements>
    <a:clrScheme name="Custom 3">
      <a:dk1>
        <a:sysClr val="windowText" lastClr="000000"/>
      </a:dk1>
      <a:lt1>
        <a:sysClr val="window" lastClr="FFFFFF"/>
      </a:lt1>
      <a:dk2>
        <a:srgbClr val="283138"/>
      </a:dk2>
      <a:lt2>
        <a:srgbClr val="F8FFF1"/>
      </a:lt2>
      <a:accent1>
        <a:srgbClr val="838D9B"/>
      </a:accent1>
      <a:accent2>
        <a:srgbClr val="FDFFFF"/>
      </a:accent2>
      <a:accent3>
        <a:srgbClr val="B36805"/>
      </a:accent3>
      <a:accent4>
        <a:srgbClr val="AB270E"/>
      </a:accent4>
      <a:accent5>
        <a:srgbClr val="5D5AD2"/>
      </a:accent5>
      <a:accent6>
        <a:srgbClr val="6F6C7D"/>
      </a:accent6>
      <a:hlink>
        <a:srgbClr val="6187E3"/>
      </a:hlink>
      <a:folHlink>
        <a:srgbClr val="7B8EB8"/>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819.0"/>
</file>

<file path=customXml/item10.xml><?xml version="1.0" encoding="utf-8"?>
<athena xmlns="http://schemas.microsoft.com/edu/athena" version="0.1.1819.0"/>
</file>

<file path=customXml/item11.xml><?xml version="1.0" encoding="utf-8"?>
<athena xmlns="http://schemas.microsoft.com/edu/athena" version="0.1.1819.0"/>
</file>

<file path=customXml/item12.xml><?xml version="1.0" encoding="utf-8"?>
<athena xmlns="http://schemas.microsoft.com/edu/athena" version="0.1.1819.0"/>
</file>

<file path=customXml/item13.xml><?xml version="1.0" encoding="utf-8"?>
<athena xmlns="http://schemas.microsoft.com/edu/athena" version="0.1.1819.0"/>
</file>

<file path=customXml/item14.xml><?xml version="1.0" encoding="utf-8"?>
<athena xmlns="http://schemas.microsoft.com/edu/athena" version="0.1.1819.0"/>
</file>

<file path=customXml/item15.xml><?xml version="1.0" encoding="utf-8"?>
<athena xmlns="http://schemas.microsoft.com/edu/athena" version="0.1.1819.0"/>
</file>

<file path=customXml/item16.xml><?xml version="1.0" encoding="utf-8"?>
<athena xmlns="http://schemas.microsoft.com/edu/athena" version="0.1.1819.0"/>
</file>

<file path=customXml/item17.xml><?xml version="1.0" encoding="utf-8"?>
<athena xmlns="http://schemas.microsoft.com/edu/athena" version="0.1.1819.0"/>
</file>

<file path=customXml/item18.xml><?xml version="1.0" encoding="utf-8"?>
<athena xmlns="http://schemas.microsoft.com/edu/athena" version="0.1.1819.0"/>
</file>

<file path=customXml/item19.xml><?xml version="1.0" encoding="utf-8"?>
<athena xmlns="http://schemas.microsoft.com/edu/athena" version="0.1.1819.0"/>
</file>

<file path=customXml/item2.xml><?xml version="1.0" encoding="utf-8"?>
<athena xmlns="http://schemas.microsoft.com/edu/athena" version="0.1.1819.0"/>
</file>

<file path=customXml/item20.xml><?xml version="1.0" encoding="utf-8"?>
<athena xmlns="http://schemas.microsoft.com/edu/athena" version="0.1.1819.0"/>
</file>

<file path=customXml/item21.xml><?xml version="1.0" encoding="utf-8"?>
<athena xmlns="http://schemas.microsoft.com/edu/athena" version="0.1.1819.0"/>
</file>

<file path=customXml/item22.xml><?xml version="1.0" encoding="utf-8"?>
<athena xmlns="http://schemas.microsoft.com/edu/athena" version="0.1.1819.0"/>
</file>

<file path=customXml/item23.xml><?xml version="1.0" encoding="utf-8"?>
<athena xmlns="http://schemas.microsoft.com/edu/athena" version="0.1.1819.0"/>
</file>

<file path=customXml/item24.xml><?xml version="1.0" encoding="utf-8"?>
<athena xmlns="http://schemas.microsoft.com/edu/athena" version="0.1.1819.0"/>
</file>

<file path=customXml/item25.xml><?xml version="1.0" encoding="utf-8"?>
<athena xmlns="http://schemas.microsoft.com/edu/athena" version="0.1.1819.0"/>
</file>

<file path=customXml/item26.xml><?xml version="1.0" encoding="utf-8"?>
<athena xmlns="http://schemas.microsoft.com/edu/athena" version="0.1.1819.0"/>
</file>

<file path=customXml/item27.xml><?xml version="1.0" encoding="utf-8"?>
<athena xmlns="http://schemas.microsoft.com/edu/athena" version="0.1.1819.0"/>
</file>

<file path=customXml/item28.xml><?xml version="1.0" encoding="utf-8"?>
<athena xmlns="http://schemas.microsoft.com/edu/athena" version="0.1.1819.0"/>
</file>

<file path=customXml/item29.xml><?xml version="1.0" encoding="utf-8"?>
<athena xmlns="http://schemas.microsoft.com/edu/athena" version="0.1.1819.0"/>
</file>

<file path=customXml/item3.xml><?xml version="1.0" encoding="utf-8"?>
<athena xmlns="http://schemas.microsoft.com/edu/athena" version="0.1.1819.0"/>
</file>

<file path=customXml/item30.xml><?xml version="1.0" encoding="utf-8"?>
<athena xmlns="http://schemas.microsoft.com/edu/athena" version="0.1.1819.0"/>
</file>

<file path=customXml/item31.xml><?xml version="1.0" encoding="utf-8"?>
<athena xmlns="http://schemas.microsoft.com/edu/athena" version="0.1.1819.0"/>
</file>

<file path=customXml/item32.xml><?xml version="1.0" encoding="utf-8"?>
<athena xmlns="http://schemas.microsoft.com/edu/athena" version="0.1.1819.0"/>
</file>

<file path=customXml/item33.xml><?xml version="1.0" encoding="utf-8"?>
<athena xmlns="http://schemas.microsoft.com/edu/athena" version="0.1.1819.0"/>
</file>

<file path=customXml/item34.xml><?xml version="1.0" encoding="utf-8"?>
<athena xmlns="http://schemas.microsoft.com/edu/athena" version="0.1.1819.0"/>
</file>

<file path=customXml/item35.xml><?xml version="1.0" encoding="utf-8"?>
<athena xmlns="http://schemas.microsoft.com/edu/athena" version="0.1.1819.0"/>
</file>

<file path=customXml/item36.xml><?xml version="1.0" encoding="utf-8"?>
<athena xmlns="http://schemas.microsoft.com/edu/athena" version="0.1.1819.0"/>
</file>

<file path=customXml/item4.xml><?xml version="1.0" encoding="utf-8"?>
<athena xmlns="http://schemas.microsoft.com/edu/athena" version="0.1.1819.0"/>
</file>

<file path=customXml/item5.xml><?xml version="1.0" encoding="utf-8"?>
<athena xmlns="http://schemas.microsoft.com/edu/athena" version="0.1.1819.0"/>
</file>

<file path=customXml/item6.xml><?xml version="1.0" encoding="utf-8"?>
<athena xmlns="http://schemas.microsoft.com/edu/athena" version="0.1.1819.0"/>
</file>

<file path=customXml/item7.xml><?xml version="1.0" encoding="utf-8"?>
<athena xmlns="http://schemas.microsoft.com/edu/athena" version="0.1.1819.0"/>
</file>

<file path=customXml/item8.xml><?xml version="1.0" encoding="utf-8"?>
<athena xmlns="http://schemas.microsoft.com/edu/athena" version="0.1.1819.0"/>
</file>

<file path=customXml/item9.xml><?xml version="1.0" encoding="utf-8"?>
<athena xmlns="http://schemas.microsoft.com/edu/athena" version="0.1.1819.0"/>
</file>

<file path=customXml/itemProps1.xml><?xml version="1.0" encoding="utf-8"?>
<ds:datastoreItem xmlns:ds="http://schemas.openxmlformats.org/officeDocument/2006/customXml" ds:itemID="{17A25E65-85B5-4041-8029-3B494C21AB5F}">
  <ds:schemaRefs>
    <ds:schemaRef ds:uri="http://schemas.microsoft.com/edu/athena"/>
  </ds:schemaRefs>
</ds:datastoreItem>
</file>

<file path=customXml/itemProps10.xml><?xml version="1.0" encoding="utf-8"?>
<ds:datastoreItem xmlns:ds="http://schemas.openxmlformats.org/officeDocument/2006/customXml" ds:itemID="{F6FC0097-81FA-4CC3-961A-1787468E31B4}">
  <ds:schemaRefs>
    <ds:schemaRef ds:uri="http://schemas.microsoft.com/edu/athena"/>
  </ds:schemaRefs>
</ds:datastoreItem>
</file>

<file path=customXml/itemProps11.xml><?xml version="1.0" encoding="utf-8"?>
<ds:datastoreItem xmlns:ds="http://schemas.openxmlformats.org/officeDocument/2006/customXml" ds:itemID="{63D54DD7-A6FB-4817-8816-739A63E10161}">
  <ds:schemaRefs>
    <ds:schemaRef ds:uri="http://schemas.microsoft.com/edu/athena"/>
  </ds:schemaRefs>
</ds:datastoreItem>
</file>

<file path=customXml/itemProps12.xml><?xml version="1.0" encoding="utf-8"?>
<ds:datastoreItem xmlns:ds="http://schemas.openxmlformats.org/officeDocument/2006/customXml" ds:itemID="{543BC73B-A2B5-4711-8A56-7CF1F1529330}">
  <ds:schemaRefs>
    <ds:schemaRef ds:uri="http://schemas.microsoft.com/edu/athena"/>
  </ds:schemaRefs>
</ds:datastoreItem>
</file>

<file path=customXml/itemProps13.xml><?xml version="1.0" encoding="utf-8"?>
<ds:datastoreItem xmlns:ds="http://schemas.openxmlformats.org/officeDocument/2006/customXml" ds:itemID="{F2EC0144-45BE-440C-8E29-74A3894A9F9B}">
  <ds:schemaRefs>
    <ds:schemaRef ds:uri="http://schemas.microsoft.com/edu/athena"/>
  </ds:schemaRefs>
</ds:datastoreItem>
</file>

<file path=customXml/itemProps14.xml><?xml version="1.0" encoding="utf-8"?>
<ds:datastoreItem xmlns:ds="http://schemas.openxmlformats.org/officeDocument/2006/customXml" ds:itemID="{C1CB4ADC-DB71-447F-86EF-105E01210941}">
  <ds:schemaRefs>
    <ds:schemaRef ds:uri="http://schemas.microsoft.com/edu/athena"/>
  </ds:schemaRefs>
</ds:datastoreItem>
</file>

<file path=customXml/itemProps15.xml><?xml version="1.0" encoding="utf-8"?>
<ds:datastoreItem xmlns:ds="http://schemas.openxmlformats.org/officeDocument/2006/customXml" ds:itemID="{4533FA13-CC20-4D8D-B19F-9FB254953D90}">
  <ds:schemaRefs>
    <ds:schemaRef ds:uri="http://schemas.microsoft.com/edu/athena"/>
  </ds:schemaRefs>
</ds:datastoreItem>
</file>

<file path=customXml/itemProps16.xml><?xml version="1.0" encoding="utf-8"?>
<ds:datastoreItem xmlns:ds="http://schemas.openxmlformats.org/officeDocument/2006/customXml" ds:itemID="{BF3E8FC7-9D43-40EA-B619-36033BAC6A1F}">
  <ds:schemaRefs>
    <ds:schemaRef ds:uri="http://schemas.microsoft.com/edu/athena"/>
  </ds:schemaRefs>
</ds:datastoreItem>
</file>

<file path=customXml/itemProps17.xml><?xml version="1.0" encoding="utf-8"?>
<ds:datastoreItem xmlns:ds="http://schemas.openxmlformats.org/officeDocument/2006/customXml" ds:itemID="{DE6AE50B-91A7-4123-B9AC-50999B547550}">
  <ds:schemaRefs>
    <ds:schemaRef ds:uri="http://schemas.microsoft.com/edu/athena"/>
  </ds:schemaRefs>
</ds:datastoreItem>
</file>

<file path=customXml/itemProps18.xml><?xml version="1.0" encoding="utf-8"?>
<ds:datastoreItem xmlns:ds="http://schemas.openxmlformats.org/officeDocument/2006/customXml" ds:itemID="{0AC0CCD4-A21D-4D1F-8140-87A7380EE77D}">
  <ds:schemaRefs>
    <ds:schemaRef ds:uri="http://schemas.microsoft.com/edu/athena"/>
  </ds:schemaRefs>
</ds:datastoreItem>
</file>

<file path=customXml/itemProps19.xml><?xml version="1.0" encoding="utf-8"?>
<ds:datastoreItem xmlns:ds="http://schemas.openxmlformats.org/officeDocument/2006/customXml" ds:itemID="{8D7E7F6A-FA50-4A33-894F-B80549BFE498}">
  <ds:schemaRefs>
    <ds:schemaRef ds:uri="http://schemas.microsoft.com/edu/athena"/>
  </ds:schemaRefs>
</ds:datastoreItem>
</file>

<file path=customXml/itemProps2.xml><?xml version="1.0" encoding="utf-8"?>
<ds:datastoreItem xmlns:ds="http://schemas.openxmlformats.org/officeDocument/2006/customXml" ds:itemID="{F5CD06C7-BB55-4480-8DDD-041703BDFBAE}">
  <ds:schemaRefs>
    <ds:schemaRef ds:uri="http://schemas.microsoft.com/edu/athena"/>
  </ds:schemaRefs>
</ds:datastoreItem>
</file>

<file path=customXml/itemProps20.xml><?xml version="1.0" encoding="utf-8"?>
<ds:datastoreItem xmlns:ds="http://schemas.openxmlformats.org/officeDocument/2006/customXml" ds:itemID="{468D75C5-B080-44C5-AE83-6267B0CD14A5}">
  <ds:schemaRefs>
    <ds:schemaRef ds:uri="http://schemas.microsoft.com/edu/athena"/>
  </ds:schemaRefs>
</ds:datastoreItem>
</file>

<file path=customXml/itemProps21.xml><?xml version="1.0" encoding="utf-8"?>
<ds:datastoreItem xmlns:ds="http://schemas.openxmlformats.org/officeDocument/2006/customXml" ds:itemID="{957D5C36-1AFD-4C9A-8071-F3B0F4248A38}">
  <ds:schemaRefs>
    <ds:schemaRef ds:uri="http://schemas.microsoft.com/edu/athena"/>
  </ds:schemaRefs>
</ds:datastoreItem>
</file>

<file path=customXml/itemProps22.xml><?xml version="1.0" encoding="utf-8"?>
<ds:datastoreItem xmlns:ds="http://schemas.openxmlformats.org/officeDocument/2006/customXml" ds:itemID="{4080DAA2-EDDC-422E-A936-9B2EA556B28E}">
  <ds:schemaRefs>
    <ds:schemaRef ds:uri="http://schemas.microsoft.com/edu/athena"/>
  </ds:schemaRefs>
</ds:datastoreItem>
</file>

<file path=customXml/itemProps23.xml><?xml version="1.0" encoding="utf-8"?>
<ds:datastoreItem xmlns:ds="http://schemas.openxmlformats.org/officeDocument/2006/customXml" ds:itemID="{DA6552D7-BD10-484D-A814-E86E28B94EDA}">
  <ds:schemaRefs>
    <ds:schemaRef ds:uri="http://schemas.microsoft.com/edu/athena"/>
  </ds:schemaRefs>
</ds:datastoreItem>
</file>

<file path=customXml/itemProps24.xml><?xml version="1.0" encoding="utf-8"?>
<ds:datastoreItem xmlns:ds="http://schemas.openxmlformats.org/officeDocument/2006/customXml" ds:itemID="{0FA52E8A-4F04-4B39-9151-5B95BCD7385A}">
  <ds:schemaRefs>
    <ds:schemaRef ds:uri="http://schemas.microsoft.com/edu/athena"/>
  </ds:schemaRefs>
</ds:datastoreItem>
</file>

<file path=customXml/itemProps25.xml><?xml version="1.0" encoding="utf-8"?>
<ds:datastoreItem xmlns:ds="http://schemas.openxmlformats.org/officeDocument/2006/customXml" ds:itemID="{6CBC3323-EB1F-4027-BB5E-910A3CC7982A}">
  <ds:schemaRefs>
    <ds:schemaRef ds:uri="http://schemas.microsoft.com/edu/athena"/>
  </ds:schemaRefs>
</ds:datastoreItem>
</file>

<file path=customXml/itemProps26.xml><?xml version="1.0" encoding="utf-8"?>
<ds:datastoreItem xmlns:ds="http://schemas.openxmlformats.org/officeDocument/2006/customXml" ds:itemID="{C7B8A8A8-65EA-4C03-B2AE-40A5F1D3E21B}">
  <ds:schemaRefs>
    <ds:schemaRef ds:uri="http://schemas.microsoft.com/edu/athena"/>
  </ds:schemaRefs>
</ds:datastoreItem>
</file>

<file path=customXml/itemProps27.xml><?xml version="1.0" encoding="utf-8"?>
<ds:datastoreItem xmlns:ds="http://schemas.openxmlformats.org/officeDocument/2006/customXml" ds:itemID="{DD32FFF3-3716-4246-8AC9-1596FED9D273}">
  <ds:schemaRefs>
    <ds:schemaRef ds:uri="http://schemas.microsoft.com/edu/athena"/>
  </ds:schemaRefs>
</ds:datastoreItem>
</file>

<file path=customXml/itemProps28.xml><?xml version="1.0" encoding="utf-8"?>
<ds:datastoreItem xmlns:ds="http://schemas.openxmlformats.org/officeDocument/2006/customXml" ds:itemID="{0E37D87D-B176-49A4-B1B9-8893A067A355}">
  <ds:schemaRefs>
    <ds:schemaRef ds:uri="http://schemas.microsoft.com/edu/athena"/>
  </ds:schemaRefs>
</ds:datastoreItem>
</file>

<file path=customXml/itemProps29.xml><?xml version="1.0" encoding="utf-8"?>
<ds:datastoreItem xmlns:ds="http://schemas.openxmlformats.org/officeDocument/2006/customXml" ds:itemID="{05D9D826-0CC6-471D-8469-6C2C3B46380E}">
  <ds:schemaRefs>
    <ds:schemaRef ds:uri="http://schemas.microsoft.com/edu/athena"/>
  </ds:schemaRefs>
</ds:datastoreItem>
</file>

<file path=customXml/itemProps3.xml><?xml version="1.0" encoding="utf-8"?>
<ds:datastoreItem xmlns:ds="http://schemas.openxmlformats.org/officeDocument/2006/customXml" ds:itemID="{DB34604B-D727-4E18-A15D-A63662E9C6AB}">
  <ds:schemaRefs>
    <ds:schemaRef ds:uri="http://schemas.microsoft.com/edu/athena"/>
  </ds:schemaRefs>
</ds:datastoreItem>
</file>

<file path=customXml/itemProps30.xml><?xml version="1.0" encoding="utf-8"?>
<ds:datastoreItem xmlns:ds="http://schemas.openxmlformats.org/officeDocument/2006/customXml" ds:itemID="{0841FC2D-517B-4855-AF48-7B6DAFBEB968}">
  <ds:schemaRefs>
    <ds:schemaRef ds:uri="http://schemas.microsoft.com/edu/athena"/>
  </ds:schemaRefs>
</ds:datastoreItem>
</file>

<file path=customXml/itemProps31.xml><?xml version="1.0" encoding="utf-8"?>
<ds:datastoreItem xmlns:ds="http://schemas.openxmlformats.org/officeDocument/2006/customXml" ds:itemID="{31E6A3D9-1B48-47CF-884A-1D9DD2BEE9AE}">
  <ds:schemaRefs>
    <ds:schemaRef ds:uri="http://schemas.microsoft.com/edu/athena"/>
  </ds:schemaRefs>
</ds:datastoreItem>
</file>

<file path=customXml/itemProps32.xml><?xml version="1.0" encoding="utf-8"?>
<ds:datastoreItem xmlns:ds="http://schemas.openxmlformats.org/officeDocument/2006/customXml" ds:itemID="{FAF0362C-3C54-4394-94FD-371CE51D26A6}">
  <ds:schemaRefs>
    <ds:schemaRef ds:uri="http://schemas.microsoft.com/edu/athena"/>
  </ds:schemaRefs>
</ds:datastoreItem>
</file>

<file path=customXml/itemProps33.xml><?xml version="1.0" encoding="utf-8"?>
<ds:datastoreItem xmlns:ds="http://schemas.openxmlformats.org/officeDocument/2006/customXml" ds:itemID="{F83BA23B-E3C7-4C1C-AA14-D77556AF6BD7}">
  <ds:schemaRefs>
    <ds:schemaRef ds:uri="http://schemas.microsoft.com/edu/athena"/>
  </ds:schemaRefs>
</ds:datastoreItem>
</file>

<file path=customXml/itemProps34.xml><?xml version="1.0" encoding="utf-8"?>
<ds:datastoreItem xmlns:ds="http://schemas.openxmlformats.org/officeDocument/2006/customXml" ds:itemID="{025C644B-A7B7-4F00-824E-3CFAAC23D463}">
  <ds:schemaRefs>
    <ds:schemaRef ds:uri="http://schemas.microsoft.com/edu/athena"/>
  </ds:schemaRefs>
</ds:datastoreItem>
</file>

<file path=customXml/itemProps35.xml><?xml version="1.0" encoding="utf-8"?>
<ds:datastoreItem xmlns:ds="http://schemas.openxmlformats.org/officeDocument/2006/customXml" ds:itemID="{8678D486-E8B4-4971-B921-A4DF2932140B}">
  <ds:schemaRefs>
    <ds:schemaRef ds:uri="http://schemas.microsoft.com/edu/athena"/>
  </ds:schemaRefs>
</ds:datastoreItem>
</file>

<file path=customXml/itemProps36.xml><?xml version="1.0" encoding="utf-8"?>
<ds:datastoreItem xmlns:ds="http://schemas.openxmlformats.org/officeDocument/2006/customXml" ds:itemID="{D76CA34F-2756-4833-B396-20D4D85F494E}">
  <ds:schemaRefs>
    <ds:schemaRef ds:uri="http://schemas.microsoft.com/edu/athena"/>
  </ds:schemaRefs>
</ds:datastoreItem>
</file>

<file path=customXml/itemProps4.xml><?xml version="1.0" encoding="utf-8"?>
<ds:datastoreItem xmlns:ds="http://schemas.openxmlformats.org/officeDocument/2006/customXml" ds:itemID="{C0DD5557-B12B-4302-9F45-5E55FA9F9834}">
  <ds:schemaRefs>
    <ds:schemaRef ds:uri="http://schemas.microsoft.com/edu/athena"/>
  </ds:schemaRefs>
</ds:datastoreItem>
</file>

<file path=customXml/itemProps5.xml><?xml version="1.0" encoding="utf-8"?>
<ds:datastoreItem xmlns:ds="http://schemas.openxmlformats.org/officeDocument/2006/customXml" ds:itemID="{3B9D7372-5FBD-4722-B649-E5EAC611C077}">
  <ds:schemaRefs>
    <ds:schemaRef ds:uri="http://schemas.microsoft.com/edu/athena"/>
  </ds:schemaRefs>
</ds:datastoreItem>
</file>

<file path=customXml/itemProps6.xml><?xml version="1.0" encoding="utf-8"?>
<ds:datastoreItem xmlns:ds="http://schemas.openxmlformats.org/officeDocument/2006/customXml" ds:itemID="{480B9520-79C5-4AE8-84D1-A6A3EFC7018B}">
  <ds:schemaRefs>
    <ds:schemaRef ds:uri="http://schemas.microsoft.com/edu/athena"/>
  </ds:schemaRefs>
</ds:datastoreItem>
</file>

<file path=customXml/itemProps7.xml><?xml version="1.0" encoding="utf-8"?>
<ds:datastoreItem xmlns:ds="http://schemas.openxmlformats.org/officeDocument/2006/customXml" ds:itemID="{B5E9F49D-D351-4951-B526-CCE9BBA06203}">
  <ds:schemaRefs>
    <ds:schemaRef ds:uri="http://schemas.microsoft.com/edu/athena"/>
  </ds:schemaRefs>
</ds:datastoreItem>
</file>

<file path=customXml/itemProps8.xml><?xml version="1.0" encoding="utf-8"?>
<ds:datastoreItem xmlns:ds="http://schemas.openxmlformats.org/officeDocument/2006/customXml" ds:itemID="{9DBA650C-A5A8-499B-B9F0-5A0EA01D5EA6}">
  <ds:schemaRefs>
    <ds:schemaRef ds:uri="http://schemas.microsoft.com/edu/athena"/>
  </ds:schemaRefs>
</ds:datastoreItem>
</file>

<file path=customXml/itemProps9.xml><?xml version="1.0" encoding="utf-8"?>
<ds:datastoreItem xmlns:ds="http://schemas.openxmlformats.org/officeDocument/2006/customXml" ds:itemID="{582B9AA4-F505-4F3E-A2D2-067A694B8BA9}">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Office Theme</Template>
  <TotalTime>58</TotalTime>
  <Words>333</Words>
  <Application>Microsoft Office PowerPoint</Application>
  <PresentationFormat>On-screen Show (4:3)</PresentationFormat>
  <Paragraphs>84</Paragraphs>
  <Slides>33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Calibri</vt:lpstr>
      <vt:lpstr>Calibri Light</vt:lpstr>
      <vt:lpstr>Corbel</vt:lpstr>
      <vt:lpstr>Franklin Gothic Demi</vt:lpstr>
      <vt:lpstr>Franklin Gothic Medium</vt:lpstr>
      <vt:lpstr>Times New Roman</vt:lpstr>
      <vt:lpstr>Wingdings</vt:lpstr>
      <vt:lpstr>Office Theme</vt:lpstr>
      <vt:lpstr>1_Office Theme</vt:lpstr>
      <vt:lpstr>Perspective</vt:lpstr>
      <vt:lpstr>Big Data Open Source Software  and Projects Unit 1: Introduction </vt:lpstr>
      <vt:lpstr>Digital Data and Cloud backdrop</vt:lpstr>
      <vt:lpstr>Gartner Emerging Technology Hype Cycle 2013</vt:lpstr>
      <vt:lpstr>Gartner Emerging Technology Hype Cycle 2014</vt:lpstr>
      <vt:lpstr>Six Business Era Models in the Digital Business Development Path</vt:lpstr>
      <vt:lpstr>Digital Business Development  Stage 4: Digital Marketing</vt:lpstr>
      <vt:lpstr>Digital Business Development  Stage 5: Digital Business</vt:lpstr>
      <vt:lpstr>Digital Business Development Stage 6: Autonomous</vt:lpstr>
      <vt:lpstr>REAL WORLD BIGData</vt:lpstr>
      <vt:lpstr>PowerPoint Presentation</vt:lpstr>
      <vt:lpstr>PowerPoint Presentation</vt:lpstr>
      <vt:lpstr>PowerPoint Presentation</vt:lpstr>
      <vt:lpstr>PowerPoint Presentation</vt:lpstr>
      <vt:lpstr>PowerPoint Presentation</vt:lpstr>
      <vt:lpstr>Hundreds Of Retail Stores Are Closing</vt:lpstr>
      <vt:lpstr>Where Are Shoppers Going?</vt:lpstr>
      <vt:lpstr>Online!</vt:lpstr>
      <vt:lpstr>E-Commerce Is Driving Nearly All Retail Growth In US</vt:lpstr>
      <vt:lpstr>1 In 20 Retail Dollars Are Already Online</vt:lpstr>
      <vt:lpstr>PowerPoint Presentation</vt:lpstr>
      <vt:lpstr>BASIC Trends and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Jobs</vt:lpstr>
      <vt:lpstr>Jobs v. Countries</vt:lpstr>
      <vt:lpstr>McKinsey Institute on Big Data Jobs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Open Source Software  and Projects Introduction </dc:title>
  <dc:creator>Geoffrey Fox</dc:creator>
  <cp:lastModifiedBy>Geoffrey Fox</cp:lastModifiedBy>
  <cp:revision>12</cp:revision>
  <dcterms:created xsi:type="dcterms:W3CDTF">2014-08-19T19:41:28Z</dcterms:created>
  <dcterms:modified xsi:type="dcterms:W3CDTF">2015-03-01T18:57:09Z</dcterms:modified>
</cp:coreProperties>
</file>