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2"/>
  </p:sldMasterIdLst>
  <p:notesMasterIdLst>
    <p:notesMasterId r:id="rId67"/>
  </p:notesMasterIdLst>
  <p:sldIdLst>
    <p:sldId id="260" r:id="rId3"/>
    <p:sldId id="257" r:id="rId4"/>
    <p:sldId id="258" r:id="rId5"/>
    <p:sldId id="300" r:id="rId6"/>
    <p:sldId id="261" r:id="rId7"/>
    <p:sldId id="262" r:id="rId8"/>
    <p:sldId id="263" r:id="rId9"/>
    <p:sldId id="264" r:id="rId10"/>
    <p:sldId id="265" r:id="rId11"/>
    <p:sldId id="266" r:id="rId12"/>
    <p:sldId id="267" r:id="rId13"/>
    <p:sldId id="268" r:id="rId14"/>
    <p:sldId id="297" r:id="rId15"/>
    <p:sldId id="279" r:id="rId16"/>
    <p:sldId id="280" r:id="rId17"/>
    <p:sldId id="283" r:id="rId18"/>
    <p:sldId id="284" r:id="rId19"/>
    <p:sldId id="285" r:id="rId20"/>
    <p:sldId id="281" r:id="rId21"/>
    <p:sldId id="282" r:id="rId22"/>
    <p:sldId id="298" r:id="rId23"/>
    <p:sldId id="269" r:id="rId24"/>
    <p:sldId id="270" r:id="rId25"/>
    <p:sldId id="271" r:id="rId26"/>
    <p:sldId id="272" r:id="rId27"/>
    <p:sldId id="273" r:id="rId28"/>
    <p:sldId id="274" r:id="rId29"/>
    <p:sldId id="275" r:id="rId30"/>
    <p:sldId id="276" r:id="rId31"/>
    <p:sldId id="294" r:id="rId32"/>
    <p:sldId id="301" r:id="rId33"/>
    <p:sldId id="303" r:id="rId34"/>
    <p:sldId id="304" r:id="rId35"/>
    <p:sldId id="305" r:id="rId36"/>
    <p:sldId id="306" r:id="rId37"/>
    <p:sldId id="335" r:id="rId38"/>
    <p:sldId id="307" r:id="rId39"/>
    <p:sldId id="308" r:id="rId40"/>
    <p:sldId id="309" r:id="rId41"/>
    <p:sldId id="310" r:id="rId42"/>
    <p:sldId id="311" r:id="rId43"/>
    <p:sldId id="312" r:id="rId44"/>
    <p:sldId id="315" r:id="rId45"/>
    <p:sldId id="316" r:id="rId46"/>
    <p:sldId id="317" r:id="rId47"/>
    <p:sldId id="318" r:id="rId48"/>
    <p:sldId id="319" r:id="rId49"/>
    <p:sldId id="320" r:id="rId50"/>
    <p:sldId id="313" r:id="rId51"/>
    <p:sldId id="314" r:id="rId52"/>
    <p:sldId id="321" r:id="rId53"/>
    <p:sldId id="322" r:id="rId54"/>
    <p:sldId id="323" r:id="rId55"/>
    <p:sldId id="324" r:id="rId56"/>
    <p:sldId id="327" r:id="rId57"/>
    <p:sldId id="325" r:id="rId58"/>
    <p:sldId id="328" r:id="rId59"/>
    <p:sldId id="334" r:id="rId60"/>
    <p:sldId id="333" r:id="rId61"/>
    <p:sldId id="302" r:id="rId62"/>
    <p:sldId id="330" r:id="rId63"/>
    <p:sldId id="331" r:id="rId64"/>
    <p:sldId id="332" r:id="rId65"/>
    <p:sldId id="296" r:id="rId66"/>
  </p:sldIdLst>
  <p:sldSz cx="9144000" cy="6858000" type="screen4x3"/>
  <p:notesSz cx="6858000" cy="9144000"/>
  <p:custDataLst>
    <p:tags r:id="rId6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13" autoAdjust="0"/>
    <p:restoredTop sz="94660"/>
  </p:normalViewPr>
  <p:slideViewPr>
    <p:cSldViewPr snapToGrid="0">
      <p:cViewPr varScale="1">
        <p:scale>
          <a:sx n="132" d="100"/>
          <a:sy n="132" d="100"/>
        </p:scale>
        <p:origin x="7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ags" Target="tags/tag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4CD5F9-308C-4FD8-943A-336C46C21570}" type="datetimeFigureOut">
              <a:rPr lang="en-US" smtClean="0"/>
              <a:t>3/11/2015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174917-5EB3-415D-9340-9CAA674FD7E8}" type="slidenum">
              <a:rPr lang="en-US" smtClean="0"/>
              <a:t>‹#›</a:t>
            </a:fld>
            <a:endParaRPr lang="en-US"/>
          </a:p>
        </p:txBody>
      </p:sp>
    </p:spTree>
    <p:extLst>
      <p:ext uri="{BB962C8B-B14F-4D97-AF65-F5344CB8AC3E}">
        <p14:creationId xmlns:p14="http://schemas.microsoft.com/office/powerpoint/2010/main" val="2203296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944330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11</a:t>
            </a:fld>
            <a:endParaRPr lang="en-US"/>
          </a:p>
        </p:txBody>
      </p:sp>
    </p:spTree>
    <p:extLst>
      <p:ext uri="{BB962C8B-B14F-4D97-AF65-F5344CB8AC3E}">
        <p14:creationId xmlns:p14="http://schemas.microsoft.com/office/powerpoint/2010/main" val="2978352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12</a:t>
            </a:fld>
            <a:endParaRPr lang="en-US"/>
          </a:p>
        </p:txBody>
      </p:sp>
    </p:spTree>
    <p:extLst>
      <p:ext uri="{BB962C8B-B14F-4D97-AF65-F5344CB8AC3E}">
        <p14:creationId xmlns:p14="http://schemas.microsoft.com/office/powerpoint/2010/main" val="2971241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13</a:t>
            </a:fld>
            <a:endParaRPr lang="en-US"/>
          </a:p>
        </p:txBody>
      </p:sp>
    </p:spTree>
    <p:extLst>
      <p:ext uri="{BB962C8B-B14F-4D97-AF65-F5344CB8AC3E}">
        <p14:creationId xmlns:p14="http://schemas.microsoft.com/office/powerpoint/2010/main" val="556754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14</a:t>
            </a:fld>
            <a:endParaRPr lang="en-US"/>
          </a:p>
        </p:txBody>
      </p:sp>
    </p:spTree>
    <p:extLst>
      <p:ext uri="{BB962C8B-B14F-4D97-AF65-F5344CB8AC3E}">
        <p14:creationId xmlns:p14="http://schemas.microsoft.com/office/powerpoint/2010/main" val="2365536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15</a:t>
            </a:fld>
            <a:endParaRPr lang="en-US"/>
          </a:p>
        </p:txBody>
      </p:sp>
    </p:spTree>
    <p:extLst>
      <p:ext uri="{BB962C8B-B14F-4D97-AF65-F5344CB8AC3E}">
        <p14:creationId xmlns:p14="http://schemas.microsoft.com/office/powerpoint/2010/main" val="3907003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16</a:t>
            </a:fld>
            <a:endParaRPr lang="en-US"/>
          </a:p>
        </p:txBody>
      </p:sp>
    </p:spTree>
    <p:extLst>
      <p:ext uri="{BB962C8B-B14F-4D97-AF65-F5344CB8AC3E}">
        <p14:creationId xmlns:p14="http://schemas.microsoft.com/office/powerpoint/2010/main" val="161461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17</a:t>
            </a:fld>
            <a:endParaRPr lang="en-US"/>
          </a:p>
        </p:txBody>
      </p:sp>
    </p:spTree>
    <p:extLst>
      <p:ext uri="{BB962C8B-B14F-4D97-AF65-F5344CB8AC3E}">
        <p14:creationId xmlns:p14="http://schemas.microsoft.com/office/powerpoint/2010/main" val="244686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18</a:t>
            </a:fld>
            <a:endParaRPr lang="en-US"/>
          </a:p>
        </p:txBody>
      </p:sp>
    </p:spTree>
    <p:extLst>
      <p:ext uri="{BB962C8B-B14F-4D97-AF65-F5344CB8AC3E}">
        <p14:creationId xmlns:p14="http://schemas.microsoft.com/office/powerpoint/2010/main" val="596670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19</a:t>
            </a:fld>
            <a:endParaRPr lang="en-US"/>
          </a:p>
        </p:txBody>
      </p:sp>
    </p:spTree>
    <p:extLst>
      <p:ext uri="{BB962C8B-B14F-4D97-AF65-F5344CB8AC3E}">
        <p14:creationId xmlns:p14="http://schemas.microsoft.com/office/powerpoint/2010/main" val="3135602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20</a:t>
            </a:fld>
            <a:endParaRPr lang="en-US"/>
          </a:p>
        </p:txBody>
      </p:sp>
    </p:spTree>
    <p:extLst>
      <p:ext uri="{BB962C8B-B14F-4D97-AF65-F5344CB8AC3E}">
        <p14:creationId xmlns:p14="http://schemas.microsoft.com/office/powerpoint/2010/main" val="3021524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a:t>
            </a:fld>
            <a:endParaRPr lang="en-US"/>
          </a:p>
        </p:txBody>
      </p:sp>
    </p:spTree>
    <p:extLst>
      <p:ext uri="{BB962C8B-B14F-4D97-AF65-F5344CB8AC3E}">
        <p14:creationId xmlns:p14="http://schemas.microsoft.com/office/powerpoint/2010/main" val="17661555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21</a:t>
            </a:fld>
            <a:endParaRPr lang="en-US"/>
          </a:p>
        </p:txBody>
      </p:sp>
    </p:spTree>
    <p:extLst>
      <p:ext uri="{BB962C8B-B14F-4D97-AF65-F5344CB8AC3E}">
        <p14:creationId xmlns:p14="http://schemas.microsoft.com/office/powerpoint/2010/main" val="2171415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22</a:t>
            </a:fld>
            <a:endParaRPr lang="en-US"/>
          </a:p>
        </p:txBody>
      </p:sp>
    </p:spTree>
    <p:extLst>
      <p:ext uri="{BB962C8B-B14F-4D97-AF65-F5344CB8AC3E}">
        <p14:creationId xmlns:p14="http://schemas.microsoft.com/office/powerpoint/2010/main" val="1034699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23</a:t>
            </a:fld>
            <a:endParaRPr lang="en-US"/>
          </a:p>
        </p:txBody>
      </p:sp>
    </p:spTree>
    <p:extLst>
      <p:ext uri="{BB962C8B-B14F-4D97-AF65-F5344CB8AC3E}">
        <p14:creationId xmlns:p14="http://schemas.microsoft.com/office/powerpoint/2010/main" val="1170048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24</a:t>
            </a:fld>
            <a:endParaRPr lang="en-US"/>
          </a:p>
        </p:txBody>
      </p:sp>
    </p:spTree>
    <p:extLst>
      <p:ext uri="{BB962C8B-B14F-4D97-AF65-F5344CB8AC3E}">
        <p14:creationId xmlns:p14="http://schemas.microsoft.com/office/powerpoint/2010/main" val="186556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25</a:t>
            </a:fld>
            <a:endParaRPr lang="en-US"/>
          </a:p>
        </p:txBody>
      </p:sp>
    </p:spTree>
    <p:extLst>
      <p:ext uri="{BB962C8B-B14F-4D97-AF65-F5344CB8AC3E}">
        <p14:creationId xmlns:p14="http://schemas.microsoft.com/office/powerpoint/2010/main" val="612139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26</a:t>
            </a:fld>
            <a:endParaRPr lang="en-US"/>
          </a:p>
        </p:txBody>
      </p:sp>
    </p:spTree>
    <p:extLst>
      <p:ext uri="{BB962C8B-B14F-4D97-AF65-F5344CB8AC3E}">
        <p14:creationId xmlns:p14="http://schemas.microsoft.com/office/powerpoint/2010/main" val="23295650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27</a:t>
            </a:fld>
            <a:endParaRPr lang="en-US"/>
          </a:p>
        </p:txBody>
      </p:sp>
    </p:spTree>
    <p:extLst>
      <p:ext uri="{BB962C8B-B14F-4D97-AF65-F5344CB8AC3E}">
        <p14:creationId xmlns:p14="http://schemas.microsoft.com/office/powerpoint/2010/main" val="23417478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28</a:t>
            </a:fld>
            <a:endParaRPr lang="en-US"/>
          </a:p>
        </p:txBody>
      </p:sp>
    </p:spTree>
    <p:extLst>
      <p:ext uri="{BB962C8B-B14F-4D97-AF65-F5344CB8AC3E}">
        <p14:creationId xmlns:p14="http://schemas.microsoft.com/office/powerpoint/2010/main" val="1430059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29</a:t>
            </a:fld>
            <a:endParaRPr lang="en-US"/>
          </a:p>
        </p:txBody>
      </p:sp>
    </p:spTree>
    <p:extLst>
      <p:ext uri="{BB962C8B-B14F-4D97-AF65-F5344CB8AC3E}">
        <p14:creationId xmlns:p14="http://schemas.microsoft.com/office/powerpoint/2010/main" val="22158184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30</a:t>
            </a:fld>
            <a:endParaRPr lang="en-US"/>
          </a:p>
        </p:txBody>
      </p:sp>
    </p:spTree>
    <p:extLst>
      <p:ext uri="{BB962C8B-B14F-4D97-AF65-F5344CB8AC3E}">
        <p14:creationId xmlns:p14="http://schemas.microsoft.com/office/powerpoint/2010/main" val="3599196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3</a:t>
            </a:fld>
            <a:endParaRPr lang="en-US"/>
          </a:p>
        </p:txBody>
      </p:sp>
    </p:spTree>
    <p:extLst>
      <p:ext uri="{BB962C8B-B14F-4D97-AF65-F5344CB8AC3E}">
        <p14:creationId xmlns:p14="http://schemas.microsoft.com/office/powerpoint/2010/main" val="41803581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31</a:t>
            </a:fld>
            <a:endParaRPr lang="en-US"/>
          </a:p>
        </p:txBody>
      </p:sp>
    </p:spTree>
    <p:extLst>
      <p:ext uri="{BB962C8B-B14F-4D97-AF65-F5344CB8AC3E}">
        <p14:creationId xmlns:p14="http://schemas.microsoft.com/office/powerpoint/2010/main" val="21163056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36</a:t>
            </a:fld>
            <a:endParaRPr lang="en-US"/>
          </a:p>
        </p:txBody>
      </p:sp>
    </p:spTree>
    <p:extLst>
      <p:ext uri="{BB962C8B-B14F-4D97-AF65-F5344CB8AC3E}">
        <p14:creationId xmlns:p14="http://schemas.microsoft.com/office/powerpoint/2010/main" val="17478723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64</a:t>
            </a:fld>
            <a:endParaRPr lang="en-US"/>
          </a:p>
        </p:txBody>
      </p:sp>
    </p:spTree>
    <p:extLst>
      <p:ext uri="{BB962C8B-B14F-4D97-AF65-F5344CB8AC3E}">
        <p14:creationId xmlns:p14="http://schemas.microsoft.com/office/powerpoint/2010/main" val="1278123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5</a:t>
            </a:fld>
            <a:endParaRPr lang="en-US"/>
          </a:p>
        </p:txBody>
      </p:sp>
    </p:spTree>
    <p:extLst>
      <p:ext uri="{BB962C8B-B14F-4D97-AF65-F5344CB8AC3E}">
        <p14:creationId xmlns:p14="http://schemas.microsoft.com/office/powerpoint/2010/main" val="2631347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6</a:t>
            </a:fld>
            <a:endParaRPr lang="en-US"/>
          </a:p>
        </p:txBody>
      </p:sp>
    </p:spTree>
    <p:extLst>
      <p:ext uri="{BB962C8B-B14F-4D97-AF65-F5344CB8AC3E}">
        <p14:creationId xmlns:p14="http://schemas.microsoft.com/office/powerpoint/2010/main" val="2779376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7</a:t>
            </a:fld>
            <a:endParaRPr lang="en-US"/>
          </a:p>
        </p:txBody>
      </p:sp>
    </p:spTree>
    <p:extLst>
      <p:ext uri="{BB962C8B-B14F-4D97-AF65-F5344CB8AC3E}">
        <p14:creationId xmlns:p14="http://schemas.microsoft.com/office/powerpoint/2010/main" val="1701497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8</a:t>
            </a:fld>
            <a:endParaRPr lang="en-US"/>
          </a:p>
        </p:txBody>
      </p:sp>
    </p:spTree>
    <p:extLst>
      <p:ext uri="{BB962C8B-B14F-4D97-AF65-F5344CB8AC3E}">
        <p14:creationId xmlns:p14="http://schemas.microsoft.com/office/powerpoint/2010/main" val="915512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9</a:t>
            </a:fld>
            <a:endParaRPr lang="en-US"/>
          </a:p>
        </p:txBody>
      </p:sp>
    </p:spTree>
    <p:extLst>
      <p:ext uri="{BB962C8B-B14F-4D97-AF65-F5344CB8AC3E}">
        <p14:creationId xmlns:p14="http://schemas.microsoft.com/office/powerpoint/2010/main" val="650621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10</a:t>
            </a:fld>
            <a:endParaRPr lang="en-US"/>
          </a:p>
        </p:txBody>
      </p:sp>
    </p:spTree>
    <p:extLst>
      <p:ext uri="{BB962C8B-B14F-4D97-AF65-F5344CB8AC3E}">
        <p14:creationId xmlns:p14="http://schemas.microsoft.com/office/powerpoint/2010/main" val="3098811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solidFill>
                  <a:prstClr val="black">
                    <a:tint val="75000"/>
                  </a:prstClr>
                </a:solidFill>
              </a:rPr>
              <a:pPr/>
              <a:t>3/11/2015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4237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solidFill>
                  <a:prstClr val="black">
                    <a:tint val="75000"/>
                  </a:prstClr>
                </a:solidFill>
              </a:rPr>
              <a:pPr/>
              <a:t>3/11/2015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644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solidFill>
                  <a:prstClr val="black">
                    <a:tint val="75000"/>
                  </a:prstClr>
                </a:solidFill>
              </a:rPr>
              <a:pPr/>
              <a:t>3/11/2015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334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497089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solidFill>
                  <a:prstClr val="black">
                    <a:tint val="75000"/>
                  </a:prstClr>
                </a:solidFill>
              </a:rPr>
              <a:pPr/>
              <a:t>3/11/2015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7122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solidFill>
                  <a:prstClr val="black">
                    <a:tint val="75000"/>
                  </a:prstClr>
                </a:solidFill>
              </a:rPr>
              <a:pPr/>
              <a:t>3/11/2015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195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solidFill>
                  <a:prstClr val="black">
                    <a:tint val="75000"/>
                  </a:prstClr>
                </a:solidFill>
              </a:rPr>
              <a:pPr/>
              <a:t>3/11/2015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1898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solidFill>
                  <a:prstClr val="black">
                    <a:tint val="75000"/>
                  </a:prstClr>
                </a:solidFill>
              </a:rPr>
              <a:pPr/>
              <a:t>3/11/2015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6090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solidFill>
                  <a:prstClr val="black">
                    <a:tint val="75000"/>
                  </a:prstClr>
                </a:solidFill>
              </a:rPr>
              <a:pPr/>
              <a:t>3/11/2015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5873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solidFill>
                  <a:prstClr val="black">
                    <a:tint val="75000"/>
                  </a:prstClr>
                </a:solidFill>
              </a:rPr>
              <a:pPr/>
              <a:t>3/11/2015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98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solidFill>
                  <a:prstClr val="black">
                    <a:tint val="75000"/>
                  </a:prstClr>
                </a:solidFill>
              </a:rPr>
              <a:pPr/>
              <a:t>3/11/2015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1822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solidFill>
                  <a:prstClr val="black">
                    <a:tint val="75000"/>
                  </a:prstClr>
                </a:solidFill>
              </a:rPr>
              <a:pPr/>
              <a:t>3/11/2015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437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31173"/>
            <a:ext cx="6899564"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3408E24-CD6D-F245-BA50-44436EA38975}" type="datetimeFigureOut">
              <a:rPr lang="en-US" smtClean="0">
                <a:solidFill>
                  <a:prstClr val="black">
                    <a:tint val="75000"/>
                  </a:prstClr>
                </a:solidFill>
              </a:rPr>
              <a:pPr defTabSz="457200"/>
              <a:t>3/11/2015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9CB78FB-1415-9B4D-996E-11F146E2B0ED}"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5986923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txStyles>
    <p:titleStyle>
      <a:lvl1pPr algn="ctr" defTabSz="4572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customXml" Target="../../customXml/item1.xml"/><Relationship Id="rId6" Type="http://schemas.openxmlformats.org/officeDocument/2006/relationships/image" Target="../media/image2.png"/><Relationship Id="rId5" Type="http://schemas.openxmlformats.org/officeDocument/2006/relationships/hyperlink" Target="http://www.infomall.org/" TargetMode="External"/><Relationship Id="rId4" Type="http://schemas.openxmlformats.org/officeDocument/2006/relationships/hyperlink" Target="mailto:gcf@indiana.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venublog.com/2013/07/16/hadoop-summit-2013-hive-authorizatio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emf"/></Relationships>
</file>

<file path=ppt/slides/_rels/slide19.x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8.WMF"/></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8.WMF"/></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8.WMF"/></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bigdatawg.nist.gov/_uploadfiles/M0311_v2_2965963213.pdf"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grids.ucs.indiana.edu/ptliupages/publications/nist-hpc-abds.pdf" TargetMode="External"/><Relationship Id="rId7" Type="http://schemas.openxmlformats.org/officeDocument/2006/relationships/hyperlink" Target="http://grids.ucs.indiana.edu/ptliupages/publications/OgrePaperv9.pdf" TargetMode="External"/><Relationship Id="rId2" Type="http://schemas.openxmlformats.org/officeDocument/2006/relationships/hyperlink" Target="http://grids.ucs.indiana.edu/ptliupages/publications/HPC-ABDSDescribed.pdf" TargetMode="External"/><Relationship Id="rId1" Type="http://schemas.openxmlformats.org/officeDocument/2006/relationships/slideLayout" Target="../slideLayouts/slideLayout2.xml"/><Relationship Id="rId6" Type="http://schemas.openxmlformats.org/officeDocument/2006/relationships/hyperlink" Target="http://hpc-abds.org/kaleidoscope/" TargetMode="External"/><Relationship Id="rId5" Type="http://schemas.openxmlformats.org/officeDocument/2006/relationships/hyperlink" Target="http://arxiv.org/abs/1403.1528" TargetMode="External"/><Relationship Id="rId4" Type="http://schemas.openxmlformats.org/officeDocument/2006/relationships/hyperlink" Target="http://www.exascale.org/bdec/sites/www.exascale.org.bdec/files/whitepapers/fox.pdf"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grids.ucs.indiana.edu/ptliupages/publications/HarpQiuZhang.pdf" TargetMode="External"/><Relationship Id="rId3" Type="http://schemas.openxmlformats.org/officeDocument/2006/relationships/hyperlink" Target="http://bigdatawg.nist.gov/V1_output_docs.php" TargetMode="External"/><Relationship Id="rId7" Type="http://schemas.openxmlformats.org/officeDocument/2006/relationships/hyperlink" Target="http://www.netlib.org/utk/people/JackDongarra/PAPERS/Exascale-Reed-Dongarra.pdf" TargetMode="External"/><Relationship Id="rId2" Type="http://schemas.openxmlformats.org/officeDocument/2006/relationships/hyperlink" Target="http://grids.ucs.indiana.edu/ptliupages/publications/NISTUseCase.pdf" TargetMode="External"/><Relationship Id="rId1" Type="http://schemas.openxmlformats.org/officeDocument/2006/relationships/slideLayout" Target="../slideLayouts/slideLayout2.xml"/><Relationship Id="rId6" Type="http://schemas.openxmlformats.org/officeDocument/2006/relationships/hyperlink" Target="http://bigdataopensourceprojects.soic.indiana.edu/" TargetMode="External"/><Relationship Id="rId5" Type="http://schemas.openxmlformats.org/officeDocument/2006/relationships/hyperlink" Target="http://grids.ucs.indiana.edu/ptliupages/publications/OgreFacetsv9.pdf" TargetMode="External"/><Relationship Id="rId4" Type="http://schemas.openxmlformats.org/officeDocument/2006/relationships/hyperlink" Target="http://www.exascale.org/bdec/sites/www.exascale.org.bdec/files/whitepapers/OgreFacets.pdf"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10" y="426989"/>
            <a:ext cx="7326351" cy="2298793"/>
          </a:xfrm>
        </p:spPr>
        <p:txBody>
          <a:bodyPr>
            <a:noAutofit/>
          </a:bodyPr>
          <a:lstStyle/>
          <a:p>
            <a:r>
              <a:rPr lang="en-US" b="1" dirty="0"/>
              <a:t>Big Data Open Source Software </a:t>
            </a:r>
            <a:r>
              <a:rPr lang="en-US" b="1" dirty="0" smtClean="0"/>
              <a:t/>
            </a:r>
            <a:br>
              <a:rPr lang="en-US" b="1" dirty="0" smtClean="0"/>
            </a:br>
            <a:r>
              <a:rPr lang="en-US" b="1" dirty="0" smtClean="0"/>
              <a:t>and Projects</a:t>
            </a:r>
            <a:br>
              <a:rPr lang="en-US" b="1" dirty="0" smtClean="0"/>
            </a:br>
            <a:r>
              <a:rPr lang="en-US" b="1" dirty="0" smtClean="0"/>
              <a:t>Data Access Patterns and </a:t>
            </a:r>
            <a:br>
              <a:rPr lang="en-US" b="1" dirty="0" smtClean="0"/>
            </a:br>
            <a:r>
              <a:rPr lang="en-US" b="1" dirty="0" smtClean="0"/>
              <a:t>Introduction to </a:t>
            </a:r>
            <a:r>
              <a:rPr lang="en-US" dirty="0" smtClean="0"/>
              <a:t>using </a:t>
            </a:r>
            <a:r>
              <a:rPr lang="en-US" b="1" dirty="0" smtClean="0"/>
              <a:t>HPC-ABDS</a:t>
            </a:r>
            <a:br>
              <a:rPr lang="en-US" b="1" dirty="0" smtClean="0"/>
            </a:br>
            <a:r>
              <a:rPr lang="en-US" dirty="0" smtClean="0"/>
              <a:t>Unit 2</a:t>
            </a:r>
            <a:r>
              <a:rPr lang="en-US" sz="4800" dirty="0"/>
              <a:t> </a:t>
            </a:r>
          </a:p>
        </p:txBody>
      </p:sp>
      <p:sp>
        <p:nvSpPr>
          <p:cNvPr id="3" name="Subtitle 2"/>
          <p:cNvSpPr>
            <a:spLocks noGrp="1"/>
          </p:cNvSpPr>
          <p:nvPr>
            <p:ph type="subTitle" idx="1"/>
          </p:nvPr>
        </p:nvSpPr>
        <p:spPr>
          <a:xfrm>
            <a:off x="0" y="3200400"/>
            <a:ext cx="9144000" cy="838200"/>
          </a:xfrm>
        </p:spPr>
        <p:txBody>
          <a:bodyPr>
            <a:noAutofit/>
          </a:bodyPr>
          <a:lstStyle/>
          <a:p>
            <a:r>
              <a:rPr lang="en-US" sz="2400" b="1" dirty="0" smtClean="0">
                <a:solidFill>
                  <a:schemeClr val="tx1">
                    <a:lumMod val="75000"/>
                    <a:lumOff val="25000"/>
                  </a:schemeClr>
                </a:solidFill>
              </a:rPr>
              <a:t>Data Science Curriculum</a:t>
            </a:r>
            <a:endParaRPr lang="en-US" sz="2400" b="1" dirty="0">
              <a:solidFill>
                <a:schemeClr val="tx1">
                  <a:lumMod val="75000"/>
                  <a:lumOff val="25000"/>
                </a:schemeClr>
              </a:solidFill>
            </a:endParaRPr>
          </a:p>
          <a:p>
            <a:r>
              <a:rPr lang="en-US" sz="2400" b="1" dirty="0" smtClean="0">
                <a:solidFill>
                  <a:schemeClr val="tx1">
                    <a:lumMod val="75000"/>
                    <a:lumOff val="25000"/>
                  </a:schemeClr>
                </a:solidFill>
              </a:rPr>
              <a:t>March 1 2015</a:t>
            </a:r>
            <a:endParaRPr lang="it-IT" sz="2400" b="1" dirty="0">
              <a:solidFill>
                <a:schemeClr val="tx1">
                  <a:lumMod val="75000"/>
                  <a:lumOff val="25000"/>
                </a:schemeClr>
              </a:solidFill>
            </a:endParaRPr>
          </a:p>
        </p:txBody>
      </p:sp>
      <p:sp>
        <p:nvSpPr>
          <p:cNvPr id="5" name="Subtitle 2"/>
          <p:cNvSpPr txBox="1">
            <a:spLocks/>
          </p:cNvSpPr>
          <p:nvPr/>
        </p:nvSpPr>
        <p:spPr>
          <a:xfrm>
            <a:off x="-89210" y="4343400"/>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0" y="4038600"/>
            <a:ext cx="9144000" cy="2135969"/>
          </a:xfrm>
          <a:prstGeom prst="rect">
            <a:avLst/>
          </a:prstGeom>
        </p:spPr>
        <p:txBody>
          <a:bodyPr wrap="square">
            <a:spAutoFit/>
          </a:bodyPr>
          <a:lstStyle/>
          <a:p>
            <a:pPr algn="ctr">
              <a:spcBef>
                <a:spcPct val="20000"/>
              </a:spcBef>
              <a:defRPr/>
            </a:pPr>
            <a:r>
              <a:rPr lang="en-US" sz="2000" b="1" dirty="0">
                <a:solidFill>
                  <a:prstClr val="black"/>
                </a:solidFill>
                <a:cs typeface="Times New Roman" pitchFamily="18" charset="0"/>
              </a:rPr>
              <a:t>Geoffrey Fox </a:t>
            </a:r>
          </a:p>
          <a:p>
            <a:pPr algn="ctr">
              <a:spcBef>
                <a:spcPct val="20000"/>
              </a:spcBef>
              <a:buFont typeface="Arial" pitchFamily="34" charset="0"/>
              <a:buNone/>
              <a:defRPr/>
            </a:pPr>
            <a:r>
              <a:rPr lang="en-US" sz="2000" dirty="0">
                <a:solidFill>
                  <a:prstClr val="black"/>
                </a:solidFill>
                <a:hlinkClick r:id="rId4"/>
              </a:rPr>
              <a:t>gcf@indiana.edu</a:t>
            </a:r>
            <a:r>
              <a:rPr lang="en-US" sz="2000" dirty="0">
                <a:solidFill>
                  <a:prstClr val="black"/>
                </a:solidFill>
              </a:rPr>
              <a:t>            </a:t>
            </a:r>
          </a:p>
          <a:p>
            <a:pPr algn="ctr">
              <a:spcBef>
                <a:spcPct val="20000"/>
              </a:spcBef>
              <a:defRPr/>
            </a:pPr>
            <a:r>
              <a:rPr lang="en-US" sz="2000" dirty="0">
                <a:solidFill>
                  <a:prstClr val="black"/>
                </a:solidFill>
              </a:rPr>
              <a:t> </a:t>
            </a:r>
            <a:r>
              <a:rPr lang="en-US" sz="2000" dirty="0">
                <a:solidFill>
                  <a:prstClr val="black"/>
                </a:solidFill>
                <a:hlinkClick r:id="rId5"/>
              </a:rPr>
              <a:t>http://www.infomall.org</a:t>
            </a:r>
            <a:endParaRPr lang="en-US" dirty="0">
              <a:solidFill>
                <a:prstClr val="black"/>
              </a:solidFill>
            </a:endParaRPr>
          </a:p>
          <a:p>
            <a:pPr algn="ctr">
              <a:spcBef>
                <a:spcPct val="20000"/>
              </a:spcBef>
            </a:pPr>
            <a:r>
              <a:rPr lang="en-US" dirty="0">
                <a:solidFill>
                  <a:prstClr val="black"/>
                </a:solidFill>
                <a:cs typeface="Times New Roman" pitchFamily="18" charset="0"/>
              </a:rPr>
              <a:t>School of Informatics and Computing</a:t>
            </a:r>
          </a:p>
          <a:p>
            <a:pPr algn="ctr">
              <a:spcBef>
                <a:spcPct val="20000"/>
              </a:spcBef>
            </a:pPr>
            <a:r>
              <a:rPr lang="en-US" dirty="0">
                <a:solidFill>
                  <a:prstClr val="black"/>
                </a:solidFill>
                <a:cs typeface="Times New Roman" pitchFamily="18" charset="0"/>
              </a:rPr>
              <a:t>Digital Science Center</a:t>
            </a:r>
          </a:p>
          <a:p>
            <a:pPr algn="ctr">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277" y="2511137"/>
            <a:ext cx="3365726" cy="3359726"/>
          </a:xfrm>
          <a:prstGeom prst="rect">
            <a:avLst/>
          </a:prstGeom>
        </p:spPr>
      </p:pic>
    </p:spTree>
    <p:custDataLst>
      <p:custData r:id="rId1"/>
    </p:custDataLst>
    <p:extLst>
      <p:ext uri="{BB962C8B-B14F-4D97-AF65-F5344CB8AC3E}">
        <p14:creationId xmlns:p14="http://schemas.microsoft.com/office/powerpoint/2010/main" val="1063301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8514"/>
            <a:ext cx="6878041" cy="1143000"/>
          </a:xfrm>
        </p:spPr>
        <p:txBody>
          <a:bodyPr>
            <a:noAutofit/>
          </a:bodyPr>
          <a:lstStyle/>
          <a:p>
            <a:r>
              <a:rPr lang="en-US" sz="2200" b="1" dirty="0" smtClean="0"/>
              <a:t>4. </a:t>
            </a:r>
            <a:r>
              <a:rPr lang="en-US" sz="2400" b="1" dirty="0"/>
              <a:t>Perform batch analytics on the data in a highly horizontally scalable data store using highly horizontally scalable processing (</a:t>
            </a:r>
            <a:r>
              <a:rPr lang="en-US" sz="2400" b="1" dirty="0" err="1"/>
              <a:t>e.g</a:t>
            </a:r>
            <a:r>
              <a:rPr lang="en-US" sz="2400" b="1" dirty="0"/>
              <a:t> MapReduce) with a user-friendly interface (e.g. SQL like</a:t>
            </a:r>
            <a:r>
              <a:rPr lang="en-US" sz="2400" b="1" dirty="0" smtClean="0"/>
              <a:t>)</a:t>
            </a:r>
            <a:endParaRPr lang="en-US" sz="2200" b="1" dirty="0"/>
          </a:p>
        </p:txBody>
      </p:sp>
      <p:sp>
        <p:nvSpPr>
          <p:cNvPr id="9" name="Oval 8"/>
          <p:cNvSpPr/>
          <p:nvPr/>
        </p:nvSpPr>
        <p:spPr>
          <a:xfrm>
            <a:off x="8198070" y="844505"/>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2277331" y="3776516"/>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Hadoop, Spark, Giraph, Pig …</a:t>
            </a:r>
            <a:endParaRPr lang="en-US" dirty="0"/>
          </a:p>
        </p:txBody>
      </p:sp>
      <p:sp>
        <p:nvSpPr>
          <p:cNvPr id="12" name="Rounded Rectangle 11"/>
          <p:cNvSpPr/>
          <p:nvPr/>
        </p:nvSpPr>
        <p:spPr>
          <a:xfrm>
            <a:off x="2277331" y="4633760"/>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 Storage: HDFS, </a:t>
            </a:r>
            <a:r>
              <a:rPr lang="en-US" dirty="0" err="1" smtClean="0"/>
              <a:t>Hbase</a:t>
            </a:r>
            <a:r>
              <a:rPr lang="en-US" dirty="0" smtClean="0"/>
              <a:t> </a:t>
            </a:r>
            <a:endParaRPr lang="en-US" dirty="0"/>
          </a:p>
        </p:txBody>
      </p:sp>
      <p:sp>
        <p:nvSpPr>
          <p:cNvPr id="25" name="Oval 24"/>
          <p:cNvSpPr/>
          <p:nvPr/>
        </p:nvSpPr>
        <p:spPr>
          <a:xfrm>
            <a:off x="94594" y="5906814"/>
            <a:ext cx="4813738" cy="45823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Data, Streaming, Batch …..</a:t>
            </a:r>
            <a:endParaRPr lang="en-US" dirty="0"/>
          </a:p>
        </p:txBody>
      </p:sp>
      <p:cxnSp>
        <p:nvCxnSpPr>
          <p:cNvPr id="26" name="Straight Arrow Connector 25"/>
          <p:cNvCxnSpPr/>
          <p:nvPr/>
        </p:nvCxnSpPr>
        <p:spPr>
          <a:xfrm flipV="1">
            <a:off x="2995448" y="5297214"/>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3615558" y="5349766"/>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4572000" y="5357759"/>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9" name="Group 28"/>
          <p:cNvGrpSpPr/>
          <p:nvPr/>
        </p:nvGrpSpPr>
        <p:grpSpPr>
          <a:xfrm>
            <a:off x="708188" y="1571682"/>
            <a:ext cx="5613078" cy="869846"/>
            <a:chOff x="1609805" y="1758098"/>
            <a:chExt cx="5613078" cy="869846"/>
          </a:xfrm>
        </p:grpSpPr>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805" y="1758098"/>
              <a:ext cx="881148" cy="856150"/>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943" y="1758098"/>
              <a:ext cx="861850" cy="837400"/>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0525" y="1758098"/>
              <a:ext cx="869846" cy="869846"/>
            </a:xfrm>
            <a:prstGeom prst="rect">
              <a:avLst/>
            </a:prstGeom>
          </p:spPr>
        </p:pic>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895" y="1758098"/>
              <a:ext cx="881148" cy="856150"/>
            </a:xfrm>
            <a:prstGeom prst="rect">
              <a:avLst/>
            </a:prstGeom>
          </p:spPr>
        </p:pic>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1033" y="1758098"/>
              <a:ext cx="861850" cy="837400"/>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1615" y="1758098"/>
              <a:ext cx="869846" cy="869846"/>
            </a:xfrm>
            <a:prstGeom prst="rect">
              <a:avLst/>
            </a:prstGeom>
          </p:spPr>
        </p:pic>
      </p:grpSp>
      <p:sp>
        <p:nvSpPr>
          <p:cNvPr id="36" name="Rounded Rectangle 35"/>
          <p:cNvSpPr/>
          <p:nvPr/>
        </p:nvSpPr>
        <p:spPr>
          <a:xfrm>
            <a:off x="2779984" y="2939642"/>
            <a:ext cx="1965435" cy="64638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Hive</a:t>
            </a:r>
            <a:endParaRPr lang="en-US" dirty="0"/>
          </a:p>
        </p:txBody>
      </p:sp>
      <p:sp>
        <p:nvSpPr>
          <p:cNvPr id="37" name="Rounded Rectangle 36"/>
          <p:cNvSpPr/>
          <p:nvPr/>
        </p:nvSpPr>
        <p:spPr>
          <a:xfrm>
            <a:off x="5591502" y="2952778"/>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Mahout, R</a:t>
            </a:r>
            <a:endParaRPr lang="en-US" dirty="0"/>
          </a:p>
        </p:txBody>
      </p:sp>
      <p:sp>
        <p:nvSpPr>
          <p:cNvPr id="4" name="TextBox 3"/>
          <p:cNvSpPr txBox="1"/>
          <p:nvPr/>
        </p:nvSpPr>
        <p:spPr>
          <a:xfrm>
            <a:off x="3208015" y="2547229"/>
            <a:ext cx="4198566" cy="369332"/>
          </a:xfrm>
          <a:prstGeom prst="rect">
            <a:avLst/>
          </a:prstGeom>
          <a:noFill/>
        </p:spPr>
        <p:txBody>
          <a:bodyPr wrap="square" rtlCol="0">
            <a:spAutoFit/>
          </a:bodyPr>
          <a:lstStyle/>
          <a:p>
            <a:r>
              <a:rPr lang="en-US" dirty="0" smtClean="0"/>
              <a:t>SQL Query                           General Analytics </a:t>
            </a:r>
            <a:endParaRPr lang="en-US" dirty="0"/>
          </a:p>
        </p:txBody>
      </p:sp>
      <p:sp>
        <p:nvSpPr>
          <p:cNvPr id="38" name="Rounded Rectangle 37"/>
          <p:cNvSpPr/>
          <p:nvPr/>
        </p:nvSpPr>
        <p:spPr>
          <a:xfrm>
            <a:off x="131119" y="2939641"/>
            <a:ext cx="1154139" cy="64638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smtClean="0"/>
              <a:t>HCatalog</a:t>
            </a:r>
            <a:endParaRPr lang="en-US" dirty="0"/>
          </a:p>
        </p:txBody>
      </p:sp>
      <p:sp>
        <p:nvSpPr>
          <p:cNvPr id="39" name="Up-Down Arrow 38"/>
          <p:cNvSpPr/>
          <p:nvPr/>
        </p:nvSpPr>
        <p:spPr>
          <a:xfrm rot="16200000">
            <a:off x="1786567" y="2649539"/>
            <a:ext cx="484632" cy="1216152"/>
          </a:xfrm>
          <a:prstGeom prst="up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1" name="Down Arrow 40"/>
          <p:cNvSpPr/>
          <p:nvPr/>
        </p:nvSpPr>
        <p:spPr>
          <a:xfrm>
            <a:off x="4815159" y="2543557"/>
            <a:ext cx="373786" cy="396084"/>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1005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0571"/>
            <a:ext cx="8229600" cy="928954"/>
          </a:xfrm>
        </p:spPr>
        <p:txBody>
          <a:bodyPr>
            <a:normAutofit/>
          </a:bodyPr>
          <a:lstStyle/>
          <a:p>
            <a:r>
              <a:rPr lang="en-US" b="1" dirty="0" smtClean="0"/>
              <a:t>Hive Example</a:t>
            </a:r>
            <a:endParaRPr lang="en-US" b="1" dirty="0"/>
          </a:p>
        </p:txBody>
      </p:sp>
      <p:sp>
        <p:nvSpPr>
          <p:cNvPr id="3" name="Content Placeholder 2"/>
          <p:cNvSpPr>
            <a:spLocks noGrp="1"/>
          </p:cNvSpPr>
          <p:nvPr>
            <p:ph idx="1"/>
          </p:nvPr>
        </p:nvSpPr>
        <p:spPr>
          <a:xfrm>
            <a:off x="0" y="1062333"/>
            <a:ext cx="6306207" cy="1286219"/>
          </a:xfrm>
        </p:spPr>
        <p:txBody>
          <a:bodyPr>
            <a:normAutofit fontScale="92500" lnSpcReduction="20000"/>
          </a:bodyPr>
          <a:lstStyle/>
          <a:p>
            <a:r>
              <a:rPr lang="en-US" dirty="0">
                <a:hlinkClick r:id="rId3"/>
              </a:rPr>
              <a:t>http://venublog.com/2013/07/16/hadoop-summit-2013-hive-authorization</a:t>
            </a:r>
            <a:r>
              <a:rPr lang="en-US" dirty="0" smtClean="0">
                <a:hlinkClick r:id="rId3"/>
              </a:rPr>
              <a:t>/</a:t>
            </a:r>
            <a:r>
              <a:rPr lang="en-US" dirty="0" smtClean="0"/>
              <a:t> </a:t>
            </a:r>
            <a:endParaRPr lang="en-US" dirty="0"/>
          </a:p>
        </p:txBody>
      </p:sp>
      <p:grpSp>
        <p:nvGrpSpPr>
          <p:cNvPr id="5" name="Group 4"/>
          <p:cNvGrpSpPr/>
          <p:nvPr/>
        </p:nvGrpSpPr>
        <p:grpSpPr>
          <a:xfrm>
            <a:off x="336014" y="2324144"/>
            <a:ext cx="6740733" cy="4533855"/>
            <a:chOff x="336015" y="2324145"/>
            <a:chExt cx="5966284" cy="4012956"/>
          </a:xfrm>
        </p:grpSpPr>
        <p:pic>
          <p:nvPicPr>
            <p:cNvPr id="3074" name="Picture 2" descr="http://cdn.venublog.com/wp-content/uploads/2013/07/hiv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15" y="2324145"/>
              <a:ext cx="5966284" cy="40129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7961" y="2996588"/>
              <a:ext cx="2809302" cy="28643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093251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54"/>
            <a:ext cx="6842234" cy="1143000"/>
          </a:xfrm>
        </p:spPr>
        <p:txBody>
          <a:bodyPr>
            <a:noAutofit/>
          </a:bodyPr>
          <a:lstStyle/>
          <a:p>
            <a:r>
              <a:rPr lang="en-US" sz="3200" b="1" dirty="0" smtClean="0"/>
              <a:t>5. Perform </a:t>
            </a:r>
            <a:r>
              <a:rPr lang="en-US" sz="3200" b="1" dirty="0"/>
              <a:t>interactive analytics on data in analytics-optimized </a:t>
            </a:r>
            <a:r>
              <a:rPr lang="en-US" sz="3200" b="1" dirty="0" smtClean="0"/>
              <a:t>database</a:t>
            </a:r>
            <a:endParaRPr lang="en-US" sz="3200" b="1" dirty="0"/>
          </a:p>
        </p:txBody>
      </p:sp>
      <p:sp>
        <p:nvSpPr>
          <p:cNvPr id="3" name="Rounded Rectangle 2"/>
          <p:cNvSpPr/>
          <p:nvPr/>
        </p:nvSpPr>
        <p:spPr>
          <a:xfrm>
            <a:off x="2236858" y="4162109"/>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Hadoop, Spark, Giraph, Pig …</a:t>
            </a:r>
            <a:endParaRPr lang="en-US" dirty="0"/>
          </a:p>
        </p:txBody>
      </p:sp>
      <p:sp>
        <p:nvSpPr>
          <p:cNvPr id="4" name="Rounded Rectangle 3"/>
          <p:cNvSpPr/>
          <p:nvPr/>
        </p:nvSpPr>
        <p:spPr>
          <a:xfrm>
            <a:off x="2236858" y="5019353"/>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 Storage: HDFS, </a:t>
            </a:r>
            <a:r>
              <a:rPr lang="en-US" dirty="0" err="1" smtClean="0"/>
              <a:t>Hbase</a:t>
            </a:r>
            <a:r>
              <a:rPr lang="en-US" dirty="0" smtClean="0"/>
              <a:t> </a:t>
            </a:r>
            <a:endParaRPr lang="en-US" dirty="0"/>
          </a:p>
        </p:txBody>
      </p:sp>
      <p:sp>
        <p:nvSpPr>
          <p:cNvPr id="5" name="Oval 4"/>
          <p:cNvSpPr/>
          <p:nvPr/>
        </p:nvSpPr>
        <p:spPr>
          <a:xfrm>
            <a:off x="94594" y="6292407"/>
            <a:ext cx="4813738" cy="45823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Data, Streaming, Batch …..</a:t>
            </a:r>
            <a:endParaRPr lang="en-US" dirty="0"/>
          </a:p>
        </p:txBody>
      </p:sp>
      <p:cxnSp>
        <p:nvCxnSpPr>
          <p:cNvPr id="6" name="Straight Arrow Connector 5"/>
          <p:cNvCxnSpPr/>
          <p:nvPr/>
        </p:nvCxnSpPr>
        <p:spPr>
          <a:xfrm flipV="1">
            <a:off x="2995448" y="5682807"/>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3615558" y="5735359"/>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4572000" y="5743352"/>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891257" y="1554791"/>
            <a:ext cx="5613078" cy="869846"/>
            <a:chOff x="1609805" y="1758098"/>
            <a:chExt cx="5613078" cy="869846"/>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805" y="1758098"/>
              <a:ext cx="881148" cy="85615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943" y="1758098"/>
              <a:ext cx="861850" cy="83740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0525" y="1758098"/>
              <a:ext cx="869846" cy="869846"/>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895" y="1758098"/>
              <a:ext cx="881148" cy="85615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1033" y="1758098"/>
              <a:ext cx="861850" cy="83740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1615" y="1758098"/>
              <a:ext cx="869846" cy="869846"/>
            </a:xfrm>
            <a:prstGeom prst="rect">
              <a:avLst/>
            </a:prstGeom>
          </p:spPr>
        </p:pic>
      </p:grpSp>
      <p:sp>
        <p:nvSpPr>
          <p:cNvPr id="17" name="Rounded Rectangle 16"/>
          <p:cNvSpPr/>
          <p:nvPr/>
        </p:nvSpPr>
        <p:spPr>
          <a:xfrm>
            <a:off x="4070913" y="3280427"/>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Mahout, R</a:t>
            </a:r>
            <a:endParaRPr lang="en-US" dirty="0"/>
          </a:p>
        </p:txBody>
      </p:sp>
      <p:sp>
        <p:nvSpPr>
          <p:cNvPr id="22" name="Up-Down Arrow 21"/>
          <p:cNvSpPr/>
          <p:nvPr/>
        </p:nvSpPr>
        <p:spPr>
          <a:xfrm>
            <a:off x="4904393" y="2540319"/>
            <a:ext cx="298475" cy="64131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366972" y="3278188"/>
            <a:ext cx="2677977" cy="369332"/>
          </a:xfrm>
          <a:prstGeom prst="rect">
            <a:avLst/>
          </a:prstGeom>
          <a:noFill/>
        </p:spPr>
        <p:txBody>
          <a:bodyPr wrap="none" rtlCol="0">
            <a:spAutoFit/>
          </a:bodyPr>
          <a:lstStyle/>
          <a:p>
            <a:r>
              <a:rPr lang="en-US" b="1" dirty="0" smtClean="0"/>
              <a:t>Similar to 4 which is batch</a:t>
            </a:r>
            <a:endParaRPr lang="en-US" b="1" dirty="0"/>
          </a:p>
        </p:txBody>
      </p:sp>
    </p:spTree>
    <p:extLst>
      <p:ext uri="{BB962C8B-B14F-4D97-AF65-F5344CB8AC3E}">
        <p14:creationId xmlns:p14="http://schemas.microsoft.com/office/powerpoint/2010/main" val="3094907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6709" y="2348582"/>
            <a:ext cx="7772400" cy="1362075"/>
          </a:xfrm>
        </p:spPr>
        <p:txBody>
          <a:bodyPr>
            <a:normAutofit/>
          </a:bodyPr>
          <a:lstStyle/>
          <a:p>
            <a:pPr algn="ctr"/>
            <a:r>
              <a:rPr lang="en-US" dirty="0" smtClean="0"/>
              <a:t>Data ACCESS Patterns</a:t>
            </a:r>
            <a:br>
              <a:rPr lang="en-US" dirty="0" smtClean="0"/>
            </a:br>
            <a:r>
              <a:rPr lang="en-US" dirty="0" smtClean="0"/>
              <a:t>Science EXAMPLES</a:t>
            </a:r>
            <a:endParaRPr lang="en-US" dirty="0"/>
          </a:p>
        </p:txBody>
      </p:sp>
      <p:sp>
        <p:nvSpPr>
          <p:cNvPr id="8" name="Text Placeholder 7"/>
          <p:cNvSpPr>
            <a:spLocks noGrp="1"/>
          </p:cNvSpPr>
          <p:nvPr>
            <p:ph type="body" idx="1"/>
          </p:nvPr>
        </p:nvSpPr>
        <p:spPr>
          <a:xfrm>
            <a:off x="93576" y="3693346"/>
            <a:ext cx="8721212" cy="2664542"/>
          </a:xfrm>
        </p:spPr>
        <p:txBody>
          <a:bodyPr>
            <a:normAutofit/>
          </a:bodyPr>
          <a:lstStyle/>
          <a:p>
            <a:pPr algn="ctr"/>
            <a:endParaRPr lang="en-US" sz="3200" dirty="0">
              <a:solidFill>
                <a:schemeClr val="tx1">
                  <a:lumMod val="75000"/>
                  <a:lumOff val="25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86" y="2998162"/>
            <a:ext cx="3365726" cy="3359726"/>
          </a:xfrm>
          <a:prstGeom prst="rect">
            <a:avLst/>
          </a:prstGeom>
        </p:spPr>
      </p:pic>
    </p:spTree>
    <p:extLst>
      <p:ext uri="{BB962C8B-B14F-4D97-AF65-F5344CB8AC3E}">
        <p14:creationId xmlns:p14="http://schemas.microsoft.com/office/powerpoint/2010/main" val="3915325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54"/>
            <a:ext cx="6842234" cy="1143000"/>
          </a:xfrm>
        </p:spPr>
        <p:txBody>
          <a:bodyPr>
            <a:noAutofit/>
          </a:bodyPr>
          <a:lstStyle/>
          <a:p>
            <a:r>
              <a:rPr lang="en-US" sz="3200" b="1" dirty="0" smtClean="0"/>
              <a:t>5A. Perform </a:t>
            </a:r>
            <a:r>
              <a:rPr lang="en-US" sz="3200" b="1" dirty="0"/>
              <a:t>interactive analytics on </a:t>
            </a:r>
            <a:r>
              <a:rPr lang="en-US" sz="3200" b="1" dirty="0" smtClean="0"/>
              <a:t>observational scientific data</a:t>
            </a:r>
            <a:endParaRPr lang="en-US" sz="3200" b="1" dirty="0"/>
          </a:p>
        </p:txBody>
      </p:sp>
      <p:sp>
        <p:nvSpPr>
          <p:cNvPr id="3" name="Rounded Rectangle 2"/>
          <p:cNvSpPr/>
          <p:nvPr/>
        </p:nvSpPr>
        <p:spPr>
          <a:xfrm>
            <a:off x="2082570" y="2743231"/>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Grid or Many Task Software, Hadoop, Spark, Giraph, Pig …</a:t>
            </a:r>
            <a:endParaRPr lang="en-US" dirty="0"/>
          </a:p>
        </p:txBody>
      </p:sp>
      <p:sp>
        <p:nvSpPr>
          <p:cNvPr id="4" name="Rounded Rectangle 3"/>
          <p:cNvSpPr/>
          <p:nvPr/>
        </p:nvSpPr>
        <p:spPr>
          <a:xfrm>
            <a:off x="2082570" y="3600475"/>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 Storage: HDFS, </a:t>
            </a:r>
            <a:r>
              <a:rPr lang="en-US" dirty="0" err="1" smtClean="0"/>
              <a:t>Hbase</a:t>
            </a:r>
            <a:r>
              <a:rPr lang="en-US" dirty="0" smtClean="0"/>
              <a:t>, File Collection </a:t>
            </a:r>
            <a:endParaRPr lang="en-US" dirty="0"/>
          </a:p>
        </p:txBody>
      </p:sp>
      <p:sp>
        <p:nvSpPr>
          <p:cNvPr id="5" name="Oval 4"/>
          <p:cNvSpPr/>
          <p:nvPr/>
        </p:nvSpPr>
        <p:spPr>
          <a:xfrm>
            <a:off x="92706" y="4802586"/>
            <a:ext cx="3769845" cy="69668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Streaming Twitter data for Social Networking</a:t>
            </a:r>
            <a:endParaRPr lang="en-US" dirty="0"/>
          </a:p>
        </p:txBody>
      </p:sp>
      <p:cxnSp>
        <p:nvCxnSpPr>
          <p:cNvPr id="6" name="Straight Arrow Connector 5"/>
          <p:cNvCxnSpPr/>
          <p:nvPr/>
        </p:nvCxnSpPr>
        <p:spPr>
          <a:xfrm flipV="1">
            <a:off x="5402317" y="4457719"/>
            <a:ext cx="17470" cy="56742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2016326" y="4209988"/>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7" name="Rounded Rectangle 16"/>
          <p:cNvSpPr/>
          <p:nvPr/>
        </p:nvSpPr>
        <p:spPr>
          <a:xfrm>
            <a:off x="3198554" y="1691960"/>
            <a:ext cx="2434991"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Science Analysis Code, Mahout, R</a:t>
            </a:r>
            <a:endParaRPr lang="en-US" dirty="0"/>
          </a:p>
        </p:txBody>
      </p:sp>
      <p:sp>
        <p:nvSpPr>
          <p:cNvPr id="22" name="Up-Down Arrow 21"/>
          <p:cNvSpPr/>
          <p:nvPr/>
        </p:nvSpPr>
        <p:spPr>
          <a:xfrm rot="16200000">
            <a:off x="2408279" y="1694495"/>
            <a:ext cx="298475" cy="64131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40" y="1485392"/>
            <a:ext cx="1258709" cy="1361657"/>
          </a:xfrm>
          <a:prstGeom prst="rect">
            <a:avLst/>
          </a:prstGeom>
        </p:spPr>
      </p:pic>
      <p:sp>
        <p:nvSpPr>
          <p:cNvPr id="16" name="TextBox 15"/>
          <p:cNvSpPr txBox="1"/>
          <p:nvPr/>
        </p:nvSpPr>
        <p:spPr>
          <a:xfrm>
            <a:off x="5633545" y="4437627"/>
            <a:ext cx="3603527" cy="646331"/>
          </a:xfrm>
          <a:prstGeom prst="rect">
            <a:avLst/>
          </a:prstGeom>
          <a:noFill/>
        </p:spPr>
        <p:txBody>
          <a:bodyPr wrap="square" rtlCol="0">
            <a:spAutoFit/>
          </a:bodyPr>
          <a:lstStyle/>
          <a:p>
            <a:r>
              <a:rPr lang="en-US" dirty="0" smtClean="0"/>
              <a:t>Transport batch of data to primary analysis data system</a:t>
            </a:r>
            <a:endParaRPr lang="en-US" dirty="0"/>
          </a:p>
        </p:txBody>
      </p:sp>
      <p:sp>
        <p:nvSpPr>
          <p:cNvPr id="24" name="Oval 23"/>
          <p:cNvSpPr/>
          <p:nvPr/>
        </p:nvSpPr>
        <p:spPr>
          <a:xfrm>
            <a:off x="176626" y="5827522"/>
            <a:ext cx="3769845" cy="71578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Record Scientific Data in “field”</a:t>
            </a:r>
            <a:endParaRPr lang="en-US" dirty="0"/>
          </a:p>
        </p:txBody>
      </p:sp>
      <p:sp>
        <p:nvSpPr>
          <p:cNvPr id="25" name="Can 24"/>
          <p:cNvSpPr/>
          <p:nvPr/>
        </p:nvSpPr>
        <p:spPr>
          <a:xfrm>
            <a:off x="5250118" y="5219446"/>
            <a:ext cx="1297827" cy="1538705"/>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Local Accumulate and initial computing</a:t>
            </a:r>
            <a:endParaRPr lang="en-US" dirty="0"/>
          </a:p>
        </p:txBody>
      </p:sp>
      <p:cxnSp>
        <p:nvCxnSpPr>
          <p:cNvPr id="26" name="Straight Arrow Connector 25"/>
          <p:cNvCxnSpPr/>
          <p:nvPr/>
        </p:nvCxnSpPr>
        <p:spPr>
          <a:xfrm>
            <a:off x="4085112" y="6225135"/>
            <a:ext cx="1009420"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365226" y="4209988"/>
            <a:ext cx="1612402" cy="369332"/>
          </a:xfrm>
          <a:prstGeom prst="rect">
            <a:avLst/>
          </a:prstGeom>
          <a:noFill/>
        </p:spPr>
        <p:txBody>
          <a:bodyPr wrap="square" rtlCol="0">
            <a:spAutoFit/>
          </a:bodyPr>
          <a:lstStyle/>
          <a:p>
            <a:r>
              <a:rPr lang="en-US" dirty="0" smtClean="0"/>
              <a:t>Direct Transfer</a:t>
            </a:r>
            <a:endParaRPr lang="en-US" dirty="0"/>
          </a:p>
        </p:txBody>
      </p:sp>
      <p:sp>
        <p:nvSpPr>
          <p:cNvPr id="28" name="TextBox 27"/>
          <p:cNvSpPr txBox="1"/>
          <p:nvPr/>
        </p:nvSpPr>
        <p:spPr>
          <a:xfrm>
            <a:off x="6758152" y="5219446"/>
            <a:ext cx="2385848" cy="1200329"/>
          </a:xfrm>
          <a:prstGeom prst="rect">
            <a:avLst/>
          </a:prstGeom>
          <a:noFill/>
        </p:spPr>
        <p:txBody>
          <a:bodyPr wrap="square" rtlCol="0">
            <a:spAutoFit/>
          </a:bodyPr>
          <a:lstStyle/>
          <a:p>
            <a:r>
              <a:rPr lang="en-US" dirty="0" smtClean="0"/>
              <a:t>Following examples are LHC, Remote Sensing, Astronomy and Bioinformatics</a:t>
            </a:r>
          </a:p>
        </p:txBody>
      </p:sp>
    </p:spTree>
    <p:extLst>
      <p:ext uri="{BB962C8B-B14F-4D97-AF65-F5344CB8AC3E}">
        <p14:creationId xmlns:p14="http://schemas.microsoft.com/office/powerpoint/2010/main" val="1110511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173"/>
            <a:ext cx="6899564" cy="788634"/>
          </a:xfrm>
        </p:spPr>
        <p:txBody>
          <a:bodyPr/>
          <a:lstStyle/>
          <a:p>
            <a:r>
              <a:rPr lang="en-US" dirty="0" smtClean="0"/>
              <a:t>Particle Physics (LHC)</a:t>
            </a:r>
            <a:endParaRPr lang="en-US" dirty="0"/>
          </a:p>
        </p:txBody>
      </p:sp>
      <p:pic>
        <p:nvPicPr>
          <p:cNvPr id="3074" name="Picture 2" descr="http://pcbunn.cacr.caltech.edu/sc2005/Bubble_Diagram_SC0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91" y="819807"/>
            <a:ext cx="6589963" cy="45614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4591" y="5513090"/>
            <a:ext cx="5665076" cy="923330"/>
          </a:xfrm>
          <a:prstGeom prst="rect">
            <a:avLst/>
          </a:prstGeom>
          <a:noFill/>
        </p:spPr>
        <p:txBody>
          <a:bodyPr wrap="square" rtlCol="0">
            <a:spAutoFit/>
          </a:bodyPr>
          <a:lstStyle/>
          <a:p>
            <a:r>
              <a:rPr lang="en-US" dirty="0" smtClean="0"/>
              <a:t>LHC Data analyzes ~30 petabytes of data per year produced at CERN using ~300,000 cores around the world</a:t>
            </a:r>
          </a:p>
          <a:p>
            <a:r>
              <a:rPr lang="en-US" dirty="0" smtClean="0"/>
              <a:t>Data reduced in size, replicated and looked at by physicists</a:t>
            </a:r>
            <a:endParaRPr lang="en-US" dirty="0"/>
          </a:p>
        </p:txBody>
      </p:sp>
    </p:spTree>
    <p:extLst>
      <p:ext uri="{BB962C8B-B14F-4D97-AF65-F5344CB8AC3E}">
        <p14:creationId xmlns:p14="http://schemas.microsoft.com/office/powerpoint/2010/main" val="3713311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173"/>
            <a:ext cx="6663559" cy="856569"/>
          </a:xfrm>
        </p:spPr>
        <p:txBody>
          <a:bodyPr>
            <a:normAutofit fontScale="90000"/>
          </a:bodyPr>
          <a:lstStyle/>
          <a:p>
            <a:r>
              <a:rPr lang="en-US" dirty="0" smtClean="0"/>
              <a:t>Astronomy – Dark Energy Survey I</a:t>
            </a:r>
            <a:endParaRPr lang="en-US" dirty="0"/>
          </a:p>
        </p:txBody>
      </p:sp>
      <p:pic>
        <p:nvPicPr>
          <p:cNvPr id="3" name="Picture 2" descr="http://upload.wikimedia.org/wikipedia/en/thumb/2/29/Victor_M._Blanco_Telescope.jpg/220px-Victor_M._Blanco_Telesco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880" y="3478906"/>
            <a:ext cx="209550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File:DECa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67756"/>
            <a:ext cx="4049356" cy="24311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3364365"/>
            <a:ext cx="1991880" cy="1754326"/>
          </a:xfrm>
          <a:prstGeom prst="rect">
            <a:avLst/>
          </a:prstGeom>
          <a:noFill/>
          <a:ln>
            <a:solidFill>
              <a:schemeClr val="tx1"/>
            </a:solidFill>
          </a:ln>
        </p:spPr>
        <p:txBody>
          <a:bodyPr wrap="square" rtlCol="0">
            <a:spAutoFit/>
          </a:bodyPr>
          <a:lstStyle/>
          <a:p>
            <a:r>
              <a:rPr lang="en-US" dirty="0"/>
              <a:t> Victor M. Blanco </a:t>
            </a:r>
            <a:r>
              <a:rPr lang="en-US" dirty="0" smtClean="0"/>
              <a:t>Telescope Chile where new wide angle 520 mega pixel camera </a:t>
            </a:r>
            <a:r>
              <a:rPr lang="en-US" dirty="0" err="1" smtClean="0"/>
              <a:t>DECam</a:t>
            </a:r>
            <a:r>
              <a:rPr lang="en-US" dirty="0" smtClean="0"/>
              <a:t> installed</a:t>
            </a:r>
            <a:endParaRPr lang="en-US" dirty="0"/>
          </a:p>
        </p:txBody>
      </p:sp>
      <p:sp>
        <p:nvSpPr>
          <p:cNvPr id="6" name="Rectangle 5"/>
          <p:cNvSpPr/>
          <p:nvPr/>
        </p:nvSpPr>
        <p:spPr>
          <a:xfrm>
            <a:off x="0" y="5149170"/>
            <a:ext cx="3752193" cy="646331"/>
          </a:xfrm>
          <a:prstGeom prst="rect">
            <a:avLst/>
          </a:prstGeom>
        </p:spPr>
        <p:txBody>
          <a:bodyPr wrap="square">
            <a:spAutoFit/>
          </a:bodyPr>
          <a:lstStyle/>
          <a:p>
            <a:r>
              <a:rPr lang="en-US" dirty="0" smtClean="0"/>
              <a:t>https://indico.cern.ch/event/214784/session/5/contribution/410</a:t>
            </a:r>
            <a:endParaRPr lang="en-US" dirty="0"/>
          </a:p>
        </p:txBody>
      </p:sp>
      <p:pic>
        <p:nvPicPr>
          <p:cNvPr id="7" name="Picture 6"/>
          <p:cNvPicPr>
            <a:picLocks noChangeAspect="1"/>
          </p:cNvPicPr>
          <p:nvPr/>
        </p:nvPicPr>
        <p:blipFill>
          <a:blip r:embed="rId5"/>
          <a:stretch>
            <a:fillRect/>
          </a:stretch>
        </p:blipFill>
        <p:spPr>
          <a:xfrm>
            <a:off x="4125404" y="3460936"/>
            <a:ext cx="4738538" cy="2389053"/>
          </a:xfrm>
          <a:prstGeom prst="rect">
            <a:avLst/>
          </a:prstGeom>
        </p:spPr>
      </p:pic>
      <p:pic>
        <p:nvPicPr>
          <p:cNvPr id="10" name="Picture 9"/>
          <p:cNvPicPr>
            <a:picLocks noChangeAspect="1"/>
          </p:cNvPicPr>
          <p:nvPr/>
        </p:nvPicPr>
        <p:blipFill>
          <a:blip r:embed="rId6"/>
          <a:stretch>
            <a:fillRect/>
          </a:stretch>
        </p:blipFill>
        <p:spPr>
          <a:xfrm>
            <a:off x="4087380" y="766542"/>
            <a:ext cx="2948029" cy="2694394"/>
          </a:xfrm>
          <a:prstGeom prst="rect">
            <a:avLst/>
          </a:prstGeom>
        </p:spPr>
      </p:pic>
      <p:sp>
        <p:nvSpPr>
          <p:cNvPr id="12" name="Rectangle 11"/>
          <p:cNvSpPr/>
          <p:nvPr/>
        </p:nvSpPr>
        <p:spPr>
          <a:xfrm>
            <a:off x="-1" y="5930003"/>
            <a:ext cx="9059917" cy="923330"/>
          </a:xfrm>
          <a:prstGeom prst="rect">
            <a:avLst/>
          </a:prstGeom>
        </p:spPr>
        <p:txBody>
          <a:bodyPr wrap="square">
            <a:spAutoFit/>
          </a:bodyPr>
          <a:lstStyle/>
          <a:p>
            <a:r>
              <a:rPr lang="en-US" dirty="0" smtClean="0"/>
              <a:t>Ends up as part of International Virtual observatory (IVOA), which is a collection of interoperating data archives and software tools which utilize the internet to form a scientific research environment in which astronomical research programs can be conducted.</a:t>
            </a:r>
            <a:endParaRPr lang="en-US" dirty="0"/>
          </a:p>
        </p:txBody>
      </p:sp>
    </p:spTree>
    <p:extLst>
      <p:ext uri="{BB962C8B-B14F-4D97-AF65-F5344CB8AC3E}">
        <p14:creationId xmlns:p14="http://schemas.microsoft.com/office/powerpoint/2010/main" val="3015459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Astronomy – Dark Energy Survey </a:t>
            </a:r>
            <a:r>
              <a:rPr lang="en-US" dirty="0" smtClean="0"/>
              <a:t>II</a:t>
            </a:r>
            <a:endParaRPr lang="en-US" dirty="0"/>
          </a:p>
        </p:txBody>
      </p:sp>
      <p:pic>
        <p:nvPicPr>
          <p:cNvPr id="3" name="Picture 2"/>
          <p:cNvPicPr>
            <a:picLocks noChangeAspect="1"/>
          </p:cNvPicPr>
          <p:nvPr/>
        </p:nvPicPr>
        <p:blipFill>
          <a:blip r:embed="rId3"/>
          <a:stretch>
            <a:fillRect/>
          </a:stretch>
        </p:blipFill>
        <p:spPr>
          <a:xfrm>
            <a:off x="5511630" y="2649042"/>
            <a:ext cx="3632370" cy="4171270"/>
          </a:xfrm>
          <a:prstGeom prst="rect">
            <a:avLst/>
          </a:prstGeom>
        </p:spPr>
      </p:pic>
      <p:pic>
        <p:nvPicPr>
          <p:cNvPr id="4" name="Picture 3"/>
          <p:cNvPicPr>
            <a:picLocks noChangeAspect="1"/>
          </p:cNvPicPr>
          <p:nvPr/>
        </p:nvPicPr>
        <p:blipFill>
          <a:blip r:embed="rId4"/>
          <a:stretch>
            <a:fillRect/>
          </a:stretch>
        </p:blipFill>
        <p:spPr>
          <a:xfrm>
            <a:off x="-1" y="2611356"/>
            <a:ext cx="5041777" cy="4246643"/>
          </a:xfrm>
          <a:prstGeom prst="rect">
            <a:avLst/>
          </a:prstGeom>
        </p:spPr>
      </p:pic>
      <p:sp>
        <p:nvSpPr>
          <p:cNvPr id="5" name="TextBox 4"/>
          <p:cNvSpPr txBox="1"/>
          <p:nvPr/>
        </p:nvSpPr>
        <p:spPr>
          <a:xfrm>
            <a:off x="43651" y="809787"/>
            <a:ext cx="6640927" cy="1754326"/>
          </a:xfrm>
          <a:prstGeom prst="rect">
            <a:avLst/>
          </a:prstGeom>
          <a:noFill/>
        </p:spPr>
        <p:txBody>
          <a:bodyPr wrap="square" rtlCol="0">
            <a:spAutoFit/>
          </a:bodyPr>
          <a:lstStyle/>
          <a:p>
            <a:r>
              <a:rPr lang="en-US" dirty="0"/>
              <a:t>For DES (Dark Energy Survey) the data are sent from the mountaintop via a microwave link to La Serena, Chile. From there, an optical link forwards them to the NCSA </a:t>
            </a:r>
            <a:r>
              <a:rPr lang="en-US" dirty="0" smtClean="0"/>
              <a:t>(UIUC) as </a:t>
            </a:r>
            <a:r>
              <a:rPr lang="en-US" dirty="0"/>
              <a:t>well as </a:t>
            </a:r>
            <a:r>
              <a:rPr lang="en-US" dirty="0" smtClean="0"/>
              <a:t>NERSC (LBNL) </a:t>
            </a:r>
            <a:r>
              <a:rPr lang="en-US" dirty="0"/>
              <a:t>for storage and "reduction”. Here galaxies and stars in both the individual and stacked images are identified, catalogued, and finally their properties measured and stored in a database.</a:t>
            </a:r>
          </a:p>
        </p:txBody>
      </p:sp>
      <p:sp>
        <p:nvSpPr>
          <p:cNvPr id="7" name="TextBox 6"/>
          <p:cNvSpPr txBox="1"/>
          <p:nvPr/>
        </p:nvSpPr>
        <p:spPr>
          <a:xfrm>
            <a:off x="5513672" y="2307441"/>
            <a:ext cx="2771784" cy="369332"/>
          </a:xfrm>
          <a:prstGeom prst="rect">
            <a:avLst/>
          </a:prstGeom>
          <a:noFill/>
        </p:spPr>
        <p:txBody>
          <a:bodyPr wrap="none" rtlCol="0">
            <a:spAutoFit/>
          </a:bodyPr>
          <a:lstStyle/>
          <a:p>
            <a:r>
              <a:rPr lang="en-US" dirty="0" smtClean="0"/>
              <a:t>DES Machine room at NCSA</a:t>
            </a:r>
          </a:p>
        </p:txBody>
      </p:sp>
    </p:spTree>
    <p:extLst>
      <p:ext uri="{BB962C8B-B14F-4D97-AF65-F5344CB8AC3E}">
        <p14:creationId xmlns:p14="http://schemas.microsoft.com/office/powerpoint/2010/main" val="4266995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1284" y="1128071"/>
            <a:ext cx="3552496" cy="1143000"/>
          </a:xfrm>
        </p:spPr>
        <p:txBody>
          <a:bodyPr>
            <a:normAutofit fontScale="90000"/>
          </a:bodyPr>
          <a:lstStyle/>
          <a:p>
            <a:pPr algn="l"/>
            <a:r>
              <a:rPr lang="en-US" dirty="0" smtClean="0"/>
              <a:t>Astronomy</a:t>
            </a:r>
            <a:br>
              <a:rPr lang="en-US" dirty="0" smtClean="0"/>
            </a:br>
            <a:r>
              <a:rPr lang="en-US" dirty="0" smtClean="0"/>
              <a:t>Hubble </a:t>
            </a:r>
            <a:br>
              <a:rPr lang="en-US" dirty="0" smtClean="0"/>
            </a:br>
            <a:r>
              <a:rPr lang="en-US" dirty="0" smtClean="0"/>
              <a:t>Space Telescope</a:t>
            </a:r>
            <a:endParaRPr lang="en-US" dirty="0"/>
          </a:p>
        </p:txBody>
      </p:sp>
      <p:sp>
        <p:nvSpPr>
          <p:cNvPr id="3" name="Rectangle 2"/>
          <p:cNvSpPr/>
          <p:nvPr/>
        </p:nvSpPr>
        <p:spPr>
          <a:xfrm>
            <a:off x="3980794" y="6406084"/>
            <a:ext cx="5163206" cy="307777"/>
          </a:xfrm>
          <a:prstGeom prst="rect">
            <a:avLst/>
          </a:prstGeom>
        </p:spPr>
        <p:txBody>
          <a:bodyPr wrap="square">
            <a:spAutoFit/>
          </a:bodyPr>
          <a:lstStyle/>
          <a:p>
            <a:r>
              <a:rPr lang="en-US" sz="1400" dirty="0" smtClean="0"/>
              <a:t>http://asd.gsfc.nasa.gov/archive/hubble/a_pdf/news/facts/FS14.pdf</a:t>
            </a:r>
            <a:endParaRPr lang="en-US" sz="1400" dirty="0"/>
          </a:p>
        </p:txBody>
      </p:sp>
      <p:pic>
        <p:nvPicPr>
          <p:cNvPr id="6146" name="Picture 2" descr="http://upload.wikimedia.org/wikipedia/commons/d/dc/Hubble_Probes_the_Early_Univer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5261285" cy="280100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a:srcRect l="2873" t="8452" r="6130" b="10938"/>
          <a:stretch/>
        </p:blipFill>
        <p:spPr>
          <a:xfrm>
            <a:off x="4151585" y="2948180"/>
            <a:ext cx="4992415" cy="3457904"/>
          </a:xfrm>
          <a:prstGeom prst="rect">
            <a:avLst/>
          </a:prstGeom>
        </p:spPr>
      </p:pic>
      <p:sp>
        <p:nvSpPr>
          <p:cNvPr id="6" name="TextBox 5"/>
          <p:cNvSpPr txBox="1"/>
          <p:nvPr/>
        </p:nvSpPr>
        <p:spPr>
          <a:xfrm>
            <a:off x="5261284" y="2576138"/>
            <a:ext cx="3899338" cy="369332"/>
          </a:xfrm>
          <a:prstGeom prst="rect">
            <a:avLst/>
          </a:prstGeom>
          <a:noFill/>
        </p:spPr>
        <p:txBody>
          <a:bodyPr wrap="square" rtlCol="0">
            <a:spAutoFit/>
          </a:bodyPr>
          <a:lstStyle/>
          <a:p>
            <a:r>
              <a:rPr lang="en-US" dirty="0" smtClean="0"/>
              <a:t>HST Processing in Baltimore </a:t>
            </a:r>
            <a:r>
              <a:rPr lang="en-US" dirty="0" err="1" smtClean="0"/>
              <a:t>Md</a:t>
            </a:r>
            <a:r>
              <a:rPr lang="en-US" dirty="0" smtClean="0"/>
              <a:t> </a:t>
            </a:r>
          </a:p>
        </p:txBody>
      </p:sp>
      <p:sp>
        <p:nvSpPr>
          <p:cNvPr id="7" name="AutoShape 4" descr="data:image/jpeg;base64,/9j/4AAQSkZJRgABAQAAAQABAAD/2wCEAAkGBxQSEhUUExQWFhUXGRgYGBgXGB0XGBsaHBwYGBoYHRgYHCggHBwlHRcXITEhJSkrLi4uGB8zODMsNygtLisBCgoKDg0OGxAQGywkICQsLCwsLywsLCwsLCwsLCwsLCwsLCwsLCwsLCwsLCwsLCwsLCwsLCwsLCwsLCwsLCwsLP/AABEIAOEA4QMBIgACEQEDEQH/xAAbAAACAwEBAQAAAAAAAAAAAAADBAACBQEGB//EAEAQAAEDAgQDBgQEBAILAQAAAAEAAhEDIQQSMUFRYXEFE4GRofAiMrHRFMHh8QZSYnIjQiQ1Q1OSk6Kys9LTFf/EABkBAAMBAQEAAAAAAAAAAAAAAAECAwQABf/EACgRAAICAgIBAwMFAQAAAAAAAAABAhEDIRIxQRMiUQQyYUJxkaHw8f/aAAwDAQACEQMRAD8AwBiQNULFS1zS4i4kQQbHjGh5aoVWnffmksU4ytrltHiemuLXljwxQlNYSk1zgJAnUnQc1k02zAJDZ3MwOZgEx5qCqWjkqLKXhi4RRpY2k1ri0EOAMBwm/Pp91bDMAvKyhVmyO3FwDyVoyXkEtvQ/i63A7JRjbXKRdXLjcolOoVGeXZSGJJbLuN7JgaceKWAJN1So8gW0kA336eBUfVo0KC6COtdEZihAEX3vPT0Sr3GEJrbpXkfgpGKNSpiRp7CZwTC75ZI3PDfVYbX7LT7N7TqUmvpsPwVIzc4010Tc2kPHi5WzWdh4aCCDmEwNRyPPfpCSeTNwfBcwmLIP1T2LxFtG87XVluI0pq9GeGRqrGk3LI23Pv3KXq1gNTfbgutqhw0sB6qcZU6JSrtClWgSTlExc9FZlIgSdPdlcPzHkiVAIgFRlxsZcqI1piYTTa4DQL8yeMnQdISzKhiJ81XvBt4qMpJ+06MP1eS7YnqrVawja3mgmrHDkqSd10ZpIM4cuwVR03CqcQWxexRJGUjRKmneP1+i5Sb7OaiukO4WvnsdBpxi5Tnftiwv0SOHAbBTVSsNrSNUs3SDFSlIH+L/AKPRRF/Et4tXVHm/gvwJVdfjKpXpjWBp6qpqiRfRdNUdVu5HlRxO6fyLYoWVWUmlg1zzubRaNtdfRdxNpGoQG1oItI9+/BdGdlpR4t2Fq4VzWlwFhAN+M+eh8kq6SEeu+fshOYbBaGnRBcb0WpUrXN/2/XyRmARMGdo48T+iEHnqjMqbKLoo7KNfOyBVpmCbSNtyL39PVM0WkrtRp4KbVjptbEWPIV3klFaPf1+qpEGFy0gp2zrmjadteO/rKHJCZbeyK2j5oWFsZ7PrRrdP1G5o0BOp2A4mEthqQBiAtSjhC5pFvHhyWuO4kVNqVMwX4QumNJ8F3ENDQAD1WvUgfC2BeJOg52vCy67J+n6qWWaghox5bE2sHgfNM0qdp2XKNK8DxTncloy8dLx5rFKVmnGgD6RJsEniRBtqLK1aoW24Xt70VKz7Dbdc2gbbCUgdvJXqvJdzP1QW1fJL95N51SxWxpSVaGaBEmfBMGk1sSddNvqki+AAEPENzDUmNOW6exbGqxbBhGDQWDiNUicMYD+Os/VHcfhgEg8F3JOh48kmMQP5VErLuPoonqIvqT+SPeAZRWVAcsT/AFSZk8oFhEWvv0C1UzCN2ey60yhqyOGVTpl8adISLH3WvjIkieSyqz2iwukhFVsOdtTdBxh5gtQsRrZCw1YzobXTlIh5Mq7T4meEoylS0xOmwtOqsaZkc/cploGaEYhp2UXEqpV2ilGI5owxJDXMgQ6Lx8QjgduaPgsO0+7Jiphmt16Shx8C8mtozKWFBMzb1TtTscG7Mwc34oPAaxGka7pbHOLHDLKPgMaXOAnLzm88LpZQl4BCcVp9iTKWV0HVNUqM9U5iqHeEOMNcNm6EX9U5gMHew2JuR4oRTqx+3xMw0yLlamDrRlGv5q2IwkxLdbj34K7qOQQLE7q8I+QP26Bsa1szCzn1Jd8tuC1DQAolxN511PJY7K4cRrrwv+qj9RaRTFTLMrQ/Tw2lHZiA2pJaDF8rtD1Qsf8A4cWIm4JETrcTqPshBmeJmeKzY/cis24Mz8T8T3G4hJkX5rbbhGkOkxsk6+DLRYzfxXVuhHLXIphGa6aeqH+HytJPh+aFVkGBbeVRry4wff6o07Apqg3dFwmfJEY0bKreA2XQy1uqMnoMY7CPcC5omxI8pVat6hceeluioSHPbtGqLhmFzuUx14KSRovQn3h5LqZ7keyotPpkPUQGndNYc5RbdZwdlRziSYJK23qiNVJsZrFoE3KEMOCbIdavBIEOE/MJgjodt9JuutqZYIXSgmBT+djYw0cboTqP8o0Tn4sgDMLi3jxtyhEL5AIOqMpNRJ+nDnaYn3MHNHn0T2CFPunAgl5IynYazPE6R08rMIAIifNBaN1jlTNcW4sfwtDLbii1cEXNkbXPRGwFcOEE3Wrg6RDoFgd1ylboPpe0805jY48Rxsst2E+IuE8l6evgYqGJ6RZLv7Ocfiy2B1FxxidJvorqNIz5I8hHDl7RlJPj+Up/D4hwaQbhXxmKdLXOAkQLAf5YAMcfqqYOajgIkGZPAbnwSxQ8lvRudivBaHVA4MaYDsofG8ZSLtvfhI4gKnarC6PlcDYODcpMbnLAnfRGfjKQc2gxzsoYWS+zS5wc4Qbf5o56dVjPx2a0aaJsE1Nt11r/AH7nZcbglsedTaGwLwNDf6WXn8T2eCWuZJ3PWToOkLTpg5s2xTDCJyNHxDn6/dWyxjJbM0eaftEcXTfUawvLnBgAaDfKOEHbks6vQdaSQSLHbltwXq8PT1D3fDTuTrPLS42WdjMUx4doCTb6DpwusCcYqjVPHN+5nmqctkcdZ+6Xq1ydB1T1StJy25rPx2GIaTzGijJR5ATnwqzj6UgcfugPplvv1RcHMfF57wummXSJkTZc5bpjKLq0cot3BuiGw+K0iR6qxADdLoNFm2t01WhuVAANYknlw1KcpAtbJMi5jhZKvbBOyhxf+XfRNGKsSWTVFs44DzKiJZRadGexWuJVHWI1VsQ0CCCDM2vbraL8pUa4FDk7NbgqL06BeQJAk2mw8SdBzVjhzbgF1zIuNeCvh6wtPiqc72T9JLRei0lwn9k0x9yPY8kOoJdIR+5gzqNdU8ZWQyQrwddWI/IhCqPMiCq1KomFfDMzEAXJgAc9gsU0r0aYuTSsZw8WJJ1XqcNiWtOVrw6IIc2fz4aLyArBpg6LT7PrtHwjjr+SKjtSKY51cGelxo34zMfX1Wbh6rg6ItI+HYjmtHCkhpNyPMwjNY2iA+4fUB7skS1o0zHnqBtva03lkUY8pHcG5cUV7X7Jw8tNR7qTnahgD2NFr5ZBaLyReETB9gnDOLXOMP0Lby0bjwN+RRMFgjkJpPpveJcc3+I/+oskQZjny3WlgO8pUA4EOBLrPF2tNi2DppBHgvPj9W03yqn/AF/vyWf0zVOD2v7PPswjHRD2zIDpOWAbODrfyki5tmOl0en2U2m7Y+o62+q1a+Mp0BJyB1vhyW2El0k3jhwU/ECuCKLWBw+Zkw4RFwDq3mFsw5McNEs6nJqSR5ftKvLnQyADaNB05LHrZnPBBjZxO3Nem7XwZc1jqbX/ABWLSIMgkWHgsej2WSDc22haIz5OkZMsK2wNOq9ps4kn4TBOW2p9Bbqsuq4XjWbk8ZTleiWE8fcpTEOg3v74rHlil+5ojJy8aFXsvmCjw5wjXkmu647oADhe8DYLPqx6aQrRZAJQxmgn/KTE89Y6putmDbi+3FZ3duGo8/dkyg2xXJRQ3SMmArV2hhiRbdKU2OBBFpkzpYXJ52lLYivLuKotIlLew78Uc1hIH04JKrVmqXluRsyGtkgchmMkDmSeqdwzwCARaeimKe02GgTcd2xFN8aQv+N5BRc7kcFF1jcEMY6kfBKNC2P4h7X/ABLw5tNtMABuVny236m5KxgTOifls0uKXQXvTCjRlIkgyJttOx5qhKvQAzA7b7+ia2SpWOUcWLgtngdIPHn05pxlQkanRcoikNQXcIMfdaVGjSIOVwB2a6x96IRkl4DOMm0rRmGmI5qU6Rgnbc++iaqYX+ps8AboQYXWR0yHuj2KYlvNN9mVzII1aQYVKlHlKthqdw4DfTj+iEY2xuTWz6PhO0m02d/WDe8cARSEMa1vE8BFwOnFZlfENxFTM4iBPyg/AGyIBI04TrOgWd2ke9rF5dEhuUAaQAI/4bK2IpikACDEAyJHiQNlGnPb8eD0FUd/PktiadamC+nVyUiR8LQSRMhoyzDj8MnT5gtzsftw1KEPLnVMxaZBMQGiZiBJkxxnVeNf2w9tQZXkAQQ2ZvpMpqg05aYDnAve98c5DJ/6TfmsubHC0q7K4clSv4PTjB0XG5+C2pJMiBc/UlP9nCg2DUezODAANwPAbj6ryvaz3UwBUfnBtMy3rzWfUwVRgNUEmwjLewvebwbFdGXp6THyJZLdNUfQu0BR7t1KXObIcBMwbyJ1AMmyynOpNBcQdbxaPFeV/wD2XPE3HEfdSh2gNzH0Xp4JRfaR5eV03TZ6DHdltrDNRqBx3aSA7yWDi+wKrSSWHyXMTjmAS11/T9lTC/xHUpmQ71K7Lihff8Ahl5eBY0HWAHmtTs6mGGakRvOsfZAr/wAVOmwaZ5H7rIx2PNUnMY6CPoljHHHa2wSyTbrwaXanaWHDj3UQN41WDie0Wm4AQ62DkTKz30CEryu+hJRTReu8uNzbbkhMdl2nmrtULo5JXJdiqDotrrqr4zs91NwDsskA2INiJFwdY2234JSq82IN0ShTdq5xPALtNjxVKg34U8VFzvyouopoq2FHRyQKlS/BWa5EPIJUql5+IybCTrAAAHgAB4IJseqJlvzXa7JE8NkyFnLYzRA2tbYoTnuF80++K5SrjLeZU7qRyQcbFchjC9oDNMX0PBHd2hD5aDlI01uk6VMCyZwjQhwfgV5FWw9HH5nBsQee/gtHC0YdP7JIYUGIF9lovrZWXvO/BUjcdyJSdvRr4LEU5zviBt+n5IHaHbdOuXMFnRMWki0HpcWWF+JI+EGJ1MTurYSg0VQTBcRAIWSeZt0j0sUWoi9bBkX3leo7FwNFtIvqughoDGgQBcySOJJhUr4Y02AvBaXaSOGuvgsnEUiXAh8nUiLeQ8EZuFWuwqEovfQPHsc8uDXkC5yzrubaTH0TXYeLcKbmWOkAmDF5CNU7eqANylsg/EQz5rABroFxFoOuY66LIrvdTqOIcGjXJrB3YZHseIGWnkTRphKMJp9rY5UDi4BgGY6DXwS3aBcx2V4IdrBHjcFFxeKcx7atLVrswAbZp2M9ZseHNIY/tWriahfWOZ51JtPlYLRiviZssUm15FKlSVQPBTQHIGfRXGFBAO6oqbM8otCgBOi45j9ienvUJhoymNkEVXA2Ma/ZMxUrOUXkG5KtVHii0wHA8vdkCu/KLQkaGSF6uyAacgwTJ2TLL/dWJpNpn5u9zW/ly7880+koUOqegGHoEmDYDxnknX0oCthbsc7M1sEQDqZm4EaCL9R4FoiVWKtEZXFqxTul1av4Gj/vX/8ALH/0US7Ka/H8o8pmunKDZ6IFPDEH1TQIHJUitkpz1otmbtrzVntNxBtry6pVteHdU32hVBeSx7ng3Ln2cSRLpvxnqqciagqtvYsBBEJjQJPvbq/faQujIWa2MvfIj35ouGBKVpu4lN06gCeNdmfJKXSNPDVyNDokO0sQ4yhPrzpZVc0lvPfkFHPktUXwYmmmxjAYgEGSJ04ldp1yyoHA/KZHnI1WdTaGmQmxiGrLGNs9Pkoo9F/Ef8WVsW1oqBoLAMuUQI348NViDGZYImSN9Z/NUryQCFGENcxj73JdHAgQLjbX3BnJD3Zr4XtH/Cymk0ZSHh4nOXXmTNmwG2jWfHFe3OSZMk7eZ981tUmETrDoInWIBaqVGBrS4D9OSGJ1J/kbPjpR/HZn4hpgHM7NABg5bgXmIulANZnNOn5zOq1sE6IcDDhcHQg7EHjKFWwxud9VrWNpHnvOnJsVozvorvrWS1WuSI4JJ+IKWqK3yQ655JQ3XVcMTxRcQbcE3gFUVebJOsS6BsLqVMSqsNpStBGaRMKVG34n6KrXRCXfVyumb3uPQR1TCVbH+7JCMwluhSmErlwnrumHvy67WWjGvJmytoY7xRD73+pnr/6rqraI8X/v+iz8TcwAPNKV6oPFCbWuuuAKzWaunsFF7Jxo+FAA2CjHQYPNNHWyeR8tINTAKh10lApG6ZfABXWqEcWnZO798VSTM7bILasneNky07qUsll4Yq7C09EOu/WJ5K1N1+CoW+qhJ2aoKiFkjWCgVHlrRbyXapvZFpiWhFOgvY1h8aHNYCbCARym/itSjhW1Wvc6JB4w4k8OQj3tgYiiQAW68lsdkvaKby83AgNiSXH5RO1973ItqRnnKlZoxx3s3w8Po2y52AZrky3RrvCWgjx6efxtc8fsrU8QaI1lxBDuVwSOemqz8VXz+aEX7tdC5JXHfY9QqjWbozqxIuZSOHEDmqGpxXo3aPOSpsOzGMYHNczNmvN5EiNJAkSY/dY2Oc0OOWcu0689LaynXkaWSlVgKi407Lwdg24iEwKhcBJSTGElNNZAuU8U2GbSO4nD5YAc10gG07jS4FxoYQmMMELlWpsFfJAuuoVtvaC0WtJaHuLWaOcBmjnE36JdtLMC4G07+MfRStVDGHNfTTdXo1Q5st0RrYvJ10XwbjonstkOjTsqOrQtsFxiedklzkEyKIXe+7LqNo7iwDwNOCDSdLiCil4SdcEEG6yNUbIps1LAWCTqvi64MTbmq0HjOM3yyJ6cV2SarQMOF3s602lXfXsme2xh21P9Gc91KBBfZxO8jb9Fmt4woOZpeKmHwTCZ9E6wiI3SNGtAhcpYjUJB6GateEAvQ2GZmyuQl8jpaLU38U21wAEJIN8FpUaFhz9/dCbrsMY29Am4vLYiQfNBGJkk85XcVp4iEoxt1KkWbdUNipZD70G6qHkWvy/bcQg1WyTFgmh2SmjXbimuPwtDRaACTeBN3XuZPj0VcU/dJYW2iNUqyOa1J6ozyj7rK1yWgG3xCRcG0kXANrg2PXcJd9Qx1V2sP7qtWk521kLfQWktnezcS1lRrnsD2gyWklodyJFx1CJVqAkkCJOiGzDIndmOI4/qrLRGeS9FaYRsRJDSTYCB0kn6kobHIdWpaEkmhoWxfFPmyDhnEC0gaQuC5KaYLQkT2Wa1Q9TdAgqhKqQQYO0qzQN/GNfBbI5NGGWDZ1cXfh5qJ/VQnoSFqcggzoU3212mcTUD3NY2AGwwBrbD+XibknieaC8IRprPRpjN1QAGxPooH20S9SoQSFKbiNQVGRZIbDeKvXpeXJUZUlde+yQbYrUcVegFVM02RHP9vDRKOdewFdaAisA3VCicVFyn/wAT8ERyndJU1KtUi2inNWykHQRlSQRE8/fuy5Vowq0np/E4Z1N2V7S10CxsbiQY5gg+ISS7GS0KCkbGZvw6H30Qq0gzx0PinywmGgHmlMeyIGh1PvojDbFl0BbVtzVzUlLOK4KvFXTJtGhRjVGB4pDDVOKvVrQnROUb0Xq1YKFUrHY25oFW5zGVcPBG330XOQFjRbvfFBqVJtG64BwRaVOTMJGyijRKdGLqz3+9E++l3mUUxL3W7tgMgiwjXMXa2WfXZBg6j6rkwtFm1F1tWDKWD7K1N2ZUTE4jv4l3H0H2US0FRMcGcDKs5FdCC8K+qMW2wdemJhAdSMJp49VKbgs8zTARbbXZWpXVqzAdlRjYIUmiqKkQUQvlUqUpufBUzAIDDbHlFCBh0xnXHHMMJlFbgn1XinTaXPcYa0ak7Ac1yiIuBNvZUrzsfyU32OqXYFjC05d5i3FaJcSZNykmNm5RO+je53SyWxuQbHVLwCUhnnVXrNlDhNFUhG7dgnhCqCyapiVWpCokLYFtY5YtrOgmdInWOS61xCA4K4qSITpAewr2266fT8kB5gBEzQhO1QYRvCi1081kD6JXD7W8Uc1hxUmxq8kZULSHNcWuGhbYg8QRoUtUMyd91avU4IEpooWyu8ozDF4ifWLT6fVUBHFQuVkBhcyiHnUT6J0aFdkFUDfNPVsE4y4CWiJOwnSesJWY12EBNOSIY8cq2Ac3cqjoRalTMNF2nT5fss7l8mpQ0JvK5TV6ourtYmAdfTkJUUxumHvQaiRoZEp2CYpXSbQmaZjVKEagQhFyp3iFiHCYDpsDIkXi4uNjbha0i6FHDDKi4TOqTbWKswrqCMz6KgXaIt+qs1h1TCneSWqp1w4JSoy6dIFijhBM/f1CsBGirUKtQ5otjIuGIppCBcHe21yIMjW02mxG8gWEIbipsJ2k7w4Jg1LAbAkjhJifoPJKF6vVENBBDiRJaJltyIMiJtNpEEbyAtBLE6/uhwq98AQdeIvBHAwm6dMTpaPLwVEL0JmxXalT09+KK6kZiLoNZhBj90yAyl1xdyc1Ewp6erVMZeAJtJPE6bR6BZtStmMFHxrSDY7DQzYjSRyMEdQljVYKRb3fxl095Js2IyZdLmDOtoRyLZn+kj7dvZ2t8JIkGCRYgjwIsRz3TOCrxrBHDcLIa76p6hWYDfTxnw5rLk+DfDTsFXpBrzvewPA6BcaUPFV8zy7y8LDxXGuVY3WyTL1ShhR5VA8ogovoUHvp0RsyE5kpKCXY9cp1crg6ASDMOAc09WmxHIqr6aoGLglqmW2WTYTIj4twLmRz15JrBOLZgxIIPQ6hAp00ek6I5oUc35GW00Q01XNuid5ZMkI3RUtKUdTM21OyeqVafd6u72TNhlyxa+uaZ2iIWe6oOKdHUxd9Mnb2LqZVeJXXtskexyrVx5lXDV1zAlCVYEfD0tT6K+Dewth8AzAd6wY66qzWFpJ9QUFNXRzToEzCNLxOhT1Wnlc0gC0Tz3vPlbgrswxJGVvxagRM+C4/AVSLtdG5INuqomiTs3+z+0BhnnE0qFN4IyZSS9k65uThGnQjgvJY+pnqOfAGYkxwm61KFbLTezQiGgARbUk8Z18Vk4hdhTq2dPI74eBfIoouKwuzWdok6qiibIR+m6O4P5vApftL5z4fQLiiyL7j0P0lBui0NR1CiioyRVyE5dUQZxdijd/e4XFEDizkFRRALLsXof44/wBYVv7vyCiiHkZfY/3Mml+aZGh6KKKkSEuxasklFFzHiGw+/viuFRRKMXZ8p6j6FVdsoolCdo6Hr9k5h/lb73UUUZ9lP0npMH8x/sZ/5GLa7Z/2f9p/NRRQf3IrH7JHh6vzu/uKUxmvg3/tCii9RHlR+9iaiiiJc//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0" name="Picture 6" descr="http://upload.wikimedia.org/wikipedia/commons/7/7f/PhilcUK-127443850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801007"/>
            <a:ext cx="4056993" cy="4056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420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173"/>
            <a:ext cx="6894811" cy="694041"/>
          </a:xfrm>
        </p:spPr>
        <p:txBody>
          <a:bodyPr>
            <a:normAutofit/>
          </a:bodyPr>
          <a:lstStyle/>
          <a:p>
            <a:r>
              <a:rPr lang="en-US" sz="3200" dirty="0" err="1" smtClean="0"/>
              <a:t>CReSIS</a:t>
            </a:r>
            <a:r>
              <a:rPr lang="en-US" sz="3200" dirty="0" smtClean="0"/>
              <a:t> Remote Sensing: Radar Surveys</a:t>
            </a:r>
            <a:endParaRPr lang="en-US" sz="3200" dirty="0"/>
          </a:p>
        </p:txBody>
      </p:sp>
      <p:sp>
        <p:nvSpPr>
          <p:cNvPr id="5" name="TextBox 4"/>
          <p:cNvSpPr txBox="1"/>
          <p:nvPr/>
        </p:nvSpPr>
        <p:spPr>
          <a:xfrm>
            <a:off x="105103" y="609600"/>
            <a:ext cx="6526924" cy="923330"/>
          </a:xfrm>
          <a:prstGeom prst="rect">
            <a:avLst/>
          </a:prstGeom>
          <a:noFill/>
        </p:spPr>
        <p:txBody>
          <a:bodyPr wrap="square" rtlCol="0">
            <a:spAutoFit/>
          </a:bodyPr>
          <a:lstStyle/>
          <a:p>
            <a:r>
              <a:rPr lang="en-US" dirty="0" smtClean="0"/>
              <a:t>Expeditions last 1-2 months and gather up to 100 TB data. Most is saved on removable disks and flown back to continental US at end. A sample is analyzed in field to check instrument</a:t>
            </a:r>
            <a:endParaRPr lang="en-US" dirty="0"/>
          </a:p>
        </p:txBody>
      </p:sp>
      <p:grpSp>
        <p:nvGrpSpPr>
          <p:cNvPr id="6" name="Group 5"/>
          <p:cNvGrpSpPr/>
          <p:nvPr/>
        </p:nvGrpSpPr>
        <p:grpSpPr>
          <a:xfrm>
            <a:off x="0" y="1252825"/>
            <a:ext cx="9143999" cy="5605175"/>
            <a:chOff x="0" y="1252825"/>
            <a:chExt cx="9143999" cy="5605175"/>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35464"/>
              <a:ext cx="6894813" cy="5322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1"/>
            <p:cNvPicPr>
              <a:picLocks noChangeAspect="1" noChangeArrowheads="1"/>
            </p:cNvPicPr>
            <p:nvPr/>
          </p:nvPicPr>
          <p:blipFill>
            <a:blip r:embed="rId4" cstate="print"/>
            <a:srcRect/>
            <a:stretch>
              <a:fillRect/>
            </a:stretch>
          </p:blipFill>
          <p:spPr bwMode="auto">
            <a:xfrm>
              <a:off x="6894811" y="3800682"/>
              <a:ext cx="1522115" cy="1522115"/>
            </a:xfrm>
            <a:prstGeom prst="rect">
              <a:avLst/>
            </a:prstGeom>
            <a:noFill/>
            <a:ln w="9525">
              <a:noFill/>
              <a:miter lim="800000"/>
              <a:headEnd/>
              <a:tailEnd/>
            </a:ln>
          </p:spPr>
        </p:pic>
        <p:pic>
          <p:nvPicPr>
            <p:cNvPr id="8"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94812" y="5322797"/>
              <a:ext cx="2249187" cy="153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Documents and Settings\Geoffrey Fox\Desktop\Cresis\satellite_NEEM_200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94811" y="1532930"/>
              <a:ext cx="2221081" cy="226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DSC_164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60526" y="1252825"/>
              <a:ext cx="1634285" cy="1087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42919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0618" y="2224985"/>
            <a:ext cx="7772400" cy="1362075"/>
          </a:xfrm>
        </p:spPr>
        <p:txBody>
          <a:bodyPr>
            <a:normAutofit/>
          </a:bodyPr>
          <a:lstStyle/>
          <a:p>
            <a:pPr algn="ctr"/>
            <a:r>
              <a:rPr lang="en-US" dirty="0" smtClean="0"/>
              <a:t>Introduction to HPC-ABDS</a:t>
            </a:r>
            <a:endParaRPr lang="en-US" dirty="0"/>
          </a:p>
        </p:txBody>
      </p:sp>
      <p:sp>
        <p:nvSpPr>
          <p:cNvPr id="8" name="Text Placeholder 7"/>
          <p:cNvSpPr>
            <a:spLocks noGrp="1"/>
          </p:cNvSpPr>
          <p:nvPr>
            <p:ph type="body" idx="1"/>
          </p:nvPr>
        </p:nvSpPr>
        <p:spPr>
          <a:xfrm>
            <a:off x="93576" y="3693346"/>
            <a:ext cx="8721212" cy="2664542"/>
          </a:xfrm>
        </p:spPr>
        <p:txBody>
          <a:bodyPr>
            <a:normAutofit/>
          </a:bodyPr>
          <a:lstStyle/>
          <a:p>
            <a:pPr algn="ctr"/>
            <a:endParaRPr lang="en-US" sz="3200" dirty="0">
              <a:solidFill>
                <a:schemeClr val="tx1">
                  <a:lumMod val="75000"/>
                  <a:lumOff val="25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277" y="2509654"/>
            <a:ext cx="3365726" cy="3359726"/>
          </a:xfrm>
          <a:prstGeom prst="rect">
            <a:avLst/>
          </a:prstGeom>
        </p:spPr>
      </p:pic>
    </p:spTree>
    <p:extLst>
      <p:ext uri="{BB962C8B-B14F-4D97-AF65-F5344CB8AC3E}">
        <p14:creationId xmlns:p14="http://schemas.microsoft.com/office/powerpoint/2010/main" val="38254739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127" y="31173"/>
            <a:ext cx="5814302" cy="674739"/>
          </a:xfrm>
        </p:spPr>
        <p:txBody>
          <a:bodyPr>
            <a:normAutofit fontScale="90000"/>
          </a:bodyPr>
          <a:lstStyle/>
          <a:p>
            <a:r>
              <a:rPr lang="en-US" dirty="0" smtClean="0"/>
              <a:t>Gene Sequencing</a:t>
            </a:r>
            <a:endParaRPr lang="en-US" dirty="0"/>
          </a:p>
        </p:txBody>
      </p:sp>
      <p:pic>
        <p:nvPicPr>
          <p:cNvPr id="5122" name="Picture 2" descr="https://encrypted-tbn3.gstatic.com/images?q=tbn:ANd9GcQqzYLJJAh1lG6_l_owNAID9dplzemAHTeINmzvmgTId_GsHxmY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127" y="795526"/>
            <a:ext cx="2428875" cy="18859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upload.wikimedia.org/wikipedia/commons/2/2e/Mapping_Read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4043" y="651567"/>
            <a:ext cx="3056141" cy="22081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2882884"/>
            <a:ext cx="9081943" cy="1200329"/>
          </a:xfrm>
          <a:prstGeom prst="rect">
            <a:avLst/>
          </a:prstGeom>
          <a:noFill/>
        </p:spPr>
        <p:txBody>
          <a:bodyPr wrap="square" rtlCol="0">
            <a:spAutoFit/>
          </a:bodyPr>
          <a:lstStyle/>
          <a:p>
            <a:r>
              <a:rPr lang="en-US" dirty="0" smtClean="0"/>
              <a:t>Distributed (</a:t>
            </a:r>
            <a:r>
              <a:rPr lang="en-US" dirty="0" err="1" smtClean="0"/>
              <a:t>Illumina</a:t>
            </a:r>
            <a:r>
              <a:rPr lang="en-US" dirty="0" smtClean="0"/>
              <a:t>) devices distributed across world in many laboratories  take data in form of “reads” that are aligned into a full sequence</a:t>
            </a:r>
          </a:p>
          <a:p>
            <a:r>
              <a:rPr lang="en-US" dirty="0" smtClean="0"/>
              <a:t>This processing often local but data needs to be compared with world’s other gene so uploaded to central repository </a:t>
            </a:r>
            <a:endParaRPr lang="en-US" dirty="0"/>
          </a:p>
        </p:txBody>
      </p:sp>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7022" y="4167042"/>
            <a:ext cx="3974921" cy="2607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126" name="Picture 6" descr="http://mms.businesswire.com/media/20140114006291/en/399124/5/HiSeqX_Ten_Image.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341" t="34584" r="6266" b="17397"/>
          <a:stretch/>
        </p:blipFill>
        <p:spPr bwMode="auto">
          <a:xfrm>
            <a:off x="0" y="5183080"/>
            <a:ext cx="5147584" cy="16749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4213396"/>
            <a:ext cx="5147584" cy="923330"/>
          </a:xfrm>
          <a:prstGeom prst="rect">
            <a:avLst/>
          </a:prstGeom>
          <a:noFill/>
        </p:spPr>
        <p:txBody>
          <a:bodyPr wrap="square" rtlCol="0">
            <a:spAutoFit/>
          </a:bodyPr>
          <a:lstStyle/>
          <a:p>
            <a:r>
              <a:rPr lang="en-US" dirty="0" err="1" smtClean="0"/>
              <a:t>Illumina</a:t>
            </a:r>
            <a:r>
              <a:rPr lang="en-US" dirty="0" smtClean="0"/>
              <a:t> </a:t>
            </a:r>
            <a:r>
              <a:rPr lang="en-US" dirty="0" err="1" smtClean="0"/>
              <a:t>HiSeq</a:t>
            </a:r>
            <a:r>
              <a:rPr lang="en-US" dirty="0" smtClean="0"/>
              <a:t> X 10 can sequence 18,000 genomes per year at $1000 each. Produces 0.6Terabases per day </a:t>
            </a:r>
          </a:p>
        </p:txBody>
      </p:sp>
    </p:spTree>
    <p:extLst>
      <p:ext uri="{BB962C8B-B14F-4D97-AF65-F5344CB8AC3E}">
        <p14:creationId xmlns:p14="http://schemas.microsoft.com/office/powerpoint/2010/main" val="1741738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3201" y="2677830"/>
            <a:ext cx="7772400" cy="1362075"/>
          </a:xfrm>
        </p:spPr>
        <p:txBody>
          <a:bodyPr>
            <a:normAutofit/>
          </a:bodyPr>
          <a:lstStyle/>
          <a:p>
            <a:pPr algn="ctr"/>
            <a:r>
              <a:rPr lang="en-US" dirty="0" smtClean="0"/>
              <a:t>Remaining general access patterns</a:t>
            </a:r>
            <a:endParaRPr lang="en-US" dirty="0"/>
          </a:p>
        </p:txBody>
      </p:sp>
      <p:sp>
        <p:nvSpPr>
          <p:cNvPr id="8" name="Text Placeholder 7"/>
          <p:cNvSpPr>
            <a:spLocks noGrp="1"/>
          </p:cNvSpPr>
          <p:nvPr>
            <p:ph type="body" idx="1"/>
          </p:nvPr>
        </p:nvSpPr>
        <p:spPr>
          <a:xfrm>
            <a:off x="93576" y="3693346"/>
            <a:ext cx="8721212" cy="2664542"/>
          </a:xfrm>
        </p:spPr>
        <p:txBody>
          <a:bodyPr>
            <a:normAutofit/>
          </a:bodyPr>
          <a:lstStyle/>
          <a:p>
            <a:pPr algn="ctr"/>
            <a:endParaRPr lang="en-US" sz="3200" dirty="0">
              <a:solidFill>
                <a:schemeClr val="tx1">
                  <a:lumMod val="75000"/>
                  <a:lumOff val="25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94" y="2837709"/>
            <a:ext cx="3365726" cy="3359726"/>
          </a:xfrm>
          <a:prstGeom prst="rect">
            <a:avLst/>
          </a:prstGeom>
        </p:spPr>
      </p:pic>
    </p:spTree>
    <p:extLst>
      <p:ext uri="{BB962C8B-B14F-4D97-AF65-F5344CB8AC3E}">
        <p14:creationId xmlns:p14="http://schemas.microsoft.com/office/powerpoint/2010/main" val="11162340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879"/>
            <a:ext cx="6611006" cy="1143000"/>
          </a:xfrm>
        </p:spPr>
        <p:txBody>
          <a:bodyPr>
            <a:noAutofit/>
          </a:bodyPr>
          <a:lstStyle/>
          <a:p>
            <a:pPr marL="514350" indent="-514350"/>
            <a:r>
              <a:rPr lang="en-US" sz="3200" b="1" dirty="0" smtClean="0"/>
              <a:t>6. Visualize </a:t>
            </a:r>
            <a:r>
              <a:rPr lang="en-US" sz="3200" b="1" dirty="0"/>
              <a:t>data extracted from horizontally scalable Big Data </a:t>
            </a:r>
            <a:r>
              <a:rPr lang="en-US" sz="3200" b="1" dirty="0" smtClean="0"/>
              <a:t>store</a:t>
            </a:r>
            <a:endParaRPr lang="en-US" sz="3200" b="1" dirty="0"/>
          </a:p>
        </p:txBody>
      </p:sp>
      <p:sp>
        <p:nvSpPr>
          <p:cNvPr id="3" name="Rounded Rectangle 2"/>
          <p:cNvSpPr/>
          <p:nvPr/>
        </p:nvSpPr>
        <p:spPr>
          <a:xfrm>
            <a:off x="2290388" y="4876810"/>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Hadoop, Spark, Giraph, Pig …</a:t>
            </a:r>
            <a:endParaRPr lang="en-US" dirty="0"/>
          </a:p>
        </p:txBody>
      </p:sp>
      <p:sp>
        <p:nvSpPr>
          <p:cNvPr id="4" name="Rounded Rectangle 3"/>
          <p:cNvSpPr/>
          <p:nvPr/>
        </p:nvSpPr>
        <p:spPr>
          <a:xfrm>
            <a:off x="2290388" y="5734054"/>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 Storage: HDFS, </a:t>
            </a:r>
            <a:r>
              <a:rPr lang="en-US" dirty="0" err="1" smtClean="0"/>
              <a:t>Hbase</a:t>
            </a:r>
            <a:r>
              <a:rPr lang="en-US" dirty="0" smtClean="0"/>
              <a:t> </a:t>
            </a:r>
            <a:endParaRPr lang="en-US" dirty="0"/>
          </a:p>
        </p:txBody>
      </p:sp>
      <p:grpSp>
        <p:nvGrpSpPr>
          <p:cNvPr id="5" name="Group 4"/>
          <p:cNvGrpSpPr/>
          <p:nvPr/>
        </p:nvGrpSpPr>
        <p:grpSpPr>
          <a:xfrm>
            <a:off x="823745" y="1664798"/>
            <a:ext cx="5613078" cy="869846"/>
            <a:chOff x="1609805" y="1758098"/>
            <a:chExt cx="5613078" cy="86984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805" y="1758098"/>
              <a:ext cx="881148" cy="8561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943" y="1758098"/>
              <a:ext cx="861850" cy="8374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0525" y="1758098"/>
              <a:ext cx="869846" cy="86984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895" y="1758098"/>
              <a:ext cx="881148" cy="85615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1033" y="1758098"/>
              <a:ext cx="861850" cy="8374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1615" y="1758098"/>
              <a:ext cx="869846" cy="869846"/>
            </a:xfrm>
            <a:prstGeom prst="rect">
              <a:avLst/>
            </a:prstGeom>
          </p:spPr>
        </p:pic>
      </p:grpSp>
      <p:grpSp>
        <p:nvGrpSpPr>
          <p:cNvPr id="20" name="Group 19"/>
          <p:cNvGrpSpPr/>
          <p:nvPr/>
        </p:nvGrpSpPr>
        <p:grpSpPr>
          <a:xfrm>
            <a:off x="2245011" y="3995128"/>
            <a:ext cx="5724298" cy="646385"/>
            <a:chOff x="2135871" y="3995128"/>
            <a:chExt cx="5724298" cy="646385"/>
          </a:xfrm>
        </p:grpSpPr>
        <p:sp>
          <p:nvSpPr>
            <p:cNvPr id="12" name="Rounded Rectangle 11"/>
            <p:cNvSpPr/>
            <p:nvPr/>
          </p:nvSpPr>
          <p:spPr>
            <a:xfrm>
              <a:off x="5894734" y="3995128"/>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Mahout, R</a:t>
              </a:r>
              <a:endParaRPr lang="en-US" dirty="0"/>
            </a:p>
          </p:txBody>
        </p:sp>
        <p:sp>
          <p:nvSpPr>
            <p:cNvPr id="15" name="Rounded Rectangle 14"/>
            <p:cNvSpPr/>
            <p:nvPr/>
          </p:nvSpPr>
          <p:spPr>
            <a:xfrm>
              <a:off x="2135871" y="3995128"/>
              <a:ext cx="227847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Prepare Interactive Visualization</a:t>
              </a:r>
              <a:endParaRPr lang="en-US" dirty="0"/>
            </a:p>
          </p:txBody>
        </p:sp>
        <p:sp>
          <p:nvSpPr>
            <p:cNvPr id="17" name="Left Arrow 16"/>
            <p:cNvSpPr/>
            <p:nvPr/>
          </p:nvSpPr>
          <p:spPr>
            <a:xfrm>
              <a:off x="4856918" y="4171175"/>
              <a:ext cx="595245" cy="29429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Rounded Rectangle 18"/>
          <p:cNvSpPr/>
          <p:nvPr/>
        </p:nvSpPr>
        <p:spPr>
          <a:xfrm>
            <a:off x="2109238" y="3492347"/>
            <a:ext cx="5995844" cy="29745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Orchestration Layer</a:t>
            </a:r>
            <a:endParaRPr lang="en-US" dirty="0"/>
          </a:p>
        </p:txBody>
      </p:sp>
      <p:grpSp>
        <p:nvGrpSpPr>
          <p:cNvPr id="23" name="Group 22"/>
          <p:cNvGrpSpPr/>
          <p:nvPr/>
        </p:nvGrpSpPr>
        <p:grpSpPr>
          <a:xfrm>
            <a:off x="2109238" y="2664732"/>
            <a:ext cx="5559781" cy="646331"/>
            <a:chOff x="2976633" y="2611765"/>
            <a:chExt cx="5559781" cy="646331"/>
          </a:xfrm>
        </p:grpSpPr>
        <p:sp>
          <p:nvSpPr>
            <p:cNvPr id="13" name="Up-Down Arrow 12"/>
            <p:cNvSpPr/>
            <p:nvPr/>
          </p:nvSpPr>
          <p:spPr>
            <a:xfrm>
              <a:off x="2976633" y="2614272"/>
              <a:ext cx="298475" cy="641317"/>
            </a:xfrm>
            <a:prstGeom prst="up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8" name="Left Arrow 17"/>
            <p:cNvSpPr/>
            <p:nvPr/>
          </p:nvSpPr>
          <p:spPr>
            <a:xfrm rot="16200000">
              <a:off x="6343347" y="2787785"/>
              <a:ext cx="595245" cy="294290"/>
            </a:xfrm>
            <a:prstGeom prst="lef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1" name="TextBox 20"/>
            <p:cNvSpPr txBox="1"/>
            <p:nvPr/>
          </p:nvSpPr>
          <p:spPr>
            <a:xfrm>
              <a:off x="6788115" y="2750264"/>
              <a:ext cx="1748299" cy="369332"/>
            </a:xfrm>
            <a:prstGeom prst="rect">
              <a:avLst/>
            </a:prstGeom>
            <a:noFill/>
          </p:spPr>
          <p:txBody>
            <a:bodyPr wrap="none" rtlCol="0">
              <a:spAutoFit/>
            </a:bodyPr>
            <a:lstStyle/>
            <a:p>
              <a:r>
                <a:rPr lang="en-US" dirty="0" smtClean="0"/>
                <a:t>Specify Analytics</a:t>
              </a:r>
              <a:endParaRPr lang="en-US" dirty="0"/>
            </a:p>
          </p:txBody>
        </p:sp>
        <p:sp>
          <p:nvSpPr>
            <p:cNvPr id="22" name="TextBox 21"/>
            <p:cNvSpPr txBox="1"/>
            <p:nvPr/>
          </p:nvSpPr>
          <p:spPr>
            <a:xfrm>
              <a:off x="3358861" y="2611765"/>
              <a:ext cx="1386664" cy="646331"/>
            </a:xfrm>
            <a:prstGeom prst="rect">
              <a:avLst/>
            </a:prstGeom>
            <a:noFill/>
          </p:spPr>
          <p:txBody>
            <a:bodyPr wrap="square" rtlCol="0">
              <a:spAutoFit/>
            </a:bodyPr>
            <a:lstStyle/>
            <a:p>
              <a:r>
                <a:rPr lang="en-US" dirty="0" smtClean="0"/>
                <a:t>Interactive Visualization</a:t>
              </a:r>
              <a:endParaRPr lang="en-US" dirty="0"/>
            </a:p>
          </p:txBody>
        </p:sp>
      </p:grpSp>
    </p:spTree>
    <p:extLst>
      <p:ext uri="{BB962C8B-B14F-4D97-AF65-F5344CB8AC3E}">
        <p14:creationId xmlns:p14="http://schemas.microsoft.com/office/powerpoint/2010/main" val="2035653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879"/>
            <a:ext cx="6400800" cy="1143000"/>
          </a:xfrm>
        </p:spPr>
        <p:txBody>
          <a:bodyPr>
            <a:noAutofit/>
          </a:bodyPr>
          <a:lstStyle/>
          <a:p>
            <a:pPr marL="514350" indent="-514350"/>
            <a:r>
              <a:rPr lang="en-US" sz="2800" b="1" dirty="0"/>
              <a:t/>
            </a:r>
            <a:br>
              <a:rPr lang="en-US" sz="2800" b="1" dirty="0"/>
            </a:br>
            <a:r>
              <a:rPr lang="en-US" sz="2800" b="1" dirty="0" smtClean="0"/>
              <a:t>7. Move </a:t>
            </a:r>
            <a:r>
              <a:rPr lang="en-US" sz="2800" b="1" dirty="0"/>
              <a:t>data from a highly horizontally scalable data store into a traditional Enterprise Data Warehouse</a:t>
            </a:r>
            <a:br>
              <a:rPr lang="en-US" sz="2800" b="1" dirty="0"/>
            </a:br>
            <a:endParaRPr lang="en-US" sz="2800" b="1" dirty="0"/>
          </a:p>
        </p:txBody>
      </p:sp>
      <p:grpSp>
        <p:nvGrpSpPr>
          <p:cNvPr id="3" name="Group 2"/>
          <p:cNvGrpSpPr/>
          <p:nvPr/>
        </p:nvGrpSpPr>
        <p:grpSpPr>
          <a:xfrm>
            <a:off x="420414" y="4869097"/>
            <a:ext cx="8313679" cy="1755494"/>
            <a:chOff x="420414" y="4239531"/>
            <a:chExt cx="8313679" cy="1755494"/>
          </a:xfrm>
        </p:grpSpPr>
        <p:sp>
          <p:nvSpPr>
            <p:cNvPr id="4" name="Oval 3"/>
            <p:cNvSpPr/>
            <p:nvPr/>
          </p:nvSpPr>
          <p:spPr>
            <a:xfrm>
              <a:off x="2393032" y="4907071"/>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Streaming Data</a:t>
              </a:r>
              <a:endParaRPr lang="en-US" dirty="0"/>
            </a:p>
          </p:txBody>
        </p:sp>
        <p:sp>
          <p:nvSpPr>
            <p:cNvPr id="5" name="Can 4"/>
            <p:cNvSpPr/>
            <p:nvPr/>
          </p:nvSpPr>
          <p:spPr>
            <a:xfrm>
              <a:off x="7462342" y="4509202"/>
              <a:ext cx="1271751" cy="1216152"/>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OLTP Database</a:t>
              </a:r>
              <a:endParaRPr lang="en-US" dirty="0"/>
            </a:p>
          </p:txBody>
        </p:sp>
        <p:sp>
          <p:nvSpPr>
            <p:cNvPr id="6" name="Oval 5"/>
            <p:cNvSpPr/>
            <p:nvPr/>
          </p:nvSpPr>
          <p:spPr>
            <a:xfrm>
              <a:off x="4927687" y="4907071"/>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Web Services</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414" y="4239531"/>
              <a:ext cx="1755494" cy="1755494"/>
            </a:xfrm>
            <a:prstGeom prst="rect">
              <a:avLst/>
            </a:prstGeom>
          </p:spPr>
        </p:pic>
      </p:grpSp>
      <p:sp>
        <p:nvSpPr>
          <p:cNvPr id="8" name="Rounded Rectangle 7"/>
          <p:cNvSpPr/>
          <p:nvPr/>
        </p:nvSpPr>
        <p:spPr>
          <a:xfrm>
            <a:off x="2838432" y="3261366"/>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Transform with Hadoop, Spark</a:t>
            </a:r>
            <a:r>
              <a:rPr lang="en-US" smtClean="0"/>
              <a:t>, Giraph </a:t>
            </a:r>
            <a:r>
              <a:rPr lang="en-US" dirty="0" smtClean="0"/>
              <a:t>…</a:t>
            </a:r>
            <a:endParaRPr lang="en-US" dirty="0"/>
          </a:p>
        </p:txBody>
      </p:sp>
      <p:sp>
        <p:nvSpPr>
          <p:cNvPr id="9" name="Rounded Rectangle 8"/>
          <p:cNvSpPr/>
          <p:nvPr/>
        </p:nvSpPr>
        <p:spPr>
          <a:xfrm>
            <a:off x="2838432" y="4351777"/>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 Storage: HDFS, </a:t>
            </a:r>
            <a:r>
              <a:rPr lang="en-US" dirty="0" err="1" smtClean="0"/>
              <a:t>Hbase</a:t>
            </a:r>
            <a:r>
              <a:rPr lang="en-US" dirty="0" smtClean="0"/>
              <a:t>, (RDBMS) </a:t>
            </a:r>
            <a:endParaRPr lang="en-US" dirty="0"/>
          </a:p>
        </p:txBody>
      </p:sp>
      <p:grpSp>
        <p:nvGrpSpPr>
          <p:cNvPr id="10" name="Group 49"/>
          <p:cNvGrpSpPr>
            <a:grpSpLocks/>
          </p:cNvGrpSpPr>
          <p:nvPr/>
        </p:nvGrpSpPr>
        <p:grpSpPr bwMode="auto">
          <a:xfrm rot="16200000">
            <a:off x="5321591" y="4985048"/>
            <a:ext cx="538034" cy="512407"/>
            <a:chOff x="307" y="2637"/>
            <a:chExt cx="1051" cy="672"/>
          </a:xfrm>
          <a:solidFill>
            <a:schemeClr val="accent6">
              <a:lumMod val="60000"/>
              <a:lumOff val="40000"/>
            </a:schemeClr>
          </a:solidFill>
        </p:grpSpPr>
        <p:sp>
          <p:nvSpPr>
            <p:cNvPr id="11" name="Freeform 41"/>
            <p:cNvSpPr>
              <a:spLocks/>
            </p:cNvSpPr>
            <p:nvPr/>
          </p:nvSpPr>
          <p:spPr bwMode="auto">
            <a:xfrm>
              <a:off x="307" y="2637"/>
              <a:ext cx="1051" cy="672"/>
            </a:xfrm>
            <a:custGeom>
              <a:avLst/>
              <a:gdLst>
                <a:gd name="T0" fmla="*/ 0 w 1226"/>
                <a:gd name="T1" fmla="*/ 204 h 784"/>
                <a:gd name="T2" fmla="*/ 0 w 1226"/>
                <a:gd name="T3" fmla="*/ 486 h 784"/>
                <a:gd name="T4" fmla="*/ 72 w 1226"/>
                <a:gd name="T5" fmla="*/ 558 h 784"/>
                <a:gd name="T6" fmla="*/ 794 w 1226"/>
                <a:gd name="T7" fmla="*/ 558 h 784"/>
                <a:gd name="T8" fmla="*/ 794 w 1226"/>
                <a:gd name="T9" fmla="*/ 712 h 784"/>
                <a:gd name="T10" fmla="*/ 864 w 1226"/>
                <a:gd name="T11" fmla="*/ 784 h 784"/>
                <a:gd name="T12" fmla="*/ 1226 w 1226"/>
                <a:gd name="T13" fmla="*/ 416 h 784"/>
                <a:gd name="T14" fmla="*/ 794 w 1226"/>
                <a:gd name="T15" fmla="*/ 0 h 784"/>
                <a:gd name="T16" fmla="*/ 794 w 1226"/>
                <a:gd name="T17" fmla="*/ 204 h 784"/>
                <a:gd name="T18" fmla="*/ 0 w 1226"/>
                <a:gd name="T19" fmla="*/ 204 h 784"/>
                <a:gd name="T20" fmla="*/ 72 w 1226"/>
                <a:gd name="T21" fmla="*/ 27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6" h="784">
                  <a:moveTo>
                    <a:pt x="0" y="204"/>
                  </a:moveTo>
                  <a:lnTo>
                    <a:pt x="0" y="486"/>
                  </a:lnTo>
                  <a:lnTo>
                    <a:pt x="72" y="558"/>
                  </a:lnTo>
                  <a:lnTo>
                    <a:pt x="794" y="558"/>
                  </a:lnTo>
                  <a:lnTo>
                    <a:pt x="794" y="712"/>
                  </a:lnTo>
                  <a:lnTo>
                    <a:pt x="864" y="784"/>
                  </a:lnTo>
                  <a:lnTo>
                    <a:pt x="1226" y="416"/>
                  </a:lnTo>
                  <a:lnTo>
                    <a:pt x="794" y="0"/>
                  </a:lnTo>
                  <a:lnTo>
                    <a:pt x="794" y="204"/>
                  </a:lnTo>
                  <a:lnTo>
                    <a:pt x="0" y="204"/>
                  </a:lnTo>
                  <a:lnTo>
                    <a:pt x="72" y="274"/>
                  </a:lnTo>
                </a:path>
              </a:pathLst>
            </a:custGeom>
            <a:grpFill/>
            <a:ln w="12700">
              <a:solidFill>
                <a:schemeClr val="tx1"/>
              </a:solidFill>
              <a:prstDash val="solid"/>
              <a:round/>
              <a:headEnd/>
              <a:tailEnd/>
            </a:ln>
          </p:spPr>
          <p:txBody>
            <a:bodyPr/>
            <a:lstStyle/>
            <a:p>
              <a:pPr eaLnBrk="1" hangingPunct="1">
                <a:defRPr/>
              </a:pPr>
              <a:endParaRPr lang="en-US">
                <a:ln w="0"/>
                <a:solidFill>
                  <a:schemeClr val="accent1"/>
                </a:solidFill>
                <a:effectLst>
                  <a:outerShdw blurRad="38100" dist="25400" dir="5400000" algn="ctr" rotWithShape="0">
                    <a:srgbClr val="6E747A">
                      <a:alpha val="43000"/>
                    </a:srgbClr>
                  </a:outerShdw>
                </a:effectLst>
                <a:latin typeface="Arial" panose="020B0604020202020204" pitchFamily="34" charset="0"/>
                <a:cs typeface="+mn-cs"/>
              </a:endParaRPr>
            </a:p>
          </p:txBody>
        </p:sp>
        <p:sp>
          <p:nvSpPr>
            <p:cNvPr id="12" name="Freeform 42"/>
            <p:cNvSpPr>
              <a:spLocks/>
            </p:cNvSpPr>
            <p:nvPr/>
          </p:nvSpPr>
          <p:spPr bwMode="auto">
            <a:xfrm>
              <a:off x="369" y="2699"/>
              <a:ext cx="989" cy="610"/>
            </a:xfrm>
            <a:custGeom>
              <a:avLst/>
              <a:gdLst>
                <a:gd name="T0" fmla="*/ 0 w 1154"/>
                <a:gd name="T1" fmla="*/ 202 h 712"/>
                <a:gd name="T2" fmla="*/ 0 w 1154"/>
                <a:gd name="T3" fmla="*/ 486 h 712"/>
                <a:gd name="T4" fmla="*/ 792 w 1154"/>
                <a:gd name="T5" fmla="*/ 486 h 712"/>
                <a:gd name="T6" fmla="*/ 792 w 1154"/>
                <a:gd name="T7" fmla="*/ 712 h 712"/>
                <a:gd name="T8" fmla="*/ 1154 w 1154"/>
                <a:gd name="T9" fmla="*/ 344 h 712"/>
                <a:gd name="T10" fmla="*/ 794 w 1154"/>
                <a:gd name="T11" fmla="*/ 0 h 712"/>
                <a:gd name="T12" fmla="*/ 792 w 1154"/>
                <a:gd name="T13" fmla="*/ 204 h 712"/>
                <a:gd name="T14" fmla="*/ 0 w 1154"/>
                <a:gd name="T15" fmla="*/ 202 h 7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4" h="712">
                  <a:moveTo>
                    <a:pt x="0" y="202"/>
                  </a:moveTo>
                  <a:lnTo>
                    <a:pt x="0" y="486"/>
                  </a:lnTo>
                  <a:lnTo>
                    <a:pt x="792" y="486"/>
                  </a:lnTo>
                  <a:lnTo>
                    <a:pt x="792" y="712"/>
                  </a:lnTo>
                  <a:lnTo>
                    <a:pt x="1154" y="344"/>
                  </a:lnTo>
                  <a:lnTo>
                    <a:pt x="794" y="0"/>
                  </a:lnTo>
                  <a:lnTo>
                    <a:pt x="792" y="204"/>
                  </a:lnTo>
                  <a:lnTo>
                    <a:pt x="0" y="202"/>
                  </a:lnTo>
                  <a:close/>
                </a:path>
              </a:pathLst>
            </a:custGeom>
            <a:grpFill/>
            <a:ln w="12700">
              <a:solidFill>
                <a:schemeClr val="tx1"/>
              </a:solidFill>
              <a:prstDash val="solid"/>
              <a:round/>
              <a:headEnd/>
              <a:tailEnd/>
            </a:ln>
          </p:spPr>
          <p:txBody>
            <a:bodyPr/>
            <a:lstStyle/>
            <a:p>
              <a:pPr eaLnBrk="1" hangingPunct="1">
                <a:defRPr/>
              </a:pPr>
              <a:endParaRPr lang="en-US">
                <a:ln w="0"/>
                <a:solidFill>
                  <a:schemeClr val="accent1"/>
                </a:solidFill>
                <a:effectLst>
                  <a:outerShdw blurRad="38100" dist="25400" dir="5400000" algn="ctr" rotWithShape="0">
                    <a:srgbClr val="6E747A">
                      <a:alpha val="43000"/>
                    </a:srgbClr>
                  </a:outerShdw>
                </a:effectLst>
                <a:latin typeface="Arial" panose="020B0604020202020204" pitchFamily="34" charset="0"/>
                <a:cs typeface="+mn-cs"/>
              </a:endParaRPr>
            </a:p>
          </p:txBody>
        </p:sp>
        <p:sp>
          <p:nvSpPr>
            <p:cNvPr id="13" name="Line 43"/>
            <p:cNvSpPr>
              <a:spLocks noChangeShapeType="1"/>
            </p:cNvSpPr>
            <p:nvPr/>
          </p:nvSpPr>
          <p:spPr bwMode="auto">
            <a:xfrm>
              <a:off x="988" y="2812"/>
              <a:ext cx="58" cy="60"/>
            </a:xfrm>
            <a:prstGeom prst="line">
              <a:avLst/>
            </a:prstGeom>
            <a:grpFill/>
            <a:ln w="12700">
              <a:solidFill>
                <a:schemeClr val="tx1"/>
              </a:solidFill>
              <a:round/>
              <a:headEnd/>
              <a:tailEnd/>
            </a:ln>
            <a:extLst/>
          </p:spPr>
          <p:txBody>
            <a:bodyPr/>
            <a:lstStyle/>
            <a:p>
              <a:pPr eaLnBrk="1" hangingPunct="1">
                <a:defRPr/>
              </a:pPr>
              <a:endParaRPr lang="en-US">
                <a:ln w="0"/>
                <a:solidFill>
                  <a:schemeClr val="accent1"/>
                </a:solidFill>
                <a:effectLst>
                  <a:outerShdw blurRad="38100" dist="25400" dir="5400000" algn="ctr" rotWithShape="0">
                    <a:srgbClr val="6E747A">
                      <a:alpha val="43000"/>
                    </a:srgbClr>
                  </a:outerShdw>
                </a:effectLst>
                <a:latin typeface="Arial" panose="020B0604020202020204" pitchFamily="34" charset="0"/>
                <a:cs typeface="+mn-cs"/>
              </a:endParaRPr>
            </a:p>
          </p:txBody>
        </p:sp>
      </p:grpSp>
      <p:sp>
        <p:nvSpPr>
          <p:cNvPr id="14" name="Up-Down Arrow 13"/>
          <p:cNvSpPr/>
          <p:nvPr/>
        </p:nvSpPr>
        <p:spPr>
          <a:xfrm>
            <a:off x="5444243" y="3847929"/>
            <a:ext cx="292730" cy="43010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rot="20767220">
            <a:off x="57149" y="1037410"/>
            <a:ext cx="3007060" cy="2006690"/>
            <a:chOff x="484186" y="2116138"/>
            <a:chExt cx="1704974" cy="1263650"/>
          </a:xfrm>
        </p:grpSpPr>
        <p:grpSp>
          <p:nvGrpSpPr>
            <p:cNvPr id="16" name="Group 9"/>
            <p:cNvGrpSpPr>
              <a:grpSpLocks/>
            </p:cNvGrpSpPr>
            <p:nvPr/>
          </p:nvGrpSpPr>
          <p:grpSpPr bwMode="auto">
            <a:xfrm>
              <a:off x="484186" y="2116138"/>
              <a:ext cx="1704974" cy="1263650"/>
              <a:chOff x="2256" y="1818"/>
              <a:chExt cx="1043" cy="773"/>
            </a:xfrm>
          </p:grpSpPr>
          <p:sp>
            <p:nvSpPr>
              <p:cNvPr id="18" name="Freeform 10"/>
              <p:cNvSpPr>
                <a:spLocks/>
              </p:cNvSpPr>
              <p:nvPr/>
            </p:nvSpPr>
            <p:spPr bwMode="auto">
              <a:xfrm>
                <a:off x="2256" y="1818"/>
                <a:ext cx="1043" cy="773"/>
              </a:xfrm>
              <a:custGeom>
                <a:avLst/>
                <a:gdLst>
                  <a:gd name="T0" fmla="*/ 172 w 1043"/>
                  <a:gd name="T1" fmla="*/ 0 h 773"/>
                  <a:gd name="T2" fmla="*/ 817 w 1043"/>
                  <a:gd name="T3" fmla="*/ 212 h 773"/>
                  <a:gd name="T4" fmla="*/ 1043 w 1043"/>
                  <a:gd name="T5" fmla="*/ 631 h 773"/>
                  <a:gd name="T6" fmla="*/ 661 w 1043"/>
                  <a:gd name="T7" fmla="*/ 773 h 773"/>
                  <a:gd name="T8" fmla="*/ 0 w 1043"/>
                  <a:gd name="T9" fmla="*/ 517 h 773"/>
                  <a:gd name="T10" fmla="*/ 172 w 1043"/>
                  <a:gd name="T11" fmla="*/ 0 h 773"/>
                </a:gdLst>
                <a:ahLst/>
                <a:cxnLst>
                  <a:cxn ang="0">
                    <a:pos x="T0" y="T1"/>
                  </a:cxn>
                  <a:cxn ang="0">
                    <a:pos x="T2" y="T3"/>
                  </a:cxn>
                  <a:cxn ang="0">
                    <a:pos x="T4" y="T5"/>
                  </a:cxn>
                  <a:cxn ang="0">
                    <a:pos x="T6" y="T7"/>
                  </a:cxn>
                  <a:cxn ang="0">
                    <a:pos x="T8" y="T9"/>
                  </a:cxn>
                  <a:cxn ang="0">
                    <a:pos x="T10" y="T11"/>
                  </a:cxn>
                </a:cxnLst>
                <a:rect l="0" t="0" r="r" b="b"/>
                <a:pathLst>
                  <a:path w="1043" h="773">
                    <a:moveTo>
                      <a:pt x="172" y="0"/>
                    </a:moveTo>
                    <a:lnTo>
                      <a:pt x="817" y="212"/>
                    </a:lnTo>
                    <a:lnTo>
                      <a:pt x="1043" y="631"/>
                    </a:lnTo>
                    <a:lnTo>
                      <a:pt x="661" y="773"/>
                    </a:lnTo>
                    <a:lnTo>
                      <a:pt x="0" y="517"/>
                    </a:lnTo>
                    <a:lnTo>
                      <a:pt x="172" y="0"/>
                    </a:lnTo>
                    <a:close/>
                  </a:path>
                </a:pathLst>
              </a:custGeom>
              <a:ln>
                <a:headEnd/>
                <a:tailEnd/>
              </a:ln>
            </p:spPr>
            <p:style>
              <a:lnRef idx="0">
                <a:schemeClr val="accent6"/>
              </a:lnRef>
              <a:fillRef idx="3">
                <a:schemeClr val="accent6"/>
              </a:fillRef>
              <a:effectRef idx="3">
                <a:schemeClr val="accent6"/>
              </a:effectRef>
              <a:fontRef idx="minor">
                <a:schemeClr val="lt1"/>
              </a:fontRef>
            </p:style>
            <p:txBody>
              <a:bodyPr/>
              <a:lstStyle/>
              <a:p>
                <a:pPr eaLnBrk="1" hangingPunct="1">
                  <a:defRPr/>
                </a:pPr>
                <a:endParaRPr lang="en-US" sz="1600" dirty="0" smtClean="0">
                  <a:solidFill>
                    <a:srgbClr val="0E2FAD"/>
                  </a:solidFill>
                  <a:latin typeface="Arial" panose="020B0604020202020204" pitchFamily="34" charset="0"/>
                  <a:cs typeface="+mn-cs"/>
                </a:endParaRPr>
              </a:p>
            </p:txBody>
          </p:sp>
          <p:sp>
            <p:nvSpPr>
              <p:cNvPr id="19" name="Freeform 11"/>
              <p:cNvSpPr>
                <a:spLocks/>
              </p:cNvSpPr>
              <p:nvPr/>
            </p:nvSpPr>
            <p:spPr bwMode="auto">
              <a:xfrm>
                <a:off x="2917" y="2030"/>
                <a:ext cx="382" cy="561"/>
              </a:xfrm>
              <a:custGeom>
                <a:avLst/>
                <a:gdLst>
                  <a:gd name="T0" fmla="*/ 0 w 382"/>
                  <a:gd name="T1" fmla="*/ 561 h 561"/>
                  <a:gd name="T2" fmla="*/ 156 w 382"/>
                  <a:gd name="T3" fmla="*/ 0 h 561"/>
                  <a:gd name="T4" fmla="*/ 382 w 382"/>
                  <a:gd name="T5" fmla="*/ 419 h 561"/>
                  <a:gd name="T6" fmla="*/ 0 w 382"/>
                  <a:gd name="T7" fmla="*/ 561 h 561"/>
                </a:gdLst>
                <a:ahLst/>
                <a:cxnLst>
                  <a:cxn ang="0">
                    <a:pos x="T0" y="T1"/>
                  </a:cxn>
                  <a:cxn ang="0">
                    <a:pos x="T2" y="T3"/>
                  </a:cxn>
                  <a:cxn ang="0">
                    <a:pos x="T4" y="T5"/>
                  </a:cxn>
                  <a:cxn ang="0">
                    <a:pos x="T6" y="T7"/>
                  </a:cxn>
                </a:cxnLst>
                <a:rect l="0" t="0" r="r" b="b"/>
                <a:pathLst>
                  <a:path w="382" h="561">
                    <a:moveTo>
                      <a:pt x="0" y="561"/>
                    </a:moveTo>
                    <a:lnTo>
                      <a:pt x="156" y="0"/>
                    </a:lnTo>
                    <a:lnTo>
                      <a:pt x="382" y="419"/>
                    </a:lnTo>
                    <a:lnTo>
                      <a:pt x="0" y="561"/>
                    </a:lnTo>
                    <a:close/>
                  </a:path>
                </a:pathLst>
              </a:custGeom>
              <a:ln>
                <a:headEnd/>
                <a:tailEnd/>
              </a:ln>
            </p:spPr>
            <p:style>
              <a:lnRef idx="0">
                <a:schemeClr val="accent6"/>
              </a:lnRef>
              <a:fillRef idx="3">
                <a:schemeClr val="accent6"/>
              </a:fillRef>
              <a:effectRef idx="3">
                <a:schemeClr val="accent6"/>
              </a:effectRef>
              <a:fontRef idx="minor">
                <a:schemeClr val="lt1"/>
              </a:fontRef>
            </p:style>
            <p:txBody>
              <a:bodyPr/>
              <a:lstStyle/>
              <a:p>
                <a:pPr eaLnBrk="1" hangingPunct="1">
                  <a:defRPr/>
                </a:pPr>
                <a:endParaRPr lang="en-US">
                  <a:solidFill>
                    <a:srgbClr val="0E2FAD"/>
                  </a:solidFill>
                  <a:latin typeface="Arial" panose="020B0604020202020204" pitchFamily="34" charset="0"/>
                  <a:cs typeface="+mn-cs"/>
                </a:endParaRPr>
              </a:p>
            </p:txBody>
          </p:sp>
        </p:grpSp>
        <p:sp>
          <p:nvSpPr>
            <p:cNvPr id="17" name="TextBox 16"/>
            <p:cNvSpPr txBox="1"/>
            <p:nvPr/>
          </p:nvSpPr>
          <p:spPr>
            <a:xfrm rot="999077">
              <a:off x="714719" y="2488101"/>
              <a:ext cx="1271129" cy="639582"/>
            </a:xfrm>
            <a:prstGeom prst="rect">
              <a:avLst/>
            </a:prstGeom>
            <a:noFill/>
          </p:spPr>
          <p:txBody>
            <a:bodyPr wrap="square" rtlCol="0">
              <a:spAutoFit/>
            </a:bodyPr>
            <a:lstStyle/>
            <a:p>
              <a:r>
                <a:rPr lang="en-US" sz="2000" b="1" dirty="0">
                  <a:latin typeface="Arial" panose="020B0604020202020204" pitchFamily="34" charset="0"/>
                </a:rPr>
                <a:t>Enterprise </a:t>
              </a:r>
              <a:br>
                <a:rPr lang="en-US" sz="2000" b="1" dirty="0">
                  <a:latin typeface="Arial" panose="020B0604020202020204" pitchFamily="34" charset="0"/>
                </a:rPr>
              </a:br>
              <a:r>
                <a:rPr lang="en-US" sz="2000" b="1" dirty="0">
                  <a:latin typeface="Arial" panose="020B0604020202020204" pitchFamily="34" charset="0"/>
                </a:rPr>
                <a:t>Data </a:t>
              </a:r>
              <a:br>
                <a:rPr lang="en-US" sz="2000" b="1" dirty="0">
                  <a:latin typeface="Arial" panose="020B0604020202020204" pitchFamily="34" charset="0"/>
                </a:rPr>
              </a:br>
              <a:r>
                <a:rPr lang="en-US" sz="2000" b="1" dirty="0" smtClean="0">
                  <a:latin typeface="Arial" panose="020B0604020202020204" pitchFamily="34" charset="0"/>
                </a:rPr>
                <a:t>Warehouse</a:t>
              </a:r>
              <a:endParaRPr lang="en-US" sz="2000" b="1" dirty="0">
                <a:latin typeface="Arial" panose="020B0604020202020204" pitchFamily="34" charset="0"/>
              </a:endParaRPr>
            </a:p>
          </p:txBody>
        </p:sp>
      </p:gr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0647" y="1249819"/>
            <a:ext cx="1258709" cy="1361657"/>
          </a:xfrm>
          <a:prstGeom prst="rect">
            <a:avLst/>
          </a:prstGeom>
        </p:spPr>
      </p:pic>
      <p:cxnSp>
        <p:nvCxnSpPr>
          <p:cNvPr id="23" name="Straight Arrow Connector 22"/>
          <p:cNvCxnSpPr/>
          <p:nvPr/>
        </p:nvCxnSpPr>
        <p:spPr>
          <a:xfrm flipH="1">
            <a:off x="2952520" y="1930647"/>
            <a:ext cx="1377109" cy="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2838432" y="1157480"/>
            <a:ext cx="1832215" cy="646331"/>
          </a:xfrm>
          <a:prstGeom prst="rect">
            <a:avLst/>
          </a:prstGeom>
          <a:noFill/>
        </p:spPr>
        <p:txBody>
          <a:bodyPr wrap="square" rtlCol="0">
            <a:spAutoFit/>
          </a:bodyPr>
          <a:lstStyle/>
          <a:p>
            <a:r>
              <a:rPr lang="en-US" dirty="0" smtClean="0"/>
              <a:t>Data Warehouse Query</a:t>
            </a:r>
            <a:endParaRPr lang="en-US" dirty="0"/>
          </a:p>
        </p:txBody>
      </p:sp>
      <p:sp>
        <p:nvSpPr>
          <p:cNvPr id="26" name="Up-Down Arrow 25"/>
          <p:cNvSpPr/>
          <p:nvPr/>
        </p:nvSpPr>
        <p:spPr>
          <a:xfrm rot="17774447">
            <a:off x="2090080" y="2820095"/>
            <a:ext cx="396608" cy="1030988"/>
          </a:xfrm>
          <a:prstGeom prst="up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89174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4012"/>
            <a:ext cx="7407920" cy="849083"/>
          </a:xfrm>
        </p:spPr>
        <p:txBody>
          <a:bodyPr>
            <a:normAutofit fontScale="90000"/>
          </a:bodyPr>
          <a:lstStyle/>
          <a:p>
            <a:r>
              <a:rPr lang="en-US" b="1" dirty="0" smtClean="0"/>
              <a:t>Moving to EDW Example from Teradata</a:t>
            </a:r>
            <a:endParaRPr lang="en-US" b="1" dirty="0"/>
          </a:p>
        </p:txBody>
      </p:sp>
      <p:sp>
        <p:nvSpPr>
          <p:cNvPr id="3" name="TextBox 2"/>
          <p:cNvSpPr txBox="1"/>
          <p:nvPr/>
        </p:nvSpPr>
        <p:spPr>
          <a:xfrm flipH="1">
            <a:off x="99151" y="6077889"/>
            <a:ext cx="8945697" cy="646331"/>
          </a:xfrm>
          <a:prstGeom prst="rect">
            <a:avLst/>
          </a:prstGeom>
          <a:noFill/>
        </p:spPr>
        <p:txBody>
          <a:bodyPr wrap="square" rtlCol="0">
            <a:spAutoFit/>
          </a:bodyPr>
          <a:lstStyle/>
          <a:p>
            <a:r>
              <a:rPr lang="en-US" dirty="0"/>
              <a:t>Moving data from HDFS to Teradata Data Warehouse and Aster Discovery </a:t>
            </a:r>
            <a:r>
              <a:rPr lang="en-US" dirty="0" smtClean="0"/>
              <a:t>Platform</a:t>
            </a:r>
          </a:p>
          <a:p>
            <a:r>
              <a:rPr lang="en-US" dirty="0"/>
              <a:t>http://blogs.teradata.com/data-points/announcing-teradata-aster-big-analytics-appliance/</a:t>
            </a:r>
          </a:p>
        </p:txBody>
      </p:sp>
      <p:pic>
        <p:nvPicPr>
          <p:cNvPr id="1026" name="Picture 2" descr="http://blogs.teradata.com/data-points/wp-content/uploads/2012/10/blog_ubd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4716"/>
            <a:ext cx="7407920" cy="4225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606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879"/>
            <a:ext cx="6632028" cy="1143000"/>
          </a:xfrm>
        </p:spPr>
        <p:txBody>
          <a:bodyPr>
            <a:noAutofit/>
          </a:bodyPr>
          <a:lstStyle/>
          <a:p>
            <a:pPr marL="514350" indent="-514350"/>
            <a:r>
              <a:rPr lang="en-US" sz="3200" b="1" dirty="0"/>
              <a:t/>
            </a:r>
            <a:br>
              <a:rPr lang="en-US" sz="3200" b="1" dirty="0"/>
            </a:br>
            <a:r>
              <a:rPr lang="en-US" sz="3200" b="1" dirty="0" smtClean="0"/>
              <a:t>8. Extract</a:t>
            </a:r>
            <a:r>
              <a:rPr lang="en-US" sz="3200" b="1" dirty="0"/>
              <a:t>, process, and move data from data stores to archives</a:t>
            </a:r>
            <a:br>
              <a:rPr lang="en-US" sz="3200" b="1" dirty="0"/>
            </a:br>
            <a:endParaRPr lang="en-US" sz="3200" b="1" dirty="0"/>
          </a:p>
        </p:txBody>
      </p:sp>
      <p:sp>
        <p:nvSpPr>
          <p:cNvPr id="24" name="TextBox 23"/>
          <p:cNvSpPr txBox="1"/>
          <p:nvPr/>
        </p:nvSpPr>
        <p:spPr>
          <a:xfrm>
            <a:off x="420414" y="6190593"/>
            <a:ext cx="4419543" cy="369332"/>
          </a:xfrm>
          <a:prstGeom prst="rect">
            <a:avLst/>
          </a:prstGeom>
          <a:noFill/>
        </p:spPr>
        <p:txBody>
          <a:bodyPr wrap="none" rtlCol="0">
            <a:spAutoFit/>
          </a:bodyPr>
          <a:lstStyle/>
          <a:p>
            <a:r>
              <a:rPr lang="en-US" dirty="0"/>
              <a:t>http://www.dzone.com/articles/hadoop-t-etl</a:t>
            </a:r>
          </a:p>
        </p:txBody>
      </p:sp>
      <p:sp>
        <p:nvSpPr>
          <p:cNvPr id="25" name="TextBox 24"/>
          <p:cNvSpPr txBox="1"/>
          <p:nvPr/>
        </p:nvSpPr>
        <p:spPr>
          <a:xfrm>
            <a:off x="5549462" y="5863303"/>
            <a:ext cx="3014351" cy="369332"/>
          </a:xfrm>
          <a:prstGeom prst="rect">
            <a:avLst/>
          </a:prstGeom>
          <a:noFill/>
        </p:spPr>
        <p:txBody>
          <a:bodyPr wrap="none" rtlCol="0">
            <a:spAutoFit/>
          </a:bodyPr>
          <a:lstStyle/>
          <a:p>
            <a:r>
              <a:rPr lang="en-US" dirty="0" smtClean="0"/>
              <a:t>ETL is Extract Load Transform </a:t>
            </a:r>
            <a:endParaRPr lang="en-US" dirty="0"/>
          </a:p>
        </p:txBody>
      </p:sp>
      <p:grpSp>
        <p:nvGrpSpPr>
          <p:cNvPr id="26" name="Group 25"/>
          <p:cNvGrpSpPr/>
          <p:nvPr/>
        </p:nvGrpSpPr>
        <p:grpSpPr>
          <a:xfrm>
            <a:off x="420414" y="4141975"/>
            <a:ext cx="8313679" cy="1755494"/>
            <a:chOff x="420414" y="4239531"/>
            <a:chExt cx="8313679" cy="1755494"/>
          </a:xfrm>
        </p:grpSpPr>
        <p:sp>
          <p:nvSpPr>
            <p:cNvPr id="27" name="Oval 26"/>
            <p:cNvSpPr/>
            <p:nvPr/>
          </p:nvSpPr>
          <p:spPr>
            <a:xfrm>
              <a:off x="2393032" y="4907071"/>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Streaming Data</a:t>
              </a:r>
              <a:endParaRPr lang="en-US" dirty="0"/>
            </a:p>
          </p:txBody>
        </p:sp>
        <p:sp>
          <p:nvSpPr>
            <p:cNvPr id="28" name="Can 27"/>
            <p:cNvSpPr/>
            <p:nvPr/>
          </p:nvSpPr>
          <p:spPr>
            <a:xfrm>
              <a:off x="7462342" y="4509202"/>
              <a:ext cx="1271751" cy="1216152"/>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OLTP Database</a:t>
              </a:r>
              <a:endParaRPr lang="en-US" dirty="0"/>
            </a:p>
          </p:txBody>
        </p:sp>
        <p:sp>
          <p:nvSpPr>
            <p:cNvPr id="29" name="Oval 28"/>
            <p:cNvSpPr/>
            <p:nvPr/>
          </p:nvSpPr>
          <p:spPr>
            <a:xfrm>
              <a:off x="4927687" y="4907071"/>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Web Services</a:t>
              </a:r>
              <a:endParaRPr lang="en-US" dirty="0"/>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414" y="4239531"/>
              <a:ext cx="1755494" cy="1755494"/>
            </a:xfrm>
            <a:prstGeom prst="rect">
              <a:avLst/>
            </a:prstGeom>
          </p:spPr>
        </p:pic>
      </p:grpSp>
      <p:sp>
        <p:nvSpPr>
          <p:cNvPr id="31" name="Rounded Rectangle 30"/>
          <p:cNvSpPr/>
          <p:nvPr/>
        </p:nvSpPr>
        <p:spPr>
          <a:xfrm>
            <a:off x="2838431" y="1969090"/>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Transform with Hive, Drill, Hadoop, Spark, Giraph, Pig …</a:t>
            </a:r>
            <a:endParaRPr lang="en-US" dirty="0"/>
          </a:p>
        </p:txBody>
      </p:sp>
      <p:sp>
        <p:nvSpPr>
          <p:cNvPr id="32" name="Rounded Rectangle 31"/>
          <p:cNvSpPr/>
          <p:nvPr/>
        </p:nvSpPr>
        <p:spPr>
          <a:xfrm>
            <a:off x="2838432" y="3382281"/>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 Storage: HDFS, </a:t>
            </a:r>
            <a:r>
              <a:rPr lang="en-US" dirty="0" err="1" smtClean="0"/>
              <a:t>Hbase</a:t>
            </a:r>
            <a:r>
              <a:rPr lang="en-US" dirty="0" smtClean="0"/>
              <a:t>, RDBMS </a:t>
            </a:r>
            <a:endParaRPr lang="en-US" dirty="0"/>
          </a:p>
        </p:txBody>
      </p:sp>
      <p:grpSp>
        <p:nvGrpSpPr>
          <p:cNvPr id="33" name="Group 49"/>
          <p:cNvGrpSpPr>
            <a:grpSpLocks/>
          </p:cNvGrpSpPr>
          <p:nvPr/>
        </p:nvGrpSpPr>
        <p:grpSpPr bwMode="auto">
          <a:xfrm rot="16200000">
            <a:off x="5208014" y="4144351"/>
            <a:ext cx="765187" cy="512407"/>
            <a:chOff x="307" y="2637"/>
            <a:chExt cx="1051" cy="672"/>
          </a:xfrm>
          <a:solidFill>
            <a:schemeClr val="accent6">
              <a:lumMod val="60000"/>
              <a:lumOff val="40000"/>
            </a:schemeClr>
          </a:solidFill>
        </p:grpSpPr>
        <p:sp>
          <p:nvSpPr>
            <p:cNvPr id="34" name="Freeform 41"/>
            <p:cNvSpPr>
              <a:spLocks/>
            </p:cNvSpPr>
            <p:nvPr/>
          </p:nvSpPr>
          <p:spPr bwMode="auto">
            <a:xfrm>
              <a:off x="307" y="2637"/>
              <a:ext cx="1051" cy="672"/>
            </a:xfrm>
            <a:custGeom>
              <a:avLst/>
              <a:gdLst>
                <a:gd name="T0" fmla="*/ 0 w 1226"/>
                <a:gd name="T1" fmla="*/ 204 h 784"/>
                <a:gd name="T2" fmla="*/ 0 w 1226"/>
                <a:gd name="T3" fmla="*/ 486 h 784"/>
                <a:gd name="T4" fmla="*/ 72 w 1226"/>
                <a:gd name="T5" fmla="*/ 558 h 784"/>
                <a:gd name="T6" fmla="*/ 794 w 1226"/>
                <a:gd name="T7" fmla="*/ 558 h 784"/>
                <a:gd name="T8" fmla="*/ 794 w 1226"/>
                <a:gd name="T9" fmla="*/ 712 h 784"/>
                <a:gd name="T10" fmla="*/ 864 w 1226"/>
                <a:gd name="T11" fmla="*/ 784 h 784"/>
                <a:gd name="T12" fmla="*/ 1226 w 1226"/>
                <a:gd name="T13" fmla="*/ 416 h 784"/>
                <a:gd name="T14" fmla="*/ 794 w 1226"/>
                <a:gd name="T15" fmla="*/ 0 h 784"/>
                <a:gd name="T16" fmla="*/ 794 w 1226"/>
                <a:gd name="T17" fmla="*/ 204 h 784"/>
                <a:gd name="T18" fmla="*/ 0 w 1226"/>
                <a:gd name="T19" fmla="*/ 204 h 784"/>
                <a:gd name="T20" fmla="*/ 72 w 1226"/>
                <a:gd name="T21" fmla="*/ 27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6" h="784">
                  <a:moveTo>
                    <a:pt x="0" y="204"/>
                  </a:moveTo>
                  <a:lnTo>
                    <a:pt x="0" y="486"/>
                  </a:lnTo>
                  <a:lnTo>
                    <a:pt x="72" y="558"/>
                  </a:lnTo>
                  <a:lnTo>
                    <a:pt x="794" y="558"/>
                  </a:lnTo>
                  <a:lnTo>
                    <a:pt x="794" y="712"/>
                  </a:lnTo>
                  <a:lnTo>
                    <a:pt x="864" y="784"/>
                  </a:lnTo>
                  <a:lnTo>
                    <a:pt x="1226" y="416"/>
                  </a:lnTo>
                  <a:lnTo>
                    <a:pt x="794" y="0"/>
                  </a:lnTo>
                  <a:lnTo>
                    <a:pt x="794" y="204"/>
                  </a:lnTo>
                  <a:lnTo>
                    <a:pt x="0" y="204"/>
                  </a:lnTo>
                  <a:lnTo>
                    <a:pt x="72" y="274"/>
                  </a:lnTo>
                </a:path>
              </a:pathLst>
            </a:custGeom>
            <a:grpFill/>
            <a:ln w="12700">
              <a:solidFill>
                <a:schemeClr val="tx1"/>
              </a:solidFill>
              <a:prstDash val="solid"/>
              <a:round/>
              <a:headEnd/>
              <a:tailEnd/>
            </a:ln>
          </p:spPr>
          <p:txBody>
            <a:bodyPr/>
            <a:lstStyle/>
            <a:p>
              <a:pPr eaLnBrk="1" hangingPunct="1">
                <a:defRPr/>
              </a:pPr>
              <a:endParaRPr lang="en-US">
                <a:ln w="0"/>
                <a:solidFill>
                  <a:schemeClr val="accent1"/>
                </a:solidFill>
                <a:effectLst>
                  <a:outerShdw blurRad="38100" dist="25400" dir="5400000" algn="ctr" rotWithShape="0">
                    <a:srgbClr val="6E747A">
                      <a:alpha val="43000"/>
                    </a:srgbClr>
                  </a:outerShdw>
                </a:effectLst>
                <a:latin typeface="Arial" panose="020B0604020202020204" pitchFamily="34" charset="0"/>
                <a:cs typeface="+mn-cs"/>
              </a:endParaRPr>
            </a:p>
          </p:txBody>
        </p:sp>
        <p:sp>
          <p:nvSpPr>
            <p:cNvPr id="35" name="Freeform 42"/>
            <p:cNvSpPr>
              <a:spLocks/>
            </p:cNvSpPr>
            <p:nvPr/>
          </p:nvSpPr>
          <p:spPr bwMode="auto">
            <a:xfrm>
              <a:off x="369" y="2699"/>
              <a:ext cx="989" cy="610"/>
            </a:xfrm>
            <a:custGeom>
              <a:avLst/>
              <a:gdLst>
                <a:gd name="T0" fmla="*/ 0 w 1154"/>
                <a:gd name="T1" fmla="*/ 202 h 712"/>
                <a:gd name="T2" fmla="*/ 0 w 1154"/>
                <a:gd name="T3" fmla="*/ 486 h 712"/>
                <a:gd name="T4" fmla="*/ 792 w 1154"/>
                <a:gd name="T5" fmla="*/ 486 h 712"/>
                <a:gd name="T6" fmla="*/ 792 w 1154"/>
                <a:gd name="T7" fmla="*/ 712 h 712"/>
                <a:gd name="T8" fmla="*/ 1154 w 1154"/>
                <a:gd name="T9" fmla="*/ 344 h 712"/>
                <a:gd name="T10" fmla="*/ 794 w 1154"/>
                <a:gd name="T11" fmla="*/ 0 h 712"/>
                <a:gd name="T12" fmla="*/ 792 w 1154"/>
                <a:gd name="T13" fmla="*/ 204 h 712"/>
                <a:gd name="T14" fmla="*/ 0 w 1154"/>
                <a:gd name="T15" fmla="*/ 202 h 7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4" h="712">
                  <a:moveTo>
                    <a:pt x="0" y="202"/>
                  </a:moveTo>
                  <a:lnTo>
                    <a:pt x="0" y="486"/>
                  </a:lnTo>
                  <a:lnTo>
                    <a:pt x="792" y="486"/>
                  </a:lnTo>
                  <a:lnTo>
                    <a:pt x="792" y="712"/>
                  </a:lnTo>
                  <a:lnTo>
                    <a:pt x="1154" y="344"/>
                  </a:lnTo>
                  <a:lnTo>
                    <a:pt x="794" y="0"/>
                  </a:lnTo>
                  <a:lnTo>
                    <a:pt x="792" y="204"/>
                  </a:lnTo>
                  <a:lnTo>
                    <a:pt x="0" y="202"/>
                  </a:lnTo>
                  <a:close/>
                </a:path>
              </a:pathLst>
            </a:custGeom>
            <a:grpFill/>
            <a:ln w="12700">
              <a:solidFill>
                <a:schemeClr val="tx1"/>
              </a:solidFill>
              <a:prstDash val="solid"/>
              <a:round/>
              <a:headEnd/>
              <a:tailEnd/>
            </a:ln>
          </p:spPr>
          <p:txBody>
            <a:bodyPr/>
            <a:lstStyle/>
            <a:p>
              <a:pPr eaLnBrk="1" hangingPunct="1">
                <a:defRPr/>
              </a:pPr>
              <a:endParaRPr lang="en-US">
                <a:ln w="0"/>
                <a:solidFill>
                  <a:schemeClr val="accent1"/>
                </a:solidFill>
                <a:effectLst>
                  <a:outerShdw blurRad="38100" dist="25400" dir="5400000" algn="ctr" rotWithShape="0">
                    <a:srgbClr val="6E747A">
                      <a:alpha val="43000"/>
                    </a:srgbClr>
                  </a:outerShdw>
                </a:effectLst>
                <a:latin typeface="Arial" panose="020B0604020202020204" pitchFamily="34" charset="0"/>
                <a:cs typeface="+mn-cs"/>
              </a:endParaRPr>
            </a:p>
          </p:txBody>
        </p:sp>
        <p:sp>
          <p:nvSpPr>
            <p:cNvPr id="36" name="Line 43"/>
            <p:cNvSpPr>
              <a:spLocks noChangeShapeType="1"/>
            </p:cNvSpPr>
            <p:nvPr/>
          </p:nvSpPr>
          <p:spPr bwMode="auto">
            <a:xfrm>
              <a:off x="988" y="2812"/>
              <a:ext cx="58" cy="60"/>
            </a:xfrm>
            <a:prstGeom prst="line">
              <a:avLst/>
            </a:prstGeom>
            <a:grpFill/>
            <a:ln w="12700">
              <a:solidFill>
                <a:schemeClr val="tx1"/>
              </a:solidFill>
              <a:round/>
              <a:headEnd/>
              <a:tailEnd/>
            </a:ln>
            <a:extLst/>
          </p:spPr>
          <p:txBody>
            <a:bodyPr/>
            <a:lstStyle/>
            <a:p>
              <a:pPr eaLnBrk="1" hangingPunct="1">
                <a:defRPr/>
              </a:pPr>
              <a:endParaRPr lang="en-US">
                <a:ln w="0"/>
                <a:solidFill>
                  <a:schemeClr val="accent1"/>
                </a:solidFill>
                <a:effectLst>
                  <a:outerShdw blurRad="38100" dist="25400" dir="5400000" algn="ctr" rotWithShape="0">
                    <a:srgbClr val="6E747A">
                      <a:alpha val="43000"/>
                    </a:srgbClr>
                  </a:outerShdw>
                </a:effectLst>
                <a:latin typeface="Arial" panose="020B0604020202020204" pitchFamily="34" charset="0"/>
                <a:cs typeface="+mn-cs"/>
              </a:endParaRPr>
            </a:p>
          </p:txBody>
        </p:sp>
      </p:grpSp>
      <p:sp>
        <p:nvSpPr>
          <p:cNvPr id="37" name="Up-Down Arrow 36"/>
          <p:cNvSpPr/>
          <p:nvPr/>
        </p:nvSpPr>
        <p:spPr>
          <a:xfrm>
            <a:off x="5444243" y="2573946"/>
            <a:ext cx="292730" cy="73458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Left Arrow 42"/>
          <p:cNvSpPr/>
          <p:nvPr/>
        </p:nvSpPr>
        <p:spPr>
          <a:xfrm rot="20817741">
            <a:off x="1860023" y="2742537"/>
            <a:ext cx="978408" cy="484632"/>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414" y="1212289"/>
            <a:ext cx="1258709" cy="1361657"/>
          </a:xfrm>
          <a:prstGeom prst="rect">
            <a:avLst/>
          </a:prstGeom>
        </p:spPr>
      </p:pic>
      <p:cxnSp>
        <p:nvCxnSpPr>
          <p:cNvPr id="46" name="Straight Arrow Connector 45"/>
          <p:cNvCxnSpPr/>
          <p:nvPr/>
        </p:nvCxnSpPr>
        <p:spPr>
          <a:xfrm>
            <a:off x="1860023" y="1858928"/>
            <a:ext cx="770162" cy="18814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3076" name="Picture 4" descr="https://encrypted-tbn0.gstatic.com/images?q=tbn:ANd9GcQkvVR5QGpEAftL8VTeK3-lfB3hWTQHxNmgmS4aHscw7FcG3fA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517" y="2494607"/>
            <a:ext cx="1680933" cy="1259078"/>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742728" y="3664185"/>
            <a:ext cx="944510" cy="369332"/>
          </a:xfrm>
          <a:prstGeom prst="rect">
            <a:avLst/>
          </a:prstGeom>
          <a:noFill/>
        </p:spPr>
        <p:txBody>
          <a:bodyPr wrap="square" rtlCol="0">
            <a:spAutoFit/>
          </a:bodyPr>
          <a:lstStyle/>
          <a:p>
            <a:r>
              <a:rPr lang="en-US" dirty="0" smtClean="0"/>
              <a:t>Archive</a:t>
            </a:r>
            <a:endParaRPr lang="en-US" dirty="0"/>
          </a:p>
        </p:txBody>
      </p:sp>
      <p:sp>
        <p:nvSpPr>
          <p:cNvPr id="50" name="TextBox 49"/>
          <p:cNvSpPr txBox="1"/>
          <p:nvPr/>
        </p:nvSpPr>
        <p:spPr>
          <a:xfrm>
            <a:off x="3301320" y="1527319"/>
            <a:ext cx="2142923" cy="369332"/>
          </a:xfrm>
          <a:prstGeom prst="rect">
            <a:avLst/>
          </a:prstGeom>
          <a:noFill/>
        </p:spPr>
        <p:txBody>
          <a:bodyPr wrap="square" rtlCol="0">
            <a:spAutoFit/>
          </a:bodyPr>
          <a:lstStyle/>
          <a:p>
            <a:r>
              <a:rPr lang="en-US" dirty="0" smtClean="0"/>
              <a:t>Transform as needed</a:t>
            </a:r>
            <a:endParaRPr lang="en-US" dirty="0"/>
          </a:p>
        </p:txBody>
      </p:sp>
    </p:spTree>
    <p:extLst>
      <p:ext uri="{BB962C8B-B14F-4D97-AF65-F5344CB8AC3E}">
        <p14:creationId xmlns:p14="http://schemas.microsoft.com/office/powerpoint/2010/main" val="1351038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054"/>
            <a:ext cx="6658984" cy="973515"/>
          </a:xfrm>
        </p:spPr>
        <p:txBody>
          <a:bodyPr>
            <a:noAutofit/>
          </a:bodyPr>
          <a:lstStyle/>
          <a:p>
            <a:pPr marL="514350" indent="-514350"/>
            <a:r>
              <a:rPr lang="en-US" sz="2400" b="1" dirty="0"/>
              <a:t/>
            </a:r>
            <a:br>
              <a:rPr lang="en-US" sz="2400" b="1" dirty="0"/>
            </a:br>
            <a:r>
              <a:rPr lang="en-US" sz="2400" b="1" dirty="0" smtClean="0"/>
              <a:t>9. Combine </a:t>
            </a:r>
            <a:r>
              <a:rPr lang="en-US" sz="2400" b="1" dirty="0"/>
              <a:t>data from Cloud databases and on premise data stores for analytics, data mining, and/or machine learning</a:t>
            </a:r>
            <a:br>
              <a:rPr lang="en-US" sz="2400" b="1" dirty="0"/>
            </a:br>
            <a:endParaRPr lang="en-US" sz="2400" b="1" dirty="0"/>
          </a:p>
        </p:txBody>
      </p:sp>
      <p:sp>
        <p:nvSpPr>
          <p:cNvPr id="3" name="Rounded Rectangle 2"/>
          <p:cNvSpPr/>
          <p:nvPr/>
        </p:nvSpPr>
        <p:spPr>
          <a:xfrm>
            <a:off x="738564" y="3611265"/>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Hadoop, Spark, Giraph, Pig …</a:t>
            </a:r>
            <a:endParaRPr lang="en-US" dirty="0"/>
          </a:p>
        </p:txBody>
      </p:sp>
      <p:sp>
        <p:nvSpPr>
          <p:cNvPr id="4" name="Rounded Rectangle 3"/>
          <p:cNvSpPr/>
          <p:nvPr/>
        </p:nvSpPr>
        <p:spPr>
          <a:xfrm>
            <a:off x="738564" y="4468509"/>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 Storage: HDFS, </a:t>
            </a:r>
            <a:r>
              <a:rPr lang="en-US" dirty="0" err="1" smtClean="0"/>
              <a:t>Hbase</a:t>
            </a:r>
            <a:r>
              <a:rPr lang="en-US" dirty="0" smtClean="0"/>
              <a:t> </a:t>
            </a:r>
            <a:endParaRPr lang="en-US" dirty="0"/>
          </a:p>
        </p:txBody>
      </p:sp>
      <p:cxnSp>
        <p:nvCxnSpPr>
          <p:cNvPr id="5" name="Straight Arrow Connector 4"/>
          <p:cNvCxnSpPr/>
          <p:nvPr/>
        </p:nvCxnSpPr>
        <p:spPr>
          <a:xfrm flipV="1">
            <a:off x="1702901" y="5212668"/>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V="1">
            <a:off x="12131905" y="9916173"/>
            <a:ext cx="0" cy="40896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flipV="1">
            <a:off x="5798747" y="5277763"/>
            <a:ext cx="724580" cy="63240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 name="Rounded Rectangle 14"/>
          <p:cNvSpPr/>
          <p:nvPr/>
        </p:nvSpPr>
        <p:spPr>
          <a:xfrm>
            <a:off x="2650016" y="2787640"/>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Mahout, R</a:t>
            </a:r>
            <a:endParaRPr lang="en-US" dirty="0"/>
          </a:p>
        </p:txBody>
      </p:sp>
      <p:sp>
        <p:nvSpPr>
          <p:cNvPr id="16" name="Up-Down Arrow 15"/>
          <p:cNvSpPr/>
          <p:nvPr/>
        </p:nvSpPr>
        <p:spPr>
          <a:xfrm rot="17793130">
            <a:off x="2527659" y="1341068"/>
            <a:ext cx="298475" cy="1814878"/>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6962141" y="2922146"/>
            <a:ext cx="1852751" cy="369332"/>
          </a:xfrm>
          <a:prstGeom prst="rect">
            <a:avLst/>
          </a:prstGeom>
          <a:noFill/>
        </p:spPr>
        <p:txBody>
          <a:bodyPr wrap="none" rtlCol="0">
            <a:spAutoFit/>
          </a:bodyPr>
          <a:lstStyle/>
          <a:p>
            <a:r>
              <a:rPr lang="en-US" b="1" dirty="0" smtClean="0"/>
              <a:t>Similar to 4 and 5</a:t>
            </a:r>
            <a:endParaRPr lang="en-US" b="1" dirty="0"/>
          </a:p>
        </p:txBody>
      </p:sp>
      <p:sp>
        <p:nvSpPr>
          <p:cNvPr id="18" name="Oval 17"/>
          <p:cNvSpPr/>
          <p:nvPr/>
        </p:nvSpPr>
        <p:spPr>
          <a:xfrm>
            <a:off x="384107" y="5961901"/>
            <a:ext cx="2637589" cy="45823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On premise Data</a:t>
            </a:r>
            <a:endParaRPr lang="en-US" dirty="0"/>
          </a:p>
        </p:txBody>
      </p:sp>
      <p:sp>
        <p:nvSpPr>
          <p:cNvPr id="19" name="Oval 18"/>
          <p:cNvSpPr/>
          <p:nvPr/>
        </p:nvSpPr>
        <p:spPr>
          <a:xfrm>
            <a:off x="3398759" y="5994891"/>
            <a:ext cx="2637589" cy="45823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Streaming Data</a:t>
            </a:r>
            <a:endParaRPr lang="en-US" dirty="0"/>
          </a:p>
        </p:txBody>
      </p:sp>
      <p:pic>
        <p:nvPicPr>
          <p:cNvPr id="5122" name="Picture 2" descr="http://www.techtoweb.com/wp-content/uploads/2013/01/Top-5-Cloud-Storage-Option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9172" y="4994026"/>
            <a:ext cx="2278690" cy="1759448"/>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Arrow Connector 23"/>
          <p:cNvCxnSpPr/>
          <p:nvPr/>
        </p:nvCxnSpPr>
        <p:spPr>
          <a:xfrm flipV="1">
            <a:off x="4615451" y="5178255"/>
            <a:ext cx="0" cy="73191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192" y="1285292"/>
            <a:ext cx="1258709" cy="1361657"/>
          </a:xfrm>
          <a:prstGeom prst="rect">
            <a:avLst/>
          </a:prstGeom>
        </p:spPr>
      </p:pic>
    </p:spTree>
    <p:extLst>
      <p:ext uri="{BB962C8B-B14F-4D97-AF65-F5344CB8AC3E}">
        <p14:creationId xmlns:p14="http://schemas.microsoft.com/office/powerpoint/2010/main" val="2440018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ikibon.org/w/images/2/20/Cloud-BigDa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6707"/>
            <a:ext cx="8092966" cy="63312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9151" y="89972"/>
            <a:ext cx="5354199" cy="369332"/>
          </a:xfrm>
          <a:prstGeom prst="rect">
            <a:avLst/>
          </a:prstGeom>
        </p:spPr>
        <p:txBody>
          <a:bodyPr wrap="square">
            <a:spAutoFit/>
          </a:bodyPr>
          <a:lstStyle/>
          <a:p>
            <a:r>
              <a:rPr lang="en-US" dirty="0"/>
              <a:t>http://wikibon.org/w/images/2/20/Cloud-BigData.png</a:t>
            </a:r>
          </a:p>
        </p:txBody>
      </p:sp>
      <p:sp>
        <p:nvSpPr>
          <p:cNvPr id="2" name="Title 1"/>
          <p:cNvSpPr>
            <a:spLocks noGrp="1"/>
          </p:cNvSpPr>
          <p:nvPr>
            <p:ph type="title"/>
          </p:nvPr>
        </p:nvSpPr>
        <p:spPr>
          <a:xfrm>
            <a:off x="0" y="545156"/>
            <a:ext cx="4803228" cy="1143000"/>
          </a:xfrm>
        </p:spPr>
        <p:txBody>
          <a:bodyPr>
            <a:normAutofit fontScale="90000"/>
          </a:bodyPr>
          <a:lstStyle/>
          <a:p>
            <a:r>
              <a:rPr lang="en-US" dirty="0" smtClean="0"/>
              <a:t>Example: Integrate Cloud and local data</a:t>
            </a:r>
            <a:endParaRPr lang="en-US" dirty="0"/>
          </a:p>
        </p:txBody>
      </p:sp>
    </p:spTree>
    <p:extLst>
      <p:ext uri="{BB962C8B-B14F-4D97-AF65-F5344CB8AC3E}">
        <p14:creationId xmlns:p14="http://schemas.microsoft.com/office/powerpoint/2010/main" val="1922385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879"/>
            <a:ext cx="6675220" cy="1143000"/>
          </a:xfrm>
        </p:spPr>
        <p:txBody>
          <a:bodyPr>
            <a:noAutofit/>
          </a:bodyPr>
          <a:lstStyle/>
          <a:p>
            <a:pPr marL="514350" indent="-514350"/>
            <a:r>
              <a:rPr lang="en-US" sz="2400" b="1" dirty="0" smtClean="0"/>
              <a:t>10. Orchestrate </a:t>
            </a:r>
            <a:r>
              <a:rPr lang="en-US" sz="2400" b="1" dirty="0"/>
              <a:t>multiple sequential and parallel data transformations and/or analytic processing using a workflow manager</a:t>
            </a:r>
          </a:p>
        </p:txBody>
      </p:sp>
      <p:sp>
        <p:nvSpPr>
          <p:cNvPr id="3" name="Rounded Rectangle 2"/>
          <p:cNvSpPr/>
          <p:nvPr/>
        </p:nvSpPr>
        <p:spPr>
          <a:xfrm>
            <a:off x="2290388" y="4876810"/>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Hadoop, Spark, Giraph, Pig …</a:t>
            </a:r>
            <a:endParaRPr lang="en-US" dirty="0"/>
          </a:p>
        </p:txBody>
      </p:sp>
      <p:sp>
        <p:nvSpPr>
          <p:cNvPr id="4" name="Rounded Rectangle 3"/>
          <p:cNvSpPr/>
          <p:nvPr/>
        </p:nvSpPr>
        <p:spPr>
          <a:xfrm>
            <a:off x="2290388" y="5734054"/>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 Storage: HDFS, </a:t>
            </a:r>
            <a:r>
              <a:rPr lang="en-US" dirty="0" err="1" smtClean="0"/>
              <a:t>Hbase</a:t>
            </a:r>
            <a:r>
              <a:rPr lang="en-US" dirty="0" smtClean="0"/>
              <a:t> </a:t>
            </a:r>
            <a:endParaRPr lang="en-US" dirty="0"/>
          </a:p>
        </p:txBody>
      </p:sp>
      <p:sp>
        <p:nvSpPr>
          <p:cNvPr id="5" name="Rounded Rectangle 4"/>
          <p:cNvSpPr/>
          <p:nvPr/>
        </p:nvSpPr>
        <p:spPr>
          <a:xfrm>
            <a:off x="6963066" y="3998561"/>
            <a:ext cx="1828800"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Analytic-1</a:t>
            </a:r>
            <a:endParaRPr lang="en-US" dirty="0"/>
          </a:p>
        </p:txBody>
      </p:sp>
      <p:sp>
        <p:nvSpPr>
          <p:cNvPr id="6" name="Rounded Rectangle 5"/>
          <p:cNvSpPr/>
          <p:nvPr/>
        </p:nvSpPr>
        <p:spPr>
          <a:xfrm>
            <a:off x="3963330" y="3998561"/>
            <a:ext cx="1828800"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Analytic-2</a:t>
            </a:r>
            <a:endParaRPr lang="en-US" dirty="0"/>
          </a:p>
        </p:txBody>
      </p:sp>
      <p:sp>
        <p:nvSpPr>
          <p:cNvPr id="7" name="Left Arrow 6"/>
          <p:cNvSpPr/>
          <p:nvPr/>
        </p:nvSpPr>
        <p:spPr>
          <a:xfrm>
            <a:off x="6079975" y="4174608"/>
            <a:ext cx="595245" cy="29429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963595" y="3492347"/>
            <a:ext cx="7828271" cy="29745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Orchestration Layer (Workflow)</a:t>
            </a:r>
            <a:endParaRPr lang="en-US" dirty="0"/>
          </a:p>
        </p:txBody>
      </p:sp>
      <p:sp>
        <p:nvSpPr>
          <p:cNvPr id="9" name="Up-Down Arrow 8"/>
          <p:cNvSpPr/>
          <p:nvPr/>
        </p:nvSpPr>
        <p:spPr>
          <a:xfrm rot="17601505">
            <a:off x="3526247" y="1595329"/>
            <a:ext cx="298475" cy="2427050"/>
          </a:xfrm>
          <a:prstGeom prst="up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0" name="TextBox 9"/>
          <p:cNvSpPr txBox="1"/>
          <p:nvPr/>
        </p:nvSpPr>
        <p:spPr>
          <a:xfrm>
            <a:off x="3675485" y="2405339"/>
            <a:ext cx="2553007" cy="369332"/>
          </a:xfrm>
          <a:prstGeom prst="rect">
            <a:avLst/>
          </a:prstGeom>
          <a:noFill/>
        </p:spPr>
        <p:txBody>
          <a:bodyPr wrap="none" rtlCol="0">
            <a:spAutoFit/>
          </a:bodyPr>
          <a:lstStyle/>
          <a:p>
            <a:r>
              <a:rPr lang="en-US" dirty="0" smtClean="0"/>
              <a:t>Specify Analytics Pipeline</a:t>
            </a:r>
            <a:endParaRPr lang="en-US" dirty="0"/>
          </a:p>
        </p:txBody>
      </p:sp>
      <p:sp>
        <p:nvSpPr>
          <p:cNvPr id="11" name="Rounded Rectangle 10"/>
          <p:cNvSpPr/>
          <p:nvPr/>
        </p:nvSpPr>
        <p:spPr>
          <a:xfrm>
            <a:off x="963595" y="3998561"/>
            <a:ext cx="1828800"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Analytic-3</a:t>
            </a:r>
          </a:p>
          <a:p>
            <a:pPr algn="ctr"/>
            <a:r>
              <a:rPr lang="en-US" dirty="0" smtClean="0"/>
              <a:t>(Visualize)</a:t>
            </a:r>
            <a:endParaRPr lang="en-US" dirty="0"/>
          </a:p>
        </p:txBody>
      </p:sp>
      <p:sp>
        <p:nvSpPr>
          <p:cNvPr id="12" name="Left Arrow 11"/>
          <p:cNvSpPr/>
          <p:nvPr/>
        </p:nvSpPr>
        <p:spPr>
          <a:xfrm>
            <a:off x="3080240" y="4218801"/>
            <a:ext cx="595245" cy="20590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8640" y="1613240"/>
            <a:ext cx="1258709" cy="1361657"/>
          </a:xfrm>
          <a:prstGeom prst="rect">
            <a:avLst/>
          </a:prstGeom>
        </p:spPr>
      </p:pic>
      <p:sp>
        <p:nvSpPr>
          <p:cNvPr id="14" name="TextBox 13"/>
          <p:cNvSpPr txBox="1"/>
          <p:nvPr/>
        </p:nvSpPr>
        <p:spPr>
          <a:xfrm>
            <a:off x="2938831" y="1428444"/>
            <a:ext cx="3736389" cy="646331"/>
          </a:xfrm>
          <a:prstGeom prst="rect">
            <a:avLst/>
          </a:prstGeom>
          <a:noFill/>
        </p:spPr>
        <p:txBody>
          <a:bodyPr wrap="square" rtlCol="0">
            <a:spAutoFit/>
          </a:bodyPr>
          <a:lstStyle/>
          <a:p>
            <a:r>
              <a:rPr lang="en-US" dirty="0" smtClean="0"/>
              <a:t>This can be used for science by adding data staging phases as in case 5A</a:t>
            </a:r>
          </a:p>
        </p:txBody>
      </p:sp>
    </p:spTree>
    <p:extLst>
      <p:ext uri="{BB962C8B-B14F-4D97-AF65-F5344CB8AC3E}">
        <p14:creationId xmlns:p14="http://schemas.microsoft.com/office/powerpoint/2010/main" val="2935793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5990896" cy="1143000"/>
          </a:xfrm>
        </p:spPr>
        <p:txBody>
          <a:bodyPr>
            <a:normAutofit/>
          </a:bodyPr>
          <a:lstStyle/>
          <a:p>
            <a:r>
              <a:rPr lang="en-US" b="1" dirty="0" smtClean="0"/>
              <a:t>Example from </a:t>
            </a:r>
            <a:r>
              <a:rPr lang="en-US" b="1" dirty="0" err="1" smtClean="0"/>
              <a:t>Hortonworks</a:t>
            </a:r>
            <a:endParaRPr lang="en-US" b="1" dirty="0"/>
          </a:p>
        </p:txBody>
      </p:sp>
      <p:pic>
        <p:nvPicPr>
          <p:cNvPr id="2050" name="Picture 2" descr="YARN Applications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124" y="2800055"/>
            <a:ext cx="9144000" cy="41819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1593105"/>
            <a:ext cx="3878369" cy="369332"/>
          </a:xfrm>
          <a:prstGeom prst="rect">
            <a:avLst/>
          </a:prstGeom>
        </p:spPr>
        <p:txBody>
          <a:bodyPr wrap="none">
            <a:spAutoFit/>
          </a:bodyPr>
          <a:lstStyle/>
          <a:p>
            <a:r>
              <a:rPr lang="en-US" dirty="0"/>
              <a:t>http://hortonworks.com/hadoop/yarn/</a:t>
            </a:r>
          </a:p>
        </p:txBody>
      </p:sp>
    </p:spTree>
    <p:extLst>
      <p:ext uri="{BB962C8B-B14F-4D97-AF65-F5344CB8AC3E}">
        <p14:creationId xmlns:p14="http://schemas.microsoft.com/office/powerpoint/2010/main" val="2812328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27016" y="0"/>
            <a:ext cx="7977778" cy="6858000"/>
          </a:xfrm>
          <a:prstGeom prst="rect">
            <a:avLst/>
          </a:prstGeom>
          <a:noFill/>
        </p:spPr>
      </p:pic>
      <p:sp>
        <p:nvSpPr>
          <p:cNvPr id="9" name="TextBox 8"/>
          <p:cNvSpPr txBox="1"/>
          <p:nvPr/>
        </p:nvSpPr>
        <p:spPr>
          <a:xfrm>
            <a:off x="0" y="3823927"/>
            <a:ext cx="9144000" cy="4524315"/>
          </a:xfrm>
          <a:prstGeom prst="rect">
            <a:avLst/>
          </a:prstGeom>
          <a:solidFill>
            <a:schemeClr val="bg1"/>
          </a:solidFill>
        </p:spPr>
        <p:txBody>
          <a:bodyPr wrap="square" rtlCol="0">
            <a:spAutoFit/>
          </a:bodyPr>
          <a:lstStyle/>
          <a:p>
            <a:pPr marL="342900" indent="-342900" defTabSz="457200">
              <a:buFont typeface="Arial" panose="020B0604020202020204" pitchFamily="34" charset="0"/>
              <a:buChar char="•"/>
            </a:pPr>
            <a:r>
              <a:rPr lang="en-US" sz="2400" dirty="0">
                <a:solidFill>
                  <a:prstClr val="black"/>
                </a:solidFill>
              </a:rPr>
              <a:t>HPC-ABDS</a:t>
            </a:r>
          </a:p>
          <a:p>
            <a:pPr marL="342900" indent="-342900" defTabSz="457200">
              <a:buFont typeface="Arial" panose="020B0604020202020204" pitchFamily="34" charset="0"/>
              <a:buChar char="•"/>
            </a:pPr>
            <a:r>
              <a:rPr lang="en-US" sz="2400" dirty="0">
                <a:solidFill>
                  <a:prstClr val="black"/>
                </a:solidFill>
              </a:rPr>
              <a:t>~120 </a:t>
            </a:r>
            <a:r>
              <a:rPr lang="en-US" sz="2400" dirty="0" smtClean="0">
                <a:solidFill>
                  <a:prstClr val="black"/>
                </a:solidFill>
              </a:rPr>
              <a:t>Capabilities Spring 2014 but now &gt; 300</a:t>
            </a:r>
            <a:endParaRPr lang="en-US" sz="2400" dirty="0">
              <a:solidFill>
                <a:prstClr val="black"/>
              </a:solidFill>
            </a:endParaRPr>
          </a:p>
          <a:p>
            <a:pPr marL="342900" indent="-342900" defTabSz="457200">
              <a:buFont typeface="Arial" panose="020B0604020202020204" pitchFamily="34" charset="0"/>
              <a:buChar char="•"/>
            </a:pPr>
            <a:r>
              <a:rPr lang="en-US" sz="2400" dirty="0" smtClean="0">
                <a:solidFill>
                  <a:prstClr val="black"/>
                </a:solidFill>
              </a:rPr>
              <a:t>Apache represents key open source approach and largest contributor</a:t>
            </a:r>
            <a:endParaRPr lang="en-US" sz="2400" dirty="0">
              <a:solidFill>
                <a:prstClr val="black"/>
              </a:solidFill>
            </a:endParaRPr>
          </a:p>
          <a:p>
            <a:pPr marL="342900" indent="-342900" defTabSz="457200">
              <a:buFont typeface="Arial" panose="020B0604020202020204" pitchFamily="34" charset="0"/>
              <a:buChar char="•"/>
            </a:pPr>
            <a:r>
              <a:rPr lang="en-US" sz="2400" b="1" dirty="0">
                <a:solidFill>
                  <a:srgbClr val="9BBB59">
                    <a:lumMod val="75000"/>
                  </a:srgbClr>
                </a:solidFill>
              </a:rPr>
              <a:t>Green layers have strong HPC Integration opportunities</a:t>
            </a:r>
            <a:br>
              <a:rPr lang="en-US" sz="2400" b="1" dirty="0">
                <a:solidFill>
                  <a:srgbClr val="9BBB59">
                    <a:lumMod val="75000"/>
                  </a:srgbClr>
                </a:solidFill>
              </a:rPr>
            </a:br>
            <a:endParaRPr lang="en-US" sz="2400" b="1" dirty="0">
              <a:solidFill>
                <a:srgbClr val="9BBB59">
                  <a:lumMod val="75000"/>
                </a:srgbClr>
              </a:solidFill>
            </a:endParaRPr>
          </a:p>
          <a:p>
            <a:pPr marL="342900" indent="-342900" defTabSz="457200">
              <a:buFont typeface="Arial" panose="020B0604020202020204" pitchFamily="34" charset="0"/>
              <a:buChar char="•"/>
            </a:pPr>
            <a:r>
              <a:rPr lang="en-US" sz="2400" b="1" dirty="0">
                <a:solidFill>
                  <a:prstClr val="black"/>
                </a:solidFill>
              </a:rPr>
              <a:t>Goal</a:t>
            </a:r>
          </a:p>
          <a:p>
            <a:pPr marL="342900" indent="-342900" defTabSz="457200">
              <a:buFont typeface="Arial" panose="020B0604020202020204" pitchFamily="34" charset="0"/>
              <a:buChar char="•"/>
            </a:pPr>
            <a:r>
              <a:rPr lang="en-US" sz="2400" b="1" dirty="0">
                <a:solidFill>
                  <a:prstClr val="black"/>
                </a:solidFill>
              </a:rPr>
              <a:t>Functionality of ABDS</a:t>
            </a:r>
          </a:p>
          <a:p>
            <a:pPr marL="342900" indent="-342900" defTabSz="457200">
              <a:buFont typeface="Arial" panose="020B0604020202020204" pitchFamily="34" charset="0"/>
              <a:buChar char="•"/>
            </a:pPr>
            <a:r>
              <a:rPr lang="en-US" sz="2400" b="1" dirty="0">
                <a:solidFill>
                  <a:prstClr val="black"/>
                </a:solidFill>
              </a:rPr>
              <a:t>Performance of </a:t>
            </a:r>
            <a:r>
              <a:rPr lang="en-US" sz="2400" b="1" dirty="0" smtClean="0">
                <a:solidFill>
                  <a:prstClr val="black"/>
                </a:solidFill>
              </a:rPr>
              <a:t>HPC</a:t>
            </a:r>
          </a:p>
          <a:p>
            <a:pPr marL="342900" indent="-342900" defTabSz="457200">
              <a:buFont typeface="Arial" panose="020B0604020202020204" pitchFamily="34" charset="0"/>
              <a:buChar char="•"/>
            </a:pPr>
            <a:endParaRPr lang="en-US" sz="2400" b="1" dirty="0">
              <a:solidFill>
                <a:prstClr val="black"/>
              </a:solidFill>
            </a:endParaRPr>
          </a:p>
          <a:p>
            <a:pPr marL="342900" indent="-342900" defTabSz="457200">
              <a:buFont typeface="Arial" panose="020B0604020202020204" pitchFamily="34" charset="0"/>
              <a:buChar char="•"/>
            </a:pPr>
            <a:r>
              <a:rPr lang="en-US" sz="2400" b="1" dirty="0" smtClean="0">
                <a:solidFill>
                  <a:prstClr val="black"/>
                </a:solidFill>
              </a:rPr>
              <a:t>Important Caveat: </a:t>
            </a:r>
            <a:r>
              <a:rPr lang="en-US" sz="2400" dirty="0" smtClean="0">
                <a:solidFill>
                  <a:prstClr val="black"/>
                </a:solidFill>
              </a:rPr>
              <a:t>I will discuss ALL applications as though they used HPC-ABDS whereas in practice very few of them do as their software was developed before the current cloud revolution</a:t>
            </a:r>
            <a:endParaRPr lang="en-US" sz="2400" dirty="0">
              <a:solidFill>
                <a:prstClr val="black"/>
              </a:solidFill>
            </a:endParaRPr>
          </a:p>
        </p:txBody>
      </p:sp>
    </p:spTree>
    <p:extLst>
      <p:ext uri="{BB962C8B-B14F-4D97-AF65-F5344CB8AC3E}">
        <p14:creationId xmlns:p14="http://schemas.microsoft.com/office/powerpoint/2010/main" val="361814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2869" y="2017239"/>
            <a:ext cx="7772400" cy="1362075"/>
          </a:xfrm>
        </p:spPr>
        <p:txBody>
          <a:bodyPr>
            <a:normAutofit/>
          </a:bodyPr>
          <a:lstStyle/>
          <a:p>
            <a:pPr algn="ctr"/>
            <a:r>
              <a:rPr lang="en-US" dirty="0" smtClean="0"/>
              <a:t>Using the HPC-ABDS Stack (summary of different layers)</a:t>
            </a:r>
            <a:endParaRPr lang="en-US" dirty="0"/>
          </a:p>
        </p:txBody>
      </p:sp>
      <p:sp>
        <p:nvSpPr>
          <p:cNvPr id="8" name="Text Placeholder 7"/>
          <p:cNvSpPr>
            <a:spLocks noGrp="1"/>
          </p:cNvSpPr>
          <p:nvPr>
            <p:ph type="body" idx="1"/>
          </p:nvPr>
        </p:nvSpPr>
        <p:spPr>
          <a:xfrm>
            <a:off x="373200" y="3672325"/>
            <a:ext cx="8348011" cy="2664542"/>
          </a:xfrm>
        </p:spPr>
        <p:txBody>
          <a:bodyPr>
            <a:normAutofit/>
          </a:bodyPr>
          <a:lstStyle/>
          <a:p>
            <a:pPr algn="ctr"/>
            <a:r>
              <a:rPr lang="en-US" sz="3200" dirty="0" smtClean="0">
                <a:solidFill>
                  <a:schemeClr val="tx1">
                    <a:lumMod val="75000"/>
                    <a:lumOff val="25000"/>
                  </a:schemeClr>
                </a:solidFill>
              </a:rPr>
              <a:t>Layers 1- 6</a:t>
            </a:r>
            <a:endParaRPr lang="en-US" sz="3200" dirty="0">
              <a:solidFill>
                <a:schemeClr val="tx1">
                  <a:lumMod val="75000"/>
                  <a:lumOff val="25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94" y="2837709"/>
            <a:ext cx="3365726" cy="3359726"/>
          </a:xfrm>
          <a:prstGeom prst="rect">
            <a:avLst/>
          </a:prstGeom>
        </p:spPr>
      </p:pic>
    </p:spTree>
    <p:extLst>
      <p:ext uri="{BB962C8B-B14F-4D97-AF65-F5344CB8AC3E}">
        <p14:creationId xmlns:p14="http://schemas.microsoft.com/office/powerpoint/2010/main" val="2864666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09" y="28288"/>
            <a:ext cx="6505171" cy="507421"/>
          </a:xfrm>
        </p:spPr>
        <p:txBody>
          <a:bodyPr>
            <a:noAutofit/>
          </a:bodyPr>
          <a:lstStyle/>
          <a:p>
            <a:r>
              <a:rPr lang="en-US" sz="2800" b="1" dirty="0" smtClean="0"/>
              <a:t>Functionality of 21 HPC-ABDS </a:t>
            </a:r>
            <a:r>
              <a:rPr lang="en-US" sz="2800" b="1" dirty="0"/>
              <a:t>Layers</a:t>
            </a:r>
          </a:p>
        </p:txBody>
      </p:sp>
      <p:sp>
        <p:nvSpPr>
          <p:cNvPr id="3" name="Content Placeholder 2"/>
          <p:cNvSpPr>
            <a:spLocks noGrp="1"/>
          </p:cNvSpPr>
          <p:nvPr>
            <p:ph idx="1"/>
          </p:nvPr>
        </p:nvSpPr>
        <p:spPr>
          <a:xfrm>
            <a:off x="78508" y="530441"/>
            <a:ext cx="9065491" cy="6327559"/>
          </a:xfrm>
        </p:spPr>
        <p:txBody>
          <a:bodyPr>
            <a:noAutofit/>
          </a:bodyPr>
          <a:lstStyle/>
          <a:p>
            <a:pPr>
              <a:spcBef>
                <a:spcPts val="225"/>
              </a:spcBef>
              <a:buFont typeface="+mj-lt"/>
              <a:buAutoNum type="arabicParenR"/>
            </a:pPr>
            <a:r>
              <a:rPr lang="en-US" sz="1800" dirty="0">
                <a:latin typeface="Calibri" panose="020F0502020204030204" pitchFamily="34" charset="0"/>
              </a:rPr>
              <a:t>Message Protocols:</a:t>
            </a:r>
          </a:p>
          <a:p>
            <a:pPr>
              <a:spcBef>
                <a:spcPts val="225"/>
              </a:spcBef>
              <a:buFont typeface="+mj-lt"/>
              <a:buAutoNum type="arabicParenR"/>
            </a:pPr>
            <a:r>
              <a:rPr lang="en-US" sz="1800" dirty="0">
                <a:latin typeface="Calibri" panose="020F0502020204030204" pitchFamily="34" charset="0"/>
              </a:rPr>
              <a:t>Distributed Coordination:</a:t>
            </a:r>
          </a:p>
          <a:p>
            <a:pPr>
              <a:spcBef>
                <a:spcPts val="225"/>
              </a:spcBef>
              <a:buFont typeface="+mj-lt"/>
              <a:buAutoNum type="arabicParenR"/>
            </a:pPr>
            <a:r>
              <a:rPr lang="en-US" sz="1800" dirty="0">
                <a:latin typeface="Calibri" panose="020F0502020204030204" pitchFamily="34" charset="0"/>
              </a:rPr>
              <a:t>Security &amp; Privacy:</a:t>
            </a:r>
          </a:p>
          <a:p>
            <a:pPr>
              <a:spcBef>
                <a:spcPts val="225"/>
              </a:spcBef>
              <a:buFont typeface="+mj-lt"/>
              <a:buAutoNum type="arabicParenR"/>
            </a:pPr>
            <a:r>
              <a:rPr lang="en-US" sz="1800" dirty="0">
                <a:latin typeface="Calibri" panose="020F0502020204030204" pitchFamily="34" charset="0"/>
              </a:rPr>
              <a:t>Monitoring: </a:t>
            </a:r>
          </a:p>
          <a:p>
            <a:pPr>
              <a:spcBef>
                <a:spcPts val="225"/>
              </a:spcBef>
              <a:buFont typeface="+mj-lt"/>
              <a:buAutoNum type="arabicParenR"/>
            </a:pPr>
            <a:r>
              <a:rPr lang="en-US" sz="1800" dirty="0" err="1">
                <a:latin typeface="Calibri" panose="020F0502020204030204" pitchFamily="34" charset="0"/>
              </a:rPr>
              <a:t>IaaS</a:t>
            </a:r>
            <a:r>
              <a:rPr lang="en-US" sz="1800" dirty="0">
                <a:latin typeface="Calibri" panose="020F0502020204030204" pitchFamily="34" charset="0"/>
              </a:rPr>
              <a:t> Management from HPC to hypervisors:</a:t>
            </a:r>
          </a:p>
          <a:p>
            <a:pPr>
              <a:spcBef>
                <a:spcPts val="225"/>
              </a:spcBef>
              <a:buFont typeface="+mj-lt"/>
              <a:buAutoNum type="arabicParenR"/>
            </a:pPr>
            <a:r>
              <a:rPr lang="en-US" sz="1800" dirty="0">
                <a:latin typeface="Calibri" panose="020F0502020204030204" pitchFamily="34" charset="0"/>
              </a:rPr>
              <a:t>DevOps: </a:t>
            </a:r>
          </a:p>
          <a:p>
            <a:pPr>
              <a:spcBef>
                <a:spcPts val="225"/>
              </a:spcBef>
              <a:buFont typeface="+mj-lt"/>
              <a:buAutoNum type="arabicParenR"/>
            </a:pPr>
            <a:r>
              <a:rPr lang="en-US" sz="1800" dirty="0">
                <a:latin typeface="Calibri" panose="020F0502020204030204" pitchFamily="34" charset="0"/>
              </a:rPr>
              <a:t>Interoperability:</a:t>
            </a:r>
          </a:p>
          <a:p>
            <a:pPr>
              <a:spcBef>
                <a:spcPts val="225"/>
              </a:spcBef>
              <a:buFont typeface="+mj-lt"/>
              <a:buAutoNum type="arabicParenR"/>
            </a:pPr>
            <a:r>
              <a:rPr lang="en-US" sz="1800" dirty="0">
                <a:latin typeface="Calibri" panose="020F0502020204030204" pitchFamily="34" charset="0"/>
              </a:rPr>
              <a:t>File systems: </a:t>
            </a:r>
          </a:p>
          <a:p>
            <a:pPr>
              <a:spcBef>
                <a:spcPts val="225"/>
              </a:spcBef>
              <a:buFont typeface="+mj-lt"/>
              <a:buAutoNum type="arabicParenR"/>
            </a:pPr>
            <a:r>
              <a:rPr lang="en-US" sz="1800" dirty="0">
                <a:latin typeface="Calibri" panose="020F0502020204030204" pitchFamily="34" charset="0"/>
              </a:rPr>
              <a:t>Cluster Resource Management: </a:t>
            </a:r>
          </a:p>
          <a:p>
            <a:pPr>
              <a:spcBef>
                <a:spcPts val="225"/>
              </a:spcBef>
              <a:buFont typeface="+mj-lt"/>
              <a:buAutoNum type="arabicParenR"/>
            </a:pPr>
            <a:r>
              <a:rPr lang="en-US" sz="1800" dirty="0">
                <a:latin typeface="Calibri" panose="020F0502020204030204" pitchFamily="34" charset="0"/>
              </a:rPr>
              <a:t>Data Transport: </a:t>
            </a:r>
          </a:p>
          <a:p>
            <a:pPr>
              <a:spcBef>
                <a:spcPts val="225"/>
              </a:spcBef>
              <a:buFont typeface="+mj-lt"/>
              <a:buAutoNum type="arabicParenR"/>
            </a:pPr>
            <a:r>
              <a:rPr lang="en-US" sz="1800" dirty="0">
                <a:latin typeface="Calibri" panose="020F0502020204030204" pitchFamily="34" charset="0"/>
              </a:rPr>
              <a:t>A) File management</a:t>
            </a:r>
            <a:br>
              <a:rPr lang="en-US" sz="1800" dirty="0">
                <a:latin typeface="Calibri" panose="020F0502020204030204" pitchFamily="34" charset="0"/>
              </a:rPr>
            </a:br>
            <a:r>
              <a:rPr lang="en-US" sz="1800" dirty="0">
                <a:latin typeface="Calibri" panose="020F0502020204030204" pitchFamily="34" charset="0"/>
              </a:rPr>
              <a:t>B) NoSQL</a:t>
            </a:r>
            <a:br>
              <a:rPr lang="en-US" sz="1800" dirty="0">
                <a:latin typeface="Calibri" panose="020F0502020204030204" pitchFamily="34" charset="0"/>
              </a:rPr>
            </a:br>
            <a:r>
              <a:rPr lang="en-US" sz="1800" dirty="0">
                <a:latin typeface="Calibri" panose="020F0502020204030204" pitchFamily="34" charset="0"/>
              </a:rPr>
              <a:t>C) SQL </a:t>
            </a:r>
          </a:p>
          <a:p>
            <a:pPr>
              <a:spcBef>
                <a:spcPts val="225"/>
              </a:spcBef>
              <a:buFont typeface="+mj-lt"/>
              <a:buAutoNum type="arabicParenR"/>
            </a:pPr>
            <a:r>
              <a:rPr lang="en-US" sz="1800" dirty="0">
                <a:latin typeface="Calibri" panose="020F0502020204030204" pitchFamily="34" charset="0"/>
              </a:rPr>
              <a:t>In-memory </a:t>
            </a:r>
            <a:r>
              <a:rPr lang="en-US" sz="1800" dirty="0" err="1">
                <a:latin typeface="Calibri" panose="020F0502020204030204" pitchFamily="34" charset="0"/>
              </a:rPr>
              <a:t>databases&amp;caches</a:t>
            </a:r>
            <a:r>
              <a:rPr lang="en-US" sz="1800" dirty="0">
                <a:latin typeface="Calibri" panose="020F0502020204030204" pitchFamily="34" charset="0"/>
              </a:rPr>
              <a:t> / Object-relational mapping / Extraction Tools</a:t>
            </a:r>
          </a:p>
          <a:p>
            <a:pPr>
              <a:spcBef>
                <a:spcPts val="225"/>
              </a:spcBef>
              <a:buFont typeface="+mj-lt"/>
              <a:buAutoNum type="arabicParenR"/>
            </a:pPr>
            <a:r>
              <a:rPr lang="en-US" sz="1800" dirty="0">
                <a:latin typeface="Calibri" panose="020F0502020204030204" pitchFamily="34" charset="0"/>
              </a:rPr>
              <a:t>Inter process communication Collectives, point-to-point, publish-subscribe, MPI:</a:t>
            </a:r>
          </a:p>
          <a:p>
            <a:pPr>
              <a:spcBef>
                <a:spcPts val="225"/>
              </a:spcBef>
              <a:buFont typeface="+mj-lt"/>
              <a:buAutoNum type="arabicParenR"/>
            </a:pPr>
            <a:r>
              <a:rPr lang="en-US" sz="1800" dirty="0">
                <a:latin typeface="Calibri" panose="020F0502020204030204" pitchFamily="34" charset="0"/>
              </a:rPr>
              <a:t>A) Basic Programming model and runtime, SPMD, </a:t>
            </a:r>
            <a:r>
              <a:rPr lang="en-US" sz="1800" dirty="0" err="1">
                <a:latin typeface="Calibri" panose="020F0502020204030204" pitchFamily="34" charset="0"/>
              </a:rPr>
              <a:t>MapReduce</a:t>
            </a:r>
            <a:r>
              <a:rPr lang="en-US" sz="1800" dirty="0">
                <a:latin typeface="Calibri" panose="020F0502020204030204" pitchFamily="34" charset="0"/>
              </a:rPr>
              <a:t>:</a:t>
            </a:r>
            <a:br>
              <a:rPr lang="en-US" sz="1800" dirty="0">
                <a:latin typeface="Calibri" panose="020F0502020204030204" pitchFamily="34" charset="0"/>
              </a:rPr>
            </a:br>
            <a:r>
              <a:rPr lang="en-US" sz="1800" dirty="0">
                <a:latin typeface="Calibri" panose="020F0502020204030204" pitchFamily="34" charset="0"/>
              </a:rPr>
              <a:t>B) Streaming:</a:t>
            </a:r>
          </a:p>
          <a:p>
            <a:pPr>
              <a:spcBef>
                <a:spcPts val="225"/>
              </a:spcBef>
              <a:buFont typeface="+mj-lt"/>
              <a:buAutoNum type="arabicParenR"/>
            </a:pPr>
            <a:r>
              <a:rPr lang="en-US" sz="1800" dirty="0">
                <a:latin typeface="Calibri" panose="020F0502020204030204" pitchFamily="34" charset="0"/>
              </a:rPr>
              <a:t>A) High level Programming: </a:t>
            </a:r>
            <a:br>
              <a:rPr lang="en-US" sz="1800" dirty="0">
                <a:latin typeface="Calibri" panose="020F0502020204030204" pitchFamily="34" charset="0"/>
              </a:rPr>
            </a:br>
            <a:r>
              <a:rPr lang="en-US" sz="1800" dirty="0">
                <a:latin typeface="Calibri" panose="020F0502020204030204" pitchFamily="34" charset="0"/>
              </a:rPr>
              <a:t>B) </a:t>
            </a:r>
            <a:r>
              <a:rPr lang="en-US" sz="1800" dirty="0" smtClean="0">
                <a:latin typeface="Calibri" panose="020F0502020204030204" pitchFamily="34" charset="0"/>
              </a:rPr>
              <a:t>Application Hosting Frameworks</a:t>
            </a:r>
            <a:endParaRPr lang="en-US" sz="1800" dirty="0">
              <a:latin typeface="Calibri" panose="020F0502020204030204" pitchFamily="34" charset="0"/>
            </a:endParaRPr>
          </a:p>
          <a:p>
            <a:pPr>
              <a:spcBef>
                <a:spcPts val="225"/>
              </a:spcBef>
              <a:buFont typeface="+mj-lt"/>
              <a:buAutoNum type="arabicParenR"/>
            </a:pPr>
            <a:r>
              <a:rPr lang="en-US" sz="1800" dirty="0">
                <a:latin typeface="Calibri" panose="020F0502020204030204" pitchFamily="34" charset="0"/>
              </a:rPr>
              <a:t>Application and Analytics: </a:t>
            </a:r>
          </a:p>
          <a:p>
            <a:pPr>
              <a:spcBef>
                <a:spcPts val="225"/>
              </a:spcBef>
              <a:buFont typeface="+mj-lt"/>
              <a:buAutoNum type="arabicParenR"/>
            </a:pPr>
            <a:r>
              <a:rPr lang="en-US" sz="1800" dirty="0">
                <a:latin typeface="Calibri" panose="020F0502020204030204" pitchFamily="34" charset="0"/>
              </a:rPr>
              <a:t>Workflow-Orchestration:</a:t>
            </a:r>
          </a:p>
        </p:txBody>
      </p:sp>
      <p:sp>
        <p:nvSpPr>
          <p:cNvPr id="6" name="TextBox 5"/>
          <p:cNvSpPr txBox="1"/>
          <p:nvPr/>
        </p:nvSpPr>
        <p:spPr>
          <a:xfrm>
            <a:off x="4327236" y="2038951"/>
            <a:ext cx="3980873" cy="1938992"/>
          </a:xfrm>
          <a:prstGeom prst="rect">
            <a:avLst/>
          </a:prstGeom>
          <a:noFill/>
        </p:spPr>
        <p:txBody>
          <a:bodyPr wrap="square" rtlCol="0">
            <a:spAutoFit/>
          </a:bodyPr>
          <a:lstStyle/>
          <a:p>
            <a:r>
              <a:rPr lang="en-US" sz="2000" b="1" dirty="0">
                <a:solidFill>
                  <a:srgbClr val="FF0000"/>
                </a:solidFill>
              </a:rPr>
              <a:t>Here are 21 functionalities. (including 11, 14, 15 subparts)</a:t>
            </a:r>
          </a:p>
          <a:p>
            <a:endParaRPr lang="en-US" sz="2000" b="1" dirty="0">
              <a:solidFill>
                <a:srgbClr val="FF0000"/>
              </a:solidFill>
            </a:endParaRPr>
          </a:p>
          <a:p>
            <a:r>
              <a:rPr lang="en-US" sz="2000" b="1" dirty="0">
                <a:solidFill>
                  <a:srgbClr val="FF0000"/>
                </a:solidFill>
              </a:rPr>
              <a:t>4 Cross cutting at top</a:t>
            </a:r>
          </a:p>
          <a:p>
            <a:r>
              <a:rPr lang="en-US" sz="2000" b="1" dirty="0">
                <a:solidFill>
                  <a:srgbClr val="FF0000"/>
                </a:solidFill>
              </a:rPr>
              <a:t>17 in order of layered diagram starting at bottom</a:t>
            </a:r>
          </a:p>
        </p:txBody>
      </p:sp>
    </p:spTree>
    <p:extLst>
      <p:ext uri="{BB962C8B-B14F-4D97-AF65-F5344CB8AC3E}">
        <p14:creationId xmlns:p14="http://schemas.microsoft.com/office/powerpoint/2010/main" val="250093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99564" cy="714895"/>
          </a:xfrm>
        </p:spPr>
        <p:txBody>
          <a:bodyPr/>
          <a:lstStyle/>
          <a:p>
            <a:r>
              <a:rPr lang="en-US" dirty="0" smtClean="0"/>
              <a:t>HPC-ABDS Stack Layers 1 and 2 </a:t>
            </a:r>
            <a:endParaRPr lang="en-US" dirty="0"/>
          </a:p>
        </p:txBody>
      </p:sp>
      <p:sp>
        <p:nvSpPr>
          <p:cNvPr id="3" name="Content Placeholder 2"/>
          <p:cNvSpPr>
            <a:spLocks noGrp="1"/>
          </p:cNvSpPr>
          <p:nvPr>
            <p:ph idx="1"/>
          </p:nvPr>
        </p:nvSpPr>
        <p:spPr>
          <a:xfrm>
            <a:off x="0" y="714895"/>
            <a:ext cx="9144000" cy="6143105"/>
          </a:xfrm>
        </p:spPr>
        <p:txBody>
          <a:bodyPr>
            <a:normAutofit fontScale="92500"/>
          </a:bodyPr>
          <a:lstStyle/>
          <a:p>
            <a:r>
              <a:rPr lang="en-US" sz="2400" b="1" dirty="0"/>
              <a:t>Layer 1) Message Protocols: </a:t>
            </a:r>
            <a:r>
              <a:rPr lang="en-US" sz="2400" i="1" dirty="0"/>
              <a:t>Avro, Thrift, </a:t>
            </a:r>
            <a:r>
              <a:rPr lang="en-US" sz="2400" i="1" dirty="0" err="1"/>
              <a:t>Protobuf</a:t>
            </a:r>
            <a:endParaRPr lang="en-US" sz="2400" i="1" dirty="0"/>
          </a:p>
          <a:p>
            <a:r>
              <a:rPr lang="en-US" sz="2400" dirty="0"/>
              <a:t>This layer is unlikely to directly visible in many applications as used in “underlying system”. Thrift and </a:t>
            </a:r>
            <a:r>
              <a:rPr lang="en-US" sz="2400" dirty="0" err="1"/>
              <a:t>Protobuf</a:t>
            </a:r>
            <a:r>
              <a:rPr lang="en-US" sz="2400" dirty="0"/>
              <a:t> have similar functionality and are used to build messaging protocols with data syntax dependent interfaces between components (services) of system. Avro always carries schema with messages so that they can be processed generically without syntax specific interfaces</a:t>
            </a:r>
            <a:r>
              <a:rPr lang="en-US" sz="2400" dirty="0" smtClean="0"/>
              <a:t>.</a:t>
            </a:r>
            <a:endParaRPr lang="en-US" sz="2400" dirty="0"/>
          </a:p>
          <a:p>
            <a:r>
              <a:rPr lang="en-US" sz="2400" b="1" dirty="0"/>
              <a:t>Layer 2) Distributed Coordination: </a:t>
            </a:r>
            <a:r>
              <a:rPr lang="en-US" sz="2400" i="1" dirty="0"/>
              <a:t>Google Chubby, Zookeeper, Giraffe, </a:t>
            </a:r>
            <a:r>
              <a:rPr lang="en-US" sz="2400" i="1" dirty="0" err="1"/>
              <a:t>JGroups</a:t>
            </a:r>
            <a:endParaRPr lang="en-US" sz="2400" i="1" dirty="0"/>
          </a:p>
          <a:p>
            <a:r>
              <a:rPr lang="en-US" sz="2400" dirty="0"/>
              <a:t>Zookeeper is likely to be used in many applications as it is way that one achieves consistency in distributed systems – especially in overall control logic and metadata. It is for example used in Apache Storm to coordinate distributed streaming data input with multiple servers ingesting data from multiple sensors. Zookeeper is based on the original Google Chubby and there are several projects extending Zookeeper such as the Giraffe system. </a:t>
            </a:r>
            <a:r>
              <a:rPr lang="en-US" sz="2400" dirty="0" err="1"/>
              <a:t>JGroups</a:t>
            </a:r>
            <a:r>
              <a:rPr lang="en-US" sz="2400" dirty="0"/>
              <a:t> is less commonly used and is very different; it builds secure multi-cast messaging with a variety of transport mechanisms.</a:t>
            </a:r>
          </a:p>
          <a:p>
            <a:endParaRPr lang="en-US" sz="2400" dirty="0"/>
          </a:p>
        </p:txBody>
      </p:sp>
    </p:spTree>
    <p:extLst>
      <p:ext uri="{BB962C8B-B14F-4D97-AF65-F5344CB8AC3E}">
        <p14:creationId xmlns:p14="http://schemas.microsoft.com/office/powerpoint/2010/main" val="1786899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99564" cy="714895"/>
          </a:xfrm>
        </p:spPr>
        <p:txBody>
          <a:bodyPr/>
          <a:lstStyle/>
          <a:p>
            <a:r>
              <a:rPr lang="en-US" dirty="0" smtClean="0"/>
              <a:t>HPC-ABDS Stack Layers 3 and 4 </a:t>
            </a:r>
            <a:endParaRPr lang="en-US" dirty="0"/>
          </a:p>
        </p:txBody>
      </p:sp>
      <p:sp>
        <p:nvSpPr>
          <p:cNvPr id="3" name="Content Placeholder 2"/>
          <p:cNvSpPr>
            <a:spLocks noGrp="1"/>
          </p:cNvSpPr>
          <p:nvPr>
            <p:ph idx="1"/>
          </p:nvPr>
        </p:nvSpPr>
        <p:spPr>
          <a:xfrm>
            <a:off x="0" y="714895"/>
            <a:ext cx="9144000" cy="6143105"/>
          </a:xfrm>
        </p:spPr>
        <p:txBody>
          <a:bodyPr>
            <a:normAutofit fontScale="85000" lnSpcReduction="10000"/>
          </a:bodyPr>
          <a:lstStyle/>
          <a:p>
            <a:r>
              <a:rPr lang="en-US" sz="2400" b="1" dirty="0"/>
              <a:t>Layer 3) Security &amp; Privacy:</a:t>
            </a:r>
            <a:r>
              <a:rPr lang="en-US" sz="2400" i="1" dirty="0"/>
              <a:t> </a:t>
            </a:r>
            <a:r>
              <a:rPr lang="en-US" sz="2400" i="1" dirty="0" err="1"/>
              <a:t>InCommon</a:t>
            </a:r>
            <a:r>
              <a:rPr lang="en-US" sz="2400" i="1" dirty="0"/>
              <a:t>, </a:t>
            </a:r>
            <a:r>
              <a:rPr lang="en-US" sz="2400" i="1" dirty="0" err="1"/>
              <a:t>OpenStack</a:t>
            </a:r>
            <a:r>
              <a:rPr lang="en-US" sz="2400" i="1" dirty="0"/>
              <a:t> Keystone, LDAP, Sentry, </a:t>
            </a:r>
            <a:r>
              <a:rPr lang="en-US" sz="2400" i="1" dirty="0" err="1"/>
              <a:t>Sqrrl</a:t>
            </a:r>
            <a:endParaRPr lang="en-US" sz="2400" dirty="0"/>
          </a:p>
          <a:p>
            <a:r>
              <a:rPr lang="en-US" sz="2400" dirty="0"/>
              <a:t>Security &amp; Privacy is of course a huge area present implicitly or explicitly in all applications. It covers authentication and authorization of users and the security of running systems. In the Internet there are many authentication systems with sites often allowing you to use Facebook, Microsoft , Google etc. credentials. </a:t>
            </a:r>
            <a:r>
              <a:rPr lang="en-US" sz="2400" dirty="0" err="1"/>
              <a:t>InCommon</a:t>
            </a:r>
            <a:r>
              <a:rPr lang="en-US" sz="2400" dirty="0"/>
              <a:t>, operated by Internet2, federates research and higher education institutions, in the United States with identity management and related services.</a:t>
            </a:r>
          </a:p>
          <a:p>
            <a:r>
              <a:rPr lang="en-US" sz="2400" dirty="0"/>
              <a:t>LDAP is a simple database (key-value) forming a set of distributed directories recording properties of users and resources according to X.500 standard. It allows secure management of systems. </a:t>
            </a:r>
            <a:r>
              <a:rPr lang="en-US" sz="2400" dirty="0" err="1"/>
              <a:t>OpenStack</a:t>
            </a:r>
            <a:r>
              <a:rPr lang="en-US" sz="2400" dirty="0"/>
              <a:t> Keystone is a role-based authorization and authentication environment to be used in </a:t>
            </a:r>
            <a:r>
              <a:rPr lang="en-US" sz="2400" dirty="0" err="1"/>
              <a:t>OpenStack</a:t>
            </a:r>
            <a:r>
              <a:rPr lang="en-US" sz="2400" dirty="0"/>
              <a:t> private clouds. </a:t>
            </a:r>
            <a:r>
              <a:rPr lang="en-US" sz="2400" dirty="0" err="1"/>
              <a:t>Sqrrl</a:t>
            </a:r>
            <a:r>
              <a:rPr lang="en-US" sz="2400" dirty="0"/>
              <a:t> comes from a startup company spun off the US National Security Agency. It focusses on analyzing big data using </a:t>
            </a:r>
            <a:r>
              <a:rPr lang="en-US" sz="2400" dirty="0" err="1"/>
              <a:t>Accumulo</a:t>
            </a:r>
            <a:r>
              <a:rPr lang="en-US" sz="2400" dirty="0"/>
              <a:t> (layer 11B) to identify security issues such as cybersecurity incidents or suspicious data linkages</a:t>
            </a:r>
            <a:r>
              <a:rPr lang="en-US" sz="2400" dirty="0" smtClean="0"/>
              <a:t>.</a:t>
            </a:r>
            <a:endParaRPr lang="en-US" sz="2400" dirty="0"/>
          </a:p>
          <a:p>
            <a:r>
              <a:rPr lang="en-US" sz="2400" b="1" dirty="0"/>
              <a:t>Layer 4) Monitoring: </a:t>
            </a:r>
            <a:r>
              <a:rPr lang="en-US" sz="2400" i="1" dirty="0" err="1"/>
              <a:t>Ambari</a:t>
            </a:r>
            <a:r>
              <a:rPr lang="en-US" sz="2400" i="1" dirty="0"/>
              <a:t>, Ganglia, Nagios, Inca</a:t>
            </a:r>
            <a:r>
              <a:rPr lang="en-US" sz="2400" dirty="0"/>
              <a:t> </a:t>
            </a:r>
          </a:p>
          <a:p>
            <a:r>
              <a:rPr lang="en-US" sz="2400" dirty="0"/>
              <a:t>Here Apache </a:t>
            </a:r>
            <a:r>
              <a:rPr lang="en-US" sz="2400" dirty="0" err="1"/>
              <a:t>Ambari</a:t>
            </a:r>
            <a:r>
              <a:rPr lang="en-US" sz="2400" dirty="0"/>
              <a:t> is aimed at installing and monitoring Hadoop systems and there are related tools at layers 6 and 15B. Very popular are the similar Nagios and Ganglia, which are system monitors with ability to gather metrics and produce alerts for a wide range of applications. Inca is a higher layer system allowing user reporting of performance of any sub system. Essentially all deployed systems use monitoring but most users do not add custom reporting.</a:t>
            </a:r>
          </a:p>
          <a:p>
            <a:endParaRPr lang="en-US" sz="2400" dirty="0"/>
          </a:p>
        </p:txBody>
      </p:sp>
    </p:spTree>
    <p:extLst>
      <p:ext uri="{BB962C8B-B14F-4D97-AF65-F5344CB8AC3E}">
        <p14:creationId xmlns:p14="http://schemas.microsoft.com/office/powerpoint/2010/main" val="707039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99564" cy="714895"/>
          </a:xfrm>
        </p:spPr>
        <p:txBody>
          <a:bodyPr/>
          <a:lstStyle/>
          <a:p>
            <a:r>
              <a:rPr lang="en-US" dirty="0" smtClean="0"/>
              <a:t>HPC-ABDS Stack Layer 5 </a:t>
            </a:r>
            <a:endParaRPr lang="en-US" dirty="0"/>
          </a:p>
        </p:txBody>
      </p:sp>
      <p:sp>
        <p:nvSpPr>
          <p:cNvPr id="3" name="Content Placeholder 2"/>
          <p:cNvSpPr>
            <a:spLocks noGrp="1"/>
          </p:cNvSpPr>
          <p:nvPr>
            <p:ph idx="1"/>
          </p:nvPr>
        </p:nvSpPr>
        <p:spPr>
          <a:xfrm>
            <a:off x="0" y="714895"/>
            <a:ext cx="9144000" cy="6143105"/>
          </a:xfrm>
        </p:spPr>
        <p:txBody>
          <a:bodyPr>
            <a:normAutofit fontScale="92500" lnSpcReduction="20000"/>
          </a:bodyPr>
          <a:lstStyle/>
          <a:p>
            <a:r>
              <a:rPr lang="en-US" sz="2400" b="1" dirty="0"/>
              <a:t>Layer 5) </a:t>
            </a:r>
            <a:r>
              <a:rPr lang="en-US" sz="2400" b="1" dirty="0" err="1"/>
              <a:t>IaaS</a:t>
            </a:r>
            <a:r>
              <a:rPr lang="en-US" sz="2400" b="1" dirty="0"/>
              <a:t> Management from HPC to hypervisors: </a:t>
            </a:r>
            <a:r>
              <a:rPr lang="en-US" sz="2400" i="1" dirty="0" err="1"/>
              <a:t>Xen</a:t>
            </a:r>
            <a:r>
              <a:rPr lang="en-US" sz="2400" i="1" dirty="0"/>
              <a:t>, KVM, Hyper-V, </a:t>
            </a:r>
            <a:r>
              <a:rPr lang="en-US" sz="2400" i="1" dirty="0" err="1"/>
              <a:t>VirtualBox</a:t>
            </a:r>
            <a:r>
              <a:rPr lang="en-US" sz="2400" i="1" dirty="0"/>
              <a:t>, </a:t>
            </a:r>
            <a:r>
              <a:rPr lang="en-US" sz="2400" i="1" dirty="0" err="1"/>
              <a:t>OpenVZ</a:t>
            </a:r>
            <a:r>
              <a:rPr lang="en-US" sz="2400" i="1" dirty="0"/>
              <a:t>, LXC, Linux-</a:t>
            </a:r>
            <a:r>
              <a:rPr lang="en-US" sz="2400" i="1" dirty="0" err="1"/>
              <a:t>Vserver</a:t>
            </a:r>
            <a:r>
              <a:rPr lang="en-US" sz="2400" i="1" dirty="0"/>
              <a:t>, </a:t>
            </a:r>
            <a:r>
              <a:rPr lang="en-US" sz="2400" i="1" dirty="0" err="1"/>
              <a:t>OpenStack</a:t>
            </a:r>
            <a:r>
              <a:rPr lang="en-US" sz="2400" i="1" dirty="0"/>
              <a:t>, </a:t>
            </a:r>
            <a:r>
              <a:rPr lang="en-US" sz="2400" i="1" dirty="0" err="1"/>
              <a:t>OpenNebula</a:t>
            </a:r>
            <a:r>
              <a:rPr lang="en-US" sz="2400" i="1" dirty="0"/>
              <a:t>, Eucalyptus, Nimbus, </a:t>
            </a:r>
            <a:r>
              <a:rPr lang="en-US" sz="2400" i="1" dirty="0" err="1"/>
              <a:t>CloudStack</a:t>
            </a:r>
            <a:r>
              <a:rPr lang="en-US" sz="2400" i="1" dirty="0"/>
              <a:t>, </a:t>
            </a:r>
            <a:r>
              <a:rPr lang="en-US" sz="2400" i="1" dirty="0" err="1"/>
              <a:t>CoreOS</a:t>
            </a:r>
            <a:r>
              <a:rPr lang="en-US" sz="2400" i="1" dirty="0"/>
              <a:t>, VMware </a:t>
            </a:r>
            <a:r>
              <a:rPr lang="en-US" sz="2400" i="1" dirty="0" err="1"/>
              <a:t>ESXi</a:t>
            </a:r>
            <a:r>
              <a:rPr lang="en-US" sz="2400" i="1" dirty="0"/>
              <a:t>, vSphere and </a:t>
            </a:r>
            <a:r>
              <a:rPr lang="en-US" sz="2400" i="1" dirty="0" err="1"/>
              <a:t>vCloud</a:t>
            </a:r>
            <a:r>
              <a:rPr lang="en-US" sz="2400" i="1" dirty="0"/>
              <a:t>, Amazon, Azure, Google and other public (general access) Clouds, Google Cloud DNS, Amazon Route 53</a:t>
            </a:r>
            <a:endParaRPr lang="en-US" sz="2400" dirty="0"/>
          </a:p>
          <a:p>
            <a:r>
              <a:rPr lang="en-US" sz="2400" dirty="0"/>
              <a:t>Technologies at layer 5 underlie all applications although they may not be apparent to users. Layer 5 includes 4 major hypervisors </a:t>
            </a:r>
            <a:r>
              <a:rPr lang="en-US" sz="2400" dirty="0" err="1"/>
              <a:t>Xen</a:t>
            </a:r>
            <a:r>
              <a:rPr lang="en-US" sz="2400" dirty="0"/>
              <a:t>, KVM, Hyper-V and </a:t>
            </a:r>
            <a:r>
              <a:rPr lang="en-US" sz="2400" dirty="0" err="1"/>
              <a:t>VirtualBox</a:t>
            </a:r>
            <a:r>
              <a:rPr lang="en-US" sz="2400" dirty="0"/>
              <a:t> and the alternative virtualization approach through Linux containers </a:t>
            </a:r>
            <a:r>
              <a:rPr lang="en-US" sz="2400" dirty="0" err="1"/>
              <a:t>OpenVZ</a:t>
            </a:r>
            <a:r>
              <a:rPr lang="en-US" sz="2400" dirty="0"/>
              <a:t>, LXC and Linux-</a:t>
            </a:r>
            <a:r>
              <a:rPr lang="en-US" sz="2400" dirty="0" err="1"/>
              <a:t>Vserver</a:t>
            </a:r>
            <a:r>
              <a:rPr lang="en-US" sz="2400" dirty="0"/>
              <a:t>. </a:t>
            </a:r>
            <a:r>
              <a:rPr lang="en-US" sz="2400" dirty="0" err="1"/>
              <a:t>OpenStack</a:t>
            </a:r>
            <a:r>
              <a:rPr lang="en-US" sz="2400" dirty="0"/>
              <a:t>, </a:t>
            </a:r>
            <a:r>
              <a:rPr lang="en-US" sz="2400" dirty="0" err="1"/>
              <a:t>OpenNebula</a:t>
            </a:r>
            <a:r>
              <a:rPr lang="en-US" sz="2400" dirty="0"/>
              <a:t>, Eucalyptus, Nimbus and Apache </a:t>
            </a:r>
            <a:r>
              <a:rPr lang="en-US" sz="2400" dirty="0" err="1"/>
              <a:t>CloudStack</a:t>
            </a:r>
            <a:r>
              <a:rPr lang="en-US" sz="2400" dirty="0"/>
              <a:t> are leading virtual machine managers with </a:t>
            </a:r>
            <a:r>
              <a:rPr lang="en-US" sz="2400" dirty="0" err="1"/>
              <a:t>OpenStack</a:t>
            </a:r>
            <a:r>
              <a:rPr lang="en-US" sz="2400" dirty="0"/>
              <a:t> most popular in US and </a:t>
            </a:r>
            <a:r>
              <a:rPr lang="en-US" sz="2400" dirty="0" err="1"/>
              <a:t>OpenNebula</a:t>
            </a:r>
            <a:r>
              <a:rPr lang="en-US" sz="2400" dirty="0"/>
              <a:t> in Europe (for researchers). These systems manage many aspects of virtual machines including computing, security, clustering, storage and networking; in particular </a:t>
            </a:r>
            <a:r>
              <a:rPr lang="en-US" sz="2400" dirty="0" err="1"/>
              <a:t>OpenStack</a:t>
            </a:r>
            <a:r>
              <a:rPr lang="en-US" sz="2400" dirty="0"/>
              <a:t> has an impressive number of subprojects (16 in March 2015). As a special case there is “bare-metal” i.e. the null hypervisor, which is discussed at layer 6. The </a:t>
            </a:r>
            <a:r>
              <a:rPr lang="en-US" sz="2400" dirty="0" err="1"/>
              <a:t>DevOps</a:t>
            </a:r>
            <a:r>
              <a:rPr lang="en-US" sz="2400" dirty="0"/>
              <a:t> (layer 6) technology </a:t>
            </a:r>
            <a:r>
              <a:rPr lang="en-US" sz="2400" dirty="0" err="1"/>
              <a:t>Docker</a:t>
            </a:r>
            <a:r>
              <a:rPr lang="en-US" sz="2400" dirty="0"/>
              <a:t> is playing an increasing role as a Linux container. </a:t>
            </a:r>
            <a:r>
              <a:rPr lang="en-US" sz="2400" dirty="0" err="1"/>
              <a:t>CoreOS</a:t>
            </a:r>
            <a:r>
              <a:rPr lang="en-US" sz="2400" dirty="0"/>
              <a:t> is a recent lightweight version of Linux customized for containers and </a:t>
            </a:r>
            <a:r>
              <a:rPr lang="en-US" sz="2400" dirty="0" err="1"/>
              <a:t>Docker</a:t>
            </a:r>
            <a:r>
              <a:rPr lang="en-US" sz="2400" dirty="0"/>
              <a:t> in particular. The public clouds Amazon, Azure and Google have their own solution and it is possible to move machine images between these different environments</a:t>
            </a:r>
            <a:r>
              <a:rPr lang="en-US" sz="2400" dirty="0" smtClean="0"/>
              <a:t>.</a:t>
            </a:r>
            <a:endParaRPr lang="en-US" sz="2400" dirty="0"/>
          </a:p>
        </p:txBody>
      </p:sp>
    </p:spTree>
    <p:extLst>
      <p:ext uri="{BB962C8B-B14F-4D97-AF65-F5344CB8AC3E}">
        <p14:creationId xmlns:p14="http://schemas.microsoft.com/office/powerpoint/2010/main" val="37944436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99564" cy="714895"/>
          </a:xfrm>
        </p:spPr>
        <p:txBody>
          <a:bodyPr/>
          <a:lstStyle/>
          <a:p>
            <a:r>
              <a:rPr lang="en-US" dirty="0" smtClean="0"/>
              <a:t>HPC-ABDS Stack Layer 6</a:t>
            </a:r>
            <a:endParaRPr lang="en-US" dirty="0"/>
          </a:p>
        </p:txBody>
      </p:sp>
      <p:sp>
        <p:nvSpPr>
          <p:cNvPr id="3" name="Content Placeholder 2"/>
          <p:cNvSpPr>
            <a:spLocks noGrp="1"/>
          </p:cNvSpPr>
          <p:nvPr>
            <p:ph idx="1"/>
          </p:nvPr>
        </p:nvSpPr>
        <p:spPr>
          <a:xfrm>
            <a:off x="0" y="714895"/>
            <a:ext cx="9144000" cy="6143105"/>
          </a:xfrm>
        </p:spPr>
        <p:txBody>
          <a:bodyPr>
            <a:normAutofit fontScale="85000" lnSpcReduction="20000"/>
          </a:bodyPr>
          <a:lstStyle/>
          <a:p>
            <a:r>
              <a:rPr lang="en-US" sz="2400" b="1" dirty="0"/>
              <a:t>Layer 6) </a:t>
            </a:r>
            <a:r>
              <a:rPr lang="en-US" sz="2400" b="1" dirty="0" err="1"/>
              <a:t>DevOps</a:t>
            </a:r>
            <a:r>
              <a:rPr lang="en-US" sz="2400" b="1" dirty="0"/>
              <a:t>: </a:t>
            </a:r>
            <a:r>
              <a:rPr lang="en-US" sz="2400" i="1" dirty="0" err="1"/>
              <a:t>Docker</a:t>
            </a:r>
            <a:r>
              <a:rPr lang="en-US" sz="2400" i="1" dirty="0"/>
              <a:t>, Puppet, Chef, </a:t>
            </a:r>
            <a:r>
              <a:rPr lang="en-US" sz="2400" i="1" dirty="0" err="1"/>
              <a:t>Ansible</a:t>
            </a:r>
            <a:r>
              <a:rPr lang="en-US" sz="2400" i="1" dirty="0"/>
              <a:t>, </a:t>
            </a:r>
            <a:r>
              <a:rPr lang="en-US" sz="2400" i="1" dirty="0" err="1"/>
              <a:t>SaltStack</a:t>
            </a:r>
            <a:r>
              <a:rPr lang="en-US" sz="2400" i="1" dirty="0"/>
              <a:t>, </a:t>
            </a:r>
            <a:r>
              <a:rPr lang="en-US" sz="2400" i="1" dirty="0" err="1"/>
              <a:t>Boto</a:t>
            </a:r>
            <a:r>
              <a:rPr lang="en-US" sz="2400" i="1" dirty="0"/>
              <a:t>, Cobbler, </a:t>
            </a:r>
            <a:r>
              <a:rPr lang="en-US" sz="2400" i="1" dirty="0" err="1"/>
              <a:t>Xcat</a:t>
            </a:r>
            <a:r>
              <a:rPr lang="en-US" sz="2400" i="1" dirty="0"/>
              <a:t>, Razor, </a:t>
            </a:r>
            <a:r>
              <a:rPr lang="en-US" sz="2400" i="1" dirty="0" err="1"/>
              <a:t>CloudMesh</a:t>
            </a:r>
            <a:r>
              <a:rPr lang="en-US" sz="2400" i="1" dirty="0"/>
              <a:t>, Juju, Foreman, </a:t>
            </a:r>
            <a:r>
              <a:rPr lang="en-US" sz="2400" i="1" dirty="0" err="1"/>
              <a:t>OpenStack</a:t>
            </a:r>
            <a:r>
              <a:rPr lang="en-US" sz="2400" i="1" dirty="0"/>
              <a:t> Heat, Rocks, Cisco Intelligent Automation for Cloud, Ubuntu </a:t>
            </a:r>
            <a:r>
              <a:rPr lang="en-US" sz="2400" i="1" dirty="0" err="1"/>
              <a:t>MaaS</a:t>
            </a:r>
            <a:r>
              <a:rPr lang="en-US" sz="2400" i="1" dirty="0"/>
              <a:t>, Facebook Tupperware, AWS </a:t>
            </a:r>
            <a:r>
              <a:rPr lang="en-US" sz="2400" i="1" dirty="0" err="1"/>
              <a:t>OpsWorks</a:t>
            </a:r>
            <a:r>
              <a:rPr lang="en-US" sz="2400" i="1" dirty="0"/>
              <a:t>, </a:t>
            </a:r>
            <a:r>
              <a:rPr lang="en-US" sz="2400" i="1" dirty="0" err="1"/>
              <a:t>OpenStack</a:t>
            </a:r>
            <a:r>
              <a:rPr lang="en-US" sz="2400" i="1" dirty="0"/>
              <a:t> Ironic, Google </a:t>
            </a:r>
            <a:r>
              <a:rPr lang="en-US" sz="2400" i="1" dirty="0" err="1"/>
              <a:t>Kubernetes</a:t>
            </a:r>
            <a:r>
              <a:rPr lang="en-US" sz="2400" i="1" dirty="0"/>
              <a:t>, </a:t>
            </a:r>
            <a:r>
              <a:rPr lang="en-US" sz="2400" i="1" dirty="0" err="1"/>
              <a:t>Buildstep</a:t>
            </a:r>
            <a:r>
              <a:rPr lang="en-US" sz="2400" i="1" dirty="0"/>
              <a:t>, </a:t>
            </a:r>
            <a:r>
              <a:rPr lang="en-US" sz="2400" i="1" dirty="0" err="1"/>
              <a:t>Gitreceive</a:t>
            </a:r>
            <a:endParaRPr lang="en-US" sz="2400" dirty="0"/>
          </a:p>
          <a:p>
            <a:r>
              <a:rPr lang="en-US" sz="2400" dirty="0"/>
              <a:t>This layer describes technologies and approaches that automate the deployment, installation and life-cycle of software systems and underlies “software-defined systems”. At Indiana University, we integrate tools together in </a:t>
            </a:r>
            <a:r>
              <a:rPr lang="en-US" sz="2400" dirty="0" err="1"/>
              <a:t>Cloudmesh</a:t>
            </a:r>
            <a:r>
              <a:rPr lang="en-US" sz="2400" dirty="0"/>
              <a:t> – </a:t>
            </a:r>
            <a:r>
              <a:rPr lang="en-US" sz="2400" dirty="0" err="1"/>
              <a:t>Libcloud</a:t>
            </a:r>
            <a:r>
              <a:rPr lang="en-US" sz="2400" dirty="0"/>
              <a:t>, Cobbler (becoming </a:t>
            </a:r>
            <a:r>
              <a:rPr lang="en-US" sz="2400" dirty="0" err="1"/>
              <a:t>OpenStack</a:t>
            </a:r>
            <a:r>
              <a:rPr lang="en-US" sz="2400" dirty="0"/>
              <a:t> Ironic), Chef, </a:t>
            </a:r>
            <a:r>
              <a:rPr lang="en-US" sz="2400" dirty="0" err="1"/>
              <a:t>Docker</a:t>
            </a:r>
            <a:r>
              <a:rPr lang="en-US" sz="2400" dirty="0"/>
              <a:t>, </a:t>
            </a:r>
            <a:r>
              <a:rPr lang="en-US" sz="2400" dirty="0" err="1"/>
              <a:t>Slurm</a:t>
            </a:r>
            <a:r>
              <a:rPr lang="en-US" sz="2400" dirty="0"/>
              <a:t>, </a:t>
            </a:r>
            <a:r>
              <a:rPr lang="en-US" sz="2400" dirty="0" err="1"/>
              <a:t>Ansible</a:t>
            </a:r>
            <a:r>
              <a:rPr lang="en-US" sz="2400" dirty="0"/>
              <a:t>, Puppet and Celery. We saw the container support system </a:t>
            </a:r>
            <a:r>
              <a:rPr lang="en-US" sz="2400" dirty="0" err="1"/>
              <a:t>Docker</a:t>
            </a:r>
            <a:r>
              <a:rPr lang="en-US" sz="2400" dirty="0"/>
              <a:t> earlier in layer 5.</a:t>
            </a:r>
          </a:p>
          <a:p>
            <a:r>
              <a:rPr lang="en-US" sz="2400" dirty="0"/>
              <a:t>Puppet, Chef, </a:t>
            </a:r>
            <a:r>
              <a:rPr lang="en-US" sz="2400" dirty="0" err="1"/>
              <a:t>Ansible</a:t>
            </a:r>
            <a:r>
              <a:rPr lang="en-US" sz="2400" dirty="0"/>
              <a:t> and </a:t>
            </a:r>
            <a:r>
              <a:rPr lang="en-US" sz="2400" dirty="0" err="1"/>
              <a:t>SaltStack</a:t>
            </a:r>
            <a:r>
              <a:rPr lang="en-US" sz="2400" dirty="0"/>
              <a:t> are leading configuration managers allowing software and their features to be specified. Juju and </a:t>
            </a:r>
            <a:r>
              <a:rPr lang="en-US" sz="2400" dirty="0" err="1"/>
              <a:t>OpenStack</a:t>
            </a:r>
            <a:r>
              <a:rPr lang="en-US" sz="2400" dirty="0"/>
              <a:t> Heat extend this to systems or virtual clusters of multiple different software components. Cobbler, </a:t>
            </a:r>
            <a:r>
              <a:rPr lang="en-US" sz="2400" dirty="0" err="1"/>
              <a:t>Xcat</a:t>
            </a:r>
            <a:r>
              <a:rPr lang="en-US" sz="2400" dirty="0"/>
              <a:t>, Razor, Ubuntu </a:t>
            </a:r>
            <a:r>
              <a:rPr lang="en-US" sz="2400" dirty="0" err="1"/>
              <a:t>MaaS</a:t>
            </a:r>
            <a:r>
              <a:rPr lang="en-US" sz="2400" dirty="0"/>
              <a:t>, and </a:t>
            </a:r>
            <a:r>
              <a:rPr lang="en-US" sz="2400" dirty="0" err="1"/>
              <a:t>OpenStack</a:t>
            </a:r>
            <a:r>
              <a:rPr lang="en-US" sz="2400" dirty="0"/>
              <a:t> Ironic address bare-metal provisioning and enable </a:t>
            </a:r>
            <a:r>
              <a:rPr lang="en-US" sz="2400" dirty="0" err="1"/>
              <a:t>IaaS</a:t>
            </a:r>
            <a:r>
              <a:rPr lang="en-US" sz="2400" dirty="0"/>
              <a:t> with hypervisors, containers or bare-metal. Foreman is a popular general deployment environment while </a:t>
            </a:r>
            <a:r>
              <a:rPr lang="en-US" sz="2400" dirty="0" err="1"/>
              <a:t>Boto</a:t>
            </a:r>
            <a:r>
              <a:rPr lang="en-US" sz="2400" dirty="0"/>
              <a:t> provides from a Python interface, </a:t>
            </a:r>
            <a:r>
              <a:rPr lang="en-US" sz="2400" dirty="0" err="1"/>
              <a:t>DevOps</a:t>
            </a:r>
            <a:r>
              <a:rPr lang="en-US" sz="2400" dirty="0"/>
              <a:t> for all (around 40 March 2015) the different AWS public cloud Platform features. Rocks is a well-regarded cluster deployment system aimed at HPC with software configurations specified in rolls, Cisco Intelligent Automation for Cloud is a commercial offering from Cisco that directly includes networking issues. Tupperware is used by Facebook to deploy containers for their production systems while AWS </a:t>
            </a:r>
            <a:r>
              <a:rPr lang="en-US" sz="2400" dirty="0" err="1"/>
              <a:t>OpsWorks</a:t>
            </a:r>
            <a:r>
              <a:rPr lang="en-US" sz="2400" dirty="0"/>
              <a:t> is new Amazon capability for automating use of AWS. Google </a:t>
            </a:r>
            <a:r>
              <a:rPr lang="en-US" sz="2400" dirty="0" err="1"/>
              <a:t>Kubernetes</a:t>
            </a:r>
            <a:r>
              <a:rPr lang="en-US" sz="2400" dirty="0"/>
              <a:t> focusses on cluster management for </a:t>
            </a:r>
            <a:r>
              <a:rPr lang="en-US" sz="2400" dirty="0" err="1"/>
              <a:t>Docker</a:t>
            </a:r>
            <a:r>
              <a:rPr lang="en-US" sz="2400" dirty="0"/>
              <a:t> while </a:t>
            </a:r>
            <a:r>
              <a:rPr lang="en-US" sz="2400" dirty="0" err="1"/>
              <a:t>Buildstep</a:t>
            </a:r>
            <a:r>
              <a:rPr lang="en-US" sz="2400" dirty="0"/>
              <a:t> and </a:t>
            </a:r>
            <a:r>
              <a:rPr lang="en-US" sz="2400" dirty="0" err="1"/>
              <a:t>Gitreceive</a:t>
            </a:r>
            <a:r>
              <a:rPr lang="en-US" sz="2400" dirty="0"/>
              <a:t> are part of the </a:t>
            </a:r>
            <a:r>
              <a:rPr lang="en-US" sz="2400" dirty="0" err="1"/>
              <a:t>Dokku</a:t>
            </a:r>
            <a:r>
              <a:rPr lang="en-US" sz="2400" dirty="0"/>
              <a:t> application hosting framework (layer 15B) for </a:t>
            </a:r>
            <a:r>
              <a:rPr lang="en-US" sz="2400" dirty="0" err="1"/>
              <a:t>Docker</a:t>
            </a:r>
            <a:r>
              <a:rPr lang="en-US" sz="2400" dirty="0"/>
              <a:t>.</a:t>
            </a:r>
          </a:p>
          <a:p>
            <a:endParaRPr lang="en-US" sz="2400" dirty="0"/>
          </a:p>
        </p:txBody>
      </p:sp>
    </p:spTree>
    <p:extLst>
      <p:ext uri="{BB962C8B-B14F-4D97-AF65-F5344CB8AC3E}">
        <p14:creationId xmlns:p14="http://schemas.microsoft.com/office/powerpoint/2010/main" val="8971039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2869" y="2017239"/>
            <a:ext cx="7772400" cy="1362075"/>
          </a:xfrm>
        </p:spPr>
        <p:txBody>
          <a:bodyPr>
            <a:normAutofit/>
          </a:bodyPr>
          <a:lstStyle/>
          <a:p>
            <a:pPr algn="ctr"/>
            <a:r>
              <a:rPr lang="en-US" dirty="0" smtClean="0"/>
              <a:t>Using the HPC-ABDS Stack (summary of different layers)</a:t>
            </a:r>
            <a:endParaRPr lang="en-US" dirty="0"/>
          </a:p>
        </p:txBody>
      </p:sp>
      <p:sp>
        <p:nvSpPr>
          <p:cNvPr id="8" name="Text Placeholder 7"/>
          <p:cNvSpPr>
            <a:spLocks noGrp="1"/>
          </p:cNvSpPr>
          <p:nvPr>
            <p:ph type="body" idx="1"/>
          </p:nvPr>
        </p:nvSpPr>
        <p:spPr>
          <a:xfrm>
            <a:off x="373200" y="3672325"/>
            <a:ext cx="8348011" cy="2664542"/>
          </a:xfrm>
        </p:spPr>
        <p:txBody>
          <a:bodyPr>
            <a:normAutofit/>
          </a:bodyPr>
          <a:lstStyle/>
          <a:p>
            <a:pPr algn="ctr"/>
            <a:r>
              <a:rPr lang="en-US" sz="3200" dirty="0" smtClean="0">
                <a:solidFill>
                  <a:schemeClr val="tx1">
                    <a:lumMod val="75000"/>
                    <a:lumOff val="25000"/>
                  </a:schemeClr>
                </a:solidFill>
              </a:rPr>
              <a:t>Layers 7-12</a:t>
            </a:r>
            <a:endParaRPr lang="en-US" sz="3200" dirty="0">
              <a:solidFill>
                <a:schemeClr val="tx1">
                  <a:lumMod val="75000"/>
                  <a:lumOff val="25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94" y="2837709"/>
            <a:ext cx="3365726" cy="3359726"/>
          </a:xfrm>
          <a:prstGeom prst="rect">
            <a:avLst/>
          </a:prstGeom>
        </p:spPr>
      </p:pic>
    </p:spTree>
    <p:extLst>
      <p:ext uri="{BB962C8B-B14F-4D97-AF65-F5344CB8AC3E}">
        <p14:creationId xmlns:p14="http://schemas.microsoft.com/office/powerpoint/2010/main" val="23900486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99564" cy="714895"/>
          </a:xfrm>
        </p:spPr>
        <p:txBody>
          <a:bodyPr/>
          <a:lstStyle/>
          <a:p>
            <a:r>
              <a:rPr lang="en-US" dirty="0" smtClean="0"/>
              <a:t>HPC-ABDS Stack Layer 7 </a:t>
            </a:r>
            <a:endParaRPr lang="en-US" dirty="0"/>
          </a:p>
        </p:txBody>
      </p:sp>
      <p:sp>
        <p:nvSpPr>
          <p:cNvPr id="3" name="Content Placeholder 2"/>
          <p:cNvSpPr>
            <a:spLocks noGrp="1"/>
          </p:cNvSpPr>
          <p:nvPr>
            <p:ph idx="1"/>
          </p:nvPr>
        </p:nvSpPr>
        <p:spPr>
          <a:xfrm>
            <a:off x="0" y="714895"/>
            <a:ext cx="9144000" cy="6143105"/>
          </a:xfrm>
        </p:spPr>
        <p:txBody>
          <a:bodyPr>
            <a:normAutofit/>
          </a:bodyPr>
          <a:lstStyle/>
          <a:p>
            <a:r>
              <a:rPr lang="en-US" sz="2400" b="1" dirty="0"/>
              <a:t>Layer 7) Interoperability: </a:t>
            </a:r>
            <a:r>
              <a:rPr lang="en-US" sz="2400" i="1" dirty="0" err="1"/>
              <a:t>Libvirt</a:t>
            </a:r>
            <a:r>
              <a:rPr lang="en-US" sz="2400" i="1" dirty="0"/>
              <a:t>, </a:t>
            </a:r>
            <a:r>
              <a:rPr lang="en-US" sz="2400" i="1" dirty="0" err="1"/>
              <a:t>Libcloud</a:t>
            </a:r>
            <a:r>
              <a:rPr lang="en-US" sz="2400" i="1" dirty="0"/>
              <a:t>, </a:t>
            </a:r>
            <a:r>
              <a:rPr lang="en-US" sz="2400" i="1" dirty="0" err="1"/>
              <a:t>JClouds</a:t>
            </a:r>
            <a:r>
              <a:rPr lang="en-US" sz="2400" i="1" dirty="0"/>
              <a:t>, TOSCA, OCCI, CDMI, Whirr, Saga, Genesis</a:t>
            </a:r>
            <a:endParaRPr lang="en-US" sz="2400" dirty="0"/>
          </a:p>
          <a:p>
            <a:r>
              <a:rPr lang="en-US" sz="2400" dirty="0"/>
              <a:t>This layer has both standards and interoperability libraries for services, compute, virtualization and storage. </a:t>
            </a:r>
            <a:r>
              <a:rPr lang="en-US" sz="2400" dirty="0" err="1"/>
              <a:t>Libvirt</a:t>
            </a:r>
            <a:r>
              <a:rPr lang="en-US" sz="2400" dirty="0"/>
              <a:t> provides common interfaces at the hypervisor level while </a:t>
            </a:r>
            <a:r>
              <a:rPr lang="en-US" sz="2400" dirty="0" err="1"/>
              <a:t>Libcloud</a:t>
            </a:r>
            <a:r>
              <a:rPr lang="en-US" sz="2400" dirty="0"/>
              <a:t> and </a:t>
            </a:r>
            <a:r>
              <a:rPr lang="en-US" sz="2400" dirty="0" err="1"/>
              <a:t>JClouds</a:t>
            </a:r>
            <a:r>
              <a:rPr lang="en-US" sz="2400" dirty="0"/>
              <a:t> provide this at the higher cloud provider level. TOSCA is an interesting </a:t>
            </a:r>
            <a:r>
              <a:rPr lang="en-US" sz="2400" dirty="0" err="1"/>
              <a:t>DevOps</a:t>
            </a:r>
            <a:r>
              <a:rPr lang="en-US" sz="2400" dirty="0"/>
              <a:t> standard specifying the type of system managed by </a:t>
            </a:r>
            <a:r>
              <a:rPr lang="en-US" sz="2400" dirty="0" err="1"/>
              <a:t>OpenStack</a:t>
            </a:r>
            <a:r>
              <a:rPr lang="en-US" sz="2400" dirty="0"/>
              <a:t> Heat. OCCI and CDMI provide cloud computing and storage interfaces respectively while Whirr provides cloud-neutral interfaces to services. Saga and Genesis come from HPC community and provide standards and their implementations for distributed computing and storage</a:t>
            </a:r>
            <a:r>
              <a:rPr lang="en-US" sz="2400" dirty="0" smtClean="0"/>
              <a:t>.</a:t>
            </a:r>
            <a:endParaRPr lang="en-US" sz="2400" dirty="0"/>
          </a:p>
        </p:txBody>
      </p:sp>
    </p:spTree>
    <p:extLst>
      <p:ext uri="{BB962C8B-B14F-4D97-AF65-F5344CB8AC3E}">
        <p14:creationId xmlns:p14="http://schemas.microsoft.com/office/powerpoint/2010/main" val="4128967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99564" cy="714895"/>
          </a:xfrm>
        </p:spPr>
        <p:txBody>
          <a:bodyPr/>
          <a:lstStyle/>
          <a:p>
            <a:r>
              <a:rPr lang="en-US" dirty="0" smtClean="0"/>
              <a:t>HPC-ABDS Stack Layer 8 </a:t>
            </a:r>
            <a:endParaRPr lang="en-US" dirty="0"/>
          </a:p>
        </p:txBody>
      </p:sp>
      <p:sp>
        <p:nvSpPr>
          <p:cNvPr id="3" name="Content Placeholder 2"/>
          <p:cNvSpPr>
            <a:spLocks noGrp="1"/>
          </p:cNvSpPr>
          <p:nvPr>
            <p:ph idx="1"/>
          </p:nvPr>
        </p:nvSpPr>
        <p:spPr>
          <a:xfrm>
            <a:off x="0" y="714895"/>
            <a:ext cx="9144000" cy="6143105"/>
          </a:xfrm>
        </p:spPr>
        <p:txBody>
          <a:bodyPr>
            <a:normAutofit fontScale="85000" lnSpcReduction="10000"/>
          </a:bodyPr>
          <a:lstStyle/>
          <a:p>
            <a:r>
              <a:rPr lang="en-US" sz="2400" b="1" dirty="0"/>
              <a:t>Layer 8) File systems:</a:t>
            </a:r>
            <a:r>
              <a:rPr lang="en-US" sz="2400" b="1" i="1" dirty="0"/>
              <a:t> </a:t>
            </a:r>
            <a:r>
              <a:rPr lang="en-US" sz="2400" i="1" dirty="0"/>
              <a:t>HDFS, Swift, Amazon S3, Azure Blob, Google Cloud Storage, Haystack, f4, Cinder, </a:t>
            </a:r>
            <a:r>
              <a:rPr lang="en-US" sz="2400" i="1" dirty="0" err="1"/>
              <a:t>Ceph</a:t>
            </a:r>
            <a:r>
              <a:rPr lang="en-US" sz="2400" i="1" dirty="0"/>
              <a:t>, FUSE, </a:t>
            </a:r>
            <a:r>
              <a:rPr lang="en-US" sz="2400" i="1" dirty="0" err="1"/>
              <a:t>Gluster</a:t>
            </a:r>
            <a:r>
              <a:rPr lang="en-US" sz="2400" i="1" dirty="0"/>
              <a:t>, </a:t>
            </a:r>
            <a:r>
              <a:rPr lang="en-US" sz="2400" i="1" dirty="0" err="1"/>
              <a:t>Lustre</a:t>
            </a:r>
            <a:r>
              <a:rPr lang="en-US" sz="2400" i="1" dirty="0"/>
              <a:t>, GPFS, GFFS</a:t>
            </a:r>
            <a:endParaRPr lang="en-US" sz="2400" dirty="0"/>
          </a:p>
          <a:p>
            <a:r>
              <a:rPr lang="en-US" sz="2400" dirty="0"/>
              <a:t>One will use files in most applications but the details may not be visible to the user. Maybe you interact with data at layer of a data management system like </a:t>
            </a:r>
            <a:r>
              <a:rPr lang="en-US" sz="2400" dirty="0" err="1"/>
              <a:t>iRODS</a:t>
            </a:r>
            <a:r>
              <a:rPr lang="en-US" sz="2400" dirty="0"/>
              <a:t> or an Object store (</a:t>
            </a:r>
            <a:r>
              <a:rPr lang="en-US" sz="2400" dirty="0" err="1"/>
              <a:t>OpenStack</a:t>
            </a:r>
            <a:r>
              <a:rPr lang="en-US" sz="2400" dirty="0"/>
              <a:t> Swift or Amazon S3). Most science applications are organized around files; commercial systems at a higher layer. For example originally Facebook directly used a basic distributed file systems (NFS) to store images but in Haystack replaced this with a customized object store which was refined in f4 to accommodate variations in image usage with “cold”, “warm” and “hot” data. HDFS realizes the goal of bring computing to data and has a distributed data store on the same nodes that perform computing; it underlies the Apache Hadoop ecosystem. </a:t>
            </a:r>
            <a:r>
              <a:rPr lang="en-US" sz="2400" dirty="0" err="1"/>
              <a:t>Openstack</a:t>
            </a:r>
            <a:r>
              <a:rPr lang="en-US" sz="2400" dirty="0"/>
              <a:t> Cinder implements the Block store used in Amazon Elastic Block Storage EBS, Azure Files and Google Persistent Storage. This is analogous to disks accessed directly on a traditional non-cloud environment whereas Swift, Amazon S3, Azure Blob and Google Cloud Storage implement backend object stores. </a:t>
            </a:r>
            <a:r>
              <a:rPr lang="en-US" sz="2400" dirty="0" err="1"/>
              <a:t>Lustre</a:t>
            </a:r>
            <a:r>
              <a:rPr lang="en-US" sz="2400" dirty="0"/>
              <a:t> is a major HPC shared cluster file system with </a:t>
            </a:r>
            <a:r>
              <a:rPr lang="en-US" sz="2400" dirty="0" err="1"/>
              <a:t>Gluster</a:t>
            </a:r>
            <a:r>
              <a:rPr lang="en-US" sz="2400" dirty="0"/>
              <a:t> as an alternative. FUSE is a user level file system used by </a:t>
            </a:r>
            <a:r>
              <a:rPr lang="en-US" sz="2400" dirty="0" err="1"/>
              <a:t>Gluster</a:t>
            </a:r>
            <a:r>
              <a:rPr lang="en-US" sz="2400" dirty="0"/>
              <a:t>. </a:t>
            </a:r>
            <a:r>
              <a:rPr lang="en-US" sz="2400" dirty="0" err="1"/>
              <a:t>Ceph</a:t>
            </a:r>
            <a:r>
              <a:rPr lang="en-US" sz="2400" dirty="0"/>
              <a:t> is a distributed file system that projects object, block, and file storage paradigms to the user. GPFS or Global Parallel File System is a IBM parallel file system optimized to support MPI-IO and other high intensity parallel I/O scenarios. GFFS or Global Federated File System comes from Genesis II (layer 7) and provides a uniform view of a set of distributed file systems.</a:t>
            </a:r>
          </a:p>
          <a:p>
            <a:endParaRPr lang="en-US" sz="2400" dirty="0"/>
          </a:p>
        </p:txBody>
      </p:sp>
    </p:spTree>
    <p:extLst>
      <p:ext uri="{BB962C8B-B14F-4D97-AF65-F5344CB8AC3E}">
        <p14:creationId xmlns:p14="http://schemas.microsoft.com/office/powerpoint/2010/main" val="24021525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99564" cy="714895"/>
          </a:xfrm>
        </p:spPr>
        <p:txBody>
          <a:bodyPr/>
          <a:lstStyle/>
          <a:p>
            <a:r>
              <a:rPr lang="en-US" dirty="0" smtClean="0"/>
              <a:t>HPC-ABDS Stack Layer 9 </a:t>
            </a:r>
            <a:endParaRPr lang="en-US" dirty="0"/>
          </a:p>
        </p:txBody>
      </p:sp>
      <p:sp>
        <p:nvSpPr>
          <p:cNvPr id="3" name="Content Placeholder 2"/>
          <p:cNvSpPr>
            <a:spLocks noGrp="1"/>
          </p:cNvSpPr>
          <p:nvPr>
            <p:ph idx="1"/>
          </p:nvPr>
        </p:nvSpPr>
        <p:spPr>
          <a:xfrm>
            <a:off x="0" y="714895"/>
            <a:ext cx="9144000" cy="6143105"/>
          </a:xfrm>
        </p:spPr>
        <p:txBody>
          <a:bodyPr>
            <a:normAutofit fontScale="92500" lnSpcReduction="10000"/>
          </a:bodyPr>
          <a:lstStyle/>
          <a:p>
            <a:r>
              <a:rPr lang="en-US" sz="2400" b="1" dirty="0"/>
              <a:t>Layer 9) Cluster Resource Management: </a:t>
            </a:r>
            <a:r>
              <a:rPr lang="en-US" sz="2400" i="1" dirty="0" err="1"/>
              <a:t>Mesos</a:t>
            </a:r>
            <a:r>
              <a:rPr lang="en-US" sz="2400" i="1" dirty="0"/>
              <a:t>, Yarn, Helix, Llama, Google Omega, Facebook Corona, Celery, </a:t>
            </a:r>
            <a:r>
              <a:rPr lang="en-US" sz="2400" i="1" dirty="0" err="1"/>
              <a:t>HTCondor</a:t>
            </a:r>
            <a:r>
              <a:rPr lang="en-US" sz="2400" i="1" dirty="0"/>
              <a:t>, SGE, </a:t>
            </a:r>
            <a:r>
              <a:rPr lang="en-US" sz="2400" i="1" dirty="0" err="1"/>
              <a:t>OpenPBS</a:t>
            </a:r>
            <a:r>
              <a:rPr lang="en-US" sz="2400" i="1" dirty="0"/>
              <a:t>, Moab, </a:t>
            </a:r>
            <a:r>
              <a:rPr lang="en-US" sz="2400" i="1" dirty="0" err="1"/>
              <a:t>Slurm</a:t>
            </a:r>
            <a:r>
              <a:rPr lang="en-US" sz="2400" i="1" dirty="0"/>
              <a:t>, Torque, Globus Tools, Pilot Jobs</a:t>
            </a:r>
            <a:endParaRPr lang="en-US" sz="2400" dirty="0"/>
          </a:p>
          <a:p>
            <a:r>
              <a:rPr lang="en-US" sz="2400" dirty="0"/>
              <a:t>You will certainly need cluster management in your application although often this is provided by the system and not explicit to the user. Yarn from Hadoop is very popular while </a:t>
            </a:r>
            <a:r>
              <a:rPr lang="en-US" sz="2400" dirty="0" err="1"/>
              <a:t>Mesos</a:t>
            </a:r>
            <a:r>
              <a:rPr lang="en-US" sz="2400" dirty="0"/>
              <a:t> from UC Berkeley is similar to Yarn and is also well used. Apache Helix comes from LinkedIn for this area. Llama from </a:t>
            </a:r>
            <a:r>
              <a:rPr lang="en-US" sz="2400" dirty="0" err="1"/>
              <a:t>Cloudera</a:t>
            </a:r>
            <a:r>
              <a:rPr lang="en-US" sz="2400" dirty="0"/>
              <a:t> runs above Yarn and achieves lower latency by switching use of long lived processes. Google and Facebook certainly face job management at a staggering scale and Omega and Corona respectively are proprietary systems along the lines of Yarn and </a:t>
            </a:r>
            <a:r>
              <a:rPr lang="en-US" sz="2400" dirty="0" err="1"/>
              <a:t>Mesos</a:t>
            </a:r>
            <a:r>
              <a:rPr lang="en-US" sz="2400" dirty="0"/>
              <a:t>. Celery is built on </a:t>
            </a:r>
            <a:r>
              <a:rPr lang="en-US" sz="2400" dirty="0" err="1"/>
              <a:t>RabbitMQ</a:t>
            </a:r>
            <a:r>
              <a:rPr lang="en-US" sz="2400" dirty="0"/>
              <a:t> and supports the “master-worker” model in a similar fashion to Azure worker role with Azure queues.</a:t>
            </a:r>
          </a:p>
          <a:p>
            <a:r>
              <a:rPr lang="en-US" sz="2400" dirty="0" err="1"/>
              <a:t>Slurm</a:t>
            </a:r>
            <a:r>
              <a:rPr lang="en-US" sz="2400" dirty="0"/>
              <a:t> is a basic HPC system as are Moab, Torque, SGE, </a:t>
            </a:r>
            <a:r>
              <a:rPr lang="en-US" sz="2400" dirty="0" err="1"/>
              <a:t>OpenPBS</a:t>
            </a:r>
            <a:r>
              <a:rPr lang="en-US" sz="2400" dirty="0"/>
              <a:t> while Condor also well known for scheduling of Grid applications. Many systems are in fact collections of clusters as in data centers or grids. These require management and scheduling across many clusters; the latter is termed meta-scheduling. These are addressed by the Globus Toolkit and Pilot jobs which originated in the Grid computing community</a:t>
            </a:r>
          </a:p>
        </p:txBody>
      </p:sp>
    </p:spTree>
    <p:extLst>
      <p:ext uri="{BB962C8B-B14F-4D97-AF65-F5344CB8AC3E}">
        <p14:creationId xmlns:p14="http://schemas.microsoft.com/office/powerpoint/2010/main" val="1550856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cstate="print">
            <a:extLst>
              <a:ext uri="{28A0092B-C50C-407E-A947-70E740481C1C}">
                <a14:useLocalDpi xmlns:a14="http://schemas.microsoft.com/office/drawing/2010/main" val="0"/>
              </a:ext>
            </a:extLst>
          </a:blip>
          <a:srcRect r="4130" b="3249"/>
          <a:stretch/>
        </p:blipFill>
        <p:spPr bwMode="auto">
          <a:xfrm>
            <a:off x="0" y="0"/>
            <a:ext cx="9144000" cy="6858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611485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99564" cy="714895"/>
          </a:xfrm>
        </p:spPr>
        <p:txBody>
          <a:bodyPr/>
          <a:lstStyle/>
          <a:p>
            <a:r>
              <a:rPr lang="en-US" dirty="0" smtClean="0"/>
              <a:t>HPC-ABDS Stack Layer 10</a:t>
            </a:r>
            <a:endParaRPr lang="en-US" dirty="0"/>
          </a:p>
        </p:txBody>
      </p:sp>
      <p:sp>
        <p:nvSpPr>
          <p:cNvPr id="3" name="Content Placeholder 2"/>
          <p:cNvSpPr>
            <a:spLocks noGrp="1"/>
          </p:cNvSpPr>
          <p:nvPr>
            <p:ph idx="1"/>
          </p:nvPr>
        </p:nvSpPr>
        <p:spPr>
          <a:xfrm>
            <a:off x="0" y="714895"/>
            <a:ext cx="9144000" cy="6143105"/>
          </a:xfrm>
        </p:spPr>
        <p:txBody>
          <a:bodyPr>
            <a:normAutofit/>
          </a:bodyPr>
          <a:lstStyle/>
          <a:p>
            <a:r>
              <a:rPr lang="en-US" sz="2400" b="1" dirty="0"/>
              <a:t>Layer 10) Data Transport: </a:t>
            </a:r>
            <a:r>
              <a:rPr lang="en-US" sz="2400" i="1" dirty="0" err="1"/>
              <a:t>BitTorrent</a:t>
            </a:r>
            <a:r>
              <a:rPr lang="en-US" sz="2400" i="1" dirty="0"/>
              <a:t>, HTTP, FTP, SSH, Globus Online (</a:t>
            </a:r>
            <a:r>
              <a:rPr lang="en-US" sz="2400" i="1" dirty="0" err="1"/>
              <a:t>GridFTP</a:t>
            </a:r>
            <a:r>
              <a:rPr lang="en-US" sz="2400" i="1" dirty="0"/>
              <a:t>), Flume, </a:t>
            </a:r>
            <a:r>
              <a:rPr lang="en-US" sz="2400" i="1" dirty="0" err="1"/>
              <a:t>Sqoop</a:t>
            </a:r>
            <a:endParaRPr lang="en-US" sz="2400" dirty="0"/>
          </a:p>
          <a:p>
            <a:r>
              <a:rPr lang="en-US" sz="2400" dirty="0" err="1"/>
              <a:t>BitTorrent</a:t>
            </a:r>
            <a:r>
              <a:rPr lang="en-US" sz="2400" dirty="0"/>
              <a:t> was famous 10 years ago (2004) for accounting one third of all Internet traffic; this is dropped a factor of 10 in 2014 but still an important Peer to Peer (file sharing) protocol. Simple HTTP protocols are typically used for small data transfers while the largest one might even use the “</a:t>
            </a:r>
            <a:r>
              <a:rPr lang="en-US" sz="2400" dirty="0" err="1"/>
              <a:t>Fedex</a:t>
            </a:r>
            <a:r>
              <a:rPr lang="en-US" sz="2400" dirty="0"/>
              <a:t>/UPS” solution of transporting disks between sites. SSH and FTP are old well established Internet protocols underlying simple data transfer. Apache Flume is aimed at transporting log data and Apache </a:t>
            </a:r>
            <a:r>
              <a:rPr lang="en-US" sz="2400" dirty="0" err="1"/>
              <a:t>Sqoop</a:t>
            </a:r>
            <a:r>
              <a:rPr lang="en-US" sz="2400" dirty="0"/>
              <a:t> at interfacing distributed data to Hadoop.</a:t>
            </a:r>
          </a:p>
          <a:p>
            <a:r>
              <a:rPr lang="en-US" sz="2400" dirty="0"/>
              <a:t>Globus Online or </a:t>
            </a:r>
            <a:r>
              <a:rPr lang="en-US" sz="2400" dirty="0" err="1"/>
              <a:t>GridFTP</a:t>
            </a:r>
            <a:r>
              <a:rPr lang="en-US" sz="2400" dirty="0"/>
              <a:t> is dominant and successful system for the HPC community.</a:t>
            </a:r>
          </a:p>
          <a:p>
            <a:r>
              <a:rPr lang="en-US" sz="2400" dirty="0"/>
              <a:t>Data transport is often not highlighted as it runs under the covers but is often quoted as a major bottleneck.</a:t>
            </a:r>
          </a:p>
        </p:txBody>
      </p:sp>
    </p:spTree>
    <p:extLst>
      <p:ext uri="{BB962C8B-B14F-4D97-AF65-F5344CB8AC3E}">
        <p14:creationId xmlns:p14="http://schemas.microsoft.com/office/powerpoint/2010/main" val="13015072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99564" cy="714895"/>
          </a:xfrm>
        </p:spPr>
        <p:txBody>
          <a:bodyPr/>
          <a:lstStyle/>
          <a:p>
            <a:r>
              <a:rPr lang="en-US" dirty="0" smtClean="0"/>
              <a:t>HPC-ABDS Stack Layer 11A </a:t>
            </a:r>
            <a:endParaRPr lang="en-US" dirty="0"/>
          </a:p>
        </p:txBody>
      </p:sp>
      <p:sp>
        <p:nvSpPr>
          <p:cNvPr id="3" name="Content Placeholder 2"/>
          <p:cNvSpPr>
            <a:spLocks noGrp="1"/>
          </p:cNvSpPr>
          <p:nvPr>
            <p:ph idx="1"/>
          </p:nvPr>
        </p:nvSpPr>
        <p:spPr>
          <a:xfrm>
            <a:off x="0" y="714895"/>
            <a:ext cx="9144000" cy="6143105"/>
          </a:xfrm>
        </p:spPr>
        <p:txBody>
          <a:bodyPr>
            <a:normAutofit fontScale="92500" lnSpcReduction="20000"/>
          </a:bodyPr>
          <a:lstStyle/>
          <a:p>
            <a:r>
              <a:rPr lang="en-US" sz="2400" b="1" dirty="0"/>
              <a:t>Layer 11A) File management: </a:t>
            </a:r>
            <a:r>
              <a:rPr lang="en-US" sz="2400" i="1" dirty="0" err="1"/>
              <a:t>iRODS</a:t>
            </a:r>
            <a:r>
              <a:rPr lang="en-US" sz="2400" i="1" dirty="0"/>
              <a:t>, </a:t>
            </a:r>
            <a:r>
              <a:rPr lang="en-US" sz="2400" i="1" dirty="0" err="1"/>
              <a:t>NetCDF</a:t>
            </a:r>
            <a:r>
              <a:rPr lang="en-US" sz="2400" i="1" dirty="0"/>
              <a:t>, CDF, HDF, </a:t>
            </a:r>
            <a:r>
              <a:rPr lang="en-US" sz="2400" i="1" dirty="0" err="1"/>
              <a:t>OPeNDAP</a:t>
            </a:r>
            <a:r>
              <a:rPr lang="en-US" sz="2400" i="1" dirty="0"/>
              <a:t>, FITS, </a:t>
            </a:r>
            <a:r>
              <a:rPr lang="en-US" sz="2400" i="1" dirty="0" err="1"/>
              <a:t>RCFile</a:t>
            </a:r>
            <a:r>
              <a:rPr lang="en-US" sz="2400" i="1" dirty="0"/>
              <a:t>, ORC, Parquet</a:t>
            </a:r>
            <a:endParaRPr lang="en-US" sz="2400" dirty="0"/>
          </a:p>
          <a:p>
            <a:r>
              <a:rPr lang="en-US" sz="2400" dirty="0"/>
              <a:t>The data management layer 11 is a critical area for nearly all applications as it captures areas of file, object, NoSQL and SQL data management. The many entries in area testify to variety of problems (graphs, tables, documents, objects) and importance of efficient solution. Just a little while ago, this area was dominated by SQL databases and file managers. We divide this layer into 3 subparts; management and data structures for file in 11A; the cloud NoSQL systems in 11B and the traditional SQL systems in layer 11C, which also includes the recent crop of </a:t>
            </a:r>
            <a:r>
              <a:rPr lang="en-US" sz="2400" dirty="0" err="1"/>
              <a:t>NewSQL</a:t>
            </a:r>
            <a:r>
              <a:rPr lang="en-US" sz="2400" dirty="0"/>
              <a:t> systems that overlap with layer 15A.</a:t>
            </a:r>
          </a:p>
          <a:p>
            <a:r>
              <a:rPr lang="en-US" sz="2400" dirty="0"/>
              <a:t>It is remarkable that the Apache stack does not address file management (as object stores are used instead of file systems) and the HPC system </a:t>
            </a:r>
            <a:r>
              <a:rPr lang="en-US" sz="2400" dirty="0" err="1"/>
              <a:t>iRODS</a:t>
            </a:r>
            <a:r>
              <a:rPr lang="en-US" sz="2400" dirty="0"/>
              <a:t> is major system to manage files and their metadata. This layer also includes important file (data) formats. </a:t>
            </a:r>
            <a:r>
              <a:rPr lang="en-US" sz="2400" dirty="0" err="1"/>
              <a:t>NetCDF</a:t>
            </a:r>
            <a:r>
              <a:rPr lang="en-US" sz="2400" dirty="0"/>
              <a:t> and CDF are old but still well used formats supporting array data, as is HDF or Hierarchical Data Format. The earth science domain uses </a:t>
            </a:r>
            <a:r>
              <a:rPr lang="en-US" sz="2400" dirty="0" err="1"/>
              <a:t>OPeNDAP</a:t>
            </a:r>
            <a:r>
              <a:rPr lang="en-US" sz="2400" dirty="0"/>
              <a:t> and the astronomers FITS. </a:t>
            </a:r>
          </a:p>
          <a:p>
            <a:r>
              <a:rPr lang="en-US" sz="2400" dirty="0" err="1"/>
              <a:t>RCFile</a:t>
            </a:r>
            <a:r>
              <a:rPr lang="en-US" sz="2400" dirty="0"/>
              <a:t> (Row Column File) and ORC are new formats introduced with Hive (layer 15A) while Parquet based on Google </a:t>
            </a:r>
            <a:r>
              <a:rPr lang="en-US" sz="2400" dirty="0" err="1"/>
              <a:t>Dremel</a:t>
            </a:r>
            <a:r>
              <a:rPr lang="en-US" sz="2400" dirty="0"/>
              <a:t> is used for column storage in many major systems in layers 14A and 15A</a:t>
            </a:r>
            <a:r>
              <a:rPr lang="en-US" sz="2400" dirty="0" smtClean="0"/>
              <a:t>.</a:t>
            </a:r>
            <a:endParaRPr lang="en-US" sz="2400" dirty="0"/>
          </a:p>
        </p:txBody>
      </p:sp>
    </p:spTree>
    <p:extLst>
      <p:ext uri="{BB962C8B-B14F-4D97-AF65-F5344CB8AC3E}">
        <p14:creationId xmlns:p14="http://schemas.microsoft.com/office/powerpoint/2010/main" val="27467379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99564" cy="714895"/>
          </a:xfrm>
        </p:spPr>
        <p:txBody>
          <a:bodyPr/>
          <a:lstStyle/>
          <a:p>
            <a:r>
              <a:rPr lang="en-US" dirty="0" smtClean="0"/>
              <a:t>HPC-ABDS Stack Layer 11B </a:t>
            </a:r>
            <a:endParaRPr lang="en-US" dirty="0"/>
          </a:p>
        </p:txBody>
      </p:sp>
      <p:sp>
        <p:nvSpPr>
          <p:cNvPr id="3" name="Content Placeholder 2"/>
          <p:cNvSpPr>
            <a:spLocks noGrp="1"/>
          </p:cNvSpPr>
          <p:nvPr>
            <p:ph idx="1"/>
          </p:nvPr>
        </p:nvSpPr>
        <p:spPr>
          <a:xfrm>
            <a:off x="0" y="581891"/>
            <a:ext cx="9144000" cy="6143105"/>
          </a:xfrm>
        </p:spPr>
        <p:txBody>
          <a:bodyPr>
            <a:noAutofit/>
          </a:bodyPr>
          <a:lstStyle/>
          <a:p>
            <a:pPr>
              <a:spcBef>
                <a:spcPts val="0"/>
              </a:spcBef>
            </a:pPr>
            <a:r>
              <a:rPr lang="en-US" sz="1500" b="1" dirty="0"/>
              <a:t>Layer 11B) NoSQL: </a:t>
            </a:r>
            <a:r>
              <a:rPr lang="en-US" sz="1500" i="1" dirty="0" err="1"/>
              <a:t>Lucene</a:t>
            </a:r>
            <a:r>
              <a:rPr lang="en-US" sz="1500" i="1" dirty="0"/>
              <a:t>, </a:t>
            </a:r>
            <a:r>
              <a:rPr lang="en-US" sz="1500" i="1" dirty="0" err="1"/>
              <a:t>Solr</a:t>
            </a:r>
            <a:r>
              <a:rPr lang="en-US" sz="1500" i="1" dirty="0"/>
              <a:t>, </a:t>
            </a:r>
            <a:r>
              <a:rPr lang="en-US" sz="1500" i="1" dirty="0" err="1"/>
              <a:t>Solandra</a:t>
            </a:r>
            <a:r>
              <a:rPr lang="en-US" sz="1500" i="1" dirty="0"/>
              <a:t>, Voldemort, </a:t>
            </a:r>
            <a:r>
              <a:rPr lang="en-US" sz="1500" i="1" dirty="0" err="1"/>
              <a:t>Riak</a:t>
            </a:r>
            <a:r>
              <a:rPr lang="en-US" sz="1500" i="1" dirty="0"/>
              <a:t>, Berkeley DB, Azure Table, Amazon Dynamo, Google </a:t>
            </a:r>
            <a:r>
              <a:rPr lang="en-US" sz="1500" i="1" dirty="0" err="1"/>
              <a:t>DataStore</a:t>
            </a:r>
            <a:r>
              <a:rPr lang="en-US" sz="1500" i="1" dirty="0"/>
              <a:t>, </a:t>
            </a:r>
            <a:r>
              <a:rPr lang="en-US" sz="1500" i="1" dirty="0" err="1"/>
              <a:t>MongoDB</a:t>
            </a:r>
            <a:r>
              <a:rPr lang="en-US" sz="1500" i="1" dirty="0"/>
              <a:t>, Espresso, </a:t>
            </a:r>
            <a:r>
              <a:rPr lang="en-US" sz="1500" i="1" dirty="0" err="1"/>
              <a:t>CouchDB</a:t>
            </a:r>
            <a:r>
              <a:rPr lang="en-US" sz="1500" i="1" dirty="0"/>
              <a:t>, </a:t>
            </a:r>
            <a:r>
              <a:rPr lang="en-US" sz="1500" i="1" dirty="0" err="1"/>
              <a:t>Couchbase</a:t>
            </a:r>
            <a:r>
              <a:rPr lang="en-US" sz="1500" i="1" dirty="0"/>
              <a:t>, IBM </a:t>
            </a:r>
            <a:r>
              <a:rPr lang="en-US" sz="1500" i="1" dirty="0" err="1"/>
              <a:t>Cloudant</a:t>
            </a:r>
            <a:r>
              <a:rPr lang="en-US" sz="1500" i="1" dirty="0"/>
              <a:t>, </a:t>
            </a:r>
            <a:r>
              <a:rPr lang="en-US" sz="1500" i="1" dirty="0" err="1"/>
              <a:t>HBase</a:t>
            </a:r>
            <a:r>
              <a:rPr lang="en-US" sz="1500" i="1" dirty="0"/>
              <a:t>, Google </a:t>
            </a:r>
            <a:r>
              <a:rPr lang="en-US" sz="1500" i="1" dirty="0" err="1"/>
              <a:t>Bigtable</a:t>
            </a:r>
            <a:r>
              <a:rPr lang="en-US" sz="1500" i="1" dirty="0"/>
              <a:t>, Megastore and Spanner, </a:t>
            </a:r>
            <a:r>
              <a:rPr lang="en-US" sz="1500" i="1" dirty="0" err="1"/>
              <a:t>Accumulo</a:t>
            </a:r>
            <a:r>
              <a:rPr lang="en-US" sz="1500" i="1" dirty="0"/>
              <a:t>, Cassandra, RYA, </a:t>
            </a:r>
            <a:r>
              <a:rPr lang="en-US" sz="1500" i="1" dirty="0" err="1"/>
              <a:t>Sqrrl</a:t>
            </a:r>
            <a:r>
              <a:rPr lang="en-US" sz="1500" i="1" dirty="0"/>
              <a:t>, Neo4J, </a:t>
            </a:r>
            <a:r>
              <a:rPr lang="en-US" sz="1500" i="1" dirty="0" err="1"/>
              <a:t>Yarcdata</a:t>
            </a:r>
            <a:r>
              <a:rPr lang="en-US" sz="1500" i="1" dirty="0"/>
              <a:t>, </a:t>
            </a:r>
            <a:r>
              <a:rPr lang="en-US" sz="1500" i="1" dirty="0" err="1"/>
              <a:t>AllegroGraph</a:t>
            </a:r>
            <a:r>
              <a:rPr lang="en-US" sz="1500" i="1" dirty="0"/>
              <a:t>, Facebook Tao, </a:t>
            </a:r>
            <a:r>
              <a:rPr lang="en-US" sz="1500" i="1" dirty="0" err="1"/>
              <a:t>Titan:db</a:t>
            </a:r>
            <a:r>
              <a:rPr lang="en-US" sz="1500" i="1" dirty="0"/>
              <a:t>, Jena, Sesame </a:t>
            </a:r>
            <a:endParaRPr lang="en-US" sz="1500" dirty="0"/>
          </a:p>
          <a:p>
            <a:pPr>
              <a:spcBef>
                <a:spcPts val="0"/>
              </a:spcBef>
            </a:pPr>
            <a:r>
              <a:rPr lang="en-US" sz="1500" dirty="0"/>
              <a:t>NoSQL systems can be divided into six important styles: Tools, Key-value stores, Document-based stores, Column-based store, Graph-based stores and Triple stores. </a:t>
            </a:r>
          </a:p>
          <a:p>
            <a:pPr>
              <a:spcBef>
                <a:spcPts val="0"/>
              </a:spcBef>
            </a:pPr>
            <a:r>
              <a:rPr lang="en-US" sz="1500" b="1" dirty="0"/>
              <a:t>Tools</a:t>
            </a:r>
            <a:r>
              <a:rPr lang="en-US" sz="1500" dirty="0"/>
              <a:t> include Apache </a:t>
            </a:r>
            <a:r>
              <a:rPr lang="en-US" sz="1500" dirty="0" err="1"/>
              <a:t>Lucene</a:t>
            </a:r>
            <a:r>
              <a:rPr lang="en-US" sz="1500" dirty="0"/>
              <a:t> providing information-retrieval; Apache </a:t>
            </a:r>
            <a:r>
              <a:rPr lang="en-US" sz="1500" dirty="0" err="1"/>
              <a:t>Solr</a:t>
            </a:r>
            <a:r>
              <a:rPr lang="en-US" sz="1500" dirty="0"/>
              <a:t> uses </a:t>
            </a:r>
            <a:r>
              <a:rPr lang="en-US" sz="1500" dirty="0" err="1"/>
              <a:t>Lucene</a:t>
            </a:r>
            <a:r>
              <a:rPr lang="en-US" sz="1500" dirty="0"/>
              <a:t> to build a fast search engine while Apache </a:t>
            </a:r>
            <a:r>
              <a:rPr lang="en-US" sz="1500" dirty="0" err="1"/>
              <a:t>Solandra</a:t>
            </a:r>
            <a:r>
              <a:rPr lang="en-US" sz="1500" dirty="0"/>
              <a:t> adds Cassandra as a backend to </a:t>
            </a:r>
            <a:r>
              <a:rPr lang="en-US" sz="1500" dirty="0" err="1"/>
              <a:t>Solr</a:t>
            </a:r>
            <a:r>
              <a:rPr lang="en-US" sz="1500" dirty="0"/>
              <a:t>.</a:t>
            </a:r>
          </a:p>
          <a:p>
            <a:pPr>
              <a:spcBef>
                <a:spcPts val="0"/>
              </a:spcBef>
            </a:pPr>
            <a:r>
              <a:rPr lang="en-US" sz="1500" b="1" dirty="0"/>
              <a:t>Key-value stores</a:t>
            </a:r>
            <a:r>
              <a:rPr lang="en-US" sz="1500" dirty="0"/>
              <a:t> have a hash table of keys and values and include Voldemort from </a:t>
            </a:r>
            <a:r>
              <a:rPr lang="en-US" sz="1500" dirty="0" err="1"/>
              <a:t>LinkeIn</a:t>
            </a:r>
            <a:r>
              <a:rPr lang="en-US" sz="1500" dirty="0"/>
              <a:t>; </a:t>
            </a:r>
            <a:r>
              <a:rPr lang="en-US" sz="1500" dirty="0" err="1"/>
              <a:t>Riak</a:t>
            </a:r>
            <a:r>
              <a:rPr lang="en-US" sz="1500" dirty="0"/>
              <a:t> uses </a:t>
            </a:r>
            <a:r>
              <a:rPr lang="en-US" sz="1500" dirty="0" err="1"/>
              <a:t>Solr</a:t>
            </a:r>
            <a:r>
              <a:rPr lang="en-US" sz="1500" dirty="0"/>
              <a:t> for search and is based on Amazon Dynamo; Berkeley DB comes from Oracle; Azure Table, Amazon Dynamo, and Google </a:t>
            </a:r>
            <a:r>
              <a:rPr lang="en-US" sz="1500" dirty="0" err="1"/>
              <a:t>DataStore</a:t>
            </a:r>
            <a:r>
              <a:rPr lang="en-US" sz="1500" dirty="0"/>
              <a:t> are the dominant public cloud NoSQL key-value stores.</a:t>
            </a:r>
          </a:p>
          <a:p>
            <a:pPr>
              <a:spcBef>
                <a:spcPts val="0"/>
              </a:spcBef>
            </a:pPr>
            <a:r>
              <a:rPr lang="en-US" sz="1500" b="1" dirty="0"/>
              <a:t>Document-based stores</a:t>
            </a:r>
            <a:r>
              <a:rPr lang="en-US" sz="1500" dirty="0"/>
              <a:t> manage documents made up of tagged elements and include </a:t>
            </a:r>
            <a:r>
              <a:rPr lang="en-US" sz="1500" dirty="0" err="1"/>
              <a:t>MongoDB</a:t>
            </a:r>
            <a:r>
              <a:rPr lang="en-US" sz="1500" dirty="0"/>
              <a:t> which is best known system in this class. Espresso comes from LinkedIn and uses Helix (layer 9); Apache </a:t>
            </a:r>
            <a:r>
              <a:rPr lang="en-US" sz="1500" dirty="0" err="1"/>
              <a:t>CouchDB</a:t>
            </a:r>
            <a:r>
              <a:rPr lang="en-US" sz="1500" dirty="0"/>
              <a:t> has a variant </a:t>
            </a:r>
            <a:r>
              <a:rPr lang="en-US" sz="1500" dirty="0" err="1"/>
              <a:t>Couchbase</a:t>
            </a:r>
            <a:r>
              <a:rPr lang="en-US" sz="1500" dirty="0"/>
              <a:t> that adds caching (</a:t>
            </a:r>
            <a:r>
              <a:rPr lang="en-US" sz="1500" dirty="0" err="1"/>
              <a:t>memcached</a:t>
            </a:r>
            <a:r>
              <a:rPr lang="en-US" sz="1500" dirty="0"/>
              <a:t>) features; IBM </a:t>
            </a:r>
            <a:r>
              <a:rPr lang="en-US" sz="1500" dirty="0" err="1"/>
              <a:t>Cloudant</a:t>
            </a:r>
            <a:r>
              <a:rPr lang="en-US" sz="1500" dirty="0"/>
              <a:t> is a key part of IBM’s cloud offering.</a:t>
            </a:r>
          </a:p>
          <a:p>
            <a:pPr>
              <a:spcBef>
                <a:spcPts val="0"/>
              </a:spcBef>
            </a:pPr>
            <a:r>
              <a:rPr lang="en-US" sz="1500" b="1" dirty="0"/>
              <a:t>Column-based stores</a:t>
            </a:r>
            <a:r>
              <a:rPr lang="en-US" sz="1500" dirty="0"/>
              <a:t> have data elements that just contain data from one column as pioneered by Google </a:t>
            </a:r>
            <a:r>
              <a:rPr lang="en-US" sz="1500" dirty="0" err="1"/>
              <a:t>Bigtable</a:t>
            </a:r>
            <a:r>
              <a:rPr lang="en-US" sz="1500" dirty="0"/>
              <a:t> which inspires Apache </a:t>
            </a:r>
            <a:r>
              <a:rPr lang="en-US" sz="1500" dirty="0" err="1"/>
              <a:t>Hbase</a:t>
            </a:r>
            <a:r>
              <a:rPr lang="en-US" sz="1500" dirty="0"/>
              <a:t>; Google Megastore and Spanner build on </a:t>
            </a:r>
            <a:r>
              <a:rPr lang="en-US" sz="1500" dirty="0" err="1"/>
              <a:t>Bigtable</a:t>
            </a:r>
            <a:r>
              <a:rPr lang="en-US" sz="1500" dirty="0"/>
              <a:t> to provide capabilities that interpolate between NoSQL and SQL and can get scalability of NoSQL and ease of use of SQL; Apache Cassandra comes from Facebook; Apache </a:t>
            </a:r>
            <a:r>
              <a:rPr lang="en-US" sz="1500" dirty="0" err="1"/>
              <a:t>Accumulo</a:t>
            </a:r>
            <a:r>
              <a:rPr lang="en-US" sz="1500" dirty="0"/>
              <a:t> is also popular and RYA builds a triple store on top of it; </a:t>
            </a:r>
            <a:r>
              <a:rPr lang="en-US" sz="1500" dirty="0" err="1"/>
              <a:t>Sqrrl</a:t>
            </a:r>
            <a:r>
              <a:rPr lang="en-US" sz="1500" dirty="0"/>
              <a:t> is built on top of </a:t>
            </a:r>
            <a:r>
              <a:rPr lang="en-US" sz="1500" dirty="0" err="1"/>
              <a:t>Accumulo</a:t>
            </a:r>
            <a:r>
              <a:rPr lang="en-US" sz="1500" dirty="0"/>
              <a:t> to provide graph capabilities and security applications.  </a:t>
            </a:r>
          </a:p>
          <a:p>
            <a:pPr>
              <a:spcBef>
                <a:spcPts val="0"/>
              </a:spcBef>
            </a:pPr>
            <a:r>
              <a:rPr lang="en-US" sz="1500" b="1" dirty="0"/>
              <a:t>Graph-based Stores</a:t>
            </a:r>
            <a:r>
              <a:rPr lang="en-US" sz="1500" dirty="0"/>
              <a:t>: Neo4j is most popular graph database; </a:t>
            </a:r>
            <a:r>
              <a:rPr lang="en-US" sz="1500" dirty="0" err="1"/>
              <a:t>Yarcdata</a:t>
            </a:r>
            <a:r>
              <a:rPr lang="en-US" sz="1500" dirty="0"/>
              <a:t> </a:t>
            </a:r>
            <a:r>
              <a:rPr lang="en-US" sz="1500" dirty="0" err="1"/>
              <a:t>Urika</a:t>
            </a:r>
            <a:r>
              <a:rPr lang="en-US" sz="1500" dirty="0"/>
              <a:t> is supported by Cray shared memory machines and allows SPARQL queries as does </a:t>
            </a:r>
            <a:r>
              <a:rPr lang="en-US" sz="1500" dirty="0" err="1"/>
              <a:t>AllegroGraph</a:t>
            </a:r>
            <a:r>
              <a:rPr lang="en-US" sz="1500" dirty="0"/>
              <a:t>, which is written in Lisp and is integrated with </a:t>
            </a:r>
            <a:r>
              <a:rPr lang="en-US" sz="1500" dirty="0" err="1"/>
              <a:t>Solr</a:t>
            </a:r>
            <a:r>
              <a:rPr lang="en-US" sz="1500" dirty="0"/>
              <a:t> and </a:t>
            </a:r>
            <a:r>
              <a:rPr lang="en-US" sz="1500" dirty="0" err="1"/>
              <a:t>MongoDB</a:t>
            </a:r>
            <a:r>
              <a:rPr lang="en-US" sz="1500" dirty="0"/>
              <a:t>; Facebook TAO (The Associations and Objects) supports their specific problems with massive scaling;  </a:t>
            </a:r>
            <a:r>
              <a:rPr lang="en-US" sz="1500" dirty="0" err="1"/>
              <a:t>Titan:db</a:t>
            </a:r>
            <a:r>
              <a:rPr lang="en-US" sz="1500" dirty="0"/>
              <a:t> is an interesting graph database and integrates with Cassandra, </a:t>
            </a:r>
            <a:r>
              <a:rPr lang="en-US" sz="1500" dirty="0" err="1"/>
              <a:t>HBase</a:t>
            </a:r>
            <a:r>
              <a:rPr lang="en-US" sz="1500" dirty="0"/>
              <a:t>, </a:t>
            </a:r>
            <a:r>
              <a:rPr lang="en-US" sz="1500" dirty="0" err="1"/>
              <a:t>BerkeleyDB</a:t>
            </a:r>
            <a:r>
              <a:rPr lang="en-US" sz="1500" dirty="0"/>
              <a:t>, </a:t>
            </a:r>
            <a:r>
              <a:rPr lang="en-US" sz="1500" dirty="0" err="1"/>
              <a:t>TinkerPop</a:t>
            </a:r>
            <a:r>
              <a:rPr lang="en-US" sz="1500" dirty="0"/>
              <a:t> graph stack (layer 16), Hadoop (layer 14A), </a:t>
            </a:r>
            <a:r>
              <a:rPr lang="en-US" sz="1500" dirty="0" err="1"/>
              <a:t>ElasticSearch</a:t>
            </a:r>
            <a:r>
              <a:rPr lang="en-US" sz="1500" dirty="0"/>
              <a:t> (layer 16), </a:t>
            </a:r>
            <a:r>
              <a:rPr lang="en-US" sz="1500" dirty="0" err="1"/>
              <a:t>Solr</a:t>
            </a:r>
            <a:r>
              <a:rPr lang="en-US" sz="1500" dirty="0"/>
              <a:t> and </a:t>
            </a:r>
            <a:r>
              <a:rPr lang="en-US" sz="1500" dirty="0" err="1"/>
              <a:t>Lucene</a:t>
            </a:r>
            <a:r>
              <a:rPr lang="en-US" sz="1500" dirty="0"/>
              <a:t> (layer 11B) </a:t>
            </a:r>
          </a:p>
          <a:p>
            <a:pPr>
              <a:spcBef>
                <a:spcPts val="0"/>
              </a:spcBef>
            </a:pPr>
            <a:r>
              <a:rPr lang="en-US" sz="1500" b="1" dirty="0"/>
              <a:t>Triple stores</a:t>
            </a:r>
            <a:r>
              <a:rPr lang="en-US" sz="1500" dirty="0"/>
              <a:t>: The last category is a special case of the graph database specialized to the triples (typically resource, attribute and attribute value) that one gets in the RDF approach. Apache Jena and Sesame support storage and queries including those in SPARQL</a:t>
            </a:r>
            <a:r>
              <a:rPr lang="en-US" sz="1500" dirty="0" smtClean="0"/>
              <a:t>.</a:t>
            </a:r>
            <a:endParaRPr lang="en-US" sz="1500" dirty="0"/>
          </a:p>
        </p:txBody>
      </p:sp>
    </p:spTree>
    <p:extLst>
      <p:ext uri="{BB962C8B-B14F-4D97-AF65-F5344CB8AC3E}">
        <p14:creationId xmlns:p14="http://schemas.microsoft.com/office/powerpoint/2010/main" val="29923989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99564" cy="714895"/>
          </a:xfrm>
        </p:spPr>
        <p:txBody>
          <a:bodyPr/>
          <a:lstStyle/>
          <a:p>
            <a:r>
              <a:rPr lang="en-US" dirty="0" smtClean="0"/>
              <a:t>HPC-ABDS Stack Layer 11C</a:t>
            </a:r>
            <a:endParaRPr lang="en-US" dirty="0"/>
          </a:p>
        </p:txBody>
      </p:sp>
      <p:sp>
        <p:nvSpPr>
          <p:cNvPr id="3" name="Content Placeholder 2"/>
          <p:cNvSpPr>
            <a:spLocks noGrp="1"/>
          </p:cNvSpPr>
          <p:nvPr>
            <p:ph idx="1"/>
          </p:nvPr>
        </p:nvSpPr>
        <p:spPr>
          <a:xfrm>
            <a:off x="0" y="714895"/>
            <a:ext cx="9144000" cy="6143105"/>
          </a:xfrm>
        </p:spPr>
        <p:txBody>
          <a:bodyPr>
            <a:normAutofit fontScale="85000" lnSpcReduction="10000"/>
          </a:bodyPr>
          <a:lstStyle/>
          <a:p>
            <a:r>
              <a:rPr lang="en-US" sz="2400" b="1" dirty="0"/>
              <a:t>Layer 11C) SQL/</a:t>
            </a:r>
            <a:r>
              <a:rPr lang="en-US" sz="2400" b="1" dirty="0" err="1"/>
              <a:t>NewSQL</a:t>
            </a:r>
            <a:r>
              <a:rPr lang="en-US" sz="2400" b="1" dirty="0"/>
              <a:t>: </a:t>
            </a:r>
            <a:r>
              <a:rPr lang="en-US" sz="2400" i="1" dirty="0"/>
              <a:t>Oracle, DB2, SQL Server, SQLite, MySQL, PostgreSQL, </a:t>
            </a:r>
            <a:r>
              <a:rPr lang="en-US" sz="2400" i="1" dirty="0" err="1"/>
              <a:t>Galera</a:t>
            </a:r>
            <a:r>
              <a:rPr lang="en-US" sz="2400" i="1" dirty="0"/>
              <a:t> Cluster, </a:t>
            </a:r>
            <a:r>
              <a:rPr lang="en-US" sz="2400" i="1" dirty="0" err="1"/>
              <a:t>SciDB</a:t>
            </a:r>
            <a:r>
              <a:rPr lang="en-US" sz="2400" i="1" dirty="0"/>
              <a:t>, </a:t>
            </a:r>
            <a:r>
              <a:rPr lang="en-US" sz="2400" i="1" dirty="0" err="1"/>
              <a:t>Rasdaman</a:t>
            </a:r>
            <a:r>
              <a:rPr lang="en-US" sz="2400" i="1" dirty="0"/>
              <a:t>, Apache Derby, Google Cloud SQL, Azure SQL, Amazon RDS, Google F1, IBM </a:t>
            </a:r>
            <a:r>
              <a:rPr lang="en-US" sz="2400" i="1" dirty="0" err="1"/>
              <a:t>dashDB</a:t>
            </a:r>
            <a:r>
              <a:rPr lang="en-US" sz="2400" i="1" dirty="0"/>
              <a:t>, N1QL, </a:t>
            </a:r>
            <a:r>
              <a:rPr lang="en-US" sz="2400" i="1" dirty="0" err="1"/>
              <a:t>BlinkDB</a:t>
            </a:r>
            <a:endParaRPr lang="en-US" sz="2400" dirty="0"/>
          </a:p>
          <a:p>
            <a:r>
              <a:rPr lang="en-US" sz="2400" dirty="0"/>
              <a:t>Layer 11C only lists a few of the traditional relational databases but includes the </a:t>
            </a:r>
            <a:r>
              <a:rPr lang="en-US" sz="2400" dirty="0" err="1"/>
              <a:t>NewSQL</a:t>
            </a:r>
            <a:r>
              <a:rPr lang="en-US" sz="2400" dirty="0"/>
              <a:t> area, which is also seen in systems at layer 15A. </a:t>
            </a:r>
            <a:r>
              <a:rPr lang="en-US" sz="2400" dirty="0" err="1"/>
              <a:t>NewSQL</a:t>
            </a:r>
            <a:r>
              <a:rPr lang="en-US" sz="2400" dirty="0"/>
              <a:t> combines a rigorous SQL interface with the scalability of MapReduce style infrastructure. Oracle, IBM DB2 and Microsoft SQL Server are of course major commercial databases but the amazing early discovery of cloud computing was that their architecture, optimized for transaction processing, was not the best for many cloud applications. Traditional databases are still used with Apache Derby, SQLite, MySQL, and PostgreSQL being important low-end open source systems. </a:t>
            </a:r>
            <a:r>
              <a:rPr lang="en-US" sz="2400" dirty="0" err="1"/>
              <a:t>Galera</a:t>
            </a:r>
            <a:r>
              <a:rPr lang="en-US" sz="2400" dirty="0"/>
              <a:t> Cluster is one of several examples of a replicated parallel database built on MySQL. </a:t>
            </a:r>
            <a:r>
              <a:rPr lang="en-US" sz="2400" dirty="0" err="1"/>
              <a:t>SciDB</a:t>
            </a:r>
            <a:r>
              <a:rPr lang="en-US" sz="2400" dirty="0"/>
              <a:t> and </a:t>
            </a:r>
            <a:r>
              <a:rPr lang="en-US" sz="2400" dirty="0" err="1"/>
              <a:t>Rasdaman</a:t>
            </a:r>
            <a:r>
              <a:rPr lang="en-US" sz="2400" dirty="0"/>
              <a:t> stress another idea; good support for the array data structures we introduced in layer 11A. Google Cloud SQL, Azure SQL, Amazon RDS, are the public cloud traditional SQL engines with Azure SQL building on Microsoft SQL server. N1QL illustrates an important trend and is designed to add SQL queries to the NoSQL system </a:t>
            </a:r>
            <a:r>
              <a:rPr lang="en-US" sz="2400" dirty="0" err="1"/>
              <a:t>Couchbase</a:t>
            </a:r>
            <a:r>
              <a:rPr lang="en-US" sz="2400" dirty="0"/>
              <a:t>. Google F1 illustrates the </a:t>
            </a:r>
            <a:r>
              <a:rPr lang="en-US" sz="2400" dirty="0" err="1"/>
              <a:t>NewSQL</a:t>
            </a:r>
            <a:r>
              <a:rPr lang="en-US" sz="2400" dirty="0"/>
              <a:t> concept building a quality SQL system on the Spanner system described in layer 11B.  IBM </a:t>
            </a:r>
            <a:r>
              <a:rPr lang="en-US" sz="2400" dirty="0" err="1"/>
              <a:t>dashDB</a:t>
            </a:r>
            <a:r>
              <a:rPr lang="en-US" sz="2400" dirty="0"/>
              <a:t> </a:t>
            </a:r>
            <a:r>
              <a:rPr lang="en-US" sz="2400" dirty="0" err="1"/>
              <a:t>similarily</a:t>
            </a:r>
            <a:r>
              <a:rPr lang="en-US" sz="2400" dirty="0"/>
              <a:t> offers warehouse capabilities built on top of the NoSQL </a:t>
            </a:r>
            <a:r>
              <a:rPr lang="en-US" sz="2400" dirty="0" err="1"/>
              <a:t>Cloudant</a:t>
            </a:r>
            <a:r>
              <a:rPr lang="en-US" sz="2400" dirty="0"/>
              <a:t> which is a derivative of </a:t>
            </a:r>
            <a:r>
              <a:rPr lang="en-US" sz="2400" dirty="0" err="1"/>
              <a:t>CouchDB</a:t>
            </a:r>
            <a:r>
              <a:rPr lang="en-US" sz="2400" dirty="0"/>
              <a:t> (again layer 11B). </a:t>
            </a:r>
            <a:r>
              <a:rPr lang="en-US" sz="2400" dirty="0" err="1"/>
              <a:t>BlinkDB</a:t>
            </a:r>
            <a:r>
              <a:rPr lang="en-US" sz="2400" dirty="0"/>
              <a:t> is a research database exploring sampling to speed up queries on large datasets.</a:t>
            </a:r>
          </a:p>
          <a:p>
            <a:endParaRPr lang="en-US" sz="2400" dirty="0"/>
          </a:p>
        </p:txBody>
      </p:sp>
    </p:spTree>
    <p:extLst>
      <p:ext uri="{BB962C8B-B14F-4D97-AF65-F5344CB8AC3E}">
        <p14:creationId xmlns:p14="http://schemas.microsoft.com/office/powerpoint/2010/main" val="11930733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99564" cy="714895"/>
          </a:xfrm>
        </p:spPr>
        <p:txBody>
          <a:bodyPr/>
          <a:lstStyle/>
          <a:p>
            <a:r>
              <a:rPr lang="en-US" dirty="0" smtClean="0"/>
              <a:t>HPC-ABDS Stack Layer 12 </a:t>
            </a:r>
            <a:endParaRPr lang="en-US" dirty="0"/>
          </a:p>
        </p:txBody>
      </p:sp>
      <p:sp>
        <p:nvSpPr>
          <p:cNvPr id="3" name="Content Placeholder 2"/>
          <p:cNvSpPr>
            <a:spLocks noGrp="1"/>
          </p:cNvSpPr>
          <p:nvPr>
            <p:ph idx="1"/>
          </p:nvPr>
        </p:nvSpPr>
        <p:spPr>
          <a:xfrm>
            <a:off x="0" y="714895"/>
            <a:ext cx="9144000" cy="6143105"/>
          </a:xfrm>
        </p:spPr>
        <p:txBody>
          <a:bodyPr>
            <a:normAutofit/>
          </a:bodyPr>
          <a:lstStyle/>
          <a:p>
            <a:r>
              <a:rPr lang="en-US" sz="2400" b="1" dirty="0"/>
              <a:t>Layer 12) In-memory </a:t>
            </a:r>
            <a:r>
              <a:rPr lang="en-US" sz="2400" b="1" dirty="0" err="1"/>
              <a:t>databases&amp;caches</a:t>
            </a:r>
            <a:r>
              <a:rPr lang="en-US" sz="2400" b="1" dirty="0"/>
              <a:t>: </a:t>
            </a:r>
            <a:r>
              <a:rPr lang="en-US" sz="2400" i="1" dirty="0"/>
              <a:t>Gora, </a:t>
            </a:r>
            <a:r>
              <a:rPr lang="en-US" sz="2400" i="1" dirty="0" err="1"/>
              <a:t>Memcached</a:t>
            </a:r>
            <a:r>
              <a:rPr lang="en-US" sz="2400" i="1" dirty="0"/>
              <a:t>, </a:t>
            </a:r>
            <a:r>
              <a:rPr lang="en-US" sz="2400" i="1" dirty="0" err="1"/>
              <a:t>Redis</a:t>
            </a:r>
            <a:r>
              <a:rPr lang="en-US" sz="2400" i="1" dirty="0"/>
              <a:t>, </a:t>
            </a:r>
            <a:r>
              <a:rPr lang="en-US" sz="2400" i="1" dirty="0" err="1"/>
              <a:t>Hazelcast</a:t>
            </a:r>
            <a:r>
              <a:rPr lang="en-US" sz="2400" i="1" dirty="0"/>
              <a:t>, </a:t>
            </a:r>
            <a:r>
              <a:rPr lang="en-US" sz="2400" i="1" dirty="0" err="1"/>
              <a:t>Ehcache</a:t>
            </a:r>
            <a:r>
              <a:rPr lang="en-US" sz="2400" i="1" dirty="0"/>
              <a:t>, </a:t>
            </a:r>
            <a:r>
              <a:rPr lang="en-US" sz="2400" i="1" dirty="0" err="1"/>
              <a:t>Infinispan</a:t>
            </a:r>
            <a:r>
              <a:rPr lang="en-US" sz="2400" b="1" dirty="0"/>
              <a:t> / Object-relational mapping: </a:t>
            </a:r>
            <a:r>
              <a:rPr lang="en-US" sz="2400" i="1" dirty="0"/>
              <a:t>Hibernate, </a:t>
            </a:r>
            <a:r>
              <a:rPr lang="en-US" sz="2400" i="1" dirty="0" err="1"/>
              <a:t>OpenJPA</a:t>
            </a:r>
            <a:r>
              <a:rPr lang="en-US" sz="2400" i="1" dirty="0"/>
              <a:t>, </a:t>
            </a:r>
            <a:r>
              <a:rPr lang="en-US" sz="2400" i="1" dirty="0" err="1"/>
              <a:t>EclipseLink</a:t>
            </a:r>
            <a:r>
              <a:rPr lang="en-US" sz="2400" i="1" dirty="0"/>
              <a:t>, </a:t>
            </a:r>
            <a:r>
              <a:rPr lang="en-US" sz="2400" i="1" dirty="0" err="1"/>
              <a:t>DataNucleus</a:t>
            </a:r>
            <a:r>
              <a:rPr lang="en-US" sz="2400" i="1" dirty="0"/>
              <a:t>, ODBC/JDBC</a:t>
            </a:r>
            <a:r>
              <a:rPr lang="en-US" sz="2400" b="1" dirty="0"/>
              <a:t> / Extraction Tools: </a:t>
            </a:r>
            <a:r>
              <a:rPr lang="en-US" sz="2400" i="1" dirty="0"/>
              <a:t>UIMA, </a:t>
            </a:r>
            <a:r>
              <a:rPr lang="en-US" sz="2400" i="1" dirty="0" err="1"/>
              <a:t>Tika</a:t>
            </a:r>
            <a:r>
              <a:rPr lang="en-US" sz="2400" dirty="0"/>
              <a:t/>
            </a:r>
            <a:br>
              <a:rPr lang="en-US" sz="2400" dirty="0"/>
            </a:br>
            <a:r>
              <a:rPr lang="en-US" sz="2400" dirty="0"/>
              <a:t>This layer represents another important area addressing several important capabilities. Firstly </a:t>
            </a:r>
            <a:r>
              <a:rPr lang="en-US" sz="2400" dirty="0" err="1"/>
              <a:t>Memcached</a:t>
            </a:r>
            <a:r>
              <a:rPr lang="en-US" sz="2400" dirty="0"/>
              <a:t> (best known and used by GAE), </a:t>
            </a:r>
            <a:r>
              <a:rPr lang="en-US" sz="2400" dirty="0" err="1"/>
              <a:t>Redis</a:t>
            </a:r>
            <a:r>
              <a:rPr lang="en-US" sz="2400" dirty="0"/>
              <a:t> (an in-memory key value store), </a:t>
            </a:r>
            <a:r>
              <a:rPr lang="en-US" sz="2400" dirty="0" err="1"/>
              <a:t>Hazelcast</a:t>
            </a:r>
            <a:r>
              <a:rPr lang="en-US" sz="2400" dirty="0"/>
              <a:t>, </a:t>
            </a:r>
            <a:r>
              <a:rPr lang="en-US" sz="2400" dirty="0" err="1"/>
              <a:t>Ehcache</a:t>
            </a:r>
            <a:r>
              <a:rPr lang="en-US" sz="2400" dirty="0"/>
              <a:t>, </a:t>
            </a:r>
            <a:r>
              <a:rPr lang="en-US" sz="2400" dirty="0" err="1"/>
              <a:t>Infinispan</a:t>
            </a:r>
            <a:r>
              <a:rPr lang="en-US" sz="2400" dirty="0"/>
              <a:t> enable caching to put as much processing as possible in memory. This is an important optimization with Gartner highlighting in several recent hype charts with In-Memory database management systems and Analytics. UIMA and </a:t>
            </a:r>
            <a:r>
              <a:rPr lang="en-US" sz="2400" dirty="0" err="1"/>
              <a:t>Tika</a:t>
            </a:r>
            <a:r>
              <a:rPr lang="en-US" sz="2400" dirty="0"/>
              <a:t> are conversion tools with former well known from its use by Jeopardy winning IBM Watson system. Gora supports generation of general object data structures from NoSQL. Hibernate, </a:t>
            </a:r>
            <a:r>
              <a:rPr lang="en-US" sz="2400" dirty="0" err="1"/>
              <a:t>OpenJPA</a:t>
            </a:r>
            <a:r>
              <a:rPr lang="en-US" sz="2400" dirty="0"/>
              <a:t>, </a:t>
            </a:r>
            <a:r>
              <a:rPr lang="en-US" sz="2400" dirty="0" err="1"/>
              <a:t>EclipseLink</a:t>
            </a:r>
            <a:r>
              <a:rPr lang="en-US" sz="2400" dirty="0"/>
              <a:t> and </a:t>
            </a:r>
            <a:r>
              <a:rPr lang="en-US" sz="2400" dirty="0" err="1"/>
              <a:t>DataNucleus</a:t>
            </a:r>
            <a:r>
              <a:rPr lang="en-US" sz="2400" dirty="0"/>
              <a:t> are tools for persisting Java in-memory data to relational databases</a:t>
            </a:r>
            <a:r>
              <a:rPr lang="en-US" sz="2400" dirty="0" smtClean="0"/>
              <a:t>.</a:t>
            </a:r>
            <a:endParaRPr lang="en-US" sz="2400" dirty="0"/>
          </a:p>
        </p:txBody>
      </p:sp>
    </p:spTree>
    <p:extLst>
      <p:ext uri="{BB962C8B-B14F-4D97-AF65-F5344CB8AC3E}">
        <p14:creationId xmlns:p14="http://schemas.microsoft.com/office/powerpoint/2010/main" val="7228715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99564" cy="714895"/>
          </a:xfrm>
        </p:spPr>
        <p:txBody>
          <a:bodyPr/>
          <a:lstStyle/>
          <a:p>
            <a:r>
              <a:rPr lang="en-US" dirty="0" smtClean="0"/>
              <a:t>HPC-ABDS Stack Layer 13-1 </a:t>
            </a:r>
            <a:endParaRPr lang="en-US" dirty="0"/>
          </a:p>
        </p:txBody>
      </p:sp>
      <p:sp>
        <p:nvSpPr>
          <p:cNvPr id="3" name="Content Placeholder 2"/>
          <p:cNvSpPr>
            <a:spLocks noGrp="1"/>
          </p:cNvSpPr>
          <p:nvPr>
            <p:ph idx="1"/>
          </p:nvPr>
        </p:nvSpPr>
        <p:spPr>
          <a:xfrm>
            <a:off x="0" y="714895"/>
            <a:ext cx="9144000" cy="6143105"/>
          </a:xfrm>
        </p:spPr>
        <p:txBody>
          <a:bodyPr>
            <a:normAutofit fontScale="92500" lnSpcReduction="10000"/>
          </a:bodyPr>
          <a:lstStyle/>
          <a:p>
            <a:r>
              <a:rPr lang="en-US" sz="2400" b="1" dirty="0"/>
              <a:t>Layer 13) Inter process communication Collectives, point-to-point, publish-subscribe, MPI:</a:t>
            </a:r>
            <a:r>
              <a:rPr lang="en-US" sz="2400" b="1" i="1" dirty="0"/>
              <a:t> </a:t>
            </a:r>
            <a:r>
              <a:rPr lang="en-US" sz="2400" i="1" dirty="0"/>
              <a:t>MPI, Harp, </a:t>
            </a:r>
            <a:r>
              <a:rPr lang="en-US" sz="2400" i="1" dirty="0" err="1"/>
              <a:t>Netty</a:t>
            </a:r>
            <a:r>
              <a:rPr lang="en-US" sz="2400" i="1" dirty="0"/>
              <a:t>, </a:t>
            </a:r>
            <a:r>
              <a:rPr lang="en-US" sz="2400" i="1" dirty="0" err="1"/>
              <a:t>ZeroMQ</a:t>
            </a:r>
            <a:r>
              <a:rPr lang="en-US" sz="2400" i="1" dirty="0"/>
              <a:t>, </a:t>
            </a:r>
            <a:r>
              <a:rPr lang="en-US" sz="2400" i="1" dirty="0" err="1"/>
              <a:t>ActiveMQ</a:t>
            </a:r>
            <a:r>
              <a:rPr lang="en-US" sz="2400" i="1" dirty="0"/>
              <a:t>, </a:t>
            </a:r>
            <a:r>
              <a:rPr lang="en-US" sz="2400" i="1" dirty="0" err="1"/>
              <a:t>RabbitMQ</a:t>
            </a:r>
            <a:r>
              <a:rPr lang="en-US" sz="2400" i="1" dirty="0"/>
              <a:t>, </a:t>
            </a:r>
            <a:r>
              <a:rPr lang="en-US" sz="2400" i="1" dirty="0" err="1"/>
              <a:t>NaradaBrokering</a:t>
            </a:r>
            <a:r>
              <a:rPr lang="en-US" sz="2400" i="1" dirty="0"/>
              <a:t>, </a:t>
            </a:r>
            <a:r>
              <a:rPr lang="en-US" sz="2400" i="1" dirty="0" err="1"/>
              <a:t>QPid</a:t>
            </a:r>
            <a:r>
              <a:rPr lang="en-US" sz="2400" i="1" dirty="0"/>
              <a:t>, Kafka, Kestrel, JMS, AMQP, Stomp, MQTT, Amazon SNS and Lambda, Google Pub Sub, Azure Queues and Event Hubs,</a:t>
            </a:r>
            <a:endParaRPr lang="en-US" sz="2400" dirty="0"/>
          </a:p>
          <a:p>
            <a:r>
              <a:rPr lang="en-US" sz="2400" dirty="0"/>
              <a:t>This layer describes the different communication models used by the systems in layers 14 and 15) below. One has communication between the processes in parallel computing and communication between data sources and filters. There are important trade-offs between performance, fault tolerance, and flexibility. There are also differences that depend on application structure and hardware. MPI from the HPC domain, has very high performance and has been optimized for different network structures while its use is well understood across a broad range of parallel algorithms. Data is streamed between nodes (ports) with latencies that can be as low as a microsecond. This contrasts with disk access with latencies of 10 milliseconds and event brokers of around a millisecond corresponding to the significant software supporting messaging systems. Hadoop uses disks to store data in between map and reduce stages, which removes synchronization overheads and gives excellent fault tolerance at cost of highest latency. Harp brings MPI performance to Hadoop with a plugin. </a:t>
            </a:r>
          </a:p>
        </p:txBody>
      </p:sp>
    </p:spTree>
    <p:extLst>
      <p:ext uri="{BB962C8B-B14F-4D97-AF65-F5344CB8AC3E}">
        <p14:creationId xmlns:p14="http://schemas.microsoft.com/office/powerpoint/2010/main" val="8691665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99564" cy="714895"/>
          </a:xfrm>
        </p:spPr>
        <p:txBody>
          <a:bodyPr/>
          <a:lstStyle/>
          <a:p>
            <a:r>
              <a:rPr lang="en-US" dirty="0" smtClean="0"/>
              <a:t>HPC-ABDS Stack Layer 13-2 </a:t>
            </a:r>
            <a:endParaRPr lang="en-US" dirty="0"/>
          </a:p>
        </p:txBody>
      </p:sp>
      <p:sp>
        <p:nvSpPr>
          <p:cNvPr id="3" name="Content Placeholder 2"/>
          <p:cNvSpPr>
            <a:spLocks noGrp="1"/>
          </p:cNvSpPr>
          <p:nvPr>
            <p:ph idx="1"/>
          </p:nvPr>
        </p:nvSpPr>
        <p:spPr>
          <a:xfrm>
            <a:off x="0" y="714895"/>
            <a:ext cx="9144000" cy="6143105"/>
          </a:xfrm>
        </p:spPr>
        <p:txBody>
          <a:bodyPr>
            <a:normAutofit fontScale="85000" lnSpcReduction="10000"/>
          </a:bodyPr>
          <a:lstStyle/>
          <a:p>
            <a:r>
              <a:rPr lang="en-US" sz="2400" dirty="0"/>
              <a:t>There are several excellent publish-subscribe messaging systems that support publishers posting messages to named topics and subscribers requesting notification of arrival of messages at topics. The systems differ in message protocols, API, richness of topic naming and fault tolerance including message delivery guarantees. Apache has Kafka from LinkedIn with strong fault tolerance, </a:t>
            </a:r>
            <a:r>
              <a:rPr lang="en-US" sz="2400" dirty="0" err="1"/>
              <a:t>ActiveMQ</a:t>
            </a:r>
            <a:r>
              <a:rPr lang="en-US" sz="2400" dirty="0"/>
              <a:t> and </a:t>
            </a:r>
            <a:r>
              <a:rPr lang="en-US" sz="2400" dirty="0" err="1"/>
              <a:t>QPid</a:t>
            </a:r>
            <a:r>
              <a:rPr lang="en-US" sz="2400" dirty="0"/>
              <a:t>. </a:t>
            </a:r>
            <a:r>
              <a:rPr lang="en-US" sz="2400" dirty="0" err="1"/>
              <a:t>RabbitMQ</a:t>
            </a:r>
            <a:r>
              <a:rPr lang="en-US" sz="2400" dirty="0"/>
              <a:t> and </a:t>
            </a:r>
            <a:r>
              <a:rPr lang="en-US" sz="2400" dirty="0" err="1"/>
              <a:t>NaradaBrokering</a:t>
            </a:r>
            <a:r>
              <a:rPr lang="en-US" sz="2400" dirty="0"/>
              <a:t> have similar good performance to </a:t>
            </a:r>
            <a:r>
              <a:rPr lang="en-US" sz="2400" dirty="0" err="1"/>
              <a:t>ActiveMQ</a:t>
            </a:r>
            <a:r>
              <a:rPr lang="en-US" sz="2400" dirty="0"/>
              <a:t>. Kestrel from Twitter is simple and fast while </a:t>
            </a:r>
            <a:r>
              <a:rPr lang="en-US" sz="2400" dirty="0" err="1"/>
              <a:t>Netty</a:t>
            </a:r>
            <a:r>
              <a:rPr lang="en-US" sz="2400" dirty="0"/>
              <a:t> is built around Java NIO and can support protocols like UDP which are useful for messaging with media streams as well as HTTP. </a:t>
            </a:r>
            <a:r>
              <a:rPr lang="en-US" sz="2400" dirty="0" err="1"/>
              <a:t>ZeroMQ</a:t>
            </a:r>
            <a:r>
              <a:rPr lang="en-US" sz="2400" dirty="0"/>
              <a:t> provides fast inter-process communication with software multicast. Message queuing is well supported in commercial clouds but with different software environments; Amazon Simple Notification Service, Google Pub-Sub, Azure queues or service-bus queues. Amazon offers a new event based computing model Lambda while Azure has Event Hubs built on the service bus to support Azure streaming analytics in layer 14B. </a:t>
            </a:r>
          </a:p>
          <a:p>
            <a:r>
              <a:rPr lang="en-US" sz="2400" dirty="0"/>
              <a:t>There are important messaging standards supported by many of these systems. JMS or Java Message Service is a software API that does not specify message nature. AMQP (Advanced Message Queuing Protocol) is best known message protocol while STOMP (Simple Text Oriented Messaging Protocol) is a particularly simple and HTTP in style without supporting topics. MQTT (Message Queue Telemetry Transport) comes from the Internet of Things domain and could grow in importance for machine to machine communication.</a:t>
            </a:r>
          </a:p>
          <a:p>
            <a:endParaRPr lang="en-US" sz="2400" dirty="0"/>
          </a:p>
        </p:txBody>
      </p:sp>
    </p:spTree>
    <p:extLst>
      <p:ext uri="{BB962C8B-B14F-4D97-AF65-F5344CB8AC3E}">
        <p14:creationId xmlns:p14="http://schemas.microsoft.com/office/powerpoint/2010/main" val="25562184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99564" cy="714895"/>
          </a:xfrm>
        </p:spPr>
        <p:txBody>
          <a:bodyPr/>
          <a:lstStyle/>
          <a:p>
            <a:r>
              <a:rPr lang="en-US" dirty="0" smtClean="0"/>
              <a:t>HPC-ABDS Stack Layer 14-1 </a:t>
            </a:r>
            <a:endParaRPr lang="en-US" dirty="0"/>
          </a:p>
        </p:txBody>
      </p:sp>
      <p:sp>
        <p:nvSpPr>
          <p:cNvPr id="3" name="Content Placeholder 2"/>
          <p:cNvSpPr>
            <a:spLocks noGrp="1"/>
          </p:cNvSpPr>
          <p:nvPr>
            <p:ph idx="1"/>
          </p:nvPr>
        </p:nvSpPr>
        <p:spPr>
          <a:xfrm>
            <a:off x="0" y="714895"/>
            <a:ext cx="9144000" cy="6143105"/>
          </a:xfrm>
        </p:spPr>
        <p:txBody>
          <a:bodyPr>
            <a:normAutofit fontScale="92500" lnSpcReduction="10000"/>
          </a:bodyPr>
          <a:lstStyle/>
          <a:p>
            <a:r>
              <a:rPr lang="en-US" sz="2400" b="1" dirty="0"/>
              <a:t>Layer 14A) Basic Programming model and runtime, SPMD, MapReduce: </a:t>
            </a:r>
            <a:r>
              <a:rPr lang="en-US" sz="2400" dirty="0"/>
              <a:t> </a:t>
            </a:r>
            <a:r>
              <a:rPr lang="en-US" sz="2400" i="1" dirty="0"/>
              <a:t>Hadoop, Spark, Twister, Stratosphere (Apache </a:t>
            </a:r>
            <a:r>
              <a:rPr lang="en-US" sz="2400" i="1" dirty="0" err="1"/>
              <a:t>Flink</a:t>
            </a:r>
            <a:r>
              <a:rPr lang="en-US" sz="2400" i="1" dirty="0"/>
              <a:t>), Reef, Hama, </a:t>
            </a:r>
            <a:r>
              <a:rPr lang="en-US" sz="2400" i="1" dirty="0" err="1"/>
              <a:t>Giraph</a:t>
            </a:r>
            <a:r>
              <a:rPr lang="en-US" sz="2400" i="1" dirty="0"/>
              <a:t>, </a:t>
            </a:r>
            <a:r>
              <a:rPr lang="en-US" sz="2400" i="1" dirty="0" err="1"/>
              <a:t>Pregel</a:t>
            </a:r>
            <a:r>
              <a:rPr lang="en-US" sz="2400" i="1" dirty="0"/>
              <a:t>, Pegasus, </a:t>
            </a:r>
            <a:r>
              <a:rPr lang="en-US" sz="2400" i="1" dirty="0" err="1"/>
              <a:t>Ligra</a:t>
            </a:r>
            <a:r>
              <a:rPr lang="en-US" sz="2400" i="1" dirty="0"/>
              <a:t>, </a:t>
            </a:r>
            <a:r>
              <a:rPr lang="en-US" sz="2400" i="1" dirty="0" err="1" smtClean="0"/>
              <a:t>GraphChi</a:t>
            </a:r>
            <a:endParaRPr lang="en-US" sz="2400" i="1" dirty="0" smtClean="0"/>
          </a:p>
          <a:p>
            <a:r>
              <a:rPr lang="en-US" sz="2200" dirty="0"/>
              <a:t>Most applications use capabilities at layers 14 which we divide into the classic or batch programming in 14A and the streaming area 14B that has grown in attention recently. This layer implements the programming models shown in Fig. 3. Layer 14B supports the Map-Streaming model which is category 5 of Fig. 3. Layer 14A focusses on the first 4 categories of this figure while category 6 is included because shared memory is important in some graph algorithms. Hadoop in some sense created this layer although its programming had been known for a long time but not articulated as brilliantly as was done by Google for MapReduce. Hadoop covers categories 1 and 2 of Fig. 3 and with the Harp plug-in categories 3 and 4. Other entries here have substantial overlap with Spark and Twister (no longer developed) being pioneers for Category 3 and </a:t>
            </a:r>
            <a:r>
              <a:rPr lang="en-US" sz="2200" dirty="0" err="1"/>
              <a:t>Pregel</a:t>
            </a:r>
            <a:r>
              <a:rPr lang="en-US" sz="2200" dirty="0"/>
              <a:t> with an open source version </a:t>
            </a:r>
            <a:r>
              <a:rPr lang="en-US" sz="2200" dirty="0" err="1"/>
              <a:t>Giraph</a:t>
            </a:r>
            <a:r>
              <a:rPr lang="en-US" sz="2200" dirty="0"/>
              <a:t> supporting category 4. Pegasus also supports graph computations in category 4. Hama is an early Apache project with capabilities similar to MPI with Apache </a:t>
            </a:r>
            <a:r>
              <a:rPr lang="en-US" sz="2200" dirty="0" err="1"/>
              <a:t>Flink</a:t>
            </a:r>
            <a:r>
              <a:rPr lang="en-US" sz="2200" dirty="0"/>
              <a:t> and Reef newcomers supporting all of categories 1-4. </a:t>
            </a:r>
            <a:r>
              <a:rPr lang="en-US" sz="2200" dirty="0" err="1"/>
              <a:t>Flink</a:t>
            </a:r>
            <a:r>
              <a:rPr lang="en-US" sz="2200" dirty="0"/>
              <a:t> supports multiple data API’s including graphs with its </a:t>
            </a:r>
            <a:r>
              <a:rPr lang="en-US" sz="2200" dirty="0" err="1"/>
              <a:t>Spargel</a:t>
            </a:r>
            <a:r>
              <a:rPr lang="en-US" sz="2200" dirty="0"/>
              <a:t> subsystem. Reef is optimized to support machine learning. </a:t>
            </a:r>
            <a:r>
              <a:rPr lang="en-US" sz="2200" dirty="0" err="1"/>
              <a:t>Ligra</a:t>
            </a:r>
            <a:r>
              <a:rPr lang="en-US" sz="2200" dirty="0"/>
              <a:t> and </a:t>
            </a:r>
            <a:r>
              <a:rPr lang="en-US" sz="2200" dirty="0" err="1"/>
              <a:t>GraphChi</a:t>
            </a:r>
            <a:r>
              <a:rPr lang="en-US" sz="2200" dirty="0"/>
              <a:t> are shared memory graph processing frameworks (category 6 of Fig. 3) with </a:t>
            </a:r>
            <a:r>
              <a:rPr lang="en-US" sz="2200" dirty="0" err="1"/>
              <a:t>GraphChi</a:t>
            </a:r>
            <a:r>
              <a:rPr lang="en-US" sz="2200" dirty="0"/>
              <a:t> supporting disk-based storage of graph</a:t>
            </a:r>
            <a:r>
              <a:rPr lang="en-US" sz="2400" dirty="0"/>
              <a:t>.</a:t>
            </a:r>
          </a:p>
        </p:txBody>
      </p:sp>
    </p:spTree>
    <p:extLst>
      <p:ext uri="{BB962C8B-B14F-4D97-AF65-F5344CB8AC3E}">
        <p14:creationId xmlns:p14="http://schemas.microsoft.com/office/powerpoint/2010/main" val="5024079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99564" cy="714895"/>
          </a:xfrm>
        </p:spPr>
        <p:txBody>
          <a:bodyPr/>
          <a:lstStyle/>
          <a:p>
            <a:r>
              <a:rPr lang="en-US" dirty="0" smtClean="0"/>
              <a:t>HPC-ABDS Stack Layer 14-2 </a:t>
            </a:r>
            <a:endParaRPr lang="en-US" dirty="0"/>
          </a:p>
        </p:txBody>
      </p:sp>
      <p:pic>
        <p:nvPicPr>
          <p:cNvPr id="8" name="Picture 7"/>
          <p:cNvPicPr>
            <a:picLocks noChangeAspect="1"/>
          </p:cNvPicPr>
          <p:nvPr/>
        </p:nvPicPr>
        <p:blipFill>
          <a:blip r:embed="rId2"/>
          <a:stretch>
            <a:fillRect/>
          </a:stretch>
        </p:blipFill>
        <p:spPr>
          <a:xfrm>
            <a:off x="0" y="1967625"/>
            <a:ext cx="9144000" cy="2399012"/>
          </a:xfrm>
          <a:prstGeom prst="rect">
            <a:avLst/>
          </a:prstGeom>
        </p:spPr>
      </p:pic>
    </p:spTree>
    <p:extLst>
      <p:ext uri="{BB962C8B-B14F-4D97-AF65-F5344CB8AC3E}">
        <p14:creationId xmlns:p14="http://schemas.microsoft.com/office/powerpoint/2010/main" val="1624807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7132" y="1117600"/>
            <a:ext cx="3284297" cy="714895"/>
          </a:xfrm>
        </p:spPr>
        <p:txBody>
          <a:bodyPr>
            <a:normAutofit fontScale="90000"/>
          </a:bodyPr>
          <a:lstStyle/>
          <a:p>
            <a:r>
              <a:rPr lang="en-US" dirty="0" smtClean="0"/>
              <a:t>HPC-ABDS Stack Layer 14-3 </a:t>
            </a:r>
            <a:endParaRPr lang="en-US" dirty="0"/>
          </a:p>
        </p:txBody>
      </p:sp>
      <p:pic>
        <p:nvPicPr>
          <p:cNvPr id="4" name="Picture 3"/>
          <p:cNvPicPr>
            <a:picLocks noChangeAspect="1"/>
          </p:cNvPicPr>
          <p:nvPr/>
        </p:nvPicPr>
        <p:blipFill>
          <a:blip r:embed="rId2"/>
          <a:stretch>
            <a:fillRect/>
          </a:stretch>
        </p:blipFill>
        <p:spPr>
          <a:xfrm>
            <a:off x="-70942" y="0"/>
            <a:ext cx="5297240" cy="6858000"/>
          </a:xfrm>
          <a:prstGeom prst="rect">
            <a:avLst/>
          </a:prstGeom>
        </p:spPr>
      </p:pic>
    </p:spTree>
    <p:extLst>
      <p:ext uri="{BB962C8B-B14F-4D97-AF65-F5344CB8AC3E}">
        <p14:creationId xmlns:p14="http://schemas.microsoft.com/office/powerpoint/2010/main" val="1712019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3201" y="1879043"/>
            <a:ext cx="7772400" cy="1362075"/>
          </a:xfrm>
        </p:spPr>
        <p:txBody>
          <a:bodyPr>
            <a:normAutofit/>
          </a:bodyPr>
          <a:lstStyle/>
          <a:p>
            <a:pPr algn="ctr"/>
            <a:r>
              <a:rPr lang="en-US" dirty="0" smtClean="0"/>
              <a:t>TYPICAL DATA INTERACTION SCENARIOS</a:t>
            </a:r>
            <a:endParaRPr lang="en-US" dirty="0"/>
          </a:p>
        </p:txBody>
      </p:sp>
      <p:sp>
        <p:nvSpPr>
          <p:cNvPr id="8" name="Text Placeholder 7"/>
          <p:cNvSpPr>
            <a:spLocks noGrp="1"/>
          </p:cNvSpPr>
          <p:nvPr>
            <p:ph type="body" idx="1"/>
          </p:nvPr>
        </p:nvSpPr>
        <p:spPr>
          <a:xfrm>
            <a:off x="373200" y="3672325"/>
            <a:ext cx="8348011" cy="2664542"/>
          </a:xfrm>
        </p:spPr>
        <p:txBody>
          <a:bodyPr>
            <a:normAutofit fontScale="85000" lnSpcReduction="20000"/>
          </a:bodyPr>
          <a:lstStyle/>
          <a:p>
            <a:r>
              <a:rPr lang="en-US" sz="2400" b="1" dirty="0">
                <a:solidFill>
                  <a:schemeClr val="tx1"/>
                </a:solidFill>
              </a:rPr>
              <a:t>These consist of multiple data systems including classic DB, streaming, archives, Hive, analytics, workflow and different user interfaces (events to visualization</a:t>
            </a:r>
            <a:r>
              <a:rPr lang="en-US" sz="2400" b="1" dirty="0" smtClean="0">
                <a:solidFill>
                  <a:schemeClr val="tx1"/>
                </a:solidFill>
              </a:rPr>
              <a:t>)</a:t>
            </a:r>
          </a:p>
          <a:p>
            <a:r>
              <a:rPr lang="en-US" sz="2400" b="1" dirty="0">
                <a:solidFill>
                  <a:schemeClr val="tx1"/>
                </a:solidFill>
              </a:rPr>
              <a:t/>
            </a:r>
            <a:br>
              <a:rPr lang="en-US" sz="2400" b="1" dirty="0">
                <a:solidFill>
                  <a:schemeClr val="tx1"/>
                </a:solidFill>
              </a:rPr>
            </a:br>
            <a:r>
              <a:rPr lang="en-US" sz="2400" b="1" dirty="0">
                <a:solidFill>
                  <a:schemeClr val="tx1"/>
                </a:solidFill>
              </a:rPr>
              <a:t>From Bob Marcus (ET Strategies) </a:t>
            </a:r>
            <a:r>
              <a:rPr lang="en-US" sz="2400" dirty="0">
                <a:solidFill>
                  <a:schemeClr val="tx1"/>
                </a:solidFill>
                <a:hlinkClick r:id="rId3"/>
              </a:rPr>
              <a:t>http://bigdatawg.nist.gov/_</a:t>
            </a:r>
            <a:r>
              <a:rPr lang="en-US" sz="2400" dirty="0" smtClean="0">
                <a:solidFill>
                  <a:schemeClr val="tx1"/>
                </a:solidFill>
                <a:hlinkClick r:id="rId3"/>
              </a:rPr>
              <a:t>uploadfiles/M0311_v2_2965963213.pdf</a:t>
            </a:r>
            <a:endParaRPr lang="en-US" sz="2400" dirty="0" smtClean="0">
              <a:solidFill>
                <a:schemeClr val="tx1"/>
              </a:solidFill>
            </a:endParaRPr>
          </a:p>
          <a:p>
            <a:endParaRPr lang="en-US" sz="2400" dirty="0">
              <a:solidFill>
                <a:schemeClr val="tx1"/>
              </a:solidFill>
            </a:endParaRPr>
          </a:p>
          <a:p>
            <a:r>
              <a:rPr lang="en-US" sz="2400" dirty="0" smtClean="0">
                <a:solidFill>
                  <a:schemeClr val="tx1"/>
                </a:solidFill>
              </a:rPr>
              <a:t>We list 10 and then go through each (of 10) in more detail. These slides are based on those produced </a:t>
            </a:r>
            <a:r>
              <a:rPr lang="en-US" sz="2400" smtClean="0">
                <a:solidFill>
                  <a:schemeClr val="tx1"/>
                </a:solidFill>
              </a:rPr>
              <a:t>by Bob </a:t>
            </a:r>
            <a:r>
              <a:rPr lang="en-US" sz="2400" dirty="0" smtClean="0">
                <a:solidFill>
                  <a:schemeClr val="tx1"/>
                </a:solidFill>
              </a:rPr>
              <a:t>Marcus at </a:t>
            </a:r>
            <a:r>
              <a:rPr lang="en-US" sz="2400" smtClean="0">
                <a:solidFill>
                  <a:schemeClr val="tx1"/>
                </a:solidFill>
              </a:rPr>
              <a:t>link above</a:t>
            </a:r>
            <a:endParaRPr lang="en-US" sz="2400" dirty="0">
              <a:solidFill>
                <a:schemeClr val="tx1"/>
              </a:solidFill>
            </a:endParaRPr>
          </a:p>
          <a:p>
            <a:pPr algn="ctr"/>
            <a:endParaRPr lang="en-US" sz="3200" dirty="0">
              <a:solidFill>
                <a:schemeClr val="tx1">
                  <a:lumMod val="75000"/>
                  <a:lumOff val="25000"/>
                </a:schemeClr>
              </a:solidFill>
            </a:endParaRPr>
          </a:p>
        </p:txBody>
      </p:sp>
    </p:spTree>
    <p:extLst>
      <p:ext uri="{BB962C8B-B14F-4D97-AF65-F5344CB8AC3E}">
        <p14:creationId xmlns:p14="http://schemas.microsoft.com/office/powerpoint/2010/main" val="3044142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99564" cy="714895"/>
          </a:xfrm>
        </p:spPr>
        <p:txBody>
          <a:bodyPr/>
          <a:lstStyle/>
          <a:p>
            <a:r>
              <a:rPr lang="en-US" dirty="0" smtClean="0"/>
              <a:t>HPC-ABDS Stack Layer 14B </a:t>
            </a:r>
            <a:endParaRPr lang="en-US" dirty="0"/>
          </a:p>
        </p:txBody>
      </p:sp>
      <p:sp>
        <p:nvSpPr>
          <p:cNvPr id="3" name="Content Placeholder 2"/>
          <p:cNvSpPr>
            <a:spLocks noGrp="1"/>
          </p:cNvSpPr>
          <p:nvPr>
            <p:ph idx="1"/>
          </p:nvPr>
        </p:nvSpPr>
        <p:spPr>
          <a:xfrm>
            <a:off x="0" y="714895"/>
            <a:ext cx="9144000" cy="6143105"/>
          </a:xfrm>
        </p:spPr>
        <p:txBody>
          <a:bodyPr>
            <a:normAutofit fontScale="92500" lnSpcReduction="20000"/>
          </a:bodyPr>
          <a:lstStyle/>
          <a:p>
            <a:r>
              <a:rPr lang="en-US" sz="2400" b="1" dirty="0"/>
              <a:t>Layer 14B) Streaming: </a:t>
            </a:r>
            <a:r>
              <a:rPr lang="en-US" sz="2400" i="1" dirty="0"/>
              <a:t>Storm, S4, </a:t>
            </a:r>
            <a:r>
              <a:rPr lang="en-US" sz="2400" i="1" dirty="0" err="1"/>
              <a:t>Samza</a:t>
            </a:r>
            <a:r>
              <a:rPr lang="en-US" sz="2400" i="1" dirty="0"/>
              <a:t>, Granules, Google </a:t>
            </a:r>
            <a:r>
              <a:rPr lang="en-US" sz="2400" i="1" dirty="0" err="1"/>
              <a:t>MillWheel</a:t>
            </a:r>
            <a:r>
              <a:rPr lang="en-US" sz="2400" i="1" dirty="0"/>
              <a:t>, Amazon Kinesis, LinkedIn </a:t>
            </a:r>
            <a:r>
              <a:rPr lang="en-US" sz="2400" i="1" dirty="0" err="1"/>
              <a:t>Databus</a:t>
            </a:r>
            <a:r>
              <a:rPr lang="en-US" sz="2400" i="1" dirty="0"/>
              <a:t>, Facebook Puma/</a:t>
            </a:r>
            <a:r>
              <a:rPr lang="en-US" sz="2400" i="1" dirty="0" err="1"/>
              <a:t>Ptail</a:t>
            </a:r>
            <a:r>
              <a:rPr lang="en-US" sz="2400" i="1" dirty="0"/>
              <a:t>/Scribe/ODS, Azure Stream Analytics </a:t>
            </a:r>
            <a:endParaRPr lang="en-US" sz="2400" dirty="0"/>
          </a:p>
          <a:p>
            <a:r>
              <a:rPr lang="en-US" sz="2400" dirty="0"/>
              <a:t>Figure 3, category 5, sketches the programming model at this layer while figure 4 gives it more detail for Storm, which being open source and popular, is the best archetype for this layer. There is some mechanism to gather and buffer data, which for Apache Storm is a publish-subscribe environment such as Kafka, </a:t>
            </a:r>
            <a:r>
              <a:rPr lang="en-US" sz="2400" dirty="0" err="1"/>
              <a:t>RabbitMQ</a:t>
            </a:r>
            <a:r>
              <a:rPr lang="en-US" sz="2400" dirty="0"/>
              <a:t> or </a:t>
            </a:r>
            <a:r>
              <a:rPr lang="en-US" sz="2400" dirty="0" err="1"/>
              <a:t>ActiveMQ</a:t>
            </a:r>
            <a:r>
              <a:rPr lang="en-US" sz="2400" dirty="0"/>
              <a:t>. Then there is a processing phase delivered in Storm as “bolts” implemented as dataflow but which can invoke parallel processing such as Hadoop. The bolts then deliver their results to a similar buffered environment for further processing or storage. Apache has three similar environments Storm, </a:t>
            </a:r>
            <a:r>
              <a:rPr lang="en-US" sz="2400" dirty="0" err="1"/>
              <a:t>Samza</a:t>
            </a:r>
            <a:r>
              <a:rPr lang="en-US" sz="2400" dirty="0"/>
              <a:t> and S4 which were donated by Twitter, LinkedIn and Yahoo respectively. S4 features a built-in key-value store. Granules from Colorado State University has a similar model to Storm.</a:t>
            </a:r>
          </a:p>
          <a:p>
            <a:r>
              <a:rPr lang="en-US" sz="2400" dirty="0"/>
              <a:t>The other entries are commercial systems with LinkedIn </a:t>
            </a:r>
            <a:r>
              <a:rPr lang="en-US" sz="2400" dirty="0" err="1"/>
              <a:t>Databus</a:t>
            </a:r>
            <a:r>
              <a:rPr lang="en-US" sz="2400" dirty="0"/>
              <a:t> and Facebook Puma/ </a:t>
            </a:r>
            <a:r>
              <a:rPr lang="en-US" sz="2400" dirty="0" err="1"/>
              <a:t>Ptail</a:t>
            </a:r>
            <a:r>
              <a:rPr lang="en-US" sz="2400" dirty="0"/>
              <a:t>/ Scribe/ ODS supporting internal operations of these companies for examining in near real-time the logging and response of their web sites. Kinesis, </a:t>
            </a:r>
            <a:r>
              <a:rPr lang="en-US" sz="2400" dirty="0" err="1"/>
              <a:t>MillWheel</a:t>
            </a:r>
            <a:r>
              <a:rPr lang="en-US" sz="2400" dirty="0"/>
              <a:t> and Azure Stream Analytics are services offered to customers of the Amazon, Google and Microsoft clouds respectively. Interestingly none of these uses the Apache functions (Storm, </a:t>
            </a:r>
            <a:r>
              <a:rPr lang="en-US" sz="2400" dirty="0" err="1"/>
              <a:t>Samza</a:t>
            </a:r>
            <a:r>
              <a:rPr lang="en-US" sz="2400" dirty="0"/>
              <a:t>, S4) although these run well on commercial clouds.</a:t>
            </a:r>
          </a:p>
          <a:p>
            <a:endParaRPr lang="en-US" sz="2400" dirty="0"/>
          </a:p>
        </p:txBody>
      </p:sp>
    </p:spTree>
    <p:extLst>
      <p:ext uri="{BB962C8B-B14F-4D97-AF65-F5344CB8AC3E}">
        <p14:creationId xmlns:p14="http://schemas.microsoft.com/office/powerpoint/2010/main" val="9816962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99564" cy="714895"/>
          </a:xfrm>
        </p:spPr>
        <p:txBody>
          <a:bodyPr/>
          <a:lstStyle/>
          <a:p>
            <a:r>
              <a:rPr lang="en-US" dirty="0" smtClean="0"/>
              <a:t>HPC-ABDS Stack Layer 15A </a:t>
            </a:r>
            <a:endParaRPr lang="en-US" dirty="0"/>
          </a:p>
        </p:txBody>
      </p:sp>
      <p:sp>
        <p:nvSpPr>
          <p:cNvPr id="3" name="Content Placeholder 2"/>
          <p:cNvSpPr>
            <a:spLocks noGrp="1"/>
          </p:cNvSpPr>
          <p:nvPr>
            <p:ph idx="1"/>
          </p:nvPr>
        </p:nvSpPr>
        <p:spPr>
          <a:xfrm>
            <a:off x="0" y="714895"/>
            <a:ext cx="9144000" cy="6143105"/>
          </a:xfrm>
        </p:spPr>
        <p:txBody>
          <a:bodyPr>
            <a:normAutofit fontScale="62500" lnSpcReduction="20000"/>
          </a:bodyPr>
          <a:lstStyle/>
          <a:p>
            <a:r>
              <a:rPr lang="en-US" sz="2900" b="1" dirty="0"/>
              <a:t>Layer 15A) High layer Programming: </a:t>
            </a:r>
            <a:r>
              <a:rPr lang="en-US" sz="2900" i="1" dirty="0"/>
              <a:t>Kite, Hive, </a:t>
            </a:r>
            <a:r>
              <a:rPr lang="en-US" sz="2900" i="1" dirty="0" err="1"/>
              <a:t>HCatalog</a:t>
            </a:r>
            <a:r>
              <a:rPr lang="en-US" sz="2900" i="1" dirty="0"/>
              <a:t>, Tajo, Shark, Phoenix, Impala, MRQL, SAP HANA, </a:t>
            </a:r>
            <a:r>
              <a:rPr lang="en-US" sz="2900" i="1" dirty="0" err="1"/>
              <a:t>HadoopDB</a:t>
            </a:r>
            <a:r>
              <a:rPr lang="en-US" sz="2900" i="1" dirty="0"/>
              <a:t>, </a:t>
            </a:r>
            <a:r>
              <a:rPr lang="en-US" sz="2900" i="1" dirty="0" err="1"/>
              <a:t>PolyBase</a:t>
            </a:r>
            <a:r>
              <a:rPr lang="en-US" sz="2900" i="1" dirty="0"/>
              <a:t>, Presto, Google </a:t>
            </a:r>
            <a:r>
              <a:rPr lang="en-US" sz="2900" i="1" dirty="0" err="1"/>
              <a:t>Dremel</a:t>
            </a:r>
            <a:r>
              <a:rPr lang="en-US" sz="2900" i="1" dirty="0"/>
              <a:t>, Google </a:t>
            </a:r>
            <a:r>
              <a:rPr lang="en-US" sz="2900" i="1" dirty="0" err="1"/>
              <a:t>BigQuery</a:t>
            </a:r>
            <a:r>
              <a:rPr lang="en-US" sz="2900" i="1" dirty="0"/>
              <a:t>, Amazon Redshift, Drill, Pig, </a:t>
            </a:r>
            <a:r>
              <a:rPr lang="en-US" sz="2900" i="1" dirty="0" err="1"/>
              <a:t>Sawzall</a:t>
            </a:r>
            <a:r>
              <a:rPr lang="en-US" sz="2900" i="1" dirty="0"/>
              <a:t>, Google Cloud </a:t>
            </a:r>
            <a:r>
              <a:rPr lang="en-US" sz="2900" i="1" dirty="0" err="1"/>
              <a:t>DataFlow</a:t>
            </a:r>
            <a:r>
              <a:rPr lang="en-US" sz="2900" i="1" dirty="0"/>
              <a:t>, </a:t>
            </a:r>
            <a:r>
              <a:rPr lang="en-US" sz="2900" i="1" dirty="0" err="1"/>
              <a:t>Summingbird</a:t>
            </a:r>
            <a:endParaRPr lang="en-US" sz="2900" dirty="0"/>
          </a:p>
          <a:p>
            <a:r>
              <a:rPr lang="en-US" sz="2900" dirty="0"/>
              <a:t>Components at this layer are not required but are very interesting and we can expect great progress to come both in improving them and using them. There are several “SQL on MapReduce” software systems with Apache Hive (originally from Facebook) as best known. Hive illustrates key idea that MapReduce supports parallel database actions and so SQL systems built on Hadoop can outperform traditional databases due to scalable parallelism [</a:t>
            </a:r>
            <a:r>
              <a:rPr lang="en-US" sz="2900" dirty="0" err="1"/>
              <a:t>OSUcite</a:t>
            </a:r>
            <a:r>
              <a:rPr lang="en-US" sz="2900" dirty="0"/>
              <a:t>]. Presto is another Facebook system supporting interactive queries rather than Hive’s batch model. Apache </a:t>
            </a:r>
            <a:r>
              <a:rPr lang="en-US" sz="2900" dirty="0" err="1"/>
              <a:t>HCatalog</a:t>
            </a:r>
            <a:r>
              <a:rPr lang="en-US" sz="2900" dirty="0"/>
              <a:t> is a table and storage management layer for Hive. Other SQL on MapReduce systems include Shark (using Spark not Hadoop), MRQL (using Hama, Spark or Hadoop for complex analytics as queries), Tajo (warehouse) Impala (</a:t>
            </a:r>
            <a:r>
              <a:rPr lang="en-US" sz="2900" dirty="0" err="1"/>
              <a:t>Cloudera</a:t>
            </a:r>
            <a:r>
              <a:rPr lang="en-US" sz="2900" dirty="0"/>
              <a:t>), HANA (real-time SQL from SAP), </a:t>
            </a:r>
            <a:r>
              <a:rPr lang="en-US" sz="2900" dirty="0" err="1"/>
              <a:t>HadoopDB</a:t>
            </a:r>
            <a:r>
              <a:rPr lang="en-US" sz="2900" dirty="0"/>
              <a:t> (true SQL on Hadoop), and </a:t>
            </a:r>
            <a:r>
              <a:rPr lang="en-US" sz="2900" dirty="0" err="1"/>
              <a:t>PolyBase</a:t>
            </a:r>
            <a:r>
              <a:rPr lang="en-US" sz="2900" dirty="0"/>
              <a:t> (Microsoft SQL server on Hadoop). A different approach is Kite which is a toolkit to build applications on Hadoop. Note layer 11C) lists “production SQL data bases” including some </a:t>
            </a:r>
            <a:r>
              <a:rPr lang="en-US" sz="2900" dirty="0" err="1"/>
              <a:t>NewSQL</a:t>
            </a:r>
            <a:r>
              <a:rPr lang="en-US" sz="2900" dirty="0"/>
              <a:t> systems with architectures similar to software described here. </a:t>
            </a:r>
          </a:p>
          <a:p>
            <a:r>
              <a:rPr lang="en-US" sz="2900" dirty="0"/>
              <a:t>Google </a:t>
            </a:r>
            <a:r>
              <a:rPr lang="en-US" sz="2900" dirty="0" err="1"/>
              <a:t>Dremel</a:t>
            </a:r>
            <a:r>
              <a:rPr lang="en-US" sz="2900" dirty="0"/>
              <a:t> supported SQL like queries on top of a general data store including unstructured and NoSQL systems. This capability is now offered by Apache Drill, Google </a:t>
            </a:r>
            <a:r>
              <a:rPr lang="en-US" sz="2900" dirty="0" err="1"/>
              <a:t>BigQuery</a:t>
            </a:r>
            <a:r>
              <a:rPr lang="en-US" sz="2900" dirty="0"/>
              <a:t> and Amazon Redshift. Apache Phoenix exposes </a:t>
            </a:r>
            <a:r>
              <a:rPr lang="en-US" sz="2900" dirty="0" err="1"/>
              <a:t>HBase</a:t>
            </a:r>
            <a:r>
              <a:rPr lang="en-US" sz="2900" dirty="0"/>
              <a:t> functionality through a SQL interface that is highly optimized. Pig and </a:t>
            </a:r>
            <a:r>
              <a:rPr lang="en-US" sz="2900" dirty="0" err="1"/>
              <a:t>Sawzall</a:t>
            </a:r>
            <a:r>
              <a:rPr lang="en-US" sz="2900" dirty="0"/>
              <a:t> offer data parallel programming models on top of Hadoop (Pig) or Google MapReduce (</a:t>
            </a:r>
            <a:r>
              <a:rPr lang="en-US" sz="2900" dirty="0" err="1"/>
              <a:t>Sawzall</a:t>
            </a:r>
            <a:r>
              <a:rPr lang="en-US" sz="2900" dirty="0"/>
              <a:t>). Pig shows particular promise as fully open source with </a:t>
            </a:r>
            <a:r>
              <a:rPr lang="en-US" sz="2900" dirty="0" err="1"/>
              <a:t>DataFu</a:t>
            </a:r>
            <a:r>
              <a:rPr lang="en-US" sz="2900" dirty="0"/>
              <a:t> providing analytics libraries on top of Pig. </a:t>
            </a:r>
            <a:r>
              <a:rPr lang="en-US" sz="2900" dirty="0" err="1"/>
              <a:t>Summingbird</a:t>
            </a:r>
            <a:r>
              <a:rPr lang="en-US" sz="2900" dirty="0"/>
              <a:t> builds on Hadoop and supports both batch (Cascading) and streaming (Storm) applications. Google Cloud Dataflow provides similar integrated batch and streaming interfaces</a:t>
            </a:r>
            <a:r>
              <a:rPr lang="en-US" sz="2900" dirty="0" smtClean="0"/>
              <a:t>.</a:t>
            </a:r>
            <a:endParaRPr lang="en-US" sz="2900" dirty="0"/>
          </a:p>
        </p:txBody>
      </p:sp>
    </p:spTree>
    <p:extLst>
      <p:ext uri="{BB962C8B-B14F-4D97-AF65-F5344CB8AC3E}">
        <p14:creationId xmlns:p14="http://schemas.microsoft.com/office/powerpoint/2010/main" val="4607339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99564" cy="714895"/>
          </a:xfrm>
        </p:spPr>
        <p:txBody>
          <a:bodyPr/>
          <a:lstStyle/>
          <a:p>
            <a:r>
              <a:rPr lang="en-US" dirty="0" smtClean="0"/>
              <a:t>HPC-ABDS Stack Layer 15B </a:t>
            </a:r>
            <a:endParaRPr lang="en-US" dirty="0"/>
          </a:p>
        </p:txBody>
      </p:sp>
      <p:sp>
        <p:nvSpPr>
          <p:cNvPr id="3" name="Content Placeholder 2"/>
          <p:cNvSpPr>
            <a:spLocks noGrp="1"/>
          </p:cNvSpPr>
          <p:nvPr>
            <p:ph idx="1"/>
          </p:nvPr>
        </p:nvSpPr>
        <p:spPr>
          <a:xfrm>
            <a:off x="0" y="714895"/>
            <a:ext cx="9144000" cy="6143105"/>
          </a:xfrm>
        </p:spPr>
        <p:txBody>
          <a:bodyPr>
            <a:normAutofit fontScale="70000" lnSpcReduction="20000"/>
          </a:bodyPr>
          <a:lstStyle/>
          <a:p>
            <a:r>
              <a:rPr lang="en-US" sz="2400" b="1" dirty="0"/>
              <a:t>Layer 15B) Application Hosting Frameworks:  </a:t>
            </a:r>
            <a:r>
              <a:rPr lang="en-US" sz="2400" i="1" dirty="0"/>
              <a:t>Google App Engine, </a:t>
            </a:r>
            <a:r>
              <a:rPr lang="en-US" sz="2400" i="1" dirty="0" err="1"/>
              <a:t>AppScale</a:t>
            </a:r>
            <a:r>
              <a:rPr lang="en-US" sz="2400" i="1" dirty="0"/>
              <a:t>, Red Hat </a:t>
            </a:r>
            <a:r>
              <a:rPr lang="en-US" sz="2400" i="1" dirty="0" err="1"/>
              <a:t>OpenShift</a:t>
            </a:r>
            <a:r>
              <a:rPr lang="en-US" sz="2400" i="1" dirty="0"/>
              <a:t>, </a:t>
            </a:r>
            <a:r>
              <a:rPr lang="en-US" sz="2400" i="1" dirty="0" err="1"/>
              <a:t>Heroku</a:t>
            </a:r>
            <a:r>
              <a:rPr lang="en-US" sz="2400" i="1" dirty="0"/>
              <a:t>, Aerobatic, AWS Elastic Beanstalk, Azure, Cloud Foundry, Pivotal, IBM </a:t>
            </a:r>
            <a:r>
              <a:rPr lang="en-US" sz="2400" i="1" dirty="0" err="1"/>
              <a:t>BlueMix</a:t>
            </a:r>
            <a:r>
              <a:rPr lang="en-US" sz="2400" i="1" dirty="0"/>
              <a:t>, </a:t>
            </a:r>
            <a:r>
              <a:rPr lang="en-US" sz="2400" i="1" dirty="0" err="1"/>
              <a:t>Ninefold</a:t>
            </a:r>
            <a:r>
              <a:rPr lang="en-US" sz="2400" i="1" dirty="0"/>
              <a:t>, </a:t>
            </a:r>
            <a:r>
              <a:rPr lang="en-US" sz="2400" i="1" dirty="0" err="1"/>
              <a:t>Jelastic</a:t>
            </a:r>
            <a:r>
              <a:rPr lang="en-US" sz="2400" i="1" dirty="0"/>
              <a:t>, </a:t>
            </a:r>
            <a:r>
              <a:rPr lang="en-US" sz="2400" i="1" dirty="0" err="1"/>
              <a:t>Stackato</a:t>
            </a:r>
            <a:r>
              <a:rPr lang="en-US" sz="2400" i="1" dirty="0"/>
              <a:t>, </a:t>
            </a:r>
            <a:r>
              <a:rPr lang="en-US" sz="2400" i="1" dirty="0" err="1"/>
              <a:t>appfog</a:t>
            </a:r>
            <a:r>
              <a:rPr lang="en-US" sz="2400" i="1" dirty="0"/>
              <a:t>, </a:t>
            </a:r>
            <a:r>
              <a:rPr lang="en-US" sz="2400" i="1" dirty="0" err="1"/>
              <a:t>CloudBees</a:t>
            </a:r>
            <a:r>
              <a:rPr lang="en-US" sz="2400" i="1" dirty="0"/>
              <a:t>, Engine Yard, </a:t>
            </a:r>
            <a:r>
              <a:rPr lang="en-US" sz="2400" i="1" dirty="0" err="1"/>
              <a:t>CloudControl</a:t>
            </a:r>
            <a:r>
              <a:rPr lang="en-US" sz="2400" i="1" dirty="0"/>
              <a:t>, </a:t>
            </a:r>
            <a:r>
              <a:rPr lang="en-US" sz="2400" i="1" dirty="0" err="1"/>
              <a:t>dotCloud</a:t>
            </a:r>
            <a:r>
              <a:rPr lang="en-US" sz="2400" i="1" dirty="0"/>
              <a:t>, </a:t>
            </a:r>
            <a:r>
              <a:rPr lang="en-US" sz="2400" i="1" dirty="0" err="1"/>
              <a:t>Dokku</a:t>
            </a:r>
            <a:r>
              <a:rPr lang="en-US" sz="2400" i="1" dirty="0"/>
              <a:t>, </a:t>
            </a:r>
            <a:r>
              <a:rPr lang="en-US" sz="2400" i="1" dirty="0" err="1"/>
              <a:t>OSGi</a:t>
            </a:r>
            <a:r>
              <a:rPr lang="en-US" sz="2400" i="1" dirty="0"/>
              <a:t>, </a:t>
            </a:r>
            <a:r>
              <a:rPr lang="en-US" sz="2400" i="1" dirty="0" err="1"/>
              <a:t>HUBzero</a:t>
            </a:r>
            <a:r>
              <a:rPr lang="en-US" sz="2400" i="1" dirty="0"/>
              <a:t>, OODT, Agave, Atmosphere</a:t>
            </a:r>
            <a:r>
              <a:rPr lang="en-US" sz="2400" dirty="0"/>
              <a:t/>
            </a:r>
            <a:br>
              <a:rPr lang="en-US" sz="2400" dirty="0"/>
            </a:br>
            <a:r>
              <a:rPr lang="en-US" sz="2400" dirty="0"/>
              <a:t>This layer is exemplified by Google App Engine GAE and Azure where frameworks are called “Platform as a Service” </a:t>
            </a:r>
            <a:r>
              <a:rPr lang="en-US" sz="2400" dirty="0" err="1"/>
              <a:t>PaaS</a:t>
            </a:r>
            <a:r>
              <a:rPr lang="en-US" sz="2400" dirty="0"/>
              <a:t> but now there are many “cloud integration/development environments”. The GAE style framework offers excellent cloud hosting for a few key languages (often PHP, JavaScript Node.js, Python, Java and related languages) and technologies (covering SQL, NoSQL, Web serving, </a:t>
            </a:r>
            <a:r>
              <a:rPr lang="en-US" sz="2400" dirty="0" err="1"/>
              <a:t>memcached</a:t>
            </a:r>
            <a:r>
              <a:rPr lang="en-US" sz="2400" dirty="0"/>
              <a:t>, queues) with hosting involving elasticity, monitoring and management. Related capabilities are seen in AWS Elastic Beanstalk, </a:t>
            </a:r>
            <a:r>
              <a:rPr lang="en-US" sz="2400" dirty="0" err="1"/>
              <a:t>AppScale</a:t>
            </a:r>
            <a:r>
              <a:rPr lang="en-US" sz="2400" dirty="0"/>
              <a:t>, </a:t>
            </a:r>
            <a:r>
              <a:rPr lang="en-US" sz="2400" dirty="0" err="1"/>
              <a:t>appfog</a:t>
            </a:r>
            <a:r>
              <a:rPr lang="en-US" sz="2400" dirty="0"/>
              <a:t>, </a:t>
            </a:r>
            <a:r>
              <a:rPr lang="en-US" sz="2400" dirty="0" err="1"/>
              <a:t>OpenShift</a:t>
            </a:r>
            <a:r>
              <a:rPr lang="en-US" sz="2400" dirty="0"/>
              <a:t> (Red Hat), </a:t>
            </a:r>
            <a:r>
              <a:rPr lang="en-US" sz="2400" dirty="0" err="1"/>
              <a:t>Heroku</a:t>
            </a:r>
            <a:r>
              <a:rPr lang="en-US" sz="2400" dirty="0"/>
              <a:t> (part of Salesforce) while Aerobatic is specialized to single web page applications. Pivotal offers a base open source framework Cloud Foundry that is used by IBM in their </a:t>
            </a:r>
            <a:r>
              <a:rPr lang="en-US" sz="2400" dirty="0" err="1"/>
              <a:t>BlueMix</a:t>
            </a:r>
            <a:r>
              <a:rPr lang="en-US" sz="2400" dirty="0"/>
              <a:t> </a:t>
            </a:r>
            <a:r>
              <a:rPr lang="en-US" sz="2400" dirty="0" err="1"/>
              <a:t>PaaS</a:t>
            </a:r>
            <a:r>
              <a:rPr lang="en-US" sz="2400" dirty="0"/>
              <a:t> but is also offered separately as Pivotal Cloud Foundry and Web Services. The major vendors AWS, Microsoft, Google and IBM mix support of general open source software like Hadoop with proprietary technologies like </a:t>
            </a:r>
            <a:r>
              <a:rPr lang="en-US" sz="2400" dirty="0" err="1"/>
              <a:t>BigTable</a:t>
            </a:r>
            <a:r>
              <a:rPr lang="en-US" sz="2400" dirty="0"/>
              <a:t> (Google), Azure Machine Learning, Dynamo (AWS) and </a:t>
            </a:r>
            <a:r>
              <a:rPr lang="en-US" sz="2400" dirty="0" err="1"/>
              <a:t>Cloudant</a:t>
            </a:r>
            <a:r>
              <a:rPr lang="en-US" sz="2400" dirty="0"/>
              <a:t> (IBM). </a:t>
            </a:r>
            <a:r>
              <a:rPr lang="en-US" sz="2400" dirty="0" err="1"/>
              <a:t>Jelastic</a:t>
            </a:r>
            <a:r>
              <a:rPr lang="en-US" sz="2400" dirty="0"/>
              <a:t> is a Java </a:t>
            </a:r>
            <a:r>
              <a:rPr lang="en-US" sz="2400" dirty="0" err="1"/>
              <a:t>PaaS</a:t>
            </a:r>
            <a:r>
              <a:rPr lang="en-US" sz="2400" dirty="0"/>
              <a:t> that can be hosted on the major </a:t>
            </a:r>
            <a:r>
              <a:rPr lang="en-US" sz="2400" dirty="0" err="1"/>
              <a:t>IaaS</a:t>
            </a:r>
            <a:r>
              <a:rPr lang="en-US" sz="2400" dirty="0"/>
              <a:t> offerings including </a:t>
            </a:r>
            <a:r>
              <a:rPr lang="en-US" sz="2400" dirty="0" err="1"/>
              <a:t>Docker</a:t>
            </a:r>
            <a:r>
              <a:rPr lang="en-US" sz="2400" dirty="0"/>
              <a:t>. Similarly </a:t>
            </a:r>
            <a:r>
              <a:rPr lang="en-US" sz="2400" dirty="0" err="1"/>
              <a:t>Stackato</a:t>
            </a:r>
            <a:r>
              <a:rPr lang="en-US" sz="2400" dirty="0"/>
              <a:t> from </a:t>
            </a:r>
            <a:r>
              <a:rPr lang="en-US" sz="2400" dirty="0" err="1"/>
              <a:t>ActiveState</a:t>
            </a:r>
            <a:r>
              <a:rPr lang="en-US" sz="2400" dirty="0"/>
              <a:t> can be run on </a:t>
            </a:r>
            <a:r>
              <a:rPr lang="en-US" sz="2400" dirty="0" err="1"/>
              <a:t>Docker</a:t>
            </a:r>
            <a:r>
              <a:rPr lang="en-US" sz="2400" dirty="0"/>
              <a:t> and Cloud Foundry. </a:t>
            </a:r>
            <a:r>
              <a:rPr lang="en-US" sz="2400" dirty="0" err="1"/>
              <a:t>CloudBees</a:t>
            </a:r>
            <a:r>
              <a:rPr lang="en-US" sz="2400" dirty="0"/>
              <a:t> recently switched from general </a:t>
            </a:r>
            <a:r>
              <a:rPr lang="en-US" sz="2400" dirty="0" err="1"/>
              <a:t>PaaS</a:t>
            </a:r>
            <a:r>
              <a:rPr lang="en-US" sz="2400" dirty="0"/>
              <a:t> to focus on Jenkins continuous integration services. Engine Yard and Cloud Control focus on managing (scaling, monitoring) the entire application. The latter recently purchased the </a:t>
            </a:r>
            <a:r>
              <a:rPr lang="en-US" sz="2400" dirty="0" err="1"/>
              <a:t>dotCloud</a:t>
            </a:r>
            <a:r>
              <a:rPr lang="en-US" sz="2400" dirty="0"/>
              <a:t> </a:t>
            </a:r>
            <a:r>
              <a:rPr lang="en-US" sz="2400" dirty="0" err="1"/>
              <a:t>PaaS</a:t>
            </a:r>
            <a:r>
              <a:rPr lang="en-US" sz="2400" dirty="0"/>
              <a:t> from </a:t>
            </a:r>
            <a:r>
              <a:rPr lang="en-US" sz="2400" dirty="0" err="1"/>
              <a:t>Docker</a:t>
            </a:r>
            <a:r>
              <a:rPr lang="en-US" sz="2400" dirty="0"/>
              <a:t>, which company was originally called </a:t>
            </a:r>
            <a:r>
              <a:rPr lang="en-US" sz="2400" dirty="0" err="1"/>
              <a:t>dotCloud</a:t>
            </a:r>
            <a:r>
              <a:rPr lang="en-US" sz="2400" dirty="0"/>
              <a:t> but changed name and focus due to huge success of their “support” product </a:t>
            </a:r>
            <a:r>
              <a:rPr lang="en-US" sz="2400" dirty="0" err="1"/>
              <a:t>Docker</a:t>
            </a:r>
            <a:r>
              <a:rPr lang="en-US" sz="2400" dirty="0"/>
              <a:t>. </a:t>
            </a:r>
            <a:r>
              <a:rPr lang="en-US" sz="2400" dirty="0" err="1"/>
              <a:t>Dokku</a:t>
            </a:r>
            <a:r>
              <a:rPr lang="en-US" sz="2400" dirty="0"/>
              <a:t> is a bash script providing </a:t>
            </a:r>
            <a:r>
              <a:rPr lang="en-US" sz="2400" dirty="0" err="1"/>
              <a:t>Docker</a:t>
            </a:r>
            <a:r>
              <a:rPr lang="en-US" sz="2400" dirty="0"/>
              <a:t> </a:t>
            </a:r>
            <a:r>
              <a:rPr lang="en-US" sz="2400" dirty="0" err="1"/>
              <a:t>Heroku</a:t>
            </a:r>
            <a:r>
              <a:rPr lang="en-US" sz="2400" dirty="0"/>
              <a:t> compatibility based on tools </a:t>
            </a:r>
            <a:r>
              <a:rPr lang="en-US" sz="2400" dirty="0" err="1"/>
              <a:t>Gitreceive</a:t>
            </a:r>
            <a:r>
              <a:rPr lang="en-US" sz="2400" dirty="0"/>
              <a:t> and </a:t>
            </a:r>
            <a:r>
              <a:rPr lang="en-US" sz="2400" dirty="0" err="1"/>
              <a:t>Buildstep</a:t>
            </a:r>
            <a:r>
              <a:rPr lang="en-US" sz="2400" dirty="0"/>
              <a:t>. This layer also includes toolsets that are used to build web environments </a:t>
            </a:r>
            <a:r>
              <a:rPr lang="en-US" sz="2400" dirty="0" err="1"/>
              <a:t>OSGi</a:t>
            </a:r>
            <a:r>
              <a:rPr lang="en-US" sz="2400" dirty="0"/>
              <a:t>, </a:t>
            </a:r>
            <a:r>
              <a:rPr lang="en-US" sz="2400" dirty="0" err="1"/>
              <a:t>HUBzero</a:t>
            </a:r>
            <a:r>
              <a:rPr lang="en-US" sz="2400" dirty="0"/>
              <a:t> and OODT. Agave comes from the </a:t>
            </a:r>
            <a:r>
              <a:rPr lang="en-US" sz="2400" dirty="0" err="1"/>
              <a:t>iPlant</a:t>
            </a:r>
            <a:r>
              <a:rPr lang="en-US" sz="2400" dirty="0"/>
              <a:t> Collaborative and offers “Science as a Service” building on </a:t>
            </a:r>
            <a:r>
              <a:rPr lang="en-US" sz="2400" dirty="0" err="1"/>
              <a:t>iPlant</a:t>
            </a:r>
            <a:r>
              <a:rPr lang="en-US" sz="2400" dirty="0"/>
              <a:t> Atmosphere cloud services with access to 600 plant biology packages. Software at this layer has overlaps with layer 16, application libraries, and layer 17, workflow and science gateways</a:t>
            </a:r>
            <a:r>
              <a:rPr lang="en-US" sz="2400" dirty="0" smtClean="0"/>
              <a:t>.</a:t>
            </a:r>
            <a:endParaRPr lang="en-US" sz="2400" dirty="0"/>
          </a:p>
        </p:txBody>
      </p:sp>
    </p:spTree>
    <p:extLst>
      <p:ext uri="{BB962C8B-B14F-4D97-AF65-F5344CB8AC3E}">
        <p14:creationId xmlns:p14="http://schemas.microsoft.com/office/powerpoint/2010/main" val="12287735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99564" cy="714895"/>
          </a:xfrm>
        </p:spPr>
        <p:txBody>
          <a:bodyPr/>
          <a:lstStyle/>
          <a:p>
            <a:r>
              <a:rPr lang="en-US" dirty="0" smtClean="0"/>
              <a:t>HPC-ABDS Stack Layer 16-1 </a:t>
            </a:r>
            <a:endParaRPr lang="en-US" dirty="0"/>
          </a:p>
        </p:txBody>
      </p:sp>
      <p:sp>
        <p:nvSpPr>
          <p:cNvPr id="3" name="Content Placeholder 2"/>
          <p:cNvSpPr>
            <a:spLocks noGrp="1"/>
          </p:cNvSpPr>
          <p:nvPr>
            <p:ph idx="1"/>
          </p:nvPr>
        </p:nvSpPr>
        <p:spPr>
          <a:xfrm>
            <a:off x="0" y="714895"/>
            <a:ext cx="9144000" cy="6143105"/>
          </a:xfrm>
        </p:spPr>
        <p:txBody>
          <a:bodyPr>
            <a:normAutofit fontScale="92500" lnSpcReduction="20000"/>
          </a:bodyPr>
          <a:lstStyle/>
          <a:p>
            <a:r>
              <a:rPr lang="en-US" sz="2400" b="1" dirty="0"/>
              <a:t>Layer 16) Application and Analytics: </a:t>
            </a:r>
            <a:r>
              <a:rPr lang="en-US" sz="2400" i="1" dirty="0"/>
              <a:t>Mahout , </a:t>
            </a:r>
            <a:r>
              <a:rPr lang="en-US" sz="2400" i="1" dirty="0" err="1"/>
              <a:t>MLlib</a:t>
            </a:r>
            <a:r>
              <a:rPr lang="en-US" sz="2400" i="1" dirty="0"/>
              <a:t> , </a:t>
            </a:r>
            <a:r>
              <a:rPr lang="en-US" sz="2400" i="1" dirty="0" err="1"/>
              <a:t>MLbase</a:t>
            </a:r>
            <a:r>
              <a:rPr lang="en-US" sz="2400" i="1" dirty="0"/>
              <a:t>, </a:t>
            </a:r>
            <a:r>
              <a:rPr lang="en-US" sz="2400" i="1" dirty="0" err="1"/>
              <a:t>DataFu</a:t>
            </a:r>
            <a:r>
              <a:rPr lang="en-US" sz="2400" i="1" dirty="0"/>
              <a:t>, R, </a:t>
            </a:r>
            <a:r>
              <a:rPr lang="en-US" sz="2400" i="1" dirty="0" err="1"/>
              <a:t>pbdR</a:t>
            </a:r>
            <a:r>
              <a:rPr lang="en-US" sz="2400" i="1" dirty="0"/>
              <a:t>, Bioconductor, </a:t>
            </a:r>
            <a:r>
              <a:rPr lang="en-US" sz="2400" i="1" dirty="0" err="1"/>
              <a:t>ImageJ</a:t>
            </a:r>
            <a:r>
              <a:rPr lang="en-US" sz="2400" i="1" dirty="0"/>
              <a:t>, </a:t>
            </a:r>
            <a:r>
              <a:rPr lang="en-US" sz="2400" i="1" dirty="0" err="1"/>
              <a:t>Scalapack</a:t>
            </a:r>
            <a:r>
              <a:rPr lang="en-US" sz="2400" i="1" dirty="0"/>
              <a:t>, </a:t>
            </a:r>
            <a:r>
              <a:rPr lang="en-US" sz="2400" i="1" dirty="0" err="1"/>
              <a:t>PetSc</a:t>
            </a:r>
            <a:r>
              <a:rPr lang="en-US" sz="2400" i="1" dirty="0"/>
              <a:t>, Azure Machine Learning, Google Prediction API, Google Translation API, </a:t>
            </a:r>
            <a:r>
              <a:rPr lang="en-US" sz="2400" i="1" dirty="0" err="1"/>
              <a:t>mlpy</a:t>
            </a:r>
            <a:r>
              <a:rPr lang="en-US" sz="2400" i="1" dirty="0"/>
              <a:t>, </a:t>
            </a:r>
            <a:r>
              <a:rPr lang="en-US" sz="2400" i="1" dirty="0" err="1"/>
              <a:t>scikit</a:t>
            </a:r>
            <a:r>
              <a:rPr lang="en-US" sz="2400" i="1" dirty="0"/>
              <a:t>-learn, </a:t>
            </a:r>
            <a:r>
              <a:rPr lang="en-US" sz="2400" i="1" dirty="0" err="1"/>
              <a:t>PyBrain</a:t>
            </a:r>
            <a:r>
              <a:rPr lang="en-US" sz="2400" i="1" dirty="0"/>
              <a:t>, </a:t>
            </a:r>
            <a:r>
              <a:rPr lang="en-US" sz="2400" i="1" dirty="0" err="1"/>
              <a:t>CompLearn</a:t>
            </a:r>
            <a:r>
              <a:rPr lang="en-US" sz="2400" i="1" dirty="0"/>
              <a:t>, </a:t>
            </a:r>
            <a:r>
              <a:rPr lang="en-US" sz="2400" i="1" dirty="0" err="1"/>
              <a:t>Caffe</a:t>
            </a:r>
            <a:r>
              <a:rPr lang="en-US" sz="2400" i="1" dirty="0"/>
              <a:t>, Torch, </a:t>
            </a:r>
            <a:r>
              <a:rPr lang="en-US" sz="2400" i="1" dirty="0" err="1"/>
              <a:t>Theano</a:t>
            </a:r>
            <a:r>
              <a:rPr lang="en-US" sz="2400" i="1" dirty="0"/>
              <a:t>, H2O, IBM Watson, Oracle PGX, </a:t>
            </a:r>
            <a:r>
              <a:rPr lang="en-US" sz="2400" i="1" dirty="0" err="1"/>
              <a:t>GraphLab</a:t>
            </a:r>
            <a:r>
              <a:rPr lang="en-US" sz="2400" i="1" dirty="0"/>
              <a:t>, </a:t>
            </a:r>
            <a:r>
              <a:rPr lang="en-US" sz="2400" i="1" dirty="0" err="1"/>
              <a:t>GraphX</a:t>
            </a:r>
            <a:r>
              <a:rPr lang="en-US" sz="2400" i="1" dirty="0"/>
              <a:t>, IBM System G, </a:t>
            </a:r>
            <a:r>
              <a:rPr lang="en-US" sz="2400" i="1" dirty="0" err="1"/>
              <a:t>GraphBuilder</a:t>
            </a:r>
            <a:r>
              <a:rPr lang="en-US" sz="2400" i="1" dirty="0"/>
              <a:t>(Intel), </a:t>
            </a:r>
            <a:r>
              <a:rPr lang="en-US" sz="2400" i="1" dirty="0" err="1"/>
              <a:t>TinkerPop</a:t>
            </a:r>
            <a:r>
              <a:rPr lang="en-US" sz="2400" i="1" dirty="0"/>
              <a:t>, Google Fusion Tables, CINET, NWB, </a:t>
            </a:r>
            <a:r>
              <a:rPr lang="en-US" sz="2400" i="1" dirty="0" err="1"/>
              <a:t>Elasticsearch</a:t>
            </a:r>
            <a:endParaRPr lang="en-US" sz="2400" dirty="0"/>
          </a:p>
          <a:p>
            <a:r>
              <a:rPr lang="en-US" sz="2400" dirty="0"/>
              <a:t>This is the “business logic” of application and where you find machine learning algorithms like clustering, recommender engines and deep learning. Mahout, </a:t>
            </a:r>
            <a:r>
              <a:rPr lang="en-US" sz="2400" dirty="0" err="1"/>
              <a:t>MLlib</a:t>
            </a:r>
            <a:r>
              <a:rPr lang="en-US" sz="2400" dirty="0"/>
              <a:t>, </a:t>
            </a:r>
            <a:r>
              <a:rPr lang="en-US" sz="2400" dirty="0" err="1"/>
              <a:t>MLbase</a:t>
            </a:r>
            <a:r>
              <a:rPr lang="en-US" sz="2400" dirty="0"/>
              <a:t> are in Apache for Hadoop and Spark processing while the less well-known </a:t>
            </a:r>
            <a:r>
              <a:rPr lang="en-US" sz="2400" dirty="0" err="1"/>
              <a:t>DataFu</a:t>
            </a:r>
            <a:r>
              <a:rPr lang="en-US" sz="2400" dirty="0"/>
              <a:t> provides machine learning libraries on top of Apache Pig. R with a custom scripting language, is a key library from statistics community with many domain specific libraries such as Bioconductor, which has 936 entries in version 3.0. Image processing (</a:t>
            </a:r>
            <a:r>
              <a:rPr lang="en-US" sz="2400" dirty="0" err="1"/>
              <a:t>ImageJ</a:t>
            </a:r>
            <a:r>
              <a:rPr lang="en-US" sz="2400" dirty="0"/>
              <a:t>) in Java and High Performance Computing HPC (</a:t>
            </a:r>
            <a:r>
              <a:rPr lang="en-US" sz="2400" dirty="0" err="1"/>
              <a:t>Scalapack</a:t>
            </a:r>
            <a:r>
              <a:rPr lang="en-US" sz="2400" dirty="0"/>
              <a:t> and </a:t>
            </a:r>
            <a:r>
              <a:rPr lang="en-US" sz="2400" dirty="0" err="1"/>
              <a:t>PetSc</a:t>
            </a:r>
            <a:r>
              <a:rPr lang="en-US" sz="2400" dirty="0"/>
              <a:t>) in C++/Fortran also have rich libraries. </a:t>
            </a:r>
            <a:r>
              <a:rPr lang="en-US" sz="2400" dirty="0" err="1"/>
              <a:t>pbdR</a:t>
            </a:r>
            <a:r>
              <a:rPr lang="en-US" sz="2400" dirty="0"/>
              <a:t> uses </a:t>
            </a:r>
            <a:r>
              <a:rPr lang="en-US" sz="2400" dirty="0" err="1"/>
              <a:t>Scalapack</a:t>
            </a:r>
            <a:r>
              <a:rPr lang="en-US" sz="2400" dirty="0"/>
              <a:t> to add high performance parallelism to R which is well known for not achieving high performance often necessary for Big Data. Note R without modification will address the important pleasingly parallel sector with scaling number of independent R computations. Azure Machine Learning, Google Prediction API, and Google Translation API represent machine learning offered as a service in the cloud.</a:t>
            </a:r>
          </a:p>
          <a:p>
            <a:endParaRPr lang="en-US" sz="2400" dirty="0"/>
          </a:p>
        </p:txBody>
      </p:sp>
    </p:spTree>
    <p:extLst>
      <p:ext uri="{BB962C8B-B14F-4D97-AF65-F5344CB8AC3E}">
        <p14:creationId xmlns:p14="http://schemas.microsoft.com/office/powerpoint/2010/main" val="26609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99564" cy="714895"/>
          </a:xfrm>
        </p:spPr>
        <p:txBody>
          <a:bodyPr/>
          <a:lstStyle/>
          <a:p>
            <a:r>
              <a:rPr lang="en-US" dirty="0" smtClean="0"/>
              <a:t>HPC-ABDS Stack Layer 16-2</a:t>
            </a:r>
            <a:endParaRPr lang="en-US" dirty="0"/>
          </a:p>
        </p:txBody>
      </p:sp>
      <p:sp>
        <p:nvSpPr>
          <p:cNvPr id="3" name="Content Placeholder 2"/>
          <p:cNvSpPr>
            <a:spLocks noGrp="1"/>
          </p:cNvSpPr>
          <p:nvPr>
            <p:ph idx="1"/>
          </p:nvPr>
        </p:nvSpPr>
        <p:spPr>
          <a:xfrm>
            <a:off x="0" y="714895"/>
            <a:ext cx="9144000" cy="6143105"/>
          </a:xfrm>
        </p:spPr>
        <p:txBody>
          <a:bodyPr>
            <a:normAutofit fontScale="85000" lnSpcReduction="10000"/>
          </a:bodyPr>
          <a:lstStyle/>
          <a:p>
            <a:r>
              <a:rPr lang="en-US" sz="2400" dirty="0"/>
              <a:t>The array syntaxes supported in Python and </a:t>
            </a:r>
            <a:r>
              <a:rPr lang="en-US" sz="2400" dirty="0" err="1"/>
              <a:t>Matlab</a:t>
            </a:r>
            <a:r>
              <a:rPr lang="en-US" sz="2400" dirty="0"/>
              <a:t> make them like R attractive for analytics libraries. </a:t>
            </a:r>
            <a:r>
              <a:rPr lang="en-US" sz="2400" dirty="0" err="1"/>
              <a:t>mlpy</a:t>
            </a:r>
            <a:r>
              <a:rPr lang="en-US" sz="2400" dirty="0"/>
              <a:t>, </a:t>
            </a:r>
            <a:r>
              <a:rPr lang="en-US" sz="2400" dirty="0" err="1"/>
              <a:t>scikit</a:t>
            </a:r>
            <a:r>
              <a:rPr lang="en-US" sz="2400" dirty="0"/>
              <a:t>-learn, </a:t>
            </a:r>
            <a:r>
              <a:rPr lang="en-US" sz="2400" dirty="0" err="1"/>
              <a:t>PyBrain</a:t>
            </a:r>
            <a:r>
              <a:rPr lang="en-US" sz="2400" dirty="0"/>
              <a:t>, and </a:t>
            </a:r>
            <a:r>
              <a:rPr lang="en-US" sz="2400" dirty="0" err="1"/>
              <a:t>CompLearn</a:t>
            </a:r>
            <a:r>
              <a:rPr lang="en-US" sz="2400" dirty="0"/>
              <a:t> are Python machine-learning libraries while </a:t>
            </a:r>
            <a:r>
              <a:rPr lang="en-US" sz="2400" dirty="0" err="1"/>
              <a:t>Caffe</a:t>
            </a:r>
            <a:r>
              <a:rPr lang="en-US" sz="2400" dirty="0"/>
              <a:t> (C++, Python, </a:t>
            </a:r>
            <a:r>
              <a:rPr lang="en-US" sz="2400" dirty="0" err="1"/>
              <a:t>Matlab</a:t>
            </a:r>
            <a:r>
              <a:rPr lang="en-US" sz="2400" dirty="0"/>
              <a:t>), Torch (custom scripting), DL4J (Java) and </a:t>
            </a:r>
            <a:r>
              <a:rPr lang="en-US" sz="2400" dirty="0" err="1"/>
              <a:t>Theano</a:t>
            </a:r>
            <a:r>
              <a:rPr lang="en-US" sz="2400" dirty="0"/>
              <a:t> (Python) support the deep learning area with has growing importance and comes with GPU’s as key compute engine. H2O is a framework using R and Java that supports a few important machine learning algorithms including deep learning, K-means, and Random Forest and runs on Hadoop and HDFS. IBM Watson applies advanced natural language processing, information retrieval, knowledge representation, automated reasoning, and machine learning technologies to answer questions. It is being customized in hundreds of areas following its success in the game Jeopardy</a:t>
            </a:r>
          </a:p>
          <a:p>
            <a:r>
              <a:rPr lang="en-US" sz="2400" dirty="0"/>
              <a:t>There are several important graph libraries including Oracle PGX, </a:t>
            </a:r>
            <a:r>
              <a:rPr lang="en-US" sz="2400" dirty="0" err="1"/>
              <a:t>GraphLab</a:t>
            </a:r>
            <a:r>
              <a:rPr lang="en-US" sz="2400" dirty="0"/>
              <a:t> (CMU), </a:t>
            </a:r>
            <a:r>
              <a:rPr lang="en-US" sz="2400" dirty="0" err="1"/>
              <a:t>GraphBuilder</a:t>
            </a:r>
            <a:r>
              <a:rPr lang="en-US" sz="2400" dirty="0"/>
              <a:t> (Intel), </a:t>
            </a:r>
            <a:r>
              <a:rPr lang="en-US" sz="2400" dirty="0" err="1"/>
              <a:t>GraphX</a:t>
            </a:r>
            <a:r>
              <a:rPr lang="en-US" sz="2400" dirty="0"/>
              <a:t> (Spark based), and </a:t>
            </a:r>
            <a:r>
              <a:rPr lang="en-US" sz="2400" dirty="0" err="1"/>
              <a:t>TinkerPop</a:t>
            </a:r>
            <a:r>
              <a:rPr lang="en-US" sz="2400" dirty="0"/>
              <a:t> (open source group). IBM System G has both graph and Network Science libraries and there are also libraries associated with graph frameworks (</a:t>
            </a:r>
            <a:r>
              <a:rPr lang="en-US" sz="2400" dirty="0" err="1"/>
              <a:t>Giraph</a:t>
            </a:r>
            <a:r>
              <a:rPr lang="en-US" sz="2400" dirty="0"/>
              <a:t> and Pegasus) at Layer 14A. CINET and Network Workbench focus on Network science including both graph construction and analytics.</a:t>
            </a:r>
          </a:p>
          <a:p>
            <a:r>
              <a:rPr lang="en-US" sz="2400" dirty="0"/>
              <a:t>Google Fusion Tables focus on analytics for Tables including map displays. </a:t>
            </a:r>
            <a:r>
              <a:rPr lang="en-US" sz="2400" dirty="0" err="1"/>
              <a:t>ElasticSearch</a:t>
            </a:r>
            <a:r>
              <a:rPr lang="en-US" sz="2400" dirty="0"/>
              <a:t> combines search (second only to </a:t>
            </a:r>
            <a:r>
              <a:rPr lang="en-US" sz="2400" dirty="0" err="1"/>
              <a:t>Solr</a:t>
            </a:r>
            <a:r>
              <a:rPr lang="en-US" sz="2400" dirty="0"/>
              <a:t> in popularity) with an analytics engine </a:t>
            </a:r>
            <a:r>
              <a:rPr lang="en-US" sz="2400" dirty="0" err="1"/>
              <a:t>Kibana</a:t>
            </a:r>
            <a:r>
              <a:rPr lang="en-US" sz="2400" dirty="0"/>
              <a:t>. </a:t>
            </a:r>
          </a:p>
          <a:p>
            <a:r>
              <a:rPr lang="en-US" sz="2400" dirty="0"/>
              <a:t>You will nearly always need software at this layer</a:t>
            </a:r>
          </a:p>
          <a:p>
            <a:endParaRPr lang="en-US" sz="2400" dirty="0"/>
          </a:p>
        </p:txBody>
      </p:sp>
    </p:spTree>
    <p:extLst>
      <p:ext uri="{BB962C8B-B14F-4D97-AF65-F5344CB8AC3E}">
        <p14:creationId xmlns:p14="http://schemas.microsoft.com/office/powerpoint/2010/main" val="23343135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99564" cy="714895"/>
          </a:xfrm>
        </p:spPr>
        <p:txBody>
          <a:bodyPr/>
          <a:lstStyle/>
          <a:p>
            <a:r>
              <a:rPr lang="en-US" dirty="0" smtClean="0"/>
              <a:t>HPC-ABDS Stack Layer 17-1 </a:t>
            </a:r>
            <a:endParaRPr lang="en-US" dirty="0"/>
          </a:p>
        </p:txBody>
      </p:sp>
      <p:sp>
        <p:nvSpPr>
          <p:cNvPr id="3" name="Content Placeholder 2"/>
          <p:cNvSpPr>
            <a:spLocks noGrp="1"/>
          </p:cNvSpPr>
          <p:nvPr>
            <p:ph idx="1"/>
          </p:nvPr>
        </p:nvSpPr>
        <p:spPr>
          <a:xfrm>
            <a:off x="0" y="714895"/>
            <a:ext cx="9144000" cy="6143105"/>
          </a:xfrm>
        </p:spPr>
        <p:txBody>
          <a:bodyPr>
            <a:normAutofit fontScale="85000" lnSpcReduction="10000"/>
          </a:bodyPr>
          <a:lstStyle/>
          <a:p>
            <a:r>
              <a:rPr lang="en-US" sz="2400" b="1" dirty="0"/>
              <a:t>Layer 17) Workflow-Orchestration: </a:t>
            </a:r>
            <a:r>
              <a:rPr lang="en-US" sz="2400" i="1" dirty="0"/>
              <a:t>ODE, </a:t>
            </a:r>
            <a:r>
              <a:rPr lang="en-US" sz="2400" i="1" dirty="0" err="1"/>
              <a:t>ActiveBPEL</a:t>
            </a:r>
            <a:r>
              <a:rPr lang="en-US" sz="2400" i="1" dirty="0"/>
              <a:t>, </a:t>
            </a:r>
            <a:r>
              <a:rPr lang="en-US" sz="2400" i="1" dirty="0" err="1"/>
              <a:t>Airavata</a:t>
            </a:r>
            <a:r>
              <a:rPr lang="en-US" sz="2400" i="1" dirty="0"/>
              <a:t>, Pegasus, Kepler, Swift, </a:t>
            </a:r>
            <a:r>
              <a:rPr lang="en-US" sz="2400" i="1" dirty="0" err="1"/>
              <a:t>Taverna</a:t>
            </a:r>
            <a:r>
              <a:rPr lang="en-US" sz="2400" i="1" dirty="0"/>
              <a:t>, </a:t>
            </a:r>
            <a:r>
              <a:rPr lang="en-US" sz="2400" i="1" dirty="0" err="1"/>
              <a:t>Triana</a:t>
            </a:r>
            <a:r>
              <a:rPr lang="en-US" sz="2400" i="1" dirty="0"/>
              <a:t>, Trident, </a:t>
            </a:r>
            <a:r>
              <a:rPr lang="en-US" sz="2400" i="1" dirty="0" err="1"/>
              <a:t>BioKepler</a:t>
            </a:r>
            <a:r>
              <a:rPr lang="en-US" sz="2400" i="1" dirty="0"/>
              <a:t>, Galaxy, </a:t>
            </a:r>
            <a:r>
              <a:rPr lang="en-US" sz="2400" i="1" dirty="0" err="1"/>
              <a:t>IPython</a:t>
            </a:r>
            <a:r>
              <a:rPr lang="en-US" sz="2400" i="1" dirty="0"/>
              <a:t>, Dryad, Naiad, </a:t>
            </a:r>
            <a:r>
              <a:rPr lang="en-US" sz="2400" i="1" dirty="0" err="1"/>
              <a:t>Oozie</a:t>
            </a:r>
            <a:r>
              <a:rPr lang="en-US" sz="2400" i="1" dirty="0"/>
              <a:t>, </a:t>
            </a:r>
            <a:r>
              <a:rPr lang="en-US" sz="2400" i="1" dirty="0" err="1"/>
              <a:t>Tez</a:t>
            </a:r>
            <a:r>
              <a:rPr lang="en-US" sz="2400" i="1" dirty="0"/>
              <a:t>, Google </a:t>
            </a:r>
            <a:r>
              <a:rPr lang="en-US" sz="2400" i="1" dirty="0" err="1"/>
              <a:t>FlumeJava</a:t>
            </a:r>
            <a:r>
              <a:rPr lang="en-US" sz="2400" i="1" dirty="0"/>
              <a:t>, Crunch, Cascading, Scalding, e-Science Central, Azure Data Factory, Google Cloud Dataflow, </a:t>
            </a:r>
            <a:r>
              <a:rPr lang="en-US" sz="2400" i="1" dirty="0" err="1"/>
              <a:t>NiFi</a:t>
            </a:r>
            <a:r>
              <a:rPr lang="en-US" sz="2400" i="1" dirty="0"/>
              <a:t> (NSA)</a:t>
            </a:r>
            <a:endParaRPr lang="en-US" sz="2400" dirty="0"/>
          </a:p>
          <a:p>
            <a:r>
              <a:rPr lang="en-US" sz="2400" dirty="0"/>
              <a:t>This layer implements orchestration and integration of the different parts of a job. This integration is typically specified by a directed data-flow graph and a simple but important is a pipeline of the different stages of a job. Essentially all problems involve the linkage of multiple parts and the terms orchestration or workflow are used to describe the linkage of these different parts. The “parts” (components) involved are “large” and very different from the much smaller parts involved in parallel computing involving MPI or Hadoop. On general principles, communication costs decrease in comparison to computing costs as problem sizes increase. So orchestration systems are not subject to the intense performance issues we saw in layer 14. Often orchestration involves linking of distributed components. We can contrast </a:t>
            </a:r>
            <a:r>
              <a:rPr lang="en-US" sz="2400" dirty="0" err="1"/>
              <a:t>PaaS</a:t>
            </a:r>
            <a:r>
              <a:rPr lang="en-US" sz="2400" dirty="0"/>
              <a:t> stacks which describe the different services or functions in a single part with orchestration that describes the different parts making up a single application (job). The trend to “Software as a Service” clouds the distinction as it implies that a single part may be made up of multiple services. The messaging linking services in </a:t>
            </a:r>
            <a:r>
              <a:rPr lang="en-US" sz="2400" dirty="0" err="1"/>
              <a:t>PaaS</a:t>
            </a:r>
            <a:r>
              <a:rPr lang="en-US" sz="2400" dirty="0"/>
              <a:t> is contrasted with dataflow linking parts in orchestration. Note that often the orchestration parts often communicate via disk although faster streaming links are also common.</a:t>
            </a:r>
          </a:p>
          <a:p>
            <a:endParaRPr lang="en-US" sz="2400" dirty="0"/>
          </a:p>
        </p:txBody>
      </p:sp>
    </p:spTree>
    <p:extLst>
      <p:ext uri="{BB962C8B-B14F-4D97-AF65-F5344CB8AC3E}">
        <p14:creationId xmlns:p14="http://schemas.microsoft.com/office/powerpoint/2010/main" val="4304273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99564" cy="714895"/>
          </a:xfrm>
        </p:spPr>
        <p:txBody>
          <a:bodyPr/>
          <a:lstStyle/>
          <a:p>
            <a:r>
              <a:rPr lang="en-US" dirty="0" smtClean="0"/>
              <a:t>HPC-ABDS Stack Layer 17-2</a:t>
            </a:r>
            <a:endParaRPr lang="en-US" dirty="0"/>
          </a:p>
        </p:txBody>
      </p:sp>
      <p:sp>
        <p:nvSpPr>
          <p:cNvPr id="3" name="Content Placeholder 2"/>
          <p:cNvSpPr>
            <a:spLocks noGrp="1"/>
          </p:cNvSpPr>
          <p:nvPr>
            <p:ph idx="1"/>
          </p:nvPr>
        </p:nvSpPr>
        <p:spPr>
          <a:xfrm>
            <a:off x="0" y="648393"/>
            <a:ext cx="9144000" cy="6143105"/>
          </a:xfrm>
        </p:spPr>
        <p:txBody>
          <a:bodyPr>
            <a:normAutofit fontScale="85000" lnSpcReduction="10000"/>
          </a:bodyPr>
          <a:lstStyle/>
          <a:p>
            <a:r>
              <a:rPr lang="en-US" sz="2400" dirty="0"/>
              <a:t>Orchestration in its current form originated in the Grid and service oriented communities with the early importance of OASIS standard BPEL (Business Process Execution Language) illustrated by </a:t>
            </a:r>
            <a:r>
              <a:rPr lang="en-US" sz="2400" dirty="0" err="1"/>
              <a:t>ActiveBPEL</a:t>
            </a:r>
            <a:r>
              <a:rPr lang="en-US" sz="2400" dirty="0"/>
              <a:t> which was last updated in 2008. BPEL did not emphasize dataflow and was not popular in Grid community. Pegasus, Kepler, and </a:t>
            </a:r>
            <a:r>
              <a:rPr lang="en-US" sz="2400" dirty="0" err="1"/>
              <a:t>Taverna</a:t>
            </a:r>
            <a:r>
              <a:rPr lang="en-US" sz="2400" dirty="0"/>
              <a:t> are perhaps the best known Grid workflow systems with recently Galaxy and </a:t>
            </a:r>
            <a:r>
              <a:rPr lang="en-US" sz="2400" dirty="0" err="1"/>
              <a:t>BioKepler</a:t>
            </a:r>
            <a:r>
              <a:rPr lang="en-US" sz="2400" dirty="0"/>
              <a:t> popular in bioinformatics. The workflow system interface is either visual (link programs as bubbles with data flow) or as an XML or program script. The latter is exemplified by the Swift customized scripting system and the growing use of Python. Apache orchestration of this style is seen in ODE and </a:t>
            </a:r>
            <a:r>
              <a:rPr lang="en-US" sz="2400" dirty="0" err="1"/>
              <a:t>Airavata</a:t>
            </a:r>
            <a:r>
              <a:rPr lang="en-US" sz="2400" dirty="0"/>
              <a:t> with latter coming from Grid research at Indiana University. Recently there has been a new generation of orchestration approaches coming from Cloud computing and covering a variety of approaches. Dryad, Naiad and the recent </a:t>
            </a:r>
            <a:r>
              <a:rPr lang="en-US" sz="2400" dirty="0" err="1"/>
              <a:t>NiFi</a:t>
            </a:r>
            <a:r>
              <a:rPr lang="en-US" sz="2400" dirty="0"/>
              <a:t> support a rich dataflow model which underlies orchestration. These systems tend not to address the strict synchronization needed for parallel computing and that limits their breadth of use. Apache </a:t>
            </a:r>
            <a:r>
              <a:rPr lang="en-US" sz="2400" dirty="0" err="1"/>
              <a:t>Oozie</a:t>
            </a:r>
            <a:r>
              <a:rPr lang="en-US" sz="2400" dirty="0"/>
              <a:t> and </a:t>
            </a:r>
            <a:r>
              <a:rPr lang="en-US" sz="2400" dirty="0" err="1"/>
              <a:t>Tez</a:t>
            </a:r>
            <a:r>
              <a:rPr lang="en-US" sz="2400" dirty="0"/>
              <a:t> link well with Hadoop and are alternatives to high layer programming models like Apache Pig. e-Science Central from Newcastle, the Azure Data Factory and Google Cloud Dataflow focus on the end to end user solution and combine orchestration with well-chosen </a:t>
            </a:r>
            <a:r>
              <a:rPr lang="en-US" sz="2400" dirty="0" err="1"/>
              <a:t>PaaS</a:t>
            </a:r>
            <a:r>
              <a:rPr lang="en-US" sz="2400" dirty="0"/>
              <a:t> features. Google </a:t>
            </a:r>
            <a:r>
              <a:rPr lang="en-US" sz="2400" dirty="0" err="1"/>
              <a:t>FlumeJava</a:t>
            </a:r>
            <a:r>
              <a:rPr lang="en-US" sz="2400" dirty="0"/>
              <a:t> and its open source relative Apache Crunch are sophisticated efficient Java orchestration engines. Cascading, </a:t>
            </a:r>
            <a:r>
              <a:rPr lang="en-US" sz="2400" dirty="0" err="1"/>
              <a:t>PyCascading</a:t>
            </a:r>
            <a:r>
              <a:rPr lang="en-US" sz="2400" dirty="0"/>
              <a:t> and Scalding offer Java, Python and Scala toolkits to support orchestration. One can hope to see comparisons and integrations between these many different systems.</a:t>
            </a:r>
          </a:p>
          <a:p>
            <a:endParaRPr lang="en-US" sz="2400" dirty="0"/>
          </a:p>
        </p:txBody>
      </p:sp>
    </p:spTree>
    <p:extLst>
      <p:ext uri="{BB962C8B-B14F-4D97-AF65-F5344CB8AC3E}">
        <p14:creationId xmlns:p14="http://schemas.microsoft.com/office/powerpoint/2010/main" val="23190170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99564" cy="714895"/>
          </a:xfrm>
        </p:spPr>
        <p:txBody>
          <a:bodyPr/>
          <a:lstStyle/>
          <a:p>
            <a:r>
              <a:rPr lang="en-US" dirty="0" smtClean="0"/>
              <a:t>HPC-ABDS Stack Citations I</a:t>
            </a:r>
            <a:endParaRPr lang="en-US" dirty="0"/>
          </a:p>
        </p:txBody>
      </p:sp>
      <p:sp>
        <p:nvSpPr>
          <p:cNvPr id="3" name="Content Placeholder 2"/>
          <p:cNvSpPr>
            <a:spLocks noGrp="1"/>
          </p:cNvSpPr>
          <p:nvPr>
            <p:ph idx="1"/>
          </p:nvPr>
        </p:nvSpPr>
        <p:spPr>
          <a:xfrm>
            <a:off x="0" y="714895"/>
            <a:ext cx="9144000" cy="6143105"/>
          </a:xfrm>
        </p:spPr>
        <p:txBody>
          <a:bodyPr>
            <a:normAutofit fontScale="77500" lnSpcReduction="20000"/>
          </a:bodyPr>
          <a:lstStyle/>
          <a:p>
            <a:r>
              <a:rPr lang="en-US" sz="2400" dirty="0" smtClean="0"/>
              <a:t>This analysis is </a:t>
            </a:r>
            <a:r>
              <a:rPr lang="en-US" sz="2400" dirty="0"/>
              <a:t>at </a:t>
            </a:r>
            <a:r>
              <a:rPr lang="en-US" sz="2400" dirty="0">
                <a:hlinkClick r:id="rId2"/>
              </a:rPr>
              <a:t>http://</a:t>
            </a:r>
            <a:r>
              <a:rPr lang="en-US" sz="2400" dirty="0" smtClean="0">
                <a:hlinkClick r:id="rId2"/>
              </a:rPr>
              <a:t>grids.ucs.indiana.edu/ptliupages/publications/HPC-ABDSDescribed.pdf</a:t>
            </a:r>
            <a:r>
              <a:rPr lang="en-US" sz="2400" dirty="0" smtClean="0"/>
              <a:t>  </a:t>
            </a:r>
          </a:p>
          <a:p>
            <a:r>
              <a:rPr lang="en-US" sz="2400" dirty="0" smtClean="0"/>
              <a:t>Judy </a:t>
            </a:r>
            <a:r>
              <a:rPr lang="en-US" sz="2400" dirty="0" err="1"/>
              <a:t>Qiu</a:t>
            </a:r>
            <a:r>
              <a:rPr lang="en-US" sz="2400" dirty="0"/>
              <a:t>, </a:t>
            </a:r>
            <a:r>
              <a:rPr lang="en-US" sz="2400" dirty="0" err="1"/>
              <a:t>Shantenu</a:t>
            </a:r>
            <a:r>
              <a:rPr lang="en-US" sz="2400" dirty="0"/>
              <a:t> </a:t>
            </a:r>
            <a:r>
              <a:rPr lang="en-US" sz="2400" dirty="0" err="1"/>
              <a:t>Jha</a:t>
            </a:r>
            <a:r>
              <a:rPr lang="en-US" sz="2400" dirty="0"/>
              <a:t>, Andre </a:t>
            </a:r>
            <a:r>
              <a:rPr lang="en-US" sz="2400" dirty="0" err="1"/>
              <a:t>Luckow</a:t>
            </a:r>
            <a:r>
              <a:rPr lang="en-US" sz="2400" dirty="0"/>
              <a:t>, and Geoffrey </a:t>
            </a:r>
            <a:r>
              <a:rPr lang="en-US" sz="2400" dirty="0" err="1"/>
              <a:t>C.Fox</a:t>
            </a:r>
            <a:r>
              <a:rPr lang="en-US" sz="2400" dirty="0"/>
              <a:t>, </a:t>
            </a:r>
            <a:r>
              <a:rPr lang="en-US" sz="2400" i="1" dirty="0"/>
              <a:t>Towards HPC-ABDS: An Initial High-Performance Big Data Stack</a:t>
            </a:r>
            <a:r>
              <a:rPr lang="en-US" sz="2400" dirty="0"/>
              <a:t>, in </a:t>
            </a:r>
            <a:r>
              <a:rPr lang="en-US" sz="2400" i="1" dirty="0"/>
              <a:t>Building Robust Big Data Ecosystem ISO/IEC JTC 1 Study Group on Big Data</a:t>
            </a:r>
            <a:r>
              <a:rPr lang="en-US" sz="2400" dirty="0"/>
              <a:t>. March 18-21, 2014. San Diego Supercomputer Center, San Diego. </a:t>
            </a:r>
            <a:r>
              <a:rPr lang="en-US" sz="2400" dirty="0">
                <a:hlinkClick r:id="rId3"/>
              </a:rPr>
              <a:t>http://grids.ucs.indiana.edu/ptliupages/publications/nist-hpc-abds.pdf</a:t>
            </a:r>
            <a:r>
              <a:rPr lang="en-US" sz="2400" dirty="0"/>
              <a:t>. </a:t>
            </a:r>
          </a:p>
          <a:p>
            <a:r>
              <a:rPr lang="en-US" sz="2400" dirty="0" smtClean="0"/>
              <a:t>Geoffrey </a:t>
            </a:r>
            <a:r>
              <a:rPr lang="en-US" sz="2400" dirty="0"/>
              <a:t>Fox, Judy </a:t>
            </a:r>
            <a:r>
              <a:rPr lang="en-US" sz="2400" dirty="0" err="1"/>
              <a:t>Qiu</a:t>
            </a:r>
            <a:r>
              <a:rPr lang="en-US" sz="2400" dirty="0"/>
              <a:t>, and </a:t>
            </a:r>
            <a:r>
              <a:rPr lang="en-US" sz="2400" dirty="0" err="1"/>
              <a:t>Shantenu</a:t>
            </a:r>
            <a:r>
              <a:rPr lang="en-US" sz="2400" dirty="0"/>
              <a:t> </a:t>
            </a:r>
            <a:r>
              <a:rPr lang="en-US" sz="2400" dirty="0" err="1"/>
              <a:t>Jha</a:t>
            </a:r>
            <a:r>
              <a:rPr lang="en-US" sz="2400" dirty="0"/>
              <a:t>, </a:t>
            </a:r>
            <a:r>
              <a:rPr lang="en-US" sz="2400" i="1" dirty="0"/>
              <a:t>High Performance High Functionality Big Data Software Stack</a:t>
            </a:r>
            <a:r>
              <a:rPr lang="en-US" sz="2400" dirty="0"/>
              <a:t>, in</a:t>
            </a:r>
            <a:r>
              <a:rPr lang="en-US" sz="2400" i="1" dirty="0"/>
              <a:t> Big Data and Extreme-scale Computing (BDEC)</a:t>
            </a:r>
            <a:r>
              <a:rPr lang="en-US" sz="2400" dirty="0"/>
              <a:t>. 2014. Fukuoka, Japan. </a:t>
            </a:r>
            <a:r>
              <a:rPr lang="en-US" sz="2400" dirty="0">
                <a:hlinkClick r:id="rId4"/>
              </a:rPr>
              <a:t>http://www.exascale.org/bdec/sites/www.exascale.org.bdec/files/whitepapers/fox.pdf</a:t>
            </a:r>
            <a:r>
              <a:rPr lang="en-US" sz="2400" dirty="0"/>
              <a:t>. </a:t>
            </a:r>
          </a:p>
          <a:p>
            <a:r>
              <a:rPr lang="en-US" sz="2400" dirty="0" err="1" smtClean="0"/>
              <a:t>Shantenu</a:t>
            </a:r>
            <a:r>
              <a:rPr lang="en-US" sz="2400" dirty="0" smtClean="0"/>
              <a:t> </a:t>
            </a:r>
            <a:r>
              <a:rPr lang="en-US" sz="2400" dirty="0" err="1"/>
              <a:t>Jha</a:t>
            </a:r>
            <a:r>
              <a:rPr lang="en-US" sz="2400" dirty="0"/>
              <a:t>, Judy </a:t>
            </a:r>
            <a:r>
              <a:rPr lang="en-US" sz="2400" dirty="0" err="1"/>
              <a:t>Qiu</a:t>
            </a:r>
            <a:r>
              <a:rPr lang="en-US" sz="2400" dirty="0"/>
              <a:t>, Andre </a:t>
            </a:r>
            <a:r>
              <a:rPr lang="en-US" sz="2400" dirty="0" err="1"/>
              <a:t>Luckow</a:t>
            </a:r>
            <a:r>
              <a:rPr lang="en-US" sz="2400" dirty="0"/>
              <a:t>, Pradeep </a:t>
            </a:r>
            <a:r>
              <a:rPr lang="en-US" sz="2400" dirty="0" err="1"/>
              <a:t>Mantha</a:t>
            </a:r>
            <a:r>
              <a:rPr lang="en-US" sz="2400" dirty="0"/>
              <a:t>, and Geoffrey C. Fox, </a:t>
            </a:r>
            <a:r>
              <a:rPr lang="en-US" sz="2400" i="1" dirty="0"/>
              <a:t>A Tale of Two Data-Intensive Approaches: Applications, Architectures and Infrastructure</a:t>
            </a:r>
            <a:r>
              <a:rPr lang="en-US" sz="2400" dirty="0"/>
              <a:t>, in </a:t>
            </a:r>
            <a:r>
              <a:rPr lang="en-US" sz="2400" i="1" dirty="0"/>
              <a:t>3rd International IEEE Congress on Big Data Application and Experience Track</a:t>
            </a:r>
            <a:r>
              <a:rPr lang="en-US" sz="2400" dirty="0"/>
              <a:t>. June 27- July 2, 2014. Anchorage, Alaska. </a:t>
            </a:r>
            <a:r>
              <a:rPr lang="en-US" sz="2400" dirty="0">
                <a:hlinkClick r:id="rId5"/>
              </a:rPr>
              <a:t>http://arxiv.org/abs/1403.1528</a:t>
            </a:r>
            <a:r>
              <a:rPr lang="en-US" sz="2400" dirty="0"/>
              <a:t>. </a:t>
            </a:r>
          </a:p>
          <a:p>
            <a:r>
              <a:rPr lang="en-US" sz="2400" i="1" dirty="0" smtClean="0"/>
              <a:t>HPC-ABDS </a:t>
            </a:r>
            <a:r>
              <a:rPr lang="en-US" sz="2400" i="1" dirty="0"/>
              <a:t>Kaleidoscope of over 300 Apache Big Data Stack and HPC </a:t>
            </a:r>
            <a:r>
              <a:rPr lang="en-US" sz="2400" i="1" dirty="0" err="1"/>
              <a:t>Tecnologies</a:t>
            </a:r>
            <a:r>
              <a:rPr lang="en-US" sz="2400" dirty="0"/>
              <a:t>.   [accessed 2014 April 8]; Available from: </a:t>
            </a:r>
            <a:r>
              <a:rPr lang="en-US" sz="2400" dirty="0">
                <a:hlinkClick r:id="rId6"/>
              </a:rPr>
              <a:t>http://hpc-abds.org/kaleidoscope/</a:t>
            </a:r>
            <a:r>
              <a:rPr lang="en-US" sz="2400" dirty="0"/>
              <a:t>.</a:t>
            </a:r>
          </a:p>
          <a:p>
            <a:r>
              <a:rPr lang="en-US" sz="2400" dirty="0" smtClean="0"/>
              <a:t>Geoffrey </a:t>
            </a:r>
            <a:r>
              <a:rPr lang="en-US" sz="2400" dirty="0" err="1"/>
              <a:t>C.Fox</a:t>
            </a:r>
            <a:r>
              <a:rPr lang="en-US" sz="2400" dirty="0"/>
              <a:t>, </a:t>
            </a:r>
            <a:r>
              <a:rPr lang="en-US" sz="2400" dirty="0" err="1"/>
              <a:t>Shantenu</a:t>
            </a:r>
            <a:r>
              <a:rPr lang="en-US" sz="2400" dirty="0"/>
              <a:t> </a:t>
            </a:r>
            <a:r>
              <a:rPr lang="en-US" sz="2400" dirty="0" err="1"/>
              <a:t>Jha</a:t>
            </a:r>
            <a:r>
              <a:rPr lang="en-US" sz="2400" dirty="0"/>
              <a:t>, Judy </a:t>
            </a:r>
            <a:r>
              <a:rPr lang="en-US" sz="2400" dirty="0" err="1"/>
              <a:t>Qiu</a:t>
            </a:r>
            <a:r>
              <a:rPr lang="en-US" sz="2400" dirty="0"/>
              <a:t>, and Andre </a:t>
            </a:r>
            <a:r>
              <a:rPr lang="en-US" sz="2400" dirty="0" err="1"/>
              <a:t>Luckow</a:t>
            </a:r>
            <a:r>
              <a:rPr lang="en-US" sz="2400" dirty="0"/>
              <a:t>, </a:t>
            </a:r>
            <a:r>
              <a:rPr lang="en-US" sz="2400" i="1" dirty="0"/>
              <a:t>Towards an Understanding of Facets and Exemplars of Big Data Applications</a:t>
            </a:r>
            <a:r>
              <a:rPr lang="en-US" sz="2400" dirty="0"/>
              <a:t>, in </a:t>
            </a:r>
            <a:r>
              <a:rPr lang="en-US" sz="2400" i="1" dirty="0"/>
              <a:t>20 Years of Beowulf: Workshop to Honor Thomas Sterling's 65th Birthday </a:t>
            </a:r>
            <a:r>
              <a:rPr lang="en-US" sz="2400" dirty="0"/>
              <a:t>October 14, 2014. Annapolis </a:t>
            </a:r>
            <a:r>
              <a:rPr lang="en-US" sz="2400" dirty="0">
                <a:hlinkClick r:id="rId7"/>
              </a:rPr>
              <a:t>http://grids.ucs.indiana.edu/ptliupages/publications/OgrePaperv9.pdf</a:t>
            </a:r>
            <a:r>
              <a:rPr lang="en-US" sz="2400" dirty="0"/>
              <a:t>. </a:t>
            </a:r>
          </a:p>
          <a:p>
            <a:r>
              <a:rPr lang="en-US" sz="2400" dirty="0"/>
              <a:t> </a:t>
            </a:r>
          </a:p>
          <a:p>
            <a:endParaRPr lang="en-US" sz="2400" dirty="0"/>
          </a:p>
        </p:txBody>
      </p:sp>
    </p:spTree>
    <p:extLst>
      <p:ext uri="{BB962C8B-B14F-4D97-AF65-F5344CB8AC3E}">
        <p14:creationId xmlns:p14="http://schemas.microsoft.com/office/powerpoint/2010/main" val="15864735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99564" cy="714895"/>
          </a:xfrm>
        </p:spPr>
        <p:txBody>
          <a:bodyPr/>
          <a:lstStyle/>
          <a:p>
            <a:r>
              <a:rPr lang="en-US" dirty="0" smtClean="0"/>
              <a:t>HPC-ABDS Stack Citations II</a:t>
            </a:r>
            <a:endParaRPr lang="en-US" dirty="0"/>
          </a:p>
        </p:txBody>
      </p:sp>
      <p:sp>
        <p:nvSpPr>
          <p:cNvPr id="3" name="Content Placeholder 2"/>
          <p:cNvSpPr>
            <a:spLocks noGrp="1"/>
          </p:cNvSpPr>
          <p:nvPr>
            <p:ph idx="1"/>
          </p:nvPr>
        </p:nvSpPr>
        <p:spPr>
          <a:xfrm>
            <a:off x="0" y="714895"/>
            <a:ext cx="9144000" cy="6143105"/>
          </a:xfrm>
        </p:spPr>
        <p:txBody>
          <a:bodyPr>
            <a:normAutofit fontScale="77500" lnSpcReduction="20000"/>
          </a:bodyPr>
          <a:lstStyle/>
          <a:p>
            <a:r>
              <a:rPr lang="en-US" sz="2400" dirty="0"/>
              <a:t>Geoffrey Fox and Wo Chang, </a:t>
            </a:r>
            <a:r>
              <a:rPr lang="en-US" sz="2400" i="1" dirty="0"/>
              <a:t>Big Data Use Cases and Requirements</a:t>
            </a:r>
            <a:r>
              <a:rPr lang="en-US" sz="2400" dirty="0"/>
              <a:t>, in </a:t>
            </a:r>
            <a:r>
              <a:rPr lang="en-US" sz="2400" i="1" dirty="0"/>
              <a:t>1st Big Data Interoperability Framework Workshop: Building Robust Big Data Ecosystem ISO/IEC JTC 1 Study Group on Big Data </a:t>
            </a:r>
            <a:r>
              <a:rPr lang="en-US" sz="2400" dirty="0"/>
              <a:t>March 18 - 21, 2014. San Diego Supercomputer Center, San Diego. </a:t>
            </a:r>
            <a:r>
              <a:rPr lang="en-US" sz="2400" dirty="0">
                <a:hlinkClick r:id="rId2"/>
              </a:rPr>
              <a:t>http://grids.ucs.indiana.edu/ptliupages/publications/NISTUseCase.pdf</a:t>
            </a:r>
            <a:r>
              <a:rPr lang="en-US" sz="2400" dirty="0"/>
              <a:t>. </a:t>
            </a:r>
          </a:p>
          <a:p>
            <a:r>
              <a:rPr lang="en-US" sz="2400" i="1" dirty="0"/>
              <a:t>NIST Big Data Use Case &amp; Requirements</a:t>
            </a:r>
            <a:r>
              <a:rPr lang="en-US" sz="2400" dirty="0"/>
              <a:t>.  2013  [accessed 2015 March 1]; Available from: </a:t>
            </a:r>
            <a:r>
              <a:rPr lang="en-US" sz="2400" dirty="0">
                <a:hlinkClick r:id="rId3"/>
              </a:rPr>
              <a:t>http://bigdatawg.nist.gov/V1_output_docs.php</a:t>
            </a:r>
            <a:r>
              <a:rPr lang="en-US" sz="2400" dirty="0"/>
              <a:t>.</a:t>
            </a:r>
          </a:p>
          <a:p>
            <a:r>
              <a:rPr lang="en-US" sz="2400" dirty="0"/>
              <a:t>Geoffrey </a:t>
            </a:r>
            <a:r>
              <a:rPr lang="en-US" sz="2400" dirty="0" err="1"/>
              <a:t>C.Fox</a:t>
            </a:r>
            <a:r>
              <a:rPr lang="en-US" sz="2400" dirty="0"/>
              <a:t>, </a:t>
            </a:r>
            <a:r>
              <a:rPr lang="en-US" sz="2400" dirty="0" err="1"/>
              <a:t>Shantenu</a:t>
            </a:r>
            <a:r>
              <a:rPr lang="en-US" sz="2400" dirty="0"/>
              <a:t> </a:t>
            </a:r>
            <a:r>
              <a:rPr lang="en-US" sz="2400" dirty="0" err="1"/>
              <a:t>Jha</a:t>
            </a:r>
            <a:r>
              <a:rPr lang="en-US" sz="2400" dirty="0"/>
              <a:t>, Judy </a:t>
            </a:r>
            <a:r>
              <a:rPr lang="en-US" sz="2400" dirty="0" err="1"/>
              <a:t>Qiu</a:t>
            </a:r>
            <a:r>
              <a:rPr lang="en-US" sz="2400" dirty="0"/>
              <a:t>, and Andre </a:t>
            </a:r>
            <a:r>
              <a:rPr lang="en-US" sz="2400" dirty="0" err="1"/>
              <a:t>Luckow</a:t>
            </a:r>
            <a:r>
              <a:rPr lang="en-US" sz="2400" dirty="0"/>
              <a:t>, </a:t>
            </a:r>
            <a:r>
              <a:rPr lang="en-US" sz="2400" i="1" dirty="0"/>
              <a:t>Ogres: A Systematic Approach to Big Data Benchmarks</a:t>
            </a:r>
            <a:r>
              <a:rPr lang="en-US" sz="2400" dirty="0"/>
              <a:t>, in </a:t>
            </a:r>
            <a:r>
              <a:rPr lang="en-US" sz="2400" i="1" dirty="0"/>
              <a:t>Big Data and Extreme-scale Computing (BDEC) </a:t>
            </a:r>
            <a:r>
              <a:rPr lang="en-US" sz="2400" dirty="0"/>
              <a:t>January 29-30, 2015. Barcelona. </a:t>
            </a:r>
            <a:r>
              <a:rPr lang="en-US" sz="2400" dirty="0">
                <a:hlinkClick r:id="rId4"/>
              </a:rPr>
              <a:t>http://www.exascale.org/bdec/sites/www.exascale.org.bdec/files/whitepapers/OgreFacets.pdf</a:t>
            </a:r>
            <a:r>
              <a:rPr lang="en-US" sz="2400" dirty="0"/>
              <a:t>. </a:t>
            </a:r>
          </a:p>
          <a:p>
            <a:r>
              <a:rPr lang="en-US" sz="2400" dirty="0"/>
              <a:t>Geoffrey C. FOX , </a:t>
            </a:r>
            <a:r>
              <a:rPr lang="en-US" sz="2400" dirty="0" err="1"/>
              <a:t>Shantenu</a:t>
            </a:r>
            <a:r>
              <a:rPr lang="en-US" sz="2400" dirty="0"/>
              <a:t> JHA, Judy QIU, </a:t>
            </a:r>
            <a:r>
              <a:rPr lang="en-US" sz="2400" dirty="0" err="1"/>
              <a:t>Saliya</a:t>
            </a:r>
            <a:r>
              <a:rPr lang="en-US" sz="2400" dirty="0"/>
              <a:t> EKANAYAKE, and Andre LUCKOW, </a:t>
            </a:r>
            <a:r>
              <a:rPr lang="en-US" sz="2400" i="1" dirty="0"/>
              <a:t>Towards a Comprehensive Set of Big Data Benchmarks</a:t>
            </a:r>
            <a:r>
              <a:rPr lang="en-US" sz="2400" dirty="0"/>
              <a:t>. February 15, 2015. </a:t>
            </a:r>
            <a:r>
              <a:rPr lang="en-US" sz="2400" dirty="0">
                <a:hlinkClick r:id="rId5"/>
              </a:rPr>
              <a:t>http://grids.ucs.indiana.edu/ptliupages/publications/OgreFacetsv9.pdf</a:t>
            </a:r>
            <a:r>
              <a:rPr lang="en-US" sz="2400" dirty="0"/>
              <a:t>. </a:t>
            </a:r>
          </a:p>
          <a:p>
            <a:r>
              <a:rPr lang="en-US" sz="2400" dirty="0"/>
              <a:t>Geoffrey Fox. </a:t>
            </a:r>
            <a:r>
              <a:rPr lang="en-US" sz="2400" i="1" dirty="0"/>
              <a:t>Data Science Curriculum: Indiana University Online Class: Big Data Open Source Software and Projects</a:t>
            </a:r>
            <a:r>
              <a:rPr lang="en-US" sz="2400" dirty="0"/>
              <a:t>.  2014  [accessed 2014 December 11]; Available from: </a:t>
            </a:r>
            <a:r>
              <a:rPr lang="en-US" sz="2400" dirty="0">
                <a:hlinkClick r:id="rId6"/>
              </a:rPr>
              <a:t>http://bigdataopensourceprojects.soic.indiana.edu/</a:t>
            </a:r>
            <a:r>
              <a:rPr lang="en-US" sz="2400" dirty="0"/>
              <a:t>.</a:t>
            </a:r>
          </a:p>
          <a:p>
            <a:r>
              <a:rPr lang="en-US" sz="2400" dirty="0"/>
              <a:t>Dan Reed and Jack </a:t>
            </a:r>
            <a:r>
              <a:rPr lang="en-US" sz="2400" dirty="0" err="1"/>
              <a:t>Dongarra</a:t>
            </a:r>
            <a:r>
              <a:rPr lang="en-US" sz="2400" dirty="0"/>
              <a:t>. </a:t>
            </a:r>
            <a:r>
              <a:rPr lang="en-US" sz="2400" i="1" dirty="0" err="1"/>
              <a:t>Exascale</a:t>
            </a:r>
            <a:r>
              <a:rPr lang="en-US" sz="2400" i="1" dirty="0"/>
              <a:t> Computing and Big Data: The Next Frontier</a:t>
            </a:r>
            <a:r>
              <a:rPr lang="en-US" sz="2400" dirty="0"/>
              <a:t>.  2014  [accessed 2015 March 8]; Available from: </a:t>
            </a:r>
            <a:r>
              <a:rPr lang="en-US" sz="2400" dirty="0">
                <a:hlinkClick r:id="rId7"/>
              </a:rPr>
              <a:t>http://www.netlib.org/utk/people/JackDongarra/PAPERS/Exascale-Reed-Dongarra.pdf</a:t>
            </a:r>
            <a:r>
              <a:rPr lang="en-US" sz="2400" dirty="0"/>
              <a:t>.</a:t>
            </a:r>
          </a:p>
          <a:p>
            <a:r>
              <a:rPr lang="en-US" sz="2400" dirty="0" err="1"/>
              <a:t>Bingjing</a:t>
            </a:r>
            <a:r>
              <a:rPr lang="en-US" sz="2400" dirty="0"/>
              <a:t> Zhang, Yang </a:t>
            </a:r>
            <a:r>
              <a:rPr lang="en-US" sz="2400" dirty="0" err="1"/>
              <a:t>Ruan</a:t>
            </a:r>
            <a:r>
              <a:rPr lang="en-US" sz="2400" dirty="0"/>
              <a:t>, and Judy </a:t>
            </a:r>
            <a:r>
              <a:rPr lang="en-US" sz="2400" dirty="0" err="1"/>
              <a:t>Qiu</a:t>
            </a:r>
            <a:r>
              <a:rPr lang="en-US" sz="2400" dirty="0"/>
              <a:t>, in </a:t>
            </a:r>
            <a:r>
              <a:rPr lang="en-US" sz="2400" i="1" dirty="0"/>
              <a:t>IEEE International Conference on Cloud Engineering (IC2E)</a:t>
            </a:r>
            <a:r>
              <a:rPr lang="en-US" sz="2400" dirty="0"/>
              <a:t>. March 9-12, 2015. Tempe AZ. </a:t>
            </a:r>
            <a:r>
              <a:rPr lang="en-US" sz="2400" dirty="0">
                <a:hlinkClick r:id="rId8"/>
              </a:rPr>
              <a:t>http://grids.ucs.indiana.edu/ptliupages/publications/HarpQiuZhang.pdf</a:t>
            </a:r>
            <a:r>
              <a:rPr lang="en-US" sz="2400" dirty="0"/>
              <a:t>.  </a:t>
            </a:r>
          </a:p>
          <a:p>
            <a:endParaRPr lang="en-US" sz="2400" dirty="0"/>
          </a:p>
        </p:txBody>
      </p:sp>
    </p:spTree>
    <p:extLst>
      <p:ext uri="{BB962C8B-B14F-4D97-AF65-F5344CB8AC3E}">
        <p14:creationId xmlns:p14="http://schemas.microsoft.com/office/powerpoint/2010/main" val="23750133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cstate="print">
            <a:extLst>
              <a:ext uri="{28A0092B-C50C-407E-A947-70E740481C1C}">
                <a14:useLocalDpi xmlns:a14="http://schemas.microsoft.com/office/drawing/2010/main" val="0"/>
              </a:ext>
            </a:extLst>
          </a:blip>
          <a:srcRect r="4130" b="3249"/>
          <a:stretch/>
        </p:blipFill>
        <p:spPr bwMode="auto">
          <a:xfrm>
            <a:off x="0" y="0"/>
            <a:ext cx="9144000" cy="6858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38812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8706"/>
            <a:ext cx="6420118" cy="774700"/>
          </a:xfrm>
        </p:spPr>
        <p:txBody>
          <a:bodyPr>
            <a:noAutofit/>
          </a:bodyPr>
          <a:lstStyle/>
          <a:p>
            <a:r>
              <a:rPr lang="en-US" sz="4000" b="1" dirty="0" smtClean="0"/>
              <a:t>10 Generic Data Processing </a:t>
            </a:r>
            <a:br>
              <a:rPr lang="en-US" sz="4000" b="1" dirty="0" smtClean="0"/>
            </a:br>
            <a:r>
              <a:rPr lang="en-US" sz="4000" b="1" dirty="0" smtClean="0"/>
              <a:t>Use Cases</a:t>
            </a:r>
            <a:endParaRPr lang="en-US" sz="4000" b="1" dirty="0"/>
          </a:p>
        </p:txBody>
      </p:sp>
      <p:sp>
        <p:nvSpPr>
          <p:cNvPr id="3" name="Content Placeholder 2"/>
          <p:cNvSpPr>
            <a:spLocks noGrp="1"/>
          </p:cNvSpPr>
          <p:nvPr>
            <p:ph idx="1"/>
          </p:nvPr>
        </p:nvSpPr>
        <p:spPr>
          <a:xfrm>
            <a:off x="0" y="1668923"/>
            <a:ext cx="9144000" cy="6174828"/>
          </a:xfrm>
        </p:spPr>
        <p:txBody>
          <a:bodyPr>
            <a:normAutofit fontScale="55000" lnSpcReduction="20000"/>
          </a:bodyPr>
          <a:lstStyle/>
          <a:p>
            <a:pPr marL="514350" indent="-514350">
              <a:buFont typeface="+mj-lt"/>
              <a:buAutoNum type="arabicParenR"/>
            </a:pPr>
            <a:r>
              <a:rPr lang="en-US" dirty="0" smtClean="0"/>
              <a:t>Multiple </a:t>
            </a:r>
            <a:r>
              <a:rPr lang="en-US" dirty="0"/>
              <a:t>users performing interactive queries and updates on a database with basic availability and eventual consistency (BASE = (Basically Available, Soft state, Eventual consistency</a:t>
            </a:r>
            <a:r>
              <a:rPr lang="en-US" dirty="0" smtClean="0"/>
              <a:t>) </a:t>
            </a:r>
            <a:r>
              <a:rPr lang="en-US" dirty="0"/>
              <a:t>as opposed to ACID = (Atomicity, Consistency, Isolation, Durability) )</a:t>
            </a:r>
          </a:p>
          <a:p>
            <a:pPr marL="514350" indent="-514350">
              <a:buFont typeface="+mj-lt"/>
              <a:buAutoNum type="arabicParenR"/>
            </a:pPr>
            <a:r>
              <a:rPr lang="en-US" dirty="0" smtClean="0"/>
              <a:t>Perform </a:t>
            </a:r>
            <a:r>
              <a:rPr lang="en-US" dirty="0"/>
              <a:t>real time analytics on data source streams and notify users when specified events occur</a:t>
            </a:r>
          </a:p>
          <a:p>
            <a:pPr marL="514350" indent="-514350">
              <a:buFont typeface="+mj-lt"/>
              <a:buAutoNum type="arabicParenR"/>
            </a:pPr>
            <a:r>
              <a:rPr lang="en-US" dirty="0" smtClean="0"/>
              <a:t>Move </a:t>
            </a:r>
            <a:r>
              <a:rPr lang="en-US" dirty="0"/>
              <a:t>data from external data sources into a highly horizontally scalable data store, transform it using highly horizontally scalable processing (e.g. Map-Reduce), and return it to the horizontally scalable data store (</a:t>
            </a:r>
            <a:r>
              <a:rPr lang="en-US" dirty="0" smtClean="0"/>
              <a:t>ELT Extract Load Transform)</a:t>
            </a:r>
            <a:endParaRPr lang="en-US" dirty="0"/>
          </a:p>
          <a:p>
            <a:pPr marL="514350" indent="-514350">
              <a:buFont typeface="+mj-lt"/>
              <a:buAutoNum type="arabicParenR"/>
            </a:pPr>
            <a:r>
              <a:rPr lang="en-US" dirty="0" smtClean="0"/>
              <a:t>Perform </a:t>
            </a:r>
            <a:r>
              <a:rPr lang="en-US" dirty="0"/>
              <a:t>batch analytics on the data in a highly horizontally scalable data store using highly horizontally scalable processing (</a:t>
            </a:r>
            <a:r>
              <a:rPr lang="en-US" dirty="0" err="1"/>
              <a:t>e.g</a:t>
            </a:r>
            <a:r>
              <a:rPr lang="en-US" dirty="0"/>
              <a:t> </a:t>
            </a:r>
            <a:r>
              <a:rPr lang="en-US" dirty="0" smtClean="0"/>
              <a:t>MapReduce</a:t>
            </a:r>
            <a:r>
              <a:rPr lang="en-US" dirty="0"/>
              <a:t>) with a user-friendly interface (e.g. SQL like)</a:t>
            </a:r>
          </a:p>
          <a:p>
            <a:pPr marL="514350" indent="-514350">
              <a:buFont typeface="+mj-lt"/>
              <a:buAutoNum type="arabicParenR"/>
            </a:pPr>
            <a:r>
              <a:rPr lang="en-US" dirty="0" smtClean="0"/>
              <a:t>Perform </a:t>
            </a:r>
            <a:r>
              <a:rPr lang="en-US" dirty="0"/>
              <a:t>interactive analytics on data in analytics-optimized database</a:t>
            </a:r>
          </a:p>
          <a:p>
            <a:pPr marL="514350" indent="-514350">
              <a:buFont typeface="+mj-lt"/>
              <a:buAutoNum type="arabicParenR"/>
            </a:pPr>
            <a:r>
              <a:rPr lang="en-US" dirty="0" smtClean="0"/>
              <a:t>Visualize </a:t>
            </a:r>
            <a:r>
              <a:rPr lang="en-US" dirty="0"/>
              <a:t>data extracted from horizontally scalable Big Data </a:t>
            </a:r>
            <a:r>
              <a:rPr lang="en-US" dirty="0" smtClean="0"/>
              <a:t>store</a:t>
            </a:r>
            <a:endParaRPr lang="en-US" dirty="0"/>
          </a:p>
          <a:p>
            <a:pPr marL="514350" indent="-514350">
              <a:buFont typeface="+mj-lt"/>
              <a:buAutoNum type="arabicParenR"/>
            </a:pPr>
            <a:r>
              <a:rPr lang="en-US" dirty="0" smtClean="0"/>
              <a:t>Move </a:t>
            </a:r>
            <a:r>
              <a:rPr lang="en-US" dirty="0"/>
              <a:t>data from a highly horizontally scalable data store into a traditional Enterprise Data </a:t>
            </a:r>
            <a:r>
              <a:rPr lang="en-US" dirty="0" smtClean="0"/>
              <a:t>Warehouse (EDW)</a:t>
            </a:r>
            <a:endParaRPr lang="en-US" dirty="0"/>
          </a:p>
          <a:p>
            <a:pPr marL="514350" indent="-514350">
              <a:buFont typeface="+mj-lt"/>
              <a:buAutoNum type="arabicParenR"/>
            </a:pPr>
            <a:r>
              <a:rPr lang="en-US" dirty="0" smtClean="0"/>
              <a:t>Extract</a:t>
            </a:r>
            <a:r>
              <a:rPr lang="en-US" dirty="0"/>
              <a:t>, process, and move data from data stores to archives</a:t>
            </a:r>
          </a:p>
          <a:p>
            <a:pPr marL="514350" indent="-514350">
              <a:buFont typeface="+mj-lt"/>
              <a:buAutoNum type="arabicParenR"/>
            </a:pPr>
            <a:r>
              <a:rPr lang="en-US" dirty="0" smtClean="0"/>
              <a:t>Combine </a:t>
            </a:r>
            <a:r>
              <a:rPr lang="en-US" dirty="0"/>
              <a:t>data from Cloud databases and on premise data stores for analytics, data mining, and/or machine learning</a:t>
            </a:r>
          </a:p>
          <a:p>
            <a:pPr marL="514350" indent="-514350">
              <a:buFont typeface="+mj-lt"/>
              <a:buAutoNum type="arabicParenR"/>
            </a:pPr>
            <a:r>
              <a:rPr lang="en-US" dirty="0" smtClean="0"/>
              <a:t>Orchestrate </a:t>
            </a:r>
            <a:r>
              <a:rPr lang="en-US" dirty="0"/>
              <a:t>multiple sequential and parallel data transformations and/or analytic processing using a workflow </a:t>
            </a:r>
            <a:r>
              <a:rPr lang="en-US" dirty="0" smtClean="0"/>
              <a:t>manager</a:t>
            </a:r>
            <a:br>
              <a:rPr lang="en-US" dirty="0" smtClean="0"/>
            </a:br>
            <a:endParaRPr lang="en-US" dirty="0"/>
          </a:p>
        </p:txBody>
      </p:sp>
    </p:spTree>
    <p:extLst>
      <p:ext uri="{BB962C8B-B14F-4D97-AF65-F5344CB8AC3E}">
        <p14:creationId xmlns:p14="http://schemas.microsoft.com/office/powerpoint/2010/main" val="2511012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637584"/>
            <a:ext cx="9071252" cy="6165790"/>
            <a:chOff x="0" y="97255"/>
            <a:chExt cx="9071252" cy="6165790"/>
          </a:xfrm>
        </p:grpSpPr>
        <p:grpSp>
          <p:nvGrpSpPr>
            <p:cNvPr id="5" name="Group 4"/>
            <p:cNvGrpSpPr/>
            <p:nvPr/>
          </p:nvGrpSpPr>
          <p:grpSpPr>
            <a:xfrm>
              <a:off x="0" y="97255"/>
              <a:ext cx="9043639" cy="6165790"/>
              <a:chOff x="0" y="147132"/>
              <a:chExt cx="9043639" cy="6165790"/>
            </a:xfrm>
          </p:grpSpPr>
          <p:sp>
            <p:nvSpPr>
              <p:cNvPr id="4" name="Oval 3"/>
              <p:cNvSpPr/>
              <p:nvPr/>
            </p:nvSpPr>
            <p:spPr>
              <a:xfrm>
                <a:off x="4203354" y="433642"/>
                <a:ext cx="2127230" cy="529421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2">
                        <a:lumMod val="50000"/>
                      </a:schemeClr>
                    </a:solidFill>
                  </a:rPr>
                  <a:t>HPC-ABDS </a:t>
                </a:r>
                <a:r>
                  <a:rPr lang="en-US" sz="2400" b="1" dirty="0" err="1" smtClean="0">
                    <a:solidFill>
                      <a:schemeClr val="accent2">
                        <a:lumMod val="50000"/>
                      </a:schemeClr>
                    </a:solidFill>
                  </a:rPr>
                  <a:t>IntegratedSoftware</a:t>
                </a:r>
                <a:endParaRPr lang="en-US" sz="2400" dirty="0">
                  <a:solidFill>
                    <a:schemeClr val="accent2">
                      <a:lumMod val="50000"/>
                    </a:schemeClr>
                  </a:solidFill>
                </a:endParaRPr>
              </a:p>
            </p:txBody>
          </p:sp>
          <p:sp>
            <p:nvSpPr>
              <p:cNvPr id="3" name="TextBox 2"/>
              <p:cNvSpPr txBox="1"/>
              <p:nvPr/>
            </p:nvSpPr>
            <p:spPr>
              <a:xfrm>
                <a:off x="0" y="147132"/>
                <a:ext cx="9043639" cy="6165790"/>
              </a:xfrm>
              <a:prstGeom prst="rect">
                <a:avLst/>
              </a:prstGeom>
              <a:noFill/>
            </p:spPr>
            <p:txBody>
              <a:bodyPr wrap="square" rtlCol="0">
                <a:spAutoFit/>
              </a:bodyPr>
              <a:lstStyle/>
              <a:p>
                <a:r>
                  <a:rPr lang="en-US" sz="1600" b="1" dirty="0" smtClean="0">
                    <a:solidFill>
                      <a:schemeClr val="accent2">
                        <a:lumMod val="50000"/>
                      </a:schemeClr>
                    </a:solidFill>
                    <a:latin typeface="Arial" panose="020B0604020202020204" pitchFamily="34" charset="0"/>
                    <a:cs typeface="Arial" panose="020B0604020202020204" pitchFamily="34" charset="0"/>
                  </a:rPr>
                  <a:t>		</a:t>
                </a:r>
                <a:r>
                  <a:rPr lang="en-US" sz="1600" b="1" dirty="0">
                    <a:solidFill>
                      <a:schemeClr val="accent2">
                        <a:lumMod val="50000"/>
                      </a:schemeClr>
                    </a:solidFill>
                    <a:latin typeface="Arial" panose="020B0604020202020204" pitchFamily="34" charset="0"/>
                    <a:cs typeface="Arial" panose="020B0604020202020204" pitchFamily="34" charset="0"/>
                  </a:rPr>
                  <a:t> </a:t>
                </a:r>
                <a:r>
                  <a:rPr lang="en-US" sz="1600" b="1" dirty="0" smtClean="0">
                    <a:solidFill>
                      <a:schemeClr val="accent2">
                        <a:lumMod val="50000"/>
                      </a:schemeClr>
                    </a:solidFill>
                    <a:latin typeface="Arial" panose="020B0604020202020204" pitchFamily="34" charset="0"/>
                    <a:cs typeface="Arial" panose="020B0604020202020204" pitchFamily="34" charset="0"/>
                  </a:rPr>
                  <a:t>    </a:t>
                </a:r>
                <a:r>
                  <a:rPr lang="en-US" sz="2000" b="1" dirty="0" smtClean="0">
                    <a:solidFill>
                      <a:schemeClr val="accent2">
                        <a:lumMod val="50000"/>
                      </a:schemeClr>
                    </a:solidFill>
                    <a:latin typeface="Arial" panose="020B0604020202020204" pitchFamily="34" charset="0"/>
                    <a:cs typeface="Arial" panose="020B0604020202020204" pitchFamily="34" charset="0"/>
                  </a:rPr>
                  <a:t>Big Data ABDS			HPC, Cluster</a:t>
                </a:r>
              </a:p>
              <a:p>
                <a:endParaRPr lang="en-US" sz="1600" dirty="0">
                  <a:solidFill>
                    <a:schemeClr val="accent2">
                      <a:lumMod val="50000"/>
                    </a:schemeClr>
                  </a:solidFill>
                </a:endParaRPr>
              </a:p>
              <a:p>
                <a:r>
                  <a:rPr lang="en-US" sz="1600" b="1" dirty="0" smtClean="0">
                    <a:solidFill>
                      <a:schemeClr val="accent2">
                        <a:lumMod val="50000"/>
                      </a:schemeClr>
                    </a:solidFill>
                  </a:rPr>
                  <a:t>17. Orchestration       </a:t>
                </a:r>
                <a:r>
                  <a:rPr lang="en-US" sz="1600" b="1" dirty="0" smtClean="0"/>
                  <a:t>Crunch</a:t>
                </a:r>
                <a:r>
                  <a:rPr lang="en-US" sz="1600" b="1" dirty="0"/>
                  <a:t>, </a:t>
                </a:r>
                <a:r>
                  <a:rPr lang="en-US" sz="1600" b="1" dirty="0" err="1"/>
                  <a:t>Tez</a:t>
                </a:r>
                <a:r>
                  <a:rPr lang="en-US" sz="1600" b="1" dirty="0"/>
                  <a:t>, Cloud Dataflow		</a:t>
                </a:r>
                <a:r>
                  <a:rPr lang="en-US" sz="1600" b="1" dirty="0" smtClean="0"/>
                  <a:t>  </a:t>
                </a:r>
                <a:r>
                  <a:rPr lang="en-US" sz="1600" b="1" dirty="0"/>
                  <a:t>	</a:t>
                </a:r>
                <a:r>
                  <a:rPr lang="en-US" sz="1600" b="1" dirty="0" smtClean="0"/>
                  <a:t> Kepler</a:t>
                </a:r>
                <a:r>
                  <a:rPr lang="en-US" sz="1600" b="1" dirty="0"/>
                  <a:t>, </a:t>
                </a:r>
                <a:r>
                  <a:rPr lang="en-US" sz="1600" b="1" dirty="0" smtClean="0"/>
                  <a:t>Pegasus, </a:t>
                </a:r>
                <a:r>
                  <a:rPr lang="en-US" sz="1600" b="1" dirty="0" err="1" smtClean="0"/>
                  <a:t>Tavern</a:t>
                </a:r>
                <a:r>
                  <a:rPr lang="en-US" sz="1600" b="1" dirty="0" err="1"/>
                  <a:t>a</a:t>
                </a:r>
                <a:endParaRPr lang="en-US" sz="1600" b="1" dirty="0" smtClean="0"/>
              </a:p>
              <a:p>
                <a:pPr>
                  <a:lnSpc>
                    <a:spcPts val="800"/>
                  </a:lnSpc>
                </a:pPr>
                <a:endParaRPr lang="en-US" sz="800" b="1" dirty="0" smtClean="0">
                  <a:solidFill>
                    <a:schemeClr val="accent2">
                      <a:lumMod val="50000"/>
                    </a:schemeClr>
                  </a:solidFill>
                </a:endParaRPr>
              </a:p>
              <a:p>
                <a:r>
                  <a:rPr lang="en-US" sz="1600" b="1" dirty="0" smtClean="0">
                    <a:solidFill>
                      <a:schemeClr val="accent2">
                        <a:lumMod val="50000"/>
                      </a:schemeClr>
                    </a:solidFill>
                  </a:rPr>
                  <a:t>16. Libraries                 </a:t>
                </a:r>
                <a:r>
                  <a:rPr lang="en-US" sz="1600" b="1" dirty="0" err="1" smtClean="0"/>
                  <a:t>Mllib</a:t>
                </a:r>
                <a:r>
                  <a:rPr lang="en-US" sz="1600" b="1" dirty="0" smtClean="0"/>
                  <a:t>/Mahout</a:t>
                </a:r>
                <a:r>
                  <a:rPr lang="en-US" sz="1600" b="1" dirty="0"/>
                  <a:t>, R, Python			</a:t>
                </a:r>
                <a:r>
                  <a:rPr lang="en-US" sz="1600" b="1" dirty="0" err="1" smtClean="0"/>
                  <a:t>ScaLAPACK</a:t>
                </a:r>
                <a:r>
                  <a:rPr lang="en-US" sz="1600" b="1" dirty="0" smtClean="0"/>
                  <a:t>, </a:t>
                </a:r>
                <a:r>
                  <a:rPr lang="en-US" sz="1600" b="1" dirty="0" err="1" smtClean="0"/>
                  <a:t>PETSc</a:t>
                </a:r>
                <a:r>
                  <a:rPr lang="en-US" sz="1600" b="1" dirty="0" smtClean="0"/>
                  <a:t>, </a:t>
                </a:r>
                <a:r>
                  <a:rPr lang="en-US" sz="1600" b="1" dirty="0" err="1" smtClean="0"/>
                  <a:t>Matlab</a:t>
                </a:r>
                <a:endParaRPr lang="en-US" sz="1600" b="1" dirty="0"/>
              </a:p>
              <a:p>
                <a:endParaRPr lang="en-US" sz="800" b="1" dirty="0" smtClean="0">
                  <a:solidFill>
                    <a:schemeClr val="accent2">
                      <a:lumMod val="50000"/>
                    </a:schemeClr>
                  </a:solidFill>
                </a:endParaRPr>
              </a:p>
              <a:p>
                <a:r>
                  <a:rPr lang="en-US" sz="1600" b="1" dirty="0" smtClean="0">
                    <a:solidFill>
                      <a:schemeClr val="accent2">
                        <a:lumMod val="50000"/>
                      </a:schemeClr>
                    </a:solidFill>
                  </a:rPr>
                  <a:t>15A. High Level Programming  </a:t>
                </a:r>
                <a:r>
                  <a:rPr lang="en-US" sz="1600" b="1" dirty="0" smtClean="0"/>
                  <a:t>Pig</a:t>
                </a:r>
                <a:r>
                  <a:rPr lang="en-US" sz="1600" b="1" dirty="0"/>
                  <a:t>, Hive, Drill			</a:t>
                </a:r>
                <a:r>
                  <a:rPr lang="en-US" sz="1600" b="1" dirty="0" smtClean="0"/>
                  <a:t>Domain-specific Languages</a:t>
                </a:r>
                <a:endParaRPr lang="en-US" sz="1600" b="1" dirty="0" smtClean="0">
                  <a:solidFill>
                    <a:schemeClr val="accent2">
                      <a:lumMod val="50000"/>
                    </a:schemeClr>
                  </a:solidFill>
                </a:endParaRPr>
              </a:p>
              <a:p>
                <a:endParaRPr lang="en-US" sz="800" b="1" dirty="0" smtClean="0">
                  <a:solidFill>
                    <a:schemeClr val="accent2">
                      <a:lumMod val="50000"/>
                    </a:schemeClr>
                  </a:solidFill>
                </a:endParaRPr>
              </a:p>
              <a:p>
                <a:r>
                  <a:rPr lang="en-US" sz="1600" b="1" dirty="0" smtClean="0">
                    <a:solidFill>
                      <a:schemeClr val="accent2">
                        <a:lumMod val="50000"/>
                      </a:schemeClr>
                    </a:solidFill>
                  </a:rPr>
                  <a:t>15B. Platform as a Service</a:t>
                </a:r>
                <a:r>
                  <a:rPr lang="en-US" sz="1600" b="1" dirty="0">
                    <a:solidFill>
                      <a:schemeClr val="accent2">
                        <a:lumMod val="50000"/>
                      </a:schemeClr>
                    </a:solidFill>
                  </a:rPr>
                  <a:t> </a:t>
                </a:r>
                <a:r>
                  <a:rPr lang="en-US" sz="1600" b="1" dirty="0" smtClean="0"/>
                  <a:t>App </a:t>
                </a:r>
                <a:r>
                  <a:rPr lang="en-US" sz="1600" b="1" dirty="0"/>
                  <a:t>Engine, </a:t>
                </a:r>
                <a:r>
                  <a:rPr lang="en-US" sz="1600" b="1" dirty="0" err="1"/>
                  <a:t>BlueMix</a:t>
                </a:r>
                <a:r>
                  <a:rPr lang="en-US" sz="1600" b="1" dirty="0"/>
                  <a:t>, Elastic Beanstalk		</a:t>
                </a:r>
                <a:r>
                  <a:rPr lang="en-US" sz="1600" b="1" dirty="0" smtClean="0"/>
                  <a:t>     XSEDE </a:t>
                </a:r>
                <a:r>
                  <a:rPr lang="en-US" sz="1600" b="1" dirty="0"/>
                  <a:t>Software </a:t>
                </a:r>
                <a:r>
                  <a:rPr lang="en-US" sz="1600" b="1" dirty="0" smtClean="0"/>
                  <a:t>Stack</a:t>
                </a:r>
                <a:r>
                  <a:rPr lang="en-US" sz="1600" b="1" dirty="0" smtClean="0">
                    <a:solidFill>
                      <a:schemeClr val="accent2">
                        <a:lumMod val="50000"/>
                      </a:schemeClr>
                    </a:solidFill>
                  </a:rPr>
                  <a:t/>
                </a:r>
                <a:br>
                  <a:rPr lang="en-US" sz="1600" b="1" dirty="0" smtClean="0">
                    <a:solidFill>
                      <a:schemeClr val="accent2">
                        <a:lumMod val="50000"/>
                      </a:schemeClr>
                    </a:solidFill>
                  </a:rPr>
                </a:br>
                <a:endParaRPr lang="en-US" sz="800" b="1" dirty="0" smtClean="0">
                  <a:solidFill>
                    <a:schemeClr val="accent2">
                      <a:lumMod val="50000"/>
                    </a:schemeClr>
                  </a:solidFill>
                </a:endParaRPr>
              </a:p>
              <a:p>
                <a:r>
                  <a:rPr lang="en-US" sz="1600" b="1" dirty="0" smtClean="0">
                    <a:solidFill>
                      <a:schemeClr val="accent2">
                        <a:lumMod val="50000"/>
                      </a:schemeClr>
                    </a:solidFill>
                  </a:rPr>
                  <a:t>Languages</a:t>
                </a:r>
                <a:r>
                  <a:rPr lang="en-US" sz="1600" b="1" dirty="0" smtClean="0"/>
                  <a:t>                     Java</a:t>
                </a:r>
                <a:r>
                  <a:rPr lang="en-US" sz="1600" b="1" dirty="0"/>
                  <a:t>, </a:t>
                </a:r>
                <a:r>
                  <a:rPr lang="en-US" sz="1600" b="1" dirty="0" err="1"/>
                  <a:t>Erlang</a:t>
                </a:r>
                <a:r>
                  <a:rPr lang="en-US" sz="1600" b="1" dirty="0"/>
                  <a:t>, SQL, </a:t>
                </a:r>
                <a:r>
                  <a:rPr lang="en-US" sz="1600" b="1" dirty="0" smtClean="0"/>
                  <a:t>SPARQL, Python</a:t>
                </a:r>
                <a:r>
                  <a:rPr lang="en-US" sz="1600" b="1" dirty="0"/>
                  <a:t>		</a:t>
                </a:r>
                <a:r>
                  <a:rPr lang="en-US" sz="1600" b="1" dirty="0" smtClean="0"/>
                  <a:t>      Fortran</a:t>
                </a:r>
                <a:r>
                  <a:rPr lang="en-US" sz="1600" b="1" dirty="0"/>
                  <a:t>, C/C</a:t>
                </a:r>
                <a:r>
                  <a:rPr lang="en-US" sz="1600" b="1" dirty="0" smtClean="0"/>
                  <a:t>++, Python</a:t>
                </a:r>
                <a:endParaRPr lang="en-US" sz="1600" b="1" dirty="0" smtClean="0">
                  <a:solidFill>
                    <a:schemeClr val="accent2">
                      <a:lumMod val="50000"/>
                    </a:schemeClr>
                  </a:solidFill>
                </a:endParaRPr>
              </a:p>
              <a:p>
                <a:endParaRPr lang="en-US" sz="800" b="1" dirty="0" smtClean="0">
                  <a:solidFill>
                    <a:schemeClr val="accent2">
                      <a:lumMod val="50000"/>
                    </a:schemeClr>
                  </a:solidFill>
                </a:endParaRPr>
              </a:p>
              <a:p>
                <a:r>
                  <a:rPr lang="en-US" sz="1600" b="1" dirty="0" smtClean="0">
                    <a:solidFill>
                      <a:schemeClr val="accent2">
                        <a:lumMod val="50000"/>
                      </a:schemeClr>
                    </a:solidFill>
                  </a:rPr>
                  <a:t>14B. Streaming	</a:t>
                </a:r>
                <a:r>
                  <a:rPr lang="en-US" sz="1600" b="1" dirty="0" smtClean="0"/>
                  <a:t>Storm</a:t>
                </a:r>
                <a:r>
                  <a:rPr lang="en-US" sz="1600" b="1" dirty="0"/>
                  <a:t>, Kafka, </a:t>
                </a:r>
                <a:r>
                  <a:rPr lang="en-US" sz="1600" b="1" dirty="0" smtClean="0"/>
                  <a:t>Kinesis</a:t>
                </a:r>
                <a:endParaRPr lang="en-US" sz="1600" b="1" dirty="0" smtClean="0">
                  <a:solidFill>
                    <a:schemeClr val="accent2">
                      <a:lumMod val="50000"/>
                    </a:schemeClr>
                  </a:solidFill>
                </a:endParaRPr>
              </a:p>
              <a:p>
                <a:r>
                  <a:rPr lang="en-US" sz="1600" b="1" dirty="0" smtClean="0">
                    <a:solidFill>
                      <a:schemeClr val="accent2">
                        <a:lumMod val="50000"/>
                      </a:schemeClr>
                    </a:solidFill>
                  </a:rPr>
                  <a:t>13,14A. Parallel Runtime</a:t>
                </a:r>
                <a:r>
                  <a:rPr lang="en-US" sz="1600" b="1" dirty="0"/>
                  <a:t> </a:t>
                </a:r>
                <a:r>
                  <a:rPr lang="en-US" sz="1600" b="1" dirty="0" smtClean="0"/>
                  <a:t> MapReduce</a:t>
                </a:r>
                <a:r>
                  <a:rPr lang="en-US" sz="1600" b="1" dirty="0"/>
                  <a:t>				 </a:t>
                </a:r>
                <a:r>
                  <a:rPr lang="en-US" sz="1600" b="1" dirty="0" smtClean="0"/>
                  <a:t>        MPI/</a:t>
                </a:r>
                <a:r>
                  <a:rPr lang="en-US" sz="1600" b="1" dirty="0" err="1" smtClean="0"/>
                  <a:t>OpenMP</a:t>
                </a:r>
                <a:r>
                  <a:rPr lang="en-US" sz="1600" b="1" dirty="0" smtClean="0"/>
                  <a:t>/</a:t>
                </a:r>
                <a:r>
                  <a:rPr lang="en-US" sz="1600" b="1" dirty="0" err="1" smtClean="0"/>
                  <a:t>OpenCL</a:t>
                </a:r>
                <a:endParaRPr lang="en-US" sz="1600" b="1" dirty="0" smtClean="0">
                  <a:solidFill>
                    <a:schemeClr val="accent2">
                      <a:lumMod val="50000"/>
                    </a:schemeClr>
                  </a:solidFill>
                </a:endParaRPr>
              </a:p>
              <a:p>
                <a:endParaRPr lang="en-US" sz="800" b="1" dirty="0" smtClean="0">
                  <a:solidFill>
                    <a:schemeClr val="accent2">
                      <a:lumMod val="50000"/>
                    </a:schemeClr>
                  </a:solidFill>
                </a:endParaRPr>
              </a:p>
              <a:p>
                <a:r>
                  <a:rPr lang="en-US" sz="1600" b="1" dirty="0" smtClean="0">
                    <a:solidFill>
                      <a:schemeClr val="accent2">
                        <a:lumMod val="50000"/>
                      </a:schemeClr>
                    </a:solidFill>
                  </a:rPr>
                  <a:t>2. Coordination	</a:t>
                </a:r>
                <a:r>
                  <a:rPr lang="en-US" sz="1600" b="1" dirty="0" smtClean="0"/>
                  <a:t>Zookeeper</a:t>
                </a:r>
                <a:endParaRPr lang="en-US" sz="1600" b="1" dirty="0" smtClean="0">
                  <a:solidFill>
                    <a:schemeClr val="accent2">
                      <a:lumMod val="50000"/>
                    </a:schemeClr>
                  </a:solidFill>
                </a:endParaRPr>
              </a:p>
              <a:p>
                <a:r>
                  <a:rPr lang="en-US" sz="1600" b="1" dirty="0" smtClean="0">
                    <a:solidFill>
                      <a:schemeClr val="accent2">
                        <a:lumMod val="50000"/>
                      </a:schemeClr>
                    </a:solidFill>
                  </a:rPr>
                  <a:t>12. Caching	</a:t>
                </a:r>
                <a:r>
                  <a:rPr lang="en-US" sz="1600" b="1" dirty="0" err="1" smtClean="0"/>
                  <a:t>Memcached</a:t>
                </a:r>
                <a:endParaRPr lang="en-US" sz="1600" b="1" dirty="0" smtClean="0">
                  <a:solidFill>
                    <a:schemeClr val="accent2">
                      <a:lumMod val="50000"/>
                    </a:schemeClr>
                  </a:solidFill>
                </a:endParaRPr>
              </a:p>
              <a:p>
                <a:endParaRPr lang="en-US" sz="800" b="1" dirty="0" smtClean="0">
                  <a:solidFill>
                    <a:schemeClr val="accent2">
                      <a:lumMod val="50000"/>
                    </a:schemeClr>
                  </a:solidFill>
                </a:endParaRPr>
              </a:p>
              <a:p>
                <a:r>
                  <a:rPr lang="en-US" sz="1600" b="1" dirty="0" smtClean="0">
                    <a:solidFill>
                      <a:schemeClr val="accent2">
                        <a:lumMod val="50000"/>
                      </a:schemeClr>
                    </a:solidFill>
                  </a:rPr>
                  <a:t>11. Data Management</a:t>
                </a:r>
                <a:r>
                  <a:rPr lang="en-US" sz="1600" b="1" dirty="0">
                    <a:solidFill>
                      <a:schemeClr val="accent2">
                        <a:lumMod val="50000"/>
                      </a:schemeClr>
                    </a:solidFill>
                  </a:rPr>
                  <a:t> </a:t>
                </a:r>
                <a:r>
                  <a:rPr lang="en-US" sz="1600" b="1" dirty="0" err="1" smtClean="0"/>
                  <a:t>Hbase</a:t>
                </a:r>
                <a:r>
                  <a:rPr lang="en-US" sz="1600" b="1" dirty="0"/>
                  <a:t>, </a:t>
                </a:r>
                <a:r>
                  <a:rPr lang="en-US" sz="1600" b="1" dirty="0" smtClean="0"/>
                  <a:t>Neo4J, MySQL	</a:t>
                </a:r>
                <a:r>
                  <a:rPr lang="en-US" sz="1600" b="1" dirty="0"/>
                  <a:t>			</a:t>
                </a:r>
                <a:r>
                  <a:rPr lang="en-US" sz="1600" b="1" dirty="0" err="1" smtClean="0"/>
                  <a:t>iRODS</a:t>
                </a:r>
                <a:endParaRPr lang="en-US" sz="1600" b="1" dirty="0" smtClean="0">
                  <a:solidFill>
                    <a:schemeClr val="accent2">
                      <a:lumMod val="50000"/>
                    </a:schemeClr>
                  </a:solidFill>
                </a:endParaRPr>
              </a:p>
              <a:p>
                <a:r>
                  <a:rPr lang="en-US" sz="1600" b="1" dirty="0" smtClean="0">
                    <a:solidFill>
                      <a:schemeClr val="accent2">
                        <a:lumMod val="50000"/>
                      </a:schemeClr>
                    </a:solidFill>
                  </a:rPr>
                  <a:t>10. Data Transfer	</a:t>
                </a:r>
                <a:r>
                  <a:rPr lang="en-US" sz="1600" b="1" dirty="0" err="1"/>
                  <a:t>Sqoop</a:t>
                </a:r>
                <a:r>
                  <a:rPr lang="en-US" sz="1600" b="1" dirty="0"/>
                  <a:t>					</a:t>
                </a:r>
                <a:r>
                  <a:rPr lang="en-US" sz="1600" b="1" dirty="0" smtClean="0"/>
                  <a:t>	</a:t>
                </a:r>
                <a:r>
                  <a:rPr lang="en-US" sz="1600" b="1" dirty="0" err="1" smtClean="0"/>
                  <a:t>GridFTP</a:t>
                </a:r>
                <a:endParaRPr lang="en-US" sz="1600" b="1" dirty="0"/>
              </a:p>
              <a:p>
                <a:endParaRPr lang="en-US" sz="800" b="1" dirty="0">
                  <a:solidFill>
                    <a:schemeClr val="accent2">
                      <a:lumMod val="50000"/>
                    </a:schemeClr>
                  </a:solidFill>
                </a:endParaRPr>
              </a:p>
              <a:p>
                <a:r>
                  <a:rPr lang="en-US" sz="1600" b="1" dirty="0" smtClean="0">
                    <a:solidFill>
                      <a:schemeClr val="accent2">
                        <a:lumMod val="50000"/>
                      </a:schemeClr>
                    </a:solidFill>
                  </a:rPr>
                  <a:t>9. Scheduling	</a:t>
                </a:r>
                <a:r>
                  <a:rPr lang="en-US" sz="1600" b="1" dirty="0"/>
                  <a:t>Yarn					</a:t>
                </a:r>
                <a:r>
                  <a:rPr lang="en-US" sz="1600" b="1" dirty="0" smtClean="0"/>
                  <a:t>	</a:t>
                </a:r>
                <a:r>
                  <a:rPr lang="en-US" sz="1600" b="1" dirty="0" err="1" smtClean="0"/>
                  <a:t>Slurm</a:t>
                </a:r>
                <a:endParaRPr lang="en-US" sz="1600" b="1" dirty="0" smtClean="0">
                  <a:solidFill>
                    <a:schemeClr val="accent2">
                      <a:lumMod val="50000"/>
                    </a:schemeClr>
                  </a:solidFill>
                </a:endParaRPr>
              </a:p>
              <a:p>
                <a:endParaRPr lang="en-US" sz="800" b="1" dirty="0">
                  <a:solidFill>
                    <a:schemeClr val="accent2">
                      <a:lumMod val="50000"/>
                    </a:schemeClr>
                  </a:solidFill>
                </a:endParaRPr>
              </a:p>
              <a:p>
                <a:r>
                  <a:rPr lang="en-US" sz="1600" b="1" dirty="0" smtClean="0">
                    <a:solidFill>
                      <a:schemeClr val="accent2">
                        <a:lumMod val="50000"/>
                      </a:schemeClr>
                    </a:solidFill>
                  </a:rPr>
                  <a:t>8. File Systems	</a:t>
                </a:r>
                <a:r>
                  <a:rPr lang="en-US" sz="1600" b="1" dirty="0" smtClean="0"/>
                  <a:t>HDFS, Object Stores</a:t>
                </a:r>
                <a:r>
                  <a:rPr lang="en-US" sz="1600" b="1" dirty="0"/>
                  <a:t>				</a:t>
                </a:r>
                <a:r>
                  <a:rPr lang="en-US" sz="1600" b="1" dirty="0" smtClean="0"/>
                  <a:t>	</a:t>
                </a:r>
                <a:r>
                  <a:rPr lang="en-US" sz="1600" b="1" dirty="0" err="1" smtClean="0"/>
                  <a:t>Lustre</a:t>
                </a:r>
                <a:endParaRPr lang="en-US" sz="1600" b="1" dirty="0" smtClean="0">
                  <a:solidFill>
                    <a:schemeClr val="accent2">
                      <a:lumMod val="50000"/>
                    </a:schemeClr>
                  </a:solidFill>
                </a:endParaRPr>
              </a:p>
              <a:p>
                <a:endParaRPr lang="en-US" sz="800" b="1" dirty="0" smtClean="0">
                  <a:solidFill>
                    <a:schemeClr val="accent2">
                      <a:lumMod val="50000"/>
                    </a:schemeClr>
                  </a:solidFill>
                </a:endParaRPr>
              </a:p>
              <a:p>
                <a:r>
                  <a:rPr lang="en-US" sz="1600" b="1" dirty="0" smtClean="0">
                    <a:solidFill>
                      <a:schemeClr val="accent2">
                        <a:lumMod val="50000"/>
                      </a:schemeClr>
                    </a:solidFill>
                  </a:rPr>
                  <a:t>1, 11A Formats	</a:t>
                </a:r>
                <a:r>
                  <a:rPr lang="en-US" sz="1600" b="1" dirty="0"/>
                  <a:t>Thrift, </a:t>
                </a:r>
                <a:r>
                  <a:rPr lang="en-US" sz="1600" b="1" dirty="0" err="1"/>
                  <a:t>Protobuf</a:t>
                </a:r>
                <a:r>
                  <a:rPr lang="en-US" sz="1600" b="1" dirty="0"/>
                  <a:t>			</a:t>
                </a:r>
                <a:r>
                  <a:rPr lang="en-US" sz="1600" b="1" dirty="0" smtClean="0"/>
                  <a:t>	        FITS</a:t>
                </a:r>
                <a:r>
                  <a:rPr lang="en-US" sz="1600" b="1" dirty="0"/>
                  <a:t>, </a:t>
                </a:r>
                <a:r>
                  <a:rPr lang="en-US" sz="1600" b="1" dirty="0" smtClean="0"/>
                  <a:t>HDF</a:t>
                </a:r>
                <a:endParaRPr lang="en-US" sz="1600" b="1" dirty="0" smtClean="0">
                  <a:solidFill>
                    <a:schemeClr val="accent2">
                      <a:lumMod val="50000"/>
                    </a:schemeClr>
                  </a:solidFill>
                </a:endParaRPr>
              </a:p>
              <a:p>
                <a:endParaRPr lang="en-US" sz="800" b="1" dirty="0">
                  <a:solidFill>
                    <a:schemeClr val="accent2">
                      <a:lumMod val="50000"/>
                    </a:schemeClr>
                  </a:solidFill>
                </a:endParaRPr>
              </a:p>
              <a:p>
                <a:r>
                  <a:rPr lang="en-US" sz="1600" b="1" dirty="0" smtClean="0">
                    <a:solidFill>
                      <a:schemeClr val="accent2">
                        <a:lumMod val="50000"/>
                      </a:schemeClr>
                    </a:solidFill>
                  </a:rPr>
                  <a:t>5. </a:t>
                </a:r>
                <a:r>
                  <a:rPr lang="en-US" sz="1600" b="1" dirty="0" err="1" smtClean="0">
                    <a:solidFill>
                      <a:schemeClr val="accent2">
                        <a:lumMod val="50000"/>
                      </a:schemeClr>
                    </a:solidFill>
                  </a:rPr>
                  <a:t>IaaS</a:t>
                </a:r>
                <a:r>
                  <a:rPr lang="en-US" sz="1600" b="1" dirty="0" smtClean="0">
                    <a:solidFill>
                      <a:schemeClr val="accent2">
                        <a:lumMod val="50000"/>
                      </a:schemeClr>
                    </a:solidFill>
                  </a:rPr>
                  <a:t>		</a:t>
                </a:r>
                <a:r>
                  <a:rPr lang="en-US" sz="1600" b="1" dirty="0" err="1" smtClean="0"/>
                  <a:t>OpenStack</a:t>
                </a:r>
                <a:r>
                  <a:rPr lang="en-US" sz="1600" b="1" dirty="0" smtClean="0"/>
                  <a:t>	, </a:t>
                </a:r>
                <a:r>
                  <a:rPr lang="en-US" sz="1600" b="1" dirty="0" err="1" smtClean="0"/>
                  <a:t>Docker</a:t>
                </a:r>
                <a:r>
                  <a:rPr lang="en-US" sz="1600" b="1" dirty="0" smtClean="0">
                    <a:solidFill>
                      <a:schemeClr val="accent2">
                        <a:lumMod val="50000"/>
                      </a:schemeClr>
                    </a:solidFill>
                  </a:rPr>
                  <a:t>				</a:t>
                </a:r>
                <a:r>
                  <a:rPr lang="en-US" sz="1600" b="1" dirty="0" smtClean="0"/>
                  <a:t>Linux, Bare-metal, SR-IOV</a:t>
                </a:r>
              </a:p>
              <a:p>
                <a:endParaRPr lang="en-US" sz="1600" b="1" dirty="0" smtClean="0">
                  <a:solidFill>
                    <a:schemeClr val="accent2">
                      <a:lumMod val="50000"/>
                    </a:schemeClr>
                  </a:solidFill>
                </a:endParaRPr>
              </a:p>
              <a:p>
                <a:r>
                  <a:rPr lang="en-US" sz="1600" b="1" dirty="0" smtClean="0">
                    <a:solidFill>
                      <a:schemeClr val="accent2">
                        <a:lumMod val="50000"/>
                      </a:schemeClr>
                    </a:solidFill>
                  </a:rPr>
                  <a:t>Infrastructure	</a:t>
                </a:r>
                <a:r>
                  <a:rPr lang="en-US" sz="1600" b="1" dirty="0">
                    <a:solidFill>
                      <a:schemeClr val="accent2">
                        <a:lumMod val="50000"/>
                      </a:schemeClr>
                    </a:solidFill>
                  </a:rPr>
                  <a:t>CLOUDS					</a:t>
                </a:r>
                <a:r>
                  <a:rPr lang="en-US" sz="1600" b="1" dirty="0" smtClean="0">
                    <a:solidFill>
                      <a:schemeClr val="accent2">
                        <a:lumMod val="50000"/>
                      </a:schemeClr>
                    </a:solidFill>
                  </a:rPr>
                  <a:t>SUPERCOMPUTERS</a:t>
                </a:r>
                <a:endParaRPr lang="en-US" sz="1600" b="1" dirty="0">
                  <a:solidFill>
                    <a:schemeClr val="accent2">
                      <a:lumMod val="50000"/>
                    </a:schemeClr>
                  </a:solidFill>
                </a:endParaRPr>
              </a:p>
            </p:txBody>
          </p:sp>
          <p:cxnSp>
            <p:nvCxnSpPr>
              <p:cNvPr id="42" name="Straight Arrow Connector 41"/>
              <p:cNvCxnSpPr/>
              <p:nvPr/>
            </p:nvCxnSpPr>
            <p:spPr>
              <a:xfrm>
                <a:off x="3766134" y="2672420"/>
                <a:ext cx="43722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2875032" y="3288380"/>
                <a:ext cx="126024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3032244" y="3521297"/>
                <a:ext cx="1131218" cy="298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2914327" y="996969"/>
                <a:ext cx="165462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5883553" y="867574"/>
                <a:ext cx="57351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974488" y="1601581"/>
                <a:ext cx="311272" cy="173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6185617" y="1593863"/>
                <a:ext cx="289934"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2897806" y="1333192"/>
                <a:ext cx="155459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6029545" y="1199378"/>
                <a:ext cx="41047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2480644" y="2443501"/>
                <a:ext cx="165462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6288834" y="2443501"/>
                <a:ext cx="6645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629920" y="2089434"/>
                <a:ext cx="165462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flipV="1">
                <a:off x="6241167" y="1945420"/>
                <a:ext cx="39770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391443" y="2917747"/>
                <a:ext cx="811911"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6377694" y="2917747"/>
                <a:ext cx="41057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3867975" y="3891496"/>
                <a:ext cx="3436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6324004" y="3891496"/>
                <a:ext cx="92853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2583994" y="4124014"/>
                <a:ext cx="165462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6234190" y="4124014"/>
                <a:ext cx="1054561"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2421749" y="4474426"/>
                <a:ext cx="165462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6167137" y="4474426"/>
                <a:ext cx="112161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3670106" y="4874644"/>
                <a:ext cx="76526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6029545" y="4881323"/>
                <a:ext cx="125920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2817311" y="5726991"/>
                <a:ext cx="219891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a:off x="5562279" y="5717815"/>
                <a:ext cx="87774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3391443" y="5207430"/>
                <a:ext cx="120026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a:off x="5911179" y="5207430"/>
                <a:ext cx="87162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6808132" y="2940147"/>
              <a:ext cx="2263120" cy="338554"/>
            </a:xfrm>
            <a:prstGeom prst="rect">
              <a:avLst/>
            </a:prstGeom>
            <a:noFill/>
          </p:spPr>
          <p:txBody>
            <a:bodyPr wrap="none" rtlCol="0">
              <a:spAutoFit/>
            </a:bodyPr>
            <a:lstStyle/>
            <a:p>
              <a:r>
                <a:rPr lang="en-US" sz="1600" b="1" dirty="0" smtClean="0"/>
                <a:t>CUDA, </a:t>
              </a:r>
              <a:r>
                <a:rPr lang="en-US" sz="1600" b="1" dirty="0" err="1" smtClean="0"/>
                <a:t>Exascale</a:t>
              </a:r>
              <a:r>
                <a:rPr lang="en-US" sz="1600" b="1" dirty="0" smtClean="0"/>
                <a:t> Runtime</a:t>
              </a:r>
              <a:endParaRPr lang="en-US" sz="1600" b="1" dirty="0"/>
            </a:p>
          </p:txBody>
        </p:sp>
      </p:grpSp>
      <p:sp>
        <p:nvSpPr>
          <p:cNvPr id="7" name="Title 6"/>
          <p:cNvSpPr>
            <a:spLocks noGrp="1"/>
          </p:cNvSpPr>
          <p:nvPr>
            <p:ph type="title"/>
          </p:nvPr>
        </p:nvSpPr>
        <p:spPr>
          <a:xfrm>
            <a:off x="432260" y="14276"/>
            <a:ext cx="8512233" cy="600565"/>
          </a:xfrm>
        </p:spPr>
        <p:txBody>
          <a:bodyPr>
            <a:normAutofit fontScale="90000"/>
          </a:bodyPr>
          <a:lstStyle/>
          <a:p>
            <a:r>
              <a:rPr lang="en-US" dirty="0" smtClean="0"/>
              <a:t>Typical Selected Stacks for ABDS and HPC</a:t>
            </a:r>
            <a:endParaRPr lang="en-US" dirty="0"/>
          </a:p>
        </p:txBody>
      </p:sp>
    </p:spTree>
    <p:extLst>
      <p:ext uri="{BB962C8B-B14F-4D97-AF65-F5344CB8AC3E}">
        <p14:creationId xmlns:p14="http://schemas.microsoft.com/office/powerpoint/2010/main" val="12928168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99564" cy="714895"/>
          </a:xfrm>
        </p:spPr>
        <p:txBody>
          <a:bodyPr/>
          <a:lstStyle/>
          <a:p>
            <a:r>
              <a:rPr lang="en-US" dirty="0" smtClean="0"/>
              <a:t>HPC-ABDS Stack Summarized I </a:t>
            </a:r>
            <a:endParaRPr lang="en-US" dirty="0"/>
          </a:p>
        </p:txBody>
      </p:sp>
      <p:sp>
        <p:nvSpPr>
          <p:cNvPr id="3" name="Content Placeholder 2"/>
          <p:cNvSpPr>
            <a:spLocks noGrp="1"/>
          </p:cNvSpPr>
          <p:nvPr>
            <p:ph idx="1"/>
          </p:nvPr>
        </p:nvSpPr>
        <p:spPr>
          <a:xfrm>
            <a:off x="0" y="714895"/>
            <a:ext cx="9144000" cy="6143105"/>
          </a:xfrm>
        </p:spPr>
        <p:txBody>
          <a:bodyPr>
            <a:normAutofit/>
          </a:bodyPr>
          <a:lstStyle/>
          <a:p>
            <a:r>
              <a:rPr lang="en-US" sz="2400" dirty="0" smtClean="0"/>
              <a:t>The HPC-ABDS software </a:t>
            </a:r>
            <a:r>
              <a:rPr lang="en-US" sz="2400" dirty="0"/>
              <a:t>is broken up into layers so that one can discuss software systems in smaller groups. The layers where there is especial opportunity to integrate HPC are colored green in figure. We note that data systems that we construct from this software can run </a:t>
            </a:r>
            <a:r>
              <a:rPr lang="en-US" sz="2400" dirty="0" err="1"/>
              <a:t>interoperably</a:t>
            </a:r>
            <a:r>
              <a:rPr lang="en-US" sz="2400" dirty="0"/>
              <a:t> on virtualized or non-virtualized environments aimed at key scientific data analysis problems. Most of ABDS emphasizes scalability but not </a:t>
            </a:r>
            <a:r>
              <a:rPr lang="en-US" sz="2400" dirty="0" smtClean="0"/>
              <a:t>performance </a:t>
            </a:r>
            <a:r>
              <a:rPr lang="en-US" sz="2400" dirty="0"/>
              <a:t>and one of our goals is to produce high performance environments. Here there is clear need for better node performance and support of accelerators like Xeon-Phi and GPU’s. Figure 2 contrasts modern ABDS and HPC stacks illustrating most of the 21 layers and labelling on left with layer number used in </a:t>
            </a:r>
            <a:r>
              <a:rPr lang="en-US" sz="2400" dirty="0" smtClean="0"/>
              <a:t>HPC-ABDS Figure. </a:t>
            </a:r>
            <a:r>
              <a:rPr lang="en-US" sz="2400" dirty="0"/>
              <a:t>The omitted layers in Figure 2 are Interoperability, </a:t>
            </a:r>
            <a:r>
              <a:rPr lang="en-US" sz="2400" dirty="0" err="1"/>
              <a:t>DevOps</a:t>
            </a:r>
            <a:r>
              <a:rPr lang="en-US" sz="2400" dirty="0"/>
              <a:t>, Monitoring and Security (layers 7, 6, 4, 3) which are all important and clearly applicable to both HPC and ABDS. We also add an extra layer “language” not discussed in </a:t>
            </a:r>
            <a:r>
              <a:rPr lang="en-US" sz="2400" dirty="0" smtClean="0"/>
              <a:t>HPC-ABDS Figure.</a:t>
            </a:r>
            <a:endParaRPr lang="en-US" sz="2400" dirty="0"/>
          </a:p>
        </p:txBody>
      </p:sp>
    </p:spTree>
    <p:extLst>
      <p:ext uri="{BB962C8B-B14F-4D97-AF65-F5344CB8AC3E}">
        <p14:creationId xmlns:p14="http://schemas.microsoft.com/office/powerpoint/2010/main" val="8945909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99564" cy="714895"/>
          </a:xfrm>
        </p:spPr>
        <p:txBody>
          <a:bodyPr/>
          <a:lstStyle/>
          <a:p>
            <a:r>
              <a:rPr lang="en-US" dirty="0" smtClean="0"/>
              <a:t>HPC-ABDS Stack Summarized II </a:t>
            </a:r>
            <a:endParaRPr lang="en-US" dirty="0"/>
          </a:p>
        </p:txBody>
      </p:sp>
      <p:sp>
        <p:nvSpPr>
          <p:cNvPr id="3" name="Content Placeholder 2"/>
          <p:cNvSpPr>
            <a:spLocks noGrp="1"/>
          </p:cNvSpPr>
          <p:nvPr>
            <p:ph idx="1"/>
          </p:nvPr>
        </p:nvSpPr>
        <p:spPr>
          <a:xfrm>
            <a:off x="0" y="714895"/>
            <a:ext cx="9144000" cy="6143105"/>
          </a:xfrm>
        </p:spPr>
        <p:txBody>
          <a:bodyPr>
            <a:normAutofit fontScale="85000" lnSpcReduction="10000"/>
          </a:bodyPr>
          <a:lstStyle/>
          <a:p>
            <a:r>
              <a:rPr lang="en-US" sz="2400" dirty="0"/>
              <a:t>Lower layers where HPC can make a major impact include scheduling where Apache technologies like Yarn and </a:t>
            </a:r>
            <a:r>
              <a:rPr lang="en-US" sz="2400" dirty="0" err="1"/>
              <a:t>Mesos</a:t>
            </a:r>
            <a:r>
              <a:rPr lang="en-US" sz="2400" dirty="0"/>
              <a:t> need to be integrated with the sophisticated HPC approaches. Storage is another important area where HPC distributed and parallel storage environments need to be reconciled with the “data parallel” storage seen in HDFS in many ABDS systems. However the most important issues are probably at the higher layers with data management, communication, (high layer or basic) programming, analytics and orchestration. These are areas where there is rapid commodity/commercial innovation and we briefly discuss them in order below. </a:t>
            </a:r>
          </a:p>
          <a:p>
            <a:r>
              <a:rPr lang="en-US" sz="2400" dirty="0" smtClean="0"/>
              <a:t>Much </a:t>
            </a:r>
            <a:r>
              <a:rPr lang="en-US" sz="2400" dirty="0"/>
              <a:t>science data analysis is centered on files but we expect movement to the common commodity approaches of Object stores, SQL and NoSQL where latter has a proliferation of systems with different characteristics – especially in the data abstraction that varies over row/column, key-value, graph and documents.  </a:t>
            </a:r>
            <a:endParaRPr lang="en-US" sz="2400" dirty="0" smtClean="0"/>
          </a:p>
          <a:p>
            <a:r>
              <a:rPr lang="en-US" sz="2400" dirty="0" smtClean="0"/>
              <a:t>Note </a:t>
            </a:r>
            <a:r>
              <a:rPr lang="en-US" sz="2400" dirty="0"/>
              <a:t>recent developments at the programming layer like Apache Hive and Drill, which offer high-layer access models like SQL implemented on scalable NoSQL data systems. </a:t>
            </a:r>
            <a:endParaRPr lang="en-US" sz="2400" dirty="0" smtClean="0"/>
          </a:p>
          <a:p>
            <a:r>
              <a:rPr lang="en-US" sz="2400" dirty="0" smtClean="0"/>
              <a:t>The </a:t>
            </a:r>
            <a:r>
              <a:rPr lang="en-US" sz="2400" dirty="0"/>
              <a:t>communication layer includes Publish-subscribe technology used in many approaches to streaming data as well the HPC communication technologies (MPI) which are much faster than most default Apache approaches but can be </a:t>
            </a:r>
            <a:r>
              <a:rPr lang="en-US" sz="2400" dirty="0" smtClean="0"/>
              <a:t>added to </a:t>
            </a:r>
            <a:r>
              <a:rPr lang="en-US" sz="2400" dirty="0"/>
              <a:t>some systems like Hadoop whose modern version is modular </a:t>
            </a:r>
            <a:r>
              <a:rPr lang="en-US" sz="2400" dirty="0" smtClean="0"/>
              <a:t>and </a:t>
            </a:r>
            <a:r>
              <a:rPr lang="en-US" sz="2400" dirty="0"/>
              <a:t>allows plug-ins for HPC stalwarts like MPI and sophisticated load balancers.</a:t>
            </a:r>
          </a:p>
        </p:txBody>
      </p:sp>
    </p:spTree>
    <p:extLst>
      <p:ext uri="{BB962C8B-B14F-4D97-AF65-F5344CB8AC3E}">
        <p14:creationId xmlns:p14="http://schemas.microsoft.com/office/powerpoint/2010/main" val="40535518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99564" cy="714895"/>
          </a:xfrm>
        </p:spPr>
        <p:txBody>
          <a:bodyPr/>
          <a:lstStyle/>
          <a:p>
            <a:r>
              <a:rPr lang="en-US" dirty="0" smtClean="0"/>
              <a:t>HPC-ABDS Stack Summarized III </a:t>
            </a:r>
            <a:endParaRPr lang="en-US" dirty="0"/>
          </a:p>
        </p:txBody>
      </p:sp>
      <p:sp>
        <p:nvSpPr>
          <p:cNvPr id="3" name="Content Placeholder 2"/>
          <p:cNvSpPr>
            <a:spLocks noGrp="1"/>
          </p:cNvSpPr>
          <p:nvPr>
            <p:ph idx="1"/>
          </p:nvPr>
        </p:nvSpPr>
        <p:spPr>
          <a:xfrm>
            <a:off x="0" y="714895"/>
            <a:ext cx="9144000" cy="6143105"/>
          </a:xfrm>
        </p:spPr>
        <p:txBody>
          <a:bodyPr>
            <a:normAutofit fontScale="85000" lnSpcReduction="20000"/>
          </a:bodyPr>
          <a:lstStyle/>
          <a:p>
            <a:r>
              <a:rPr lang="en-US" sz="2400" dirty="0"/>
              <a:t>The programming layer includes both the classic batch processing typified by Hadoop and streaming by Storm. The programming offerings differ in approaches to data model (key-value, array, pixel, bags, graph), fault tolerance and communication. The trade-offs here have major performance issues. </a:t>
            </a:r>
            <a:endParaRPr lang="en-US" sz="2400" dirty="0" smtClean="0"/>
          </a:p>
          <a:p>
            <a:r>
              <a:rPr lang="en-US" sz="2400" dirty="0" smtClean="0"/>
              <a:t>You </a:t>
            </a:r>
            <a:r>
              <a:rPr lang="en-US" sz="2400" dirty="0"/>
              <a:t>also see systems like Apache Pig offering data parallel interfaces. </a:t>
            </a:r>
            <a:endParaRPr lang="en-US" sz="2400" dirty="0" smtClean="0"/>
          </a:p>
          <a:p>
            <a:r>
              <a:rPr lang="en-US" sz="2400" dirty="0" smtClean="0"/>
              <a:t>At </a:t>
            </a:r>
            <a:r>
              <a:rPr lang="en-US" sz="2400" dirty="0"/>
              <a:t>the high layer we see both programming models and Platform as a Service toolkits where the Google App Engine is well known but there are many entries include the recent </a:t>
            </a:r>
            <a:r>
              <a:rPr lang="en-US" sz="2400" dirty="0" err="1"/>
              <a:t>BlueMix</a:t>
            </a:r>
            <a:r>
              <a:rPr lang="en-US" sz="2400" dirty="0"/>
              <a:t> from IBM. </a:t>
            </a:r>
            <a:endParaRPr lang="en-US" sz="2400" dirty="0" smtClean="0"/>
          </a:p>
          <a:p>
            <a:r>
              <a:rPr lang="en-US" sz="2400" dirty="0" smtClean="0"/>
              <a:t>The </a:t>
            </a:r>
            <a:r>
              <a:rPr lang="en-US" sz="2400" dirty="0"/>
              <a:t>orchestration or workflow layer has seen an explosion of activity in the commodity space although with systems like Pegasus, </a:t>
            </a:r>
            <a:r>
              <a:rPr lang="en-US" sz="2400" dirty="0" err="1"/>
              <a:t>Taverna</a:t>
            </a:r>
            <a:r>
              <a:rPr lang="en-US" sz="2400" dirty="0"/>
              <a:t>, Kepler, Swift and </a:t>
            </a:r>
            <a:r>
              <a:rPr lang="en-US" sz="2400" dirty="0" err="1"/>
              <a:t>IPython</a:t>
            </a:r>
            <a:r>
              <a:rPr lang="en-US" sz="2400" dirty="0"/>
              <a:t>, HPC has substantial experience. There are commodity orchestration dataflow systems like </a:t>
            </a:r>
            <a:r>
              <a:rPr lang="en-US" sz="2400" dirty="0" err="1"/>
              <a:t>Tez</a:t>
            </a:r>
            <a:r>
              <a:rPr lang="en-US" sz="2400" dirty="0"/>
              <a:t> and projects like Apache Crunch with a data parallel emphasis based on ideas from Google </a:t>
            </a:r>
            <a:r>
              <a:rPr lang="en-US" sz="2400" dirty="0" err="1"/>
              <a:t>FlumeJava</a:t>
            </a:r>
            <a:r>
              <a:rPr lang="en-US" sz="2400" dirty="0"/>
              <a:t>. A modern version of the latter presumably underlies Google’s recently announced Cloud Dataflow that unifies support of multiple batch and streaming components; a capability that we expect to become common. </a:t>
            </a:r>
            <a:endParaRPr lang="en-US" sz="2400" dirty="0" smtClean="0"/>
          </a:p>
          <a:p>
            <a:r>
              <a:rPr lang="en-US" sz="2400" dirty="0" smtClean="0"/>
              <a:t>The </a:t>
            </a:r>
            <a:r>
              <a:rPr lang="en-US" sz="2400" dirty="0"/>
              <a:t>implementation of the analytics layer depends on details of orchestration and especially programming layers but probably most important are quality parallel algorithms. As many machine learning algorithms involve linear algebra, HPC expertise is directly applicable as is fundamental mathematics needed to develop O(</a:t>
            </a:r>
            <a:r>
              <a:rPr lang="en-US" sz="2400" dirty="0" err="1"/>
              <a:t>NlogN</a:t>
            </a:r>
            <a:r>
              <a:rPr lang="en-US" sz="2400" dirty="0"/>
              <a:t>) algorithms for analytics that are naively O(N</a:t>
            </a:r>
            <a:r>
              <a:rPr lang="en-US" sz="2400" baseline="30000" dirty="0"/>
              <a:t>2</a:t>
            </a:r>
            <a:r>
              <a:rPr lang="en-US" sz="2400" dirty="0"/>
              <a:t>). Streaming algorithms are an important new area of </a:t>
            </a:r>
            <a:r>
              <a:rPr lang="en-US" sz="2400" dirty="0" smtClean="0"/>
              <a:t>research</a:t>
            </a:r>
            <a:endParaRPr lang="en-US" sz="2400" dirty="0"/>
          </a:p>
        </p:txBody>
      </p:sp>
    </p:spTree>
    <p:extLst>
      <p:ext uri="{BB962C8B-B14F-4D97-AF65-F5344CB8AC3E}">
        <p14:creationId xmlns:p14="http://schemas.microsoft.com/office/powerpoint/2010/main" val="42551487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141889" y="1558159"/>
            <a:ext cx="8854965" cy="4525963"/>
          </a:xfrm>
        </p:spPr>
        <p:txBody>
          <a:bodyPr/>
          <a:lstStyle/>
          <a:p>
            <a:r>
              <a:rPr lang="en-US" dirty="0" smtClean="0"/>
              <a:t>We introduced the HPC-ABDS software stack</a:t>
            </a:r>
          </a:p>
          <a:p>
            <a:r>
              <a:rPr lang="en-US" dirty="0" smtClean="0"/>
              <a:t>We discussed 11 data access &amp; interaction patterns and how they could be implemented in HPC-ABDS</a:t>
            </a:r>
          </a:p>
          <a:p>
            <a:r>
              <a:rPr lang="en-US" dirty="0" smtClean="0"/>
              <a:t>We summarized key features of HPC-ABDS in </a:t>
            </a:r>
            <a:r>
              <a:rPr lang="en-US" smtClean="0"/>
              <a:t>21 layers</a:t>
            </a:r>
            <a:endParaRPr lang="en-US" dirty="0"/>
          </a:p>
        </p:txBody>
      </p:sp>
    </p:spTree>
    <p:extLst>
      <p:ext uri="{BB962C8B-B14F-4D97-AF65-F5344CB8AC3E}">
        <p14:creationId xmlns:p14="http://schemas.microsoft.com/office/powerpoint/2010/main" val="1177571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7126013" cy="1143000"/>
          </a:xfrm>
        </p:spPr>
        <p:txBody>
          <a:bodyPr>
            <a:noAutofit/>
          </a:bodyPr>
          <a:lstStyle/>
          <a:p>
            <a:r>
              <a:rPr lang="en-US" sz="2800" b="1" dirty="0" smtClean="0"/>
              <a:t>1. Multiple </a:t>
            </a:r>
            <a:r>
              <a:rPr lang="en-US" sz="2800" b="1" dirty="0"/>
              <a:t>users performing interactive queries and updates on a database with basic availability and eventual consistency</a:t>
            </a:r>
          </a:p>
        </p:txBody>
      </p:sp>
      <p:grpSp>
        <p:nvGrpSpPr>
          <p:cNvPr id="15" name="Group 14"/>
          <p:cNvGrpSpPr/>
          <p:nvPr/>
        </p:nvGrpSpPr>
        <p:grpSpPr>
          <a:xfrm>
            <a:off x="1492468" y="2902114"/>
            <a:ext cx="5633545" cy="2272751"/>
            <a:chOff x="1492468" y="2902114"/>
            <a:chExt cx="5633545" cy="2272751"/>
          </a:xfrm>
        </p:grpSpPr>
        <p:sp>
          <p:nvSpPr>
            <p:cNvPr id="7" name="Rounded Rectangle 6"/>
            <p:cNvSpPr/>
            <p:nvPr/>
          </p:nvSpPr>
          <p:spPr>
            <a:xfrm>
              <a:off x="1492468" y="2902114"/>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Generate a SQL Query</a:t>
              </a:r>
              <a:endParaRPr lang="en-US" dirty="0"/>
            </a:p>
          </p:txBody>
        </p:sp>
        <p:sp>
          <p:nvSpPr>
            <p:cNvPr id="8" name="Rounded Rectangle 7"/>
            <p:cNvSpPr/>
            <p:nvPr/>
          </p:nvSpPr>
          <p:spPr>
            <a:xfrm>
              <a:off x="1492468" y="3798010"/>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Process SQL Query (RDBMS Engine, Hive, Hadoop, Drill)</a:t>
              </a:r>
              <a:endParaRPr lang="en-US" dirty="0"/>
            </a:p>
          </p:txBody>
        </p:sp>
        <p:sp>
          <p:nvSpPr>
            <p:cNvPr id="9" name="Rounded Rectangle 8"/>
            <p:cNvSpPr/>
            <p:nvPr/>
          </p:nvSpPr>
          <p:spPr>
            <a:xfrm>
              <a:off x="1492468" y="4649348"/>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 Storage: RDBMS, HDFS, </a:t>
              </a:r>
              <a:r>
                <a:rPr lang="en-US" dirty="0" err="1" smtClean="0"/>
                <a:t>Hbase</a:t>
              </a:r>
              <a:r>
                <a:rPr lang="en-US" dirty="0" smtClean="0"/>
                <a:t> </a:t>
              </a:r>
              <a:endParaRPr lang="en-US" dirty="0"/>
            </a:p>
          </p:txBody>
        </p:sp>
      </p:grpSp>
      <p:sp>
        <p:nvSpPr>
          <p:cNvPr id="10" name="Oval 9"/>
          <p:cNvSpPr/>
          <p:nvPr/>
        </p:nvSpPr>
        <p:spPr>
          <a:xfrm>
            <a:off x="94594" y="5906814"/>
            <a:ext cx="4813738" cy="45823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Data, Streaming, Batch …..</a:t>
            </a:r>
            <a:endParaRPr lang="en-US" dirty="0"/>
          </a:p>
        </p:txBody>
      </p:sp>
      <p:cxnSp>
        <p:nvCxnSpPr>
          <p:cNvPr id="12" name="Straight Arrow Connector 11"/>
          <p:cNvCxnSpPr/>
          <p:nvPr/>
        </p:nvCxnSpPr>
        <p:spPr>
          <a:xfrm flipV="1">
            <a:off x="2995448" y="5297214"/>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3615558" y="5349766"/>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4572000" y="5357759"/>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1473175" y="1758098"/>
            <a:ext cx="5613078" cy="869846"/>
            <a:chOff x="1609805" y="1758098"/>
            <a:chExt cx="5613078" cy="869846"/>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805" y="1758098"/>
              <a:ext cx="881148" cy="856150"/>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943" y="1758098"/>
              <a:ext cx="861850" cy="837400"/>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0525" y="1758098"/>
              <a:ext cx="869846" cy="869846"/>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895" y="1758098"/>
              <a:ext cx="881148" cy="856150"/>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1033" y="1758098"/>
              <a:ext cx="861850" cy="837400"/>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1615" y="1758098"/>
              <a:ext cx="869846" cy="869846"/>
            </a:xfrm>
            <a:prstGeom prst="rect">
              <a:avLst/>
            </a:prstGeom>
          </p:spPr>
        </p:pic>
      </p:grpSp>
      <p:sp>
        <p:nvSpPr>
          <p:cNvPr id="3" name="TextBox 2"/>
          <p:cNvSpPr txBox="1"/>
          <p:nvPr/>
        </p:nvSpPr>
        <p:spPr>
          <a:xfrm>
            <a:off x="5719908" y="5835758"/>
            <a:ext cx="3331779" cy="646331"/>
          </a:xfrm>
          <a:prstGeom prst="rect">
            <a:avLst/>
          </a:prstGeom>
          <a:noFill/>
        </p:spPr>
        <p:txBody>
          <a:bodyPr wrap="square" rtlCol="0">
            <a:spAutoFit/>
          </a:bodyPr>
          <a:lstStyle/>
          <a:p>
            <a:r>
              <a:rPr lang="en-US" dirty="0" smtClean="0"/>
              <a:t>Includes access to traditional ACID database</a:t>
            </a:r>
            <a:endParaRPr lang="en-US" dirty="0"/>
          </a:p>
        </p:txBody>
      </p:sp>
    </p:spTree>
    <p:extLst>
      <p:ext uri="{BB962C8B-B14F-4D97-AF65-F5344CB8AC3E}">
        <p14:creationId xmlns:p14="http://schemas.microsoft.com/office/powerpoint/2010/main" val="899562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410"/>
            <a:ext cx="7157545" cy="1143000"/>
          </a:xfrm>
        </p:spPr>
        <p:txBody>
          <a:bodyPr>
            <a:noAutofit/>
          </a:bodyPr>
          <a:lstStyle/>
          <a:p>
            <a:r>
              <a:rPr lang="en-US" sz="2800" b="1" dirty="0" smtClean="0"/>
              <a:t>2. Perform </a:t>
            </a:r>
            <a:r>
              <a:rPr lang="en-US" sz="2800" b="1" dirty="0"/>
              <a:t>real time analytics on data source streams and notify users when specified events occur</a:t>
            </a:r>
          </a:p>
        </p:txBody>
      </p:sp>
      <p:sp>
        <p:nvSpPr>
          <p:cNvPr id="27" name="TextBox 26"/>
          <p:cNvSpPr txBox="1"/>
          <p:nvPr/>
        </p:nvSpPr>
        <p:spPr>
          <a:xfrm>
            <a:off x="1606373" y="6051249"/>
            <a:ext cx="3138031" cy="369332"/>
          </a:xfrm>
          <a:prstGeom prst="rect">
            <a:avLst/>
          </a:prstGeom>
          <a:noFill/>
        </p:spPr>
        <p:txBody>
          <a:bodyPr wrap="square" rtlCol="0">
            <a:spAutoFit/>
          </a:bodyPr>
          <a:lstStyle/>
          <a:p>
            <a:r>
              <a:rPr lang="en-US" dirty="0" smtClean="0"/>
              <a:t>Storm, Kafka, </a:t>
            </a:r>
            <a:r>
              <a:rPr lang="en-US" dirty="0" err="1" smtClean="0"/>
              <a:t>Hbase</a:t>
            </a:r>
            <a:r>
              <a:rPr lang="en-US" dirty="0" smtClean="0"/>
              <a:t>, Zookeeper</a:t>
            </a:r>
            <a:endParaRPr lang="en-US" dirty="0"/>
          </a:p>
        </p:txBody>
      </p:sp>
      <p:grpSp>
        <p:nvGrpSpPr>
          <p:cNvPr id="3" name="Group 2"/>
          <p:cNvGrpSpPr/>
          <p:nvPr/>
        </p:nvGrpSpPr>
        <p:grpSpPr>
          <a:xfrm>
            <a:off x="183933" y="1735196"/>
            <a:ext cx="8776134" cy="3942575"/>
            <a:chOff x="457198" y="1344126"/>
            <a:chExt cx="8776134" cy="3942575"/>
          </a:xfrm>
        </p:grpSpPr>
        <p:sp>
          <p:nvSpPr>
            <p:cNvPr id="4" name="Oval 3"/>
            <p:cNvSpPr/>
            <p:nvPr/>
          </p:nvSpPr>
          <p:spPr>
            <a:xfrm>
              <a:off x="457200" y="2785241"/>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Streaming Data</a:t>
              </a:r>
              <a:endParaRPr lang="en-US" dirty="0"/>
            </a:p>
          </p:txBody>
        </p:sp>
        <p:sp>
          <p:nvSpPr>
            <p:cNvPr id="5" name="Oval 4"/>
            <p:cNvSpPr/>
            <p:nvPr/>
          </p:nvSpPr>
          <p:spPr>
            <a:xfrm>
              <a:off x="457199" y="3505199"/>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Streaming Data</a:t>
              </a:r>
              <a:endParaRPr lang="en-US" dirty="0"/>
            </a:p>
          </p:txBody>
        </p:sp>
        <p:sp>
          <p:nvSpPr>
            <p:cNvPr id="6" name="Oval 5"/>
            <p:cNvSpPr/>
            <p:nvPr/>
          </p:nvSpPr>
          <p:spPr>
            <a:xfrm>
              <a:off x="457198" y="4225157"/>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Streaming Data</a:t>
              </a:r>
              <a:endParaRPr lang="en-US" dirty="0"/>
            </a:p>
          </p:txBody>
        </p:sp>
        <p:sp>
          <p:nvSpPr>
            <p:cNvPr id="7" name="Rounded Rectangle 6"/>
            <p:cNvSpPr/>
            <p:nvPr/>
          </p:nvSpPr>
          <p:spPr>
            <a:xfrm>
              <a:off x="3804744" y="3279228"/>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Posted Data</a:t>
              </a:r>
              <a:endParaRPr lang="en-US" dirty="0"/>
            </a:p>
          </p:txBody>
        </p:sp>
        <p:sp>
          <p:nvSpPr>
            <p:cNvPr id="8" name="Rounded Rectangle 7"/>
            <p:cNvSpPr/>
            <p:nvPr/>
          </p:nvSpPr>
          <p:spPr>
            <a:xfrm>
              <a:off x="6574220" y="3279228"/>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Identified Events</a:t>
              </a:r>
              <a:endParaRPr lang="en-US" dirty="0"/>
            </a:p>
          </p:txBody>
        </p:sp>
        <p:sp>
          <p:nvSpPr>
            <p:cNvPr id="9" name="Rounded Rectangle 8"/>
            <p:cNvSpPr/>
            <p:nvPr/>
          </p:nvSpPr>
          <p:spPr>
            <a:xfrm>
              <a:off x="5770179" y="1881352"/>
              <a:ext cx="1912883" cy="76725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Filter Identifying Events</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5389" y="1344126"/>
              <a:ext cx="1258709" cy="1361657"/>
            </a:xfrm>
            <a:prstGeom prst="rect">
              <a:avLst/>
            </a:prstGeom>
          </p:spPr>
        </p:pic>
        <p:cxnSp>
          <p:nvCxnSpPr>
            <p:cNvPr id="12" name="Straight Arrow Connector 11"/>
            <p:cNvCxnSpPr/>
            <p:nvPr/>
          </p:nvCxnSpPr>
          <p:spPr>
            <a:xfrm>
              <a:off x="4434098" y="1817031"/>
              <a:ext cx="1230978" cy="20792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2845040" y="3058510"/>
              <a:ext cx="912406" cy="344558"/>
            </a:xfrm>
            <a:prstGeom prst="straightConnector1">
              <a:avLst/>
            </a:prstGeom>
            <a:ln w="381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2895780" y="3976513"/>
              <a:ext cx="861666" cy="458851"/>
            </a:xfrm>
            <a:prstGeom prst="straightConnector1">
              <a:avLst/>
            </a:prstGeom>
            <a:ln w="381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946521" y="3695211"/>
              <a:ext cx="810925" cy="40389"/>
            </a:xfrm>
            <a:prstGeom prst="straightConnector1">
              <a:avLst/>
            </a:prstGeom>
            <a:ln w="381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4873812" y="2407350"/>
              <a:ext cx="787007" cy="80707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7587200" y="2705783"/>
              <a:ext cx="95862" cy="53380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flipV="1">
              <a:off x="4652818" y="2492507"/>
              <a:ext cx="1782774" cy="999998"/>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8" name="Rounded Rectangle 27"/>
            <p:cNvSpPr/>
            <p:nvPr/>
          </p:nvSpPr>
          <p:spPr>
            <a:xfrm>
              <a:off x="5049587" y="4640316"/>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Repository</a:t>
              </a:r>
              <a:endParaRPr lang="en-US" dirty="0"/>
            </a:p>
          </p:txBody>
        </p:sp>
        <p:cxnSp>
          <p:nvCxnSpPr>
            <p:cNvPr id="29" name="Straight Arrow Connector 28"/>
            <p:cNvCxnSpPr/>
            <p:nvPr/>
          </p:nvCxnSpPr>
          <p:spPr>
            <a:xfrm flipH="1">
              <a:off x="6824480" y="4016062"/>
              <a:ext cx="333065" cy="56119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4897821" y="4002368"/>
              <a:ext cx="434191" cy="57488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572000" y="1469296"/>
              <a:ext cx="1353512" cy="369332"/>
            </a:xfrm>
            <a:prstGeom prst="rect">
              <a:avLst/>
            </a:prstGeom>
            <a:noFill/>
          </p:spPr>
          <p:txBody>
            <a:bodyPr wrap="none" rtlCol="0">
              <a:spAutoFit/>
            </a:bodyPr>
            <a:lstStyle/>
            <a:p>
              <a:r>
                <a:rPr lang="en-US" dirty="0" smtClean="0"/>
                <a:t>Specify filter</a:t>
              </a:r>
              <a:endParaRPr lang="en-US" dirty="0"/>
            </a:p>
          </p:txBody>
        </p:sp>
        <p:sp>
          <p:nvSpPr>
            <p:cNvPr id="34" name="TextBox 33"/>
            <p:cNvSpPr txBox="1"/>
            <p:nvPr/>
          </p:nvSpPr>
          <p:spPr>
            <a:xfrm>
              <a:off x="5618939" y="4239453"/>
              <a:ext cx="884345" cy="369332"/>
            </a:xfrm>
            <a:prstGeom prst="rect">
              <a:avLst/>
            </a:prstGeom>
            <a:noFill/>
          </p:spPr>
          <p:txBody>
            <a:bodyPr wrap="none" rtlCol="0">
              <a:spAutoFit/>
            </a:bodyPr>
            <a:lstStyle/>
            <a:p>
              <a:r>
                <a:rPr lang="en-US" dirty="0" smtClean="0"/>
                <a:t>Archive</a:t>
              </a:r>
              <a:endParaRPr lang="en-US" dirty="0"/>
            </a:p>
          </p:txBody>
        </p:sp>
        <p:sp>
          <p:nvSpPr>
            <p:cNvPr id="35" name="TextBox 34"/>
            <p:cNvSpPr txBox="1"/>
            <p:nvPr/>
          </p:nvSpPr>
          <p:spPr>
            <a:xfrm>
              <a:off x="7730510" y="2613076"/>
              <a:ext cx="1502822" cy="646331"/>
            </a:xfrm>
            <a:prstGeom prst="rect">
              <a:avLst/>
            </a:prstGeom>
            <a:noFill/>
          </p:spPr>
          <p:txBody>
            <a:bodyPr wrap="square" rtlCol="0">
              <a:spAutoFit/>
            </a:bodyPr>
            <a:lstStyle/>
            <a:p>
              <a:r>
                <a:rPr lang="en-US" dirty="0" smtClean="0"/>
                <a:t>Post Selected Events</a:t>
              </a:r>
              <a:endParaRPr lang="en-US" dirty="0"/>
            </a:p>
          </p:txBody>
        </p:sp>
        <p:sp>
          <p:nvSpPr>
            <p:cNvPr id="36" name="TextBox 35"/>
            <p:cNvSpPr txBox="1"/>
            <p:nvPr/>
          </p:nvSpPr>
          <p:spPr>
            <a:xfrm>
              <a:off x="3486479" y="2698808"/>
              <a:ext cx="1623059" cy="646331"/>
            </a:xfrm>
            <a:prstGeom prst="rect">
              <a:avLst/>
            </a:prstGeom>
            <a:noFill/>
          </p:spPr>
          <p:txBody>
            <a:bodyPr wrap="square" rtlCol="0">
              <a:spAutoFit/>
            </a:bodyPr>
            <a:lstStyle/>
            <a:p>
              <a:r>
                <a:rPr lang="en-US" dirty="0" smtClean="0"/>
                <a:t>Fetch streamed Data</a:t>
              </a:r>
              <a:endParaRPr lang="en-US" dirty="0"/>
            </a:p>
          </p:txBody>
        </p:sp>
      </p:grpSp>
    </p:spTree>
    <p:extLst>
      <p:ext uri="{BB962C8B-B14F-4D97-AF65-F5344CB8AC3E}">
        <p14:creationId xmlns:p14="http://schemas.microsoft.com/office/powerpoint/2010/main" val="3662569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1" y="402043"/>
            <a:ext cx="7195996" cy="1143000"/>
          </a:xfrm>
        </p:spPr>
        <p:txBody>
          <a:bodyPr>
            <a:noAutofit/>
          </a:bodyPr>
          <a:lstStyle/>
          <a:p>
            <a:r>
              <a:rPr lang="en-US" sz="2200" b="1" dirty="0" smtClean="0"/>
              <a:t>3. Move </a:t>
            </a:r>
            <a:r>
              <a:rPr lang="en-US" sz="2200" b="1" dirty="0"/>
              <a:t>data from external data sources into a highly horizontally scalable data store, transform it using highly horizontally scalable processing (e.g. Map-Reduce), and return it to the horizontally scalable data store (ELT)</a:t>
            </a:r>
            <a:br>
              <a:rPr lang="en-US" sz="2200" b="1" dirty="0"/>
            </a:br>
            <a:endParaRPr lang="en-US" sz="2200" b="1" dirty="0"/>
          </a:p>
        </p:txBody>
      </p:sp>
      <p:sp>
        <p:nvSpPr>
          <p:cNvPr id="3" name="TextBox 2"/>
          <p:cNvSpPr txBox="1"/>
          <p:nvPr/>
        </p:nvSpPr>
        <p:spPr>
          <a:xfrm>
            <a:off x="420414" y="6190593"/>
            <a:ext cx="4419543" cy="369332"/>
          </a:xfrm>
          <a:prstGeom prst="rect">
            <a:avLst/>
          </a:prstGeom>
          <a:noFill/>
        </p:spPr>
        <p:txBody>
          <a:bodyPr wrap="none" rtlCol="0">
            <a:spAutoFit/>
          </a:bodyPr>
          <a:lstStyle/>
          <a:p>
            <a:r>
              <a:rPr lang="en-US" dirty="0"/>
              <a:t>http://www.dzone.com/articles/hadoop-t-etl</a:t>
            </a:r>
          </a:p>
        </p:txBody>
      </p:sp>
      <p:sp>
        <p:nvSpPr>
          <p:cNvPr id="5" name="TextBox 4"/>
          <p:cNvSpPr txBox="1"/>
          <p:nvPr/>
        </p:nvSpPr>
        <p:spPr>
          <a:xfrm>
            <a:off x="5549462" y="5863303"/>
            <a:ext cx="3014351" cy="369332"/>
          </a:xfrm>
          <a:prstGeom prst="rect">
            <a:avLst/>
          </a:prstGeom>
          <a:noFill/>
        </p:spPr>
        <p:txBody>
          <a:bodyPr wrap="none" rtlCol="0">
            <a:spAutoFit/>
          </a:bodyPr>
          <a:lstStyle/>
          <a:p>
            <a:r>
              <a:rPr lang="en-US" dirty="0" smtClean="0"/>
              <a:t>ETL is Extract Load Transform </a:t>
            </a:r>
            <a:endParaRPr lang="en-US" dirty="0"/>
          </a:p>
        </p:txBody>
      </p:sp>
      <p:sp>
        <p:nvSpPr>
          <p:cNvPr id="9" name="Oval 8"/>
          <p:cNvSpPr/>
          <p:nvPr/>
        </p:nvSpPr>
        <p:spPr>
          <a:xfrm>
            <a:off x="8198070" y="844505"/>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420414" y="4141975"/>
            <a:ext cx="8313679" cy="1755494"/>
            <a:chOff x="420414" y="4239531"/>
            <a:chExt cx="8313679" cy="1755494"/>
          </a:xfrm>
        </p:grpSpPr>
        <p:sp>
          <p:nvSpPr>
            <p:cNvPr id="6" name="Oval 5"/>
            <p:cNvSpPr/>
            <p:nvPr/>
          </p:nvSpPr>
          <p:spPr>
            <a:xfrm>
              <a:off x="2393032" y="4907071"/>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Streaming Data</a:t>
              </a:r>
              <a:endParaRPr lang="en-US" dirty="0"/>
            </a:p>
          </p:txBody>
        </p:sp>
        <p:sp>
          <p:nvSpPr>
            <p:cNvPr id="7" name="Can 6"/>
            <p:cNvSpPr/>
            <p:nvPr/>
          </p:nvSpPr>
          <p:spPr>
            <a:xfrm>
              <a:off x="7462342" y="4509202"/>
              <a:ext cx="1271751" cy="1216152"/>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OLTP Database</a:t>
              </a:r>
              <a:endParaRPr lang="en-US" dirty="0"/>
            </a:p>
          </p:txBody>
        </p:sp>
        <p:sp>
          <p:nvSpPr>
            <p:cNvPr id="8" name="Oval 7"/>
            <p:cNvSpPr/>
            <p:nvPr/>
          </p:nvSpPr>
          <p:spPr>
            <a:xfrm>
              <a:off x="4927687" y="4907071"/>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Web Services</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414" y="4239531"/>
              <a:ext cx="1755494" cy="1755494"/>
            </a:xfrm>
            <a:prstGeom prst="rect">
              <a:avLst/>
            </a:prstGeom>
          </p:spPr>
        </p:pic>
      </p:grpSp>
      <p:sp>
        <p:nvSpPr>
          <p:cNvPr id="11" name="Rounded Rectangle 10"/>
          <p:cNvSpPr/>
          <p:nvPr/>
        </p:nvSpPr>
        <p:spPr>
          <a:xfrm>
            <a:off x="2838431" y="1969090"/>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Transform with Hadoop, Spark, Giraph …</a:t>
            </a:r>
            <a:endParaRPr lang="en-US" dirty="0"/>
          </a:p>
        </p:txBody>
      </p:sp>
      <p:sp>
        <p:nvSpPr>
          <p:cNvPr id="12" name="Rounded Rectangle 11"/>
          <p:cNvSpPr/>
          <p:nvPr/>
        </p:nvSpPr>
        <p:spPr>
          <a:xfrm>
            <a:off x="2838432" y="3382281"/>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 Storage: HDFS, </a:t>
            </a:r>
            <a:r>
              <a:rPr lang="en-US" dirty="0" err="1" smtClean="0"/>
              <a:t>Hbase</a:t>
            </a:r>
            <a:r>
              <a:rPr lang="en-US" dirty="0" smtClean="0"/>
              <a:t> </a:t>
            </a:r>
            <a:endParaRPr lang="en-US" dirty="0"/>
          </a:p>
        </p:txBody>
      </p:sp>
      <p:grpSp>
        <p:nvGrpSpPr>
          <p:cNvPr id="14" name="Group 49"/>
          <p:cNvGrpSpPr>
            <a:grpSpLocks/>
          </p:cNvGrpSpPr>
          <p:nvPr/>
        </p:nvGrpSpPr>
        <p:grpSpPr bwMode="auto">
          <a:xfrm rot="16200000">
            <a:off x="5208014" y="4144351"/>
            <a:ext cx="765187" cy="512407"/>
            <a:chOff x="307" y="2637"/>
            <a:chExt cx="1051" cy="672"/>
          </a:xfrm>
          <a:solidFill>
            <a:schemeClr val="accent6">
              <a:lumMod val="60000"/>
              <a:lumOff val="40000"/>
            </a:schemeClr>
          </a:solidFill>
        </p:grpSpPr>
        <p:sp>
          <p:nvSpPr>
            <p:cNvPr id="15" name="Freeform 41"/>
            <p:cNvSpPr>
              <a:spLocks/>
            </p:cNvSpPr>
            <p:nvPr/>
          </p:nvSpPr>
          <p:spPr bwMode="auto">
            <a:xfrm>
              <a:off x="307" y="2637"/>
              <a:ext cx="1051" cy="672"/>
            </a:xfrm>
            <a:custGeom>
              <a:avLst/>
              <a:gdLst>
                <a:gd name="T0" fmla="*/ 0 w 1226"/>
                <a:gd name="T1" fmla="*/ 204 h 784"/>
                <a:gd name="T2" fmla="*/ 0 w 1226"/>
                <a:gd name="T3" fmla="*/ 486 h 784"/>
                <a:gd name="T4" fmla="*/ 72 w 1226"/>
                <a:gd name="T5" fmla="*/ 558 h 784"/>
                <a:gd name="T6" fmla="*/ 794 w 1226"/>
                <a:gd name="T7" fmla="*/ 558 h 784"/>
                <a:gd name="T8" fmla="*/ 794 w 1226"/>
                <a:gd name="T9" fmla="*/ 712 h 784"/>
                <a:gd name="T10" fmla="*/ 864 w 1226"/>
                <a:gd name="T11" fmla="*/ 784 h 784"/>
                <a:gd name="T12" fmla="*/ 1226 w 1226"/>
                <a:gd name="T13" fmla="*/ 416 h 784"/>
                <a:gd name="T14" fmla="*/ 794 w 1226"/>
                <a:gd name="T15" fmla="*/ 0 h 784"/>
                <a:gd name="T16" fmla="*/ 794 w 1226"/>
                <a:gd name="T17" fmla="*/ 204 h 784"/>
                <a:gd name="T18" fmla="*/ 0 w 1226"/>
                <a:gd name="T19" fmla="*/ 204 h 784"/>
                <a:gd name="T20" fmla="*/ 72 w 1226"/>
                <a:gd name="T21" fmla="*/ 27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6" h="784">
                  <a:moveTo>
                    <a:pt x="0" y="204"/>
                  </a:moveTo>
                  <a:lnTo>
                    <a:pt x="0" y="486"/>
                  </a:lnTo>
                  <a:lnTo>
                    <a:pt x="72" y="558"/>
                  </a:lnTo>
                  <a:lnTo>
                    <a:pt x="794" y="558"/>
                  </a:lnTo>
                  <a:lnTo>
                    <a:pt x="794" y="712"/>
                  </a:lnTo>
                  <a:lnTo>
                    <a:pt x="864" y="784"/>
                  </a:lnTo>
                  <a:lnTo>
                    <a:pt x="1226" y="416"/>
                  </a:lnTo>
                  <a:lnTo>
                    <a:pt x="794" y="0"/>
                  </a:lnTo>
                  <a:lnTo>
                    <a:pt x="794" y="204"/>
                  </a:lnTo>
                  <a:lnTo>
                    <a:pt x="0" y="204"/>
                  </a:lnTo>
                  <a:lnTo>
                    <a:pt x="72" y="274"/>
                  </a:lnTo>
                </a:path>
              </a:pathLst>
            </a:custGeom>
            <a:grpFill/>
            <a:ln w="12700">
              <a:solidFill>
                <a:schemeClr val="tx1"/>
              </a:solidFill>
              <a:prstDash val="solid"/>
              <a:round/>
              <a:headEnd/>
              <a:tailEnd/>
            </a:ln>
          </p:spPr>
          <p:txBody>
            <a:bodyPr/>
            <a:lstStyle/>
            <a:p>
              <a:pPr eaLnBrk="1" hangingPunct="1">
                <a:defRPr/>
              </a:pPr>
              <a:endParaRPr lang="en-US">
                <a:ln w="0"/>
                <a:solidFill>
                  <a:schemeClr val="accent1"/>
                </a:solidFill>
                <a:effectLst>
                  <a:outerShdw blurRad="38100" dist="25400" dir="5400000" algn="ctr" rotWithShape="0">
                    <a:srgbClr val="6E747A">
                      <a:alpha val="43000"/>
                    </a:srgbClr>
                  </a:outerShdw>
                </a:effectLst>
                <a:latin typeface="Arial" panose="020B0604020202020204" pitchFamily="34" charset="0"/>
                <a:cs typeface="+mn-cs"/>
              </a:endParaRPr>
            </a:p>
          </p:txBody>
        </p:sp>
        <p:sp>
          <p:nvSpPr>
            <p:cNvPr id="16" name="Freeform 42"/>
            <p:cNvSpPr>
              <a:spLocks/>
            </p:cNvSpPr>
            <p:nvPr/>
          </p:nvSpPr>
          <p:spPr bwMode="auto">
            <a:xfrm>
              <a:off x="369" y="2699"/>
              <a:ext cx="989" cy="610"/>
            </a:xfrm>
            <a:custGeom>
              <a:avLst/>
              <a:gdLst>
                <a:gd name="T0" fmla="*/ 0 w 1154"/>
                <a:gd name="T1" fmla="*/ 202 h 712"/>
                <a:gd name="T2" fmla="*/ 0 w 1154"/>
                <a:gd name="T3" fmla="*/ 486 h 712"/>
                <a:gd name="T4" fmla="*/ 792 w 1154"/>
                <a:gd name="T5" fmla="*/ 486 h 712"/>
                <a:gd name="T6" fmla="*/ 792 w 1154"/>
                <a:gd name="T7" fmla="*/ 712 h 712"/>
                <a:gd name="T8" fmla="*/ 1154 w 1154"/>
                <a:gd name="T9" fmla="*/ 344 h 712"/>
                <a:gd name="T10" fmla="*/ 794 w 1154"/>
                <a:gd name="T11" fmla="*/ 0 h 712"/>
                <a:gd name="T12" fmla="*/ 792 w 1154"/>
                <a:gd name="T13" fmla="*/ 204 h 712"/>
                <a:gd name="T14" fmla="*/ 0 w 1154"/>
                <a:gd name="T15" fmla="*/ 202 h 7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4" h="712">
                  <a:moveTo>
                    <a:pt x="0" y="202"/>
                  </a:moveTo>
                  <a:lnTo>
                    <a:pt x="0" y="486"/>
                  </a:lnTo>
                  <a:lnTo>
                    <a:pt x="792" y="486"/>
                  </a:lnTo>
                  <a:lnTo>
                    <a:pt x="792" y="712"/>
                  </a:lnTo>
                  <a:lnTo>
                    <a:pt x="1154" y="344"/>
                  </a:lnTo>
                  <a:lnTo>
                    <a:pt x="794" y="0"/>
                  </a:lnTo>
                  <a:lnTo>
                    <a:pt x="792" y="204"/>
                  </a:lnTo>
                  <a:lnTo>
                    <a:pt x="0" y="202"/>
                  </a:lnTo>
                  <a:close/>
                </a:path>
              </a:pathLst>
            </a:custGeom>
            <a:grpFill/>
            <a:ln w="12700">
              <a:solidFill>
                <a:schemeClr val="tx1"/>
              </a:solidFill>
              <a:prstDash val="solid"/>
              <a:round/>
              <a:headEnd/>
              <a:tailEnd/>
            </a:ln>
          </p:spPr>
          <p:txBody>
            <a:bodyPr/>
            <a:lstStyle/>
            <a:p>
              <a:pPr eaLnBrk="1" hangingPunct="1">
                <a:defRPr/>
              </a:pPr>
              <a:endParaRPr lang="en-US">
                <a:ln w="0"/>
                <a:solidFill>
                  <a:schemeClr val="accent1"/>
                </a:solidFill>
                <a:effectLst>
                  <a:outerShdw blurRad="38100" dist="25400" dir="5400000" algn="ctr" rotWithShape="0">
                    <a:srgbClr val="6E747A">
                      <a:alpha val="43000"/>
                    </a:srgbClr>
                  </a:outerShdw>
                </a:effectLst>
                <a:latin typeface="Arial" panose="020B0604020202020204" pitchFamily="34" charset="0"/>
                <a:cs typeface="+mn-cs"/>
              </a:endParaRPr>
            </a:p>
          </p:txBody>
        </p:sp>
        <p:sp>
          <p:nvSpPr>
            <p:cNvPr id="17" name="Line 43"/>
            <p:cNvSpPr>
              <a:spLocks noChangeShapeType="1"/>
            </p:cNvSpPr>
            <p:nvPr/>
          </p:nvSpPr>
          <p:spPr bwMode="auto">
            <a:xfrm>
              <a:off x="988" y="2812"/>
              <a:ext cx="58" cy="60"/>
            </a:xfrm>
            <a:prstGeom prst="line">
              <a:avLst/>
            </a:prstGeom>
            <a:grpFill/>
            <a:ln w="12700">
              <a:solidFill>
                <a:schemeClr val="tx1"/>
              </a:solidFill>
              <a:round/>
              <a:headEnd/>
              <a:tailEnd/>
            </a:ln>
            <a:extLst/>
          </p:spPr>
          <p:txBody>
            <a:bodyPr/>
            <a:lstStyle/>
            <a:p>
              <a:pPr eaLnBrk="1" hangingPunct="1">
                <a:defRPr/>
              </a:pPr>
              <a:endParaRPr lang="en-US">
                <a:ln w="0"/>
                <a:solidFill>
                  <a:schemeClr val="accent1"/>
                </a:solidFill>
                <a:effectLst>
                  <a:outerShdw blurRad="38100" dist="25400" dir="5400000" algn="ctr" rotWithShape="0">
                    <a:srgbClr val="6E747A">
                      <a:alpha val="43000"/>
                    </a:srgbClr>
                  </a:outerShdw>
                </a:effectLst>
                <a:latin typeface="Arial" panose="020B0604020202020204" pitchFamily="34" charset="0"/>
                <a:cs typeface="+mn-cs"/>
              </a:endParaRPr>
            </a:p>
          </p:txBody>
        </p:sp>
      </p:grpSp>
      <p:sp>
        <p:nvSpPr>
          <p:cNvPr id="18" name="Up-Down Arrow 17"/>
          <p:cNvSpPr/>
          <p:nvPr/>
        </p:nvSpPr>
        <p:spPr>
          <a:xfrm>
            <a:off x="5444243" y="2573946"/>
            <a:ext cx="292730" cy="73458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3" name="Group 22"/>
          <p:cNvGrpSpPr/>
          <p:nvPr/>
        </p:nvGrpSpPr>
        <p:grpSpPr>
          <a:xfrm>
            <a:off x="164697" y="2342143"/>
            <a:ext cx="1704974" cy="1263650"/>
            <a:chOff x="484186" y="2116138"/>
            <a:chExt cx="1704974" cy="1263650"/>
          </a:xfrm>
        </p:grpSpPr>
        <p:grpSp>
          <p:nvGrpSpPr>
            <p:cNvPr id="19" name="Group 9"/>
            <p:cNvGrpSpPr>
              <a:grpSpLocks/>
            </p:cNvGrpSpPr>
            <p:nvPr/>
          </p:nvGrpSpPr>
          <p:grpSpPr bwMode="auto">
            <a:xfrm>
              <a:off x="484186" y="2116138"/>
              <a:ext cx="1704974" cy="1263650"/>
              <a:chOff x="2256" y="1818"/>
              <a:chExt cx="1043" cy="773"/>
            </a:xfrm>
          </p:grpSpPr>
          <p:sp>
            <p:nvSpPr>
              <p:cNvPr id="20" name="Freeform 10"/>
              <p:cNvSpPr>
                <a:spLocks/>
              </p:cNvSpPr>
              <p:nvPr/>
            </p:nvSpPr>
            <p:spPr bwMode="auto">
              <a:xfrm>
                <a:off x="2256" y="1818"/>
                <a:ext cx="1043" cy="773"/>
              </a:xfrm>
              <a:custGeom>
                <a:avLst/>
                <a:gdLst>
                  <a:gd name="T0" fmla="*/ 172 w 1043"/>
                  <a:gd name="T1" fmla="*/ 0 h 773"/>
                  <a:gd name="T2" fmla="*/ 817 w 1043"/>
                  <a:gd name="T3" fmla="*/ 212 h 773"/>
                  <a:gd name="T4" fmla="*/ 1043 w 1043"/>
                  <a:gd name="T5" fmla="*/ 631 h 773"/>
                  <a:gd name="T6" fmla="*/ 661 w 1043"/>
                  <a:gd name="T7" fmla="*/ 773 h 773"/>
                  <a:gd name="T8" fmla="*/ 0 w 1043"/>
                  <a:gd name="T9" fmla="*/ 517 h 773"/>
                  <a:gd name="T10" fmla="*/ 172 w 1043"/>
                  <a:gd name="T11" fmla="*/ 0 h 773"/>
                </a:gdLst>
                <a:ahLst/>
                <a:cxnLst>
                  <a:cxn ang="0">
                    <a:pos x="T0" y="T1"/>
                  </a:cxn>
                  <a:cxn ang="0">
                    <a:pos x="T2" y="T3"/>
                  </a:cxn>
                  <a:cxn ang="0">
                    <a:pos x="T4" y="T5"/>
                  </a:cxn>
                  <a:cxn ang="0">
                    <a:pos x="T6" y="T7"/>
                  </a:cxn>
                  <a:cxn ang="0">
                    <a:pos x="T8" y="T9"/>
                  </a:cxn>
                  <a:cxn ang="0">
                    <a:pos x="T10" y="T11"/>
                  </a:cxn>
                </a:cxnLst>
                <a:rect l="0" t="0" r="r" b="b"/>
                <a:pathLst>
                  <a:path w="1043" h="773">
                    <a:moveTo>
                      <a:pt x="172" y="0"/>
                    </a:moveTo>
                    <a:lnTo>
                      <a:pt x="817" y="212"/>
                    </a:lnTo>
                    <a:lnTo>
                      <a:pt x="1043" y="631"/>
                    </a:lnTo>
                    <a:lnTo>
                      <a:pt x="661" y="773"/>
                    </a:lnTo>
                    <a:lnTo>
                      <a:pt x="0" y="517"/>
                    </a:lnTo>
                    <a:lnTo>
                      <a:pt x="172" y="0"/>
                    </a:lnTo>
                    <a:close/>
                  </a:path>
                </a:pathLst>
              </a:custGeom>
              <a:ln>
                <a:headEnd/>
                <a:tailEnd/>
              </a:ln>
            </p:spPr>
            <p:style>
              <a:lnRef idx="0">
                <a:schemeClr val="accent6"/>
              </a:lnRef>
              <a:fillRef idx="3">
                <a:schemeClr val="accent6"/>
              </a:fillRef>
              <a:effectRef idx="3">
                <a:schemeClr val="accent6"/>
              </a:effectRef>
              <a:fontRef idx="minor">
                <a:schemeClr val="lt1"/>
              </a:fontRef>
            </p:style>
            <p:txBody>
              <a:bodyPr/>
              <a:lstStyle/>
              <a:p>
                <a:pPr eaLnBrk="1" hangingPunct="1">
                  <a:defRPr/>
                </a:pPr>
                <a:endParaRPr lang="en-US" sz="1600" dirty="0" smtClean="0">
                  <a:solidFill>
                    <a:srgbClr val="0E2FAD"/>
                  </a:solidFill>
                  <a:latin typeface="Arial" panose="020B0604020202020204" pitchFamily="34" charset="0"/>
                  <a:cs typeface="+mn-cs"/>
                </a:endParaRPr>
              </a:p>
            </p:txBody>
          </p:sp>
          <p:sp>
            <p:nvSpPr>
              <p:cNvPr id="21" name="Freeform 11"/>
              <p:cNvSpPr>
                <a:spLocks/>
              </p:cNvSpPr>
              <p:nvPr/>
            </p:nvSpPr>
            <p:spPr bwMode="auto">
              <a:xfrm>
                <a:off x="2917" y="2030"/>
                <a:ext cx="382" cy="561"/>
              </a:xfrm>
              <a:custGeom>
                <a:avLst/>
                <a:gdLst>
                  <a:gd name="T0" fmla="*/ 0 w 382"/>
                  <a:gd name="T1" fmla="*/ 561 h 561"/>
                  <a:gd name="T2" fmla="*/ 156 w 382"/>
                  <a:gd name="T3" fmla="*/ 0 h 561"/>
                  <a:gd name="T4" fmla="*/ 382 w 382"/>
                  <a:gd name="T5" fmla="*/ 419 h 561"/>
                  <a:gd name="T6" fmla="*/ 0 w 382"/>
                  <a:gd name="T7" fmla="*/ 561 h 561"/>
                </a:gdLst>
                <a:ahLst/>
                <a:cxnLst>
                  <a:cxn ang="0">
                    <a:pos x="T0" y="T1"/>
                  </a:cxn>
                  <a:cxn ang="0">
                    <a:pos x="T2" y="T3"/>
                  </a:cxn>
                  <a:cxn ang="0">
                    <a:pos x="T4" y="T5"/>
                  </a:cxn>
                  <a:cxn ang="0">
                    <a:pos x="T6" y="T7"/>
                  </a:cxn>
                </a:cxnLst>
                <a:rect l="0" t="0" r="r" b="b"/>
                <a:pathLst>
                  <a:path w="382" h="561">
                    <a:moveTo>
                      <a:pt x="0" y="561"/>
                    </a:moveTo>
                    <a:lnTo>
                      <a:pt x="156" y="0"/>
                    </a:lnTo>
                    <a:lnTo>
                      <a:pt x="382" y="419"/>
                    </a:lnTo>
                    <a:lnTo>
                      <a:pt x="0" y="561"/>
                    </a:lnTo>
                    <a:close/>
                  </a:path>
                </a:pathLst>
              </a:custGeom>
              <a:ln>
                <a:headEnd/>
                <a:tailEnd/>
              </a:ln>
            </p:spPr>
            <p:style>
              <a:lnRef idx="0">
                <a:schemeClr val="accent6"/>
              </a:lnRef>
              <a:fillRef idx="3">
                <a:schemeClr val="accent6"/>
              </a:fillRef>
              <a:effectRef idx="3">
                <a:schemeClr val="accent6"/>
              </a:effectRef>
              <a:fontRef idx="minor">
                <a:schemeClr val="lt1"/>
              </a:fontRef>
            </p:style>
            <p:txBody>
              <a:bodyPr/>
              <a:lstStyle/>
              <a:p>
                <a:pPr eaLnBrk="1" hangingPunct="1">
                  <a:defRPr/>
                </a:pPr>
                <a:endParaRPr lang="en-US">
                  <a:solidFill>
                    <a:srgbClr val="0E2FAD"/>
                  </a:solidFill>
                  <a:latin typeface="Arial" panose="020B0604020202020204" pitchFamily="34" charset="0"/>
                  <a:cs typeface="+mn-cs"/>
                </a:endParaRPr>
              </a:p>
            </p:txBody>
          </p:sp>
        </p:grpSp>
        <p:sp>
          <p:nvSpPr>
            <p:cNvPr id="22" name="TextBox 21"/>
            <p:cNvSpPr txBox="1"/>
            <p:nvPr/>
          </p:nvSpPr>
          <p:spPr>
            <a:xfrm rot="1248372">
              <a:off x="579996" y="2279362"/>
              <a:ext cx="1271129" cy="830997"/>
            </a:xfrm>
            <a:prstGeom prst="rect">
              <a:avLst/>
            </a:prstGeom>
            <a:noFill/>
          </p:spPr>
          <p:txBody>
            <a:bodyPr wrap="square" rtlCol="0">
              <a:spAutoFit/>
            </a:bodyPr>
            <a:lstStyle/>
            <a:p>
              <a:r>
                <a:rPr lang="en-US" sz="1600" dirty="0">
                  <a:latin typeface="Arial" panose="020B0604020202020204" pitchFamily="34" charset="0"/>
                </a:rPr>
                <a:t>Enterprise </a:t>
              </a:r>
              <a:br>
                <a:rPr lang="en-US" sz="1600" dirty="0">
                  <a:latin typeface="Arial" panose="020B0604020202020204" pitchFamily="34" charset="0"/>
                </a:rPr>
              </a:br>
              <a:r>
                <a:rPr lang="en-US" sz="1600" dirty="0">
                  <a:latin typeface="Arial" panose="020B0604020202020204" pitchFamily="34" charset="0"/>
                </a:rPr>
                <a:t>Data </a:t>
              </a:r>
              <a:br>
                <a:rPr lang="en-US" sz="1600" dirty="0">
                  <a:latin typeface="Arial" panose="020B0604020202020204" pitchFamily="34" charset="0"/>
                </a:rPr>
              </a:br>
              <a:r>
                <a:rPr lang="en-US" sz="1600" dirty="0" smtClean="0">
                  <a:latin typeface="Arial" panose="020B0604020202020204" pitchFamily="34" charset="0"/>
                </a:rPr>
                <a:t>Warehouse</a:t>
              </a:r>
              <a:endParaRPr lang="en-US" sz="1600" dirty="0">
                <a:latin typeface="Arial" panose="020B0604020202020204" pitchFamily="34" charset="0"/>
              </a:endParaRPr>
            </a:p>
          </p:txBody>
        </p:sp>
      </p:grpSp>
      <p:sp>
        <p:nvSpPr>
          <p:cNvPr id="24" name="Left Arrow 23"/>
          <p:cNvSpPr/>
          <p:nvPr/>
        </p:nvSpPr>
        <p:spPr>
          <a:xfrm>
            <a:off x="1860023" y="2742537"/>
            <a:ext cx="978408" cy="484632"/>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69405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8.0&quot;&gt;&lt;object type=&quot;1&quot; unique_id=&quot;10001&quot;&gt;&lt;object type=&quot;8&quot; unique_id=&quot;327550&quot;&gt;&lt;/object&gt;&lt;object type=&quot;2&quot; unique_id=&quot;327551&quot;&gt;&lt;object type=&quot;3&quot; unique_id=&quot;327552&quot;&gt;&lt;property id=&quot;20148&quot; value=&quot;5&quot;/&gt;&lt;property id=&quot;20300&quot; value=&quot;Slide 1 - &amp;quot;Big Data Open Source Software  and Projects Data Access Patterns and  Introduction to using HPC-ABDS Unit 2 &amp;quot;&quot;/&gt;&lt;property id=&quot;20307&quot; value=&quot;260&quot;/&gt;&lt;/object&gt;&lt;object type=&quot;3&quot; unique_id=&quot;327553&quot;&gt;&lt;property id=&quot;20148&quot; value=&quot;5&quot;/&gt;&lt;property id=&quot;20300&quot; value=&quot;Slide 2 - &amp;quot;Introduction to HPC-ABDS&amp;quot;&quot;/&gt;&lt;property id=&quot;20307&quot; value=&quot;257&quot;/&gt;&lt;/object&gt;&lt;object type=&quot;3&quot; unique_id=&quot;327554&quot;&gt;&lt;property id=&quot;20148&quot; value=&quot;5&quot;/&gt;&lt;property id=&quot;20300&quot; value=&quot;Slide 3&quot;/&gt;&lt;property id=&quot;20307&quot; value=&quot;258&quot;/&gt;&lt;/object&gt;&lt;object type=&quot;3&quot; unique_id=&quot;327853&quot;&gt;&lt;property id=&quot;20148&quot; value=&quot;5&quot;/&gt;&lt;property id=&quot;20300&quot; value=&quot;Slide 5 - &amp;quot;TYPICAL DATA INTERACTION SCENARIOS&amp;quot;&quot;/&gt;&lt;property id=&quot;20307&quot; value=&quot;261&quot;/&gt;&lt;/object&gt;&lt;object type=&quot;3&quot; unique_id=&quot;327854&quot;&gt;&lt;property id=&quot;20148&quot; value=&quot;5&quot;/&gt;&lt;property id=&quot;20300&quot; value=&quot;Slide 6 - &amp;quot;10 Generic Data Processing  Use Cases&amp;quot;&quot;/&gt;&lt;property id=&quot;20307&quot; value=&quot;262&quot;/&gt;&lt;/object&gt;&lt;object type=&quot;3&quot; unique_id=&quot;327855&quot;&gt;&lt;property id=&quot;20148&quot; value=&quot;5&quot;/&gt;&lt;property id=&quot;20300&quot; value=&quot;Slide 7 - &amp;quot;1. Multiple users performing interactive queries and updates on a database with basic availability and eventual con&quot;/&gt;&lt;property id=&quot;20307&quot; value=&quot;263&quot;/&gt;&lt;/object&gt;&lt;object type=&quot;3&quot; unique_id=&quot;327856&quot;&gt;&lt;property id=&quot;20148&quot; value=&quot;5&quot;/&gt;&lt;property id=&quot;20300&quot; value=&quot;Slide 8 - &amp;quot;2. Perform real time analytics on data source streams and notify users when specified events occur&amp;quot;&quot;/&gt;&lt;property id=&quot;20307&quot; value=&quot;264&quot;/&gt;&lt;/object&gt;&lt;object type=&quot;3&quot; unique_id=&quot;327857&quot;&gt;&lt;property id=&quot;20148&quot; value=&quot;5&quot;/&gt;&lt;property id=&quot;20300&quot; value=&quot;Slide 9 - &amp;quot;3. Move data from external data sources into a highly horizontally scalable data store, transform it using highly h&quot;/&gt;&lt;property id=&quot;20307&quot; value=&quot;265&quot;/&gt;&lt;/object&gt;&lt;object type=&quot;3&quot; unique_id=&quot;327858&quot;&gt;&lt;property id=&quot;20148&quot; value=&quot;5&quot;/&gt;&lt;property id=&quot;20300&quot; value=&quot;Slide 10 - &amp;quot;4. Perform batch analytics on the data in a highly horizontally scalable data store using highly horizontally scal&quot;/&gt;&lt;property id=&quot;20307&quot; value=&quot;266&quot;/&gt;&lt;/object&gt;&lt;object type=&quot;3&quot; unique_id=&quot;327859&quot;&gt;&lt;property id=&quot;20148&quot; value=&quot;5&quot;/&gt;&lt;property id=&quot;20300&quot; value=&quot;Slide 11 - &amp;quot;Hive Example&amp;quot;&quot;/&gt;&lt;property id=&quot;20307&quot; value=&quot;267&quot;/&gt;&lt;/object&gt;&lt;object type=&quot;3&quot; unique_id=&quot;327860&quot;&gt;&lt;property id=&quot;20148&quot; value=&quot;5&quot;/&gt;&lt;property id=&quot;20300&quot; value=&quot;Slide 12 - &amp;quot;5. Perform interactive analytics on data in analytics-optimized database&amp;quot;&quot;/&gt;&lt;property id=&quot;20307&quot; value=&quot;268&quot;/&gt;&lt;/object&gt;&lt;object type=&quot;3&quot; unique_id=&quot;327861&quot;&gt;&lt;property id=&quot;20148&quot; value=&quot;5&quot;/&gt;&lt;property id=&quot;20300&quot; value=&quot;Slide 22 - &amp;quot;6. Visualize data extracted from horizontally scalable Big Data store&amp;quot;&quot;/&gt;&lt;property id=&quot;20307&quot; value=&quot;269&quot;/&gt;&lt;/object&gt;&lt;object type=&quot;3&quot; unique_id=&quot;327862&quot;&gt;&lt;property id=&quot;20148&quot; value=&quot;5&quot;/&gt;&lt;property id=&quot;20300&quot; value=&quot;Slide 23 - &amp;quot; 7. Move data from a highly horizontally scalable data store into a traditional Enterprise Data Warehouse &amp;quot;&quot;/&gt;&lt;property id=&quot;20307&quot; value=&quot;270&quot;/&gt;&lt;/object&gt;&lt;object type=&quot;3&quot; unique_id=&quot;327863&quot;&gt;&lt;property id=&quot;20148&quot; value=&quot;5&quot;/&gt;&lt;property id=&quot;20300&quot; value=&quot;Slide 24 - &amp;quot;Moving to EDW Example from Teradata&amp;quot;&quot;/&gt;&lt;property id=&quot;20307&quot; value=&quot;271&quot;/&gt;&lt;/object&gt;&lt;object type=&quot;3&quot; unique_id=&quot;327864&quot;&gt;&lt;property id=&quot;20148&quot; value=&quot;5&quot;/&gt;&lt;property id=&quot;20300&quot; value=&quot;Slide 25 - &amp;quot; 8. Extract, process, and move data from data stores to archives &amp;quot;&quot;/&gt;&lt;property id=&quot;20307&quot; value=&quot;272&quot;/&gt;&lt;/object&gt;&lt;object type=&quot;3&quot; unique_id=&quot;327865&quot;&gt;&lt;property id=&quot;20148&quot; value=&quot;5&quot;/&gt;&lt;property id=&quot;20300&quot; value=&quot;Slide 26 - &amp;quot; 9. Combine data from Cloud databases and on premise data stores for analytics, data mining, and/or machine learni&quot;/&gt;&lt;property id=&quot;20307&quot; value=&quot;273&quot;/&gt;&lt;/object&gt;&lt;object type=&quot;3&quot; unique_id=&quot;327866&quot;&gt;&lt;property id=&quot;20148&quot; value=&quot;5&quot;/&gt;&lt;property id=&quot;20300&quot; value=&quot;Slide 27 - &amp;quot;Example: Integrate Cloud and local data&amp;quot;&quot;/&gt;&lt;property id=&quot;20307&quot; value=&quot;274&quot;/&gt;&lt;/object&gt;&lt;object type=&quot;3&quot; unique_id=&quot;327867&quot;&gt;&lt;property id=&quot;20148&quot; value=&quot;5&quot;/&gt;&lt;property id=&quot;20300&quot; value=&quot;Slide 28 - &amp;quot;10. Orchestrate multiple sequential and parallel data transformations and/or analytic processing using a workflow &quot;/&gt;&lt;property id=&quot;20307&quot; value=&quot;275&quot;/&gt;&lt;/object&gt;&lt;object type=&quot;3&quot; unique_id=&quot;327868&quot;&gt;&lt;property id=&quot;20148&quot; value=&quot;5&quot;/&gt;&lt;property id=&quot;20300&quot; value=&quot;Slide 29 - &amp;quot;Example from Hortonworks&amp;quot;&quot;/&gt;&lt;property id=&quot;20307&quot; value=&quot;276&quot;/&gt;&lt;/object&gt;&lt;object type=&quot;3&quot; unique_id=&quot;330133&quot;&gt;&lt;property id=&quot;20148&quot; value=&quot;5&quot;/&gt;&lt;property id=&quot;20300&quot; value=&quot;Slide 14 - &amp;quot;5A. Perform interactive analytics on observational scientific data&amp;quot;&quot;/&gt;&lt;property id=&quot;20307&quot; value=&quot;279&quot;/&gt;&lt;/object&gt;&lt;object type=&quot;3&quot; unique_id=&quot;330134&quot;&gt;&lt;property id=&quot;20148&quot; value=&quot;5&quot;/&gt;&lt;property id=&quot;20300&quot; value=&quot;Slide 15 - &amp;quot;Particle Physics (LHC)&amp;quot;&quot;/&gt;&lt;property id=&quot;20307&quot; value=&quot;280&quot;/&gt;&lt;/object&gt;&lt;object type=&quot;3&quot; unique_id=&quot;330135&quot;&gt;&lt;property id=&quot;20148&quot; value=&quot;5&quot;/&gt;&lt;property id=&quot;20300&quot; value=&quot;Slide 19 - &amp;quot;CReSIS Remote Sensing: Radar Surveys&amp;quot;&quot;/&gt;&lt;property id=&quot;20307&quot; value=&quot;281&quot;/&gt;&lt;/object&gt;&lt;object type=&quot;3&quot; unique_id=&quot;330136&quot;&gt;&lt;property id=&quot;20148&quot; value=&quot;5&quot;/&gt;&lt;property id=&quot;20300&quot; value=&quot;Slide 20 - &amp;quot;Gene Sequencing&amp;quot;&quot;/&gt;&lt;property id=&quot;20307&quot; value=&quot;282&quot;/&gt;&lt;/object&gt;&lt;object type=&quot;3&quot; unique_id=&quot;330912&quot;&gt;&lt;property id=&quot;20148&quot; value=&quot;5&quot;/&gt;&lt;property id=&quot;20300&quot; value=&quot;Slide 16 - &amp;quot;Astronomy – Dark Energy Survey I&amp;quot;&quot;/&gt;&lt;property id=&quot;20307&quot; value=&quot;283&quot;/&gt;&lt;/object&gt;&lt;object type=&quot;3&quot; unique_id=&quot;330913&quot;&gt;&lt;property id=&quot;20148&quot; value=&quot;5&quot;/&gt;&lt;property id=&quot;20300&quot; value=&quot;Slide 17 - &amp;quot;Astronomy – Dark Energy Survey II&amp;quot;&quot;/&gt;&lt;property id=&quot;20307&quot; value=&quot;284&quot;/&gt;&lt;/object&gt;&lt;object type=&quot;3&quot; unique_id=&quot;330914&quot;&gt;&lt;property id=&quot;20148&quot; value=&quot;5&quot;/&gt;&lt;property id=&quot;20300&quot; value=&quot;Slide 18 - &amp;quot;Astronomy Hubble  Space Telescope&amp;quot;&quot;/&gt;&lt;property id=&quot;20307&quot; value=&quot;285&quot;/&gt;&lt;/object&gt;&lt;object type=&quot;3&quot; unique_id=&quot;333281&quot;&gt;&lt;property id=&quot;20148&quot; value=&quot;5&quot;/&gt;&lt;property id=&quot;20300&quot; value=&quot;Slide 30 - &amp;quot;Using the HPC-ABDS Stack (summary of different layers)&amp;quot;&quot;/&gt;&lt;property id=&quot;20307&quot; value=&quot;294&quot;/&gt;&lt;/object&gt;&lt;object type=&quot;3&quot; unique_id=&quot;339043&quot;&gt;&lt;property id=&quot;20148&quot; value=&quot;5&quot;/&gt;&lt;property id=&quot;20300&quot; value=&quot;Slide 63 - &amp;quot;Summary&amp;quot;&quot;/&gt;&lt;property id=&quot;20307&quot; value=&quot;296&quot;/&gt;&lt;/object&gt;&lt;object type=&quot;3&quot; unique_id=&quot;344656&quot;&gt;&lt;property id=&quot;20148&quot; value=&quot;5&quot;/&gt;&lt;property id=&quot;20300&quot; value=&quot;Slide 13 - &amp;quot;Data ACCESS Patterns Science EXAMPLES&amp;quot;&quot;/&gt;&lt;property id=&quot;20307&quot; value=&quot;297&quot;/&gt;&lt;/object&gt;&lt;object type=&quot;3&quot; unique_id=&quot;344657&quot;&gt;&lt;property id=&quot;20148&quot; value=&quot;5&quot;/&gt;&lt;property id=&quot;20300&quot; value=&quot;Slide 21 - &amp;quot;Remaining general access patterns&amp;quot;&quot;/&gt;&lt;property id=&quot;20307&quot; value=&quot;298&quot;/&gt;&lt;/object&gt;&lt;object type=&quot;3&quot; unique_id=&quot;345606&quot;&gt;&lt;property id=&quot;20148&quot; value=&quot;5&quot;/&gt;&lt;property id=&quot;20300&quot; value=&quot;Slide 4&quot;/&gt;&lt;property id=&quot;20307&quot; value=&quot;300&quot;/&gt;&lt;/object&gt;&lt;object type=&quot;3&quot; unique_id=&quot;514295&quot;&gt;&lt;property id=&quot;20148&quot; value=&quot;5&quot;/&gt;&lt;property id=&quot;20300&quot; value=&quot;Slide 31 - &amp;quot;Functionality of 21 HPC-ABDS Layers&amp;quot;&quot;/&gt;&lt;property id=&quot;20307&quot; value=&quot;301&quot;/&gt;&lt;/object&gt;&lt;object type=&quot;3&quot; unique_id=&quot;514296&quot;&gt;&lt;property id=&quot;20148&quot; value=&quot;5&quot;/&gt;&lt;property id=&quot;20300&quot; value=&quot;Slide 59 - &amp;quot;Typical Selected Stacks for ABDS and HPC&amp;quot;&quot;/&gt;&lt;property id=&quot;20307&quot; value=&quot;302&quot;/&gt;&lt;/object&gt;&lt;object type=&quot;3&quot; unique_id=&quot;516526&quot;&gt;&lt;property id=&quot;20148&quot; value=&quot;5&quot;/&gt;&lt;property id=&quot;20300&quot; value=&quot;Slide 32 - &amp;quot;HPC-ABDS Stack Layers 1 and 2 &amp;quot;&quot;/&gt;&lt;property id=&quot;20307&quot; value=&quot;303&quot;/&gt;&lt;/object&gt;&lt;object type=&quot;3&quot; unique_id=&quot;516527&quot;&gt;&lt;property id=&quot;20148&quot; value=&quot;5&quot;/&gt;&lt;property id=&quot;20300&quot; value=&quot;Slide 33 - &amp;quot;HPC-ABDS Stack Layers 3 and 4 &amp;quot;&quot;/&gt;&lt;property id=&quot;20307&quot; value=&quot;304&quot;/&gt;&lt;/object&gt;&lt;object type=&quot;3&quot; unique_id=&quot;516528&quot;&gt;&lt;property id=&quot;20148&quot; value=&quot;5&quot;/&gt;&lt;property id=&quot;20300&quot; value=&quot;Slide 34 - &amp;quot;HPC-ABDS Stack Layer 5 &amp;quot;&quot;/&gt;&lt;property id=&quot;20307&quot; value=&quot;305&quot;/&gt;&lt;/object&gt;&lt;object type=&quot;3&quot; unique_id=&quot;516529&quot;&gt;&lt;property id=&quot;20148&quot; value=&quot;5&quot;/&gt;&lt;property id=&quot;20300&quot; value=&quot;Slide 35 - &amp;quot;HPC-ABDS Stack Layer 6&amp;quot;&quot;/&gt;&lt;property id=&quot;20307&quot; value=&quot;306&quot;/&gt;&lt;/object&gt;&lt;object type=&quot;3&quot; unique_id=&quot;516530&quot;&gt;&lt;property id=&quot;20148&quot; value=&quot;5&quot;/&gt;&lt;property id=&quot;20300&quot; value=&quot;Slide 36 - &amp;quot;HPC-ABDS Stack Layer 7 &amp;quot;&quot;/&gt;&lt;property id=&quot;20307&quot; value=&quot;307&quot;/&gt;&lt;/object&gt;&lt;object type=&quot;3&quot; unique_id=&quot;516531&quot;&gt;&lt;property id=&quot;20148&quot; value=&quot;5&quot;/&gt;&lt;property id=&quot;20300&quot; value=&quot;Slide 37 - &amp;quot;HPC-ABDS Stack Layer 8 &amp;quot;&quot;/&gt;&lt;property id=&quot;20307&quot; value=&quot;308&quot;/&gt;&lt;/object&gt;&lt;object type=&quot;3&quot; unique_id=&quot;516532&quot;&gt;&lt;property id=&quot;20148&quot; value=&quot;5&quot;/&gt;&lt;property id=&quot;20300&quot; value=&quot;Slide 38 - &amp;quot;HPC-ABDS Stack Layer 9 &amp;quot;&quot;/&gt;&lt;property id=&quot;20307&quot; value=&quot;309&quot;/&gt;&lt;/object&gt;&lt;object type=&quot;3&quot; unique_id=&quot;516533&quot;&gt;&lt;property id=&quot;20148&quot; value=&quot;5&quot;/&gt;&lt;property id=&quot;20300&quot; value=&quot;Slide 39 - &amp;quot;HPC-ABDS Stack Layer 10&amp;quot;&quot;/&gt;&lt;property id=&quot;20307&quot; value=&quot;310&quot;/&gt;&lt;/object&gt;&lt;object type=&quot;3&quot; unique_id=&quot;516534&quot;&gt;&lt;property id=&quot;20148&quot; value=&quot;5&quot;/&gt;&lt;property id=&quot;20300&quot; value=&quot;Slide 40 - &amp;quot;HPC-ABDS Stack Layer 11A &amp;quot;&quot;/&gt;&lt;property id=&quot;20307&quot; value=&quot;311&quot;/&gt;&lt;/object&gt;&lt;object type=&quot;3&quot; unique_id=&quot;516535&quot;&gt;&lt;property id=&quot;20148&quot; value=&quot;5&quot;/&gt;&lt;property id=&quot;20300&quot; value=&quot;Slide 41 - &amp;quot;HPC-ABDS Stack Layer 11B &amp;quot;&quot;/&gt;&lt;property id=&quot;20307&quot; value=&quot;312&quot;/&gt;&lt;/object&gt;&lt;object type=&quot;3&quot; unique_id=&quot;516536&quot;&gt;&lt;property id=&quot;20148&quot; value=&quot;5&quot;/&gt;&lt;property id=&quot;20300&quot; value=&quot;Slide 42 - &amp;quot;HPC-ABDS Stack Layer 11C&amp;quot;&quot;/&gt;&lt;property id=&quot;20307&quot; value=&quot;315&quot;/&gt;&lt;/object&gt;&lt;object type=&quot;3&quot; unique_id=&quot;516537&quot;&gt;&lt;property id=&quot;20148&quot; value=&quot;5&quot;/&gt;&lt;property id=&quot;20300&quot; value=&quot;Slide 43 - &amp;quot;HPC-ABDS Stack Layer 12 &amp;quot;&quot;/&gt;&lt;property id=&quot;20307&quot; value=&quot;316&quot;/&gt;&lt;/object&gt;&lt;object type=&quot;3&quot; unique_id=&quot;516538&quot;&gt;&lt;property id=&quot;20148&quot; value=&quot;5&quot;/&gt;&lt;property id=&quot;20300&quot; value=&quot;Slide 44 - &amp;quot;HPC-ABDS Stack Layer 13-1 &amp;quot;&quot;/&gt;&lt;property id=&quot;20307&quot; value=&quot;317&quot;/&gt;&lt;/object&gt;&lt;object type=&quot;3&quot; unique_id=&quot;516539&quot;&gt;&lt;property id=&quot;20148&quot; value=&quot;5&quot;/&gt;&lt;property id=&quot;20300&quot; value=&quot;Slide 45 - &amp;quot;HPC-ABDS Stack Layer 13-2 &amp;quot;&quot;/&gt;&lt;property id=&quot;20307&quot; value=&quot;318&quot;/&gt;&lt;/object&gt;&lt;object type=&quot;3&quot; unique_id=&quot;516540&quot;&gt;&lt;property id=&quot;20148&quot; value=&quot;5&quot;/&gt;&lt;property id=&quot;20300&quot; value=&quot;Slide 46 - &amp;quot;HPC-ABDS Stack Layer 14-1 &amp;quot;&quot;/&gt;&lt;property id=&quot;20307&quot; value=&quot;319&quot;/&gt;&lt;/object&gt;&lt;object type=&quot;3&quot; unique_id=&quot;516541&quot;&gt;&lt;property id=&quot;20148&quot; value=&quot;5&quot;/&gt;&lt;property id=&quot;20300&quot; value=&quot;Slide 47 - &amp;quot;HPC-ABDS Stack Layer 14-2 &amp;quot;&quot;/&gt;&lt;property id=&quot;20307&quot; value=&quot;320&quot;/&gt;&lt;/object&gt;&lt;object type=&quot;3&quot; unique_id=&quot;516542&quot;&gt;&lt;property id=&quot;20148&quot; value=&quot;5&quot;/&gt;&lt;property id=&quot;20300&quot; value=&quot;Slide 48 - &amp;quot;HPC-ABDS Stack Layer 14-3 &amp;quot;&quot;/&gt;&lt;property id=&quot;20307&quot; value=&quot;313&quot;/&gt;&lt;/object&gt;&lt;object type=&quot;3&quot; unique_id=&quot;516543&quot;&gt;&lt;property id=&quot;20148&quot; value=&quot;5&quot;/&gt;&lt;property id=&quot;20300&quot; value=&quot;Slide 49 - &amp;quot;HPC-ABDS Stack Layer 14B &amp;quot;&quot;/&gt;&lt;property id=&quot;20307&quot; value=&quot;314&quot;/&gt;&lt;/object&gt;&lt;object type=&quot;3&quot; unique_id=&quot;516544&quot;&gt;&lt;property id=&quot;20148&quot; value=&quot;5&quot;/&gt;&lt;property id=&quot;20300&quot; value=&quot;Slide 50 - &amp;quot;HPC-ABDS Stack Layer 15A &amp;quot;&quot;/&gt;&lt;property id=&quot;20307&quot; value=&quot;321&quot;/&gt;&lt;/object&gt;&lt;object type=&quot;3&quot; unique_id=&quot;516545&quot;&gt;&lt;property id=&quot;20148&quot; value=&quot;5&quot;/&gt;&lt;property id=&quot;20300&quot; value=&quot;Slide 51 - &amp;quot;HPC-ABDS Stack Layer 15B &amp;quot;&quot;/&gt;&lt;property id=&quot;20307&quot; value=&quot;322&quot;/&gt;&lt;/object&gt;&lt;object type=&quot;3&quot; unique_id=&quot;516546&quot;&gt;&lt;property id=&quot;20148&quot; value=&quot;5&quot;/&gt;&lt;property id=&quot;20300&quot; value=&quot;Slide 52 - &amp;quot;HPC-ABDS Stack Layer 16-1 &amp;quot;&quot;/&gt;&lt;property id=&quot;20307&quot; value=&quot;323&quot;/&gt;&lt;/object&gt;&lt;object type=&quot;3&quot; unique_id=&quot;516547&quot;&gt;&lt;property id=&quot;20148&quot; value=&quot;5&quot;/&gt;&lt;property id=&quot;20300&quot; value=&quot;Slide 53 - &amp;quot;HPC-ABDS Stack Layer 16-2&amp;quot;&quot;/&gt;&lt;property id=&quot;20307&quot; value=&quot;324&quot;/&gt;&lt;/object&gt;&lt;object type=&quot;3&quot; unique_id=&quot;516548&quot;&gt;&lt;property id=&quot;20148&quot; value=&quot;5&quot;/&gt;&lt;property id=&quot;20300&quot; value=&quot;Slide 54 - &amp;quot;HPC-ABDS Stack Layer 17-1 &amp;quot;&quot;/&gt;&lt;property id=&quot;20307&quot; value=&quot;327&quot;/&gt;&lt;/object&gt;&lt;object type=&quot;3&quot; unique_id=&quot;516549&quot;&gt;&lt;property id=&quot;20148&quot; value=&quot;5&quot;/&gt;&lt;property id=&quot;20300&quot; value=&quot;Slide 55 - &amp;quot;HPC-ABDS Stack Layer 17-2&amp;quot;&quot;/&gt;&lt;property id=&quot;20307&quot; value=&quot;325&quot;/&gt;&lt;/object&gt;&lt;object type=&quot;3&quot; unique_id=&quot;516550&quot;&gt;&lt;property id=&quot;20148&quot; value=&quot;5&quot;/&gt;&lt;property id=&quot;20300&quot; value=&quot;Slide 56 - &amp;quot;HPC-ABDS Stack Citations I&amp;quot;&quot;/&gt;&lt;property id=&quot;20307&quot; value=&quot;328&quot;/&gt;&lt;/object&gt;&lt;object type=&quot;3&quot; unique_id=&quot;516551&quot;&gt;&lt;property id=&quot;20148&quot; value=&quot;5&quot;/&gt;&lt;property id=&quot;20300&quot; value=&quot;Slide 57 - &amp;quot;HPC-ABDS Stack Citations II&amp;quot;&quot;/&gt;&lt;property id=&quot;20307&quot; value=&quot;334&quot;/&gt;&lt;/object&gt;&lt;object type=&quot;3&quot; unique_id=&quot;516552&quot;&gt;&lt;property id=&quot;20148&quot; value=&quot;5&quot;/&gt;&lt;property id=&quot;20300&quot; value=&quot;Slide 58&quot;/&gt;&lt;property id=&quot;20307&quot; value=&quot;333&quot;/&gt;&lt;/object&gt;&lt;object type=&quot;3&quot; unique_id=&quot;516553&quot;&gt;&lt;property id=&quot;20148&quot; value=&quot;5&quot;/&gt;&lt;property id=&quot;20300&quot; value=&quot;Slide 60 - &amp;quot;HPC-ABDS Stack Summarized I &amp;quot;&quot;/&gt;&lt;property id=&quot;20307&quot; value=&quot;330&quot;/&gt;&lt;/object&gt;&lt;object type=&quot;3&quot; unique_id=&quot;516554&quot;&gt;&lt;property id=&quot;20148&quot; value=&quot;5&quot;/&gt;&lt;property id=&quot;20300&quot; value=&quot;Slide 61 - &amp;quot;HPC-ABDS Stack Summarized II &amp;quot;&quot;/&gt;&lt;property id=&quot;20307&quot; value=&quot;331&quot;/&gt;&lt;/object&gt;&lt;object type=&quot;3&quot; unique_id=&quot;516555&quot;&gt;&lt;property id=&quot;20148&quot; value=&quot;5&quot;/&gt;&lt;property id=&quot;20300&quot; value=&quot;Slide 62 - &amp;quot;HPC-ABDS Stack Summarized III &amp;quot;&quot;/&gt;&lt;property id=&quot;20307&quot; value=&quot;332&quot;/&gt;&lt;/objec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athena xmlns="http://schemas.microsoft.com/edu/athena" version="0.1.1819.0"/>
</file>

<file path=customXml/itemProps1.xml><?xml version="1.0" encoding="utf-8"?>
<ds:datastoreItem xmlns:ds="http://schemas.openxmlformats.org/officeDocument/2006/customXml" ds:itemID="{846919E4-8AE0-4AB1-85A3-8EA0736BA1E7}">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emplate>Office Theme</Template>
  <TotalTime>3580</TotalTime>
  <Words>8078</Words>
  <Application>Microsoft Office PowerPoint</Application>
  <PresentationFormat>On-screen Show (4:3)</PresentationFormat>
  <Paragraphs>369</Paragraphs>
  <Slides>64</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Arial</vt:lpstr>
      <vt:lpstr>Calibri</vt:lpstr>
      <vt:lpstr>Franklin Gothic Demi</vt:lpstr>
      <vt:lpstr>Franklin Gothic Medium</vt:lpstr>
      <vt:lpstr>Times New Roman</vt:lpstr>
      <vt:lpstr>1_Office Theme</vt:lpstr>
      <vt:lpstr>Big Data Open Source Software  and Projects Data Access Patterns and  Introduction to using HPC-ABDS Unit 2 </vt:lpstr>
      <vt:lpstr>Introduction to HPC-ABDS</vt:lpstr>
      <vt:lpstr>PowerPoint Presentation</vt:lpstr>
      <vt:lpstr>PowerPoint Presentation</vt:lpstr>
      <vt:lpstr>TYPICAL DATA INTERACTION SCENARIOS</vt:lpstr>
      <vt:lpstr>10 Generic Data Processing  Use Cases</vt:lpstr>
      <vt:lpstr>1. Multiple users performing interactive queries and updates on a database with basic availability and eventual consistency</vt:lpstr>
      <vt:lpstr>2. Perform real time analytics on data source streams and notify users when specified events occur</vt:lpstr>
      <vt:lpstr>3. Move data from external data sources into a highly horizontally scalable data store, transform it using highly horizontally scalable processing (e.g. Map-Reduce), and return it to the horizontally scalable data store (ELT) </vt:lpstr>
      <vt:lpstr>4. Perform batch analytics on the data in a highly horizontally scalable data store using highly horizontally scalable processing (e.g MapReduce) with a user-friendly interface (e.g. SQL like)</vt:lpstr>
      <vt:lpstr>Hive Example</vt:lpstr>
      <vt:lpstr>5. Perform interactive analytics on data in analytics-optimized database</vt:lpstr>
      <vt:lpstr>Data ACCESS Patterns Science EXAMPLES</vt:lpstr>
      <vt:lpstr>5A. Perform interactive analytics on observational scientific data</vt:lpstr>
      <vt:lpstr>Particle Physics (LHC)</vt:lpstr>
      <vt:lpstr>Astronomy – Dark Energy Survey I</vt:lpstr>
      <vt:lpstr>Astronomy – Dark Energy Survey II</vt:lpstr>
      <vt:lpstr>Astronomy Hubble  Space Telescope</vt:lpstr>
      <vt:lpstr>CReSIS Remote Sensing: Radar Surveys</vt:lpstr>
      <vt:lpstr>Gene Sequencing</vt:lpstr>
      <vt:lpstr>Remaining general access patterns</vt:lpstr>
      <vt:lpstr>6. Visualize data extracted from horizontally scalable Big Data store</vt:lpstr>
      <vt:lpstr> 7. Move data from a highly horizontally scalable data store into a traditional Enterprise Data Warehouse </vt:lpstr>
      <vt:lpstr>Moving to EDW Example from Teradata</vt:lpstr>
      <vt:lpstr> 8. Extract, process, and move data from data stores to archives </vt:lpstr>
      <vt:lpstr> 9. Combine data from Cloud databases and on premise data stores for analytics, data mining, and/or machine learning </vt:lpstr>
      <vt:lpstr>Example: Integrate Cloud and local data</vt:lpstr>
      <vt:lpstr>10. Orchestrate multiple sequential and parallel data transformations and/or analytic processing using a workflow manager</vt:lpstr>
      <vt:lpstr>Example from Hortonworks</vt:lpstr>
      <vt:lpstr>Using the HPC-ABDS Stack (summary of different layers)</vt:lpstr>
      <vt:lpstr>Functionality of 21 HPC-ABDS Layers</vt:lpstr>
      <vt:lpstr>HPC-ABDS Stack Layers 1 and 2 </vt:lpstr>
      <vt:lpstr>HPC-ABDS Stack Layers 3 and 4 </vt:lpstr>
      <vt:lpstr>HPC-ABDS Stack Layer 5 </vt:lpstr>
      <vt:lpstr>HPC-ABDS Stack Layer 6</vt:lpstr>
      <vt:lpstr>Using the HPC-ABDS Stack (summary of different layers)</vt:lpstr>
      <vt:lpstr>HPC-ABDS Stack Layer 7 </vt:lpstr>
      <vt:lpstr>HPC-ABDS Stack Layer 8 </vt:lpstr>
      <vt:lpstr>HPC-ABDS Stack Layer 9 </vt:lpstr>
      <vt:lpstr>HPC-ABDS Stack Layer 10</vt:lpstr>
      <vt:lpstr>HPC-ABDS Stack Layer 11A </vt:lpstr>
      <vt:lpstr>HPC-ABDS Stack Layer 11B </vt:lpstr>
      <vt:lpstr>HPC-ABDS Stack Layer 11C</vt:lpstr>
      <vt:lpstr>HPC-ABDS Stack Layer 12 </vt:lpstr>
      <vt:lpstr>HPC-ABDS Stack Layer 13-1 </vt:lpstr>
      <vt:lpstr>HPC-ABDS Stack Layer 13-2 </vt:lpstr>
      <vt:lpstr>HPC-ABDS Stack Layer 14-1 </vt:lpstr>
      <vt:lpstr>HPC-ABDS Stack Layer 14-2 </vt:lpstr>
      <vt:lpstr>HPC-ABDS Stack Layer 14-3 </vt:lpstr>
      <vt:lpstr>HPC-ABDS Stack Layer 14B </vt:lpstr>
      <vt:lpstr>HPC-ABDS Stack Layer 15A </vt:lpstr>
      <vt:lpstr>HPC-ABDS Stack Layer 15B </vt:lpstr>
      <vt:lpstr>HPC-ABDS Stack Layer 16-1 </vt:lpstr>
      <vt:lpstr>HPC-ABDS Stack Layer 16-2</vt:lpstr>
      <vt:lpstr>HPC-ABDS Stack Layer 17-1 </vt:lpstr>
      <vt:lpstr>HPC-ABDS Stack Layer 17-2</vt:lpstr>
      <vt:lpstr>HPC-ABDS Stack Citations I</vt:lpstr>
      <vt:lpstr>HPC-ABDS Stack Citations II</vt:lpstr>
      <vt:lpstr>PowerPoint Presentation</vt:lpstr>
      <vt:lpstr>Typical Selected Stacks for ABDS and HPC</vt:lpstr>
      <vt:lpstr>HPC-ABDS Stack Summarized I </vt:lpstr>
      <vt:lpstr>HPC-ABDS Stack Summarized II </vt:lpstr>
      <vt:lpstr>HPC-ABDS Stack Summarized III </vt:lpstr>
      <vt:lpstr>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Open Source Software  and Projects HPC-ABDS </dc:title>
  <dc:creator>Geoffrey Fox</dc:creator>
  <cp:lastModifiedBy>SIDDHARTH MAINI</cp:lastModifiedBy>
  <cp:revision>87</cp:revision>
  <dcterms:created xsi:type="dcterms:W3CDTF">2014-08-16T12:53:15Z</dcterms:created>
  <dcterms:modified xsi:type="dcterms:W3CDTF">2015-03-11T18:00:13Z</dcterms:modified>
</cp:coreProperties>
</file>