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3"/>
  </p:notesMasterIdLst>
  <p:sldIdLst>
    <p:sldId id="522" r:id="rId9"/>
    <p:sldId id="659" r:id="rId10"/>
    <p:sldId id="660" r:id="rId11"/>
    <p:sldId id="661" r:id="rId12"/>
    <p:sldId id="662" r:id="rId13"/>
    <p:sldId id="663" r:id="rId14"/>
    <p:sldId id="664" r:id="rId15"/>
    <p:sldId id="665" r:id="rId16"/>
    <p:sldId id="666" r:id="rId17"/>
    <p:sldId id="667" r:id="rId18"/>
    <p:sldId id="668" r:id="rId19"/>
    <p:sldId id="669" r:id="rId20"/>
    <p:sldId id="569" r:id="rId21"/>
    <p:sldId id="297" r:id="rId22"/>
    <p:sldId id="570" r:id="rId23"/>
    <p:sldId id="624" r:id="rId24"/>
    <p:sldId id="571" r:id="rId25"/>
    <p:sldId id="591" r:id="rId26"/>
    <p:sldId id="617" r:id="rId27"/>
    <p:sldId id="594" r:id="rId28"/>
    <p:sldId id="618" r:id="rId29"/>
    <p:sldId id="592" r:id="rId30"/>
    <p:sldId id="657" r:id="rId31"/>
    <p:sldId id="635" r:id="rId32"/>
    <p:sldId id="590" r:id="rId33"/>
    <p:sldId id="656" r:id="rId34"/>
    <p:sldId id="655" r:id="rId35"/>
    <p:sldId id="623" r:id="rId36"/>
    <p:sldId id="572" r:id="rId37"/>
    <p:sldId id="654" r:id="rId38"/>
    <p:sldId id="638" r:id="rId39"/>
    <p:sldId id="658" r:id="rId40"/>
    <p:sldId id="636" r:id="rId41"/>
    <p:sldId id="637" r:id="rId42"/>
    <p:sldId id="640" r:id="rId43"/>
    <p:sldId id="639" r:id="rId44"/>
    <p:sldId id="622" r:id="rId45"/>
    <p:sldId id="573" r:id="rId46"/>
    <p:sldId id="625" r:id="rId47"/>
    <p:sldId id="626" r:id="rId48"/>
    <p:sldId id="629" r:id="rId49"/>
    <p:sldId id="634" r:id="rId50"/>
    <p:sldId id="598" r:id="rId51"/>
    <p:sldId id="462"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8" autoAdjust="0"/>
    <p:restoredTop sz="96086" autoAdjust="0"/>
  </p:normalViewPr>
  <p:slideViewPr>
    <p:cSldViewPr snapToGrid="0" snapToObjects="1">
      <p:cViewPr varScale="1">
        <p:scale>
          <a:sx n="115" d="100"/>
          <a:sy n="115" d="100"/>
        </p:scale>
        <p:origin x="87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970E0A52-F769-4DAD-BB0A-2654D6717A87}">
      <dgm:prSet/>
      <dgm:spPr/>
      <dgm:t>
        <a:bodyPr/>
        <a:lstStyle/>
        <a:p>
          <a:pPr rtl="0"/>
          <a:r>
            <a:rPr lang="en-US" b="1" dirty="0" smtClean="0">
              <a:solidFill>
                <a:schemeClr val="tx1"/>
              </a:solidFill>
            </a:rPr>
            <a:t>Infrastructure security</a:t>
          </a:r>
          <a:endParaRPr lang="en-US" b="1" dirty="0">
            <a:solidFill>
              <a:schemeClr val="tx1"/>
            </a:solidFill>
          </a:endParaRPr>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custT="1"/>
      <dgm:spPr/>
      <dgm:t>
        <a:bodyPr/>
        <a:lstStyle/>
        <a:p>
          <a:pPr rtl="0"/>
          <a:r>
            <a:rPr lang="en-US" sz="1400" b="1" dirty="0" smtClean="0"/>
            <a:t>Secure Computations in Distributed Programming Frameworks</a:t>
          </a:r>
          <a:endParaRPr lang="en-US" sz="1400" b="1" dirty="0"/>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custT="1"/>
      <dgm:spPr/>
      <dgm:t>
        <a:bodyPr/>
        <a:lstStyle/>
        <a:p>
          <a:pPr rtl="0"/>
          <a:r>
            <a:rPr lang="en-US" sz="1400" b="1" dirty="0" smtClean="0"/>
            <a:t>Security Best Practices for Non-Relational Data Stores</a:t>
          </a:r>
          <a:endParaRPr lang="en-US" sz="1400" b="1" dirty="0"/>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dirty="0" smtClean="0">
              <a:solidFill>
                <a:schemeClr val="tx1"/>
              </a:solidFill>
            </a:rPr>
            <a:t>Data Privacy</a:t>
          </a:r>
          <a:endParaRPr lang="en-US" b="1" dirty="0">
            <a:solidFill>
              <a:schemeClr val="tx1"/>
            </a:solidFill>
          </a:endParaRPr>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custT="1"/>
      <dgm:spPr/>
      <dgm:t>
        <a:bodyPr/>
        <a:lstStyle/>
        <a:p>
          <a:pPr rtl="0"/>
          <a:r>
            <a:rPr lang="en-US" sz="1400" b="1" dirty="0" smtClean="0"/>
            <a:t>Privacy Preserving Data Mining and Analytics</a:t>
          </a:r>
          <a:endParaRPr lang="en-US" sz="1400" b="1" dirty="0"/>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custT="1"/>
      <dgm:spPr/>
      <dgm:t>
        <a:bodyPr/>
        <a:lstStyle/>
        <a:p>
          <a:pPr rtl="0"/>
          <a:r>
            <a:rPr lang="en-US" sz="1400" b="1" dirty="0" smtClean="0"/>
            <a:t>Cryptographically Enforced Data Centric Security</a:t>
          </a:r>
          <a:endParaRPr lang="en-US" sz="1400" b="1" dirty="0"/>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custT="1"/>
      <dgm:spPr/>
      <dgm:t>
        <a:bodyPr/>
        <a:lstStyle/>
        <a:p>
          <a:pPr rtl="0"/>
          <a:r>
            <a:rPr lang="en-US" sz="1400" b="1" dirty="0" smtClean="0"/>
            <a:t>Granular Access Control</a:t>
          </a:r>
          <a:endParaRPr lang="en-US" sz="1400" b="1" dirty="0"/>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dirty="0" smtClean="0">
              <a:solidFill>
                <a:schemeClr val="tx1"/>
              </a:solidFill>
            </a:rPr>
            <a:t>Data Management</a:t>
          </a:r>
          <a:endParaRPr lang="en-US" b="1" dirty="0">
            <a:solidFill>
              <a:schemeClr val="tx1"/>
            </a:solidFill>
          </a:endParaRPr>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custT="1"/>
      <dgm:spPr/>
      <dgm:t>
        <a:bodyPr/>
        <a:lstStyle/>
        <a:p>
          <a:pPr rtl="0"/>
          <a:r>
            <a:rPr lang="en-US" sz="1400" b="1" dirty="0" smtClean="0"/>
            <a:t>Secure Data Storage and Transaction Logs</a:t>
          </a:r>
          <a:endParaRPr lang="en-US" sz="1400" b="1" dirty="0"/>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custT="1"/>
      <dgm:spPr/>
      <dgm:t>
        <a:bodyPr/>
        <a:lstStyle/>
        <a:p>
          <a:pPr rtl="0"/>
          <a:r>
            <a:rPr lang="en-US" sz="1400" b="1" dirty="0" smtClean="0"/>
            <a:t>Granular Audits</a:t>
          </a:r>
          <a:endParaRPr lang="en-US" sz="1400" b="1" dirty="0"/>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custT="1"/>
      <dgm:spPr/>
      <dgm:t>
        <a:bodyPr/>
        <a:lstStyle/>
        <a:p>
          <a:pPr rtl="0"/>
          <a:r>
            <a:rPr lang="en-US" sz="1400" b="1" dirty="0" smtClean="0"/>
            <a:t>Data Provenance</a:t>
          </a:r>
          <a:endParaRPr lang="en-US" sz="1400" b="1" dirty="0"/>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dirty="0" smtClean="0">
              <a:solidFill>
                <a:schemeClr val="tx1"/>
              </a:solidFill>
            </a:rPr>
            <a:t>Integrity and Reactive Security</a:t>
          </a:r>
          <a:endParaRPr lang="en-US" b="1" dirty="0">
            <a:solidFill>
              <a:schemeClr val="tx1"/>
            </a:solidFill>
          </a:endParaRPr>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custT="1"/>
      <dgm:spPr/>
      <dgm:t>
        <a:bodyPr/>
        <a:lstStyle/>
        <a:p>
          <a:pPr rtl="0"/>
          <a:r>
            <a:rPr lang="en-US" sz="1400" b="1" dirty="0" smtClean="0"/>
            <a:t>End-point validation and filtering</a:t>
          </a:r>
          <a:endParaRPr lang="en-US" sz="1400" b="1" dirty="0"/>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custT="1"/>
      <dgm:spPr/>
      <dgm:t>
        <a:bodyPr/>
        <a:lstStyle/>
        <a:p>
          <a:pPr rtl="0"/>
          <a:r>
            <a:rPr lang="en-US" sz="1400" b="1" dirty="0" smtClean="0"/>
            <a:t>Real time Security Monitoring</a:t>
          </a:r>
          <a:endParaRPr lang="en-US" sz="1400" b="1" dirty="0"/>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custScaleY="134087">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0C38433D-63FE-4990-AC81-A0F68BB3700E}" srcId="{970E0A52-F769-4DAD-BB0A-2654D6717A87}" destId="{56A76203-9565-4324-AC58-E40454A1A19C}" srcOrd="0" destOrd="0" parTransId="{78329A67-4880-4B75-BC97-E5302A6E5FCC}" sibTransId="{EF4EE4DC-11A4-4E2D-B68B-F92333EE2BB5}"/>
    <dgm:cxn modelId="{F7A30734-8A71-4B71-8905-4263426B6931}" type="presOf" srcId="{EC376011-B4D7-45D3-B969-66CA1A9DAEB3}" destId="{933456EE-7AC4-4D6D-9AC2-60D0DC3BB234}" srcOrd="0" destOrd="0" presId="urn:microsoft.com/office/officeart/2005/8/layout/hierarchy3"/>
    <dgm:cxn modelId="{072B7379-71E5-4DFC-889C-592F2D80EF2C}" type="presOf" srcId="{23E0F508-3D5F-41E2-80DC-9EE59A1E40EB}" destId="{C40AC9D1-ADBF-44F0-8A39-8BE5141BC993}" srcOrd="1" destOrd="0" presId="urn:microsoft.com/office/officeart/2005/8/layout/hierarchy3"/>
    <dgm:cxn modelId="{7364C488-CA66-4103-B9E7-87258828AD1F}" type="presOf" srcId="{C17B51F0-CEF3-4085-B706-39CF6AE9FF08}" destId="{F6478861-9692-4F58-85B9-453C424F8066}" srcOrd="0"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71D33D85-1C69-4F27-AEA0-66CCF948ECAD}" type="presOf" srcId="{8ECACD06-693F-4E9A-A917-5F3F7059F55F}" destId="{E995D1FB-5D97-4318-A9D4-345FA08F939A}" srcOrd="0" destOrd="0" presId="urn:microsoft.com/office/officeart/2005/8/layout/hierarchy3"/>
    <dgm:cxn modelId="{A76021CE-6E53-49BF-964B-4DE7CCA1D9F8}" type="presOf" srcId="{2CEA38D9-25A0-43A0-9444-CB3F6D8A73F1}" destId="{B31C790E-6FA0-4831-A813-15038F8009BC}" srcOrd="0"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B4C59065-B8B3-438F-B062-1B1C551597A1}" type="presOf" srcId="{BF329172-2A23-4A5B-B3C6-26A0353762A3}" destId="{8B1D4946-E09C-4C02-8CC0-045BA55F6D25}" srcOrd="1" destOrd="0" presId="urn:microsoft.com/office/officeart/2005/8/layout/hierarchy3"/>
    <dgm:cxn modelId="{9C935588-FC05-4CC6-B321-9B4862EB9416}" type="presOf" srcId="{56A76203-9565-4324-AC58-E40454A1A19C}" destId="{282C61E0-3C7B-42E2-B365-7E28CFC24155}" srcOrd="0" destOrd="0" presId="urn:microsoft.com/office/officeart/2005/8/layout/hierarchy3"/>
    <dgm:cxn modelId="{4E900D73-E30A-4EF9-BD5F-80BC5160F13A}" type="presOf" srcId="{50A01836-E6EB-43C7-94B8-EF5CBE2FF369}" destId="{75605BE4-B71E-4154-B896-644045BC4CA2}"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D476AE9C-E570-44FD-9991-3A1FF20417CD}" type="presOf" srcId="{23E0F508-3D5F-41E2-80DC-9EE59A1E40EB}" destId="{5C5DC175-802B-4922-8A31-1E145BF9B4A9}" srcOrd="0"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41ED4235-2FCB-476E-B497-E3550D2B7B8A}" type="presOf" srcId="{6870F2A4-8148-4ECE-A2C1-A522FA88D785}" destId="{37B24D81-8F11-4B5E-95DD-0A64AA0E7224}" srcOrd="0" destOrd="0" presId="urn:microsoft.com/office/officeart/2005/8/layout/hierarchy3"/>
    <dgm:cxn modelId="{D19185B9-A865-471E-8C7B-9578A354CF66}" type="presOf" srcId="{F36A230A-26E3-4CF6-9D5D-06BEE2D43107}" destId="{3AA3E6A7-40A6-4CB3-BFBD-E39D7E3026CE}" srcOrd="0" destOrd="0" presId="urn:microsoft.com/office/officeart/2005/8/layout/hierarchy3"/>
    <dgm:cxn modelId="{FEFE1805-2941-4C57-B11F-66F8D8C16431}" type="presOf" srcId="{BCCF6D9C-8594-466D-ADEE-4B01F8F98028}" destId="{D7FC5D8F-BC81-43B0-B959-22257CC46001}"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D2340C10-1AD0-45A4-8675-7B1BB6E39043}" srcId="{23E0F508-3D5F-41E2-80DC-9EE59A1E40EB}" destId="{37CE5151-1C20-4112-B86D-1D2858023930}" srcOrd="1" destOrd="0" parTransId="{B8ABA3B6-3BF9-4F39-B9E1-BD81E8932933}" sibTransId="{1E807A0B-7319-4E3F-ABC3-25CBCBFAE0F5}"/>
    <dgm:cxn modelId="{4173DA93-C0E2-42A5-8A63-38B9E4C2BCFF}" srcId="{23E0F508-3D5F-41E2-80DC-9EE59A1E40EB}" destId="{2CEA38D9-25A0-43A0-9444-CB3F6D8A73F1}" srcOrd="2" destOrd="0" parTransId="{4848842D-9652-4A13-9B42-09C5AA973E04}" sibTransId="{A0677807-2AD1-4293-ACF5-BC457EA1AC03}"/>
    <dgm:cxn modelId="{79C0CB5A-96A6-4EDF-96A6-5568DD2BEDD7}" type="presOf" srcId="{72F38B86-E305-42AD-B52C-E934CD06FA8D}" destId="{73AA25E5-05BE-4B26-9D0D-F3354ED73497}" srcOrd="0" destOrd="0" presId="urn:microsoft.com/office/officeart/2005/8/layout/hierarchy3"/>
    <dgm:cxn modelId="{5A43209E-2162-4D3F-997E-E95121C3FA78}" type="presOf" srcId="{970E0A52-F769-4DAD-BB0A-2654D6717A87}" destId="{38E9E568-1D09-4AD1-8C80-C46CD4D732DD}" srcOrd="1" destOrd="0" presId="urn:microsoft.com/office/officeart/2005/8/layout/hierarchy3"/>
    <dgm:cxn modelId="{7BF21295-777F-4236-BA7D-E023053F31FB}" type="presOf" srcId="{9C8533F8-6569-4E92-A26A-F148AB4C8260}" destId="{6A93E816-EBC3-409B-BC82-F80D1E01D0FE}" srcOrd="0" destOrd="0" presId="urn:microsoft.com/office/officeart/2005/8/layout/hierarchy3"/>
    <dgm:cxn modelId="{90B69A3B-157B-40DE-BEBF-1D2CB6256B6E}" type="presOf" srcId="{1F502335-C30A-4A99-B0C6-9EE4FA6947FC}" destId="{CDCA0D25-32CE-4C75-B320-5176E6C211CD}" srcOrd="0" destOrd="0" presId="urn:microsoft.com/office/officeart/2005/8/layout/hierarchy3"/>
    <dgm:cxn modelId="{5A3124BA-5ADE-4B9A-B4C6-A62C3D6975CC}" type="presOf" srcId="{2D7661E4-C0E5-4376-A29F-1380E94A700F}" destId="{B52175B0-4C4E-450D-98F5-43EFE59DE68B}" srcOrd="0" destOrd="0" presId="urn:microsoft.com/office/officeart/2005/8/layout/hierarchy3"/>
    <dgm:cxn modelId="{B9C05DC1-4BB0-416E-BF6F-997CA7F21C76}" type="presOf" srcId="{B8ABA3B6-3BF9-4F39-B9E1-BD81E8932933}" destId="{6116E226-CBCC-4B49-B443-9F3E7C3C9EE9}" srcOrd="0" destOrd="0" presId="urn:microsoft.com/office/officeart/2005/8/layout/hierarchy3"/>
    <dgm:cxn modelId="{98BF6EEB-1143-47C8-83D8-82A1EDED29A2}" type="presOf" srcId="{C8DCBFA7-585E-4FBF-AEB6-637D731B0C8B}" destId="{63028D3A-AA0F-4E6F-B6FB-C8E95150E373}" srcOrd="0" destOrd="0" presId="urn:microsoft.com/office/officeart/2005/8/layout/hierarchy3"/>
    <dgm:cxn modelId="{CC5EB64F-F2DD-4007-9648-397B786EAEDF}" type="presOf" srcId="{BF329172-2A23-4A5B-B3C6-26A0353762A3}" destId="{351F2F36-D6AD-4230-A606-DBD8DAB5180E}"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13A7C09D-64F3-4AE7-BF75-E34982D65249}" srcId="{C17B51F0-CEF3-4085-B706-39CF6AE9FF08}" destId="{88B54244-EC5B-402F-B249-6C26E6022C26}" srcOrd="1" destOrd="0" parTransId="{33F99099-98A5-47CA-8D67-A09B0B23B9AF}" sibTransId="{DA5C27B5-3A00-4FBA-8BA2-C754A50D6641}"/>
    <dgm:cxn modelId="{2D9FD670-E2E0-4163-BFA2-FF141181E91D}" type="presOf" srcId="{CAD96507-6877-4C81-B65B-2D9AA14F2ECB}" destId="{E4E184A4-C951-49F4-BF54-E3A1680676B6}" srcOrd="0" destOrd="0" presId="urn:microsoft.com/office/officeart/2005/8/layout/hierarchy3"/>
    <dgm:cxn modelId="{E09718CE-BA67-4CCB-B9B4-97B0961F4E0E}" type="presOf" srcId="{4848842D-9652-4A13-9B42-09C5AA973E04}" destId="{07A45C6A-63B5-42B3-B9CC-7FFD2E5B3118}" srcOrd="0" destOrd="0" presId="urn:microsoft.com/office/officeart/2005/8/layout/hierarchy3"/>
    <dgm:cxn modelId="{37C5CC97-FFEF-4390-B574-00135EACBF82}" type="presOf" srcId="{88B54244-EC5B-402F-B249-6C26E6022C26}" destId="{7D6FE562-832E-471F-953D-9F127062E637}" srcOrd="1" destOrd="0" presId="urn:microsoft.com/office/officeart/2005/8/layout/hierarchy3"/>
    <dgm:cxn modelId="{6CBB1950-7B85-49DC-804F-8CECC75C294A}" type="presOf" srcId="{78329A67-4880-4B75-BC97-E5302A6E5FCC}" destId="{C801CC0E-0F03-4738-9315-5D4DA8F1CB38}" srcOrd="0" destOrd="0" presId="urn:microsoft.com/office/officeart/2005/8/layout/hierarchy3"/>
    <dgm:cxn modelId="{74338228-9055-473F-8A23-F529D4F91295}" type="presOf" srcId="{EDCFA464-EBB2-4EE5-A12C-A86D217F2C85}" destId="{B83E7F32-32E4-4C81-ADF2-DCD4186ECDC4}" srcOrd="0" destOrd="0" presId="urn:microsoft.com/office/officeart/2005/8/layout/hierarchy3"/>
    <dgm:cxn modelId="{C9BF6695-3448-46F8-8913-472A9C5FC130}" srcId="{88B54244-EC5B-402F-B249-6C26E6022C26}" destId="{EC376011-B4D7-45D3-B969-66CA1A9DAEB3}" srcOrd="2" destOrd="0" parTransId="{6870F2A4-8148-4ECE-A2C1-A522FA88D785}" sibTransId="{74F186B1-17A6-40F9-938E-1BAAB6AAA8E9}"/>
    <dgm:cxn modelId="{DE0B9FC7-CA23-4469-BDF0-C964613D3F51}" type="presOf" srcId="{970E0A52-F769-4DAD-BB0A-2654D6717A87}" destId="{B48E436F-6296-4757-8D9B-EB4A50EA4707}" srcOrd="0" destOrd="0" presId="urn:microsoft.com/office/officeart/2005/8/layout/hierarchy3"/>
    <dgm:cxn modelId="{78FF5307-E47A-44FB-A61E-4D023816CD33}" srcId="{88B54244-EC5B-402F-B249-6C26E6022C26}" destId="{1F502335-C30A-4A99-B0C6-9EE4FA6947FC}" srcOrd="0" destOrd="0" parTransId="{9C8533F8-6569-4E92-A26A-F148AB4C8260}" sibTransId="{D4E1D25A-27BD-4B39-A981-8739675C1680}"/>
    <dgm:cxn modelId="{48B40487-6303-4C31-95DF-0B5AB80BE06E}" type="presOf" srcId="{88B54244-EC5B-402F-B249-6C26E6022C26}" destId="{96A67018-76D3-480F-9B7B-150A8ED39B2E}" srcOrd="0" destOrd="0" presId="urn:microsoft.com/office/officeart/2005/8/layout/hierarchy3"/>
    <dgm:cxn modelId="{ED345EF9-90B8-4914-9683-2C541DDD0EA9}" type="presOf" srcId="{37CE5151-1C20-4112-B86D-1D2858023930}" destId="{1A3D6FFA-B41F-4522-B4F7-15C7CD0EFB33}" srcOrd="0" destOrd="0" presId="urn:microsoft.com/office/officeart/2005/8/layout/hierarchy3"/>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26F2EE8E-D24D-4C96-B4C9-C0F4E379B67F}" type="presOf" srcId="{716D7425-BE14-4F94-BB74-AC242B24D240}" destId="{F58270A1-1C4D-4810-9FC0-3584BCC723C3}" srcOrd="0" destOrd="0" presId="urn:microsoft.com/office/officeart/2005/8/layout/hierarchy3"/>
    <dgm:cxn modelId="{41467F3A-38B8-4E4C-8632-80DFA5E1B4D7}" type="presParOf" srcId="{F6478861-9692-4F58-85B9-453C424F8066}" destId="{D2527416-C1F6-45AF-9A3E-C8ABD20006A2}" srcOrd="0" destOrd="0" presId="urn:microsoft.com/office/officeart/2005/8/layout/hierarchy3"/>
    <dgm:cxn modelId="{152129BA-8C93-4518-849B-2AD9F8A91FCE}" type="presParOf" srcId="{D2527416-C1F6-45AF-9A3E-C8ABD20006A2}" destId="{AB5F3DA7-543F-4620-81F2-A6FB07436CF5}" srcOrd="0" destOrd="0" presId="urn:microsoft.com/office/officeart/2005/8/layout/hierarchy3"/>
    <dgm:cxn modelId="{86F56D1D-4D08-4F76-9212-241918E5C20B}" type="presParOf" srcId="{AB5F3DA7-543F-4620-81F2-A6FB07436CF5}" destId="{B48E436F-6296-4757-8D9B-EB4A50EA4707}" srcOrd="0" destOrd="0" presId="urn:microsoft.com/office/officeart/2005/8/layout/hierarchy3"/>
    <dgm:cxn modelId="{4A0EE21A-C95F-4648-8850-3CD474BA6FF4}" type="presParOf" srcId="{AB5F3DA7-543F-4620-81F2-A6FB07436CF5}" destId="{38E9E568-1D09-4AD1-8C80-C46CD4D732DD}" srcOrd="1" destOrd="0" presId="urn:microsoft.com/office/officeart/2005/8/layout/hierarchy3"/>
    <dgm:cxn modelId="{9A4A6BB1-2AA3-4688-A310-FA0B08341A22}" type="presParOf" srcId="{D2527416-C1F6-45AF-9A3E-C8ABD20006A2}" destId="{EE8A1DBB-2645-420E-ADE0-9FAEBA0B5BCC}" srcOrd="1" destOrd="0" presId="urn:microsoft.com/office/officeart/2005/8/layout/hierarchy3"/>
    <dgm:cxn modelId="{ABC44E4D-D70C-448A-9487-BB8B816DDA85}" type="presParOf" srcId="{EE8A1DBB-2645-420E-ADE0-9FAEBA0B5BCC}" destId="{C801CC0E-0F03-4738-9315-5D4DA8F1CB38}" srcOrd="0" destOrd="0" presId="urn:microsoft.com/office/officeart/2005/8/layout/hierarchy3"/>
    <dgm:cxn modelId="{7B2DE4D8-C47C-4247-8463-B15033D6F491}" type="presParOf" srcId="{EE8A1DBB-2645-420E-ADE0-9FAEBA0B5BCC}" destId="{282C61E0-3C7B-42E2-B365-7E28CFC24155}" srcOrd="1" destOrd="0" presId="urn:microsoft.com/office/officeart/2005/8/layout/hierarchy3"/>
    <dgm:cxn modelId="{F664F9DE-B665-4576-B815-DD7F869682C2}" type="presParOf" srcId="{EE8A1DBB-2645-420E-ADE0-9FAEBA0B5BCC}" destId="{D7FC5D8F-BC81-43B0-B959-22257CC46001}" srcOrd="2" destOrd="0" presId="urn:microsoft.com/office/officeart/2005/8/layout/hierarchy3"/>
    <dgm:cxn modelId="{DD24130E-172D-4B55-836A-398CAF94AD81}" type="presParOf" srcId="{EE8A1DBB-2645-420E-ADE0-9FAEBA0B5BCC}" destId="{3AA3E6A7-40A6-4CB3-BFBD-E39D7E3026CE}" srcOrd="3" destOrd="0" presId="urn:microsoft.com/office/officeart/2005/8/layout/hierarchy3"/>
    <dgm:cxn modelId="{69722F60-3190-4E64-B46E-88653A0044AB}" type="presParOf" srcId="{F6478861-9692-4F58-85B9-453C424F8066}" destId="{8A839A8A-3BF0-404B-A115-3943AA13DACB}" srcOrd="1" destOrd="0" presId="urn:microsoft.com/office/officeart/2005/8/layout/hierarchy3"/>
    <dgm:cxn modelId="{B2A3F04E-B2B3-4520-A355-20315815604F}" type="presParOf" srcId="{8A839A8A-3BF0-404B-A115-3943AA13DACB}" destId="{FB9046DC-25A1-4CCA-A3F5-33FA15E5AD09}" srcOrd="0" destOrd="0" presId="urn:microsoft.com/office/officeart/2005/8/layout/hierarchy3"/>
    <dgm:cxn modelId="{C946657D-E890-4BBD-849C-37A39BEB9EA3}" type="presParOf" srcId="{FB9046DC-25A1-4CCA-A3F5-33FA15E5AD09}" destId="{96A67018-76D3-480F-9B7B-150A8ED39B2E}" srcOrd="0" destOrd="0" presId="urn:microsoft.com/office/officeart/2005/8/layout/hierarchy3"/>
    <dgm:cxn modelId="{95252D75-061E-4FCB-89E1-B2144F9A2DA1}" type="presParOf" srcId="{FB9046DC-25A1-4CCA-A3F5-33FA15E5AD09}" destId="{7D6FE562-832E-471F-953D-9F127062E637}" srcOrd="1" destOrd="0" presId="urn:microsoft.com/office/officeart/2005/8/layout/hierarchy3"/>
    <dgm:cxn modelId="{7BA0A930-F847-4348-83F8-B5B68FC4CAC7}" type="presParOf" srcId="{8A839A8A-3BF0-404B-A115-3943AA13DACB}" destId="{0A1B84E7-22C1-4D09-8FAA-42207C4D6F01}" srcOrd="1" destOrd="0" presId="urn:microsoft.com/office/officeart/2005/8/layout/hierarchy3"/>
    <dgm:cxn modelId="{1412950F-275B-4CD0-9902-9394CA6A6CD5}" type="presParOf" srcId="{0A1B84E7-22C1-4D09-8FAA-42207C4D6F01}" destId="{6A93E816-EBC3-409B-BC82-F80D1E01D0FE}" srcOrd="0" destOrd="0" presId="urn:microsoft.com/office/officeart/2005/8/layout/hierarchy3"/>
    <dgm:cxn modelId="{AD66E0BC-F068-430E-AD88-2C97D0605F79}" type="presParOf" srcId="{0A1B84E7-22C1-4D09-8FAA-42207C4D6F01}" destId="{CDCA0D25-32CE-4C75-B320-5176E6C211CD}" srcOrd="1" destOrd="0" presId="urn:microsoft.com/office/officeart/2005/8/layout/hierarchy3"/>
    <dgm:cxn modelId="{706DA056-72C3-4F50-A0CB-C718F93D76EB}" type="presParOf" srcId="{0A1B84E7-22C1-4D09-8FAA-42207C4D6F01}" destId="{E4E184A4-C951-49F4-BF54-E3A1680676B6}" srcOrd="2" destOrd="0" presId="urn:microsoft.com/office/officeart/2005/8/layout/hierarchy3"/>
    <dgm:cxn modelId="{5CF09D1A-3BB7-4B41-AA3A-B04D02B41842}" type="presParOf" srcId="{0A1B84E7-22C1-4D09-8FAA-42207C4D6F01}" destId="{B83E7F32-32E4-4C81-ADF2-DCD4186ECDC4}" srcOrd="3" destOrd="0" presId="urn:microsoft.com/office/officeart/2005/8/layout/hierarchy3"/>
    <dgm:cxn modelId="{9891D81E-8E4A-4813-AA50-501E7F03AE09}" type="presParOf" srcId="{0A1B84E7-22C1-4D09-8FAA-42207C4D6F01}" destId="{37B24D81-8F11-4B5E-95DD-0A64AA0E7224}" srcOrd="4" destOrd="0" presId="urn:microsoft.com/office/officeart/2005/8/layout/hierarchy3"/>
    <dgm:cxn modelId="{7CE2F5D8-8587-423E-A072-4AA98ECF74F5}" type="presParOf" srcId="{0A1B84E7-22C1-4D09-8FAA-42207C4D6F01}" destId="{933456EE-7AC4-4D6D-9AC2-60D0DC3BB234}" srcOrd="5" destOrd="0" presId="urn:microsoft.com/office/officeart/2005/8/layout/hierarchy3"/>
    <dgm:cxn modelId="{40E0FF55-52F6-4DAC-B3FC-1D7C77F44734}" type="presParOf" srcId="{F6478861-9692-4F58-85B9-453C424F8066}" destId="{70592137-D656-4499-BE1F-2929A1ED23C4}" srcOrd="2" destOrd="0" presId="urn:microsoft.com/office/officeart/2005/8/layout/hierarchy3"/>
    <dgm:cxn modelId="{0F883239-4A14-4D7B-B8FD-B1DF7E5FD5B0}" type="presParOf" srcId="{70592137-D656-4499-BE1F-2929A1ED23C4}" destId="{A1DAF631-5353-43D6-8314-90FF896C8530}" srcOrd="0" destOrd="0" presId="urn:microsoft.com/office/officeart/2005/8/layout/hierarchy3"/>
    <dgm:cxn modelId="{773E6799-2BDE-4154-B809-D2A1E5605A16}" type="presParOf" srcId="{A1DAF631-5353-43D6-8314-90FF896C8530}" destId="{5C5DC175-802B-4922-8A31-1E145BF9B4A9}" srcOrd="0" destOrd="0" presId="urn:microsoft.com/office/officeart/2005/8/layout/hierarchy3"/>
    <dgm:cxn modelId="{9D2F594B-A195-4262-BA2B-E5747D65D91C}" type="presParOf" srcId="{A1DAF631-5353-43D6-8314-90FF896C8530}" destId="{C40AC9D1-ADBF-44F0-8A39-8BE5141BC993}" srcOrd="1" destOrd="0" presId="urn:microsoft.com/office/officeart/2005/8/layout/hierarchy3"/>
    <dgm:cxn modelId="{640416F3-2D41-4301-9894-86A380EA9CA6}" type="presParOf" srcId="{70592137-D656-4499-BE1F-2929A1ED23C4}" destId="{9289429C-F466-4D1F-A672-59E850B0255E}" srcOrd="1" destOrd="0" presId="urn:microsoft.com/office/officeart/2005/8/layout/hierarchy3"/>
    <dgm:cxn modelId="{4D6EE822-7D8B-4DEB-B62B-04343940F92E}" type="presParOf" srcId="{9289429C-F466-4D1F-A672-59E850B0255E}" destId="{73AA25E5-05BE-4B26-9D0D-F3354ED73497}" srcOrd="0" destOrd="0" presId="urn:microsoft.com/office/officeart/2005/8/layout/hierarchy3"/>
    <dgm:cxn modelId="{9A00702F-5685-4588-AFB3-706DDEAD60C8}" type="presParOf" srcId="{9289429C-F466-4D1F-A672-59E850B0255E}" destId="{75605BE4-B71E-4154-B896-644045BC4CA2}" srcOrd="1" destOrd="0" presId="urn:microsoft.com/office/officeart/2005/8/layout/hierarchy3"/>
    <dgm:cxn modelId="{17F0248C-EFC7-412A-A2C2-18BA27ED6E73}" type="presParOf" srcId="{9289429C-F466-4D1F-A672-59E850B0255E}" destId="{6116E226-CBCC-4B49-B443-9F3E7C3C9EE9}" srcOrd="2" destOrd="0" presId="urn:microsoft.com/office/officeart/2005/8/layout/hierarchy3"/>
    <dgm:cxn modelId="{9F88009C-0D37-430E-B556-AE898F33E86C}" type="presParOf" srcId="{9289429C-F466-4D1F-A672-59E850B0255E}" destId="{1A3D6FFA-B41F-4522-B4F7-15C7CD0EFB33}" srcOrd="3" destOrd="0" presId="urn:microsoft.com/office/officeart/2005/8/layout/hierarchy3"/>
    <dgm:cxn modelId="{C17FFA69-7312-4D7C-A743-8483FF1749CD}" type="presParOf" srcId="{9289429C-F466-4D1F-A672-59E850B0255E}" destId="{07A45C6A-63B5-42B3-B9CC-7FFD2E5B3118}" srcOrd="4" destOrd="0" presId="urn:microsoft.com/office/officeart/2005/8/layout/hierarchy3"/>
    <dgm:cxn modelId="{7DE9931F-2F49-464B-B5BD-34483F4A05E3}" type="presParOf" srcId="{9289429C-F466-4D1F-A672-59E850B0255E}" destId="{B31C790E-6FA0-4831-A813-15038F8009BC}" srcOrd="5" destOrd="0" presId="urn:microsoft.com/office/officeart/2005/8/layout/hierarchy3"/>
    <dgm:cxn modelId="{42049745-4282-4A82-A12C-17BD20F8901D}" type="presParOf" srcId="{F6478861-9692-4F58-85B9-453C424F8066}" destId="{B07F57B5-1511-4685-9497-F439935878AC}" srcOrd="3" destOrd="0" presId="urn:microsoft.com/office/officeart/2005/8/layout/hierarchy3"/>
    <dgm:cxn modelId="{987A3F39-3DC0-4538-85F4-B7548E9D096A}" type="presParOf" srcId="{B07F57B5-1511-4685-9497-F439935878AC}" destId="{8C68E8CB-3CF7-429F-BC57-A6E55CDA2F2B}" srcOrd="0" destOrd="0" presId="urn:microsoft.com/office/officeart/2005/8/layout/hierarchy3"/>
    <dgm:cxn modelId="{2EECE79E-B9BA-4E7D-A0BD-D226B14EDF01}" type="presParOf" srcId="{8C68E8CB-3CF7-429F-BC57-A6E55CDA2F2B}" destId="{351F2F36-D6AD-4230-A606-DBD8DAB5180E}" srcOrd="0" destOrd="0" presId="urn:microsoft.com/office/officeart/2005/8/layout/hierarchy3"/>
    <dgm:cxn modelId="{B12FB6A1-82C0-47F7-B223-4B518207BCF0}" type="presParOf" srcId="{8C68E8CB-3CF7-429F-BC57-A6E55CDA2F2B}" destId="{8B1D4946-E09C-4C02-8CC0-045BA55F6D25}" srcOrd="1" destOrd="0" presId="urn:microsoft.com/office/officeart/2005/8/layout/hierarchy3"/>
    <dgm:cxn modelId="{D8C7E273-3D71-40E7-A832-B6A61FF3DF43}" type="presParOf" srcId="{B07F57B5-1511-4685-9497-F439935878AC}" destId="{0CD66FD2-CE47-4094-AA09-8A7F6EC2031E}" srcOrd="1" destOrd="0" presId="urn:microsoft.com/office/officeart/2005/8/layout/hierarchy3"/>
    <dgm:cxn modelId="{0862489E-692E-45E9-B58C-0F4E9240963B}" type="presParOf" srcId="{0CD66FD2-CE47-4094-AA09-8A7F6EC2031E}" destId="{B52175B0-4C4E-450D-98F5-43EFE59DE68B}" srcOrd="0" destOrd="0" presId="urn:microsoft.com/office/officeart/2005/8/layout/hierarchy3"/>
    <dgm:cxn modelId="{C20A2ACF-FF9D-4D60-8D82-A60172A1743B}" type="presParOf" srcId="{0CD66FD2-CE47-4094-AA09-8A7F6EC2031E}" destId="{E995D1FB-5D97-4318-A9D4-345FA08F939A}" srcOrd="1" destOrd="0" presId="urn:microsoft.com/office/officeart/2005/8/layout/hierarchy3"/>
    <dgm:cxn modelId="{2F511EA2-DE5F-4100-8AF2-F7C184EEB05D}" type="presParOf" srcId="{0CD66FD2-CE47-4094-AA09-8A7F6EC2031E}" destId="{F58270A1-1C4D-4810-9FC0-3584BCC723C3}" srcOrd="2" destOrd="0" presId="urn:microsoft.com/office/officeart/2005/8/layout/hierarchy3"/>
    <dgm:cxn modelId="{F879007D-0DF0-4876-A8D4-7723B206E253}"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3/15/2015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102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128011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12</a:t>
            </a:fld>
            <a:endParaRPr lang="en-US"/>
          </a:p>
        </p:txBody>
      </p:sp>
    </p:spTree>
    <p:extLst>
      <p:ext uri="{BB962C8B-B14F-4D97-AF65-F5344CB8AC3E}">
        <p14:creationId xmlns:p14="http://schemas.microsoft.com/office/powerpoint/2010/main" val="86718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0876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40</a:t>
            </a:fld>
            <a:endParaRPr lang="en-US"/>
          </a:p>
        </p:txBody>
      </p:sp>
    </p:spTree>
    <p:extLst>
      <p:ext uri="{BB962C8B-B14F-4D97-AF65-F5344CB8AC3E}">
        <p14:creationId xmlns:p14="http://schemas.microsoft.com/office/powerpoint/2010/main" val="415432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9436324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1143000"/>
          </a:xfrm>
        </p:spPr>
        <p:txBody>
          <a:bodyPr>
            <a:noAutofit/>
          </a:bodyPr>
          <a:lstStyle>
            <a:lvl1pP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3/15/2015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wmf"/><Relationship Id="rId3" Type="http://schemas.openxmlformats.org/officeDocument/2006/relationships/image" Target="../media/image15.wmf"/><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8.wmf"/><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cams.de/content/departments/stk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quakesim.org/tools/timeseries"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339"/>
            <a:ext cx="9144000" cy="1339057"/>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smtClean="0"/>
              <a:t>Big Data </a:t>
            </a:r>
            <a:r>
              <a:rPr lang="en-US" b="1" smtClean="0"/>
              <a:t>Application Structure</a:t>
            </a:r>
            <a:r>
              <a:rPr lang="en-US" sz="4800" dirty="0"/>
              <a:t> </a:t>
            </a:r>
          </a:p>
        </p:txBody>
      </p:sp>
      <p:sp>
        <p:nvSpPr>
          <p:cNvPr id="3" name="Subtitle 2"/>
          <p:cNvSpPr>
            <a:spLocks noGrp="1"/>
          </p:cNvSpPr>
          <p:nvPr>
            <p:ph type="subTitle" idx="1"/>
          </p:nvPr>
        </p:nvSpPr>
        <p:spPr>
          <a:xfrm>
            <a:off x="0" y="2765612"/>
            <a:ext cx="7404410" cy="838200"/>
          </a:xfrm>
        </p:spPr>
        <p:txBody>
          <a:bodyPr>
            <a:noAutofit/>
          </a:bodyPr>
          <a:lstStyle/>
          <a:p>
            <a:r>
              <a:rPr lang="en-US" sz="2400" b="1" dirty="0" smtClean="0">
                <a:solidFill>
                  <a:schemeClr val="tx1">
                    <a:lumMod val="75000"/>
                    <a:lumOff val="25000"/>
                  </a:schemeClr>
                </a:solidFill>
              </a:rPr>
              <a:t>Data </a:t>
            </a:r>
            <a:r>
              <a:rPr lang="en-US" sz="2400" b="1" dirty="0">
                <a:solidFill>
                  <a:schemeClr val="tx1">
                    <a:lumMod val="75000"/>
                    <a:lumOff val="25000"/>
                  </a:schemeClr>
                </a:solidFill>
              </a:rPr>
              <a:t>Science Curriculum</a:t>
            </a:r>
          </a:p>
          <a:p>
            <a:r>
              <a:rPr lang="en-US" sz="2400" b="1" dirty="0" smtClean="0">
                <a:solidFill>
                  <a:schemeClr val="tx1">
                    <a:lumMod val="75000"/>
                    <a:lumOff val="25000"/>
                  </a:schemeClr>
                </a:solidFill>
              </a:rPr>
              <a:t>March </a:t>
            </a:r>
            <a:r>
              <a:rPr lang="en-US" sz="2400" b="1" dirty="0" smtClean="0">
                <a:solidFill>
                  <a:schemeClr val="tx1">
                    <a:lumMod val="75000"/>
                    <a:lumOff val="25000"/>
                  </a:schemeClr>
                </a:solidFill>
              </a:rPr>
              <a:t>15 </a:t>
            </a:r>
            <a:r>
              <a:rPr lang="en-US" sz="2400" b="1" dirty="0" smtClean="0">
                <a:solidFill>
                  <a:schemeClr val="tx1">
                    <a:lumMod val="75000"/>
                    <a:lumOff val="25000"/>
                  </a:schemeClr>
                </a:solidFill>
              </a:rPr>
              <a:t>2015</a:t>
            </a:r>
            <a:endParaRPr lang="it-IT" sz="2400" b="1" dirty="0">
              <a:solidFill>
                <a:schemeClr val="tx1">
                  <a:lumMod val="75000"/>
                  <a:lumOff val="25000"/>
                </a:schemeClr>
              </a:solidFill>
            </a:endParaRPr>
          </a:p>
        </p:txBody>
      </p:sp>
      <p:sp>
        <p:nvSpPr>
          <p:cNvPr id="5" name="Subtitle 2"/>
          <p:cNvSpPr txBox="1">
            <a:spLocks/>
          </p:cNvSpPr>
          <p:nvPr/>
        </p:nvSpPr>
        <p:spPr>
          <a:xfrm>
            <a:off x="-680225" y="40386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7147932"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2" y="2907878"/>
            <a:ext cx="2392286" cy="2388022"/>
          </a:xfrm>
          <a:prstGeom prst="rect">
            <a:avLst/>
          </a:prstGeom>
        </p:spPr>
      </p:pic>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77" y="3666606"/>
            <a:ext cx="3365726" cy="3359726"/>
          </a:xfrm>
          <a:prstGeom prst="rect">
            <a:avLst/>
          </a:prstGeom>
        </p:spPr>
      </p:pic>
    </p:spTree>
    <p:extLst>
      <p:ext uri="{BB962C8B-B14F-4D97-AF65-F5344CB8AC3E}">
        <p14:creationId xmlns:p14="http://schemas.microsoft.com/office/powerpoint/2010/main" val="283622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1279723"/>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2040672"/>
            <a:ext cx="3898328" cy="4817327"/>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154927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12</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44432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a:t>
            </a:r>
            <a:br>
              <a:rPr lang="en-US" b="1" dirty="0" smtClean="0"/>
            </a:br>
            <a:r>
              <a:rPr lang="en-US" b="1" dirty="0" smtClean="0"/>
              <a:t>Sources of Parallelism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0846"/>
            <a:ext cx="3365726" cy="3359726"/>
          </a:xfrm>
          <a:prstGeom prst="rect">
            <a:avLst/>
          </a:prstGeom>
        </p:spPr>
      </p:pic>
    </p:spTree>
    <p:extLst>
      <p:ext uri="{BB962C8B-B14F-4D97-AF65-F5344CB8AC3E}">
        <p14:creationId xmlns:p14="http://schemas.microsoft.com/office/powerpoint/2010/main" val="13554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6434254" cy="718039"/>
          </a:xfrm>
        </p:spPr>
        <p:txBody>
          <a:bodyPr>
            <a:noAutofit/>
          </a:bodyPr>
          <a:lstStyle/>
          <a:p>
            <a:pPr algn="ctr"/>
            <a:r>
              <a:rPr lang="en-US" sz="2000" b="1" dirty="0" smtClean="0">
                <a:latin typeface="+mn-lt"/>
              </a:rPr>
              <a:t>51 Detailed Use Cases: </a:t>
            </a:r>
            <a:r>
              <a:rPr lang="en-US" sz="1800" b="1" dirty="0" smtClean="0">
                <a:latin typeface="+mn-lt"/>
              </a:rPr>
              <a:t>Contributed July-September 2013</a:t>
            </a:r>
            <a:br>
              <a:rPr lang="en-US" sz="1800" b="1" dirty="0" smtClean="0">
                <a:latin typeface="+mn-lt"/>
              </a:rPr>
            </a:br>
            <a:r>
              <a:rPr lang="en-US" sz="1800" b="1" dirty="0" smtClean="0">
                <a:latin typeface="+mn-lt"/>
              </a:rPr>
              <a:t>Covers goals, data features such as 3 V’s, software, hardware</a:t>
            </a:r>
            <a:endParaRPr lang="en-US" sz="18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4" name="TextBox 3"/>
          <p:cNvSpPr txBox="1"/>
          <p:nvPr/>
        </p:nvSpPr>
        <p:spPr>
          <a:xfrm>
            <a:off x="4187306" y="793700"/>
            <a:ext cx="2477404" cy="646331"/>
          </a:xfrm>
          <a:prstGeom prst="rect">
            <a:avLst/>
          </a:prstGeom>
          <a:noFill/>
        </p:spPr>
        <p:txBody>
          <a:bodyPr wrap="square" rtlCol="0">
            <a:spAutoFit/>
          </a:bodyPr>
          <a:lstStyle/>
          <a:p>
            <a:r>
              <a:rPr lang="en-US" dirty="0" smtClean="0">
                <a:solidFill>
                  <a:srgbClr val="0070C0"/>
                </a:solidFill>
                <a:cs typeface="Times New Roman" panose="02020603050405020304" pitchFamily="18" charset="0"/>
              </a:rPr>
              <a:t>26 Features for each use case. Biased to science</a:t>
            </a:r>
            <a:endParaRPr lang="en-US"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7081024" cy="788254"/>
          </a:xfrm>
        </p:spPr>
        <p:txBody>
          <a:bodyPr>
            <a:normAutofit/>
          </a:bodyPr>
          <a:lstStyle/>
          <a:p>
            <a:r>
              <a:rPr lang="en-US" sz="3200" b="1" dirty="0"/>
              <a:t>51 Use Cases: What </a:t>
            </a:r>
            <a:r>
              <a:rPr lang="en-US" sz="3200" b="1" dirty="0" smtClean="0"/>
              <a:t>is Parallelism Over?</a:t>
            </a:r>
            <a:endParaRPr lang="en-US" sz="3200" b="1" dirty="0"/>
          </a:p>
        </p:txBody>
      </p:sp>
      <p:sp>
        <p:nvSpPr>
          <p:cNvPr id="3" name="Content Placeholder 2"/>
          <p:cNvSpPr>
            <a:spLocks noGrp="1"/>
          </p:cNvSpPr>
          <p:nvPr>
            <p:ph idx="1"/>
          </p:nvPr>
        </p:nvSpPr>
        <p:spPr>
          <a:xfrm>
            <a:off x="0" y="700493"/>
            <a:ext cx="9144000" cy="6098891"/>
          </a:xfrm>
        </p:spPr>
        <p:txBody>
          <a:bodyPr>
            <a:normAutofit lnSpcReduction="10000"/>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
            </a:r>
            <a:br>
              <a:rPr lang="en-US" sz="2000" dirty="0" smtClean="0"/>
            </a:b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a:t>
            </a:r>
            <a:r>
              <a:rPr lang="en-US" sz="2000" dirty="0" smtClean="0"/>
              <a:t/>
            </a:r>
            <a:br>
              <a:rPr lang="en-US" sz="2000" dirty="0" smtClean="0"/>
            </a:br>
            <a:r>
              <a:rPr lang="en-US" sz="2000" dirty="0" smtClean="0"/>
              <a:t>(</a:t>
            </a:r>
            <a:r>
              <a:rPr lang="en-US" sz="2000" dirty="0"/>
              <a:t>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r>
              <a:rPr lang="en-US" sz="1800" dirty="0" smtClean="0"/>
              <a:t>”; </a:t>
            </a:r>
            <a:r>
              <a:rPr lang="en-US" sz="1800" b="1" dirty="0" smtClean="0">
                <a:solidFill>
                  <a:srgbClr val="0070C0"/>
                </a:solidFill>
              </a:rPr>
              <a:t>pixels</a:t>
            </a:r>
            <a:r>
              <a:rPr lang="en-US" sz="1800" dirty="0" smtClean="0"/>
              <a:t> within images</a:t>
            </a:r>
            <a:endParaRPr lang="en-US" sz="1800" dirty="0"/>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15</a:t>
            </a:fld>
            <a:endParaRPr lang="en-US" dirty="0"/>
          </a:p>
        </p:txBody>
      </p:sp>
    </p:spTree>
    <p:extLst>
      <p:ext uri="{BB962C8B-B14F-4D97-AF65-F5344CB8AC3E}">
        <p14:creationId xmlns:p14="http://schemas.microsoft.com/office/powerpoint/2010/main" val="1929306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First Set of Features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74" y="2911689"/>
            <a:ext cx="3365726" cy="3359726"/>
          </a:xfrm>
          <a:prstGeom prst="rect">
            <a:avLst/>
          </a:prstGeom>
        </p:spPr>
      </p:pic>
    </p:spTree>
    <p:extLst>
      <p:ext uri="{BB962C8B-B14F-4D97-AF65-F5344CB8AC3E}">
        <p14:creationId xmlns:p14="http://schemas.microsoft.com/office/powerpoint/2010/main" val="442186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11951" cy="700147"/>
          </a:xfrm>
        </p:spPr>
        <p:txBody>
          <a:bodyPr>
            <a:noAutofit/>
          </a:bodyPr>
          <a:lstStyle/>
          <a:p>
            <a:r>
              <a:rPr lang="en-US" sz="3200" b="1" dirty="0" smtClean="0"/>
              <a:t>Features of 51 Big Data Use Cases I</a:t>
            </a:r>
            <a:endParaRPr lang="en-US" sz="3200" b="1" dirty="0"/>
          </a:p>
        </p:txBody>
      </p:sp>
      <p:sp>
        <p:nvSpPr>
          <p:cNvPr id="3" name="Content Placeholder 2"/>
          <p:cNvSpPr>
            <a:spLocks noGrp="1"/>
          </p:cNvSpPr>
          <p:nvPr>
            <p:ph idx="1"/>
          </p:nvPr>
        </p:nvSpPr>
        <p:spPr>
          <a:xfrm>
            <a:off x="94891" y="538625"/>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dirty="0" smtClean="0"/>
              <a:t>Pleasingly </a:t>
            </a:r>
            <a:r>
              <a:rPr lang="en-US" sz="2400" dirty="0"/>
              <a:t>Parallel or Map </a:t>
            </a:r>
            <a:r>
              <a:rPr lang="en-US" sz="2400" dirty="0" smtClean="0"/>
              <a:t>Only: </a:t>
            </a:r>
            <a:br>
              <a:rPr lang="en-US" sz="2400" dirty="0" smtClean="0"/>
            </a:br>
            <a:r>
              <a:rPr lang="en-US" sz="2400" dirty="0" smtClean="0"/>
              <a:t>bunch of independent tasks</a:t>
            </a:r>
            <a:endParaRPr lang="en-US" sz="2400" dirty="0"/>
          </a:p>
          <a:p>
            <a:r>
              <a:rPr lang="en-US" sz="2400" b="1" dirty="0" smtClean="0">
                <a:solidFill>
                  <a:srgbClr val="CC00FF"/>
                </a:solidFill>
              </a:rPr>
              <a:t>MR (18) </a:t>
            </a:r>
            <a:r>
              <a:rPr lang="en-US" sz="2400" dirty="0" smtClean="0"/>
              <a:t>Classic </a:t>
            </a:r>
            <a:r>
              <a:rPr lang="en-US" sz="2400" dirty="0"/>
              <a:t>MapReduce MR </a:t>
            </a:r>
            <a:r>
              <a:rPr lang="en-US" sz="2400" dirty="0" smtClean="0"/>
              <a:t/>
            </a:r>
            <a:br>
              <a:rPr lang="en-US" sz="2400" dirty="0" smtClean="0"/>
            </a:br>
            <a:r>
              <a:rPr lang="en-US" sz="2400" dirty="0" smtClean="0"/>
              <a:t>(</a:t>
            </a:r>
            <a:r>
              <a:rPr lang="en-US" sz="2400" dirty="0"/>
              <a:t>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r>
              <a:rPr lang="en-US" sz="2400" dirty="0" smtClean="0"/>
              <a:t>– Giraph or fourth form of MapReduce (MPI like!)</a:t>
            </a:r>
            <a:endParaRPr lang="en-US" sz="2400" dirty="0"/>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a:t>
            </a:r>
            <a:r>
              <a:rPr lang="en-US" sz="2400" dirty="0" smtClean="0"/>
              <a:t>portal – loosely coupled dataflow</a:t>
            </a:r>
            <a:endParaRPr lang="en-US" sz="2400" dirty="0"/>
          </a:p>
          <a:p>
            <a:r>
              <a:rPr lang="en-US" sz="2400" b="1" dirty="0" smtClean="0">
                <a:solidFill>
                  <a:srgbClr val="CC00FF"/>
                </a:solidFill>
              </a:rPr>
              <a:t>Streaming (41) </a:t>
            </a:r>
            <a:r>
              <a:rPr lang="en-US" sz="2400" dirty="0" smtClean="0"/>
              <a:t>Some </a:t>
            </a:r>
            <a:r>
              <a:rPr lang="en-US" sz="2400" dirty="0"/>
              <a:t>data comes in incrementally and is processed this </a:t>
            </a:r>
            <a:r>
              <a:rPr lang="en-US" sz="2400" dirty="0" smtClean="0"/>
              <a:t>way – very important for much commercial web and observational science – data is a time series</a:t>
            </a:r>
            <a:endParaRPr lang="en-US" sz="2400" dirty="0"/>
          </a:p>
        </p:txBody>
      </p:sp>
    </p:spTree>
    <p:extLst>
      <p:ext uri="{BB962C8B-B14F-4D97-AF65-F5344CB8AC3E}">
        <p14:creationId xmlns:p14="http://schemas.microsoft.com/office/powerpoint/2010/main" val="2348861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6"/>
            <a:ext cx="6224155" cy="882869"/>
          </a:xfrm>
        </p:spPr>
        <p:txBody>
          <a:bodyPr/>
          <a:lstStyle/>
          <a:p>
            <a:r>
              <a:rPr lang="en-US" dirty="0" smtClean="0"/>
              <a:t>Category PP: </a:t>
            </a:r>
            <a:br>
              <a:rPr lang="en-US" dirty="0" smtClean="0"/>
            </a:br>
            <a:r>
              <a:rPr lang="en-US" dirty="0" smtClean="0"/>
              <a:t>Pleasingly Parallel Processing</a:t>
            </a:r>
            <a:endParaRPr lang="en-US" dirty="0"/>
          </a:p>
        </p:txBody>
      </p:sp>
      <p:sp>
        <p:nvSpPr>
          <p:cNvPr id="3" name="Content Placeholder 2"/>
          <p:cNvSpPr>
            <a:spLocks noGrp="1"/>
          </p:cNvSpPr>
          <p:nvPr>
            <p:ph idx="1"/>
          </p:nvPr>
        </p:nvSpPr>
        <p:spPr>
          <a:xfrm>
            <a:off x="0" y="900686"/>
            <a:ext cx="9144000" cy="5957314"/>
          </a:xfrm>
        </p:spPr>
        <p:txBody>
          <a:bodyPr>
            <a:normAutofit lnSpcReduction="10000"/>
          </a:bodyPr>
          <a:lstStyle/>
          <a:p>
            <a:r>
              <a:rPr lang="en-US" sz="2000" dirty="0" smtClean="0"/>
              <a:t>This is a simple but incredibly important class of </a:t>
            </a:r>
            <a:br>
              <a:rPr lang="en-US" sz="2000" dirty="0" smtClean="0"/>
            </a:br>
            <a:r>
              <a:rPr lang="en-US" sz="2000" dirty="0" smtClean="0"/>
              <a:t>parallel computing problem.</a:t>
            </a:r>
          </a:p>
          <a:p>
            <a:r>
              <a:rPr lang="en-US" sz="2000" dirty="0" smtClean="0"/>
              <a:t>Parallel computing involves organizing a set of computers to solve a given problem and one major task is organizing the separate computers so they are working together. In pleasingly parallel mode this task is at its simplest as different computers can work independently</a:t>
            </a:r>
          </a:p>
          <a:p>
            <a:r>
              <a:rPr lang="en-US" sz="2000" dirty="0" smtClean="0"/>
              <a:t>When each user accesses a search site, they can be processed independently based on a common backend dataset that has accumulated contributions of all sites and all users</a:t>
            </a:r>
          </a:p>
          <a:p>
            <a:r>
              <a:rPr lang="en-US" sz="2000" dirty="0" smtClean="0"/>
              <a:t>One example is the LHC particle physics analysis where several billion collision events (each of about 1.5 megabytes size for 2 largest experiments) are recorded each year. A major step in analysis is converting the raw data for each event into lists of produced particles and this takes about 10 seconds per core.</a:t>
            </a:r>
          </a:p>
          <a:p>
            <a:r>
              <a:rPr lang="en-US" sz="2000" dirty="0" smtClean="0"/>
              <a:t>Each of the many billion computations are independent and so this problem is </a:t>
            </a:r>
            <a:r>
              <a:rPr lang="en-US" sz="2000" b="1" dirty="0" smtClean="0">
                <a:solidFill>
                  <a:srgbClr val="C00000"/>
                </a:solidFill>
              </a:rPr>
              <a:t>pleasingly parallel</a:t>
            </a:r>
            <a:r>
              <a:rPr lang="en-US" sz="2000" dirty="0" smtClean="0"/>
              <a:t>.</a:t>
            </a:r>
          </a:p>
          <a:p>
            <a:r>
              <a:rPr lang="en-US" sz="2000" dirty="0" smtClean="0"/>
              <a:t>Actually there are several other correlated activities which in this case involve various global reductions such as forming averages for calibration and histograms for physics (see this section of class). We capture this as </a:t>
            </a:r>
            <a:r>
              <a:rPr lang="en-US" sz="2000" b="1" dirty="0" err="1" smtClean="0">
                <a:solidFill>
                  <a:srgbClr val="C00000"/>
                </a:solidFill>
              </a:rPr>
              <a:t>MRStat</a:t>
            </a:r>
            <a:r>
              <a:rPr lang="en-US" sz="2000" dirty="0" smtClean="0"/>
              <a:t> category.</a:t>
            </a:r>
          </a:p>
          <a:p>
            <a:r>
              <a:rPr lang="en-US" sz="2000" dirty="0" smtClean="0"/>
              <a:t>Different users accessing a database or different sensors accessing cloud are other pleasing parallel use cases.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18</a:t>
            </a:fld>
            <a:endParaRPr lang="en-US" dirty="0"/>
          </a:p>
        </p:txBody>
      </p:sp>
    </p:spTree>
    <p:extLst>
      <p:ext uri="{BB962C8B-B14F-4D97-AF65-F5344CB8AC3E}">
        <p14:creationId xmlns:p14="http://schemas.microsoft.com/office/powerpoint/2010/main" val="3795291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43" y="384716"/>
            <a:ext cx="7030682" cy="902868"/>
          </a:xfrm>
        </p:spPr>
        <p:txBody>
          <a:bodyPr/>
          <a:lstStyle/>
          <a:p>
            <a:r>
              <a:rPr lang="en-US" b="1" dirty="0" smtClean="0"/>
              <a:t>4 Forms of MapReduce</a:t>
            </a:r>
            <a:endParaRPr lang="en-US" b="1" dirty="0"/>
          </a:p>
        </p:txBody>
      </p:sp>
      <p:grpSp>
        <p:nvGrpSpPr>
          <p:cNvPr id="4" name="Group 3"/>
          <p:cNvGrpSpPr/>
          <p:nvPr/>
        </p:nvGrpSpPr>
        <p:grpSpPr>
          <a:xfrm>
            <a:off x="107405" y="1623152"/>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862305900"/>
              </p:ext>
            </p:extLst>
          </p:nvPr>
        </p:nvGraphicFramePr>
        <p:xfrm>
          <a:off x="107403" y="4579780"/>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17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Sub Groups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006709"/>
            <a:ext cx="2926080" cy="2920864"/>
          </a:xfrm>
          <a:prstGeom prst="rect">
            <a:avLst/>
          </a:prstGeom>
        </p:spPr>
      </p:pic>
    </p:spTree>
    <p:extLst>
      <p:ext uri="{BB962C8B-B14F-4D97-AF65-F5344CB8AC3E}">
        <p14:creationId xmlns:p14="http://schemas.microsoft.com/office/powerpoint/2010/main" val="3257237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 </a:t>
            </a:r>
            <a:r>
              <a:rPr lang="en-US" dirty="0" err="1"/>
              <a:t>MRStat</a:t>
            </a:r>
            <a:r>
              <a:rPr lang="en-US" dirty="0"/>
              <a:t>, </a:t>
            </a:r>
            <a:r>
              <a:rPr lang="en-US" dirty="0" err="1"/>
              <a:t>MRIter</a:t>
            </a:r>
            <a:r>
              <a:rPr lang="en-US" dirty="0"/>
              <a:t> </a:t>
            </a:r>
            <a:r>
              <a:rPr lang="en-US" dirty="0" smtClean="0"/>
              <a:t>Categories</a:t>
            </a:r>
            <a:br>
              <a:rPr lang="en-US" dirty="0" smtClean="0"/>
            </a:br>
            <a:r>
              <a:rPr lang="en-US" dirty="0" smtClean="0"/>
              <a:t>Variants of MapReduce</a:t>
            </a:r>
            <a:endParaRPr lang="en-US" dirty="0"/>
          </a:p>
        </p:txBody>
      </p:sp>
      <p:sp>
        <p:nvSpPr>
          <p:cNvPr id="3" name="Content Placeholder 2"/>
          <p:cNvSpPr>
            <a:spLocks noGrp="1"/>
          </p:cNvSpPr>
          <p:nvPr>
            <p:ph idx="1"/>
          </p:nvPr>
        </p:nvSpPr>
        <p:spPr>
          <a:xfrm>
            <a:off x="0" y="1042261"/>
            <a:ext cx="9144000" cy="5815739"/>
          </a:xfrm>
        </p:spPr>
        <p:txBody>
          <a:bodyPr>
            <a:normAutofit fontScale="92500"/>
          </a:bodyPr>
          <a:lstStyle/>
          <a:p>
            <a:r>
              <a:rPr lang="en-US" sz="1800" dirty="0" smtClean="0"/>
              <a:t>One can usefully classify runtime structure by 5 variants of MapReduce</a:t>
            </a:r>
          </a:p>
          <a:p>
            <a:pPr lvl="1"/>
            <a:r>
              <a:rPr lang="en-US" sz="1600" dirty="0" smtClean="0"/>
              <a:t>1. Pleasingly Parallel PP described earlier which is “map-only” </a:t>
            </a:r>
            <a:r>
              <a:rPr lang="en-US" sz="1600" smtClean="0"/>
              <a:t>in MapReduce</a:t>
            </a:r>
            <a:endParaRPr lang="en-US" sz="1600" dirty="0" smtClean="0"/>
          </a:p>
          <a:p>
            <a:pPr lvl="1"/>
            <a:r>
              <a:rPr lang="en-US" sz="1600" dirty="0" smtClean="0"/>
              <a:t>2. Classic MapReduce MR</a:t>
            </a:r>
          </a:p>
          <a:p>
            <a:pPr lvl="1"/>
            <a:r>
              <a:rPr lang="en-US" sz="1600" dirty="0" smtClean="0"/>
              <a:t>2. Simple version of classic MapReduce </a:t>
            </a:r>
            <a:r>
              <a:rPr lang="en-US" sz="1600" dirty="0" err="1" smtClean="0"/>
              <a:t>MRStat</a:t>
            </a:r>
            <a:endParaRPr lang="en-US" sz="1600" dirty="0" smtClean="0"/>
          </a:p>
          <a:p>
            <a:pPr lvl="1"/>
            <a:r>
              <a:rPr lang="en-US" sz="1600" dirty="0" smtClean="0"/>
              <a:t>3. Iterative MapReduce </a:t>
            </a:r>
            <a:r>
              <a:rPr lang="en-US" sz="1600" dirty="0" err="1" smtClean="0"/>
              <a:t>MRIter</a:t>
            </a:r>
            <a:endParaRPr lang="en-US" sz="1600" dirty="0" smtClean="0"/>
          </a:p>
          <a:p>
            <a:pPr lvl="1"/>
            <a:r>
              <a:rPr lang="en-US" sz="1600" dirty="0" smtClean="0"/>
              <a:t>4. Graph processing Graph – See later</a:t>
            </a:r>
          </a:p>
          <a:p>
            <a:r>
              <a:rPr lang="en-US" sz="1800" dirty="0" smtClean="0"/>
              <a:t>These categories are illustrated as runtime structure on previous slide using SPMD Single Program Multiple Data structure</a:t>
            </a:r>
          </a:p>
          <a:p>
            <a:r>
              <a:rPr lang="en-US" sz="1800" dirty="0" smtClean="0"/>
              <a:t>Always parallelism comes from dividing up something that’s big (typically main dataset listed earlier for 51 use cases) and using lots of processes (cores) each process tackling part of problem.</a:t>
            </a:r>
          </a:p>
          <a:p>
            <a:r>
              <a:rPr lang="en-US" sz="1800" dirty="0" smtClean="0"/>
              <a:t>The calculation done by each process is called a </a:t>
            </a:r>
            <a:r>
              <a:rPr lang="en-US" sz="1800" b="1" dirty="0" smtClean="0">
                <a:solidFill>
                  <a:srgbClr val="FF0000"/>
                </a:solidFill>
              </a:rPr>
              <a:t>Map</a:t>
            </a:r>
            <a:r>
              <a:rPr lang="en-US" sz="1800" dirty="0" smtClean="0"/>
              <a:t> and there are various forms of communication between processes required for total answer . </a:t>
            </a:r>
          </a:p>
          <a:p>
            <a:r>
              <a:rPr lang="en-US" sz="1800" dirty="0" smtClean="0"/>
              <a:t>No communication or </a:t>
            </a:r>
            <a:r>
              <a:rPr lang="en-US" sz="1800" b="1" dirty="0" smtClean="0">
                <a:solidFill>
                  <a:srgbClr val="FF0000"/>
                </a:solidFill>
              </a:rPr>
              <a:t>Map Only </a:t>
            </a:r>
            <a:r>
              <a:rPr lang="en-US" sz="1800" dirty="0" smtClean="0"/>
              <a:t>is Pleasingly Parallel </a:t>
            </a:r>
            <a:r>
              <a:rPr lang="en-US" sz="1800" b="1" dirty="0" smtClean="0">
                <a:solidFill>
                  <a:srgbClr val="FF0000"/>
                </a:solidFill>
              </a:rPr>
              <a:t>PP</a:t>
            </a:r>
          </a:p>
          <a:p>
            <a:r>
              <a:rPr lang="en-US" sz="1800" dirty="0" smtClean="0"/>
              <a:t>Classic MapReduce </a:t>
            </a:r>
            <a:r>
              <a:rPr lang="en-US" sz="1800" b="1" dirty="0" smtClean="0">
                <a:solidFill>
                  <a:srgbClr val="FF0000"/>
                </a:solidFill>
              </a:rPr>
              <a:t>MR</a:t>
            </a:r>
            <a:r>
              <a:rPr lang="en-US" sz="1800" dirty="0" smtClean="0"/>
              <a:t> has one set of Maps followed by one </a:t>
            </a:r>
            <a:r>
              <a:rPr lang="en-US" sz="1800" b="1" dirty="0" smtClean="0">
                <a:solidFill>
                  <a:srgbClr val="FF0000"/>
                </a:solidFill>
              </a:rPr>
              <a:t>Reduction</a:t>
            </a:r>
          </a:p>
          <a:p>
            <a:r>
              <a:rPr lang="en-US" sz="1800" b="1" dirty="0" err="1" smtClean="0">
                <a:solidFill>
                  <a:srgbClr val="FF0000"/>
                </a:solidFill>
              </a:rPr>
              <a:t>MRStat</a:t>
            </a:r>
            <a:r>
              <a:rPr lang="en-US" sz="1800" dirty="0" smtClean="0"/>
              <a:t> is a special case of MR with simple reductions corresponding to global sums/averages needed in statistics and histograms</a:t>
            </a:r>
          </a:p>
          <a:p>
            <a:r>
              <a:rPr lang="en-US" sz="1800" b="1" dirty="0" err="1" smtClean="0">
                <a:solidFill>
                  <a:srgbClr val="FF0000"/>
                </a:solidFill>
              </a:rPr>
              <a:t>MRIter</a:t>
            </a:r>
            <a:r>
              <a:rPr lang="en-US" sz="1800" dirty="0" smtClean="0"/>
              <a:t> is seen when you use iterative algorithm as in Expectation maximization and parallel linear algebra. It has multiple waves of maps followed by reductions; efficiency of execution requires information to be stored in memory between iteration</a:t>
            </a:r>
          </a:p>
          <a:p>
            <a:r>
              <a:rPr lang="en-US" sz="1800" b="1" dirty="0" smtClean="0">
                <a:solidFill>
                  <a:srgbClr val="FF0000"/>
                </a:solidFill>
              </a:rPr>
              <a:t>Graph</a:t>
            </a:r>
            <a:r>
              <a:rPr lang="en-US" sz="1800" dirty="0" smtClean="0">
                <a:solidFill>
                  <a:srgbClr val="FF0000"/>
                </a:solidFill>
              </a:rPr>
              <a:t> </a:t>
            </a:r>
            <a:r>
              <a:rPr lang="en-US" sz="1800" dirty="0" smtClean="0"/>
              <a:t>needs point to point communication as is familiar from parallel HPC computations</a:t>
            </a:r>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20</a:t>
            </a:fld>
            <a:endParaRPr lang="en-US" dirty="0"/>
          </a:p>
        </p:txBody>
      </p:sp>
    </p:spTree>
    <p:extLst>
      <p:ext uri="{BB962C8B-B14F-4D97-AF65-F5344CB8AC3E}">
        <p14:creationId xmlns:p14="http://schemas.microsoft.com/office/powerpoint/2010/main" val="164265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603812" cy="636625"/>
          </a:xfrm>
        </p:spPr>
        <p:txBody>
          <a:bodyPr/>
          <a:lstStyle/>
          <a:p>
            <a:r>
              <a:rPr lang="en-US" dirty="0" smtClean="0"/>
              <a:t>Graph Category</a:t>
            </a:r>
            <a:endParaRPr lang="en-US" dirty="0"/>
          </a:p>
        </p:txBody>
      </p:sp>
      <p:sp>
        <p:nvSpPr>
          <p:cNvPr id="3" name="Content Placeholder 2"/>
          <p:cNvSpPr>
            <a:spLocks noGrp="1"/>
          </p:cNvSpPr>
          <p:nvPr>
            <p:ph idx="1"/>
          </p:nvPr>
        </p:nvSpPr>
        <p:spPr>
          <a:xfrm>
            <a:off x="20456" y="636625"/>
            <a:ext cx="8229600" cy="2299747"/>
          </a:xfrm>
        </p:spPr>
        <p:txBody>
          <a:bodyPr>
            <a:normAutofit fontScale="55000" lnSpcReduction="20000"/>
          </a:bodyPr>
          <a:lstStyle/>
          <a:p>
            <a:r>
              <a:rPr lang="en-US" dirty="0" smtClean="0"/>
              <a:t>Many problems involve understanding a bunch of entities with complex connections (patients-drugs-doctors-hospitals, RDF Semantic graph, </a:t>
            </a:r>
            <a:br>
              <a:rPr lang="en-US" dirty="0" smtClean="0"/>
            </a:br>
            <a:r>
              <a:rPr lang="en-US" dirty="0" smtClean="0"/>
              <a:t>neurons </a:t>
            </a:r>
            <a:r>
              <a:rPr lang="en-US" dirty="0"/>
              <a:t>in </a:t>
            </a:r>
            <a:r>
              <a:rPr lang="en-US" dirty="0" smtClean="0"/>
              <a:t>brain or more general biological systems)</a:t>
            </a:r>
          </a:p>
          <a:p>
            <a:r>
              <a:rPr lang="en-US" dirty="0" smtClean="0"/>
              <a:t>These require computations cognizant of the connection structure</a:t>
            </a:r>
          </a:p>
          <a:p>
            <a:r>
              <a:rPr lang="en-US" dirty="0" smtClean="0"/>
              <a:t>When you decompose such problems with graph nodes spread over processors, the connections than cross processor boundaries require communication – ABDS systems Giraph and </a:t>
            </a:r>
            <a:r>
              <a:rPr lang="en-US" dirty="0" err="1" smtClean="0"/>
              <a:t>Pregel</a:t>
            </a:r>
            <a:r>
              <a:rPr lang="en-US" dirty="0" smtClean="0"/>
              <a:t> support this with is “4</a:t>
            </a:r>
            <a:r>
              <a:rPr lang="en-US" baseline="30000" dirty="0" smtClean="0"/>
              <a:t>th</a:t>
            </a:r>
            <a:r>
              <a:rPr lang="en-US" dirty="0" smtClean="0"/>
              <a:t> form of MapReduce” – maps followed by point to point communication.</a:t>
            </a:r>
          </a:p>
          <a:p>
            <a:r>
              <a:rPr lang="en-US" dirty="0" smtClean="0"/>
              <a:t>92 </a:t>
            </a:r>
            <a:r>
              <a:rPr lang="en-US" dirty="0"/>
              <a:t>graph algorithms at http://en.wikipedia.org/wiki/Category:Graph_algorithms</a:t>
            </a:r>
          </a:p>
          <a:p>
            <a:endParaRPr lang="en-US" dirty="0"/>
          </a:p>
        </p:txBody>
      </p:sp>
      <p:pic>
        <p:nvPicPr>
          <p:cNvPr id="1028" name="Picture 4" descr="http://www.xml.com/2003/02/05/graphics/grap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6" y="4717060"/>
            <a:ext cx="390525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red.com/images_blogs/wiredscience/2013/10/richclub_network2_s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06" y="2936373"/>
            <a:ext cx="5218293" cy="3921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wandecommenc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12" y="2902947"/>
            <a:ext cx="3631094" cy="1847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vizbi.org/blog/wp-content/uploads/Gallery-BioLayout-Express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5238"/>
            <a:ext cx="9144000" cy="622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Fusion and Workflow:</a:t>
            </a:r>
            <a:br>
              <a:rPr lang="en-US" dirty="0" smtClean="0"/>
            </a:br>
            <a:r>
              <a:rPr lang="en-US" dirty="0" smtClean="0"/>
              <a:t>Data Fusion and Workflow</a:t>
            </a:r>
            <a:endParaRPr lang="en-US" dirty="0"/>
          </a:p>
        </p:txBody>
      </p:sp>
      <p:sp>
        <p:nvSpPr>
          <p:cNvPr id="3" name="Content Placeholder 2"/>
          <p:cNvSpPr>
            <a:spLocks noGrp="1"/>
          </p:cNvSpPr>
          <p:nvPr>
            <p:ph idx="1"/>
          </p:nvPr>
        </p:nvSpPr>
        <p:spPr>
          <a:xfrm>
            <a:off x="0" y="1157109"/>
            <a:ext cx="9144000" cy="5564366"/>
          </a:xfrm>
        </p:spPr>
        <p:txBody>
          <a:bodyPr>
            <a:normAutofit fontScale="77500" lnSpcReduction="20000"/>
          </a:bodyPr>
          <a:lstStyle/>
          <a:p>
            <a:r>
              <a:rPr lang="en-US" b="1" dirty="0" smtClean="0">
                <a:solidFill>
                  <a:srgbClr val="C00000"/>
                </a:solidFill>
              </a:rPr>
              <a:t>Data fusion </a:t>
            </a:r>
            <a:r>
              <a:rPr lang="en-US" dirty="0" smtClean="0"/>
              <a:t>and related areas like </a:t>
            </a:r>
            <a:br>
              <a:rPr lang="en-US" dirty="0" smtClean="0"/>
            </a:br>
            <a:r>
              <a:rPr lang="en-US" dirty="0" smtClean="0"/>
              <a:t>“knowledge management” are well used </a:t>
            </a:r>
            <a:br>
              <a:rPr lang="en-US" dirty="0" smtClean="0"/>
            </a:br>
            <a:r>
              <a:rPr lang="en-US" dirty="0" smtClean="0"/>
              <a:t>phrases with an intuitively clear meaning </a:t>
            </a:r>
            <a:br>
              <a:rPr lang="en-US" dirty="0" smtClean="0"/>
            </a:br>
            <a:r>
              <a:rPr lang="en-US" dirty="0" smtClean="0"/>
              <a:t>but with no clear technical definition.</a:t>
            </a:r>
          </a:p>
          <a:p>
            <a:r>
              <a:rPr lang="en-US" dirty="0" smtClean="0"/>
              <a:t>Almost all areas have multiple types and sources of data and integrating these together is important</a:t>
            </a:r>
          </a:p>
          <a:p>
            <a:pPr lvl="1"/>
            <a:r>
              <a:rPr lang="en-US" dirty="0" smtClean="0"/>
              <a:t>This corresponds to the “variety” feature of Big Data V’s</a:t>
            </a:r>
          </a:p>
          <a:p>
            <a:r>
              <a:rPr lang="en-US" dirty="0" smtClean="0"/>
              <a:t>Raw </a:t>
            </a:r>
            <a:r>
              <a:rPr lang="en-US" dirty="0"/>
              <a:t>Data </a:t>
            </a:r>
            <a:r>
              <a:rPr lang="en-US" dirty="0">
                <a:sym typeface="Wingdings" pitchFamily="2" charset="2"/>
              </a:rPr>
              <a:t> Data  Information  Knowledge  Wisdom    </a:t>
            </a:r>
            <a:r>
              <a:rPr lang="en-US" dirty="0" smtClean="0"/>
              <a:t>Decisions slide show a </a:t>
            </a:r>
            <a:r>
              <a:rPr lang="en-US" b="1" dirty="0" smtClean="0">
                <a:solidFill>
                  <a:srgbClr val="C00000"/>
                </a:solidFill>
              </a:rPr>
              <a:t>workflow</a:t>
            </a:r>
            <a:r>
              <a:rPr lang="en-US" dirty="0" smtClean="0"/>
              <a:t> with multiple services/clouds linked together in  a data flow fashion to finally present results fused together in portal</a:t>
            </a:r>
          </a:p>
          <a:p>
            <a:r>
              <a:rPr lang="en-US" dirty="0" smtClean="0"/>
              <a:t>The fusion can be as simple as placing results of analysis of different types of data in different parts of the portal so a decision maker can weigh the different results</a:t>
            </a:r>
          </a:p>
          <a:p>
            <a:r>
              <a:rPr lang="en-US" dirty="0" smtClean="0"/>
              <a:t>Alternatively a clever machine learning algorithm can integrate the different pieces of information and reach a conclusion</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22</a:t>
            </a:fld>
            <a:endParaRPr lang="en-US" dirty="0"/>
          </a:p>
        </p:txBody>
      </p:sp>
    </p:spTree>
    <p:extLst>
      <p:ext uri="{BB962C8B-B14F-4D97-AF65-F5344CB8AC3E}">
        <p14:creationId xmlns:p14="http://schemas.microsoft.com/office/powerpoint/2010/main" val="454363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First Set of Features:</a:t>
            </a:r>
            <a:br>
              <a:rPr lang="en-US" b="1" dirty="0" smtClean="0"/>
            </a:br>
            <a:r>
              <a:rPr lang="en-US" b="1" dirty="0" smtClean="0"/>
              <a:t>Streaming Category</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1340"/>
            <a:ext cx="3365726" cy="3359726"/>
          </a:xfrm>
          <a:prstGeom prst="rect">
            <a:avLst/>
          </a:prstGeom>
        </p:spPr>
      </p:pic>
    </p:spTree>
    <p:extLst>
      <p:ext uri="{BB962C8B-B14F-4D97-AF65-F5344CB8AC3E}">
        <p14:creationId xmlns:p14="http://schemas.microsoft.com/office/powerpoint/2010/main" val="106620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51140"/>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a:solidFill>
                    <a:prstClr val="black"/>
                  </a:solidFill>
                </a:rPr>
                <a:t>Database</a:t>
              </a:r>
              <a:endParaRPr kumimoji="1" lang="en-US">
                <a:solidFill>
                  <a:prstClr val="white"/>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solidFill>
                  <a:prstClr val="black"/>
                </a:solidFill>
              </a:rPr>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7" name="AutoShape 65"/>
          <p:cNvSpPr>
            <a:spLocks noChangeArrowheads="1"/>
          </p:cNvSpPr>
          <p:nvPr/>
        </p:nvSpPr>
        <p:spPr bwMode="auto">
          <a:xfrm rot="16200000">
            <a:off x="709493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solidFill>
                  <a:prstClr val="black"/>
                </a:solidFill>
              </a:rPr>
              <a:t>Portal</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smtClean="0">
                <a:solidFill>
                  <a:prstClr val="black"/>
                </a:solidFill>
              </a:rPr>
              <a:t>Cloud</a:t>
            </a:r>
            <a:endParaRPr lang="en-US" dirty="0">
              <a:solidFill>
                <a:prstClr val="black"/>
              </a:solidFill>
            </a:endParaRP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r>
              <a:rPr lang="en-US" b="1" dirty="0">
                <a:solidFill>
                  <a:prstClr val="black"/>
                </a:solidFill>
                <a:latin typeface="Arial" pitchFamily="34" charset="0"/>
              </a:rPr>
              <a:t>Raw Data </a:t>
            </a:r>
            <a:r>
              <a:rPr lang="en-US" b="1" dirty="0">
                <a:solidFill>
                  <a:prstClr val="black"/>
                </a:solidFill>
                <a:latin typeface="Arial" pitchFamily="34" charset="0"/>
                <a:sym typeface="Wingdings" pitchFamily="2" charset="2"/>
              </a:rPr>
              <a:t>     Data    Information     Knowledge      Wisdom    </a:t>
            </a:r>
            <a:r>
              <a:rPr lang="en-US" b="1" dirty="0">
                <a:solidFill>
                  <a:prstClr val="black"/>
                </a:solidFill>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solidFill>
                  <a:prstClr val="black"/>
                </a:solidFill>
              </a:rPr>
              <a:t>Another</a:t>
            </a:r>
            <a:br>
              <a:rPr lang="en-US">
                <a:solidFill>
                  <a:prstClr val="black"/>
                </a:solidFill>
              </a:rPr>
            </a:br>
            <a:r>
              <a:rPr lang="en-US">
                <a:solidFill>
                  <a:prstClr val="black"/>
                </a:solidFill>
              </a:rPr>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a:solidFill>
                  <a:prstClr val="black"/>
                </a:solidFill>
              </a:rPr>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grpSp>
      <p:sp>
        <p:nvSpPr>
          <p:cNvPr id="1032282" name="Text Box 90"/>
          <p:cNvSpPr txBox="1">
            <a:spLocks noChangeArrowheads="1"/>
          </p:cNvSpPr>
          <p:nvPr/>
        </p:nvSpPr>
        <p:spPr bwMode="auto">
          <a:xfrm rot="2671048">
            <a:off x="5902318" y="2284690"/>
            <a:ext cx="3416320" cy="369332"/>
          </a:xfrm>
          <a:prstGeom prst="rect">
            <a:avLst/>
          </a:prstGeom>
          <a:noFill/>
          <a:ln w="9525">
            <a:noFill/>
            <a:miter lim="800000"/>
            <a:headEnd/>
            <a:tailEnd/>
          </a:ln>
          <a:effectLst/>
        </p:spPr>
        <p:txBody>
          <a:bodyPr wrap="none">
            <a:spAutoFit/>
          </a:bodyPr>
          <a:lstStyle/>
          <a:p>
            <a:r>
              <a:rPr lang="en-US" b="1" dirty="0" smtClean="0">
                <a:solidFill>
                  <a:prstClr val="black"/>
                </a:solidFill>
                <a:latin typeface="Arial" pitchFamily="34" charset="0"/>
              </a:rPr>
              <a:t>Fusion</a:t>
            </a:r>
            <a:r>
              <a:rPr lang="en-US" dirty="0" smtClean="0">
                <a:solidFill>
                  <a:prstClr val="black"/>
                </a:solidFill>
                <a:latin typeface="Arial" pitchFamily="34" charset="0"/>
              </a:rPr>
              <a:t> for Discovery/Decisions</a:t>
            </a:r>
            <a:endParaRPr lang="en-US" dirty="0">
              <a:solidFill>
                <a:prstClr val="black"/>
              </a:solidFill>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solidFill>
                    <a:prstClr val="black"/>
                  </a:solidFill>
                </a:rPr>
                <a:t>Storage</a:t>
              </a:r>
              <a:br>
                <a:rPr lang="en-US" sz="1400">
                  <a:solidFill>
                    <a:prstClr val="black"/>
                  </a:solidFill>
                </a:rPr>
              </a:br>
              <a:r>
                <a:rPr lang="en-US" sz="1400">
                  <a:solidFill>
                    <a:prstClr val="black"/>
                  </a:solidFill>
                </a:rPr>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solidFill>
                    <a:prstClr val="black"/>
                  </a:solidFill>
                </a:rPr>
                <a:t>Compute</a:t>
              </a:r>
              <a:br>
                <a:rPr lang="en-US" sz="1400">
                  <a:solidFill>
                    <a:prstClr val="black"/>
                  </a:solidFill>
                </a:rPr>
              </a:br>
              <a:r>
                <a:rPr lang="en-US" sz="1400">
                  <a:solidFill>
                    <a:prstClr val="black"/>
                  </a:solidFill>
                </a:rPr>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5" name="Group 121"/>
          <p:cNvGrpSpPr>
            <a:grpSpLocks/>
          </p:cNvGrpSpPr>
          <p:nvPr/>
        </p:nvGrpSpPr>
        <p:grpSpPr bwMode="auto">
          <a:xfrm>
            <a:off x="6500422" y="3343276"/>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pic>
        <p:nvPicPr>
          <p:cNvPr id="193" name="Picture 192"/>
          <p:cNvPicPr/>
          <p:nvPr/>
        </p:nvPicPr>
        <p:blipFill>
          <a:blip r:embed="rId20"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solidFill>
                  <a:prstClr val="black"/>
                </a:solidFill>
              </a:rPr>
              <a:t>Distributed</a:t>
            </a:r>
            <a:r>
              <a:rPr lang="en-US" dirty="0">
                <a:solidFill>
                  <a:prstClr val="black"/>
                </a:solidFill>
              </a:rPr>
              <a:t/>
            </a:r>
            <a:br>
              <a:rPr lang="en-US" dirty="0">
                <a:solidFill>
                  <a:prstClr val="black"/>
                </a:solidFill>
              </a:rPr>
            </a:br>
            <a:r>
              <a:rPr lang="en-US" dirty="0">
                <a:solidFill>
                  <a:prstClr val="black"/>
                </a:solidFill>
              </a:rPr>
              <a:t>Grid</a:t>
            </a:r>
          </a:p>
        </p:txBody>
      </p:sp>
      <p:sp>
        <p:nvSpPr>
          <p:cNvPr id="211" name="Rectangle 78"/>
          <p:cNvSpPr>
            <a:spLocks noChangeArrowheads="1"/>
          </p:cNvSpPr>
          <p:nvPr/>
        </p:nvSpPr>
        <p:spPr bwMode="auto">
          <a:xfrm>
            <a:off x="6969014"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solidFill>
                  <a:prstClr val="black"/>
                </a:solidFill>
              </a:rPr>
              <a:t>Hadoop Cluster</a:t>
            </a:r>
            <a:endParaRPr lang="en-US" sz="1400" dirty="0">
              <a:solidFill>
                <a:prstClr val="black"/>
              </a:solidFill>
            </a:endParaRPr>
          </a:p>
        </p:txBody>
      </p:sp>
      <p:sp>
        <p:nvSpPr>
          <p:cNvPr id="212" name="AutoShape 65"/>
          <p:cNvSpPr>
            <a:spLocks noChangeArrowheads="1"/>
          </p:cNvSpPr>
          <p:nvPr/>
        </p:nvSpPr>
        <p:spPr bwMode="auto">
          <a:xfrm rot="16200000">
            <a:off x="8131175" y="574240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3" name="Text Box 71"/>
          <p:cNvSpPr txBox="1">
            <a:spLocks noChangeArrowheads="1"/>
          </p:cNvSpPr>
          <p:nvPr/>
        </p:nvSpPr>
        <p:spPr bwMode="auto">
          <a:xfrm>
            <a:off x="-19845" y="4990459"/>
            <a:ext cx="1713707" cy="1815882"/>
          </a:xfrm>
          <a:prstGeom prst="rect">
            <a:avLst/>
          </a:prstGeom>
          <a:solidFill>
            <a:schemeClr val="bg1"/>
          </a:solidFill>
          <a:ln w="9525" algn="ctr">
            <a:noFill/>
            <a:miter lim="800000"/>
            <a:headEnd/>
            <a:tailEnd/>
          </a:ln>
          <a:effectLst/>
        </p:spPr>
        <p:txBody>
          <a:bodyPr wrap="square">
            <a:spAutoFit/>
          </a:bodyPr>
          <a:lstStyle/>
          <a:p>
            <a:r>
              <a:rPr lang="en-US" sz="1600" b="1" dirty="0" smtClean="0">
                <a:solidFill>
                  <a:prstClr val="black"/>
                </a:solidFill>
              </a:rPr>
              <a:t>SS: </a:t>
            </a:r>
            <a:r>
              <a:rPr lang="en-US" sz="1600" dirty="0" smtClean="0">
                <a:solidFill>
                  <a:prstClr val="black"/>
                </a:solidFill>
              </a:rPr>
              <a:t>Sensor </a:t>
            </a:r>
            <a:r>
              <a:rPr lang="en-US" sz="1600" dirty="0">
                <a:solidFill>
                  <a:prstClr val="black"/>
                </a:solidFill>
              </a:rPr>
              <a:t>or Data</a:t>
            </a:r>
          </a:p>
          <a:p>
            <a:r>
              <a:rPr lang="en-US" sz="1600" dirty="0">
                <a:solidFill>
                  <a:prstClr val="black"/>
                </a:solidFill>
              </a:rPr>
              <a:t>Interchange</a:t>
            </a:r>
          </a:p>
          <a:p>
            <a:r>
              <a:rPr lang="en-US" sz="1600" dirty="0" smtClean="0">
                <a:solidFill>
                  <a:prstClr val="black"/>
                </a:solidFill>
              </a:rPr>
              <a:t>Service</a:t>
            </a:r>
          </a:p>
          <a:p>
            <a:r>
              <a:rPr lang="en-US" sz="1600" b="1" dirty="0" smtClean="0">
                <a:solidFill>
                  <a:prstClr val="black"/>
                </a:solidFill>
              </a:rPr>
              <a:t>Workflow </a:t>
            </a:r>
            <a:r>
              <a:rPr lang="en-US" sz="1600" dirty="0" smtClean="0">
                <a:solidFill>
                  <a:prstClr val="black"/>
                </a:solidFill>
              </a:rPr>
              <a:t>through multiple filter/discovery clouds or Services</a:t>
            </a:r>
          </a:p>
        </p:txBody>
      </p:sp>
    </p:spTree>
    <p:extLst>
      <p:ext uri="{BB962C8B-B14F-4D97-AF65-F5344CB8AC3E}">
        <p14:creationId xmlns:p14="http://schemas.microsoft.com/office/powerpoint/2010/main" val="7104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2263"/>
                                        </p:tgtEl>
                                        <p:attrNameLst>
                                          <p:attrName>style.visibility</p:attrName>
                                        </p:attrNameLst>
                                      </p:cBhvr>
                                      <p:to>
                                        <p:strVal val="visible"/>
                                      </p:to>
                                    </p:set>
                                    <p:animEffect transition="in" filter="fade">
                                      <p:cBhvr>
                                        <p:cTn id="7" dur="1000"/>
                                        <p:tgtEl>
                                          <p:spTgt spid="1032263"/>
                                        </p:tgtEl>
                                      </p:cBhvr>
                                    </p:animEffect>
                                    <p:anim calcmode="lin" valueType="num">
                                      <p:cBhvr>
                                        <p:cTn id="8" dur="1000" fill="hold"/>
                                        <p:tgtEl>
                                          <p:spTgt spid="1032263"/>
                                        </p:tgtEl>
                                        <p:attrNameLst>
                                          <p:attrName>ppt_x</p:attrName>
                                        </p:attrNameLst>
                                      </p:cBhvr>
                                      <p:tavLst>
                                        <p:tav tm="0">
                                          <p:val>
                                            <p:strVal val="#ppt_x"/>
                                          </p:val>
                                        </p:tav>
                                        <p:tav tm="100000">
                                          <p:val>
                                            <p:strVal val="#ppt_x"/>
                                          </p:val>
                                        </p:tav>
                                      </p:tavLst>
                                    </p:anim>
                                    <p:anim calcmode="lin" valueType="num">
                                      <p:cBhvr>
                                        <p:cTn id="9" dur="1000" fill="hold"/>
                                        <p:tgtEl>
                                          <p:spTgt spid="1032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65076" cy="966952"/>
          </a:xfrm>
        </p:spPr>
        <p:txBody>
          <a:bodyPr/>
          <a:lstStyle/>
          <a:p>
            <a:r>
              <a:rPr lang="en-US" dirty="0" smtClean="0"/>
              <a:t>Streaming Category</a:t>
            </a:r>
            <a:endParaRPr lang="en-US" dirty="0"/>
          </a:p>
        </p:txBody>
      </p:sp>
      <p:sp>
        <p:nvSpPr>
          <p:cNvPr id="3" name="Content Placeholder 2"/>
          <p:cNvSpPr>
            <a:spLocks noGrp="1"/>
          </p:cNvSpPr>
          <p:nvPr>
            <p:ph idx="1"/>
          </p:nvPr>
        </p:nvSpPr>
        <p:spPr>
          <a:xfrm>
            <a:off x="0" y="853965"/>
            <a:ext cx="9144000" cy="6004035"/>
          </a:xfrm>
        </p:spPr>
        <p:txBody>
          <a:bodyPr>
            <a:normAutofit/>
          </a:bodyPr>
          <a:lstStyle/>
          <a:p>
            <a:r>
              <a:rPr lang="en-US" dirty="0" smtClean="0"/>
              <a:t>We will look at several streaming examples later but most of the use cases involve this. Streaming can be seen in many ways</a:t>
            </a:r>
          </a:p>
          <a:p>
            <a:pPr lvl="1"/>
            <a:r>
              <a:rPr lang="en-US" dirty="0" smtClean="0"/>
              <a:t>There are devices – The Internet of Things and various MEMS in smartphones</a:t>
            </a:r>
          </a:p>
          <a:p>
            <a:pPr lvl="1"/>
            <a:r>
              <a:rPr lang="en-US" dirty="0" smtClean="0"/>
              <a:t>There are people tweeting or logging in to the cloud to search. These interactions are streaming</a:t>
            </a:r>
          </a:p>
          <a:p>
            <a:r>
              <a:rPr lang="en-US" dirty="0" smtClean="0"/>
              <a:t>Apache Storm is critical software here to gather and integrate multiple erratic streams</a:t>
            </a:r>
          </a:p>
          <a:p>
            <a:r>
              <a:rPr lang="en-US" dirty="0" smtClean="0"/>
              <a:t>Also important algorithm challenges to update quickly analyses with streamed data</a:t>
            </a:r>
            <a:endParaRPr lang="en-US" dirty="0"/>
          </a:p>
        </p:txBody>
      </p:sp>
      <p:grpSp>
        <p:nvGrpSpPr>
          <p:cNvPr id="4" name="Group 3"/>
          <p:cNvGrpSpPr/>
          <p:nvPr/>
        </p:nvGrpSpPr>
        <p:grpSpPr>
          <a:xfrm>
            <a:off x="0" y="-9604"/>
            <a:ext cx="9103788" cy="6867604"/>
            <a:chOff x="0" y="0"/>
            <a:chExt cx="9103788" cy="6867604"/>
          </a:xfrm>
        </p:grpSpPr>
        <p:pic>
          <p:nvPicPr>
            <p:cNvPr id="5" name="Picture 4"/>
            <p:cNvPicPr>
              <a:picLocks noChangeAspect="1"/>
            </p:cNvPicPr>
            <p:nvPr/>
          </p:nvPicPr>
          <p:blipFill>
            <a:blip r:embed="rId2"/>
            <a:stretch>
              <a:fillRect/>
            </a:stretch>
          </p:blipFill>
          <p:spPr>
            <a:xfrm>
              <a:off x="0" y="0"/>
              <a:ext cx="9103788" cy="6858000"/>
            </a:xfrm>
            <a:prstGeom prst="rect">
              <a:avLst/>
            </a:prstGeom>
          </p:spPr>
        </p:pic>
        <p:sp>
          <p:nvSpPr>
            <p:cNvPr id="6" name="Rectangle 5"/>
            <p:cNvSpPr/>
            <p:nvPr/>
          </p:nvSpPr>
          <p:spPr>
            <a:xfrm>
              <a:off x="4837312" y="6498272"/>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15968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068"/>
            <a:ext cx="8229600" cy="795878"/>
          </a:xfrm>
        </p:spPr>
        <p:txBody>
          <a:bodyPr/>
          <a:lstStyle/>
          <a:p>
            <a:r>
              <a:rPr lang="en-US" b="1" dirty="0" smtClean="0"/>
              <a:t>Home Devices</a:t>
            </a:r>
            <a:endParaRPr lang="en-US" b="1" dirty="0"/>
          </a:p>
        </p:txBody>
      </p:sp>
      <p:pic>
        <p:nvPicPr>
          <p:cNvPr id="1026" name="Picture 2" descr="ConnectedHome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345"/>
            <a:ext cx="8151541" cy="61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01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Host of Sensors processed on demand</a:t>
            </a:r>
          </a:p>
        </p:txBody>
      </p:sp>
      <p:sp>
        <p:nvSpPr>
          <p:cNvPr id="3" name="Content Placeholder 2"/>
          <p:cNvSpPr>
            <a:spLocks noGrp="1"/>
          </p:cNvSpPr>
          <p:nvPr>
            <p:ph idx="1"/>
          </p:nvPr>
        </p:nvSpPr>
        <p:spPr>
          <a:xfrm>
            <a:off x="0" y="1143000"/>
            <a:ext cx="6553200" cy="831181"/>
          </a:xfrm>
        </p:spPr>
        <p:txBody>
          <a:bodyPr>
            <a:normAutofit fontScale="85000" lnSpcReduction="20000"/>
          </a:bodyPr>
          <a:lstStyle/>
          <a:p>
            <a:r>
              <a:rPr lang="en-US" sz="2400" dirty="0" smtClean="0"/>
              <a:t>Sensors are typically small and well served by a single virtual machine in the cloud (in fact share with many other sensors)</a:t>
            </a:r>
          </a:p>
        </p:txBody>
      </p:sp>
      <p:sp>
        <p:nvSpPr>
          <p:cNvPr id="4" name="Slide Number Placeholder 3"/>
          <p:cNvSpPr>
            <a:spLocks noGrp="1"/>
          </p:cNvSpPr>
          <p:nvPr>
            <p:ph type="sldNum" sz="quarter" idx="12"/>
          </p:nvPr>
        </p:nvSpPr>
        <p:spPr/>
        <p:txBody>
          <a:bodyPr/>
          <a:lstStyle/>
          <a:p>
            <a:fld id="{C4B85148-DB98-4269-ACE6-2DF49F9918C9}"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2041742" y="2182660"/>
            <a:ext cx="7102258" cy="4091525"/>
          </a:xfrm>
          <a:prstGeom prst="rect">
            <a:avLst/>
          </a:prstGeom>
        </p:spPr>
      </p:pic>
      <p:sp>
        <p:nvSpPr>
          <p:cNvPr id="6" name="Content Placeholder 2"/>
          <p:cNvSpPr txBox="1">
            <a:spLocks/>
          </p:cNvSpPr>
          <p:nvPr/>
        </p:nvSpPr>
        <p:spPr>
          <a:xfrm>
            <a:off x="0" y="2066074"/>
            <a:ext cx="2192055" cy="168885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Cloud records data, controls and acts as a source of intelligence for sensors (perform hard calculation, access web)</a:t>
            </a:r>
          </a:p>
          <a:p>
            <a:r>
              <a:rPr lang="en-US" sz="2000" dirty="0" smtClean="0"/>
              <a:t>It is projected that there will be </a:t>
            </a:r>
            <a:r>
              <a:rPr lang="en-US" sz="2000" b="1" dirty="0" smtClean="0">
                <a:solidFill>
                  <a:srgbClr val="FF0000"/>
                </a:solidFill>
              </a:rPr>
              <a:t>24-50 billion devices </a:t>
            </a:r>
            <a:r>
              <a:rPr lang="en-US" sz="2000" dirty="0" smtClean="0"/>
              <a:t>on the Internet by 2020</a:t>
            </a:r>
            <a:endParaRPr lang="en-US" dirty="0"/>
          </a:p>
        </p:txBody>
      </p:sp>
    </p:spTree>
    <p:extLst>
      <p:ext uri="{BB962C8B-B14F-4D97-AF65-F5344CB8AC3E}">
        <p14:creationId xmlns:p14="http://schemas.microsoft.com/office/powerpoint/2010/main" val="81689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Second Set of Features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2" y="3142904"/>
            <a:ext cx="3365726" cy="3359726"/>
          </a:xfrm>
          <a:prstGeom prst="rect">
            <a:avLst/>
          </a:prstGeom>
        </p:spPr>
      </p:pic>
    </p:spTree>
    <p:extLst>
      <p:ext uri="{BB962C8B-B14F-4D97-AF65-F5344CB8AC3E}">
        <p14:creationId xmlns:p14="http://schemas.microsoft.com/office/powerpoint/2010/main" val="2571616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54"/>
            <a:ext cx="7002966" cy="767751"/>
          </a:xfrm>
        </p:spPr>
        <p:txBody>
          <a:bodyPr>
            <a:normAutofit/>
          </a:bodyPr>
          <a:lstStyle/>
          <a:p>
            <a:r>
              <a:rPr lang="en-US" b="1" dirty="0"/>
              <a:t>Features of 51 </a:t>
            </a:r>
            <a:r>
              <a:rPr lang="en-US" b="1" dirty="0" smtClean="0"/>
              <a:t>Big Data Use </a:t>
            </a:r>
            <a:r>
              <a:rPr lang="en-US" b="1" dirty="0"/>
              <a:t>Cases </a:t>
            </a:r>
            <a:r>
              <a:rPr lang="en-US" b="1" dirty="0" smtClean="0"/>
              <a:t>II</a:t>
            </a:r>
            <a:endParaRPr lang="en-US" dirty="0"/>
          </a:p>
        </p:txBody>
      </p:sp>
      <p:sp>
        <p:nvSpPr>
          <p:cNvPr id="3" name="Content Placeholder 2"/>
          <p:cNvSpPr>
            <a:spLocks noGrp="1"/>
          </p:cNvSpPr>
          <p:nvPr>
            <p:ph idx="1"/>
          </p:nvPr>
        </p:nvSpPr>
        <p:spPr>
          <a:xfrm>
            <a:off x="0" y="449348"/>
            <a:ext cx="9144000" cy="6274838"/>
          </a:xfrm>
        </p:spPr>
        <p:txBody>
          <a:bodyPr>
            <a:noAutofit/>
          </a:bodyPr>
          <a:lstStyle/>
          <a:p>
            <a:r>
              <a:rPr lang="en-US" sz="2400" b="1" dirty="0">
                <a:solidFill>
                  <a:srgbClr val="CC00FF"/>
                </a:solidFill>
              </a:rPr>
              <a:t>S/Q/Index (12) </a:t>
            </a:r>
            <a:r>
              <a:rPr lang="en-US" sz="2400" dirty="0"/>
              <a:t>Index, Search and Query. </a:t>
            </a:r>
            <a:r>
              <a:rPr lang="en-US" sz="2400" dirty="0" smtClean="0"/>
              <a:t/>
            </a:r>
            <a:br>
              <a:rPr lang="en-US" sz="2400" dirty="0" smtClean="0"/>
            </a:br>
            <a:r>
              <a:rPr lang="en-US" sz="2400" dirty="0" smtClean="0"/>
              <a:t>to </a:t>
            </a:r>
            <a:r>
              <a:rPr lang="en-US" sz="2400" dirty="0"/>
              <a:t>commercial applications </a:t>
            </a:r>
            <a:r>
              <a:rPr lang="en-US" sz="2400" dirty="0" smtClean="0"/>
              <a:t/>
            </a:r>
            <a:br>
              <a:rPr lang="en-US" sz="2400" dirty="0" smtClean="0"/>
            </a:br>
            <a:r>
              <a:rPr lang="en-US" sz="2400" dirty="0" smtClean="0"/>
              <a:t>and </a:t>
            </a:r>
            <a:r>
              <a:rPr lang="en-US" sz="2400" dirty="0"/>
              <a:t>suitable for MapReduce</a:t>
            </a:r>
          </a:p>
          <a:p>
            <a:r>
              <a:rPr lang="en-US" sz="2400" b="1" dirty="0" smtClean="0">
                <a:solidFill>
                  <a:srgbClr val="CC00FF"/>
                </a:solidFill>
              </a:rPr>
              <a:t>Classify</a:t>
            </a:r>
            <a:r>
              <a:rPr lang="en-US" sz="2400" b="1" dirty="0">
                <a:solidFill>
                  <a:srgbClr val="CC00FF"/>
                </a:solidFill>
              </a:rPr>
              <a:t>	(30) </a:t>
            </a:r>
            <a:r>
              <a:rPr lang="en-US" sz="2400" dirty="0"/>
              <a:t>Classification: divide data into categories (machine learning</a:t>
            </a:r>
            <a:r>
              <a:rPr lang="en-US" sz="2400" dirty="0" smtClean="0"/>
              <a:t>) with lots of different methods including clustering, SVM, learning networks, Bayesian methods, random Forests</a:t>
            </a:r>
            <a:endParaRPr lang="en-US" sz="2400" dirty="0"/>
          </a:p>
          <a:p>
            <a:r>
              <a:rPr lang="en-US" sz="2400" b="1" dirty="0" smtClean="0">
                <a:solidFill>
                  <a:srgbClr val="CC00FF"/>
                </a:solidFill>
              </a:rPr>
              <a:t>CF (4) </a:t>
            </a:r>
            <a:r>
              <a:rPr lang="en-US" sz="2400" dirty="0" smtClean="0"/>
              <a:t>Collaborative </a:t>
            </a:r>
            <a:r>
              <a:rPr lang="en-US" sz="2400" dirty="0"/>
              <a:t>Filtering for recommender </a:t>
            </a:r>
            <a:r>
              <a:rPr lang="en-US" sz="2400" dirty="0" smtClean="0"/>
              <a:t>engines; another key commercial application running under MapReduce; typical algorithm is k nearest neighbors</a:t>
            </a:r>
            <a:endParaRPr lang="en-US" sz="2400" dirty="0"/>
          </a:p>
          <a:p>
            <a:r>
              <a:rPr lang="en-US" sz="2400" b="1" dirty="0" smtClean="0">
                <a:solidFill>
                  <a:srgbClr val="CC00FF"/>
                </a:solidFill>
              </a:rPr>
              <a:t>LML (36) </a:t>
            </a:r>
            <a:r>
              <a:rPr lang="en-US" sz="2400" dirty="0" smtClean="0"/>
              <a:t>Local </a:t>
            </a:r>
            <a:r>
              <a:rPr lang="en-US" sz="2400" dirty="0"/>
              <a:t>Machine Learning (Independent for each parallel entity</a:t>
            </a:r>
            <a:r>
              <a:rPr lang="en-US" sz="2400" dirty="0" smtClean="0"/>
              <a:t>). Pleasing parallel running R or Image processing etc. on each item in parallelism. </a:t>
            </a:r>
          </a:p>
          <a:p>
            <a:r>
              <a:rPr lang="en-US" sz="2400" b="1" dirty="0" smtClean="0">
                <a:solidFill>
                  <a:srgbClr val="CC00FF"/>
                </a:solidFill>
              </a:rPr>
              <a:t>GML (23) </a:t>
            </a:r>
            <a:r>
              <a:rPr lang="en-US" sz="2400" dirty="0" smtClean="0"/>
              <a:t>Global Machine Learning: Deep Learning, Clustering, LDA, PLSI, MDS, </a:t>
            </a:r>
          </a:p>
          <a:p>
            <a:pPr lvl="1"/>
            <a:r>
              <a:rPr lang="en-US" sz="2000" dirty="0" smtClean="0"/>
              <a:t>Large Scale Optimizations as in </a:t>
            </a:r>
            <a:r>
              <a:rPr lang="en-US" sz="2000" dirty="0" err="1" smtClean="0"/>
              <a:t>Variational</a:t>
            </a:r>
            <a:r>
              <a:rPr lang="en-US" sz="2000" dirty="0" smtClean="0"/>
              <a:t> Bayes, MCMC, Lifted Belief Propagation, Stochastic Gradient Descent, L-BFGS, </a:t>
            </a:r>
            <a:r>
              <a:rPr lang="en-US" sz="2000" dirty="0" err="1" smtClean="0"/>
              <a:t>Levenberg</a:t>
            </a:r>
            <a:r>
              <a:rPr lang="en-US" sz="2000" dirty="0" smtClean="0"/>
              <a:t>-Marquardt . Can call EGO or Exascale Global Optimization with scalable parallel algorithm</a:t>
            </a:r>
            <a:endParaRPr lang="en-US" sz="2000" dirty="0"/>
          </a:p>
        </p:txBody>
      </p:sp>
    </p:spTree>
    <p:extLst>
      <p:ext uri="{BB962C8B-B14F-4D97-AF65-F5344CB8AC3E}">
        <p14:creationId xmlns:p14="http://schemas.microsoft.com/office/powerpoint/2010/main" val="420846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611"/>
            <a:ext cx="6553200"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143435" y="1421457"/>
            <a:ext cx="8913166" cy="5631711"/>
          </a:xfrm>
        </p:spPr>
        <p:txBody>
          <a:bodyPr>
            <a:normAutofit fontScale="77500" lnSpcReduction="20000"/>
          </a:bodyPr>
          <a:lstStyle/>
          <a:p>
            <a:pPr lvl="0"/>
            <a:r>
              <a:rPr lang="en-US" dirty="0" smtClean="0">
                <a:solidFill>
                  <a:srgbClr val="782F40"/>
                </a:solidFill>
              </a:rPr>
              <a:t>There were 5 Subgroups</a:t>
            </a:r>
          </a:p>
          <a:p>
            <a:pPr lvl="0"/>
            <a:r>
              <a:rPr lang="en-US" dirty="0" smtClean="0">
                <a:solidFill>
                  <a:srgbClr val="782F4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a:hlinkClick r:id="rId2"/>
              </a:rPr>
              <a:t>http://</a:t>
            </a:r>
            <a:r>
              <a:rPr lang="en-US" dirty="0" smtClean="0">
                <a:hlinkClick r:id="rId2"/>
              </a:rPr>
              <a:t>bigdatawg.nist.gov/usecases.php</a:t>
            </a:r>
            <a:endParaRPr lang="en-US" dirty="0" smtClean="0"/>
          </a:p>
          <a:p>
            <a:r>
              <a:rPr lang="en-US" dirty="0"/>
              <a:t>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3</a:t>
            </a:fld>
            <a:endParaRPr lang="en-US" dirty="0"/>
          </a:p>
        </p:txBody>
      </p:sp>
    </p:spTree>
    <p:extLst>
      <p:ext uri="{BB962C8B-B14F-4D97-AF65-F5344CB8AC3E}">
        <p14:creationId xmlns:p14="http://schemas.microsoft.com/office/powerpoint/2010/main" val="1685624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193628" cy="1143000"/>
          </a:xfrm>
        </p:spPr>
        <p:txBody>
          <a:bodyPr/>
          <a:lstStyle/>
          <a:p>
            <a:r>
              <a:rPr lang="en-US" dirty="0"/>
              <a:t>S/Q/Index Category</a:t>
            </a:r>
          </a:p>
        </p:txBody>
      </p:sp>
      <p:sp>
        <p:nvSpPr>
          <p:cNvPr id="3" name="Content Placeholder 2"/>
          <p:cNvSpPr>
            <a:spLocks noGrp="1"/>
          </p:cNvSpPr>
          <p:nvPr>
            <p:ph idx="1"/>
          </p:nvPr>
        </p:nvSpPr>
        <p:spPr>
          <a:xfrm>
            <a:off x="78829" y="896007"/>
            <a:ext cx="8229600" cy="5883165"/>
          </a:xfrm>
        </p:spPr>
        <p:txBody>
          <a:bodyPr>
            <a:normAutofit fontScale="92500" lnSpcReduction="20000"/>
          </a:bodyPr>
          <a:lstStyle/>
          <a:p>
            <a:r>
              <a:rPr lang="en-US" dirty="0" smtClean="0"/>
              <a:t>This is classic database problem with</a:t>
            </a:r>
          </a:p>
          <a:p>
            <a:pPr lvl="1"/>
            <a:r>
              <a:rPr lang="en-US" dirty="0"/>
              <a:t>Very good indices for quick query response</a:t>
            </a:r>
          </a:p>
          <a:p>
            <a:pPr lvl="1"/>
            <a:r>
              <a:rPr lang="en-US" dirty="0"/>
              <a:t>Fault tolerance done very </a:t>
            </a:r>
            <a:r>
              <a:rPr lang="en-US" dirty="0" smtClean="0"/>
              <a:t>well</a:t>
            </a:r>
          </a:p>
          <a:p>
            <a:r>
              <a:rPr lang="en-US" dirty="0" smtClean="0"/>
              <a:t>The cloud has emphasized alternative solutions based on MapReduce and NoSQL databases</a:t>
            </a:r>
          </a:p>
          <a:p>
            <a:r>
              <a:rPr lang="en-US" dirty="0" smtClean="0"/>
              <a:t>MapReduce can be viewed as exposing the parallel layer inside databases allowing systems like Hive (SQL on Hadoop) to be built which are more scalable (and so cheaper on big data) than classic databases</a:t>
            </a:r>
          </a:p>
          <a:p>
            <a:r>
              <a:rPr lang="en-US" dirty="0" smtClean="0"/>
              <a:t>NoSQL systems support different data abstractions – tables with flexible schema, objects, graphs, documents</a:t>
            </a:r>
          </a:p>
          <a:p>
            <a:pPr lvl="1"/>
            <a:r>
              <a:rPr lang="en-US" dirty="0" smtClean="0"/>
              <a:t>Tools like Drill make them look like SQL stores</a:t>
            </a:r>
            <a:endParaRPr lang="en-US" dirty="0"/>
          </a:p>
          <a:p>
            <a:endParaRPr lang="en-US" dirty="0"/>
          </a:p>
        </p:txBody>
      </p:sp>
    </p:spTree>
    <p:extLst>
      <p:ext uri="{BB962C8B-B14F-4D97-AF65-F5344CB8AC3E}">
        <p14:creationId xmlns:p14="http://schemas.microsoft.com/office/powerpoint/2010/main" val="4066349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819807"/>
          </a:xfrm>
        </p:spPr>
        <p:txBody>
          <a:bodyPr>
            <a:normAutofit/>
          </a:bodyPr>
          <a:lstStyle/>
          <a:p>
            <a:r>
              <a:rPr lang="en-US" sz="3200" b="1" dirty="0" smtClean="0"/>
              <a:t>Categories Classify and CF:</a:t>
            </a:r>
            <a:endParaRPr lang="en-US" sz="3200" b="1" dirty="0"/>
          </a:p>
        </p:txBody>
      </p:sp>
      <p:sp>
        <p:nvSpPr>
          <p:cNvPr id="3" name="Content Placeholder 2"/>
          <p:cNvSpPr>
            <a:spLocks noGrp="1"/>
          </p:cNvSpPr>
          <p:nvPr>
            <p:ph idx="1"/>
          </p:nvPr>
        </p:nvSpPr>
        <p:spPr>
          <a:xfrm>
            <a:off x="0" y="599090"/>
            <a:ext cx="9144000" cy="6258910"/>
          </a:xfrm>
        </p:spPr>
        <p:txBody>
          <a:bodyPr>
            <a:noAutofit/>
          </a:bodyPr>
          <a:lstStyle/>
          <a:p>
            <a:pPr>
              <a:lnSpc>
                <a:spcPts val="2000"/>
              </a:lnSpc>
            </a:pPr>
            <a:r>
              <a:rPr lang="en-US" sz="2000" dirty="0" smtClean="0"/>
              <a:t>Many big data use cases involve </a:t>
            </a:r>
            <a:r>
              <a:rPr lang="en-US" sz="2000" b="1" dirty="0" smtClean="0">
                <a:solidFill>
                  <a:srgbClr val="C00000"/>
                </a:solidFill>
              </a:rPr>
              <a:t>classification </a:t>
            </a:r>
            <a:r>
              <a:rPr lang="en-US" sz="2000" dirty="0" smtClean="0"/>
              <a:t>of </a:t>
            </a:r>
            <a:br>
              <a:rPr lang="en-US" sz="2000" dirty="0" smtClean="0"/>
            </a:br>
            <a:r>
              <a:rPr lang="en-US" sz="2000" dirty="0" smtClean="0"/>
              <a:t>data in some fashion</a:t>
            </a:r>
          </a:p>
          <a:p>
            <a:pPr>
              <a:lnSpc>
                <a:spcPts val="2000"/>
              </a:lnSpc>
            </a:pPr>
            <a:r>
              <a:rPr lang="en-US" sz="2000" dirty="0" smtClean="0"/>
              <a:t>Search classifies documents by their nearness to your search</a:t>
            </a:r>
          </a:p>
          <a:p>
            <a:pPr>
              <a:lnSpc>
                <a:spcPts val="2000"/>
              </a:lnSpc>
            </a:pPr>
            <a:r>
              <a:rPr lang="en-US" sz="2000" dirty="0" smtClean="0"/>
              <a:t>Recommender systems classify items by their relevance to your interests</a:t>
            </a:r>
          </a:p>
          <a:p>
            <a:pPr>
              <a:lnSpc>
                <a:spcPts val="2000"/>
              </a:lnSpc>
            </a:pPr>
            <a:r>
              <a:rPr lang="en-US" sz="2000" dirty="0" smtClean="0"/>
              <a:t>Network science divide people and the Internet into communities of like-minded folks</a:t>
            </a:r>
          </a:p>
          <a:p>
            <a:pPr>
              <a:lnSpc>
                <a:spcPts val="2000"/>
              </a:lnSpc>
            </a:pPr>
            <a:r>
              <a:rPr lang="en-US" sz="2000" dirty="0" smtClean="0"/>
              <a:t>Biologists classify sequences by their role and the family to which they belong</a:t>
            </a:r>
          </a:p>
          <a:p>
            <a:pPr>
              <a:lnSpc>
                <a:spcPts val="2000"/>
              </a:lnSpc>
            </a:pPr>
            <a:r>
              <a:rPr lang="en-US" sz="2000" dirty="0" smtClean="0"/>
              <a:t>Classification is implemented by Machine Learning ML in several ways</a:t>
            </a:r>
          </a:p>
          <a:p>
            <a:pPr>
              <a:lnSpc>
                <a:spcPts val="2000"/>
              </a:lnSpc>
            </a:pPr>
            <a:r>
              <a:rPr lang="en-US" sz="2000" dirty="0" smtClean="0"/>
              <a:t>SVM divides data into regions by planes</a:t>
            </a:r>
          </a:p>
          <a:p>
            <a:pPr>
              <a:lnSpc>
                <a:spcPts val="2000"/>
              </a:lnSpc>
            </a:pPr>
            <a:r>
              <a:rPr lang="en-US" sz="2000" dirty="0" smtClean="0"/>
              <a:t>Clustering divides data into groups where members of each group are near each other</a:t>
            </a:r>
          </a:p>
          <a:p>
            <a:pPr>
              <a:lnSpc>
                <a:spcPts val="2000"/>
              </a:lnSpc>
            </a:pPr>
            <a:r>
              <a:rPr lang="en-US" sz="2000" dirty="0" smtClean="0"/>
              <a:t>Clustering is “unsupervised” learning as no input as to categories</a:t>
            </a:r>
          </a:p>
          <a:p>
            <a:pPr>
              <a:lnSpc>
                <a:spcPts val="2000"/>
              </a:lnSpc>
            </a:pPr>
            <a:r>
              <a:rPr lang="en-US" sz="2000" b="1" dirty="0" smtClean="0">
                <a:solidFill>
                  <a:srgbClr val="C00000"/>
                </a:solidFill>
              </a:rPr>
              <a:t>Collaborative Filtering CF </a:t>
            </a:r>
            <a:r>
              <a:rPr lang="en-US" sz="2000" dirty="0" smtClean="0"/>
              <a:t>is supervised as use existing rankings to predict new rankings</a:t>
            </a:r>
          </a:p>
          <a:p>
            <a:pPr>
              <a:lnSpc>
                <a:spcPts val="2000"/>
              </a:lnSpc>
            </a:pPr>
            <a:r>
              <a:rPr lang="en-US" sz="2000" dirty="0"/>
              <a:t>Collaborative Filtering </a:t>
            </a:r>
            <a:r>
              <a:rPr lang="en-US" sz="2000" dirty="0">
                <a:solidFill>
                  <a:srgbClr val="006BB5"/>
                </a:solidFill>
              </a:rPr>
              <a:t>CF</a:t>
            </a:r>
            <a:r>
              <a:rPr lang="en-US" sz="2000" dirty="0"/>
              <a:t> is a well known approach for recommender systems that match current user interests with those of others to predict interesting data to investigate</a:t>
            </a:r>
          </a:p>
          <a:p>
            <a:pPr lvl="1">
              <a:lnSpc>
                <a:spcPts val="2000"/>
              </a:lnSpc>
            </a:pPr>
            <a:r>
              <a:rPr lang="en-US" sz="1800" dirty="0"/>
              <a:t>It has three distinct subclasses user-based, item-based and content-based which can be combined in hybrid </a:t>
            </a:r>
            <a:r>
              <a:rPr lang="en-US" sz="1800" dirty="0" smtClean="0"/>
              <a:t>fashion</a:t>
            </a:r>
            <a:endParaRPr lang="en-US" sz="2000" dirty="0" smtClean="0"/>
          </a:p>
          <a:p>
            <a:pPr>
              <a:lnSpc>
                <a:spcPts val="2000"/>
              </a:lnSpc>
            </a:pPr>
            <a:r>
              <a:rPr lang="en-US" sz="2000" dirty="0" smtClean="0"/>
              <a:t>Learning networks train with existing classifications to be able to predict new ones and so are typically supervised (although use case 26 has both)</a:t>
            </a:r>
          </a:p>
          <a:p>
            <a:pPr>
              <a:lnSpc>
                <a:spcPts val="2000"/>
              </a:lnSpc>
            </a:pPr>
            <a:endParaRPr lang="en-US" sz="1800" dirty="0" smtClean="0"/>
          </a:p>
          <a:p>
            <a:pPr>
              <a:lnSpc>
                <a:spcPts val="2000"/>
              </a:lnSpc>
            </a:pPr>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31</a:t>
            </a:fld>
            <a:endParaRPr lang="en-US" dirty="0"/>
          </a:p>
        </p:txBody>
      </p:sp>
    </p:spTree>
    <p:extLst>
      <p:ext uri="{BB962C8B-B14F-4D97-AF65-F5344CB8AC3E}">
        <p14:creationId xmlns:p14="http://schemas.microsoft.com/office/powerpoint/2010/main" val="380216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Second Set of Features</a:t>
            </a:r>
            <a:br>
              <a:rPr lang="en-US" b="1" dirty="0" smtClean="0"/>
            </a:br>
            <a:r>
              <a:rPr lang="en-US" b="1" dirty="0" smtClean="0"/>
              <a:t>Machine Learning</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 y="2911689"/>
            <a:ext cx="3365726" cy="3359726"/>
          </a:xfrm>
          <a:prstGeom prst="rect">
            <a:avLst/>
          </a:prstGeom>
        </p:spPr>
      </p:pic>
    </p:spTree>
    <p:extLst>
      <p:ext uri="{BB962C8B-B14F-4D97-AF65-F5344CB8AC3E}">
        <p14:creationId xmlns:p14="http://schemas.microsoft.com/office/powerpoint/2010/main" val="2528460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42234" cy="1143000"/>
          </a:xfrm>
        </p:spPr>
        <p:txBody>
          <a:bodyPr/>
          <a:lstStyle/>
          <a:p>
            <a:r>
              <a:rPr lang="en-US" dirty="0" smtClean="0"/>
              <a:t>Categories LML GML</a:t>
            </a:r>
            <a:br>
              <a:rPr lang="en-US" dirty="0" smtClean="0"/>
            </a:br>
            <a:r>
              <a:rPr lang="en-US" dirty="0" smtClean="0"/>
              <a:t>Local and Global Machine Learning</a:t>
            </a:r>
            <a:endParaRPr lang="en-US" dirty="0"/>
          </a:p>
        </p:txBody>
      </p:sp>
      <p:sp>
        <p:nvSpPr>
          <p:cNvPr id="3" name="Content Placeholder 2"/>
          <p:cNvSpPr>
            <a:spLocks noGrp="1"/>
          </p:cNvSpPr>
          <p:nvPr>
            <p:ph idx="1"/>
          </p:nvPr>
        </p:nvSpPr>
        <p:spPr>
          <a:xfrm>
            <a:off x="0" y="1143000"/>
            <a:ext cx="9144000" cy="5578475"/>
          </a:xfrm>
        </p:spPr>
        <p:txBody>
          <a:bodyPr>
            <a:noAutofit/>
          </a:bodyPr>
          <a:lstStyle/>
          <a:p>
            <a:pPr>
              <a:lnSpc>
                <a:spcPts val="2200"/>
              </a:lnSpc>
            </a:pPr>
            <a:r>
              <a:rPr lang="en-US" sz="2400" dirty="0" smtClean="0"/>
              <a:t>So far we have classified overall features of </a:t>
            </a:r>
            <a:br>
              <a:rPr lang="en-US" sz="2400" dirty="0" smtClean="0"/>
            </a:br>
            <a:r>
              <a:rPr lang="en-US" sz="2400" dirty="0" smtClean="0"/>
              <a:t>computing and applications.</a:t>
            </a:r>
          </a:p>
          <a:p>
            <a:pPr>
              <a:lnSpc>
                <a:spcPts val="2200"/>
              </a:lnSpc>
            </a:pPr>
            <a:r>
              <a:rPr lang="en-US" sz="2400" dirty="0" smtClean="0"/>
              <a:t>Now we look at particular analysis applied to each data item i.e. to data analytics</a:t>
            </a:r>
          </a:p>
          <a:p>
            <a:pPr>
              <a:lnSpc>
                <a:spcPts val="2200"/>
              </a:lnSpc>
            </a:pPr>
            <a:r>
              <a:rPr lang="en-US" sz="2400" dirty="0" smtClean="0"/>
              <a:t>There are two important styles – </a:t>
            </a:r>
            <a:r>
              <a:rPr lang="en-US" sz="2400" b="1" dirty="0" smtClean="0">
                <a:solidFill>
                  <a:srgbClr val="FF0000"/>
                </a:solidFill>
              </a:rPr>
              <a:t>Global (GML) </a:t>
            </a:r>
            <a:r>
              <a:rPr lang="en-US" sz="2400" dirty="0" smtClean="0"/>
              <a:t>and </a:t>
            </a:r>
            <a:r>
              <a:rPr lang="en-US" sz="2400" b="1" dirty="0" smtClean="0">
                <a:solidFill>
                  <a:srgbClr val="FF0000"/>
                </a:solidFill>
              </a:rPr>
              <a:t>Local (LML) </a:t>
            </a:r>
            <a:r>
              <a:rPr lang="en-US" sz="2400" dirty="0" smtClean="0"/>
              <a:t>– describing if analytics is applicable to whole dataset or is applied separately to each data point.</a:t>
            </a:r>
          </a:p>
          <a:p>
            <a:pPr lvl="1">
              <a:lnSpc>
                <a:spcPts val="2200"/>
              </a:lnSpc>
            </a:pPr>
            <a:r>
              <a:rPr lang="en-US" sz="2000" dirty="0" smtClean="0"/>
              <a:t>Pleasing Parallel applications are defined by local analytics</a:t>
            </a:r>
          </a:p>
          <a:p>
            <a:pPr lvl="1">
              <a:lnSpc>
                <a:spcPts val="2200"/>
              </a:lnSpc>
            </a:pPr>
            <a:r>
              <a:rPr lang="en-US" sz="2000" dirty="0" err="1" smtClean="0"/>
              <a:t>MRIter</a:t>
            </a:r>
            <a:r>
              <a:rPr lang="en-US" sz="2000" dirty="0" smtClean="0"/>
              <a:t>, EGO and EM (Expectation Maximization) applications are global</a:t>
            </a:r>
            <a:endParaRPr lang="en-US" sz="2000" dirty="0"/>
          </a:p>
          <a:p>
            <a:pPr>
              <a:lnSpc>
                <a:spcPts val="2200"/>
              </a:lnSpc>
            </a:pPr>
            <a:r>
              <a:rPr lang="en-US" sz="2400" dirty="0" smtClean="0"/>
              <a:t>Global analytics require non trivial </a:t>
            </a:r>
            <a:r>
              <a:rPr lang="en-US" sz="2400" b="1" dirty="0" smtClean="0">
                <a:solidFill>
                  <a:srgbClr val="FF0000"/>
                </a:solidFill>
              </a:rPr>
              <a:t>parallel </a:t>
            </a:r>
            <a:r>
              <a:rPr lang="en-US" sz="2400" dirty="0" smtClean="0"/>
              <a:t>algorithms which are often challenging either at algorithm or implementation level.</a:t>
            </a:r>
            <a:endParaRPr lang="en-US" sz="2400" dirty="0"/>
          </a:p>
          <a:p>
            <a:pPr>
              <a:lnSpc>
                <a:spcPts val="2200"/>
              </a:lnSpc>
            </a:pPr>
            <a:r>
              <a:rPr lang="en-US" sz="2400" dirty="0" smtClean="0"/>
              <a:t>Machine learning </a:t>
            </a:r>
            <a:r>
              <a:rPr lang="en-US" sz="2400" b="1" dirty="0" smtClean="0">
                <a:solidFill>
                  <a:srgbClr val="FF0000"/>
                </a:solidFill>
              </a:rPr>
              <a:t>ML</a:t>
            </a:r>
            <a:r>
              <a:rPr lang="en-US" sz="2400" dirty="0" smtClean="0"/>
              <a:t> can be applied locally or globally and can be used for most analysis algorithms tackling generic issues like classification and pattern recognition</a:t>
            </a:r>
          </a:p>
          <a:p>
            <a:pPr lvl="1">
              <a:lnSpc>
                <a:spcPts val="2200"/>
              </a:lnSpc>
            </a:pPr>
            <a:r>
              <a:rPr lang="en-US" sz="2000" dirty="0" smtClean="0"/>
              <a:t>Note use cases like 39,40,43,44 have domain specific analysis (called signal processing for radar data in 43,44) that takes raw data and converts into meaningful information – this not machine learning although it could use  local machine learning components</a:t>
            </a:r>
            <a:endParaRPr lang="en-US" sz="2400" dirty="0" smtClean="0"/>
          </a:p>
          <a:p>
            <a:pPr>
              <a:lnSpc>
                <a:spcPts val="2200"/>
              </a:lnSpc>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33</a:t>
            </a:fld>
            <a:endParaRPr lang="en-US" dirty="0"/>
          </a:p>
        </p:txBody>
      </p:sp>
    </p:spTree>
    <p:extLst>
      <p:ext uri="{BB962C8B-B14F-4D97-AF65-F5344CB8AC3E}">
        <p14:creationId xmlns:p14="http://schemas.microsoft.com/office/powerpoint/2010/main" val="150667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740166" cy="760954"/>
          </a:xfrm>
        </p:spPr>
        <p:txBody>
          <a:bodyPr/>
          <a:lstStyle/>
          <a:p>
            <a:r>
              <a:rPr lang="en-US" dirty="0" smtClean="0"/>
              <a:t>Aspects of Analytics</a:t>
            </a:r>
            <a:endParaRPr lang="en-US" dirty="0"/>
          </a:p>
        </p:txBody>
      </p:sp>
      <p:sp>
        <p:nvSpPr>
          <p:cNvPr id="3" name="Content Placeholder 2"/>
          <p:cNvSpPr>
            <a:spLocks noGrp="1"/>
          </p:cNvSpPr>
          <p:nvPr>
            <p:ph idx="1"/>
          </p:nvPr>
        </p:nvSpPr>
        <p:spPr>
          <a:xfrm>
            <a:off x="0" y="760954"/>
            <a:ext cx="9144000" cy="4590789"/>
          </a:xfrm>
        </p:spPr>
        <p:txBody>
          <a:bodyPr>
            <a:noAutofit/>
          </a:bodyPr>
          <a:lstStyle/>
          <a:p>
            <a:r>
              <a:rPr lang="en-US" sz="2800" dirty="0" smtClean="0"/>
              <a:t>So Expectation Maximization </a:t>
            </a:r>
            <a:r>
              <a:rPr lang="en-US" sz="2800" b="1" dirty="0" smtClean="0">
                <a:solidFill>
                  <a:srgbClr val="FF0000"/>
                </a:solidFill>
              </a:rPr>
              <a:t>EM</a:t>
            </a:r>
            <a:r>
              <a:rPr lang="en-US" sz="2800" dirty="0" smtClean="0"/>
              <a:t> is an </a:t>
            </a:r>
            <a:br>
              <a:rPr lang="en-US" sz="2800" dirty="0" smtClean="0"/>
            </a:br>
            <a:r>
              <a:rPr lang="en-US" sz="2800" dirty="0" smtClean="0"/>
              <a:t>important class of Iterative optimization </a:t>
            </a:r>
            <a:br>
              <a:rPr lang="en-US" sz="2800" dirty="0" smtClean="0"/>
            </a:br>
            <a:r>
              <a:rPr lang="en-US" sz="2800" dirty="0" smtClean="0"/>
              <a:t>where approximate optimizations are calculated iteratively. Each iteration has two steps – E and M – each of which calculates new values for a subset of variables fixing the other subset</a:t>
            </a:r>
          </a:p>
          <a:p>
            <a:pPr lvl="1"/>
            <a:r>
              <a:rPr lang="en-US" sz="2400" dirty="0" smtClean="0"/>
              <a:t>This avoids difficult nonlinear optimization but it is often an active research area to find the choice of EM heuristic that gives “best answer” measured by execution time or quality of result</a:t>
            </a:r>
          </a:p>
          <a:p>
            <a:r>
              <a:rPr lang="en-US" sz="2800" dirty="0" smtClean="0"/>
              <a:t>A particularly difficult class of optimization comes from datasets where </a:t>
            </a:r>
            <a:r>
              <a:rPr lang="en-US" sz="2800" b="1" dirty="0" smtClean="0">
                <a:solidFill>
                  <a:srgbClr val="FF0000"/>
                </a:solidFill>
              </a:rPr>
              <a:t>graphs</a:t>
            </a:r>
            <a:r>
              <a:rPr lang="en-US" sz="2800" dirty="0" smtClean="0"/>
              <a:t> are an important data structure or more precisely complicated graphs that complicate the task of querying data to find members satisfying a particular graph structure</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34</a:t>
            </a:fld>
            <a:endParaRPr lang="en-US" dirty="0"/>
          </a:p>
        </p:txBody>
      </p:sp>
    </p:spTree>
    <p:extLst>
      <p:ext uri="{BB962C8B-B14F-4D97-AF65-F5344CB8AC3E}">
        <p14:creationId xmlns:p14="http://schemas.microsoft.com/office/powerpoint/2010/main" val="652620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6668429" cy="1143000"/>
          </a:xfrm>
        </p:spPr>
        <p:txBody>
          <a:bodyPr>
            <a:normAutofit/>
          </a:bodyPr>
          <a:lstStyle/>
          <a:p>
            <a:r>
              <a:rPr lang="en-US" sz="2800" b="1" dirty="0" smtClean="0"/>
              <a:t>Category GML: Global Machine Learning aka EGO – Exascale Global Optimization</a:t>
            </a:r>
            <a:endParaRPr lang="en-US" sz="2800" b="1" dirty="0"/>
          </a:p>
        </p:txBody>
      </p:sp>
      <p:sp>
        <p:nvSpPr>
          <p:cNvPr id="3" name="Content Placeholder 2"/>
          <p:cNvSpPr>
            <a:spLocks noGrp="1"/>
          </p:cNvSpPr>
          <p:nvPr>
            <p:ph idx="1"/>
          </p:nvPr>
        </p:nvSpPr>
        <p:spPr>
          <a:xfrm>
            <a:off x="0" y="1283044"/>
            <a:ext cx="9144000" cy="5574956"/>
          </a:xfrm>
        </p:spPr>
        <p:txBody>
          <a:bodyPr>
            <a:normAutofit fontScale="850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a:t>
            </a:r>
            <a:br>
              <a:rPr lang="en-US" dirty="0" smtClean="0">
                <a:sym typeface="Symbol" panose="05050102010706020507" pitchFamily="18" charset="2"/>
              </a:rPr>
            </a:br>
            <a:r>
              <a:rPr lang="en-US" dirty="0" smtClean="0">
                <a:sym typeface="Symbol" panose="05050102010706020507" pitchFamily="18" charset="2"/>
              </a:rPr>
              <a:t>sum over the N data items – documents, </a:t>
            </a:r>
            <a:br>
              <a:rPr lang="en-US" dirty="0" smtClean="0">
                <a:sym typeface="Symbol" panose="05050102010706020507" pitchFamily="18" charset="2"/>
              </a:rPr>
            </a:br>
            <a:r>
              <a:rPr lang="en-US" dirty="0" smtClean="0">
                <a:sym typeface="Symbol" panose="05050102010706020507" pitchFamily="18" charset="2"/>
              </a:rPr>
              <a:t>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p:txBody>
      </p:sp>
    </p:spTree>
    <p:extLst>
      <p:ext uri="{BB962C8B-B14F-4D97-AF65-F5344CB8AC3E}">
        <p14:creationId xmlns:p14="http://schemas.microsoft.com/office/powerpoint/2010/main" val="1799932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691376"/>
          </a:xfrm>
        </p:spPr>
        <p:txBody>
          <a:bodyPr>
            <a:normAutofit fontScale="90000"/>
          </a:bodyPr>
          <a:lstStyle/>
          <a:p>
            <a:r>
              <a:rPr lang="en-US" b="1" dirty="0" smtClean="0"/>
              <a:t>Exascale Global Optimization EGO</a:t>
            </a:r>
            <a:endParaRPr lang="en-US" b="1" dirty="0"/>
          </a:p>
        </p:txBody>
      </p:sp>
      <p:sp>
        <p:nvSpPr>
          <p:cNvPr id="3" name="Content Placeholder 2"/>
          <p:cNvSpPr>
            <a:spLocks noGrp="1"/>
          </p:cNvSpPr>
          <p:nvPr>
            <p:ph idx="1"/>
          </p:nvPr>
        </p:nvSpPr>
        <p:spPr>
          <a:xfrm>
            <a:off x="0" y="554851"/>
            <a:ext cx="8229600" cy="6166624"/>
          </a:xfrm>
        </p:spPr>
        <p:txBody>
          <a:bodyPr>
            <a:noAutofit/>
          </a:bodyPr>
          <a:lstStyle/>
          <a:p>
            <a:pPr marL="231775" lvl="1" indent="-231775">
              <a:buClr>
                <a:schemeClr val="tx2"/>
              </a:buClr>
              <a:buFont typeface="Arial"/>
              <a:buChar char="•"/>
            </a:pPr>
            <a:r>
              <a:rPr lang="en-US" sz="2100" b="1" dirty="0" smtClean="0">
                <a:solidFill>
                  <a:srgbClr val="FF0000"/>
                </a:solidFill>
              </a:rPr>
              <a:t>EGO</a:t>
            </a:r>
            <a:r>
              <a:rPr lang="en-US" sz="2100" dirty="0" smtClean="0"/>
              <a:t> is used to represent an artificial intelligence (AI) </a:t>
            </a:r>
            <a:br>
              <a:rPr lang="en-US" sz="2100" dirty="0" smtClean="0"/>
            </a:br>
            <a:r>
              <a:rPr lang="en-US" sz="2100" b="1" dirty="0" smtClean="0">
                <a:solidFill>
                  <a:srgbClr val="FF0000"/>
                </a:solidFill>
              </a:rPr>
              <a:t>GML </a:t>
            </a:r>
            <a:r>
              <a:rPr lang="en-US" sz="2100" dirty="0" smtClean="0"/>
              <a:t>problem phrased as a giant optimization over </a:t>
            </a:r>
            <a:br>
              <a:rPr lang="en-US" sz="2100" dirty="0" smtClean="0"/>
            </a:br>
            <a:r>
              <a:rPr lang="en-US" sz="2100" dirty="0" smtClean="0"/>
              <a:t>many variables</a:t>
            </a:r>
          </a:p>
          <a:p>
            <a:pPr marL="631825" lvl="2" indent="-231775">
              <a:buClr>
                <a:schemeClr val="tx2"/>
              </a:buClr>
            </a:pPr>
            <a:r>
              <a:rPr lang="en-US" sz="2100" dirty="0">
                <a:sym typeface="Symbol" panose="05050102010706020507" pitchFamily="18" charset="2"/>
              </a:rPr>
              <a:t>Name invented at Argonne-Chicago </a:t>
            </a:r>
            <a:r>
              <a:rPr lang="en-US" sz="2100" dirty="0" smtClean="0">
                <a:sym typeface="Symbol" panose="05050102010706020507" pitchFamily="18" charset="2"/>
              </a:rPr>
              <a:t>workshop</a:t>
            </a:r>
            <a:endParaRPr lang="en-US" sz="2100" dirty="0" smtClean="0"/>
          </a:p>
          <a:p>
            <a:pPr marL="231775" lvl="1" indent="-231775">
              <a:buClr>
                <a:schemeClr val="tx2"/>
              </a:buClr>
              <a:buFont typeface="Arial"/>
              <a:buChar char="•"/>
            </a:pPr>
            <a:r>
              <a:rPr lang="en-US" sz="2100" dirty="0" smtClean="0"/>
              <a:t>The simplest case is </a:t>
            </a:r>
            <a:r>
              <a:rPr lang="en-US" sz="2100" dirty="0">
                <a:sym typeface="Symbol" panose="05050102010706020507" pitchFamily="18" charset="2"/>
              </a:rPr>
              <a:t></a:t>
            </a:r>
            <a:r>
              <a:rPr lang="en-US" sz="2100" baseline="30000" dirty="0" smtClean="0">
                <a:sym typeface="Symbol" panose="05050102010706020507" pitchFamily="18" charset="2"/>
              </a:rPr>
              <a:t>2</a:t>
            </a:r>
            <a:r>
              <a:rPr lang="en-US" sz="2100" dirty="0" smtClean="0">
                <a:sym typeface="Symbol" panose="05050102010706020507" pitchFamily="18" charset="2"/>
              </a:rPr>
              <a:t> or similar Maximum likelihood formulations which end as minimization of a sum of terms which involve observational data and parameters to be determined</a:t>
            </a:r>
          </a:p>
          <a:p>
            <a:pPr marL="231775" lvl="1" indent="-231775">
              <a:buClr>
                <a:schemeClr val="tx2"/>
              </a:buClr>
              <a:buFont typeface="Arial"/>
              <a:buChar char="•"/>
            </a:pPr>
            <a:r>
              <a:rPr lang="en-US" sz="2100" dirty="0" smtClean="0">
                <a:sym typeface="Symbol" panose="05050102010706020507" pitchFamily="18" charset="2"/>
              </a:rPr>
              <a:t>This analytic formulation of AI is rather different from traditional rule based or expert system AI</a:t>
            </a:r>
          </a:p>
          <a:p>
            <a:pPr marL="574675" lvl="2" indent="-231775">
              <a:buClr>
                <a:schemeClr val="tx2"/>
              </a:buClr>
            </a:pPr>
            <a:r>
              <a:rPr lang="en-US" sz="2100" dirty="0" smtClean="0">
                <a:sym typeface="Symbol" panose="05050102010706020507" pitchFamily="18" charset="2"/>
              </a:rPr>
              <a:t>Its easy enough to minimize the sum of a billion terms but not so easy to reliably apply a billion rules</a:t>
            </a:r>
          </a:p>
          <a:p>
            <a:pPr marL="231775" lvl="1" indent="-231775">
              <a:buClr>
                <a:schemeClr val="tx2"/>
              </a:buClr>
            </a:pPr>
            <a:r>
              <a:rPr lang="en-US" sz="2100" dirty="0" smtClean="0">
                <a:sym typeface="Symbol" panose="05050102010706020507" pitchFamily="18" charset="2"/>
              </a:rPr>
              <a:t>One example illustrated later is Multi-dimensional scaling where for N entities (say sequences) one has N(N-1)/2 measures of similarities between pairs and one minimizes weighted sum of square of similarities minus predicted similarities from an assignment of entity to a position in some vector space. </a:t>
            </a:r>
          </a:p>
          <a:p>
            <a:pPr marL="231775" lvl="1" indent="-231775">
              <a:buClr>
                <a:schemeClr val="tx2"/>
              </a:buClr>
            </a:pPr>
            <a:r>
              <a:rPr lang="en-US" sz="2100" dirty="0" smtClean="0">
                <a:sym typeface="Symbol" panose="05050102010706020507" pitchFamily="18" charset="2"/>
              </a:rPr>
              <a:t>Information retrieval takes the world’s documents and finds best possible set of topics implied by them</a:t>
            </a:r>
            <a:endParaRPr lang="en-US" sz="21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36</a:t>
            </a:fld>
            <a:endParaRPr lang="en-US" dirty="0"/>
          </a:p>
        </p:txBody>
      </p:sp>
    </p:spTree>
    <p:extLst>
      <p:ext uri="{BB962C8B-B14F-4D97-AF65-F5344CB8AC3E}">
        <p14:creationId xmlns:p14="http://schemas.microsoft.com/office/powerpoint/2010/main" val="2782724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Third Set of Features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77" y="2511137"/>
            <a:ext cx="3365726" cy="3359726"/>
          </a:xfrm>
          <a:prstGeom prst="rect">
            <a:avLst/>
          </a:prstGeom>
        </p:spPr>
      </p:pic>
    </p:spTree>
    <p:extLst>
      <p:ext uri="{BB962C8B-B14F-4D97-AF65-F5344CB8AC3E}">
        <p14:creationId xmlns:p14="http://schemas.microsoft.com/office/powerpoint/2010/main" val="3675701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5" y="91223"/>
            <a:ext cx="7047570" cy="767751"/>
          </a:xfrm>
        </p:spPr>
        <p:txBody>
          <a:bodyPr>
            <a:normAutofit/>
          </a:bodyPr>
          <a:lstStyle/>
          <a:p>
            <a:r>
              <a:rPr lang="en-US" b="1" dirty="0"/>
              <a:t>Features of 51 </a:t>
            </a:r>
            <a:r>
              <a:rPr lang="en-US" b="1" dirty="0" smtClean="0"/>
              <a:t>Big Data Use </a:t>
            </a:r>
            <a:r>
              <a:rPr lang="en-US" b="1" dirty="0"/>
              <a:t>Cases </a:t>
            </a:r>
            <a:r>
              <a:rPr lang="en-US" b="1" dirty="0" smtClean="0"/>
              <a:t>III</a:t>
            </a:r>
            <a:endParaRPr lang="en-US" dirty="0"/>
          </a:p>
        </p:txBody>
      </p:sp>
      <p:sp>
        <p:nvSpPr>
          <p:cNvPr id="3" name="Content Placeholder 2"/>
          <p:cNvSpPr>
            <a:spLocks noGrp="1"/>
          </p:cNvSpPr>
          <p:nvPr>
            <p:ph idx="1"/>
          </p:nvPr>
        </p:nvSpPr>
        <p:spPr>
          <a:xfrm>
            <a:off x="77638" y="858974"/>
            <a:ext cx="8988724" cy="5982420"/>
          </a:xfrm>
        </p:spPr>
        <p:txBody>
          <a:bodyPr>
            <a:noAutofit/>
          </a:bodyPr>
          <a:lstStyle/>
          <a:p>
            <a:r>
              <a:rPr lang="en-US" sz="2400" b="1" dirty="0">
                <a:solidFill>
                  <a:srgbClr val="CC00FF"/>
                </a:solidFill>
              </a:rPr>
              <a:t>Workflow (51) </a:t>
            </a:r>
            <a:r>
              <a:rPr lang="en-US" sz="2400" dirty="0"/>
              <a:t>Universal </a:t>
            </a:r>
            <a:r>
              <a:rPr lang="en-US" sz="2400" dirty="0" smtClean="0"/>
              <a:t>“orchestration” or dataflow</a:t>
            </a:r>
            <a:br>
              <a:rPr lang="en-US" sz="2400" dirty="0" smtClean="0"/>
            </a:br>
            <a:r>
              <a:rPr lang="en-US" sz="2400" dirty="0" smtClean="0"/>
              <a:t> between different tasks in job </a:t>
            </a:r>
            <a:br>
              <a:rPr lang="en-US" sz="2400" dirty="0" smtClean="0"/>
            </a:br>
            <a:r>
              <a:rPr lang="en-US" sz="2400" dirty="0" smtClean="0"/>
              <a:t>(Described earlier under Fusion)</a:t>
            </a:r>
            <a:endParaRPr lang="en-US" sz="2400" dirty="0"/>
          </a:p>
          <a:p>
            <a:r>
              <a:rPr lang="en-US" sz="2400" b="1" dirty="0">
                <a:solidFill>
                  <a:srgbClr val="CC00FF"/>
                </a:solidFill>
              </a:rPr>
              <a:t>GIS (16) </a:t>
            </a:r>
            <a:r>
              <a:rPr lang="en-US" sz="2400" b="1" dirty="0" smtClean="0"/>
              <a:t>Geographical Information System</a:t>
            </a:r>
            <a:r>
              <a:rPr lang="en-US" sz="2400" dirty="0" smtClean="0"/>
              <a:t>.</a:t>
            </a:r>
            <a:r>
              <a:rPr lang="en-US" sz="2400" b="1" dirty="0" smtClean="0"/>
              <a:t> </a:t>
            </a:r>
            <a:r>
              <a:rPr lang="en-US" sz="2400" dirty="0" smtClean="0"/>
              <a:t>Geotagged </a:t>
            </a:r>
            <a:r>
              <a:rPr lang="en-US" sz="2400" dirty="0"/>
              <a:t>data and often displayed in ESRI, Microsoft Virtual Earth, Google Earth, </a:t>
            </a:r>
            <a:r>
              <a:rPr lang="en-US" sz="2400" dirty="0" err="1" smtClean="0"/>
              <a:t>GeoServer</a:t>
            </a:r>
            <a:r>
              <a:rPr lang="en-US" sz="2400" smtClean="0"/>
              <a:t>, Minnesota </a:t>
            </a:r>
            <a:r>
              <a:rPr lang="en-US" sz="2400" dirty="0"/>
              <a:t>Map Server</a:t>
            </a:r>
            <a:r>
              <a:rPr lang="en-US" sz="2400" dirty="0" smtClean="0"/>
              <a:t> </a:t>
            </a:r>
            <a:r>
              <a:rPr lang="en-US" sz="2400" dirty="0"/>
              <a:t>etc.</a:t>
            </a:r>
          </a:p>
          <a:p>
            <a:r>
              <a:rPr lang="en-US" sz="2400" b="1" dirty="0">
                <a:solidFill>
                  <a:srgbClr val="CC00FF"/>
                </a:solidFill>
              </a:rPr>
              <a:t>HPC	(5) </a:t>
            </a:r>
            <a:r>
              <a:rPr lang="en-US" sz="2400" dirty="0"/>
              <a:t>Classic large-scale simulation of cosmos, materials, etc. generating (visualization) </a:t>
            </a:r>
            <a:r>
              <a:rPr lang="en-US" sz="2400" dirty="0" smtClean="0"/>
              <a:t>data to be analyzed for turbulence, particle trajectories etc.</a:t>
            </a:r>
            <a:endParaRPr lang="en-US" sz="2400" dirty="0"/>
          </a:p>
          <a:p>
            <a:r>
              <a:rPr lang="en-US" sz="2400" b="1" dirty="0">
                <a:solidFill>
                  <a:srgbClr val="CC00FF"/>
                </a:solidFill>
              </a:rPr>
              <a:t>Agent (2) </a:t>
            </a:r>
            <a:r>
              <a:rPr lang="en-US" sz="2400" dirty="0"/>
              <a:t>Simulations of models of data-defined macroscopic entities represented as </a:t>
            </a:r>
            <a:r>
              <a:rPr lang="en-US" sz="2400" dirty="0" smtClean="0"/>
              <a:t>agents. Use in simulations of cities (vehicle flow)or spread of information in complex system.</a:t>
            </a:r>
            <a:endParaRPr lang="en-US" sz="2400" dirty="0"/>
          </a:p>
          <a:p>
            <a:endParaRPr lang="en-US" sz="2400" dirty="0"/>
          </a:p>
        </p:txBody>
      </p:sp>
    </p:spTree>
    <p:extLst>
      <p:ext uri="{BB962C8B-B14F-4D97-AF65-F5344CB8AC3E}">
        <p14:creationId xmlns:p14="http://schemas.microsoft.com/office/powerpoint/2010/main" val="1565742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a:t>
            </a:r>
            <a:r>
              <a:rPr lang="en-US" dirty="0" smtClean="0"/>
              <a:t>Category</a:t>
            </a:r>
            <a:br>
              <a:rPr lang="en-US" dirty="0" smtClean="0"/>
            </a:br>
            <a:r>
              <a:rPr lang="en-US" dirty="0" smtClean="0"/>
              <a:t>Support </a:t>
            </a:r>
            <a:r>
              <a:rPr lang="en-US" dirty="0"/>
              <a:t>of spatial big data</a:t>
            </a:r>
          </a:p>
        </p:txBody>
      </p:sp>
      <p:sp>
        <p:nvSpPr>
          <p:cNvPr id="3" name="Content Placeholder 2"/>
          <p:cNvSpPr>
            <a:spLocks noGrp="1"/>
          </p:cNvSpPr>
          <p:nvPr>
            <p:ph idx="1"/>
          </p:nvPr>
        </p:nvSpPr>
        <p:spPr>
          <a:xfrm>
            <a:off x="0" y="1333413"/>
            <a:ext cx="9144000" cy="5022937"/>
          </a:xfrm>
        </p:spPr>
        <p:txBody>
          <a:bodyPr>
            <a:normAutofit fontScale="77500" lnSpcReduction="20000"/>
          </a:bodyPr>
          <a:lstStyle/>
          <a:p>
            <a:r>
              <a:rPr lang="en-US" dirty="0" smtClean="0"/>
              <a:t>Many use cases are involved with entities that are functions of space and time; in particular use cases from defense, earth, environmental, polar science are strongly correlated to position </a:t>
            </a:r>
          </a:p>
          <a:p>
            <a:pPr lvl="1"/>
            <a:r>
              <a:rPr lang="en-US" dirty="0" smtClean="0"/>
              <a:t>Some Physics and most Astronomy use cases can also have this feature</a:t>
            </a:r>
          </a:p>
          <a:p>
            <a:r>
              <a:rPr lang="en-US" dirty="0" smtClean="0"/>
              <a:t>Note use cases 43 and 44 have map-based illustrations.</a:t>
            </a:r>
          </a:p>
          <a:p>
            <a:r>
              <a:rPr lang="en-US" dirty="0" smtClean="0"/>
              <a:t>Fundamental physics use case 39 is not like this – partly as quantum mechanics makes traditional pictures misleading but physics often uses non map based 3D simulations.</a:t>
            </a:r>
          </a:p>
          <a:p>
            <a:r>
              <a:rPr lang="en-US" dirty="0" smtClean="0"/>
              <a:t>A GIS – Geographical Information System – is designed to display spatial (“geo-located) data with information added or available as you browse via clicking; Google Earth and maps are familiar GIS and ESRI </a:t>
            </a:r>
          </a:p>
          <a:p>
            <a:r>
              <a:rPr lang="en-US" dirty="0" smtClean="0"/>
              <a:t>The Open Geospatial Consortium has set standards and methodology to allow different owners of geolocated material present their wares so can be placed on same GIS display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39</a:t>
            </a:fld>
            <a:endParaRPr lang="en-US" dirty="0"/>
          </a:p>
        </p:txBody>
      </p:sp>
    </p:spTree>
    <p:extLst>
      <p:ext uri="{BB962C8B-B14F-4D97-AF65-F5344CB8AC3E}">
        <p14:creationId xmlns:p14="http://schemas.microsoft.com/office/powerpoint/2010/main" val="77670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2790" cy="800504"/>
          </a:xfrm>
        </p:spPr>
        <p:txBody>
          <a:bodyPr>
            <a:normAutofit/>
          </a:bodyPr>
          <a:lstStyle/>
          <a:p>
            <a:r>
              <a:rPr lang="en-US" sz="3600" b="1" dirty="0" smtClean="0"/>
              <a:t>NIST Big Data Definition</a:t>
            </a:r>
            <a:endParaRPr lang="en-US" sz="3600" b="1" dirty="0"/>
          </a:p>
        </p:txBody>
      </p:sp>
      <p:sp>
        <p:nvSpPr>
          <p:cNvPr id="3" name="Content Placeholder 2"/>
          <p:cNvSpPr>
            <a:spLocks noGrp="1"/>
          </p:cNvSpPr>
          <p:nvPr>
            <p:ph idx="1"/>
          </p:nvPr>
        </p:nvSpPr>
        <p:spPr>
          <a:xfrm>
            <a:off x="94341" y="800504"/>
            <a:ext cx="8875487" cy="4114800"/>
          </a:xfrm>
        </p:spPr>
        <p:txBody>
          <a:bodyPr>
            <a:noAutofit/>
          </a:bodyPr>
          <a:lstStyle/>
          <a:p>
            <a:r>
              <a:rPr lang="en-US" sz="2400" dirty="0" smtClean="0"/>
              <a:t>More consensus on </a:t>
            </a:r>
            <a:r>
              <a:rPr lang="en-US" sz="2400" b="1" dirty="0" smtClean="0"/>
              <a:t>Data Science </a:t>
            </a:r>
            <a:r>
              <a:rPr lang="en-US" sz="2400" dirty="0" smtClean="0"/>
              <a:t>definition </a:t>
            </a:r>
            <a:br>
              <a:rPr lang="en-US" sz="2400" dirty="0" smtClean="0"/>
            </a:br>
            <a:r>
              <a:rPr lang="en-US" sz="2400" dirty="0" smtClean="0"/>
              <a:t>than that of </a:t>
            </a:r>
            <a:r>
              <a:rPr lang="en-US" sz="2400" b="1" dirty="0" smtClean="0"/>
              <a:t>Big Data</a:t>
            </a:r>
          </a:p>
          <a:p>
            <a:r>
              <a:rPr lang="en-US" sz="2400" b="1" dirty="0" smtClean="0">
                <a:solidFill>
                  <a:srgbClr val="FF0000"/>
                </a:solidFill>
              </a:rPr>
              <a:t>Big </a:t>
            </a:r>
            <a:r>
              <a:rPr lang="en-US" sz="2400" b="1" dirty="0">
                <a:solidFill>
                  <a:srgbClr val="FF0000"/>
                </a:solidFill>
              </a:rPr>
              <a:t>Data </a:t>
            </a:r>
            <a:r>
              <a:rPr lang="en-US" sz="2400" dirty="0"/>
              <a:t>refers to digital data </a:t>
            </a:r>
            <a:r>
              <a:rPr lang="en-US" sz="2400" dirty="0" smtClean="0"/>
              <a:t/>
            </a:r>
            <a:br>
              <a:rPr lang="en-US" sz="2400" dirty="0" smtClean="0"/>
            </a:br>
            <a:r>
              <a:rPr lang="en-US" sz="2400" dirty="0" smtClean="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7169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(4D with time) science has special displays or visualizations</a:t>
            </a:r>
            <a:endParaRPr lang="en-US" dirty="0"/>
          </a:p>
        </p:txBody>
      </p:sp>
      <p:sp>
        <p:nvSpPr>
          <p:cNvPr id="3" name="Content Placeholder 2"/>
          <p:cNvSpPr>
            <a:spLocks noGrp="1"/>
          </p:cNvSpPr>
          <p:nvPr>
            <p:ph idx="1"/>
          </p:nvPr>
        </p:nvSpPr>
        <p:spPr>
          <a:xfrm>
            <a:off x="94342" y="1014607"/>
            <a:ext cx="4221180" cy="1277940"/>
          </a:xfrm>
        </p:spPr>
        <p:txBody>
          <a:bodyPr>
            <a:normAutofit fontScale="70000" lnSpcReduction="20000"/>
          </a:bodyPr>
          <a:lstStyle/>
          <a:p>
            <a:r>
              <a:rPr lang="en-US" dirty="0" smtClean="0"/>
              <a:t>3D view of a grain structure in a nanomaterial (use cases 11,12) </a:t>
            </a:r>
            <a:r>
              <a:rPr lang="en-US" dirty="0" smtClean="0">
                <a:hlinkClick r:id="rId3"/>
              </a:rPr>
              <a:t>http</a:t>
            </a:r>
            <a:r>
              <a:rPr lang="en-US" dirty="0">
                <a:hlinkClick r:id="rId3"/>
              </a:rPr>
              <a:t>://www.icams.de/content/departments/stks/index.html</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40</a:t>
            </a:fld>
            <a:endParaRPr lang="en-US" dirty="0"/>
          </a:p>
        </p:txBody>
      </p:sp>
      <p:sp>
        <p:nvSpPr>
          <p:cNvPr id="5" name="AutoShape 2" descr="http://www.icams.de/cms/upload/01_home/02_department/02_stks/bac_movi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a:srcRect l="8239" t="24840" r="9042" b="15068"/>
          <a:stretch/>
        </p:blipFill>
        <p:spPr>
          <a:xfrm>
            <a:off x="215900" y="2292547"/>
            <a:ext cx="3066468" cy="2448708"/>
          </a:xfrm>
          <a:prstGeom prst="rect">
            <a:avLst/>
          </a:prstGeom>
        </p:spPr>
      </p:pic>
      <p:pic>
        <p:nvPicPr>
          <p:cNvPr id="8" name="Picture 7"/>
          <p:cNvPicPr>
            <a:picLocks noChangeAspect="1"/>
          </p:cNvPicPr>
          <p:nvPr/>
        </p:nvPicPr>
        <p:blipFill rotWithShape="1">
          <a:blip r:embed="rId5"/>
          <a:srcRect l="18073" t="13285" r="27171" b="17669"/>
          <a:stretch/>
        </p:blipFill>
        <p:spPr>
          <a:xfrm>
            <a:off x="3558680" y="2292547"/>
            <a:ext cx="5088205" cy="3880151"/>
          </a:xfrm>
          <a:prstGeom prst="rect">
            <a:avLst/>
          </a:prstGeom>
        </p:spPr>
      </p:pic>
      <p:sp>
        <p:nvSpPr>
          <p:cNvPr id="9" name="Content Placeholder 2"/>
          <p:cNvSpPr txBox="1">
            <a:spLocks/>
          </p:cNvSpPr>
          <p:nvPr/>
        </p:nvSpPr>
        <p:spPr>
          <a:xfrm>
            <a:off x="94342" y="4876523"/>
            <a:ext cx="3464338" cy="72037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GIS of GPS sensors monitored at JPL </a:t>
            </a:r>
            <a:r>
              <a:rPr lang="en-US" dirty="0">
                <a:hlinkClick r:id="rId6"/>
              </a:rPr>
              <a:t>http://</a:t>
            </a:r>
            <a:r>
              <a:rPr lang="en-US" dirty="0" smtClean="0">
                <a:hlinkClick r:id="rId6"/>
              </a:rPr>
              <a:t>www.quakesim.org/tools/timeseries</a:t>
            </a:r>
            <a:r>
              <a:rPr lang="en-US" dirty="0" smtClean="0"/>
              <a:t> for earthquake signatures</a:t>
            </a:r>
            <a:endParaRPr lang="en-US" dirty="0"/>
          </a:p>
        </p:txBody>
      </p:sp>
      <p:sp>
        <p:nvSpPr>
          <p:cNvPr id="10" name="Content Placeholder 2"/>
          <p:cNvSpPr txBox="1">
            <a:spLocks/>
          </p:cNvSpPr>
          <p:nvPr/>
        </p:nvSpPr>
        <p:spPr>
          <a:xfrm>
            <a:off x="3282368" y="6129126"/>
            <a:ext cx="4583977" cy="72037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with </a:t>
            </a:r>
            <a:r>
              <a:rPr lang="en-US" dirty="0" smtClean="0"/>
              <a:t>one GPS </a:t>
            </a:r>
            <a:r>
              <a:rPr lang="en-US" dirty="0"/>
              <a:t>clicked near top right to get more information</a:t>
            </a:r>
          </a:p>
        </p:txBody>
      </p:sp>
    </p:spTree>
    <p:extLst>
      <p:ext uri="{BB962C8B-B14F-4D97-AF65-F5344CB8AC3E}">
        <p14:creationId xmlns:p14="http://schemas.microsoft.com/office/powerpoint/2010/main" val="109733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209"/>
            <a:ext cx="5205819" cy="695194"/>
          </a:xfrm>
        </p:spPr>
        <p:txBody>
          <a:bodyPr>
            <a:normAutofit fontScale="90000"/>
          </a:bodyPr>
          <a:lstStyle/>
          <a:p>
            <a:r>
              <a:rPr lang="en-US" sz="2000" dirty="0" smtClean="0"/>
              <a:t>Sensor Control Interface with GIS and Information Fusion</a:t>
            </a:r>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41</a:t>
            </a:fld>
            <a:endParaRPr lang="en-US" dirty="0"/>
          </a:p>
        </p:txBody>
      </p:sp>
      <p:pic>
        <p:nvPicPr>
          <p:cNvPr id="5" name="Picture 4" descr="G:\CTS08 Demo Screenshots\CTS-Irvine-HK-1.JPG"/>
          <p:cNvPicPr>
            <a:picLocks noChangeAspect="1" noChangeArrowheads="1"/>
          </p:cNvPicPr>
          <p:nvPr/>
        </p:nvPicPr>
        <p:blipFill rotWithShape="1">
          <a:blip r:embed="rId2">
            <a:extLst>
              <a:ext uri="{28A0092B-C50C-407E-A947-70E740481C1C}">
                <a14:useLocalDpi xmlns:a14="http://schemas.microsoft.com/office/drawing/2010/main" val="0"/>
              </a:ext>
            </a:extLst>
          </a:blip>
          <a:srcRect t="6575" b="3561"/>
          <a:stretch/>
        </p:blipFill>
        <p:spPr bwMode="auto">
          <a:xfrm>
            <a:off x="0" y="695194"/>
            <a:ext cx="9144000" cy="616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09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9" y="283160"/>
            <a:ext cx="5882821" cy="616034"/>
          </a:xfrm>
        </p:spPr>
        <p:txBody>
          <a:bodyPr/>
          <a:lstStyle/>
          <a:p>
            <a:r>
              <a:rPr lang="en-US" dirty="0" smtClean="0"/>
              <a:t>Category HPC</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27289" y="1135118"/>
            <a:ext cx="5849636" cy="2592998"/>
          </a:xfrm>
        </p:spPr>
        <p:txBody>
          <a:bodyPr>
            <a:normAutofit/>
          </a:bodyPr>
          <a:lstStyle/>
          <a:p>
            <a:r>
              <a:rPr lang="en-US" sz="2000" dirty="0" smtClean="0"/>
              <a:t>Large scale simulations produce output that can often be thought of as visualizations</a:t>
            </a:r>
          </a:p>
          <a:p>
            <a:r>
              <a:rPr lang="en-US" sz="2000" dirty="0" smtClean="0"/>
              <a:t>These need to be automatically analyzed to identify key features</a:t>
            </a:r>
          </a:p>
          <a:p>
            <a:r>
              <a:rPr lang="en-US" sz="2000" dirty="0" smtClean="0"/>
              <a:t>Here see molecular dynamics, airflow (turbulence) and climate</a:t>
            </a:r>
          </a:p>
          <a:p>
            <a:r>
              <a:rPr lang="en-US" sz="2000" dirty="0" smtClean="0"/>
              <a:t>Petabyte/Second for an exascale supercomputer</a:t>
            </a:r>
            <a:endParaRPr lang="en-US" sz="2000" dirty="0"/>
          </a:p>
        </p:txBody>
      </p:sp>
      <p:pic>
        <p:nvPicPr>
          <p:cNvPr id="2050" name="Picture 2" descr="http://www.cd-adapco.com/sites/default/files/Airbus1_sized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315" y="3728115"/>
            <a:ext cx="5553685" cy="3123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ythonhosted.org/MDAnalysis/_images/testing_stream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399" t="7229" r="16083" b="1737"/>
          <a:stretch/>
        </p:blipFill>
        <p:spPr bwMode="auto">
          <a:xfrm>
            <a:off x="-18049" y="3581981"/>
            <a:ext cx="3608363" cy="33511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cidacreview.org/0702/images/interview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04" y="1817649"/>
            <a:ext cx="2617096" cy="274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11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Agent:</a:t>
            </a:r>
            <a:br>
              <a:rPr lang="en-US" dirty="0" smtClean="0"/>
            </a:br>
            <a:r>
              <a:rPr lang="en-US" dirty="0" smtClean="0"/>
              <a:t>Agent-based </a:t>
            </a:r>
            <a:r>
              <a:rPr lang="en-US" dirty="0"/>
              <a:t>modelling:</a:t>
            </a:r>
          </a:p>
        </p:txBody>
      </p:sp>
      <p:sp>
        <p:nvSpPr>
          <p:cNvPr id="3" name="Content Placeholder 2"/>
          <p:cNvSpPr>
            <a:spLocks noGrp="1"/>
          </p:cNvSpPr>
          <p:nvPr>
            <p:ph idx="1"/>
          </p:nvPr>
        </p:nvSpPr>
        <p:spPr>
          <a:xfrm>
            <a:off x="0" y="1052185"/>
            <a:ext cx="9144000" cy="5239757"/>
          </a:xfrm>
        </p:spPr>
        <p:txBody>
          <a:bodyPr>
            <a:noAutofit/>
          </a:bodyPr>
          <a:lstStyle/>
          <a:p>
            <a:r>
              <a:rPr lang="en-US" sz="2400" dirty="0" smtClean="0"/>
              <a:t>When </a:t>
            </a:r>
            <a:r>
              <a:rPr lang="en-US" sz="2400" dirty="0"/>
              <a:t>one simulates a new material one </a:t>
            </a:r>
            <a:r>
              <a:rPr lang="en-US" sz="2400" dirty="0" smtClean="0"/>
              <a:t/>
            </a:r>
            <a:br>
              <a:rPr lang="en-US" sz="2400" dirty="0" smtClean="0"/>
            </a:br>
            <a:r>
              <a:rPr lang="en-US" sz="2400" dirty="0" smtClean="0"/>
              <a:t>typically </a:t>
            </a:r>
            <a:r>
              <a:rPr lang="en-US" sz="2400" dirty="0"/>
              <a:t>uses fundamental equations of </a:t>
            </a:r>
            <a:r>
              <a:rPr lang="en-US" sz="2400" dirty="0" smtClean="0"/>
              <a:t/>
            </a:r>
            <a:br>
              <a:rPr lang="en-US" sz="2400" dirty="0" smtClean="0"/>
            </a:br>
            <a:r>
              <a:rPr lang="en-US" sz="2400" dirty="0" smtClean="0"/>
              <a:t>matter </a:t>
            </a:r>
            <a:r>
              <a:rPr lang="en-US" sz="2400" dirty="0"/>
              <a:t>describing atoms, electrons, molecules. However if we want to simulate the stock market, transportation systems or reaction of population to disease or shock, then the basic entities are not fundamental quantities</a:t>
            </a:r>
          </a:p>
          <a:p>
            <a:r>
              <a:rPr lang="en-US" sz="2400" dirty="0"/>
              <a:t>Rather people, cars, stocks are “macroscopic quantities” defined not by Newton’s laws but by some set of interaction or time evolution “empirical” rules</a:t>
            </a:r>
            <a:r>
              <a:rPr lang="en-US" sz="2400" dirty="0" smtClean="0"/>
              <a:t>. They form complex systems</a:t>
            </a:r>
            <a:endParaRPr lang="en-US" sz="2400" dirty="0"/>
          </a:p>
          <a:p>
            <a:r>
              <a:rPr lang="en-US" sz="2400" dirty="0"/>
              <a:t>One uses </a:t>
            </a:r>
            <a:r>
              <a:rPr lang="en-US" sz="2400" b="1" dirty="0">
                <a:solidFill>
                  <a:srgbClr val="FF0000"/>
                </a:solidFill>
              </a:rPr>
              <a:t>Agents</a:t>
            </a:r>
            <a:r>
              <a:rPr lang="en-US" sz="2400" dirty="0">
                <a:solidFill>
                  <a:srgbClr val="FF0000"/>
                </a:solidFill>
              </a:rPr>
              <a:t> </a:t>
            </a:r>
            <a:r>
              <a:rPr lang="en-US" sz="2400" dirty="0"/>
              <a:t>which are black boxes with defined responses to other agents and rest of context for this type of simulation</a:t>
            </a:r>
          </a:p>
          <a:p>
            <a:pPr lvl="1"/>
            <a:r>
              <a:rPr lang="en-US" sz="2000" dirty="0"/>
              <a:t>Agents are sometimes evolved with slow </a:t>
            </a:r>
            <a:r>
              <a:rPr lang="en-US" sz="2000" dirty="0" smtClean="0"/>
              <a:t>event driven simulations but the methods used in use cases 23 and 24 are much faster although agent simulations are always slower (per entity) than simple fundamental particle simulations</a:t>
            </a:r>
            <a:endParaRPr lang="en-US" sz="20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43</a:t>
            </a:fld>
            <a:endParaRPr lang="en-US" dirty="0"/>
          </a:p>
        </p:txBody>
      </p:sp>
    </p:spTree>
    <p:extLst>
      <p:ext uri="{BB962C8B-B14F-4D97-AF65-F5344CB8AC3E}">
        <p14:creationId xmlns:p14="http://schemas.microsoft.com/office/powerpoint/2010/main" val="1094580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27"/>
            <a:ext cx="5218771"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smtClean="0"/>
              <a:t>Introduced </a:t>
            </a:r>
            <a:br>
              <a:rPr lang="en-US" dirty="0" smtClean="0"/>
            </a:br>
            <a:r>
              <a:rPr lang="en-US" b="1" dirty="0" smtClean="0"/>
              <a:t>NIST Big Data Initiative</a:t>
            </a:r>
          </a:p>
          <a:p>
            <a:r>
              <a:rPr lang="en-US" b="1" dirty="0" smtClean="0"/>
              <a:t>Data Science </a:t>
            </a:r>
            <a:r>
              <a:rPr lang="en-US" dirty="0" smtClean="0"/>
              <a:t>is interesting</a:t>
            </a:r>
          </a:p>
          <a:p>
            <a:r>
              <a:rPr lang="en-US" dirty="0" smtClean="0"/>
              <a:t>Discussed </a:t>
            </a:r>
            <a:r>
              <a:rPr lang="en-US" b="1" dirty="0" smtClean="0"/>
              <a:t>features </a:t>
            </a:r>
            <a:r>
              <a:rPr lang="en-US" dirty="0" smtClean="0"/>
              <a:t>of Big Data applications and where they got their parallelism </a:t>
            </a:r>
          </a:p>
          <a:p>
            <a:r>
              <a:rPr lang="en-US" dirty="0" smtClean="0"/>
              <a:t>Discussed details of each feature</a:t>
            </a:r>
          </a:p>
          <a:p>
            <a:r>
              <a:rPr lang="en-US" b="1" dirty="0" smtClean="0"/>
              <a:t>Global Machine Learning </a:t>
            </a:r>
            <a:r>
              <a:rPr lang="en-US" dirty="0" smtClean="0"/>
              <a:t>or (Exascale Global Optimization) particularly challenging</a:t>
            </a:r>
          </a:p>
          <a:p>
            <a:pPr marL="0" indent="0">
              <a:buNone/>
            </a:pPr>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88566"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720666"/>
            <a:ext cx="9144000" cy="5992367"/>
          </a:xfrm>
        </p:spPr>
        <p:txBody>
          <a:bodyPr>
            <a:normAutofit fontScale="85000" lnSpcReduction="20000"/>
          </a:bodyPr>
          <a:lstStyle/>
          <a:p>
            <a:r>
              <a:rPr lang="en-US" dirty="0" smtClean="0"/>
              <a:t>I was impressed by number of NIST </a:t>
            </a:r>
            <a:br>
              <a:rPr lang="en-US" dirty="0" smtClean="0"/>
            </a:br>
            <a:r>
              <a:rPr lang="en-US" dirty="0" smtClean="0"/>
              <a:t>working group members who were </a:t>
            </a:r>
            <a:br>
              <a:rPr lang="en-US" dirty="0" smtClean="0"/>
            </a:br>
            <a:r>
              <a:rPr lang="en-US" dirty="0" smtClean="0"/>
              <a:t>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395530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4834213" cy="400110"/>
          </a:xfrm>
          <a:prstGeom prst="rect">
            <a:avLst/>
          </a:prstGeom>
        </p:spPr>
        <p:txBody>
          <a:bodyPr wrap="squar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endParaRPr lang="en-US" sz="2000" b="1" dirty="0">
              <a:solidFill>
                <a:prstClr val="black"/>
              </a:solidFill>
            </a:endParaRPr>
          </a:p>
        </p:txBody>
      </p:sp>
      <p:sp>
        <p:nvSpPr>
          <p:cNvPr id="3" name="Rectangle 2"/>
          <p:cNvSpPr/>
          <p:nvPr/>
        </p:nvSpPr>
        <p:spPr>
          <a:xfrm>
            <a:off x="16567" y="584097"/>
            <a:ext cx="1753493" cy="369332"/>
          </a:xfrm>
          <a:prstGeom prst="rect">
            <a:avLst/>
          </a:prstGeom>
        </p:spPr>
        <p:txBody>
          <a:bodyPr wrap="none">
            <a:spAutoFit/>
          </a:bodyPr>
          <a:lstStyle/>
          <a:p>
            <a:r>
              <a:rPr lang="en-US" b="1" dirty="0">
                <a:solidFill>
                  <a:schemeClr val="bg1"/>
                </a:solidFill>
              </a:rPr>
              <a:t>September 2008</a:t>
            </a:r>
          </a:p>
        </p:txBody>
      </p:sp>
    </p:spTree>
    <p:extLst>
      <p:ext uri="{BB962C8B-B14F-4D97-AF65-F5344CB8AC3E}">
        <p14:creationId xmlns:p14="http://schemas.microsoft.com/office/powerpoint/2010/main" val="142735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1" y="121322"/>
            <a:ext cx="5776332" cy="810846"/>
          </a:xfrm>
        </p:spPr>
        <p:txBody>
          <a:bodyPr>
            <a:normAutofit/>
          </a:bodyPr>
          <a:lstStyle/>
          <a:p>
            <a:r>
              <a:rPr lang="en-US" sz="3600" b="1" dirty="0" smtClean="0"/>
              <a:t>Data Science Definition</a:t>
            </a:r>
            <a:endParaRPr lang="en-US" sz="3200" b="1" dirty="0"/>
          </a:p>
        </p:txBody>
      </p:sp>
      <p:sp>
        <p:nvSpPr>
          <p:cNvPr id="3" name="Content Placeholder 2"/>
          <p:cNvSpPr>
            <a:spLocks noGrp="1"/>
          </p:cNvSpPr>
          <p:nvPr>
            <p:ph idx="1"/>
          </p:nvPr>
        </p:nvSpPr>
        <p:spPr>
          <a:xfrm>
            <a:off x="0" y="771968"/>
            <a:ext cx="9048750" cy="1555492"/>
          </a:xfrm>
        </p:spPr>
        <p:txBody>
          <a:bodyPr>
            <a:normAutofit/>
          </a:bodyPr>
          <a:lstStyle/>
          <a:p>
            <a:r>
              <a:rPr lang="en-US" sz="2400" b="1" dirty="0" smtClean="0">
                <a:solidFill>
                  <a:srgbClr val="782F40"/>
                </a:solidFill>
              </a:rPr>
              <a:t>Data Science </a:t>
            </a:r>
            <a:r>
              <a:rPr lang="en-US" sz="2400" dirty="0" smtClean="0"/>
              <a:t>is the extraction of actionable </a:t>
            </a:r>
            <a:br>
              <a:rPr lang="en-US" sz="2400" dirty="0" smtClean="0"/>
            </a:br>
            <a:r>
              <a:rPr lang="en-US" sz="2400" dirty="0" smtClean="0"/>
              <a:t>knowledge directly from data through a </a:t>
            </a:r>
            <a:br>
              <a:rPr lang="en-US" sz="2400" dirty="0" smtClean="0"/>
            </a:br>
            <a:r>
              <a:rPr lang="en-US" sz="2400" dirty="0" smtClean="0"/>
              <a:t>process of discovery, hypothesis, and </a:t>
            </a:r>
            <a:br>
              <a:rPr lang="en-US" sz="2400" dirty="0" smtClean="0"/>
            </a:br>
            <a:r>
              <a:rPr lang="en-US" sz="2400" dirty="0" smtClean="0"/>
              <a:t>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77" y="2207532"/>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8" name="Content Placeholder 2"/>
          <p:cNvSpPr txBox="1">
            <a:spLocks/>
          </p:cNvSpPr>
          <p:nvPr/>
        </p:nvSpPr>
        <p:spPr>
          <a:xfrm>
            <a:off x="166779" y="2327460"/>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2400" dirty="0" smtClean="0">
                <a:solidFill>
                  <a:prstClr val="black"/>
                </a:solidFill>
                <a:latin typeface="+mn-lt"/>
              </a:rPr>
              <a:t>A </a:t>
            </a:r>
            <a:r>
              <a:rPr sz="2400" b="1" dirty="0" smtClean="0">
                <a:solidFill>
                  <a:srgbClr val="782F40"/>
                </a:solidFill>
                <a:latin typeface="+mn-lt"/>
              </a:rPr>
              <a:t>Data Scientist </a:t>
            </a:r>
            <a:r>
              <a:rPr sz="2400" dirty="0" smtClean="0">
                <a:solidFill>
                  <a:prstClr val="black"/>
                </a:solidFill>
                <a:latin typeface="+mn-lt"/>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381591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8</a:t>
            </a:fld>
            <a:endParaRPr lang="en-US" dirty="0"/>
          </a:p>
        </p:txBody>
      </p:sp>
      <p:grpSp>
        <p:nvGrpSpPr>
          <p:cNvPr id="5" name="Group 4"/>
          <p:cNvGrpSpPr/>
          <p:nvPr/>
        </p:nvGrpSpPr>
        <p:grpSpPr>
          <a:xfrm>
            <a:off x="43687" y="566057"/>
            <a:ext cx="9116104" cy="6291943"/>
            <a:chOff x="27896" y="0"/>
            <a:chExt cx="9116104" cy="6291943"/>
          </a:xfrm>
        </p:grpSpPr>
        <p:sp>
          <p:nvSpPr>
            <p:cNvPr id="3" name="Rectangle 2"/>
            <p:cNvSpPr/>
            <p:nvPr/>
          </p:nvSpPr>
          <p:spPr>
            <a:xfrm>
              <a:off x="43687" y="0"/>
              <a:ext cx="9100313" cy="629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4670" y="316247"/>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224" y="4638729"/>
              <a:ext cx="1343704" cy="276999"/>
            </a:xfrm>
            <a:prstGeom prst="rect">
              <a:avLst/>
            </a:prstGeom>
            <a:noFill/>
          </p:spPr>
          <p:txBody>
            <a:bodyPr wrap="square" rtlCol="0">
              <a:spAutoFit/>
            </a:bodyPr>
            <a:lstStyle/>
            <a:p>
              <a:r>
                <a:rPr lang="en-US" sz="1200" b="1" dirty="0" smtClean="0">
                  <a:solidFill>
                    <a:srgbClr val="002060"/>
                  </a:solidFill>
                </a:rPr>
                <a:t>Data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Analytics Tools Transfer</a:t>
              </a:r>
              <a:endParaRPr lang="en-US" sz="1200" b="1" dirty="0">
                <a:solidFill>
                  <a:srgbClr val="002060"/>
                </a:solidFill>
              </a:endParaRPr>
            </a:p>
          </p:txBody>
        </p:sp>
        <p:sp>
          <p:nvSpPr>
            <p:cNvPr id="88" name="Up Arrow 87"/>
            <p:cNvSpPr/>
            <p:nvPr/>
          </p:nvSpPr>
          <p:spPr>
            <a:xfrm rot="5400000">
              <a:off x="342837" y="4136045"/>
              <a:ext cx="327797" cy="637426"/>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grpSp>
      <p:sp>
        <p:nvSpPr>
          <p:cNvPr id="6" name="Title 5"/>
          <p:cNvSpPr>
            <a:spLocks noGrp="1"/>
          </p:cNvSpPr>
          <p:nvPr>
            <p:ph type="title"/>
          </p:nvPr>
        </p:nvSpPr>
        <p:spPr>
          <a:xfrm>
            <a:off x="0" y="4343"/>
            <a:ext cx="7269112" cy="669798"/>
          </a:xfrm>
        </p:spPr>
        <p:txBody>
          <a:bodyPr>
            <a:normAutofit/>
          </a:bodyPr>
          <a:lstStyle/>
          <a:p>
            <a:r>
              <a:rPr lang="en-US" sz="3600" b="1" dirty="0" smtClean="0"/>
              <a:t>NIST Big Data Reference Architecture</a:t>
            </a:r>
            <a:endParaRPr lang="en-US" sz="3600" b="1" dirty="0"/>
          </a:p>
        </p:txBody>
      </p:sp>
    </p:spTree>
    <p:extLst>
      <p:ext uri="{BB962C8B-B14F-4D97-AF65-F5344CB8AC3E}">
        <p14:creationId xmlns:p14="http://schemas.microsoft.com/office/powerpoint/2010/main" val="288288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5061"/>
            <a:ext cx="6434254" cy="810846"/>
          </a:xfrm>
        </p:spPr>
        <p:txBody>
          <a:bodyPr>
            <a:noAutofit/>
          </a:bodyPr>
          <a:lstStyle/>
          <a:p>
            <a:r>
              <a:rPr lang="en-US" b="1" dirty="0" smtClean="0">
                <a:solidFill>
                  <a:schemeClr val="tx1"/>
                </a:solidFill>
              </a:rPr>
              <a:t>Top 10 Security &amp; Privacy Challenges: Classification</a:t>
            </a:r>
            <a:endParaRPr lang="en-US" b="1" dirty="0">
              <a:solidFill>
                <a:schemeClr val="tx1"/>
              </a:solidFill>
            </a:endParaRPr>
          </a:p>
        </p:txBody>
      </p:sp>
      <p:graphicFrame>
        <p:nvGraphicFramePr>
          <p:cNvPr id="5" name="Content Placeholder 4"/>
          <p:cNvGraphicFramePr>
            <a:graphicFrameLocks noGrp="1"/>
          </p:cNvGraphicFramePr>
          <p:nvPr>
            <p:ph sz="quarter" idx="11"/>
            <p:extLst/>
          </p:nvPr>
        </p:nvGraphicFramePr>
        <p:xfrm>
          <a:off x="0" y="2598234"/>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3"/>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351563955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4&quot;&gt;&lt;property id=&quot;20148&quot; value=&quot;5&quot;/&gt;&lt;property id=&quot;20300&quot; value=&quot;Slide 14 - &amp;quot;51 Detailed Use Cases: Contributed July-September 2013 Covers goals, data features such as 3 V’s, software, hardwa&quot;/&gt;&lt;property id=&quot;20307&quot; value=&quot;297&quot;/&gt;&lt;/object&gt;&lt;object type=&quot;3&quot; unique_id=&quot;181172&quot;&gt;&lt;property id=&quot;20148&quot; value=&quot;5&quot;/&gt;&lt;property id=&quot;20300&quot; value=&quot;Slide 44 - &amp;quot;Lessons / Insights&amp;quot;&quot;/&gt;&lt;property id=&quot;20307&quot; value=&quot;462&quot;/&gt;&lt;/object&gt;&lt;object type=&quot;3&quot; unique_id=&quot;254390&quot;&gt;&lt;property id=&quot;20148&quot; value=&quot;5&quot;/&gt;&lt;property id=&quot;20300&quot; value=&quot;Slide 1 - &amp;quot;Big Data Open Source Software  and Projects  Big Data Application Structure &amp;quot;&quot;/&gt;&lt;property id=&quot;20307&quot; value=&quot;522&quot;/&gt;&lt;/object&gt;&lt;object type=&quot;3&quot; unique_id=&quot;261149&quot;&gt;&lt;property id=&quot;20148&quot; value=&quot;5&quot;/&gt;&lt;property id=&quot;20300&quot; value=&quot;Slide 13 - &amp;quot;Big Data Patterns:  Sources of Parallelism&amp;quot;&quot;/&gt;&lt;property id=&quot;20307&quot; value=&quot;569&quot;/&gt;&lt;/object&gt;&lt;object type=&quot;3&quot; unique_id=&quot;261150&quot;&gt;&lt;property id=&quot;20148&quot; value=&quot;5&quot;/&gt;&lt;property id=&quot;20300&quot; value=&quot;Slide 15 - &amp;quot;51 Use Cases: What is Parallelism Over?&amp;quot;&quot;/&gt;&lt;property id=&quot;20307&quot; value=&quot;570&quot;/&gt;&lt;/object&gt;&lt;object type=&quot;3&quot; unique_id=&quot;261151&quot;&gt;&lt;property id=&quot;20148&quot; value=&quot;5&quot;/&gt;&lt;property id=&quot;20300&quot; value=&quot;Slide 17 - &amp;quot;Features of 51 Big Data Use Cases I&amp;quot;&quot;/&gt;&lt;property id=&quot;20307&quot; value=&quot;571&quot;/&gt;&lt;/object&gt;&lt;object type=&quot;3&quot; unique_id=&quot;261152&quot;&gt;&lt;property id=&quot;20148&quot; value=&quot;5&quot;/&gt;&lt;property id=&quot;20300&quot; value=&quot;Slide 29 - &amp;quot;Features of 51 Big Data Use Cases II&amp;quot;&quot;/&gt;&lt;property id=&quot;20307&quot; value=&quot;572&quot;/&gt;&lt;/object&gt;&lt;object type=&quot;3&quot; unique_id=&quot;261153&quot;&gt;&lt;property id=&quot;20148&quot; value=&quot;5&quot;/&gt;&lt;property id=&quot;20300&quot; value=&quot;Slide 38 - &amp;quot;Features of 51 Big Data Use Cases III&amp;quot;&quot;/&gt;&lt;property id=&quot;20307&quot; value=&quot;573&quot;/&gt;&lt;/object&gt;&lt;object type=&quot;3&quot; unique_id=&quot;339494&quot;&gt;&lt;property id=&quot;20148&quot; value=&quot;5&quot;/&gt;&lt;property id=&quot;20300&quot; value=&quot;Slide 18 - &amp;quot;Category PP:  Pleasingly Parallel Processing&amp;quot;&quot;/&gt;&lt;property id=&quot;20307&quot; value=&quot;591&quot;/&gt;&lt;/object&gt;&lt;object type=&quot;3&quot; unique_id=&quot;339495&quot;&gt;&lt;property id=&quot;20148&quot; value=&quot;5&quot;/&gt;&lt;property id=&quot;20300&quot; value=&quot;Slide 20 - &amp;quot;MR, MRStat, MRIter Categories Variants of MapReduce&amp;quot;&quot;/&gt;&lt;property id=&quot;20307&quot; value=&quot;594&quot;/&gt;&lt;/object&gt;&lt;object type=&quot;3&quot; unique_id=&quot;339496&quot;&gt;&lt;property id=&quot;20148&quot; value=&quot;5&quot;/&gt;&lt;property id=&quot;20300&quot; value=&quot;Slide 21 - &amp;quot;Graph Category&amp;quot;&quot;/&gt;&lt;property id=&quot;20307&quot; value=&quot;618&quot;/&gt;&lt;/object&gt;&lt;object type=&quot;3&quot; unique_id=&quot;339497&quot;&gt;&lt;property id=&quot;20148&quot; value=&quot;5&quot;/&gt;&lt;property id=&quot;20300&quot; value=&quot;Slide 19 - &amp;quot;4 Forms of MapReduce&amp;quot;&quot;/&gt;&lt;property id=&quot;20307&quot; value=&quot;617&quot;/&gt;&lt;/object&gt;&lt;object type=&quot;3&quot; unique_id=&quot;339500&quot;&gt;&lt;property id=&quot;20148&quot; value=&quot;5&quot;/&gt;&lt;property id=&quot;20300&quot; value=&quot;Slide 25 - &amp;quot;Streaming Category&amp;quot;&quot;/&gt;&lt;property id=&quot;20307&quot; value=&quot;590&quot;/&gt;&lt;/object&gt;&lt;object type=&quot;3&quot; unique_id=&quot;339506&quot;&gt;&lt;property id=&quot;20148&quot; value=&quot;5&quot;/&gt;&lt;property id=&quot;20300&quot; value=&quot;Slide 22 - &amp;quot;Category Fusion and Workflow: Data Fusion and Workflow&amp;quot;&quot;/&gt;&lt;property id=&quot;20307&quot; value=&quot;592&quot;/&gt;&lt;/object&gt;&lt;object type=&quot;3&quot; unique_id=&quot;339522&quot;&gt;&lt;property id=&quot;20148&quot; value=&quot;5&quot;/&gt;&lt;property id=&quot;20300&quot; value=&quot;Slide 43 - &amp;quot;Category Agent: Agent-based modelling:&amp;quot;&quot;/&gt;&lt;property id=&quot;20307&quot; value=&quot;598&quot;/&gt;&lt;/object&gt;&lt;object type=&quot;3&quot; unique_id=&quot;340985&quot;&gt;&lt;property id=&quot;20148&quot; value=&quot;5&quot;/&gt;&lt;property id=&quot;20300&quot; value=&quot;Slide 16 - &amp;quot;First Set of Features&amp;quot;&quot;/&gt;&lt;property id=&quot;20307&quot; value=&quot;624&quot;/&gt;&lt;/object&gt;&lt;object type=&quot;3&quot; unique_id=&quot;340986&quot;&gt;&lt;property id=&quot;20148&quot; value=&quot;5&quot;/&gt;&lt;property id=&quot;20300&quot; value=&quot;Slide 28 - &amp;quot;Second Set of Features&amp;quot;&quot;/&gt;&lt;property id=&quot;20307&quot; value=&quot;623&quot;/&gt;&lt;/object&gt;&lt;object type=&quot;3&quot; unique_id=&quot;340993&quot;&gt;&lt;property id=&quot;20148&quot; value=&quot;5&quot;/&gt;&lt;property id=&quot;20300&quot; value=&quot;Slide 37 - &amp;quot;Third Set of Features&amp;quot;&quot;/&gt;&lt;property id=&quot;20307&quot; value=&quot;622&quot;/&gt;&lt;/object&gt;&lt;object type=&quot;3&quot; unique_id=&quot;340994&quot;&gt;&lt;property id=&quot;20148&quot; value=&quot;5&quot;/&gt;&lt;property id=&quot;20300&quot; value=&quot;Slide 39 - &amp;quot;GIS Category Support of spatial big data&amp;quot;&quot;/&gt;&lt;property id=&quot;20307&quot; value=&quot;625&quot;/&gt;&lt;/object&gt;&lt;object type=&quot;3&quot; unique_id=&quot;340995&quot;&gt;&lt;property id=&quot;20148&quot; value=&quot;5&quot;/&gt;&lt;property id=&quot;20300&quot; value=&quot;Slide 40 - &amp;quot;3D (4D with time) science has special displays or visualizations&amp;quot;&quot;/&gt;&lt;property id=&quot;20307&quot; value=&quot;626&quot;/&gt;&lt;/object&gt;&lt;object type=&quot;3&quot; unique_id=&quot;340998&quot;&gt;&lt;property id=&quot;20148&quot; value=&quot;5&quot;/&gt;&lt;property id=&quot;20300&quot; value=&quot;Slide 41 - &amp;quot;Sensor Control Interface with GIS and Information Fusion&amp;quot;&quot;/&gt;&lt;property id=&quot;20307&quot; value=&quot;629&quot;/&gt;&lt;/object&gt;&lt;object type=&quot;3&quot; unique_id=&quot;341239&quot;&gt;&lt;property id=&quot;20148&quot; value=&quot;5&quot;/&gt;&lt;property id=&quot;20300&quot; value=&quot;Slide 42 - &amp;quot;Category HPC High Performance Computing&amp;quot;&quot;/&gt;&lt;property id=&quot;20307&quot; value=&quot;634&quot;/&gt;&lt;/object&gt;&lt;object type=&quot;3&quot; unique_id=&quot;343415&quot;&gt;&lt;property id=&quot;20148&quot; value=&quot;5&quot;/&gt;&lt;property id=&quot;20300&quot; value=&quot;Slide 24&quot;/&gt;&lt;property id=&quot;20307&quot; value=&quot;635&quot;/&gt;&lt;/object&gt;&lt;object type=&quot;3&quot; unique_id=&quot;343416&quot;&gt;&lt;property id=&quot;20148&quot; value=&quot;5&quot;/&gt;&lt;property id=&quot;20300&quot; value=&quot;Slide 27 - &amp;quot;Host of Sensors processed on demand&amp;quot;&quot;/&gt;&lt;property id=&quot;20307&quot; value=&quot;655&quot;/&gt;&lt;/object&gt;&lt;object type=&quot;3&quot; unique_id=&quot;343417&quot;&gt;&lt;property id=&quot;20148&quot; value=&quot;5&quot;/&gt;&lt;property id=&quot;20300&quot; value=&quot;Slide 30 - &amp;quot;S/Q/Index Category&amp;quot;&quot;/&gt;&lt;property id=&quot;20307&quot; value=&quot;654&quot;/&gt;&lt;/object&gt;&lt;object type=&quot;3&quot; unique_id=&quot;343418&quot;&gt;&lt;property id=&quot;20148&quot; value=&quot;5&quot;/&gt;&lt;property id=&quot;20300&quot; value=&quot;Slide 31 - &amp;quot;Categories Classify and CF:&amp;quot;&quot;/&gt;&lt;property id=&quot;20307&quot; value=&quot;638&quot;/&gt;&lt;/object&gt;&lt;object type=&quot;3&quot; unique_id=&quot;343419&quot;&gt;&lt;property id=&quot;20148&quot; value=&quot;5&quot;/&gt;&lt;property id=&quot;20300&quot; value=&quot;Slide 33 - &amp;quot;Categories LML GML Local and Global Machine Learning&amp;quot;&quot;/&gt;&lt;property id=&quot;20307&quot; value=&quot;636&quot;/&gt;&lt;/object&gt;&lt;object type=&quot;3&quot; unique_id=&quot;343420&quot;&gt;&lt;property id=&quot;20148&quot; value=&quot;5&quot;/&gt;&lt;property id=&quot;20300&quot; value=&quot;Slide 34 - &amp;quot;Aspects of Analytics&amp;quot;&quot;/&gt;&lt;property id=&quot;20307&quot; value=&quot;637&quot;/&gt;&lt;/object&gt;&lt;object type=&quot;3&quot; unique_id=&quot;343421&quot;&gt;&lt;property id=&quot;20148&quot; value=&quot;5&quot;/&gt;&lt;property id=&quot;20300&quot; value=&quot;Slide 35 - &amp;quot;Category GML: Global Machine Learning aka EGO – Exascale Global Optimization&amp;quot;&quot;/&gt;&lt;property id=&quot;20307&quot; value=&quot;640&quot;/&gt;&lt;/object&gt;&lt;object type=&quot;3&quot; unique_id=&quot;343422&quot;&gt;&lt;property id=&quot;20148&quot; value=&quot;5&quot;/&gt;&lt;property id=&quot;20300&quot; value=&quot;Slide 36 - &amp;quot;Exascale Global Optimization EGO&amp;quot;&quot;/&gt;&lt;property id=&quot;20307&quot; value=&quot;639&quot;/&gt;&lt;/object&gt;&lt;object type=&quot;3&quot; unique_id=&quot;344103&quot;&gt;&lt;property id=&quot;20148&quot; value=&quot;5&quot;/&gt;&lt;property id=&quot;20300&quot; value=&quot;Slide 26 - &amp;quot;Home Devices&amp;quot;&quot;/&gt;&lt;property id=&quot;20307&quot; value=&quot;656&quot;/&gt;&lt;/object&gt;&lt;object type=&quot;3&quot; unique_id=&quot;345030&quot;&gt;&lt;property id=&quot;20148&quot; value=&quot;5&quot;/&gt;&lt;property id=&quot;20300&quot; value=&quot;Slide 2 - &amp;quot;NIST Big Data Sub Groups&amp;quot;&quot;/&gt;&lt;property id=&quot;20307&quot; value=&quot;659&quot;/&gt;&lt;/object&gt;&lt;object type=&quot;3&quot; unique_id=&quot;345031&quot;&gt;&lt;property id=&quot;20148&quot; value=&quot;5&quot;/&gt;&lt;property id=&quot;20300&quot; value=&quot;Slide 3 - &amp;quot;NBD-PWG (NIST Big Data Public Working Group) Subgroups &amp;amp; Co-Chairs&amp;quot;&quot;/&gt;&lt;property id=&quot;20307&quot; value=&quot;660&quot;/&gt;&lt;/object&gt;&lt;object type=&quot;3&quot; unique_id=&quot;345032&quot;&gt;&lt;property id=&quot;20148&quot; value=&quot;5&quot;/&gt;&lt;property id=&quot;20300&quot; value=&quot;Slide 4 - &amp;quot;NIST Big Data Definition&amp;quot;&quot;/&gt;&lt;property id=&quot;20307&quot; value=&quot;661&quot;/&gt;&lt;/object&gt;&lt;object type=&quot;3&quot; unique_id=&quot;345033&quot;&gt;&lt;property id=&quot;20148&quot; value=&quot;5&quot;/&gt;&lt;property id=&quot;20300&quot; value=&quot;Slide 5 - &amp;quot;What is Data Science?&amp;quot;&quot;/&gt;&lt;property id=&quot;20307&quot; value=&quot;662&quot;/&gt;&lt;/object&gt;&lt;object type=&quot;3&quot; unique_id=&quot;345034&quot;&gt;&lt;property id=&quot;20148&quot; value=&quot;5&quot;/&gt;&lt;property id=&quot;20300&quot; value=&quot;Slide 6&quot;/&gt;&lt;property id=&quot;20307&quot; value=&quot;663&quot;/&gt;&lt;/object&gt;&lt;object type=&quot;3&quot; unique_id=&quot;345035&quot;&gt;&lt;property id=&quot;20148&quot; value=&quot;5&quot;/&gt;&lt;property id=&quot;20300&quot; value=&quot;Slide 7 - &amp;quot;Data Science Definition&amp;quot;&quot;/&gt;&lt;property id=&quot;20307&quot; value=&quot;664&quot;/&gt;&lt;/object&gt;&lt;object type=&quot;3&quot; unique_id=&quot;345036&quot;&gt;&lt;property id=&quot;20148&quot; value=&quot;5&quot;/&gt;&lt;property id=&quot;20300&quot; value=&quot;Slide 8 - &amp;quot;NIST Big Data Reference Architecture&amp;quot;&quot;/&gt;&lt;property id=&quot;20307&quot; value=&quot;665&quot;/&gt;&lt;/object&gt;&lt;object type=&quot;3&quot; unique_id=&quot;345037&quot;&gt;&lt;property id=&quot;20148&quot; value=&quot;5&quot;/&gt;&lt;property id=&quot;20300&quot; value=&quot;Slide 9 - &amp;quot;Top 10 Security &amp;amp; Privacy Challenges: Classification&amp;quot;&quot;/&gt;&lt;property id=&quot;20307&quot; value=&quot;666&quot;/&gt;&lt;/object&gt;&lt;object type=&quot;3&quot; unique_id=&quot;345038&quot;&gt;&lt;property id=&quot;20148&quot; value=&quot;5&quot;/&gt;&lt;property id=&quot;20300&quot; value=&quot;Slide 10 - &amp;quot;NIST Big Data Use Cases&amp;quot;&quot;/&gt;&lt;property id=&quot;20307&quot; value=&quot;667&quot;/&gt;&lt;/object&gt;&lt;object type=&quot;3&quot; unique_id=&quot;345039&quot;&gt;&lt;property id=&quot;20148&quot; value=&quot;5&quot;/&gt;&lt;property id=&quot;20300&quot; value=&quot;Slide 11 - &amp;quot;Use Case Template&amp;quot;&quot;/&gt;&lt;property id=&quot;20307&quot; value=&quot;668&quot;/&gt;&lt;/object&gt;&lt;object type=&quot;3&quot; unique_id=&quot;345040&quot;&gt;&lt;property id=&quot;20148&quot; value=&quot;5&quot;/&gt;&lt;property id=&quot;20300&quot; value=&quot;Slide 12&quot;/&gt;&lt;property id=&quot;20307&quot; value=&quot;669&quot;/&gt;&lt;/object&gt;&lt;object type=&quot;3&quot; unique_id=&quot;345041&quot;&gt;&lt;property id=&quot;20148&quot; value=&quot;5&quot;/&gt;&lt;property id=&quot;20300&quot; value=&quot;Slide 23 - &amp;quot;First Set of Features: Streaming Category&amp;quot;&quot;/&gt;&lt;property id=&quot;20307&quot; value=&quot;657&quot;/&gt;&lt;/object&gt;&lt;object type=&quot;3&quot; unique_id=&quot;345042&quot;&gt;&lt;property id=&quot;20148&quot; value=&quot;5&quot;/&gt;&lt;property id=&quot;20300&quot; value=&quot;Slide 32 - &amp;quot;Second Set of Features Machine Learning&amp;quot;&quot;/&gt;&lt;property id=&quot;20307&quot; value=&quot;65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24188</TotalTime>
  <Words>2054</Words>
  <Application>Microsoft Office PowerPoint</Application>
  <PresentationFormat>On-screen Show (4:3)</PresentationFormat>
  <Paragraphs>475</Paragraphs>
  <Slides>44</Slides>
  <Notes>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44</vt:i4>
      </vt:variant>
    </vt:vector>
  </HeadingPairs>
  <TitlesOfParts>
    <vt:vector size="60"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Big Data Application Structure </vt:lpstr>
      <vt:lpstr>NIST Big Data Sub Groups</vt:lpstr>
      <vt:lpstr>NBD-PWG (NIST Big Data Public Working Group) Subgroups &amp; Co-Chairs</vt:lpstr>
      <vt:lpstr>NIST Big Data Definition</vt:lpstr>
      <vt:lpstr>What is Data Science?</vt:lpstr>
      <vt:lpstr>PowerPoint Presentation</vt:lpstr>
      <vt:lpstr>Data Science Definition</vt:lpstr>
      <vt:lpstr>NIST Big Data Reference Architecture</vt:lpstr>
      <vt:lpstr>Top 10 Security &amp; Privacy Challenges: Classification</vt:lpstr>
      <vt:lpstr>NIST Big Data Use Cases</vt:lpstr>
      <vt:lpstr>Use Case Template</vt:lpstr>
      <vt:lpstr>PowerPoint Presentation</vt:lpstr>
      <vt:lpstr>Big Data Patterns:  Sources of Parallelism</vt:lpstr>
      <vt:lpstr>51 Detailed Use Cases: Contributed July-September 2013 Covers goals, data features such as 3 V’s, software, hardware</vt:lpstr>
      <vt:lpstr>51 Use Cases: What is Parallelism Over?</vt:lpstr>
      <vt:lpstr>First Set of Features</vt:lpstr>
      <vt:lpstr>Features of 51 Big Data Use Cases I</vt:lpstr>
      <vt:lpstr>Category PP:  Pleasingly Parallel Processing</vt:lpstr>
      <vt:lpstr>4 Forms of MapReduce</vt:lpstr>
      <vt:lpstr>MR, MRStat, MRIter Categories Variants of MapReduce</vt:lpstr>
      <vt:lpstr>Graph Category</vt:lpstr>
      <vt:lpstr>Category Fusion and Workflow: Data Fusion and Workflow</vt:lpstr>
      <vt:lpstr>First Set of Features: Streaming Category</vt:lpstr>
      <vt:lpstr>PowerPoint Presentation</vt:lpstr>
      <vt:lpstr>Streaming Category</vt:lpstr>
      <vt:lpstr>Home Devices</vt:lpstr>
      <vt:lpstr>Host of Sensors processed on demand</vt:lpstr>
      <vt:lpstr>Second Set of Features</vt:lpstr>
      <vt:lpstr>Features of 51 Big Data Use Cases II</vt:lpstr>
      <vt:lpstr>S/Q/Index Category</vt:lpstr>
      <vt:lpstr>Categories Classify and CF:</vt:lpstr>
      <vt:lpstr>Second Set of Features Machine Learning</vt:lpstr>
      <vt:lpstr>Categories LML GML Local and Global Machine Learning</vt:lpstr>
      <vt:lpstr>Aspects of Analytics</vt:lpstr>
      <vt:lpstr>Category GML: Global Machine Learning aka EGO – Exascale Global Optimization</vt:lpstr>
      <vt:lpstr>Exascale Global Optimization EGO</vt:lpstr>
      <vt:lpstr>Third Set of Features</vt:lpstr>
      <vt:lpstr>Features of 51 Big Data Use Cases III</vt:lpstr>
      <vt:lpstr>GIS Category Support of spatial big data</vt:lpstr>
      <vt:lpstr>3D (4D with time) science has special displays or visualizations</vt:lpstr>
      <vt:lpstr>Sensor Control Interface with GIS and Information Fusion</vt:lpstr>
      <vt:lpstr>Category HPC High Performance Computing</vt:lpstr>
      <vt:lpstr>Category Agent: Agent-based modelling:</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469</cp:revision>
  <dcterms:created xsi:type="dcterms:W3CDTF">2014-02-25T01:32:12Z</dcterms:created>
  <dcterms:modified xsi:type="dcterms:W3CDTF">2015-03-15T12:39:13Z</dcterms:modified>
</cp:coreProperties>
</file>