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0" r:id="rId3"/>
    <p:sldId id="271" r:id="rId4"/>
    <p:sldId id="272" r:id="rId5"/>
    <p:sldId id="273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9" r:id="rId16"/>
    <p:sldId id="312" r:id="rId17"/>
    <p:sldId id="313" r:id="rId18"/>
    <p:sldId id="314" r:id="rId19"/>
    <p:sldId id="315" r:id="rId20"/>
    <p:sldId id="316" r:id="rId21"/>
    <p:sldId id="317" r:id="rId22"/>
    <p:sldId id="320" r:id="rId23"/>
    <p:sldId id="318" r:id="rId2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1B97E4-C0B2-C24B-8C85-9A9161E22211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5FDDC0-A542-F143-9586-9A34D0FAC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A1F3F2-9FDF-744B-8891-AD6F86903910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FC1F34-762F-4548-869D-104EF585F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4EAA-7B75-4834-B86D-04166192FEB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C588-7D10-47B7-BBC1-066ED5399DA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1518-69A3-3241-9B01-F4E37C186918}" type="datetime1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3001-8902-8A42-B70F-43024F9EDE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Summary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03424"/>
            <a:ext cx="9144000" cy="264477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FutureGrid User Advisory Board</a:t>
            </a:r>
          </a:p>
          <a:p>
            <a:r>
              <a:rPr lang="en-US" sz="2400" b="1" dirty="0" smtClean="0"/>
              <a:t>TG’10 Pittsburgh</a:t>
            </a:r>
            <a:br>
              <a:rPr lang="en-US" sz="2400" b="1" dirty="0" smtClean="0"/>
            </a:br>
            <a:r>
              <a:rPr lang="en-US" sz="2400" b="1" dirty="0" smtClean="0"/>
              <a:t>August 2 2010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68729"/>
            <a:ext cx="5488399" cy="99649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Usage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goal of FutureGrid is to </a:t>
            </a:r>
            <a:r>
              <a:rPr lang="en-US" sz="2700" dirty="0" smtClean="0">
                <a:solidFill>
                  <a:srgbClr val="FF0000"/>
                </a:solidFill>
              </a:rPr>
              <a:t>support the research </a:t>
            </a:r>
            <a:r>
              <a:rPr lang="en-US" sz="2700" dirty="0" smtClean="0"/>
              <a:t>on the future of distributed, grid, and cloud computing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will build a robustly managed simulation environment and test-bed to support the development and early use in science of new technologies at all levels of the software stack: from </a:t>
            </a:r>
            <a:r>
              <a:rPr lang="en-US" sz="2700" dirty="0" smtClean="0">
                <a:solidFill>
                  <a:srgbClr val="FF0000"/>
                </a:solidFill>
              </a:rPr>
              <a:t>networking to middleware to scientific applications</a:t>
            </a:r>
            <a:r>
              <a:rPr lang="en-US" sz="27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environment will mimic TeraGrid and/or general parallel and distributed systems – </a:t>
            </a:r>
            <a:r>
              <a:rPr lang="en-US" sz="2700" dirty="0" smtClean="0">
                <a:solidFill>
                  <a:srgbClr val="FF0000"/>
                </a:solidFill>
              </a:rPr>
              <a:t>FutureGrid is part of TeraGrid</a:t>
            </a:r>
            <a:r>
              <a:rPr lang="en-US" sz="2700" dirty="0" smtClean="0"/>
              <a:t> (but not part of formal TeraGrid process for first two years)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Supports Grids, Clouds, and classic HPC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It will mimic commercial clouds (initially </a:t>
            </a:r>
            <a:r>
              <a:rPr lang="en-US" sz="2300" dirty="0" err="1" smtClean="0"/>
              <a:t>IaaS</a:t>
            </a:r>
            <a:r>
              <a:rPr lang="en-US" sz="2300" dirty="0" smtClean="0"/>
              <a:t> not </a:t>
            </a:r>
            <a:r>
              <a:rPr lang="en-US" sz="2300" dirty="0" err="1" smtClean="0"/>
              <a:t>PaaS</a:t>
            </a:r>
            <a:r>
              <a:rPr lang="en-US" sz="23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Expect FutureGrid </a:t>
            </a:r>
            <a:r>
              <a:rPr lang="en-US" sz="2300" dirty="0" err="1" smtClean="0"/>
              <a:t>PaaS</a:t>
            </a:r>
            <a:r>
              <a:rPr lang="en-US" sz="2300" dirty="0" smtClean="0"/>
              <a:t> to grow in importance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can be considered as a (small ~5000 core)</a:t>
            </a:r>
            <a:r>
              <a:rPr lang="en-US" sz="2700" dirty="0" smtClean="0">
                <a:solidFill>
                  <a:srgbClr val="FF0000"/>
                </a:solidFill>
              </a:rPr>
              <a:t> Science/Computer Science Cloud </a:t>
            </a:r>
            <a:r>
              <a:rPr lang="en-US" sz="2700" dirty="0" smtClean="0"/>
              <a:t>but it is more accurately a </a:t>
            </a:r>
            <a:r>
              <a:rPr lang="en-US" sz="2700" dirty="0" smtClean="0">
                <a:solidFill>
                  <a:srgbClr val="FF0000"/>
                </a:solidFill>
              </a:rPr>
              <a:t>virtual machine or bare-metal based simulation environment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This test-bed will succeed if it enables major advances in science and engineering through collaborative development of science applications and related software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85740"/>
          </a:xfrm>
        </p:spPr>
        <p:txBody>
          <a:bodyPr/>
          <a:lstStyle/>
          <a:p>
            <a:r>
              <a:rPr lang="en-US" dirty="0" smtClean="0"/>
              <a:t>Some Current FutureGrid early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740"/>
            <a:ext cx="9144000" cy="571241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/>
              <a:t>Investigate </a:t>
            </a:r>
            <a:r>
              <a:rPr lang="en-US" sz="1800" dirty="0" err="1" smtClean="0"/>
              <a:t>metascheduling</a:t>
            </a:r>
            <a:r>
              <a:rPr lang="en-US" sz="1800" dirty="0" smtClean="0"/>
              <a:t> approaches on Cray and iDataPlex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Deploy Genesis II and Unicore end points on Cray and iDataPlex clusters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new Nimbus cloud capabilities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Prototype applications (BLAST) across multiple FutureGrid clusters and Grid’5000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Compare Amazon, Azure with FutureGrid hardware running Linux, Linux on </a:t>
            </a:r>
            <a:r>
              <a:rPr lang="en-US" sz="1800" dirty="0" err="1" smtClean="0"/>
              <a:t>Xen</a:t>
            </a:r>
            <a:r>
              <a:rPr lang="en-US" sz="1800" dirty="0" smtClean="0"/>
              <a:t> or Windows for data intensive applications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</a:t>
            </a:r>
            <a:r>
              <a:rPr lang="en-US" sz="1800" dirty="0" err="1" smtClean="0"/>
              <a:t>ScaleMP</a:t>
            </a:r>
            <a:r>
              <a:rPr lang="en-US" sz="1800" dirty="0" smtClean="0"/>
              <a:t> software shared memory for genome assembly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Genetic algorithms on Hadoop for optimization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Attach power monitoring equipment to iDataPlex nodes to study power use versus use characteristics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Industry (Columbus IN) running CFD codes to study combustion strategies to maximize energy efficiency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evaluation needed by XD TIS and TAS services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of </a:t>
            </a:r>
            <a:r>
              <a:rPr lang="en-US" sz="1800" dirty="0" err="1" smtClean="0"/>
              <a:t>Kepler</a:t>
            </a:r>
            <a:r>
              <a:rPr lang="en-US" sz="1800" dirty="0" smtClean="0"/>
              <a:t> workflow engine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Study scalability of SAGA in difference latency scenarios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and evaluate new algorithms for </a:t>
            </a:r>
            <a:r>
              <a:rPr lang="en-US" sz="1800" dirty="0" err="1" smtClean="0"/>
              <a:t>phylogenetics</a:t>
            </a:r>
            <a:r>
              <a:rPr lang="en-US" sz="1800" dirty="0" smtClean="0"/>
              <a:t>/</a:t>
            </a:r>
            <a:r>
              <a:rPr lang="en-US" sz="1800" dirty="0" err="1" smtClean="0"/>
              <a:t>systematics</a:t>
            </a:r>
            <a:r>
              <a:rPr lang="en-US" sz="1800" dirty="0" smtClean="0"/>
              <a:t> research in CIPRES portal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overheads of clouds in parallel and distributed environments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tutorials and classes in cloud, grid and parallel computing (IU, Florida, LSU)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Assembly in the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rcRect r="7033"/>
          <a:stretch>
            <a:fillRect/>
          </a:stretch>
        </p:blipFill>
        <p:spPr>
          <a:xfrm>
            <a:off x="4572000" y="1371600"/>
            <a:ext cx="439211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/>
          <a:lstStyle/>
          <a:p>
            <a:r>
              <a:rPr lang="en-US" dirty="0" smtClean="0"/>
              <a:t>Education on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Supporting ~200 students in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smtClean="0">
                <a:solidFill>
                  <a:srgbClr val="FF0000"/>
                </a:solidFill>
              </a:rPr>
              <a:t>TeraGrid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30-Dec 3 2010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Indiana, Florida and LSU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388308" cy="1143000"/>
          </a:xfrm>
        </p:spPr>
        <p:txBody>
          <a:bodyPr/>
          <a:lstStyle/>
          <a:p>
            <a:r>
              <a:rPr lang="en-US" b="1" dirty="0" smtClean="0"/>
              <a:t>FutureGrid Software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Flexible Architecture allows one </a:t>
            </a:r>
            <a:r>
              <a:rPr lang="en-US" dirty="0" smtClean="0">
                <a:solidFill>
                  <a:srgbClr val="FF0000"/>
                </a:solidFill>
              </a:rPr>
              <a:t>to configure </a:t>
            </a:r>
            <a:r>
              <a:rPr lang="en-US" dirty="0" smtClean="0"/>
              <a:t>resources based on images</a:t>
            </a:r>
          </a:p>
          <a:p>
            <a:r>
              <a:rPr lang="en-US" dirty="0" smtClean="0"/>
              <a:t>Managed images allows </a:t>
            </a:r>
            <a:r>
              <a:rPr lang="en-US" dirty="0" smtClean="0">
                <a:solidFill>
                  <a:srgbClr val="FF0000"/>
                </a:solidFill>
              </a:rPr>
              <a:t>to create </a:t>
            </a:r>
            <a:r>
              <a:rPr lang="en-US" dirty="0" smtClean="0"/>
              <a:t>similar experiment environments</a:t>
            </a:r>
          </a:p>
          <a:p>
            <a:r>
              <a:rPr lang="en-US" dirty="0" smtClean="0"/>
              <a:t>Experiment management allows </a:t>
            </a:r>
            <a:r>
              <a:rPr lang="en-US" dirty="0" smtClean="0">
                <a:solidFill>
                  <a:srgbClr val="FF0000"/>
                </a:solidFill>
              </a:rPr>
              <a:t>reproducible activities</a:t>
            </a:r>
          </a:p>
          <a:p>
            <a:r>
              <a:rPr lang="en-US" dirty="0" smtClean="0"/>
              <a:t>Through our modular design we allow </a:t>
            </a:r>
            <a:r>
              <a:rPr lang="en-US" dirty="0" smtClean="0">
                <a:solidFill>
                  <a:srgbClr val="FF0000"/>
                </a:solidFill>
              </a:rPr>
              <a:t>different clouds and images </a:t>
            </a:r>
            <a:r>
              <a:rPr lang="en-US" dirty="0" smtClean="0"/>
              <a:t>to be “rained” upon hardware.</a:t>
            </a:r>
          </a:p>
          <a:p>
            <a:r>
              <a:rPr lang="en-US" dirty="0" smtClean="0"/>
              <a:t>Note will eventually be </a:t>
            </a:r>
            <a:r>
              <a:rPr lang="en-US" dirty="0" smtClean="0">
                <a:solidFill>
                  <a:srgbClr val="FF0000"/>
                </a:solidFill>
              </a:rPr>
              <a:t>supported </a:t>
            </a:r>
            <a:r>
              <a:rPr lang="en-US" dirty="0" smtClean="0"/>
              <a:t>at “TeraGrid Production Quality” </a:t>
            </a:r>
          </a:p>
          <a:p>
            <a:r>
              <a:rPr lang="en-US" dirty="0" smtClean="0"/>
              <a:t>Will  support deployment of </a:t>
            </a:r>
            <a:r>
              <a:rPr lang="en-US" dirty="0" smtClean="0">
                <a:solidFill>
                  <a:srgbClr val="FF0000"/>
                </a:solidFill>
              </a:rPr>
              <a:t>“important” middleware </a:t>
            </a:r>
            <a:r>
              <a:rPr lang="en-US" dirty="0" smtClean="0"/>
              <a:t>including TeraGrid stack, Condor, BOINC, </a:t>
            </a:r>
            <a:r>
              <a:rPr lang="en-US" dirty="0" err="1" smtClean="0"/>
              <a:t>gLite</a:t>
            </a:r>
            <a:r>
              <a:rPr lang="en-US" dirty="0" smtClean="0"/>
              <a:t>, Unicore, Genesis II, MapReduce, </a:t>
            </a:r>
            <a:r>
              <a:rPr lang="en-US" dirty="0" err="1" smtClean="0"/>
              <a:t>Bigtable</a:t>
            </a:r>
            <a:r>
              <a:rPr lang="en-US" dirty="0" smtClean="0"/>
              <a:t> …..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accumulate more supported software as system used!</a:t>
            </a:r>
          </a:p>
          <a:p>
            <a:r>
              <a:rPr lang="en-US" dirty="0" smtClean="0"/>
              <a:t>Will support links to external clouds, GPU clusters etc.</a:t>
            </a:r>
          </a:p>
          <a:p>
            <a:pPr lvl="1"/>
            <a:r>
              <a:rPr lang="en-US" dirty="0" smtClean="0"/>
              <a:t>Grid5000 initial highlight with OGF29 Hadoop deployment over Grid5000 and FutureGrid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Interested in more external system collaborators!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/>
          <a:lstStyle/>
          <a:p>
            <a:r>
              <a:rPr lang="en-US" b="1" dirty="0" smtClean="0"/>
              <a:t>Dynamic provisioning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Give me a virtual cluster with 30 nodes based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Give me 15 KVM nodes each in Chicago and Texas linked to Azure and Grid5000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32 MPI nodes running on first Linux and then Windows with Cray iDataPlex Dell comparisons</a:t>
            </a:r>
          </a:p>
          <a:p>
            <a:r>
              <a:rPr lang="en-US" dirty="0" smtClean="0"/>
              <a:t>Give me a Hadoop or Dryad environment with 160 nodes</a:t>
            </a:r>
          </a:p>
          <a:p>
            <a:pPr lvl="1"/>
            <a:r>
              <a:rPr lang="en-US" dirty="0" smtClean="0"/>
              <a:t>Compare with Amazon and Azure</a:t>
            </a:r>
          </a:p>
          <a:p>
            <a:r>
              <a:rPr lang="en-US" dirty="0" smtClean="0"/>
              <a:t>Give me a 1000 BLAST instances linked to Grid5000</a:t>
            </a:r>
          </a:p>
          <a:p>
            <a:r>
              <a:rPr lang="en-US" dirty="0" smtClean="0"/>
              <a:t>Give me two 8 node (64 core) </a:t>
            </a:r>
            <a:r>
              <a:rPr lang="en-US" dirty="0" err="1" smtClean="0"/>
              <a:t>ScaleMP</a:t>
            </a:r>
            <a:r>
              <a:rPr lang="en-US" dirty="0" smtClean="0"/>
              <a:t> instances on Alamo and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62440"/>
            <a:ext cx="5488399" cy="983150"/>
          </a:xfrm>
        </p:spPr>
        <p:txBody>
          <a:bodyPr/>
          <a:lstStyle/>
          <a:p>
            <a:r>
              <a:rPr lang="en-US" dirty="0" smtClean="0"/>
              <a:t>Dynamic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Geoffrey Fox\Desktop\dynamic-proviso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68" y="231624"/>
            <a:ext cx="7346264" cy="662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29390"/>
          </a:xfrm>
        </p:spPr>
        <p:txBody>
          <a:bodyPr/>
          <a:lstStyle/>
          <a:p>
            <a:r>
              <a:rPr lang="en-US" sz="4000" b="1" dirty="0" smtClean="0"/>
              <a:t>Security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Need to provide dynamic flexible usability and preserve system security</a:t>
            </a:r>
          </a:p>
          <a:p>
            <a:r>
              <a:rPr lang="en-US" sz="2400" dirty="0" smtClean="0"/>
              <a:t>Still evolving process but initial approach involves </a:t>
            </a:r>
          </a:p>
          <a:p>
            <a:r>
              <a:rPr lang="en-US" sz="2400" dirty="0" smtClean="0"/>
              <a:t>Encouraging use of “</a:t>
            </a:r>
            <a:r>
              <a:rPr lang="en-US" sz="2400" dirty="0" smtClean="0">
                <a:solidFill>
                  <a:srgbClr val="FF0000"/>
                </a:solidFill>
              </a:rPr>
              <a:t>as a Service</a:t>
            </a:r>
            <a:r>
              <a:rPr lang="en-US" sz="2400" dirty="0" smtClean="0"/>
              <a:t>” approach e.g. “Database as a Software” not “Database in your image”; clearly possible for some cases as in “Hadoop as a  Service”</a:t>
            </a:r>
          </a:p>
          <a:p>
            <a:pPr lvl="1"/>
            <a:r>
              <a:rPr lang="en-US" sz="2000" dirty="0" smtClean="0"/>
              <a:t>Commercial clouds use </a:t>
            </a:r>
            <a:r>
              <a:rPr lang="en-US" sz="2000" dirty="0" err="1" smtClean="0">
                <a:solidFill>
                  <a:srgbClr val="FF0000"/>
                </a:solidFill>
              </a:rPr>
              <a:t>aaS</a:t>
            </a:r>
            <a:r>
              <a:rPr lang="en-US" sz="2000" dirty="0" smtClean="0"/>
              <a:t> for database, queues, tables, storage …..</a:t>
            </a:r>
          </a:p>
          <a:p>
            <a:pPr lvl="1"/>
            <a:r>
              <a:rPr lang="en-US" sz="2000" dirty="0" smtClean="0"/>
              <a:t>Makes complexity linear in #features rather than exponential if need to support all images with or without all features</a:t>
            </a:r>
          </a:p>
          <a:p>
            <a:r>
              <a:rPr lang="en-US" sz="2400" dirty="0" smtClean="0"/>
              <a:t>Have a </a:t>
            </a:r>
            <a:r>
              <a:rPr lang="en-US" sz="2400" dirty="0" smtClean="0">
                <a:solidFill>
                  <a:srgbClr val="FF0000"/>
                </a:solidFill>
              </a:rPr>
              <a:t>suite of vetted images </a:t>
            </a:r>
            <a:r>
              <a:rPr lang="en-US" sz="2400" dirty="0" smtClean="0"/>
              <a:t>(here images includes customized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can be used by users with suitable roles</a:t>
            </a:r>
          </a:p>
          <a:p>
            <a:pPr lvl="1"/>
            <a:r>
              <a:rPr lang="en-US" sz="2000" dirty="0" smtClean="0"/>
              <a:t>Typically do not allow root access; can be VM or not VM based</a:t>
            </a:r>
          </a:p>
          <a:p>
            <a:pPr lvl="1"/>
            <a:r>
              <a:rPr lang="en-US" sz="2000" dirty="0" smtClean="0"/>
              <a:t>Can create images and requested that they be vetted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Privileged images</a:t>
            </a:r>
            <a:r>
              <a:rPr lang="en-US" sz="2400" dirty="0" smtClean="0"/>
              <a:t>” (e.g. allow root access) use VM’s and network isolation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870952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Creation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519"/>
            <a:ext cx="4751882" cy="55879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Creating </a:t>
            </a:r>
            <a:r>
              <a:rPr lang="en-US" smtClean="0"/>
              <a:t>deployable image/appliance</a:t>
            </a:r>
            <a:endParaRPr lang="en-US" dirty="0" smtClean="0"/>
          </a:p>
          <a:p>
            <a:pPr lvl="1"/>
            <a:r>
              <a:rPr lang="en-US" dirty="0" smtClean="0"/>
              <a:t>User chooses one base image </a:t>
            </a:r>
          </a:p>
          <a:p>
            <a:pPr lvl="1"/>
            <a:r>
              <a:rPr lang="en-US" dirty="0" smtClean="0"/>
              <a:t>User decides who can access the image;  what additional software is on the image</a:t>
            </a:r>
          </a:p>
          <a:p>
            <a:pPr lvl="1"/>
            <a:r>
              <a:rPr lang="en-US" dirty="0" smtClean="0"/>
              <a:t>Image gets generated; updated; and verified</a:t>
            </a:r>
          </a:p>
          <a:p>
            <a:r>
              <a:rPr lang="en-US" dirty="0" smtClean="0"/>
              <a:t>Image gets deployed</a:t>
            </a:r>
          </a:p>
          <a:p>
            <a:r>
              <a:rPr lang="en-US" dirty="0" smtClean="0"/>
              <a:t>Deployed image gets continuously</a:t>
            </a:r>
          </a:p>
          <a:p>
            <a:pPr lvl="1"/>
            <a:r>
              <a:rPr lang="en-US" dirty="0" smtClean="0"/>
              <a:t>Updated</a:t>
            </a:r>
          </a:p>
          <a:p>
            <a:pPr lvl="1"/>
            <a:r>
              <a:rPr lang="en-US" dirty="0" smtClean="0"/>
              <a:t>Verified</a:t>
            </a:r>
          </a:p>
          <a:p>
            <a:endParaRPr lang="en-US" dirty="0" smtClean="0"/>
          </a:p>
          <a:p>
            <a:r>
              <a:rPr lang="en-US" dirty="0" smtClean="0"/>
              <a:t>Note: Due to security requirement an image must be customized with authorization mechanism</a:t>
            </a:r>
          </a:p>
          <a:p>
            <a:pPr lvl="1"/>
            <a:r>
              <a:rPr lang="en-US" dirty="0" smtClean="0"/>
              <a:t>We are not creating </a:t>
            </a:r>
            <a:r>
              <a:rPr lang="en-US" dirty="0" err="1" smtClean="0"/>
              <a:t>NxN</a:t>
            </a:r>
            <a:r>
              <a:rPr lang="en-US" dirty="0" smtClean="0"/>
              <a:t> images as many users will only need the base image</a:t>
            </a:r>
          </a:p>
          <a:p>
            <a:pPr lvl="1"/>
            <a:r>
              <a:rPr lang="en-US" dirty="0" smtClean="0"/>
              <a:t>Administrators will use the same process to create the images that are vetted by them</a:t>
            </a:r>
          </a:p>
          <a:p>
            <a:pPr lvl="1"/>
            <a:r>
              <a:rPr lang="en-US" dirty="0" smtClean="0"/>
              <a:t>An image gets customized through integration via a CMS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23583"/>
            <a:ext cx="4439591" cy="59994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FutureGrid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       Support development of new applications </a:t>
            </a:r>
            <a:br>
              <a:rPr lang="en-US" sz="2800" dirty="0" smtClean="0"/>
            </a:br>
            <a:r>
              <a:rPr lang="en-US" sz="2800" dirty="0" smtClean="0"/>
              <a:t>and new middleware using </a:t>
            </a:r>
            <a:r>
              <a:rPr lang="en-US" sz="2800" dirty="0" smtClean="0">
                <a:solidFill>
                  <a:srgbClr val="FF0000"/>
                </a:solidFill>
              </a:rPr>
              <a:t>Cloud, Grid and Parallel computing </a:t>
            </a:r>
            <a:r>
              <a:rPr lang="en-US" sz="2800" dirty="0" smtClean="0"/>
              <a:t>(Nimbus, Eucalyptus, Hadoop, Globus, Unicore, MPI, </a:t>
            </a:r>
            <a:r>
              <a:rPr lang="en-US" sz="2800" dirty="0" err="1" smtClean="0"/>
              <a:t>OpenMP</a:t>
            </a:r>
            <a:r>
              <a:rPr lang="en-US" sz="2800" dirty="0" smtClean="0"/>
              <a:t>. Linux, Windows …) looking at functionality, interoperability, performance </a:t>
            </a:r>
          </a:p>
          <a:p>
            <a:r>
              <a:rPr lang="en-US" sz="2800" dirty="0" smtClean="0"/>
              <a:t>Enable replicable experiments in computer science of grid and cloud computing – “a cyberinfrastructure for computational science”</a:t>
            </a:r>
          </a:p>
          <a:p>
            <a:r>
              <a:rPr lang="en-US" sz="2800" dirty="0" smtClean="0"/>
              <a:t>Open source software built around Moab/</a:t>
            </a:r>
            <a:r>
              <a:rPr lang="en-US" sz="2800" dirty="0" err="1" smtClean="0"/>
              <a:t>xCAT</a:t>
            </a:r>
            <a:r>
              <a:rPr lang="en-US" sz="2800" dirty="0" smtClean="0"/>
              <a:t> to support dynamic provisioning from Cloud to HPC environment, Linux to Windows ….. with monitoring, benchmarks and support of important existing middleware</a:t>
            </a:r>
          </a:p>
          <a:p>
            <a:r>
              <a:rPr lang="en-US" sz="2800" b="1" dirty="0" smtClean="0"/>
              <a:t>Key early milestones:</a:t>
            </a:r>
          </a:p>
          <a:p>
            <a:pPr lvl="1"/>
            <a:r>
              <a:rPr lang="en-US" sz="2400" b="1" dirty="0" smtClean="0"/>
              <a:t>June 2010 </a:t>
            </a:r>
            <a:r>
              <a:rPr lang="en-US" sz="2400" dirty="0" smtClean="0"/>
              <a:t>Initial users (accomplished)</a:t>
            </a:r>
          </a:p>
          <a:p>
            <a:pPr lvl="1"/>
            <a:r>
              <a:rPr lang="en-US" sz="2400" b="1" dirty="0" smtClean="0"/>
              <a:t>September 2010 </a:t>
            </a:r>
            <a:r>
              <a:rPr lang="en-US" sz="2400" dirty="0" smtClean="0"/>
              <a:t>All hardware (except IU “shared memory system”) accepted and significant use starts; </a:t>
            </a:r>
            <a:r>
              <a:rPr lang="en-US" sz="2400" b="1" dirty="0" smtClean="0"/>
              <a:t>October 2011</a:t>
            </a:r>
            <a:r>
              <a:rPr lang="en-US" sz="2400" dirty="0" smtClean="0"/>
              <a:t> FutureGrid allocatable via TeraGrid process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159850"/>
            <a:ext cx="5392807" cy="906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Dynamic Virtual Clusters</a:t>
            </a:r>
            <a:endParaRPr lang="en-US" sz="4000" dirty="0"/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152400" y="5299389"/>
            <a:ext cx="8991600" cy="1143000"/>
          </a:xfrm>
        </p:spPr>
        <p:txBody>
          <a:bodyPr>
            <a:normAutofit/>
          </a:bodyPr>
          <a:lstStyle/>
          <a:p>
            <a:pPr marL="341313" lvl="0" indent="-165100"/>
            <a:r>
              <a:rPr lang="en-US" sz="1400" dirty="0" smtClean="0"/>
              <a:t>Switchable clusters on the same hardware (~5 minutes between different OS such as </a:t>
            </a:r>
            <a:r>
              <a:rPr lang="en-US" sz="1400" dirty="0" err="1" smtClean="0"/>
              <a:t>Linux+Xen</a:t>
            </a:r>
            <a:r>
              <a:rPr lang="en-US" sz="1400" dirty="0" smtClean="0"/>
              <a:t> to </a:t>
            </a:r>
            <a:r>
              <a:rPr lang="en-US" sz="1400" dirty="0" err="1" smtClean="0"/>
              <a:t>Windows+HPCS</a:t>
            </a:r>
            <a:r>
              <a:rPr lang="en-US" sz="1400" dirty="0" smtClean="0"/>
              <a:t>)</a:t>
            </a:r>
          </a:p>
          <a:p>
            <a:pPr marL="341313" lvl="0" indent="-165100"/>
            <a:r>
              <a:rPr lang="en-US" sz="1400" dirty="0" smtClean="0"/>
              <a:t>Support for virtual clusters</a:t>
            </a:r>
          </a:p>
          <a:p>
            <a:pPr marL="341313" indent="-165100"/>
            <a:r>
              <a:rPr lang="en-US" sz="1400" dirty="0" smtClean="0"/>
              <a:t>SW-G : Smith Waterman </a:t>
            </a:r>
            <a:r>
              <a:rPr lang="en-US" sz="1400" dirty="0" err="1" smtClean="0"/>
              <a:t>Gotoh</a:t>
            </a:r>
            <a:r>
              <a:rPr lang="en-US" sz="1400" dirty="0" smtClean="0"/>
              <a:t> Dissimilarity Computation  as an pleasingly parallel problem suitable for MapReduce style application</a:t>
            </a:r>
            <a:endParaRPr lang="en-US" sz="3400" dirty="0" smtClean="0"/>
          </a:p>
        </p:txBody>
      </p:sp>
      <p:grpSp>
        <p:nvGrpSpPr>
          <p:cNvPr id="3" name="Group 74"/>
          <p:cNvGrpSpPr/>
          <p:nvPr/>
        </p:nvGrpSpPr>
        <p:grpSpPr>
          <a:xfrm>
            <a:off x="4572000" y="1641789"/>
            <a:ext cx="3733800" cy="3530599"/>
            <a:chOff x="7467600" y="1524000"/>
            <a:chExt cx="6934200" cy="5510212"/>
          </a:xfrm>
        </p:grpSpPr>
        <p:grpSp>
          <p:nvGrpSpPr>
            <p:cNvPr id="7" name="Group 52"/>
            <p:cNvGrpSpPr/>
            <p:nvPr/>
          </p:nvGrpSpPr>
          <p:grpSpPr>
            <a:xfrm>
              <a:off x="7543800" y="3886200"/>
              <a:ext cx="609600" cy="1371600"/>
              <a:chOff x="1600200" y="1295400"/>
              <a:chExt cx="609600" cy="1371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Down Arrow 25"/>
            <p:cNvSpPr/>
            <p:nvPr/>
          </p:nvSpPr>
          <p:spPr>
            <a:xfrm rot="10800000">
              <a:off x="77724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8001000" y="1600200"/>
              <a:ext cx="2467571" cy="1786438"/>
              <a:chOff x="2209800" y="2362200"/>
              <a:chExt cx="4191000" cy="2768979"/>
            </a:xfrm>
          </p:grpSpPr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09800" y="2362200"/>
                <a:ext cx="4191000" cy="2362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6324" y="2674202"/>
                <a:ext cx="2884228" cy="245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Pub/Sub Broker Network</a:t>
                </a:r>
              </a:p>
              <a:p>
                <a:endParaRPr lang="en-US" dirty="0"/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>
              <a:off x="11658600" y="4495800"/>
              <a:ext cx="2590800" cy="1828800"/>
              <a:chOff x="5105400" y="5257801"/>
              <a:chExt cx="3124200" cy="2514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105400" y="5257801"/>
                <a:ext cx="3124200" cy="2514600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333999" y="5486402"/>
                <a:ext cx="2738077" cy="83820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050" b="1" dirty="0" smtClean="0"/>
                  <a:t>Summarizer</a:t>
                </a:r>
                <a:endParaRPr lang="en-US" sz="1050" b="1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34000" y="6705601"/>
                <a:ext cx="2667000" cy="838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/>
                  <a:t>Switcher</a:t>
                </a:r>
                <a:endParaRPr lang="en-US" sz="1050" b="1" dirty="0"/>
              </a:p>
            </p:txBody>
          </p:sp>
        </p:grpSp>
        <p:sp>
          <p:nvSpPr>
            <p:cNvPr id="34" name="Left-Right Arrow 33"/>
            <p:cNvSpPr/>
            <p:nvPr/>
          </p:nvSpPr>
          <p:spPr>
            <a:xfrm rot="3352647">
              <a:off x="10656961" y="3548602"/>
              <a:ext cx="1219506" cy="422187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39"/>
            <p:cNvGrpSpPr/>
            <p:nvPr/>
          </p:nvGrpSpPr>
          <p:grpSpPr>
            <a:xfrm>
              <a:off x="11658600" y="1524000"/>
              <a:ext cx="2743200" cy="2209800"/>
              <a:chOff x="8991600" y="3200400"/>
              <a:chExt cx="4495800" cy="28956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991600" y="3200400"/>
                <a:ext cx="4495800" cy="2895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" descr="D:\academic\phd\Publications\SC09DocSymposium\monitor_smal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312729" y="3875676"/>
                <a:ext cx="3942744" cy="2025833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9056856" y="3252342"/>
                <a:ext cx="3966695" cy="435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Monitoring Interface</a:t>
                </a:r>
                <a:endParaRPr lang="en-US" sz="1200" b="1" dirty="0"/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10782301" y="1638301"/>
              <a:ext cx="609600" cy="8382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50"/>
            <p:cNvGrpSpPr/>
            <p:nvPr/>
          </p:nvGrpSpPr>
          <p:grpSpPr>
            <a:xfrm>
              <a:off x="7467600" y="5410200"/>
              <a:ext cx="3200400" cy="1624012"/>
              <a:chOff x="0" y="6553200"/>
              <a:chExt cx="4724400" cy="162401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0" y="7239000"/>
                <a:ext cx="4724400" cy="9382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/>
                  <a:t>iDataplex</a:t>
                </a:r>
                <a:r>
                  <a:rPr lang="en-US" sz="1400" b="1" dirty="0" smtClean="0"/>
                  <a:t> Bare-metal Nodes 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0" y="6553200"/>
                <a:ext cx="4724400" cy="609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XCAT Infrastructure</a:t>
                </a:r>
                <a:endParaRPr lang="en-US" sz="1400" b="1" dirty="0"/>
              </a:p>
            </p:txBody>
          </p:sp>
        </p:grpSp>
        <p:sp>
          <p:nvSpPr>
            <p:cNvPr id="43" name="Down Arrow 42"/>
            <p:cNvSpPr/>
            <p:nvPr/>
          </p:nvSpPr>
          <p:spPr>
            <a:xfrm rot="5400000">
              <a:off x="10820400" y="5486400"/>
              <a:ext cx="609600" cy="7620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53"/>
            <p:cNvGrpSpPr/>
            <p:nvPr/>
          </p:nvGrpSpPr>
          <p:grpSpPr>
            <a:xfrm>
              <a:off x="8382000" y="3886200"/>
              <a:ext cx="609600" cy="1371600"/>
              <a:chOff x="1600200" y="1295400"/>
              <a:chExt cx="609600" cy="1371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9220200" y="3886200"/>
              <a:ext cx="609600" cy="1371600"/>
              <a:chOff x="1600200" y="1295400"/>
              <a:chExt cx="609600" cy="1371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63"/>
            <p:cNvGrpSpPr/>
            <p:nvPr/>
          </p:nvGrpSpPr>
          <p:grpSpPr>
            <a:xfrm>
              <a:off x="10058400" y="3886200"/>
              <a:ext cx="609600" cy="1371600"/>
              <a:chOff x="1600200" y="1295400"/>
              <a:chExt cx="609600" cy="1371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609114" y="4298928"/>
              <a:ext cx="2971800" cy="7205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Virtual/Physical Clusters</a:t>
              </a:r>
              <a:endParaRPr lang="en-US" sz="1200" b="1" dirty="0"/>
            </a:p>
          </p:txBody>
        </p:sp>
        <p:sp>
          <p:nvSpPr>
            <p:cNvPr id="70" name="Down Arrow 69"/>
            <p:cNvSpPr/>
            <p:nvPr/>
          </p:nvSpPr>
          <p:spPr>
            <a:xfrm rot="10800000">
              <a:off x="85344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wn Arrow 70"/>
            <p:cNvSpPr/>
            <p:nvPr/>
          </p:nvSpPr>
          <p:spPr>
            <a:xfrm rot="10800000">
              <a:off x="93726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10800000">
              <a:off x="102108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95800" y="1184589"/>
            <a:ext cx="390525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00B0F0"/>
                </a:solidFill>
              </a:rPr>
              <a:t>Monitoring &amp; Control Infrastructure</a:t>
            </a:r>
            <a:endParaRPr lang="en-US" sz="1700" b="1" dirty="0">
              <a:solidFill>
                <a:schemeClr val="bg1"/>
              </a:solidFill>
            </a:endParaRPr>
          </a:p>
        </p:txBody>
      </p:sp>
      <p:grpSp>
        <p:nvGrpSpPr>
          <p:cNvPr id="21" name="Group 78"/>
          <p:cNvGrpSpPr/>
          <p:nvPr/>
        </p:nvGrpSpPr>
        <p:grpSpPr>
          <a:xfrm>
            <a:off x="409575" y="1184589"/>
            <a:ext cx="3333750" cy="3962400"/>
            <a:chOff x="533400" y="2484120"/>
            <a:chExt cx="5334000" cy="4754880"/>
          </a:xfrm>
        </p:grpSpPr>
        <p:grpSp>
          <p:nvGrpSpPr>
            <p:cNvPr id="27" name="Group 19"/>
            <p:cNvGrpSpPr/>
            <p:nvPr/>
          </p:nvGrpSpPr>
          <p:grpSpPr>
            <a:xfrm>
              <a:off x="533400" y="3048000"/>
              <a:ext cx="5334000" cy="4191000"/>
              <a:chOff x="609600" y="2362200"/>
              <a:chExt cx="5334000" cy="4191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5715000"/>
                <a:ext cx="5334000" cy="838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iDataplex</a:t>
                </a:r>
                <a:r>
                  <a:rPr lang="en-US" dirty="0" smtClean="0"/>
                  <a:t> Bare-metal Nodes </a:t>
                </a:r>
              </a:p>
              <a:p>
                <a:pPr algn="ctr"/>
                <a:r>
                  <a:rPr lang="en-US" dirty="0" smtClean="0"/>
                  <a:t>(32 nodes)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0" y="5129212"/>
                <a:ext cx="5334000" cy="4333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XCAT Infrastructure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Linux </a:t>
                </a:r>
              </a:p>
              <a:p>
                <a:pPr algn="ctr"/>
                <a:r>
                  <a:rPr lang="en-US" sz="1400" b="1" dirty="0" smtClean="0"/>
                  <a:t>Bare-system</a:t>
                </a:r>
                <a:endParaRPr lang="en-US" sz="14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622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Linux on Xen</a:t>
                </a:r>
                <a:endParaRPr lang="en-US" sz="14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800" y="41386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Windows Server 2008 Bare-system</a:t>
                </a:r>
                <a:endParaRPr lang="en-US" sz="14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96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Hadoop </a:t>
                </a:r>
                <a:endParaRPr lang="en-US" sz="14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622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Hadoop </a:t>
                </a:r>
                <a:endParaRPr lang="en-US" sz="14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14800" y="31480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DryadLINQ</a:t>
                </a:r>
                <a:endParaRPr lang="en-US" sz="14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9600" y="2362200"/>
                <a:ext cx="5334000" cy="6619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Monitoring Infrastructure</a:t>
                </a:r>
                <a:endParaRPr lang="en-US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975360" y="2484120"/>
              <a:ext cx="446532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700" b="1" dirty="0" smtClean="0">
                  <a:solidFill>
                    <a:srgbClr val="00B0F0"/>
                  </a:solidFill>
                </a:rPr>
                <a:t>Dynamic Cluster Architecture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1250" b="14464"/>
          <a:stretch>
            <a:fillRect/>
          </a:stretch>
        </p:blipFill>
        <p:spPr bwMode="auto">
          <a:xfrm>
            <a:off x="825190" y="1201546"/>
            <a:ext cx="7493620" cy="43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4572000" y="-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85421" y="124328"/>
            <a:ext cx="5488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SALSA HPC Dynamic Virtual Clusters Demo SC09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2030" y="5683795"/>
            <a:ext cx="880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1600" dirty="0" smtClean="0"/>
              <a:t>At top, these 3 clusters are switching applications on fixed environment. Takes ~30 seconds.</a:t>
            </a:r>
          </a:p>
          <a:p>
            <a:pPr marL="182880" indent="-182880">
              <a:buFont typeface="Arial"/>
              <a:buChar char="•"/>
            </a:pPr>
            <a:r>
              <a:rPr lang="en-US" sz="1600" dirty="0" smtClean="0"/>
              <a:t>At bottom, this cluster is switching between Environments – Linux; Linux +</a:t>
            </a:r>
            <a:r>
              <a:rPr lang="en-US" sz="1600" dirty="0" err="1" smtClean="0"/>
              <a:t>Xen</a:t>
            </a:r>
            <a:r>
              <a:rPr lang="en-US" sz="1600" dirty="0" smtClean="0"/>
              <a:t>; Windows + HPCS. Takes ~7 minutes.</a:t>
            </a:r>
          </a:p>
          <a:p>
            <a:pPr marL="182880" indent="-182880">
              <a:buFont typeface="Arial"/>
              <a:buChar char="•"/>
            </a:pPr>
            <a:r>
              <a:rPr lang="en-US" sz="1600" dirty="0" smtClean="0"/>
              <a:t>It demonstrates the concept of exploring science on Clouds using a FutureGrid cluster.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685800"/>
          </a:xfrm>
        </p:spPr>
        <p:txBody>
          <a:bodyPr/>
          <a:lstStyle/>
          <a:p>
            <a:r>
              <a:rPr lang="en-US" b="1" dirty="0" smtClean="0"/>
              <a:t>Some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1972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FutureGrid offers especial value on Intel clusters due to reconfigurable software</a:t>
            </a:r>
          </a:p>
          <a:p>
            <a:r>
              <a:rPr lang="en-US" sz="2400" dirty="0" smtClean="0"/>
              <a:t>How to support experiments involving special purpose systems: choice between Gateways to large systems versus small systems</a:t>
            </a:r>
          </a:p>
          <a:p>
            <a:pPr lvl="1"/>
            <a:r>
              <a:rPr lang="en-US" sz="2000" dirty="0" smtClean="0"/>
              <a:t>Cray – already have a small system</a:t>
            </a:r>
          </a:p>
          <a:p>
            <a:pPr lvl="1"/>
            <a:r>
              <a:rPr lang="en-US" sz="2000" dirty="0" smtClean="0"/>
              <a:t>Shared memory – will get 16 </a:t>
            </a:r>
            <a:r>
              <a:rPr lang="en-US" sz="2000" dirty="0" err="1" smtClean="0"/>
              <a:t>ScaleMP</a:t>
            </a:r>
            <a:r>
              <a:rPr lang="en-US" sz="2000" dirty="0" smtClean="0"/>
              <a:t> cloud tokens which could help judge interest</a:t>
            </a:r>
          </a:p>
          <a:p>
            <a:pPr lvl="1"/>
            <a:r>
              <a:rPr lang="en-US" sz="2000" dirty="0" smtClean="0"/>
              <a:t>GPU systems</a:t>
            </a:r>
          </a:p>
          <a:p>
            <a:pPr lvl="1"/>
            <a:r>
              <a:rPr lang="en-US" sz="2000" dirty="0" smtClean="0"/>
              <a:t>Commercial clouds (here large systems naturally support prototyping at some cost)</a:t>
            </a:r>
          </a:p>
          <a:p>
            <a:r>
              <a:rPr lang="en-US" sz="2400" dirty="0" smtClean="0"/>
              <a:t>Where does prototyping stop and “production” begin!</a:t>
            </a:r>
          </a:p>
          <a:p>
            <a:pPr lvl="1"/>
            <a:r>
              <a:rPr lang="en-US" sz="2000" dirty="0" smtClean="0"/>
              <a:t>Is a class prototyping?</a:t>
            </a:r>
          </a:p>
          <a:p>
            <a:r>
              <a:rPr lang="en-US" sz="2400" dirty="0" smtClean="0"/>
              <a:t>Should we/How do we encourage new supported software on FG</a:t>
            </a:r>
          </a:p>
          <a:p>
            <a:r>
              <a:rPr lang="en-US" sz="2400" dirty="0" smtClean="0"/>
              <a:t>How does PI keep in touch with users? Are </a:t>
            </a:r>
            <a:r>
              <a:rPr lang="en-US" sz="2400" dirty="0" smtClean="0"/>
              <a:t>there </a:t>
            </a:r>
            <a:r>
              <a:rPr lang="en-US" sz="2400" dirty="0" smtClean="0"/>
              <a:t>users we should encourage?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http://futuregrid.org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1143000"/>
          </a:xfrm>
        </p:spPr>
        <p:txBody>
          <a:bodyPr/>
          <a:lstStyle/>
          <a:p>
            <a:r>
              <a:rPr lang="en-US" b="1" dirty="0" smtClean="0"/>
              <a:t>FutureGrid Interaction 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support experiments that link Commercial Clouds and FutureGrid with one or more workflow environments and portal technology  installed to link components across these platforms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support environments on FutureGrid that are similar to Commercial Clouds and natural for performance and functionality comparisons 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These can both be used to prepare for using Commercial Clouds and as the most likely starting point for porting to them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One example would be support of MapReduce-like environments on FutureGrid including Hadoop on Linux and Dryad on Windows HPCS which are already part of FutureGrid portfolio of supported software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develop expertise and support porting to Commercial Clouds from other Windows or Linux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support comparisons between and integration of multiple commercial Cloud environments – especially Amazon and Azure in the immediate future 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400" dirty="0" smtClean="0"/>
              <a:t>We develop tutorials and expertise to help users move to Commercial Clouds from other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Compute Hardware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200" y="1101725"/>
          <a:ext cx="8677275" cy="5471796"/>
        </p:xfrm>
        <a:graphic>
          <a:graphicData uri="http://schemas.openxmlformats.org/drawingml/2006/table">
            <a:tbl>
              <a:tblPr/>
              <a:tblGrid>
                <a:gridCol w="1384300"/>
                <a:gridCol w="784225"/>
                <a:gridCol w="1085850"/>
                <a:gridCol w="1084263"/>
                <a:gridCol w="1084262"/>
                <a:gridCol w="1084263"/>
                <a:gridCol w="782637"/>
                <a:gridCol w="138747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Dynamically configurable systems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PowerEdge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Being installed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Subtotal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3136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8928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585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Systems not dynamically configurable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Shared memory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480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Subtotal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464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1792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2944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1248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4928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11872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586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&amp; Internal Interconnects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499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1" y="129778"/>
            <a:ext cx="5396380" cy="944847"/>
          </a:xfrm>
        </p:spPr>
        <p:txBody>
          <a:bodyPr/>
          <a:lstStyle/>
          <a:p>
            <a:r>
              <a:rPr lang="en-US" dirty="0" smtClean="0"/>
              <a:t>FutureGrid: a Grid/Cloud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running acceptance tests – ready ~September 1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 l="7558" t="32500" r="40698" b="15833"/>
          <a:stretch>
            <a:fillRect/>
          </a:stretch>
        </p:blipFill>
        <p:spPr bwMode="auto">
          <a:xfrm>
            <a:off x="0" y="2133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1" y="204253"/>
            <a:ext cx="5488398" cy="95021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Logical Diagram</a:t>
            </a:r>
          </a:p>
        </p:txBody>
      </p:sp>
      <p:pic>
        <p:nvPicPr>
          <p:cNvPr id="39939" name="Picture 3" descr="FG logical v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60438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FF0000"/>
                </a:solidFill>
              </a:rPr>
              <a:t>Need more proposals to use (have one from University of Delaware)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2055</Words>
  <Application>Microsoft Office PowerPoint</Application>
  <PresentationFormat>On-screen Show (4:3)</PresentationFormat>
  <Paragraphs>361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FutureGrid Summary</vt:lpstr>
      <vt:lpstr>FutureGrid Concepts</vt:lpstr>
      <vt:lpstr>FutureGrid Partners</vt:lpstr>
      <vt:lpstr>Compute Hardware</vt:lpstr>
      <vt:lpstr>Storage Hardware</vt:lpstr>
      <vt:lpstr>Network &amp; Internal Interconnects</vt:lpstr>
      <vt:lpstr>FutureGrid: a Grid/Cloud Testbed</vt:lpstr>
      <vt:lpstr>Logical Diagram</vt:lpstr>
      <vt:lpstr>Network Impairment Device</vt:lpstr>
      <vt:lpstr>FutureGrid Usage Model</vt:lpstr>
      <vt:lpstr>Some Current FutureGrid early uses</vt:lpstr>
      <vt:lpstr>Sequence Assembly in the Clouds</vt:lpstr>
      <vt:lpstr>Education on FutureGrid</vt:lpstr>
      <vt:lpstr>Software Components</vt:lpstr>
      <vt:lpstr>FutureGrid Software  Architecture</vt:lpstr>
      <vt:lpstr>Dynamic provisioning Examples</vt:lpstr>
      <vt:lpstr>Dynamic Provisioning</vt:lpstr>
      <vt:lpstr>Security Issues</vt:lpstr>
      <vt:lpstr>Image Creation Process</vt:lpstr>
      <vt:lpstr>Dynamic Virtual Clusters</vt:lpstr>
      <vt:lpstr>Slide 21</vt:lpstr>
      <vt:lpstr>Some Questions</vt:lpstr>
      <vt:lpstr>FutureGrid Interaction with Commercial Clouds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Geoffrey Fox</cp:lastModifiedBy>
  <cp:revision>33</cp:revision>
  <dcterms:created xsi:type="dcterms:W3CDTF">2010-07-26T16:01:47Z</dcterms:created>
  <dcterms:modified xsi:type="dcterms:W3CDTF">2010-08-02T14:10:53Z</dcterms:modified>
</cp:coreProperties>
</file>