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5"/>
  </p:notesMasterIdLst>
  <p:sldIdLst>
    <p:sldId id="338" r:id="rId2"/>
    <p:sldId id="936" r:id="rId3"/>
    <p:sldId id="699" r:id="rId4"/>
    <p:sldId id="828" r:id="rId5"/>
    <p:sldId id="829" r:id="rId6"/>
    <p:sldId id="700" r:id="rId7"/>
    <p:sldId id="701" r:id="rId8"/>
    <p:sldId id="822" r:id="rId9"/>
    <p:sldId id="830" r:id="rId10"/>
    <p:sldId id="831" r:id="rId11"/>
    <p:sldId id="622" r:id="rId12"/>
    <p:sldId id="677" r:id="rId13"/>
    <p:sldId id="625" r:id="rId14"/>
    <p:sldId id="634" r:id="rId15"/>
    <p:sldId id="666" r:id="rId16"/>
    <p:sldId id="667" r:id="rId17"/>
    <p:sldId id="626" r:id="rId18"/>
    <p:sldId id="627" r:id="rId19"/>
    <p:sldId id="918" r:id="rId20"/>
    <p:sldId id="920" r:id="rId21"/>
    <p:sldId id="921" r:id="rId22"/>
    <p:sldId id="922" r:id="rId23"/>
    <p:sldId id="923" r:id="rId24"/>
    <p:sldId id="924" r:id="rId25"/>
    <p:sldId id="925" r:id="rId26"/>
    <p:sldId id="926" r:id="rId27"/>
    <p:sldId id="927" r:id="rId28"/>
    <p:sldId id="928" r:id="rId29"/>
    <p:sldId id="929" r:id="rId30"/>
    <p:sldId id="930" r:id="rId31"/>
    <p:sldId id="931" r:id="rId32"/>
    <p:sldId id="932" r:id="rId33"/>
    <p:sldId id="933" r:id="rId34"/>
    <p:sldId id="938" r:id="rId35"/>
    <p:sldId id="919" r:id="rId36"/>
    <p:sldId id="839" r:id="rId37"/>
    <p:sldId id="832" r:id="rId38"/>
    <p:sldId id="833" r:id="rId39"/>
    <p:sldId id="834" r:id="rId40"/>
    <p:sldId id="835" r:id="rId41"/>
    <p:sldId id="854" r:id="rId42"/>
    <p:sldId id="838" r:id="rId43"/>
    <p:sldId id="865" r:id="rId44"/>
    <p:sldId id="864" r:id="rId45"/>
    <p:sldId id="866" r:id="rId46"/>
    <p:sldId id="836" r:id="rId47"/>
    <p:sldId id="837" r:id="rId48"/>
    <p:sldId id="664" r:id="rId49"/>
    <p:sldId id="661" r:id="rId50"/>
    <p:sldId id="662" r:id="rId51"/>
    <p:sldId id="663" r:id="rId52"/>
    <p:sldId id="628" r:id="rId53"/>
    <p:sldId id="629" r:id="rId54"/>
    <p:sldId id="630" r:id="rId55"/>
    <p:sldId id="631" r:id="rId56"/>
    <p:sldId id="638" r:id="rId57"/>
    <p:sldId id="639" r:id="rId58"/>
    <p:sldId id="651" r:id="rId59"/>
    <p:sldId id="888" r:id="rId60"/>
    <p:sldId id="841" r:id="rId61"/>
    <p:sldId id="645" r:id="rId62"/>
    <p:sldId id="652" r:id="rId63"/>
    <p:sldId id="646" r:id="rId64"/>
    <p:sldId id="647" r:id="rId65"/>
    <p:sldId id="648" r:id="rId66"/>
    <p:sldId id="653" r:id="rId67"/>
    <p:sldId id="635" r:id="rId68"/>
    <p:sldId id="649" r:id="rId69"/>
    <p:sldId id="665" r:id="rId70"/>
    <p:sldId id="636" r:id="rId71"/>
    <p:sldId id="654" r:id="rId72"/>
    <p:sldId id="655" r:id="rId73"/>
    <p:sldId id="692" r:id="rId74"/>
    <p:sldId id="845" r:id="rId75"/>
    <p:sldId id="843" r:id="rId76"/>
    <p:sldId id="844" r:id="rId77"/>
    <p:sldId id="695" r:id="rId78"/>
    <p:sldId id="846" r:id="rId79"/>
    <p:sldId id="847" r:id="rId80"/>
    <p:sldId id="848" r:id="rId81"/>
    <p:sldId id="849" r:id="rId82"/>
    <p:sldId id="850" r:id="rId83"/>
    <p:sldId id="889" r:id="rId84"/>
    <p:sldId id="696" r:id="rId85"/>
    <p:sldId id="698" r:id="rId86"/>
    <p:sldId id="807" r:id="rId87"/>
    <p:sldId id="808" r:id="rId88"/>
    <p:sldId id="809" r:id="rId89"/>
    <p:sldId id="810" r:id="rId90"/>
    <p:sldId id="811" r:id="rId91"/>
    <p:sldId id="892" r:id="rId92"/>
    <p:sldId id="893" r:id="rId93"/>
    <p:sldId id="895" r:id="rId94"/>
    <p:sldId id="896" r:id="rId95"/>
    <p:sldId id="899" r:id="rId96"/>
    <p:sldId id="900" r:id="rId97"/>
    <p:sldId id="901" r:id="rId98"/>
    <p:sldId id="902" r:id="rId99"/>
    <p:sldId id="903" r:id="rId100"/>
    <p:sldId id="904" r:id="rId101"/>
    <p:sldId id="905" r:id="rId102"/>
    <p:sldId id="886" r:id="rId103"/>
    <p:sldId id="885" r:id="rId104"/>
    <p:sldId id="897" r:id="rId105"/>
    <p:sldId id="898" r:id="rId106"/>
    <p:sldId id="906" r:id="rId107"/>
    <p:sldId id="907" r:id="rId108"/>
    <p:sldId id="867" r:id="rId109"/>
    <p:sldId id="870" r:id="rId110"/>
    <p:sldId id="908" r:id="rId111"/>
    <p:sldId id="909" r:id="rId112"/>
    <p:sldId id="812" r:id="rId113"/>
    <p:sldId id="910" r:id="rId114"/>
    <p:sldId id="911" r:id="rId115"/>
    <p:sldId id="912" r:id="rId116"/>
    <p:sldId id="914" r:id="rId117"/>
    <p:sldId id="813" r:id="rId118"/>
    <p:sldId id="814" r:id="rId119"/>
    <p:sldId id="771" r:id="rId120"/>
    <p:sldId id="772" r:id="rId121"/>
    <p:sldId id="773" r:id="rId122"/>
    <p:sldId id="774" r:id="rId123"/>
    <p:sldId id="935" r:id="rId1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7" autoAdjust="0"/>
    <p:restoredTop sz="95889" autoAdjust="0"/>
  </p:normalViewPr>
  <p:slideViewPr>
    <p:cSldViewPr snapToGrid="0">
      <p:cViewPr varScale="1">
        <p:scale>
          <a:sx n="84" d="100"/>
          <a:sy n="84" d="100"/>
        </p:scale>
        <p:origin x="10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a:t>
            </a:fld>
            <a:endParaRPr lang="en-US"/>
          </a:p>
        </p:txBody>
      </p:sp>
    </p:spTree>
    <p:extLst>
      <p:ext uri="{BB962C8B-B14F-4D97-AF65-F5344CB8AC3E}">
        <p14:creationId xmlns:p14="http://schemas.microsoft.com/office/powerpoint/2010/main" val="49954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188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41</a:t>
            </a:fld>
            <a:endParaRPr lang="en-US"/>
          </a:p>
        </p:txBody>
      </p:sp>
    </p:spTree>
    <p:extLst>
      <p:ext uri="{BB962C8B-B14F-4D97-AF65-F5344CB8AC3E}">
        <p14:creationId xmlns:p14="http://schemas.microsoft.com/office/powerpoint/2010/main" val="349187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56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1E75A1A-6F8B-4F5E-91DB-686FBE50DAC1}" type="slidenum">
              <a:rPr kumimoji="0" lang="en-US" sz="1800" b="1"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1" i="0" u="none" strike="noStrike" kern="0" cap="none" spc="0" normalizeH="0" baseline="0" noProof="0">
              <a:ln>
                <a:noFill/>
              </a:ln>
              <a:solidFill>
                <a:srgbClr val="000000"/>
              </a:solidFill>
              <a:effectLst/>
              <a:uLnTx/>
              <a:uFillTx/>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457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F24E02-0EF6-43D8-8FD0-B9CA8C55491D}"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a:ln>
                <a:noFill/>
              </a:ln>
              <a:solidFill>
                <a:prstClr val="black"/>
              </a:solidFill>
              <a:effectLst/>
              <a:uLnTx/>
              <a:uFillTx/>
            </a:endParaRPr>
          </a:p>
        </p:txBody>
      </p:sp>
      <p:sp>
        <p:nvSpPr>
          <p:cNvPr id="2493442" name="Rectangle 2"/>
          <p:cNvSpPr>
            <a:spLocks noGrp="1" noRot="1" noChangeAspect="1" noChangeArrowheads="1" noTextEdit="1"/>
          </p:cNvSpPr>
          <p:nvPr>
            <p:ph type="sldImg"/>
          </p:nvPr>
        </p:nvSpPr>
        <p:spPr>
          <a:ln/>
        </p:spPr>
      </p:sp>
      <p:sp>
        <p:nvSpPr>
          <p:cNvPr id="2493443" name="Rectangle 3"/>
          <p:cNvSpPr>
            <a:spLocks noGrp="1" noChangeArrowheads="1"/>
          </p:cNvSpPr>
          <p:nvPr>
            <p:ph type="body" idx="1"/>
          </p:nvPr>
        </p:nvSpPr>
        <p:spPr>
          <a:xfrm>
            <a:off x="914400" y="4341722"/>
            <a:ext cx="5029200" cy="4116239"/>
          </a:xfrm>
        </p:spPr>
        <p:txBody>
          <a:bodyPr/>
          <a:lstStyle/>
          <a:p>
            <a:endParaRPr lang="en-US" dirty="0"/>
          </a:p>
        </p:txBody>
      </p:sp>
    </p:spTree>
    <p:extLst>
      <p:ext uri="{BB962C8B-B14F-4D97-AF65-F5344CB8AC3E}">
        <p14:creationId xmlns:p14="http://schemas.microsoft.com/office/powerpoint/2010/main" val="415711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43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045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49</a:t>
            </a:fld>
            <a:endParaRPr lang="en-US"/>
          </a:p>
        </p:txBody>
      </p:sp>
    </p:spTree>
    <p:extLst>
      <p:ext uri="{BB962C8B-B14F-4D97-AF65-F5344CB8AC3E}">
        <p14:creationId xmlns:p14="http://schemas.microsoft.com/office/powerpoint/2010/main" val="506576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50</a:t>
            </a:fld>
            <a:endParaRPr lang="en-US"/>
          </a:p>
        </p:txBody>
      </p:sp>
    </p:spTree>
    <p:extLst>
      <p:ext uri="{BB962C8B-B14F-4D97-AF65-F5344CB8AC3E}">
        <p14:creationId xmlns:p14="http://schemas.microsoft.com/office/powerpoint/2010/main" val="1037886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51</a:t>
            </a:fld>
            <a:endParaRPr lang="en-US"/>
          </a:p>
        </p:txBody>
      </p:sp>
    </p:spTree>
    <p:extLst>
      <p:ext uri="{BB962C8B-B14F-4D97-AF65-F5344CB8AC3E}">
        <p14:creationId xmlns:p14="http://schemas.microsoft.com/office/powerpoint/2010/main" val="276490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841411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951756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64362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33612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63</a:t>
            </a:fld>
            <a:endParaRPr lang="en-US"/>
          </a:p>
        </p:txBody>
      </p:sp>
    </p:spTree>
    <p:extLst>
      <p:ext uri="{BB962C8B-B14F-4D97-AF65-F5344CB8AC3E}">
        <p14:creationId xmlns:p14="http://schemas.microsoft.com/office/powerpoint/2010/main" val="2559708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64</a:t>
            </a:fld>
            <a:endParaRPr lang="en-US"/>
          </a:p>
        </p:txBody>
      </p:sp>
    </p:spTree>
    <p:extLst>
      <p:ext uri="{BB962C8B-B14F-4D97-AF65-F5344CB8AC3E}">
        <p14:creationId xmlns:p14="http://schemas.microsoft.com/office/powerpoint/2010/main" val="327619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44291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71</a:t>
            </a:fld>
            <a:endParaRPr lang="en-US"/>
          </a:p>
        </p:txBody>
      </p:sp>
    </p:spTree>
    <p:extLst>
      <p:ext uri="{BB962C8B-B14F-4D97-AF65-F5344CB8AC3E}">
        <p14:creationId xmlns:p14="http://schemas.microsoft.com/office/powerpoint/2010/main" val="1972438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72</a:t>
            </a:fld>
            <a:endParaRPr lang="en-US"/>
          </a:p>
        </p:txBody>
      </p:sp>
    </p:spTree>
    <p:extLst>
      <p:ext uri="{BB962C8B-B14F-4D97-AF65-F5344CB8AC3E}">
        <p14:creationId xmlns:p14="http://schemas.microsoft.com/office/powerpoint/2010/main" val="1306342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77</a:t>
            </a:fld>
            <a:endParaRPr lang="en-US"/>
          </a:p>
        </p:txBody>
      </p:sp>
    </p:spTree>
    <p:extLst>
      <p:ext uri="{BB962C8B-B14F-4D97-AF65-F5344CB8AC3E}">
        <p14:creationId xmlns:p14="http://schemas.microsoft.com/office/powerpoint/2010/main" val="2951719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62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22972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739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617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650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138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035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C000"/>
                </a:solidFill>
              </a:rPr>
              <a:t>Short-running, Stateless computation</a:t>
            </a:r>
            <a:r>
              <a:rPr lang="en-US" dirty="0"/>
              <a:t>  may go away</a:t>
            </a:r>
          </a:p>
        </p:txBody>
      </p:sp>
      <p:sp>
        <p:nvSpPr>
          <p:cNvPr id="4" name="Slide Number Placeholder 3"/>
          <p:cNvSpPr>
            <a:spLocks noGrp="1"/>
          </p:cNvSpPr>
          <p:nvPr>
            <p:ph type="sldNum" sz="quarter" idx="10"/>
          </p:nvPr>
        </p:nvSpPr>
        <p:spPr/>
        <p:txBody>
          <a:bodyPr/>
          <a:lstStyle/>
          <a:p>
            <a:fld id="{197FAF46-25CC-458C-9F6F-FEB9EF0EFEE4}" type="slidenum">
              <a:rPr lang="en-US" smtClean="0"/>
              <a:t>102</a:t>
            </a:fld>
            <a:endParaRPr lang="en-US"/>
          </a:p>
        </p:txBody>
      </p:sp>
    </p:spTree>
    <p:extLst>
      <p:ext uri="{BB962C8B-B14F-4D97-AF65-F5344CB8AC3E}">
        <p14:creationId xmlns:p14="http://schemas.microsoft.com/office/powerpoint/2010/main" val="2099590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121</a:t>
            </a:fld>
            <a:endParaRPr lang="en-US" altLang="en-US"/>
          </a:p>
        </p:txBody>
      </p:sp>
    </p:spTree>
    <p:extLst>
      <p:ext uri="{BB962C8B-B14F-4D97-AF65-F5344CB8AC3E}">
        <p14:creationId xmlns:p14="http://schemas.microsoft.com/office/powerpoint/2010/main" val="2527208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122</a:t>
            </a:fld>
            <a:endParaRPr lang="en-US" altLang="en-US"/>
          </a:p>
        </p:txBody>
      </p:sp>
    </p:spTree>
    <p:extLst>
      <p:ext uri="{BB962C8B-B14F-4D97-AF65-F5344CB8AC3E}">
        <p14:creationId xmlns:p14="http://schemas.microsoft.com/office/powerpoint/2010/main" val="337941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15</a:t>
            </a:fld>
            <a:endParaRPr lang="en-US"/>
          </a:p>
        </p:txBody>
      </p:sp>
    </p:spTree>
    <p:extLst>
      <p:ext uri="{BB962C8B-B14F-4D97-AF65-F5344CB8AC3E}">
        <p14:creationId xmlns:p14="http://schemas.microsoft.com/office/powerpoint/2010/main" val="143846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7FAF46-25CC-458C-9F6F-FEB9EF0EFEE4}" type="slidenum">
              <a:rPr lang="en-US" smtClean="0"/>
              <a:t>21</a:t>
            </a:fld>
            <a:endParaRPr lang="en-US"/>
          </a:p>
        </p:txBody>
      </p:sp>
    </p:spTree>
    <p:extLst>
      <p:ext uri="{BB962C8B-B14F-4D97-AF65-F5344CB8AC3E}">
        <p14:creationId xmlns:p14="http://schemas.microsoft.com/office/powerpoint/2010/main" val="140474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36</a:t>
            </a:fld>
            <a:endParaRPr lang="en-US"/>
          </a:p>
        </p:txBody>
      </p:sp>
    </p:spTree>
    <p:extLst>
      <p:ext uri="{BB962C8B-B14F-4D97-AF65-F5344CB8AC3E}">
        <p14:creationId xmlns:p14="http://schemas.microsoft.com/office/powerpoint/2010/main" val="293226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30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21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059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DBABC1-0CD0-4B35-A1EB-386F4E9DFA2F}" type="datetime1">
              <a:rPr lang="en-US" smtClean="0">
                <a:solidFill>
                  <a:prstClr val="black">
                    <a:tint val="75000"/>
                  </a:prstClr>
                </a:solidFill>
              </a:rPr>
              <a:t>1/11/2019</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2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
        <p:nvSpPr>
          <p:cNvPr id="8" name="Date Placeholder 3">
            <a:extLst>
              <a:ext uri="{FF2B5EF4-FFF2-40B4-BE49-F238E27FC236}">
                <a16:creationId xmlns:a16="http://schemas.microsoft.com/office/drawing/2014/main" id="{8C5C2BE6-B54C-4635-9E72-69540418B8BF}"/>
              </a:ext>
            </a:extLst>
          </p:cNvPr>
          <p:cNvSpPr>
            <a:spLocks noGrp="1"/>
          </p:cNvSpPr>
          <p:nvPr>
            <p:ph type="dt" sz="half" idx="2"/>
          </p:nvPr>
        </p:nvSpPr>
        <p:spPr>
          <a:xfrm>
            <a:off x="9438094" y="6370637"/>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0AF99-DB2A-43DF-B669-93B93205E439}" type="datetime1">
              <a:rPr lang="en-US" smtClean="0">
                <a:solidFill>
                  <a:prstClr val="black">
                    <a:tint val="75000"/>
                  </a:prstClr>
                </a:solidFill>
              </a:rPr>
              <a:t>1/11/2019</a:t>
            </a:fld>
            <a:endParaRPr lang="en-US">
              <a:solidFill>
                <a:prstClr val="black">
                  <a:tint val="75000"/>
                </a:prstClr>
              </a:solidFill>
            </a:endParaRPr>
          </a:p>
        </p:txBody>
      </p:sp>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833B43-8B7F-42C4-9FC2-AF7A9828859B}" type="datetime1">
              <a:rPr lang="en-US" smtClean="0">
                <a:solidFill>
                  <a:prstClr val="black">
                    <a:tint val="75000"/>
                  </a:prstClr>
                </a:solidFill>
              </a:rPr>
              <a:t>1/11/2019</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7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DB703F-CAFC-4562-8ADE-4A00EFA949AA}" type="datetime1">
              <a:rPr lang="en-US" smtClean="0">
                <a:solidFill>
                  <a:prstClr val="black">
                    <a:tint val="75000"/>
                  </a:prstClr>
                </a:solidFill>
              </a:rPr>
              <a:t>1/11/2019</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23A4ED-41B8-40E8-A294-2A9E806B7A3D}"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8A8A5-254A-42E2-BC9E-3D28FAC54EB1}" type="datetime1">
              <a:rPr lang="en-US" smtClean="0">
                <a:solidFill>
                  <a:prstClr val="black">
                    <a:tint val="75000"/>
                  </a:prstClr>
                </a:solidFill>
              </a:rPr>
              <a:t>1/11/2019</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3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sp>
        <p:nvSpPr>
          <p:cNvPr id="4" name="Date Placeholder 6">
            <a:extLst>
              <a:ext uri="{FF2B5EF4-FFF2-40B4-BE49-F238E27FC236}">
                <a16:creationId xmlns:a16="http://schemas.microsoft.com/office/drawing/2014/main" id="{7969BB6B-313C-4F95-AAE8-72ADCDACFA2D}"/>
              </a:ext>
            </a:extLst>
          </p:cNvPr>
          <p:cNvSpPr>
            <a:spLocks noGrp="1"/>
          </p:cNvSpPr>
          <p:nvPr>
            <p:ph type="dt" sz="half" idx="10"/>
          </p:nvPr>
        </p:nvSpPr>
        <p:spPr>
          <a:xfrm>
            <a:off x="9491132" y="6356349"/>
            <a:ext cx="1364935" cy="365125"/>
          </a:xfrm>
          <a:prstGeom prst="rect">
            <a:avLst/>
          </a:prstGeom>
        </p:spPr>
        <p:txBody>
          <a:bodyPr/>
          <a:lstStyle/>
          <a:p>
            <a:fld id="{21A31419-4C56-49E7-9132-8C29916C415C}" type="datetime1">
              <a:rPr lang="en-US" smtClean="0">
                <a:solidFill>
                  <a:prstClr val="black">
                    <a:tint val="75000"/>
                  </a:prstClr>
                </a:solidFill>
              </a:rPr>
              <a:t>1/11/2019</a:t>
            </a:fld>
            <a:endParaRPr lang="en-US" dirty="0">
              <a:solidFill>
                <a:prstClr val="black">
                  <a:tint val="75000"/>
                </a:prstClr>
              </a:solidFill>
            </a:endParaRPr>
          </a:p>
        </p:txBody>
      </p:sp>
      <p:sp>
        <p:nvSpPr>
          <p:cNvPr id="5" name="Slide Number Placeholder 8">
            <a:extLst>
              <a:ext uri="{FF2B5EF4-FFF2-40B4-BE49-F238E27FC236}">
                <a16:creationId xmlns:a16="http://schemas.microsoft.com/office/drawing/2014/main" id="{8B434362-D6C3-4B13-B8DA-25DEC06C3C68}"/>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46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38094" y="6370637"/>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9CD18-77D4-40CC-925F-434EDA93CC1A}" type="datetime1">
              <a:rPr lang="en-US" smtClean="0">
                <a:solidFill>
                  <a:prstClr val="black">
                    <a:tint val="75000"/>
                  </a:prstClr>
                </a:solidFill>
              </a:rPr>
              <a:t>1/11/2019</a:t>
            </a:fld>
            <a:endParaRPr lang="en-US">
              <a:solidFill>
                <a:prstClr val="black">
                  <a:tint val="75000"/>
                </a:prstClr>
              </a:solidFill>
            </a:endParaRPr>
          </a:p>
        </p:txBody>
      </p:sp>
      <p:sp>
        <p:nvSpPr>
          <p:cNvPr id="6" name="Slide Number Placeholder 5"/>
          <p:cNvSpPr>
            <a:spLocks noGrp="1"/>
          </p:cNvSpPr>
          <p:nvPr>
            <p:ph type="sldNum" sz="quarter" idx="4"/>
          </p:nvPr>
        </p:nvSpPr>
        <p:spPr>
          <a:xfrm>
            <a:off x="10995471" y="6370637"/>
            <a:ext cx="1091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
        <p:nvSpPr>
          <p:cNvPr id="5" name="Rectangle 4">
            <a:extLst>
              <a:ext uri="{FF2B5EF4-FFF2-40B4-BE49-F238E27FC236}">
                <a16:creationId xmlns:a16="http://schemas.microsoft.com/office/drawing/2014/main" id="{B2D42A9F-AAA1-4CF2-8B28-F0A0B0E0DE44}"/>
              </a:ext>
            </a:extLst>
          </p:cNvPr>
          <p:cNvSpPr/>
          <p:nvPr userDrawn="1"/>
        </p:nvSpPr>
        <p:spPr>
          <a:xfrm>
            <a:off x="0" y="6422316"/>
            <a:ext cx="2259105" cy="435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Science Center</a:t>
            </a: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pidal.org/" TargetMode="External"/><Relationship Id="rId5" Type="http://schemas.openxmlformats.org/officeDocument/2006/relationships/hyperlink" Target="http://www.dsc.soic.indiana.edu/"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10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igdatawg.nist.gov/" TargetMode="Externa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www.javagrande.org/"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igdatawg.nist.gov/_uploadfiles/NIST.SP.1500-3r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igdatawg.nist.gov/_uploadfiles/M0621_v2_7345181325.pdf" TargetMode="Externa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hpc-abds.org/kaleidoscope/surve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iLijV2L0iqSlb4EI1XqrgvJu_9oGIjuUadcBl7H0rR0/edit?usp=sharing" TargetMode="External"/><Relationship Id="rId2" Type="http://schemas.openxmlformats.org/officeDocument/2006/relationships/hyperlink" Target="https://docs.google.com/document/d/1YBkdKP4TOXprNy9YOPAsfsFZey5r5jb71P7eQdfHgD8/edit?usp=sharin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exascale.org/bdec2" TargetMode="External"/><Relationship Id="rId2" Type="http://schemas.openxmlformats.org/officeDocument/2006/relationships/hyperlink" Target="https://twister2.gitbook.io/twister2/tutori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exascale.org/bdec/sites/www.exascale.org.bdec/files/SC18_BDEC2_BoF-Keyes.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hyperlink" Target="http://venublog.com/2013/07/16/hadoop-summit-2013-hive-authoriz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hyperlink" Target="https://www.genome.gov/sequencingcostsdata/" TargetMode="External"/><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nap.edu/catalog.php?record_id=18374"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gdat2019.irdta.eu/img/bg-landing-masterhead.jpg">
            <a:extLst>
              <a:ext uri="{FF2B5EF4-FFF2-40B4-BE49-F238E27FC236}">
                <a16:creationId xmlns:a16="http://schemas.microsoft.com/office/drawing/2014/main" id="{59CD5553-2061-4A3F-85D4-C6348B455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71279" cy="64044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3856" y="250297"/>
            <a:ext cx="12192000" cy="895157"/>
          </a:xfrm>
        </p:spPr>
        <p:txBody>
          <a:bodyPr>
            <a:noAutofit/>
          </a:bodyPr>
          <a:lstStyle/>
          <a:p>
            <a:pPr algn="ctr"/>
            <a:r>
              <a:rPr lang="en-US" sz="5400" dirty="0">
                <a:solidFill>
                  <a:schemeClr val="bg1"/>
                </a:solidFill>
              </a:rPr>
              <a:t>Big Data Overview for Twister2 Tutorial</a:t>
            </a:r>
            <a:endParaRPr lang="en-US" sz="1600" b="1"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6ED00E1E-723F-4497-B46A-9D6B4B743B2E}"/>
              </a:ext>
            </a:extLst>
          </p:cNvPr>
          <p:cNvSpPr/>
          <p:nvPr/>
        </p:nvSpPr>
        <p:spPr>
          <a:xfrm>
            <a:off x="20721" y="1145454"/>
            <a:ext cx="12179456" cy="954107"/>
          </a:xfrm>
          <a:prstGeom prst="rect">
            <a:avLst/>
          </a:prstGeom>
        </p:spPr>
        <p:txBody>
          <a:bodyPr wrap="square">
            <a:spAutoFit/>
          </a:bodyPr>
          <a:lstStyle/>
          <a:p>
            <a:pPr lvl="0" algn="ctr" defTabSz="457200">
              <a:defRPr/>
            </a:pPr>
            <a:r>
              <a:rPr lang="en-US" sz="3200" b="1" dirty="0">
                <a:solidFill>
                  <a:schemeClr val="bg1"/>
                </a:solidFill>
                <a:cs typeface="Times New Roman" pitchFamily="18" charset="0"/>
              </a:rPr>
              <a:t>Geoffrey Fox, </a:t>
            </a:r>
            <a:r>
              <a:rPr lang="en-US" sz="2400" b="1" dirty="0">
                <a:solidFill>
                  <a:schemeClr val="bg1"/>
                </a:solidFill>
                <a:cs typeface="Times New Roman" pitchFamily="18" charset="0"/>
              </a:rPr>
              <a:t>January 10-11, 2019</a:t>
            </a:r>
            <a:br>
              <a:rPr lang="en-US" sz="2400" b="1" dirty="0">
                <a:solidFill>
                  <a:schemeClr val="bg1"/>
                </a:solidFill>
                <a:cs typeface="Times New Roman" pitchFamily="18" charset="0"/>
              </a:rPr>
            </a:br>
            <a:r>
              <a:rPr lang="en-US" sz="2400" dirty="0">
                <a:solidFill>
                  <a:schemeClr val="bg1"/>
                </a:solidFill>
                <a:latin typeface="Arial"/>
                <a:hlinkClick r:id="rId4">
                  <a:extLst>
                    <a:ext uri="{A12FA001-AC4F-418D-AE19-62706E023703}">
                      <ahyp:hlinkClr xmlns:ahyp="http://schemas.microsoft.com/office/drawing/2018/hyperlinkcolor" val="tx"/>
                    </a:ext>
                  </a:extLst>
                </a:hlinkClick>
              </a:rPr>
              <a:t>gcf@indiana.edu</a:t>
            </a:r>
            <a:r>
              <a:rPr lang="en-US" sz="2400" dirty="0">
                <a:solidFill>
                  <a:schemeClr val="bg1"/>
                </a:solidFill>
                <a:latin typeface="Arial"/>
              </a:rPr>
              <a:t>, </a:t>
            </a:r>
            <a:r>
              <a:rPr lang="en-US" sz="2400" dirty="0">
                <a:solidFill>
                  <a:schemeClr val="bg1"/>
                </a:solidFill>
                <a:latin typeface="Arial"/>
                <a:hlinkClick r:id="rId5">
                  <a:extLst>
                    <a:ext uri="{A12FA001-AC4F-418D-AE19-62706E023703}">
                      <ahyp:hlinkClr xmlns:ahyp="http://schemas.microsoft.com/office/drawing/2018/hyperlinkcolor" val="tx"/>
                    </a:ext>
                  </a:extLst>
                </a:hlinkClick>
              </a:rPr>
              <a:t>http://www.dsc.soic.indiana.edu/</a:t>
            </a:r>
            <a:r>
              <a:rPr lang="en-US" sz="2400" dirty="0">
                <a:solidFill>
                  <a:schemeClr val="bg1"/>
                </a:solidFill>
                <a:latin typeface="Arial"/>
              </a:rPr>
              <a:t>, </a:t>
            </a:r>
            <a:r>
              <a:rPr lang="en-US" sz="2400" dirty="0">
                <a:solidFill>
                  <a:schemeClr val="bg1"/>
                </a:solidFill>
                <a:latin typeface="Arial"/>
                <a:hlinkClick r:id="rId6">
                  <a:extLst>
                    <a:ext uri="{A12FA001-AC4F-418D-AE19-62706E023703}">
                      <ahyp:hlinkClr xmlns:ahyp="http://schemas.microsoft.com/office/drawing/2018/hyperlinkcolor" val="tx"/>
                    </a:ext>
                  </a:extLst>
                </a:hlinkClick>
              </a:rPr>
              <a:t>http://spidal.org</a:t>
            </a:r>
            <a:r>
              <a:rPr lang="en-US" sz="2400" dirty="0">
                <a:solidFill>
                  <a:schemeClr val="bg1"/>
                </a:solidFill>
                <a:latin typeface="Arial"/>
              </a:rPr>
              <a:t>/</a:t>
            </a:r>
          </a:p>
        </p:txBody>
      </p:sp>
      <p:sp>
        <p:nvSpPr>
          <p:cNvPr id="3" name="Slide Number Placeholder 2">
            <a:extLst>
              <a:ext uri="{FF2B5EF4-FFF2-40B4-BE49-F238E27FC236}">
                <a16:creationId xmlns:a16="http://schemas.microsoft.com/office/drawing/2014/main" id="{BB37426D-0650-4DDA-9A72-5020D9C02DEC}"/>
              </a:ext>
            </a:extLst>
          </p:cNvPr>
          <p:cNvSpPr>
            <a:spLocks noGrp="1"/>
          </p:cNvSpPr>
          <p:nvPr>
            <p:ph type="sldNum" sz="quarter" idx="12"/>
          </p:nvPr>
        </p:nvSpPr>
        <p:spPr/>
        <p:txBody>
          <a:bodyPr/>
          <a:lstStyle/>
          <a:p>
            <a:fld id="{82E86CF4-AA86-488B-9245-79D3DE5D9F5C}" type="slidenum">
              <a:rPr lang="en-US" smtClean="0">
                <a:solidFill>
                  <a:schemeClr val="tx1"/>
                </a:solidFill>
              </a:rPr>
              <a:pPr/>
              <a:t>1</a:t>
            </a:fld>
            <a:endParaRPr lang="en-US">
              <a:solidFill>
                <a:schemeClr val="tx1"/>
              </a:solidFill>
            </a:endParaRPr>
          </a:p>
        </p:txBody>
      </p:sp>
      <p:sp>
        <p:nvSpPr>
          <p:cNvPr id="6" name="Date Placeholder 5">
            <a:extLst>
              <a:ext uri="{FF2B5EF4-FFF2-40B4-BE49-F238E27FC236}">
                <a16:creationId xmlns:a16="http://schemas.microsoft.com/office/drawing/2014/main" id="{8EB902C0-C05A-4E73-897C-3F5B7D350A79}"/>
              </a:ext>
            </a:extLst>
          </p:cNvPr>
          <p:cNvSpPr>
            <a:spLocks noGrp="1"/>
          </p:cNvSpPr>
          <p:nvPr>
            <p:ph type="dt" sz="half" idx="2"/>
          </p:nvPr>
        </p:nvSpPr>
        <p:spPr/>
        <p:txBody>
          <a:bodyPr/>
          <a:lstStyle/>
          <a:p>
            <a:fld id="{2A4C401F-4C3F-42F2-8CBC-4FA3FCB3340F}" type="datetime1">
              <a:rPr lang="en-US" smtClean="0">
                <a:solidFill>
                  <a:schemeClr val="tx1"/>
                </a:solidFill>
              </a:rPr>
              <a:t>1/11/2019</a:t>
            </a:fld>
            <a:endParaRPr lang="en-US">
              <a:solidFill>
                <a:schemeClr val="tx1"/>
              </a:solidFill>
            </a:endParaRPr>
          </a:p>
        </p:txBody>
      </p:sp>
      <p:sp>
        <p:nvSpPr>
          <p:cNvPr id="5" name="TextBox 4">
            <a:extLst>
              <a:ext uri="{FF2B5EF4-FFF2-40B4-BE49-F238E27FC236}">
                <a16:creationId xmlns:a16="http://schemas.microsoft.com/office/drawing/2014/main" id="{22BAA62B-D234-408D-AE2A-0DC762A1681B}"/>
              </a:ext>
            </a:extLst>
          </p:cNvPr>
          <p:cNvSpPr txBox="1"/>
          <p:nvPr/>
        </p:nvSpPr>
        <p:spPr>
          <a:xfrm>
            <a:off x="6223975" y="4504267"/>
            <a:ext cx="5669694" cy="1754326"/>
          </a:xfrm>
          <a:prstGeom prst="rect">
            <a:avLst/>
          </a:prstGeom>
          <a:noFill/>
        </p:spPr>
        <p:txBody>
          <a:bodyPr wrap="none" rtlCol="0">
            <a:spAutoFit/>
          </a:bodyPr>
          <a:lstStyle/>
          <a:p>
            <a:pPr lvl="0" algn="ctr" defTabSz="457200">
              <a:defRPr/>
            </a:pPr>
            <a:r>
              <a:rPr lang="en-US" b="1" dirty="0">
                <a:solidFill>
                  <a:schemeClr val="bg1"/>
                </a:solidFill>
                <a:cs typeface="Times New Roman" pitchFamily="18" charset="0"/>
              </a:rPr>
              <a:t>5th International Winter School on Big Data </a:t>
            </a:r>
            <a:r>
              <a:rPr lang="en-US" b="1" dirty="0" err="1">
                <a:solidFill>
                  <a:schemeClr val="bg1"/>
                </a:solidFill>
                <a:cs typeface="Times New Roman" pitchFamily="18" charset="0"/>
              </a:rPr>
              <a:t>BigDat</a:t>
            </a:r>
            <a:r>
              <a:rPr lang="en-US" b="1" dirty="0">
                <a:solidFill>
                  <a:schemeClr val="bg1"/>
                </a:solidFill>
                <a:cs typeface="Times New Roman" pitchFamily="18" charset="0"/>
              </a:rPr>
              <a:t> 2019</a:t>
            </a:r>
          </a:p>
          <a:p>
            <a:pPr lvl="0" algn="ctr" defTabSz="457200">
              <a:defRPr/>
            </a:pPr>
            <a:r>
              <a:rPr lang="en-US" b="1" dirty="0">
                <a:solidFill>
                  <a:schemeClr val="bg1"/>
                </a:solidFill>
                <a:cs typeface="Times New Roman" pitchFamily="18" charset="0"/>
              </a:rPr>
              <a:t>Cambridge, United Kingdom - January 7-11, 2019</a:t>
            </a:r>
          </a:p>
          <a:p>
            <a:pPr lvl="0" algn="ctr" defTabSz="457200">
              <a:defRPr/>
            </a:pPr>
            <a:endParaRPr lang="en-US" b="1" dirty="0">
              <a:solidFill>
                <a:schemeClr val="bg1"/>
              </a:solidFill>
              <a:cs typeface="Times New Roman" pitchFamily="18" charset="0"/>
            </a:endParaRPr>
          </a:p>
          <a:p>
            <a:pPr algn="ctr" defTabSz="457200">
              <a:defRPr/>
            </a:pPr>
            <a:r>
              <a:rPr lang="en-US" b="1" dirty="0">
                <a:solidFill>
                  <a:schemeClr val="bg1"/>
                </a:solidFill>
                <a:cs typeface="Times New Roman" pitchFamily="18" charset="0"/>
              </a:rPr>
              <a:t>Digital Science Center</a:t>
            </a:r>
            <a:endParaRPr lang="en-US" dirty="0">
              <a:solidFill>
                <a:schemeClr val="bg1"/>
              </a:solidFill>
              <a:latin typeface="Arial"/>
            </a:endParaRPr>
          </a:p>
          <a:p>
            <a:pPr lvl="0" algn="ctr" defTabSz="457200">
              <a:defRPr/>
            </a:pPr>
            <a:r>
              <a:rPr lang="en-US" b="1" dirty="0">
                <a:solidFill>
                  <a:schemeClr val="bg1"/>
                </a:solidFill>
                <a:latin typeface="Arial"/>
                <a:cs typeface="Times New Roman" pitchFamily="18" charset="0"/>
              </a:rPr>
              <a:t>Indiana University</a:t>
            </a:r>
          </a:p>
          <a:p>
            <a:endParaRPr lang="en-US" dirty="0"/>
          </a:p>
        </p:txBody>
      </p:sp>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54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b="1" dirty="0">
                  <a:solidFill>
                    <a:schemeClr val="bg1"/>
                  </a:solidFill>
                </a:rPr>
                <a:t>Software: MIDAS</a:t>
              </a:r>
              <a:br>
                <a:rPr lang="en-US" b="1" dirty="0">
                  <a:solidFill>
                    <a:schemeClr val="bg1"/>
                  </a:solidFill>
                </a:rPr>
              </a:br>
              <a:r>
                <a:rPr lang="en-US" b="1" dirty="0">
                  <a:solidFill>
                    <a:schemeClr val="bg1"/>
                  </a:solidFill>
                </a:rPr>
                <a:t>HPC-ABDS</a:t>
              </a:r>
            </a:p>
          </p:txBody>
        </p:sp>
      </p:grpSp>
      <p:sp>
        <p:nvSpPr>
          <p:cNvPr id="3" name="Rectangle 2"/>
          <p:cNvSpPr/>
          <p:nvPr/>
        </p:nvSpPr>
        <p:spPr>
          <a:xfrm>
            <a:off x="0" y="13049"/>
            <a:ext cx="3030695" cy="6537174"/>
          </a:xfrm>
          <a:prstGeom prst="rect">
            <a:avLst/>
          </a:prstGeom>
          <a:solidFill>
            <a:schemeClr val="bg1"/>
          </a:solidFill>
        </p:spPr>
        <p:txBody>
          <a:bodyPr wrap="square">
            <a:spAutoFit/>
          </a:bodyPr>
          <a:lstStyle/>
          <a:p>
            <a:pPr>
              <a:lnSpc>
                <a:spcPct val="115000"/>
              </a:lnSpc>
              <a:spcBef>
                <a:spcPts val="1800"/>
              </a:spcBef>
              <a:spcAft>
                <a:spcPts val="600"/>
              </a:spcAft>
            </a:pPr>
            <a:r>
              <a:rPr lang="en-US" sz="2400" i="0" dirty="0">
                <a:latin typeface="Times New Roman" panose="02020603050405020304" pitchFamily="18" charset="0"/>
              </a:rPr>
              <a:t>NSF 1443054: CIF21 DIBBs: Middleware and High Performance Analytics Libraries for Scalable Data Science</a:t>
            </a:r>
          </a:p>
          <a:p>
            <a:pPr>
              <a:lnSpc>
                <a:spcPct val="115000"/>
              </a:lnSpc>
              <a:spcBef>
                <a:spcPts val="1800"/>
              </a:spcBef>
              <a:spcAft>
                <a:spcPts val="600"/>
              </a:spcAft>
            </a:pPr>
            <a:r>
              <a:rPr lang="en-US" sz="2400" i="0" dirty="0">
                <a:latin typeface="Times New Roman" panose="02020603050405020304" pitchFamily="18" charset="0"/>
              </a:rPr>
              <a:t>Ogres Application Analysis</a:t>
            </a:r>
          </a:p>
          <a:p>
            <a:pPr>
              <a:lnSpc>
                <a:spcPct val="115000"/>
              </a:lnSpc>
              <a:spcBef>
                <a:spcPts val="1800"/>
              </a:spcBef>
              <a:spcAft>
                <a:spcPts val="600"/>
              </a:spcAft>
            </a:pPr>
            <a:r>
              <a:rPr lang="en-US" sz="2400" i="0" dirty="0">
                <a:latin typeface="Times New Roman" panose="02020603050405020304" pitchFamily="18" charset="0"/>
              </a:rPr>
              <a:t>HPC-ABDS and HPC-</a:t>
            </a:r>
            <a:r>
              <a:rPr lang="en-US" sz="2400" i="0" dirty="0" err="1">
                <a:latin typeface="Times New Roman" panose="02020603050405020304" pitchFamily="18" charset="0"/>
              </a:rPr>
              <a:t>FaaS</a:t>
            </a:r>
            <a:r>
              <a:rPr lang="en-US" sz="2400" i="0" dirty="0">
                <a:latin typeface="Times New Roman" panose="02020603050405020304" pitchFamily="18" charset="0"/>
              </a:rPr>
              <a:t> Software</a:t>
            </a:r>
            <a:br>
              <a:rPr lang="en-US" sz="2400" i="0" dirty="0">
                <a:latin typeface="Times New Roman" panose="02020603050405020304" pitchFamily="18" charset="0"/>
              </a:rPr>
            </a:br>
            <a:r>
              <a:rPr lang="en-US" sz="2400" i="0" dirty="0">
                <a:latin typeface="Times New Roman" panose="02020603050405020304" pitchFamily="18" charset="0"/>
              </a:rPr>
              <a:t>Harp and Twister2 Building Blocks</a:t>
            </a:r>
          </a:p>
          <a:p>
            <a:pPr>
              <a:lnSpc>
                <a:spcPct val="115000"/>
              </a:lnSpc>
              <a:spcBef>
                <a:spcPts val="1800"/>
              </a:spcBef>
              <a:spcAft>
                <a:spcPts val="600"/>
              </a:spcAft>
            </a:pPr>
            <a:r>
              <a:rPr lang="en-US" sz="2400" i="0" dirty="0">
                <a:latin typeface="Times New Roman" panose="02020603050405020304" pitchFamily="18" charset="0"/>
              </a:rPr>
              <a:t>SPIDAL Data Analytics Library</a:t>
            </a:r>
            <a:endParaRPr lang="en-US" sz="2400" i="0" dirty="0"/>
          </a:p>
        </p:txBody>
      </p:sp>
      <p:sp>
        <p:nvSpPr>
          <p:cNvPr id="14" name="Slide Number Placeholder 13">
            <a:extLst>
              <a:ext uri="{FF2B5EF4-FFF2-40B4-BE49-F238E27FC236}">
                <a16:creationId xmlns:a16="http://schemas.microsoft.com/office/drawing/2014/main" id="{6FC19299-EB2F-4A5D-957B-19F9D1F4F36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3383882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06B3-BF89-4598-A3AE-518EA91F0B4D}"/>
              </a:ext>
            </a:extLst>
          </p:cNvPr>
          <p:cNvSpPr>
            <a:spLocks noGrp="1"/>
          </p:cNvSpPr>
          <p:nvPr>
            <p:ph type="title"/>
          </p:nvPr>
        </p:nvSpPr>
        <p:spPr>
          <a:xfrm>
            <a:off x="114300" y="822155"/>
            <a:ext cx="6096000" cy="709465"/>
          </a:xfrm>
        </p:spPr>
        <p:txBody>
          <a:bodyPr>
            <a:normAutofit fontScale="90000"/>
          </a:bodyPr>
          <a:lstStyle/>
          <a:p>
            <a:r>
              <a:rPr lang="en-US" dirty="0"/>
              <a:t>Gartner: Priority Matrix for Cloud Computing, 2018 </a:t>
            </a:r>
          </a:p>
        </p:txBody>
      </p:sp>
      <p:sp>
        <p:nvSpPr>
          <p:cNvPr id="3" name="Content Placeholder 2">
            <a:extLst>
              <a:ext uri="{FF2B5EF4-FFF2-40B4-BE49-F238E27FC236}">
                <a16:creationId xmlns:a16="http://schemas.microsoft.com/office/drawing/2014/main" id="{3408DB19-33A5-4715-A586-97A04784A15D}"/>
              </a:ext>
            </a:extLst>
          </p:cNvPr>
          <p:cNvSpPr>
            <a:spLocks noGrp="1"/>
          </p:cNvSpPr>
          <p:nvPr>
            <p:ph idx="1"/>
          </p:nvPr>
        </p:nvSpPr>
        <p:spPr>
          <a:xfrm>
            <a:off x="464371" y="2807811"/>
            <a:ext cx="4553399" cy="2781459"/>
          </a:xfrm>
        </p:spPr>
        <p:txBody>
          <a:bodyPr>
            <a:normAutofit/>
          </a:bodyPr>
          <a:lstStyle/>
          <a:p>
            <a:r>
              <a:rPr lang="en-US" dirty="0"/>
              <a:t>Hype Cycle for Cloud Computing, 2018</a:t>
            </a:r>
          </a:p>
          <a:p>
            <a:r>
              <a:rPr lang="en-US" dirty="0"/>
              <a:t>Published: 31 July 2018 </a:t>
            </a:r>
            <a:br>
              <a:rPr lang="en-US" dirty="0"/>
            </a:br>
            <a:r>
              <a:rPr lang="en-US" dirty="0"/>
              <a:t>ID: G00340420</a:t>
            </a:r>
          </a:p>
          <a:p>
            <a:r>
              <a:rPr lang="en-US" dirty="0"/>
              <a:t>Analyst(s): David Smith , Ed Anderson</a:t>
            </a:r>
          </a:p>
        </p:txBody>
      </p:sp>
      <p:sp>
        <p:nvSpPr>
          <p:cNvPr id="5" name="Slide Number Placeholder 4">
            <a:extLst>
              <a:ext uri="{FF2B5EF4-FFF2-40B4-BE49-F238E27FC236}">
                <a16:creationId xmlns:a16="http://schemas.microsoft.com/office/drawing/2014/main" id="{1DF2E3DC-B21E-4262-BC74-8DD02A3EED1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100</a:t>
            </a:fld>
            <a:endParaRPr lang="en-US">
              <a:solidFill>
                <a:prstClr val="black">
                  <a:tint val="75000"/>
                </a:prstClr>
              </a:solidFill>
            </a:endParaRPr>
          </a:p>
        </p:txBody>
      </p:sp>
      <p:pic>
        <p:nvPicPr>
          <p:cNvPr id="12" name="Picture 11">
            <a:extLst>
              <a:ext uri="{FF2B5EF4-FFF2-40B4-BE49-F238E27FC236}">
                <a16:creationId xmlns:a16="http://schemas.microsoft.com/office/drawing/2014/main" id="{B4081B46-9EDA-4D80-A02C-68B6C24B791B}"/>
              </a:ext>
            </a:extLst>
          </p:cNvPr>
          <p:cNvPicPr>
            <a:picLocks noChangeAspect="1"/>
          </p:cNvPicPr>
          <p:nvPr/>
        </p:nvPicPr>
        <p:blipFill rotWithShape="1">
          <a:blip r:embed="rId2">
            <a:extLst>
              <a:ext uri="{28A0092B-C50C-407E-A947-70E740481C1C}">
                <a14:useLocalDpi xmlns:a14="http://schemas.microsoft.com/office/drawing/2010/main" val="0"/>
              </a:ext>
            </a:extLst>
          </a:blip>
          <a:srcRect l="8059" t="11989" r="11156" b="19999"/>
          <a:stretch/>
        </p:blipFill>
        <p:spPr>
          <a:xfrm>
            <a:off x="5965767" y="0"/>
            <a:ext cx="6226233" cy="6783534"/>
          </a:xfrm>
          <a:prstGeom prst="rect">
            <a:avLst/>
          </a:prstGeom>
        </p:spPr>
      </p:pic>
    </p:spTree>
    <p:extLst>
      <p:ext uri="{BB962C8B-B14F-4D97-AF65-F5344CB8AC3E}">
        <p14:creationId xmlns:p14="http://schemas.microsoft.com/office/powerpoint/2010/main" val="20623939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25663" y="1223962"/>
            <a:ext cx="7886700" cy="1938337"/>
          </a:xfrm>
        </p:spPr>
        <p:txBody>
          <a:bodyPr>
            <a:normAutofit fontScale="90000"/>
          </a:bodyPr>
          <a:lstStyle/>
          <a:p>
            <a:r>
              <a:rPr lang="en-US" sz="5400" dirty="0"/>
              <a:t>Cloud Computing II: Serverless and Function as a Service</a:t>
            </a:r>
          </a:p>
        </p:txBody>
      </p:sp>
      <p:sp>
        <p:nvSpPr>
          <p:cNvPr id="3" name="Text Placeholder 2"/>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16BBB88A-FF35-4C69-A2F7-ECD4284DA349}"/>
              </a:ext>
            </a:extLst>
          </p:cNvPr>
          <p:cNvSpPr>
            <a:spLocks noGrp="1"/>
          </p:cNvSpPr>
          <p:nvPr>
            <p:ph type="sldNum" sz="quarter" idx="12"/>
          </p:nvPr>
        </p:nvSpPr>
        <p:spPr/>
        <p:txBody>
          <a:bodyPr/>
          <a:lstStyle/>
          <a:p>
            <a:fld id="{C4B85148-DB98-4269-ACE6-2DF49F9918C9}" type="slidenum">
              <a:rPr lang="en-US" smtClean="0">
                <a:solidFill>
                  <a:prstClr val="black"/>
                </a:solidFill>
              </a:rPr>
              <a:pPr/>
              <a:t>101</a:t>
            </a:fld>
            <a:endParaRPr lang="en-US" dirty="0">
              <a:solidFill>
                <a:prstClr val="black"/>
              </a:solidFill>
            </a:endParaRPr>
          </a:p>
        </p:txBody>
      </p:sp>
    </p:spTree>
    <p:extLst>
      <p:ext uri="{BB962C8B-B14F-4D97-AF65-F5344CB8AC3E}">
        <p14:creationId xmlns:p14="http://schemas.microsoft.com/office/powerpoint/2010/main" val="37617270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37D5-CC80-4FE6-9CB4-23B23CE12CE1}"/>
              </a:ext>
            </a:extLst>
          </p:cNvPr>
          <p:cNvSpPr>
            <a:spLocks noGrp="1"/>
          </p:cNvSpPr>
          <p:nvPr>
            <p:ph type="title"/>
          </p:nvPr>
        </p:nvSpPr>
        <p:spPr>
          <a:xfrm>
            <a:off x="-48913" y="578644"/>
            <a:ext cx="4987413" cy="1071563"/>
          </a:xfrm>
        </p:spPr>
        <p:txBody>
          <a:bodyPr>
            <a:normAutofit fontScale="90000"/>
          </a:bodyPr>
          <a:lstStyle/>
          <a:p>
            <a:pPr algn="ctr"/>
            <a:r>
              <a:rPr lang="en-US" b="1" dirty="0">
                <a:latin typeface="+mn-lt"/>
              </a:rPr>
              <a:t>Event-Driven and </a:t>
            </a:r>
            <a:r>
              <a:rPr lang="en-US" b="1" dirty="0" err="1">
                <a:latin typeface="+mn-lt"/>
              </a:rPr>
              <a:t>Serverless</a:t>
            </a:r>
            <a:r>
              <a:rPr lang="en-US" b="1" dirty="0">
                <a:latin typeface="+mn-lt"/>
              </a:rPr>
              <a:t> Computing</a:t>
            </a:r>
          </a:p>
        </p:txBody>
      </p:sp>
      <p:sp>
        <p:nvSpPr>
          <p:cNvPr id="3" name="Content Placeholder 2">
            <a:extLst>
              <a:ext uri="{FF2B5EF4-FFF2-40B4-BE49-F238E27FC236}">
                <a16:creationId xmlns:a16="http://schemas.microsoft.com/office/drawing/2014/main" id="{B9FE895F-4299-4D32-AA78-E3E9DE0B8F28}"/>
              </a:ext>
            </a:extLst>
          </p:cNvPr>
          <p:cNvSpPr>
            <a:spLocks noGrp="1"/>
          </p:cNvSpPr>
          <p:nvPr>
            <p:ph idx="1"/>
          </p:nvPr>
        </p:nvSpPr>
        <p:spPr>
          <a:xfrm>
            <a:off x="4866968" y="0"/>
            <a:ext cx="7325031" cy="2861691"/>
          </a:xfrm>
        </p:spPr>
        <p:txBody>
          <a:bodyPr>
            <a:normAutofit fontScale="92500"/>
          </a:bodyPr>
          <a:lstStyle/>
          <a:p>
            <a:r>
              <a:rPr lang="en-US" dirty="0"/>
              <a:t>Cloud-owner Provided Cloud-native platform  for</a:t>
            </a:r>
          </a:p>
          <a:p>
            <a:r>
              <a:rPr lang="en-US" dirty="0">
                <a:solidFill>
                  <a:srgbClr val="FF0000"/>
                </a:solidFill>
              </a:rPr>
              <a:t>Short-running, Stateless computation </a:t>
            </a:r>
            <a:r>
              <a:rPr lang="en-US" dirty="0"/>
              <a:t>and</a:t>
            </a:r>
          </a:p>
          <a:p>
            <a:r>
              <a:rPr lang="en-US" dirty="0"/>
              <a:t>Event-driven applications which </a:t>
            </a:r>
          </a:p>
          <a:p>
            <a:r>
              <a:rPr lang="en-US" dirty="0"/>
              <a:t>Scale up and down instantly and automatically and</a:t>
            </a:r>
          </a:p>
          <a:p>
            <a:r>
              <a:rPr lang="en-US" dirty="0"/>
              <a:t>Charges for actual usage at a millisecond granularity</a:t>
            </a:r>
          </a:p>
        </p:txBody>
      </p:sp>
      <p:pic>
        <p:nvPicPr>
          <p:cNvPr id="1026" name="Picture 2" descr="https://docs.google.com/drawings/d/sUvoDPhzqReu3L7TUIArRwQ/image?w=624&amp;h=356&amp;rev=144&amp;ac=1">
            <a:extLst>
              <a:ext uri="{FF2B5EF4-FFF2-40B4-BE49-F238E27FC236}">
                <a16:creationId xmlns:a16="http://schemas.microsoft.com/office/drawing/2014/main" id="{3A4234AA-73ED-4213-AD0E-E35F96A19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9" y="2383141"/>
            <a:ext cx="6407677" cy="36556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ECFD559-8FAF-48D0-A3FC-34FD4B073ADF}"/>
              </a:ext>
            </a:extLst>
          </p:cNvPr>
          <p:cNvPicPr>
            <a:picLocks noChangeAspect="1"/>
          </p:cNvPicPr>
          <p:nvPr/>
        </p:nvPicPr>
        <p:blipFill rotWithShape="1">
          <a:blip r:embed="rId4"/>
          <a:srcRect b="16332"/>
          <a:stretch/>
        </p:blipFill>
        <p:spPr>
          <a:xfrm>
            <a:off x="6430296" y="2681064"/>
            <a:ext cx="5368412" cy="3059816"/>
          </a:xfrm>
          <a:prstGeom prst="rect">
            <a:avLst/>
          </a:prstGeom>
        </p:spPr>
      </p:pic>
      <p:sp>
        <p:nvSpPr>
          <p:cNvPr id="19" name="TextBox 18">
            <a:extLst>
              <a:ext uri="{FF2B5EF4-FFF2-40B4-BE49-F238E27FC236}">
                <a16:creationId xmlns:a16="http://schemas.microsoft.com/office/drawing/2014/main" id="{BCD8D62F-8FF9-4E8B-AD79-01A4462C13E5}"/>
              </a:ext>
            </a:extLst>
          </p:cNvPr>
          <p:cNvSpPr txBox="1"/>
          <p:nvPr/>
        </p:nvSpPr>
        <p:spPr>
          <a:xfrm>
            <a:off x="956567" y="1853410"/>
            <a:ext cx="3255571" cy="461665"/>
          </a:xfrm>
          <a:prstGeom prst="rect">
            <a:avLst/>
          </a:prstGeom>
          <a:noFill/>
        </p:spPr>
        <p:txBody>
          <a:bodyPr wrap="none" rtlCol="0">
            <a:spAutoFit/>
          </a:bodyPr>
          <a:lstStyle/>
          <a:p>
            <a:r>
              <a:rPr lang="en-US" sz="2400" dirty="0"/>
              <a:t>Note </a:t>
            </a:r>
            <a:r>
              <a:rPr lang="en-US" sz="2400" dirty="0" err="1"/>
              <a:t>GridSolve</a:t>
            </a:r>
            <a:r>
              <a:rPr lang="en-US" sz="2400" dirty="0"/>
              <a:t> was </a:t>
            </a:r>
            <a:r>
              <a:rPr lang="en-US" sz="2400" dirty="0" err="1"/>
              <a:t>FaaS</a:t>
            </a:r>
            <a:endParaRPr lang="en-US" sz="2400" dirty="0"/>
          </a:p>
        </p:txBody>
      </p:sp>
      <p:sp>
        <p:nvSpPr>
          <p:cNvPr id="4" name="TextBox 3">
            <a:extLst>
              <a:ext uri="{FF2B5EF4-FFF2-40B4-BE49-F238E27FC236}">
                <a16:creationId xmlns:a16="http://schemas.microsoft.com/office/drawing/2014/main" id="{E2A20381-E291-4A66-A84E-47FCABF3E697}"/>
              </a:ext>
            </a:extLst>
          </p:cNvPr>
          <p:cNvSpPr txBox="1"/>
          <p:nvPr/>
        </p:nvSpPr>
        <p:spPr>
          <a:xfrm>
            <a:off x="1143000" y="107842"/>
            <a:ext cx="2192460" cy="369332"/>
          </a:xfrm>
          <a:prstGeom prst="rect">
            <a:avLst/>
          </a:prstGeom>
          <a:noFill/>
        </p:spPr>
        <p:txBody>
          <a:bodyPr wrap="none" rtlCol="0">
            <a:spAutoFit/>
          </a:bodyPr>
          <a:lstStyle/>
          <a:p>
            <a:r>
              <a:rPr lang="en-US" dirty="0">
                <a:solidFill>
                  <a:srgbClr val="FF0000"/>
                </a:solidFill>
              </a:rPr>
              <a:t>Hopefully will change</a:t>
            </a:r>
          </a:p>
        </p:txBody>
      </p:sp>
      <p:cxnSp>
        <p:nvCxnSpPr>
          <p:cNvPr id="6" name="Straight Arrow Connector 5">
            <a:extLst>
              <a:ext uri="{FF2B5EF4-FFF2-40B4-BE49-F238E27FC236}">
                <a16:creationId xmlns:a16="http://schemas.microsoft.com/office/drawing/2014/main" id="{15CF8DB0-DCF2-4814-8917-2C109AE4C55B}"/>
              </a:ext>
            </a:extLst>
          </p:cNvPr>
          <p:cNvCxnSpPr>
            <a:cxnSpLocks/>
          </p:cNvCxnSpPr>
          <p:nvPr/>
        </p:nvCxnSpPr>
        <p:spPr>
          <a:xfrm>
            <a:off x="4212138" y="409713"/>
            <a:ext cx="726362" cy="674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02A46E26-B677-4CFE-8217-132B28FE9BF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102</a:t>
            </a:fld>
            <a:endParaRPr lang="en-US">
              <a:solidFill>
                <a:prstClr val="black">
                  <a:tint val="75000"/>
                </a:prstClr>
              </a:solidFill>
            </a:endParaRPr>
          </a:p>
        </p:txBody>
      </p:sp>
      <p:sp>
        <p:nvSpPr>
          <p:cNvPr id="13" name="TextBox 12">
            <a:extLst>
              <a:ext uri="{FF2B5EF4-FFF2-40B4-BE49-F238E27FC236}">
                <a16:creationId xmlns:a16="http://schemas.microsoft.com/office/drawing/2014/main" id="{F6ACFB5F-66B3-4BC7-BECF-B64BC616B777}"/>
              </a:ext>
            </a:extLst>
          </p:cNvPr>
          <p:cNvSpPr txBox="1"/>
          <p:nvPr/>
        </p:nvSpPr>
        <p:spPr>
          <a:xfrm>
            <a:off x="5311412" y="5879800"/>
            <a:ext cx="6899298" cy="400110"/>
          </a:xfrm>
          <a:prstGeom prst="rect">
            <a:avLst/>
          </a:prstGeom>
          <a:noFill/>
        </p:spPr>
        <p:txBody>
          <a:bodyPr wrap="square" rtlCol="0">
            <a:spAutoFit/>
          </a:bodyPr>
          <a:lstStyle/>
          <a:p>
            <a:r>
              <a:rPr lang="en-US" sz="2000" dirty="0"/>
              <a:t>See review http://dx.doi.org/10.13140/RG.2.2.15007.87206 </a:t>
            </a:r>
          </a:p>
        </p:txBody>
      </p:sp>
    </p:spTree>
    <p:extLst>
      <p:ext uri="{BB962C8B-B14F-4D97-AF65-F5344CB8AC3E}">
        <p14:creationId xmlns:p14="http://schemas.microsoft.com/office/powerpoint/2010/main" val="9212105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A870-35F0-4A28-AA56-E8264661417F}"/>
              </a:ext>
            </a:extLst>
          </p:cNvPr>
          <p:cNvSpPr>
            <a:spLocks noGrp="1"/>
          </p:cNvSpPr>
          <p:nvPr>
            <p:ph type="title"/>
          </p:nvPr>
        </p:nvSpPr>
        <p:spPr>
          <a:xfrm>
            <a:off x="0" y="18256"/>
            <a:ext cx="12192000" cy="662782"/>
          </a:xfrm>
        </p:spPr>
        <p:txBody>
          <a:bodyPr>
            <a:normAutofit/>
          </a:bodyPr>
          <a:lstStyle/>
          <a:p>
            <a:pPr algn="ctr"/>
            <a:r>
              <a:rPr lang="en-US" sz="4000" dirty="0"/>
              <a:t>Serverless Computing and Function as a Service </a:t>
            </a:r>
            <a:r>
              <a:rPr lang="en-US" sz="4000" dirty="0" err="1"/>
              <a:t>FaaS</a:t>
            </a:r>
            <a:endParaRPr lang="en-US" sz="4000" dirty="0"/>
          </a:p>
        </p:txBody>
      </p:sp>
      <p:sp>
        <p:nvSpPr>
          <p:cNvPr id="3" name="Content Placeholder 2">
            <a:extLst>
              <a:ext uri="{FF2B5EF4-FFF2-40B4-BE49-F238E27FC236}">
                <a16:creationId xmlns:a16="http://schemas.microsoft.com/office/drawing/2014/main" id="{C627BA1C-9EE4-45CA-BC52-37B6455EE65C}"/>
              </a:ext>
            </a:extLst>
          </p:cNvPr>
          <p:cNvSpPr>
            <a:spLocks noGrp="1"/>
          </p:cNvSpPr>
          <p:nvPr>
            <p:ph idx="1"/>
          </p:nvPr>
        </p:nvSpPr>
        <p:spPr>
          <a:xfrm>
            <a:off x="0" y="681037"/>
            <a:ext cx="12115800" cy="6040437"/>
          </a:xfrm>
        </p:spPr>
        <p:txBody>
          <a:bodyPr>
            <a:normAutofit fontScale="92500" lnSpcReduction="20000"/>
          </a:bodyPr>
          <a:lstStyle/>
          <a:p>
            <a:pPr>
              <a:lnSpc>
                <a:spcPct val="120000"/>
              </a:lnSpc>
            </a:pPr>
            <a:r>
              <a:rPr lang="en-US" sz="2400" dirty="0"/>
              <a:t>When I use a cloud service like </a:t>
            </a:r>
            <a:r>
              <a:rPr lang="en-US" sz="2400" dirty="0" err="1"/>
              <a:t>CosmosDB</a:t>
            </a:r>
            <a:r>
              <a:rPr lang="en-US" sz="2400" dirty="0"/>
              <a:t> or Kinesis do I need to allocate a server and deploy a virtual machine?</a:t>
            </a:r>
          </a:p>
          <a:p>
            <a:pPr lvl="1">
              <a:lnSpc>
                <a:spcPct val="120000"/>
              </a:lnSpc>
            </a:pPr>
            <a:r>
              <a:rPr lang="en-US" sz="1800" dirty="0"/>
              <a:t>Of course not. Just configure it from the portal and use it.</a:t>
            </a:r>
          </a:p>
          <a:p>
            <a:pPr>
              <a:lnSpc>
                <a:spcPct val="120000"/>
              </a:lnSpc>
            </a:pPr>
            <a:r>
              <a:rPr lang="en-US" sz="2400" dirty="0"/>
              <a:t>What if I have a simple function that I want to run </a:t>
            </a:r>
            <a:br>
              <a:rPr lang="en-US" sz="2400" dirty="0"/>
            </a:br>
            <a:r>
              <a:rPr lang="en-US" sz="2400" dirty="0"/>
              <a:t>every time I a particular “event” happens:</a:t>
            </a:r>
          </a:p>
          <a:p>
            <a:pPr lvl="1">
              <a:lnSpc>
                <a:spcPct val="120000"/>
              </a:lnSpc>
            </a:pPr>
            <a:r>
              <a:rPr lang="en-US" sz="1800" dirty="0"/>
              <a:t>a file in the file service is modified</a:t>
            </a:r>
          </a:p>
          <a:p>
            <a:pPr lvl="1">
              <a:lnSpc>
                <a:spcPct val="120000"/>
              </a:lnSpc>
            </a:pPr>
            <a:r>
              <a:rPr lang="en-US" sz="1800" dirty="0"/>
              <a:t>A specific external event is sent to a cloud event stream</a:t>
            </a:r>
          </a:p>
          <a:p>
            <a:pPr lvl="1">
              <a:lnSpc>
                <a:spcPct val="120000"/>
              </a:lnSpc>
            </a:pPr>
            <a:r>
              <a:rPr lang="en-US" sz="1800" dirty="0"/>
              <a:t>Somebody added a file to a </a:t>
            </a:r>
            <a:r>
              <a:rPr lang="en-US" sz="1800" dirty="0" err="1"/>
              <a:t>Github</a:t>
            </a:r>
            <a:r>
              <a:rPr lang="en-US" sz="1800" dirty="0"/>
              <a:t> repository.</a:t>
            </a:r>
          </a:p>
          <a:p>
            <a:pPr lvl="1">
              <a:lnSpc>
                <a:spcPct val="120000"/>
              </a:lnSpc>
            </a:pPr>
            <a:r>
              <a:rPr lang="en-US" sz="1800" dirty="0"/>
              <a:t>It is 2:00 pm.</a:t>
            </a:r>
          </a:p>
          <a:p>
            <a:pPr>
              <a:lnSpc>
                <a:spcPct val="120000"/>
              </a:lnSpc>
            </a:pPr>
            <a:r>
              <a:rPr lang="en-US" sz="2400" dirty="0"/>
              <a:t>What are my choices?</a:t>
            </a:r>
          </a:p>
          <a:p>
            <a:pPr lvl="1">
              <a:lnSpc>
                <a:spcPct val="120000"/>
              </a:lnSpc>
            </a:pPr>
            <a:r>
              <a:rPr lang="en-US" sz="1800" dirty="0"/>
              <a:t>Create a VM or container with my function and </a:t>
            </a:r>
            <a:br>
              <a:rPr lang="en-US" sz="1800" dirty="0"/>
            </a:br>
            <a:r>
              <a:rPr lang="en-US" sz="1800" dirty="0"/>
              <a:t>run it continuously.</a:t>
            </a:r>
          </a:p>
          <a:p>
            <a:pPr lvl="1">
              <a:lnSpc>
                <a:spcPct val="120000"/>
              </a:lnSpc>
            </a:pPr>
            <a:r>
              <a:rPr lang="en-US" sz="1800" dirty="0"/>
              <a:t>But I don’t want to pay for it when it is being idle. </a:t>
            </a:r>
            <a:br>
              <a:rPr lang="en-US" sz="1800" dirty="0"/>
            </a:br>
            <a:r>
              <a:rPr lang="en-US" sz="1800" dirty="0"/>
              <a:t>(Note typically minimum charge is for one hours use)</a:t>
            </a:r>
          </a:p>
          <a:p>
            <a:pPr>
              <a:lnSpc>
                <a:spcPct val="120000"/>
              </a:lnSpc>
            </a:pPr>
            <a:r>
              <a:rPr lang="en-US" sz="2400" dirty="0"/>
              <a:t>Implemented in AWS Lambda, Azure Functions, </a:t>
            </a:r>
            <a:br>
              <a:rPr lang="en-US" sz="2400" dirty="0"/>
            </a:br>
            <a:r>
              <a:rPr lang="en-US" sz="2400" dirty="0"/>
              <a:t>Google Functions, IBM (Apache) </a:t>
            </a:r>
            <a:r>
              <a:rPr lang="en-US" sz="2400" dirty="0" err="1"/>
              <a:t>OpenWhisk</a:t>
            </a:r>
            <a:r>
              <a:rPr lang="en-US" sz="2400" dirty="0"/>
              <a:t> </a:t>
            </a:r>
            <a:br>
              <a:rPr lang="en-US" sz="2400" dirty="0"/>
            </a:br>
            <a:endParaRPr lang="en-US" sz="2400" dirty="0"/>
          </a:p>
        </p:txBody>
      </p:sp>
      <p:sp>
        <p:nvSpPr>
          <p:cNvPr id="5" name="Slide Number Placeholder 4">
            <a:extLst>
              <a:ext uri="{FF2B5EF4-FFF2-40B4-BE49-F238E27FC236}">
                <a16:creationId xmlns:a16="http://schemas.microsoft.com/office/drawing/2014/main" id="{6B03CD0B-2CE7-4C12-805A-44DBBCD6CB0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103</a:t>
            </a:fld>
            <a:endParaRPr lang="en-US">
              <a:solidFill>
                <a:prstClr val="black">
                  <a:tint val="75000"/>
                </a:prstClr>
              </a:solidFill>
            </a:endParaRPr>
          </a:p>
        </p:txBody>
      </p:sp>
      <p:pic>
        <p:nvPicPr>
          <p:cNvPr id="4100" name="Picture 4" descr="https://lh4.googleusercontent.com/mV_pR7bx3sFmKUXYPcNIeHN--NAmMzNTj3PFozpAGPNg4mV6xmRWyWIx-RNn_5OXaZohh6S6ForrhY5QmPaMX09WuxdiL39hqIkBwG_1FNgzaofPL5k0-10kk6YQyaeeNz3JEfwAWNwl">
            <a:extLst>
              <a:ext uri="{FF2B5EF4-FFF2-40B4-BE49-F238E27FC236}">
                <a16:creationId xmlns:a16="http://schemas.microsoft.com/office/drawing/2014/main" id="{7C471F2D-DC75-4438-9242-B25A6009D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807" y="3979333"/>
            <a:ext cx="5312193" cy="286041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6.googleusercontent.com/4UZ9Iw48HM_yuGQb1tdrh_K4kleOzRQ1T9panYv9S4arbxuxBL9AwLimM-xH2_rOTM2uZIrxfJXIwsOZFc-MyuleJ-yUzJCorZfQjNo6PAM5-6qbJW3Q1UCeiRyK9ZWUo2OXcS8Kdykv">
            <a:extLst>
              <a:ext uri="{FF2B5EF4-FFF2-40B4-BE49-F238E27FC236}">
                <a16:creationId xmlns:a16="http://schemas.microsoft.com/office/drawing/2014/main" id="{4596DC04-4959-4C3D-9CFE-4F05345B6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867" y="1110721"/>
            <a:ext cx="4969933" cy="279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7354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5AC634-1F15-4150-9FD0-F55408F30A74}"/>
              </a:ext>
            </a:extLst>
          </p:cNvPr>
          <p:cNvSpPr>
            <a:spLocks noGrp="1"/>
          </p:cNvSpPr>
          <p:nvPr>
            <p:ph type="title"/>
          </p:nvPr>
        </p:nvSpPr>
        <p:spPr>
          <a:xfrm>
            <a:off x="0" y="57467"/>
            <a:ext cx="12192000" cy="1325563"/>
          </a:xfrm>
        </p:spPr>
        <p:txBody>
          <a:bodyPr/>
          <a:lstStyle/>
          <a:p>
            <a:r>
              <a:rPr lang="en-US" dirty="0"/>
              <a:t>Gartner: The Evolution of Server Computing</a:t>
            </a:r>
          </a:p>
        </p:txBody>
      </p:sp>
      <p:sp>
        <p:nvSpPr>
          <p:cNvPr id="7" name="Content Placeholder 6">
            <a:extLst>
              <a:ext uri="{FF2B5EF4-FFF2-40B4-BE49-F238E27FC236}">
                <a16:creationId xmlns:a16="http://schemas.microsoft.com/office/drawing/2014/main" id="{50764ECB-9270-485D-A5CB-176F5EEAE673}"/>
              </a:ext>
            </a:extLst>
          </p:cNvPr>
          <p:cNvSpPr>
            <a:spLocks noGrp="1"/>
          </p:cNvSpPr>
          <p:nvPr>
            <p:ph idx="1"/>
          </p:nvPr>
        </p:nvSpPr>
        <p:spPr>
          <a:xfrm>
            <a:off x="0" y="920102"/>
            <a:ext cx="3781887" cy="4351338"/>
          </a:xfrm>
        </p:spPr>
        <p:txBody>
          <a:bodyPr/>
          <a:lstStyle/>
          <a:p>
            <a:endParaRPr lang="en-US" dirty="0"/>
          </a:p>
          <a:p>
            <a:r>
              <a:rPr lang="en-US" dirty="0"/>
              <a:t>Evolution of Server Computing: VMs to Containers to Serverless - Which to Use When?</a:t>
            </a:r>
          </a:p>
          <a:p>
            <a:r>
              <a:rPr lang="en-US" dirty="0"/>
              <a:t>Published: 26 June 2017 ID: G00325432</a:t>
            </a:r>
          </a:p>
          <a:p>
            <a:r>
              <a:rPr lang="en-US" dirty="0"/>
              <a:t>Analyst(s): </a:t>
            </a:r>
            <a:r>
              <a:rPr lang="en-US" dirty="0" err="1"/>
              <a:t>Arun</a:t>
            </a:r>
            <a:r>
              <a:rPr lang="en-US" dirty="0"/>
              <a:t> Chandrasekaran</a:t>
            </a:r>
          </a:p>
        </p:txBody>
      </p:sp>
      <p:pic>
        <p:nvPicPr>
          <p:cNvPr id="9" name="Picture 8">
            <a:extLst>
              <a:ext uri="{FF2B5EF4-FFF2-40B4-BE49-F238E27FC236}">
                <a16:creationId xmlns:a16="http://schemas.microsoft.com/office/drawing/2014/main" id="{088F2212-D62E-4705-A1F7-44EE0ED00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673" y="1127464"/>
            <a:ext cx="8270327" cy="5730536"/>
          </a:xfrm>
          <a:prstGeom prst="rect">
            <a:avLst/>
          </a:prstGeom>
        </p:spPr>
      </p:pic>
      <p:sp>
        <p:nvSpPr>
          <p:cNvPr id="3" name="Slide Number Placeholder 2">
            <a:extLst>
              <a:ext uri="{FF2B5EF4-FFF2-40B4-BE49-F238E27FC236}">
                <a16:creationId xmlns:a16="http://schemas.microsoft.com/office/drawing/2014/main" id="{F8FEE3D1-E3A1-4AA2-ACF3-138DC171FDE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104</a:t>
            </a:fld>
            <a:endParaRPr lang="en-US">
              <a:solidFill>
                <a:prstClr val="black">
                  <a:tint val="75000"/>
                </a:prstClr>
              </a:solidFill>
            </a:endParaRPr>
          </a:p>
        </p:txBody>
      </p:sp>
    </p:spTree>
    <p:extLst>
      <p:ext uri="{BB962C8B-B14F-4D97-AF65-F5344CB8AC3E}">
        <p14:creationId xmlns:p14="http://schemas.microsoft.com/office/powerpoint/2010/main" val="24360693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5025-DA1A-4529-A071-460C5F02EA35}"/>
              </a:ext>
            </a:extLst>
          </p:cNvPr>
          <p:cNvSpPr>
            <a:spLocks noGrp="1"/>
          </p:cNvSpPr>
          <p:nvPr>
            <p:ph type="title"/>
          </p:nvPr>
        </p:nvSpPr>
        <p:spPr>
          <a:xfrm>
            <a:off x="1168399" y="0"/>
            <a:ext cx="10515600" cy="643467"/>
          </a:xfrm>
        </p:spPr>
        <p:txBody>
          <a:bodyPr>
            <a:normAutofit fontScale="90000"/>
          </a:bodyPr>
          <a:lstStyle/>
          <a:p>
            <a:r>
              <a:rPr lang="en-US" dirty="0"/>
              <a:t>Cloud Native and Microservices: The Benefits</a:t>
            </a:r>
          </a:p>
        </p:txBody>
      </p:sp>
      <p:sp>
        <p:nvSpPr>
          <p:cNvPr id="3" name="Content Placeholder 2">
            <a:extLst>
              <a:ext uri="{FF2B5EF4-FFF2-40B4-BE49-F238E27FC236}">
                <a16:creationId xmlns:a16="http://schemas.microsoft.com/office/drawing/2014/main" id="{1580701D-1132-4107-8A48-3BF898D07E6E}"/>
              </a:ext>
            </a:extLst>
          </p:cNvPr>
          <p:cNvSpPr>
            <a:spLocks noGrp="1"/>
          </p:cNvSpPr>
          <p:nvPr>
            <p:ph idx="1"/>
          </p:nvPr>
        </p:nvSpPr>
        <p:spPr>
          <a:xfrm>
            <a:off x="0" y="464608"/>
            <a:ext cx="12124267" cy="5891741"/>
          </a:xfrm>
        </p:spPr>
        <p:txBody>
          <a:bodyPr>
            <a:normAutofit fontScale="85000" lnSpcReduction="20000"/>
          </a:bodyPr>
          <a:lstStyle/>
          <a:p>
            <a:r>
              <a:rPr lang="en-US" b="1" dirty="0"/>
              <a:t>Self managing infrastructure through automation: </a:t>
            </a:r>
            <a:r>
              <a:rPr lang="en-US" dirty="0"/>
              <a:t>The Cloud Native practice goes beyond ad-hoc automation built on top of </a:t>
            </a:r>
            <a:r>
              <a:rPr lang="en-US" dirty="0" err="1"/>
              <a:t>virtualisation</a:t>
            </a:r>
            <a:r>
              <a:rPr lang="en-US" dirty="0"/>
              <a:t> platforms, instead it focuses on orchestration, management and automation of the entire infrastructure right </a:t>
            </a:r>
            <a:r>
              <a:rPr lang="en-US" dirty="0" err="1"/>
              <a:t>upto</a:t>
            </a:r>
            <a:r>
              <a:rPr lang="en-US" dirty="0"/>
              <a:t> the application tier.</a:t>
            </a:r>
          </a:p>
          <a:p>
            <a:r>
              <a:rPr lang="en-US" b="1" dirty="0"/>
              <a:t>Reliable infrastructure &amp; application: </a:t>
            </a:r>
            <a:r>
              <a:rPr lang="en-US" dirty="0"/>
              <a:t>Cloud Native practice ensures that it much easier to handle churn, replace failed components and even easier to recover from unexpected events &amp; failures.</a:t>
            </a:r>
          </a:p>
          <a:p>
            <a:r>
              <a:rPr lang="en-US" b="1" dirty="0"/>
              <a:t>Deeper insights into complex applications: </a:t>
            </a:r>
            <a:r>
              <a:rPr lang="en-US" dirty="0"/>
              <a:t>Cloud Native tooling provides </a:t>
            </a:r>
            <a:r>
              <a:rPr lang="en-US" dirty="0" err="1"/>
              <a:t>visualisation</a:t>
            </a:r>
            <a:r>
              <a:rPr lang="en-US" dirty="0"/>
              <a:t> for health management, monitoring and notifications with audit logs making applications easy to audit &amp; debug</a:t>
            </a:r>
          </a:p>
          <a:p>
            <a:r>
              <a:rPr lang="en-US" b="1" dirty="0"/>
              <a:t>Security: </a:t>
            </a:r>
            <a:r>
              <a:rPr lang="en-US" dirty="0"/>
              <a:t>Enable developers to build security into applications from the start rather than an afterthought.</a:t>
            </a:r>
          </a:p>
          <a:p>
            <a:r>
              <a:rPr lang="en-US" b="1" dirty="0"/>
              <a:t>More efficient use of resources: </a:t>
            </a:r>
            <a:r>
              <a:rPr lang="en-US" dirty="0"/>
              <a:t>Containers are lighter in weight that full systems. Deploying applications in containers lead to increased resource </a:t>
            </a:r>
            <a:r>
              <a:rPr lang="en-US" dirty="0" err="1"/>
              <a:t>utilisation</a:t>
            </a:r>
            <a:r>
              <a:rPr lang="en-US" dirty="0"/>
              <a:t>.</a:t>
            </a:r>
          </a:p>
          <a:p>
            <a:r>
              <a:rPr lang="en-US" dirty="0"/>
              <a:t>Software teams have grown in size and the amount of applications and tools that a company needs to be build has grown 10x over last few years. </a:t>
            </a:r>
            <a:r>
              <a:rPr lang="en-US" b="1" dirty="0"/>
              <a:t>Microservices</a:t>
            </a:r>
            <a:r>
              <a:rPr lang="en-US" dirty="0"/>
              <a:t> break large complex applications into smaller pieces so that they can be developed, tested and managed independently. This enables single microservice to be updated or rolled-back without affecting other parts of the application. Also nowadays software teams are distributed and microservices enables each team to own a small piece with service contracts acting as the communication layer.</a:t>
            </a:r>
          </a:p>
        </p:txBody>
      </p:sp>
      <p:sp>
        <p:nvSpPr>
          <p:cNvPr id="5" name="Slide Number Placeholder 4">
            <a:extLst>
              <a:ext uri="{FF2B5EF4-FFF2-40B4-BE49-F238E27FC236}">
                <a16:creationId xmlns:a16="http://schemas.microsoft.com/office/drawing/2014/main" id="{71A24DEA-D4CE-4F23-9EF2-DCCADD65C7F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105</a:t>
            </a:fld>
            <a:endParaRPr lang="en-US">
              <a:solidFill>
                <a:prstClr val="black">
                  <a:tint val="75000"/>
                </a:prstClr>
              </a:solidFill>
            </a:endParaRPr>
          </a:p>
        </p:txBody>
      </p:sp>
    </p:spTree>
    <p:extLst>
      <p:ext uri="{BB962C8B-B14F-4D97-AF65-F5344CB8AC3E}">
        <p14:creationId xmlns:p14="http://schemas.microsoft.com/office/powerpoint/2010/main" val="32708966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4E15-A5B5-4D5D-BB94-D7613875873D}"/>
              </a:ext>
            </a:extLst>
          </p:cNvPr>
          <p:cNvSpPr>
            <a:spLocks noGrp="1"/>
          </p:cNvSpPr>
          <p:nvPr>
            <p:ph type="title"/>
          </p:nvPr>
        </p:nvSpPr>
        <p:spPr>
          <a:xfrm>
            <a:off x="838200" y="18256"/>
            <a:ext cx="10515600" cy="662782"/>
          </a:xfrm>
        </p:spPr>
        <p:txBody>
          <a:bodyPr>
            <a:normAutofit fontScale="90000"/>
          </a:bodyPr>
          <a:lstStyle/>
          <a:p>
            <a:pPr algn="ctr"/>
            <a:r>
              <a:rPr lang="en-US" dirty="0"/>
              <a:t>Serverless Computing I from Gartner</a:t>
            </a:r>
          </a:p>
        </p:txBody>
      </p:sp>
      <p:sp>
        <p:nvSpPr>
          <p:cNvPr id="3" name="Content Placeholder 2">
            <a:extLst>
              <a:ext uri="{FF2B5EF4-FFF2-40B4-BE49-F238E27FC236}">
                <a16:creationId xmlns:a16="http://schemas.microsoft.com/office/drawing/2014/main" id="{C13A8F68-0F65-4FB0-A1F8-5464D62406BC}"/>
              </a:ext>
            </a:extLst>
          </p:cNvPr>
          <p:cNvSpPr>
            <a:spLocks noGrp="1"/>
          </p:cNvSpPr>
          <p:nvPr>
            <p:ph idx="1"/>
          </p:nvPr>
        </p:nvSpPr>
        <p:spPr>
          <a:xfrm>
            <a:off x="0" y="575733"/>
            <a:ext cx="12192000" cy="5780616"/>
          </a:xfrm>
        </p:spPr>
        <p:txBody>
          <a:bodyPr>
            <a:normAutofit/>
          </a:bodyPr>
          <a:lstStyle/>
          <a:p>
            <a:r>
              <a:rPr lang="en-US" sz="2000" dirty="0"/>
              <a:t>By 2020, 90% of </a:t>
            </a:r>
            <a:r>
              <a:rPr lang="en-US" sz="2000" b="1" dirty="0"/>
              <a:t>serverless deployments </a:t>
            </a:r>
            <a:r>
              <a:rPr lang="en-US" sz="2000" dirty="0"/>
              <a:t>will occur outside the purview of central IT organizations when supporting general-use patterns.</a:t>
            </a:r>
          </a:p>
          <a:p>
            <a:r>
              <a:rPr lang="en-US" sz="2000" dirty="0"/>
              <a:t>This is because rapid scalability, operational simplicity and true on-demand pricing have made serverless offerings popular with developers.</a:t>
            </a:r>
          </a:p>
          <a:p>
            <a:r>
              <a:rPr lang="en-US" sz="2000" dirty="0"/>
              <a:t>Still, at their current capabilities, serverless offerings are not yet a true substitute for VMs or containers for general purpose use cases. Instead, they are mostly used for event-driven use cases (such as batch computing and back-end services).</a:t>
            </a:r>
          </a:p>
          <a:p>
            <a:r>
              <a:rPr lang="en-US" sz="2000" dirty="0"/>
              <a:t>By 2022, two thirds of server workloads will be deployed off-premises. This is being driven by a wave of workload migration and new physical server investment by </a:t>
            </a:r>
            <a:r>
              <a:rPr lang="en-US" sz="2000" dirty="0" err="1"/>
              <a:t>hosters</a:t>
            </a:r>
            <a:r>
              <a:rPr lang="en-US" sz="2000" dirty="0"/>
              <a:t> and public cloud service providers.</a:t>
            </a:r>
          </a:p>
          <a:p>
            <a:r>
              <a:rPr lang="en-US" sz="2000" dirty="0"/>
              <a:t>While the number of deployed workloads will more than double by 2022, the definition of "on premises" will be challenged by the massive growth of edge computing. This will spawn an organic growth opportunity for </a:t>
            </a:r>
            <a:r>
              <a:rPr lang="en-US" sz="2000" dirty="0" err="1"/>
              <a:t>hyperconverged</a:t>
            </a:r>
            <a:r>
              <a:rPr lang="en-US" sz="2000" dirty="0"/>
              <a:t> and software-defined compute platforms.</a:t>
            </a:r>
          </a:p>
          <a:p>
            <a:r>
              <a:rPr lang="en-US" sz="2000" b="1" dirty="0" err="1"/>
              <a:t>Hyperconvergence</a:t>
            </a:r>
            <a:r>
              <a:rPr lang="en-US" sz="2000" b="1" dirty="0"/>
              <a:t> </a:t>
            </a:r>
            <a:r>
              <a:rPr lang="en-US" sz="2000" dirty="0"/>
              <a:t>is a type of infrastructure system with a software-centric architecture that tightly integrates compute, storage, networking and virtualization resources and other technologies from scratch in a commodity hardware box supported by a single vendor.</a:t>
            </a:r>
          </a:p>
          <a:p>
            <a:pPr lvl="1"/>
            <a:r>
              <a:rPr lang="en-US" sz="1800" dirty="0"/>
              <a:t>IT leaders are inundated by what </a:t>
            </a:r>
            <a:r>
              <a:rPr lang="en-US" sz="1800" dirty="0" err="1"/>
              <a:t>hyperconvergence</a:t>
            </a:r>
            <a:r>
              <a:rPr lang="en-US" sz="1800" dirty="0"/>
              <a:t> means and the potential benefits, often by hype from the vendors.</a:t>
            </a:r>
          </a:p>
          <a:p>
            <a:pPr lvl="1"/>
            <a:r>
              <a:rPr lang="en-US" sz="1800" dirty="0"/>
              <a:t>The integrated system — contrary to its identification with simplicity — actually puts a heavy burden of complexity on IT leaders who make strategic infrastructure decisions for IT corporate services, operations and development.</a:t>
            </a:r>
          </a:p>
          <a:p>
            <a:endParaRPr lang="en-US" sz="2000" dirty="0"/>
          </a:p>
        </p:txBody>
      </p:sp>
      <p:sp>
        <p:nvSpPr>
          <p:cNvPr id="5" name="Slide Number Placeholder 4">
            <a:extLst>
              <a:ext uri="{FF2B5EF4-FFF2-40B4-BE49-F238E27FC236}">
                <a16:creationId xmlns:a16="http://schemas.microsoft.com/office/drawing/2014/main" id="{9E5C423D-8A66-4CFE-BAB0-65C672A6D99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106</a:t>
            </a:fld>
            <a:endParaRPr lang="en-US">
              <a:solidFill>
                <a:prstClr val="black">
                  <a:tint val="75000"/>
                </a:prstClr>
              </a:solidFill>
            </a:endParaRPr>
          </a:p>
        </p:txBody>
      </p:sp>
    </p:spTree>
    <p:extLst>
      <p:ext uri="{BB962C8B-B14F-4D97-AF65-F5344CB8AC3E}">
        <p14:creationId xmlns:p14="http://schemas.microsoft.com/office/powerpoint/2010/main" val="1381871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4E15-A5B5-4D5D-BB94-D7613875873D}"/>
              </a:ext>
            </a:extLst>
          </p:cNvPr>
          <p:cNvSpPr>
            <a:spLocks noGrp="1"/>
          </p:cNvSpPr>
          <p:nvPr>
            <p:ph type="title"/>
          </p:nvPr>
        </p:nvSpPr>
        <p:spPr>
          <a:xfrm>
            <a:off x="838200" y="18256"/>
            <a:ext cx="10515600" cy="662782"/>
          </a:xfrm>
        </p:spPr>
        <p:txBody>
          <a:bodyPr>
            <a:normAutofit fontScale="90000"/>
          </a:bodyPr>
          <a:lstStyle/>
          <a:p>
            <a:pPr algn="ctr"/>
            <a:r>
              <a:rPr lang="en-US" dirty="0"/>
              <a:t>Serverless Computing II from Gartner</a:t>
            </a:r>
          </a:p>
        </p:txBody>
      </p:sp>
      <p:sp>
        <p:nvSpPr>
          <p:cNvPr id="3" name="Content Placeholder 2">
            <a:extLst>
              <a:ext uri="{FF2B5EF4-FFF2-40B4-BE49-F238E27FC236}">
                <a16:creationId xmlns:a16="http://schemas.microsoft.com/office/drawing/2014/main" id="{C13A8F68-0F65-4FB0-A1F8-5464D62406BC}"/>
              </a:ext>
            </a:extLst>
          </p:cNvPr>
          <p:cNvSpPr>
            <a:spLocks noGrp="1"/>
          </p:cNvSpPr>
          <p:nvPr>
            <p:ph idx="1"/>
          </p:nvPr>
        </p:nvSpPr>
        <p:spPr>
          <a:xfrm>
            <a:off x="0" y="575733"/>
            <a:ext cx="12192000" cy="5858934"/>
          </a:xfrm>
        </p:spPr>
        <p:txBody>
          <a:bodyPr>
            <a:normAutofit lnSpcReduction="10000"/>
          </a:bodyPr>
          <a:lstStyle/>
          <a:p>
            <a:r>
              <a:rPr lang="en-US" sz="2400" dirty="0"/>
              <a:t>Serverless computing offers three primary benefits to developers:</a:t>
            </a:r>
          </a:p>
          <a:p>
            <a:pPr marL="800100" lvl="1" indent="-342900">
              <a:buFont typeface="+mj-lt"/>
              <a:buAutoNum type="arabicPeriod"/>
            </a:pPr>
            <a:r>
              <a:rPr lang="en-US" sz="1900" dirty="0"/>
              <a:t>It supports running code without having to operate the infrastructure (such as servers, storage and network resources). This is highly appealing to developers, as it enhances their productivity and allows them to focus on code development without having to worry about the underlying infrastructure.</a:t>
            </a:r>
          </a:p>
          <a:p>
            <a:pPr marL="800100" lvl="1" indent="-342900">
              <a:buFont typeface="+mj-lt"/>
              <a:buAutoNum type="arabicPeriod"/>
            </a:pPr>
            <a:r>
              <a:rPr lang="en-US" sz="1900" dirty="0"/>
              <a:t>It can enable easier horizontal scaling, due to the </a:t>
            </a:r>
            <a:r>
              <a:rPr lang="en-US" sz="1900" dirty="0" err="1"/>
              <a:t>autoscaling</a:t>
            </a:r>
            <a:r>
              <a:rPr lang="en-US" sz="1900" dirty="0"/>
              <a:t> properties of the back-end resources. Scalability now becomes a software design issue.</a:t>
            </a:r>
          </a:p>
          <a:p>
            <a:pPr marL="800100" lvl="1" indent="-342900">
              <a:buFont typeface="+mj-lt"/>
              <a:buAutoNum type="arabicPeriod"/>
            </a:pPr>
            <a:r>
              <a:rPr lang="en-US" sz="1900" dirty="0"/>
              <a:t>Public cloud-hosted infrastructure as a service (IaaS) serverless frameworks allow for truly </a:t>
            </a:r>
            <a:r>
              <a:rPr lang="en-US" sz="1900" dirty="0" err="1"/>
              <a:t>ondemand</a:t>
            </a:r>
            <a:r>
              <a:rPr lang="en-US" sz="1900" dirty="0"/>
              <a:t> consumption, because there are no idle resources or orphaned VMs or containers. Consumers pay exactly for the duration during which the code (functions) will run.</a:t>
            </a:r>
          </a:p>
          <a:p>
            <a:r>
              <a:rPr lang="en-US" sz="2400" dirty="0"/>
              <a:t>The adoption of serverless computing in the enterprise is still quite nascent. </a:t>
            </a:r>
          </a:p>
          <a:p>
            <a:r>
              <a:rPr lang="en-US" sz="2400" dirty="0"/>
              <a:t>This is due to the immaturity of the technology for general purpose enterprise workloads, as well as the fact that a majority of workloads today are "request-driven" rather than "event-driven." </a:t>
            </a:r>
          </a:p>
          <a:p>
            <a:r>
              <a:rPr lang="en-US" sz="2400" dirty="0"/>
              <a:t>However, event-driven workloads will grow in importance as next generation front-ends will be driven by new technologies. These include IoT devices, AI-enabled user experience platforms (such as Amazon Alexa, Apple Siri or Google Now) and virtual reality applications. </a:t>
            </a:r>
          </a:p>
          <a:p>
            <a:pPr lvl="1"/>
            <a:r>
              <a:rPr lang="en-US" sz="1900" dirty="0"/>
              <a:t>All of these will drive more event-driven, microservice architectures. </a:t>
            </a:r>
          </a:p>
          <a:p>
            <a:pPr lvl="1"/>
            <a:r>
              <a:rPr lang="en-US" sz="1900" dirty="0"/>
              <a:t>The majority of these deployments will happen outside the purview of central IT </a:t>
            </a:r>
          </a:p>
          <a:p>
            <a:endParaRPr lang="en-US" dirty="0"/>
          </a:p>
        </p:txBody>
      </p:sp>
      <p:sp>
        <p:nvSpPr>
          <p:cNvPr id="5" name="Slide Number Placeholder 4">
            <a:extLst>
              <a:ext uri="{FF2B5EF4-FFF2-40B4-BE49-F238E27FC236}">
                <a16:creationId xmlns:a16="http://schemas.microsoft.com/office/drawing/2014/main" id="{0956162C-9A1F-4866-A664-867863EA3DB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107</a:t>
            </a:fld>
            <a:endParaRPr lang="en-US">
              <a:solidFill>
                <a:prstClr val="black">
                  <a:tint val="75000"/>
                </a:prstClr>
              </a:solidFill>
            </a:endParaRPr>
          </a:p>
        </p:txBody>
      </p:sp>
    </p:spTree>
    <p:extLst>
      <p:ext uri="{BB962C8B-B14F-4D97-AF65-F5344CB8AC3E}">
        <p14:creationId xmlns:p14="http://schemas.microsoft.com/office/powerpoint/2010/main" val="6739914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25663" y="1223962"/>
            <a:ext cx="7886700" cy="1938337"/>
          </a:xfrm>
        </p:spPr>
        <p:txBody>
          <a:bodyPr/>
          <a:lstStyle/>
          <a:p>
            <a:r>
              <a:rPr lang="en-US" sz="5400" dirty="0"/>
              <a:t>Clouds, HPC Clouds</a:t>
            </a:r>
            <a:br>
              <a:rPr lang="en-US" sz="5400" dirty="0"/>
            </a:br>
            <a:r>
              <a:rPr lang="en-US" sz="5400" dirty="0"/>
              <a:t>Simulations, Big Data</a:t>
            </a:r>
          </a:p>
        </p:txBody>
      </p:sp>
      <p:sp>
        <p:nvSpPr>
          <p:cNvPr id="3" name="Text Placeholder 2"/>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16BBB88A-FF35-4C69-A2F7-ECD4284DA349}"/>
              </a:ext>
            </a:extLst>
          </p:cNvPr>
          <p:cNvSpPr>
            <a:spLocks noGrp="1"/>
          </p:cNvSpPr>
          <p:nvPr>
            <p:ph type="sldNum" sz="quarter" idx="12"/>
          </p:nvPr>
        </p:nvSpPr>
        <p:spPr/>
        <p:txBody>
          <a:bodyPr/>
          <a:lstStyle/>
          <a:p>
            <a:fld id="{C4B85148-DB98-4269-ACE6-2DF49F9918C9}" type="slidenum">
              <a:rPr lang="en-US" smtClean="0">
                <a:solidFill>
                  <a:prstClr val="black"/>
                </a:solidFill>
              </a:rPr>
              <a:pPr/>
              <a:t>108</a:t>
            </a:fld>
            <a:endParaRPr lang="en-US" dirty="0">
              <a:solidFill>
                <a:prstClr val="black"/>
              </a:solidFill>
            </a:endParaRPr>
          </a:p>
        </p:txBody>
      </p:sp>
    </p:spTree>
    <p:extLst>
      <p:ext uri="{BB962C8B-B14F-4D97-AF65-F5344CB8AC3E}">
        <p14:creationId xmlns:p14="http://schemas.microsoft.com/office/powerpoint/2010/main" val="27239290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9067800" cy="685800"/>
          </a:xfrm>
        </p:spPr>
        <p:txBody>
          <a:bodyPr>
            <a:normAutofit fontScale="90000"/>
          </a:bodyPr>
          <a:lstStyle/>
          <a:p>
            <a:pPr algn="ctr"/>
            <a:r>
              <a:rPr lang="en-US" dirty="0"/>
              <a:t>Science Computing Environments</a:t>
            </a:r>
          </a:p>
        </p:txBody>
      </p:sp>
      <p:sp>
        <p:nvSpPr>
          <p:cNvPr id="3" name="Content Placeholder 2"/>
          <p:cNvSpPr>
            <a:spLocks noGrp="1"/>
          </p:cNvSpPr>
          <p:nvPr>
            <p:ph idx="1"/>
          </p:nvPr>
        </p:nvSpPr>
        <p:spPr>
          <a:xfrm>
            <a:off x="0" y="609600"/>
            <a:ext cx="12192000" cy="5691982"/>
          </a:xfrm>
        </p:spPr>
        <p:txBody>
          <a:bodyPr>
            <a:normAutofit fontScale="92500" lnSpcReduction="10000"/>
          </a:bodyPr>
          <a:lstStyle/>
          <a:p>
            <a:pPr>
              <a:spcBef>
                <a:spcPts val="600"/>
              </a:spcBef>
            </a:pPr>
            <a:r>
              <a:rPr lang="en-US" sz="2400" b="1" dirty="0"/>
              <a:t>Grids</a:t>
            </a:r>
            <a:r>
              <a:rPr lang="en-US" sz="2400" dirty="0"/>
              <a:t> federate resources as in EGI/OSG or enable convenient access to multiple backend systems including supercomputers</a:t>
            </a:r>
          </a:p>
          <a:p>
            <a:pPr>
              <a:spcBef>
                <a:spcPts val="600"/>
              </a:spcBef>
            </a:pPr>
            <a:r>
              <a:rPr lang="en-US" sz="2400" b="1" dirty="0"/>
              <a:t>Large Scale Supercomputers </a:t>
            </a:r>
            <a:r>
              <a:rPr lang="en-US" sz="2400" dirty="0"/>
              <a:t>– Multicore nodes linked by high performance low latency network</a:t>
            </a:r>
          </a:p>
          <a:p>
            <a:pPr lvl="1">
              <a:spcBef>
                <a:spcPts val="600"/>
              </a:spcBef>
            </a:pPr>
            <a:r>
              <a:rPr lang="en-US" dirty="0"/>
              <a:t>Increasingly with GPU enhancement</a:t>
            </a:r>
          </a:p>
          <a:p>
            <a:pPr lvl="1">
              <a:spcBef>
                <a:spcPts val="600"/>
              </a:spcBef>
            </a:pPr>
            <a:r>
              <a:rPr lang="en-US" dirty="0"/>
              <a:t>Suitable for highly parallel simulations</a:t>
            </a:r>
          </a:p>
          <a:p>
            <a:pPr lvl="1">
              <a:spcBef>
                <a:spcPts val="600"/>
              </a:spcBef>
            </a:pPr>
            <a:r>
              <a:rPr lang="en-US" dirty="0"/>
              <a:t>MPI engines offer highest possible performance on closely coupled problems</a:t>
            </a:r>
          </a:p>
          <a:p>
            <a:pPr>
              <a:spcBef>
                <a:spcPts val="600"/>
              </a:spcBef>
            </a:pPr>
            <a:r>
              <a:rPr lang="en-US" sz="2400" b="1" dirty="0"/>
              <a:t>High Throughput Systems </a:t>
            </a:r>
            <a:r>
              <a:rPr lang="en-US" sz="2400" dirty="0"/>
              <a:t>such as European Grid Initiative EGI or Open Science Grid OSG typically aimed at pleasingly parallel jobs</a:t>
            </a:r>
          </a:p>
          <a:p>
            <a:pPr lvl="1">
              <a:spcBef>
                <a:spcPts val="600"/>
              </a:spcBef>
            </a:pPr>
            <a:r>
              <a:rPr lang="en-US" dirty="0"/>
              <a:t>Can use “cycle stealing”</a:t>
            </a:r>
          </a:p>
          <a:p>
            <a:pPr lvl="1">
              <a:spcBef>
                <a:spcPts val="600"/>
              </a:spcBef>
            </a:pPr>
            <a:r>
              <a:rPr lang="en-US" dirty="0"/>
              <a:t>Classic example is </a:t>
            </a:r>
            <a:r>
              <a:rPr lang="en-US" b="1" dirty="0"/>
              <a:t>LHC data analysis </a:t>
            </a:r>
          </a:p>
          <a:p>
            <a:pPr>
              <a:spcBef>
                <a:spcPts val="600"/>
              </a:spcBef>
            </a:pPr>
            <a:r>
              <a:rPr lang="en-US" sz="2400" dirty="0"/>
              <a:t>Use </a:t>
            </a:r>
            <a:r>
              <a:rPr lang="en-US" sz="2400" b="1" dirty="0"/>
              <a:t>Services</a:t>
            </a:r>
            <a:r>
              <a:rPr lang="en-US" sz="2400" dirty="0"/>
              <a:t> (</a:t>
            </a:r>
            <a:r>
              <a:rPr lang="en-US" sz="2400" b="1" dirty="0"/>
              <a:t>SaaS</a:t>
            </a:r>
            <a:r>
              <a:rPr lang="en-US" sz="2400" dirty="0"/>
              <a:t>)</a:t>
            </a:r>
          </a:p>
          <a:p>
            <a:pPr lvl="1">
              <a:spcBef>
                <a:spcPts val="600"/>
              </a:spcBef>
            </a:pPr>
            <a:r>
              <a:rPr lang="en-US" b="1" dirty="0"/>
              <a:t>Portals</a:t>
            </a:r>
            <a:r>
              <a:rPr lang="en-US" dirty="0"/>
              <a:t> make access convenient and </a:t>
            </a:r>
          </a:p>
          <a:p>
            <a:pPr lvl="1">
              <a:spcBef>
                <a:spcPts val="600"/>
              </a:spcBef>
            </a:pPr>
            <a:r>
              <a:rPr lang="en-US" b="1" dirty="0"/>
              <a:t>Workflow</a:t>
            </a:r>
            <a:r>
              <a:rPr lang="en-US" dirty="0"/>
              <a:t> integrates multiple processes into a single job</a:t>
            </a:r>
          </a:p>
          <a:p>
            <a:pPr>
              <a:spcBef>
                <a:spcPts val="600"/>
              </a:spcBef>
            </a:pPr>
            <a:r>
              <a:rPr lang="en-US" dirty="0"/>
              <a:t>Synchronization/communication Performance    </a:t>
            </a:r>
            <a:r>
              <a:rPr lang="en-US" b="1" dirty="0"/>
              <a:t>Grids &gt; Clouds &gt; Classic HPC Systems</a:t>
            </a:r>
          </a:p>
          <a:p>
            <a:pPr>
              <a:spcBef>
                <a:spcPts val="600"/>
              </a:spcBef>
            </a:pPr>
            <a:r>
              <a:rPr lang="en-US" b="1" dirty="0"/>
              <a:t>Clouds </a:t>
            </a:r>
            <a:r>
              <a:rPr lang="en-US" dirty="0"/>
              <a:t>naturally execute effectively </a:t>
            </a:r>
            <a:r>
              <a:rPr lang="en-US" b="1" dirty="0"/>
              <a:t>Grid </a:t>
            </a:r>
            <a:r>
              <a:rPr lang="en-US" dirty="0"/>
              <a:t>workloads but are less clear for closely coupled HPC applications</a:t>
            </a:r>
          </a:p>
          <a:p>
            <a:pPr>
              <a:spcBef>
                <a:spcPts val="600"/>
              </a:spcBef>
            </a:pPr>
            <a:endParaRPr lang="en-US" dirty="0"/>
          </a:p>
        </p:txBody>
      </p:sp>
      <p:sp>
        <p:nvSpPr>
          <p:cNvPr id="6" name="Slide Number Placeholder 5">
            <a:extLst>
              <a:ext uri="{FF2B5EF4-FFF2-40B4-BE49-F238E27FC236}">
                <a16:creationId xmlns:a16="http://schemas.microsoft.com/office/drawing/2014/main" id="{D3B8B5FF-111A-4C46-B023-FD72A856EEE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109</a:t>
            </a:fld>
            <a:endParaRPr lang="en-US">
              <a:solidFill>
                <a:prstClr val="black">
                  <a:tint val="75000"/>
                </a:prstClr>
              </a:solidFill>
            </a:endParaRPr>
          </a:p>
        </p:txBody>
      </p:sp>
    </p:spTree>
    <p:extLst>
      <p:ext uri="{BB962C8B-B14F-4D97-AF65-F5344CB8AC3E}">
        <p14:creationId xmlns:p14="http://schemas.microsoft.com/office/powerpoint/2010/main" val="382475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285" y="228601"/>
            <a:ext cx="8305800" cy="2852737"/>
          </a:xfrm>
        </p:spPr>
        <p:txBody>
          <a:bodyPr/>
          <a:lstStyle/>
          <a:p>
            <a:pPr algn="ctr"/>
            <a:r>
              <a:rPr lang="en-US" dirty="0"/>
              <a:t>Application Nexus of HPC, Big Data, Simulation Convergence</a:t>
            </a:r>
          </a:p>
        </p:txBody>
      </p:sp>
      <p:sp>
        <p:nvSpPr>
          <p:cNvPr id="3" name="Subtitle 2"/>
          <p:cNvSpPr>
            <a:spLocks noGrp="1"/>
          </p:cNvSpPr>
          <p:nvPr>
            <p:ph type="body" idx="1"/>
          </p:nvPr>
        </p:nvSpPr>
        <p:spPr>
          <a:xfrm>
            <a:off x="1822315" y="2819401"/>
            <a:ext cx="8540885" cy="3449781"/>
          </a:xfrm>
        </p:spPr>
        <p:txBody>
          <a:bodyPr>
            <a:normAutofit/>
          </a:bodyPr>
          <a:lstStyle/>
          <a:p>
            <a:pPr algn="l"/>
            <a:r>
              <a:rPr lang="en-US" sz="2800" b="1" dirty="0">
                <a:solidFill>
                  <a:schemeClr val="tx1"/>
                </a:solidFill>
              </a:rPr>
              <a:t>Use-case Data and Model</a:t>
            </a:r>
          </a:p>
          <a:p>
            <a:pPr algn="l"/>
            <a:r>
              <a:rPr lang="en-US" sz="2800" b="1" dirty="0">
                <a:solidFill>
                  <a:schemeClr val="tx1"/>
                </a:solidFill>
              </a:rPr>
              <a:t>NIST Collection</a:t>
            </a:r>
          </a:p>
          <a:p>
            <a:pPr algn="l"/>
            <a:r>
              <a:rPr lang="en-US" sz="2800" b="1" dirty="0">
                <a:solidFill>
                  <a:schemeClr val="tx1"/>
                </a:solidFill>
              </a:rPr>
              <a:t>Big Data Ogres</a:t>
            </a:r>
          </a:p>
          <a:p>
            <a:pPr algn="l"/>
            <a:r>
              <a:rPr lang="en-US" sz="2800" b="1" dirty="0">
                <a:solidFill>
                  <a:schemeClr val="tx1"/>
                </a:solidFill>
              </a:rPr>
              <a:t>Convergence Diamonds</a:t>
            </a:r>
          </a:p>
          <a:p>
            <a:r>
              <a:rPr lang="en-US" sz="2800" dirty="0">
                <a:solidFill>
                  <a:schemeClr val="tx1"/>
                </a:solidFill>
                <a:hlinkClick r:id="rId2"/>
              </a:rPr>
              <a:t>https://bigdatawg.nist.gov</a:t>
            </a:r>
            <a:r>
              <a:rPr lang="en-US" sz="2800" b="1" dirty="0">
                <a:solidFill>
                  <a:schemeClr val="tx1"/>
                </a:solidFill>
                <a:hlinkClick r:id="rId2"/>
              </a:rPr>
              <a:t>/</a:t>
            </a:r>
            <a:r>
              <a:rPr lang="en-US" sz="2800" b="1" dirty="0">
                <a:solidFill>
                  <a:schemeClr val="tx1"/>
                </a:solidFill>
              </a:rPr>
              <a:t> </a:t>
            </a:r>
          </a:p>
        </p:txBody>
      </p:sp>
      <p:sp>
        <p:nvSpPr>
          <p:cNvPr id="4" name="Slide Number Placeholder 3">
            <a:extLst>
              <a:ext uri="{FF2B5EF4-FFF2-40B4-BE49-F238E27FC236}">
                <a16:creationId xmlns:a16="http://schemas.microsoft.com/office/drawing/2014/main" id="{0078266C-D20A-452D-A227-6E9565E7C120}"/>
              </a:ext>
            </a:extLst>
          </p:cNvPr>
          <p:cNvSpPr>
            <a:spLocks noGrp="1"/>
          </p:cNvSpPr>
          <p:nvPr>
            <p:ph type="sldNum" sz="quarter" idx="12"/>
          </p:nvPr>
        </p:nvSpPr>
        <p:spPr/>
        <p:txBody>
          <a:bodyPr/>
          <a:lstStyle/>
          <a:p>
            <a:fld id="{C4B85148-DB98-4269-ACE6-2DF49F9918C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5627951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Some Points to Make I</a:t>
            </a:r>
          </a:p>
        </p:txBody>
      </p:sp>
      <p:sp>
        <p:nvSpPr>
          <p:cNvPr id="6" name="Slide Number Placeholder 5">
            <a:extLst>
              <a:ext uri="{FF2B5EF4-FFF2-40B4-BE49-F238E27FC236}">
                <a16:creationId xmlns:a16="http://schemas.microsoft.com/office/drawing/2014/main" id="{42029983-B0B1-4C7B-8D1A-EB51AFA561AA}"/>
              </a:ext>
            </a:extLst>
          </p:cNvPr>
          <p:cNvSpPr>
            <a:spLocks noGrp="1"/>
          </p:cNvSpPr>
          <p:nvPr>
            <p:ph type="sldNum" sz="quarter" idx="12"/>
          </p:nvPr>
        </p:nvSpPr>
        <p:spPr/>
        <p:txBody>
          <a:bodyPr/>
          <a:lstStyle/>
          <a:p>
            <a:fld id="{C4B85148-DB98-4269-ACE6-2DF49F9918C9}" type="slidenum">
              <a:rPr lang="en-US" smtClean="0">
                <a:solidFill>
                  <a:prstClr val="black"/>
                </a:solidFill>
              </a:rPr>
              <a:pPr/>
              <a:t>110</a:t>
            </a:fld>
            <a:endParaRPr lang="en-US" dirty="0">
              <a:solidFill>
                <a:prstClr val="black"/>
              </a:solidFill>
            </a:endParaRPr>
          </a:p>
        </p:txBody>
      </p:sp>
      <p:sp>
        <p:nvSpPr>
          <p:cNvPr id="3" name="Content Placeholder 2"/>
          <p:cNvSpPr>
            <a:spLocks noGrp="1"/>
          </p:cNvSpPr>
          <p:nvPr>
            <p:ph idx="4294967295"/>
          </p:nvPr>
        </p:nvSpPr>
        <p:spPr>
          <a:xfrm>
            <a:off x="0" y="685800"/>
            <a:ext cx="12090400" cy="5173663"/>
          </a:xfrm>
        </p:spPr>
        <p:txBody>
          <a:bodyPr/>
          <a:lstStyle/>
          <a:p>
            <a:r>
              <a:rPr lang="en-US" sz="2400" dirty="0"/>
              <a:t>People ask me what is a cloud?</a:t>
            </a:r>
          </a:p>
          <a:p>
            <a:pPr lvl="1"/>
            <a:r>
              <a:rPr lang="en-US" sz="2400" dirty="0"/>
              <a:t>Clouds are gradually having all possible capabilities (GPU, fast networks, KNL, FPGA)</a:t>
            </a:r>
          </a:p>
          <a:p>
            <a:pPr lvl="1"/>
            <a:r>
              <a:rPr lang="en-US" sz="2400" dirty="0"/>
              <a:t>So all but largest supercomputing runs can be done on clouds</a:t>
            </a:r>
          </a:p>
          <a:p>
            <a:r>
              <a:rPr lang="en-US" sz="2400" dirty="0"/>
              <a:t>Interesting to </a:t>
            </a:r>
            <a:r>
              <a:rPr lang="en-US" sz="2400" b="1" dirty="0"/>
              <a:t>distinguish 3 system deployments</a:t>
            </a:r>
          </a:p>
          <a:p>
            <a:pPr lvl="1"/>
            <a:r>
              <a:rPr lang="en-US" sz="2400" b="1" dirty="0"/>
              <a:t>Pleasingly parallel: </a:t>
            </a:r>
            <a:r>
              <a:rPr lang="en-US" sz="2400" dirty="0"/>
              <a:t>Master-worker: Big Data and Simulations</a:t>
            </a:r>
          </a:p>
          <a:p>
            <a:pPr lvl="2"/>
            <a:r>
              <a:rPr lang="en-US" sz="2000" dirty="0"/>
              <a:t>Grid computing, long tail of science, was 20% in 1988- now much more</a:t>
            </a:r>
          </a:p>
          <a:p>
            <a:pPr lvl="1"/>
            <a:r>
              <a:rPr lang="en-US" sz="2400" b="1" dirty="0"/>
              <a:t>Intermediate size (virtual) clusters of synchronized nodes</a:t>
            </a:r>
            <a:r>
              <a:rPr lang="en-US" sz="2400" dirty="0"/>
              <a:t> run as pleasingly parallel components of a large machine: Big Data and Simulations</a:t>
            </a:r>
          </a:p>
          <a:p>
            <a:pPr lvl="2"/>
            <a:r>
              <a:rPr lang="en-US" sz="2000" dirty="0"/>
              <a:t>Capacity computing, Deep Learning</a:t>
            </a:r>
          </a:p>
          <a:p>
            <a:pPr lvl="1"/>
            <a:r>
              <a:rPr lang="en-US" sz="2400" b="1" dirty="0"/>
              <a:t>Giant (exascale) cluster of synchronized nodes</a:t>
            </a:r>
            <a:r>
              <a:rPr lang="en-US" sz="2400" dirty="0"/>
              <a:t>: Only simulations</a:t>
            </a:r>
          </a:p>
          <a:p>
            <a:r>
              <a:rPr lang="en-US" sz="2400" b="1" dirty="0"/>
              <a:t>Parallel Computing Technology </a:t>
            </a:r>
            <a:r>
              <a:rPr lang="en-US" sz="2400" dirty="0"/>
              <a:t>like MPI aimed at synchronized nodes</a:t>
            </a:r>
          </a:p>
          <a:p>
            <a:r>
              <a:rPr lang="en-US" sz="2400" b="1" dirty="0"/>
              <a:t>Grid computing </a:t>
            </a:r>
            <a:r>
              <a:rPr lang="en-US" sz="2400" dirty="0"/>
              <a:t>technology and </a:t>
            </a:r>
            <a:r>
              <a:rPr lang="en-US" sz="2400" b="1" dirty="0"/>
              <a:t>MapReduce</a:t>
            </a:r>
            <a:r>
              <a:rPr lang="en-US" sz="2400" dirty="0"/>
              <a:t> aimed at pleasingly parallel or essentially unsynchronized computing</a:t>
            </a:r>
          </a:p>
          <a:p>
            <a:pPr lvl="1"/>
            <a:endParaRPr lang="en-US" sz="2400" dirty="0"/>
          </a:p>
          <a:p>
            <a:endParaRPr lang="en-US" sz="2400" dirty="0"/>
          </a:p>
        </p:txBody>
      </p:sp>
    </p:spTree>
    <p:extLst>
      <p:ext uri="{BB962C8B-B14F-4D97-AF65-F5344CB8AC3E}">
        <p14:creationId xmlns:p14="http://schemas.microsoft.com/office/powerpoint/2010/main" val="32740822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Some Points to Make II</a:t>
            </a:r>
          </a:p>
        </p:txBody>
      </p:sp>
      <p:sp>
        <p:nvSpPr>
          <p:cNvPr id="6" name="Slide Number Placeholder 5">
            <a:extLst>
              <a:ext uri="{FF2B5EF4-FFF2-40B4-BE49-F238E27FC236}">
                <a16:creationId xmlns:a16="http://schemas.microsoft.com/office/drawing/2014/main" id="{CA415A16-5F66-4774-8E71-666F1E628CCA}"/>
              </a:ext>
            </a:extLst>
          </p:cNvPr>
          <p:cNvSpPr>
            <a:spLocks noGrp="1"/>
          </p:cNvSpPr>
          <p:nvPr>
            <p:ph type="sldNum" sz="quarter" idx="12"/>
          </p:nvPr>
        </p:nvSpPr>
        <p:spPr/>
        <p:txBody>
          <a:bodyPr/>
          <a:lstStyle/>
          <a:p>
            <a:fld id="{C4B85148-DB98-4269-ACE6-2DF49F9918C9}" type="slidenum">
              <a:rPr lang="en-US" smtClean="0">
                <a:solidFill>
                  <a:prstClr val="black"/>
                </a:solidFill>
              </a:rPr>
              <a:pPr/>
              <a:t>111</a:t>
            </a:fld>
            <a:endParaRPr lang="en-US" dirty="0">
              <a:solidFill>
                <a:prstClr val="black"/>
              </a:solidFill>
            </a:endParaRPr>
          </a:p>
        </p:txBody>
      </p:sp>
      <p:sp>
        <p:nvSpPr>
          <p:cNvPr id="3" name="Content Placeholder 2"/>
          <p:cNvSpPr>
            <a:spLocks noGrp="1"/>
          </p:cNvSpPr>
          <p:nvPr>
            <p:ph idx="4294967295"/>
          </p:nvPr>
        </p:nvSpPr>
        <p:spPr>
          <a:xfrm>
            <a:off x="0" y="538163"/>
            <a:ext cx="12192000" cy="5781675"/>
          </a:xfrm>
        </p:spPr>
        <p:txBody>
          <a:bodyPr>
            <a:normAutofit lnSpcReduction="10000"/>
          </a:bodyPr>
          <a:lstStyle/>
          <a:p>
            <a:r>
              <a:rPr lang="en-US" sz="2400" dirty="0"/>
              <a:t>Need to </a:t>
            </a:r>
            <a:r>
              <a:rPr lang="en-US" sz="2400" b="1" dirty="0"/>
              <a:t>distinguish data intensive requirements</a:t>
            </a:r>
          </a:p>
          <a:p>
            <a:pPr lvl="1"/>
            <a:r>
              <a:rPr lang="en-US" b="1" dirty="0"/>
              <a:t>Independent Event-based </a:t>
            </a:r>
            <a:r>
              <a:rPr lang="en-US" dirty="0"/>
              <a:t>processing (present at start of most scientific data analysis)</a:t>
            </a:r>
          </a:p>
          <a:p>
            <a:pPr lvl="2"/>
            <a:r>
              <a:rPr lang="en-US" sz="2000" dirty="0"/>
              <a:t>Pleasingly Parallel with often Local Machine Learning</a:t>
            </a:r>
          </a:p>
          <a:p>
            <a:pPr lvl="1"/>
            <a:r>
              <a:rPr lang="en-US" b="1" dirty="0"/>
              <a:t>Database or data management functions</a:t>
            </a:r>
          </a:p>
          <a:p>
            <a:pPr lvl="2"/>
            <a:r>
              <a:rPr lang="en-US" sz="2000" dirty="0"/>
              <a:t>MapReduce style</a:t>
            </a:r>
          </a:p>
          <a:p>
            <a:pPr lvl="1"/>
            <a:r>
              <a:rPr lang="en-US" dirty="0"/>
              <a:t>Modest scale parallelism as in </a:t>
            </a:r>
            <a:r>
              <a:rPr lang="en-US" b="1" dirty="0"/>
              <a:t>deep learning on modest cluster </a:t>
            </a:r>
            <a:r>
              <a:rPr lang="en-US" dirty="0"/>
              <a:t>of GPU’s (64)</a:t>
            </a:r>
          </a:p>
          <a:p>
            <a:pPr lvl="2"/>
            <a:r>
              <a:rPr lang="en-US" sz="2000" dirty="0"/>
              <a:t>Traditional small GPU Cluster &lt;~ 16 nodes</a:t>
            </a:r>
          </a:p>
          <a:p>
            <a:pPr lvl="1"/>
            <a:r>
              <a:rPr lang="en-US" b="1" dirty="0"/>
              <a:t>Large but not exascale  scale parallelism with strong synchronization </a:t>
            </a:r>
            <a:r>
              <a:rPr lang="en-US" dirty="0"/>
              <a:t>as in clustering of whole dataset (?10,000 cores)</a:t>
            </a:r>
          </a:p>
          <a:p>
            <a:pPr lvl="2"/>
            <a:r>
              <a:rPr lang="en-US" sz="2000" dirty="0"/>
              <a:t>Traditional intermediate size HPC Cluster ~1024 nodes</a:t>
            </a:r>
          </a:p>
          <a:p>
            <a:pPr lvl="2"/>
            <a:r>
              <a:rPr lang="en-US" sz="2000" dirty="0"/>
              <a:t>Global Machine Learning</a:t>
            </a:r>
          </a:p>
          <a:p>
            <a:r>
              <a:rPr lang="en-US" sz="2400" dirty="0"/>
              <a:t>There are issues like </a:t>
            </a:r>
            <a:r>
              <a:rPr lang="en-US" sz="2400" b="1" dirty="0"/>
              <a:t>workflow</a:t>
            </a:r>
            <a:r>
              <a:rPr lang="en-US" sz="2400" dirty="0"/>
              <a:t> in common across science, commercial, simulations, big data, clouds, HPC</a:t>
            </a:r>
          </a:p>
          <a:p>
            <a:r>
              <a:rPr lang="en-US" sz="2400" dirty="0"/>
              <a:t>Growing interest in use of public clouds in USA Universities</a:t>
            </a:r>
          </a:p>
          <a:p>
            <a:r>
              <a:rPr lang="en-US" sz="2400" dirty="0"/>
              <a:t>Must have Cloud or HPC Cloud interoperability with local resources (often an HPC or HTC Cluster)</a:t>
            </a:r>
          </a:p>
          <a:p>
            <a:pPr lvl="1"/>
            <a:endParaRPr lang="en-US" sz="2400" dirty="0"/>
          </a:p>
          <a:p>
            <a:endParaRPr lang="en-US" sz="2400" dirty="0"/>
          </a:p>
        </p:txBody>
      </p:sp>
    </p:spTree>
    <p:extLst>
      <p:ext uri="{BB962C8B-B14F-4D97-AF65-F5344CB8AC3E}">
        <p14:creationId xmlns:p14="http://schemas.microsoft.com/office/powerpoint/2010/main" val="4683501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6200" y="609600"/>
            <a:ext cx="12115800" cy="5638800"/>
          </a:xfrm>
        </p:spPr>
        <p:txBody>
          <a:bodyPr/>
          <a:lstStyle/>
          <a:p>
            <a:r>
              <a:rPr lang="en-US" sz="2400" b="1" dirty="0"/>
              <a:t>“Atomic” Job Size: </a:t>
            </a:r>
            <a:r>
              <a:rPr lang="en-US" sz="2400" dirty="0"/>
              <a:t>Very large jobs are critical aspects of leading edge simulation, whereas much data analysis is pleasing parallel and involves many quite small jobs. The latter follows from event structure of much observational science. </a:t>
            </a:r>
          </a:p>
          <a:p>
            <a:pPr lvl="1"/>
            <a:r>
              <a:rPr lang="en-US" sz="2400" dirty="0"/>
              <a:t>Accelerators produce a stream of particle collisions; telescopes, light sources or remote sensing a stream of images. The many events produced by modern instruments implies data analysis is a computationally intense problem but can be broken up into many quite small jobs. </a:t>
            </a:r>
          </a:p>
          <a:p>
            <a:pPr lvl="1"/>
            <a:r>
              <a:rPr lang="en-US" sz="2400" dirty="0"/>
              <a:t>Similarly the long tail of science produces streams of events from a multitude of small instruments</a:t>
            </a:r>
          </a:p>
          <a:p>
            <a:r>
              <a:rPr lang="en-US" sz="2400" b="1" dirty="0"/>
              <a:t>Why use HPC machines to analyze data and how large are they?</a:t>
            </a:r>
            <a:r>
              <a:rPr lang="en-US" sz="2400" dirty="0"/>
              <a:t> Some scientific data has been analyzed on HPC machines because the responsible organizations had such machines often purchased to satisfy simulation requirements. Whereas high end simulation requires HPC style machines, that is typically not true for data analysis; that is often done on HPC machines because they are available</a:t>
            </a:r>
          </a:p>
          <a:p>
            <a:endParaRPr lang="en-US" sz="2400" dirty="0"/>
          </a:p>
          <a:p>
            <a:endParaRPr lang="en-US" sz="2400" dirty="0"/>
          </a:p>
          <a:p>
            <a:endParaRPr lang="en-US" sz="2400" dirty="0"/>
          </a:p>
        </p:txBody>
      </p:sp>
      <p:sp>
        <p:nvSpPr>
          <p:cNvPr id="6" name="Title 5"/>
          <p:cNvSpPr>
            <a:spLocks noGrp="1"/>
          </p:cNvSpPr>
          <p:nvPr>
            <p:ph type="title"/>
          </p:nvPr>
        </p:nvSpPr>
        <p:spPr>
          <a:xfrm>
            <a:off x="1513760" y="0"/>
            <a:ext cx="9126166" cy="609600"/>
          </a:xfrm>
        </p:spPr>
        <p:txBody>
          <a:bodyPr>
            <a:normAutofit fontScale="90000"/>
          </a:bodyPr>
          <a:lstStyle/>
          <a:p>
            <a:r>
              <a:rPr lang="en-US" dirty="0"/>
              <a:t>Implications of Big Data Requirements</a:t>
            </a:r>
          </a:p>
        </p:txBody>
      </p:sp>
      <p:sp>
        <p:nvSpPr>
          <p:cNvPr id="2" name="Slide Number Placeholder 1">
            <a:extLst>
              <a:ext uri="{FF2B5EF4-FFF2-40B4-BE49-F238E27FC236}">
                <a16:creationId xmlns:a16="http://schemas.microsoft.com/office/drawing/2014/main" id="{171A25E2-3E5D-477B-9B3C-E80138B2B12A}"/>
              </a:ext>
            </a:extLst>
          </p:cNvPr>
          <p:cNvSpPr>
            <a:spLocks noGrp="1"/>
          </p:cNvSpPr>
          <p:nvPr>
            <p:ph type="sldNum" sz="quarter" idx="12"/>
          </p:nvPr>
        </p:nvSpPr>
        <p:spPr/>
        <p:txBody>
          <a:bodyPr/>
          <a:lstStyle/>
          <a:p>
            <a:fld id="{C4B85148-DB98-4269-ACE6-2DF49F9918C9}" type="slidenum">
              <a:rPr lang="en-US" smtClean="0">
                <a:solidFill>
                  <a:prstClr val="black"/>
                </a:solidFill>
              </a:rPr>
              <a:pPr/>
              <a:t>112</a:t>
            </a:fld>
            <a:endParaRPr lang="en-US" dirty="0">
              <a:solidFill>
                <a:prstClr val="black"/>
              </a:solidFill>
            </a:endParaRPr>
          </a:p>
        </p:txBody>
      </p:sp>
    </p:spTree>
    <p:extLst>
      <p:ext uri="{BB962C8B-B14F-4D97-AF65-F5344CB8AC3E}">
        <p14:creationId xmlns:p14="http://schemas.microsoft.com/office/powerpoint/2010/main" val="26268272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1"/>
            <a:ext cx="12192000" cy="5659581"/>
          </a:xfrm>
        </p:spPr>
        <p:txBody>
          <a:bodyPr>
            <a:normAutofit/>
          </a:bodyPr>
          <a:lstStyle/>
          <a:p>
            <a:r>
              <a:rPr lang="en-US" sz="2400" dirty="0"/>
              <a:t>“High Performance” seems natural for Big Data as this needs a lot of processing and HPC could do it faster?</a:t>
            </a:r>
          </a:p>
          <a:p>
            <a:r>
              <a:rPr lang="en-US" sz="2400" b="1" dirty="0"/>
              <a:t>Cons: </a:t>
            </a:r>
            <a:r>
              <a:rPr lang="en-US" sz="2400" dirty="0"/>
              <a:t>But much big data processing involves I/O of distributed data and this dominates over computing accelerated by HPC</a:t>
            </a:r>
          </a:p>
          <a:p>
            <a:pPr lvl="1"/>
            <a:r>
              <a:rPr lang="en-US" sz="2400" dirty="0"/>
              <a:t>Other problems (such as LHC data processing) are compute dominated but this is </a:t>
            </a:r>
            <a:r>
              <a:rPr lang="en-US" sz="2400" b="1" dirty="0"/>
              <a:t>pleasingly parallel </a:t>
            </a:r>
            <a:r>
              <a:rPr lang="en-US" sz="2400" dirty="0"/>
              <a:t>and so parallel computing and nifty HPC algorithms irrelevant</a:t>
            </a:r>
          </a:p>
          <a:p>
            <a:pPr lvl="1"/>
            <a:r>
              <a:rPr lang="en-US" sz="2400" dirty="0"/>
              <a:t>Other problems (like basic databases) are essentially </a:t>
            </a:r>
            <a:r>
              <a:rPr lang="en-US" sz="2400" b="1" dirty="0"/>
              <a:t>MapReduce</a:t>
            </a:r>
            <a:r>
              <a:rPr lang="en-US" sz="2400" dirty="0"/>
              <a:t> and also do not have tight synchronization constraints addressed by HPC</a:t>
            </a:r>
          </a:p>
          <a:p>
            <a:r>
              <a:rPr lang="en-US" sz="2400" b="1" dirty="0"/>
              <a:t>Pros: </a:t>
            </a:r>
            <a:r>
              <a:rPr lang="en-US" sz="2400" dirty="0"/>
              <a:t>Andrew Ng notes that a leading </a:t>
            </a:r>
            <a:r>
              <a:rPr lang="en-US" sz="2400" b="1" dirty="0"/>
              <a:t>machine learning </a:t>
            </a:r>
            <a:r>
              <a:rPr lang="en-US" sz="2400" dirty="0"/>
              <a:t>group must have both </a:t>
            </a:r>
            <a:r>
              <a:rPr lang="en-US" sz="2400" b="1" dirty="0"/>
              <a:t>deep learning </a:t>
            </a:r>
            <a:r>
              <a:rPr lang="en-US" sz="2400" dirty="0"/>
              <a:t>and </a:t>
            </a:r>
            <a:r>
              <a:rPr lang="en-US" sz="2400" b="1" dirty="0"/>
              <a:t>HPC</a:t>
            </a:r>
            <a:r>
              <a:rPr lang="en-US" sz="2400" dirty="0"/>
              <a:t> excellence.</a:t>
            </a:r>
          </a:p>
          <a:p>
            <a:pPr lvl="1"/>
            <a:r>
              <a:rPr lang="en-US" sz="2400" dirty="0"/>
              <a:t>Some machine learning like topic modelling (LDA), clustering, deep learning, dimension reduction, graph algorithms involve </a:t>
            </a:r>
            <a:r>
              <a:rPr lang="en-US" sz="2400" b="1" dirty="0"/>
              <a:t>Map-Collective </a:t>
            </a:r>
            <a:r>
              <a:rPr lang="en-US" sz="2400" dirty="0"/>
              <a:t>or </a:t>
            </a:r>
            <a:r>
              <a:rPr lang="en-US" sz="2400" b="1" dirty="0"/>
              <a:t>Map-Point to Point iterative </a:t>
            </a:r>
            <a:r>
              <a:rPr lang="en-US" sz="2400" dirty="0"/>
              <a:t>structure and benefit from HPC</a:t>
            </a:r>
          </a:p>
          <a:p>
            <a:pPr lvl="1"/>
            <a:r>
              <a:rPr lang="en-US" sz="2400" b="1" dirty="0"/>
              <a:t>HPC</a:t>
            </a:r>
            <a:r>
              <a:rPr lang="en-US" sz="2400" dirty="0"/>
              <a:t> (MPI) often large factors (10-100) </a:t>
            </a:r>
            <a:r>
              <a:rPr lang="en-US" sz="2400" b="1" dirty="0"/>
              <a:t>faster</a:t>
            </a:r>
            <a:r>
              <a:rPr lang="en-US" sz="2400" dirty="0"/>
              <a:t> </a:t>
            </a:r>
            <a:r>
              <a:rPr lang="en-US" sz="2400" b="1" dirty="0"/>
              <a:t>than Hadoop, Spark, Flink, Storm</a:t>
            </a:r>
          </a:p>
          <a:p>
            <a:endParaRPr lang="en-US" sz="2400" dirty="0"/>
          </a:p>
        </p:txBody>
      </p:sp>
      <p:sp>
        <p:nvSpPr>
          <p:cNvPr id="2" name="Title 1"/>
          <p:cNvSpPr>
            <a:spLocks noGrp="1"/>
          </p:cNvSpPr>
          <p:nvPr>
            <p:ph type="title"/>
          </p:nvPr>
        </p:nvSpPr>
        <p:spPr>
          <a:xfrm>
            <a:off x="1524000" y="0"/>
            <a:ext cx="9126166" cy="609600"/>
          </a:xfrm>
        </p:spPr>
        <p:txBody>
          <a:bodyPr>
            <a:normAutofit fontScale="90000"/>
          </a:bodyPr>
          <a:lstStyle/>
          <a:p>
            <a:r>
              <a:rPr lang="en-US" dirty="0"/>
              <a:t>Considerations on Big Data v. Clouds/HPC</a:t>
            </a:r>
          </a:p>
        </p:txBody>
      </p:sp>
      <p:sp>
        <p:nvSpPr>
          <p:cNvPr id="4" name="Slide Number Placeholder 3">
            <a:extLst>
              <a:ext uri="{FF2B5EF4-FFF2-40B4-BE49-F238E27FC236}">
                <a16:creationId xmlns:a16="http://schemas.microsoft.com/office/drawing/2014/main" id="{3F0E94EA-FC2A-4BD5-92D3-614FA418DDB4}"/>
              </a:ext>
            </a:extLst>
          </p:cNvPr>
          <p:cNvSpPr>
            <a:spLocks noGrp="1"/>
          </p:cNvSpPr>
          <p:nvPr>
            <p:ph type="sldNum" sz="quarter" idx="12"/>
          </p:nvPr>
        </p:nvSpPr>
        <p:spPr/>
        <p:txBody>
          <a:bodyPr/>
          <a:lstStyle/>
          <a:p>
            <a:fld id="{C4B85148-DB98-4269-ACE6-2DF49F9918C9}" type="slidenum">
              <a:rPr lang="en-US" smtClean="0">
                <a:solidFill>
                  <a:prstClr val="black"/>
                </a:solidFill>
              </a:rPr>
              <a:pPr/>
              <a:t>113</a:t>
            </a:fld>
            <a:endParaRPr lang="en-US" dirty="0">
              <a:solidFill>
                <a:prstClr val="black"/>
              </a:solidFill>
            </a:endParaRPr>
          </a:p>
        </p:txBody>
      </p:sp>
    </p:spTree>
    <p:extLst>
      <p:ext uri="{BB962C8B-B14F-4D97-AF65-F5344CB8AC3E}">
        <p14:creationId xmlns:p14="http://schemas.microsoft.com/office/powerpoint/2010/main" val="9631159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636758"/>
            <a:ext cx="12192000" cy="5603786"/>
          </a:xfrm>
        </p:spPr>
        <p:txBody>
          <a:bodyPr>
            <a:normAutofit/>
          </a:bodyPr>
          <a:lstStyle/>
          <a:p>
            <a:r>
              <a:rPr lang="en-US" sz="2000" b="1" dirty="0"/>
              <a:t>Exascale</a:t>
            </a:r>
            <a:r>
              <a:rPr lang="en-US" sz="2000" dirty="0"/>
              <a:t> simulations needed as have differential equation based models that need </a:t>
            </a:r>
            <a:r>
              <a:rPr lang="en-US" sz="2000" b="1" dirty="0"/>
              <a:t>small space and time steps </a:t>
            </a:r>
            <a:r>
              <a:rPr lang="en-US" sz="2000" dirty="0"/>
              <a:t>and this leads to numerical formulations that need the memory and compute power of an exascale machine to solve </a:t>
            </a:r>
            <a:r>
              <a:rPr lang="en-US" sz="2000" b="1" dirty="0"/>
              <a:t>individual problems </a:t>
            </a:r>
            <a:r>
              <a:rPr lang="en-US" sz="2000" dirty="0"/>
              <a:t>(</a:t>
            </a:r>
            <a:r>
              <a:rPr lang="en-US" sz="2000" b="1" dirty="0"/>
              <a:t>capability computing</a:t>
            </a:r>
            <a:r>
              <a:rPr lang="en-US" sz="2000" dirty="0"/>
              <a:t>)</a:t>
            </a:r>
          </a:p>
          <a:p>
            <a:r>
              <a:rPr lang="en-US" sz="2000" dirty="0"/>
              <a:t>Big data problems do not have differential operators and it is not obvious that you need a full exascale system to address a single Big Data problem</a:t>
            </a:r>
          </a:p>
          <a:p>
            <a:r>
              <a:rPr lang="en-US" sz="2000" dirty="0"/>
              <a:t>Rather you will be running lots of jobs that are sometimes </a:t>
            </a:r>
            <a:r>
              <a:rPr lang="en-US" sz="2000" b="1" dirty="0"/>
              <a:t>pleasingly parallel/MapReduce</a:t>
            </a:r>
            <a:r>
              <a:rPr lang="en-US" sz="2000" dirty="0"/>
              <a:t> (</a:t>
            </a:r>
            <a:r>
              <a:rPr lang="en-US" sz="2000" b="1" dirty="0">
                <a:solidFill>
                  <a:srgbClr val="FF0000"/>
                </a:solidFill>
              </a:rPr>
              <a:t>Cloud</a:t>
            </a:r>
            <a:r>
              <a:rPr lang="en-US" sz="2000" dirty="0"/>
              <a:t>) and sometimes </a:t>
            </a:r>
            <a:r>
              <a:rPr lang="en-US" sz="2000" b="1" dirty="0"/>
              <a:t>small to medium size HPC jobs</a:t>
            </a:r>
            <a:r>
              <a:rPr lang="en-US" sz="2000" dirty="0"/>
              <a:t> which in </a:t>
            </a:r>
            <a:r>
              <a:rPr lang="en-US" sz="2000" b="1" dirty="0"/>
              <a:t>aggregate</a:t>
            </a:r>
            <a:r>
              <a:rPr lang="en-US" sz="2000" dirty="0"/>
              <a:t> are exascale (</a:t>
            </a:r>
            <a:r>
              <a:rPr lang="en-US" sz="2000" b="1" dirty="0">
                <a:solidFill>
                  <a:srgbClr val="FF0000"/>
                </a:solidFill>
              </a:rPr>
              <a:t>HPC Cloud</a:t>
            </a:r>
            <a:r>
              <a:rPr lang="en-US" sz="2000" dirty="0"/>
              <a:t>) (</a:t>
            </a:r>
            <a:r>
              <a:rPr lang="en-US" sz="2000" b="1" dirty="0"/>
              <a:t>capacity computing</a:t>
            </a:r>
            <a:r>
              <a:rPr lang="en-US" sz="2000" dirty="0"/>
              <a:t>)</a:t>
            </a:r>
          </a:p>
          <a:p>
            <a:pPr lvl="1"/>
            <a:r>
              <a:rPr lang="en-US" sz="2000" b="1" dirty="0"/>
              <a:t>Deep learning </a:t>
            </a:r>
            <a:r>
              <a:rPr lang="en-US" sz="2000" dirty="0"/>
              <a:t>doesn’t exhibit massive parallelism due to stochastic gradient descent using small mini-batches of training data</a:t>
            </a:r>
          </a:p>
          <a:p>
            <a:pPr lvl="1"/>
            <a:r>
              <a:rPr lang="en-US" sz="2000" dirty="0"/>
              <a:t>But deep learning does use </a:t>
            </a:r>
            <a:r>
              <a:rPr lang="en-US" sz="2000" b="1" dirty="0"/>
              <a:t>small </a:t>
            </a:r>
            <a:r>
              <a:rPr lang="en-US" sz="2000" dirty="0"/>
              <a:t>accelerator enhanced HPC clusters.</a:t>
            </a:r>
          </a:p>
          <a:p>
            <a:r>
              <a:rPr lang="en-US" sz="2000" dirty="0"/>
              <a:t>Note </a:t>
            </a:r>
            <a:r>
              <a:rPr lang="en-US" sz="2000" b="1" dirty="0"/>
              <a:t>modest size c</a:t>
            </a:r>
            <a:r>
              <a:rPr lang="en-US" sz="2000" dirty="0"/>
              <a:t>lusters need all the software, hardware and algorithm expertise of HPC.</a:t>
            </a:r>
          </a:p>
          <a:p>
            <a:r>
              <a:rPr lang="en-US" sz="2000" dirty="0"/>
              <a:t>Systems designed for exascale HPC simulations, should be well suited for </a:t>
            </a:r>
            <a:r>
              <a:rPr lang="en-US" sz="2000" b="1" dirty="0"/>
              <a:t>HPC cloud </a:t>
            </a:r>
            <a:r>
              <a:rPr lang="en-US" sz="2000" dirty="0"/>
              <a:t>if </a:t>
            </a:r>
            <a:r>
              <a:rPr lang="en-US" sz="2000" b="1" dirty="0"/>
              <a:t>I/O </a:t>
            </a:r>
            <a:r>
              <a:rPr lang="en-US" sz="2000" dirty="0"/>
              <a:t>handled correctly (as it is in traditional clouds)</a:t>
            </a:r>
          </a:p>
          <a:p>
            <a:r>
              <a:rPr lang="en-US" sz="2000" b="1" dirty="0" err="1"/>
              <a:t>HPCCloud</a:t>
            </a:r>
            <a:r>
              <a:rPr lang="en-US" sz="2000" b="1" dirty="0"/>
              <a:t> 2.0 </a:t>
            </a:r>
            <a:r>
              <a:rPr lang="en-US" sz="2000" dirty="0"/>
              <a:t>uses DevOps to automate deployment on </a:t>
            </a:r>
            <a:r>
              <a:rPr lang="en-US" sz="2000" b="1" dirty="0"/>
              <a:t>cloud or HPC</a:t>
            </a:r>
          </a:p>
          <a:p>
            <a:r>
              <a:rPr lang="en-US" sz="2000" b="1" dirty="0" err="1"/>
              <a:t>HPCCloud</a:t>
            </a:r>
            <a:r>
              <a:rPr lang="en-US" sz="2000" b="1" dirty="0"/>
              <a:t> 3.0 </a:t>
            </a:r>
            <a:r>
              <a:rPr lang="en-US" sz="2000" dirty="0"/>
              <a:t>uses SaaS to deliver </a:t>
            </a:r>
            <a:r>
              <a:rPr lang="en-US" sz="2000" b="1" dirty="0"/>
              <a:t>Wisdom/Insight as a Service</a:t>
            </a:r>
          </a:p>
        </p:txBody>
      </p:sp>
      <p:sp>
        <p:nvSpPr>
          <p:cNvPr id="5" name="Title 4"/>
          <p:cNvSpPr>
            <a:spLocks noGrp="1"/>
          </p:cNvSpPr>
          <p:nvPr>
            <p:ph type="title"/>
          </p:nvPr>
        </p:nvSpPr>
        <p:spPr>
          <a:xfrm>
            <a:off x="1524000" y="1"/>
            <a:ext cx="9126166" cy="636757"/>
          </a:xfrm>
        </p:spPr>
        <p:txBody>
          <a:bodyPr>
            <a:normAutofit fontScale="90000"/>
          </a:bodyPr>
          <a:lstStyle/>
          <a:p>
            <a:pPr algn="ctr"/>
            <a:r>
              <a:rPr lang="en-US" dirty="0"/>
              <a:t>Why HPC Cloud architectures?</a:t>
            </a:r>
          </a:p>
        </p:txBody>
      </p:sp>
      <p:sp>
        <p:nvSpPr>
          <p:cNvPr id="4" name="Slide Number Placeholder 3">
            <a:extLst>
              <a:ext uri="{FF2B5EF4-FFF2-40B4-BE49-F238E27FC236}">
                <a16:creationId xmlns:a16="http://schemas.microsoft.com/office/drawing/2014/main" id="{2C5B69BD-675C-424C-A6FC-65C3FF6502A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114</a:t>
            </a:fld>
            <a:endParaRPr lang="en-US">
              <a:solidFill>
                <a:prstClr val="black">
                  <a:tint val="75000"/>
                </a:prstClr>
              </a:solidFill>
            </a:endParaRPr>
          </a:p>
        </p:txBody>
      </p:sp>
    </p:spTree>
    <p:extLst>
      <p:ext uri="{BB962C8B-B14F-4D97-AF65-F5344CB8AC3E}">
        <p14:creationId xmlns:p14="http://schemas.microsoft.com/office/powerpoint/2010/main" val="25155694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609600"/>
            <a:ext cx="12168220" cy="5691982"/>
          </a:xfrm>
        </p:spPr>
        <p:txBody>
          <a:bodyPr/>
          <a:lstStyle/>
          <a:p>
            <a:r>
              <a:rPr lang="en-US" sz="2400" b="1" dirty="0"/>
              <a:t>Real-time</a:t>
            </a:r>
            <a:r>
              <a:rPr lang="en-US" sz="2400" dirty="0"/>
              <a:t> (</a:t>
            </a:r>
            <a:r>
              <a:rPr lang="en-US" sz="2400" b="1" dirty="0"/>
              <a:t>streaming</a:t>
            </a:r>
            <a:r>
              <a:rPr lang="en-US" sz="2400" dirty="0"/>
              <a:t>) data is increasingly common in scientific and engineering research, and it is ubiquitous in commercial Big Data (e.g., social network analysis, recommender systems and consumer behavior classification)</a:t>
            </a:r>
          </a:p>
          <a:p>
            <a:pPr lvl="1"/>
            <a:r>
              <a:rPr lang="en-US" sz="2400" dirty="0"/>
              <a:t>So far little use of commercial and Apache technology in analysis of scientific streaming data</a:t>
            </a:r>
          </a:p>
          <a:p>
            <a:r>
              <a:rPr lang="en-US" sz="2400" b="1" dirty="0"/>
              <a:t>Pleasingly parallel </a:t>
            </a:r>
            <a:r>
              <a:rPr lang="en-US" sz="2400" dirty="0"/>
              <a:t>applications important in science (long tail) and data communities</a:t>
            </a:r>
          </a:p>
          <a:p>
            <a:r>
              <a:rPr lang="en-US" sz="2400" b="1" dirty="0"/>
              <a:t>Commercial-Science application differences: </a:t>
            </a:r>
            <a:r>
              <a:rPr lang="en-US" sz="2400" dirty="0"/>
              <a:t>Search and recommender engines have different structure to deep learning, clustering, topic models, graph analyses such as subgraph mining</a:t>
            </a:r>
          </a:p>
          <a:p>
            <a:pPr lvl="1"/>
            <a:r>
              <a:rPr lang="en-US" sz="2400" dirty="0"/>
              <a:t>Latter very sensitive to communication and can be hard to parallelize</a:t>
            </a:r>
          </a:p>
          <a:p>
            <a:pPr lvl="1"/>
            <a:r>
              <a:rPr lang="en-US" sz="2400" dirty="0"/>
              <a:t>Search typically not as important in Science as in commercial use as search volume scales by number of users</a:t>
            </a:r>
          </a:p>
          <a:p>
            <a:r>
              <a:rPr lang="en-US" sz="2400" dirty="0"/>
              <a:t>Should discuss</a:t>
            </a:r>
            <a:r>
              <a:rPr lang="en-US" sz="2400" b="1" dirty="0"/>
              <a:t> data </a:t>
            </a:r>
            <a:r>
              <a:rPr lang="en-US" sz="2400" dirty="0"/>
              <a:t>and </a:t>
            </a:r>
            <a:r>
              <a:rPr lang="en-US" sz="2400" b="1" dirty="0"/>
              <a:t>model</a:t>
            </a:r>
            <a:r>
              <a:rPr lang="en-US" sz="2400" dirty="0"/>
              <a:t> separately</a:t>
            </a:r>
          </a:p>
          <a:p>
            <a:pPr lvl="1"/>
            <a:r>
              <a:rPr lang="en-US" sz="2400" dirty="0"/>
              <a:t>Term data often used rather sloppily and often refers to model</a:t>
            </a:r>
          </a:p>
        </p:txBody>
      </p:sp>
      <p:sp>
        <p:nvSpPr>
          <p:cNvPr id="6" name="Title 5"/>
          <p:cNvSpPr>
            <a:spLocks noGrp="1"/>
          </p:cNvSpPr>
          <p:nvPr>
            <p:ph type="title"/>
          </p:nvPr>
        </p:nvSpPr>
        <p:spPr>
          <a:xfrm>
            <a:off x="838200" y="0"/>
            <a:ext cx="10515600" cy="831274"/>
          </a:xfrm>
        </p:spPr>
        <p:txBody>
          <a:bodyPr>
            <a:normAutofit/>
          </a:bodyPr>
          <a:lstStyle/>
          <a:p>
            <a:r>
              <a:rPr lang="en-US" dirty="0"/>
              <a:t>Structure of Applications</a:t>
            </a:r>
          </a:p>
        </p:txBody>
      </p:sp>
      <p:sp>
        <p:nvSpPr>
          <p:cNvPr id="2" name="Slide Number Placeholder 1">
            <a:extLst>
              <a:ext uri="{FF2B5EF4-FFF2-40B4-BE49-F238E27FC236}">
                <a16:creationId xmlns:a16="http://schemas.microsoft.com/office/drawing/2014/main" id="{6A735AD1-CFD3-4C09-A5A7-392F5A85A667}"/>
              </a:ext>
            </a:extLst>
          </p:cNvPr>
          <p:cNvSpPr>
            <a:spLocks noGrp="1"/>
          </p:cNvSpPr>
          <p:nvPr>
            <p:ph type="sldNum" sz="quarter" idx="12"/>
          </p:nvPr>
        </p:nvSpPr>
        <p:spPr/>
        <p:txBody>
          <a:bodyPr/>
          <a:lstStyle/>
          <a:p>
            <a:fld id="{C4B85148-DB98-4269-ACE6-2DF49F9918C9}" type="slidenum">
              <a:rPr lang="en-US" smtClean="0">
                <a:solidFill>
                  <a:prstClr val="black"/>
                </a:solidFill>
              </a:rPr>
              <a:pPr/>
              <a:t>115</a:t>
            </a:fld>
            <a:endParaRPr lang="en-US" dirty="0">
              <a:solidFill>
                <a:prstClr val="black"/>
              </a:solidFill>
            </a:endParaRPr>
          </a:p>
        </p:txBody>
      </p:sp>
    </p:spTree>
    <p:extLst>
      <p:ext uri="{BB962C8B-B14F-4D97-AF65-F5344CB8AC3E}">
        <p14:creationId xmlns:p14="http://schemas.microsoft.com/office/powerpoint/2010/main" val="23477736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5BD4-5E2E-42E9-82AE-53907FCF5100}"/>
              </a:ext>
            </a:extLst>
          </p:cNvPr>
          <p:cNvSpPr>
            <a:spLocks noGrp="1"/>
          </p:cNvSpPr>
          <p:nvPr>
            <p:ph type="title"/>
          </p:nvPr>
        </p:nvSpPr>
        <p:spPr>
          <a:xfrm>
            <a:off x="289700" y="84864"/>
            <a:ext cx="11295609" cy="740661"/>
          </a:xfrm>
        </p:spPr>
        <p:txBody>
          <a:bodyPr>
            <a:normAutofit fontScale="90000"/>
          </a:bodyPr>
          <a:lstStyle/>
          <a:p>
            <a:pPr algn="ctr"/>
            <a:r>
              <a:rPr lang="en-US" dirty="0"/>
              <a:t>Big Data and Simulation Difficulty in Parallelism</a:t>
            </a:r>
            <a:br>
              <a:rPr lang="en-US" dirty="0"/>
            </a:br>
            <a:r>
              <a:rPr lang="en-US" sz="3100" dirty="0">
                <a:solidFill>
                  <a:srgbClr val="FF0000"/>
                </a:solidFill>
              </a:rPr>
              <a:t>Size of Synchronization constraints</a:t>
            </a:r>
            <a:endParaRPr lang="en-US" dirty="0">
              <a:solidFill>
                <a:srgbClr val="FF0000"/>
              </a:solidFill>
            </a:endParaRPr>
          </a:p>
        </p:txBody>
      </p:sp>
      <p:grpSp>
        <p:nvGrpSpPr>
          <p:cNvPr id="9" name="Group 8">
            <a:extLst>
              <a:ext uri="{FF2B5EF4-FFF2-40B4-BE49-F238E27FC236}">
                <a16:creationId xmlns:a16="http://schemas.microsoft.com/office/drawing/2014/main" id="{7ADA573E-EAF5-41DF-95B3-9CB841BD4E07}"/>
              </a:ext>
            </a:extLst>
          </p:cNvPr>
          <p:cNvGrpSpPr/>
          <p:nvPr/>
        </p:nvGrpSpPr>
        <p:grpSpPr>
          <a:xfrm>
            <a:off x="1041991" y="681037"/>
            <a:ext cx="10002284" cy="0"/>
            <a:chOff x="1041991" y="681037"/>
            <a:chExt cx="10002284" cy="0"/>
          </a:xfrm>
        </p:grpSpPr>
        <p:cxnSp>
          <p:nvCxnSpPr>
            <p:cNvPr id="7" name="Straight Arrow Connector 6">
              <a:extLst>
                <a:ext uri="{FF2B5EF4-FFF2-40B4-BE49-F238E27FC236}">
                  <a16:creationId xmlns:a16="http://schemas.microsoft.com/office/drawing/2014/main" id="{77B3D73B-63B7-413F-9BAA-70AB4A187844}"/>
                </a:ext>
              </a:extLst>
            </p:cNvPr>
            <p:cNvCxnSpPr/>
            <p:nvPr/>
          </p:nvCxnSpPr>
          <p:spPr>
            <a:xfrm>
              <a:off x="1041991" y="681037"/>
              <a:ext cx="19138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D70B65D-B9F2-4195-AD10-9D76488E31C4}"/>
                </a:ext>
              </a:extLst>
            </p:cNvPr>
            <p:cNvCxnSpPr/>
            <p:nvPr/>
          </p:nvCxnSpPr>
          <p:spPr>
            <a:xfrm>
              <a:off x="9130414" y="681037"/>
              <a:ext cx="19138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1AD01AF-CA24-49F8-B2C0-6CFC8E5E1712}"/>
              </a:ext>
            </a:extLst>
          </p:cNvPr>
          <p:cNvSpPr txBox="1"/>
          <p:nvPr/>
        </p:nvSpPr>
        <p:spPr>
          <a:xfrm>
            <a:off x="805152" y="2849769"/>
            <a:ext cx="3025251" cy="707886"/>
          </a:xfrm>
          <a:prstGeom prst="rect">
            <a:avLst/>
          </a:prstGeom>
          <a:noFill/>
          <a:ln w="12700">
            <a:solidFill>
              <a:schemeClr val="tx1"/>
            </a:solidFill>
          </a:ln>
        </p:spPr>
        <p:txBody>
          <a:bodyPr wrap="square" rtlCol="0">
            <a:spAutoFit/>
          </a:bodyPr>
          <a:lstStyle/>
          <a:p>
            <a:r>
              <a:rPr lang="en-US" sz="2000" b="1" dirty="0"/>
              <a:t>Pleasingly Parallel</a:t>
            </a:r>
          </a:p>
          <a:p>
            <a:r>
              <a:rPr lang="en-US" sz="2000" b="1" dirty="0"/>
              <a:t>Often independent events</a:t>
            </a:r>
          </a:p>
        </p:txBody>
      </p:sp>
      <p:sp>
        <p:nvSpPr>
          <p:cNvPr id="11" name="TextBox 10">
            <a:extLst>
              <a:ext uri="{FF2B5EF4-FFF2-40B4-BE49-F238E27FC236}">
                <a16:creationId xmlns:a16="http://schemas.microsoft.com/office/drawing/2014/main" id="{7CB3B4AF-3C5F-4FA5-9AAB-2D5CFAEE2B27}"/>
              </a:ext>
            </a:extLst>
          </p:cNvPr>
          <p:cNvSpPr txBox="1"/>
          <p:nvPr/>
        </p:nvSpPr>
        <p:spPr>
          <a:xfrm>
            <a:off x="1433493" y="1976376"/>
            <a:ext cx="2295156" cy="707886"/>
          </a:xfrm>
          <a:prstGeom prst="rect">
            <a:avLst/>
          </a:prstGeom>
          <a:noFill/>
          <a:ln w="12700">
            <a:solidFill>
              <a:schemeClr val="tx1"/>
            </a:solidFill>
          </a:ln>
        </p:spPr>
        <p:txBody>
          <a:bodyPr wrap="square" rtlCol="0">
            <a:spAutoFit/>
          </a:bodyPr>
          <a:lstStyle/>
          <a:p>
            <a:r>
              <a:rPr lang="en-US" sz="2000" b="1" dirty="0"/>
              <a:t>MapReduce as in scalable databases</a:t>
            </a:r>
          </a:p>
        </p:txBody>
      </p:sp>
      <p:sp>
        <p:nvSpPr>
          <p:cNvPr id="12" name="TextBox 11">
            <a:extLst>
              <a:ext uri="{FF2B5EF4-FFF2-40B4-BE49-F238E27FC236}">
                <a16:creationId xmlns:a16="http://schemas.microsoft.com/office/drawing/2014/main" id="{D2E1B34B-ABE5-46D1-A43B-FC8FAD87576E}"/>
              </a:ext>
            </a:extLst>
          </p:cNvPr>
          <p:cNvSpPr txBox="1"/>
          <p:nvPr/>
        </p:nvSpPr>
        <p:spPr>
          <a:xfrm>
            <a:off x="7665720" y="3996806"/>
            <a:ext cx="3086100" cy="400110"/>
          </a:xfrm>
          <a:prstGeom prst="rect">
            <a:avLst/>
          </a:prstGeom>
          <a:noFill/>
          <a:ln w="12700">
            <a:solidFill>
              <a:schemeClr val="tx1"/>
            </a:solidFill>
          </a:ln>
        </p:spPr>
        <p:txBody>
          <a:bodyPr wrap="square" rtlCol="0">
            <a:spAutoFit/>
          </a:bodyPr>
          <a:lstStyle/>
          <a:p>
            <a:r>
              <a:rPr lang="en-US" sz="2000" b="1" dirty="0"/>
              <a:t>Structured Adaptive Sparse</a:t>
            </a:r>
          </a:p>
        </p:txBody>
      </p:sp>
      <p:sp>
        <p:nvSpPr>
          <p:cNvPr id="13" name="TextBox 12">
            <a:extLst>
              <a:ext uri="{FF2B5EF4-FFF2-40B4-BE49-F238E27FC236}">
                <a16:creationId xmlns:a16="http://schemas.microsoft.com/office/drawing/2014/main" id="{392A4BC5-8129-431A-A6BF-8FBF459C27ED}"/>
              </a:ext>
            </a:extLst>
          </p:cNvPr>
          <p:cNvSpPr txBox="1"/>
          <p:nvPr/>
        </p:nvSpPr>
        <p:spPr>
          <a:xfrm>
            <a:off x="979693" y="798196"/>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Loosely Coupled</a:t>
            </a:r>
          </a:p>
        </p:txBody>
      </p:sp>
      <p:sp>
        <p:nvSpPr>
          <p:cNvPr id="14" name="TextBox 13">
            <a:extLst>
              <a:ext uri="{FF2B5EF4-FFF2-40B4-BE49-F238E27FC236}">
                <a16:creationId xmlns:a16="http://schemas.microsoft.com/office/drawing/2014/main" id="{A8670B53-85F0-476E-A42A-AEBE48A84A67}"/>
              </a:ext>
            </a:extLst>
          </p:cNvPr>
          <p:cNvSpPr txBox="1"/>
          <p:nvPr/>
        </p:nvSpPr>
        <p:spPr>
          <a:xfrm>
            <a:off x="9680353" y="4548348"/>
            <a:ext cx="1584251" cy="707886"/>
          </a:xfrm>
          <a:prstGeom prst="rect">
            <a:avLst/>
          </a:prstGeom>
          <a:noFill/>
          <a:ln w="12700">
            <a:solidFill>
              <a:schemeClr val="tx1"/>
            </a:solidFill>
          </a:ln>
        </p:spPr>
        <p:txBody>
          <a:bodyPr wrap="square" rtlCol="0">
            <a:spAutoFit/>
          </a:bodyPr>
          <a:lstStyle/>
          <a:p>
            <a:r>
              <a:rPr lang="en-US" sz="2000" b="1" dirty="0"/>
              <a:t>Largest scale simulations</a:t>
            </a:r>
          </a:p>
        </p:txBody>
      </p:sp>
      <p:sp>
        <p:nvSpPr>
          <p:cNvPr id="15" name="TextBox 14">
            <a:extLst>
              <a:ext uri="{FF2B5EF4-FFF2-40B4-BE49-F238E27FC236}">
                <a16:creationId xmlns:a16="http://schemas.microsoft.com/office/drawing/2014/main" id="{3C57386F-E56D-42BF-B83B-9416B2E6DC39}"/>
              </a:ext>
            </a:extLst>
          </p:cNvPr>
          <p:cNvSpPr txBox="1"/>
          <p:nvPr/>
        </p:nvSpPr>
        <p:spPr>
          <a:xfrm>
            <a:off x="1780218" y="3724999"/>
            <a:ext cx="2214525" cy="707886"/>
          </a:xfrm>
          <a:prstGeom prst="rect">
            <a:avLst/>
          </a:prstGeom>
          <a:noFill/>
          <a:ln w="12700">
            <a:solidFill>
              <a:schemeClr val="tx1"/>
            </a:solidFill>
          </a:ln>
        </p:spPr>
        <p:txBody>
          <a:bodyPr wrap="square" rtlCol="0">
            <a:spAutoFit/>
          </a:bodyPr>
          <a:lstStyle/>
          <a:p>
            <a:r>
              <a:rPr lang="en-US" sz="2000" b="1" dirty="0">
                <a:solidFill>
                  <a:srgbClr val="FF0000"/>
                </a:solidFill>
              </a:rPr>
              <a:t>Current major Big Data category</a:t>
            </a:r>
          </a:p>
        </p:txBody>
      </p:sp>
      <p:sp>
        <p:nvSpPr>
          <p:cNvPr id="16" name="TextBox 15">
            <a:extLst>
              <a:ext uri="{FF2B5EF4-FFF2-40B4-BE49-F238E27FC236}">
                <a16:creationId xmlns:a16="http://schemas.microsoft.com/office/drawing/2014/main" id="{79D1BBCB-0CF0-4F5E-B30A-DB9580FD8E25}"/>
              </a:ext>
            </a:extLst>
          </p:cNvPr>
          <p:cNvSpPr txBox="1"/>
          <p:nvPr/>
        </p:nvSpPr>
        <p:spPr>
          <a:xfrm>
            <a:off x="962149" y="1384187"/>
            <a:ext cx="2214525" cy="400110"/>
          </a:xfrm>
          <a:prstGeom prst="rect">
            <a:avLst/>
          </a:prstGeom>
          <a:noFill/>
          <a:ln w="12700">
            <a:solidFill>
              <a:schemeClr val="tx1"/>
            </a:solidFill>
          </a:ln>
        </p:spPr>
        <p:txBody>
          <a:bodyPr wrap="square" rtlCol="0">
            <a:spAutoFit/>
          </a:bodyPr>
          <a:lstStyle/>
          <a:p>
            <a:r>
              <a:rPr lang="en-US" sz="2000" b="1" dirty="0">
                <a:solidFill>
                  <a:srgbClr val="6600CC"/>
                </a:solidFill>
              </a:rPr>
              <a:t>Commodity Clouds</a:t>
            </a:r>
          </a:p>
        </p:txBody>
      </p:sp>
      <p:sp>
        <p:nvSpPr>
          <p:cNvPr id="17" name="TextBox 16">
            <a:extLst>
              <a:ext uri="{FF2B5EF4-FFF2-40B4-BE49-F238E27FC236}">
                <a16:creationId xmlns:a16="http://schemas.microsoft.com/office/drawing/2014/main" id="{C64279C3-DBB0-47BA-B044-51961CD19E54}"/>
              </a:ext>
            </a:extLst>
          </p:cNvPr>
          <p:cNvSpPr txBox="1"/>
          <p:nvPr/>
        </p:nvSpPr>
        <p:spPr>
          <a:xfrm>
            <a:off x="4330832" y="1223085"/>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 Accelerators</a:t>
            </a:r>
          </a:p>
          <a:p>
            <a:pPr algn="ctr"/>
            <a:r>
              <a:rPr lang="en-US" sz="2000" b="1" dirty="0">
                <a:solidFill>
                  <a:srgbClr val="6600CC"/>
                </a:solidFill>
              </a:rPr>
              <a:t>High Performance Interconnect</a:t>
            </a:r>
          </a:p>
        </p:txBody>
      </p:sp>
      <p:sp>
        <p:nvSpPr>
          <p:cNvPr id="18" name="TextBox 17">
            <a:extLst>
              <a:ext uri="{FF2B5EF4-FFF2-40B4-BE49-F238E27FC236}">
                <a16:creationId xmlns:a16="http://schemas.microsoft.com/office/drawing/2014/main" id="{FCDEF111-9B75-463E-A167-2DD04AC537AC}"/>
              </a:ext>
            </a:extLst>
          </p:cNvPr>
          <p:cNvSpPr txBox="1"/>
          <p:nvPr/>
        </p:nvSpPr>
        <p:spPr>
          <a:xfrm>
            <a:off x="9018820" y="5546566"/>
            <a:ext cx="2907318" cy="400110"/>
          </a:xfrm>
          <a:prstGeom prst="rect">
            <a:avLst/>
          </a:prstGeom>
          <a:noFill/>
          <a:ln w="12700">
            <a:solidFill>
              <a:schemeClr val="tx1"/>
            </a:solidFill>
          </a:ln>
        </p:spPr>
        <p:txBody>
          <a:bodyPr wrap="square" rtlCol="0">
            <a:spAutoFit/>
          </a:bodyPr>
          <a:lstStyle/>
          <a:p>
            <a:r>
              <a:rPr lang="en-US" sz="2000" b="1" dirty="0">
                <a:solidFill>
                  <a:srgbClr val="6600CC"/>
                </a:solidFill>
              </a:rPr>
              <a:t>Exascale Supercomputers</a:t>
            </a:r>
          </a:p>
        </p:txBody>
      </p:sp>
      <p:sp>
        <p:nvSpPr>
          <p:cNvPr id="19" name="TextBox 18">
            <a:extLst>
              <a:ext uri="{FF2B5EF4-FFF2-40B4-BE49-F238E27FC236}">
                <a16:creationId xmlns:a16="http://schemas.microsoft.com/office/drawing/2014/main" id="{2410FD25-1DEF-47C4-9F7C-458B0A3BBB5B}"/>
              </a:ext>
            </a:extLst>
          </p:cNvPr>
          <p:cNvSpPr txBox="1"/>
          <p:nvPr/>
        </p:nvSpPr>
        <p:spPr>
          <a:xfrm>
            <a:off x="4247557" y="2172865"/>
            <a:ext cx="1848443" cy="1323439"/>
          </a:xfrm>
          <a:prstGeom prst="rect">
            <a:avLst/>
          </a:prstGeom>
          <a:noFill/>
          <a:ln w="12700">
            <a:solidFill>
              <a:schemeClr val="tx1"/>
            </a:solidFill>
          </a:ln>
        </p:spPr>
        <p:txBody>
          <a:bodyPr wrap="square" rtlCol="0">
            <a:spAutoFit/>
          </a:bodyPr>
          <a:lstStyle/>
          <a:p>
            <a:r>
              <a:rPr lang="en-US" sz="2000" b="1" dirty="0"/>
              <a:t>Global Machine Learning</a:t>
            </a:r>
          </a:p>
          <a:p>
            <a:r>
              <a:rPr lang="en-US" sz="2000" b="1" dirty="0"/>
              <a:t>e.g. parallel clustering </a:t>
            </a:r>
          </a:p>
        </p:txBody>
      </p:sp>
      <p:sp>
        <p:nvSpPr>
          <p:cNvPr id="20" name="TextBox 19">
            <a:extLst>
              <a:ext uri="{FF2B5EF4-FFF2-40B4-BE49-F238E27FC236}">
                <a16:creationId xmlns:a16="http://schemas.microsoft.com/office/drawing/2014/main" id="{7956D980-7E8A-4814-ADE1-8EFECCC23E6D}"/>
              </a:ext>
            </a:extLst>
          </p:cNvPr>
          <p:cNvSpPr txBox="1"/>
          <p:nvPr/>
        </p:nvSpPr>
        <p:spPr>
          <a:xfrm>
            <a:off x="6241163" y="2215008"/>
            <a:ext cx="1940737" cy="400110"/>
          </a:xfrm>
          <a:prstGeom prst="rect">
            <a:avLst/>
          </a:prstGeom>
          <a:noFill/>
          <a:ln w="12700">
            <a:solidFill>
              <a:schemeClr val="tx1"/>
            </a:solidFill>
          </a:ln>
        </p:spPr>
        <p:txBody>
          <a:bodyPr wrap="square" rtlCol="0">
            <a:spAutoFit/>
          </a:bodyPr>
          <a:lstStyle/>
          <a:p>
            <a:r>
              <a:rPr lang="en-US" sz="2000" b="1" dirty="0"/>
              <a:t>Deep Learning</a:t>
            </a:r>
          </a:p>
        </p:txBody>
      </p:sp>
      <p:sp>
        <p:nvSpPr>
          <p:cNvPr id="21" name="TextBox 20">
            <a:extLst>
              <a:ext uri="{FF2B5EF4-FFF2-40B4-BE49-F238E27FC236}">
                <a16:creationId xmlns:a16="http://schemas.microsoft.com/office/drawing/2014/main" id="{93937F93-9EE5-4764-BA72-832278096132}"/>
              </a:ext>
            </a:extLst>
          </p:cNvPr>
          <p:cNvSpPr txBox="1"/>
          <p:nvPr/>
        </p:nvSpPr>
        <p:spPr>
          <a:xfrm>
            <a:off x="8211091" y="1218058"/>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Clouds/Supercomputers</a:t>
            </a:r>
          </a:p>
          <a:p>
            <a:pPr algn="ctr"/>
            <a:r>
              <a:rPr lang="en-US" sz="2000" b="1" dirty="0">
                <a:solidFill>
                  <a:srgbClr val="6600CC"/>
                </a:solidFill>
              </a:rPr>
              <a:t>Memory access also critical</a:t>
            </a:r>
          </a:p>
        </p:txBody>
      </p:sp>
      <p:sp>
        <p:nvSpPr>
          <p:cNvPr id="22" name="TextBox 21">
            <a:extLst>
              <a:ext uri="{FF2B5EF4-FFF2-40B4-BE49-F238E27FC236}">
                <a16:creationId xmlns:a16="http://schemas.microsoft.com/office/drawing/2014/main" id="{BD30EBAE-3867-4BD8-89C4-6A4C1134F36D}"/>
              </a:ext>
            </a:extLst>
          </p:cNvPr>
          <p:cNvSpPr txBox="1"/>
          <p:nvPr/>
        </p:nvSpPr>
        <p:spPr>
          <a:xfrm>
            <a:off x="8349658" y="3203712"/>
            <a:ext cx="3362278" cy="400110"/>
          </a:xfrm>
          <a:prstGeom prst="rect">
            <a:avLst/>
          </a:prstGeom>
          <a:noFill/>
          <a:ln w="12700">
            <a:solidFill>
              <a:schemeClr val="tx1"/>
            </a:solidFill>
          </a:ln>
        </p:spPr>
        <p:txBody>
          <a:bodyPr wrap="square" rtlCol="0">
            <a:spAutoFit/>
          </a:bodyPr>
          <a:lstStyle/>
          <a:p>
            <a:r>
              <a:rPr lang="en-US" sz="2000" b="1" dirty="0"/>
              <a:t>Unstructured Adaptive Sparse</a:t>
            </a:r>
          </a:p>
        </p:txBody>
      </p:sp>
      <p:sp>
        <p:nvSpPr>
          <p:cNvPr id="23" name="TextBox 22">
            <a:extLst>
              <a:ext uri="{FF2B5EF4-FFF2-40B4-BE49-F238E27FC236}">
                <a16:creationId xmlns:a16="http://schemas.microsoft.com/office/drawing/2014/main" id="{661B90A9-8869-4DD1-9391-95B0E7C12551}"/>
              </a:ext>
            </a:extLst>
          </p:cNvPr>
          <p:cNvSpPr txBox="1"/>
          <p:nvPr/>
        </p:nvSpPr>
        <p:spPr>
          <a:xfrm>
            <a:off x="9481977" y="2088765"/>
            <a:ext cx="2295156" cy="707886"/>
          </a:xfrm>
          <a:prstGeom prst="rect">
            <a:avLst/>
          </a:prstGeom>
          <a:noFill/>
          <a:ln w="12700">
            <a:solidFill>
              <a:schemeClr val="tx1"/>
            </a:solidFill>
          </a:ln>
        </p:spPr>
        <p:txBody>
          <a:bodyPr wrap="square" rtlCol="0">
            <a:spAutoFit/>
          </a:bodyPr>
          <a:lstStyle/>
          <a:p>
            <a:r>
              <a:rPr lang="en-US" sz="2000" b="1" dirty="0"/>
              <a:t>Graph Analytics e.g. subgraph mining</a:t>
            </a:r>
          </a:p>
        </p:txBody>
      </p:sp>
      <p:sp>
        <p:nvSpPr>
          <p:cNvPr id="24" name="TextBox 23">
            <a:extLst>
              <a:ext uri="{FF2B5EF4-FFF2-40B4-BE49-F238E27FC236}">
                <a16:creationId xmlns:a16="http://schemas.microsoft.com/office/drawing/2014/main" id="{F6528EA6-859C-45FA-A9EB-DB6034CAD441}"/>
              </a:ext>
            </a:extLst>
          </p:cNvPr>
          <p:cNvSpPr txBox="1"/>
          <p:nvPr/>
        </p:nvSpPr>
        <p:spPr>
          <a:xfrm>
            <a:off x="8456870" y="2226453"/>
            <a:ext cx="673544" cy="400110"/>
          </a:xfrm>
          <a:prstGeom prst="rect">
            <a:avLst/>
          </a:prstGeom>
          <a:noFill/>
          <a:ln w="12700">
            <a:solidFill>
              <a:schemeClr val="tx1"/>
            </a:solidFill>
          </a:ln>
        </p:spPr>
        <p:txBody>
          <a:bodyPr wrap="square" rtlCol="0">
            <a:spAutoFit/>
          </a:bodyPr>
          <a:lstStyle/>
          <a:p>
            <a:r>
              <a:rPr lang="en-US" sz="2000" b="1" dirty="0"/>
              <a:t>LDA</a:t>
            </a:r>
          </a:p>
        </p:txBody>
      </p:sp>
      <p:sp>
        <p:nvSpPr>
          <p:cNvPr id="25" name="TextBox 24">
            <a:extLst>
              <a:ext uri="{FF2B5EF4-FFF2-40B4-BE49-F238E27FC236}">
                <a16:creationId xmlns:a16="http://schemas.microsoft.com/office/drawing/2014/main" id="{9412BE83-7D42-47C6-924B-78FD2E9228A3}"/>
              </a:ext>
            </a:extLst>
          </p:cNvPr>
          <p:cNvSpPr txBox="1"/>
          <p:nvPr/>
        </p:nvSpPr>
        <p:spPr>
          <a:xfrm>
            <a:off x="4757762" y="3627742"/>
            <a:ext cx="2676476" cy="707886"/>
          </a:xfrm>
          <a:prstGeom prst="rect">
            <a:avLst/>
          </a:prstGeom>
          <a:noFill/>
          <a:ln w="12700">
            <a:solidFill>
              <a:schemeClr val="tx1"/>
            </a:solidFill>
          </a:ln>
        </p:spPr>
        <p:txBody>
          <a:bodyPr wrap="square" rtlCol="0">
            <a:spAutoFit/>
          </a:bodyPr>
          <a:lstStyle/>
          <a:p>
            <a:r>
              <a:rPr lang="en-US" sz="2000" b="1" dirty="0">
                <a:solidFill>
                  <a:srgbClr val="FF0000"/>
                </a:solidFill>
              </a:rPr>
              <a:t>Linear Algebra at core (often not sparse)</a:t>
            </a:r>
          </a:p>
        </p:txBody>
      </p:sp>
      <p:cxnSp>
        <p:nvCxnSpPr>
          <p:cNvPr id="27" name="Straight Arrow Connector 26">
            <a:extLst>
              <a:ext uri="{FF2B5EF4-FFF2-40B4-BE49-F238E27FC236}">
                <a16:creationId xmlns:a16="http://schemas.microsoft.com/office/drawing/2014/main" id="{B8A134AE-79DD-4721-BFBE-9583CE4CD20E}"/>
              </a:ext>
            </a:extLst>
          </p:cNvPr>
          <p:cNvCxnSpPr>
            <a:cxnSpLocks/>
          </p:cNvCxnSpPr>
          <p:nvPr/>
        </p:nvCxnSpPr>
        <p:spPr>
          <a:xfrm flipH="1" flipV="1">
            <a:off x="289700" y="2696059"/>
            <a:ext cx="2" cy="29650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26E987D-1AC2-4152-B74E-EAE8933DB204}"/>
              </a:ext>
            </a:extLst>
          </p:cNvPr>
          <p:cNvCxnSpPr/>
          <p:nvPr/>
        </p:nvCxnSpPr>
        <p:spPr>
          <a:xfrm rot="16200000" flipV="1">
            <a:off x="-78175" y="1312893"/>
            <a:ext cx="86991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9B71172-60C5-4391-BE7D-4A1D6B71E6BC}"/>
              </a:ext>
            </a:extLst>
          </p:cNvPr>
          <p:cNvSpPr txBox="1"/>
          <p:nvPr/>
        </p:nvSpPr>
        <p:spPr>
          <a:xfrm>
            <a:off x="76619" y="1903492"/>
            <a:ext cx="1095907" cy="707886"/>
          </a:xfrm>
          <a:prstGeom prst="rect">
            <a:avLst/>
          </a:prstGeom>
          <a:noFill/>
          <a:ln w="12700">
            <a:solidFill>
              <a:srgbClr val="FF0000"/>
            </a:solidFill>
          </a:ln>
        </p:spPr>
        <p:txBody>
          <a:bodyPr wrap="square" rtlCol="0">
            <a:spAutoFit/>
          </a:bodyPr>
          <a:lstStyle/>
          <a:p>
            <a:r>
              <a:rPr lang="en-US" sz="2000" b="1" dirty="0">
                <a:solidFill>
                  <a:srgbClr val="FF0000"/>
                </a:solidFill>
              </a:rPr>
              <a:t>Size of Disk I/O</a:t>
            </a:r>
          </a:p>
        </p:txBody>
      </p:sp>
      <p:sp>
        <p:nvSpPr>
          <p:cNvPr id="31" name="TextBox 30">
            <a:extLst>
              <a:ext uri="{FF2B5EF4-FFF2-40B4-BE49-F238E27FC236}">
                <a16:creationId xmlns:a16="http://schemas.microsoft.com/office/drawing/2014/main" id="{AF395DCA-8CE1-4C74-9684-442B5AB2EBBA}"/>
              </a:ext>
            </a:extLst>
          </p:cNvPr>
          <p:cNvSpPr txBox="1"/>
          <p:nvPr/>
        </p:nvSpPr>
        <p:spPr>
          <a:xfrm>
            <a:off x="9232433" y="785857"/>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Tightly Coupled</a:t>
            </a:r>
          </a:p>
        </p:txBody>
      </p:sp>
      <p:sp>
        <p:nvSpPr>
          <p:cNvPr id="32" name="TextBox 31">
            <a:extLst>
              <a:ext uri="{FF2B5EF4-FFF2-40B4-BE49-F238E27FC236}">
                <a16:creationId xmlns:a16="http://schemas.microsoft.com/office/drawing/2014/main" id="{567AE611-576B-4944-9363-85BC5A2D4B2F}"/>
              </a:ext>
            </a:extLst>
          </p:cNvPr>
          <p:cNvSpPr txBox="1"/>
          <p:nvPr/>
        </p:nvSpPr>
        <p:spPr>
          <a:xfrm>
            <a:off x="832374" y="4520782"/>
            <a:ext cx="2214523" cy="707886"/>
          </a:xfrm>
          <a:prstGeom prst="rect">
            <a:avLst/>
          </a:prstGeom>
          <a:noFill/>
          <a:ln w="12700">
            <a:solidFill>
              <a:schemeClr val="tx1"/>
            </a:solidFill>
          </a:ln>
        </p:spPr>
        <p:txBody>
          <a:bodyPr wrap="square" rtlCol="0">
            <a:spAutoFit/>
          </a:bodyPr>
          <a:lstStyle/>
          <a:p>
            <a:r>
              <a:rPr lang="en-US" sz="2000" b="1" dirty="0"/>
              <a:t>Parameter sweep simulations</a:t>
            </a:r>
          </a:p>
        </p:txBody>
      </p:sp>
      <p:sp>
        <p:nvSpPr>
          <p:cNvPr id="3" name="Content Placeholder 2">
            <a:extLst>
              <a:ext uri="{FF2B5EF4-FFF2-40B4-BE49-F238E27FC236}">
                <a16:creationId xmlns:a16="http://schemas.microsoft.com/office/drawing/2014/main" id="{72E42E56-1EA1-4AB2-B9B1-D49D7BE35A75}"/>
              </a:ext>
            </a:extLst>
          </p:cNvPr>
          <p:cNvSpPr>
            <a:spLocks noGrp="1"/>
          </p:cNvSpPr>
          <p:nvPr>
            <p:ph idx="1"/>
          </p:nvPr>
        </p:nvSpPr>
        <p:spPr>
          <a:xfrm>
            <a:off x="409095" y="5266829"/>
            <a:ext cx="8490332" cy="815710"/>
          </a:xfrm>
          <a:ln w="19050">
            <a:solidFill>
              <a:schemeClr val="tx1"/>
            </a:solidFill>
          </a:ln>
        </p:spPr>
        <p:txBody>
          <a:bodyPr tIns="91440" bIns="91440">
            <a:normAutofit fontScale="77500" lnSpcReduction="20000"/>
          </a:bodyPr>
          <a:lstStyle/>
          <a:p>
            <a:pPr marL="0" indent="0" algn="ctr">
              <a:buNone/>
            </a:pPr>
            <a:r>
              <a:rPr lang="en-US" b="1" dirty="0"/>
              <a:t>Just two problem characteristics</a:t>
            </a:r>
          </a:p>
          <a:p>
            <a:pPr marL="0" indent="0" algn="ctr">
              <a:buNone/>
            </a:pPr>
            <a:r>
              <a:rPr lang="en-US" b="1" dirty="0"/>
              <a:t>There is also data/compute distribution seen in grid/edge computing</a:t>
            </a:r>
          </a:p>
        </p:txBody>
      </p:sp>
      <p:sp>
        <p:nvSpPr>
          <p:cNvPr id="4" name="Slide Number Placeholder 3">
            <a:extLst>
              <a:ext uri="{FF2B5EF4-FFF2-40B4-BE49-F238E27FC236}">
                <a16:creationId xmlns:a16="http://schemas.microsoft.com/office/drawing/2014/main" id="{E347FB7C-EAAC-4BD4-82F6-01B471BB14A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116</a:t>
            </a:fld>
            <a:endParaRPr lang="en-US">
              <a:solidFill>
                <a:prstClr val="black">
                  <a:tint val="75000"/>
                </a:prstClr>
              </a:solidFill>
            </a:endParaRPr>
          </a:p>
        </p:txBody>
      </p:sp>
    </p:spTree>
    <p:extLst>
      <p:ext uri="{BB962C8B-B14F-4D97-AF65-F5344CB8AC3E}">
        <p14:creationId xmlns:p14="http://schemas.microsoft.com/office/powerpoint/2010/main" val="37839260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770387"/>
            <a:ext cx="12090400" cy="5852085"/>
          </a:xfrm>
        </p:spPr>
        <p:txBody>
          <a:bodyPr>
            <a:normAutofit/>
          </a:bodyPr>
          <a:lstStyle/>
          <a:p>
            <a:r>
              <a:rPr lang="en-US" b="1" dirty="0"/>
              <a:t>HPC/Science use of Big Data Technology now: </a:t>
            </a:r>
            <a:r>
              <a:rPr lang="en-US" dirty="0"/>
              <a:t>Some aspects of the Big Data stack are being adopted by the HPC community: Docker and Deep Learning are two examples. </a:t>
            </a:r>
          </a:p>
          <a:p>
            <a:r>
              <a:rPr lang="en-US" b="1" dirty="0"/>
              <a:t>Big Data use of HPC: </a:t>
            </a:r>
            <a:r>
              <a:rPr lang="en-US" dirty="0"/>
              <a:t>The Big Data community has used (small) HPC clusters for deep learning, and it uses GPUs and FPGAs for training deep learning systems</a:t>
            </a:r>
          </a:p>
          <a:p>
            <a:r>
              <a:rPr lang="en-US" b="1" dirty="0"/>
              <a:t>Docker v. OpenStack(hypervisor): </a:t>
            </a:r>
            <a:r>
              <a:rPr lang="en-US" dirty="0"/>
              <a:t>Docker (or equivalent) is quite likely to be the virtualization approach of choice (compared to say OpenStack) for both data and simulation applications. OpenStack is more complex than Docker and only clearly needed if you share at core level whereas large scale simulations and data analysis seem to just need node level sharing.</a:t>
            </a:r>
          </a:p>
          <a:p>
            <a:pPr lvl="1"/>
            <a:r>
              <a:rPr lang="en-US" sz="2800" dirty="0"/>
              <a:t>Parallel computing almost implies sharing at node not core level</a:t>
            </a:r>
          </a:p>
          <a:p>
            <a:r>
              <a:rPr lang="en-US" b="1" dirty="0"/>
              <a:t>Science use of Big Data: </a:t>
            </a:r>
            <a:r>
              <a:rPr lang="en-US" dirty="0"/>
              <a:t>Some fraction of the scientific community uses Big Data style analysis tools (Hadoop, Spark, Cassandra, Hbase ….)</a:t>
            </a:r>
          </a:p>
          <a:p>
            <a:endParaRPr lang="en-US" dirty="0"/>
          </a:p>
          <a:p>
            <a:endParaRPr lang="en-US" dirty="0"/>
          </a:p>
        </p:txBody>
      </p:sp>
      <p:sp>
        <p:nvSpPr>
          <p:cNvPr id="6" name="Title 5"/>
          <p:cNvSpPr>
            <a:spLocks noGrp="1"/>
          </p:cNvSpPr>
          <p:nvPr>
            <p:ph type="title"/>
          </p:nvPr>
        </p:nvSpPr>
        <p:spPr>
          <a:xfrm>
            <a:off x="838200" y="-106364"/>
            <a:ext cx="10515600" cy="1325563"/>
          </a:xfrm>
        </p:spPr>
        <p:txBody>
          <a:bodyPr/>
          <a:lstStyle/>
          <a:p>
            <a:r>
              <a:rPr lang="en-US" dirty="0"/>
              <a:t>Who uses What Software</a:t>
            </a:r>
          </a:p>
        </p:txBody>
      </p:sp>
      <p:sp>
        <p:nvSpPr>
          <p:cNvPr id="2" name="Slide Number Placeholder 1">
            <a:extLst>
              <a:ext uri="{FF2B5EF4-FFF2-40B4-BE49-F238E27FC236}">
                <a16:creationId xmlns:a16="http://schemas.microsoft.com/office/drawing/2014/main" id="{4865888D-7DDA-4C85-9C9B-86028974BD4D}"/>
              </a:ext>
            </a:extLst>
          </p:cNvPr>
          <p:cNvSpPr>
            <a:spLocks noGrp="1"/>
          </p:cNvSpPr>
          <p:nvPr>
            <p:ph type="sldNum" sz="quarter" idx="12"/>
          </p:nvPr>
        </p:nvSpPr>
        <p:spPr/>
        <p:txBody>
          <a:bodyPr/>
          <a:lstStyle/>
          <a:p>
            <a:fld id="{C4B85148-DB98-4269-ACE6-2DF49F9918C9}" type="slidenum">
              <a:rPr lang="en-US" smtClean="0">
                <a:solidFill>
                  <a:prstClr val="black"/>
                </a:solidFill>
              </a:rPr>
              <a:pPr/>
              <a:t>117</a:t>
            </a:fld>
            <a:endParaRPr lang="en-US" dirty="0">
              <a:solidFill>
                <a:prstClr val="black"/>
              </a:solidFill>
            </a:endParaRPr>
          </a:p>
        </p:txBody>
      </p:sp>
    </p:spTree>
    <p:extLst>
      <p:ext uri="{BB962C8B-B14F-4D97-AF65-F5344CB8AC3E}">
        <p14:creationId xmlns:p14="http://schemas.microsoft.com/office/powerpoint/2010/main" val="33739368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770388"/>
            <a:ext cx="12090400" cy="5478012"/>
          </a:xfrm>
        </p:spPr>
        <p:txBody>
          <a:bodyPr/>
          <a:lstStyle/>
          <a:p>
            <a:r>
              <a:rPr lang="en-US" sz="2400" dirty="0"/>
              <a:t>Language choice C++, Fortran, Java, Scala, Python, R, Matlab needs thought. This is a mixture of technical and social issues.</a:t>
            </a:r>
          </a:p>
          <a:p>
            <a:r>
              <a:rPr lang="en-US" sz="2400" b="1" dirty="0"/>
              <a:t>Java Grande </a:t>
            </a:r>
            <a:r>
              <a:rPr lang="en-US" sz="2400" dirty="0"/>
              <a:t>was a 1997-2000 activity to make Java run fast and web site still there! </a:t>
            </a:r>
            <a:r>
              <a:rPr lang="en-US" sz="2400" dirty="0">
                <a:hlinkClick r:id="rId2"/>
              </a:rPr>
              <a:t>http://www.javagrande.org/</a:t>
            </a:r>
            <a:r>
              <a:rPr lang="en-US" sz="2400" dirty="0"/>
              <a:t> </a:t>
            </a:r>
          </a:p>
          <a:p>
            <a:r>
              <a:rPr lang="en-US" sz="2400" dirty="0"/>
              <a:t>Basic Java now much better but object structure, dynamic memory allocation and Garbage collection have their overheads</a:t>
            </a:r>
          </a:p>
          <a:p>
            <a:r>
              <a:rPr lang="en-US" sz="2400" dirty="0"/>
              <a:t>Java virtual machine JVM dominant Big Data environment?</a:t>
            </a:r>
          </a:p>
          <a:p>
            <a:r>
              <a:rPr lang="en-US" sz="2400" dirty="0"/>
              <a:t>One can mix languages quite efficiently</a:t>
            </a:r>
          </a:p>
          <a:p>
            <a:pPr lvl="1"/>
            <a:r>
              <a:rPr lang="en-US" sz="2400" dirty="0"/>
              <a:t>Java MPI as binding to C++ version excellent</a:t>
            </a:r>
          </a:p>
          <a:p>
            <a:r>
              <a:rPr lang="en-US" sz="2400" dirty="0"/>
              <a:t>Scripting languages Python, R, Matlab address different requirements than Java, C++ ….</a:t>
            </a:r>
          </a:p>
          <a:p>
            <a:endParaRPr lang="en-US" sz="2400" dirty="0"/>
          </a:p>
        </p:txBody>
      </p:sp>
      <p:sp>
        <p:nvSpPr>
          <p:cNvPr id="6" name="Title 5"/>
          <p:cNvSpPr>
            <a:spLocks noGrp="1"/>
          </p:cNvSpPr>
          <p:nvPr>
            <p:ph type="title"/>
          </p:nvPr>
        </p:nvSpPr>
        <p:spPr>
          <a:xfrm>
            <a:off x="787400" y="122238"/>
            <a:ext cx="10515600" cy="667039"/>
          </a:xfrm>
        </p:spPr>
        <p:txBody>
          <a:bodyPr>
            <a:normAutofit fontScale="90000"/>
          </a:bodyPr>
          <a:lstStyle/>
          <a:p>
            <a:r>
              <a:rPr lang="en-US" dirty="0"/>
              <a:t>Choosing Languages</a:t>
            </a:r>
          </a:p>
        </p:txBody>
      </p:sp>
      <p:sp>
        <p:nvSpPr>
          <p:cNvPr id="2" name="Slide Number Placeholder 1">
            <a:extLst>
              <a:ext uri="{FF2B5EF4-FFF2-40B4-BE49-F238E27FC236}">
                <a16:creationId xmlns:a16="http://schemas.microsoft.com/office/drawing/2014/main" id="{565E6230-3135-493D-A9A8-824F91DA4BFA}"/>
              </a:ext>
            </a:extLst>
          </p:cNvPr>
          <p:cNvSpPr>
            <a:spLocks noGrp="1"/>
          </p:cNvSpPr>
          <p:nvPr>
            <p:ph type="sldNum" sz="quarter" idx="12"/>
          </p:nvPr>
        </p:nvSpPr>
        <p:spPr/>
        <p:txBody>
          <a:bodyPr/>
          <a:lstStyle/>
          <a:p>
            <a:fld id="{C4B85148-DB98-4269-ACE6-2DF49F9918C9}" type="slidenum">
              <a:rPr lang="en-US" smtClean="0">
                <a:solidFill>
                  <a:prstClr val="black"/>
                </a:solidFill>
              </a:rPr>
              <a:pPr/>
              <a:t>118</a:t>
            </a:fld>
            <a:endParaRPr lang="en-US" dirty="0">
              <a:solidFill>
                <a:prstClr val="black"/>
              </a:solidFill>
            </a:endParaRPr>
          </a:p>
        </p:txBody>
      </p:sp>
    </p:spTree>
    <p:extLst>
      <p:ext uri="{BB962C8B-B14F-4D97-AF65-F5344CB8AC3E}">
        <p14:creationId xmlns:p14="http://schemas.microsoft.com/office/powerpoint/2010/main" val="19401944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4136" y="304801"/>
            <a:ext cx="7886700" cy="2852737"/>
          </a:xfrm>
        </p:spPr>
        <p:txBody>
          <a:bodyPr>
            <a:normAutofit/>
          </a:bodyPr>
          <a:lstStyle/>
          <a:p>
            <a:pPr algn="ctr"/>
            <a:br>
              <a:rPr lang="en-US" b="1" dirty="0"/>
            </a:br>
            <a:r>
              <a:rPr lang="en-US" sz="4000" dirty="0" err="1"/>
              <a:t>HPCCloud</a:t>
            </a:r>
            <a:r>
              <a:rPr lang="en-US" sz="4000" dirty="0"/>
              <a:t> and Summary of Big Data - Big Simulation Convergence</a:t>
            </a:r>
            <a:br>
              <a:rPr lang="en-US" dirty="0"/>
            </a:br>
            <a:endParaRPr lang="en-US" b="1" dirty="0"/>
          </a:p>
        </p:txBody>
      </p:sp>
      <p:sp>
        <p:nvSpPr>
          <p:cNvPr id="2" name="Subtitle 1"/>
          <p:cNvSpPr>
            <a:spLocks noGrp="1"/>
          </p:cNvSpPr>
          <p:nvPr>
            <p:ph type="body" idx="1"/>
          </p:nvPr>
        </p:nvSpPr>
        <p:spPr>
          <a:xfrm>
            <a:off x="574963" y="2563092"/>
            <a:ext cx="10764981" cy="3560617"/>
          </a:xfrm>
        </p:spPr>
        <p:txBody>
          <a:bodyPr>
            <a:normAutofit/>
          </a:bodyPr>
          <a:lstStyle/>
          <a:p>
            <a:r>
              <a:rPr lang="en-US" dirty="0"/>
              <a:t>HPC-Clouds convergence? (easier than converging higher levels in stack)</a:t>
            </a:r>
            <a:br>
              <a:rPr lang="en-US" dirty="0"/>
            </a:br>
            <a:r>
              <a:rPr lang="en-US" dirty="0"/>
              <a:t> </a:t>
            </a:r>
          </a:p>
          <a:p>
            <a:r>
              <a:rPr lang="en-US" dirty="0"/>
              <a:t>Can HPC continue to do it alone?</a:t>
            </a:r>
          </a:p>
          <a:p>
            <a:endParaRPr lang="en-US" dirty="0">
              <a:solidFill>
                <a:schemeClr val="tx1"/>
              </a:solidFill>
            </a:endParaRPr>
          </a:p>
          <a:p>
            <a:r>
              <a:rPr lang="en-US" dirty="0">
                <a:solidFill>
                  <a:schemeClr val="tx1"/>
                </a:solidFill>
              </a:rPr>
              <a:t>Convergence Ogres/Diamonds</a:t>
            </a:r>
          </a:p>
          <a:p>
            <a:r>
              <a:rPr lang="en-US" dirty="0">
                <a:solidFill>
                  <a:schemeClr val="tx1"/>
                </a:solidFill>
              </a:rPr>
              <a:t>HPC-ABDS Software on differently optimized hardware infrastructure</a:t>
            </a:r>
          </a:p>
          <a:p>
            <a:endParaRPr lang="en-US" dirty="0">
              <a:solidFill>
                <a:schemeClr val="tx1"/>
              </a:solidFill>
            </a:endParaRPr>
          </a:p>
        </p:txBody>
      </p:sp>
      <p:sp>
        <p:nvSpPr>
          <p:cNvPr id="3" name="Slide Number Placeholder 2">
            <a:extLst>
              <a:ext uri="{FF2B5EF4-FFF2-40B4-BE49-F238E27FC236}">
                <a16:creationId xmlns:a16="http://schemas.microsoft.com/office/drawing/2014/main" id="{050A5D05-2E9B-430A-BF31-AAAA7EF5E139}"/>
              </a:ext>
            </a:extLst>
          </p:cNvPr>
          <p:cNvSpPr>
            <a:spLocks noGrp="1"/>
          </p:cNvSpPr>
          <p:nvPr>
            <p:ph type="sldNum" sz="quarter" idx="12"/>
          </p:nvPr>
        </p:nvSpPr>
        <p:spPr/>
        <p:txBody>
          <a:bodyPr/>
          <a:lstStyle/>
          <a:p>
            <a:fld id="{C4B85148-DB98-4269-ACE6-2DF49F9918C9}" type="slidenum">
              <a:rPr lang="en-US" smtClean="0">
                <a:solidFill>
                  <a:prstClr val="black"/>
                </a:solidFill>
              </a:rPr>
              <a:pPr/>
              <a:t>119</a:t>
            </a:fld>
            <a:endParaRPr lang="en-US" dirty="0">
              <a:solidFill>
                <a:prstClr val="black"/>
              </a:solidFill>
            </a:endParaRPr>
          </a:p>
        </p:txBody>
      </p:sp>
    </p:spTree>
    <p:extLst>
      <p:ext uri="{BB962C8B-B14F-4D97-AF65-F5344CB8AC3E}">
        <p14:creationId xmlns:p14="http://schemas.microsoft.com/office/powerpoint/2010/main" val="378529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16933" y="0"/>
            <a:ext cx="5006186" cy="6858000"/>
          </a:xfrm>
          <a:prstGeom prst="rect">
            <a:avLst/>
          </a:prstGeom>
        </p:spPr>
      </p:pic>
      <p:sp>
        <p:nvSpPr>
          <p:cNvPr id="7" name="Content Placeholder 6"/>
          <p:cNvSpPr>
            <a:spLocks noGrp="1"/>
          </p:cNvSpPr>
          <p:nvPr>
            <p:ph idx="1"/>
          </p:nvPr>
        </p:nvSpPr>
        <p:spPr>
          <a:xfrm>
            <a:off x="4989253" y="1143000"/>
            <a:ext cx="6858000" cy="4953951"/>
          </a:xfrm>
        </p:spPr>
        <p:txBody>
          <a:bodyPr>
            <a:normAutofit/>
          </a:bodyPr>
          <a:lstStyle/>
          <a:p>
            <a:r>
              <a:rPr lang="en-US" sz="2400" dirty="0"/>
              <a:t>26 fields completed for 51 areas</a:t>
            </a:r>
          </a:p>
          <a:p>
            <a:r>
              <a:rPr lang="en-US" sz="2400" b="1" dirty="0"/>
              <a:t>Government Operation: 4</a:t>
            </a:r>
            <a:endParaRPr lang="en-US" sz="2400" dirty="0"/>
          </a:p>
          <a:p>
            <a:r>
              <a:rPr lang="en-US" sz="2400" b="1" dirty="0"/>
              <a:t>Commercial: 8</a:t>
            </a:r>
          </a:p>
          <a:p>
            <a:r>
              <a:rPr lang="en-US" sz="2400" b="1" dirty="0"/>
              <a:t>Defense: 3</a:t>
            </a:r>
            <a:endParaRPr lang="en-US" sz="2400" dirty="0"/>
          </a:p>
          <a:p>
            <a:r>
              <a:rPr lang="en-US" sz="2400" b="1" dirty="0"/>
              <a:t>Healthcare and Life Sciences: 10</a:t>
            </a:r>
          </a:p>
          <a:p>
            <a:r>
              <a:rPr lang="en-US" sz="2400" b="1" dirty="0"/>
              <a:t>Deep Learning and Social Media: 6</a:t>
            </a:r>
            <a:endParaRPr lang="en-US" sz="2400" dirty="0"/>
          </a:p>
          <a:p>
            <a:r>
              <a:rPr lang="en-US" sz="2400" b="1" dirty="0"/>
              <a:t>The Ecosystem for Research: 4</a:t>
            </a:r>
          </a:p>
          <a:p>
            <a:r>
              <a:rPr lang="en-US" sz="2400" b="1" dirty="0"/>
              <a:t>Astronomy and Physics: 5</a:t>
            </a:r>
          </a:p>
          <a:p>
            <a:r>
              <a:rPr lang="en-US" sz="2400" b="1" dirty="0"/>
              <a:t>Earth, Environmental and Polar Science: 10</a:t>
            </a:r>
          </a:p>
          <a:p>
            <a:r>
              <a:rPr lang="en-US" sz="2400" b="1" dirty="0"/>
              <a:t>Energy: 1</a:t>
            </a:r>
            <a:endParaRPr lang="en-US" sz="2400" dirty="0"/>
          </a:p>
        </p:txBody>
      </p:sp>
      <p:sp>
        <p:nvSpPr>
          <p:cNvPr id="6" name="Title 5"/>
          <p:cNvSpPr>
            <a:spLocks noGrp="1"/>
          </p:cNvSpPr>
          <p:nvPr>
            <p:ph type="title"/>
          </p:nvPr>
        </p:nvSpPr>
        <p:spPr>
          <a:xfrm>
            <a:off x="6693262" y="190700"/>
            <a:ext cx="3944566" cy="762000"/>
          </a:xfrm>
        </p:spPr>
        <p:txBody>
          <a:bodyPr>
            <a:normAutofit fontScale="90000"/>
          </a:bodyPr>
          <a:lstStyle/>
          <a:p>
            <a:r>
              <a:rPr lang="en-US" sz="4000" dirty="0">
                <a:latin typeface="+mn-lt"/>
              </a:rPr>
              <a:t>Original Use Case Template</a:t>
            </a:r>
          </a:p>
        </p:txBody>
      </p:sp>
      <p:sp>
        <p:nvSpPr>
          <p:cNvPr id="2" name="Slide Number Placeholder 1">
            <a:extLst>
              <a:ext uri="{FF2B5EF4-FFF2-40B4-BE49-F238E27FC236}">
                <a16:creationId xmlns:a16="http://schemas.microsoft.com/office/drawing/2014/main" id="{210AFFAF-DDA4-4DBC-B939-C06F80DFACF6}"/>
              </a:ext>
            </a:extLst>
          </p:cNvPr>
          <p:cNvSpPr>
            <a:spLocks noGrp="1"/>
          </p:cNvSpPr>
          <p:nvPr>
            <p:ph type="sldNum" sz="quarter" idx="12"/>
          </p:nvPr>
        </p:nvSpPr>
        <p:spPr/>
        <p:txBody>
          <a:bodyPr/>
          <a:lstStyle/>
          <a:p>
            <a:fld id="{C4B85148-DB98-4269-ACE6-2DF49F9918C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427185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327" y="23569"/>
            <a:ext cx="8382000" cy="738432"/>
          </a:xfrm>
        </p:spPr>
        <p:txBody>
          <a:bodyPr>
            <a:normAutofit fontScale="90000"/>
          </a:bodyPr>
          <a:lstStyle/>
          <a:p>
            <a:pPr algn="ctr"/>
            <a:r>
              <a:rPr lang="en-US" dirty="0" err="1"/>
              <a:t>HPCCloud</a:t>
            </a:r>
            <a:r>
              <a:rPr lang="en-US" dirty="0"/>
              <a:t> Convergence Architecture</a:t>
            </a:r>
          </a:p>
        </p:txBody>
      </p:sp>
      <p:sp>
        <p:nvSpPr>
          <p:cNvPr id="3" name="Content Placeholder 2"/>
          <p:cNvSpPr>
            <a:spLocks noGrp="1"/>
          </p:cNvSpPr>
          <p:nvPr>
            <p:ph idx="1"/>
          </p:nvPr>
        </p:nvSpPr>
        <p:spPr>
          <a:xfrm>
            <a:off x="76200" y="650324"/>
            <a:ext cx="12115799" cy="1462875"/>
          </a:xfrm>
        </p:spPr>
        <p:txBody>
          <a:bodyPr>
            <a:normAutofit fontScale="92500" lnSpcReduction="20000"/>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grpSp>
        <p:nvGrpSpPr>
          <p:cNvPr id="8" name="Group 7"/>
          <p:cNvGrpSpPr/>
          <p:nvPr/>
        </p:nvGrpSpPr>
        <p:grpSpPr>
          <a:xfrm>
            <a:off x="3360728" y="2493727"/>
            <a:ext cx="7383471" cy="4376856"/>
            <a:chOff x="1413327" y="3105810"/>
            <a:chExt cx="6096000" cy="3613654"/>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sz="1800" i="0" kern="0" dirty="0">
                    <a:solidFill>
                      <a:prstClr val="white"/>
                    </a:solidFill>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sz="1800" i="0" kern="0" dirty="0">
                    <a:solidFill>
                      <a:prstClr val="white"/>
                    </a:solidFill>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sz="1800" i="0" kern="0" dirty="0">
                    <a:solidFill>
                      <a:prstClr val="white"/>
                    </a:solidFill>
                  </a:endParaRPr>
                </a:p>
              </p:txBody>
            </p:sp>
          </p:grpSp>
        </p:grpSp>
        <p:sp>
          <p:nvSpPr>
            <p:cNvPr id="10" name="TextBox 9"/>
            <p:cNvSpPr txBox="1"/>
            <p:nvPr/>
          </p:nvSpPr>
          <p:spPr>
            <a:xfrm>
              <a:off x="1856463" y="3105810"/>
              <a:ext cx="5652864" cy="635272"/>
            </a:xfrm>
            <a:prstGeom prst="rect">
              <a:avLst/>
            </a:prstGeom>
            <a:solidFill>
              <a:schemeClr val="bg1"/>
            </a:solidFill>
          </p:spPr>
          <p:txBody>
            <a:bodyPr wrap="none" rtlCol="0">
              <a:spAutoFit/>
            </a:bodyPr>
            <a:lstStyle/>
            <a:p>
              <a:pPr eaLnBrk="1" fontAlgn="auto" hangingPunct="1">
                <a:spcBef>
                  <a:spcPts val="0"/>
                </a:spcBef>
                <a:spcAft>
                  <a:spcPts val="0"/>
                </a:spcAft>
                <a:defRPr/>
              </a:pPr>
              <a:r>
                <a:rPr lang="en-US" b="1" i="0" kern="0" dirty="0">
                  <a:solidFill>
                    <a:sysClr val="windowText" lastClr="000000"/>
                  </a:solidFill>
                </a:rPr>
                <a:t>Data</a:t>
              </a:r>
              <a:r>
                <a:rPr lang="en-US" sz="2000" i="0" kern="0" dirty="0">
                  <a:solidFill>
                    <a:sysClr val="windowText" lastClr="000000"/>
                  </a:solidFill>
                </a:rPr>
                <a:t> Management                             </a:t>
              </a:r>
              <a:r>
                <a:rPr lang="en-US" b="1" i="0" kern="0" dirty="0">
                  <a:solidFill>
                    <a:sysClr val="windowText" lastClr="000000"/>
                  </a:solidFill>
                </a:rPr>
                <a:t>Model</a:t>
              </a:r>
              <a:r>
                <a:rPr lang="en-US" sz="2000" i="0" kern="0" dirty="0">
                  <a:solidFill>
                    <a:sysClr val="windowText" lastClr="000000"/>
                  </a:solidFill>
                </a:rPr>
                <a:t> for Big Data </a:t>
              </a:r>
              <a:br>
                <a:rPr lang="en-US" sz="2000" i="0" kern="0" dirty="0">
                  <a:solidFill>
                    <a:sysClr val="windowText" lastClr="000000"/>
                  </a:solidFill>
                </a:rPr>
              </a:br>
              <a:r>
                <a:rPr lang="en-US" sz="2000" i="0" kern="0" dirty="0">
                  <a:solidFill>
                    <a:sysClr val="windowText" lastClr="000000"/>
                  </a:solidFill>
                </a:rPr>
                <a:t>                                                             and Big Simulation</a:t>
              </a:r>
            </a:p>
          </p:txBody>
        </p:sp>
      </p:grpSp>
      <p:sp>
        <p:nvSpPr>
          <p:cNvPr id="16" name="TextBox 15"/>
          <p:cNvSpPr txBox="1"/>
          <p:nvPr/>
        </p:nvSpPr>
        <p:spPr>
          <a:xfrm>
            <a:off x="196784" y="2673268"/>
            <a:ext cx="2784567" cy="2308324"/>
          </a:xfrm>
          <a:prstGeom prst="rect">
            <a:avLst/>
          </a:prstGeom>
          <a:noFill/>
        </p:spPr>
        <p:txBody>
          <a:bodyPr wrap="square" rtlCol="0">
            <a:spAutoFit/>
          </a:bodyPr>
          <a:lstStyle/>
          <a:p>
            <a:r>
              <a:rPr lang="en-US" sz="2400" b="1" i="0" dirty="0" err="1"/>
              <a:t>HPCCloud</a:t>
            </a:r>
            <a:r>
              <a:rPr lang="en-US" sz="2400" i="0" dirty="0"/>
              <a:t> Capacity-style Operational Model matches hardware features with application requirements</a:t>
            </a:r>
          </a:p>
        </p:txBody>
      </p:sp>
      <p:sp>
        <p:nvSpPr>
          <p:cNvPr id="4" name="Slide Number Placeholder 3">
            <a:extLst>
              <a:ext uri="{FF2B5EF4-FFF2-40B4-BE49-F238E27FC236}">
                <a16:creationId xmlns:a16="http://schemas.microsoft.com/office/drawing/2014/main" id="{7B819E9A-CB12-48AF-9E3E-AC1D74232A00}"/>
              </a:ext>
            </a:extLst>
          </p:cNvPr>
          <p:cNvSpPr>
            <a:spLocks noGrp="1"/>
          </p:cNvSpPr>
          <p:nvPr>
            <p:ph type="sldNum" sz="quarter" idx="12"/>
          </p:nvPr>
        </p:nvSpPr>
        <p:spPr/>
        <p:txBody>
          <a:bodyPr/>
          <a:lstStyle/>
          <a:p>
            <a:fld id="{C4B85148-DB98-4269-ACE6-2DF49F9918C9}" type="slidenum">
              <a:rPr lang="en-US" smtClean="0">
                <a:solidFill>
                  <a:prstClr val="black"/>
                </a:solidFill>
              </a:rPr>
              <a:pPr/>
              <a:t>120</a:t>
            </a:fld>
            <a:endParaRPr lang="en-US" dirty="0">
              <a:solidFill>
                <a:prstClr val="black"/>
              </a:solidFill>
            </a:endParaRPr>
          </a:p>
        </p:txBody>
      </p:sp>
    </p:spTree>
    <p:extLst>
      <p:ext uri="{BB962C8B-B14F-4D97-AF65-F5344CB8AC3E}">
        <p14:creationId xmlns:p14="http://schemas.microsoft.com/office/powerpoint/2010/main" val="6557356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5301"/>
            <a:ext cx="12192000" cy="5918517"/>
          </a:xfrm>
          <a:noFill/>
        </p:spPr>
        <p:txBody>
          <a:bodyPr/>
          <a:lstStyle/>
          <a:p>
            <a:r>
              <a:rPr lang="en-US" sz="1700" b="1" dirty="0"/>
              <a:t>Applications, Benchmarks and Libraries</a:t>
            </a:r>
          </a:p>
          <a:p>
            <a:pPr lvl="1"/>
            <a:r>
              <a:rPr lang="en-US" sz="1700" dirty="0"/>
              <a:t>51 NIST Big Data Use Cases, 7 Computational Giants of the NRC Massive Data Analysis, 13 Berkeley dwarfs, 7 NAS parallel benchmarks</a:t>
            </a:r>
          </a:p>
          <a:p>
            <a:pPr lvl="1"/>
            <a:r>
              <a:rPr lang="en-US" sz="1700" dirty="0"/>
              <a:t>Unified discussion by separately discussing </a:t>
            </a:r>
            <a:r>
              <a:rPr lang="en-US" sz="1700" b="1" dirty="0"/>
              <a:t>data &amp; model </a:t>
            </a:r>
            <a:r>
              <a:rPr lang="en-US" sz="1700" dirty="0"/>
              <a:t>for each application;</a:t>
            </a:r>
          </a:p>
          <a:p>
            <a:pPr lvl="1"/>
            <a:r>
              <a:rPr lang="en-US" sz="1700" dirty="0"/>
              <a:t>64 facets– Convergence Diamonds -- characterize applications</a:t>
            </a:r>
          </a:p>
          <a:p>
            <a:pPr lvl="1"/>
            <a:r>
              <a:rPr lang="en-US" sz="1700" dirty="0"/>
              <a:t>Characterization identifies hardware and software features for each application across big data, simulation; “complete” set of benchmarks (NIST)</a:t>
            </a:r>
          </a:p>
          <a:p>
            <a:r>
              <a:rPr lang="en-US" sz="1700" dirty="0"/>
              <a:t>Exemplar Ogre and Convergence Diamond Features</a:t>
            </a:r>
          </a:p>
          <a:p>
            <a:pPr lvl="1"/>
            <a:r>
              <a:rPr lang="en-US" sz="1700" b="1" dirty="0"/>
              <a:t>Overall application structure </a:t>
            </a:r>
            <a:r>
              <a:rPr lang="en-US" sz="1700" dirty="0"/>
              <a:t>e.g. pleasingly parallel</a:t>
            </a:r>
          </a:p>
          <a:p>
            <a:pPr lvl="1"/>
            <a:r>
              <a:rPr lang="en-US" sz="1700" b="1" dirty="0"/>
              <a:t>Data Features </a:t>
            </a:r>
            <a:r>
              <a:rPr lang="en-US" sz="1700" dirty="0"/>
              <a:t>e.g. from IoT, stored in HDFS ….</a:t>
            </a:r>
          </a:p>
          <a:p>
            <a:pPr lvl="1"/>
            <a:r>
              <a:rPr lang="en-US" sz="1700" b="1" dirty="0"/>
              <a:t>Processing Features </a:t>
            </a:r>
            <a:r>
              <a:rPr lang="en-US" sz="1700" dirty="0"/>
              <a:t>e.g. uses neural nets or conjugate gradient</a:t>
            </a:r>
          </a:p>
          <a:p>
            <a:pPr lvl="1"/>
            <a:r>
              <a:rPr lang="en-US" sz="1700" b="1" dirty="0"/>
              <a:t>Execution Structure </a:t>
            </a:r>
            <a:r>
              <a:rPr lang="en-US" sz="1700" dirty="0"/>
              <a:t>e.g. data or model volume</a:t>
            </a:r>
          </a:p>
          <a:p>
            <a:r>
              <a:rPr lang="en-US" sz="1700" dirty="0"/>
              <a:t>Need to distinguish </a:t>
            </a:r>
            <a:r>
              <a:rPr lang="en-US" sz="1700" b="1" dirty="0"/>
              <a:t>data management </a:t>
            </a:r>
            <a:r>
              <a:rPr lang="en-US" sz="1700" dirty="0"/>
              <a:t>from </a:t>
            </a:r>
            <a:r>
              <a:rPr lang="en-US" sz="1700" b="1" dirty="0"/>
              <a:t>data analytics</a:t>
            </a:r>
          </a:p>
          <a:p>
            <a:r>
              <a:rPr lang="en-US" sz="1700" b="1" dirty="0"/>
              <a:t>Management </a:t>
            </a:r>
            <a:r>
              <a:rPr lang="en-US" sz="1700" dirty="0"/>
              <a:t>and</a:t>
            </a:r>
            <a:r>
              <a:rPr lang="en-US" sz="1700" b="1" dirty="0"/>
              <a:t> Search </a:t>
            </a:r>
            <a:r>
              <a:rPr lang="en-US" sz="1700" dirty="0"/>
              <a:t>I/O intensive and suitable for classic clouds</a:t>
            </a:r>
          </a:p>
          <a:p>
            <a:pPr lvl="1"/>
            <a:r>
              <a:rPr lang="en-US" sz="1700" dirty="0"/>
              <a:t>Science data has fewer users than commercial but </a:t>
            </a:r>
            <a:r>
              <a:rPr lang="en-US" sz="1700" b="1" dirty="0"/>
              <a:t>requirements </a:t>
            </a:r>
            <a:r>
              <a:rPr lang="en-US" sz="1700" dirty="0"/>
              <a:t>poorly understood</a:t>
            </a:r>
          </a:p>
          <a:p>
            <a:r>
              <a:rPr lang="en-US" sz="1700" b="1" dirty="0"/>
              <a:t>Analytics</a:t>
            </a:r>
            <a:r>
              <a:rPr lang="en-US" sz="1700" dirty="0"/>
              <a:t> has many features in common with large scale </a:t>
            </a:r>
            <a:r>
              <a:rPr lang="en-US" sz="1700" b="1" dirty="0"/>
              <a:t>simulations</a:t>
            </a:r>
          </a:p>
          <a:p>
            <a:pPr lvl="1"/>
            <a:r>
              <a:rPr lang="en-US" sz="1700" dirty="0"/>
              <a:t>Data analytics often </a:t>
            </a:r>
            <a:r>
              <a:rPr lang="en-US" sz="1700" b="1" dirty="0"/>
              <a:t>SPMD</a:t>
            </a:r>
            <a:r>
              <a:rPr lang="en-US" sz="1700" dirty="0"/>
              <a:t>, </a:t>
            </a:r>
            <a:r>
              <a:rPr lang="en-US" sz="1700" b="1" dirty="0"/>
              <a:t>BSP</a:t>
            </a:r>
            <a:r>
              <a:rPr lang="en-US" sz="1700" dirty="0"/>
              <a:t> and benefits from high performance networking and communication libraries.</a:t>
            </a:r>
          </a:p>
          <a:p>
            <a:pPr lvl="1"/>
            <a:r>
              <a:rPr lang="en-US" sz="1700" b="1" dirty="0"/>
              <a:t>Decompose Model </a:t>
            </a:r>
            <a:r>
              <a:rPr lang="en-US" sz="1700" dirty="0"/>
              <a:t>(as in simulation) and </a:t>
            </a:r>
            <a:r>
              <a:rPr lang="en-US" sz="1700" b="1" dirty="0"/>
              <a:t>Data</a:t>
            </a:r>
            <a:r>
              <a:rPr lang="en-US" sz="1700" dirty="0"/>
              <a:t> (bit different and confusing) across nodes of cluster</a:t>
            </a:r>
          </a:p>
          <a:p>
            <a:pPr lvl="1"/>
            <a:endParaRPr lang="en-US" sz="1700" dirty="0"/>
          </a:p>
          <a:p>
            <a:pPr lvl="1"/>
            <a:endParaRPr lang="en-US" sz="1700" dirty="0"/>
          </a:p>
        </p:txBody>
      </p:sp>
      <p:sp>
        <p:nvSpPr>
          <p:cNvPr id="2" name="Title 1"/>
          <p:cNvSpPr>
            <a:spLocks noGrp="1"/>
          </p:cNvSpPr>
          <p:nvPr>
            <p:ph type="title"/>
          </p:nvPr>
        </p:nvSpPr>
        <p:spPr>
          <a:xfrm>
            <a:off x="1524000" y="0"/>
            <a:ext cx="9144000" cy="533400"/>
          </a:xfrm>
        </p:spPr>
        <p:txBody>
          <a:bodyPr/>
          <a:lstStyle/>
          <a:p>
            <a:pPr algn="ctr"/>
            <a:r>
              <a:rPr lang="en-US" sz="3100" dirty="0"/>
              <a:t>Summary of Big Data HPC Convergence I</a:t>
            </a:r>
          </a:p>
        </p:txBody>
      </p:sp>
      <p:sp>
        <p:nvSpPr>
          <p:cNvPr id="4" name="Slide Number Placeholder 3">
            <a:extLst>
              <a:ext uri="{FF2B5EF4-FFF2-40B4-BE49-F238E27FC236}">
                <a16:creationId xmlns:a16="http://schemas.microsoft.com/office/drawing/2014/main" id="{9AE68835-676A-4C40-B300-8ABBED72602E}"/>
              </a:ext>
            </a:extLst>
          </p:cNvPr>
          <p:cNvSpPr>
            <a:spLocks noGrp="1"/>
          </p:cNvSpPr>
          <p:nvPr>
            <p:ph type="sldNum" sz="quarter" idx="12"/>
          </p:nvPr>
        </p:nvSpPr>
        <p:spPr/>
        <p:txBody>
          <a:bodyPr/>
          <a:lstStyle/>
          <a:p>
            <a:fld id="{C4B85148-DB98-4269-ACE6-2DF49F9918C9}" type="slidenum">
              <a:rPr lang="en-US" smtClean="0">
                <a:solidFill>
                  <a:prstClr val="black"/>
                </a:solidFill>
              </a:rPr>
              <a:pPr/>
              <a:t>121</a:t>
            </a:fld>
            <a:endParaRPr lang="en-US" dirty="0">
              <a:solidFill>
                <a:prstClr val="black"/>
              </a:solidFill>
            </a:endParaRPr>
          </a:p>
        </p:txBody>
      </p:sp>
    </p:spTree>
    <p:extLst>
      <p:ext uri="{BB962C8B-B14F-4D97-AF65-F5344CB8AC3E}">
        <p14:creationId xmlns:p14="http://schemas.microsoft.com/office/powerpoint/2010/main" val="31218807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2120"/>
            <a:ext cx="12192000" cy="6405880"/>
          </a:xfrm>
          <a:noFill/>
        </p:spPr>
        <p:txBody>
          <a:bodyPr>
            <a:normAutofit/>
          </a:bodyPr>
          <a:lstStyle/>
          <a:p>
            <a:r>
              <a:rPr lang="en-US" sz="2000" b="1" dirty="0"/>
              <a:t>Software Architecture and its implementation</a:t>
            </a:r>
          </a:p>
          <a:p>
            <a:pPr lvl="1"/>
            <a:r>
              <a:rPr lang="en-US" sz="2000" b="1" dirty="0"/>
              <a:t>HPC-ABDS: </a:t>
            </a:r>
            <a:r>
              <a:rPr lang="en-US" sz="2000" dirty="0"/>
              <a:t>Cloud-HPC interoperable software: performance of HPC (High Performance Computing) and the rich functionality of the Apache Big Data Stack. </a:t>
            </a:r>
          </a:p>
          <a:p>
            <a:pPr lvl="1"/>
            <a:r>
              <a:rPr lang="en-US" sz="2000" b="1" dirty="0"/>
              <a:t>Added HPC </a:t>
            </a:r>
            <a:r>
              <a:rPr lang="en-US" sz="2000" dirty="0"/>
              <a:t>to Hadoop, Storm, Heron, Spark; could add to Beam and Flink</a:t>
            </a:r>
          </a:p>
          <a:p>
            <a:pPr lvl="1"/>
            <a:r>
              <a:rPr lang="en-US" sz="2000" dirty="0"/>
              <a:t>Could work in Apache model contributing code in different ways</a:t>
            </a:r>
          </a:p>
          <a:p>
            <a:pPr lvl="1"/>
            <a:r>
              <a:rPr lang="en-US" sz="2000" dirty="0"/>
              <a:t>One approach is an </a:t>
            </a:r>
            <a:r>
              <a:rPr lang="en-US" sz="2000" b="1" dirty="0"/>
              <a:t>HPC</a:t>
            </a:r>
            <a:r>
              <a:rPr lang="en-US" sz="2000" dirty="0"/>
              <a:t> project in </a:t>
            </a:r>
            <a:r>
              <a:rPr lang="en-US" sz="2000" b="1" dirty="0"/>
              <a:t>Apache Foundation</a:t>
            </a:r>
          </a:p>
          <a:p>
            <a:r>
              <a:rPr lang="en-US" sz="2000" b="1" dirty="0" err="1"/>
              <a:t>HPCCloud</a:t>
            </a:r>
            <a:r>
              <a:rPr lang="en-US" sz="2000" b="1" dirty="0"/>
              <a:t> runs same HPC-ABDS software across all </a:t>
            </a:r>
            <a:r>
              <a:rPr lang="en-US" sz="2000" dirty="0"/>
              <a:t>platforms but “data management” nodes have different balance in I/O, Network and Compute from “model” nodes</a:t>
            </a:r>
          </a:p>
          <a:p>
            <a:pPr lvl="1"/>
            <a:r>
              <a:rPr lang="en-US" sz="2000" dirty="0"/>
              <a:t>Optimize to data and model functions as specified by convergence diamonds rather than optimizing for simulation and big data</a:t>
            </a:r>
          </a:p>
          <a:p>
            <a:r>
              <a:rPr lang="en-US" sz="2000" b="1" dirty="0"/>
              <a:t>Convergence Language: </a:t>
            </a:r>
            <a:r>
              <a:rPr lang="en-US" sz="2000" dirty="0"/>
              <a:t>Make C++, Java, Scala, Python (R) … perform well</a:t>
            </a:r>
          </a:p>
          <a:p>
            <a:r>
              <a:rPr lang="en-US" sz="2000" b="1" dirty="0"/>
              <a:t>Training: </a:t>
            </a:r>
            <a:r>
              <a:rPr lang="en-US" sz="2000" dirty="0"/>
              <a:t>Students prefer to learn machine learning and clouds and need to be taught importance of HPC to Big Data</a:t>
            </a:r>
          </a:p>
          <a:p>
            <a:r>
              <a:rPr lang="en-US" sz="2000" b="1" dirty="0"/>
              <a:t>Sustainability: </a:t>
            </a:r>
            <a:r>
              <a:rPr lang="en-US" sz="2000" dirty="0"/>
              <a:t>research/HPC communities cannot afford to develop everything (hardware and software) from scratch</a:t>
            </a:r>
          </a:p>
          <a:p>
            <a:r>
              <a:rPr lang="en-US" sz="2000" b="1" dirty="0" err="1"/>
              <a:t>HPCCloud</a:t>
            </a:r>
            <a:r>
              <a:rPr lang="en-US" sz="2000" b="1" dirty="0"/>
              <a:t> 2.0 </a:t>
            </a:r>
            <a:r>
              <a:rPr lang="en-US" sz="2000" dirty="0"/>
              <a:t>uses DevOps to deploy HPC-ABDS on clouds or HPC</a:t>
            </a:r>
          </a:p>
          <a:p>
            <a:r>
              <a:rPr lang="en-US" sz="2000" b="1" dirty="0" err="1"/>
              <a:t>HPCCloud</a:t>
            </a:r>
            <a:r>
              <a:rPr lang="en-US" sz="2000" b="1" dirty="0"/>
              <a:t> 3.0 </a:t>
            </a:r>
            <a:r>
              <a:rPr lang="en-US" sz="2000" dirty="0"/>
              <a:t>delivers </a:t>
            </a:r>
            <a:r>
              <a:rPr lang="en-US" sz="2000" b="1" dirty="0"/>
              <a:t>Solutions as a Service</a:t>
            </a:r>
          </a:p>
        </p:txBody>
      </p:sp>
      <p:sp>
        <p:nvSpPr>
          <p:cNvPr id="2" name="Title 1"/>
          <p:cNvSpPr>
            <a:spLocks noGrp="1"/>
          </p:cNvSpPr>
          <p:nvPr>
            <p:ph type="title"/>
          </p:nvPr>
        </p:nvSpPr>
        <p:spPr>
          <a:xfrm>
            <a:off x="1524000" y="0"/>
            <a:ext cx="9144000" cy="533400"/>
          </a:xfrm>
        </p:spPr>
        <p:txBody>
          <a:bodyPr/>
          <a:lstStyle/>
          <a:p>
            <a:pPr algn="ctr"/>
            <a:r>
              <a:rPr lang="en-US" sz="3100" dirty="0"/>
              <a:t>Summary of Big Data HPC Convergence II</a:t>
            </a:r>
          </a:p>
        </p:txBody>
      </p:sp>
      <p:sp>
        <p:nvSpPr>
          <p:cNvPr id="4" name="Slide Number Placeholder 3">
            <a:extLst>
              <a:ext uri="{FF2B5EF4-FFF2-40B4-BE49-F238E27FC236}">
                <a16:creationId xmlns:a16="http://schemas.microsoft.com/office/drawing/2014/main" id="{A7A5E5C4-52C3-4A73-9AB1-E828CADF7B8E}"/>
              </a:ext>
            </a:extLst>
          </p:cNvPr>
          <p:cNvSpPr>
            <a:spLocks noGrp="1"/>
          </p:cNvSpPr>
          <p:nvPr>
            <p:ph type="sldNum" sz="quarter" idx="12"/>
          </p:nvPr>
        </p:nvSpPr>
        <p:spPr/>
        <p:txBody>
          <a:bodyPr/>
          <a:lstStyle/>
          <a:p>
            <a:fld id="{C4B85148-DB98-4269-ACE6-2DF49F9918C9}" type="slidenum">
              <a:rPr lang="en-US" smtClean="0">
                <a:solidFill>
                  <a:prstClr val="black"/>
                </a:solidFill>
              </a:rPr>
              <a:pPr/>
              <a:t>122</a:t>
            </a:fld>
            <a:endParaRPr lang="en-US" dirty="0">
              <a:solidFill>
                <a:prstClr val="black"/>
              </a:solidFill>
            </a:endParaRPr>
          </a:p>
        </p:txBody>
      </p:sp>
    </p:spTree>
    <p:extLst>
      <p:ext uri="{BB962C8B-B14F-4D97-AF65-F5344CB8AC3E}">
        <p14:creationId xmlns:p14="http://schemas.microsoft.com/office/powerpoint/2010/main" val="34416168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3B10-E5A5-4C35-B70E-3456772CB488}"/>
              </a:ext>
            </a:extLst>
          </p:cNvPr>
          <p:cNvSpPr>
            <a:spLocks noGrp="1"/>
          </p:cNvSpPr>
          <p:nvPr>
            <p:ph type="title"/>
          </p:nvPr>
        </p:nvSpPr>
        <p:spPr>
          <a:xfrm>
            <a:off x="764241" y="18255"/>
            <a:ext cx="10515600" cy="923039"/>
          </a:xfrm>
        </p:spPr>
        <p:txBody>
          <a:bodyPr/>
          <a:lstStyle/>
          <a:p>
            <a:r>
              <a:rPr lang="en-US" dirty="0"/>
              <a:t>Conclusions</a:t>
            </a:r>
          </a:p>
        </p:txBody>
      </p:sp>
      <p:sp>
        <p:nvSpPr>
          <p:cNvPr id="3" name="Content Placeholder 2">
            <a:extLst>
              <a:ext uri="{FF2B5EF4-FFF2-40B4-BE49-F238E27FC236}">
                <a16:creationId xmlns:a16="http://schemas.microsoft.com/office/drawing/2014/main" id="{AA368BCA-A419-46B7-8EF5-A00B517C1D71}"/>
              </a:ext>
            </a:extLst>
          </p:cNvPr>
          <p:cNvSpPr>
            <a:spLocks noGrp="1"/>
          </p:cNvSpPr>
          <p:nvPr>
            <p:ph idx="1"/>
          </p:nvPr>
        </p:nvSpPr>
        <p:spPr>
          <a:xfrm>
            <a:off x="555812" y="1018801"/>
            <a:ext cx="10515600" cy="5166846"/>
          </a:xfrm>
        </p:spPr>
        <p:txBody>
          <a:bodyPr/>
          <a:lstStyle/>
          <a:p>
            <a:r>
              <a:rPr lang="en-US" dirty="0"/>
              <a:t>Can make use case collections to motivate benchmarks</a:t>
            </a:r>
          </a:p>
          <a:p>
            <a:pPr lvl="1"/>
            <a:r>
              <a:rPr lang="en-US" dirty="0"/>
              <a:t>NIST and BDEC have templates</a:t>
            </a:r>
          </a:p>
          <a:p>
            <a:pPr lvl="1"/>
            <a:r>
              <a:rPr lang="en-US" dirty="0"/>
              <a:t>Could helpfully fill in templates for benchmarks</a:t>
            </a:r>
          </a:p>
          <a:p>
            <a:r>
              <a:rPr lang="en-US" dirty="0"/>
              <a:t>Research applications have some similarities but many differences from commercial use cases</a:t>
            </a:r>
          </a:p>
          <a:p>
            <a:r>
              <a:rPr lang="en-US" dirty="0"/>
              <a:t>Increasing importance of integration of simulation and Machine Learning</a:t>
            </a:r>
          </a:p>
          <a:p>
            <a:r>
              <a:rPr lang="en-US" dirty="0"/>
              <a:t>Increasing importance of distributed Edge applications</a:t>
            </a:r>
          </a:p>
          <a:p>
            <a:r>
              <a:rPr lang="en-US" dirty="0"/>
              <a:t>Should benchmark dataflow and BSP style communication</a:t>
            </a:r>
          </a:p>
          <a:p>
            <a:r>
              <a:rPr lang="en-US" dirty="0"/>
              <a:t>Twister2 will combine Heron and Spark with built in HPC performance</a:t>
            </a:r>
          </a:p>
        </p:txBody>
      </p:sp>
      <p:sp>
        <p:nvSpPr>
          <p:cNvPr id="4" name="Date Placeholder 3">
            <a:extLst>
              <a:ext uri="{FF2B5EF4-FFF2-40B4-BE49-F238E27FC236}">
                <a16:creationId xmlns:a16="http://schemas.microsoft.com/office/drawing/2014/main" id="{625FDA07-2E57-47FF-BDDA-6F72F38FA9A6}"/>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8A1A4B9-D616-44DA-96BD-D97501979AA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123</a:t>
            </a:fld>
            <a:endParaRPr lang="en-US">
              <a:solidFill>
                <a:prstClr val="black">
                  <a:tint val="75000"/>
                </a:prstClr>
              </a:solidFill>
            </a:endParaRPr>
          </a:p>
        </p:txBody>
      </p:sp>
    </p:spTree>
    <p:extLst>
      <p:ext uri="{BB962C8B-B14F-4D97-AF65-F5344CB8AC3E}">
        <p14:creationId xmlns:p14="http://schemas.microsoft.com/office/powerpoint/2010/main" val="317212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039600" cy="5257800"/>
          </a:xfrm>
        </p:spPr>
        <p:txBody>
          <a:bodyPr>
            <a:noAutofit/>
          </a:bodyPr>
          <a:lstStyle/>
          <a:p>
            <a:r>
              <a:rPr lang="en-US" sz="1800" b="1" dirty="0"/>
              <a:t>Government Operation(4): </a:t>
            </a:r>
            <a:r>
              <a:rPr lang="en-US" sz="1800" dirty="0"/>
              <a:t>National Archives and Records Administration, Census Bureau</a:t>
            </a:r>
          </a:p>
          <a:p>
            <a:r>
              <a:rPr lang="en-US" sz="1800" b="1" dirty="0"/>
              <a:t>Commercial(8): </a:t>
            </a:r>
            <a:r>
              <a:rPr lang="en-US" sz="1800" dirty="0"/>
              <a:t>Finance in Cloud, Cloud Backup, </a:t>
            </a:r>
            <a:r>
              <a:rPr lang="en-US" sz="1800" dirty="0" err="1"/>
              <a:t>Mendeley</a:t>
            </a:r>
            <a:r>
              <a:rPr lang="en-US" sz="1800" dirty="0"/>
              <a:t> (Citations), Netflix, Web Search, Digital Materials, Cargo shipping (as in UPS)</a:t>
            </a:r>
          </a:p>
          <a:p>
            <a:r>
              <a:rPr lang="en-US" sz="1800" b="1" dirty="0"/>
              <a:t>Defense(3): </a:t>
            </a:r>
            <a:r>
              <a:rPr lang="en-US" sz="1800" dirty="0"/>
              <a:t>Sensors, Image surveillance, Situation Assessment</a:t>
            </a:r>
          </a:p>
          <a:p>
            <a:r>
              <a:rPr lang="en-US" sz="1800" b="1" dirty="0"/>
              <a:t>Healthcare and Life Sciences(10): </a:t>
            </a:r>
            <a:r>
              <a:rPr lang="en-US" sz="1800" dirty="0"/>
              <a:t>Medical records, Graph and Probabilistic analysis, Pathology, </a:t>
            </a:r>
            <a:r>
              <a:rPr lang="en-US" sz="1800" dirty="0" err="1"/>
              <a:t>Bioimaging</a:t>
            </a:r>
            <a:r>
              <a:rPr lang="en-US" sz="1800" dirty="0"/>
              <a:t>, Genomics, Epidemiology, People Activity models, Biodiversity</a:t>
            </a:r>
          </a:p>
          <a:p>
            <a:r>
              <a:rPr lang="en-US" sz="1800" b="1" dirty="0"/>
              <a:t>Deep Learning and Social Media(6): </a:t>
            </a:r>
            <a:r>
              <a:rPr lang="en-US" sz="1800" dirty="0"/>
              <a:t>Driving Car, </a:t>
            </a:r>
            <a:r>
              <a:rPr lang="en-US" sz="1800" dirty="0" err="1"/>
              <a:t>Geolocate</a:t>
            </a:r>
            <a:r>
              <a:rPr lang="en-US" sz="1800" dirty="0"/>
              <a:t> images/cameras, Twitter, Crowd Sourcing, Network Science, NIST benchmark datasets</a:t>
            </a:r>
          </a:p>
          <a:p>
            <a:r>
              <a:rPr lang="en-US" sz="1800" b="1" dirty="0"/>
              <a:t>The Ecosystem for Research(4): </a:t>
            </a:r>
            <a:r>
              <a:rPr lang="en-US" sz="1800" dirty="0"/>
              <a:t>Metadata, Collaboration, Language Translation, Light source experiments</a:t>
            </a:r>
          </a:p>
          <a:p>
            <a:r>
              <a:rPr lang="en-US" sz="1800" b="1" dirty="0"/>
              <a:t>Astronomy and Physics(5): </a:t>
            </a:r>
            <a:r>
              <a:rPr lang="en-US" sz="1800" dirty="0"/>
              <a:t>Sky Surveys including comparison to simulation, Large Hadron Collider at CERN, Belle Accelerator II in Japan</a:t>
            </a:r>
          </a:p>
          <a:p>
            <a:r>
              <a:rPr lang="en-US" sz="1800" b="1" dirty="0"/>
              <a:t>Earth, Environmental and Polar Science(10): </a:t>
            </a:r>
            <a:r>
              <a:rPr lang="en-US" sz="18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800" b="1" dirty="0"/>
              <a:t>Energy(1): </a:t>
            </a:r>
            <a:r>
              <a:rPr lang="en-US" sz="1800" dirty="0"/>
              <a:t>Smart grid</a:t>
            </a:r>
          </a:p>
          <a:p>
            <a:r>
              <a:rPr lang="en-US" sz="1800" dirty="0"/>
              <a:t>Published by NIST </a:t>
            </a:r>
            <a:r>
              <a:rPr lang="en-US" sz="1800"/>
              <a:t>as version 2 </a:t>
            </a:r>
            <a:r>
              <a:rPr lang="en-US" sz="1800" dirty="0">
                <a:hlinkClick r:id="rId3"/>
              </a:rPr>
              <a:t>https://bigdatawg.nist.gov/_uploadfiles/NIST.SP.1500-3r1.pdf</a:t>
            </a:r>
            <a:r>
              <a:rPr lang="en-US" sz="1800" dirty="0"/>
              <a:t> with common set of 26 features recorded for </a:t>
            </a:r>
            <a:r>
              <a:rPr lang="en-US" sz="1800"/>
              <a:t>each use-case</a:t>
            </a:r>
            <a:endParaRPr lang="en-US" sz="1800" dirty="0"/>
          </a:p>
        </p:txBody>
      </p:sp>
      <p:sp>
        <p:nvSpPr>
          <p:cNvPr id="2" name="Title 1"/>
          <p:cNvSpPr>
            <a:spLocks noGrp="1"/>
          </p:cNvSpPr>
          <p:nvPr>
            <p:ph type="title"/>
          </p:nvPr>
        </p:nvSpPr>
        <p:spPr>
          <a:xfrm>
            <a:off x="1524000" y="0"/>
            <a:ext cx="9126166" cy="762000"/>
          </a:xfrm>
        </p:spPr>
        <p:txBody>
          <a:bodyPr>
            <a:noAutofit/>
          </a:bodyPr>
          <a:lstStyle/>
          <a:p>
            <a:pPr algn="ctr"/>
            <a:r>
              <a:rPr lang="en-US" sz="2800" dirty="0">
                <a:latin typeface="+mn-lt"/>
              </a:rPr>
              <a:t>51 Detailed Use Cases: </a:t>
            </a:r>
            <a:r>
              <a:rPr lang="en-US" sz="2400" dirty="0">
                <a:latin typeface="+mn-lt"/>
              </a:rPr>
              <a:t>Contributed July-September 2013</a:t>
            </a:r>
            <a:br>
              <a:rPr lang="en-US" sz="2400" dirty="0">
                <a:latin typeface="+mn-lt"/>
              </a:rPr>
            </a:br>
            <a:r>
              <a:rPr lang="en-US" sz="2400" dirty="0">
                <a:latin typeface="+mn-lt"/>
              </a:rPr>
              <a:t>Covers goals, data features such as 3 V’s, software, hardware</a:t>
            </a:r>
          </a:p>
        </p:txBody>
      </p:sp>
      <p:sp>
        <p:nvSpPr>
          <p:cNvPr id="4" name="TextBox 3"/>
          <p:cNvSpPr txBox="1"/>
          <p:nvPr/>
        </p:nvSpPr>
        <p:spPr>
          <a:xfrm>
            <a:off x="4468091" y="6335652"/>
            <a:ext cx="5791200" cy="400110"/>
          </a:xfrm>
          <a:prstGeom prst="rect">
            <a:avLst/>
          </a:prstGeom>
          <a:solidFill>
            <a:srgbClr val="2975A3"/>
          </a:solidFill>
        </p:spPr>
        <p:txBody>
          <a:bodyPr wrap="square" rtlCol="0">
            <a:spAutoFit/>
          </a:bodyPr>
          <a:lstStyle/>
          <a:p>
            <a:pPr>
              <a:defRPr/>
            </a:pPr>
            <a:r>
              <a:rPr lang="en-US" sz="2000" kern="0" dirty="0">
                <a:solidFill>
                  <a:schemeClr val="bg1"/>
                </a:solidFill>
                <a:cs typeface="Times New Roman" panose="02020603050405020304" pitchFamily="18" charset="0"/>
              </a:rPr>
              <a:t>26 Features for each use case Biased to science</a:t>
            </a:r>
          </a:p>
        </p:txBody>
      </p:sp>
      <p:sp>
        <p:nvSpPr>
          <p:cNvPr id="5" name="Slide Number Placeholder 4">
            <a:extLst>
              <a:ext uri="{FF2B5EF4-FFF2-40B4-BE49-F238E27FC236}">
                <a16:creationId xmlns:a16="http://schemas.microsoft.com/office/drawing/2014/main" id="{88A41DC7-E679-4965-809F-DFFED0E64502}"/>
              </a:ext>
            </a:extLst>
          </p:cNvPr>
          <p:cNvSpPr>
            <a:spLocks noGrp="1"/>
          </p:cNvSpPr>
          <p:nvPr>
            <p:ph type="sldNum" sz="quarter" idx="12"/>
          </p:nvPr>
        </p:nvSpPr>
        <p:spPr/>
        <p:txBody>
          <a:bodyPr/>
          <a:lstStyle/>
          <a:p>
            <a:fld id="{C4B85148-DB98-4269-ACE6-2DF49F9918C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484338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000" y="77839"/>
            <a:ext cx="12072536" cy="369332"/>
          </a:xfrm>
          <a:prstGeom prst="rect">
            <a:avLst/>
          </a:prstGeom>
        </p:spPr>
        <p:txBody>
          <a:bodyPr wrap="none">
            <a:spAutoFit/>
          </a:bodyPr>
          <a:lstStyle/>
          <a:p>
            <a:pPr eaLnBrk="1" fontAlgn="auto" hangingPunct="1">
              <a:spcBef>
                <a:spcPts val="0"/>
              </a:spcBef>
              <a:spcAft>
                <a:spcPts val="0"/>
              </a:spcAft>
              <a:defRPr/>
            </a:pPr>
            <a:r>
              <a:rPr lang="en-US" sz="1800" b="1" i="0" kern="0" dirty="0">
                <a:solidFill>
                  <a:sysClr val="windowText" lastClr="000000"/>
                </a:solidFill>
                <a:hlinkClick r:id="rId3"/>
              </a:rPr>
              <a:t>https://bigdatawg.nist.gov/_uploadfiles/M0621_v2_7345181325.pdf</a:t>
            </a:r>
            <a:r>
              <a:rPr lang="en-US" sz="1800" b="1" i="0" kern="0" dirty="0">
                <a:solidFill>
                  <a:sysClr val="windowText" lastClr="000000"/>
                </a:solidFill>
              </a:rPr>
              <a:t> </a:t>
            </a:r>
            <a:r>
              <a:rPr lang="en-US" sz="1800" b="1" i="0" kern="0" dirty="0">
                <a:solidFill>
                  <a:sysClr val="windowText" lastClr="000000"/>
                </a:solidFill>
                <a:hlinkClick r:id="rId4"/>
              </a:rPr>
              <a:t>http://hpc-abds.org/kaleidoscope/survey/</a:t>
            </a:r>
            <a:r>
              <a:rPr lang="en-US" sz="1800" b="1" i="0" kern="0" dirty="0">
                <a:solidFill>
                  <a:sysClr val="windowText" lastClr="000000"/>
                </a:solidFill>
              </a:rPr>
              <a:t> </a:t>
            </a:r>
          </a:p>
        </p:txBody>
      </p:sp>
      <p:sp>
        <p:nvSpPr>
          <p:cNvPr id="3" name="Slide Number Placeholder 2">
            <a:extLst>
              <a:ext uri="{FF2B5EF4-FFF2-40B4-BE49-F238E27FC236}">
                <a16:creationId xmlns:a16="http://schemas.microsoft.com/office/drawing/2014/main" id="{AB5043D8-394A-49E7-908E-CB1C793395CA}"/>
              </a:ext>
            </a:extLst>
          </p:cNvPr>
          <p:cNvSpPr>
            <a:spLocks noGrp="1"/>
          </p:cNvSpPr>
          <p:nvPr>
            <p:ph type="sldNum" sz="quarter" idx="12"/>
          </p:nvPr>
        </p:nvSpPr>
        <p:spPr/>
        <p:txBody>
          <a:bodyPr/>
          <a:lstStyle/>
          <a:p>
            <a:fld id="{C4B85148-DB98-4269-ACE6-2DF49F9918C9}" type="slidenum">
              <a:rPr lang="en-US" smtClean="0">
                <a:solidFill>
                  <a:prstClr val="black"/>
                </a:solidFill>
              </a:rPr>
              <a:pPr/>
              <a:t>14</a:t>
            </a:fld>
            <a:endParaRPr lang="en-US" dirty="0">
              <a:solidFill>
                <a:prstClr val="black"/>
              </a:solidFill>
            </a:endParaRPr>
          </a:p>
        </p:txBody>
      </p:sp>
      <p:grpSp>
        <p:nvGrpSpPr>
          <p:cNvPr id="15" name="Group 14">
            <a:extLst>
              <a:ext uri="{FF2B5EF4-FFF2-40B4-BE49-F238E27FC236}">
                <a16:creationId xmlns:a16="http://schemas.microsoft.com/office/drawing/2014/main" id="{FD47CEDA-EF92-4259-AE66-5476AA860D98}"/>
              </a:ext>
            </a:extLst>
          </p:cNvPr>
          <p:cNvGrpSpPr/>
          <p:nvPr/>
        </p:nvGrpSpPr>
        <p:grpSpPr>
          <a:xfrm>
            <a:off x="-32657" y="480329"/>
            <a:ext cx="12263845" cy="6377671"/>
            <a:chOff x="0" y="-30480"/>
            <a:chExt cx="13367388" cy="6888480"/>
          </a:xfrm>
        </p:grpSpPr>
        <p:pic>
          <p:nvPicPr>
            <p:cNvPr id="5" name="Picture 4">
              <a:extLst>
                <a:ext uri="{FF2B5EF4-FFF2-40B4-BE49-F238E27FC236}">
                  <a16:creationId xmlns:a16="http://schemas.microsoft.com/office/drawing/2014/main" id="{EAC65C4C-78AC-4EFB-A03F-2C7739AEE4C6}"/>
                </a:ext>
              </a:extLst>
            </p:cNvPr>
            <p:cNvPicPr>
              <a:picLocks noChangeAspect="1"/>
            </p:cNvPicPr>
            <p:nvPr/>
          </p:nvPicPr>
          <p:blipFill rotWithShape="1">
            <a:blip r:embed="rId5">
              <a:extLst>
                <a:ext uri="{28A0092B-C50C-407E-A947-70E740481C1C}">
                  <a14:useLocalDpi xmlns:a14="http://schemas.microsoft.com/office/drawing/2010/main" val="0"/>
                </a:ext>
              </a:extLst>
            </a:blip>
            <a:srcRect l="7615" r="8114"/>
            <a:stretch/>
          </p:blipFill>
          <p:spPr>
            <a:xfrm>
              <a:off x="0" y="0"/>
              <a:ext cx="4465856" cy="6858000"/>
            </a:xfrm>
            <a:prstGeom prst="rect">
              <a:avLst/>
            </a:prstGeom>
          </p:spPr>
        </p:pic>
        <p:pic>
          <p:nvPicPr>
            <p:cNvPr id="12" name="Picture 11">
              <a:extLst>
                <a:ext uri="{FF2B5EF4-FFF2-40B4-BE49-F238E27FC236}">
                  <a16:creationId xmlns:a16="http://schemas.microsoft.com/office/drawing/2014/main" id="{EE699ABA-A2EE-413E-AD8E-AB52733F764E}"/>
                </a:ext>
              </a:extLst>
            </p:cNvPr>
            <p:cNvPicPr>
              <a:picLocks noChangeAspect="1"/>
            </p:cNvPicPr>
            <p:nvPr/>
          </p:nvPicPr>
          <p:blipFill rotWithShape="1">
            <a:blip r:embed="rId6">
              <a:extLst>
                <a:ext uri="{28A0092B-C50C-407E-A947-70E740481C1C}">
                  <a14:useLocalDpi xmlns:a14="http://schemas.microsoft.com/office/drawing/2010/main" val="0"/>
                </a:ext>
              </a:extLst>
            </a:blip>
            <a:srcRect l="7553" r="7610"/>
            <a:stretch/>
          </p:blipFill>
          <p:spPr>
            <a:xfrm>
              <a:off x="4425410" y="-17417"/>
              <a:ext cx="4495801" cy="6858000"/>
            </a:xfrm>
            <a:prstGeom prst="rect">
              <a:avLst/>
            </a:prstGeom>
          </p:spPr>
        </p:pic>
        <p:pic>
          <p:nvPicPr>
            <p:cNvPr id="14" name="Picture 13">
              <a:extLst>
                <a:ext uri="{FF2B5EF4-FFF2-40B4-BE49-F238E27FC236}">
                  <a16:creationId xmlns:a16="http://schemas.microsoft.com/office/drawing/2014/main" id="{3C08443B-8CD8-4FB1-9989-211355623924}"/>
                </a:ext>
              </a:extLst>
            </p:cNvPr>
            <p:cNvPicPr>
              <a:picLocks noChangeAspect="1"/>
            </p:cNvPicPr>
            <p:nvPr/>
          </p:nvPicPr>
          <p:blipFill rotWithShape="1">
            <a:blip r:embed="rId7">
              <a:extLst>
                <a:ext uri="{28A0092B-C50C-407E-A947-70E740481C1C}">
                  <a14:useLocalDpi xmlns:a14="http://schemas.microsoft.com/office/drawing/2010/main" val="0"/>
                </a:ext>
              </a:extLst>
            </a:blip>
            <a:srcRect l="8627" r="7473"/>
            <a:stretch/>
          </p:blipFill>
          <p:spPr>
            <a:xfrm>
              <a:off x="8921211" y="-30480"/>
              <a:ext cx="4446177" cy="6858000"/>
            </a:xfrm>
            <a:prstGeom prst="rect">
              <a:avLst/>
            </a:prstGeom>
          </p:spPr>
        </p:pic>
      </p:grpSp>
      <p:sp>
        <p:nvSpPr>
          <p:cNvPr id="2" name="TextBox 1"/>
          <p:cNvSpPr txBox="1"/>
          <p:nvPr/>
        </p:nvSpPr>
        <p:spPr>
          <a:xfrm>
            <a:off x="-45000" y="5550687"/>
            <a:ext cx="1703161" cy="1323439"/>
          </a:xfrm>
          <a:prstGeom prst="rect">
            <a:avLst/>
          </a:prstGeom>
          <a:noFill/>
        </p:spPr>
        <p:txBody>
          <a:bodyPr wrap="square" rtlCol="0">
            <a:spAutoFit/>
          </a:bodyPr>
          <a:lstStyle/>
          <a:p>
            <a:pPr eaLnBrk="1" fontAlgn="auto" hangingPunct="1">
              <a:spcBef>
                <a:spcPts val="0"/>
              </a:spcBef>
              <a:spcAft>
                <a:spcPts val="0"/>
              </a:spcAft>
              <a:defRPr/>
            </a:pPr>
            <a:r>
              <a:rPr lang="en-US" sz="2000" b="1" i="0" kern="0" dirty="0">
                <a:solidFill>
                  <a:sysClr val="windowText" lastClr="000000"/>
                </a:solidFill>
              </a:rPr>
              <a:t>Version 2 of Survey with Security and Tags</a:t>
            </a:r>
          </a:p>
        </p:txBody>
      </p:sp>
    </p:spTree>
    <p:extLst>
      <p:ext uri="{BB962C8B-B14F-4D97-AF65-F5344CB8AC3E}">
        <p14:creationId xmlns:p14="http://schemas.microsoft.com/office/powerpoint/2010/main" val="418284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9392" t="21131" r="9445" b="1397"/>
          <a:stretch/>
        </p:blipFill>
        <p:spPr>
          <a:xfrm>
            <a:off x="2245051" y="-34834"/>
            <a:ext cx="8821366" cy="6871012"/>
          </a:xfrm>
          <a:prstGeom prst="rect">
            <a:avLst/>
          </a:prstGeom>
        </p:spPr>
      </p:pic>
      <p:sp>
        <p:nvSpPr>
          <p:cNvPr id="8" name="TextBox 7"/>
          <p:cNvSpPr txBox="1"/>
          <p:nvPr/>
        </p:nvSpPr>
        <p:spPr>
          <a:xfrm>
            <a:off x="-1" y="34884"/>
            <a:ext cx="2245051" cy="830997"/>
          </a:xfrm>
          <a:prstGeom prst="rect">
            <a:avLst/>
          </a:prstGeom>
          <a:solidFill>
            <a:schemeClr val="bg1"/>
          </a:solidFill>
        </p:spPr>
        <p:txBody>
          <a:bodyPr wrap="square" rtlCol="0">
            <a:spAutoFit/>
          </a:bodyPr>
          <a:lstStyle/>
          <a:p>
            <a:r>
              <a:rPr lang="en-US" sz="2400" b="1" dirty="0"/>
              <a:t>Part of Property Summary Table</a:t>
            </a:r>
          </a:p>
        </p:txBody>
      </p:sp>
      <p:sp>
        <p:nvSpPr>
          <p:cNvPr id="2" name="Slide Number Placeholder 1">
            <a:extLst>
              <a:ext uri="{FF2B5EF4-FFF2-40B4-BE49-F238E27FC236}">
                <a16:creationId xmlns:a16="http://schemas.microsoft.com/office/drawing/2014/main" id="{32921D00-E326-4D6D-A096-75DEDA7A033E}"/>
              </a:ext>
            </a:extLst>
          </p:cNvPr>
          <p:cNvSpPr>
            <a:spLocks noGrp="1"/>
          </p:cNvSpPr>
          <p:nvPr>
            <p:ph type="sldNum" sz="quarter" idx="12"/>
          </p:nvPr>
        </p:nvSpPr>
        <p:spPr/>
        <p:txBody>
          <a:bodyPr/>
          <a:lstStyle/>
          <a:p>
            <a:fld id="{C4B85148-DB98-4269-ACE6-2DF49F9918C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1880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3237"/>
            <a:ext cx="12192000" cy="5867400"/>
          </a:xfrm>
        </p:spPr>
        <p:txBody>
          <a:bodyPr>
            <a:noAutofit/>
          </a:bodyPr>
          <a:lstStyle/>
          <a:p>
            <a:r>
              <a:rPr lang="en-US" sz="2000" b="1" dirty="0">
                <a:solidFill>
                  <a:srgbClr val="006BB5"/>
                </a:solidFill>
              </a:rPr>
              <a:t>People</a:t>
            </a:r>
            <a:r>
              <a:rPr lang="en-US" sz="2000" dirty="0">
                <a:solidFill>
                  <a:srgbClr val="006BB5"/>
                </a:solidFill>
              </a:rPr>
              <a:t>: </a:t>
            </a:r>
            <a:r>
              <a:rPr lang="en-US" sz="2000" dirty="0"/>
              <a:t>either the users (but see below) or subjects of application and often both</a:t>
            </a:r>
          </a:p>
          <a:p>
            <a:r>
              <a:rPr lang="en-US" sz="2000" b="1" dirty="0">
                <a:solidFill>
                  <a:srgbClr val="006BB5"/>
                </a:solidFill>
              </a:rPr>
              <a:t>Decision makers </a:t>
            </a:r>
            <a:r>
              <a:rPr lang="en-US" sz="2000" dirty="0"/>
              <a:t>like researchers or doctors (users of application)</a:t>
            </a:r>
          </a:p>
          <a:p>
            <a:r>
              <a:rPr lang="en-US" sz="2000" b="1" dirty="0">
                <a:solidFill>
                  <a:srgbClr val="006BB5"/>
                </a:solidFill>
              </a:rPr>
              <a:t>Items</a:t>
            </a:r>
            <a:r>
              <a:rPr lang="en-US" sz="2000" dirty="0"/>
              <a:t> such as Images, EMR, Sequences below; observations or contents of online store</a:t>
            </a:r>
          </a:p>
          <a:p>
            <a:pPr lvl="1"/>
            <a:r>
              <a:rPr lang="en-US" sz="1800" b="1" dirty="0">
                <a:solidFill>
                  <a:srgbClr val="006BB5"/>
                </a:solidFill>
              </a:rPr>
              <a:t>Images </a:t>
            </a:r>
            <a:r>
              <a:rPr lang="en-US" sz="1800" dirty="0"/>
              <a:t>or “Electronic Information nuggets”</a:t>
            </a:r>
          </a:p>
          <a:p>
            <a:pPr lvl="1"/>
            <a:r>
              <a:rPr lang="en-US" sz="1800" b="1" dirty="0">
                <a:solidFill>
                  <a:srgbClr val="006BB5"/>
                </a:solidFill>
              </a:rPr>
              <a:t>EMR</a:t>
            </a:r>
            <a:r>
              <a:rPr lang="en-US" sz="1800" dirty="0"/>
              <a:t>: Electronic Medical Records (often similar to people parallelism)</a:t>
            </a:r>
          </a:p>
          <a:p>
            <a:pPr lvl="1"/>
            <a:r>
              <a:rPr lang="en-US" sz="1800" dirty="0"/>
              <a:t>Protein or Gene </a:t>
            </a:r>
            <a:r>
              <a:rPr lang="en-US" sz="1800" b="1" dirty="0">
                <a:solidFill>
                  <a:srgbClr val="006BB5"/>
                </a:solidFill>
              </a:rPr>
              <a:t>Sequences</a:t>
            </a:r>
            <a:r>
              <a:rPr lang="en-US" sz="1800" dirty="0"/>
              <a:t>;</a:t>
            </a:r>
          </a:p>
          <a:p>
            <a:pPr lvl="1"/>
            <a:r>
              <a:rPr lang="en-US" sz="1800" b="1" dirty="0">
                <a:solidFill>
                  <a:srgbClr val="006BB5"/>
                </a:solidFill>
              </a:rPr>
              <a:t>Material</a:t>
            </a:r>
            <a:r>
              <a:rPr lang="en-US" sz="1800" dirty="0"/>
              <a:t> properties, </a:t>
            </a:r>
            <a:r>
              <a:rPr lang="en-US" sz="1800" b="1" dirty="0">
                <a:solidFill>
                  <a:srgbClr val="006BB5"/>
                </a:solidFill>
              </a:rPr>
              <a:t>Manufactured Object </a:t>
            </a:r>
            <a:r>
              <a:rPr lang="en-US" sz="1800" dirty="0"/>
              <a:t>specifications, etc., in custom dataset</a:t>
            </a:r>
          </a:p>
          <a:p>
            <a:pPr lvl="1"/>
            <a:r>
              <a:rPr lang="en-US" sz="1800" b="1" dirty="0">
                <a:solidFill>
                  <a:srgbClr val="006BB5"/>
                </a:solidFill>
              </a:rPr>
              <a:t>Modelled</a:t>
            </a:r>
            <a:r>
              <a:rPr lang="en-US" sz="1800" b="1" dirty="0"/>
              <a:t> </a:t>
            </a:r>
            <a:r>
              <a:rPr lang="en-US" sz="1800" b="1" dirty="0">
                <a:solidFill>
                  <a:srgbClr val="006BB5"/>
                </a:solidFill>
              </a:rPr>
              <a:t>entities</a:t>
            </a:r>
            <a:r>
              <a:rPr lang="en-US" sz="1800" b="1" dirty="0"/>
              <a:t> </a:t>
            </a:r>
            <a:r>
              <a:rPr lang="en-US" sz="1800" dirty="0"/>
              <a:t>like vehicles and people</a:t>
            </a:r>
          </a:p>
          <a:p>
            <a:r>
              <a:rPr lang="en-US" sz="2000" b="1" dirty="0">
                <a:solidFill>
                  <a:srgbClr val="006BB5"/>
                </a:solidFill>
              </a:rPr>
              <a:t>Sensors</a:t>
            </a:r>
            <a:r>
              <a:rPr lang="en-US" sz="2000" dirty="0"/>
              <a:t> – Internet of Things</a:t>
            </a:r>
          </a:p>
          <a:p>
            <a:r>
              <a:rPr lang="en-US" sz="2000" b="1" dirty="0">
                <a:solidFill>
                  <a:srgbClr val="006BB5"/>
                </a:solidFill>
              </a:rPr>
              <a:t>Events</a:t>
            </a:r>
            <a:r>
              <a:rPr lang="en-US" sz="2000" dirty="0"/>
              <a:t> such as detected anomalies in telescope or credit card data or atmosphere</a:t>
            </a:r>
          </a:p>
          <a:p>
            <a:r>
              <a:rPr lang="en-US" sz="2000" b="1" dirty="0">
                <a:solidFill>
                  <a:srgbClr val="0070C0"/>
                </a:solidFill>
              </a:rPr>
              <a:t>(Complex) </a:t>
            </a:r>
            <a:r>
              <a:rPr lang="en-US" sz="2000" b="1" dirty="0">
                <a:solidFill>
                  <a:srgbClr val="006BB5"/>
                </a:solidFill>
              </a:rPr>
              <a:t>Nodes</a:t>
            </a:r>
            <a:r>
              <a:rPr lang="en-US" sz="2000" b="1" dirty="0"/>
              <a:t> </a:t>
            </a:r>
            <a:r>
              <a:rPr lang="en-US" sz="2000" dirty="0"/>
              <a:t>in RDF Graph</a:t>
            </a:r>
          </a:p>
          <a:p>
            <a:r>
              <a:rPr lang="en-US" sz="2000" b="1" dirty="0">
                <a:solidFill>
                  <a:srgbClr val="006BB5"/>
                </a:solidFill>
              </a:rPr>
              <a:t>Simple nodes </a:t>
            </a:r>
            <a:r>
              <a:rPr lang="en-US" sz="2000" dirty="0"/>
              <a:t>as in a learning network</a:t>
            </a:r>
          </a:p>
          <a:p>
            <a:r>
              <a:rPr lang="en-US" sz="2000" b="1" dirty="0">
                <a:solidFill>
                  <a:srgbClr val="006BB5"/>
                </a:solidFill>
              </a:rPr>
              <a:t>Tweets</a:t>
            </a:r>
            <a:r>
              <a:rPr lang="en-US" sz="2000" dirty="0"/>
              <a:t>, </a:t>
            </a:r>
            <a:r>
              <a:rPr lang="en-US" sz="2000" b="1" dirty="0">
                <a:solidFill>
                  <a:srgbClr val="006BB5"/>
                </a:solidFill>
              </a:rPr>
              <a:t>Blogs</a:t>
            </a:r>
            <a:r>
              <a:rPr lang="en-US" sz="2000" dirty="0"/>
              <a:t>, </a:t>
            </a:r>
            <a:r>
              <a:rPr lang="en-US" sz="2000" b="1" dirty="0">
                <a:solidFill>
                  <a:srgbClr val="006BB5"/>
                </a:solidFill>
              </a:rPr>
              <a:t>Documents</a:t>
            </a:r>
            <a:r>
              <a:rPr lang="en-US" sz="2000" dirty="0"/>
              <a:t>, </a:t>
            </a:r>
            <a:r>
              <a:rPr lang="en-US" sz="2000" b="1" dirty="0">
                <a:solidFill>
                  <a:srgbClr val="006BB5"/>
                </a:solidFill>
              </a:rPr>
              <a:t>Web Pages, </a:t>
            </a:r>
            <a:r>
              <a:rPr lang="en-US" sz="2000" dirty="0"/>
              <a:t>etc.</a:t>
            </a:r>
          </a:p>
          <a:p>
            <a:pPr lvl="1"/>
            <a:r>
              <a:rPr lang="en-US" sz="1800" dirty="0"/>
              <a:t>And characters/words in them</a:t>
            </a:r>
          </a:p>
          <a:p>
            <a:r>
              <a:rPr lang="en-US" sz="2000" b="1" dirty="0">
                <a:solidFill>
                  <a:srgbClr val="006BB5"/>
                </a:solidFill>
              </a:rPr>
              <a:t>Files</a:t>
            </a:r>
            <a:r>
              <a:rPr lang="en-US" sz="2000" dirty="0"/>
              <a:t> or data to be backed up, moved or assigned metadata</a:t>
            </a:r>
          </a:p>
          <a:p>
            <a:r>
              <a:rPr lang="en-US" sz="2000" b="1" dirty="0">
                <a:solidFill>
                  <a:srgbClr val="006BB5"/>
                </a:solidFill>
              </a:rPr>
              <a:t>Particles</a:t>
            </a:r>
            <a:r>
              <a:rPr lang="en-US" sz="2000" b="1" dirty="0"/>
              <a:t>/</a:t>
            </a:r>
            <a:r>
              <a:rPr lang="en-US" sz="2000" b="1" dirty="0">
                <a:solidFill>
                  <a:srgbClr val="006BB5"/>
                </a:solidFill>
              </a:rPr>
              <a:t>cells</a:t>
            </a:r>
            <a:r>
              <a:rPr lang="en-US" sz="2000" b="1" dirty="0"/>
              <a:t>/</a:t>
            </a:r>
            <a:r>
              <a:rPr lang="en-US" sz="2000" b="1" dirty="0">
                <a:solidFill>
                  <a:srgbClr val="006BB5"/>
                </a:solidFill>
              </a:rPr>
              <a:t>mesh</a:t>
            </a:r>
            <a:r>
              <a:rPr lang="en-US" sz="2000" b="1" dirty="0"/>
              <a:t> </a:t>
            </a:r>
            <a:r>
              <a:rPr lang="en-US" sz="2000" b="1" dirty="0">
                <a:solidFill>
                  <a:srgbClr val="006BB5"/>
                </a:solidFill>
              </a:rPr>
              <a:t>points</a:t>
            </a:r>
            <a:r>
              <a:rPr lang="en-US" sz="2000" b="1" dirty="0"/>
              <a:t> </a:t>
            </a:r>
            <a:r>
              <a:rPr lang="en-US" sz="2000" dirty="0"/>
              <a:t>as in parallel simulations</a:t>
            </a:r>
          </a:p>
          <a:p>
            <a:endParaRPr lang="en-US" sz="2000" dirty="0"/>
          </a:p>
        </p:txBody>
      </p:sp>
      <p:sp>
        <p:nvSpPr>
          <p:cNvPr id="2" name="Title 1"/>
          <p:cNvSpPr>
            <a:spLocks noGrp="1"/>
          </p:cNvSpPr>
          <p:nvPr>
            <p:ph type="title"/>
          </p:nvPr>
        </p:nvSpPr>
        <p:spPr>
          <a:xfrm>
            <a:off x="1524000" y="0"/>
            <a:ext cx="9126166" cy="457200"/>
          </a:xfrm>
        </p:spPr>
        <p:txBody>
          <a:bodyPr>
            <a:normAutofit fontScale="90000"/>
          </a:bodyPr>
          <a:lstStyle/>
          <a:p>
            <a:r>
              <a:rPr lang="en-US" b="1" dirty="0"/>
              <a:t>51 Use Cases: What is Parallelism Over?</a:t>
            </a:r>
          </a:p>
        </p:txBody>
      </p:sp>
      <p:sp>
        <p:nvSpPr>
          <p:cNvPr id="4" name="Slide Number Placeholder 3">
            <a:extLst>
              <a:ext uri="{FF2B5EF4-FFF2-40B4-BE49-F238E27FC236}">
                <a16:creationId xmlns:a16="http://schemas.microsoft.com/office/drawing/2014/main" id="{FBB458EE-FE11-47E0-AAB7-D251E994EF97}"/>
              </a:ext>
            </a:extLst>
          </p:cNvPr>
          <p:cNvSpPr>
            <a:spLocks noGrp="1"/>
          </p:cNvSpPr>
          <p:nvPr>
            <p:ph type="sldNum" sz="quarter" idx="12"/>
          </p:nvPr>
        </p:nvSpPr>
        <p:spPr/>
        <p:txBody>
          <a:bodyPr/>
          <a:lstStyle/>
          <a:p>
            <a:fld id="{C4B85148-DB98-4269-ACE6-2DF49F9918C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26624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671976"/>
          </a:xfrm>
        </p:spPr>
        <p:txBody>
          <a:bodyPr>
            <a:noAutofit/>
          </a:bodyPr>
          <a:lstStyle/>
          <a:p>
            <a:r>
              <a:rPr lang="en-US" sz="2400" b="1" dirty="0">
                <a:solidFill>
                  <a:srgbClr val="CC00FF"/>
                </a:solidFill>
              </a:rPr>
              <a:t>PP (26)</a:t>
            </a:r>
            <a:r>
              <a:rPr lang="en-US" sz="2400" dirty="0">
                <a:solidFill>
                  <a:srgbClr val="CC00FF"/>
                </a:solidFill>
              </a:rPr>
              <a:t> </a:t>
            </a:r>
            <a:r>
              <a:rPr lang="en-US" sz="2400" b="1" dirty="0"/>
              <a:t>“All” </a:t>
            </a:r>
            <a:r>
              <a:rPr lang="en-US" sz="2400" dirty="0"/>
              <a:t>Pleasingly Parallel or Map Only</a:t>
            </a:r>
          </a:p>
          <a:p>
            <a:r>
              <a:rPr lang="en-US" sz="2400" b="1" dirty="0">
                <a:solidFill>
                  <a:srgbClr val="CC00FF"/>
                </a:solidFill>
              </a:rPr>
              <a:t>MR (18) </a:t>
            </a:r>
            <a:r>
              <a:rPr lang="en-US" sz="2400" dirty="0"/>
              <a:t>Classic MapReduce MR (add </a:t>
            </a:r>
            <a:r>
              <a:rPr lang="en-US" sz="2400" dirty="0" err="1"/>
              <a:t>MRStat</a:t>
            </a:r>
            <a:r>
              <a:rPr lang="en-US" sz="2400" dirty="0"/>
              <a:t> below for full count)</a:t>
            </a:r>
          </a:p>
          <a:p>
            <a:r>
              <a:rPr lang="en-US" sz="2400" b="1" dirty="0" err="1">
                <a:solidFill>
                  <a:srgbClr val="CC00FF"/>
                </a:solidFill>
              </a:rPr>
              <a:t>MRStat</a:t>
            </a:r>
            <a:r>
              <a:rPr lang="en-US" sz="2400" b="1" dirty="0">
                <a:solidFill>
                  <a:srgbClr val="CC00FF"/>
                </a:solidFill>
              </a:rPr>
              <a:t> (7</a:t>
            </a:r>
            <a:r>
              <a:rPr lang="en-US" sz="2400" dirty="0"/>
              <a:t>) Simple version of MR where key computations are simple reduction as found in statistical averages such as histograms and averages</a:t>
            </a:r>
          </a:p>
          <a:p>
            <a:r>
              <a:rPr lang="en-US" sz="2400" b="1" dirty="0" err="1">
                <a:solidFill>
                  <a:srgbClr val="CC00FF"/>
                </a:solidFill>
              </a:rPr>
              <a:t>MRIter</a:t>
            </a:r>
            <a:r>
              <a:rPr lang="en-US" sz="2400" b="1" dirty="0">
                <a:solidFill>
                  <a:srgbClr val="CC00FF"/>
                </a:solidFill>
              </a:rPr>
              <a:t> (23</a:t>
            </a:r>
            <a:r>
              <a:rPr lang="en-US" sz="2400" dirty="0">
                <a:solidFill>
                  <a:srgbClr val="CC00FF"/>
                </a:solidFill>
              </a:rPr>
              <a:t>)</a:t>
            </a:r>
            <a:r>
              <a:rPr lang="en-US" sz="2400" dirty="0"/>
              <a:t> Iterative MapReduce or MPI (</a:t>
            </a:r>
            <a:r>
              <a:rPr lang="en-US" sz="2400" dirty="0" err="1"/>
              <a:t>Flink</a:t>
            </a:r>
            <a:r>
              <a:rPr lang="en-US" sz="2400" dirty="0"/>
              <a:t>, Spark, Twister)</a:t>
            </a:r>
          </a:p>
          <a:p>
            <a:r>
              <a:rPr lang="en-US" sz="2400" b="1" dirty="0">
                <a:solidFill>
                  <a:srgbClr val="CC00FF"/>
                </a:solidFill>
              </a:rPr>
              <a:t>Graph (9)</a:t>
            </a:r>
            <a:r>
              <a:rPr lang="en-US" sz="2400" dirty="0"/>
              <a:t> Complex graph data structure needed in analysis </a:t>
            </a:r>
          </a:p>
          <a:p>
            <a:r>
              <a:rPr lang="en-US" sz="2400" b="1" dirty="0">
                <a:solidFill>
                  <a:srgbClr val="CC00FF"/>
                </a:solidFill>
              </a:rPr>
              <a:t>Fusion (11)</a:t>
            </a:r>
            <a:r>
              <a:rPr lang="en-US" sz="2400" dirty="0"/>
              <a:t> Integrate diverse data to aid discovery/decision making; could involve sophisticated algorithms or could just be a portal</a:t>
            </a:r>
          </a:p>
          <a:p>
            <a:r>
              <a:rPr lang="en-US" sz="2400" b="1" dirty="0">
                <a:solidFill>
                  <a:srgbClr val="CC00FF"/>
                </a:solidFill>
              </a:rPr>
              <a:t>Streaming (41) </a:t>
            </a:r>
            <a:r>
              <a:rPr lang="en-US" sz="2400" dirty="0"/>
              <a:t>Some data comes in incrementally and is processed this way</a:t>
            </a:r>
          </a:p>
          <a:p>
            <a:r>
              <a:rPr lang="en-US" sz="2400" b="1" dirty="0">
                <a:solidFill>
                  <a:srgbClr val="CC00FF"/>
                </a:solidFill>
              </a:rPr>
              <a:t>Classify	(30) </a:t>
            </a:r>
            <a:r>
              <a:rPr lang="en-US" sz="2400" dirty="0"/>
              <a:t>Classification: divide data into categories</a:t>
            </a:r>
          </a:p>
          <a:p>
            <a:r>
              <a:rPr lang="en-US" sz="2400" b="1" dirty="0">
                <a:solidFill>
                  <a:srgbClr val="CC00FF"/>
                </a:solidFill>
              </a:rPr>
              <a:t>S/Q (12) </a:t>
            </a:r>
            <a:r>
              <a:rPr lang="en-US" sz="2400" dirty="0"/>
              <a:t>Index, Search and Query</a:t>
            </a:r>
          </a:p>
          <a:p>
            <a:endParaRPr lang="en-US" sz="2400" dirty="0"/>
          </a:p>
        </p:txBody>
      </p:sp>
      <p:sp>
        <p:nvSpPr>
          <p:cNvPr id="2" name="Title 1"/>
          <p:cNvSpPr>
            <a:spLocks noGrp="1"/>
          </p:cNvSpPr>
          <p:nvPr>
            <p:ph type="title"/>
          </p:nvPr>
        </p:nvSpPr>
        <p:spPr>
          <a:xfrm>
            <a:off x="671945" y="0"/>
            <a:ext cx="10515600" cy="708602"/>
          </a:xfrm>
        </p:spPr>
        <p:txBody>
          <a:bodyPr>
            <a:noAutofit/>
          </a:bodyPr>
          <a:lstStyle/>
          <a:p>
            <a:pPr algn="ctr"/>
            <a:r>
              <a:rPr lang="en-US" b="1" dirty="0"/>
              <a:t>Sample Features of 51 Use Cases I</a:t>
            </a:r>
          </a:p>
        </p:txBody>
      </p:sp>
      <p:sp>
        <p:nvSpPr>
          <p:cNvPr id="4" name="Slide Number Placeholder 3">
            <a:extLst>
              <a:ext uri="{FF2B5EF4-FFF2-40B4-BE49-F238E27FC236}">
                <a16:creationId xmlns:a16="http://schemas.microsoft.com/office/drawing/2014/main" id="{6232C412-1BC6-440A-94AC-BDE1A338106D}"/>
              </a:ext>
            </a:extLst>
          </p:cNvPr>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1056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399"/>
            <a:ext cx="12192000" cy="6026727"/>
          </a:xfrm>
        </p:spPr>
        <p:txBody>
          <a:bodyPr>
            <a:noAutofit/>
          </a:bodyPr>
          <a:lstStyle/>
          <a:p>
            <a:r>
              <a:rPr lang="en-US" sz="2600" b="1" dirty="0">
                <a:solidFill>
                  <a:srgbClr val="CC00FF"/>
                </a:solidFill>
              </a:rPr>
              <a:t>CF (4) </a:t>
            </a:r>
            <a:r>
              <a:rPr lang="en-US" sz="2600" dirty="0"/>
              <a:t>Collaborative Filtering for recommender engines</a:t>
            </a:r>
          </a:p>
          <a:p>
            <a:r>
              <a:rPr lang="en-US" sz="2600" b="1" dirty="0">
                <a:solidFill>
                  <a:srgbClr val="CC00FF"/>
                </a:solidFill>
              </a:rPr>
              <a:t>LML (36) </a:t>
            </a:r>
            <a:r>
              <a:rPr lang="en-US" sz="2600" dirty="0"/>
              <a:t>Local Machine Learning (Independent for each parallel entity) – application could have GML as well</a:t>
            </a:r>
          </a:p>
          <a:p>
            <a:r>
              <a:rPr lang="en-US" sz="2600" b="1" dirty="0">
                <a:solidFill>
                  <a:srgbClr val="CC00FF"/>
                </a:solidFill>
              </a:rPr>
              <a:t>GML (23) </a:t>
            </a:r>
            <a:r>
              <a:rPr lang="en-US" sz="2600" dirty="0"/>
              <a:t>Global Machine Learning: Deep Learning, Clustering, LDA, PLSI, MDS, </a:t>
            </a:r>
          </a:p>
          <a:p>
            <a:pPr lvl="1"/>
            <a:r>
              <a:rPr lang="en-US" sz="2600" dirty="0"/>
              <a:t>Large Scale Optimizations as in </a:t>
            </a:r>
            <a:r>
              <a:rPr lang="en-US" sz="2600" dirty="0" err="1"/>
              <a:t>Variational</a:t>
            </a:r>
            <a:r>
              <a:rPr lang="en-US" sz="2600" dirty="0"/>
              <a:t> Bayes, MCMC, Lifted Belief Propagation, Stochastic Gradient Descent, L-BFGS, </a:t>
            </a:r>
            <a:r>
              <a:rPr lang="en-US" sz="2600" dirty="0" err="1"/>
              <a:t>Levenberg</a:t>
            </a:r>
            <a:r>
              <a:rPr lang="en-US" sz="2600" dirty="0"/>
              <a:t>-Marquardt . Can call EGO or Exascale Global Optimization with scalable parallel algorithm</a:t>
            </a:r>
          </a:p>
          <a:p>
            <a:r>
              <a:rPr lang="en-US" sz="2600" b="1" dirty="0">
                <a:solidFill>
                  <a:srgbClr val="CC00FF"/>
                </a:solidFill>
              </a:rPr>
              <a:t>Workflow (51) </a:t>
            </a:r>
            <a:r>
              <a:rPr lang="en-US" sz="2600" dirty="0"/>
              <a:t>Universal </a:t>
            </a:r>
          </a:p>
          <a:p>
            <a:r>
              <a:rPr lang="en-US" sz="2600" b="1" dirty="0">
                <a:solidFill>
                  <a:srgbClr val="CC00FF"/>
                </a:solidFill>
              </a:rPr>
              <a:t>GIS (16) </a:t>
            </a:r>
            <a:r>
              <a:rPr lang="en-US" sz="2600" dirty="0"/>
              <a:t>Geotagged data and often displayed in ESRI, Microsoft Virtual Earth, Google Earth, </a:t>
            </a:r>
            <a:r>
              <a:rPr lang="en-US" sz="2600" dirty="0" err="1"/>
              <a:t>GeoServer</a:t>
            </a:r>
            <a:r>
              <a:rPr lang="en-US" sz="2600" dirty="0"/>
              <a:t> etc.</a:t>
            </a:r>
          </a:p>
          <a:p>
            <a:r>
              <a:rPr lang="en-US" sz="2600" b="1" dirty="0">
                <a:solidFill>
                  <a:srgbClr val="CC00FF"/>
                </a:solidFill>
              </a:rPr>
              <a:t>HPC (5) </a:t>
            </a:r>
            <a:r>
              <a:rPr lang="en-US" sz="2600" dirty="0"/>
              <a:t>Classic large-scale simulation of cosmos, materials, etc. generating (visualization) data</a:t>
            </a:r>
          </a:p>
          <a:p>
            <a:r>
              <a:rPr lang="en-US" sz="2600" b="1" dirty="0">
                <a:solidFill>
                  <a:srgbClr val="CC00FF"/>
                </a:solidFill>
              </a:rPr>
              <a:t>Agent (2) </a:t>
            </a:r>
            <a:r>
              <a:rPr lang="en-US" sz="2600" dirty="0"/>
              <a:t>Simulations of models of data-defined macroscopic entities represented as agents</a:t>
            </a:r>
          </a:p>
          <a:p>
            <a:endParaRPr lang="en-US" sz="2600" dirty="0"/>
          </a:p>
        </p:txBody>
      </p:sp>
      <p:sp>
        <p:nvSpPr>
          <p:cNvPr id="2" name="Title 1"/>
          <p:cNvSpPr>
            <a:spLocks noGrp="1"/>
          </p:cNvSpPr>
          <p:nvPr>
            <p:ph type="title"/>
          </p:nvPr>
        </p:nvSpPr>
        <p:spPr>
          <a:xfrm>
            <a:off x="1465634" y="-76200"/>
            <a:ext cx="9126166" cy="762000"/>
          </a:xfrm>
        </p:spPr>
        <p:txBody>
          <a:bodyPr/>
          <a:lstStyle/>
          <a:p>
            <a:pPr algn="ctr"/>
            <a:r>
              <a:rPr lang="en-US" b="1" dirty="0"/>
              <a:t>Sample Features of 51 Use Cases II</a:t>
            </a:r>
            <a:endParaRPr lang="en-US" dirty="0"/>
          </a:p>
        </p:txBody>
      </p:sp>
      <p:sp>
        <p:nvSpPr>
          <p:cNvPr id="4" name="Slide Number Placeholder 3">
            <a:extLst>
              <a:ext uri="{FF2B5EF4-FFF2-40B4-BE49-F238E27FC236}">
                <a16:creationId xmlns:a16="http://schemas.microsoft.com/office/drawing/2014/main" id="{B2D07B5A-63D7-4718-AA89-523E50662B23}"/>
              </a:ext>
            </a:extLst>
          </p:cNvPr>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271102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18414" y="838201"/>
            <a:ext cx="8528624" cy="2852737"/>
          </a:xfrm>
        </p:spPr>
        <p:txBody>
          <a:bodyPr/>
          <a:lstStyle/>
          <a:p>
            <a:r>
              <a:rPr lang="en-US" dirty="0"/>
              <a:t>BDEC2 and NIST Use Cases</a:t>
            </a:r>
          </a:p>
        </p:txBody>
      </p:sp>
      <p:sp>
        <p:nvSpPr>
          <p:cNvPr id="2" name="Text Placeholder 1"/>
          <p:cNvSpPr>
            <a:spLocks noGrp="1"/>
          </p:cNvSpPr>
          <p:nvPr>
            <p:ph type="body" idx="1"/>
          </p:nvPr>
        </p:nvSpPr>
        <p:spPr>
          <a:xfrm>
            <a:off x="838200" y="4168839"/>
            <a:ext cx="10515600" cy="1500187"/>
          </a:xfrm>
        </p:spPr>
        <p:txBody>
          <a:bodyPr>
            <a:normAutofit lnSpcReduction="10000"/>
          </a:bodyPr>
          <a:lstStyle/>
          <a:p>
            <a:r>
              <a:rPr lang="en-US" dirty="0">
                <a:hlinkClick r:id="rId2"/>
              </a:rPr>
              <a:t>https://docs.google.com/document/d/1YBkdKP4TOXprNy9YOPAsfsFZey5r5jb71P7eQdfHgD8/edit?usp=sharing</a:t>
            </a:r>
            <a:endParaRPr lang="en-US" dirty="0"/>
          </a:p>
          <a:p>
            <a:r>
              <a:rPr lang="en-US" dirty="0">
                <a:hlinkClick r:id="rId3"/>
              </a:rPr>
              <a:t>https://docs.google.com/document/d/1iLijV2L0iqSlb4EI1XqrgvJu_9oGIjuUadcBl7H0rR0/edit?usp=sharing</a:t>
            </a:r>
            <a:r>
              <a:rPr lang="en-US" dirty="0"/>
              <a:t> </a:t>
            </a:r>
          </a:p>
        </p:txBody>
      </p:sp>
      <p:sp>
        <p:nvSpPr>
          <p:cNvPr id="3" name="Slide Number Placeholder 2">
            <a:extLst>
              <a:ext uri="{FF2B5EF4-FFF2-40B4-BE49-F238E27FC236}">
                <a16:creationId xmlns:a16="http://schemas.microsoft.com/office/drawing/2014/main" id="{DC0C978E-5CD6-42C2-91FC-F0666E423F1E}"/>
              </a:ext>
            </a:extLst>
          </p:cNvPr>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0801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CB7ADB-5844-4D7A-9388-FC9F198C90CC}"/>
              </a:ext>
            </a:extLst>
          </p:cNvPr>
          <p:cNvSpPr>
            <a:spLocks noGrp="1"/>
          </p:cNvSpPr>
          <p:nvPr>
            <p:ph type="title"/>
          </p:nvPr>
        </p:nvSpPr>
        <p:spPr/>
        <p:txBody>
          <a:bodyPr/>
          <a:lstStyle/>
          <a:p>
            <a:r>
              <a:rPr lang="en-US" dirty="0"/>
              <a:t>Useful Links</a:t>
            </a:r>
          </a:p>
        </p:txBody>
      </p:sp>
      <p:sp>
        <p:nvSpPr>
          <p:cNvPr id="7" name="Content Placeholder 6">
            <a:extLst>
              <a:ext uri="{FF2B5EF4-FFF2-40B4-BE49-F238E27FC236}">
                <a16:creationId xmlns:a16="http://schemas.microsoft.com/office/drawing/2014/main" id="{FB574C8D-8EC8-4D65-9F48-0CBD5A313AF5}"/>
              </a:ext>
            </a:extLst>
          </p:cNvPr>
          <p:cNvSpPr>
            <a:spLocks noGrp="1"/>
          </p:cNvSpPr>
          <p:nvPr>
            <p:ph idx="1"/>
          </p:nvPr>
        </p:nvSpPr>
        <p:spPr/>
        <p:txBody>
          <a:bodyPr/>
          <a:lstStyle/>
          <a:p>
            <a:r>
              <a:rPr lang="en-US" dirty="0"/>
              <a:t>Twister2 Tutorial </a:t>
            </a:r>
            <a:r>
              <a:rPr lang="en-US" dirty="0">
                <a:hlinkClick r:id="rId2"/>
              </a:rPr>
              <a:t>https://twister2.gitbook.io/twister2/tutorial</a:t>
            </a:r>
            <a:endParaRPr lang="en-US" dirty="0"/>
          </a:p>
          <a:p>
            <a:r>
              <a:rPr lang="en-US" dirty="0"/>
              <a:t>BDEC2 </a:t>
            </a:r>
            <a:r>
              <a:rPr lang="en-US" dirty="0">
                <a:hlinkClick r:id="rId3"/>
              </a:rPr>
              <a:t>https://www.exascale.org/bdec2</a:t>
            </a:r>
            <a:r>
              <a:rPr lang="en-US" dirty="0"/>
              <a:t> </a:t>
            </a:r>
          </a:p>
        </p:txBody>
      </p:sp>
      <p:sp>
        <p:nvSpPr>
          <p:cNvPr id="5" name="Date Placeholder 4">
            <a:extLst>
              <a:ext uri="{FF2B5EF4-FFF2-40B4-BE49-F238E27FC236}">
                <a16:creationId xmlns:a16="http://schemas.microsoft.com/office/drawing/2014/main" id="{539EFBE9-18A7-42EF-B1C0-E4766BD50EDA}"/>
              </a:ext>
            </a:extLst>
          </p:cNvPr>
          <p:cNvSpPr>
            <a:spLocks noGrp="1"/>
          </p:cNvSpPr>
          <p:nvPr>
            <p:ph type="dt" sz="half" idx="10"/>
          </p:nvPr>
        </p:nvSpPr>
        <p:spPr/>
        <p:txBody>
          <a:bodyPr/>
          <a:lstStyle/>
          <a:p>
            <a:fld id="{2760AF99-DB2A-43DF-B669-93B93205E439}" type="datetime1">
              <a:rPr lang="en-US" smtClean="0">
                <a:solidFill>
                  <a:prstClr val="black">
                    <a:tint val="75000"/>
                  </a:prstClr>
                </a:solidFill>
              </a:rPr>
              <a:t>1/11/2019</a:t>
            </a:fld>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BD79383-86C1-465B-9001-9841D25305D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360063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900545" y="-259556"/>
            <a:ext cx="10515600" cy="1325563"/>
          </a:xfrm>
        </p:spPr>
        <p:txBody>
          <a:bodyPr/>
          <a:lstStyle/>
          <a:p>
            <a:r>
              <a:rPr lang="en-US" dirty="0"/>
              <a:t>53 NIST Use Cases for Research Space I</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fontScale="85000" lnSpcReduction="20000"/>
          </a:bodyPr>
          <a:lstStyle/>
          <a:p>
            <a:r>
              <a:rPr lang="en-US" b="1" dirty="0"/>
              <a:t>GOVERNMENT OPERATION</a:t>
            </a:r>
          </a:p>
          <a:p>
            <a:pPr lvl="1"/>
            <a:r>
              <a:rPr lang="en-US" dirty="0"/>
              <a:t>1: Census 2010 and 2000—Title 13 Big Data </a:t>
            </a:r>
          </a:p>
          <a:p>
            <a:pPr lvl="1"/>
            <a:r>
              <a:rPr lang="en-US" dirty="0"/>
              <a:t>2: NARA Accession, Search, Retrieve, Preservation </a:t>
            </a:r>
          </a:p>
          <a:p>
            <a:pPr lvl="1"/>
            <a:r>
              <a:rPr lang="en-US" dirty="0"/>
              <a:t>3: Statistical Survey Response Improvement</a:t>
            </a:r>
          </a:p>
          <a:p>
            <a:pPr lvl="1"/>
            <a:r>
              <a:rPr lang="en-US" dirty="0"/>
              <a:t>4: Non-Traditional Data in Statistical Survey Response Improvement (Adaptive Design)</a:t>
            </a:r>
            <a:br>
              <a:rPr lang="en-US" dirty="0"/>
            </a:br>
            <a:br>
              <a:rPr lang="en-US" dirty="0"/>
            </a:br>
            <a:r>
              <a:rPr lang="en-US" sz="2100" dirty="0">
                <a:solidFill>
                  <a:srgbClr val="7030A0"/>
                </a:solidFill>
                <a:latin typeface="Comic Sans MS" panose="030F0702030302020204" pitchFamily="66" charset="0"/>
              </a:rPr>
              <a:t>1-4 are related to social science survey problems and are “Classic </a:t>
            </a:r>
            <a:r>
              <a:rPr lang="en-US" sz="2100" dirty="0" err="1">
                <a:solidFill>
                  <a:srgbClr val="7030A0"/>
                </a:solidFill>
                <a:latin typeface="Comic Sans MS" panose="030F0702030302020204" pitchFamily="66" charset="0"/>
              </a:rPr>
              <a:t>Data+ML</a:t>
            </a:r>
            <a:r>
              <a:rPr lang="en-US" sz="2100" dirty="0">
                <a:solidFill>
                  <a:srgbClr val="7030A0"/>
                </a:solidFill>
                <a:latin typeface="Comic Sans MS" panose="030F0702030302020204" pitchFamily="66" charset="0"/>
              </a:rPr>
              <a:t>” with interesting algorithms (recommender engines) plus databases and important privacy issues which are present in research cases</a:t>
            </a:r>
          </a:p>
          <a:p>
            <a:r>
              <a:rPr lang="en-US" b="1" dirty="0"/>
              <a:t>COMMERCIAL</a:t>
            </a:r>
            <a:endParaRPr lang="en-US" dirty="0"/>
          </a:p>
          <a:p>
            <a:pPr lvl="1"/>
            <a:r>
              <a:rPr lang="en-US" dirty="0">
                <a:solidFill>
                  <a:srgbClr val="FF0000"/>
                </a:solidFill>
              </a:rPr>
              <a:t>5: Cloud Eco-System for Financial Industries </a:t>
            </a:r>
            <a:r>
              <a:rPr lang="en-US" dirty="0"/>
              <a:t>NO</a:t>
            </a:r>
          </a:p>
          <a:p>
            <a:pPr lvl="1"/>
            <a:r>
              <a:rPr lang="en-US" dirty="0"/>
              <a:t>6: Mendeley—An International Network of Research </a:t>
            </a:r>
          </a:p>
          <a:p>
            <a:pPr lvl="1"/>
            <a:r>
              <a:rPr lang="en-US" dirty="0">
                <a:solidFill>
                  <a:srgbClr val="FF0000"/>
                </a:solidFill>
              </a:rPr>
              <a:t>7: Netflix Movie Service </a:t>
            </a:r>
            <a:r>
              <a:rPr lang="en-US" dirty="0"/>
              <a:t>NO</a:t>
            </a:r>
          </a:p>
          <a:p>
            <a:pPr lvl="1"/>
            <a:r>
              <a:rPr lang="en-US" dirty="0">
                <a:solidFill>
                  <a:srgbClr val="FF0000"/>
                </a:solidFill>
              </a:rPr>
              <a:t>8: Web Search </a:t>
            </a:r>
            <a:r>
              <a:rPr lang="en-US" dirty="0"/>
              <a:t>NO</a:t>
            </a:r>
          </a:p>
          <a:p>
            <a:pPr lvl="1"/>
            <a:r>
              <a:rPr lang="en-US" dirty="0">
                <a:solidFill>
                  <a:srgbClr val="FF0000"/>
                </a:solidFill>
              </a:rPr>
              <a:t>9: Big Data Business Continuity and Disaster Recovery Within a Cloud Eco-System </a:t>
            </a:r>
            <a:r>
              <a:rPr lang="en-US" dirty="0"/>
              <a:t> NO</a:t>
            </a:r>
          </a:p>
          <a:p>
            <a:pPr lvl="1"/>
            <a:r>
              <a:rPr lang="en-US" dirty="0"/>
              <a:t>10: Cargo Shipping Edge Computing NO</a:t>
            </a:r>
          </a:p>
          <a:p>
            <a:pPr lvl="1"/>
            <a:r>
              <a:rPr lang="en-US" dirty="0">
                <a:solidFill>
                  <a:srgbClr val="FF9900"/>
                </a:solidFill>
              </a:rPr>
              <a:t>11: Materials Data for Manufacturing </a:t>
            </a:r>
          </a:p>
          <a:p>
            <a:pPr lvl="1"/>
            <a:r>
              <a:rPr lang="en-US" dirty="0">
                <a:solidFill>
                  <a:srgbClr val="FF9900"/>
                </a:solidFill>
              </a:rPr>
              <a:t>12: Simulation-Driven Materials Genomics</a:t>
            </a:r>
            <a:br>
              <a:rPr lang="en-US" dirty="0"/>
            </a:br>
            <a:br>
              <a:rPr lang="en-US" dirty="0"/>
            </a:br>
            <a:r>
              <a:rPr lang="en-US" sz="2100" dirty="0">
                <a:solidFill>
                  <a:srgbClr val="7030A0"/>
                </a:solidFill>
                <a:latin typeface="Comic Sans MS" panose="030F0702030302020204" pitchFamily="66" charset="0"/>
              </a:rPr>
              <a:t>6 is “Classic </a:t>
            </a:r>
            <a:r>
              <a:rPr lang="en-US" sz="2100" dirty="0" err="1">
                <a:solidFill>
                  <a:srgbClr val="7030A0"/>
                </a:solidFill>
                <a:latin typeface="Comic Sans MS" panose="030F0702030302020204" pitchFamily="66" charset="0"/>
              </a:rPr>
              <a:t>Data+ML</a:t>
            </a:r>
            <a:r>
              <a:rPr lang="en-US" sz="2100" dirty="0">
                <a:solidFill>
                  <a:srgbClr val="7030A0"/>
                </a:solidFill>
                <a:latin typeface="Comic Sans MS" panose="030F0702030302020204" pitchFamily="66" charset="0"/>
              </a:rPr>
              <a:t>” with Text Analysis (citation identification, topic models etc.)</a:t>
            </a:r>
            <a:br>
              <a:rPr lang="en-US" sz="2100" dirty="0">
                <a:solidFill>
                  <a:srgbClr val="7030A0"/>
                </a:solidFill>
                <a:latin typeface="Comic Sans MS" panose="030F0702030302020204" pitchFamily="66" charset="0"/>
              </a:rPr>
            </a:br>
            <a:r>
              <a:rPr lang="en-US" sz="2100" dirty="0">
                <a:solidFill>
                  <a:srgbClr val="7030A0"/>
                </a:solidFill>
                <a:latin typeface="Comic Sans MS" panose="030F0702030302020204" pitchFamily="66" charset="0"/>
              </a:rPr>
              <a:t>10 is DHL/</a:t>
            </a:r>
            <a:r>
              <a:rPr lang="en-US" sz="2100" dirty="0" err="1">
                <a:solidFill>
                  <a:srgbClr val="7030A0"/>
                </a:solidFill>
                <a:latin typeface="Comic Sans MS" panose="030F0702030302020204" pitchFamily="66" charset="0"/>
              </a:rPr>
              <a:t>Fedex</a:t>
            </a:r>
            <a:r>
              <a:rPr lang="en-US" sz="2100" dirty="0">
                <a:solidFill>
                  <a:srgbClr val="7030A0"/>
                </a:solidFill>
                <a:latin typeface="Comic Sans MS" panose="030F0702030302020204" pitchFamily="66" charset="0"/>
              </a:rPr>
              <a:t>/UPS and has no direct scientific analog. However, it is a good example of Edge computing system of a similar nature to the scientific research case.</a:t>
            </a:r>
            <a:br>
              <a:rPr lang="en-US" sz="2100" dirty="0">
                <a:solidFill>
                  <a:srgbClr val="7030A0"/>
                </a:solidFill>
                <a:latin typeface="Comic Sans MS" panose="030F0702030302020204" pitchFamily="66" charset="0"/>
              </a:rPr>
            </a:br>
            <a:r>
              <a:rPr lang="en-US" sz="2100" dirty="0">
                <a:solidFill>
                  <a:srgbClr val="7030A0"/>
                </a:solidFill>
                <a:latin typeface="Comic Sans MS" panose="030F0702030302020204" pitchFamily="66" charset="0"/>
              </a:rPr>
              <a:t>11 and 12 are material science covered in BDEC2 meeting</a:t>
            </a: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215250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900545" y="-259556"/>
            <a:ext cx="10515600" cy="1325563"/>
          </a:xfrm>
        </p:spPr>
        <p:txBody>
          <a:bodyPr/>
          <a:lstStyle/>
          <a:p>
            <a:r>
              <a:rPr lang="en-US" dirty="0"/>
              <a:t>53 NIST Use Cases for Research Space II</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18986"/>
          </a:xfrm>
        </p:spPr>
        <p:txBody>
          <a:bodyPr>
            <a:normAutofit fontScale="92500" lnSpcReduction="20000"/>
          </a:bodyPr>
          <a:lstStyle/>
          <a:p>
            <a:r>
              <a:rPr lang="en-US" sz="3200" b="1" dirty="0"/>
              <a:t>DEFENSE</a:t>
            </a:r>
          </a:p>
          <a:p>
            <a:pPr lvl="1"/>
            <a:r>
              <a:rPr lang="en-US" sz="2800" dirty="0">
                <a:solidFill>
                  <a:srgbClr val="FF9900"/>
                </a:solidFill>
              </a:rPr>
              <a:t>13: Cloud Large-Scale Geospatial Analysis and Visualization</a:t>
            </a:r>
          </a:p>
          <a:p>
            <a:pPr lvl="1"/>
            <a:r>
              <a:rPr lang="en-US" sz="2800" dirty="0">
                <a:solidFill>
                  <a:srgbClr val="FF9900"/>
                </a:solidFill>
              </a:rPr>
              <a:t>14: Object Identification and Tracking from Wide-Area Large Format Imagery or Full Motion Video—Persistent Surveillance</a:t>
            </a:r>
          </a:p>
          <a:p>
            <a:pPr lvl="1"/>
            <a:r>
              <a:rPr lang="en-US" sz="2800" dirty="0">
                <a:solidFill>
                  <a:srgbClr val="FF9900"/>
                </a:solidFill>
              </a:rPr>
              <a:t>15: Intelligence Data Processing and Analysis </a:t>
            </a:r>
            <a:br>
              <a:rPr lang="en-US" sz="2800" dirty="0">
                <a:solidFill>
                  <a:srgbClr val="FF9900"/>
                </a:solidFill>
              </a:rPr>
            </a:br>
            <a:br>
              <a:rPr lang="en-US" sz="2800" dirty="0">
                <a:solidFill>
                  <a:srgbClr val="FF9900"/>
                </a:solidFill>
              </a:rPr>
            </a:br>
            <a:r>
              <a:rPr lang="en-US" sz="2200" dirty="0">
                <a:solidFill>
                  <a:srgbClr val="7030A0"/>
                </a:solidFill>
                <a:latin typeface="Comic Sans MS" panose="030F0702030302020204" pitchFamily="66" charset="0"/>
              </a:rPr>
              <a:t>13-15 are very similar to disaster response problems. They involve extensive “Classic </a:t>
            </a:r>
            <a:r>
              <a:rPr lang="en-US" sz="2200" dirty="0" err="1">
                <a:solidFill>
                  <a:srgbClr val="7030A0"/>
                </a:solidFill>
                <a:latin typeface="Comic Sans MS" panose="030F0702030302020204" pitchFamily="66" charset="0"/>
              </a:rPr>
              <a:t>Data+ML</a:t>
            </a:r>
            <a:r>
              <a:rPr lang="en-US" sz="2200" dirty="0">
                <a:solidFill>
                  <a:srgbClr val="7030A0"/>
                </a:solidFill>
                <a:latin typeface="Comic Sans MS" panose="030F0702030302020204" pitchFamily="66" charset="0"/>
              </a:rPr>
              <a:t>” for sensor collections and/or image processing. GIS and spatial analysis are important as in BDEC2 Pathology and Spatial Imagery talk. The geospatial aspect of applications means they are similar to earth science examples.</a:t>
            </a:r>
            <a:br>
              <a:rPr lang="en-US" sz="2800" dirty="0"/>
            </a:br>
            <a:endParaRPr lang="en-US" sz="2800" dirty="0">
              <a:solidFill>
                <a:srgbClr val="FF9900"/>
              </a:solidFill>
            </a:endParaRPr>
          </a:p>
          <a:p>
            <a:r>
              <a:rPr lang="en-US" dirty="0"/>
              <a:t>Color coding of use cases</a:t>
            </a:r>
          </a:p>
          <a:p>
            <a:r>
              <a:rPr lang="en-US" dirty="0"/>
              <a:t>NO means not similar to research application</a:t>
            </a:r>
          </a:p>
          <a:p>
            <a:r>
              <a:rPr lang="en-US" dirty="0">
                <a:solidFill>
                  <a:srgbClr val="FF0000"/>
                </a:solidFill>
              </a:rPr>
              <a:t>Red</a:t>
            </a:r>
            <a:r>
              <a:rPr lang="en-US" dirty="0"/>
              <a:t> means not relevant to BDEC2</a:t>
            </a:r>
          </a:p>
          <a:p>
            <a:r>
              <a:rPr lang="en-US" dirty="0">
                <a:solidFill>
                  <a:srgbClr val="FF9900"/>
                </a:solidFill>
              </a:rPr>
              <a:t>Orange</a:t>
            </a:r>
            <a:r>
              <a:rPr lang="en-US" dirty="0"/>
              <a:t> means related to BDEC2 Bloomington presentations</a:t>
            </a:r>
          </a:p>
          <a:p>
            <a:r>
              <a:rPr lang="en-US" dirty="0"/>
              <a:t>Black are unique use cases of relevance to BDEC2 but not presented at Bloomington</a:t>
            </a:r>
          </a:p>
          <a:p>
            <a:r>
              <a:rPr lang="en-US" sz="2600" dirty="0">
                <a:solidFill>
                  <a:srgbClr val="7030A0"/>
                </a:solidFill>
                <a:latin typeface="Comic Sans MS" panose="030F0702030302020204" pitchFamily="66" charset="0"/>
              </a:rPr>
              <a:t>Purple</a:t>
            </a:r>
            <a:r>
              <a:rPr lang="en-US" sz="2600" dirty="0">
                <a:latin typeface="Comic Sans MS" panose="030F0702030302020204" pitchFamily="66" charset="0"/>
              </a:rPr>
              <a:t> are comments</a:t>
            </a:r>
            <a:br>
              <a:rPr lang="en-US" dirty="0"/>
            </a:b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79042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235527" y="0"/>
            <a:ext cx="12191999" cy="716383"/>
          </a:xfrm>
        </p:spPr>
        <p:txBody>
          <a:bodyPr/>
          <a:lstStyle/>
          <a:p>
            <a:r>
              <a:rPr lang="en-US" dirty="0"/>
              <a:t>Use Cases III: HEALTH CARE AND LIFE SCIENCES</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a:bodyPr>
          <a:lstStyle/>
          <a:p>
            <a:r>
              <a:rPr lang="en-US" dirty="0"/>
              <a:t>16: Electronic Medical Record</a:t>
            </a:r>
          </a:p>
          <a:p>
            <a:r>
              <a:rPr lang="en-US" dirty="0">
                <a:solidFill>
                  <a:srgbClr val="FF9900"/>
                </a:solidFill>
              </a:rPr>
              <a:t>17: Pathology Imaging/Digital Pathology</a:t>
            </a:r>
          </a:p>
          <a:p>
            <a:r>
              <a:rPr lang="en-US" dirty="0">
                <a:solidFill>
                  <a:srgbClr val="FF9900"/>
                </a:solidFill>
              </a:rPr>
              <a:t>18: Computational Bioimaging</a:t>
            </a:r>
          </a:p>
          <a:p>
            <a:r>
              <a:rPr lang="en-US" dirty="0">
                <a:solidFill>
                  <a:srgbClr val="FF9900"/>
                </a:solidFill>
              </a:rPr>
              <a:t>19: Genomic Measurements</a:t>
            </a:r>
          </a:p>
          <a:p>
            <a:r>
              <a:rPr lang="en-US" dirty="0">
                <a:solidFill>
                  <a:srgbClr val="FF9900"/>
                </a:solidFill>
              </a:rPr>
              <a:t>20: Comparative Analysis for Metagenomes and Genome</a:t>
            </a:r>
          </a:p>
          <a:p>
            <a:r>
              <a:rPr lang="en-US" dirty="0"/>
              <a:t>21: Individualized Diabetes Management</a:t>
            </a:r>
          </a:p>
          <a:p>
            <a:r>
              <a:rPr lang="en-US" dirty="0"/>
              <a:t>22: Statistical Relational Artificial Intelligence for Health Care</a:t>
            </a:r>
          </a:p>
          <a:p>
            <a:r>
              <a:rPr lang="en-US" dirty="0">
                <a:solidFill>
                  <a:srgbClr val="FF9900"/>
                </a:solidFill>
              </a:rPr>
              <a:t>23: World Population-Scale Epidemiological Study</a:t>
            </a:r>
          </a:p>
          <a:p>
            <a:r>
              <a:rPr lang="en-US" dirty="0">
                <a:solidFill>
                  <a:srgbClr val="FF9900"/>
                </a:solidFill>
              </a:rPr>
              <a:t>24: Social Contagion Modeling for Planning, Public Health, and Disaster Management </a:t>
            </a:r>
          </a:p>
          <a:p>
            <a:r>
              <a:rPr lang="en-US" dirty="0">
                <a:solidFill>
                  <a:srgbClr val="FF9900"/>
                </a:solidFill>
              </a:rPr>
              <a:t>25: Biodiversity and </a:t>
            </a:r>
            <a:r>
              <a:rPr lang="en-US" dirty="0" err="1">
                <a:solidFill>
                  <a:srgbClr val="FF9900"/>
                </a:solidFill>
              </a:rPr>
              <a:t>LifeWatch</a:t>
            </a:r>
            <a:endParaRPr lang="en-US" dirty="0">
              <a:solidFill>
                <a:srgbClr val="FF9900"/>
              </a:solidFill>
            </a:endParaRPr>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147680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708A-67D1-4CA6-9B5B-78C664E76D1F}"/>
              </a:ext>
            </a:extLst>
          </p:cNvPr>
          <p:cNvSpPr>
            <a:spLocks noGrp="1"/>
          </p:cNvSpPr>
          <p:nvPr>
            <p:ph type="title"/>
          </p:nvPr>
        </p:nvSpPr>
        <p:spPr>
          <a:xfrm>
            <a:off x="784412" y="0"/>
            <a:ext cx="10515600" cy="874059"/>
          </a:xfrm>
        </p:spPr>
        <p:txBody>
          <a:bodyPr/>
          <a:lstStyle/>
          <a:p>
            <a:r>
              <a:rPr lang="en-US" dirty="0"/>
              <a:t>Comments on Use Cases III</a:t>
            </a:r>
          </a:p>
        </p:txBody>
      </p:sp>
      <p:sp>
        <p:nvSpPr>
          <p:cNvPr id="3" name="Content Placeholder 2">
            <a:extLst>
              <a:ext uri="{FF2B5EF4-FFF2-40B4-BE49-F238E27FC236}">
                <a16:creationId xmlns:a16="http://schemas.microsoft.com/office/drawing/2014/main" id="{DD89B6B2-1A07-4612-8E5A-459D5B521018}"/>
              </a:ext>
            </a:extLst>
          </p:cNvPr>
          <p:cNvSpPr>
            <a:spLocks noGrp="1"/>
          </p:cNvSpPr>
          <p:nvPr>
            <p:ph idx="1"/>
          </p:nvPr>
        </p:nvSpPr>
        <p:spPr>
          <a:xfrm>
            <a:off x="338676" y="985136"/>
            <a:ext cx="11689717" cy="5274423"/>
          </a:xfrm>
        </p:spPr>
        <p:txBody>
          <a:bodyPr>
            <a:normAutofit fontScale="85000" lnSpcReduction="20000"/>
          </a:bodyPr>
          <a:lstStyle/>
          <a:p>
            <a:r>
              <a:rPr lang="en-US" dirty="0">
                <a:solidFill>
                  <a:srgbClr val="7030A0"/>
                </a:solidFill>
                <a:latin typeface="Comic Sans MS" panose="030F0702030302020204" pitchFamily="66" charset="0"/>
              </a:rPr>
              <a:t>16 and 22 are “classic data + ML + database” based use cases using an important technique, understood by the community but not presented at BDEC2</a:t>
            </a:r>
          </a:p>
          <a:p>
            <a:r>
              <a:rPr lang="en-US" dirty="0">
                <a:solidFill>
                  <a:srgbClr val="7030A0"/>
                </a:solidFill>
                <a:latin typeface="Comic Sans MS" panose="030F0702030302020204" pitchFamily="66" charset="0"/>
              </a:rPr>
              <a:t>17 came originally from </a:t>
            </a:r>
            <a:r>
              <a:rPr lang="en-US" dirty="0" err="1">
                <a:solidFill>
                  <a:srgbClr val="7030A0"/>
                </a:solidFill>
                <a:latin typeface="Comic Sans MS" panose="030F0702030302020204" pitchFamily="66" charset="0"/>
              </a:rPr>
              <a:t>Saltz’s</a:t>
            </a:r>
            <a:r>
              <a:rPr lang="en-US" dirty="0">
                <a:solidFill>
                  <a:srgbClr val="7030A0"/>
                </a:solidFill>
                <a:latin typeface="Comic Sans MS" panose="030F0702030302020204" pitchFamily="66" charset="0"/>
              </a:rPr>
              <a:t> group and was updated in his BDEC2 talk</a:t>
            </a:r>
          </a:p>
          <a:p>
            <a:r>
              <a:rPr lang="en-US" dirty="0">
                <a:solidFill>
                  <a:srgbClr val="7030A0"/>
                </a:solidFill>
                <a:latin typeface="Comic Sans MS" panose="030F0702030302020204" pitchFamily="66" charset="0"/>
              </a:rPr>
              <a:t>18 describes biology image processing from many instruments microscopes, MRI and light sources. The latter was directly discussed at BDEC2 and the other instruments were implicit.</a:t>
            </a:r>
          </a:p>
          <a:p>
            <a:r>
              <a:rPr lang="en-US" dirty="0">
                <a:solidFill>
                  <a:srgbClr val="7030A0"/>
                </a:solidFill>
                <a:latin typeface="Comic Sans MS" panose="030F0702030302020204" pitchFamily="66" charset="0"/>
              </a:rPr>
              <a:t>19 and 20 are well recognized as a distributed Big Data problems with significant computing. They were represented by Chandrasekaran’s presentation at BDEC2 which inevitably only covered part (gene assembly) of problem.</a:t>
            </a:r>
          </a:p>
          <a:p>
            <a:r>
              <a:rPr lang="en-US" dirty="0">
                <a:solidFill>
                  <a:srgbClr val="7030A0"/>
                </a:solidFill>
                <a:latin typeface="Comic Sans MS" panose="030F0702030302020204" pitchFamily="66" charset="0"/>
              </a:rPr>
              <a:t>21 relies on “classic data + graph analytics” which was not discussed in BDEC2 meeting but is certainly actively pursued.</a:t>
            </a:r>
          </a:p>
          <a:p>
            <a:r>
              <a:rPr lang="en-US" dirty="0">
                <a:solidFill>
                  <a:srgbClr val="7030A0"/>
                </a:solidFill>
                <a:latin typeface="Comic Sans MS" panose="030F0702030302020204" pitchFamily="66" charset="0"/>
              </a:rPr>
              <a:t>23 and 24 originally came from </a:t>
            </a:r>
            <a:r>
              <a:rPr lang="en-US" dirty="0" err="1">
                <a:solidFill>
                  <a:srgbClr val="7030A0"/>
                </a:solidFill>
                <a:latin typeface="Comic Sans MS" panose="030F0702030302020204" pitchFamily="66" charset="0"/>
              </a:rPr>
              <a:t>Marathe</a:t>
            </a:r>
            <a:r>
              <a:rPr lang="en-US" dirty="0">
                <a:solidFill>
                  <a:srgbClr val="7030A0"/>
                </a:solidFill>
                <a:latin typeface="Comic Sans MS" panose="030F0702030302020204" pitchFamily="66" charset="0"/>
              </a:rPr>
              <a:t> and were updated in his BDEC2 presentation on massive bio-social systems</a:t>
            </a:r>
          </a:p>
          <a:p>
            <a:r>
              <a:rPr lang="en-US" dirty="0">
                <a:solidFill>
                  <a:srgbClr val="7030A0"/>
                </a:solidFill>
                <a:latin typeface="Comic Sans MS" panose="030F0702030302020204" pitchFamily="66" charset="0"/>
              </a:rPr>
              <a:t>25  generalizes BDEC2 talks by </a:t>
            </a:r>
            <a:r>
              <a:rPr lang="en-US" dirty="0" err="1">
                <a:solidFill>
                  <a:srgbClr val="7030A0"/>
                </a:solidFill>
                <a:latin typeface="Comic Sans MS" panose="030F0702030302020204" pitchFamily="66" charset="0"/>
              </a:rPr>
              <a:t>Taufer</a:t>
            </a:r>
            <a:r>
              <a:rPr lang="en-US" dirty="0">
                <a:solidFill>
                  <a:srgbClr val="7030A0"/>
                </a:solidFill>
                <a:latin typeface="Comic Sans MS" panose="030F0702030302020204" pitchFamily="66" charset="0"/>
              </a:rPr>
              <a:t> and Rahnemoonfar on ocean and land monitoring and sensor array analysis.</a:t>
            </a:r>
          </a:p>
        </p:txBody>
      </p:sp>
      <p:sp>
        <p:nvSpPr>
          <p:cNvPr id="4" name="Date Placeholder 3">
            <a:extLst>
              <a:ext uri="{FF2B5EF4-FFF2-40B4-BE49-F238E27FC236}">
                <a16:creationId xmlns:a16="http://schemas.microsoft.com/office/drawing/2014/main" id="{21E1EA15-E516-4B4B-A521-1ABFEB8ED5A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59FE60A-7F89-47C0-A802-E65B00B7A00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1067621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838200" y="-40342"/>
            <a:ext cx="10515600" cy="810513"/>
          </a:xfrm>
        </p:spPr>
        <p:txBody>
          <a:bodyPr>
            <a:normAutofit/>
          </a:bodyPr>
          <a:lstStyle/>
          <a:p>
            <a:r>
              <a:rPr lang="en-US" sz="3600" dirty="0"/>
              <a:t>Use Cases IV: DEEP LEARNING AND SOCIAL MEDIA</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fontScale="85000" lnSpcReduction="10000"/>
          </a:bodyPr>
          <a:lstStyle/>
          <a:p>
            <a:r>
              <a:rPr lang="en-US" dirty="0"/>
              <a:t>26: </a:t>
            </a:r>
            <a:r>
              <a:rPr lang="en-US" dirty="0">
                <a:solidFill>
                  <a:srgbClr val="FF9900"/>
                </a:solidFill>
              </a:rPr>
              <a:t>Large-Scale Deep Learning</a:t>
            </a:r>
          </a:p>
          <a:p>
            <a:r>
              <a:rPr lang="en-US" dirty="0"/>
              <a:t>27: Organizing Large-Scale, Unstructured Collections of Consumer Photos NO</a:t>
            </a:r>
          </a:p>
          <a:p>
            <a:r>
              <a:rPr lang="en-US" dirty="0"/>
              <a:t>28: Truthy—Information Diffusion Research from Twitter Data</a:t>
            </a:r>
          </a:p>
          <a:p>
            <a:r>
              <a:rPr lang="en-US" dirty="0"/>
              <a:t>29: Crowd Sourcing in the Humanities as Source for Big and Dynamic Data </a:t>
            </a:r>
          </a:p>
          <a:p>
            <a:r>
              <a:rPr lang="en-US" dirty="0"/>
              <a:t>30: CINET—Cyberinfrastructure for Network (Graph) Science and Analytics</a:t>
            </a:r>
          </a:p>
          <a:p>
            <a:r>
              <a:rPr lang="en-US" dirty="0">
                <a:solidFill>
                  <a:srgbClr val="FF9900"/>
                </a:solidFill>
              </a:rPr>
              <a:t>31: NIST Information Access Division—Analytic Technology Performance Measurements, Evaluations, and Standards </a:t>
            </a:r>
          </a:p>
          <a:p>
            <a:r>
              <a:rPr lang="en-US" dirty="0">
                <a:solidFill>
                  <a:srgbClr val="7030A0"/>
                </a:solidFill>
                <a:latin typeface="Comic Sans MS" panose="030F0702030302020204" pitchFamily="66" charset="0"/>
              </a:rPr>
              <a:t>26 on deep learning was covered in great depth at the BDEC2 meeting</a:t>
            </a:r>
          </a:p>
          <a:p>
            <a:r>
              <a:rPr lang="en-US" dirty="0">
                <a:solidFill>
                  <a:srgbClr val="7030A0"/>
                </a:solidFill>
                <a:latin typeface="Comic Sans MS" panose="030F0702030302020204" pitchFamily="66" charset="0"/>
              </a:rPr>
              <a:t>27 describes an interesting image processing challenge of geolocating multiple photographs which is not so far directly related to scientific data analysis although related image processing algorithms are certainly important</a:t>
            </a:r>
          </a:p>
          <a:p>
            <a:r>
              <a:rPr lang="en-US" dirty="0">
                <a:solidFill>
                  <a:srgbClr val="7030A0"/>
                </a:solidFill>
                <a:latin typeface="Comic Sans MS" panose="030F0702030302020204" pitchFamily="66" charset="0"/>
              </a:rPr>
              <a:t>28-30 are “classic data + ML” use cases with a focus on graph and text mining algorithms not covered in BDEC2 but certainly relevant to the process</a:t>
            </a:r>
          </a:p>
          <a:p>
            <a:r>
              <a:rPr lang="en-US" dirty="0">
                <a:solidFill>
                  <a:srgbClr val="7030A0"/>
                </a:solidFill>
                <a:latin typeface="Comic Sans MS" panose="030F0702030302020204" pitchFamily="66" charset="0"/>
              </a:rPr>
              <a:t>31 on benchmarking and standard datasets is related to </a:t>
            </a:r>
            <a:r>
              <a:rPr lang="en-US" dirty="0" err="1">
                <a:solidFill>
                  <a:srgbClr val="7030A0"/>
                </a:solidFill>
                <a:latin typeface="Comic Sans MS" panose="030F0702030302020204" pitchFamily="66" charset="0"/>
              </a:rPr>
              <a:t>BigDataBench</a:t>
            </a:r>
            <a:r>
              <a:rPr lang="en-US" dirty="0">
                <a:solidFill>
                  <a:srgbClr val="7030A0"/>
                </a:solidFill>
                <a:latin typeface="Comic Sans MS" panose="030F0702030302020204" pitchFamily="66" charset="0"/>
              </a:rPr>
              <a:t> talk at end of BDEC2 meeting and Fosters talk on a model database</a:t>
            </a:r>
            <a:br>
              <a:rPr lang="en-US" dirty="0"/>
            </a:b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3038814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838200" y="-40342"/>
            <a:ext cx="10515600" cy="810513"/>
          </a:xfrm>
        </p:spPr>
        <p:txBody>
          <a:bodyPr>
            <a:normAutofit/>
          </a:bodyPr>
          <a:lstStyle/>
          <a:p>
            <a:r>
              <a:rPr lang="en-US" sz="3600" dirty="0"/>
              <a:t>53 NIST Use Cases for Research Space VI</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524435"/>
            <a:ext cx="11741098" cy="6333565"/>
          </a:xfrm>
        </p:spPr>
        <p:txBody>
          <a:bodyPr>
            <a:normAutofit fontScale="62500" lnSpcReduction="20000"/>
          </a:bodyPr>
          <a:lstStyle/>
          <a:p>
            <a:r>
              <a:rPr lang="en-US" b="1" dirty="0"/>
              <a:t>THE ECOSYSTEM FOR RESEARCH</a:t>
            </a:r>
          </a:p>
          <a:p>
            <a:r>
              <a:rPr lang="en-US" dirty="0"/>
              <a:t>32: </a:t>
            </a:r>
            <a:r>
              <a:rPr lang="en-US" dirty="0" err="1"/>
              <a:t>DataNet</a:t>
            </a:r>
            <a:r>
              <a:rPr lang="en-US" dirty="0"/>
              <a:t> Federation Consortium</a:t>
            </a:r>
          </a:p>
          <a:p>
            <a:r>
              <a:rPr lang="en-US" dirty="0">
                <a:solidFill>
                  <a:srgbClr val="FF0000"/>
                </a:solidFill>
              </a:rPr>
              <a:t>33: The </a:t>
            </a:r>
            <a:r>
              <a:rPr lang="en-US" dirty="0" err="1">
                <a:solidFill>
                  <a:srgbClr val="FF0000"/>
                </a:solidFill>
              </a:rPr>
              <a:t>Discinnet</a:t>
            </a:r>
            <a:r>
              <a:rPr lang="en-US" dirty="0">
                <a:solidFill>
                  <a:srgbClr val="FF0000"/>
                </a:solidFill>
              </a:rPr>
              <a:t> Process </a:t>
            </a:r>
            <a:r>
              <a:rPr lang="en-US" dirty="0"/>
              <a:t>NO</a:t>
            </a:r>
          </a:p>
          <a:p>
            <a:r>
              <a:rPr lang="en-US" dirty="0"/>
              <a:t>34: Semantic Graph Search on Scientific Chemical and Text-Based Data </a:t>
            </a:r>
          </a:p>
          <a:p>
            <a:r>
              <a:rPr lang="en-US" dirty="0">
                <a:solidFill>
                  <a:srgbClr val="FF9900"/>
                </a:solidFill>
              </a:rPr>
              <a:t>35: Light Source Beamlines</a:t>
            </a:r>
            <a:br>
              <a:rPr lang="en-US" dirty="0"/>
            </a:br>
            <a:br>
              <a:rPr lang="en-US" dirty="0"/>
            </a:br>
            <a:br>
              <a:rPr lang="en-US" dirty="0"/>
            </a:br>
            <a:r>
              <a:rPr lang="en-US" sz="2600" dirty="0">
                <a:solidFill>
                  <a:srgbClr val="7030A0"/>
                </a:solidFill>
                <a:latin typeface="Comic Sans MS" panose="030F0702030302020204" pitchFamily="66" charset="0"/>
              </a:rPr>
              <a:t>32 covers data management with </a:t>
            </a:r>
            <a:r>
              <a:rPr lang="en-US" sz="2600" dirty="0" err="1">
                <a:solidFill>
                  <a:srgbClr val="7030A0"/>
                </a:solidFill>
                <a:latin typeface="Comic Sans MS" panose="030F0702030302020204" pitchFamily="66" charset="0"/>
              </a:rPr>
              <a:t>iRODS</a:t>
            </a:r>
            <a:r>
              <a:rPr lang="en-US" sz="2600" dirty="0">
                <a:solidFill>
                  <a:srgbClr val="7030A0"/>
                </a:solidFill>
                <a:latin typeface="Comic Sans MS" panose="030F0702030302020204" pitchFamily="66" charset="0"/>
              </a:rPr>
              <a:t> which is well regarded by the community but not discussed in BDEC2.</a:t>
            </a:r>
            <a:br>
              <a:rPr lang="en-US" sz="2600" dirty="0">
                <a:solidFill>
                  <a:srgbClr val="7030A0"/>
                </a:solidFill>
                <a:latin typeface="Comic Sans MS" panose="030F0702030302020204" pitchFamily="66" charset="0"/>
              </a:rPr>
            </a:br>
            <a:r>
              <a:rPr lang="en-US" sz="2600" dirty="0">
                <a:solidFill>
                  <a:srgbClr val="7030A0"/>
                </a:solidFill>
                <a:latin typeface="Comic Sans MS" panose="030F0702030302020204" pitchFamily="66" charset="0"/>
              </a:rPr>
              <a:t>33 is a Teamwork approach that doesn’t seem relevant to BDEC2</a:t>
            </a:r>
            <a:br>
              <a:rPr lang="en-US" sz="2600" dirty="0">
                <a:solidFill>
                  <a:srgbClr val="7030A0"/>
                </a:solidFill>
                <a:latin typeface="Comic Sans MS" panose="030F0702030302020204" pitchFamily="66" charset="0"/>
              </a:rPr>
            </a:br>
            <a:r>
              <a:rPr lang="en-US" sz="2600" dirty="0">
                <a:solidFill>
                  <a:srgbClr val="7030A0"/>
                </a:solidFill>
                <a:latin typeface="Comic Sans MS" panose="030F0702030302020204" pitchFamily="66" charset="0"/>
              </a:rPr>
              <a:t>34 is a “classic </a:t>
            </a:r>
            <a:r>
              <a:rPr lang="en-US" sz="2600" dirty="0" err="1">
                <a:solidFill>
                  <a:srgbClr val="7030A0"/>
                </a:solidFill>
                <a:latin typeface="Comic Sans MS" panose="030F0702030302020204" pitchFamily="66" charset="0"/>
              </a:rPr>
              <a:t>data+ML</a:t>
            </a:r>
            <a:r>
              <a:rPr lang="en-US" sz="2600" dirty="0">
                <a:solidFill>
                  <a:srgbClr val="7030A0"/>
                </a:solidFill>
                <a:latin typeface="Comic Sans MS" panose="030F0702030302020204" pitchFamily="66" charset="0"/>
              </a:rPr>
              <a:t>” use case with a similar comments to 28-30</a:t>
            </a:r>
            <a:br>
              <a:rPr lang="en-US" sz="2600" dirty="0">
                <a:solidFill>
                  <a:srgbClr val="7030A0"/>
                </a:solidFill>
                <a:latin typeface="Comic Sans MS" panose="030F0702030302020204" pitchFamily="66" charset="0"/>
              </a:rPr>
            </a:br>
            <a:r>
              <a:rPr lang="en-US" sz="2600" dirty="0">
                <a:solidFill>
                  <a:srgbClr val="7030A0"/>
                </a:solidFill>
                <a:latin typeface="Comic Sans MS" panose="030F0702030302020204" pitchFamily="66" charset="0"/>
              </a:rPr>
              <a:t>35 was covered with more advanced deep learning algorithms in </a:t>
            </a:r>
            <a:r>
              <a:rPr lang="en-US" sz="2600" dirty="0" err="1">
                <a:solidFill>
                  <a:srgbClr val="7030A0"/>
                </a:solidFill>
                <a:latin typeface="Comic Sans MS" panose="030F0702030302020204" pitchFamily="66" charset="0"/>
              </a:rPr>
              <a:t>Yager</a:t>
            </a:r>
            <a:r>
              <a:rPr lang="en-US" sz="2600" dirty="0">
                <a:solidFill>
                  <a:srgbClr val="7030A0"/>
                </a:solidFill>
                <a:latin typeface="Comic Sans MS" panose="030F0702030302020204" pitchFamily="66" charset="0"/>
              </a:rPr>
              <a:t> and Foster’s BDEC2 talks</a:t>
            </a:r>
            <a:br>
              <a:rPr lang="en-US" dirty="0"/>
            </a:br>
            <a:br>
              <a:rPr lang="en-US" b="1" dirty="0"/>
            </a:br>
            <a:r>
              <a:rPr lang="en-US" b="1" dirty="0"/>
              <a:t>ASTRONOMY AND PHYSICS</a:t>
            </a:r>
          </a:p>
          <a:p>
            <a:r>
              <a:rPr lang="en-US" dirty="0">
                <a:solidFill>
                  <a:srgbClr val="FF9900"/>
                </a:solidFill>
              </a:rPr>
              <a:t>36: Catalina Real-Time Transient Survey: A Digital, Panoramic, Synoptic Sky Survey </a:t>
            </a:r>
          </a:p>
          <a:p>
            <a:r>
              <a:rPr lang="en-US" dirty="0">
                <a:solidFill>
                  <a:srgbClr val="FF9900"/>
                </a:solidFill>
              </a:rPr>
              <a:t>37: DOE Extreme Data from Cosmological Sky Survey and Simulations</a:t>
            </a:r>
          </a:p>
          <a:p>
            <a:r>
              <a:rPr lang="en-US" dirty="0">
                <a:solidFill>
                  <a:srgbClr val="FF9900"/>
                </a:solidFill>
              </a:rPr>
              <a:t>38: Large Survey Data for Cosmology</a:t>
            </a:r>
          </a:p>
          <a:p>
            <a:r>
              <a:rPr lang="en-US" dirty="0"/>
              <a:t>39: Particle Physics—Analysis of Large Hadron Collider Data: Discovery of Higgs Particle</a:t>
            </a:r>
          </a:p>
          <a:p>
            <a:r>
              <a:rPr lang="en-US" dirty="0"/>
              <a:t>40: Belle II High Energy Physics Experiment </a:t>
            </a:r>
            <a:br>
              <a:rPr lang="en-US" dirty="0"/>
            </a:br>
            <a:br>
              <a:rPr lang="en-US" dirty="0"/>
            </a:br>
            <a:r>
              <a:rPr lang="en-US" sz="2600" dirty="0">
                <a:solidFill>
                  <a:srgbClr val="7030A0"/>
                </a:solidFill>
                <a:latin typeface="Comic Sans MS" panose="030F0702030302020204" pitchFamily="66" charset="0"/>
              </a:rPr>
              <a:t>36 to 38 are  “Classic </a:t>
            </a:r>
            <a:r>
              <a:rPr lang="en-US" sz="2600" dirty="0" err="1">
                <a:solidFill>
                  <a:srgbClr val="7030A0"/>
                </a:solidFill>
                <a:latin typeface="Comic Sans MS" panose="030F0702030302020204" pitchFamily="66" charset="0"/>
              </a:rPr>
              <a:t>Data+ML</a:t>
            </a:r>
            <a:r>
              <a:rPr lang="en-US" sz="2600" dirty="0">
                <a:solidFill>
                  <a:srgbClr val="7030A0"/>
                </a:solidFill>
                <a:latin typeface="Comic Sans MS" panose="030F0702030302020204" pitchFamily="66" charset="0"/>
              </a:rPr>
              <a:t>” astronomy use cases related to BDEC2 SKA presentation and covering both archival and event detection cases. Use case 37 covers the integration of simulation data and observational data FOR ASTRONOMY; A TOPIC COVERED IN OTHER CASES AT BDEC2.</a:t>
            </a:r>
            <a:br>
              <a:rPr lang="en-US" sz="2600" dirty="0">
                <a:solidFill>
                  <a:srgbClr val="7030A0"/>
                </a:solidFill>
                <a:latin typeface="Comic Sans MS" panose="030F0702030302020204" pitchFamily="66" charset="0"/>
              </a:rPr>
            </a:br>
            <a:r>
              <a:rPr lang="en-US" sz="2600" dirty="0">
                <a:solidFill>
                  <a:srgbClr val="7030A0"/>
                </a:solidFill>
                <a:latin typeface="Comic Sans MS" panose="030F0702030302020204" pitchFamily="66" charset="0"/>
              </a:rPr>
              <a:t>39 and 40 are “Classic </a:t>
            </a:r>
            <a:r>
              <a:rPr lang="en-US" sz="2600" dirty="0" err="1">
                <a:solidFill>
                  <a:srgbClr val="7030A0"/>
                </a:solidFill>
                <a:latin typeface="Comic Sans MS" panose="030F0702030302020204" pitchFamily="66" charset="0"/>
              </a:rPr>
              <a:t>Data+ML</a:t>
            </a:r>
            <a:r>
              <a:rPr lang="en-US" sz="2600" dirty="0">
                <a:solidFill>
                  <a:srgbClr val="7030A0"/>
                </a:solidFill>
                <a:latin typeface="Comic Sans MS" panose="030F0702030302020204" pitchFamily="66" charset="0"/>
              </a:rPr>
              <a:t>” use cases for accelerator data analysis. This was not covered in BDEC2 but is currently the largest volume scientific data analysis problem whose importance and relevance is well understood.</a:t>
            </a:r>
            <a:endParaRPr lang="en-US" dirty="0">
              <a:solidFill>
                <a:srgbClr val="7030A0"/>
              </a:solidFill>
              <a:latin typeface="Comic Sans MS" panose="030F0702030302020204" pitchFamily="66" charset="0"/>
            </a:endParaRPr>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279759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85017" y="-40341"/>
            <a:ext cx="12001814" cy="677650"/>
          </a:xfrm>
        </p:spPr>
        <p:txBody>
          <a:bodyPr>
            <a:normAutofit/>
          </a:bodyPr>
          <a:lstStyle/>
          <a:p>
            <a:r>
              <a:rPr lang="en-US" sz="3600" dirty="0"/>
              <a:t>Use Cases VII: EARTH, ENVIRONMENTAL, AND POLAR SCIENCE</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fontScale="85000" lnSpcReduction="20000"/>
          </a:bodyPr>
          <a:lstStyle/>
          <a:p>
            <a:r>
              <a:rPr lang="en-US" dirty="0"/>
              <a:t>41: European Incoherent Scatter Scientific Association 3D Incoherent Scatter Radar System Big Radar instrument monitoring atmosphere. </a:t>
            </a:r>
          </a:p>
          <a:p>
            <a:r>
              <a:rPr lang="en-US" dirty="0">
                <a:solidFill>
                  <a:srgbClr val="FF9900"/>
                </a:solidFill>
              </a:rPr>
              <a:t>42: Common Operations of Environmental Research Infrastructure</a:t>
            </a:r>
          </a:p>
          <a:p>
            <a:r>
              <a:rPr lang="en-US" dirty="0"/>
              <a:t>43: Radar Data Analysis for the Center for Remote Sensing of Ice Sheets</a:t>
            </a:r>
          </a:p>
          <a:p>
            <a:r>
              <a:rPr lang="en-US" dirty="0"/>
              <a:t>44: Unmanned Air Vehicle Synthetic Aperture Radar (UAVSAR) Data Processing, Data Product Delivery, and Data Services</a:t>
            </a:r>
          </a:p>
          <a:p>
            <a:r>
              <a:rPr lang="en-US" dirty="0">
                <a:solidFill>
                  <a:srgbClr val="FF9900"/>
                </a:solidFill>
              </a:rPr>
              <a:t>45: NASA Langley Research Center/ Goddard Space Flight Center </a:t>
            </a:r>
            <a:r>
              <a:rPr lang="en-US" dirty="0" err="1">
                <a:solidFill>
                  <a:srgbClr val="FF9900"/>
                </a:solidFill>
              </a:rPr>
              <a:t>iRODS</a:t>
            </a:r>
            <a:r>
              <a:rPr lang="en-US" dirty="0">
                <a:solidFill>
                  <a:srgbClr val="FF9900"/>
                </a:solidFill>
              </a:rPr>
              <a:t> Federation Test Bed</a:t>
            </a:r>
          </a:p>
          <a:p>
            <a:r>
              <a:rPr lang="en-US" dirty="0">
                <a:solidFill>
                  <a:srgbClr val="FF9900"/>
                </a:solidFill>
              </a:rPr>
              <a:t>46: MERRA Analytic Services (MERRA/AS) Instrument</a:t>
            </a:r>
          </a:p>
          <a:p>
            <a:r>
              <a:rPr lang="en-US" dirty="0">
                <a:solidFill>
                  <a:srgbClr val="FF9900"/>
                </a:solidFill>
              </a:rPr>
              <a:t>47: Atmospheric Turbulence – Event Discovery and Predictive Analytics Imaging</a:t>
            </a:r>
          </a:p>
          <a:p>
            <a:r>
              <a:rPr lang="en-US" dirty="0">
                <a:solidFill>
                  <a:srgbClr val="FF9900"/>
                </a:solidFill>
              </a:rPr>
              <a:t>48: Climate Studies Using the Community Earth System Model at the U.S. Department of Energy (DOE) NERSC Center</a:t>
            </a:r>
          </a:p>
          <a:p>
            <a:r>
              <a:rPr lang="en-US" dirty="0">
                <a:solidFill>
                  <a:srgbClr val="FF9900"/>
                </a:solidFill>
              </a:rPr>
              <a:t>49: DOE Biological and Environmental Research (BER) Subsurface Biogeochemistry Scientific Focus Area</a:t>
            </a:r>
          </a:p>
          <a:p>
            <a:r>
              <a:rPr lang="en-US" dirty="0">
                <a:solidFill>
                  <a:srgbClr val="FF9900"/>
                </a:solidFill>
              </a:rPr>
              <a:t>50: DOE BER </a:t>
            </a:r>
            <a:r>
              <a:rPr lang="en-US" dirty="0" err="1">
                <a:solidFill>
                  <a:srgbClr val="FF9900"/>
                </a:solidFill>
              </a:rPr>
              <a:t>AmeriFlux</a:t>
            </a:r>
            <a:r>
              <a:rPr lang="en-US" dirty="0">
                <a:solidFill>
                  <a:srgbClr val="FF9900"/>
                </a:solidFill>
              </a:rPr>
              <a:t> and FLUXNET Networks Sensor Networks</a:t>
            </a:r>
          </a:p>
          <a:p>
            <a:r>
              <a:rPr lang="en-US" dirty="0"/>
              <a:t>2-1: NASA Earth Observing System Data and Information System (EOSDIS) Instrument</a:t>
            </a:r>
          </a:p>
          <a:p>
            <a:r>
              <a:rPr lang="en-US" dirty="0"/>
              <a:t>2-2: Web-Enabled Landsat Data (WELD) Processing Instrument</a:t>
            </a:r>
            <a:br>
              <a:rPr lang="en-US" dirty="0"/>
            </a:b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665009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708A-67D1-4CA6-9B5B-78C664E76D1F}"/>
              </a:ext>
            </a:extLst>
          </p:cNvPr>
          <p:cNvSpPr>
            <a:spLocks noGrp="1"/>
          </p:cNvSpPr>
          <p:nvPr>
            <p:ph type="title"/>
          </p:nvPr>
        </p:nvSpPr>
        <p:spPr>
          <a:xfrm>
            <a:off x="784412" y="0"/>
            <a:ext cx="10515600" cy="874059"/>
          </a:xfrm>
        </p:spPr>
        <p:txBody>
          <a:bodyPr/>
          <a:lstStyle/>
          <a:p>
            <a:r>
              <a:rPr lang="en-US" dirty="0"/>
              <a:t>Comments on Use Cases VII</a:t>
            </a:r>
          </a:p>
        </p:txBody>
      </p:sp>
      <p:sp>
        <p:nvSpPr>
          <p:cNvPr id="3" name="Content Placeholder 2">
            <a:extLst>
              <a:ext uri="{FF2B5EF4-FFF2-40B4-BE49-F238E27FC236}">
                <a16:creationId xmlns:a16="http://schemas.microsoft.com/office/drawing/2014/main" id="{DD89B6B2-1A07-4612-8E5A-459D5B521018}"/>
              </a:ext>
            </a:extLst>
          </p:cNvPr>
          <p:cNvSpPr>
            <a:spLocks noGrp="1"/>
          </p:cNvSpPr>
          <p:nvPr>
            <p:ph idx="1"/>
          </p:nvPr>
        </p:nvSpPr>
        <p:spPr>
          <a:xfrm>
            <a:off x="197353" y="985136"/>
            <a:ext cx="11689717" cy="5274423"/>
          </a:xfrm>
        </p:spPr>
        <p:txBody>
          <a:bodyPr>
            <a:normAutofit fontScale="92500" lnSpcReduction="10000"/>
          </a:bodyPr>
          <a:lstStyle/>
          <a:p>
            <a:r>
              <a:rPr lang="en-US" dirty="0">
                <a:solidFill>
                  <a:srgbClr val="7030A0"/>
                </a:solidFill>
                <a:latin typeface="Comic Sans MS" panose="030F0702030302020204" pitchFamily="66" charset="0"/>
              </a:rPr>
              <a:t>41 43 44 are “Classic </a:t>
            </a:r>
            <a:r>
              <a:rPr lang="en-US" dirty="0" err="1">
                <a:solidFill>
                  <a:srgbClr val="7030A0"/>
                </a:solidFill>
                <a:latin typeface="Comic Sans MS" panose="030F0702030302020204" pitchFamily="66" charset="0"/>
              </a:rPr>
              <a:t>Data+ML</a:t>
            </a:r>
            <a:r>
              <a:rPr lang="en-US" dirty="0">
                <a:solidFill>
                  <a:srgbClr val="7030A0"/>
                </a:solidFill>
                <a:latin typeface="Comic Sans MS" panose="030F0702030302020204" pitchFamily="66" charset="0"/>
              </a:rPr>
              <a:t>” use cases involving radar data from different instruments-- specialized ground, vehicle/plane, satellite  - not directly covered in BDEC2</a:t>
            </a:r>
          </a:p>
          <a:p>
            <a:r>
              <a:rPr lang="en-US" dirty="0">
                <a:solidFill>
                  <a:srgbClr val="7030A0"/>
                </a:solidFill>
                <a:latin typeface="Comic Sans MS" panose="030F0702030302020204" pitchFamily="66" charset="0"/>
              </a:rPr>
              <a:t>2-1 and 2-2 are use cases similar to 41 43 and 44 but applied to EOSDIS and LANDSAT earth observations from satellites in multiple modalities.</a:t>
            </a:r>
          </a:p>
          <a:p>
            <a:r>
              <a:rPr lang="en-US" dirty="0">
                <a:solidFill>
                  <a:srgbClr val="7030A0"/>
                </a:solidFill>
                <a:latin typeface="Comic Sans MS" panose="030F0702030302020204" pitchFamily="66" charset="0"/>
              </a:rPr>
              <a:t>42 49 and 50 are  “Classic </a:t>
            </a:r>
            <a:r>
              <a:rPr lang="en-US" dirty="0" err="1">
                <a:solidFill>
                  <a:srgbClr val="7030A0"/>
                </a:solidFill>
                <a:latin typeface="Comic Sans MS" panose="030F0702030302020204" pitchFamily="66" charset="0"/>
              </a:rPr>
              <a:t>Data+ML</a:t>
            </a:r>
            <a:r>
              <a:rPr lang="en-US" dirty="0">
                <a:solidFill>
                  <a:srgbClr val="7030A0"/>
                </a:solidFill>
                <a:latin typeface="Comic Sans MS" panose="030F0702030302020204" pitchFamily="66" charset="0"/>
              </a:rPr>
              <a:t>”  environmental sensor arrays that extend the scope of talks of </a:t>
            </a:r>
            <a:r>
              <a:rPr lang="en-US" dirty="0" err="1">
                <a:solidFill>
                  <a:srgbClr val="7030A0"/>
                </a:solidFill>
                <a:latin typeface="Comic Sans MS" panose="030F0702030302020204" pitchFamily="66" charset="0"/>
              </a:rPr>
              <a:t>Taufer</a:t>
            </a:r>
            <a:r>
              <a:rPr lang="en-US" dirty="0">
                <a:solidFill>
                  <a:srgbClr val="7030A0"/>
                </a:solidFill>
                <a:latin typeface="Comic Sans MS" panose="030F0702030302020204" pitchFamily="66" charset="0"/>
              </a:rPr>
              <a:t> and Rahnemoonfar at BDEC2. See also use case 25 above</a:t>
            </a:r>
          </a:p>
          <a:p>
            <a:r>
              <a:rPr lang="en-US" dirty="0">
                <a:solidFill>
                  <a:srgbClr val="7030A0"/>
                </a:solidFill>
                <a:latin typeface="Comic Sans MS" panose="030F0702030302020204" pitchFamily="66" charset="0"/>
              </a:rPr>
              <a:t>45 to 47 describe datasets from instruments and computations relevant to climate and weather. It relates to BDEC2 talk by </a:t>
            </a:r>
            <a:r>
              <a:rPr lang="en-US" dirty="0" err="1">
                <a:solidFill>
                  <a:srgbClr val="7030A0"/>
                </a:solidFill>
                <a:latin typeface="Comic Sans MS" panose="030F0702030302020204" pitchFamily="66" charset="0"/>
              </a:rPr>
              <a:t>Denvil</a:t>
            </a:r>
            <a:r>
              <a:rPr lang="en-US" dirty="0">
                <a:solidFill>
                  <a:srgbClr val="7030A0"/>
                </a:solidFill>
                <a:latin typeface="Comic Sans MS" panose="030F0702030302020204" pitchFamily="66" charset="0"/>
              </a:rPr>
              <a:t> and Miyoshi. 47 discusses the correlation of aircraft turbulent reports with simulation datasets</a:t>
            </a:r>
          </a:p>
          <a:p>
            <a:r>
              <a:rPr lang="en-US" dirty="0">
                <a:solidFill>
                  <a:srgbClr val="7030A0"/>
                </a:solidFill>
                <a:latin typeface="Comic Sans MS" panose="030F0702030302020204" pitchFamily="66" charset="0"/>
              </a:rPr>
              <a:t>48 is data analytics and management associated with climate studies as covered in BDEC2 talk by </a:t>
            </a:r>
            <a:r>
              <a:rPr lang="en-US" dirty="0" err="1">
                <a:solidFill>
                  <a:srgbClr val="7030A0"/>
                </a:solidFill>
                <a:latin typeface="Comic Sans MS" panose="030F0702030302020204" pitchFamily="66" charset="0"/>
              </a:rPr>
              <a:t>Denvil</a:t>
            </a:r>
            <a:endParaRPr lang="en-US" dirty="0">
              <a:solidFill>
                <a:srgbClr val="7030A0"/>
              </a:solidFill>
              <a:latin typeface="Comic Sans MS" panose="030F0702030302020204" pitchFamily="66" charset="0"/>
            </a:endParaRPr>
          </a:p>
          <a:p>
            <a:endParaRPr lang="en-US" dirty="0">
              <a:solidFill>
                <a:srgbClr val="7030A0"/>
              </a:solidFill>
              <a:latin typeface="Comic Sans MS" panose="030F0702030302020204" pitchFamily="66" charset="0"/>
            </a:endParaRPr>
          </a:p>
        </p:txBody>
      </p:sp>
      <p:sp>
        <p:nvSpPr>
          <p:cNvPr id="4" name="Date Placeholder 3">
            <a:extLst>
              <a:ext uri="{FF2B5EF4-FFF2-40B4-BE49-F238E27FC236}">
                <a16:creationId xmlns:a16="http://schemas.microsoft.com/office/drawing/2014/main" id="{21E1EA15-E516-4B4B-A521-1ABFEB8ED5A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59FE60A-7F89-47C0-A802-E65B00B7A00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638143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85017" y="-40341"/>
            <a:ext cx="12001814" cy="677650"/>
          </a:xfrm>
        </p:spPr>
        <p:txBody>
          <a:bodyPr>
            <a:normAutofit/>
          </a:bodyPr>
          <a:lstStyle/>
          <a:p>
            <a:r>
              <a:rPr lang="en-US" sz="3600" dirty="0"/>
              <a:t>Use Cases VIII: ENERGY</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fontScale="92500" lnSpcReduction="20000"/>
          </a:bodyPr>
          <a:lstStyle/>
          <a:p>
            <a:r>
              <a:rPr lang="en-US" dirty="0">
                <a:solidFill>
                  <a:srgbClr val="FF9900"/>
                </a:solidFill>
              </a:rPr>
              <a:t>51: Consumption Forecasting in Smart Grids</a:t>
            </a:r>
            <a:br>
              <a:rPr lang="en-US" dirty="0"/>
            </a:br>
            <a:br>
              <a:rPr lang="en-US" dirty="0"/>
            </a:br>
            <a:r>
              <a:rPr lang="en-US" dirty="0">
                <a:solidFill>
                  <a:srgbClr val="7030A0"/>
                </a:solidFill>
                <a:latin typeface="Comic Sans MS" panose="030F0702030302020204" pitchFamily="66" charset="0"/>
              </a:rPr>
              <a:t>51 is a different subproblem but in the same area as </a:t>
            </a:r>
            <a:r>
              <a:rPr lang="en-US" dirty="0" err="1">
                <a:solidFill>
                  <a:srgbClr val="7030A0"/>
                </a:solidFill>
                <a:latin typeface="Comic Sans MS" panose="030F0702030302020204" pitchFamily="66" charset="0"/>
              </a:rPr>
              <a:t>Pothen</a:t>
            </a:r>
            <a:r>
              <a:rPr lang="en-US" dirty="0">
                <a:solidFill>
                  <a:srgbClr val="7030A0"/>
                </a:solidFill>
                <a:latin typeface="Comic Sans MS" panose="030F0702030302020204" pitchFamily="66" charset="0"/>
              </a:rPr>
              <a:t> and Azad’s talk on the electric power grid at BDEC2. This is a challenging edge computing problem as a large number of distributed but correlated sensors</a:t>
            </a:r>
            <a:br>
              <a:rPr lang="en-US" dirty="0"/>
            </a:br>
            <a:br>
              <a:rPr lang="en-US" dirty="0"/>
            </a:br>
            <a:endParaRPr lang="en-US" dirty="0"/>
          </a:p>
          <a:p>
            <a:r>
              <a:rPr lang="en-US" dirty="0"/>
              <a:t>SC-18 BOF Application/Industry Perspective by David Keyes, King Abdullah University of Science and Technology (KAUST)</a:t>
            </a:r>
          </a:p>
          <a:p>
            <a:r>
              <a:rPr lang="en-US" u="sng" dirty="0">
                <a:hlinkClick r:id="rId2"/>
              </a:rPr>
              <a:t>https://www.exascale.org/bdec/sites/www.exascale.org.bdec/files/SC18_BDEC2_BoF-Keyes.pdf</a:t>
            </a:r>
            <a:r>
              <a:rPr lang="en-US" dirty="0"/>
              <a:t> </a:t>
            </a:r>
            <a:br>
              <a:rPr lang="en-US" dirty="0"/>
            </a:br>
            <a:br>
              <a:rPr lang="en-US" dirty="0"/>
            </a:br>
            <a:r>
              <a:rPr lang="en-US" dirty="0">
                <a:solidFill>
                  <a:srgbClr val="7030A0"/>
                </a:solidFill>
                <a:latin typeface="Comic Sans MS" panose="030F0702030302020204" pitchFamily="66" charset="0"/>
              </a:rPr>
              <a:t>This is a presentation by David Keyes on seismic imaging for oil discovery and exploitation. It is “Classic </a:t>
            </a:r>
            <a:r>
              <a:rPr lang="en-US" dirty="0" err="1">
                <a:solidFill>
                  <a:srgbClr val="7030A0"/>
                </a:solidFill>
                <a:latin typeface="Comic Sans MS" panose="030F0702030302020204" pitchFamily="66" charset="0"/>
              </a:rPr>
              <a:t>Data+ML</a:t>
            </a:r>
            <a:r>
              <a:rPr lang="en-US" dirty="0">
                <a:solidFill>
                  <a:srgbClr val="7030A0"/>
                </a:solidFill>
                <a:latin typeface="Comic Sans MS" panose="030F0702030302020204" pitchFamily="66" charset="0"/>
              </a:rPr>
              <a:t>” for an array of sonic sensors</a:t>
            </a:r>
          </a:p>
          <a:p>
            <a:pPr marL="0" indent="0">
              <a:buNone/>
            </a:pPr>
            <a:br>
              <a:rPr lang="en-US" dirty="0"/>
            </a:br>
            <a:br>
              <a:rPr lang="en-US" dirty="0"/>
            </a:b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2322307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2C05-3775-4115-8FAD-4DEB0E5AD073}"/>
              </a:ext>
            </a:extLst>
          </p:cNvPr>
          <p:cNvSpPr>
            <a:spLocks noGrp="1"/>
          </p:cNvSpPr>
          <p:nvPr>
            <p:ph type="title"/>
          </p:nvPr>
        </p:nvSpPr>
        <p:spPr>
          <a:xfrm>
            <a:off x="60512" y="18256"/>
            <a:ext cx="12070976" cy="734780"/>
          </a:xfrm>
        </p:spPr>
        <p:txBody>
          <a:bodyPr>
            <a:normAutofit/>
          </a:bodyPr>
          <a:lstStyle/>
          <a:p>
            <a:r>
              <a:rPr lang="en-US" sz="4000" dirty="0"/>
              <a:t>BDEC2 Use Cases I: Classic Observational Data plus ML</a:t>
            </a:r>
          </a:p>
        </p:txBody>
      </p:sp>
      <p:sp>
        <p:nvSpPr>
          <p:cNvPr id="3" name="Content Placeholder 2">
            <a:extLst>
              <a:ext uri="{FF2B5EF4-FFF2-40B4-BE49-F238E27FC236}">
                <a16:creationId xmlns:a16="http://schemas.microsoft.com/office/drawing/2014/main" id="{552D0A88-05DC-448C-8AB4-539B35FC82C7}"/>
              </a:ext>
            </a:extLst>
          </p:cNvPr>
          <p:cNvSpPr>
            <a:spLocks noGrp="1"/>
          </p:cNvSpPr>
          <p:nvPr>
            <p:ph idx="1"/>
          </p:nvPr>
        </p:nvSpPr>
        <p:spPr>
          <a:xfrm>
            <a:off x="0" y="904501"/>
            <a:ext cx="12131488" cy="5466136"/>
          </a:xfrm>
        </p:spPr>
        <p:txBody>
          <a:bodyPr>
            <a:normAutofit fontScale="77500" lnSpcReduction="20000"/>
          </a:bodyPr>
          <a:lstStyle/>
          <a:p>
            <a:pPr fontAlgn="base"/>
            <a:r>
              <a:rPr lang="en-US" dirty="0">
                <a:solidFill>
                  <a:srgbClr val="FF9900"/>
                </a:solidFill>
              </a:rPr>
              <a:t>BDEC2-1: M. Deegan, Big Data and Extreme Scale Computing, 2nd Series (BDEC2) - Statement of Interest from the Square </a:t>
            </a:r>
            <a:r>
              <a:rPr lang="en-US" dirty="0" err="1">
                <a:solidFill>
                  <a:srgbClr val="FF9900"/>
                </a:solidFill>
              </a:rPr>
              <a:t>Kilometre</a:t>
            </a:r>
            <a:r>
              <a:rPr lang="en-US" dirty="0">
                <a:solidFill>
                  <a:srgbClr val="FF9900"/>
                </a:solidFill>
              </a:rPr>
              <a:t> Array </a:t>
            </a:r>
            <a:r>
              <a:rPr lang="en-US" dirty="0" err="1">
                <a:solidFill>
                  <a:srgbClr val="FF9900"/>
                </a:solidFill>
              </a:rPr>
              <a:t>Organisation</a:t>
            </a:r>
            <a:r>
              <a:rPr lang="en-US" dirty="0">
                <a:solidFill>
                  <a:srgbClr val="FF9900"/>
                </a:solidFill>
              </a:rPr>
              <a:t> (SKAO)</a:t>
            </a:r>
          </a:p>
          <a:p>
            <a:r>
              <a:rPr lang="en-US" b="1" dirty="0"/>
              <a:t>Environmental Science</a:t>
            </a:r>
            <a:endParaRPr lang="en-US" dirty="0"/>
          </a:p>
          <a:p>
            <a:pPr fontAlgn="base"/>
            <a:r>
              <a:rPr lang="en-US" dirty="0">
                <a:solidFill>
                  <a:srgbClr val="FF9900"/>
                </a:solidFill>
              </a:rPr>
              <a:t>BDEC2-2: M. Rahnemoonfar, Semantic Segmentation of Underwater Sonar Imagery based on Deep Learning</a:t>
            </a:r>
          </a:p>
          <a:p>
            <a:pPr fontAlgn="base"/>
            <a:r>
              <a:rPr lang="en-US" dirty="0">
                <a:solidFill>
                  <a:srgbClr val="FF9900"/>
                </a:solidFill>
              </a:rPr>
              <a:t>BDEC2-3: M. </a:t>
            </a:r>
            <a:r>
              <a:rPr lang="en-US" dirty="0" err="1">
                <a:solidFill>
                  <a:srgbClr val="FF9900"/>
                </a:solidFill>
              </a:rPr>
              <a:t>Taufer</a:t>
            </a:r>
            <a:r>
              <a:rPr lang="en-US" dirty="0">
                <a:solidFill>
                  <a:srgbClr val="FF9900"/>
                </a:solidFill>
              </a:rPr>
              <a:t>, Cyberinfrastructure Tools for Precision Agriculture in the 21st Century</a:t>
            </a:r>
          </a:p>
          <a:p>
            <a:r>
              <a:rPr lang="en-US" b="1" dirty="0"/>
              <a:t>Healthcare and Life sciences</a:t>
            </a:r>
            <a:endParaRPr lang="en-US" dirty="0"/>
          </a:p>
          <a:p>
            <a:pPr fontAlgn="base"/>
            <a:r>
              <a:rPr lang="en-US" dirty="0">
                <a:solidFill>
                  <a:srgbClr val="FF9900"/>
                </a:solidFill>
              </a:rPr>
              <a:t>BDEC2-4: J. </a:t>
            </a:r>
            <a:r>
              <a:rPr lang="en-US" dirty="0" err="1">
                <a:solidFill>
                  <a:srgbClr val="FF9900"/>
                </a:solidFill>
              </a:rPr>
              <a:t>Saltz</a:t>
            </a:r>
            <a:r>
              <a:rPr lang="en-US" dirty="0">
                <a:solidFill>
                  <a:srgbClr val="FF9900"/>
                </a:solidFill>
              </a:rPr>
              <a:t>, Multiscale Spatial Data and Deep Learning</a:t>
            </a:r>
          </a:p>
          <a:p>
            <a:pPr fontAlgn="base"/>
            <a:r>
              <a:rPr lang="en-US" dirty="0"/>
              <a:t>BDEC2-5: R. Stevens, Exascale Deep Learning for Cancer</a:t>
            </a:r>
          </a:p>
          <a:p>
            <a:pPr fontAlgn="base"/>
            <a:r>
              <a:rPr lang="en-US" dirty="0">
                <a:solidFill>
                  <a:srgbClr val="FF9900"/>
                </a:solidFill>
              </a:rPr>
              <a:t>BDEC2-6: S. Chandrasekaran, Development of a parallel algorithm for whole genome alignment for rapid delivery of personalized genomics</a:t>
            </a:r>
          </a:p>
          <a:p>
            <a:pPr fontAlgn="base"/>
            <a:r>
              <a:rPr lang="en-US" dirty="0">
                <a:solidFill>
                  <a:srgbClr val="FF9900"/>
                </a:solidFill>
              </a:rPr>
              <a:t>BDEC2-7: M. </a:t>
            </a:r>
            <a:r>
              <a:rPr lang="en-US" dirty="0" err="1">
                <a:solidFill>
                  <a:srgbClr val="FF9900"/>
                </a:solidFill>
              </a:rPr>
              <a:t>Marathe</a:t>
            </a:r>
            <a:r>
              <a:rPr lang="en-US" dirty="0">
                <a:solidFill>
                  <a:srgbClr val="FF9900"/>
                </a:solidFill>
              </a:rPr>
              <a:t>, Pervasive, Personalized and Precision (P3) analytics for massive bio-social systems</a:t>
            </a:r>
            <a:br>
              <a:rPr lang="en-US" dirty="0"/>
            </a:br>
            <a:br>
              <a:rPr lang="en-US" dirty="0"/>
            </a:br>
            <a:r>
              <a:rPr lang="en-US" dirty="0">
                <a:solidFill>
                  <a:srgbClr val="7030A0"/>
                </a:solidFill>
                <a:latin typeface="Comic Sans MS" panose="030F0702030302020204" pitchFamily="66" charset="0"/>
              </a:rPr>
              <a:t>Instruments include Satellites, UAV’s, Sensors (see edge examples), Light sources (X-ray MRI Microscope etc.), Telescopes, Accelerators, Tokomaks (Fusion), Computers (as in Control, Simulation, Data, ML Integration)</a:t>
            </a:r>
            <a:br>
              <a:rPr lang="en-US" dirty="0"/>
            </a:br>
            <a:endParaRPr lang="en-US" dirty="0"/>
          </a:p>
        </p:txBody>
      </p:sp>
      <p:sp>
        <p:nvSpPr>
          <p:cNvPr id="4" name="Date Placeholder 3">
            <a:extLst>
              <a:ext uri="{FF2B5EF4-FFF2-40B4-BE49-F238E27FC236}">
                <a16:creationId xmlns:a16="http://schemas.microsoft.com/office/drawing/2014/main" id="{433AB729-166E-4F9A-A283-936ED76AE904}"/>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0F9D79-D698-420B-B701-F8A972E5AA5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282668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18414" y="838201"/>
            <a:ext cx="8528624" cy="2852737"/>
          </a:xfrm>
        </p:spPr>
        <p:txBody>
          <a:bodyPr/>
          <a:lstStyle/>
          <a:p>
            <a:r>
              <a:rPr lang="en-US" dirty="0"/>
              <a:t>Underlying HPC Big Data Convergence Issues </a:t>
            </a:r>
          </a:p>
        </p:txBody>
      </p:sp>
      <p:sp>
        <p:nvSpPr>
          <p:cNvPr id="2" name="Text Placeholder 1"/>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C0C978E-5CD6-42C2-91FC-F0666E423F1E}"/>
              </a:ext>
            </a:extLst>
          </p:cNvPr>
          <p:cNvSpPr>
            <a:spLocks noGrp="1"/>
          </p:cNvSpPr>
          <p:nvPr>
            <p:ph type="sldNum" sz="quarter" idx="12"/>
          </p:nvPr>
        </p:nvSpPr>
        <p:spPr/>
        <p:txBody>
          <a:bodyPr/>
          <a:lstStyle/>
          <a:p>
            <a:fld id="{C4B85148-DB98-4269-ACE6-2DF49F9918C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58489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2C05-3775-4115-8FAD-4DEB0E5AD073}"/>
              </a:ext>
            </a:extLst>
          </p:cNvPr>
          <p:cNvSpPr>
            <a:spLocks noGrp="1"/>
          </p:cNvSpPr>
          <p:nvPr>
            <p:ph type="title"/>
          </p:nvPr>
        </p:nvSpPr>
        <p:spPr>
          <a:xfrm>
            <a:off x="60512" y="18256"/>
            <a:ext cx="12070976" cy="734780"/>
          </a:xfrm>
        </p:spPr>
        <p:txBody>
          <a:bodyPr>
            <a:normAutofit/>
          </a:bodyPr>
          <a:lstStyle/>
          <a:p>
            <a:r>
              <a:rPr lang="en-US" sz="3600" dirty="0"/>
              <a:t>BDEC2 Use Cases II: Control, Simulation, Data, ML Integration</a:t>
            </a:r>
          </a:p>
        </p:txBody>
      </p:sp>
      <p:sp>
        <p:nvSpPr>
          <p:cNvPr id="3" name="Content Placeholder 2">
            <a:extLst>
              <a:ext uri="{FF2B5EF4-FFF2-40B4-BE49-F238E27FC236}">
                <a16:creationId xmlns:a16="http://schemas.microsoft.com/office/drawing/2014/main" id="{552D0A88-05DC-448C-8AB4-539B35FC82C7}"/>
              </a:ext>
            </a:extLst>
          </p:cNvPr>
          <p:cNvSpPr>
            <a:spLocks noGrp="1"/>
          </p:cNvSpPr>
          <p:nvPr>
            <p:ph idx="1"/>
          </p:nvPr>
        </p:nvSpPr>
        <p:spPr>
          <a:xfrm>
            <a:off x="0" y="904501"/>
            <a:ext cx="12131488" cy="5466136"/>
          </a:xfrm>
        </p:spPr>
        <p:txBody>
          <a:bodyPr>
            <a:normAutofit fontScale="77500" lnSpcReduction="20000"/>
          </a:bodyPr>
          <a:lstStyle/>
          <a:p>
            <a:pPr fontAlgn="base"/>
            <a:r>
              <a:rPr lang="en-US" dirty="0"/>
              <a:t>BDEC2-8: W. Tang, New Models for Integrated Inquiry: Fusion Energy Exemplar</a:t>
            </a:r>
          </a:p>
          <a:p>
            <a:pPr fontAlgn="base"/>
            <a:r>
              <a:rPr lang="en-US" dirty="0"/>
              <a:t>BDEC2-9: O. </a:t>
            </a:r>
            <a:r>
              <a:rPr lang="en-US" dirty="0" err="1"/>
              <a:t>Beckstein</a:t>
            </a:r>
            <a:r>
              <a:rPr lang="en-US" dirty="0"/>
              <a:t>, Convergence of data generation and analysis in the biomolecular</a:t>
            </a:r>
            <a:br>
              <a:rPr lang="en-US" dirty="0"/>
            </a:br>
            <a:r>
              <a:rPr lang="en-US" dirty="0"/>
              <a:t>simulation community</a:t>
            </a:r>
          </a:p>
          <a:p>
            <a:pPr fontAlgn="base"/>
            <a:r>
              <a:rPr lang="en-US" dirty="0">
                <a:solidFill>
                  <a:srgbClr val="FF9900"/>
                </a:solidFill>
              </a:rPr>
              <a:t>BDEC2-10: S. </a:t>
            </a:r>
            <a:r>
              <a:rPr lang="en-US" dirty="0" err="1">
                <a:solidFill>
                  <a:srgbClr val="FF9900"/>
                </a:solidFill>
              </a:rPr>
              <a:t>Denvil</a:t>
            </a:r>
            <a:r>
              <a:rPr lang="en-US" dirty="0">
                <a:solidFill>
                  <a:srgbClr val="FF9900"/>
                </a:solidFill>
              </a:rPr>
              <a:t>, From the production to the analysis phase: new approaches needed in climate modeling</a:t>
            </a:r>
          </a:p>
          <a:p>
            <a:pPr fontAlgn="base"/>
            <a:r>
              <a:rPr lang="en-US" dirty="0">
                <a:solidFill>
                  <a:srgbClr val="FF9900"/>
                </a:solidFill>
              </a:rPr>
              <a:t>BDEC2-11: T. Miyoshi, Prediction Science: The 5th Paradigm Fusing the Computational Science and Data Science (weather forecasting)</a:t>
            </a:r>
            <a:br>
              <a:rPr lang="en-US" dirty="0"/>
            </a:br>
            <a:br>
              <a:rPr lang="en-US" dirty="0"/>
            </a:br>
            <a:r>
              <a:rPr lang="en-US" dirty="0">
                <a:solidFill>
                  <a:srgbClr val="7030A0"/>
                </a:solidFill>
                <a:latin typeface="Comic Sans MS" panose="030F0702030302020204" pitchFamily="66" charset="0"/>
              </a:rPr>
              <a:t>See also </a:t>
            </a:r>
            <a:r>
              <a:rPr lang="en-US" dirty="0" err="1">
                <a:solidFill>
                  <a:srgbClr val="7030A0"/>
                </a:solidFill>
                <a:latin typeface="Comic Sans MS" panose="030F0702030302020204" pitchFamily="66" charset="0"/>
              </a:rPr>
              <a:t>Marathe</a:t>
            </a:r>
            <a:r>
              <a:rPr lang="en-US" dirty="0">
                <a:solidFill>
                  <a:srgbClr val="7030A0"/>
                </a:solidFill>
                <a:latin typeface="Comic Sans MS" panose="030F0702030302020204" pitchFamily="66" charset="0"/>
              </a:rPr>
              <a:t> and Stevens talks</a:t>
            </a:r>
            <a:br>
              <a:rPr lang="en-US" dirty="0">
                <a:solidFill>
                  <a:srgbClr val="7030A0"/>
                </a:solidFill>
                <a:latin typeface="Comic Sans MS" panose="030F0702030302020204" pitchFamily="66" charset="0"/>
              </a:rPr>
            </a:br>
            <a:r>
              <a:rPr lang="en-US" dirty="0">
                <a:solidFill>
                  <a:srgbClr val="7030A0"/>
                </a:solidFill>
                <a:latin typeface="Comic Sans MS" panose="030F0702030302020204" pitchFamily="66" charset="0"/>
              </a:rPr>
              <a:t>See also instruments under Classic Observational Data plus ML</a:t>
            </a:r>
            <a:br>
              <a:rPr lang="en-US" dirty="0"/>
            </a:br>
            <a:br>
              <a:rPr lang="en-US" dirty="0"/>
            </a:br>
            <a:endParaRPr lang="en-US" dirty="0"/>
          </a:p>
          <a:p>
            <a:r>
              <a:rPr lang="en-US" b="1" dirty="0"/>
              <a:t>Material Science</a:t>
            </a:r>
            <a:endParaRPr lang="en-US" dirty="0"/>
          </a:p>
          <a:p>
            <a:pPr fontAlgn="base"/>
            <a:r>
              <a:rPr lang="en-US" dirty="0">
                <a:solidFill>
                  <a:srgbClr val="FF9900"/>
                </a:solidFill>
              </a:rPr>
              <a:t>BDEC2-12: K. </a:t>
            </a:r>
            <a:r>
              <a:rPr lang="en-US" dirty="0" err="1">
                <a:solidFill>
                  <a:srgbClr val="FF9900"/>
                </a:solidFill>
              </a:rPr>
              <a:t>Yager</a:t>
            </a:r>
            <a:r>
              <a:rPr lang="en-US" dirty="0">
                <a:solidFill>
                  <a:srgbClr val="FF9900"/>
                </a:solidFill>
              </a:rPr>
              <a:t>, Autonomous Experimentation as a Paradigm for Materials Discovery</a:t>
            </a:r>
          </a:p>
          <a:p>
            <a:pPr fontAlgn="base"/>
            <a:r>
              <a:rPr lang="en-US" dirty="0">
                <a:solidFill>
                  <a:srgbClr val="FF9900"/>
                </a:solidFill>
              </a:rPr>
              <a:t>BDEC2-13: L. Ward, Deep Learning, HPC, and Data for Materials Design</a:t>
            </a:r>
          </a:p>
          <a:p>
            <a:pPr fontAlgn="base"/>
            <a:r>
              <a:rPr lang="en-US" dirty="0">
                <a:solidFill>
                  <a:srgbClr val="FF9900"/>
                </a:solidFill>
              </a:rPr>
              <a:t>BDEC2-14: J. Ahrens, A vision for a validated distributed knowledge base of material behavior at extreme conditions using the Advanced Cyberinfrastructure Platform</a:t>
            </a:r>
          </a:p>
          <a:p>
            <a:r>
              <a:rPr lang="en-US" dirty="0">
                <a:solidFill>
                  <a:srgbClr val="FF9900"/>
                </a:solidFill>
              </a:rPr>
              <a:t>BDEC2-15: T. Deutsch, Digital transition of Material Nano-Characterization.</a:t>
            </a:r>
          </a:p>
        </p:txBody>
      </p:sp>
      <p:sp>
        <p:nvSpPr>
          <p:cNvPr id="4" name="Date Placeholder 3">
            <a:extLst>
              <a:ext uri="{FF2B5EF4-FFF2-40B4-BE49-F238E27FC236}">
                <a16:creationId xmlns:a16="http://schemas.microsoft.com/office/drawing/2014/main" id="{433AB729-166E-4F9A-A283-936ED76AE904}"/>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0F9D79-D698-420B-B701-F8A972E5AA5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945441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2C05-3775-4115-8FAD-4DEB0E5AD073}"/>
              </a:ext>
            </a:extLst>
          </p:cNvPr>
          <p:cNvSpPr>
            <a:spLocks noGrp="1"/>
          </p:cNvSpPr>
          <p:nvPr>
            <p:ph type="title"/>
          </p:nvPr>
        </p:nvSpPr>
        <p:spPr>
          <a:xfrm>
            <a:off x="60512" y="18256"/>
            <a:ext cx="12070976" cy="734780"/>
          </a:xfrm>
        </p:spPr>
        <p:txBody>
          <a:bodyPr>
            <a:normAutofit/>
          </a:bodyPr>
          <a:lstStyle/>
          <a:p>
            <a:r>
              <a:rPr lang="en-US" sz="3600" dirty="0"/>
              <a:t>Comments on Control, Simulation, Data, ML Integration</a:t>
            </a:r>
          </a:p>
        </p:txBody>
      </p:sp>
      <p:sp>
        <p:nvSpPr>
          <p:cNvPr id="3" name="Content Placeholder 2">
            <a:extLst>
              <a:ext uri="{FF2B5EF4-FFF2-40B4-BE49-F238E27FC236}">
                <a16:creationId xmlns:a16="http://schemas.microsoft.com/office/drawing/2014/main" id="{552D0A88-05DC-448C-8AB4-539B35FC82C7}"/>
              </a:ext>
            </a:extLst>
          </p:cNvPr>
          <p:cNvSpPr>
            <a:spLocks noGrp="1"/>
          </p:cNvSpPr>
          <p:nvPr>
            <p:ph idx="1"/>
          </p:nvPr>
        </p:nvSpPr>
        <p:spPr>
          <a:xfrm>
            <a:off x="0" y="904500"/>
            <a:ext cx="12131488" cy="5831262"/>
          </a:xfrm>
        </p:spPr>
        <p:txBody>
          <a:bodyPr>
            <a:normAutofit fontScale="92500" lnSpcReduction="20000"/>
          </a:bodyPr>
          <a:lstStyle/>
          <a:p>
            <a:r>
              <a:rPr lang="en-US" dirty="0">
                <a:solidFill>
                  <a:srgbClr val="7030A0"/>
                </a:solidFill>
                <a:latin typeface="Comic Sans MS" panose="030F0702030302020204" pitchFamily="66" charset="0"/>
              </a:rPr>
              <a:t>Simulations often involve outside Data but always inside Data (from simulation itself). Fields covered include Materials (</a:t>
            </a:r>
            <a:r>
              <a:rPr lang="en-US" dirty="0" err="1">
                <a:solidFill>
                  <a:srgbClr val="7030A0"/>
                </a:solidFill>
                <a:latin typeface="Comic Sans MS" panose="030F0702030302020204" pitchFamily="66" charset="0"/>
              </a:rPr>
              <a:t>nano</a:t>
            </a:r>
            <a:r>
              <a:rPr lang="en-US" dirty="0">
                <a:solidFill>
                  <a:srgbClr val="7030A0"/>
                </a:solidFill>
                <a:latin typeface="Comic Sans MS" panose="030F0702030302020204" pitchFamily="66" charset="0"/>
              </a:rPr>
              <a:t>), Climate, Weather, Biomolecular, Virtual tissues (no use case written up)</a:t>
            </a:r>
          </a:p>
          <a:p>
            <a:r>
              <a:rPr lang="en-US" dirty="0">
                <a:solidFill>
                  <a:srgbClr val="7030A0"/>
                </a:solidFill>
                <a:latin typeface="Comic Sans MS" panose="030F0702030302020204" pitchFamily="66" charset="0"/>
              </a:rPr>
              <a:t>We can see ML wrapping simulations to achieve many goals. ML replaces functions and/or ML guides functions</a:t>
            </a:r>
          </a:p>
          <a:p>
            <a:pPr lvl="1" fontAlgn="base"/>
            <a:r>
              <a:rPr lang="en-US" dirty="0">
                <a:solidFill>
                  <a:srgbClr val="7030A0"/>
                </a:solidFill>
                <a:latin typeface="Comic Sans MS" panose="030F0702030302020204" pitchFamily="66" charset="0"/>
              </a:rPr>
              <a:t>Initial Conditions</a:t>
            </a:r>
          </a:p>
          <a:p>
            <a:pPr lvl="1" fontAlgn="base"/>
            <a:r>
              <a:rPr lang="en-US" dirty="0">
                <a:solidFill>
                  <a:srgbClr val="7030A0"/>
                </a:solidFill>
                <a:latin typeface="Comic Sans MS" panose="030F0702030302020204" pitchFamily="66" charset="0"/>
              </a:rPr>
              <a:t>Boundary Conditions</a:t>
            </a:r>
          </a:p>
          <a:p>
            <a:pPr lvl="1" fontAlgn="base"/>
            <a:r>
              <a:rPr lang="en-US" dirty="0">
                <a:solidFill>
                  <a:srgbClr val="7030A0"/>
                </a:solidFill>
                <a:latin typeface="Comic Sans MS" panose="030F0702030302020204" pitchFamily="66" charset="0"/>
              </a:rPr>
              <a:t>Data assimilation</a:t>
            </a:r>
          </a:p>
          <a:p>
            <a:pPr lvl="1" fontAlgn="base"/>
            <a:r>
              <a:rPr lang="en-US" dirty="0">
                <a:solidFill>
                  <a:srgbClr val="7030A0"/>
                </a:solidFill>
                <a:latin typeface="Comic Sans MS" panose="030F0702030302020204" pitchFamily="66" charset="0"/>
              </a:rPr>
              <a:t>Configuration -- blocking, use of cache etc. </a:t>
            </a:r>
          </a:p>
          <a:p>
            <a:pPr lvl="1" fontAlgn="base"/>
            <a:r>
              <a:rPr lang="en-US" dirty="0">
                <a:solidFill>
                  <a:srgbClr val="7030A0"/>
                </a:solidFill>
                <a:latin typeface="Comic Sans MS" panose="030F0702030302020204" pitchFamily="66" charset="0"/>
              </a:rPr>
              <a:t>Steering and Control</a:t>
            </a:r>
          </a:p>
          <a:p>
            <a:pPr lvl="1" fontAlgn="base"/>
            <a:r>
              <a:rPr lang="en-US" dirty="0">
                <a:solidFill>
                  <a:srgbClr val="7030A0"/>
                </a:solidFill>
                <a:latin typeface="Comic Sans MS" panose="030F0702030302020204" pitchFamily="66" charset="0"/>
              </a:rPr>
              <a:t>Support multi-scale</a:t>
            </a:r>
          </a:p>
          <a:p>
            <a:pPr lvl="1" fontAlgn="base"/>
            <a:r>
              <a:rPr lang="en-US" dirty="0">
                <a:solidFill>
                  <a:srgbClr val="7030A0"/>
                </a:solidFill>
                <a:latin typeface="Comic Sans MS" panose="030F0702030302020204" pitchFamily="66" charset="0"/>
              </a:rPr>
              <a:t>ML learns from previous simulations and so can predict function calls</a:t>
            </a:r>
            <a:br>
              <a:rPr lang="en-US" dirty="0">
                <a:solidFill>
                  <a:srgbClr val="7030A0"/>
                </a:solidFill>
                <a:latin typeface="Comic Sans MS" panose="030F0702030302020204" pitchFamily="66" charset="0"/>
              </a:rPr>
            </a:br>
            <a:br>
              <a:rPr lang="en-US" dirty="0">
                <a:solidFill>
                  <a:srgbClr val="7030A0"/>
                </a:solidFill>
                <a:latin typeface="Comic Sans MS" panose="030F0702030302020204" pitchFamily="66" charset="0"/>
              </a:rPr>
            </a:br>
            <a:endParaRPr lang="en-US" dirty="0">
              <a:solidFill>
                <a:srgbClr val="7030A0"/>
              </a:solidFill>
              <a:latin typeface="Comic Sans MS" panose="030F0702030302020204" pitchFamily="66" charset="0"/>
            </a:endParaRPr>
          </a:p>
          <a:p>
            <a:r>
              <a:rPr lang="en-US" dirty="0">
                <a:solidFill>
                  <a:srgbClr val="7030A0"/>
                </a:solidFill>
                <a:latin typeface="Comic Sans MS" panose="030F0702030302020204" pitchFamily="66" charset="0"/>
              </a:rPr>
              <a:t>Digital Twins are a commercial link between simulation and systems</a:t>
            </a:r>
          </a:p>
          <a:p>
            <a:r>
              <a:rPr lang="en-US" dirty="0">
                <a:solidFill>
                  <a:srgbClr val="7030A0"/>
                </a:solidFill>
                <a:latin typeface="Comic Sans MS" panose="030F0702030302020204" pitchFamily="66" charset="0"/>
              </a:rPr>
              <a:t>There are fundamental simulations covered by laws of physics and growingly Complex System simulations with Bio (tissue) or social entities.</a:t>
            </a:r>
            <a:br>
              <a:rPr lang="en-US" dirty="0">
                <a:solidFill>
                  <a:srgbClr val="7030A0"/>
                </a:solidFill>
                <a:latin typeface="Comic Sans MS" panose="030F0702030302020204" pitchFamily="66" charset="0"/>
              </a:rPr>
            </a:br>
            <a:endParaRPr lang="en-US" dirty="0">
              <a:solidFill>
                <a:srgbClr val="7030A0"/>
              </a:solidFill>
              <a:latin typeface="Comic Sans MS" panose="030F0702030302020204" pitchFamily="66" charset="0"/>
            </a:endParaRPr>
          </a:p>
        </p:txBody>
      </p:sp>
      <p:sp>
        <p:nvSpPr>
          <p:cNvPr id="4" name="Date Placeholder 3">
            <a:extLst>
              <a:ext uri="{FF2B5EF4-FFF2-40B4-BE49-F238E27FC236}">
                <a16:creationId xmlns:a16="http://schemas.microsoft.com/office/drawing/2014/main" id="{433AB729-166E-4F9A-A283-936ED76AE904}"/>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0F9D79-D698-420B-B701-F8A972E5AA5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327053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2C05-3775-4115-8FAD-4DEB0E5AD073}"/>
              </a:ext>
            </a:extLst>
          </p:cNvPr>
          <p:cNvSpPr>
            <a:spLocks noGrp="1"/>
          </p:cNvSpPr>
          <p:nvPr>
            <p:ph type="title"/>
          </p:nvPr>
        </p:nvSpPr>
        <p:spPr>
          <a:xfrm>
            <a:off x="60512" y="18256"/>
            <a:ext cx="12070976" cy="734780"/>
          </a:xfrm>
        </p:spPr>
        <p:txBody>
          <a:bodyPr>
            <a:normAutofit/>
          </a:bodyPr>
          <a:lstStyle/>
          <a:p>
            <a:r>
              <a:rPr lang="en-US" sz="3600" dirty="0"/>
              <a:t>BDEC2 Use Cases III: Edge Computing</a:t>
            </a:r>
          </a:p>
        </p:txBody>
      </p:sp>
      <p:sp>
        <p:nvSpPr>
          <p:cNvPr id="3" name="Content Placeholder 2">
            <a:extLst>
              <a:ext uri="{FF2B5EF4-FFF2-40B4-BE49-F238E27FC236}">
                <a16:creationId xmlns:a16="http://schemas.microsoft.com/office/drawing/2014/main" id="{552D0A88-05DC-448C-8AB4-539B35FC82C7}"/>
              </a:ext>
            </a:extLst>
          </p:cNvPr>
          <p:cNvSpPr>
            <a:spLocks noGrp="1"/>
          </p:cNvSpPr>
          <p:nvPr>
            <p:ph idx="1"/>
          </p:nvPr>
        </p:nvSpPr>
        <p:spPr>
          <a:xfrm>
            <a:off x="0" y="904501"/>
            <a:ext cx="12131488" cy="5466136"/>
          </a:xfrm>
        </p:spPr>
        <p:txBody>
          <a:bodyPr>
            <a:normAutofit fontScale="92500" lnSpcReduction="20000"/>
          </a:bodyPr>
          <a:lstStyle/>
          <a:p>
            <a:r>
              <a:rPr lang="en-US" b="1" dirty="0"/>
              <a:t>Smart City and Related Edge Applications</a:t>
            </a:r>
          </a:p>
          <a:p>
            <a:pPr fontAlgn="base"/>
            <a:r>
              <a:rPr lang="en-US" dirty="0"/>
              <a:t>BDEC2-16: P. Beckman, Edge to HPC Cloud</a:t>
            </a:r>
          </a:p>
          <a:p>
            <a:pPr fontAlgn="base"/>
            <a:r>
              <a:rPr lang="en-US" dirty="0"/>
              <a:t>BDEC2-17: G. </a:t>
            </a:r>
            <a:r>
              <a:rPr lang="en-US" dirty="0" err="1"/>
              <a:t>Ricart</a:t>
            </a:r>
            <a:r>
              <a:rPr lang="en-US" dirty="0"/>
              <a:t>, Smart Community </a:t>
            </a:r>
            <a:r>
              <a:rPr lang="en-US" dirty="0" err="1"/>
              <a:t>CyberInfrastructure</a:t>
            </a:r>
            <a:r>
              <a:rPr lang="en-US" dirty="0"/>
              <a:t> at the Speed of Life</a:t>
            </a:r>
          </a:p>
          <a:p>
            <a:pPr fontAlgn="base"/>
            <a:r>
              <a:rPr lang="en-US" dirty="0"/>
              <a:t>BDEC2-18: T. El-</a:t>
            </a:r>
            <a:r>
              <a:rPr lang="en-US" dirty="0" err="1"/>
              <a:t>Ghazawi</a:t>
            </a:r>
            <a:r>
              <a:rPr lang="en-US" dirty="0"/>
              <a:t>, Convergence of AI, Big Data, Computing and IOT (ABCI)- Smart City as an Application Driver and Virtual Intelligence Management (VIM)</a:t>
            </a:r>
          </a:p>
          <a:p>
            <a:pPr fontAlgn="base"/>
            <a:r>
              <a:rPr lang="en-US" dirty="0"/>
              <a:t>BDEC2-19: M. Kondo, The Challenges and opportunities of BDEC systems for Smart Cities</a:t>
            </a:r>
            <a:br>
              <a:rPr lang="en-US" dirty="0"/>
            </a:br>
            <a:endParaRPr lang="en-US" dirty="0"/>
          </a:p>
          <a:p>
            <a:r>
              <a:rPr lang="en-US" b="1" dirty="0"/>
              <a:t>Other Edge Applications</a:t>
            </a:r>
          </a:p>
          <a:p>
            <a:pPr fontAlgn="base"/>
            <a:r>
              <a:rPr lang="en-US" dirty="0">
                <a:solidFill>
                  <a:srgbClr val="FF9900"/>
                </a:solidFill>
              </a:rPr>
              <a:t>BDEC2-20: A </a:t>
            </a:r>
            <a:r>
              <a:rPr lang="en-US" dirty="0" err="1">
                <a:solidFill>
                  <a:srgbClr val="FF9900"/>
                </a:solidFill>
              </a:rPr>
              <a:t>Pothen</a:t>
            </a:r>
            <a:r>
              <a:rPr lang="en-US" dirty="0">
                <a:solidFill>
                  <a:srgbClr val="FF9900"/>
                </a:solidFill>
              </a:rPr>
              <a:t>, High-End Data Science and HPC for the Electrical Power Grid</a:t>
            </a:r>
          </a:p>
          <a:p>
            <a:pPr fontAlgn="base"/>
            <a:r>
              <a:rPr lang="en-US" dirty="0"/>
              <a:t>BDEC2-21: J. </a:t>
            </a:r>
            <a:r>
              <a:rPr lang="en-US" dirty="0" err="1"/>
              <a:t>Qiu</a:t>
            </a:r>
            <a:r>
              <a:rPr lang="en-US" dirty="0"/>
              <a:t>, Real-Time Anomaly Detection from Edge to HPC-Cloud</a:t>
            </a:r>
            <a:br>
              <a:rPr lang="en-US" dirty="0"/>
            </a:br>
            <a:br>
              <a:rPr lang="en-US" dirty="0"/>
            </a:br>
            <a:r>
              <a:rPr lang="en-US" dirty="0">
                <a:solidFill>
                  <a:srgbClr val="7030A0"/>
                </a:solidFill>
                <a:latin typeface="Comic Sans MS" panose="030F0702030302020204" pitchFamily="66" charset="0"/>
              </a:rPr>
              <a:t>There are correlated edge devices such as power grid and nearby vehicles (racing, road). Also largely independent edge devices interacting via databases such as surveillance cameras</a:t>
            </a:r>
            <a:br>
              <a:rPr lang="en-US" dirty="0"/>
            </a:br>
            <a:endParaRPr lang="en-US" dirty="0">
              <a:solidFill>
                <a:srgbClr val="FF9900"/>
              </a:solidFill>
            </a:endParaRPr>
          </a:p>
        </p:txBody>
      </p:sp>
      <p:sp>
        <p:nvSpPr>
          <p:cNvPr id="4" name="Date Placeholder 3">
            <a:extLst>
              <a:ext uri="{FF2B5EF4-FFF2-40B4-BE49-F238E27FC236}">
                <a16:creationId xmlns:a16="http://schemas.microsoft.com/office/drawing/2014/main" id="{433AB729-166E-4F9A-A283-936ED76AE904}"/>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0F9D79-D698-420B-B701-F8A972E5AA5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196616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A35D-9257-4CC3-8A91-CA58C83A9961}"/>
              </a:ext>
            </a:extLst>
          </p:cNvPr>
          <p:cNvSpPr>
            <a:spLocks noGrp="1"/>
          </p:cNvSpPr>
          <p:nvPr>
            <p:ph type="title"/>
          </p:nvPr>
        </p:nvSpPr>
        <p:spPr>
          <a:xfrm>
            <a:off x="891988" y="18255"/>
            <a:ext cx="10515600" cy="902869"/>
          </a:xfrm>
        </p:spPr>
        <p:txBody>
          <a:bodyPr/>
          <a:lstStyle/>
          <a:p>
            <a:r>
              <a:rPr lang="en-US" dirty="0"/>
              <a:t>BDEC Use Cases IV</a:t>
            </a:r>
          </a:p>
        </p:txBody>
      </p:sp>
      <p:sp>
        <p:nvSpPr>
          <p:cNvPr id="3" name="Content Placeholder 2">
            <a:extLst>
              <a:ext uri="{FF2B5EF4-FFF2-40B4-BE49-F238E27FC236}">
                <a16:creationId xmlns:a16="http://schemas.microsoft.com/office/drawing/2014/main" id="{4CF4A3BE-1796-4A4E-BB49-AD7F1550A459}"/>
              </a:ext>
            </a:extLst>
          </p:cNvPr>
          <p:cNvSpPr>
            <a:spLocks noGrp="1"/>
          </p:cNvSpPr>
          <p:nvPr>
            <p:ph idx="1"/>
          </p:nvPr>
        </p:nvSpPr>
        <p:spPr>
          <a:xfrm>
            <a:off x="51546" y="1045695"/>
            <a:ext cx="12140453" cy="5402169"/>
          </a:xfrm>
        </p:spPr>
        <p:txBody>
          <a:bodyPr>
            <a:normAutofit fontScale="92500" lnSpcReduction="10000"/>
          </a:bodyPr>
          <a:lstStyle/>
          <a:p>
            <a:r>
              <a:rPr lang="en-US" b="1" dirty="0"/>
              <a:t>BDEC Ecosystem</a:t>
            </a:r>
            <a:endParaRPr lang="en-US" dirty="0"/>
          </a:p>
          <a:p>
            <a:pPr fontAlgn="base"/>
            <a:r>
              <a:rPr lang="en-US" dirty="0">
                <a:solidFill>
                  <a:srgbClr val="FF9900"/>
                </a:solidFill>
              </a:rPr>
              <a:t>BDEC2-22: I Foster, Learning Systems for Deep Science</a:t>
            </a:r>
          </a:p>
          <a:p>
            <a:pPr fontAlgn="base"/>
            <a:r>
              <a:rPr lang="en-US" dirty="0">
                <a:solidFill>
                  <a:srgbClr val="FF9900"/>
                </a:solidFill>
              </a:rPr>
              <a:t>BDEC2-23: W. Gao, </a:t>
            </a:r>
            <a:r>
              <a:rPr lang="en-US" dirty="0" err="1">
                <a:solidFill>
                  <a:srgbClr val="FF9900"/>
                </a:solidFill>
              </a:rPr>
              <a:t>BigDataBench</a:t>
            </a:r>
            <a:r>
              <a:rPr lang="en-US" dirty="0">
                <a:solidFill>
                  <a:srgbClr val="FF9900"/>
                </a:solidFill>
              </a:rPr>
              <a:t>: A Scalable and Unified Big Data and AI Benchmark Suite</a:t>
            </a:r>
            <a:br>
              <a:rPr lang="en-US" dirty="0"/>
            </a:br>
            <a:endParaRPr lang="en-US" dirty="0"/>
          </a:p>
          <a:p>
            <a:r>
              <a:rPr lang="en-US" b="1" dirty="0">
                <a:solidFill>
                  <a:srgbClr val="7030A0"/>
                </a:solidFill>
                <a:latin typeface="Comic Sans MS" panose="030F0702030302020204" pitchFamily="66" charset="0"/>
              </a:rPr>
              <a:t>Image-based Applications</a:t>
            </a:r>
          </a:p>
          <a:p>
            <a:r>
              <a:rPr lang="en-US" dirty="0">
                <a:solidFill>
                  <a:srgbClr val="7030A0"/>
                </a:solidFill>
                <a:latin typeface="Comic Sans MS" panose="030F0702030302020204" pitchFamily="66" charset="0"/>
              </a:rPr>
              <a:t>One cross-cutting theme is understanding </a:t>
            </a:r>
            <a:r>
              <a:rPr lang="en-US" b="1" dirty="0">
                <a:solidFill>
                  <a:srgbClr val="7030A0"/>
                </a:solidFill>
                <a:latin typeface="Comic Sans MS" panose="030F0702030302020204" pitchFamily="66" charset="0"/>
              </a:rPr>
              <a:t>Generalized (light, sound, other sensors such as temperature, chemistry, moisture) Images with </a:t>
            </a:r>
            <a:r>
              <a:rPr lang="en-US" dirty="0">
                <a:solidFill>
                  <a:srgbClr val="7030A0"/>
                </a:solidFill>
                <a:latin typeface="Comic Sans MS" panose="030F0702030302020204" pitchFamily="66" charset="0"/>
              </a:rPr>
              <a:t>2D, 3D spatial and  time dependence</a:t>
            </a:r>
          </a:p>
          <a:p>
            <a:r>
              <a:rPr lang="en-US" dirty="0">
                <a:solidFill>
                  <a:srgbClr val="7030A0"/>
                </a:solidFill>
                <a:latin typeface="Comic Sans MS" panose="030F0702030302020204" pitchFamily="66" charset="0"/>
              </a:rPr>
              <a:t>Modalities include Radar, MRI, Microscopes, Surveillance and other cameras, X-ray scattering, UAV hosted, and related non-optical sensor networks as in agriculture, wildfires, disaster monitoring and Oil exploration. GIS and geospatial properties are often relevant</a:t>
            </a:r>
            <a:br>
              <a:rPr lang="en-US" dirty="0"/>
            </a:br>
            <a:endParaRPr lang="en-US" dirty="0"/>
          </a:p>
        </p:txBody>
      </p:sp>
      <p:sp>
        <p:nvSpPr>
          <p:cNvPr id="4" name="Date Placeholder 3">
            <a:extLst>
              <a:ext uri="{FF2B5EF4-FFF2-40B4-BE49-F238E27FC236}">
                <a16:creationId xmlns:a16="http://schemas.microsoft.com/office/drawing/2014/main" id="{B4012CE1-AD5E-4C71-AB3F-475719FB154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3881382-95B4-4BB8-B89A-F5B34A05A6C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3452864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6D3B-7F26-4EAA-9E1F-158BC4AA0FA3}"/>
              </a:ext>
            </a:extLst>
          </p:cNvPr>
          <p:cNvSpPr>
            <a:spLocks noGrp="1"/>
          </p:cNvSpPr>
          <p:nvPr>
            <p:ph type="title"/>
          </p:nvPr>
        </p:nvSpPr>
        <p:spPr/>
        <p:txBody>
          <a:bodyPr>
            <a:normAutofit fontScale="90000"/>
          </a:bodyPr>
          <a:lstStyle/>
          <a:p>
            <a:r>
              <a:rPr lang="en-US" dirty="0"/>
              <a:t>3 Broad classes of Science Applications to drive “Next Generation Scientific Computing Platform”</a:t>
            </a:r>
          </a:p>
        </p:txBody>
      </p:sp>
      <p:sp>
        <p:nvSpPr>
          <p:cNvPr id="3" name="Content Placeholder 2">
            <a:extLst>
              <a:ext uri="{FF2B5EF4-FFF2-40B4-BE49-F238E27FC236}">
                <a16:creationId xmlns:a16="http://schemas.microsoft.com/office/drawing/2014/main" id="{080C76D7-863C-4DBC-828D-13A212510EA1}"/>
              </a:ext>
            </a:extLst>
          </p:cNvPr>
          <p:cNvSpPr>
            <a:spLocks noGrp="1"/>
          </p:cNvSpPr>
          <p:nvPr>
            <p:ph idx="1"/>
          </p:nvPr>
        </p:nvSpPr>
        <p:spPr/>
        <p:txBody>
          <a:bodyPr/>
          <a:lstStyle/>
          <a:p>
            <a:pPr fontAlgn="base"/>
            <a:r>
              <a:rPr lang="en-US" b="1" dirty="0"/>
              <a:t>B-1: Heterogeneous Distributed Edge to Cloud: Power Grid or Smart City (US-Ignite)</a:t>
            </a:r>
          </a:p>
          <a:p>
            <a:pPr fontAlgn="base"/>
            <a:r>
              <a:rPr lang="en-US" b="1" dirty="0"/>
              <a:t>B-2: </a:t>
            </a:r>
            <a:r>
              <a:rPr lang="en-US" b="1" dirty="0" err="1"/>
              <a:t>MLforHPC</a:t>
            </a:r>
            <a:r>
              <a:rPr lang="en-US" b="1" dirty="0"/>
              <a:t> biomolecular, fusion, materials, epidemics, coarse-graining in multiscale problems</a:t>
            </a:r>
          </a:p>
          <a:p>
            <a:pPr fontAlgn="base"/>
            <a:r>
              <a:rPr lang="en-US" b="1" dirty="0"/>
              <a:t>B-3: Bio and Light source and Astronomy Imaging including multi-source data</a:t>
            </a:r>
            <a:r>
              <a:rPr lang="en-US" b="1"/>
              <a:t>/simulations</a:t>
            </a:r>
            <a:endParaRPr lang="en-US" b="1" dirty="0"/>
          </a:p>
        </p:txBody>
      </p:sp>
      <p:sp>
        <p:nvSpPr>
          <p:cNvPr id="4" name="Date Placeholder 3">
            <a:extLst>
              <a:ext uri="{FF2B5EF4-FFF2-40B4-BE49-F238E27FC236}">
                <a16:creationId xmlns:a16="http://schemas.microsoft.com/office/drawing/2014/main" id="{5E049BE2-24B9-4757-8A34-984481808BD8}"/>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BBB6242-DBD7-42A2-98B3-CA0EC7C840F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1371781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18414" y="838201"/>
            <a:ext cx="8528624" cy="2852737"/>
          </a:xfrm>
        </p:spPr>
        <p:txBody>
          <a:bodyPr/>
          <a:lstStyle/>
          <a:p>
            <a:r>
              <a:rPr lang="en-US" dirty="0"/>
              <a:t>NIST Generic Data Processing Use Cases</a:t>
            </a:r>
          </a:p>
        </p:txBody>
      </p:sp>
      <p:sp>
        <p:nvSpPr>
          <p:cNvPr id="2" name="Text Placeholder 1"/>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C0C978E-5CD6-42C2-91FC-F0666E423F1E}"/>
              </a:ext>
            </a:extLst>
          </p:cNvPr>
          <p:cNvSpPr>
            <a:spLocks noGrp="1"/>
          </p:cNvSpPr>
          <p:nvPr>
            <p:ph type="sldNum" sz="quarter" idx="12"/>
          </p:nvPr>
        </p:nvSpPr>
        <p:spPr/>
        <p:txBody>
          <a:bodyPr/>
          <a:lstStyle/>
          <a:p>
            <a:fld id="{C4B85148-DB98-4269-ACE6-2DF49F9918C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810649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011"/>
            <a:ext cx="9906000" cy="774700"/>
          </a:xfrm>
        </p:spPr>
        <p:txBody>
          <a:bodyPr>
            <a:noAutofit/>
          </a:bodyPr>
          <a:lstStyle/>
          <a:p>
            <a:r>
              <a:rPr lang="en-US" sz="4000" dirty="0"/>
              <a:t>10 Generic Data Processing Use Cases</a:t>
            </a:r>
          </a:p>
        </p:txBody>
      </p:sp>
      <p:sp>
        <p:nvSpPr>
          <p:cNvPr id="3" name="Content Placeholder 2"/>
          <p:cNvSpPr>
            <a:spLocks noGrp="1"/>
          </p:cNvSpPr>
          <p:nvPr>
            <p:ph idx="1"/>
          </p:nvPr>
        </p:nvSpPr>
        <p:spPr>
          <a:xfrm>
            <a:off x="0" y="683172"/>
            <a:ext cx="12192000" cy="6174828"/>
          </a:xfrm>
        </p:spPr>
        <p:txBody>
          <a:bodyPr>
            <a:normAutofit fontScale="77500" lnSpcReduction="20000"/>
          </a:bodyPr>
          <a:lstStyle/>
          <a:p>
            <a:pPr marL="514350" indent="-514350">
              <a:buFont typeface="+mj-lt"/>
              <a:buAutoNum type="arabicParenR"/>
            </a:pPr>
            <a:r>
              <a:rPr lang="en-US" dirty="0"/>
              <a:t>Multiple users performing interactive queries and updates on a database with basic availability and eventual consistency (BASE = (Basically Available, Soft state, Eventual consistency) as opposed to ACID = (Atomicity, Consistency, Isolation, Durability) )</a:t>
            </a:r>
          </a:p>
          <a:p>
            <a:pPr marL="514350" indent="-514350">
              <a:buFont typeface="+mj-lt"/>
              <a:buAutoNum type="arabicParenR"/>
            </a:pPr>
            <a:r>
              <a:rPr lang="en-US" dirty="0"/>
              <a:t>Perform real time analytics on data source streams and notify users when specified events occur</a:t>
            </a:r>
          </a:p>
          <a:p>
            <a:pPr marL="514350" indent="-514350">
              <a:buFont typeface="+mj-lt"/>
              <a:buAutoNum type="arabicParenR"/>
            </a:pPr>
            <a:r>
              <a:rPr lang="en-US" dirty="0"/>
              <a:t>Move data from external data sources into a highly horizontally scalable data store, transform it using highly horizontally scalable processing (e.g. Map-Reduce), and return it to the horizontally scalable data store (ELT Extract Load Transform)</a:t>
            </a:r>
          </a:p>
          <a:p>
            <a:pPr marL="514350" indent="-514350">
              <a:buFont typeface="+mj-lt"/>
              <a:buAutoNum type="arabicParenR"/>
            </a:pPr>
            <a:r>
              <a:rPr lang="en-US" dirty="0"/>
              <a:t>Perform batch analytics on the data in a highly horizontally scalable data store using highly horizontally scalable processing (</a:t>
            </a:r>
            <a:r>
              <a:rPr lang="en-US" dirty="0" err="1"/>
              <a:t>e.g</a:t>
            </a:r>
            <a:r>
              <a:rPr lang="en-US" dirty="0"/>
              <a:t> MapReduce) with a user-friendly interface (e.g. SQL like)</a:t>
            </a:r>
          </a:p>
          <a:p>
            <a:pPr marL="514350" indent="-514350">
              <a:buFont typeface="+mj-lt"/>
              <a:buAutoNum type="arabicParenR"/>
            </a:pPr>
            <a:r>
              <a:rPr lang="en-US" dirty="0"/>
              <a:t>Perform interactive analytics on data in analytics-optimized database with 5A) Science</a:t>
            </a:r>
          </a:p>
          <a:p>
            <a:pPr marL="514350" indent="-514350">
              <a:buFont typeface="+mj-lt"/>
              <a:buAutoNum type="arabicParenR"/>
            </a:pPr>
            <a:r>
              <a:rPr lang="en-US" dirty="0"/>
              <a:t>Visualize data extracted from horizontally scalable Big Data store</a:t>
            </a:r>
          </a:p>
          <a:p>
            <a:pPr marL="514350" indent="-514350">
              <a:buFont typeface="+mj-lt"/>
              <a:buAutoNum type="arabicParenR"/>
            </a:pPr>
            <a:r>
              <a:rPr lang="en-US" dirty="0"/>
              <a:t>Move data from a highly horizontally scalable data store into a traditional Enterprise Data Warehouse (EDW)</a:t>
            </a:r>
          </a:p>
          <a:p>
            <a:pPr marL="514350" indent="-514350">
              <a:buFont typeface="+mj-lt"/>
              <a:buAutoNum type="arabicParenR"/>
            </a:pPr>
            <a:r>
              <a:rPr lang="en-US" dirty="0"/>
              <a:t>Extract, process, and move data from data stores to archives</a:t>
            </a:r>
          </a:p>
          <a:p>
            <a:pPr marL="514350" indent="-514350">
              <a:buFont typeface="+mj-lt"/>
              <a:buAutoNum type="arabicParenR"/>
            </a:pPr>
            <a:r>
              <a:rPr lang="en-US" dirty="0"/>
              <a:t>Combine data from Cloud databases and on premise data stores for analytics, data mining, and/or machine learning</a:t>
            </a:r>
          </a:p>
          <a:p>
            <a:pPr marL="514350" indent="-514350">
              <a:buFont typeface="+mj-lt"/>
              <a:buAutoNum type="arabicParenR"/>
            </a:pPr>
            <a:r>
              <a:rPr lang="en-US" dirty="0"/>
              <a:t>Orchestrate multiple sequential and parallel data transformations and/or analytic processing using a workflow manager</a:t>
            </a:r>
            <a:br>
              <a:rPr lang="en-US" dirty="0"/>
            </a:br>
            <a:endParaRPr lang="en-US" dirty="0"/>
          </a:p>
        </p:txBody>
      </p:sp>
      <p:sp>
        <p:nvSpPr>
          <p:cNvPr id="4" name="Slide Number Placeholder 3">
            <a:extLst>
              <a:ext uri="{FF2B5EF4-FFF2-40B4-BE49-F238E27FC236}">
                <a16:creationId xmlns:a16="http://schemas.microsoft.com/office/drawing/2014/main" id="{984CEF47-B2C4-46C9-9097-EC0AB0775D7A}"/>
              </a:ext>
            </a:extLst>
          </p:cNvPr>
          <p:cNvSpPr>
            <a:spLocks noGrp="1"/>
          </p:cNvSpPr>
          <p:nvPr>
            <p:ph type="sldNum" sz="quarter" idx="12"/>
          </p:nvPr>
        </p:nvSpPr>
        <p:spPr/>
        <p:txBody>
          <a:bodyPr/>
          <a:lstStyle/>
          <a:p>
            <a:fld id="{C4B85148-DB98-4269-ACE6-2DF49F9918C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511012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385" y="-23651"/>
            <a:ext cx="10515600" cy="1325563"/>
          </a:xfrm>
        </p:spPr>
        <p:txBody>
          <a:bodyPr>
            <a:noAutofit/>
          </a:bodyPr>
          <a:lstStyle/>
          <a:p>
            <a:r>
              <a:rPr lang="en-US" sz="2800" dirty="0"/>
              <a:t>1. Multiple users performing interactive queries and updates on a database with basic availability and eventual consistency</a:t>
            </a:r>
          </a:p>
        </p:txBody>
      </p:sp>
      <p:sp>
        <p:nvSpPr>
          <p:cNvPr id="23" name="Slide Number Placeholder 22">
            <a:extLst>
              <a:ext uri="{FF2B5EF4-FFF2-40B4-BE49-F238E27FC236}">
                <a16:creationId xmlns:a16="http://schemas.microsoft.com/office/drawing/2014/main" id="{B3199FEF-8C61-422F-A6C4-1F6C31766A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5" name="Group 14"/>
          <p:cNvGrpSpPr/>
          <p:nvPr/>
        </p:nvGrpSpPr>
        <p:grpSpPr>
          <a:xfrm>
            <a:off x="4393205" y="2740190"/>
            <a:ext cx="5633545" cy="2272751"/>
            <a:chOff x="1492468" y="2902114"/>
            <a:chExt cx="5633545" cy="2272751"/>
          </a:xfrm>
        </p:grpSpPr>
        <p:sp>
          <p:nvSpPr>
            <p:cNvPr id="7" name="Rounded Rectangle 6"/>
            <p:cNvSpPr/>
            <p:nvPr/>
          </p:nvSpPr>
          <p:spPr>
            <a:xfrm>
              <a:off x="1492468" y="290211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Generate a SQL Query</a:t>
              </a:r>
            </a:p>
          </p:txBody>
        </p:sp>
        <p:sp>
          <p:nvSpPr>
            <p:cNvPr id="8" name="Rounded Rectangle 7"/>
            <p:cNvSpPr/>
            <p:nvPr/>
          </p:nvSpPr>
          <p:spPr>
            <a:xfrm>
              <a:off x="1492468" y="379801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Process SQL Query (RDBMS Engine, Hive, Hadoop, Drill)</a:t>
              </a:r>
            </a:p>
          </p:txBody>
        </p:sp>
        <p:sp>
          <p:nvSpPr>
            <p:cNvPr id="9" name="Rounded Rectangle 8"/>
            <p:cNvSpPr/>
            <p:nvPr/>
          </p:nvSpPr>
          <p:spPr>
            <a:xfrm>
              <a:off x="1492468" y="4649348"/>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Data Storage: RDBMS, HDFS,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sp>
        <p:nvSpPr>
          <p:cNvPr id="10" name="Oval 9"/>
          <p:cNvSpPr/>
          <p:nvPr/>
        </p:nvSpPr>
        <p:spPr>
          <a:xfrm>
            <a:off x="3137370" y="5728903"/>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Data, Streaming, Batch …..</a:t>
            </a:r>
          </a:p>
        </p:txBody>
      </p:sp>
      <p:cxnSp>
        <p:nvCxnSpPr>
          <p:cNvPr id="12" name="Straight Arrow Connector 11"/>
          <p:cNvCxnSpPr/>
          <p:nvPr/>
        </p:nvCxnSpPr>
        <p:spPr>
          <a:xfrm flipV="1">
            <a:off x="5896185" y="5135289"/>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516295" y="5187841"/>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7472737" y="5195834"/>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4373911" y="1596173"/>
            <a:ext cx="5613078" cy="869846"/>
            <a:chOff x="1609805" y="1758098"/>
            <a:chExt cx="5613078" cy="869846"/>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3" name="TextBox 2"/>
          <p:cNvSpPr txBox="1"/>
          <p:nvPr/>
        </p:nvSpPr>
        <p:spPr>
          <a:xfrm>
            <a:off x="8620644" y="5440089"/>
            <a:ext cx="33317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Includes access to traditional ACID database</a:t>
            </a:r>
          </a:p>
        </p:txBody>
      </p:sp>
      <p:sp>
        <p:nvSpPr>
          <p:cNvPr id="24" name="TextBox 23">
            <a:extLst>
              <a:ext uri="{FF2B5EF4-FFF2-40B4-BE49-F238E27FC236}">
                <a16:creationId xmlns:a16="http://schemas.microsoft.com/office/drawing/2014/main" id="{6BF62BE2-AC7C-4814-8FCE-D3C7CAAAA026}"/>
              </a:ext>
            </a:extLst>
          </p:cNvPr>
          <p:cNvSpPr txBox="1"/>
          <p:nvPr/>
        </p:nvSpPr>
        <p:spPr>
          <a:xfrm>
            <a:off x="-1" y="1082413"/>
            <a:ext cx="3571357"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First of ten access patterns from NIST Public Big Data Working Group. We will show more of these (but not all of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These tell you what we need to learn!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Analytics/Query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Programming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Data Store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Orchestration</a:t>
            </a:r>
          </a:p>
        </p:txBody>
      </p:sp>
    </p:spTree>
    <p:extLst>
      <p:ext uri="{BB962C8B-B14F-4D97-AF65-F5344CB8AC3E}">
        <p14:creationId xmlns:p14="http://schemas.microsoft.com/office/powerpoint/2010/main" val="2074116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 Perform real time analytics on data source streams and notify users when specified events occur</a:t>
            </a:r>
          </a:p>
        </p:txBody>
      </p:sp>
      <p:sp>
        <p:nvSpPr>
          <p:cNvPr id="19" name="Slide Number Placeholder 18">
            <a:extLst>
              <a:ext uri="{FF2B5EF4-FFF2-40B4-BE49-F238E27FC236}">
                <a16:creationId xmlns:a16="http://schemas.microsoft.com/office/drawing/2014/main" id="{A9AF3C98-6437-4E99-B815-64F75806A7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BAC5B46-9304-4729-9F75-2139EF1658DB}"/>
              </a:ext>
            </a:extLst>
          </p:cNvPr>
          <p:cNvGrpSpPr/>
          <p:nvPr/>
        </p:nvGrpSpPr>
        <p:grpSpPr>
          <a:xfrm>
            <a:off x="1066800" y="526715"/>
            <a:ext cx="11235791" cy="5447657"/>
            <a:chOff x="3526457" y="1735197"/>
            <a:chExt cx="8776134" cy="4255096"/>
          </a:xfrm>
        </p:grpSpPr>
        <p:sp>
          <p:nvSpPr>
            <p:cNvPr id="27" name="TextBox 26"/>
            <p:cNvSpPr txBox="1"/>
            <p:nvPr/>
          </p:nvSpPr>
          <p:spPr>
            <a:xfrm>
              <a:off x="4169038" y="5677772"/>
              <a:ext cx="3138031" cy="3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Storm, Kafka,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Hbase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Zookeeper</a:t>
              </a:r>
            </a:p>
          </p:txBody>
        </p:sp>
        <p:grpSp>
          <p:nvGrpSpPr>
            <p:cNvPr id="3" name="Group 2"/>
            <p:cNvGrpSpPr/>
            <p:nvPr/>
          </p:nvGrpSpPr>
          <p:grpSpPr>
            <a:xfrm>
              <a:off x="3526457" y="1735197"/>
              <a:ext cx="8776134" cy="3942575"/>
              <a:chOff x="457198" y="1344126"/>
              <a:chExt cx="8776134" cy="3942575"/>
            </a:xfrm>
          </p:grpSpPr>
          <p:sp>
            <p:nvSpPr>
              <p:cNvPr id="4" name="Oval 3"/>
              <p:cNvSpPr/>
              <p:nvPr/>
            </p:nvSpPr>
            <p:spPr>
              <a:xfrm>
                <a:off x="457200" y="278524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Data</a:t>
                </a:r>
              </a:p>
            </p:txBody>
          </p:sp>
          <p:sp>
            <p:nvSpPr>
              <p:cNvPr id="5" name="Oval 4"/>
              <p:cNvSpPr/>
              <p:nvPr/>
            </p:nvSpPr>
            <p:spPr>
              <a:xfrm>
                <a:off x="457199" y="3505199"/>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Streaming Data</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Oval 5"/>
              <p:cNvSpPr/>
              <p:nvPr/>
            </p:nvSpPr>
            <p:spPr>
              <a:xfrm>
                <a:off x="457198" y="4225157"/>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Streaming Data</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Rounded Rectangle 6"/>
              <p:cNvSpPr/>
              <p:nvPr/>
            </p:nvSpPr>
            <p:spPr>
              <a:xfrm>
                <a:off x="3804744"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Posted Data</a:t>
                </a:r>
              </a:p>
            </p:txBody>
          </p:sp>
          <p:sp>
            <p:nvSpPr>
              <p:cNvPr id="8" name="Rounded Rectangle 7"/>
              <p:cNvSpPr/>
              <p:nvPr/>
            </p:nvSpPr>
            <p:spPr>
              <a:xfrm>
                <a:off x="6574220"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Identified Events</a:t>
                </a:r>
              </a:p>
            </p:txBody>
          </p:sp>
          <p:sp>
            <p:nvSpPr>
              <p:cNvPr id="9" name="Rounded Rectangle 8"/>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Filter Identifying Events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389" y="1344126"/>
                <a:ext cx="1258709" cy="1361657"/>
              </a:xfrm>
              <a:prstGeom prst="rect">
                <a:avLst/>
              </a:prstGeom>
            </p:spPr>
          </p:pic>
          <p:cxnSp>
            <p:nvCxnSpPr>
              <p:cNvPr id="12" name="Straight Arrow Connector 11"/>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5049587" y="464031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Repository</a:t>
                </a:r>
              </a:p>
            </p:txBody>
          </p:sp>
          <p:cxnSp>
            <p:nvCxnSpPr>
              <p:cNvPr id="29" name="Straight Arrow Connector 28"/>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707599" y="1469442"/>
                <a:ext cx="1161034" cy="3125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Specify filter</a:t>
                </a:r>
              </a:p>
            </p:txBody>
          </p:sp>
          <p:sp>
            <p:nvSpPr>
              <p:cNvPr id="34" name="TextBox 33"/>
              <p:cNvSpPr txBox="1"/>
              <p:nvPr/>
            </p:nvSpPr>
            <p:spPr>
              <a:xfrm>
                <a:off x="5618939" y="4239453"/>
                <a:ext cx="752854" cy="3125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Archive</a:t>
                </a:r>
              </a:p>
            </p:txBody>
          </p:sp>
          <p:sp>
            <p:nvSpPr>
              <p:cNvPr id="35" name="TextBox 34"/>
              <p:cNvSpPr txBox="1"/>
              <p:nvPr/>
            </p:nvSpPr>
            <p:spPr>
              <a:xfrm>
                <a:off x="7730510" y="2613076"/>
                <a:ext cx="1502822" cy="5529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Post Selected Events</a:t>
                </a:r>
              </a:p>
            </p:txBody>
          </p:sp>
          <p:sp>
            <p:nvSpPr>
              <p:cNvPr id="36" name="TextBox 35"/>
              <p:cNvSpPr txBox="1"/>
              <p:nvPr/>
            </p:nvSpPr>
            <p:spPr>
              <a:xfrm>
                <a:off x="3486479" y="2698808"/>
                <a:ext cx="1623059" cy="5529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Fetch streamed Data</a:t>
                </a:r>
              </a:p>
            </p:txBody>
          </p:sp>
        </p:grpSp>
      </p:grpSp>
    </p:spTree>
    <p:extLst>
      <p:ext uri="{BB962C8B-B14F-4D97-AF65-F5344CB8AC3E}">
        <p14:creationId xmlns:p14="http://schemas.microsoft.com/office/powerpoint/2010/main" val="621623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9" y="263548"/>
            <a:ext cx="12168221" cy="762000"/>
          </a:xfrm>
        </p:spPr>
        <p:txBody>
          <a:bodyPr>
            <a:noAutofit/>
          </a:bodyPr>
          <a:lstStyle/>
          <a:p>
            <a:r>
              <a:rPr lang="en-US" sz="2200" dirty="0"/>
              <a:t>3. Move data from external data sources into a highly horizontally scalable data store, transform it using highly horizontally scalable processing (e.g. Map-Reduce), and return it to the horizontally scalable data store (ELT)</a:t>
            </a:r>
            <a:br>
              <a:rPr lang="en-US" sz="2200" dirty="0"/>
            </a:br>
            <a:endParaRPr lang="en-US" sz="2200" dirty="0"/>
          </a:p>
        </p:txBody>
      </p:sp>
      <p:sp>
        <p:nvSpPr>
          <p:cNvPr id="28" name="Slide Number Placeholder 27">
            <a:extLst>
              <a:ext uri="{FF2B5EF4-FFF2-40B4-BE49-F238E27FC236}">
                <a16:creationId xmlns:a16="http://schemas.microsoft.com/office/drawing/2014/main" id="{75804468-CD06-4A5B-BB5F-399E6F4A98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6679" y="1141635"/>
            <a:ext cx="44968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http://www.dzone.com/articles/hadoop-t-etl</a:t>
            </a:r>
          </a:p>
        </p:txBody>
      </p:sp>
      <p:sp>
        <p:nvSpPr>
          <p:cNvPr id="9" name="Oval 8"/>
          <p:cNvSpPr/>
          <p:nvPr/>
        </p:nvSpPr>
        <p:spPr>
          <a:xfrm>
            <a:off x="9722071" y="844506"/>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25BBEB87-5F8F-40A5-A913-99F9F17562C6}"/>
              </a:ext>
            </a:extLst>
          </p:cNvPr>
          <p:cNvGrpSpPr/>
          <p:nvPr/>
        </p:nvGrpSpPr>
        <p:grpSpPr>
          <a:xfrm>
            <a:off x="2362200" y="1234556"/>
            <a:ext cx="9753600" cy="5318644"/>
            <a:chOff x="2942141" y="1969091"/>
            <a:chExt cx="8636682" cy="4294322"/>
          </a:xfrm>
        </p:grpSpPr>
        <p:sp>
          <p:nvSpPr>
            <p:cNvPr id="5" name="TextBox 4"/>
            <p:cNvSpPr txBox="1"/>
            <p:nvPr/>
          </p:nvSpPr>
          <p:spPr>
            <a:xfrm>
              <a:off x="8326907" y="5863303"/>
              <a:ext cx="325191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ELT is Extract Load Transform </a:t>
              </a:r>
            </a:p>
          </p:txBody>
        </p:sp>
        <p:grpSp>
          <p:nvGrpSpPr>
            <p:cNvPr id="13" name="Group 12"/>
            <p:cNvGrpSpPr/>
            <p:nvPr/>
          </p:nvGrpSpPr>
          <p:grpSpPr>
            <a:xfrm>
              <a:off x="3197859" y="4141975"/>
              <a:ext cx="8313679" cy="1755494"/>
              <a:chOff x="420414" y="4239531"/>
              <a:chExt cx="8313679" cy="1755494"/>
            </a:xfrm>
          </p:grpSpPr>
          <p:sp>
            <p:nvSpPr>
              <p:cNvPr id="6" name="Oval 5"/>
              <p:cNvSpPr/>
              <p:nvPr/>
            </p:nvSpPr>
            <p:spPr>
              <a:xfrm>
                <a:off x="2393032"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Data</a:t>
                </a:r>
              </a:p>
            </p:txBody>
          </p:sp>
          <p:sp>
            <p:nvSpPr>
              <p:cNvPr id="7" name="Can 6"/>
              <p:cNvSpPr/>
              <p:nvPr/>
            </p:nvSpPr>
            <p:spPr>
              <a:xfrm>
                <a:off x="7462342" y="4509202"/>
                <a:ext cx="1271751" cy="1216152"/>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OLTP Database</a:t>
                </a:r>
              </a:p>
            </p:txBody>
          </p:sp>
          <p:sp>
            <p:nvSpPr>
              <p:cNvPr id="8" name="Oval 7"/>
              <p:cNvSpPr/>
              <p:nvPr/>
            </p:nvSpPr>
            <p:spPr>
              <a:xfrm>
                <a:off x="4927687"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Web Services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14" y="4239531"/>
                <a:ext cx="1755494" cy="1755494"/>
              </a:xfrm>
              <a:prstGeom prst="rect">
                <a:avLst/>
              </a:prstGeom>
            </p:spPr>
          </p:pic>
        </p:grpSp>
        <p:sp>
          <p:nvSpPr>
            <p:cNvPr id="11" name="Rounded Rectangle 10"/>
            <p:cNvSpPr/>
            <p:nvPr/>
          </p:nvSpPr>
          <p:spPr>
            <a:xfrm>
              <a:off x="5615876" y="196909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Transform with Hadoop, Spark, Giraph …</a:t>
              </a:r>
            </a:p>
          </p:txBody>
        </p:sp>
        <p:sp>
          <p:nvSpPr>
            <p:cNvPr id="12" name="Rounded Rectangle 11"/>
            <p:cNvSpPr/>
            <p:nvPr/>
          </p:nvSpPr>
          <p:spPr>
            <a:xfrm>
              <a:off x="5615877" y="338228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grpSp>
          <p:nvGrpSpPr>
            <p:cNvPr id="14" name="Group 49"/>
            <p:cNvGrpSpPr>
              <a:grpSpLocks/>
            </p:cNvGrpSpPr>
            <p:nvPr/>
          </p:nvGrpSpPr>
          <p:grpSpPr bwMode="auto">
            <a:xfrm rot="16200000">
              <a:off x="7985459" y="4144352"/>
              <a:ext cx="765187" cy="512407"/>
              <a:chOff x="307" y="2637"/>
              <a:chExt cx="1051" cy="672"/>
            </a:xfrm>
            <a:solidFill>
              <a:schemeClr val="accent6">
                <a:lumMod val="60000"/>
                <a:lumOff val="40000"/>
              </a:schemeClr>
            </a:solidFill>
          </p:grpSpPr>
          <p:sp>
            <p:nvSpPr>
              <p:cNvPr id="15" name="Freeform 41"/>
              <p:cNvSpPr>
                <a:spLocks/>
              </p:cNvSpPr>
              <p:nvPr/>
            </p:nvSpPr>
            <p:spPr bwMode="auto">
              <a:xfrm>
                <a:off x="307" y="2637"/>
                <a:ext cx="1051" cy="672"/>
              </a:xfrm>
              <a:custGeom>
                <a:avLst/>
                <a:gdLst>
                  <a:gd name="T0" fmla="*/ 0 w 1226"/>
                  <a:gd name="T1" fmla="*/ 204 h 784"/>
                  <a:gd name="T2" fmla="*/ 0 w 1226"/>
                  <a:gd name="T3" fmla="*/ 486 h 784"/>
                  <a:gd name="T4" fmla="*/ 72 w 1226"/>
                  <a:gd name="T5" fmla="*/ 558 h 784"/>
                  <a:gd name="T6" fmla="*/ 794 w 1226"/>
                  <a:gd name="T7" fmla="*/ 558 h 784"/>
                  <a:gd name="T8" fmla="*/ 794 w 1226"/>
                  <a:gd name="T9" fmla="*/ 712 h 784"/>
                  <a:gd name="T10" fmla="*/ 864 w 1226"/>
                  <a:gd name="T11" fmla="*/ 784 h 784"/>
                  <a:gd name="T12" fmla="*/ 1226 w 1226"/>
                  <a:gd name="T13" fmla="*/ 416 h 784"/>
                  <a:gd name="T14" fmla="*/ 794 w 1226"/>
                  <a:gd name="T15" fmla="*/ 0 h 784"/>
                  <a:gd name="T16" fmla="*/ 794 w 1226"/>
                  <a:gd name="T17" fmla="*/ 204 h 784"/>
                  <a:gd name="T18" fmla="*/ 0 w 1226"/>
                  <a:gd name="T19" fmla="*/ 204 h 784"/>
                  <a:gd name="T20" fmla="*/ 72 w 1226"/>
                  <a:gd name="T21" fmla="*/ 2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784">
                    <a:moveTo>
                      <a:pt x="0" y="204"/>
                    </a:moveTo>
                    <a:lnTo>
                      <a:pt x="0" y="486"/>
                    </a:lnTo>
                    <a:lnTo>
                      <a:pt x="72" y="558"/>
                    </a:lnTo>
                    <a:lnTo>
                      <a:pt x="794" y="558"/>
                    </a:lnTo>
                    <a:lnTo>
                      <a:pt x="794" y="712"/>
                    </a:lnTo>
                    <a:lnTo>
                      <a:pt x="864" y="784"/>
                    </a:lnTo>
                    <a:lnTo>
                      <a:pt x="1226" y="416"/>
                    </a:lnTo>
                    <a:lnTo>
                      <a:pt x="794" y="0"/>
                    </a:lnTo>
                    <a:lnTo>
                      <a:pt x="794" y="204"/>
                    </a:lnTo>
                    <a:lnTo>
                      <a:pt x="0" y="204"/>
                    </a:lnTo>
                    <a:lnTo>
                      <a:pt x="72" y="274"/>
                    </a:lnTo>
                  </a:path>
                </a:pathLst>
              </a:custGeom>
              <a:grpFill/>
              <a:ln w="1270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5B9BD5"/>
                  </a:solidFill>
                  <a:effectLst>
                    <a:outerShdw blurRad="38100" dist="25400" dir="5400000" algn="ctr" rotWithShape="0">
                      <a:srgbClr val="6E747A">
                        <a:alpha val="43000"/>
                      </a:srgbClr>
                    </a:outerShdw>
                  </a:effectLst>
                  <a:uLnTx/>
                  <a:uFillTx/>
                  <a:latin typeface="Calibri" panose="020F0502020204030204" pitchFamily="34" charset="0"/>
                  <a:ea typeface="+mn-ea"/>
                  <a:cs typeface="+mn-cs"/>
                </a:endParaRPr>
              </a:p>
            </p:txBody>
          </p:sp>
          <p:sp>
            <p:nvSpPr>
              <p:cNvPr id="16" name="Freeform 42"/>
              <p:cNvSpPr>
                <a:spLocks/>
              </p:cNvSpPr>
              <p:nvPr/>
            </p:nvSpPr>
            <p:spPr bwMode="auto">
              <a:xfrm>
                <a:off x="369" y="2699"/>
                <a:ext cx="989" cy="610"/>
              </a:xfrm>
              <a:custGeom>
                <a:avLst/>
                <a:gdLst>
                  <a:gd name="T0" fmla="*/ 0 w 1154"/>
                  <a:gd name="T1" fmla="*/ 202 h 712"/>
                  <a:gd name="T2" fmla="*/ 0 w 1154"/>
                  <a:gd name="T3" fmla="*/ 486 h 712"/>
                  <a:gd name="T4" fmla="*/ 792 w 1154"/>
                  <a:gd name="T5" fmla="*/ 486 h 712"/>
                  <a:gd name="T6" fmla="*/ 792 w 1154"/>
                  <a:gd name="T7" fmla="*/ 712 h 712"/>
                  <a:gd name="T8" fmla="*/ 1154 w 1154"/>
                  <a:gd name="T9" fmla="*/ 344 h 712"/>
                  <a:gd name="T10" fmla="*/ 794 w 1154"/>
                  <a:gd name="T11" fmla="*/ 0 h 712"/>
                  <a:gd name="T12" fmla="*/ 792 w 1154"/>
                  <a:gd name="T13" fmla="*/ 204 h 712"/>
                  <a:gd name="T14" fmla="*/ 0 w 1154"/>
                  <a:gd name="T15" fmla="*/ 202 h 7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712">
                    <a:moveTo>
                      <a:pt x="0" y="202"/>
                    </a:moveTo>
                    <a:lnTo>
                      <a:pt x="0" y="486"/>
                    </a:lnTo>
                    <a:lnTo>
                      <a:pt x="792" y="486"/>
                    </a:lnTo>
                    <a:lnTo>
                      <a:pt x="792" y="712"/>
                    </a:lnTo>
                    <a:lnTo>
                      <a:pt x="1154" y="344"/>
                    </a:lnTo>
                    <a:lnTo>
                      <a:pt x="794" y="0"/>
                    </a:lnTo>
                    <a:lnTo>
                      <a:pt x="792" y="204"/>
                    </a:lnTo>
                    <a:lnTo>
                      <a:pt x="0" y="202"/>
                    </a:lnTo>
                    <a:close/>
                  </a:path>
                </a:pathLst>
              </a:custGeom>
              <a:grpFill/>
              <a:ln w="1270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5B9BD5"/>
                  </a:solidFill>
                  <a:effectLst>
                    <a:outerShdw blurRad="38100" dist="25400" dir="5400000" algn="ctr" rotWithShape="0">
                      <a:srgbClr val="6E747A">
                        <a:alpha val="43000"/>
                      </a:srgbClr>
                    </a:outerShdw>
                  </a:effectLst>
                  <a:uLnTx/>
                  <a:uFillTx/>
                  <a:latin typeface="Calibri" panose="020F0502020204030204" pitchFamily="34" charset="0"/>
                  <a:ea typeface="+mn-ea"/>
                  <a:cs typeface="+mn-cs"/>
                </a:endParaRPr>
              </a:p>
            </p:txBody>
          </p:sp>
          <p:sp>
            <p:nvSpPr>
              <p:cNvPr id="17" name="Line 43"/>
              <p:cNvSpPr>
                <a:spLocks noChangeShapeType="1"/>
              </p:cNvSpPr>
              <p:nvPr/>
            </p:nvSpPr>
            <p:spPr bwMode="auto">
              <a:xfrm>
                <a:off x="988" y="2812"/>
                <a:ext cx="58" cy="60"/>
              </a:xfrm>
              <a:prstGeom prst="line">
                <a:avLst/>
              </a:prstGeom>
              <a:grpFill/>
              <a:ln w="12700">
                <a:solidFill>
                  <a:schemeClr val="tx1"/>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5B9BD5"/>
                  </a:solidFill>
                  <a:effectLst>
                    <a:outerShdw blurRad="38100" dist="25400" dir="5400000" algn="ctr" rotWithShape="0">
                      <a:srgbClr val="6E747A">
                        <a:alpha val="43000"/>
                      </a:srgbClr>
                    </a:outerShdw>
                  </a:effectLst>
                  <a:uLnTx/>
                  <a:uFillTx/>
                  <a:latin typeface="Calibri" panose="020F0502020204030204" pitchFamily="34" charset="0"/>
                  <a:ea typeface="+mn-ea"/>
                  <a:cs typeface="+mn-cs"/>
                </a:endParaRPr>
              </a:p>
            </p:txBody>
          </p:sp>
        </p:grpSp>
        <p:sp>
          <p:nvSpPr>
            <p:cNvPr id="18" name="Up-Down Arrow 17"/>
            <p:cNvSpPr/>
            <p:nvPr/>
          </p:nvSpPr>
          <p:spPr>
            <a:xfrm>
              <a:off x="8221687" y="2573947"/>
              <a:ext cx="292730" cy="73458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nvGrpSpPr>
            <p:cNvPr id="23" name="Group 22"/>
            <p:cNvGrpSpPr/>
            <p:nvPr/>
          </p:nvGrpSpPr>
          <p:grpSpPr>
            <a:xfrm>
              <a:off x="2942141" y="2342143"/>
              <a:ext cx="1704974" cy="1263650"/>
              <a:chOff x="484186" y="2116138"/>
              <a:chExt cx="1704974" cy="1263650"/>
            </a:xfrm>
          </p:grpSpPr>
          <p:grpSp>
            <p:nvGrpSpPr>
              <p:cNvPr id="19" name="Group 9"/>
              <p:cNvGrpSpPr>
                <a:grpSpLocks/>
              </p:cNvGrpSpPr>
              <p:nvPr/>
            </p:nvGrpSpPr>
            <p:grpSpPr bwMode="auto">
              <a:xfrm>
                <a:off x="484186" y="2116138"/>
                <a:ext cx="1704974" cy="1263650"/>
                <a:chOff x="2256" y="1818"/>
                <a:chExt cx="1043" cy="773"/>
              </a:xfrm>
            </p:grpSpPr>
            <p:sp>
              <p:nvSpPr>
                <p:cNvPr id="20" name="Freeform 10"/>
                <p:cNvSpPr>
                  <a:spLocks/>
                </p:cNvSpPr>
                <p:nvPr/>
              </p:nvSpPr>
              <p:spPr bwMode="auto">
                <a:xfrm>
                  <a:off x="2256" y="1818"/>
                  <a:ext cx="1043" cy="773"/>
                </a:xfrm>
                <a:custGeom>
                  <a:avLst/>
                  <a:gdLst>
                    <a:gd name="T0" fmla="*/ 172 w 1043"/>
                    <a:gd name="T1" fmla="*/ 0 h 773"/>
                    <a:gd name="T2" fmla="*/ 817 w 1043"/>
                    <a:gd name="T3" fmla="*/ 212 h 773"/>
                    <a:gd name="T4" fmla="*/ 1043 w 1043"/>
                    <a:gd name="T5" fmla="*/ 631 h 773"/>
                    <a:gd name="T6" fmla="*/ 661 w 1043"/>
                    <a:gd name="T7" fmla="*/ 773 h 773"/>
                    <a:gd name="T8" fmla="*/ 0 w 1043"/>
                    <a:gd name="T9" fmla="*/ 517 h 773"/>
                    <a:gd name="T10" fmla="*/ 172 w 1043"/>
                    <a:gd name="T11" fmla="*/ 0 h 773"/>
                  </a:gdLst>
                  <a:ahLst/>
                  <a:cxnLst>
                    <a:cxn ang="0">
                      <a:pos x="T0" y="T1"/>
                    </a:cxn>
                    <a:cxn ang="0">
                      <a:pos x="T2" y="T3"/>
                    </a:cxn>
                    <a:cxn ang="0">
                      <a:pos x="T4" y="T5"/>
                    </a:cxn>
                    <a:cxn ang="0">
                      <a:pos x="T6" y="T7"/>
                    </a:cxn>
                    <a:cxn ang="0">
                      <a:pos x="T8" y="T9"/>
                    </a:cxn>
                    <a:cxn ang="0">
                      <a:pos x="T10" y="T11"/>
                    </a:cxn>
                  </a:cxnLst>
                  <a:rect l="0" t="0" r="r" b="b"/>
                  <a:pathLst>
                    <a:path w="1043" h="773">
                      <a:moveTo>
                        <a:pt x="172" y="0"/>
                      </a:moveTo>
                      <a:lnTo>
                        <a:pt x="817" y="212"/>
                      </a:lnTo>
                      <a:lnTo>
                        <a:pt x="1043" y="631"/>
                      </a:lnTo>
                      <a:lnTo>
                        <a:pt x="661" y="773"/>
                      </a:lnTo>
                      <a:lnTo>
                        <a:pt x="0" y="517"/>
                      </a:lnTo>
                      <a:lnTo>
                        <a:pt x="172" y="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E2FAD"/>
                    </a:solidFill>
                    <a:effectLst/>
                    <a:uLnTx/>
                    <a:uFillTx/>
                    <a:latin typeface="Calibri" panose="020F0502020204030204" pitchFamily="34" charset="0"/>
                    <a:ea typeface="+mn-ea"/>
                    <a:cs typeface="+mn-cs"/>
                  </a:endParaRPr>
                </a:p>
              </p:txBody>
            </p:sp>
            <p:sp>
              <p:nvSpPr>
                <p:cNvPr id="21" name="Freeform 11"/>
                <p:cNvSpPr>
                  <a:spLocks/>
                </p:cNvSpPr>
                <p:nvPr/>
              </p:nvSpPr>
              <p:spPr bwMode="auto">
                <a:xfrm>
                  <a:off x="2917" y="2030"/>
                  <a:ext cx="382" cy="561"/>
                </a:xfrm>
                <a:custGeom>
                  <a:avLst/>
                  <a:gdLst>
                    <a:gd name="T0" fmla="*/ 0 w 382"/>
                    <a:gd name="T1" fmla="*/ 561 h 561"/>
                    <a:gd name="T2" fmla="*/ 156 w 382"/>
                    <a:gd name="T3" fmla="*/ 0 h 561"/>
                    <a:gd name="T4" fmla="*/ 382 w 382"/>
                    <a:gd name="T5" fmla="*/ 419 h 561"/>
                    <a:gd name="T6" fmla="*/ 0 w 382"/>
                    <a:gd name="T7" fmla="*/ 561 h 561"/>
                  </a:gdLst>
                  <a:ahLst/>
                  <a:cxnLst>
                    <a:cxn ang="0">
                      <a:pos x="T0" y="T1"/>
                    </a:cxn>
                    <a:cxn ang="0">
                      <a:pos x="T2" y="T3"/>
                    </a:cxn>
                    <a:cxn ang="0">
                      <a:pos x="T4" y="T5"/>
                    </a:cxn>
                    <a:cxn ang="0">
                      <a:pos x="T6" y="T7"/>
                    </a:cxn>
                  </a:cxnLst>
                  <a:rect l="0" t="0" r="r" b="b"/>
                  <a:pathLst>
                    <a:path w="382" h="561">
                      <a:moveTo>
                        <a:pt x="0" y="561"/>
                      </a:moveTo>
                      <a:lnTo>
                        <a:pt x="156" y="0"/>
                      </a:lnTo>
                      <a:lnTo>
                        <a:pt x="382" y="419"/>
                      </a:lnTo>
                      <a:lnTo>
                        <a:pt x="0" y="561"/>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2FAD"/>
                    </a:solidFill>
                    <a:effectLst/>
                    <a:uLnTx/>
                    <a:uFillTx/>
                    <a:latin typeface="Calibri" panose="020F0502020204030204" pitchFamily="34" charset="0"/>
                    <a:ea typeface="+mn-ea"/>
                    <a:cs typeface="+mn-cs"/>
                  </a:endParaRPr>
                </a:p>
              </p:txBody>
            </p:sp>
          </p:grpSp>
          <p:sp>
            <p:nvSpPr>
              <p:cNvPr id="22" name="TextBox 21"/>
              <p:cNvSpPr txBox="1"/>
              <p:nvPr/>
            </p:nvSpPr>
            <p:spPr>
              <a:xfrm rot="1248372">
                <a:off x="579996" y="2279362"/>
                <a:ext cx="12711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Enterprise </a:t>
                </a:r>
                <a:b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a:t>
                </a:r>
                <a:b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Warehouse</a:t>
                </a:r>
              </a:p>
            </p:txBody>
          </p:sp>
        </p:grpSp>
        <p:sp>
          <p:nvSpPr>
            <p:cNvPr id="24" name="Left Arrow 23"/>
            <p:cNvSpPr/>
            <p:nvPr/>
          </p:nvSpPr>
          <p:spPr>
            <a:xfrm>
              <a:off x="4637467" y="2742537"/>
              <a:ext cx="978408" cy="48463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69790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 y="609599"/>
            <a:ext cx="12192699" cy="5761037"/>
          </a:xfrm>
          <a:noFill/>
        </p:spPr>
        <p:txBody>
          <a:bodyPr>
            <a:noAutofit/>
          </a:bodyPr>
          <a:lstStyle/>
          <a:p>
            <a:pPr>
              <a:spcBef>
                <a:spcPts val="600"/>
              </a:spcBef>
            </a:pPr>
            <a:r>
              <a:rPr lang="en-US" dirty="0"/>
              <a:t>Need to discuss </a:t>
            </a:r>
            <a:r>
              <a:rPr lang="en-US" b="1" dirty="0">
                <a:solidFill>
                  <a:srgbClr val="C00000"/>
                </a:solidFill>
              </a:rPr>
              <a:t>Data </a:t>
            </a:r>
            <a:r>
              <a:rPr lang="en-US" dirty="0"/>
              <a:t>and </a:t>
            </a:r>
            <a:r>
              <a:rPr lang="en-US" b="1" dirty="0">
                <a:solidFill>
                  <a:srgbClr val="C00000"/>
                </a:solidFill>
              </a:rPr>
              <a:t>Model</a:t>
            </a:r>
            <a:r>
              <a:rPr lang="en-US" dirty="0"/>
              <a:t> as problems have both intermingled, but we can get insight by separating which allows better understanding of </a:t>
            </a:r>
            <a:r>
              <a:rPr lang="en-US" b="1" dirty="0">
                <a:solidFill>
                  <a:srgbClr val="C00000"/>
                </a:solidFill>
              </a:rPr>
              <a:t>Big Data - Big Simulation “convergence” (or differences!)</a:t>
            </a:r>
          </a:p>
          <a:p>
            <a:pPr>
              <a:spcBef>
                <a:spcPts val="600"/>
              </a:spcBef>
            </a:pPr>
            <a:r>
              <a:rPr lang="en-US" dirty="0"/>
              <a:t>The</a:t>
            </a:r>
            <a:r>
              <a:rPr lang="en-US" b="1" dirty="0">
                <a:solidFill>
                  <a:srgbClr val="C00000"/>
                </a:solidFill>
              </a:rPr>
              <a:t> Model</a:t>
            </a:r>
            <a:r>
              <a:rPr lang="en-US" dirty="0"/>
              <a:t> is a user construction and it has a “</a:t>
            </a:r>
            <a:r>
              <a:rPr lang="en-US" b="1" dirty="0">
                <a:solidFill>
                  <a:srgbClr val="C00000"/>
                </a:solidFill>
              </a:rPr>
              <a:t>concept</a:t>
            </a:r>
            <a:r>
              <a:rPr lang="en-US" dirty="0"/>
              <a:t>”,</a:t>
            </a:r>
            <a:r>
              <a:rPr lang="en-US" b="1" dirty="0">
                <a:solidFill>
                  <a:srgbClr val="C00000"/>
                </a:solidFill>
              </a:rPr>
              <a:t> parameters </a:t>
            </a:r>
            <a:r>
              <a:rPr lang="en-US" dirty="0"/>
              <a:t>and gives</a:t>
            </a:r>
            <a:r>
              <a:rPr lang="en-US" b="1" dirty="0">
                <a:solidFill>
                  <a:srgbClr val="C00000"/>
                </a:solidFill>
              </a:rPr>
              <a:t> results </a:t>
            </a:r>
            <a:r>
              <a:rPr lang="en-US" dirty="0"/>
              <a:t>determined by the computation. We use term “model” in a general fashion to cover all of these.</a:t>
            </a:r>
          </a:p>
          <a:p>
            <a:pPr>
              <a:spcBef>
                <a:spcPts val="600"/>
              </a:spcBef>
            </a:pPr>
            <a:r>
              <a:rPr lang="en-US" b="1" dirty="0">
                <a:solidFill>
                  <a:srgbClr val="C00000"/>
                </a:solidFill>
              </a:rPr>
              <a:t>Big Data </a:t>
            </a:r>
            <a:r>
              <a:rPr lang="en-US" dirty="0"/>
              <a:t>problems</a:t>
            </a:r>
            <a:r>
              <a:rPr lang="en-US" b="1" dirty="0">
                <a:solidFill>
                  <a:srgbClr val="C00000"/>
                </a:solidFill>
              </a:rPr>
              <a:t> </a:t>
            </a:r>
            <a:r>
              <a:rPr lang="en-US" dirty="0"/>
              <a:t>can be broken up into </a:t>
            </a:r>
            <a:r>
              <a:rPr lang="en-US" b="1" dirty="0">
                <a:solidFill>
                  <a:srgbClr val="C00000"/>
                </a:solidFill>
              </a:rPr>
              <a:t>Data </a:t>
            </a:r>
            <a:r>
              <a:rPr lang="en-US" dirty="0"/>
              <a:t>and </a:t>
            </a:r>
            <a:r>
              <a:rPr lang="en-US" b="1" dirty="0">
                <a:solidFill>
                  <a:srgbClr val="C00000"/>
                </a:solidFill>
              </a:rPr>
              <a:t>Model</a:t>
            </a:r>
          </a:p>
          <a:p>
            <a:pPr lvl="1">
              <a:spcBef>
                <a:spcPts val="600"/>
              </a:spcBef>
            </a:pPr>
            <a:r>
              <a:rPr lang="en-US" sz="2800" dirty="0"/>
              <a:t>For </a:t>
            </a:r>
            <a:r>
              <a:rPr lang="en-US" sz="2800" b="1" dirty="0">
                <a:solidFill>
                  <a:srgbClr val="C00000"/>
                </a:solidFill>
              </a:rPr>
              <a:t>clustering, </a:t>
            </a:r>
            <a:r>
              <a:rPr lang="en-US" sz="2800" dirty="0"/>
              <a:t>the model parameters are cluster centers while the data is set of points to be clustered</a:t>
            </a:r>
          </a:p>
          <a:p>
            <a:pPr lvl="1">
              <a:spcBef>
                <a:spcPts val="600"/>
              </a:spcBef>
            </a:pPr>
            <a:r>
              <a:rPr lang="en-US" sz="2800" dirty="0"/>
              <a:t>For </a:t>
            </a:r>
            <a:r>
              <a:rPr lang="en-US" sz="2800" b="1" dirty="0">
                <a:solidFill>
                  <a:srgbClr val="C00000"/>
                </a:solidFill>
              </a:rPr>
              <a:t>queries</a:t>
            </a:r>
            <a:r>
              <a:rPr lang="en-US" sz="2800" dirty="0"/>
              <a:t>, the model is structure of database and results of this query while the data is whole database queried and SQL query </a:t>
            </a:r>
          </a:p>
          <a:p>
            <a:pPr lvl="1">
              <a:spcBef>
                <a:spcPts val="600"/>
              </a:spcBef>
            </a:pPr>
            <a:r>
              <a:rPr lang="en-US" sz="2800" dirty="0"/>
              <a:t>For </a:t>
            </a:r>
            <a:r>
              <a:rPr lang="en-US" sz="2800" b="1" dirty="0">
                <a:solidFill>
                  <a:srgbClr val="C00000"/>
                </a:solidFill>
              </a:rPr>
              <a:t>deep learning </a:t>
            </a:r>
            <a:r>
              <a:rPr lang="en-US" sz="2800" dirty="0"/>
              <a:t>with ImageNet, the model is chosen network with model parameters as the network link weights. The data is set of images used for training or classification</a:t>
            </a:r>
          </a:p>
        </p:txBody>
      </p:sp>
      <p:sp>
        <p:nvSpPr>
          <p:cNvPr id="2" name="Title 1"/>
          <p:cNvSpPr>
            <a:spLocks noGrp="1"/>
          </p:cNvSpPr>
          <p:nvPr>
            <p:ph type="title"/>
          </p:nvPr>
        </p:nvSpPr>
        <p:spPr>
          <a:xfrm>
            <a:off x="741219" y="21775"/>
            <a:ext cx="10515600" cy="770948"/>
          </a:xfrm>
        </p:spPr>
        <p:txBody>
          <a:bodyPr>
            <a:normAutofit/>
          </a:bodyPr>
          <a:lstStyle/>
          <a:p>
            <a:pPr algn="ctr"/>
            <a:r>
              <a:rPr lang="en-US" sz="3600" b="1" dirty="0">
                <a:latin typeface="+mn-lt"/>
              </a:rPr>
              <a:t>Data and Model in Big Data and Simulations I</a:t>
            </a:r>
          </a:p>
        </p:txBody>
      </p:sp>
      <p:sp>
        <p:nvSpPr>
          <p:cNvPr id="7" name="Slide Number Placeholder 6">
            <a:extLst>
              <a:ext uri="{FF2B5EF4-FFF2-40B4-BE49-F238E27FC236}">
                <a16:creationId xmlns:a16="http://schemas.microsoft.com/office/drawing/2014/main" id="{E8A807B9-F00F-4D06-A894-32F06C398D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508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7964"/>
            <a:ext cx="2810553" cy="3484418"/>
          </a:xfrm>
        </p:spPr>
        <p:txBody>
          <a:bodyPr>
            <a:noAutofit/>
          </a:bodyPr>
          <a:lstStyle/>
          <a:p>
            <a:r>
              <a:rPr lang="en-US" sz="2200" dirty="0"/>
              <a:t>4. </a:t>
            </a:r>
            <a:r>
              <a:rPr lang="en-US" sz="2400" dirty="0"/>
              <a:t>Perform batch analytics on the data in a highly horizontally scalable data store using highly horizontally scalable processing (e.g. MapReduce) with a user-friendly interface (e.g. SQL like)</a:t>
            </a:r>
            <a:endParaRPr lang="en-US" sz="2200" dirty="0"/>
          </a:p>
        </p:txBody>
      </p:sp>
      <p:sp>
        <p:nvSpPr>
          <p:cNvPr id="8" name="Slide Number Placeholder 7">
            <a:extLst>
              <a:ext uri="{FF2B5EF4-FFF2-40B4-BE49-F238E27FC236}">
                <a16:creationId xmlns:a16="http://schemas.microsoft.com/office/drawing/2014/main" id="{82F40017-058B-4E8D-A4AA-2D50CD6DF5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Oval 8"/>
          <p:cNvSpPr/>
          <p:nvPr/>
        </p:nvSpPr>
        <p:spPr>
          <a:xfrm>
            <a:off x="11766623" y="720681"/>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nvGrpSpPr>
          <p:cNvPr id="5" name="Group 4">
            <a:extLst>
              <a:ext uri="{FF2B5EF4-FFF2-40B4-BE49-F238E27FC236}">
                <a16:creationId xmlns:a16="http://schemas.microsoft.com/office/drawing/2014/main" id="{D63D6E4C-1328-4781-9E5D-96FBC3031445}"/>
              </a:ext>
            </a:extLst>
          </p:cNvPr>
          <p:cNvGrpSpPr/>
          <p:nvPr/>
        </p:nvGrpSpPr>
        <p:grpSpPr>
          <a:xfrm>
            <a:off x="2767639" y="381000"/>
            <a:ext cx="9183182" cy="5631627"/>
            <a:chOff x="3663146" y="1447857"/>
            <a:chExt cx="7816283" cy="4793370"/>
          </a:xfrm>
        </p:grpSpPr>
        <p:sp>
          <p:nvSpPr>
            <p:cNvPr id="11" name="Rounded Rectangle 10"/>
            <p:cNvSpPr/>
            <p:nvPr/>
          </p:nvSpPr>
          <p:spPr>
            <a:xfrm>
              <a:off x="5845884" y="365269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Hadoop, Spark, Giraph, Pig …</a:t>
              </a:r>
            </a:p>
          </p:txBody>
        </p:sp>
        <p:sp>
          <p:nvSpPr>
            <p:cNvPr id="12" name="Rounded Rectangle 11"/>
            <p:cNvSpPr/>
            <p:nvPr/>
          </p:nvSpPr>
          <p:spPr>
            <a:xfrm>
              <a:off x="5845884" y="450993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25" name="Oval 24"/>
            <p:cNvSpPr/>
            <p:nvPr/>
          </p:nvSpPr>
          <p:spPr>
            <a:xfrm>
              <a:off x="3663146" y="5782990"/>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Streaming, Batch …..</a:t>
              </a:r>
            </a:p>
          </p:txBody>
        </p:sp>
        <p:cxnSp>
          <p:nvCxnSpPr>
            <p:cNvPr id="26" name="Straight Arrow Connector 25"/>
            <p:cNvCxnSpPr/>
            <p:nvPr/>
          </p:nvCxnSpPr>
          <p:spPr>
            <a:xfrm flipV="1">
              <a:off x="6564001" y="5173389"/>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7184111" y="5225941"/>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8140553" y="5233934"/>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4276740" y="1447857"/>
              <a:ext cx="5613078" cy="869846"/>
              <a:chOff x="1609805" y="1758098"/>
              <a:chExt cx="5613078" cy="869846"/>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36" name="Rounded Rectangle 35"/>
            <p:cNvSpPr/>
            <p:nvPr/>
          </p:nvSpPr>
          <p:spPr>
            <a:xfrm>
              <a:off x="6348537" y="2815818"/>
              <a:ext cx="1965435" cy="6463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Hive</a:t>
              </a:r>
            </a:p>
          </p:txBody>
        </p:sp>
        <p:sp>
          <p:nvSpPr>
            <p:cNvPr id="37" name="Rounded Rectangle 36"/>
            <p:cNvSpPr/>
            <p:nvPr/>
          </p:nvSpPr>
          <p:spPr>
            <a:xfrm>
              <a:off x="9160055" y="2828954"/>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Mahout, R</a:t>
              </a:r>
            </a:p>
          </p:txBody>
        </p:sp>
        <p:sp>
          <p:nvSpPr>
            <p:cNvPr id="4" name="TextBox 3"/>
            <p:cNvSpPr txBox="1"/>
            <p:nvPr/>
          </p:nvSpPr>
          <p:spPr>
            <a:xfrm>
              <a:off x="6776567" y="2423405"/>
              <a:ext cx="4198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SQL Query                           General Analytics </a:t>
              </a:r>
            </a:p>
          </p:txBody>
        </p:sp>
        <p:sp>
          <p:nvSpPr>
            <p:cNvPr id="38" name="Rounded Rectangle 37"/>
            <p:cNvSpPr/>
            <p:nvPr/>
          </p:nvSpPr>
          <p:spPr>
            <a:xfrm>
              <a:off x="3699672" y="2815817"/>
              <a:ext cx="1154139" cy="6463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HCatalog</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Up-Down Arrow 38"/>
            <p:cNvSpPr/>
            <p:nvPr/>
          </p:nvSpPr>
          <p:spPr>
            <a:xfrm rot="16200000">
              <a:off x="5355119" y="2525714"/>
              <a:ext cx="484632" cy="1216152"/>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 name="Down Arrow 40"/>
            <p:cNvSpPr/>
            <p:nvPr/>
          </p:nvSpPr>
          <p:spPr>
            <a:xfrm>
              <a:off x="8383711" y="2419732"/>
              <a:ext cx="373786" cy="396084"/>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3583215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7454"/>
            <a:ext cx="8229600" cy="707054"/>
          </a:xfrm>
        </p:spPr>
        <p:txBody>
          <a:bodyPr>
            <a:normAutofit/>
          </a:bodyPr>
          <a:lstStyle/>
          <a:p>
            <a:r>
              <a:rPr lang="en-US" b="1" dirty="0"/>
              <a:t>Hive Example</a:t>
            </a:r>
          </a:p>
        </p:txBody>
      </p:sp>
      <p:sp>
        <p:nvSpPr>
          <p:cNvPr id="3" name="Content Placeholder 2"/>
          <p:cNvSpPr>
            <a:spLocks noGrp="1"/>
          </p:cNvSpPr>
          <p:nvPr>
            <p:ph idx="1"/>
          </p:nvPr>
        </p:nvSpPr>
        <p:spPr>
          <a:xfrm>
            <a:off x="1981201" y="617647"/>
            <a:ext cx="9753599" cy="449154"/>
          </a:xfrm>
        </p:spPr>
        <p:txBody>
          <a:bodyPr>
            <a:normAutofit fontScale="77500" lnSpcReduction="20000"/>
          </a:bodyPr>
          <a:lstStyle/>
          <a:p>
            <a:r>
              <a:rPr lang="en-US" dirty="0">
                <a:hlinkClick r:id="rId3"/>
              </a:rPr>
              <a:t>http://venublog.com/2013/07/16/hadoop-summit-2013-hive-authorization/</a:t>
            </a:r>
            <a:r>
              <a:rPr lang="en-US" dirty="0"/>
              <a:t> </a:t>
            </a:r>
          </a:p>
        </p:txBody>
      </p:sp>
      <p:grpSp>
        <p:nvGrpSpPr>
          <p:cNvPr id="5" name="Group 4"/>
          <p:cNvGrpSpPr/>
          <p:nvPr/>
        </p:nvGrpSpPr>
        <p:grpSpPr>
          <a:xfrm>
            <a:off x="0" y="1264903"/>
            <a:ext cx="9982200" cy="5593097"/>
            <a:chOff x="336015" y="2324145"/>
            <a:chExt cx="5966284" cy="4012956"/>
          </a:xfrm>
        </p:grpSpPr>
        <p:pic>
          <p:nvPicPr>
            <p:cNvPr id="3074" name="Picture 2" descr="http://cdn.venublog.com/wp-content/uploads/2013/07/hiv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15" y="2324145"/>
              <a:ext cx="5966284" cy="40129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7961" y="2996588"/>
              <a:ext cx="2809302" cy="28643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5ACAD486-16B9-42F3-BC3B-6B62FC31DE8F}"/>
              </a:ext>
            </a:extLst>
          </p:cNvPr>
          <p:cNvSpPr>
            <a:spLocks noGrp="1"/>
          </p:cNvSpPr>
          <p:nvPr>
            <p:ph type="sldNum" sz="quarter" idx="12"/>
          </p:nvPr>
        </p:nvSpPr>
        <p:spPr/>
        <p:txBody>
          <a:bodyPr/>
          <a:lstStyle/>
          <a:p>
            <a:fld id="{C4B85148-DB98-4269-ACE6-2DF49F9918C9}"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093251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 y="1391158"/>
            <a:ext cx="2825435" cy="1143000"/>
          </a:xfrm>
        </p:spPr>
        <p:txBody>
          <a:bodyPr>
            <a:noAutofit/>
          </a:bodyPr>
          <a:lstStyle/>
          <a:p>
            <a:r>
              <a:rPr lang="en-US" sz="3200" dirty="0"/>
              <a:t>Access Pattern 5A. Perform interactive analytics on observational scientific data</a:t>
            </a:r>
          </a:p>
        </p:txBody>
      </p:sp>
      <p:sp>
        <p:nvSpPr>
          <p:cNvPr id="14" name="Slide Number Placeholder 13">
            <a:extLst>
              <a:ext uri="{FF2B5EF4-FFF2-40B4-BE49-F238E27FC236}">
                <a16:creationId xmlns:a16="http://schemas.microsoft.com/office/drawing/2014/main" id="{C40FA330-08DE-4AEC-AF9A-B0D13408D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D0300F7-F8E6-4304-9617-FCCB5EC6C9E9}"/>
              </a:ext>
            </a:extLst>
          </p:cNvPr>
          <p:cNvGrpSpPr/>
          <p:nvPr/>
        </p:nvGrpSpPr>
        <p:grpSpPr>
          <a:xfrm>
            <a:off x="1913408" y="152400"/>
            <a:ext cx="10192970" cy="5943600"/>
            <a:chOff x="3039082" y="818643"/>
            <a:chExt cx="9067296" cy="5287211"/>
          </a:xfrm>
        </p:grpSpPr>
        <p:sp>
          <p:nvSpPr>
            <p:cNvPr id="3" name="Rounded Rectangle 2"/>
            <p:cNvSpPr/>
            <p:nvPr/>
          </p:nvSpPr>
          <p:spPr>
            <a:xfrm>
              <a:off x="5044949" y="207648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4" name="Rounded Rectangle 3"/>
            <p:cNvSpPr/>
            <p:nvPr/>
          </p:nvSpPr>
          <p:spPr>
            <a:xfrm>
              <a:off x="5044949" y="293372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5" name="Oval 4"/>
            <p:cNvSpPr/>
            <p:nvPr/>
          </p:nvSpPr>
          <p:spPr>
            <a:xfrm>
              <a:off x="3055085" y="4135837"/>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6" name="Straight Arrow Connector 5"/>
            <p:cNvCxnSpPr/>
            <p:nvPr/>
          </p:nvCxnSpPr>
          <p:spPr>
            <a:xfrm flipV="1">
              <a:off x="8364695" y="3790969"/>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978705" y="354323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6160933" y="1025211"/>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22" name="Up-Down Arrow 21"/>
            <p:cNvSpPr/>
            <p:nvPr/>
          </p:nvSpPr>
          <p:spPr>
            <a:xfrm rot="16200000">
              <a:off x="5370658" y="1027746"/>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5219" y="818643"/>
              <a:ext cx="1258709" cy="1361657"/>
            </a:xfrm>
            <a:prstGeom prst="rect">
              <a:avLst/>
            </a:prstGeom>
          </p:spPr>
        </p:pic>
        <p:sp>
          <p:nvSpPr>
            <p:cNvPr id="24" name="Oval 23"/>
            <p:cNvSpPr/>
            <p:nvPr/>
          </p:nvSpPr>
          <p:spPr>
            <a:xfrm>
              <a:off x="3139005" y="5160773"/>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25" name="Can 24"/>
            <p:cNvSpPr/>
            <p:nvPr/>
          </p:nvSpPr>
          <p:spPr>
            <a:xfrm>
              <a:off x="8212497" y="4552697"/>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26" name="Straight Arrow Connector 25"/>
            <p:cNvCxnSpPr/>
            <p:nvPr/>
          </p:nvCxnSpPr>
          <p:spPr>
            <a:xfrm>
              <a:off x="7047490" y="5558385"/>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873472" y="3661375"/>
              <a:ext cx="1612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Direct Transfer</a:t>
              </a:r>
            </a:p>
          </p:txBody>
        </p:sp>
        <p:sp>
          <p:nvSpPr>
            <p:cNvPr id="28" name="TextBox 27"/>
            <p:cNvSpPr txBox="1"/>
            <p:nvPr/>
          </p:nvSpPr>
          <p:spPr>
            <a:xfrm>
              <a:off x="9688964" y="4802861"/>
              <a:ext cx="2385848" cy="11772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Examples include LHC, Remote Sensing, Astronomy and Bioinformatics</a:t>
              </a:r>
            </a:p>
          </p:txBody>
        </p:sp>
        <p:sp>
          <p:nvSpPr>
            <p:cNvPr id="46" name="Rounded Rectangle 2">
              <a:extLst>
                <a:ext uri="{FF2B5EF4-FFF2-40B4-BE49-F238E27FC236}">
                  <a16:creationId xmlns:a16="http://schemas.microsoft.com/office/drawing/2014/main" id="{2517B307-FDA8-4C3E-8BA5-70DFB2237BEB}"/>
                </a:ext>
              </a:extLst>
            </p:cNvPr>
            <p:cNvSpPr/>
            <p:nvPr/>
          </p:nvSpPr>
          <p:spPr>
            <a:xfrm>
              <a:off x="5037498" y="207648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47" name="Rounded Rectangle 3">
              <a:extLst>
                <a:ext uri="{FF2B5EF4-FFF2-40B4-BE49-F238E27FC236}">
                  <a16:creationId xmlns:a16="http://schemas.microsoft.com/office/drawing/2014/main" id="{678E474B-C43C-45CA-A48C-256794821279}"/>
                </a:ext>
              </a:extLst>
            </p:cNvPr>
            <p:cNvSpPr/>
            <p:nvPr/>
          </p:nvSpPr>
          <p:spPr>
            <a:xfrm>
              <a:off x="5037498" y="293372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48" name="Oval 47">
              <a:extLst>
                <a:ext uri="{FF2B5EF4-FFF2-40B4-BE49-F238E27FC236}">
                  <a16:creationId xmlns:a16="http://schemas.microsoft.com/office/drawing/2014/main" id="{01BD0109-1455-4BE1-8739-83457C18F6CF}"/>
                </a:ext>
              </a:extLst>
            </p:cNvPr>
            <p:cNvSpPr/>
            <p:nvPr/>
          </p:nvSpPr>
          <p:spPr>
            <a:xfrm>
              <a:off x="3047634" y="4135837"/>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49" name="Straight Arrow Connector 48">
              <a:extLst>
                <a:ext uri="{FF2B5EF4-FFF2-40B4-BE49-F238E27FC236}">
                  <a16:creationId xmlns:a16="http://schemas.microsoft.com/office/drawing/2014/main" id="{51E74212-4835-434F-9AF6-B847B5EDCB0F}"/>
                </a:ext>
              </a:extLst>
            </p:cNvPr>
            <p:cNvCxnSpPr/>
            <p:nvPr/>
          </p:nvCxnSpPr>
          <p:spPr>
            <a:xfrm flipV="1">
              <a:off x="8357244" y="3790969"/>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038ABD59-6B94-4D4E-93E6-BC3B8556CBF3}"/>
                </a:ext>
              </a:extLst>
            </p:cNvPr>
            <p:cNvCxnSpPr/>
            <p:nvPr/>
          </p:nvCxnSpPr>
          <p:spPr>
            <a:xfrm flipV="1">
              <a:off x="4971254" y="354323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1" name="Rounded Rectangle 16">
              <a:extLst>
                <a:ext uri="{FF2B5EF4-FFF2-40B4-BE49-F238E27FC236}">
                  <a16:creationId xmlns:a16="http://schemas.microsoft.com/office/drawing/2014/main" id="{8E513A17-D009-462A-B8D1-310F632D60E2}"/>
                </a:ext>
              </a:extLst>
            </p:cNvPr>
            <p:cNvSpPr/>
            <p:nvPr/>
          </p:nvSpPr>
          <p:spPr>
            <a:xfrm>
              <a:off x="6153482" y="1025211"/>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52" name="Up-Down Arrow 21">
              <a:extLst>
                <a:ext uri="{FF2B5EF4-FFF2-40B4-BE49-F238E27FC236}">
                  <a16:creationId xmlns:a16="http://schemas.microsoft.com/office/drawing/2014/main" id="{598C29E2-7F77-4F76-BFDA-58DC44C9BE8D}"/>
                </a:ext>
              </a:extLst>
            </p:cNvPr>
            <p:cNvSpPr/>
            <p:nvPr/>
          </p:nvSpPr>
          <p:spPr>
            <a:xfrm rot="16200000">
              <a:off x="5363207" y="1027746"/>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53" name="Picture 52">
              <a:extLst>
                <a:ext uri="{FF2B5EF4-FFF2-40B4-BE49-F238E27FC236}">
                  <a16:creationId xmlns:a16="http://schemas.microsoft.com/office/drawing/2014/main" id="{C853CD9D-5DC7-42EC-8527-FED3A5FD1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768" y="818643"/>
              <a:ext cx="1258709" cy="1361657"/>
            </a:xfrm>
            <a:prstGeom prst="rect">
              <a:avLst/>
            </a:prstGeom>
          </p:spPr>
        </p:pic>
        <p:sp>
          <p:nvSpPr>
            <p:cNvPr id="55" name="Oval 54">
              <a:extLst>
                <a:ext uri="{FF2B5EF4-FFF2-40B4-BE49-F238E27FC236}">
                  <a16:creationId xmlns:a16="http://schemas.microsoft.com/office/drawing/2014/main" id="{286E6F45-2AAC-4440-A45F-8B456ED70BEF}"/>
                </a:ext>
              </a:extLst>
            </p:cNvPr>
            <p:cNvSpPr/>
            <p:nvPr/>
          </p:nvSpPr>
          <p:spPr>
            <a:xfrm>
              <a:off x="3131554" y="5160773"/>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56" name="Can 24">
              <a:extLst>
                <a:ext uri="{FF2B5EF4-FFF2-40B4-BE49-F238E27FC236}">
                  <a16:creationId xmlns:a16="http://schemas.microsoft.com/office/drawing/2014/main" id="{36C89D91-C153-4C03-8748-76C9DC3B9178}"/>
                </a:ext>
              </a:extLst>
            </p:cNvPr>
            <p:cNvSpPr/>
            <p:nvPr/>
          </p:nvSpPr>
          <p:spPr>
            <a:xfrm>
              <a:off x="8205046" y="4552697"/>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57" name="Straight Arrow Connector 56">
              <a:extLst>
                <a:ext uri="{FF2B5EF4-FFF2-40B4-BE49-F238E27FC236}">
                  <a16:creationId xmlns:a16="http://schemas.microsoft.com/office/drawing/2014/main" id="{CE2782E1-A4E9-485E-8367-BDC0A3A6F693}"/>
                </a:ext>
              </a:extLst>
            </p:cNvPr>
            <p:cNvCxnSpPr/>
            <p:nvPr/>
          </p:nvCxnSpPr>
          <p:spPr>
            <a:xfrm>
              <a:off x="7040039" y="5558385"/>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5" name="Rounded Rectangle 2">
              <a:extLst>
                <a:ext uri="{FF2B5EF4-FFF2-40B4-BE49-F238E27FC236}">
                  <a16:creationId xmlns:a16="http://schemas.microsoft.com/office/drawing/2014/main" id="{53A6E566-3CC2-4210-BCAD-EEBB4A84661C}"/>
                </a:ext>
              </a:extLst>
            </p:cNvPr>
            <p:cNvSpPr/>
            <p:nvPr/>
          </p:nvSpPr>
          <p:spPr>
            <a:xfrm>
              <a:off x="5036397" y="209093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66" name="Rounded Rectangle 3">
              <a:extLst>
                <a:ext uri="{FF2B5EF4-FFF2-40B4-BE49-F238E27FC236}">
                  <a16:creationId xmlns:a16="http://schemas.microsoft.com/office/drawing/2014/main" id="{FF873139-78A5-4C19-9271-E33EB997E3B9}"/>
                </a:ext>
              </a:extLst>
            </p:cNvPr>
            <p:cNvSpPr/>
            <p:nvPr/>
          </p:nvSpPr>
          <p:spPr>
            <a:xfrm>
              <a:off x="5036397" y="2948178"/>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67" name="Oval 66">
              <a:extLst>
                <a:ext uri="{FF2B5EF4-FFF2-40B4-BE49-F238E27FC236}">
                  <a16:creationId xmlns:a16="http://schemas.microsoft.com/office/drawing/2014/main" id="{C55B33D7-3B0B-49E9-8564-73FDC084427C}"/>
                </a:ext>
              </a:extLst>
            </p:cNvPr>
            <p:cNvSpPr/>
            <p:nvPr/>
          </p:nvSpPr>
          <p:spPr>
            <a:xfrm>
              <a:off x="3046533" y="4150289"/>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68" name="Straight Arrow Connector 67">
              <a:extLst>
                <a:ext uri="{FF2B5EF4-FFF2-40B4-BE49-F238E27FC236}">
                  <a16:creationId xmlns:a16="http://schemas.microsoft.com/office/drawing/2014/main" id="{8E3EE769-0FED-424B-9C01-B41B8E56FD65}"/>
                </a:ext>
              </a:extLst>
            </p:cNvPr>
            <p:cNvCxnSpPr/>
            <p:nvPr/>
          </p:nvCxnSpPr>
          <p:spPr>
            <a:xfrm flipV="1">
              <a:off x="8356143" y="3805421"/>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021E204A-5035-4E7D-8824-F27B169E1555}"/>
                </a:ext>
              </a:extLst>
            </p:cNvPr>
            <p:cNvCxnSpPr/>
            <p:nvPr/>
          </p:nvCxnSpPr>
          <p:spPr>
            <a:xfrm flipV="1">
              <a:off x="4970153" y="3557690"/>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0" name="Rounded Rectangle 16">
              <a:extLst>
                <a:ext uri="{FF2B5EF4-FFF2-40B4-BE49-F238E27FC236}">
                  <a16:creationId xmlns:a16="http://schemas.microsoft.com/office/drawing/2014/main" id="{54938B29-A4CA-46CB-B579-2793959576A0}"/>
                </a:ext>
              </a:extLst>
            </p:cNvPr>
            <p:cNvSpPr/>
            <p:nvPr/>
          </p:nvSpPr>
          <p:spPr>
            <a:xfrm>
              <a:off x="6152381" y="1039663"/>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71" name="Up-Down Arrow 21">
              <a:extLst>
                <a:ext uri="{FF2B5EF4-FFF2-40B4-BE49-F238E27FC236}">
                  <a16:creationId xmlns:a16="http://schemas.microsoft.com/office/drawing/2014/main" id="{0CB8B815-1D0E-4CD4-BAF6-F6F52BD2E471}"/>
                </a:ext>
              </a:extLst>
            </p:cNvPr>
            <p:cNvSpPr/>
            <p:nvPr/>
          </p:nvSpPr>
          <p:spPr>
            <a:xfrm rot="16200000">
              <a:off x="5362106" y="1042198"/>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72" name="Picture 71">
              <a:extLst>
                <a:ext uri="{FF2B5EF4-FFF2-40B4-BE49-F238E27FC236}">
                  <a16:creationId xmlns:a16="http://schemas.microsoft.com/office/drawing/2014/main" id="{97847698-933A-4B4F-AA48-8EFAE883C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6667" y="833095"/>
              <a:ext cx="1258709" cy="1361657"/>
            </a:xfrm>
            <a:prstGeom prst="rect">
              <a:avLst/>
            </a:prstGeom>
          </p:spPr>
        </p:pic>
        <p:sp>
          <p:nvSpPr>
            <p:cNvPr id="73" name="TextBox 72">
              <a:extLst>
                <a:ext uri="{FF2B5EF4-FFF2-40B4-BE49-F238E27FC236}">
                  <a16:creationId xmlns:a16="http://schemas.microsoft.com/office/drawing/2014/main" id="{2629A330-D922-4968-80C7-A3532CFDA355}"/>
                </a:ext>
              </a:extLst>
            </p:cNvPr>
            <p:cNvSpPr txBox="1"/>
            <p:nvPr/>
          </p:nvSpPr>
          <p:spPr>
            <a:xfrm>
              <a:off x="8502851" y="3679347"/>
              <a:ext cx="36035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Transport batch of data to primary analysis data system</a:t>
              </a:r>
            </a:p>
          </p:txBody>
        </p:sp>
        <p:sp>
          <p:nvSpPr>
            <p:cNvPr id="74" name="Oval 73">
              <a:extLst>
                <a:ext uri="{FF2B5EF4-FFF2-40B4-BE49-F238E27FC236}">
                  <a16:creationId xmlns:a16="http://schemas.microsoft.com/office/drawing/2014/main" id="{CB78EFB4-A162-4B72-94DA-471F24F42655}"/>
                </a:ext>
              </a:extLst>
            </p:cNvPr>
            <p:cNvSpPr/>
            <p:nvPr/>
          </p:nvSpPr>
          <p:spPr>
            <a:xfrm>
              <a:off x="3130453" y="5175225"/>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75" name="Can 24">
              <a:extLst>
                <a:ext uri="{FF2B5EF4-FFF2-40B4-BE49-F238E27FC236}">
                  <a16:creationId xmlns:a16="http://schemas.microsoft.com/office/drawing/2014/main" id="{F684BB71-4F91-4B0A-8F80-71B7DC14EF6A}"/>
                </a:ext>
              </a:extLst>
            </p:cNvPr>
            <p:cNvSpPr/>
            <p:nvPr/>
          </p:nvSpPr>
          <p:spPr>
            <a:xfrm>
              <a:off x="8203945" y="4567149"/>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76" name="Straight Arrow Connector 75">
              <a:extLst>
                <a:ext uri="{FF2B5EF4-FFF2-40B4-BE49-F238E27FC236}">
                  <a16:creationId xmlns:a16="http://schemas.microsoft.com/office/drawing/2014/main" id="{A3499F62-75FF-4301-93A4-DF0C5C5C17E7}"/>
                </a:ext>
              </a:extLst>
            </p:cNvPr>
            <p:cNvCxnSpPr/>
            <p:nvPr/>
          </p:nvCxnSpPr>
          <p:spPr>
            <a:xfrm>
              <a:off x="7038938" y="5572837"/>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3" name="Rounded Rectangle 2">
              <a:extLst>
                <a:ext uri="{FF2B5EF4-FFF2-40B4-BE49-F238E27FC236}">
                  <a16:creationId xmlns:a16="http://schemas.microsoft.com/office/drawing/2014/main" id="{9B377A09-F53F-4B6E-8E74-0F12B495EA3B}"/>
                </a:ext>
              </a:extLst>
            </p:cNvPr>
            <p:cNvSpPr/>
            <p:nvPr/>
          </p:nvSpPr>
          <p:spPr>
            <a:xfrm>
              <a:off x="5028946" y="209093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84" name="Rounded Rectangle 3">
              <a:extLst>
                <a:ext uri="{FF2B5EF4-FFF2-40B4-BE49-F238E27FC236}">
                  <a16:creationId xmlns:a16="http://schemas.microsoft.com/office/drawing/2014/main" id="{D5F43457-442F-483D-8FEB-01AD735B02A5}"/>
                </a:ext>
              </a:extLst>
            </p:cNvPr>
            <p:cNvSpPr/>
            <p:nvPr/>
          </p:nvSpPr>
          <p:spPr>
            <a:xfrm>
              <a:off x="5028946" y="2948178"/>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85" name="Oval 84">
              <a:extLst>
                <a:ext uri="{FF2B5EF4-FFF2-40B4-BE49-F238E27FC236}">
                  <a16:creationId xmlns:a16="http://schemas.microsoft.com/office/drawing/2014/main" id="{E3C31061-9440-43DE-A79C-9C65CAB21FDE}"/>
                </a:ext>
              </a:extLst>
            </p:cNvPr>
            <p:cNvSpPr/>
            <p:nvPr/>
          </p:nvSpPr>
          <p:spPr>
            <a:xfrm>
              <a:off x="3039082" y="4150289"/>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86" name="Straight Arrow Connector 85">
              <a:extLst>
                <a:ext uri="{FF2B5EF4-FFF2-40B4-BE49-F238E27FC236}">
                  <a16:creationId xmlns:a16="http://schemas.microsoft.com/office/drawing/2014/main" id="{45872E13-F31B-45EE-9BC2-9E5EC0F1805A}"/>
                </a:ext>
              </a:extLst>
            </p:cNvPr>
            <p:cNvCxnSpPr/>
            <p:nvPr/>
          </p:nvCxnSpPr>
          <p:spPr>
            <a:xfrm flipV="1">
              <a:off x="8348692" y="3805421"/>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3A00EFC3-A5D9-4A38-B851-46535ECE8E3B}"/>
                </a:ext>
              </a:extLst>
            </p:cNvPr>
            <p:cNvCxnSpPr/>
            <p:nvPr/>
          </p:nvCxnSpPr>
          <p:spPr>
            <a:xfrm flipV="1">
              <a:off x="4962702" y="3557690"/>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8" name="Rounded Rectangle 16">
              <a:extLst>
                <a:ext uri="{FF2B5EF4-FFF2-40B4-BE49-F238E27FC236}">
                  <a16:creationId xmlns:a16="http://schemas.microsoft.com/office/drawing/2014/main" id="{5123C88E-CC34-4FD9-A7BE-E70BEDF798F7}"/>
                </a:ext>
              </a:extLst>
            </p:cNvPr>
            <p:cNvSpPr/>
            <p:nvPr/>
          </p:nvSpPr>
          <p:spPr>
            <a:xfrm>
              <a:off x="6144930" y="1039663"/>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89" name="Up-Down Arrow 21">
              <a:extLst>
                <a:ext uri="{FF2B5EF4-FFF2-40B4-BE49-F238E27FC236}">
                  <a16:creationId xmlns:a16="http://schemas.microsoft.com/office/drawing/2014/main" id="{18AEF4ED-635E-4D96-9A61-310F4FC674C6}"/>
                </a:ext>
              </a:extLst>
            </p:cNvPr>
            <p:cNvSpPr/>
            <p:nvPr/>
          </p:nvSpPr>
          <p:spPr>
            <a:xfrm rot="16200000">
              <a:off x="5354655" y="1042198"/>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90" name="Picture 89">
              <a:extLst>
                <a:ext uri="{FF2B5EF4-FFF2-40B4-BE49-F238E27FC236}">
                  <a16:creationId xmlns:a16="http://schemas.microsoft.com/office/drawing/2014/main" id="{97BF0C77-33DE-409E-8542-AC09083AF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216" y="833095"/>
              <a:ext cx="1258709" cy="1361657"/>
            </a:xfrm>
            <a:prstGeom prst="rect">
              <a:avLst/>
            </a:prstGeom>
          </p:spPr>
        </p:pic>
        <p:sp>
          <p:nvSpPr>
            <p:cNvPr id="92" name="Oval 91">
              <a:extLst>
                <a:ext uri="{FF2B5EF4-FFF2-40B4-BE49-F238E27FC236}">
                  <a16:creationId xmlns:a16="http://schemas.microsoft.com/office/drawing/2014/main" id="{EF67D6D2-2D40-4FE3-A3E2-C16ACFD4D6DE}"/>
                </a:ext>
              </a:extLst>
            </p:cNvPr>
            <p:cNvSpPr/>
            <p:nvPr/>
          </p:nvSpPr>
          <p:spPr>
            <a:xfrm>
              <a:off x="3123002" y="5175225"/>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93" name="Can 24">
              <a:extLst>
                <a:ext uri="{FF2B5EF4-FFF2-40B4-BE49-F238E27FC236}">
                  <a16:creationId xmlns:a16="http://schemas.microsoft.com/office/drawing/2014/main" id="{88AEEDCA-A068-49F3-8DD6-8191DCB61590}"/>
                </a:ext>
              </a:extLst>
            </p:cNvPr>
            <p:cNvSpPr/>
            <p:nvPr/>
          </p:nvSpPr>
          <p:spPr>
            <a:xfrm>
              <a:off x="8196494" y="4567149"/>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94" name="Straight Arrow Connector 93">
              <a:extLst>
                <a:ext uri="{FF2B5EF4-FFF2-40B4-BE49-F238E27FC236}">
                  <a16:creationId xmlns:a16="http://schemas.microsoft.com/office/drawing/2014/main" id="{9F26630F-DEAD-4389-A705-896F9220ED35}"/>
                </a:ext>
              </a:extLst>
            </p:cNvPr>
            <p:cNvCxnSpPr/>
            <p:nvPr/>
          </p:nvCxnSpPr>
          <p:spPr>
            <a:xfrm>
              <a:off x="7031487" y="5572837"/>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1508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7" descr="Picture2"/>
          <p:cNvPicPr>
            <a:picLocks noGrp="1" noChangeAspect="1" noChangeArrowheads="1"/>
          </p:cNvPicPr>
          <p:nvPr>
            <p:ph idx="4294967295"/>
          </p:nvPr>
        </p:nvPicPr>
        <p:blipFill>
          <a:blip r:embed="rId3" cstate="print"/>
          <a:srcRect/>
          <a:stretch>
            <a:fillRect/>
          </a:stretch>
        </p:blipFill>
        <p:spPr>
          <a:xfrm>
            <a:off x="3143623" y="22467"/>
            <a:ext cx="8229600" cy="6835533"/>
          </a:xfrm>
        </p:spPr>
      </p:pic>
      <p:sp>
        <p:nvSpPr>
          <p:cNvPr id="4" name="TextBox 3"/>
          <p:cNvSpPr txBox="1"/>
          <p:nvPr/>
        </p:nvSpPr>
        <p:spPr>
          <a:xfrm>
            <a:off x="-1" y="242743"/>
            <a:ext cx="3143623" cy="2554545"/>
          </a:xfrm>
          <a:prstGeom prst="rect">
            <a:avLst/>
          </a:prstGeom>
          <a:noFill/>
        </p:spPr>
        <p:txBody>
          <a:bodyPr wrap="square" rtlCol="0">
            <a:spAutoFit/>
          </a:bodyPr>
          <a:lstStyle/>
          <a:p>
            <a:pPr>
              <a:defRPr/>
            </a:pPr>
            <a:r>
              <a:rPr lang="en-US" sz="2000" b="1" kern="0" dirty="0">
                <a:solidFill>
                  <a:srgbClr val="000000"/>
                </a:solidFill>
              </a:rPr>
              <a:t>Polar Grid</a:t>
            </a:r>
          </a:p>
          <a:p>
            <a:pPr>
              <a:defRPr/>
            </a:pPr>
            <a:endParaRPr lang="en-US" sz="2000" b="1" kern="0" dirty="0">
              <a:solidFill>
                <a:srgbClr val="000000"/>
              </a:solidFill>
            </a:endParaRPr>
          </a:p>
          <a:p>
            <a:pPr>
              <a:defRPr/>
            </a:pPr>
            <a:r>
              <a:rPr lang="en-US" sz="2000" b="1" kern="0" dirty="0">
                <a:solidFill>
                  <a:srgbClr val="000000"/>
                </a:solidFill>
              </a:rPr>
              <a:t>Lightweight Cyberinfrastructure to support mobile Data gathering expeditions plus classic central resources (as a cloud)</a:t>
            </a:r>
          </a:p>
        </p:txBody>
      </p:sp>
      <p:pic>
        <p:nvPicPr>
          <p:cNvPr id="6" name="Picture 1">
            <a:extLst>
              <a:ext uri="{FF2B5EF4-FFF2-40B4-BE49-F238E27FC236}">
                <a16:creationId xmlns:a16="http://schemas.microsoft.com/office/drawing/2014/main" id="{596325AD-91EB-4913-B53E-B3C47DBB3FD0}"/>
              </a:ext>
            </a:extLst>
          </p:cNvPr>
          <p:cNvPicPr>
            <a:picLocks noChangeAspect="1" noChangeArrowheads="1"/>
          </p:cNvPicPr>
          <p:nvPr/>
        </p:nvPicPr>
        <p:blipFill>
          <a:blip r:embed="rId4" cstate="print"/>
          <a:srcRect/>
          <a:stretch>
            <a:fillRect/>
          </a:stretch>
        </p:blipFill>
        <p:spPr bwMode="auto">
          <a:xfrm>
            <a:off x="10358382" y="4978400"/>
            <a:ext cx="1857133" cy="1857133"/>
          </a:xfrm>
          <a:prstGeom prst="rect">
            <a:avLst/>
          </a:prstGeom>
          <a:noFill/>
          <a:ln w="9525">
            <a:noFill/>
            <a:miter lim="800000"/>
            <a:headEnd/>
            <a:tailEnd/>
          </a:ln>
        </p:spPr>
      </p:pic>
      <p:pic>
        <p:nvPicPr>
          <p:cNvPr id="7" name="Picture 3">
            <a:extLst>
              <a:ext uri="{FF2B5EF4-FFF2-40B4-BE49-F238E27FC236}">
                <a16:creationId xmlns:a16="http://schemas.microsoft.com/office/drawing/2014/main" id="{63CA9D72-D8AA-40B2-8CA5-DB9A2157970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689826"/>
            <a:ext cx="3143623" cy="214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Geoffrey Fox\Desktop\Cresis\satellite_NEEM_2008.jpg">
            <a:extLst>
              <a:ext uri="{FF2B5EF4-FFF2-40B4-BE49-F238E27FC236}">
                <a16:creationId xmlns:a16="http://schemas.microsoft.com/office/drawing/2014/main" id="{4A865B08-ABD0-4E2E-A8EA-808AFEFB4A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880814"/>
            <a:ext cx="1773950" cy="180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DSC_1643">
            <a:extLst>
              <a:ext uri="{FF2B5EF4-FFF2-40B4-BE49-F238E27FC236}">
                <a16:creationId xmlns:a16="http://schemas.microsoft.com/office/drawing/2014/main" id="{9F72961A-1EA4-418B-BB1A-BE54F69EF4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5255" y="22467"/>
            <a:ext cx="2286745" cy="152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D6EC0ECF-0425-4D61-800C-388768A0DE4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43</a:t>
            </a:fld>
            <a:endParaRPr lang="en-US">
              <a:solidFill>
                <a:prstClr val="black">
                  <a:tint val="75000"/>
                </a:prstClr>
              </a:solidFill>
            </a:endParaRPr>
          </a:p>
        </p:txBody>
      </p:sp>
      <p:sp>
        <p:nvSpPr>
          <p:cNvPr id="2" name="TextBox 1">
            <a:extLst>
              <a:ext uri="{FF2B5EF4-FFF2-40B4-BE49-F238E27FC236}">
                <a16:creationId xmlns:a16="http://schemas.microsoft.com/office/drawing/2014/main" id="{69B49E46-22FB-41CE-808E-5D128F156925}"/>
              </a:ext>
            </a:extLst>
          </p:cNvPr>
          <p:cNvSpPr txBox="1"/>
          <p:nvPr/>
        </p:nvSpPr>
        <p:spPr>
          <a:xfrm>
            <a:off x="3257923" y="6396335"/>
            <a:ext cx="2228477" cy="461665"/>
          </a:xfrm>
          <a:prstGeom prst="rect">
            <a:avLst/>
          </a:prstGeom>
          <a:solidFill>
            <a:srgbClr val="FFFF00"/>
          </a:solidFill>
        </p:spPr>
        <p:txBody>
          <a:bodyPr wrap="square" rtlCol="0">
            <a:spAutoFit/>
          </a:bodyPr>
          <a:lstStyle/>
          <a:p>
            <a:r>
              <a:rPr lang="en-US" b="1" i="0" dirty="0"/>
              <a:t>BATCH MODE</a:t>
            </a:r>
          </a:p>
        </p:txBody>
      </p:sp>
    </p:spTree>
    <p:extLst>
      <p:ext uri="{BB962C8B-B14F-4D97-AF65-F5344CB8AC3E}">
        <p14:creationId xmlns:p14="http://schemas.microsoft.com/office/powerpoint/2010/main" val="2584993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2424" name="Group 8"/>
          <p:cNvGrpSpPr>
            <a:grpSpLocks/>
          </p:cNvGrpSpPr>
          <p:nvPr/>
        </p:nvGrpSpPr>
        <p:grpSpPr bwMode="auto">
          <a:xfrm>
            <a:off x="117380" y="871363"/>
            <a:ext cx="5865813" cy="5257800"/>
            <a:chOff x="-287" y="624"/>
            <a:chExt cx="3695" cy="3312"/>
          </a:xfrm>
        </p:grpSpPr>
        <p:sp>
          <p:nvSpPr>
            <p:cNvPr id="2492425" name="Rectangle 9"/>
            <p:cNvSpPr>
              <a:spLocks noChangeArrowheads="1"/>
            </p:cNvSpPr>
            <p:nvPr/>
          </p:nvSpPr>
          <p:spPr bwMode="auto">
            <a:xfrm>
              <a:off x="0" y="624"/>
              <a:ext cx="3408" cy="3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algn="ctr" fontAlgn="base">
                <a:spcBef>
                  <a:spcPct val="0"/>
                </a:spcBef>
                <a:spcAft>
                  <a:spcPct val="0"/>
                </a:spcAft>
                <a:defRPr/>
              </a:pPr>
              <a:endParaRPr lang="en-US" sz="1600" b="1" kern="0">
                <a:solidFill>
                  <a:srgbClr val="000000"/>
                </a:solidFill>
                <a:latin typeface="Times New Roman" pitchFamily="18" charset="0"/>
              </a:endParaRPr>
            </a:p>
          </p:txBody>
        </p:sp>
        <p:sp>
          <p:nvSpPr>
            <p:cNvPr id="2492426" name="Rectangle 10"/>
            <p:cNvSpPr>
              <a:spLocks noChangeArrowheads="1"/>
            </p:cNvSpPr>
            <p:nvPr/>
          </p:nvSpPr>
          <p:spPr bwMode="auto">
            <a:xfrm>
              <a:off x="0" y="720"/>
              <a:ext cx="3312" cy="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algn="ctr" fontAlgn="base">
                <a:spcBef>
                  <a:spcPct val="0"/>
                </a:spcBef>
                <a:spcAft>
                  <a:spcPct val="0"/>
                </a:spcAft>
                <a:defRPr/>
              </a:pPr>
              <a:endParaRPr lang="en-US" sz="1600" b="1" kern="0">
                <a:solidFill>
                  <a:srgbClr val="000000"/>
                </a:solidFill>
                <a:latin typeface="Times New Roman" pitchFamily="18" charset="0"/>
              </a:endParaRPr>
            </a:p>
          </p:txBody>
        </p:sp>
        <p:grpSp>
          <p:nvGrpSpPr>
            <p:cNvPr id="2492427" name="Group 11"/>
            <p:cNvGrpSpPr>
              <a:grpSpLocks/>
            </p:cNvGrpSpPr>
            <p:nvPr/>
          </p:nvGrpSpPr>
          <p:grpSpPr bwMode="auto">
            <a:xfrm>
              <a:off x="-287" y="750"/>
              <a:ext cx="2566" cy="2880"/>
              <a:chOff x="-287" y="750"/>
              <a:chExt cx="2566" cy="2880"/>
            </a:xfrm>
          </p:grpSpPr>
          <p:pic>
            <p:nvPicPr>
              <p:cNvPr id="2492428" name="Picture 12" descr="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 y="750"/>
                <a:ext cx="2544" cy="2880"/>
              </a:xfrm>
              <a:prstGeom prst="rect">
                <a:avLst/>
              </a:prstGeom>
              <a:noFill/>
              <a:extLst>
                <a:ext uri="{909E8E84-426E-40DD-AFC4-6F175D3DCCD1}">
                  <a14:hiddenFill xmlns:a14="http://schemas.microsoft.com/office/drawing/2010/main">
                    <a:solidFill>
                      <a:srgbClr val="FFFFFF"/>
                    </a:solidFill>
                  </a14:hiddenFill>
                </a:ext>
              </a:extLst>
            </p:spPr>
          </p:pic>
          <p:sp>
            <p:nvSpPr>
              <p:cNvPr id="2492429" name="Rectangle 13"/>
              <p:cNvSpPr>
                <a:spLocks noChangeArrowheads="1"/>
              </p:cNvSpPr>
              <p:nvPr/>
            </p:nvSpPr>
            <p:spPr bwMode="auto">
              <a:xfrm>
                <a:off x="-287" y="978"/>
                <a:ext cx="2566" cy="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2000" b="1" kern="0" dirty="0">
                    <a:solidFill>
                      <a:srgbClr val="FFFFFF"/>
                    </a:solidFill>
                  </a:rPr>
                  <a:t>“</a:t>
                </a:r>
                <a:r>
                  <a:rPr lang="en-US" sz="2000" b="1" kern="0" dirty="0">
                    <a:solidFill>
                      <a:srgbClr val="FFFF66"/>
                    </a:solidFill>
                  </a:rPr>
                  <a:t>The Universe is now being explored systematically</a:t>
                </a:r>
                <a:r>
                  <a:rPr lang="en-US" sz="2000" b="1" kern="0" dirty="0">
                    <a:solidFill>
                      <a:srgbClr val="FFFFFF"/>
                    </a:solidFill>
                  </a:rPr>
                  <a:t>, in a panchromatic way, over a range of spatial and temporal scales that lead to a more complete, and less biased understanding of its constituents, their evolution, their origins, and the physical processes governing them.”</a:t>
                </a:r>
              </a:p>
              <a:p>
                <a:pPr eaLnBrk="0" fontAlgn="base" hangingPunct="0">
                  <a:spcBef>
                    <a:spcPct val="0"/>
                  </a:spcBef>
                  <a:spcAft>
                    <a:spcPct val="0"/>
                  </a:spcAft>
                  <a:defRPr/>
                </a:pPr>
                <a:endParaRPr lang="en-US" sz="2000" b="1" kern="0" dirty="0">
                  <a:solidFill>
                    <a:srgbClr val="FFFFFF"/>
                  </a:solidFill>
                </a:endParaRPr>
              </a:p>
              <a:p>
                <a:pPr eaLnBrk="0" fontAlgn="base" hangingPunct="0">
                  <a:spcBef>
                    <a:spcPct val="0"/>
                  </a:spcBef>
                  <a:spcAft>
                    <a:spcPct val="0"/>
                  </a:spcAft>
                  <a:defRPr/>
                </a:pPr>
                <a:r>
                  <a:rPr lang="en-US" sz="2000" b="1" i="1" kern="0" dirty="0">
                    <a:solidFill>
                      <a:srgbClr val="FFCC00"/>
                    </a:solidFill>
                  </a:rPr>
                  <a:t>Towards a National Virtual Observatory</a:t>
                </a:r>
              </a:p>
              <a:p>
                <a:pPr marL="0" lvl="1" eaLnBrk="0" fontAlgn="base" hangingPunct="0">
                  <a:lnSpc>
                    <a:spcPct val="85000"/>
                  </a:lnSpc>
                  <a:spcBef>
                    <a:spcPct val="50000"/>
                  </a:spcBef>
                  <a:spcAft>
                    <a:spcPct val="0"/>
                  </a:spcAft>
                  <a:buClr>
                    <a:srgbClr val="000000"/>
                  </a:buClr>
                  <a:buSzPct val="100000"/>
                  <a:buFontTx/>
                  <a:buChar char="•"/>
                  <a:defRPr/>
                </a:pPr>
                <a:endParaRPr lang="en-US" sz="1200" b="1" i="1" kern="0" dirty="0">
                  <a:solidFill>
                    <a:srgbClr val="FFCC00"/>
                  </a:solidFill>
                </a:endParaRPr>
              </a:p>
            </p:txBody>
          </p:sp>
        </p:grpSp>
      </p:grpSp>
      <p:pic>
        <p:nvPicPr>
          <p:cNvPr id="2492418" name="Picture 2" descr="Hubble Tele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9399" y="283055"/>
            <a:ext cx="2537199" cy="2518122"/>
          </a:xfrm>
          <a:prstGeom prst="rect">
            <a:avLst/>
          </a:prstGeom>
          <a:noFill/>
          <a:extLst>
            <a:ext uri="{909E8E84-426E-40DD-AFC4-6F175D3DCCD1}">
              <a14:hiddenFill xmlns:a14="http://schemas.microsoft.com/office/drawing/2010/main">
                <a:solidFill>
                  <a:srgbClr val="FFFFFF"/>
                </a:solidFill>
              </a14:hiddenFill>
            </a:ext>
          </a:extLst>
        </p:spPr>
      </p:pic>
      <p:sp>
        <p:nvSpPr>
          <p:cNvPr id="2492419" name="Text Box 3"/>
          <p:cNvSpPr txBox="1">
            <a:spLocks noChangeArrowheads="1"/>
          </p:cNvSpPr>
          <p:nvPr/>
        </p:nvSpPr>
        <p:spPr bwMode="auto">
          <a:xfrm>
            <a:off x="5663077" y="2865608"/>
            <a:ext cx="18995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1600" i="1" kern="0" dirty="0">
                <a:solidFill>
                  <a:srgbClr val="0033CC"/>
                </a:solidFill>
              </a:rPr>
              <a:t>Hubble Telescope</a:t>
            </a:r>
          </a:p>
        </p:txBody>
      </p:sp>
      <p:pic>
        <p:nvPicPr>
          <p:cNvPr id="2492420" name="Picture 4" descr="palomar_oschin1_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1450" y="347487"/>
            <a:ext cx="3313317" cy="2518121"/>
          </a:xfrm>
          <a:prstGeom prst="rect">
            <a:avLst/>
          </a:prstGeom>
          <a:noFill/>
          <a:extLst>
            <a:ext uri="{909E8E84-426E-40DD-AFC4-6F175D3DCCD1}">
              <a14:hiddenFill xmlns:a14="http://schemas.microsoft.com/office/drawing/2010/main">
                <a:solidFill>
                  <a:srgbClr val="FFFFFF"/>
                </a:solidFill>
              </a14:hiddenFill>
            </a:ext>
          </a:extLst>
        </p:spPr>
      </p:pic>
      <p:sp>
        <p:nvSpPr>
          <p:cNvPr id="2492421" name="Text Box 5"/>
          <p:cNvSpPr txBox="1">
            <a:spLocks noChangeArrowheads="1"/>
          </p:cNvSpPr>
          <p:nvPr/>
        </p:nvSpPr>
        <p:spPr bwMode="auto">
          <a:xfrm>
            <a:off x="8773459" y="2825579"/>
            <a:ext cx="1828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algn="r" eaLnBrk="0" fontAlgn="base" hangingPunct="0">
              <a:spcBef>
                <a:spcPct val="0"/>
              </a:spcBef>
              <a:spcAft>
                <a:spcPct val="0"/>
              </a:spcAft>
              <a:defRPr/>
            </a:pPr>
            <a:r>
              <a:rPr lang="en-US" sz="1600" i="1" kern="0">
                <a:solidFill>
                  <a:srgbClr val="0033CC"/>
                </a:solidFill>
              </a:rPr>
              <a:t>Palomar Telescope</a:t>
            </a:r>
          </a:p>
        </p:txBody>
      </p:sp>
      <p:pic>
        <p:nvPicPr>
          <p:cNvPr id="2492422" name="Picture 6" descr="Slo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8336" y="3738884"/>
            <a:ext cx="3327501" cy="2341575"/>
          </a:xfrm>
          <a:prstGeom prst="rect">
            <a:avLst/>
          </a:prstGeom>
          <a:noFill/>
          <a:extLst>
            <a:ext uri="{909E8E84-426E-40DD-AFC4-6F175D3DCCD1}">
              <a14:hiddenFill xmlns:a14="http://schemas.microsoft.com/office/drawing/2010/main">
                <a:solidFill>
                  <a:srgbClr val="FFFFFF"/>
                </a:solidFill>
              </a14:hiddenFill>
            </a:ext>
          </a:extLst>
        </p:spPr>
      </p:pic>
      <p:sp>
        <p:nvSpPr>
          <p:cNvPr id="2492423" name="Text Box 7"/>
          <p:cNvSpPr txBox="1">
            <a:spLocks noChangeArrowheads="1"/>
          </p:cNvSpPr>
          <p:nvPr/>
        </p:nvSpPr>
        <p:spPr bwMode="auto">
          <a:xfrm>
            <a:off x="4348907" y="3351626"/>
            <a:ext cx="17120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1600" i="1" kern="0" dirty="0">
                <a:solidFill>
                  <a:srgbClr val="0033CC"/>
                </a:solidFill>
              </a:rPr>
              <a:t>Sloan Telescope</a:t>
            </a:r>
          </a:p>
        </p:txBody>
      </p:sp>
      <p:sp>
        <p:nvSpPr>
          <p:cNvPr id="2492430" name="Rectangle 14"/>
          <p:cNvSpPr>
            <a:spLocks noGrp="1" noChangeArrowheads="1"/>
          </p:cNvSpPr>
          <p:nvPr>
            <p:ph type="title"/>
          </p:nvPr>
        </p:nvSpPr>
        <p:spPr>
          <a:xfrm>
            <a:off x="736600" y="69850"/>
            <a:ext cx="10515600" cy="654049"/>
          </a:xfrm>
        </p:spPr>
        <p:txBody>
          <a:bodyPr>
            <a:normAutofit fontScale="90000"/>
          </a:bodyPr>
          <a:lstStyle/>
          <a:p>
            <a:r>
              <a:rPr lang="en-US" dirty="0"/>
              <a:t>Tracking the Heavens</a:t>
            </a:r>
          </a:p>
        </p:txBody>
      </p:sp>
      <p:pic>
        <p:nvPicPr>
          <p:cNvPr id="17410" name="Picture 2" descr="http://www.davidreneke.com/wp-content/uploads/2012/02/SKA.jpg">
            <a:extLst>
              <a:ext uri="{FF2B5EF4-FFF2-40B4-BE49-F238E27FC236}">
                <a16:creationId xmlns:a16="http://schemas.microsoft.com/office/drawing/2014/main" id="{6DD26069-E62E-4740-87BE-C4839AABAF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6793" y="4641456"/>
            <a:ext cx="4447827" cy="143900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ska astronomy">
            <a:extLst>
              <a:ext uri="{FF2B5EF4-FFF2-40B4-BE49-F238E27FC236}">
                <a16:creationId xmlns:a16="http://schemas.microsoft.com/office/drawing/2014/main" id="{00C6B35B-ECEB-4D20-8DCA-97EF706355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9388" y="3164133"/>
            <a:ext cx="2695232" cy="15138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10DA82A-14DA-4DD3-A243-1FB8958D2DFD}"/>
              </a:ext>
            </a:extLst>
          </p:cNvPr>
          <p:cNvPicPr>
            <a:picLocks noChangeAspect="1"/>
          </p:cNvPicPr>
          <p:nvPr/>
        </p:nvPicPr>
        <p:blipFill>
          <a:blip r:embed="rId9"/>
          <a:stretch>
            <a:fillRect/>
          </a:stretch>
        </p:blipFill>
        <p:spPr>
          <a:xfrm>
            <a:off x="7626793" y="3413711"/>
            <a:ext cx="1752595" cy="1240601"/>
          </a:xfrm>
          <a:prstGeom prst="rect">
            <a:avLst/>
          </a:prstGeom>
        </p:spPr>
      </p:pic>
      <p:sp>
        <p:nvSpPr>
          <p:cNvPr id="4" name="Slide Number Placeholder 3">
            <a:extLst>
              <a:ext uri="{FF2B5EF4-FFF2-40B4-BE49-F238E27FC236}">
                <a16:creationId xmlns:a16="http://schemas.microsoft.com/office/drawing/2014/main" id="{3B43C672-B940-4429-AA90-B6A7CACAE68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44</a:t>
            </a:fld>
            <a:endParaRPr lang="en-US">
              <a:solidFill>
                <a:prstClr val="black">
                  <a:tint val="75000"/>
                </a:prstClr>
              </a:solidFill>
            </a:endParaRPr>
          </a:p>
        </p:txBody>
      </p:sp>
      <p:sp>
        <p:nvSpPr>
          <p:cNvPr id="19" name="TextBox 18">
            <a:extLst>
              <a:ext uri="{FF2B5EF4-FFF2-40B4-BE49-F238E27FC236}">
                <a16:creationId xmlns:a16="http://schemas.microsoft.com/office/drawing/2014/main" id="{804EDAF9-605D-4AE7-82A5-53FB7D15BFFD}"/>
              </a:ext>
            </a:extLst>
          </p:cNvPr>
          <p:cNvSpPr txBox="1"/>
          <p:nvPr/>
        </p:nvSpPr>
        <p:spPr>
          <a:xfrm>
            <a:off x="4340854" y="6329959"/>
            <a:ext cx="6571877" cy="461665"/>
          </a:xfrm>
          <a:prstGeom prst="rect">
            <a:avLst/>
          </a:prstGeom>
          <a:solidFill>
            <a:srgbClr val="FFFF00"/>
          </a:solidFill>
        </p:spPr>
        <p:txBody>
          <a:bodyPr wrap="square" rtlCol="0">
            <a:spAutoFit/>
          </a:bodyPr>
          <a:lstStyle/>
          <a:p>
            <a:r>
              <a:rPr lang="en-US" b="1" i="0" dirty="0"/>
              <a:t>DISTRIBUTED LARGE INSTRUMENT MODE</a:t>
            </a:r>
          </a:p>
        </p:txBody>
      </p:sp>
    </p:spTree>
    <p:extLst>
      <p:ext uri="{BB962C8B-B14F-4D97-AF65-F5344CB8AC3E}">
        <p14:creationId xmlns:p14="http://schemas.microsoft.com/office/powerpoint/2010/main" val="4185614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E4011-1118-4A9E-A6EB-56BD683F9DA9}"/>
              </a:ext>
            </a:extLst>
          </p:cNvPr>
          <p:cNvSpPr>
            <a:spLocks noGrp="1"/>
          </p:cNvSpPr>
          <p:nvPr>
            <p:ph type="title"/>
          </p:nvPr>
        </p:nvSpPr>
        <p:spPr>
          <a:xfrm>
            <a:off x="110089" y="1648985"/>
            <a:ext cx="2997013" cy="762000"/>
          </a:xfrm>
        </p:spPr>
        <p:txBody>
          <a:bodyPr>
            <a:normAutofit fontScale="90000"/>
          </a:bodyPr>
          <a:lstStyle/>
          <a:p>
            <a:r>
              <a:rPr lang="en-US" dirty="0"/>
              <a:t>Genome Sequencing Costs</a:t>
            </a:r>
          </a:p>
        </p:txBody>
      </p:sp>
      <p:pic>
        <p:nvPicPr>
          <p:cNvPr id="16386" name="Picture 2" descr="https://www.genome.gov/images/content/costpergenome_2017.jpg">
            <a:extLst>
              <a:ext uri="{FF2B5EF4-FFF2-40B4-BE49-F238E27FC236}">
                <a16:creationId xmlns:a16="http://schemas.microsoft.com/office/drawing/2014/main" id="{970B446A-05DC-44DB-8063-33EF3324915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556"/>
          <a:stretch/>
        </p:blipFill>
        <p:spPr bwMode="auto">
          <a:xfrm>
            <a:off x="2997013" y="1066800"/>
            <a:ext cx="9147175"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25F279-17C0-4C76-AF17-F9581477FFF5}"/>
              </a:ext>
            </a:extLst>
          </p:cNvPr>
          <p:cNvSpPr/>
          <p:nvPr/>
        </p:nvSpPr>
        <p:spPr>
          <a:xfrm>
            <a:off x="150812" y="2951486"/>
            <a:ext cx="2587812" cy="1477328"/>
          </a:xfrm>
          <a:prstGeom prst="rect">
            <a:avLst/>
          </a:prstGeom>
        </p:spPr>
        <p:txBody>
          <a:bodyPr wrap="square">
            <a:spAutoFit/>
          </a:bodyPr>
          <a:lstStyle/>
          <a:p>
            <a:r>
              <a:rPr lang="en-US" dirty="0">
                <a:hlinkClick r:id="rId3"/>
              </a:rPr>
              <a:t>https://www.genome.gov/sequencingcostsdata/</a:t>
            </a:r>
            <a:endParaRPr lang="en-US" dirty="0"/>
          </a:p>
          <a:p>
            <a:r>
              <a:rPr lang="en-US" dirty="0"/>
              <a:t>Note performance of sequencing levelled off since 2015</a:t>
            </a:r>
          </a:p>
        </p:txBody>
      </p:sp>
      <p:pic>
        <p:nvPicPr>
          <p:cNvPr id="6" name="Picture 6" descr="http://mms.businesswire.com/media/20140114006291/en/399124/5/HiSeqX_Ten_Image.jpg">
            <a:extLst>
              <a:ext uri="{FF2B5EF4-FFF2-40B4-BE49-F238E27FC236}">
                <a16:creationId xmlns:a16="http://schemas.microsoft.com/office/drawing/2014/main" id="{EA0A5241-3E72-4DDA-90F9-5AFDDF31D0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41" t="34584" r="6266" b="17397"/>
          <a:stretch/>
        </p:blipFill>
        <p:spPr bwMode="auto">
          <a:xfrm>
            <a:off x="6271866" y="-14203"/>
            <a:ext cx="5872322" cy="19107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E7EA38-5839-4E84-981C-75B09084CEFF}"/>
              </a:ext>
            </a:extLst>
          </p:cNvPr>
          <p:cNvSpPr txBox="1"/>
          <p:nvPr/>
        </p:nvSpPr>
        <p:spPr>
          <a:xfrm>
            <a:off x="2362201" y="0"/>
            <a:ext cx="3909666" cy="1323439"/>
          </a:xfrm>
          <a:prstGeom prst="rect">
            <a:avLst/>
          </a:prstGeom>
          <a:noFill/>
        </p:spPr>
        <p:txBody>
          <a:bodyPr wrap="square" rtlCol="0">
            <a:spAutoFit/>
          </a:bodyPr>
          <a:lstStyle/>
          <a:p>
            <a:r>
              <a:rPr lang="en-US" sz="2000" dirty="0" err="1">
                <a:latin typeface="Calibri" panose="020F0502020204030204" pitchFamily="34" charset="0"/>
              </a:rPr>
              <a:t>Illumina</a:t>
            </a:r>
            <a:r>
              <a:rPr lang="en-US" sz="2000" dirty="0">
                <a:latin typeface="Calibri" panose="020F0502020204030204" pitchFamily="34" charset="0"/>
              </a:rPr>
              <a:t> </a:t>
            </a:r>
            <a:r>
              <a:rPr lang="en-US" sz="2000" dirty="0" err="1">
                <a:latin typeface="Calibri" panose="020F0502020204030204" pitchFamily="34" charset="0"/>
              </a:rPr>
              <a:t>HiSeq</a:t>
            </a:r>
            <a:r>
              <a:rPr lang="en-US" sz="2000" dirty="0">
                <a:latin typeface="Calibri" panose="020F0502020204030204" pitchFamily="34" charset="0"/>
              </a:rPr>
              <a:t> X 10 can sequence 18,000 genomes per year at $1000 each. Produces 0.6 </a:t>
            </a:r>
            <a:r>
              <a:rPr lang="en-US" sz="2000" dirty="0" err="1">
                <a:latin typeface="Calibri" panose="020F0502020204030204" pitchFamily="34" charset="0"/>
              </a:rPr>
              <a:t>Terabases</a:t>
            </a:r>
            <a:r>
              <a:rPr lang="en-US" sz="2000" dirty="0">
                <a:latin typeface="Calibri" panose="020F0502020204030204" pitchFamily="34" charset="0"/>
              </a:rPr>
              <a:t> per day </a:t>
            </a:r>
          </a:p>
        </p:txBody>
      </p:sp>
      <p:sp>
        <p:nvSpPr>
          <p:cNvPr id="2" name="TextBox 1">
            <a:extLst>
              <a:ext uri="{FF2B5EF4-FFF2-40B4-BE49-F238E27FC236}">
                <a16:creationId xmlns:a16="http://schemas.microsoft.com/office/drawing/2014/main" id="{38794BF2-68DD-47FE-853D-47FF63589878}"/>
              </a:ext>
            </a:extLst>
          </p:cNvPr>
          <p:cNvSpPr txBox="1"/>
          <p:nvPr/>
        </p:nvSpPr>
        <p:spPr>
          <a:xfrm>
            <a:off x="8001000" y="3130770"/>
            <a:ext cx="1447800" cy="830997"/>
          </a:xfrm>
          <a:prstGeom prst="rect">
            <a:avLst/>
          </a:prstGeom>
          <a:solidFill>
            <a:schemeClr val="bg1"/>
          </a:solidFill>
        </p:spPr>
        <p:txBody>
          <a:bodyPr wrap="square" rtlCol="0">
            <a:spAutoFit/>
          </a:bodyPr>
          <a:lstStyle/>
          <a:p>
            <a:r>
              <a:rPr lang="en-US" dirty="0">
                <a:solidFill>
                  <a:schemeClr val="accent6">
                    <a:lumMod val="75000"/>
                  </a:schemeClr>
                </a:solidFill>
              </a:rPr>
              <a:t>Cost per Genome</a:t>
            </a:r>
          </a:p>
        </p:txBody>
      </p:sp>
      <p:sp>
        <p:nvSpPr>
          <p:cNvPr id="9" name="Slide Number Placeholder 8">
            <a:extLst>
              <a:ext uri="{FF2B5EF4-FFF2-40B4-BE49-F238E27FC236}">
                <a16:creationId xmlns:a16="http://schemas.microsoft.com/office/drawing/2014/main" id="{DBBA0C1E-77A7-4966-9052-BF278497C04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45</a:t>
            </a:fld>
            <a:endParaRPr lang="en-US">
              <a:solidFill>
                <a:prstClr val="black">
                  <a:tint val="75000"/>
                </a:prstClr>
              </a:solidFill>
            </a:endParaRPr>
          </a:p>
        </p:txBody>
      </p:sp>
      <p:sp>
        <p:nvSpPr>
          <p:cNvPr id="10" name="TextBox 9">
            <a:extLst>
              <a:ext uri="{FF2B5EF4-FFF2-40B4-BE49-F238E27FC236}">
                <a16:creationId xmlns:a16="http://schemas.microsoft.com/office/drawing/2014/main" id="{799CBE25-79CD-4897-B208-2C0A8C2C14C1}"/>
              </a:ext>
            </a:extLst>
          </p:cNvPr>
          <p:cNvSpPr txBox="1"/>
          <p:nvPr/>
        </p:nvSpPr>
        <p:spPr>
          <a:xfrm>
            <a:off x="4011569" y="6396335"/>
            <a:ext cx="6817938" cy="461665"/>
          </a:xfrm>
          <a:prstGeom prst="rect">
            <a:avLst/>
          </a:prstGeom>
          <a:solidFill>
            <a:srgbClr val="FFFF00"/>
          </a:solidFill>
        </p:spPr>
        <p:txBody>
          <a:bodyPr wrap="square" rtlCol="0">
            <a:spAutoFit/>
          </a:bodyPr>
          <a:lstStyle/>
          <a:p>
            <a:r>
              <a:rPr lang="en-US" b="1" i="0" dirty="0"/>
              <a:t>DISTRIBUTED “SMALL” INSTRUMENT MODE</a:t>
            </a:r>
          </a:p>
        </p:txBody>
      </p:sp>
    </p:spTree>
    <p:extLst>
      <p:ext uri="{BB962C8B-B14F-4D97-AF65-F5344CB8AC3E}">
        <p14:creationId xmlns:p14="http://schemas.microsoft.com/office/powerpoint/2010/main" val="3613578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r>
              <a:rPr lang="en-US" sz="2400" dirty="0"/>
              <a:t>10. Orchestrate multiple sequential and parallel data transformations and/or analytic processing using a workflow manager</a:t>
            </a:r>
          </a:p>
        </p:txBody>
      </p:sp>
      <p:sp>
        <p:nvSpPr>
          <p:cNvPr id="19" name="Slide Number Placeholder 18">
            <a:extLst>
              <a:ext uri="{FF2B5EF4-FFF2-40B4-BE49-F238E27FC236}">
                <a16:creationId xmlns:a16="http://schemas.microsoft.com/office/drawing/2014/main" id="{971BD48F-BCEF-4996-AAB5-750DF053E6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1599CBE6-F146-4E7C-971B-CF8E7868635A}"/>
              </a:ext>
            </a:extLst>
          </p:cNvPr>
          <p:cNvGrpSpPr/>
          <p:nvPr/>
        </p:nvGrpSpPr>
        <p:grpSpPr>
          <a:xfrm>
            <a:off x="2772076" y="762000"/>
            <a:ext cx="8895102" cy="5489510"/>
            <a:chOff x="3838906" y="1420382"/>
            <a:chExt cx="7828272" cy="4831128"/>
          </a:xfrm>
        </p:grpSpPr>
        <p:sp>
          <p:nvSpPr>
            <p:cNvPr id="3" name="Rounded Rectangle 2"/>
            <p:cNvSpPr/>
            <p:nvPr/>
          </p:nvSpPr>
          <p:spPr>
            <a:xfrm>
              <a:off x="5165700" y="4868749"/>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Hadoop, Spark, Giraph, Pig …</a:t>
              </a:r>
            </a:p>
          </p:txBody>
        </p:sp>
        <p:sp>
          <p:nvSpPr>
            <p:cNvPr id="4" name="Rounded Rectangle 3"/>
            <p:cNvSpPr/>
            <p:nvPr/>
          </p:nvSpPr>
          <p:spPr>
            <a:xfrm>
              <a:off x="5165700" y="572599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5" name="Rounded Rectangle 4"/>
            <p:cNvSpPr/>
            <p:nvPr/>
          </p:nvSpPr>
          <p:spPr>
            <a:xfrm>
              <a:off x="9838377" y="3990500"/>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Analytic-1</a:t>
              </a:r>
            </a:p>
          </p:txBody>
        </p:sp>
        <p:sp>
          <p:nvSpPr>
            <p:cNvPr id="6" name="Rounded Rectangle 5"/>
            <p:cNvSpPr/>
            <p:nvPr/>
          </p:nvSpPr>
          <p:spPr>
            <a:xfrm>
              <a:off x="6838641" y="3990500"/>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Analytic-2</a:t>
              </a:r>
            </a:p>
          </p:txBody>
        </p:sp>
        <p:sp>
          <p:nvSpPr>
            <p:cNvPr id="7" name="Left Arrow 6"/>
            <p:cNvSpPr/>
            <p:nvPr/>
          </p:nvSpPr>
          <p:spPr>
            <a:xfrm>
              <a:off x="8955287" y="4166546"/>
              <a:ext cx="595245" cy="294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8" name="Rounded Rectangle 7"/>
            <p:cNvSpPr/>
            <p:nvPr/>
          </p:nvSpPr>
          <p:spPr>
            <a:xfrm>
              <a:off x="3838907" y="3484286"/>
              <a:ext cx="7828271" cy="2974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Orchestration Layer (Workflow)</a:t>
              </a:r>
            </a:p>
          </p:txBody>
        </p:sp>
        <p:sp>
          <p:nvSpPr>
            <p:cNvPr id="9" name="Up-Down Arrow 8"/>
            <p:cNvSpPr/>
            <p:nvPr/>
          </p:nvSpPr>
          <p:spPr>
            <a:xfrm rot="17601505">
              <a:off x="6401559" y="1587267"/>
              <a:ext cx="298475" cy="2427050"/>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0" name="TextBox 9"/>
            <p:cNvSpPr txBox="1"/>
            <p:nvPr/>
          </p:nvSpPr>
          <p:spPr>
            <a:xfrm>
              <a:off x="6550797" y="2397277"/>
              <a:ext cx="25530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Specify Analytics Pipeline</a:t>
              </a:r>
            </a:p>
          </p:txBody>
        </p:sp>
        <p:sp>
          <p:nvSpPr>
            <p:cNvPr id="11" name="Rounded Rectangle 10"/>
            <p:cNvSpPr/>
            <p:nvPr/>
          </p:nvSpPr>
          <p:spPr>
            <a:xfrm>
              <a:off x="3838906" y="3990500"/>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Analytic-3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(Visualize)</a:t>
              </a:r>
            </a:p>
          </p:txBody>
        </p:sp>
        <p:sp>
          <p:nvSpPr>
            <p:cNvPr id="12" name="Left Arrow 11"/>
            <p:cNvSpPr/>
            <p:nvPr/>
          </p:nvSpPr>
          <p:spPr>
            <a:xfrm>
              <a:off x="5955552" y="4210740"/>
              <a:ext cx="595245" cy="20590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3952" y="1605179"/>
              <a:ext cx="1258709" cy="1361657"/>
            </a:xfrm>
            <a:prstGeom prst="rect">
              <a:avLst/>
            </a:prstGeom>
          </p:spPr>
        </p:pic>
        <p:sp>
          <p:nvSpPr>
            <p:cNvPr id="14" name="TextBox 13"/>
            <p:cNvSpPr txBox="1"/>
            <p:nvPr/>
          </p:nvSpPr>
          <p:spPr>
            <a:xfrm>
              <a:off x="5814143" y="1420382"/>
              <a:ext cx="4370144" cy="731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This can be used for science by adding data staging phases as in case 5A</a:t>
              </a:r>
            </a:p>
          </p:txBody>
        </p:sp>
      </p:grpSp>
      <p:sp>
        <p:nvSpPr>
          <p:cNvPr id="20" name="TextBox 19">
            <a:extLst>
              <a:ext uri="{FF2B5EF4-FFF2-40B4-BE49-F238E27FC236}">
                <a16:creationId xmlns:a16="http://schemas.microsoft.com/office/drawing/2014/main" id="{1FC649EC-2875-4C6B-88D8-C310C90D1C54}"/>
              </a:ext>
            </a:extLst>
          </p:cNvPr>
          <p:cNvSpPr txBox="1"/>
          <p:nvPr/>
        </p:nvSpPr>
        <p:spPr>
          <a:xfrm>
            <a:off x="95386" y="1140093"/>
            <a:ext cx="2616494"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Nearly all workloads need to link multiple stages together. That is what workflow or orchestration does.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Technology like Hadoop is mainly aimed at individual stages</a:t>
            </a:r>
          </a:p>
        </p:txBody>
      </p:sp>
    </p:spTree>
    <p:extLst>
      <p:ext uri="{BB962C8B-B14F-4D97-AF65-F5344CB8AC3E}">
        <p14:creationId xmlns:p14="http://schemas.microsoft.com/office/powerpoint/2010/main" val="812460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Example of Pattern 10 from Hortonworks</a:t>
            </a:r>
          </a:p>
        </p:txBody>
      </p:sp>
      <p:sp>
        <p:nvSpPr>
          <p:cNvPr id="8" name="Slide Number Placeholder 7">
            <a:extLst>
              <a:ext uri="{FF2B5EF4-FFF2-40B4-BE49-F238E27FC236}">
                <a16:creationId xmlns:a16="http://schemas.microsoft.com/office/drawing/2014/main" id="{B8AD73A9-38B0-48EB-815A-452F4E8A73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YARN Applications Diagram">
            <a:extLst>
              <a:ext uri="{FF2B5EF4-FFF2-40B4-BE49-F238E27FC236}">
                <a16:creationId xmlns:a16="http://schemas.microsoft.com/office/drawing/2014/main" id="{8DBD10C9-2CD4-4853-9152-F04DDE492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542" y="609600"/>
            <a:ext cx="10260458" cy="59852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65218" y="6138801"/>
            <a:ext cx="443416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http://hortonworks.com/hadoop/yarn/</a:t>
            </a:r>
          </a:p>
        </p:txBody>
      </p:sp>
    </p:spTree>
    <p:extLst>
      <p:ext uri="{BB962C8B-B14F-4D97-AF65-F5344CB8AC3E}">
        <p14:creationId xmlns:p14="http://schemas.microsoft.com/office/powerpoint/2010/main" val="3066458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Other Benchmark Sets</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6F2EB1B8-C28B-406B-876A-455BA43FF1DC}"/>
              </a:ext>
            </a:extLst>
          </p:cNvPr>
          <p:cNvSpPr>
            <a:spLocks noGrp="1"/>
          </p:cNvSpPr>
          <p:nvPr>
            <p:ph type="sldNum" sz="quarter" idx="12"/>
          </p:nvPr>
        </p:nvSpPr>
        <p:spPr/>
        <p:txBody>
          <a:bodyPr/>
          <a:lstStyle/>
          <a:p>
            <a:fld id="{C4B85148-DB98-4269-ACE6-2DF49F9918C9}"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101601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250" y="527050"/>
            <a:ext cx="9048750" cy="1143000"/>
          </a:xfrm>
        </p:spPr>
        <p:txBody>
          <a:bodyPr>
            <a:normAutofit fontScale="90000"/>
          </a:bodyPr>
          <a:lstStyle/>
          <a:p>
            <a:r>
              <a:rPr lang="en-US" b="1" dirty="0"/>
              <a:t>7 Computational Giants of </a:t>
            </a:r>
            <a:br>
              <a:rPr lang="en-US" b="1" dirty="0"/>
            </a:br>
            <a:r>
              <a:rPr lang="en-US" b="1" dirty="0"/>
              <a:t>NRC Massive Data Analysis Report </a:t>
            </a:r>
          </a:p>
        </p:txBody>
      </p:sp>
      <p:sp>
        <p:nvSpPr>
          <p:cNvPr id="3" name="Content Placeholder 2"/>
          <p:cNvSpPr>
            <a:spLocks noGrp="1"/>
          </p:cNvSpPr>
          <p:nvPr>
            <p:ph idx="4294967295"/>
          </p:nvPr>
        </p:nvSpPr>
        <p:spPr>
          <a:xfrm>
            <a:off x="1619250" y="2501901"/>
            <a:ext cx="9048750" cy="4525963"/>
          </a:xfrm>
        </p:spPr>
        <p:txBody>
          <a:bodyPr/>
          <a:lstStyle/>
          <a:p>
            <a:pPr marL="514350" indent="-514350">
              <a:buFont typeface="+mj-lt"/>
              <a:buAutoNum type="arabicParenR"/>
            </a:pPr>
            <a:r>
              <a:rPr lang="en-US" sz="2400" b="1" dirty="0">
                <a:solidFill>
                  <a:srgbClr val="CC00FF"/>
                </a:solidFill>
              </a:rPr>
              <a:t>G1:</a:t>
            </a:r>
            <a:r>
              <a:rPr lang="en-US" sz="2400" dirty="0"/>
              <a:t>	Basic Statistics e.g. </a:t>
            </a:r>
            <a:r>
              <a:rPr lang="en-US" sz="2400" dirty="0" err="1"/>
              <a:t>MRStat</a:t>
            </a:r>
            <a:endParaRPr lang="en-US" sz="2400" dirty="0"/>
          </a:p>
          <a:p>
            <a:pPr marL="514350" indent="-514350">
              <a:buFont typeface="+mj-lt"/>
              <a:buAutoNum type="arabicParenR"/>
            </a:pPr>
            <a:r>
              <a:rPr lang="en-US" sz="2400" b="1" dirty="0">
                <a:solidFill>
                  <a:srgbClr val="CC00FF"/>
                </a:solidFill>
              </a:rPr>
              <a:t>G2:</a:t>
            </a:r>
            <a:r>
              <a:rPr lang="en-US" sz="2400" dirty="0"/>
              <a:t>	Generalized N-Body Problems</a:t>
            </a:r>
          </a:p>
          <a:p>
            <a:pPr marL="514350" indent="-514350">
              <a:buFont typeface="+mj-lt"/>
              <a:buAutoNum type="arabicParenR"/>
            </a:pPr>
            <a:r>
              <a:rPr lang="en-US" sz="2400" b="1" dirty="0">
                <a:solidFill>
                  <a:srgbClr val="CC00FF"/>
                </a:solidFill>
              </a:rPr>
              <a:t>G3:</a:t>
            </a:r>
            <a:r>
              <a:rPr lang="en-US" sz="2400" dirty="0"/>
              <a:t>	Graph-Theoretic Computations</a:t>
            </a:r>
          </a:p>
          <a:p>
            <a:pPr marL="514350" indent="-514350">
              <a:buFont typeface="+mj-lt"/>
              <a:buAutoNum type="arabicParenR"/>
            </a:pPr>
            <a:r>
              <a:rPr lang="en-US" sz="2400" b="1" dirty="0">
                <a:solidFill>
                  <a:srgbClr val="CC00FF"/>
                </a:solidFill>
              </a:rPr>
              <a:t>G4:</a:t>
            </a:r>
            <a:r>
              <a:rPr lang="en-US" sz="2400" dirty="0"/>
              <a:t>	Linear Algebraic Computations</a:t>
            </a:r>
          </a:p>
          <a:p>
            <a:pPr marL="514350" indent="-514350">
              <a:buFont typeface="+mj-lt"/>
              <a:buAutoNum type="arabicParenR"/>
            </a:pPr>
            <a:r>
              <a:rPr lang="en-US" sz="2400" b="1" dirty="0">
                <a:solidFill>
                  <a:srgbClr val="CC00FF"/>
                </a:solidFill>
              </a:rPr>
              <a:t>G5:</a:t>
            </a:r>
            <a:r>
              <a:rPr lang="en-US" sz="2400" dirty="0"/>
              <a:t>	Optimizations e.g. Linear Programming</a:t>
            </a:r>
          </a:p>
          <a:p>
            <a:pPr marL="514350" indent="-514350">
              <a:buFont typeface="+mj-lt"/>
              <a:buAutoNum type="arabicParenR"/>
            </a:pPr>
            <a:r>
              <a:rPr lang="en-US" sz="2400" b="1" dirty="0">
                <a:solidFill>
                  <a:srgbClr val="CC00FF"/>
                </a:solidFill>
              </a:rPr>
              <a:t>G6:</a:t>
            </a:r>
            <a:r>
              <a:rPr lang="en-US" sz="2400" dirty="0"/>
              <a:t>	Integration e.g. LDA and other GML</a:t>
            </a:r>
          </a:p>
          <a:p>
            <a:pPr marL="514350" indent="-514350">
              <a:buFont typeface="+mj-lt"/>
              <a:buAutoNum type="arabicParenR"/>
            </a:pPr>
            <a:r>
              <a:rPr lang="en-US" sz="2400" b="1" dirty="0">
                <a:solidFill>
                  <a:srgbClr val="CC00FF"/>
                </a:solidFill>
              </a:rPr>
              <a:t>G7:</a:t>
            </a:r>
            <a:r>
              <a:rPr lang="en-US" sz="2400" dirty="0"/>
              <a:t>	Alignment Problems e.g. BLAST</a:t>
            </a:r>
          </a:p>
        </p:txBody>
      </p:sp>
      <p:sp>
        <p:nvSpPr>
          <p:cNvPr id="4" name="Rectangle 3"/>
          <p:cNvSpPr/>
          <p:nvPr/>
        </p:nvSpPr>
        <p:spPr>
          <a:xfrm>
            <a:off x="1524000" y="1854688"/>
            <a:ext cx="9144000" cy="461665"/>
          </a:xfrm>
          <a:prstGeom prst="rect">
            <a:avLst/>
          </a:prstGeom>
        </p:spPr>
        <p:txBody>
          <a:bodyPr wrap="square">
            <a:spAutoFit/>
          </a:bodyPr>
          <a:lstStyle/>
          <a:p>
            <a:r>
              <a:rPr lang="en-US" dirty="0">
                <a:solidFill>
                  <a:srgbClr val="000000"/>
                </a:solidFill>
                <a:latin typeface="Times New Roman" panose="02020603050405020304" pitchFamily="18" charset="0"/>
                <a:hlinkClick r:id="rId3"/>
              </a:rPr>
              <a:t>http://www.nap.edu/catalog.php?record_id=18374</a:t>
            </a:r>
            <a:r>
              <a:rPr lang="en-US" dirty="0">
                <a:solidFill>
                  <a:srgbClr val="000000"/>
                </a:solidFill>
                <a:latin typeface="Times New Roman" panose="02020603050405020304" pitchFamily="18" charset="0"/>
              </a:rPr>
              <a:t>   </a:t>
            </a:r>
            <a:r>
              <a:rPr lang="en-US" b="1" dirty="0">
                <a:solidFill>
                  <a:srgbClr val="C00000"/>
                </a:solidFill>
                <a:latin typeface="Times New Roman" panose="02020603050405020304" pitchFamily="18" charset="0"/>
              </a:rPr>
              <a:t>Big Data Models?</a:t>
            </a:r>
            <a:r>
              <a:rPr lang="en-US" dirty="0">
                <a:solidFill>
                  <a:srgbClr val="000000"/>
                </a:solidFill>
                <a:latin typeface="Times New Roman" panose="02020603050405020304" pitchFamily="18" charset="0"/>
              </a:rPr>
              <a:t>  </a:t>
            </a:r>
            <a:endParaRPr lang="en-US" sz="2000" dirty="0"/>
          </a:p>
        </p:txBody>
      </p:sp>
      <p:sp>
        <p:nvSpPr>
          <p:cNvPr id="5" name="Slide Number Placeholder 4">
            <a:extLst>
              <a:ext uri="{FF2B5EF4-FFF2-40B4-BE49-F238E27FC236}">
                <a16:creationId xmlns:a16="http://schemas.microsoft.com/office/drawing/2014/main" id="{C04DB2C0-B50B-4D02-9845-C51B9FB7F01B}"/>
              </a:ext>
            </a:extLst>
          </p:cNvPr>
          <p:cNvSpPr>
            <a:spLocks noGrp="1"/>
          </p:cNvSpPr>
          <p:nvPr>
            <p:ph type="sldNum" sz="quarter" idx="12"/>
          </p:nvPr>
        </p:nvSpPr>
        <p:spPr/>
        <p:txBody>
          <a:bodyPr/>
          <a:lstStyle/>
          <a:p>
            <a:fld id="{C4B85148-DB98-4269-ACE6-2DF49F9918C9}"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4889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9" y="892625"/>
            <a:ext cx="12090400" cy="5478012"/>
          </a:xfrm>
          <a:noFill/>
        </p:spPr>
        <p:txBody>
          <a:bodyPr>
            <a:normAutofit lnSpcReduction="10000"/>
          </a:bodyPr>
          <a:lstStyle/>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plus </a:t>
            </a:r>
            <a:r>
              <a:rPr lang="en-US" sz="2400" b="1" dirty="0">
                <a:solidFill>
                  <a:srgbClr val="C00000"/>
                </a:solidFill>
              </a:rPr>
              <a:t>Model</a:t>
            </a:r>
          </a:p>
          <a:p>
            <a:pPr lvl="1"/>
            <a:r>
              <a:rPr lang="en-US" b="1" dirty="0">
                <a:solidFill>
                  <a:srgbClr val="C00000"/>
                </a:solidFill>
              </a:rPr>
              <a:t>Model</a:t>
            </a:r>
            <a:r>
              <a:rPr lang="en-US" dirty="0"/>
              <a:t> can be formulation with particle dynamics or partial differential equations defined by parameters such as particle positions and discretized velocity, pressure, density values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2400" b="1" dirty="0">
                <a:solidFill>
                  <a:srgbClr val="C00000"/>
                </a:solidFill>
              </a:rPr>
              <a:t>Big Data  </a:t>
            </a:r>
            <a:r>
              <a:rPr lang="en-US" sz="2400" dirty="0"/>
              <a:t>implies Data is large but Model varies in size</a:t>
            </a:r>
          </a:p>
          <a:p>
            <a:pPr lvl="1"/>
            <a:r>
              <a:rPr lang="en-US" dirty="0"/>
              <a:t>e.g. </a:t>
            </a:r>
            <a:r>
              <a:rPr lang="en-US" b="1" dirty="0"/>
              <a:t>LDA</a:t>
            </a:r>
            <a:r>
              <a:rPr lang="en-US" dirty="0"/>
              <a:t> (Latent Dirichlet Allocation) with many topics or </a:t>
            </a:r>
            <a:r>
              <a:rPr lang="en-US" b="1" dirty="0"/>
              <a:t>deep learning </a:t>
            </a:r>
            <a:r>
              <a:rPr lang="en-US" dirty="0"/>
              <a:t>has a large model</a:t>
            </a:r>
          </a:p>
          <a:p>
            <a:pPr lvl="1"/>
            <a:r>
              <a:rPr lang="en-US" b="1" dirty="0"/>
              <a:t>Clustering</a:t>
            </a:r>
            <a:r>
              <a:rPr lang="en-US" dirty="0"/>
              <a:t> or </a:t>
            </a:r>
            <a:r>
              <a:rPr lang="en-US" b="1" dirty="0"/>
              <a:t>Dimension reduction </a:t>
            </a:r>
            <a:r>
              <a:rPr lang="en-US" dirty="0"/>
              <a:t>can be quite small in model size</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 parameters</a:t>
            </a:r>
            <a:r>
              <a:rPr lang="en-US" sz="2400" dirty="0"/>
              <a:t> vary between iterations</a:t>
            </a:r>
          </a:p>
          <a:p>
            <a:r>
              <a:rPr lang="en-US" sz="2400" b="1" dirty="0">
                <a:solidFill>
                  <a:srgbClr val="C00000"/>
                </a:solidFill>
              </a:rPr>
              <a:t>Data</a:t>
            </a:r>
            <a:r>
              <a:rPr lang="en-US" sz="2400" dirty="0"/>
              <a:t> and </a:t>
            </a:r>
            <a:r>
              <a:rPr lang="en-US" sz="2400" b="1" dirty="0">
                <a:solidFill>
                  <a:srgbClr val="C00000"/>
                </a:solidFill>
              </a:rPr>
              <a:t>Model Parameters </a:t>
            </a:r>
            <a:r>
              <a:rPr lang="en-US" sz="2400" dirty="0"/>
              <a:t>are often </a:t>
            </a:r>
            <a:r>
              <a:rPr lang="en-US" sz="2400" b="1" dirty="0"/>
              <a:t>confused </a:t>
            </a:r>
            <a:r>
              <a:rPr lang="en-US" sz="2400" dirty="0"/>
              <a:t>in papers as term data used to describe the parameters of models.</a:t>
            </a:r>
          </a:p>
          <a:p>
            <a:r>
              <a:rPr lang="en-US" sz="2400" b="1" dirty="0">
                <a:solidFill>
                  <a:srgbClr val="C00000"/>
                </a:solidFill>
              </a:rPr>
              <a:t>Models </a:t>
            </a:r>
            <a:r>
              <a:rPr lang="en-US" sz="2400" dirty="0"/>
              <a:t>in</a:t>
            </a:r>
            <a:r>
              <a:rPr lang="en-US" sz="2400" dirty="0">
                <a:solidFill>
                  <a:srgbClr val="C00000"/>
                </a:solidFill>
              </a:rPr>
              <a:t> </a:t>
            </a:r>
            <a:r>
              <a:rPr lang="en-US" sz="2400" b="1" dirty="0">
                <a:solidFill>
                  <a:srgbClr val="C00000"/>
                </a:solidFill>
              </a:rPr>
              <a:t>Big Data </a:t>
            </a:r>
            <a:r>
              <a:rPr lang="en-US" sz="2400" dirty="0"/>
              <a:t>and </a:t>
            </a:r>
            <a:r>
              <a:rPr lang="en-US" sz="2400" b="1" dirty="0">
                <a:solidFill>
                  <a:srgbClr val="C00000"/>
                </a:solidFill>
              </a:rPr>
              <a:t>Simulations </a:t>
            </a:r>
            <a:r>
              <a:rPr lang="en-US" sz="2400" dirty="0"/>
              <a:t>have many similarities and allow </a:t>
            </a:r>
            <a:r>
              <a:rPr lang="en-US" sz="2400" b="1" dirty="0">
                <a:solidFill>
                  <a:srgbClr val="C00000"/>
                </a:solidFill>
              </a:rPr>
              <a:t>convergence</a:t>
            </a:r>
          </a:p>
        </p:txBody>
      </p:sp>
      <p:sp>
        <p:nvSpPr>
          <p:cNvPr id="2" name="Title 1"/>
          <p:cNvSpPr>
            <a:spLocks noGrp="1"/>
          </p:cNvSpPr>
          <p:nvPr>
            <p:ph type="title"/>
          </p:nvPr>
        </p:nvSpPr>
        <p:spPr>
          <a:xfrm>
            <a:off x="886691" y="0"/>
            <a:ext cx="10515600" cy="962891"/>
          </a:xfrm>
        </p:spPr>
        <p:txBody>
          <a:bodyPr>
            <a:normAutofit/>
          </a:bodyPr>
          <a:lstStyle/>
          <a:p>
            <a:pPr algn="ctr"/>
            <a:r>
              <a:rPr lang="en-US" sz="3600" b="1" dirty="0">
                <a:latin typeface="+mn-lt"/>
              </a:rPr>
              <a:t>Data and Model in Big Data and Simulations II</a:t>
            </a:r>
          </a:p>
        </p:txBody>
      </p:sp>
      <p:sp>
        <p:nvSpPr>
          <p:cNvPr id="7" name="Slide Number Placeholder 6">
            <a:extLst>
              <a:ext uri="{FF2B5EF4-FFF2-40B4-BE49-F238E27FC236}">
                <a16:creationId xmlns:a16="http://schemas.microsoft.com/office/drawing/2014/main" id="{D4F267CB-F08B-4C65-B9B9-95E32A0D3EB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989588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b="1" dirty="0" err="1"/>
              <a:t>Linpack</a:t>
            </a:r>
            <a:r>
              <a:rPr lang="en-US" sz="2800" b="1" dirty="0"/>
              <a:t> </a:t>
            </a:r>
            <a:r>
              <a:rPr lang="en-US" sz="2800" dirty="0"/>
              <a:t>or HPL: Parallel LU factorization </a:t>
            </a:r>
            <a:br>
              <a:rPr lang="en-US" sz="2800" dirty="0"/>
            </a:br>
            <a:r>
              <a:rPr lang="en-US" sz="2800" dirty="0"/>
              <a:t>for solution of linear equations; </a:t>
            </a:r>
            <a:r>
              <a:rPr lang="en-US" sz="2800" b="1" dirty="0"/>
              <a:t>HPCG</a:t>
            </a:r>
          </a:p>
          <a:p>
            <a:r>
              <a:rPr lang="en-US" sz="2800" b="1" dirty="0"/>
              <a:t>NPB</a:t>
            </a:r>
            <a:r>
              <a:rPr lang="en-US" sz="2800" dirty="0"/>
              <a:t> version 1: Mainly classic HPC solver kernels</a:t>
            </a:r>
          </a:p>
          <a:p>
            <a:pPr lvl="1"/>
            <a:r>
              <a:rPr lang="en-US" sz="2400" dirty="0"/>
              <a:t>MG: </a:t>
            </a:r>
            <a:r>
              <a:rPr lang="en-US" sz="2400" dirty="0" err="1"/>
              <a:t>Multigrid</a:t>
            </a:r>
            <a:endParaRPr lang="en-US" sz="2400" dirty="0"/>
          </a:p>
          <a:p>
            <a:pPr lvl="1"/>
            <a:r>
              <a:rPr lang="en-US" sz="2400" dirty="0"/>
              <a:t>CG: Conjugate Gradient</a:t>
            </a:r>
          </a:p>
          <a:p>
            <a:pPr lvl="1"/>
            <a:r>
              <a:rPr lang="en-US" sz="2400" dirty="0"/>
              <a:t>FT: Fast Fourier Transform</a:t>
            </a:r>
          </a:p>
          <a:p>
            <a:pPr lvl="1"/>
            <a:r>
              <a:rPr lang="en-US" sz="2400" dirty="0"/>
              <a:t>IS: Integer sort</a:t>
            </a:r>
          </a:p>
          <a:p>
            <a:pPr lvl="1"/>
            <a:r>
              <a:rPr lang="en-US" sz="2400" dirty="0"/>
              <a:t>EP: Embarrassingly Parallel</a:t>
            </a:r>
          </a:p>
          <a:p>
            <a:pPr lvl="1"/>
            <a:r>
              <a:rPr lang="en-US" sz="2400" dirty="0"/>
              <a:t>BT: Block </a:t>
            </a:r>
            <a:r>
              <a:rPr lang="en-US" sz="2400" dirty="0" err="1"/>
              <a:t>Tridiagonal</a:t>
            </a:r>
            <a:endParaRPr lang="en-US" sz="2400" dirty="0"/>
          </a:p>
          <a:p>
            <a:pPr lvl="1"/>
            <a:r>
              <a:rPr lang="en-US" sz="2400" dirty="0"/>
              <a:t>SP: Scalar </a:t>
            </a:r>
            <a:r>
              <a:rPr lang="en-US" sz="2400" dirty="0" err="1"/>
              <a:t>Pentadiagonal</a:t>
            </a:r>
            <a:endParaRPr lang="en-US" sz="2400" dirty="0"/>
          </a:p>
          <a:p>
            <a:pPr lvl="1"/>
            <a:r>
              <a:rPr lang="en-US" sz="2400" dirty="0"/>
              <a:t> LU: Lower-Upper symmetric Gauss Seidel</a:t>
            </a:r>
          </a:p>
          <a:p>
            <a:pPr marL="457200" lvl="1" indent="0">
              <a:buNone/>
            </a:pPr>
            <a:endParaRPr lang="en-US" sz="2400" dirty="0"/>
          </a:p>
        </p:txBody>
      </p:sp>
      <p:sp>
        <p:nvSpPr>
          <p:cNvPr id="2" name="Title 1"/>
          <p:cNvSpPr>
            <a:spLocks noGrp="1"/>
          </p:cNvSpPr>
          <p:nvPr>
            <p:ph type="title"/>
          </p:nvPr>
        </p:nvSpPr>
        <p:spPr/>
        <p:txBody>
          <a:bodyPr/>
          <a:lstStyle/>
          <a:p>
            <a:pPr algn="ctr"/>
            <a:r>
              <a:rPr lang="en-US" b="1" dirty="0"/>
              <a:t>HPC (Simulation) Benchmark Classics</a:t>
            </a:r>
          </a:p>
        </p:txBody>
      </p:sp>
      <p:sp>
        <p:nvSpPr>
          <p:cNvPr id="6" name="Rectangle 5"/>
          <p:cNvSpPr/>
          <p:nvPr/>
        </p:nvSpPr>
        <p:spPr>
          <a:xfrm>
            <a:off x="7626928" y="4001294"/>
            <a:ext cx="3068469" cy="523220"/>
          </a:xfrm>
          <a:prstGeom prst="rect">
            <a:avLst/>
          </a:prstGeom>
        </p:spPr>
        <p:txBody>
          <a:bodyPr wrap="none">
            <a:spAutoFit/>
          </a:bodyPr>
          <a:lstStyle/>
          <a:p>
            <a:r>
              <a:rPr lang="en-US" sz="2800" b="1" dirty="0">
                <a:solidFill>
                  <a:srgbClr val="C00000"/>
                </a:solidFill>
                <a:latin typeface="Times New Roman" panose="02020603050405020304" pitchFamily="18" charset="0"/>
              </a:rPr>
              <a:t>Simulation Models</a:t>
            </a:r>
            <a:endParaRPr lang="en-US" sz="2800" dirty="0"/>
          </a:p>
        </p:txBody>
      </p:sp>
      <p:sp>
        <p:nvSpPr>
          <p:cNvPr id="4" name="Slide Number Placeholder 3">
            <a:extLst>
              <a:ext uri="{FF2B5EF4-FFF2-40B4-BE49-F238E27FC236}">
                <a16:creationId xmlns:a16="http://schemas.microsoft.com/office/drawing/2014/main" id="{78BA1DDD-97FF-46CC-B3F4-0047BAD55072}"/>
              </a:ext>
            </a:extLst>
          </p:cNvPr>
          <p:cNvSpPr>
            <a:spLocks noGrp="1"/>
          </p:cNvSpPr>
          <p:nvPr>
            <p:ph type="sldNum" sz="quarter" idx="12"/>
          </p:nvPr>
        </p:nvSpPr>
        <p:spPr/>
        <p:txBody>
          <a:bodyPr/>
          <a:lstStyle/>
          <a:p>
            <a:fld id="{C4B85148-DB98-4269-ACE6-2DF49F9918C9}"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457446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1015383"/>
            <a:ext cx="10515600" cy="5355254"/>
          </a:xfrm>
        </p:spPr>
        <p:txBody>
          <a:bodyPr>
            <a:normAutofit lnSpcReduction="10000"/>
          </a:bodyPr>
          <a:lstStyle/>
          <a:p>
            <a:pPr marL="514350" indent="-514350">
              <a:buFont typeface="+mj-lt"/>
              <a:buAutoNum type="arabicParenR"/>
            </a:pPr>
            <a:r>
              <a:rPr lang="en-US" sz="2000" dirty="0">
                <a:solidFill>
                  <a:srgbClr val="0070C0"/>
                </a:solidFill>
              </a:rPr>
              <a:t>Dense Linear Algebra </a:t>
            </a:r>
          </a:p>
          <a:p>
            <a:pPr marL="514350" indent="-514350">
              <a:buFont typeface="+mj-lt"/>
              <a:buAutoNum type="arabicParenR"/>
            </a:pPr>
            <a:r>
              <a:rPr lang="en-US" sz="2000" dirty="0">
                <a:solidFill>
                  <a:srgbClr val="0070C0"/>
                </a:solidFill>
              </a:rPr>
              <a:t>Sparse Linear Algebra</a:t>
            </a:r>
          </a:p>
          <a:p>
            <a:pPr marL="514350" indent="-514350">
              <a:buFont typeface="+mj-lt"/>
              <a:buAutoNum type="arabicParenR"/>
            </a:pPr>
            <a:r>
              <a:rPr lang="en-US" sz="2000" dirty="0">
                <a:solidFill>
                  <a:srgbClr val="0070C0"/>
                </a:solidFill>
              </a:rPr>
              <a:t>Spectral Methods</a:t>
            </a:r>
          </a:p>
          <a:p>
            <a:pPr marL="514350" indent="-514350">
              <a:buFont typeface="+mj-lt"/>
              <a:buAutoNum type="arabicParenR"/>
            </a:pPr>
            <a:r>
              <a:rPr lang="en-US" sz="2000" dirty="0">
                <a:solidFill>
                  <a:srgbClr val="0070C0"/>
                </a:solidFill>
              </a:rPr>
              <a:t>N-Body Methods</a:t>
            </a:r>
          </a:p>
          <a:p>
            <a:pPr marL="514350" indent="-514350">
              <a:buFont typeface="+mj-lt"/>
              <a:buAutoNum type="arabicParenR"/>
            </a:pPr>
            <a:r>
              <a:rPr lang="en-US" sz="2000" dirty="0">
                <a:solidFill>
                  <a:srgbClr val="0070C0"/>
                </a:solidFill>
              </a:rPr>
              <a:t>Structured Grids</a:t>
            </a:r>
          </a:p>
          <a:p>
            <a:pPr marL="514350" indent="-514350">
              <a:buFont typeface="+mj-lt"/>
              <a:buAutoNum type="arabicParenR"/>
            </a:pPr>
            <a:r>
              <a:rPr lang="en-US" sz="2000" dirty="0">
                <a:solidFill>
                  <a:srgbClr val="0070C0"/>
                </a:solidFill>
              </a:rPr>
              <a:t>Unstructured Grids</a:t>
            </a:r>
          </a:p>
          <a:p>
            <a:pPr marL="514350" indent="-514350">
              <a:buFont typeface="+mj-lt"/>
              <a:buAutoNum type="arabicParenR"/>
            </a:pPr>
            <a:r>
              <a:rPr lang="en-US" sz="2000" dirty="0"/>
              <a:t>MapReduce</a:t>
            </a:r>
          </a:p>
          <a:p>
            <a:pPr marL="514350" indent="-514350">
              <a:buFont typeface="+mj-lt"/>
              <a:buAutoNum type="arabicParenR"/>
            </a:pPr>
            <a:r>
              <a:rPr lang="en-US" sz="2000" dirty="0"/>
              <a:t>Combinational Logic</a:t>
            </a:r>
          </a:p>
          <a:p>
            <a:pPr marL="514350" indent="-514350">
              <a:buFont typeface="+mj-lt"/>
              <a:buAutoNum type="arabicParenR"/>
            </a:pPr>
            <a:r>
              <a:rPr lang="en-US" sz="2000" dirty="0"/>
              <a:t>Graph Traversal</a:t>
            </a:r>
          </a:p>
          <a:p>
            <a:pPr marL="514350" indent="-514350">
              <a:buFont typeface="+mj-lt"/>
              <a:buAutoNum type="arabicParenR"/>
            </a:pPr>
            <a:r>
              <a:rPr lang="en-US" sz="2000" dirty="0"/>
              <a:t>Dynamic Programming</a:t>
            </a:r>
          </a:p>
          <a:p>
            <a:pPr marL="514350" indent="-514350">
              <a:buFont typeface="+mj-lt"/>
              <a:buAutoNum type="arabicParenR"/>
            </a:pPr>
            <a:r>
              <a:rPr lang="en-US" sz="2000" dirty="0"/>
              <a:t>Backtrack and </a:t>
            </a:r>
            <a:br>
              <a:rPr lang="en-US" sz="2000" dirty="0"/>
            </a:br>
            <a:r>
              <a:rPr lang="en-US" sz="2000" dirty="0"/>
              <a:t>Branch-and-Bound</a:t>
            </a:r>
          </a:p>
          <a:p>
            <a:pPr marL="514350" indent="-514350">
              <a:buFont typeface="+mj-lt"/>
              <a:buAutoNum type="arabicParenR"/>
            </a:pPr>
            <a:r>
              <a:rPr lang="en-US" sz="2000" dirty="0"/>
              <a:t>Graphical Models</a:t>
            </a:r>
          </a:p>
          <a:p>
            <a:pPr marL="514350" indent="-514350">
              <a:buFont typeface="+mj-lt"/>
              <a:buAutoNum type="arabicParenR"/>
            </a:pPr>
            <a:r>
              <a:rPr lang="en-US" sz="2000" dirty="0"/>
              <a:t>Finite State Machines</a:t>
            </a:r>
          </a:p>
        </p:txBody>
      </p:sp>
      <p:sp>
        <p:nvSpPr>
          <p:cNvPr id="2" name="Title 1"/>
          <p:cNvSpPr>
            <a:spLocks noGrp="1"/>
          </p:cNvSpPr>
          <p:nvPr>
            <p:ph type="title"/>
          </p:nvPr>
        </p:nvSpPr>
        <p:spPr>
          <a:xfrm>
            <a:off x="838200" y="365125"/>
            <a:ext cx="10515600" cy="784681"/>
          </a:xfrm>
        </p:spPr>
        <p:txBody>
          <a:bodyPr/>
          <a:lstStyle/>
          <a:p>
            <a:r>
              <a:rPr lang="en-US" b="1" dirty="0"/>
              <a:t>13 Berkeley Dwarfs</a:t>
            </a:r>
          </a:p>
        </p:txBody>
      </p:sp>
      <p:sp>
        <p:nvSpPr>
          <p:cNvPr id="4" name="TextBox 3"/>
          <p:cNvSpPr txBox="1"/>
          <p:nvPr/>
        </p:nvSpPr>
        <p:spPr>
          <a:xfrm>
            <a:off x="5029201" y="1318302"/>
            <a:ext cx="5475513" cy="4524315"/>
          </a:xfrm>
          <a:prstGeom prst="rect">
            <a:avLst/>
          </a:prstGeom>
          <a:noFill/>
        </p:spPr>
        <p:txBody>
          <a:bodyPr wrap="square" rtlCol="0">
            <a:spAutoFit/>
          </a:bodyPr>
          <a:lstStyle/>
          <a:p>
            <a:r>
              <a:rPr lang="en-US" dirty="0"/>
              <a:t>First 6 of these correspond to </a:t>
            </a:r>
            <a:r>
              <a:rPr lang="en-US" dirty="0" err="1"/>
              <a:t>Colella’s</a:t>
            </a:r>
            <a:r>
              <a:rPr lang="en-US" dirty="0"/>
              <a:t> original. (Classic simulations)</a:t>
            </a:r>
          </a:p>
          <a:p>
            <a:r>
              <a:rPr lang="en-US" dirty="0"/>
              <a:t>Monte Carlo dropped.</a:t>
            </a:r>
          </a:p>
          <a:p>
            <a:r>
              <a:rPr lang="en-US" dirty="0"/>
              <a:t>N-body methods are a subset of Particle in </a:t>
            </a:r>
            <a:r>
              <a:rPr lang="en-US" dirty="0" err="1"/>
              <a:t>Colella</a:t>
            </a:r>
            <a:r>
              <a:rPr lang="en-US" dirty="0"/>
              <a:t>.</a:t>
            </a:r>
            <a:br>
              <a:rPr lang="en-US" dirty="0"/>
            </a:br>
            <a:endParaRPr lang="en-US" dirty="0"/>
          </a:p>
          <a:p>
            <a:r>
              <a:rPr lang="en-US" dirty="0"/>
              <a:t>Note a little inconsistent in that MapReduce is a programming model and spectral method is a numerical method.</a:t>
            </a:r>
          </a:p>
          <a:p>
            <a:r>
              <a:rPr lang="en-US" dirty="0"/>
              <a:t>Need multiple facets to classify use cases!</a:t>
            </a:r>
          </a:p>
        </p:txBody>
      </p:sp>
      <p:sp>
        <p:nvSpPr>
          <p:cNvPr id="7" name="Rectangle 6"/>
          <p:cNvSpPr/>
          <p:nvPr/>
        </p:nvSpPr>
        <p:spPr>
          <a:xfrm>
            <a:off x="5467346" y="4705133"/>
            <a:ext cx="5721438" cy="461665"/>
          </a:xfrm>
          <a:prstGeom prst="rect">
            <a:avLst/>
          </a:prstGeom>
        </p:spPr>
        <p:txBody>
          <a:bodyPr wrap="none">
            <a:spAutoFit/>
          </a:bodyPr>
          <a:lstStyle/>
          <a:p>
            <a:r>
              <a:rPr lang="en-US" b="1" dirty="0">
                <a:solidFill>
                  <a:srgbClr val="C00000"/>
                </a:solidFill>
              </a:rPr>
              <a:t>Largely Models for Data or Simulation</a:t>
            </a:r>
          </a:p>
        </p:txBody>
      </p:sp>
      <p:sp>
        <p:nvSpPr>
          <p:cNvPr id="5" name="Slide Number Placeholder 4">
            <a:extLst>
              <a:ext uri="{FF2B5EF4-FFF2-40B4-BE49-F238E27FC236}">
                <a16:creationId xmlns:a16="http://schemas.microsoft.com/office/drawing/2014/main" id="{E032C9AD-49DE-4D80-BB71-6CB4686F992F}"/>
              </a:ext>
            </a:extLst>
          </p:cNvPr>
          <p:cNvSpPr>
            <a:spLocks noGrp="1"/>
          </p:cNvSpPr>
          <p:nvPr>
            <p:ph type="sldNum" sz="quarter" idx="12"/>
          </p:nvPr>
        </p:nvSpPr>
        <p:spPr/>
        <p:txBody>
          <a:bodyPr/>
          <a:lstStyle/>
          <a:p>
            <a:fld id="{C4B85148-DB98-4269-ACE6-2DF49F9918C9}"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780151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Classifying Use cases</a:t>
            </a:r>
          </a:p>
        </p:txBody>
      </p:sp>
      <p:sp>
        <p:nvSpPr>
          <p:cNvPr id="7" name="Text Placeholder 6"/>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A36D1212-F10C-4872-834C-7B766FFADB50}"/>
              </a:ext>
            </a:extLst>
          </p:cNvPr>
          <p:cNvSpPr>
            <a:spLocks noGrp="1"/>
          </p:cNvSpPr>
          <p:nvPr>
            <p:ph type="sldNum" sz="quarter" idx="12"/>
          </p:nvPr>
        </p:nvSpPr>
        <p:spPr/>
        <p:txBody>
          <a:bodyPr/>
          <a:lstStyle/>
          <a:p>
            <a:fld id="{C4B85148-DB98-4269-ACE6-2DF49F9918C9}"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349398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837237"/>
          </a:xfrm>
        </p:spPr>
        <p:txBody>
          <a:bodyPr>
            <a:normAutofit lnSpcReduction="10000"/>
          </a:bodyPr>
          <a:lstStyle/>
          <a:p>
            <a:pPr>
              <a:spcBef>
                <a:spcPts val="300"/>
              </a:spcBef>
            </a:pPr>
            <a:r>
              <a:rPr lang="en-US" dirty="0"/>
              <a:t>The </a:t>
            </a:r>
            <a:r>
              <a:rPr lang="en-US" b="1" dirty="0"/>
              <a:t>Big Data Ogres </a:t>
            </a:r>
            <a:r>
              <a:rPr lang="en-US" dirty="0"/>
              <a:t>built on a collection of 51 big data uses gathered by the NIST Public Working Group where 26 properties were gathered for each application. </a:t>
            </a:r>
          </a:p>
          <a:p>
            <a:pPr>
              <a:spcBef>
                <a:spcPts val="300"/>
              </a:spcBef>
            </a:pPr>
            <a:r>
              <a:rPr lang="en-US" dirty="0"/>
              <a:t>This information was combined with other studies including the </a:t>
            </a:r>
            <a:r>
              <a:rPr lang="en-US" b="1" dirty="0"/>
              <a:t>Berkeley dwarfs</a:t>
            </a:r>
            <a:r>
              <a:rPr lang="en-US" dirty="0"/>
              <a:t>, the </a:t>
            </a:r>
            <a:r>
              <a:rPr lang="en-US" b="1" dirty="0"/>
              <a:t>NAS parallel benchmarks </a:t>
            </a:r>
            <a:r>
              <a:rPr lang="en-US" dirty="0"/>
              <a:t>and the </a:t>
            </a:r>
            <a:r>
              <a:rPr lang="en-US" b="1" dirty="0"/>
              <a:t>Computational Giants of the NRC Massive Data Analysis Report</a:t>
            </a:r>
            <a:r>
              <a:rPr lang="en-US" dirty="0"/>
              <a:t>. </a:t>
            </a:r>
          </a:p>
          <a:p>
            <a:pPr>
              <a:spcBef>
                <a:spcPts val="300"/>
              </a:spcBef>
            </a:pPr>
            <a:r>
              <a:rPr lang="en-US" dirty="0"/>
              <a:t>The Ogre analysis led to a set of </a:t>
            </a:r>
            <a:r>
              <a:rPr lang="en-US" b="1" dirty="0"/>
              <a:t>50 features </a:t>
            </a:r>
            <a:r>
              <a:rPr lang="en-US" dirty="0"/>
              <a:t>divided into four views that could be used to categorize and distinguish between applications. </a:t>
            </a:r>
          </a:p>
          <a:p>
            <a:pPr>
              <a:spcBef>
                <a:spcPts val="300"/>
              </a:spcBef>
            </a:pPr>
            <a:r>
              <a:rPr lang="en-US" dirty="0"/>
              <a:t>The four views are </a:t>
            </a:r>
            <a:r>
              <a:rPr lang="en-US" b="1" dirty="0"/>
              <a:t>Problem Architecture </a:t>
            </a:r>
            <a:r>
              <a:rPr lang="en-US" dirty="0"/>
              <a:t>(Macro pattern); </a:t>
            </a:r>
            <a:r>
              <a:rPr lang="en-US" b="1" dirty="0"/>
              <a:t>Execution Features </a:t>
            </a:r>
            <a:r>
              <a:rPr lang="en-US" dirty="0"/>
              <a:t>(Micro patterns); </a:t>
            </a:r>
            <a:r>
              <a:rPr lang="en-US" b="1" dirty="0"/>
              <a:t>Data Source and Style</a:t>
            </a:r>
            <a:r>
              <a:rPr lang="en-US" dirty="0"/>
              <a:t>; and finally the </a:t>
            </a:r>
            <a:r>
              <a:rPr lang="en-US" b="1" dirty="0"/>
              <a:t>Processing View </a:t>
            </a:r>
            <a:r>
              <a:rPr lang="en-US" dirty="0"/>
              <a:t>or runtime features. </a:t>
            </a:r>
          </a:p>
          <a:p>
            <a:pPr>
              <a:spcBef>
                <a:spcPts val="300"/>
              </a:spcBef>
            </a:pPr>
            <a:r>
              <a:rPr lang="en-US" dirty="0"/>
              <a:t>We generalized this approach to integrate Big Data and Simulation applications into a single classification looking separately at </a:t>
            </a:r>
            <a:r>
              <a:rPr lang="en-US" b="1" dirty="0"/>
              <a:t>Data </a:t>
            </a:r>
            <a:r>
              <a:rPr lang="en-US" dirty="0"/>
              <a:t>and </a:t>
            </a:r>
            <a:r>
              <a:rPr lang="en-US" b="1" dirty="0"/>
              <a:t>Model</a:t>
            </a:r>
            <a:r>
              <a:rPr lang="en-US" dirty="0"/>
              <a:t>  with the total facets growing to 64 in number, called </a:t>
            </a:r>
            <a:r>
              <a:rPr lang="en-US" b="1" dirty="0"/>
              <a:t>convergence diamonds</a:t>
            </a:r>
            <a:r>
              <a:rPr lang="en-US" dirty="0"/>
              <a:t>, and split between the same 4 views.</a:t>
            </a:r>
          </a:p>
          <a:p>
            <a:pPr>
              <a:spcBef>
                <a:spcPts val="300"/>
              </a:spcBef>
            </a:pPr>
            <a:r>
              <a:rPr lang="en-US" dirty="0"/>
              <a:t>A mapping of facets into work of the SPIDAL project has been given.</a:t>
            </a:r>
          </a:p>
        </p:txBody>
      </p:sp>
      <p:sp>
        <p:nvSpPr>
          <p:cNvPr id="2" name="Title 1"/>
          <p:cNvSpPr>
            <a:spLocks noGrp="1"/>
          </p:cNvSpPr>
          <p:nvPr>
            <p:ph type="title"/>
          </p:nvPr>
        </p:nvSpPr>
        <p:spPr>
          <a:xfrm>
            <a:off x="1524000" y="0"/>
            <a:ext cx="9126166" cy="762000"/>
          </a:xfrm>
        </p:spPr>
        <p:txBody>
          <a:bodyPr/>
          <a:lstStyle/>
          <a:p>
            <a:r>
              <a:rPr lang="en-US" dirty="0"/>
              <a:t>Classifying Use Cases</a:t>
            </a:r>
          </a:p>
        </p:txBody>
      </p:sp>
      <p:sp>
        <p:nvSpPr>
          <p:cNvPr id="4" name="Slide Number Placeholder 3">
            <a:extLst>
              <a:ext uri="{FF2B5EF4-FFF2-40B4-BE49-F238E27FC236}">
                <a16:creationId xmlns:a16="http://schemas.microsoft.com/office/drawing/2014/main" id="{A6A64111-02E6-4CEF-95D6-D39EDECBBD74}"/>
              </a:ext>
            </a:extLst>
          </p:cNvPr>
          <p:cNvSpPr>
            <a:spLocks noGrp="1"/>
          </p:cNvSpPr>
          <p:nvPr>
            <p:ph type="sldNum" sz="quarter" idx="12"/>
          </p:nvPr>
        </p:nvSpPr>
        <p:spPr/>
        <p:txBody>
          <a:bodyPr/>
          <a:lstStyle/>
          <a:p>
            <a:fld id="{C4B85148-DB98-4269-ACE6-2DF49F9918C9}"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611584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69215" y="0"/>
            <a:ext cx="8922785" cy="6858000"/>
          </a:xfrm>
          <a:prstGeom prst="rect">
            <a:avLst/>
          </a:prstGeom>
          <a:solidFill>
            <a:schemeClr val="bg1"/>
          </a:solidFill>
        </p:spPr>
      </p:pic>
      <p:sp>
        <p:nvSpPr>
          <p:cNvPr id="3" name="Title 2">
            <a:extLst>
              <a:ext uri="{FF2B5EF4-FFF2-40B4-BE49-F238E27FC236}">
                <a16:creationId xmlns:a16="http://schemas.microsoft.com/office/drawing/2014/main" id="{5136FBE9-782A-410F-A8F7-352ACEA36AF5}"/>
              </a:ext>
            </a:extLst>
          </p:cNvPr>
          <p:cNvSpPr>
            <a:spLocks noGrp="1"/>
          </p:cNvSpPr>
          <p:nvPr>
            <p:ph type="title"/>
          </p:nvPr>
        </p:nvSpPr>
        <p:spPr>
          <a:xfrm>
            <a:off x="-2177" y="13063"/>
            <a:ext cx="3269215" cy="1663337"/>
          </a:xfrm>
        </p:spPr>
        <p:txBody>
          <a:bodyPr/>
          <a:lstStyle/>
          <a:p>
            <a:r>
              <a:rPr lang="en-US" sz="3200" dirty="0"/>
              <a:t>The original 50 Ogres in 4 views</a:t>
            </a:r>
          </a:p>
        </p:txBody>
      </p:sp>
      <p:sp>
        <p:nvSpPr>
          <p:cNvPr id="2" name="Slide Number Placeholder 1">
            <a:extLst>
              <a:ext uri="{FF2B5EF4-FFF2-40B4-BE49-F238E27FC236}">
                <a16:creationId xmlns:a16="http://schemas.microsoft.com/office/drawing/2014/main" id="{64B4FC83-948B-4D45-9562-5C93B8C8FDCB}"/>
              </a:ext>
            </a:extLst>
          </p:cNvPr>
          <p:cNvSpPr>
            <a:spLocks noGrp="1"/>
          </p:cNvSpPr>
          <p:nvPr>
            <p:ph type="sldNum" sz="quarter" idx="12"/>
          </p:nvPr>
        </p:nvSpPr>
        <p:spPr/>
        <p:txBody>
          <a:bodyPr/>
          <a:lstStyle/>
          <a:p>
            <a:fld id="{C4B85148-DB98-4269-ACE6-2DF49F9918C9}" type="slidenum">
              <a:rPr lang="en-US" smtClean="0">
                <a:solidFill>
                  <a:prstClr val="black"/>
                </a:solidFill>
              </a:rPr>
              <a:pPr/>
              <a:t>54</a:t>
            </a:fld>
            <a:endParaRPr lang="en-US" dirty="0">
              <a:solidFill>
                <a:prstClr val="black"/>
              </a:solidFill>
            </a:endParaRPr>
          </a:p>
        </p:txBody>
      </p:sp>
      <p:sp>
        <p:nvSpPr>
          <p:cNvPr id="5" name="TextBox 4">
            <a:extLst>
              <a:ext uri="{FF2B5EF4-FFF2-40B4-BE49-F238E27FC236}">
                <a16:creationId xmlns:a16="http://schemas.microsoft.com/office/drawing/2014/main" id="{01A45D0F-EECF-489F-8AAA-1BEBFFF57B7C}"/>
              </a:ext>
            </a:extLst>
          </p:cNvPr>
          <p:cNvSpPr txBox="1"/>
          <p:nvPr/>
        </p:nvSpPr>
        <p:spPr>
          <a:xfrm flipH="1">
            <a:off x="-32657" y="1524000"/>
            <a:ext cx="3269215"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Processing</a:t>
            </a:r>
          </a:p>
          <a:p>
            <a:pPr marL="342900" indent="-342900">
              <a:buFont typeface="Arial" panose="020B0604020202020204" pitchFamily="34" charset="0"/>
              <a:buChar char="•"/>
            </a:pPr>
            <a:r>
              <a:rPr lang="en-US" sz="2800" dirty="0"/>
              <a:t>Data Source and Style</a:t>
            </a:r>
          </a:p>
          <a:p>
            <a:pPr marL="342900" indent="-342900">
              <a:buFont typeface="Arial" panose="020B0604020202020204" pitchFamily="34" charset="0"/>
              <a:buChar char="•"/>
            </a:pPr>
            <a:r>
              <a:rPr lang="en-US" sz="2800" dirty="0"/>
              <a:t>Problem Architecture (</a:t>
            </a:r>
            <a:r>
              <a:rPr lang="en-US" sz="2800" dirty="0" err="1"/>
              <a:t>metapatterns</a:t>
            </a:r>
            <a:r>
              <a:rPr lang="en-US" sz="2800" dirty="0"/>
              <a:t>)</a:t>
            </a:r>
          </a:p>
          <a:p>
            <a:pPr marL="342900" indent="-342900">
              <a:buFont typeface="Arial" panose="020B0604020202020204" pitchFamily="34" charset="0"/>
              <a:buChar char="•"/>
            </a:pPr>
            <a:r>
              <a:rPr lang="en-US" sz="2800" dirty="0"/>
              <a:t>Execution (micropatterns)</a:t>
            </a:r>
            <a:br>
              <a:rPr lang="en-US" sz="2800" dirty="0"/>
            </a:br>
            <a:endParaRPr lang="en-US" sz="2800" dirty="0"/>
          </a:p>
        </p:txBody>
      </p:sp>
    </p:spTree>
    <p:extLst>
      <p:ext uri="{BB962C8B-B14F-4D97-AF65-F5344CB8AC3E}">
        <p14:creationId xmlns:p14="http://schemas.microsoft.com/office/powerpoint/2010/main" val="3794432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258" y="105174"/>
            <a:ext cx="11744125" cy="6822719"/>
            <a:chOff x="-45003" y="593706"/>
            <a:chExt cx="9336414" cy="5423966"/>
          </a:xfrm>
          <a:solidFill>
            <a:schemeClr val="tx2"/>
          </a:solidFill>
        </p:grpSpPr>
        <p:pic>
          <p:nvPicPr>
            <p:cNvPr id="4" name="Picture 3"/>
            <p:cNvPicPr>
              <a:picLocks noChangeAspect="1"/>
            </p:cNvPicPr>
            <p:nvPr/>
          </p:nvPicPr>
          <p:blipFill>
            <a:blip r:embed="rId2"/>
            <a:stretch>
              <a:fillRect/>
            </a:stretch>
          </p:blipFill>
          <p:spPr>
            <a:xfrm>
              <a:off x="-45003" y="593706"/>
              <a:ext cx="9144000" cy="5368401"/>
            </a:xfrm>
            <a:prstGeom prst="rect">
              <a:avLst/>
            </a:prstGeom>
            <a:noFill/>
          </p:spPr>
        </p:pic>
        <p:sp>
          <p:nvSpPr>
            <p:cNvPr id="5" name="Rectangle 4"/>
            <p:cNvSpPr/>
            <p:nvPr/>
          </p:nvSpPr>
          <p:spPr>
            <a:xfrm>
              <a:off x="0" y="823109"/>
              <a:ext cx="1497330" cy="369332"/>
            </a:xfrm>
            <a:prstGeom prst="rect">
              <a:avLst/>
            </a:prstGeom>
            <a:noFill/>
          </p:spPr>
          <p:txBody>
            <a:bodyPr wrap="square">
              <a:spAutoFit/>
            </a:bodyPr>
            <a:lstStyle/>
            <a:p>
              <a:pPr eaLnBrk="1" fontAlgn="auto" hangingPunct="1">
                <a:spcBef>
                  <a:spcPts val="0"/>
                </a:spcBef>
                <a:spcAft>
                  <a:spcPts val="0"/>
                </a:spcAft>
                <a:defRPr/>
              </a:pPr>
              <a:r>
                <a:rPr lang="en-US" sz="1800" b="1" i="0" kern="0" dirty="0">
                  <a:solidFill>
                    <a:sysClr val="windowText" lastClr="000000"/>
                  </a:solidFill>
                </a:rPr>
                <a:t>Simulations</a:t>
              </a:r>
            </a:p>
          </p:txBody>
        </p:sp>
        <p:sp>
          <p:nvSpPr>
            <p:cNvPr id="6" name="Rectangle 5"/>
            <p:cNvSpPr/>
            <p:nvPr/>
          </p:nvSpPr>
          <p:spPr>
            <a:xfrm>
              <a:off x="1497397" y="852941"/>
              <a:ext cx="1485956" cy="530915"/>
            </a:xfrm>
            <a:prstGeom prst="rect">
              <a:avLst/>
            </a:prstGeom>
            <a:noFill/>
          </p:spPr>
          <p:txBody>
            <a:bodyPr wrap="square">
              <a:spAutoFit/>
            </a:bodyPr>
            <a:lstStyle/>
            <a:p>
              <a:pPr eaLnBrk="1" fontAlgn="auto" hangingPunct="1">
                <a:spcBef>
                  <a:spcPts val="0"/>
                </a:spcBef>
                <a:spcAft>
                  <a:spcPts val="0"/>
                </a:spcAft>
                <a:defRPr/>
              </a:pPr>
              <a:r>
                <a:rPr lang="en-US" sz="1800" b="1" i="0" kern="0" dirty="0">
                  <a:solidFill>
                    <a:sysClr val="windowText" lastClr="000000"/>
                  </a:solidFill>
                </a:rPr>
                <a:t>Analytics</a:t>
              </a:r>
            </a:p>
            <a:p>
              <a:pPr eaLnBrk="1" fontAlgn="auto" hangingPunct="1">
                <a:spcBef>
                  <a:spcPts val="0"/>
                </a:spcBef>
                <a:spcAft>
                  <a:spcPts val="0"/>
                </a:spcAft>
                <a:defRPr/>
              </a:pPr>
              <a:r>
                <a:rPr lang="en-US" sz="1050" b="1" i="0" kern="0" dirty="0">
                  <a:solidFill>
                    <a:sysClr val="windowText" lastClr="000000"/>
                  </a:solidFill>
                </a:rPr>
                <a:t>(Model for Big Data)</a:t>
              </a:r>
            </a:p>
          </p:txBody>
        </p:sp>
        <p:sp>
          <p:nvSpPr>
            <p:cNvPr id="7" name="Rectangle 6"/>
            <p:cNvSpPr/>
            <p:nvPr/>
          </p:nvSpPr>
          <p:spPr>
            <a:xfrm>
              <a:off x="3137862" y="668275"/>
              <a:ext cx="720090" cy="369332"/>
            </a:xfrm>
            <a:prstGeom prst="rect">
              <a:avLst/>
            </a:prstGeom>
            <a:noFill/>
          </p:spPr>
          <p:txBody>
            <a:bodyPr wrap="square">
              <a:spAutoFit/>
            </a:bodyPr>
            <a:lstStyle/>
            <a:p>
              <a:pPr eaLnBrk="1" fontAlgn="auto" hangingPunct="1">
                <a:spcBef>
                  <a:spcPts val="0"/>
                </a:spcBef>
                <a:spcAft>
                  <a:spcPts val="0"/>
                </a:spcAft>
                <a:defRPr/>
              </a:pPr>
              <a:r>
                <a:rPr lang="en-US" sz="1800" b="1" i="0" kern="0" dirty="0">
                  <a:solidFill>
                    <a:sysClr val="windowText" lastClr="000000"/>
                  </a:solidFill>
                </a:rPr>
                <a:t>Both</a:t>
              </a:r>
            </a:p>
          </p:txBody>
        </p:sp>
        <p:sp>
          <p:nvSpPr>
            <p:cNvPr id="8" name="TextBox 7"/>
            <p:cNvSpPr txBox="1"/>
            <p:nvPr/>
          </p:nvSpPr>
          <p:spPr>
            <a:xfrm>
              <a:off x="297259" y="4084192"/>
              <a:ext cx="902811" cy="261610"/>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(All Model)</a:t>
              </a:r>
            </a:p>
          </p:txBody>
        </p:sp>
        <p:sp>
          <p:nvSpPr>
            <p:cNvPr id="9" name="TextBox 8"/>
            <p:cNvSpPr txBox="1"/>
            <p:nvPr/>
          </p:nvSpPr>
          <p:spPr>
            <a:xfrm>
              <a:off x="2108755" y="5709895"/>
              <a:ext cx="1749197" cy="307777"/>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(Nearly all </a:t>
              </a:r>
              <a:r>
                <a:rPr lang="en-US" sz="1100" b="1" i="0" kern="0" dirty="0" err="1">
                  <a:solidFill>
                    <a:srgbClr val="C00000"/>
                  </a:solidFill>
                </a:rPr>
                <a:t>Data+Model</a:t>
              </a:r>
              <a:r>
                <a:rPr lang="en-US" sz="1400" b="1" i="0" kern="0" dirty="0">
                  <a:solidFill>
                    <a:srgbClr val="C00000"/>
                  </a:solidFill>
                </a:rPr>
                <a:t>)</a:t>
              </a:r>
            </a:p>
          </p:txBody>
        </p:sp>
        <p:sp>
          <p:nvSpPr>
            <p:cNvPr id="10" name="TextBox 9"/>
            <p:cNvSpPr txBox="1"/>
            <p:nvPr/>
          </p:nvSpPr>
          <p:spPr>
            <a:xfrm>
              <a:off x="6845464" y="1209802"/>
              <a:ext cx="1247457" cy="261610"/>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(Nearly all Data)</a:t>
              </a:r>
            </a:p>
          </p:txBody>
        </p:sp>
        <p:sp>
          <p:nvSpPr>
            <p:cNvPr id="11" name="TextBox 10"/>
            <p:cNvSpPr txBox="1"/>
            <p:nvPr/>
          </p:nvSpPr>
          <p:spPr>
            <a:xfrm>
              <a:off x="7527787" y="5258153"/>
              <a:ext cx="1763624" cy="261610"/>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(Mix of Data and Model)</a:t>
              </a:r>
            </a:p>
          </p:txBody>
        </p:sp>
      </p:grpSp>
      <p:sp>
        <p:nvSpPr>
          <p:cNvPr id="2" name="Slide Number Placeholder 1">
            <a:extLst>
              <a:ext uri="{FF2B5EF4-FFF2-40B4-BE49-F238E27FC236}">
                <a16:creationId xmlns:a16="http://schemas.microsoft.com/office/drawing/2014/main" id="{344858C7-41D1-4B6E-A58D-DF5792CD9F9A}"/>
              </a:ext>
            </a:extLst>
          </p:cNvPr>
          <p:cNvSpPr>
            <a:spLocks noGrp="1"/>
          </p:cNvSpPr>
          <p:nvPr>
            <p:ph type="sldNum" sz="quarter" idx="12"/>
          </p:nvPr>
        </p:nvSpPr>
        <p:spPr/>
        <p:txBody>
          <a:bodyPr/>
          <a:lstStyle/>
          <a:p>
            <a:fld id="{C4B85148-DB98-4269-ACE6-2DF49F9918C9}" type="slidenum">
              <a:rPr lang="en-US" smtClean="0">
                <a:solidFill>
                  <a:prstClr val="black"/>
                </a:solidFill>
              </a:rPr>
              <a:pPr/>
              <a:t>55</a:t>
            </a:fld>
            <a:endParaRPr lang="en-US" dirty="0">
              <a:solidFill>
                <a:prstClr val="black"/>
              </a:solidFill>
            </a:endParaRPr>
          </a:p>
        </p:txBody>
      </p:sp>
      <p:sp>
        <p:nvSpPr>
          <p:cNvPr id="13" name="Title 12"/>
          <p:cNvSpPr>
            <a:spLocks noGrp="1"/>
          </p:cNvSpPr>
          <p:nvPr>
            <p:ph type="title"/>
          </p:nvPr>
        </p:nvSpPr>
        <p:spPr>
          <a:xfrm>
            <a:off x="9300754" y="1752600"/>
            <a:ext cx="2875988" cy="707683"/>
          </a:xfrm>
        </p:spPr>
        <p:txBody>
          <a:bodyPr>
            <a:normAutofit fontScale="90000"/>
          </a:bodyPr>
          <a:lstStyle/>
          <a:p>
            <a:pPr algn="ctr"/>
            <a:r>
              <a:rPr lang="en-US" sz="2000" dirty="0"/>
              <a:t>64 Features in 4 views for Unified Classification of Big Data and Simulation Applications</a:t>
            </a:r>
          </a:p>
        </p:txBody>
      </p:sp>
    </p:spTree>
    <p:extLst>
      <p:ext uri="{BB962C8B-B14F-4D97-AF65-F5344CB8AC3E}">
        <p14:creationId xmlns:p14="http://schemas.microsoft.com/office/powerpoint/2010/main" val="2408110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0" y="-30003"/>
            <a:ext cx="9144000" cy="672911"/>
          </a:xfrm>
        </p:spPr>
        <p:txBody>
          <a:bodyPr>
            <a:normAutofit/>
          </a:bodyPr>
          <a:lstStyle/>
          <a:p>
            <a:pPr algn="ctr"/>
            <a:r>
              <a:rPr lang="en-US" sz="3600" dirty="0">
                <a:latin typeface="+mn-lt"/>
              </a:rPr>
              <a:t>Convergence Diamonds and their 4 Views I</a:t>
            </a:r>
            <a:endParaRPr lang="en-US" sz="3100" dirty="0">
              <a:latin typeface="+mn-lt"/>
            </a:endParaRPr>
          </a:p>
        </p:txBody>
      </p:sp>
      <p:sp>
        <p:nvSpPr>
          <p:cNvPr id="3" name="Content Placeholder 2"/>
          <p:cNvSpPr>
            <a:spLocks noGrp="1"/>
          </p:cNvSpPr>
          <p:nvPr>
            <p:ph idx="1"/>
          </p:nvPr>
        </p:nvSpPr>
        <p:spPr>
          <a:xfrm>
            <a:off x="76200" y="533400"/>
            <a:ext cx="12115800" cy="5638800"/>
          </a:xfrm>
        </p:spPr>
        <p:txBody>
          <a:bodyPr>
            <a:noAutofit/>
          </a:bodyPr>
          <a:lstStyle/>
          <a:p>
            <a:pPr>
              <a:spcBef>
                <a:spcPts val="300"/>
              </a:spcBef>
            </a:pPr>
            <a:r>
              <a:rPr lang="en-US" sz="3200" dirty="0"/>
              <a:t>One </a:t>
            </a:r>
            <a:r>
              <a:rPr lang="en-US" sz="3200" b="1" dirty="0"/>
              <a:t>view</a:t>
            </a:r>
            <a:r>
              <a:rPr lang="en-US" sz="3200" dirty="0"/>
              <a:t> is the overall</a:t>
            </a:r>
            <a:r>
              <a:rPr lang="en-US" sz="3200" b="1" dirty="0">
                <a:solidFill>
                  <a:srgbClr val="00B0F0"/>
                </a:solidFill>
              </a:rPr>
              <a:t> </a:t>
            </a:r>
            <a:r>
              <a:rPr lang="en-US" sz="3200" b="1" dirty="0">
                <a:solidFill>
                  <a:srgbClr val="FF0000"/>
                </a:solidFill>
              </a:rPr>
              <a:t>problem architecture or </a:t>
            </a:r>
            <a:r>
              <a:rPr lang="en-US" sz="3200" b="1" dirty="0" err="1">
                <a:solidFill>
                  <a:srgbClr val="FF0000"/>
                </a:solidFill>
              </a:rPr>
              <a:t>macropatterns</a:t>
            </a:r>
            <a:r>
              <a:rPr lang="en-US" sz="3200" b="1" dirty="0">
                <a:solidFill>
                  <a:srgbClr val="FF0000"/>
                </a:solidFill>
              </a:rPr>
              <a:t> </a:t>
            </a:r>
            <a:r>
              <a:rPr lang="en-US" sz="3200" dirty="0"/>
              <a:t>which is naturally related to the machine architecture needed to support application. </a:t>
            </a:r>
          </a:p>
          <a:p>
            <a:pPr lvl="1">
              <a:spcBef>
                <a:spcPts val="300"/>
              </a:spcBef>
            </a:pPr>
            <a:r>
              <a:rPr lang="en-US" sz="3200" b="1" dirty="0"/>
              <a:t>Unchanged </a:t>
            </a:r>
            <a:r>
              <a:rPr lang="en-US" sz="3200" dirty="0"/>
              <a:t>from Ogres and describes properties of problem such as “Pleasing Parallel” or “Uses Collective Communication”</a:t>
            </a:r>
          </a:p>
          <a:p>
            <a:pPr>
              <a:spcBef>
                <a:spcPts val="300"/>
              </a:spcBef>
            </a:pPr>
            <a:r>
              <a:rPr lang="en-US" sz="3200" dirty="0"/>
              <a:t>The </a:t>
            </a:r>
            <a:r>
              <a:rPr lang="en-US" sz="3200" b="1" dirty="0">
                <a:solidFill>
                  <a:srgbClr val="FF0000"/>
                </a:solidFill>
              </a:rPr>
              <a:t>execution (computational) features or </a:t>
            </a:r>
            <a:r>
              <a:rPr lang="en-US" sz="3200" b="1" dirty="0" err="1">
                <a:solidFill>
                  <a:srgbClr val="FF0000"/>
                </a:solidFill>
              </a:rPr>
              <a:t>micropatterns</a:t>
            </a:r>
            <a:r>
              <a:rPr lang="en-US" sz="3200" b="1" dirty="0">
                <a:solidFill>
                  <a:srgbClr val="FF0000"/>
                </a:solidFill>
              </a:rPr>
              <a:t> </a:t>
            </a:r>
            <a:r>
              <a:rPr lang="en-US" sz="3200" b="1" dirty="0"/>
              <a:t>view</a:t>
            </a:r>
            <a:r>
              <a:rPr lang="en-US" sz="3200" dirty="0"/>
              <a:t>, describes issues such as I/O versus compute rates, iterative nature and regularity of computation and the classic V’s of Big Data: defining problem size, rate of change, etc.</a:t>
            </a:r>
          </a:p>
          <a:p>
            <a:pPr lvl="1">
              <a:spcBef>
                <a:spcPts val="300"/>
              </a:spcBef>
            </a:pPr>
            <a:r>
              <a:rPr lang="en-US" sz="3200" b="1" dirty="0"/>
              <a:t>Significant changes </a:t>
            </a:r>
            <a:r>
              <a:rPr lang="en-US" sz="3200" dirty="0"/>
              <a:t>from ogres to separate </a:t>
            </a:r>
            <a:r>
              <a:rPr lang="en-US" sz="3200" b="1" dirty="0">
                <a:solidFill>
                  <a:srgbClr val="FF0000"/>
                </a:solidFill>
                <a:cs typeface="ＭＳ Ｐゴシック" pitchFamily="-107" charset="-128"/>
              </a:rPr>
              <a:t>Data </a:t>
            </a:r>
            <a:r>
              <a:rPr lang="en-US" sz="3200" dirty="0"/>
              <a:t>and </a:t>
            </a:r>
            <a:r>
              <a:rPr lang="en-US" sz="3200" b="1" dirty="0">
                <a:solidFill>
                  <a:srgbClr val="FF0000"/>
                </a:solidFill>
                <a:cs typeface="ＭＳ Ｐゴシック" pitchFamily="-107" charset="-128"/>
              </a:rPr>
              <a:t>Model </a:t>
            </a:r>
            <a:r>
              <a:rPr lang="en-US" sz="3200" dirty="0"/>
              <a:t>and add characteristics of Simulation models. e.g. both model and data have “V’s”; Data Volume, Model Size</a:t>
            </a:r>
          </a:p>
          <a:p>
            <a:pPr lvl="1">
              <a:spcBef>
                <a:spcPts val="300"/>
              </a:spcBef>
            </a:pPr>
            <a:r>
              <a:rPr lang="en-US" sz="2800" i="1" dirty="0"/>
              <a:t>e.g. O(N</a:t>
            </a:r>
            <a:r>
              <a:rPr lang="en-US" sz="2800" i="1" baseline="30000" dirty="0"/>
              <a:t>2</a:t>
            </a:r>
            <a:r>
              <a:rPr lang="en-US" sz="2800" i="1" dirty="0"/>
              <a:t>) Algorithm </a:t>
            </a:r>
            <a:r>
              <a:rPr lang="en-US" sz="2800" dirty="0"/>
              <a:t>relevant to big data or big simulation model</a:t>
            </a:r>
          </a:p>
          <a:p>
            <a:pPr lvl="1">
              <a:spcBef>
                <a:spcPts val="300"/>
              </a:spcBef>
            </a:pPr>
            <a:endParaRPr lang="en-US" sz="3200" dirty="0"/>
          </a:p>
        </p:txBody>
      </p:sp>
      <p:sp>
        <p:nvSpPr>
          <p:cNvPr id="4" name="Slide Number Placeholder 3">
            <a:extLst>
              <a:ext uri="{FF2B5EF4-FFF2-40B4-BE49-F238E27FC236}">
                <a16:creationId xmlns:a16="http://schemas.microsoft.com/office/drawing/2014/main" id="{8AE9BBC7-8795-4B3F-80E1-8EF0C751880B}"/>
              </a:ext>
            </a:extLst>
          </p:cNvPr>
          <p:cNvSpPr>
            <a:spLocks noGrp="1"/>
          </p:cNvSpPr>
          <p:nvPr>
            <p:ph type="sldNum" sz="quarter" idx="12"/>
          </p:nvPr>
        </p:nvSpPr>
        <p:spPr/>
        <p:txBody>
          <a:bodyPr/>
          <a:lstStyle/>
          <a:p>
            <a:fld id="{C4B85148-DB98-4269-ACE6-2DF49F9918C9}"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13536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0" y="-30003"/>
            <a:ext cx="9144000" cy="672911"/>
          </a:xfrm>
        </p:spPr>
        <p:txBody>
          <a:bodyPr>
            <a:normAutofit/>
          </a:bodyPr>
          <a:lstStyle/>
          <a:p>
            <a:pPr algn="ctr"/>
            <a:r>
              <a:rPr lang="en-US" sz="3600" dirty="0">
                <a:latin typeface="+mn-lt"/>
              </a:rPr>
              <a:t>Convergence Diamonds and their 4 Views II</a:t>
            </a:r>
            <a:endParaRPr lang="en-US" sz="3100" dirty="0">
              <a:latin typeface="+mn-lt"/>
            </a:endParaRPr>
          </a:p>
        </p:txBody>
      </p:sp>
      <p:sp>
        <p:nvSpPr>
          <p:cNvPr id="3" name="Content Placeholder 2"/>
          <p:cNvSpPr>
            <a:spLocks noGrp="1"/>
          </p:cNvSpPr>
          <p:nvPr>
            <p:ph idx="1"/>
          </p:nvPr>
        </p:nvSpPr>
        <p:spPr>
          <a:xfrm>
            <a:off x="0" y="703867"/>
            <a:ext cx="12192000" cy="5849332"/>
          </a:xfrm>
        </p:spPr>
        <p:txBody>
          <a:bodyPr>
            <a:noAutofit/>
          </a:bodyPr>
          <a:lstStyle/>
          <a:p>
            <a:pPr>
              <a:spcBef>
                <a:spcPts val="600"/>
              </a:spcBef>
            </a:pPr>
            <a:r>
              <a:rPr lang="en-US" sz="2600" dirty="0"/>
              <a:t>The </a:t>
            </a:r>
            <a:r>
              <a:rPr lang="en-US" sz="2600" b="1" dirty="0">
                <a:solidFill>
                  <a:srgbClr val="FF0000"/>
                </a:solidFill>
              </a:rPr>
              <a:t>data source &amp; style</a:t>
            </a:r>
            <a:r>
              <a:rPr lang="en-US" sz="2600" dirty="0">
                <a:solidFill>
                  <a:srgbClr val="FF0000"/>
                </a:solidFill>
              </a:rPr>
              <a:t> </a:t>
            </a:r>
            <a:r>
              <a:rPr lang="en-US" sz="2600" b="1" dirty="0"/>
              <a:t>view</a:t>
            </a:r>
            <a:r>
              <a:rPr lang="en-US" sz="2600" dirty="0"/>
              <a:t> includes facets specifying how the data is collected, stored and accessed. Has classic database characteristics</a:t>
            </a:r>
          </a:p>
          <a:p>
            <a:pPr lvl="1">
              <a:spcBef>
                <a:spcPts val="600"/>
              </a:spcBef>
            </a:pPr>
            <a:r>
              <a:rPr lang="en-US" sz="2600" dirty="0"/>
              <a:t>Simulations can have facets here to describe input or output data</a:t>
            </a:r>
          </a:p>
          <a:p>
            <a:pPr lvl="1">
              <a:spcBef>
                <a:spcPts val="600"/>
              </a:spcBef>
            </a:pPr>
            <a:r>
              <a:rPr lang="en-US" sz="2600" dirty="0"/>
              <a:t>Examples: Streaming, files versus objects, HDFS v. </a:t>
            </a:r>
            <a:r>
              <a:rPr lang="en-US" sz="2600" dirty="0" err="1"/>
              <a:t>Lustre</a:t>
            </a:r>
            <a:endParaRPr lang="en-US" sz="2600" dirty="0"/>
          </a:p>
          <a:p>
            <a:pPr>
              <a:spcBef>
                <a:spcPts val="600"/>
              </a:spcBef>
            </a:pPr>
            <a:r>
              <a:rPr lang="en-US" sz="2600" b="1" dirty="0">
                <a:solidFill>
                  <a:srgbClr val="FF0000"/>
                </a:solidFill>
              </a:rPr>
              <a:t>Processing</a:t>
            </a:r>
            <a:r>
              <a:rPr lang="en-US" sz="2600" dirty="0"/>
              <a:t> </a:t>
            </a:r>
            <a:r>
              <a:rPr lang="en-US" sz="2600" b="1" dirty="0"/>
              <a:t>view</a:t>
            </a:r>
            <a:r>
              <a:rPr lang="en-US" sz="2600" dirty="0"/>
              <a:t> has model (not data) facets which describe types of processing steps including nature of algorithms and kernels by model e.g. Linear Programming, Learning, Maximum Likelihood, Spectral methods, Mesh type,</a:t>
            </a:r>
          </a:p>
          <a:p>
            <a:pPr lvl="1">
              <a:spcBef>
                <a:spcPts val="600"/>
              </a:spcBef>
            </a:pPr>
            <a:r>
              <a:rPr lang="en-US" sz="2600" dirty="0"/>
              <a:t>mix of Big Data Processing View and Big Simulation Processing View and includes some facets like “uses linear algebra” needed in both: has specifics of key simulation kernels and in particular  includes facets seen in NAS Parallel Benchmarks and Berkeley Dwarfs</a:t>
            </a:r>
          </a:p>
          <a:p>
            <a:pPr>
              <a:spcBef>
                <a:spcPts val="600"/>
              </a:spcBef>
            </a:pPr>
            <a:r>
              <a:rPr lang="en-US" sz="2600" b="1" dirty="0"/>
              <a:t>Instances of Diamonds </a:t>
            </a:r>
            <a:r>
              <a:rPr lang="en-US" sz="2600" dirty="0"/>
              <a:t>are particular problems and a set of Diamond instances that cover enough of the facets could form a comprehensive  </a:t>
            </a:r>
            <a:r>
              <a:rPr lang="en-US" sz="2600" b="1" dirty="0"/>
              <a:t>benchmark/mini-app</a:t>
            </a:r>
            <a:r>
              <a:rPr lang="en-US" sz="2600" dirty="0"/>
              <a:t> set</a:t>
            </a:r>
          </a:p>
          <a:p>
            <a:pPr>
              <a:spcBef>
                <a:spcPts val="600"/>
              </a:spcBef>
            </a:pPr>
            <a:r>
              <a:rPr lang="en-US" sz="2600" dirty="0"/>
              <a:t>Diamonds and their instances can be </a:t>
            </a:r>
            <a:r>
              <a:rPr lang="en-US" sz="2600" b="1" dirty="0"/>
              <a:t>atomic</a:t>
            </a:r>
            <a:r>
              <a:rPr lang="en-US" sz="2600" dirty="0"/>
              <a:t> or </a:t>
            </a:r>
            <a:r>
              <a:rPr lang="en-US" sz="2600" b="1" dirty="0"/>
              <a:t>composite</a:t>
            </a:r>
          </a:p>
        </p:txBody>
      </p:sp>
      <p:sp>
        <p:nvSpPr>
          <p:cNvPr id="4" name="Slide Number Placeholder 3">
            <a:extLst>
              <a:ext uri="{FF2B5EF4-FFF2-40B4-BE49-F238E27FC236}">
                <a16:creationId xmlns:a16="http://schemas.microsoft.com/office/drawing/2014/main" id="{85EE6C0F-B7AB-4D0D-B4E9-EC003F3E5AF2}"/>
              </a:ext>
            </a:extLst>
          </p:cNvPr>
          <p:cNvSpPr>
            <a:spLocks noGrp="1"/>
          </p:cNvSpPr>
          <p:nvPr>
            <p:ph type="sldNum" sz="quarter" idx="12"/>
          </p:nvPr>
        </p:nvSpPr>
        <p:spPr/>
        <p:txBody>
          <a:bodyPr/>
          <a:lstStyle/>
          <a:p>
            <a:fld id="{C4B85148-DB98-4269-ACE6-2DF49F9918C9}"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953761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9450" y="954666"/>
            <a:ext cx="10515600" cy="2852737"/>
          </a:xfrm>
        </p:spPr>
        <p:txBody>
          <a:bodyPr>
            <a:normAutofit/>
          </a:bodyPr>
          <a:lstStyle/>
          <a:p>
            <a:pPr algn="ctr"/>
            <a:r>
              <a:rPr lang="en-US" sz="4800" dirty="0"/>
              <a:t>Convergence Diamonds </a:t>
            </a:r>
            <a:br>
              <a:rPr lang="en-US" sz="4800" dirty="0"/>
            </a:br>
            <a:r>
              <a:rPr lang="en-US" sz="4800" dirty="0"/>
              <a:t>Problem Architecture View</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51146CDE-94D3-4CD7-9DC1-B53D6E6628F2}"/>
              </a:ext>
            </a:extLst>
          </p:cNvPr>
          <p:cNvSpPr>
            <a:spLocks noGrp="1"/>
          </p:cNvSpPr>
          <p:nvPr>
            <p:ph type="sldNum" sz="quarter" idx="12"/>
          </p:nvPr>
        </p:nvSpPr>
        <p:spPr/>
        <p:txBody>
          <a:bodyPr/>
          <a:lstStyle/>
          <a:p>
            <a:fld id="{C4B85148-DB98-4269-ACE6-2DF49F9918C9}"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697071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2589"/>
            <a:ext cx="12090400" cy="5173212"/>
          </a:xfrm>
        </p:spPr>
        <p:txBody>
          <a:bodyPr>
            <a:noAutofit/>
          </a:bodyPr>
          <a:lstStyle/>
          <a:p>
            <a:pPr marL="571500" indent="-514350">
              <a:buFont typeface="+mj-lt"/>
              <a:buAutoNum type="arabicPeriod"/>
            </a:pPr>
            <a:r>
              <a:rPr lang="en-US" sz="1800" b="1" dirty="0"/>
              <a:t>Pleasingly Parallel </a:t>
            </a:r>
            <a:r>
              <a:rPr lang="en-US" sz="1800" dirty="0"/>
              <a:t>– as in BLAST, Protein docking, some (bio-)imagery  including </a:t>
            </a:r>
            <a:r>
              <a:rPr lang="en-US" sz="1800" b="1" dirty="0"/>
              <a:t>Local Analytics or Machine Learning </a:t>
            </a:r>
            <a:r>
              <a:rPr lang="en-US" sz="1800" dirty="0"/>
              <a:t>– ML or filtering pleasingly parallel, as in bio-imagery, radar images (pleasingly parallel but sophisticated local analytics)</a:t>
            </a:r>
          </a:p>
          <a:p>
            <a:pPr marL="571500" indent="-514350">
              <a:buFont typeface="+mj-lt"/>
              <a:buAutoNum type="arabicPeriod"/>
            </a:pPr>
            <a:r>
              <a:rPr lang="en-US" sz="1800" b="1" dirty="0"/>
              <a:t>Classic MapReduce: </a:t>
            </a:r>
            <a:r>
              <a:rPr lang="en-US" sz="1800" dirty="0"/>
              <a:t>Search, Index and Query and Classification algorithms like collaborative filtering (G1 for </a:t>
            </a:r>
            <a:r>
              <a:rPr lang="en-US" sz="1800" dirty="0" err="1"/>
              <a:t>MRStat</a:t>
            </a:r>
            <a:r>
              <a:rPr lang="en-US" sz="1800" dirty="0"/>
              <a:t> in Features, G7)</a:t>
            </a:r>
          </a:p>
          <a:p>
            <a:pPr marL="571500" indent="-514350">
              <a:buFont typeface="+mj-lt"/>
              <a:buAutoNum type="arabicPeriod"/>
            </a:pPr>
            <a:r>
              <a:rPr lang="en-US" sz="1800" b="1" dirty="0"/>
              <a:t>Map-Collective: </a:t>
            </a:r>
            <a:r>
              <a:rPr lang="en-US" sz="1800" dirty="0"/>
              <a:t>Iterative maps + communication dominated by “collective” operations as in reduction, broadcast, gather, scatter. Common </a:t>
            </a:r>
            <a:r>
              <a:rPr lang="en-US" sz="1800" dirty="0" err="1"/>
              <a:t>datamining</a:t>
            </a:r>
            <a:r>
              <a:rPr lang="en-US" sz="1800" dirty="0"/>
              <a:t> pattern</a:t>
            </a:r>
          </a:p>
          <a:p>
            <a:pPr marL="571500" indent="-514350">
              <a:buFont typeface="+mj-lt"/>
              <a:buAutoNum type="arabicPeriod"/>
            </a:pPr>
            <a:r>
              <a:rPr lang="en-US" sz="1800" b="1" dirty="0"/>
              <a:t>Map-Point to Point: </a:t>
            </a:r>
            <a:r>
              <a:rPr lang="en-US" sz="1800" dirty="0"/>
              <a:t>Iterative maps + communication dominated by many small point to point messages as in graph algorithms</a:t>
            </a:r>
            <a:endParaRPr lang="en-US" sz="1800" b="1" dirty="0"/>
          </a:p>
          <a:p>
            <a:pPr marL="571500" indent="-514350">
              <a:buFont typeface="+mj-lt"/>
              <a:buAutoNum type="arabicPeriod"/>
            </a:pPr>
            <a:r>
              <a:rPr lang="en-US" sz="1800" b="1" dirty="0"/>
              <a:t>Map-Streaming: </a:t>
            </a:r>
            <a:r>
              <a:rPr lang="en-US" sz="1800" dirty="0"/>
              <a:t>Describes streaming, steering and assimilation problems </a:t>
            </a:r>
          </a:p>
          <a:p>
            <a:pPr marL="571500" indent="-514350">
              <a:buFont typeface="+mj-lt"/>
              <a:buAutoNum type="arabicPeriod"/>
            </a:pPr>
            <a:r>
              <a:rPr lang="en-US" sz="1800" b="1" dirty="0"/>
              <a:t>Shared Memory: </a:t>
            </a:r>
            <a:r>
              <a:rPr lang="en-US" sz="1800" dirty="0"/>
              <a:t>Some problems are asynchronous and are easier to parallelize on shared rather than distributed memory – see some graph algorithms</a:t>
            </a:r>
          </a:p>
          <a:p>
            <a:pPr marL="571500" indent="-514350">
              <a:buFont typeface="+mj-lt"/>
              <a:buAutoNum type="arabicPeriod"/>
            </a:pPr>
            <a:r>
              <a:rPr lang="en-US" sz="1800" b="1" dirty="0"/>
              <a:t>SPMD: </a:t>
            </a:r>
            <a:r>
              <a:rPr lang="en-US" sz="1800" dirty="0"/>
              <a:t>Single Program Multiple Data, common parallel programming feature</a:t>
            </a:r>
          </a:p>
          <a:p>
            <a:pPr marL="571500" indent="-514350">
              <a:buFont typeface="+mj-lt"/>
              <a:buAutoNum type="arabicPeriod"/>
            </a:pPr>
            <a:r>
              <a:rPr lang="en-US" sz="1800" b="1" dirty="0"/>
              <a:t>BSP or Bulk Synchronous Processing: </a:t>
            </a:r>
            <a:r>
              <a:rPr lang="en-US" sz="1800" dirty="0"/>
              <a:t>well-defined compute-communication phases</a:t>
            </a:r>
          </a:p>
          <a:p>
            <a:pPr marL="571500" indent="-514350">
              <a:buFont typeface="+mj-lt"/>
              <a:buAutoNum type="arabicPeriod"/>
            </a:pPr>
            <a:r>
              <a:rPr lang="en-US" sz="1800" b="1" dirty="0"/>
              <a:t>Fusion: </a:t>
            </a:r>
            <a:r>
              <a:rPr lang="en-US" sz="1800" dirty="0"/>
              <a:t>Knowledge discovery often involves fusion of multiple methods. </a:t>
            </a:r>
          </a:p>
          <a:p>
            <a:pPr marL="571500" indent="-514350">
              <a:buFont typeface="+mj-lt"/>
              <a:buAutoNum type="arabicPeriod"/>
            </a:pPr>
            <a:r>
              <a:rPr lang="en-US" sz="1800" b="1" dirty="0"/>
              <a:t>Dataflow: </a:t>
            </a:r>
            <a:r>
              <a:rPr lang="en-US" sz="1800" dirty="0"/>
              <a:t>Important application features often occurring in composite Ogres</a:t>
            </a:r>
          </a:p>
          <a:p>
            <a:pPr marL="571500" indent="-514350">
              <a:buFont typeface="+mj-lt"/>
              <a:buAutoNum type="arabicPeriod"/>
            </a:pPr>
            <a:r>
              <a:rPr lang="en-US" sz="1800" b="1" dirty="0"/>
              <a:t>Use Agents: </a:t>
            </a:r>
            <a:r>
              <a:rPr lang="en-US" sz="1800" dirty="0"/>
              <a:t>as in epidemiology (swarm approaches) This is </a:t>
            </a:r>
            <a:r>
              <a:rPr lang="en-US" sz="1800" b="1" dirty="0">
                <a:solidFill>
                  <a:srgbClr val="C00000"/>
                </a:solidFill>
              </a:rPr>
              <a:t>Model </a:t>
            </a:r>
            <a:r>
              <a:rPr lang="en-US" sz="1800" dirty="0"/>
              <a:t>only</a:t>
            </a:r>
          </a:p>
          <a:p>
            <a:pPr marL="571500" indent="-514350">
              <a:buFont typeface="+mj-lt"/>
              <a:buAutoNum type="arabicPeriod"/>
            </a:pPr>
            <a:r>
              <a:rPr lang="en-US" sz="1800" b="1" dirty="0"/>
              <a:t>Workflow: </a:t>
            </a:r>
            <a:r>
              <a:rPr lang="en-US" sz="1800" dirty="0"/>
              <a:t>All applications often involve orchestration (workflow) of multiple components</a:t>
            </a:r>
          </a:p>
        </p:txBody>
      </p:sp>
      <p:sp>
        <p:nvSpPr>
          <p:cNvPr id="2" name="Title 1"/>
          <p:cNvSpPr>
            <a:spLocks noGrp="1"/>
          </p:cNvSpPr>
          <p:nvPr>
            <p:ph type="title"/>
          </p:nvPr>
        </p:nvSpPr>
        <p:spPr>
          <a:xfrm>
            <a:off x="0" y="0"/>
            <a:ext cx="12168221" cy="609600"/>
          </a:xfrm>
        </p:spPr>
        <p:txBody>
          <a:bodyPr>
            <a:noAutofit/>
          </a:bodyPr>
          <a:lstStyle/>
          <a:p>
            <a:pPr algn="ctr"/>
            <a:r>
              <a:rPr lang="en-US" sz="3200" b="1" dirty="0">
                <a:solidFill>
                  <a:srgbClr val="C00000"/>
                </a:solidFill>
                <a:latin typeface="+mn-lt"/>
              </a:rPr>
              <a:t>Problem Architecture </a:t>
            </a:r>
            <a:r>
              <a:rPr lang="en-US" sz="3200" b="1" dirty="0">
                <a:latin typeface="+mn-lt"/>
              </a:rPr>
              <a:t>View (Meta or </a:t>
            </a:r>
            <a:r>
              <a:rPr lang="en-US" sz="3200" b="1" dirty="0" err="1">
                <a:latin typeface="+mn-lt"/>
              </a:rPr>
              <a:t>MacroPatterns</a:t>
            </a:r>
            <a:r>
              <a:rPr lang="en-US" sz="3200" b="1" dirty="0">
                <a:latin typeface="+mn-lt"/>
              </a:rPr>
              <a:t>)</a:t>
            </a:r>
          </a:p>
        </p:txBody>
      </p:sp>
      <p:sp>
        <p:nvSpPr>
          <p:cNvPr id="8" name="Slide Number Placeholder 7">
            <a:extLst>
              <a:ext uri="{FF2B5EF4-FFF2-40B4-BE49-F238E27FC236}">
                <a16:creationId xmlns:a16="http://schemas.microsoft.com/office/drawing/2014/main" id="{F2032615-55D6-4F9A-B15F-B7D5AAF129E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59</a:t>
            </a:fld>
            <a:endParaRPr lang="en-US">
              <a:solidFill>
                <a:prstClr val="black">
                  <a:tint val="75000"/>
                </a:prstClr>
              </a:solidFill>
            </a:endParaRPr>
          </a:p>
        </p:txBody>
      </p:sp>
      <p:sp>
        <p:nvSpPr>
          <p:cNvPr id="6" name="TextBox 5"/>
          <p:cNvSpPr txBox="1"/>
          <p:nvPr/>
        </p:nvSpPr>
        <p:spPr>
          <a:xfrm>
            <a:off x="9067800" y="4724400"/>
            <a:ext cx="3194872" cy="646331"/>
          </a:xfrm>
          <a:prstGeom prst="rect">
            <a:avLst/>
          </a:prstGeom>
          <a:noFill/>
        </p:spPr>
        <p:txBody>
          <a:bodyPr wrap="square" rtlCol="0">
            <a:spAutoFit/>
          </a:bodyPr>
          <a:lstStyle/>
          <a:p>
            <a:pPr>
              <a:defRPr/>
            </a:pPr>
            <a:r>
              <a:rPr lang="en-US" b="1" kern="0" dirty="0">
                <a:solidFill>
                  <a:srgbClr val="C00000"/>
                </a:solidFill>
              </a:rPr>
              <a:t>Most (11 of total 12) are properties of </a:t>
            </a:r>
            <a:r>
              <a:rPr lang="en-US" b="1" kern="0" dirty="0" err="1">
                <a:solidFill>
                  <a:srgbClr val="C00000"/>
                </a:solidFill>
              </a:rPr>
              <a:t>Data+Model</a:t>
            </a:r>
            <a:endParaRPr lang="en-US" b="1" kern="0" dirty="0">
              <a:solidFill>
                <a:srgbClr val="C00000"/>
              </a:solidFill>
            </a:endParaRPr>
          </a:p>
        </p:txBody>
      </p:sp>
    </p:spTree>
    <p:extLst>
      <p:ext uri="{BB962C8B-B14F-4D97-AF65-F5344CB8AC3E}">
        <p14:creationId xmlns:p14="http://schemas.microsoft.com/office/powerpoint/2010/main" val="16300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12115800" cy="5153962"/>
          </a:xfrm>
        </p:spPr>
        <p:txBody>
          <a:bodyPr/>
          <a:lstStyle/>
          <a:p>
            <a:r>
              <a:rPr lang="en-US" sz="2400" b="1" dirty="0"/>
              <a:t>Cloud 1.0</a:t>
            </a:r>
            <a:r>
              <a:rPr lang="en-US" sz="2400" dirty="0"/>
              <a:t>: IaaS PaaS </a:t>
            </a:r>
          </a:p>
          <a:p>
            <a:r>
              <a:rPr lang="en-US" sz="2400" b="1" dirty="0"/>
              <a:t>Cloud 2.0</a:t>
            </a:r>
            <a:r>
              <a:rPr lang="en-US" sz="2400" dirty="0"/>
              <a:t>: DevOps</a:t>
            </a:r>
          </a:p>
          <a:p>
            <a:r>
              <a:rPr lang="en-US" sz="2400" b="1" dirty="0"/>
              <a:t>Cloud 3.0</a:t>
            </a:r>
            <a:r>
              <a:rPr lang="en-US" sz="2400" dirty="0"/>
              <a:t>: Amin </a:t>
            </a:r>
            <a:r>
              <a:rPr lang="en-US" sz="2400" dirty="0" err="1"/>
              <a:t>Vahdat</a:t>
            </a:r>
            <a:r>
              <a:rPr lang="en-US" sz="2400" dirty="0"/>
              <a:t> from Google; Insight (Solution) as a Service from IBM; </a:t>
            </a:r>
            <a:r>
              <a:rPr lang="en-US" sz="2400" dirty="0" err="1"/>
              <a:t>serverless</a:t>
            </a:r>
            <a:r>
              <a:rPr lang="en-US" sz="2400" dirty="0"/>
              <a:t> computing</a:t>
            </a:r>
          </a:p>
          <a:p>
            <a:endParaRPr lang="en-US" sz="2400" dirty="0"/>
          </a:p>
          <a:p>
            <a:r>
              <a:rPr lang="en-US" sz="2400" b="1" dirty="0"/>
              <a:t>HPC 1.0 </a:t>
            </a:r>
            <a:r>
              <a:rPr lang="en-US" sz="2400" dirty="0"/>
              <a:t>and </a:t>
            </a:r>
            <a:r>
              <a:rPr lang="en-US" sz="2400" b="1" dirty="0"/>
              <a:t>Cloud 1.0 </a:t>
            </a:r>
            <a:r>
              <a:rPr lang="en-US" sz="2400" dirty="0"/>
              <a:t>separate ecosystems</a:t>
            </a:r>
          </a:p>
          <a:p>
            <a:r>
              <a:rPr lang="en-US" sz="2400" b="1" dirty="0" err="1"/>
              <a:t>HPCCloud</a:t>
            </a:r>
            <a:r>
              <a:rPr lang="en-US" sz="2400" dirty="0"/>
              <a:t> or </a:t>
            </a:r>
            <a:r>
              <a:rPr lang="en-US" sz="2400" b="1" dirty="0"/>
              <a:t>HPC-ABDS</a:t>
            </a:r>
            <a:r>
              <a:rPr lang="en-US" sz="2400" dirty="0"/>
              <a:t>: Take performance of HPC and functionality of Cloud (Big Data) systems</a:t>
            </a:r>
          </a:p>
          <a:p>
            <a:r>
              <a:rPr lang="en-US" sz="2400" b="1" dirty="0" err="1"/>
              <a:t>HPCCloud</a:t>
            </a:r>
            <a:r>
              <a:rPr lang="en-US" sz="2400" b="1" dirty="0"/>
              <a:t> 2.0 </a:t>
            </a:r>
            <a:r>
              <a:rPr lang="en-US" sz="2400" dirty="0"/>
              <a:t>Use DevOps to invoke HPC or Cloud software on VM, Docker, HPC infrastructure</a:t>
            </a:r>
          </a:p>
          <a:p>
            <a:r>
              <a:rPr lang="en-US" sz="2400" b="1" dirty="0" err="1"/>
              <a:t>HPCCloud</a:t>
            </a:r>
            <a:r>
              <a:rPr lang="en-US" sz="2400" b="1" dirty="0"/>
              <a:t> 3.0 </a:t>
            </a:r>
            <a:r>
              <a:rPr lang="en-US" sz="2400" dirty="0"/>
              <a:t>Automate Solution (Wisdom) as a Service using HPC-ABDS on “correct” infrastructure</a:t>
            </a:r>
          </a:p>
          <a:p>
            <a:endParaRPr lang="en-US" sz="2400" dirty="0"/>
          </a:p>
        </p:txBody>
      </p:sp>
      <p:sp>
        <p:nvSpPr>
          <p:cNvPr id="2" name="Title 1"/>
          <p:cNvSpPr>
            <a:spLocks noGrp="1"/>
          </p:cNvSpPr>
          <p:nvPr>
            <p:ph type="title"/>
          </p:nvPr>
        </p:nvSpPr>
        <p:spPr>
          <a:xfrm>
            <a:off x="789709" y="-203057"/>
            <a:ext cx="10515600" cy="1325563"/>
          </a:xfrm>
        </p:spPr>
        <p:txBody>
          <a:bodyPr/>
          <a:lstStyle/>
          <a:p>
            <a:pPr algn="ctr"/>
            <a:r>
              <a:rPr lang="en-US" dirty="0"/>
              <a:t>HPC and/or Cloud 1.0 2.0 3.0</a:t>
            </a:r>
          </a:p>
        </p:txBody>
      </p:sp>
      <p:sp>
        <p:nvSpPr>
          <p:cNvPr id="4" name="Slide Number Placeholder 3">
            <a:extLst>
              <a:ext uri="{FF2B5EF4-FFF2-40B4-BE49-F238E27FC236}">
                <a16:creationId xmlns:a16="http://schemas.microsoft.com/office/drawing/2014/main" id="{78584E60-8D25-4EEC-BA0B-71084326B64E}"/>
              </a:ext>
            </a:extLst>
          </p:cNvPr>
          <p:cNvSpPr>
            <a:spLocks noGrp="1"/>
          </p:cNvSpPr>
          <p:nvPr>
            <p:ph type="sldNum" sz="quarter" idx="12"/>
          </p:nvPr>
        </p:nvSpPr>
        <p:spPr/>
        <p:txBody>
          <a:bodyPr/>
          <a:lstStyle/>
          <a:p>
            <a:fld id="{C4B85148-DB98-4269-ACE6-2DF49F9918C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69132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F6A6870-CAD5-4E80-A1FB-B4B07AAE7970}"/>
              </a:ext>
            </a:extLst>
          </p:cNvPr>
          <p:cNvGrpSpPr/>
          <p:nvPr/>
        </p:nvGrpSpPr>
        <p:grpSpPr>
          <a:xfrm>
            <a:off x="39321" y="0"/>
            <a:ext cx="12152679" cy="6152828"/>
            <a:chOff x="39321" y="0"/>
            <a:chExt cx="12152679" cy="6152828"/>
          </a:xfrm>
        </p:grpSpPr>
        <p:pic>
          <p:nvPicPr>
            <p:cNvPr id="5" name="Picture 4">
              <a:extLst>
                <a:ext uri="{FF2B5EF4-FFF2-40B4-BE49-F238E27FC236}">
                  <a16:creationId xmlns:a16="http://schemas.microsoft.com/office/drawing/2014/main" id="{3FD6BC40-060E-487F-91E5-01376483272A}"/>
                </a:ext>
              </a:extLst>
            </p:cNvPr>
            <p:cNvPicPr>
              <a:picLocks noChangeAspect="1"/>
            </p:cNvPicPr>
            <p:nvPr/>
          </p:nvPicPr>
          <p:blipFill rotWithShape="1">
            <a:blip r:embed="rId2"/>
            <a:srcRect l="324" r="-324" b="19967"/>
            <a:stretch/>
          </p:blipFill>
          <p:spPr>
            <a:xfrm>
              <a:off x="39321" y="0"/>
              <a:ext cx="12152679" cy="5506497"/>
            </a:xfrm>
            <a:prstGeom prst="rect">
              <a:avLst/>
            </a:prstGeom>
          </p:spPr>
        </p:pic>
        <p:cxnSp>
          <p:nvCxnSpPr>
            <p:cNvPr id="7" name="Straight Arrow Connector 6">
              <a:extLst>
                <a:ext uri="{FF2B5EF4-FFF2-40B4-BE49-F238E27FC236}">
                  <a16:creationId xmlns:a16="http://schemas.microsoft.com/office/drawing/2014/main" id="{D60625BE-E1AA-4765-91B9-80D8168172AD}"/>
                </a:ext>
              </a:extLst>
            </p:cNvPr>
            <p:cNvCxnSpPr>
              <a:cxnSpLocks/>
            </p:cNvCxnSpPr>
            <p:nvPr/>
          </p:nvCxnSpPr>
          <p:spPr>
            <a:xfrm>
              <a:off x="3928905" y="5506497"/>
              <a:ext cx="6053295"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008026-C06C-4228-B4E9-CF97A39779CF}"/>
                </a:ext>
              </a:extLst>
            </p:cNvPr>
            <p:cNvSpPr txBox="1"/>
            <p:nvPr/>
          </p:nvSpPr>
          <p:spPr>
            <a:xfrm>
              <a:off x="3928905" y="5506497"/>
              <a:ext cx="61638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These 3 are focus of Twister2 but we need to preserve capability on first 2 paradigms</a:t>
              </a:r>
            </a:p>
          </p:txBody>
        </p:sp>
        <p:sp>
          <p:nvSpPr>
            <p:cNvPr id="10" name="TextBox 9">
              <a:extLst>
                <a:ext uri="{FF2B5EF4-FFF2-40B4-BE49-F238E27FC236}">
                  <a16:creationId xmlns:a16="http://schemas.microsoft.com/office/drawing/2014/main" id="{4AA3C158-70C4-42D3-81EF-57F623CA55A4}"/>
                </a:ext>
              </a:extLst>
            </p:cNvPr>
            <p:cNvSpPr txBox="1"/>
            <p:nvPr/>
          </p:nvSpPr>
          <p:spPr>
            <a:xfrm>
              <a:off x="39321" y="5598831"/>
              <a:ext cx="25230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Classic Cloud Workload</a:t>
              </a:r>
            </a:p>
          </p:txBody>
        </p:sp>
        <p:cxnSp>
          <p:nvCxnSpPr>
            <p:cNvPr id="11" name="Straight Arrow Connector 10">
              <a:extLst>
                <a:ext uri="{FF2B5EF4-FFF2-40B4-BE49-F238E27FC236}">
                  <a16:creationId xmlns:a16="http://schemas.microsoft.com/office/drawing/2014/main" id="{C1481790-2E16-48F6-9A29-A117DBD523DD}"/>
                </a:ext>
              </a:extLst>
            </p:cNvPr>
            <p:cNvCxnSpPr>
              <a:cxnSpLocks/>
            </p:cNvCxnSpPr>
            <p:nvPr/>
          </p:nvCxnSpPr>
          <p:spPr>
            <a:xfrm>
              <a:off x="62365" y="5506497"/>
              <a:ext cx="3956976"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65A9DB-AB4B-4B92-96FD-190EE0BF661C}"/>
                </a:ext>
              </a:extLst>
            </p:cNvPr>
            <p:cNvSpPr txBox="1"/>
            <p:nvPr/>
          </p:nvSpPr>
          <p:spPr>
            <a:xfrm>
              <a:off x="4432125" y="4998666"/>
              <a:ext cx="29534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Global Machine    Learning</a:t>
              </a:r>
            </a:p>
          </p:txBody>
        </p:sp>
      </p:grpSp>
      <p:sp>
        <p:nvSpPr>
          <p:cNvPr id="2" name="TextBox 1">
            <a:extLst>
              <a:ext uri="{FF2B5EF4-FFF2-40B4-BE49-F238E27FC236}">
                <a16:creationId xmlns:a16="http://schemas.microsoft.com/office/drawing/2014/main" id="{94B67E5E-8FF6-44EA-8693-CB8EB7DA4F2B}"/>
              </a:ext>
            </a:extLst>
          </p:cNvPr>
          <p:cNvSpPr txBox="1"/>
          <p:nvPr/>
        </p:nvSpPr>
        <p:spPr>
          <a:xfrm>
            <a:off x="1914268" y="885483"/>
            <a:ext cx="100825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Note Problem and System both have Architecture and efficient execution says they must match</a:t>
            </a:r>
          </a:p>
        </p:txBody>
      </p:sp>
      <p:sp>
        <p:nvSpPr>
          <p:cNvPr id="12" name="Slide Number Placeholder 11">
            <a:extLst>
              <a:ext uri="{FF2B5EF4-FFF2-40B4-BE49-F238E27FC236}">
                <a16:creationId xmlns:a16="http://schemas.microsoft.com/office/drawing/2014/main" id="{C59DC655-1E09-4586-AA90-18F0BA316C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0F4E8F9-6881-4BFE-A26D-00691AA23FA8}"/>
              </a:ext>
            </a:extLst>
          </p:cNvPr>
          <p:cNvSpPr/>
          <p:nvPr/>
        </p:nvSpPr>
        <p:spPr>
          <a:xfrm>
            <a:off x="10023231" y="5042118"/>
            <a:ext cx="2168769" cy="1815882"/>
          </a:xfrm>
          <a:prstGeom prst="rect">
            <a:avLst/>
          </a:prstGeom>
          <a:solidFill>
            <a:schemeClr val="bg1"/>
          </a:solidFill>
        </p:spPr>
        <p:txBody>
          <a:bodyPr wrap="square">
            <a:spAutoFit/>
          </a:bodyPr>
          <a:lstStyle/>
          <a:p>
            <a:r>
              <a:rPr lang="en-US" sz="1600" dirty="0"/>
              <a:t>2 important variants (software) of Iterative MapReduce and Map-Streaming</a:t>
            </a:r>
            <a:br>
              <a:rPr lang="en-US" sz="1600" dirty="0"/>
            </a:br>
            <a:r>
              <a:rPr lang="en-US" sz="1600" dirty="0"/>
              <a:t>a) “In-place” HPC </a:t>
            </a:r>
            <a:br>
              <a:rPr lang="en-US" sz="1600" dirty="0"/>
            </a:br>
            <a:r>
              <a:rPr lang="en-US" sz="1600" dirty="0"/>
              <a:t>b) Dataflow for model and data</a:t>
            </a:r>
          </a:p>
        </p:txBody>
      </p:sp>
    </p:spTree>
    <p:extLst>
      <p:ext uri="{BB962C8B-B14F-4D97-AF65-F5344CB8AC3E}">
        <p14:creationId xmlns:p14="http://schemas.microsoft.com/office/powerpoint/2010/main" val="26955928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r>
              <a:rPr lang="en-US" b="1" dirty="0"/>
              <a:t>Problem </a:t>
            </a:r>
            <a:r>
              <a:rPr lang="en-US" dirty="0"/>
              <a:t>is </a:t>
            </a:r>
            <a:r>
              <a:rPr lang="en-US" b="1" dirty="0"/>
              <a:t>Model plus Data</a:t>
            </a:r>
          </a:p>
          <a:p>
            <a:r>
              <a:rPr lang="en-US" dirty="0"/>
              <a:t>In my old papers (especially book Parallel Computing Works!), I discussed computing as multiple complex systems mapped into each other</a:t>
            </a:r>
            <a:br>
              <a:rPr lang="en-US" dirty="0"/>
            </a:br>
            <a:br>
              <a:rPr lang="en-US" dirty="0"/>
            </a:br>
            <a:r>
              <a:rPr lang="en-US" sz="2800" b="1" dirty="0">
                <a:solidFill>
                  <a:srgbClr val="C00000"/>
                </a:solidFill>
              </a:rPr>
              <a:t>Problem </a:t>
            </a:r>
            <a:r>
              <a:rPr lang="en-US" sz="2800" b="1" dirty="0">
                <a:solidFill>
                  <a:srgbClr val="C00000"/>
                </a:solidFill>
                <a:sym typeface="Wingdings" panose="05000000000000000000" pitchFamily="2" charset="2"/>
              </a:rPr>
              <a:t> Numerical formulation  Software  Hardware</a:t>
            </a:r>
            <a:br>
              <a:rPr lang="en-US" sz="2400" b="1" dirty="0">
                <a:solidFill>
                  <a:srgbClr val="C00000"/>
                </a:solidFill>
                <a:sym typeface="Wingdings" panose="05000000000000000000" pitchFamily="2" charset="2"/>
              </a:rPr>
            </a:br>
            <a:endParaRPr lang="en-US" b="1" dirty="0">
              <a:solidFill>
                <a:srgbClr val="C00000"/>
              </a:solidFill>
              <a:sym typeface="Wingdings" panose="05000000000000000000" pitchFamily="2" charset="2"/>
            </a:endParaRPr>
          </a:p>
          <a:p>
            <a:r>
              <a:rPr lang="en-US" dirty="0"/>
              <a:t>Each of these 4 systems has an architecture that can be described in similar language</a:t>
            </a:r>
          </a:p>
          <a:p>
            <a:r>
              <a:rPr lang="en-US" dirty="0"/>
              <a:t>One gets an easy programming model if architecture of problem matches that of Software</a:t>
            </a:r>
          </a:p>
          <a:p>
            <a:r>
              <a:rPr lang="en-US" dirty="0"/>
              <a:t>One gets good performance if architecture of hardware matches that of software and problem</a:t>
            </a:r>
          </a:p>
          <a:p>
            <a:r>
              <a:rPr lang="en-US" dirty="0"/>
              <a:t>So “MapReduce” can be used as architecture of software (programming model) or “Numerical formulation of problem” </a:t>
            </a:r>
          </a:p>
        </p:txBody>
      </p:sp>
      <p:sp>
        <p:nvSpPr>
          <p:cNvPr id="5" name="Title 4"/>
          <p:cNvSpPr>
            <a:spLocks noGrp="1"/>
          </p:cNvSpPr>
          <p:nvPr>
            <p:ph type="title"/>
          </p:nvPr>
        </p:nvSpPr>
        <p:spPr/>
        <p:txBody>
          <a:bodyPr>
            <a:normAutofit/>
          </a:bodyPr>
          <a:lstStyle/>
          <a:p>
            <a:r>
              <a:rPr lang="en-US" sz="3600" dirty="0"/>
              <a:t>Relation of Problem and Machine Architecture</a:t>
            </a:r>
          </a:p>
        </p:txBody>
      </p:sp>
      <p:sp>
        <p:nvSpPr>
          <p:cNvPr id="2" name="Slide Number Placeholder 1">
            <a:extLst>
              <a:ext uri="{FF2B5EF4-FFF2-40B4-BE49-F238E27FC236}">
                <a16:creationId xmlns:a16="http://schemas.microsoft.com/office/drawing/2014/main" id="{288DB8BA-BE7F-4685-B9E5-700204184460}"/>
              </a:ext>
            </a:extLst>
          </p:cNvPr>
          <p:cNvSpPr>
            <a:spLocks noGrp="1"/>
          </p:cNvSpPr>
          <p:nvPr>
            <p:ph type="sldNum" sz="quarter" idx="12"/>
          </p:nvPr>
        </p:nvSpPr>
        <p:spPr/>
        <p:txBody>
          <a:bodyPr/>
          <a:lstStyle/>
          <a:p>
            <a:fld id="{C4B85148-DB98-4269-ACE6-2DF49F9918C9}"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448700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36726"/>
            <a:ext cx="10515600" cy="2852737"/>
          </a:xfrm>
        </p:spPr>
        <p:txBody>
          <a:bodyPr>
            <a:normAutofit/>
          </a:bodyPr>
          <a:lstStyle/>
          <a:p>
            <a:pPr algn="ctr"/>
            <a:r>
              <a:rPr lang="en-US" sz="5400" dirty="0"/>
              <a:t>Convergence Diamonds</a:t>
            </a:r>
            <a:br>
              <a:rPr lang="en-US" sz="5400" dirty="0"/>
            </a:br>
            <a:r>
              <a:rPr lang="en-US" sz="5400" dirty="0"/>
              <a:t>Processing View</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3CC6C3E0-6CB7-4B6C-B5AC-3C431B827302}"/>
              </a:ext>
            </a:extLst>
          </p:cNvPr>
          <p:cNvSpPr>
            <a:spLocks noGrp="1"/>
          </p:cNvSpPr>
          <p:nvPr>
            <p:ph type="sldNum" sz="quarter" idx="12"/>
          </p:nvPr>
        </p:nvSpPr>
        <p:spPr/>
        <p:txBody>
          <a:bodyPr/>
          <a:lstStyle/>
          <a:p>
            <a:fld id="{C4B85148-DB98-4269-ACE6-2DF49F9918C9}"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955446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46587"/>
            <a:ext cx="12090400" cy="5706612"/>
          </a:xfrm>
        </p:spPr>
        <p:txBody>
          <a:bodyPr>
            <a:noAutofit/>
          </a:bodyPr>
          <a:lstStyle/>
          <a:p>
            <a:pPr>
              <a:spcBef>
                <a:spcPts val="200"/>
              </a:spcBef>
            </a:pPr>
            <a:r>
              <a:rPr lang="en-US" sz="2300" b="1" dirty="0"/>
              <a:t>Pr-1M Micro-benchmarks </a:t>
            </a:r>
            <a:r>
              <a:rPr lang="en-US" sz="2300" dirty="0"/>
              <a:t>ogres that exercise simple features of hardware such as communication, disk I/O, CPU, memory performance</a:t>
            </a:r>
          </a:p>
          <a:p>
            <a:pPr>
              <a:spcBef>
                <a:spcPts val="200"/>
              </a:spcBef>
            </a:pPr>
            <a:r>
              <a:rPr lang="en-US" sz="2300" b="1" dirty="0"/>
              <a:t>Pr-2M Local Analytics </a:t>
            </a:r>
            <a:r>
              <a:rPr lang="en-US" sz="2300" dirty="0"/>
              <a:t>executed on a single core or perhaps node</a:t>
            </a:r>
          </a:p>
          <a:p>
            <a:pPr>
              <a:spcBef>
                <a:spcPts val="200"/>
              </a:spcBef>
            </a:pPr>
            <a:r>
              <a:rPr lang="en-US" sz="2300" b="1" dirty="0"/>
              <a:t>Pr-3M Global Analytics </a:t>
            </a:r>
            <a:r>
              <a:rPr lang="en-US" sz="2300" dirty="0"/>
              <a:t>requiring iterative programming models (G5,G6) across multiple nodes of a parallel system</a:t>
            </a:r>
          </a:p>
          <a:p>
            <a:r>
              <a:rPr lang="en-US" sz="2300" b="1" dirty="0"/>
              <a:t>Pr-12M Uses Linear Algebra </a:t>
            </a:r>
            <a:r>
              <a:rPr lang="en-US" sz="2300" dirty="0"/>
              <a:t>common in Big Data and simulations</a:t>
            </a:r>
          </a:p>
          <a:p>
            <a:pPr lvl="1"/>
            <a:r>
              <a:rPr lang="en-US" sz="2300" dirty="0"/>
              <a:t>Subclasses like Full Matrix </a:t>
            </a:r>
          </a:p>
          <a:p>
            <a:pPr lvl="1"/>
            <a:r>
              <a:rPr lang="en-US" sz="2300" dirty="0"/>
              <a:t>Conjugate Gradient, </a:t>
            </a:r>
            <a:r>
              <a:rPr lang="en-US" sz="2300" dirty="0" err="1"/>
              <a:t>Krylov</a:t>
            </a:r>
            <a:r>
              <a:rPr lang="en-US" sz="2300" dirty="0"/>
              <a:t>, </a:t>
            </a:r>
            <a:r>
              <a:rPr lang="en-US" sz="2300" dirty="0" err="1"/>
              <a:t>Arnoldi</a:t>
            </a:r>
            <a:r>
              <a:rPr lang="en-US" sz="2300" dirty="0"/>
              <a:t> iterative subspace methods</a:t>
            </a:r>
          </a:p>
          <a:p>
            <a:pPr lvl="1"/>
            <a:r>
              <a:rPr lang="en-US" sz="2300" dirty="0"/>
              <a:t>Structured and unstructured sparse matrix methods</a:t>
            </a:r>
          </a:p>
          <a:p>
            <a:r>
              <a:rPr lang="en-US" sz="2300" b="1" dirty="0"/>
              <a:t>Pr-13M Graph Algorithms </a:t>
            </a:r>
            <a:r>
              <a:rPr lang="en-US" sz="2300" dirty="0"/>
              <a:t>(G3) Clear important class of algorithms -- as opposed to vector, grid, bag of words etc. – often hard especially in parallel </a:t>
            </a:r>
            <a:endParaRPr lang="en-US" sz="2300" b="1" dirty="0"/>
          </a:p>
          <a:p>
            <a:r>
              <a:rPr lang="en-US" sz="2300" b="1" dirty="0"/>
              <a:t>Pr-14M Visualization </a:t>
            </a:r>
            <a:r>
              <a:rPr lang="en-US" sz="2300" dirty="0"/>
              <a:t>is key application capability for big data and simulations</a:t>
            </a:r>
          </a:p>
          <a:p>
            <a:r>
              <a:rPr lang="en-US" sz="2300" b="1" dirty="0"/>
              <a:t>Pr-15M Core Libraries </a:t>
            </a:r>
            <a:r>
              <a:rPr lang="en-US" sz="2300" dirty="0"/>
              <a:t>Functions of general value such as Sorting, Math functions, Hashing</a:t>
            </a:r>
          </a:p>
        </p:txBody>
      </p:sp>
      <p:sp>
        <p:nvSpPr>
          <p:cNvPr id="2" name="Title 1"/>
          <p:cNvSpPr>
            <a:spLocks noGrp="1"/>
          </p:cNvSpPr>
          <p:nvPr>
            <p:ph type="title"/>
          </p:nvPr>
        </p:nvSpPr>
        <p:spPr>
          <a:xfrm>
            <a:off x="838200" y="-151156"/>
            <a:ext cx="10515600" cy="1325563"/>
          </a:xfrm>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a:t>
            </a:r>
            <a:br>
              <a:rPr lang="en-US" sz="2800" dirty="0">
                <a:solidFill>
                  <a:schemeClr val="tx1"/>
                </a:solidFill>
              </a:rPr>
            </a:br>
            <a:r>
              <a:rPr lang="en-US" sz="2800" dirty="0">
                <a:solidFill>
                  <a:schemeClr val="tx1"/>
                </a:solidFill>
              </a:rPr>
              <a:t>used in Big Data and Big Simulation </a:t>
            </a:r>
          </a:p>
        </p:txBody>
      </p:sp>
      <p:sp>
        <p:nvSpPr>
          <p:cNvPr id="4" name="Slide Number Placeholder 3">
            <a:extLst>
              <a:ext uri="{FF2B5EF4-FFF2-40B4-BE49-F238E27FC236}">
                <a16:creationId xmlns:a16="http://schemas.microsoft.com/office/drawing/2014/main" id="{600782D1-2271-4684-99AE-D130B1505D3A}"/>
              </a:ext>
            </a:extLst>
          </p:cNvPr>
          <p:cNvSpPr>
            <a:spLocks noGrp="1"/>
          </p:cNvSpPr>
          <p:nvPr>
            <p:ph type="sldNum" sz="quarter" idx="12"/>
          </p:nvPr>
        </p:nvSpPr>
        <p:spPr/>
        <p:txBody>
          <a:bodyPr/>
          <a:lstStyle/>
          <a:p>
            <a:fld id="{C4B85148-DB98-4269-ACE6-2DF49F9918C9}"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717293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79" y="716359"/>
            <a:ext cx="12090400" cy="5425282"/>
          </a:xfrm>
        </p:spPr>
        <p:txBody>
          <a:bodyPr>
            <a:noAutofit/>
          </a:bodyPr>
          <a:lstStyle/>
          <a:p>
            <a:r>
              <a:rPr lang="en-US" sz="2400" b="1" dirty="0"/>
              <a:t>Pr-4M Basic Statistics (G1): </a:t>
            </a:r>
            <a:r>
              <a:rPr lang="en-US" sz="2400" dirty="0" err="1"/>
              <a:t>MRStat</a:t>
            </a:r>
            <a:r>
              <a:rPr lang="en-US" sz="2400" dirty="0"/>
              <a:t> in NIST problem features</a:t>
            </a:r>
          </a:p>
          <a:p>
            <a:r>
              <a:rPr lang="en-US" sz="2400" b="1" dirty="0"/>
              <a:t>Pr-5M Recommender Engine: </a:t>
            </a:r>
            <a:r>
              <a:rPr lang="en-US" sz="2400" dirty="0"/>
              <a:t>core to many e-commerce, media businesses; collaborative filtering key technology</a:t>
            </a:r>
          </a:p>
          <a:p>
            <a:r>
              <a:rPr lang="en-US" sz="2400" b="1" dirty="0"/>
              <a:t>Pr-6M Search/Query/Index: </a:t>
            </a:r>
            <a:r>
              <a:rPr lang="en-US" sz="2400" dirty="0"/>
              <a:t>Classic database which is well studied (</a:t>
            </a:r>
            <a:r>
              <a:rPr lang="en-US" sz="2400" dirty="0" err="1"/>
              <a:t>Baru</a:t>
            </a:r>
            <a:r>
              <a:rPr lang="en-US" sz="2400" dirty="0"/>
              <a:t>, </a:t>
            </a:r>
            <a:r>
              <a:rPr lang="en-US" sz="2400" dirty="0" err="1"/>
              <a:t>Rabl</a:t>
            </a:r>
            <a:r>
              <a:rPr lang="en-US" sz="2400" dirty="0"/>
              <a:t> tutorial)</a:t>
            </a:r>
          </a:p>
          <a:p>
            <a:r>
              <a:rPr lang="en-US" sz="2400" b="1" dirty="0"/>
              <a:t>Pr-7M Data Classification: </a:t>
            </a:r>
            <a:r>
              <a:rPr lang="en-US" sz="2400" dirty="0"/>
              <a:t>assigning items to categories based on many methods</a:t>
            </a:r>
          </a:p>
          <a:p>
            <a:pPr lvl="1"/>
            <a:r>
              <a:rPr lang="en-US" sz="2000" dirty="0"/>
              <a:t>MapReduce good in Alignment, Basic statistics, S/Q/I, Recommender, Classification</a:t>
            </a:r>
          </a:p>
          <a:p>
            <a:r>
              <a:rPr lang="en-US" sz="2400" b="1" dirty="0"/>
              <a:t>Pr-8M Learning </a:t>
            </a:r>
            <a:r>
              <a:rPr lang="en-US" sz="2400" dirty="0"/>
              <a:t>of growing importance due to Deep Learning success in speech recognition etc..</a:t>
            </a:r>
          </a:p>
          <a:p>
            <a:pPr>
              <a:spcBef>
                <a:spcPts val="200"/>
              </a:spcBef>
            </a:pPr>
            <a:r>
              <a:rPr lang="en-US" sz="2400" b="1" dirty="0"/>
              <a:t>Pr-9M Optimization Methodology: </a:t>
            </a:r>
            <a:r>
              <a:rPr lang="en-US" sz="2400" dirty="0"/>
              <a:t>overlapping categories including </a:t>
            </a:r>
          </a:p>
          <a:p>
            <a:pPr lvl="1"/>
            <a:r>
              <a:rPr lang="en-US" sz="2000" b="1" dirty="0"/>
              <a:t>Machine Learning</a:t>
            </a:r>
            <a:r>
              <a:rPr lang="en-US" sz="2000" dirty="0"/>
              <a:t>, </a:t>
            </a:r>
            <a:r>
              <a:rPr lang="en-US" sz="2000" b="1" dirty="0"/>
              <a:t>Nonlinear Optimization (G6), Maximum Likelihood</a:t>
            </a:r>
            <a:r>
              <a:rPr lang="en-US" sz="2000" dirty="0"/>
              <a:t> or </a:t>
            </a:r>
            <a:r>
              <a:rPr lang="en-US" sz="2000" b="1" dirty="0">
                <a:sym typeface="Symbol" panose="05050102010706020507" pitchFamily="18" charset="2"/>
              </a:rPr>
              <a:t></a:t>
            </a:r>
            <a:r>
              <a:rPr lang="en-US" sz="2000" b="1" baseline="30000" dirty="0">
                <a:sym typeface="Symbol" panose="05050102010706020507" pitchFamily="18" charset="2"/>
              </a:rPr>
              <a:t>2</a:t>
            </a:r>
            <a:r>
              <a:rPr lang="en-US" sz="2000" b="1" dirty="0">
                <a:sym typeface="Symbol" panose="05050102010706020507" pitchFamily="18" charset="2"/>
              </a:rPr>
              <a:t> least squares </a:t>
            </a:r>
            <a:r>
              <a:rPr lang="en-US" sz="2000" dirty="0">
                <a:sym typeface="Symbol" panose="05050102010706020507" pitchFamily="18" charset="2"/>
              </a:rPr>
              <a:t>minimizations, </a:t>
            </a:r>
            <a:r>
              <a:rPr lang="en-US" sz="2000" b="1" dirty="0"/>
              <a:t>Expectation Maximization </a:t>
            </a:r>
            <a:r>
              <a:rPr lang="en-US" sz="2000" dirty="0"/>
              <a:t>(often Steepest descent), </a:t>
            </a:r>
            <a:r>
              <a:rPr lang="en-US" sz="2000" b="1" dirty="0"/>
              <a:t>Combinatorial Optimization, Linear/Quadratic Programming (G5), Dynamic Programming</a:t>
            </a:r>
          </a:p>
          <a:p>
            <a:r>
              <a:rPr lang="en-US" sz="2400" b="1" dirty="0"/>
              <a:t>Pr-10M </a:t>
            </a:r>
            <a:r>
              <a:rPr lang="en-US" sz="2400" dirty="0"/>
              <a:t>Streaming Data or online Algorithms. Related to DDDAS (Dynamic Data-Driven Application Systems)</a:t>
            </a:r>
          </a:p>
          <a:p>
            <a:r>
              <a:rPr lang="en-US" sz="2400" b="1" dirty="0"/>
              <a:t>Pr-11M Data Alignment (G7) </a:t>
            </a:r>
            <a:r>
              <a:rPr lang="en-US" sz="2400" dirty="0"/>
              <a:t>as in BLAST compares samples with repository</a:t>
            </a:r>
          </a:p>
        </p:txBody>
      </p:sp>
      <p:sp>
        <p:nvSpPr>
          <p:cNvPr id="2" name="Title 1"/>
          <p:cNvSpPr>
            <a:spLocks noGrp="1"/>
          </p:cNvSpPr>
          <p:nvPr>
            <p:ph type="title"/>
          </p:nvPr>
        </p:nvSpPr>
        <p:spPr>
          <a:xfrm>
            <a:off x="0" y="76200"/>
            <a:ext cx="12168221" cy="762000"/>
          </a:xfrm>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II used in Big Data</a:t>
            </a:r>
          </a:p>
        </p:txBody>
      </p:sp>
      <p:sp>
        <p:nvSpPr>
          <p:cNvPr id="4" name="Slide Number Placeholder 3">
            <a:extLst>
              <a:ext uri="{FF2B5EF4-FFF2-40B4-BE49-F238E27FC236}">
                <a16:creationId xmlns:a16="http://schemas.microsoft.com/office/drawing/2014/main" id="{B134E635-B14D-4F25-8EB6-53A42A284100}"/>
              </a:ext>
            </a:extLst>
          </p:cNvPr>
          <p:cNvSpPr>
            <a:spLocks noGrp="1"/>
          </p:cNvSpPr>
          <p:nvPr>
            <p:ph type="sldNum" sz="quarter" idx="12"/>
          </p:nvPr>
        </p:nvSpPr>
        <p:spPr/>
        <p:txBody>
          <a:bodyPr/>
          <a:lstStyle/>
          <a:p>
            <a:fld id="{C4B85148-DB98-4269-ACE6-2DF49F9918C9}"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234970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199"/>
            <a:ext cx="12090400" cy="5458691"/>
          </a:xfrm>
        </p:spPr>
        <p:txBody>
          <a:bodyPr>
            <a:noAutofit/>
          </a:bodyPr>
          <a:lstStyle/>
          <a:p>
            <a:r>
              <a:rPr lang="en-US" b="1" dirty="0"/>
              <a:t>Pr-16M Iterative PDE Solvers: </a:t>
            </a:r>
            <a:r>
              <a:rPr lang="en-US" dirty="0"/>
              <a:t>Jacobi, Gauss Seidel etc.</a:t>
            </a:r>
          </a:p>
          <a:p>
            <a:r>
              <a:rPr lang="en-US" b="1" dirty="0"/>
              <a:t>Pr-17M Multiscale Method? </a:t>
            </a:r>
            <a:r>
              <a:rPr lang="en-US" dirty="0"/>
              <a:t>Multigrid and other variable resolution approaches</a:t>
            </a:r>
          </a:p>
          <a:p>
            <a:r>
              <a:rPr lang="en-US" b="1" dirty="0"/>
              <a:t>Pr-18M Spectral Methods </a:t>
            </a:r>
            <a:r>
              <a:rPr lang="en-US" dirty="0"/>
              <a:t>as in Fast Fourier Transform</a:t>
            </a:r>
          </a:p>
          <a:p>
            <a:r>
              <a:rPr lang="en-US" b="1" dirty="0"/>
              <a:t>Pr-19M N-body Methods </a:t>
            </a:r>
            <a:r>
              <a:rPr lang="en-US" dirty="0"/>
              <a:t>as in Fast multipole, Barnes-Hut</a:t>
            </a:r>
          </a:p>
          <a:p>
            <a:r>
              <a:rPr lang="en-US" b="1" dirty="0"/>
              <a:t>Pr-20M Both Particles and Fields </a:t>
            </a:r>
            <a:r>
              <a:rPr lang="en-US" dirty="0"/>
              <a:t>as in Particle in Cell method</a:t>
            </a:r>
          </a:p>
          <a:p>
            <a:r>
              <a:rPr lang="en-US" b="1" dirty="0"/>
              <a:t>Pr-21M Evolution of Discrete Systems </a:t>
            </a:r>
            <a:r>
              <a:rPr lang="en-US" dirty="0"/>
              <a:t>as in simulation of Electrical Grids, Chips, Biological Systems, Epidemiology. Needs Ordinary Differential Equation solvers</a:t>
            </a:r>
          </a:p>
          <a:p>
            <a:r>
              <a:rPr lang="en-US" b="1" dirty="0"/>
              <a:t>Pr-22M Nature of Mesh if used: </a:t>
            </a:r>
            <a:r>
              <a:rPr lang="en-US" dirty="0"/>
              <a:t>Structured, Unstructured, Adaptive</a:t>
            </a:r>
          </a:p>
        </p:txBody>
      </p:sp>
      <p:sp>
        <p:nvSpPr>
          <p:cNvPr id="2" name="Title 1"/>
          <p:cNvSpPr>
            <a:spLocks noGrp="1"/>
          </p:cNvSpPr>
          <p:nvPr>
            <p:ph type="title"/>
          </p:nvPr>
        </p:nvSpPr>
        <p:spPr>
          <a:xfrm>
            <a:off x="-37011" y="304800"/>
            <a:ext cx="12168221" cy="762000"/>
          </a:xfrm>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III</a:t>
            </a:r>
            <a:br>
              <a:rPr lang="en-US" sz="2800" dirty="0">
                <a:solidFill>
                  <a:schemeClr val="tx1"/>
                </a:solidFill>
              </a:rPr>
            </a:br>
            <a:r>
              <a:rPr lang="en-US" sz="2800" dirty="0">
                <a:solidFill>
                  <a:schemeClr val="tx1"/>
                </a:solidFill>
              </a:rPr>
              <a:t>used in Big Simulation </a:t>
            </a:r>
          </a:p>
        </p:txBody>
      </p:sp>
      <p:sp>
        <p:nvSpPr>
          <p:cNvPr id="6" name="TextBox 5"/>
          <p:cNvSpPr txBox="1"/>
          <p:nvPr/>
        </p:nvSpPr>
        <p:spPr>
          <a:xfrm>
            <a:off x="3359103" y="5509608"/>
            <a:ext cx="8182048" cy="523220"/>
          </a:xfrm>
          <a:prstGeom prst="rect">
            <a:avLst/>
          </a:prstGeom>
          <a:noFill/>
        </p:spPr>
        <p:txBody>
          <a:bodyPr wrap="none" rtlCol="0">
            <a:spAutoFit/>
          </a:bodyPr>
          <a:lstStyle/>
          <a:p>
            <a:pPr eaLnBrk="1" fontAlgn="auto" hangingPunct="1">
              <a:spcBef>
                <a:spcPts val="0"/>
              </a:spcBef>
              <a:spcAft>
                <a:spcPts val="0"/>
              </a:spcAft>
              <a:defRPr/>
            </a:pPr>
            <a:r>
              <a:rPr lang="en-US" sz="2800" b="1" i="0" kern="0" dirty="0">
                <a:solidFill>
                  <a:srgbClr val="C00000"/>
                </a:solidFill>
              </a:rPr>
              <a:t>Covers NAS Parallel Benchmarks and Berkeley Dwarfs</a:t>
            </a:r>
          </a:p>
        </p:txBody>
      </p:sp>
      <p:sp>
        <p:nvSpPr>
          <p:cNvPr id="4" name="Slide Number Placeholder 3">
            <a:extLst>
              <a:ext uri="{FF2B5EF4-FFF2-40B4-BE49-F238E27FC236}">
                <a16:creationId xmlns:a16="http://schemas.microsoft.com/office/drawing/2014/main" id="{542555BA-A5DB-4087-B6B2-8728875D40DB}"/>
              </a:ext>
            </a:extLst>
          </p:cNvPr>
          <p:cNvSpPr>
            <a:spLocks noGrp="1"/>
          </p:cNvSpPr>
          <p:nvPr>
            <p:ph type="sldNum" sz="quarter" idx="12"/>
          </p:nvPr>
        </p:nvSpPr>
        <p:spPr/>
        <p:txBody>
          <a:bodyPr/>
          <a:lstStyle/>
          <a:p>
            <a:fld id="{C4B85148-DB98-4269-ACE6-2DF49F9918C9}"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4374477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8"/>
            <a:ext cx="10515600" cy="1788535"/>
          </a:xfrm>
        </p:spPr>
        <p:txBody>
          <a:bodyPr>
            <a:normAutofit/>
          </a:bodyPr>
          <a:lstStyle/>
          <a:p>
            <a:pPr algn="ctr"/>
            <a:r>
              <a:rPr lang="en-US" sz="4800" dirty="0"/>
              <a:t>Convergence Diamonds </a:t>
            </a:r>
            <a:br>
              <a:rPr lang="en-US" sz="4800" dirty="0"/>
            </a:br>
            <a:r>
              <a:rPr lang="en-US" sz="4800" dirty="0"/>
              <a:t>Execution View</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29860ADD-F05D-47DD-9618-A94CB34AAA45}"/>
              </a:ext>
            </a:extLst>
          </p:cNvPr>
          <p:cNvSpPr>
            <a:spLocks noGrp="1"/>
          </p:cNvSpPr>
          <p:nvPr>
            <p:ph type="sldNum" sz="quarter" idx="12"/>
          </p:nvPr>
        </p:nvSpPr>
        <p:spPr/>
        <p:txBody>
          <a:bodyPr/>
          <a:lstStyle/>
          <a:p>
            <a:fld id="{C4B85148-DB98-4269-ACE6-2DF49F9918C9}"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4924216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12090400" cy="5825836"/>
          </a:xfrm>
        </p:spPr>
        <p:txBody>
          <a:bodyPr>
            <a:noAutofit/>
          </a:bodyPr>
          <a:lstStyle/>
          <a:p>
            <a:r>
              <a:rPr lang="en-US" sz="2600" dirty="0"/>
              <a:t>The Execution view is a mix of facets describing either data or model; PA was largely the overall </a:t>
            </a:r>
            <a:r>
              <a:rPr lang="en-US" sz="2600" dirty="0" err="1"/>
              <a:t>Data+Model</a:t>
            </a:r>
            <a:endParaRPr lang="en-US" sz="2600" dirty="0"/>
          </a:p>
          <a:p>
            <a:r>
              <a:rPr lang="en-US" sz="2600" b="1" dirty="0"/>
              <a:t>EV-M14 is Complexity of model </a:t>
            </a:r>
            <a:r>
              <a:rPr lang="en-US" sz="2600" dirty="0"/>
              <a:t>(O(N</a:t>
            </a:r>
            <a:r>
              <a:rPr lang="en-US" sz="2600" baseline="30000" dirty="0"/>
              <a:t>2</a:t>
            </a:r>
            <a:r>
              <a:rPr lang="en-US" sz="2600" dirty="0"/>
              <a:t>) for N points) seen in </a:t>
            </a:r>
            <a:r>
              <a:rPr lang="en-US" sz="2600" b="1" dirty="0"/>
              <a:t>the non-metric space models EV-M13</a:t>
            </a:r>
            <a:r>
              <a:rPr lang="en-US" sz="2600" dirty="0"/>
              <a:t> such as one gets with DNA sequences.</a:t>
            </a:r>
          </a:p>
          <a:p>
            <a:r>
              <a:rPr lang="en-US" sz="2600" b="1" dirty="0"/>
              <a:t>EV-M11</a:t>
            </a:r>
            <a:r>
              <a:rPr lang="en-US" sz="2600" dirty="0"/>
              <a:t> describes i</a:t>
            </a:r>
            <a:r>
              <a:rPr lang="en-US" sz="2600" b="1" dirty="0"/>
              <a:t>terative structure </a:t>
            </a:r>
            <a:r>
              <a:rPr lang="en-US" sz="2600" dirty="0"/>
              <a:t>distinguishing Spark, </a:t>
            </a:r>
            <a:r>
              <a:rPr lang="en-US" sz="2600" dirty="0" err="1"/>
              <a:t>Flink</a:t>
            </a:r>
            <a:r>
              <a:rPr lang="en-US" sz="2600" dirty="0"/>
              <a:t>, and Harp from the original Hadoop. </a:t>
            </a:r>
          </a:p>
          <a:p>
            <a:r>
              <a:rPr lang="en-US" sz="2600" dirty="0"/>
              <a:t>The facet</a:t>
            </a:r>
            <a:r>
              <a:rPr lang="en-US" sz="2600" b="1" dirty="0"/>
              <a:t> EV-M8 </a:t>
            </a:r>
            <a:r>
              <a:rPr lang="en-US" sz="2600" dirty="0"/>
              <a:t>describes the </a:t>
            </a:r>
            <a:r>
              <a:rPr lang="en-US" sz="2600" b="1" dirty="0"/>
              <a:t>communication structure </a:t>
            </a:r>
            <a:r>
              <a:rPr lang="en-US" sz="2600" dirty="0"/>
              <a:t>which is a focus of our research as much data analytics relies on </a:t>
            </a:r>
            <a:r>
              <a:rPr lang="en-US" sz="2600" b="1" dirty="0"/>
              <a:t>collective communication </a:t>
            </a:r>
            <a:r>
              <a:rPr lang="en-US" sz="2600" dirty="0"/>
              <a:t>which is in principle understood but we find that significant new work is needed compared to basic HPC releases  which tend to address point to point communication. </a:t>
            </a:r>
          </a:p>
          <a:p>
            <a:r>
              <a:rPr lang="en-US" sz="2600" dirty="0"/>
              <a:t>The </a:t>
            </a:r>
            <a:r>
              <a:rPr lang="en-US" sz="2600" b="1" dirty="0"/>
              <a:t>model size EV-M4 </a:t>
            </a:r>
            <a:r>
              <a:rPr lang="en-US" sz="2600" dirty="0"/>
              <a:t>and </a:t>
            </a:r>
            <a:r>
              <a:rPr lang="en-US" sz="2600" b="1" dirty="0"/>
              <a:t>data volume EV-D4 </a:t>
            </a:r>
            <a:r>
              <a:rPr lang="en-US" sz="2600" dirty="0"/>
              <a:t>are important in describing the algorithm performance as just like in simulation problems, the </a:t>
            </a:r>
            <a:r>
              <a:rPr lang="en-US" sz="2600" b="1" dirty="0"/>
              <a:t>grain size </a:t>
            </a:r>
            <a:r>
              <a:rPr lang="en-US" sz="2600" dirty="0"/>
              <a:t>(the number of model parameters held in the unit – thread or process – of parallel computing) is a critical measure of performance.</a:t>
            </a:r>
            <a:br>
              <a:rPr lang="en-US" sz="2600" dirty="0"/>
            </a:br>
            <a:endParaRPr lang="en-US" sz="2600" dirty="0"/>
          </a:p>
        </p:txBody>
      </p:sp>
      <p:sp>
        <p:nvSpPr>
          <p:cNvPr id="2" name="Title 1"/>
          <p:cNvSpPr>
            <a:spLocks noGrp="1"/>
          </p:cNvSpPr>
          <p:nvPr>
            <p:ph type="title"/>
          </p:nvPr>
        </p:nvSpPr>
        <p:spPr>
          <a:xfrm>
            <a:off x="838200" y="-57439"/>
            <a:ext cx="10515600" cy="916421"/>
          </a:xfrm>
        </p:spPr>
        <p:txBody>
          <a:bodyPr/>
          <a:lstStyle/>
          <a:p>
            <a:pPr algn="ctr"/>
            <a:r>
              <a:rPr lang="en-US" dirty="0"/>
              <a:t>Examples in Execution View EV</a:t>
            </a:r>
          </a:p>
        </p:txBody>
      </p:sp>
      <p:sp>
        <p:nvSpPr>
          <p:cNvPr id="4" name="Slide Number Placeholder 3">
            <a:extLst>
              <a:ext uri="{FF2B5EF4-FFF2-40B4-BE49-F238E27FC236}">
                <a16:creationId xmlns:a16="http://schemas.microsoft.com/office/drawing/2014/main" id="{16448A39-6B69-42DE-87EE-84ED289179FE}"/>
              </a:ext>
            </a:extLst>
          </p:cNvPr>
          <p:cNvSpPr>
            <a:spLocks noGrp="1"/>
          </p:cNvSpPr>
          <p:nvPr>
            <p:ph type="sldNum" sz="quarter" idx="12"/>
          </p:nvPr>
        </p:nvSpPr>
        <p:spPr/>
        <p:txBody>
          <a:bodyPr/>
          <a:lstStyle/>
          <a:p>
            <a:fld id="{C4B85148-DB98-4269-ACE6-2DF49F9918C9}"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40882571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9" y="464128"/>
            <a:ext cx="12090400" cy="5638800"/>
          </a:xfrm>
        </p:spPr>
        <p:txBody>
          <a:bodyPr>
            <a:noAutofit/>
          </a:bodyPr>
          <a:lstStyle/>
          <a:p>
            <a:pPr marL="514350" indent="-514350">
              <a:buFont typeface="+mj-lt"/>
              <a:buAutoNum type="arabicPeriod"/>
            </a:pPr>
            <a:r>
              <a:rPr lang="en-US" sz="1700" b="1" dirty="0"/>
              <a:t>Performance Metrics; </a:t>
            </a:r>
            <a:r>
              <a:rPr lang="en-US" sz="1700" dirty="0"/>
              <a:t>property found by benchmarking Diamond</a:t>
            </a:r>
          </a:p>
          <a:p>
            <a:pPr marL="514350" indent="-514350">
              <a:buFont typeface="+mj-lt"/>
              <a:buAutoNum type="arabicPeriod"/>
            </a:pPr>
            <a:r>
              <a:rPr lang="en-US" sz="1700" b="1" dirty="0"/>
              <a:t>Flops per byte; </a:t>
            </a:r>
            <a:r>
              <a:rPr lang="en-US" sz="1700" dirty="0"/>
              <a:t>memory or I/O</a:t>
            </a:r>
          </a:p>
          <a:p>
            <a:pPr marL="514350" indent="-514350">
              <a:buFont typeface="+mj-lt"/>
              <a:buAutoNum type="arabicPeriod"/>
            </a:pPr>
            <a:r>
              <a:rPr lang="en-US" sz="1700" b="1" dirty="0"/>
              <a:t>Execution Environment; Core libraries needed: </a:t>
            </a:r>
            <a:r>
              <a:rPr lang="en-US" sz="1700" dirty="0"/>
              <a:t>matrix-matrix/vector algebra, conjugate gradient, reduction, broadcast; Cloud, HPC etc.</a:t>
            </a:r>
          </a:p>
          <a:p>
            <a:pPr marL="514350" indent="-514350">
              <a:buFont typeface="+mj-lt"/>
              <a:buAutoNum type="arabicPeriod"/>
            </a:pPr>
            <a:r>
              <a:rPr lang="en-US" sz="1700" b="1" dirty="0"/>
              <a:t>Volume: </a:t>
            </a:r>
            <a:r>
              <a:rPr lang="en-US" sz="1700" dirty="0"/>
              <a:t>property of a Diamond instance: a) </a:t>
            </a:r>
            <a:r>
              <a:rPr lang="en-US" sz="1700" b="1" dirty="0">
                <a:solidFill>
                  <a:srgbClr val="C00000"/>
                </a:solidFill>
              </a:rPr>
              <a:t>Data</a:t>
            </a:r>
            <a:r>
              <a:rPr lang="en-US" sz="1700" dirty="0"/>
              <a:t> Volume and b) </a:t>
            </a:r>
            <a:r>
              <a:rPr lang="en-US" sz="1700" b="1" dirty="0">
                <a:solidFill>
                  <a:srgbClr val="C00000"/>
                </a:solidFill>
              </a:rPr>
              <a:t>Model </a:t>
            </a:r>
            <a:r>
              <a:rPr lang="en-US" sz="1700" dirty="0"/>
              <a:t>Size</a:t>
            </a:r>
          </a:p>
          <a:p>
            <a:pPr marL="514350" indent="-514350">
              <a:buFont typeface="+mj-lt"/>
              <a:buAutoNum type="arabicPeriod"/>
            </a:pPr>
            <a:r>
              <a:rPr lang="en-US" sz="1700" b="1" dirty="0"/>
              <a:t>Velocity: </a:t>
            </a:r>
            <a:r>
              <a:rPr lang="en-US" sz="1700" dirty="0"/>
              <a:t>qualitative property of Diamond with value associated with instance. Only </a:t>
            </a:r>
            <a:r>
              <a:rPr lang="en-US" sz="1700" b="1" dirty="0">
                <a:solidFill>
                  <a:srgbClr val="C00000"/>
                </a:solidFill>
              </a:rPr>
              <a:t>Data</a:t>
            </a:r>
          </a:p>
          <a:p>
            <a:pPr marL="514350" indent="-514350">
              <a:buFont typeface="+mj-lt"/>
              <a:buAutoNum type="arabicPeriod"/>
            </a:pPr>
            <a:r>
              <a:rPr lang="en-US" sz="1700" b="1" dirty="0"/>
              <a:t>Variety: </a:t>
            </a:r>
            <a:r>
              <a:rPr lang="en-US" sz="1700" dirty="0"/>
              <a:t>important property especially of composite Diamonds; </a:t>
            </a:r>
            <a:r>
              <a:rPr lang="en-US" sz="1700" b="1" dirty="0">
                <a:solidFill>
                  <a:srgbClr val="C00000"/>
                </a:solidFill>
              </a:rPr>
              <a:t>Data</a:t>
            </a:r>
            <a:r>
              <a:rPr lang="en-US" sz="1700" dirty="0"/>
              <a:t> and </a:t>
            </a:r>
            <a:r>
              <a:rPr lang="en-US" sz="1700" b="1" dirty="0">
                <a:solidFill>
                  <a:srgbClr val="C00000"/>
                </a:solidFill>
              </a:rPr>
              <a:t>Model</a:t>
            </a:r>
            <a:r>
              <a:rPr lang="en-US" sz="1700" dirty="0"/>
              <a:t> separately</a:t>
            </a:r>
          </a:p>
          <a:p>
            <a:pPr marL="514350" indent="-514350">
              <a:buFont typeface="+mj-lt"/>
              <a:buAutoNum type="arabicPeriod"/>
            </a:pPr>
            <a:r>
              <a:rPr lang="en-US" sz="1700" b="1" dirty="0"/>
              <a:t>Veracity: </a:t>
            </a:r>
            <a:r>
              <a:rPr lang="en-US" sz="1700" dirty="0"/>
              <a:t>important property of applications but not kernels;</a:t>
            </a:r>
          </a:p>
          <a:p>
            <a:pPr marL="514350" indent="-514350">
              <a:buFont typeface="+mj-lt"/>
              <a:buAutoNum type="arabicPeriod"/>
            </a:pPr>
            <a:r>
              <a:rPr lang="en-US" sz="1700" b="1" dirty="0">
                <a:solidFill>
                  <a:srgbClr val="C00000"/>
                </a:solidFill>
              </a:rPr>
              <a:t>Model</a:t>
            </a:r>
            <a:r>
              <a:rPr lang="en-US" sz="1700" b="1" dirty="0"/>
              <a:t> Communication Structure; </a:t>
            </a:r>
            <a:r>
              <a:rPr lang="en-US" sz="1700" dirty="0"/>
              <a:t>Interconnect requirements; Is communication BSP, Asynchronous, Pub-Sub, Collective, Point to Point? </a:t>
            </a:r>
          </a:p>
          <a:p>
            <a:pPr marL="514350" indent="-514350">
              <a:buFont typeface="+mj-lt"/>
              <a:buAutoNum type="arabicPeriod"/>
            </a:pPr>
            <a:r>
              <a:rPr lang="en-US" sz="1700" dirty="0"/>
              <a:t>Is </a:t>
            </a:r>
            <a:r>
              <a:rPr lang="en-US" sz="1700" b="1" dirty="0">
                <a:solidFill>
                  <a:srgbClr val="C00000"/>
                </a:solidFill>
              </a:rPr>
              <a:t>Data</a:t>
            </a:r>
            <a:r>
              <a:rPr lang="en-US" sz="1700" dirty="0"/>
              <a:t> and/or </a:t>
            </a:r>
            <a:r>
              <a:rPr lang="en-US" sz="1700" b="1" dirty="0">
                <a:solidFill>
                  <a:srgbClr val="C00000"/>
                </a:solidFill>
              </a:rPr>
              <a:t>Model</a:t>
            </a:r>
            <a:r>
              <a:rPr lang="en-US" sz="1700" dirty="0"/>
              <a:t> (graph) </a:t>
            </a:r>
            <a:r>
              <a:rPr lang="en-US" sz="1700" b="1" dirty="0"/>
              <a:t>static </a:t>
            </a:r>
            <a:r>
              <a:rPr lang="en-US" sz="1700" dirty="0"/>
              <a:t>or </a:t>
            </a:r>
            <a:r>
              <a:rPr lang="en-US" sz="1700" b="1" dirty="0"/>
              <a:t>dynamic?</a:t>
            </a:r>
          </a:p>
          <a:p>
            <a:pPr marL="514350" indent="-514350">
              <a:buFont typeface="+mj-lt"/>
              <a:buAutoNum type="arabicPeriod"/>
            </a:pPr>
            <a:r>
              <a:rPr lang="en-US" sz="1700" dirty="0"/>
              <a:t>Much </a:t>
            </a:r>
            <a:r>
              <a:rPr lang="en-US" sz="1700" b="1" dirty="0">
                <a:solidFill>
                  <a:srgbClr val="C00000"/>
                </a:solidFill>
              </a:rPr>
              <a:t>Data </a:t>
            </a:r>
            <a:r>
              <a:rPr lang="en-US" sz="1700" dirty="0"/>
              <a:t>and/or </a:t>
            </a:r>
            <a:r>
              <a:rPr lang="en-US" sz="1700" b="1" dirty="0">
                <a:solidFill>
                  <a:srgbClr val="C00000"/>
                </a:solidFill>
              </a:rPr>
              <a:t>Models</a:t>
            </a:r>
            <a:r>
              <a:rPr lang="en-US" sz="1700" dirty="0"/>
              <a:t> consist of a set of interconnected entities; is this </a:t>
            </a:r>
            <a:r>
              <a:rPr lang="en-US" sz="1700" b="1" dirty="0"/>
              <a:t>regular </a:t>
            </a:r>
            <a:r>
              <a:rPr lang="en-US" sz="1700" dirty="0"/>
              <a:t>as a set of pixels or is it a complicated </a:t>
            </a:r>
            <a:r>
              <a:rPr lang="en-US" sz="1700" b="1" dirty="0"/>
              <a:t>irregular graph?</a:t>
            </a:r>
          </a:p>
          <a:p>
            <a:pPr marL="514350" indent="-514350">
              <a:buFont typeface="+mj-lt"/>
              <a:buAutoNum type="arabicPeriod"/>
            </a:pPr>
            <a:r>
              <a:rPr lang="en-US" sz="1700" dirty="0"/>
              <a:t>Are </a:t>
            </a:r>
            <a:r>
              <a:rPr lang="en-US" sz="1700" b="1" dirty="0">
                <a:solidFill>
                  <a:srgbClr val="C00000"/>
                </a:solidFill>
              </a:rPr>
              <a:t>Models </a:t>
            </a:r>
            <a:r>
              <a:rPr lang="en-US" sz="1700" b="1" dirty="0"/>
              <a:t>Iterative </a:t>
            </a:r>
            <a:r>
              <a:rPr lang="en-US" sz="1700" dirty="0"/>
              <a:t>or</a:t>
            </a:r>
            <a:r>
              <a:rPr lang="en-US" sz="1700" b="1" dirty="0"/>
              <a:t> not?</a:t>
            </a:r>
          </a:p>
          <a:p>
            <a:pPr marL="514350" indent="-514350">
              <a:buFont typeface="+mj-lt"/>
              <a:buAutoNum type="arabicPeriod"/>
            </a:pPr>
            <a:r>
              <a:rPr lang="en-US" sz="1700" b="1" dirty="0">
                <a:solidFill>
                  <a:srgbClr val="C00000"/>
                </a:solidFill>
              </a:rPr>
              <a:t>Data</a:t>
            </a:r>
            <a:r>
              <a:rPr lang="en-US" sz="1700" b="1" dirty="0"/>
              <a:t> Abstraction: </a:t>
            </a:r>
            <a:r>
              <a:rPr lang="en-US" sz="1700" dirty="0"/>
              <a:t>key-value, pixel, graph(G3), vector, bags of words or items; </a:t>
            </a:r>
            <a:r>
              <a:rPr lang="en-US" sz="1700" b="1" dirty="0">
                <a:solidFill>
                  <a:srgbClr val="C00000"/>
                </a:solidFill>
              </a:rPr>
              <a:t>Model</a:t>
            </a:r>
            <a:r>
              <a:rPr lang="en-US" sz="1700" dirty="0"/>
              <a:t> can have same or different abstractions e.g. mesh points, finite element, Convolutional Network</a:t>
            </a:r>
          </a:p>
          <a:p>
            <a:pPr marL="514350" indent="-514350">
              <a:buFont typeface="+mj-lt"/>
              <a:buAutoNum type="arabicPeriod"/>
            </a:pPr>
            <a:r>
              <a:rPr lang="en-US" sz="1700" dirty="0"/>
              <a:t>Are </a:t>
            </a:r>
            <a:r>
              <a:rPr lang="en-US" sz="1700" b="1" dirty="0">
                <a:solidFill>
                  <a:srgbClr val="C00000"/>
                </a:solidFill>
              </a:rPr>
              <a:t>data</a:t>
            </a:r>
            <a:r>
              <a:rPr lang="en-US" sz="1700" dirty="0"/>
              <a:t> points in </a:t>
            </a:r>
            <a:r>
              <a:rPr lang="en-US" sz="1700" b="1" dirty="0"/>
              <a:t>metric or non-metric spaces? </a:t>
            </a:r>
            <a:r>
              <a:rPr lang="en-US" sz="1700" b="1" dirty="0">
                <a:solidFill>
                  <a:srgbClr val="C00000"/>
                </a:solidFill>
              </a:rPr>
              <a:t>Data</a:t>
            </a:r>
            <a:r>
              <a:rPr lang="en-US" sz="1700" b="1" dirty="0"/>
              <a:t> </a:t>
            </a:r>
            <a:r>
              <a:rPr lang="en-US" sz="1700" dirty="0"/>
              <a:t>and</a:t>
            </a:r>
            <a:r>
              <a:rPr lang="en-US" sz="1700" b="1" dirty="0"/>
              <a:t> </a:t>
            </a:r>
            <a:r>
              <a:rPr lang="en-US" sz="1700" b="1" dirty="0">
                <a:solidFill>
                  <a:srgbClr val="C00000"/>
                </a:solidFill>
              </a:rPr>
              <a:t>Model </a:t>
            </a:r>
            <a:r>
              <a:rPr lang="en-US" sz="1700" dirty="0"/>
              <a:t>separately?</a:t>
            </a:r>
          </a:p>
          <a:p>
            <a:pPr marL="514350" indent="-514350">
              <a:buFont typeface="+mj-lt"/>
              <a:buAutoNum type="arabicPeriod"/>
            </a:pPr>
            <a:r>
              <a:rPr lang="en-US" sz="1700" dirty="0"/>
              <a:t>Is</a:t>
            </a:r>
            <a:r>
              <a:rPr lang="en-US" sz="1700" b="1" dirty="0">
                <a:solidFill>
                  <a:srgbClr val="C00000"/>
                </a:solidFill>
              </a:rPr>
              <a:t> Model </a:t>
            </a:r>
            <a:r>
              <a:rPr lang="en-US" sz="1700" dirty="0"/>
              <a:t>algorithm </a:t>
            </a:r>
            <a:r>
              <a:rPr lang="en-US" sz="1700" b="1" dirty="0"/>
              <a:t>O(N</a:t>
            </a:r>
            <a:r>
              <a:rPr lang="en-US" sz="1700" b="1" baseline="30000" dirty="0"/>
              <a:t>2</a:t>
            </a:r>
            <a:r>
              <a:rPr lang="en-US" sz="1700" b="1" dirty="0"/>
              <a:t>) or O(N) </a:t>
            </a:r>
            <a:r>
              <a:rPr lang="en-US" sz="1700" dirty="0"/>
              <a:t>(up to logs) for N points per iteration (G2)</a:t>
            </a:r>
          </a:p>
          <a:p>
            <a:pPr>
              <a:buFont typeface="+mj-lt"/>
              <a:buAutoNum type="arabicPeriod"/>
            </a:pPr>
            <a:endParaRPr lang="en-US" sz="1700" dirty="0"/>
          </a:p>
        </p:txBody>
      </p:sp>
      <p:sp>
        <p:nvSpPr>
          <p:cNvPr id="2" name="Title 1"/>
          <p:cNvSpPr>
            <a:spLocks noGrp="1"/>
          </p:cNvSpPr>
          <p:nvPr>
            <p:ph type="title"/>
          </p:nvPr>
        </p:nvSpPr>
        <p:spPr>
          <a:xfrm>
            <a:off x="609600" y="0"/>
            <a:ext cx="11558621" cy="630382"/>
          </a:xfrm>
        </p:spPr>
        <p:txBody>
          <a:bodyPr>
            <a:noAutofit/>
          </a:bodyPr>
          <a:lstStyle/>
          <a:p>
            <a:r>
              <a:rPr lang="en-US" sz="3200" dirty="0">
                <a:solidFill>
                  <a:schemeClr val="tx1"/>
                </a:solidFill>
              </a:rPr>
              <a:t>View for </a:t>
            </a:r>
            <a:r>
              <a:rPr lang="en-US" sz="3200" dirty="0" err="1">
                <a:solidFill>
                  <a:schemeClr val="tx1"/>
                </a:solidFill>
              </a:rPr>
              <a:t>Micropatterns</a:t>
            </a:r>
            <a:r>
              <a:rPr lang="en-US" sz="3200" dirty="0">
                <a:solidFill>
                  <a:schemeClr val="tx1"/>
                </a:solidFill>
              </a:rPr>
              <a:t> or </a:t>
            </a:r>
            <a:r>
              <a:rPr lang="en-US" sz="3200" dirty="0">
                <a:solidFill>
                  <a:srgbClr val="C00000"/>
                </a:solidFill>
              </a:rPr>
              <a:t>Execution Features</a:t>
            </a:r>
          </a:p>
        </p:txBody>
      </p:sp>
      <p:sp>
        <p:nvSpPr>
          <p:cNvPr id="4" name="Slide Number Placeholder 3">
            <a:extLst>
              <a:ext uri="{FF2B5EF4-FFF2-40B4-BE49-F238E27FC236}">
                <a16:creationId xmlns:a16="http://schemas.microsoft.com/office/drawing/2014/main" id="{734DF87C-25EA-4094-9827-0C0F08784D52}"/>
              </a:ext>
            </a:extLst>
          </p:cNvPr>
          <p:cNvSpPr>
            <a:spLocks noGrp="1"/>
          </p:cNvSpPr>
          <p:nvPr>
            <p:ph type="sldNum" sz="quarter" idx="12"/>
          </p:nvPr>
        </p:nvSpPr>
        <p:spPr/>
        <p:txBody>
          <a:bodyPr/>
          <a:lstStyle/>
          <a:p>
            <a:fld id="{C4B85148-DB98-4269-ACE6-2DF49F9918C9}"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22154212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Convergence Diamonds </a:t>
            </a:r>
            <a:br>
              <a:rPr lang="en-US" sz="5400" dirty="0"/>
            </a:br>
            <a:r>
              <a:rPr lang="en-US" sz="5400" dirty="0"/>
              <a:t>Data Source and Style View</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2F98F085-54EF-4330-AD94-A910B811CCB0}"/>
              </a:ext>
            </a:extLst>
          </p:cNvPr>
          <p:cNvSpPr>
            <a:spLocks noGrp="1"/>
          </p:cNvSpPr>
          <p:nvPr>
            <p:ph type="sldNum" sz="quarter" idx="12"/>
          </p:nvPr>
        </p:nvSpPr>
        <p:spPr/>
        <p:txBody>
          <a:bodyPr/>
          <a:lstStyle/>
          <a:p>
            <a:fld id="{C4B85148-DB98-4269-ACE6-2DF49F9918C9}"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255359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12192000" cy="5562600"/>
          </a:xfrm>
        </p:spPr>
        <p:txBody>
          <a:bodyPr>
            <a:normAutofit fontScale="92500" lnSpcReduction="10000"/>
          </a:bodyPr>
          <a:lstStyle/>
          <a:p>
            <a:r>
              <a:rPr lang="en-US" dirty="0"/>
              <a:t>Two major trends in computing systems are </a:t>
            </a:r>
          </a:p>
          <a:p>
            <a:pPr lvl="1"/>
            <a:r>
              <a:rPr lang="en-US" b="1" dirty="0"/>
              <a:t>Growth in high performance computing (HPC</a:t>
            </a:r>
            <a:r>
              <a:rPr lang="en-US" dirty="0"/>
              <a:t>) with an international exascale initiative (China in the lead)</a:t>
            </a:r>
          </a:p>
          <a:p>
            <a:pPr lvl="1"/>
            <a:r>
              <a:rPr lang="en-US" b="1" dirty="0"/>
              <a:t>Big data </a:t>
            </a:r>
            <a:r>
              <a:rPr lang="en-US" dirty="0"/>
              <a:t>phenomenon with an accompanying </a:t>
            </a:r>
            <a:r>
              <a:rPr lang="en-US" b="1" dirty="0"/>
              <a:t>cloud</a:t>
            </a:r>
            <a:r>
              <a:rPr lang="en-US" dirty="0"/>
              <a:t> infrastructure of well publicized dramatic and increasing size and sophistication.</a:t>
            </a:r>
          </a:p>
          <a:p>
            <a:r>
              <a:rPr lang="en-US" dirty="0"/>
              <a:t>Note “Big Data” largely an </a:t>
            </a:r>
            <a:r>
              <a:rPr lang="en-US" b="1" dirty="0"/>
              <a:t>industry initiative </a:t>
            </a:r>
            <a:r>
              <a:rPr lang="en-US" dirty="0"/>
              <a:t>although software used is often open source</a:t>
            </a:r>
          </a:p>
          <a:p>
            <a:pPr lvl="1"/>
            <a:r>
              <a:rPr lang="en-US" dirty="0"/>
              <a:t>So </a:t>
            </a:r>
            <a:r>
              <a:rPr lang="en-US" b="1" dirty="0"/>
              <a:t>HPC</a:t>
            </a:r>
            <a:r>
              <a:rPr lang="en-US" dirty="0"/>
              <a:t> labels overlaps with “</a:t>
            </a:r>
            <a:r>
              <a:rPr lang="en-US" b="1" dirty="0"/>
              <a:t>research</a:t>
            </a:r>
            <a:r>
              <a:rPr lang="en-US" dirty="0"/>
              <a:t>” e.g. HPC community largely responsible for Astronomy and Accelerator (LHC, Belle, BEPC ..) data analysis</a:t>
            </a:r>
          </a:p>
          <a:p>
            <a:r>
              <a:rPr lang="en-US" dirty="0"/>
              <a:t>Merge HPC and Big Data to get</a:t>
            </a:r>
          </a:p>
          <a:p>
            <a:pPr lvl="1"/>
            <a:r>
              <a:rPr lang="en-US" dirty="0"/>
              <a:t>More efficient sharing of </a:t>
            </a:r>
            <a:r>
              <a:rPr lang="en-US" b="1" dirty="0"/>
              <a:t>large scale resources </a:t>
            </a:r>
            <a:r>
              <a:rPr lang="en-US" dirty="0"/>
              <a:t>running simulations and data analytics as </a:t>
            </a:r>
            <a:r>
              <a:rPr lang="en-US" b="1" dirty="0" err="1"/>
              <a:t>HPCCloud</a:t>
            </a:r>
            <a:r>
              <a:rPr lang="en-US" b="1" dirty="0"/>
              <a:t> 3.0</a:t>
            </a:r>
          </a:p>
          <a:p>
            <a:pPr lvl="1"/>
            <a:r>
              <a:rPr lang="en-US" b="1" dirty="0"/>
              <a:t>Higher performance Big Data algorithms</a:t>
            </a:r>
          </a:p>
          <a:p>
            <a:pPr lvl="1"/>
            <a:r>
              <a:rPr lang="en-US" b="1" dirty="0"/>
              <a:t>Richer software environment </a:t>
            </a:r>
            <a:r>
              <a:rPr lang="en-US" dirty="0"/>
              <a:t>for research community building on many big data tools</a:t>
            </a:r>
          </a:p>
          <a:p>
            <a:pPr lvl="1"/>
            <a:r>
              <a:rPr lang="en-US" dirty="0"/>
              <a:t>Easier </a:t>
            </a:r>
            <a:r>
              <a:rPr lang="en-US" b="1" dirty="0"/>
              <a:t>sustainability model for HPC </a:t>
            </a:r>
            <a:r>
              <a:rPr lang="en-US" dirty="0"/>
              <a:t>– HPC does not have resources to build and maintain a full software stack</a:t>
            </a:r>
          </a:p>
          <a:p>
            <a:endParaRPr lang="en-US" dirty="0"/>
          </a:p>
          <a:p>
            <a:endParaRPr lang="en-US" dirty="0"/>
          </a:p>
        </p:txBody>
      </p:sp>
      <p:sp>
        <p:nvSpPr>
          <p:cNvPr id="2" name="Title 1"/>
          <p:cNvSpPr>
            <a:spLocks noGrp="1"/>
          </p:cNvSpPr>
          <p:nvPr>
            <p:ph type="title"/>
          </p:nvPr>
        </p:nvSpPr>
        <p:spPr>
          <a:xfrm>
            <a:off x="1513760" y="0"/>
            <a:ext cx="9126166" cy="609600"/>
          </a:xfrm>
        </p:spPr>
        <p:txBody>
          <a:bodyPr/>
          <a:lstStyle/>
          <a:p>
            <a:pPr algn="ctr"/>
            <a:r>
              <a:rPr lang="en-US" sz="3200" dirty="0"/>
              <a:t>Why Connect (“Converge”) Big Data and HPC</a:t>
            </a:r>
          </a:p>
        </p:txBody>
      </p:sp>
      <p:sp>
        <p:nvSpPr>
          <p:cNvPr id="4" name="Slide Number Placeholder 3">
            <a:extLst>
              <a:ext uri="{FF2B5EF4-FFF2-40B4-BE49-F238E27FC236}">
                <a16:creationId xmlns:a16="http://schemas.microsoft.com/office/drawing/2014/main" id="{6B1E30BF-B124-42BE-846B-FE0D70B14A8E}"/>
              </a:ext>
            </a:extLst>
          </p:cNvPr>
          <p:cNvSpPr>
            <a:spLocks noGrp="1"/>
          </p:cNvSpPr>
          <p:nvPr>
            <p:ph type="sldNum" sz="quarter" idx="12"/>
          </p:nvPr>
        </p:nvSpPr>
        <p:spPr/>
        <p:txBody>
          <a:bodyPr/>
          <a:lstStyle/>
          <a:p>
            <a:fld id="{C4B85148-DB98-4269-ACE6-2DF49F9918C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7412490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1"/>
            <a:ext cx="12192000" cy="5638799"/>
          </a:xfrm>
        </p:spPr>
        <p:txBody>
          <a:bodyPr/>
          <a:lstStyle/>
          <a:p>
            <a:r>
              <a:rPr lang="en-US" sz="2800" dirty="0"/>
              <a:t>We can highlight </a:t>
            </a:r>
            <a:r>
              <a:rPr lang="en-US" sz="2800" b="1" dirty="0"/>
              <a:t>DV-5 streaming </a:t>
            </a:r>
            <a:r>
              <a:rPr lang="en-US" sz="2800" dirty="0"/>
              <a:t>where there is a lot of recent progress;</a:t>
            </a:r>
          </a:p>
          <a:p>
            <a:r>
              <a:rPr lang="en-US" sz="2800" b="1" dirty="0"/>
              <a:t>DV-9 </a:t>
            </a:r>
            <a:r>
              <a:rPr lang="en-US" sz="2800" dirty="0"/>
              <a:t>categorizes our Biomolecular simulation application with </a:t>
            </a:r>
            <a:r>
              <a:rPr lang="en-US" sz="2800" b="1" dirty="0"/>
              <a:t>data produced by an HPC simulation</a:t>
            </a:r>
          </a:p>
          <a:p>
            <a:r>
              <a:rPr lang="en-US" sz="2800" b="1" dirty="0"/>
              <a:t>DV-10</a:t>
            </a:r>
            <a:r>
              <a:rPr lang="en-US" sz="2800" dirty="0"/>
              <a:t> is </a:t>
            </a:r>
            <a:r>
              <a:rPr lang="en-US" sz="2800" b="1" dirty="0"/>
              <a:t>Geospatial Information Systems </a:t>
            </a:r>
            <a:r>
              <a:rPr lang="en-US" sz="2800" dirty="0"/>
              <a:t>covered by our spatial algorithms. </a:t>
            </a:r>
          </a:p>
          <a:p>
            <a:r>
              <a:rPr lang="en-US" sz="2800" b="1" dirty="0"/>
              <a:t>DV-7 provenance</a:t>
            </a:r>
            <a:r>
              <a:rPr lang="en-US" sz="2800" dirty="0"/>
              <a:t>, is an example of an important feature that we are not covering. </a:t>
            </a:r>
          </a:p>
          <a:p>
            <a:r>
              <a:rPr lang="en-US" sz="2800" dirty="0"/>
              <a:t>The </a:t>
            </a:r>
            <a:r>
              <a:rPr lang="en-US" sz="2800" b="1" dirty="0"/>
              <a:t>data storage </a:t>
            </a:r>
            <a:r>
              <a:rPr lang="en-US" sz="2800" dirty="0"/>
              <a:t>and </a:t>
            </a:r>
            <a:r>
              <a:rPr lang="en-US" sz="2800" b="1" dirty="0"/>
              <a:t>access</a:t>
            </a:r>
            <a:r>
              <a:rPr lang="en-US" sz="2800" dirty="0"/>
              <a:t> </a:t>
            </a:r>
            <a:r>
              <a:rPr lang="en-US" sz="2800" b="1" dirty="0"/>
              <a:t>DV-3 and D-4 </a:t>
            </a:r>
            <a:r>
              <a:rPr lang="en-US" sz="2800" dirty="0"/>
              <a:t>is covered in our pilot data work. </a:t>
            </a:r>
          </a:p>
          <a:p>
            <a:r>
              <a:rPr lang="en-US" sz="2800" dirty="0"/>
              <a:t>The </a:t>
            </a:r>
            <a:r>
              <a:rPr lang="en-US" sz="2800" b="1" dirty="0"/>
              <a:t>Internet of Things DV-8 (Edge computing) </a:t>
            </a:r>
            <a:r>
              <a:rPr lang="en-US" sz="2800" dirty="0"/>
              <a:t>is a focus of our project and our recent streaming work relates to this and our addition of HPC to Apache Heron and Storm is an example of value of HPC-ABDS to IoT.</a:t>
            </a:r>
            <a:br>
              <a:rPr lang="en-US" sz="2800" dirty="0"/>
            </a:br>
            <a:endParaRPr lang="en-US" sz="2800" dirty="0"/>
          </a:p>
        </p:txBody>
      </p:sp>
      <p:sp>
        <p:nvSpPr>
          <p:cNvPr id="2" name="Title 1"/>
          <p:cNvSpPr>
            <a:spLocks noGrp="1"/>
          </p:cNvSpPr>
          <p:nvPr>
            <p:ph type="title"/>
          </p:nvPr>
        </p:nvSpPr>
        <p:spPr>
          <a:xfrm>
            <a:off x="1524000" y="0"/>
            <a:ext cx="9126166" cy="609600"/>
          </a:xfrm>
        </p:spPr>
        <p:txBody>
          <a:bodyPr>
            <a:normAutofit fontScale="90000"/>
          </a:bodyPr>
          <a:lstStyle/>
          <a:p>
            <a:pPr algn="ctr"/>
            <a:r>
              <a:rPr lang="en-US" dirty="0"/>
              <a:t>Examples in Data View DV</a:t>
            </a:r>
          </a:p>
        </p:txBody>
      </p:sp>
      <p:sp>
        <p:nvSpPr>
          <p:cNvPr id="4" name="Slide Number Placeholder 3">
            <a:extLst>
              <a:ext uri="{FF2B5EF4-FFF2-40B4-BE49-F238E27FC236}">
                <a16:creationId xmlns:a16="http://schemas.microsoft.com/office/drawing/2014/main" id="{BBB62863-0EB3-4809-BBBB-10EEEBB2C538}"/>
              </a:ext>
            </a:extLst>
          </p:cNvPr>
          <p:cNvSpPr>
            <a:spLocks noGrp="1"/>
          </p:cNvSpPr>
          <p:nvPr>
            <p:ph type="sldNum" sz="quarter" idx="12"/>
          </p:nvPr>
        </p:nvSpPr>
        <p:spPr/>
        <p:txBody>
          <a:bodyPr/>
          <a:lstStyle/>
          <a:p>
            <a:fld id="{C4B85148-DB98-4269-ACE6-2DF49F9918C9}"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8618237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401812"/>
          </a:xfrm>
        </p:spPr>
        <p:txBody>
          <a:bodyPr>
            <a:noAutofit/>
          </a:bodyPr>
          <a:lstStyle/>
          <a:p>
            <a:pPr marL="514350" indent="-514350">
              <a:spcBef>
                <a:spcPts val="200"/>
              </a:spcBef>
              <a:buFont typeface="+mj-lt"/>
              <a:buAutoNum type="arabicPeriod"/>
            </a:pPr>
            <a:r>
              <a:rPr lang="en-US" sz="2400" b="1" dirty="0"/>
              <a:t>SQL </a:t>
            </a:r>
            <a:r>
              <a:rPr lang="en-US" sz="2400" b="1" dirty="0" err="1"/>
              <a:t>NewSQL</a:t>
            </a:r>
            <a:r>
              <a:rPr lang="en-US" sz="2400" b="1" dirty="0"/>
              <a:t> or NoSQL: </a:t>
            </a:r>
            <a:r>
              <a:rPr lang="en-US" sz="2400" dirty="0"/>
              <a:t>NoSQL includes Document, </a:t>
            </a:r>
            <a:br>
              <a:rPr lang="en-US" sz="2400" dirty="0"/>
            </a:br>
            <a:r>
              <a:rPr lang="en-US" sz="2400" dirty="0"/>
              <a:t>Column, Key-value, Graph, Triple store; </a:t>
            </a:r>
            <a:r>
              <a:rPr lang="en-US" sz="2400" dirty="0" err="1"/>
              <a:t>NewSQL</a:t>
            </a:r>
            <a:r>
              <a:rPr lang="en-US" sz="2400" dirty="0"/>
              <a:t> is SQL redone to exploit NoSQL performance</a:t>
            </a:r>
          </a:p>
          <a:p>
            <a:pPr marL="514350" indent="-514350">
              <a:spcBef>
                <a:spcPts val="200"/>
              </a:spcBef>
              <a:buFont typeface="+mj-lt"/>
              <a:buAutoNum type="arabicPeriod"/>
            </a:pPr>
            <a:r>
              <a:rPr lang="en-US" sz="2400" dirty="0"/>
              <a:t>Other </a:t>
            </a:r>
            <a:r>
              <a:rPr lang="en-US" sz="2400" b="1" dirty="0"/>
              <a:t>Enterprise data systems: </a:t>
            </a:r>
            <a:r>
              <a:rPr lang="en-US" sz="2400" dirty="0"/>
              <a:t>10 examples from NIST integrate SQL/NoSQL</a:t>
            </a:r>
          </a:p>
          <a:p>
            <a:pPr marL="514350" indent="-514350">
              <a:spcBef>
                <a:spcPts val="200"/>
              </a:spcBef>
              <a:buFont typeface="+mj-lt"/>
              <a:buAutoNum type="arabicPeriod"/>
            </a:pPr>
            <a:r>
              <a:rPr lang="en-US" sz="2400" b="1" dirty="0"/>
              <a:t>Set of Files or Objects: </a:t>
            </a:r>
            <a:r>
              <a:rPr lang="en-US" sz="2400" dirty="0"/>
              <a:t>as managed in </a:t>
            </a:r>
            <a:r>
              <a:rPr lang="en-US" sz="2400" dirty="0" err="1"/>
              <a:t>iRODS</a:t>
            </a:r>
            <a:r>
              <a:rPr lang="en-US" sz="2400" dirty="0"/>
              <a:t> and extremely common in scientific research</a:t>
            </a:r>
          </a:p>
          <a:p>
            <a:pPr marL="514350" indent="-514350">
              <a:spcBef>
                <a:spcPts val="200"/>
              </a:spcBef>
              <a:buFont typeface="+mj-lt"/>
              <a:buAutoNum type="arabicPeriod"/>
            </a:pPr>
            <a:r>
              <a:rPr lang="en-US" sz="2400" b="1" dirty="0"/>
              <a:t>File systems, Object, Blob and Data-parallel </a:t>
            </a:r>
            <a:r>
              <a:rPr lang="en-US" sz="2400" dirty="0"/>
              <a:t>(HDFS) raw storage: Separated from computing or </a:t>
            </a:r>
            <a:r>
              <a:rPr lang="en-US" sz="2400" dirty="0" err="1"/>
              <a:t>colocated</a:t>
            </a:r>
            <a:r>
              <a:rPr lang="en-US" sz="2400" dirty="0"/>
              <a:t>? HDFS v </a:t>
            </a:r>
            <a:r>
              <a:rPr lang="en-US" sz="2400" dirty="0" err="1"/>
              <a:t>Lustre</a:t>
            </a:r>
            <a:r>
              <a:rPr lang="en-US" sz="2400" dirty="0"/>
              <a:t> v. </a:t>
            </a:r>
            <a:r>
              <a:rPr lang="en-US" sz="2400" dirty="0" err="1"/>
              <a:t>Openstack</a:t>
            </a:r>
            <a:r>
              <a:rPr lang="en-US" sz="2400" dirty="0"/>
              <a:t> Swift v. GPFS</a:t>
            </a:r>
          </a:p>
          <a:p>
            <a:pPr marL="514350" indent="-514350">
              <a:spcBef>
                <a:spcPts val="200"/>
              </a:spcBef>
              <a:buFont typeface="+mj-lt"/>
              <a:buAutoNum type="arabicPeriod"/>
            </a:pPr>
            <a:r>
              <a:rPr lang="en-US" sz="2400" b="1" dirty="0"/>
              <a:t>Archive/Batched/Streaming: </a:t>
            </a:r>
            <a:r>
              <a:rPr lang="en-US" sz="2400" dirty="0"/>
              <a:t>Streaming is incremental update of datasets with new algorithms to achieve real-time response (G7); Before data gets to compute system, there is often an initial data gathering phase which is characterized by a block size and timing. Block size varies from month (Remote Sensing, Seismic) to day (genomic) to seconds or lower (Real time control, streaming)</a:t>
            </a:r>
          </a:p>
          <a:p>
            <a:pPr marL="914400" lvl="1" indent="-514350">
              <a:spcBef>
                <a:spcPts val="200"/>
              </a:spcBef>
              <a:buFont typeface="+mj-lt"/>
              <a:buAutoNum type="arabicPeriod"/>
            </a:pPr>
            <a:r>
              <a:rPr lang="en-US" sz="2400" dirty="0"/>
              <a:t>Streaming divided into categories overleaf</a:t>
            </a:r>
          </a:p>
        </p:txBody>
      </p:sp>
      <p:sp>
        <p:nvSpPr>
          <p:cNvPr id="2" name="Title 1"/>
          <p:cNvSpPr>
            <a:spLocks noGrp="1"/>
          </p:cNvSpPr>
          <p:nvPr>
            <p:ph type="title"/>
          </p:nvPr>
        </p:nvSpPr>
        <p:spPr>
          <a:xfrm>
            <a:off x="1494183" y="0"/>
            <a:ext cx="9126166" cy="762000"/>
          </a:xfrm>
        </p:spPr>
        <p:txBody>
          <a:bodyPr>
            <a:noAutofit/>
          </a:bodyPr>
          <a:lstStyle/>
          <a:p>
            <a:pPr algn="ctr"/>
            <a:r>
              <a:rPr lang="en-US" sz="3600" dirty="0">
                <a:solidFill>
                  <a:srgbClr val="C00000"/>
                </a:solidFill>
              </a:rPr>
              <a:t>Data Source and Style View I</a:t>
            </a:r>
          </a:p>
        </p:txBody>
      </p:sp>
      <p:sp>
        <p:nvSpPr>
          <p:cNvPr id="4" name="Slide Number Placeholder 3">
            <a:extLst>
              <a:ext uri="{FF2B5EF4-FFF2-40B4-BE49-F238E27FC236}">
                <a16:creationId xmlns:a16="http://schemas.microsoft.com/office/drawing/2014/main" id="{50F6A23D-7074-45D3-9053-643EE09257C2}"/>
              </a:ext>
            </a:extLst>
          </p:cNvPr>
          <p:cNvSpPr>
            <a:spLocks noGrp="1"/>
          </p:cNvSpPr>
          <p:nvPr>
            <p:ph type="sldNum" sz="quarter" idx="12"/>
          </p:nvPr>
        </p:nvSpPr>
        <p:spPr/>
        <p:txBody>
          <a:bodyPr/>
          <a:lstStyle/>
          <a:p>
            <a:fld id="{C4B85148-DB98-4269-ACE6-2DF49F9918C9}"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36998213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 y="533399"/>
            <a:ext cx="12039600" cy="5992091"/>
          </a:xfrm>
        </p:spPr>
        <p:txBody>
          <a:bodyPr>
            <a:noAutofit/>
          </a:bodyPr>
          <a:lstStyle/>
          <a:p>
            <a:pPr marL="285750">
              <a:buFont typeface="Arial" panose="020B0604020202020204" pitchFamily="34" charset="0"/>
              <a:buChar char="•"/>
            </a:pPr>
            <a:r>
              <a:rPr lang="en-US" sz="2400" b="1" dirty="0"/>
              <a:t>Streaming divided into 5 categories depending on event size and synchronization  and integration</a:t>
            </a:r>
          </a:p>
          <a:p>
            <a:pPr marL="685800" lvl="1">
              <a:buFont typeface="Arial" panose="020B0604020202020204" pitchFamily="34" charset="0"/>
              <a:buChar char="•"/>
            </a:pPr>
            <a:r>
              <a:rPr lang="en-US" sz="2000" dirty="0"/>
              <a:t>Set of independent events where precise time sequencing unimportant.</a:t>
            </a:r>
          </a:p>
          <a:p>
            <a:pPr marL="685800" lvl="1">
              <a:buFont typeface="Arial" panose="020B0604020202020204" pitchFamily="34" charset="0"/>
              <a:buChar char="•"/>
            </a:pPr>
            <a:r>
              <a:rPr lang="en-US" sz="2000" dirty="0"/>
              <a:t>Time series of connected small events where time ordering important.</a:t>
            </a:r>
          </a:p>
          <a:p>
            <a:pPr marL="685800" lvl="1">
              <a:buFont typeface="Arial" panose="020B0604020202020204" pitchFamily="34" charset="0"/>
              <a:buChar char="•"/>
            </a:pPr>
            <a:r>
              <a:rPr lang="en-US" sz="2000" dirty="0"/>
              <a:t>Set of independent large events where each event needs parallel processing with time sequencing not critical </a:t>
            </a:r>
          </a:p>
          <a:p>
            <a:pPr marL="685800" lvl="1">
              <a:buFont typeface="Arial" panose="020B0604020202020204" pitchFamily="34" charset="0"/>
              <a:buChar char="•"/>
            </a:pPr>
            <a:r>
              <a:rPr lang="en-US" sz="2000" dirty="0"/>
              <a:t>Set of connected large events where each event needs parallel processing with time sequencing critical. </a:t>
            </a:r>
          </a:p>
          <a:p>
            <a:pPr marL="685800" lvl="1">
              <a:buFont typeface="Arial" panose="020B0604020202020204" pitchFamily="34" charset="0"/>
              <a:buChar char="•"/>
            </a:pPr>
            <a:r>
              <a:rPr lang="en-US" sz="2000" dirty="0"/>
              <a:t>Stream of connected small or large events to be integrated in a complex way.</a:t>
            </a:r>
            <a:endParaRPr lang="en-US" sz="2000" b="1" dirty="0"/>
          </a:p>
          <a:p>
            <a:pPr marL="514350" indent="-514350">
              <a:spcBef>
                <a:spcPts val="200"/>
              </a:spcBef>
              <a:buFont typeface="+mj-lt"/>
              <a:buAutoNum type="arabicPeriod" startAt="6"/>
            </a:pPr>
            <a:r>
              <a:rPr lang="en-US" sz="2400" b="1" dirty="0"/>
              <a:t>Shared/Dedicated/Transient/Permanent: </a:t>
            </a:r>
            <a:r>
              <a:rPr lang="en-US" sz="2400" dirty="0"/>
              <a:t>qualitative property of data; Other characteristics are needed for permanent auxiliary/comparison datasets and these could be interdisciplinary, implying nontrivial data movement/replication</a:t>
            </a:r>
          </a:p>
          <a:p>
            <a:pPr marL="514350" indent="-514350">
              <a:spcBef>
                <a:spcPts val="200"/>
              </a:spcBef>
              <a:buFont typeface="+mj-lt"/>
              <a:buAutoNum type="arabicPeriod" startAt="6"/>
            </a:pPr>
            <a:r>
              <a:rPr lang="en-US" sz="2400" b="1" dirty="0"/>
              <a:t>Metadata/Provenance: </a:t>
            </a:r>
            <a:r>
              <a:rPr lang="en-US" sz="2400" dirty="0"/>
              <a:t>Clear qualitative property but not for kernels as important aspect of data collection process</a:t>
            </a:r>
          </a:p>
          <a:p>
            <a:pPr marL="514350" indent="-514350">
              <a:spcBef>
                <a:spcPts val="200"/>
              </a:spcBef>
              <a:buFont typeface="+mj-lt"/>
              <a:buAutoNum type="arabicPeriod" startAt="6"/>
            </a:pPr>
            <a:r>
              <a:rPr lang="en-US" sz="2400" b="1" dirty="0"/>
              <a:t>Internet of Things: </a:t>
            </a:r>
            <a:r>
              <a:rPr lang="en-US" sz="2400" dirty="0"/>
              <a:t>24 to 50 Billion devices on Internet by 2020</a:t>
            </a:r>
          </a:p>
          <a:p>
            <a:pPr marL="514350" indent="-514350">
              <a:spcBef>
                <a:spcPts val="200"/>
              </a:spcBef>
              <a:buFont typeface="+mj-lt"/>
              <a:buAutoNum type="arabicPeriod" startAt="6"/>
            </a:pPr>
            <a:r>
              <a:rPr lang="en-US" sz="2400" b="1" dirty="0"/>
              <a:t>HPC simulations: </a:t>
            </a:r>
            <a:r>
              <a:rPr lang="en-US" sz="2400" dirty="0"/>
              <a:t>generate major (visualization) output that often needs to be mined </a:t>
            </a:r>
          </a:p>
          <a:p>
            <a:pPr marL="514350" indent="-514350">
              <a:spcBef>
                <a:spcPts val="200"/>
              </a:spcBef>
              <a:buFont typeface="+mj-lt"/>
              <a:buAutoNum type="arabicPeriod" startAt="6"/>
            </a:pPr>
            <a:r>
              <a:rPr lang="en-US" sz="2400" dirty="0"/>
              <a:t>Using </a:t>
            </a:r>
            <a:r>
              <a:rPr lang="en-US" sz="2400" b="1" dirty="0"/>
              <a:t>GIS:</a:t>
            </a:r>
            <a:r>
              <a:rPr lang="en-US" sz="2400" dirty="0"/>
              <a:t> Geographical Information Systems provide attractive access to geospatial data</a:t>
            </a:r>
            <a:br>
              <a:rPr lang="en-US" sz="2400" dirty="0"/>
            </a:br>
            <a:endParaRPr lang="en-US" sz="2400" dirty="0"/>
          </a:p>
        </p:txBody>
      </p:sp>
      <p:sp>
        <p:nvSpPr>
          <p:cNvPr id="2" name="Title 1"/>
          <p:cNvSpPr>
            <a:spLocks noGrp="1"/>
          </p:cNvSpPr>
          <p:nvPr>
            <p:ph type="title"/>
          </p:nvPr>
        </p:nvSpPr>
        <p:spPr>
          <a:xfrm>
            <a:off x="783771" y="53398"/>
            <a:ext cx="10515600" cy="480002"/>
          </a:xfrm>
        </p:spPr>
        <p:txBody>
          <a:bodyPr>
            <a:noAutofit/>
          </a:bodyPr>
          <a:lstStyle/>
          <a:p>
            <a:pPr algn="ctr"/>
            <a:r>
              <a:rPr lang="en-US" sz="3600" dirty="0">
                <a:solidFill>
                  <a:srgbClr val="C00000"/>
                </a:solidFill>
              </a:rPr>
              <a:t>Data Source and Style View II </a:t>
            </a:r>
          </a:p>
        </p:txBody>
      </p:sp>
      <p:sp>
        <p:nvSpPr>
          <p:cNvPr id="4" name="Slide Number Placeholder 3">
            <a:extLst>
              <a:ext uri="{FF2B5EF4-FFF2-40B4-BE49-F238E27FC236}">
                <a16:creationId xmlns:a16="http://schemas.microsoft.com/office/drawing/2014/main" id="{7EC6DED5-97DD-44E0-A9F8-97026137DE44}"/>
              </a:ext>
            </a:extLst>
          </p:cNvPr>
          <p:cNvSpPr>
            <a:spLocks noGrp="1"/>
          </p:cNvSpPr>
          <p:nvPr>
            <p:ph type="sldNum" sz="quarter" idx="12"/>
          </p:nvPr>
        </p:nvSpPr>
        <p:spPr/>
        <p:txBody>
          <a:bodyPr/>
          <a:lstStyle/>
          <a:p>
            <a:fld id="{C4B85148-DB98-4269-ACE6-2DF49F9918C9}"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39345736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5" y="990601"/>
            <a:ext cx="9732819" cy="3997035"/>
          </a:xfrm>
        </p:spPr>
        <p:txBody>
          <a:bodyPr>
            <a:normAutofit/>
          </a:bodyPr>
          <a:lstStyle/>
          <a:p>
            <a:pPr algn="ctr"/>
            <a:r>
              <a:rPr lang="en-US" sz="3600" dirty="0"/>
              <a:t>Software Nexus</a:t>
            </a:r>
            <a:br>
              <a:rPr lang="en-US" sz="3600" dirty="0"/>
            </a:br>
            <a:br>
              <a:rPr lang="en-US" sz="3600" dirty="0"/>
            </a:br>
            <a:r>
              <a:rPr lang="en-US" sz="2800" dirty="0">
                <a:solidFill>
                  <a:schemeClr val="tx1"/>
                </a:solidFill>
              </a:rPr>
              <a:t>Application Layer </a:t>
            </a:r>
            <a:r>
              <a:rPr lang="en-US" sz="2800" dirty="0">
                <a:solidFill>
                  <a:srgbClr val="FF0000"/>
                </a:solidFill>
              </a:rPr>
              <a:t>On</a:t>
            </a:r>
            <a:br>
              <a:rPr lang="en-US" sz="2800" dirty="0">
                <a:solidFill>
                  <a:schemeClr val="tx1"/>
                </a:solidFill>
              </a:rPr>
            </a:br>
            <a:r>
              <a:rPr lang="en-US" sz="2800" dirty="0">
                <a:solidFill>
                  <a:schemeClr val="tx1"/>
                </a:solidFill>
              </a:rPr>
              <a:t>Big Data Software Components for Programming and Data Processing </a:t>
            </a:r>
            <a:r>
              <a:rPr lang="en-US" sz="2800" dirty="0">
                <a:solidFill>
                  <a:srgbClr val="FF0000"/>
                </a:solidFill>
              </a:rPr>
              <a:t>On</a:t>
            </a:r>
            <a:br>
              <a:rPr lang="en-US" sz="2800" dirty="0">
                <a:solidFill>
                  <a:schemeClr val="tx1"/>
                </a:solidFill>
              </a:rPr>
            </a:br>
            <a:r>
              <a:rPr lang="en-US" sz="2800" dirty="0">
                <a:solidFill>
                  <a:schemeClr val="tx1"/>
                </a:solidFill>
              </a:rPr>
              <a:t>HPC for runtime </a:t>
            </a:r>
            <a:r>
              <a:rPr lang="en-US" sz="2800" dirty="0">
                <a:solidFill>
                  <a:srgbClr val="FF0000"/>
                </a:solidFill>
              </a:rPr>
              <a:t>On</a:t>
            </a:r>
            <a:br>
              <a:rPr lang="en-US" sz="2800" dirty="0">
                <a:solidFill>
                  <a:schemeClr val="tx1"/>
                </a:solidFill>
              </a:rPr>
            </a:br>
            <a:r>
              <a:rPr lang="en-US" sz="2800" dirty="0">
                <a:solidFill>
                  <a:schemeClr val="tx1"/>
                </a:solidFill>
              </a:rPr>
              <a:t>IaaS and DevOps Hardware and Systems</a:t>
            </a:r>
            <a:endParaRPr lang="en-US" dirty="0">
              <a:solidFill>
                <a:schemeClr val="tx1"/>
              </a:solidFill>
            </a:endParaRPr>
          </a:p>
        </p:txBody>
      </p:sp>
      <p:sp>
        <p:nvSpPr>
          <p:cNvPr id="5" name="Text Placeholder 4"/>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063FF356-28E4-4AB5-A463-F9873152CDC0}"/>
              </a:ext>
            </a:extLst>
          </p:cNvPr>
          <p:cNvSpPr>
            <a:spLocks noGrp="1"/>
          </p:cNvSpPr>
          <p:nvPr>
            <p:ph type="sldNum" sz="quarter" idx="12"/>
          </p:nvPr>
        </p:nvSpPr>
        <p:spPr/>
        <p:txBody>
          <a:bodyPr/>
          <a:lstStyle/>
          <a:p>
            <a:fld id="{C4B85148-DB98-4269-ACE6-2DF49F9918C9}"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34595596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102037-BF66-4710-87FB-F646B0BBB3D6}"/>
              </a:ext>
            </a:extLst>
          </p:cNvPr>
          <p:cNvSpPr>
            <a:spLocks noGrp="1"/>
          </p:cNvSpPr>
          <p:nvPr>
            <p:ph type="title"/>
          </p:nvPr>
        </p:nvSpPr>
        <p:spPr>
          <a:xfrm>
            <a:off x="-51450" y="1682529"/>
            <a:ext cx="2794650" cy="1440122"/>
          </a:xfrm>
        </p:spPr>
        <p:txBody>
          <a:bodyPr>
            <a:noAutofit/>
          </a:bodyPr>
          <a:lstStyle/>
          <a:p>
            <a:r>
              <a:rPr lang="en-US" sz="3200" b="1" dirty="0">
                <a:latin typeface="+mn-lt"/>
              </a:rPr>
              <a:t>HPC-ABDS</a:t>
            </a:r>
            <a:br>
              <a:rPr lang="en-US" sz="3200" b="1" dirty="0">
                <a:latin typeface="+mn-lt"/>
              </a:rPr>
            </a:br>
            <a:br>
              <a:rPr lang="en-US" sz="3200" b="1" dirty="0">
                <a:latin typeface="+mn-lt"/>
              </a:rPr>
            </a:br>
            <a:r>
              <a:rPr lang="en-US" sz="3200" dirty="0">
                <a:latin typeface="+mn-lt"/>
              </a:rPr>
              <a:t>Integrated wide range of HPC and Big Data technologies</a:t>
            </a:r>
            <a:r>
              <a:rPr lang="en-US" sz="2800" dirty="0">
                <a:latin typeface="+mn-lt"/>
              </a:rPr>
              <a:t>.</a:t>
            </a:r>
            <a:br>
              <a:rPr lang="en-US" sz="3200" dirty="0">
                <a:latin typeface="+mn-lt"/>
              </a:rPr>
            </a:br>
            <a:r>
              <a:rPr lang="en-US" sz="2000" dirty="0">
                <a:latin typeface="+mn-lt"/>
              </a:rPr>
              <a:t>I gave up updating list in January 2016!</a:t>
            </a:r>
            <a:endParaRPr lang="en-US" sz="3200" dirty="0">
              <a:latin typeface="+mn-lt"/>
            </a:endParaRPr>
          </a:p>
        </p:txBody>
      </p:sp>
      <p:sp>
        <p:nvSpPr>
          <p:cNvPr id="3" name="Slide Number Placeholder 2">
            <a:extLst>
              <a:ext uri="{FF2B5EF4-FFF2-40B4-BE49-F238E27FC236}">
                <a16:creationId xmlns:a16="http://schemas.microsoft.com/office/drawing/2014/main" id="{9D699F03-CAFC-48C3-8E81-EABAD62BE8D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74</a:t>
            </a:fld>
            <a:endParaRPr lang="en-US">
              <a:solidFill>
                <a:prstClr val="black">
                  <a:tint val="75000"/>
                </a:prstClr>
              </a:solidFill>
            </a:endParaRPr>
          </a:p>
        </p:txBody>
      </p:sp>
      <p:pic>
        <p:nvPicPr>
          <p:cNvPr id="9" name="Picture 8">
            <a:extLst>
              <a:ext uri="{FF2B5EF4-FFF2-40B4-BE49-F238E27FC236}">
                <a16:creationId xmlns:a16="http://schemas.microsoft.com/office/drawing/2014/main" id="{5B6BFBF7-7EF8-4968-93B0-51DB64661ABB}"/>
              </a:ext>
            </a:extLst>
          </p:cNvPr>
          <p:cNvPicPr>
            <a:picLocks noChangeAspect="1"/>
          </p:cNvPicPr>
          <p:nvPr/>
        </p:nvPicPr>
        <p:blipFill rotWithShape="1">
          <a:blip r:embed="rId2"/>
          <a:srcRect b="3812"/>
          <a:stretch/>
        </p:blipFill>
        <p:spPr>
          <a:xfrm>
            <a:off x="2706039" y="0"/>
            <a:ext cx="9485962" cy="6858000"/>
          </a:xfrm>
          <a:prstGeom prst="rect">
            <a:avLst/>
          </a:prstGeom>
        </p:spPr>
      </p:pic>
    </p:spTree>
    <p:extLst>
      <p:ext uri="{BB962C8B-B14F-4D97-AF65-F5344CB8AC3E}">
        <p14:creationId xmlns:p14="http://schemas.microsoft.com/office/powerpoint/2010/main" val="3228322383"/>
      </p:ext>
    </p:extLst>
  </p:cSld>
  <p:clrMapOvr>
    <a:masterClrMapping/>
  </p:clrMapOvr>
  <mc:AlternateContent xmlns:mc="http://schemas.openxmlformats.org/markup-compatibility/2006" xmlns:p14="http://schemas.microsoft.com/office/powerpoint/2010/main">
    <mc:Choice Requires="p14">
      <p:transition spd="slow" p14:dur="2000" advTm="48854"/>
    </mc:Choice>
    <mc:Fallback xmlns="">
      <p:transition spd="slow" advTm="48854"/>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384" y="751180"/>
            <a:ext cx="11654726" cy="5325612"/>
          </a:xfrm>
        </p:spPr>
        <p:txBody>
          <a:bodyPr>
            <a:normAutofit fontScale="85000" lnSpcReduction="20000"/>
          </a:bodyPr>
          <a:lstStyle/>
          <a:p>
            <a:r>
              <a:rPr lang="en-US" dirty="0"/>
              <a:t>Google likes to show a timeline; we can build on (Apache version of) this</a:t>
            </a:r>
          </a:p>
          <a:p>
            <a:r>
              <a:rPr lang="en-US" dirty="0"/>
              <a:t>2002 </a:t>
            </a:r>
            <a:r>
              <a:rPr lang="en-US" b="1" dirty="0"/>
              <a:t>Google File System </a:t>
            </a:r>
            <a:r>
              <a:rPr lang="en-US" dirty="0"/>
              <a:t>GFS ~HDFS (Level </a:t>
            </a:r>
            <a:r>
              <a:rPr lang="en-US" dirty="0">
                <a:solidFill>
                  <a:srgbClr val="C00000"/>
                </a:solidFill>
              </a:rPr>
              <a:t>8</a:t>
            </a:r>
            <a:r>
              <a:rPr lang="en-US" dirty="0"/>
              <a:t>)</a:t>
            </a:r>
          </a:p>
          <a:p>
            <a:r>
              <a:rPr lang="en-US" dirty="0"/>
              <a:t>2004 </a:t>
            </a:r>
            <a:r>
              <a:rPr lang="en-US" b="1" dirty="0"/>
              <a:t>MapReduce</a:t>
            </a:r>
            <a:r>
              <a:rPr lang="en-US" dirty="0"/>
              <a:t> Apache Hadoop (Level </a:t>
            </a:r>
            <a:r>
              <a:rPr lang="en-US" dirty="0">
                <a:solidFill>
                  <a:srgbClr val="C00000"/>
                </a:solidFill>
              </a:rPr>
              <a:t>14A</a:t>
            </a:r>
            <a:r>
              <a:rPr lang="en-US" dirty="0"/>
              <a:t>)</a:t>
            </a:r>
          </a:p>
          <a:p>
            <a:r>
              <a:rPr lang="en-US" dirty="0"/>
              <a:t>2006 </a:t>
            </a:r>
            <a:r>
              <a:rPr lang="en-US" b="1" dirty="0"/>
              <a:t>Big Table </a:t>
            </a:r>
            <a:r>
              <a:rPr lang="en-US" dirty="0"/>
              <a:t>Apache Hbase (Level </a:t>
            </a:r>
            <a:r>
              <a:rPr lang="en-US" dirty="0">
                <a:solidFill>
                  <a:srgbClr val="C00000"/>
                </a:solidFill>
              </a:rPr>
              <a:t>11B</a:t>
            </a:r>
            <a:r>
              <a:rPr lang="en-US" dirty="0"/>
              <a:t>)</a:t>
            </a:r>
          </a:p>
          <a:p>
            <a:r>
              <a:rPr lang="en-US" dirty="0"/>
              <a:t>2008 </a:t>
            </a:r>
            <a:r>
              <a:rPr lang="en-US" b="1" dirty="0"/>
              <a:t>Dremel </a:t>
            </a:r>
            <a:r>
              <a:rPr lang="en-US" dirty="0"/>
              <a:t>Apache Drill (Level </a:t>
            </a:r>
            <a:r>
              <a:rPr lang="en-US" dirty="0">
                <a:solidFill>
                  <a:srgbClr val="C00000"/>
                </a:solidFill>
              </a:rPr>
              <a:t>15A</a:t>
            </a:r>
            <a:r>
              <a:rPr lang="en-US" dirty="0"/>
              <a:t>)</a:t>
            </a:r>
          </a:p>
          <a:p>
            <a:r>
              <a:rPr lang="en-US" dirty="0"/>
              <a:t>2009 </a:t>
            </a:r>
            <a:r>
              <a:rPr lang="en-US" b="1" dirty="0"/>
              <a:t>Pregel</a:t>
            </a:r>
            <a:r>
              <a:rPr lang="en-US" dirty="0"/>
              <a:t> Apache </a:t>
            </a:r>
            <a:r>
              <a:rPr lang="en-US" dirty="0" err="1"/>
              <a:t>Giraph</a:t>
            </a:r>
            <a:r>
              <a:rPr lang="en-US" dirty="0"/>
              <a:t> (Level </a:t>
            </a:r>
            <a:r>
              <a:rPr lang="en-US" dirty="0">
                <a:solidFill>
                  <a:srgbClr val="C00000"/>
                </a:solidFill>
              </a:rPr>
              <a:t>14A</a:t>
            </a:r>
            <a:r>
              <a:rPr lang="en-US" dirty="0"/>
              <a:t>)</a:t>
            </a:r>
          </a:p>
          <a:p>
            <a:r>
              <a:rPr lang="en-US" dirty="0"/>
              <a:t>2010 </a:t>
            </a:r>
            <a:r>
              <a:rPr lang="en-US" b="1" dirty="0" err="1"/>
              <a:t>FlumeJava</a:t>
            </a:r>
            <a:r>
              <a:rPr lang="en-US" b="1" dirty="0"/>
              <a:t> </a:t>
            </a:r>
            <a:r>
              <a:rPr lang="en-US" dirty="0"/>
              <a:t>Apache Crunch (Level </a:t>
            </a:r>
            <a:r>
              <a:rPr lang="en-US" dirty="0">
                <a:solidFill>
                  <a:srgbClr val="C00000"/>
                </a:solidFill>
              </a:rPr>
              <a:t>17</a:t>
            </a:r>
            <a:r>
              <a:rPr lang="en-US" dirty="0"/>
              <a:t>)</a:t>
            </a:r>
          </a:p>
          <a:p>
            <a:r>
              <a:rPr lang="en-US" dirty="0"/>
              <a:t>2010 </a:t>
            </a:r>
            <a:r>
              <a:rPr lang="en-US" b="1" dirty="0"/>
              <a:t>Colossus </a:t>
            </a:r>
            <a:r>
              <a:rPr lang="en-US" dirty="0"/>
              <a:t>better GFS (Level </a:t>
            </a:r>
            <a:r>
              <a:rPr lang="en-US" dirty="0">
                <a:solidFill>
                  <a:srgbClr val="C00000"/>
                </a:solidFill>
              </a:rPr>
              <a:t>18</a:t>
            </a:r>
            <a:r>
              <a:rPr lang="en-US" dirty="0"/>
              <a:t>)</a:t>
            </a:r>
          </a:p>
          <a:p>
            <a:r>
              <a:rPr lang="en-US" dirty="0"/>
              <a:t>2012 </a:t>
            </a:r>
            <a:r>
              <a:rPr lang="en-US" b="1" dirty="0"/>
              <a:t>Spanner</a:t>
            </a:r>
            <a:r>
              <a:rPr lang="en-US" dirty="0"/>
              <a:t> horizontally scalable NewSQL database ~</a:t>
            </a:r>
            <a:r>
              <a:rPr lang="en-US" dirty="0" err="1"/>
              <a:t>CockroachDB</a:t>
            </a:r>
            <a:r>
              <a:rPr lang="en-US" dirty="0"/>
              <a:t> (Level </a:t>
            </a:r>
            <a:r>
              <a:rPr lang="en-US" dirty="0">
                <a:solidFill>
                  <a:srgbClr val="C00000"/>
                </a:solidFill>
              </a:rPr>
              <a:t>11C</a:t>
            </a:r>
            <a:r>
              <a:rPr lang="en-US" dirty="0"/>
              <a:t>)</a:t>
            </a:r>
          </a:p>
          <a:p>
            <a:r>
              <a:rPr lang="en-US" dirty="0"/>
              <a:t>2013</a:t>
            </a:r>
            <a:r>
              <a:rPr lang="en-US" b="1" dirty="0"/>
              <a:t> F1</a:t>
            </a:r>
            <a:r>
              <a:rPr lang="en-US" dirty="0"/>
              <a:t> horizontally scalable SQL database (Level </a:t>
            </a:r>
            <a:r>
              <a:rPr lang="en-US" dirty="0">
                <a:solidFill>
                  <a:srgbClr val="C00000"/>
                </a:solidFill>
              </a:rPr>
              <a:t>11C</a:t>
            </a:r>
            <a:r>
              <a:rPr lang="en-US" dirty="0"/>
              <a:t>)</a:t>
            </a:r>
          </a:p>
          <a:p>
            <a:r>
              <a:rPr lang="en-US" dirty="0"/>
              <a:t>2013 </a:t>
            </a:r>
            <a:r>
              <a:rPr lang="en-US" b="1" dirty="0" err="1"/>
              <a:t>MillWheel</a:t>
            </a:r>
            <a:r>
              <a:rPr lang="en-US" dirty="0"/>
              <a:t> ~Apache Storm, Twitter Heron (Google not first!) (Level </a:t>
            </a:r>
            <a:r>
              <a:rPr lang="en-US" dirty="0">
                <a:solidFill>
                  <a:srgbClr val="C00000"/>
                </a:solidFill>
              </a:rPr>
              <a:t>14B</a:t>
            </a:r>
            <a:r>
              <a:rPr lang="en-US" dirty="0"/>
              <a:t>)</a:t>
            </a:r>
          </a:p>
          <a:p>
            <a:r>
              <a:rPr lang="en-US" dirty="0"/>
              <a:t>2015 </a:t>
            </a:r>
            <a:r>
              <a:rPr lang="en-US" b="1" dirty="0"/>
              <a:t>Cloud Dataflow </a:t>
            </a:r>
            <a:r>
              <a:rPr lang="en-US" dirty="0"/>
              <a:t>Apache Beam with Spark  or Flink (dataflow) engine (Level </a:t>
            </a:r>
            <a:r>
              <a:rPr lang="en-US" dirty="0">
                <a:solidFill>
                  <a:srgbClr val="C00000"/>
                </a:solidFill>
              </a:rPr>
              <a:t>17</a:t>
            </a:r>
            <a:r>
              <a:rPr lang="en-US" dirty="0"/>
              <a:t>)</a:t>
            </a:r>
          </a:p>
          <a:p>
            <a:r>
              <a:rPr lang="en-US" dirty="0"/>
              <a:t>Functionalities not identified: </a:t>
            </a:r>
            <a:r>
              <a:rPr lang="en-US" b="1" dirty="0"/>
              <a:t>Security(</a:t>
            </a:r>
            <a:r>
              <a:rPr lang="en-US" dirty="0">
                <a:solidFill>
                  <a:srgbClr val="C00000"/>
                </a:solidFill>
              </a:rPr>
              <a:t>3</a:t>
            </a:r>
            <a:r>
              <a:rPr lang="en-US" b="1" dirty="0"/>
              <a:t>), Data Transfer(</a:t>
            </a:r>
            <a:r>
              <a:rPr lang="en-US" dirty="0">
                <a:solidFill>
                  <a:srgbClr val="C00000"/>
                </a:solidFill>
              </a:rPr>
              <a:t>10</a:t>
            </a:r>
            <a:r>
              <a:rPr lang="en-US" b="1" dirty="0"/>
              <a:t>), Scheduling(</a:t>
            </a:r>
            <a:r>
              <a:rPr lang="en-US" dirty="0">
                <a:solidFill>
                  <a:srgbClr val="C00000"/>
                </a:solidFill>
              </a:rPr>
              <a:t>9</a:t>
            </a:r>
            <a:r>
              <a:rPr lang="en-US" b="1" dirty="0"/>
              <a:t>), DevOps(</a:t>
            </a:r>
            <a:r>
              <a:rPr lang="en-US" dirty="0">
                <a:solidFill>
                  <a:srgbClr val="C00000"/>
                </a:solidFill>
              </a:rPr>
              <a:t>6</a:t>
            </a:r>
            <a:r>
              <a:rPr lang="en-US" b="1" dirty="0"/>
              <a:t>), </a:t>
            </a:r>
            <a:r>
              <a:rPr lang="en-US" b="1" dirty="0" err="1"/>
              <a:t>serverless</a:t>
            </a:r>
            <a:r>
              <a:rPr lang="en-US" b="1" dirty="0"/>
              <a:t> computing </a:t>
            </a:r>
            <a:r>
              <a:rPr lang="en-US" dirty="0"/>
              <a:t>(where Apache has </a:t>
            </a:r>
            <a:r>
              <a:rPr lang="en-US" b="1" dirty="0" err="1"/>
              <a:t>OpenWhisk</a:t>
            </a:r>
            <a:r>
              <a:rPr lang="en-US" b="1" dirty="0"/>
              <a:t>) (</a:t>
            </a:r>
            <a:r>
              <a:rPr lang="en-US" dirty="0">
                <a:solidFill>
                  <a:srgbClr val="C00000"/>
                </a:solidFill>
              </a:rPr>
              <a:t>5</a:t>
            </a:r>
            <a:r>
              <a:rPr lang="en-US" b="1" dirty="0"/>
              <a:t>)</a:t>
            </a:r>
            <a:endParaRPr lang="en-US" dirty="0"/>
          </a:p>
        </p:txBody>
      </p:sp>
      <p:sp>
        <p:nvSpPr>
          <p:cNvPr id="3" name="Title 2"/>
          <p:cNvSpPr>
            <a:spLocks noGrp="1"/>
          </p:cNvSpPr>
          <p:nvPr>
            <p:ph type="title"/>
          </p:nvPr>
        </p:nvSpPr>
        <p:spPr>
          <a:xfrm>
            <a:off x="635400" y="73911"/>
            <a:ext cx="10515600" cy="684170"/>
          </a:xfrm>
        </p:spPr>
        <p:txBody>
          <a:bodyPr>
            <a:normAutofit/>
          </a:bodyPr>
          <a:lstStyle/>
          <a:p>
            <a:pPr algn="ctr"/>
            <a:r>
              <a:rPr lang="en-US" sz="4000" b="1" dirty="0">
                <a:latin typeface="+mn-lt"/>
              </a:rPr>
              <a:t>Components of Big Data Stack</a:t>
            </a:r>
          </a:p>
        </p:txBody>
      </p:sp>
      <p:pic>
        <p:nvPicPr>
          <p:cNvPr id="5" name="Picture 4">
            <a:extLst>
              <a:ext uri="{FF2B5EF4-FFF2-40B4-BE49-F238E27FC236}">
                <a16:creationId xmlns:a16="http://schemas.microsoft.com/office/drawing/2014/main" id="{744B53A8-E3CA-4064-8871-A5E594619E13}"/>
              </a:ext>
            </a:extLst>
          </p:cNvPr>
          <p:cNvPicPr>
            <a:picLocks noChangeAspect="1"/>
          </p:cNvPicPr>
          <p:nvPr/>
        </p:nvPicPr>
        <p:blipFill>
          <a:blip r:embed="rId2"/>
          <a:stretch>
            <a:fillRect/>
          </a:stretch>
        </p:blipFill>
        <p:spPr>
          <a:xfrm>
            <a:off x="7070231" y="1147279"/>
            <a:ext cx="4897651" cy="2628889"/>
          </a:xfrm>
          <a:prstGeom prst="rect">
            <a:avLst/>
          </a:prstGeom>
        </p:spPr>
      </p:pic>
      <p:sp>
        <p:nvSpPr>
          <p:cNvPr id="6" name="TextBox 5">
            <a:extLst>
              <a:ext uri="{FF2B5EF4-FFF2-40B4-BE49-F238E27FC236}">
                <a16:creationId xmlns:a16="http://schemas.microsoft.com/office/drawing/2014/main" id="{ECC5AF9B-9E37-49A1-8733-161A6E3FABFA}"/>
              </a:ext>
            </a:extLst>
          </p:cNvPr>
          <p:cNvSpPr txBox="1"/>
          <p:nvPr/>
        </p:nvSpPr>
        <p:spPr>
          <a:xfrm>
            <a:off x="8371367" y="5707460"/>
            <a:ext cx="2194640" cy="369332"/>
          </a:xfrm>
          <a:prstGeom prst="rect">
            <a:avLst/>
          </a:prstGeom>
          <a:noFill/>
        </p:spPr>
        <p:txBody>
          <a:bodyPr wrap="none" rtlCol="0">
            <a:spAutoFit/>
          </a:bodyPr>
          <a:lstStyle/>
          <a:p>
            <a:r>
              <a:rPr lang="en-US" dirty="0">
                <a:solidFill>
                  <a:srgbClr val="C00000"/>
                </a:solidFill>
              </a:rPr>
              <a:t>HPC-ABDS Levels in ()</a:t>
            </a:r>
          </a:p>
        </p:txBody>
      </p:sp>
      <p:sp>
        <p:nvSpPr>
          <p:cNvPr id="9" name="Slide Number Placeholder 8">
            <a:extLst>
              <a:ext uri="{FF2B5EF4-FFF2-40B4-BE49-F238E27FC236}">
                <a16:creationId xmlns:a16="http://schemas.microsoft.com/office/drawing/2014/main" id="{6BF2EFAC-27F7-4821-8FF5-A2D2973E2B3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val="15603433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1212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solidFill>
                <a:srgbClr val="000000"/>
              </a:solidFill>
            </a:endParaRPr>
          </a:p>
        </p:txBody>
      </p:sp>
      <p:sp>
        <p:nvSpPr>
          <p:cNvPr id="35" name="TextBox 34">
            <a:extLst>
              <a:ext uri="{FF2B5EF4-FFF2-40B4-BE49-F238E27FC236}">
                <a16:creationId xmlns:a16="http://schemas.microsoft.com/office/drawing/2014/main" id="{66ECBDCC-6057-4C1F-9BAE-EA51785CA8CC}"/>
              </a:ext>
            </a:extLst>
          </p:cNvPr>
          <p:cNvSpPr txBox="1"/>
          <p:nvPr/>
        </p:nvSpPr>
        <p:spPr>
          <a:xfrm>
            <a:off x="76200" y="533400"/>
            <a:ext cx="2807233" cy="5632311"/>
          </a:xfrm>
          <a:prstGeom prst="rect">
            <a:avLst/>
          </a:prstGeom>
          <a:noFill/>
        </p:spPr>
        <p:txBody>
          <a:bodyPr wrap="square" rtlCol="0">
            <a:spAutoFit/>
          </a:bodyPr>
          <a:lstStyle/>
          <a:p>
            <a:r>
              <a:rPr lang="en-US" sz="2400" i="0" dirty="0"/>
              <a:t>Different choices in software systems in Clouds and HPC. HPC-ABDS takes cloud software augmented by HPC when needed to improve performance</a:t>
            </a:r>
          </a:p>
          <a:p>
            <a:endParaRPr lang="en-US" sz="2400" i="0" dirty="0"/>
          </a:p>
          <a:p>
            <a:r>
              <a:rPr lang="en-US" sz="2400" i="0" dirty="0"/>
              <a:t>Uses 16 of 21HPC-ABDS layers plus languages</a:t>
            </a:r>
          </a:p>
        </p:txBody>
      </p:sp>
      <p:pic>
        <p:nvPicPr>
          <p:cNvPr id="9" name="Picture 8">
            <a:extLst>
              <a:ext uri="{FF2B5EF4-FFF2-40B4-BE49-F238E27FC236}">
                <a16:creationId xmlns:a16="http://schemas.microsoft.com/office/drawing/2014/main" id="{CC126EFA-66B3-44A3-89D2-8BF60A0CE2EF}"/>
              </a:ext>
            </a:extLst>
          </p:cNvPr>
          <p:cNvPicPr>
            <a:picLocks noChangeAspect="1"/>
          </p:cNvPicPr>
          <p:nvPr/>
        </p:nvPicPr>
        <p:blipFill>
          <a:blip r:embed="rId2"/>
          <a:stretch>
            <a:fillRect/>
          </a:stretch>
        </p:blipFill>
        <p:spPr>
          <a:xfrm>
            <a:off x="3152213" y="304800"/>
            <a:ext cx="9132600" cy="6748857"/>
          </a:xfrm>
          <a:prstGeom prst="rect">
            <a:avLst/>
          </a:prstGeom>
        </p:spPr>
      </p:pic>
    </p:spTree>
    <p:extLst>
      <p:ext uri="{BB962C8B-B14F-4D97-AF65-F5344CB8AC3E}">
        <p14:creationId xmlns:p14="http://schemas.microsoft.com/office/powerpoint/2010/main" val="30271784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624449"/>
            <a:ext cx="4138060" cy="515396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2" name="Title 1"/>
          <p:cNvSpPr>
            <a:spLocks noGrp="1"/>
          </p:cNvSpPr>
          <p:nvPr>
            <p:ph type="title"/>
          </p:nvPr>
        </p:nvSpPr>
        <p:spPr>
          <a:xfrm>
            <a:off x="1513760" y="1"/>
            <a:ext cx="9126166" cy="489483"/>
          </a:xfrm>
        </p:spPr>
        <p:txBody>
          <a:bodyPr>
            <a:noAutofit/>
          </a:bodyPr>
          <a:lstStyle/>
          <a:p>
            <a:r>
              <a:rPr lang="en-US" sz="2800" dirty="0"/>
              <a:t>Functionality of 21 HPC-ABDS Layers</a:t>
            </a:r>
          </a:p>
        </p:txBody>
      </p:sp>
      <p:sp>
        <p:nvSpPr>
          <p:cNvPr id="8" name="Content Placeholder 2"/>
          <p:cNvSpPr txBox="1">
            <a:spLocks/>
          </p:cNvSpPr>
          <p:nvPr/>
        </p:nvSpPr>
        <p:spPr bwMode="auto">
          <a:xfrm>
            <a:off x="7238999" y="624449"/>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
        <p:nvSpPr>
          <p:cNvPr id="9" name="TextBox 8"/>
          <p:cNvSpPr txBox="1"/>
          <p:nvPr/>
        </p:nvSpPr>
        <p:spPr>
          <a:xfrm>
            <a:off x="76200" y="1295400"/>
            <a:ext cx="2766461" cy="3785652"/>
          </a:xfrm>
          <a:prstGeom prst="rect">
            <a:avLst/>
          </a:prstGeom>
          <a:solidFill>
            <a:srgbClr val="FFFFCC"/>
          </a:solidFill>
          <a:ln w="38100">
            <a:solidFill>
              <a:schemeClr val="tx1"/>
            </a:solidFill>
          </a:ln>
        </p:spPr>
        <p:txBody>
          <a:bodyPr wrap="square" rtlCol="0">
            <a:spAutoFit/>
          </a:bodyPr>
          <a:lstStyle/>
          <a:p>
            <a:r>
              <a:rPr lang="en-US" sz="2000" i="0" dirty="0">
                <a:latin typeface="+mn-lt"/>
              </a:rPr>
              <a:t>Lesson of large number (350). This is a rich software environment that HPC cannot “compete” with. Need to use and not regenerate except in special cases!</a:t>
            </a:r>
          </a:p>
          <a:p>
            <a:endParaRPr lang="en-US" sz="2000" i="0" dirty="0">
              <a:latin typeface="+mn-lt"/>
            </a:endParaRPr>
          </a:p>
          <a:p>
            <a:r>
              <a:rPr lang="en-US" sz="2000" i="0" dirty="0">
                <a:latin typeface="+mn-lt"/>
              </a:rPr>
              <a:t>Note level 13 </a:t>
            </a:r>
            <a:r>
              <a:rPr lang="en-US" sz="2000" i="0" kern="0" dirty="0">
                <a:latin typeface="+mn-lt"/>
              </a:rPr>
              <a:t> Inter process communication  added</a:t>
            </a:r>
            <a:endParaRPr lang="en-US" sz="2000" i="0" dirty="0">
              <a:latin typeface="+mn-lt"/>
            </a:endParaRPr>
          </a:p>
        </p:txBody>
      </p:sp>
      <p:sp>
        <p:nvSpPr>
          <p:cNvPr id="4" name="Slide Number Placeholder 3">
            <a:extLst>
              <a:ext uri="{FF2B5EF4-FFF2-40B4-BE49-F238E27FC236}">
                <a16:creationId xmlns:a16="http://schemas.microsoft.com/office/drawing/2014/main" id="{49ED833A-22D3-4E42-B0B9-97DF957A8A7E}"/>
              </a:ext>
            </a:extLst>
          </p:cNvPr>
          <p:cNvSpPr>
            <a:spLocks noGrp="1"/>
          </p:cNvSpPr>
          <p:nvPr>
            <p:ph type="sldNum" sz="quarter" idx="12"/>
          </p:nvPr>
        </p:nvSpPr>
        <p:spPr/>
        <p:txBody>
          <a:bodyPr/>
          <a:lstStyle/>
          <a:p>
            <a:fld id="{C4B85148-DB98-4269-ACE6-2DF49F9918C9}"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38374209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8" y="685799"/>
            <a:ext cx="12090400" cy="5971309"/>
          </a:xfrm>
        </p:spPr>
        <p:txBody>
          <a:bodyPr>
            <a:noAutofit/>
          </a:bodyPr>
          <a:lstStyle/>
          <a:p>
            <a:pPr marL="457200" indent="-457200">
              <a:buFont typeface="+mj-lt"/>
              <a:buAutoNum type="arabicParenR"/>
            </a:pPr>
            <a:r>
              <a:rPr lang="en-US" sz="2000" b="1" dirty="0"/>
              <a:t>Message Protocols</a:t>
            </a:r>
            <a:br>
              <a:rPr lang="en-US" sz="2000" dirty="0"/>
            </a:br>
            <a:r>
              <a:rPr lang="en-US" sz="2000" dirty="0"/>
              <a:t>This layer is unlikely to directly visible in many applications as used in “underlying system”. Thrift and </a:t>
            </a:r>
            <a:r>
              <a:rPr lang="en-US" sz="2000" dirty="0" err="1"/>
              <a:t>Protobuf</a:t>
            </a:r>
            <a:r>
              <a:rPr lang="en-US" sz="2000" dirty="0"/>
              <a:t> have similar functionality and are used to build messaging protocols between components (services) of system</a:t>
            </a:r>
          </a:p>
          <a:p>
            <a:pPr marL="457200" indent="-457200">
              <a:buFont typeface="+mj-lt"/>
              <a:buAutoNum type="arabicParenR"/>
            </a:pPr>
            <a:r>
              <a:rPr lang="en-US" sz="2000" b="1" dirty="0"/>
              <a:t>Distributed Coordination</a:t>
            </a:r>
            <a:br>
              <a:rPr lang="en-US" sz="2000" dirty="0"/>
            </a:br>
            <a:r>
              <a:rPr lang="en-US" sz="2000" dirty="0"/>
              <a:t>Zookeeper is likely to be used in many applications as it is way that one achieves consistency in distributed systems – especially in overall control logic and metadata. It is for example used in Apache Storm to coordinate distributed streaming data input with multiple servers ingesting data from multiple sensors.</a:t>
            </a:r>
            <a:br>
              <a:rPr lang="en-US" sz="2000" dirty="0"/>
            </a:br>
            <a:r>
              <a:rPr lang="en-US" sz="2000" dirty="0" err="1"/>
              <a:t>JGroups</a:t>
            </a:r>
            <a:r>
              <a:rPr lang="en-US" sz="2000" dirty="0"/>
              <a:t> is less commonly used and is very different. It builds secure multi-cast messaging with a variety of transport mechanisms.</a:t>
            </a:r>
          </a:p>
          <a:p>
            <a:pPr marL="457200" indent="-457200">
              <a:buFont typeface="+mj-lt"/>
              <a:buAutoNum type="arabicParenR"/>
            </a:pPr>
            <a:r>
              <a:rPr lang="en-US" sz="2000" b="1" dirty="0"/>
              <a:t>Security &amp; Privacy </a:t>
            </a:r>
            <a:br>
              <a:rPr lang="en-US" sz="2000" dirty="0"/>
            </a:br>
            <a:r>
              <a:rPr lang="en-US" sz="2000" dirty="0"/>
              <a:t>Security &amp; Privacy is of course a huge area present implicitly or explicitly in all applications. It covers authentication and authorization of users and the security of running systems. In the Internet there are many authentication systems with sites often allowing you to use Facebook, Microsoft , Google etc. credentials. </a:t>
            </a:r>
            <a:r>
              <a:rPr lang="en-US" sz="2000" dirty="0" err="1"/>
              <a:t>InCommon</a:t>
            </a:r>
            <a:r>
              <a:rPr lang="en-US" sz="2000" dirty="0"/>
              <a:t>, operated by Internet2, federates research and higher education institutions, in the United States with identity management and related services.</a:t>
            </a:r>
            <a:br>
              <a:rPr lang="en-US" sz="2000" dirty="0"/>
            </a:br>
            <a:br>
              <a:rPr lang="en-US" sz="2000" dirty="0"/>
            </a:br>
            <a:r>
              <a:rPr lang="en-US" sz="2000" dirty="0"/>
              <a:t>LDAP is a simple database (key-value) forming a set of distributed directories recording properties of users and resources according to X.500 standard. It allows secure management of systems. OpenStack Keystone is a role-based authorization and authentication environment to be used in OpenStack private clouds.</a:t>
            </a:r>
          </a:p>
          <a:p>
            <a:pPr marL="457200" indent="-457200">
              <a:buFont typeface="+mj-lt"/>
              <a:buAutoNum type="arabicParenR"/>
            </a:pPr>
            <a:endParaRPr lang="en-US" sz="2000" dirty="0"/>
          </a:p>
        </p:txBody>
      </p:sp>
      <p:sp>
        <p:nvSpPr>
          <p:cNvPr id="2" name="Title 1"/>
          <p:cNvSpPr>
            <a:spLocks noGrp="1"/>
          </p:cNvSpPr>
          <p:nvPr>
            <p:ph type="title"/>
          </p:nvPr>
        </p:nvSpPr>
        <p:spPr>
          <a:xfrm>
            <a:off x="886691" y="0"/>
            <a:ext cx="10515600" cy="840220"/>
          </a:xfrm>
        </p:spPr>
        <p:txBody>
          <a:bodyPr>
            <a:normAutofit/>
          </a:bodyPr>
          <a:lstStyle/>
          <a:p>
            <a:r>
              <a:rPr lang="en-US" b="1" dirty="0"/>
              <a:t>Using HPC-ABDS Layers I</a:t>
            </a:r>
          </a:p>
        </p:txBody>
      </p:sp>
      <p:sp>
        <p:nvSpPr>
          <p:cNvPr id="8" name="Slide Number Placeholder 7">
            <a:extLst>
              <a:ext uri="{FF2B5EF4-FFF2-40B4-BE49-F238E27FC236}">
                <a16:creationId xmlns:a16="http://schemas.microsoft.com/office/drawing/2014/main" id="{87F17FEE-58EE-4251-9660-0FA746F4E4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381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746" y="1375353"/>
            <a:ext cx="10515600" cy="4351338"/>
          </a:xfrm>
        </p:spPr>
        <p:txBody>
          <a:bodyPr>
            <a:noAutofit/>
          </a:bodyPr>
          <a:lstStyle/>
          <a:p>
            <a:pPr marL="457200" indent="-457200">
              <a:buFont typeface="+mj-lt"/>
              <a:buAutoNum type="arabicParenR" startAt="4"/>
            </a:pPr>
            <a:r>
              <a:rPr lang="en-US" sz="2400" b="1" dirty="0"/>
              <a:t>Monitoring: </a:t>
            </a:r>
            <a:br>
              <a:rPr lang="en-US" sz="2400" b="1" dirty="0"/>
            </a:br>
            <a:r>
              <a:rPr lang="en-US" sz="2400" dirty="0"/>
              <a:t>Here </a:t>
            </a:r>
            <a:r>
              <a:rPr lang="en-US" sz="2400" dirty="0" err="1"/>
              <a:t>Ambari</a:t>
            </a:r>
            <a:r>
              <a:rPr lang="en-US" sz="2400" dirty="0"/>
              <a:t> is aimed at installing and monitoring Hadoop systems. Nagios and Ganglia are similar system monitors with ability to gather metrics and produce alerts. Inca is a higher level system allowing user reporting of performance of any sub system. Essentially all systems use monitoring but most users do not add custom reporting.</a:t>
            </a:r>
          </a:p>
          <a:p>
            <a:pPr marL="457200" indent="-457200">
              <a:buFont typeface="+mj-lt"/>
              <a:buAutoNum type="arabicParenR" startAt="4"/>
            </a:pPr>
            <a:r>
              <a:rPr lang="en-US" sz="2400" b="1" dirty="0" err="1"/>
              <a:t>IaaS</a:t>
            </a:r>
            <a:r>
              <a:rPr lang="en-US" sz="2400" b="1" dirty="0"/>
              <a:t> Management from HPC to hypervisors:</a:t>
            </a:r>
            <a:br>
              <a:rPr lang="en-US" sz="2400" b="1" dirty="0"/>
            </a:br>
            <a:r>
              <a:rPr lang="en-US" sz="2400" dirty="0"/>
              <a:t>These technologies underlie all applications. The classic technology OpenStack manages virtual machines and associated capabilities such as storage and networking. The commercial clouds have their own solution and it is possible to move machine images between these different environments. As a special case there is “bare-metal” i.e. the null hypervisor. The DevOps technology Docker is playing an increasing role as a </a:t>
            </a:r>
            <a:r>
              <a:rPr lang="en-US" sz="2400" dirty="0" err="1"/>
              <a:t>linux</a:t>
            </a:r>
            <a:r>
              <a:rPr lang="en-US" sz="2400" dirty="0"/>
              <a:t> container and will be used in this course together with Kubernetes from level 6</a:t>
            </a:r>
          </a:p>
        </p:txBody>
      </p:sp>
      <p:sp>
        <p:nvSpPr>
          <p:cNvPr id="2" name="Title 1"/>
          <p:cNvSpPr>
            <a:spLocks noGrp="1"/>
          </p:cNvSpPr>
          <p:nvPr>
            <p:ph type="title"/>
          </p:nvPr>
        </p:nvSpPr>
        <p:spPr>
          <a:xfrm>
            <a:off x="838200" y="18256"/>
            <a:ext cx="10515600" cy="1034690"/>
          </a:xfrm>
        </p:spPr>
        <p:txBody>
          <a:bodyPr>
            <a:normAutofit/>
          </a:bodyPr>
          <a:lstStyle/>
          <a:p>
            <a:r>
              <a:rPr lang="en-US" b="1" dirty="0"/>
              <a:t>Using HPC-ABDS Layers II</a:t>
            </a:r>
          </a:p>
        </p:txBody>
      </p:sp>
      <p:sp>
        <p:nvSpPr>
          <p:cNvPr id="8" name="Slide Number Placeholder 7">
            <a:extLst>
              <a:ext uri="{FF2B5EF4-FFF2-40B4-BE49-F238E27FC236}">
                <a16:creationId xmlns:a16="http://schemas.microsoft.com/office/drawing/2014/main" id="{4602DDA1-5C89-45B5-90A2-BB42B2B139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35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478012"/>
          </a:xfrm>
        </p:spPr>
        <p:txBody>
          <a:bodyPr>
            <a:normAutofit/>
          </a:bodyPr>
          <a:lstStyle/>
          <a:p>
            <a:r>
              <a:rPr lang="en-US" b="1" dirty="0"/>
              <a:t>Many applications </a:t>
            </a:r>
            <a:r>
              <a:rPr lang="en-US" dirty="0"/>
              <a:t>use </a:t>
            </a:r>
            <a:r>
              <a:rPr lang="en-US" b="1" dirty="0"/>
              <a:t>LML or Local machine Learning </a:t>
            </a:r>
            <a:r>
              <a:rPr lang="en-US" dirty="0"/>
              <a:t>where machine learning (often from R or Python or Matlab) is run separately on every data item such as on every image </a:t>
            </a:r>
          </a:p>
          <a:p>
            <a:r>
              <a:rPr lang="en-US" b="1" dirty="0"/>
              <a:t>But others </a:t>
            </a:r>
            <a:r>
              <a:rPr lang="en-US" dirty="0"/>
              <a:t>are</a:t>
            </a:r>
            <a:r>
              <a:rPr lang="en-US" b="1" dirty="0"/>
              <a:t> GML </a:t>
            </a:r>
            <a:r>
              <a:rPr lang="en-US" dirty="0"/>
              <a:t>Global Machine Learning where  machine learning is a basic algorithm run over all data items (over all nodes in computer)</a:t>
            </a:r>
          </a:p>
          <a:p>
            <a:pPr lvl="1"/>
            <a:r>
              <a:rPr lang="en-US" sz="2800" b="1" dirty="0"/>
              <a:t>maximum likelihood or </a:t>
            </a:r>
            <a:r>
              <a:rPr lang="en-US" sz="2800" b="1" dirty="0">
                <a:sym typeface="Symbol" panose="05050102010706020507" pitchFamily="18" charset="2"/>
              </a:rPr>
              <a:t></a:t>
            </a:r>
            <a:r>
              <a:rPr lang="en-US" sz="2800" b="1" baseline="30000" dirty="0">
                <a:sym typeface="Symbol" panose="05050102010706020507" pitchFamily="18" charset="2"/>
              </a:rPr>
              <a:t>2</a:t>
            </a:r>
            <a:r>
              <a:rPr lang="en-US" sz="2800" b="1" dirty="0">
                <a:sym typeface="Symbol" panose="05050102010706020507" pitchFamily="18" charset="2"/>
              </a:rPr>
              <a:t> </a:t>
            </a:r>
            <a:r>
              <a:rPr lang="en-US" sz="2800" dirty="0">
                <a:sym typeface="Symbol" panose="05050102010706020507" pitchFamily="18" charset="2"/>
              </a:rPr>
              <a:t>with a sum over the N data items – documents, sequences, items to be sold, images etc. and often links (point-pairs). </a:t>
            </a:r>
          </a:p>
          <a:p>
            <a:pPr lvl="1"/>
            <a:r>
              <a:rPr lang="en-US" sz="2800" b="1" dirty="0">
                <a:sym typeface="Symbol" panose="05050102010706020507" pitchFamily="18" charset="2"/>
              </a:rPr>
              <a:t>GML includes Graph analytics, clustering</a:t>
            </a:r>
            <a:r>
              <a:rPr lang="en-US" sz="2800" dirty="0">
                <a:sym typeface="Symbol" panose="05050102010706020507" pitchFamily="18" charset="2"/>
              </a:rPr>
              <a:t>/community detection, mixture models, topic determination, Multidimensional scaling, (</a:t>
            </a:r>
            <a:r>
              <a:rPr lang="en-US" sz="2800" b="1" dirty="0">
                <a:sym typeface="Symbol" panose="05050102010706020507" pitchFamily="18" charset="2"/>
              </a:rPr>
              <a:t>Deep</a:t>
            </a:r>
            <a:r>
              <a:rPr lang="en-US" sz="2800" dirty="0">
                <a:sym typeface="Symbol" panose="05050102010706020507" pitchFamily="18" charset="2"/>
              </a:rPr>
              <a:t>) </a:t>
            </a:r>
            <a:r>
              <a:rPr lang="en-US" sz="2800" b="1" dirty="0">
                <a:sym typeface="Symbol" panose="05050102010706020507" pitchFamily="18" charset="2"/>
              </a:rPr>
              <a:t>Learning Networks</a:t>
            </a:r>
          </a:p>
          <a:p>
            <a:r>
              <a:rPr lang="en-US" dirty="0">
                <a:sym typeface="Symbol" panose="05050102010706020507" pitchFamily="18" charset="2"/>
              </a:rPr>
              <a:t>Note Facebook may need lots of small graphs (one per person and ~LML) rather than one giant graph of connected people (GML)</a:t>
            </a:r>
          </a:p>
        </p:txBody>
      </p:sp>
      <p:sp>
        <p:nvSpPr>
          <p:cNvPr id="2" name="Title 1"/>
          <p:cNvSpPr>
            <a:spLocks noGrp="1"/>
          </p:cNvSpPr>
          <p:nvPr>
            <p:ph type="title"/>
          </p:nvPr>
        </p:nvSpPr>
        <p:spPr>
          <a:xfrm>
            <a:off x="787400" y="-53182"/>
            <a:ext cx="10515600" cy="884455"/>
          </a:xfrm>
        </p:spPr>
        <p:txBody>
          <a:bodyPr>
            <a:normAutofit/>
          </a:bodyPr>
          <a:lstStyle/>
          <a:p>
            <a:pPr algn="ctr"/>
            <a:r>
              <a:rPr lang="en-US" b="1" dirty="0"/>
              <a:t>Local and Global Machine Learning</a:t>
            </a:r>
          </a:p>
        </p:txBody>
      </p:sp>
      <p:sp>
        <p:nvSpPr>
          <p:cNvPr id="4" name="Slide Number Placeholder 3">
            <a:extLst>
              <a:ext uri="{FF2B5EF4-FFF2-40B4-BE49-F238E27FC236}">
                <a16:creationId xmlns:a16="http://schemas.microsoft.com/office/drawing/2014/main" id="{65076344-36D8-4077-9BF7-D311AFD95612}"/>
              </a:ext>
            </a:extLst>
          </p:cNvPr>
          <p:cNvSpPr>
            <a:spLocks noGrp="1"/>
          </p:cNvSpPr>
          <p:nvPr>
            <p:ph type="sldNum" sz="quarter" idx="12"/>
          </p:nvPr>
        </p:nvSpPr>
        <p:spPr/>
        <p:txBody>
          <a:bodyPr/>
          <a:lstStyle/>
          <a:p>
            <a:fld id="{C4B85148-DB98-4269-ACE6-2DF49F9918C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632904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7473"/>
            <a:ext cx="12090400" cy="5173212"/>
          </a:xfrm>
        </p:spPr>
        <p:txBody>
          <a:bodyPr>
            <a:noAutofit/>
          </a:bodyPr>
          <a:lstStyle/>
          <a:p>
            <a:pPr marL="457200" indent="-457200">
              <a:spcBef>
                <a:spcPts val="300"/>
              </a:spcBef>
              <a:buFont typeface="+mj-lt"/>
              <a:buAutoNum type="arabicParenR" startAt="6"/>
            </a:pPr>
            <a:r>
              <a:rPr lang="en-US" sz="2000" b="1" dirty="0">
                <a:latin typeface="Calibri" panose="020F0502020204030204" pitchFamily="34" charset="0"/>
              </a:rPr>
              <a:t>DevOps</a:t>
            </a:r>
            <a:br>
              <a:rPr lang="en-US" sz="2000" dirty="0">
                <a:latin typeface="Calibri" panose="020F0502020204030204" pitchFamily="34" charset="0"/>
              </a:rPr>
            </a:br>
            <a:r>
              <a:rPr lang="en-US" sz="2000" dirty="0">
                <a:latin typeface="Calibri" panose="020F0502020204030204" pitchFamily="34" charset="0"/>
              </a:rPr>
              <a:t>This describes technologies and approaches that automate the deployment and installation of software systems and underlies “software-defined systems”. At IU, we integrate tools together in </a:t>
            </a:r>
            <a:r>
              <a:rPr lang="en-US" sz="2000" dirty="0" err="1">
                <a:latin typeface="Calibri" panose="020F0502020204030204" pitchFamily="34" charset="0"/>
              </a:rPr>
              <a:t>Cloudmesh</a:t>
            </a:r>
            <a:r>
              <a:rPr lang="en-US" sz="2000" dirty="0">
                <a:latin typeface="Calibri" panose="020F0502020204030204" pitchFamily="34" charset="0"/>
              </a:rPr>
              <a:t> – Libcloud, Cobbler, Chef, </a:t>
            </a:r>
            <a:r>
              <a:rPr lang="sv-SE" sz="2000" dirty="0">
                <a:latin typeface="Calibri" panose="020F0502020204030204" pitchFamily="34" charset="0"/>
              </a:rPr>
              <a:t>Docker, Slurm, Ansible, Puppet.</a:t>
            </a:r>
            <a:r>
              <a:rPr lang="en-US" sz="2000" dirty="0">
                <a:latin typeface="Calibri" panose="020F0502020204030204" pitchFamily="34" charset="0"/>
              </a:rPr>
              <a:t> Celery. We saw Docker earlier in 5 on last slide. Kubernetes is used to manage multiple Docker instances</a:t>
            </a:r>
          </a:p>
          <a:p>
            <a:pPr marL="457200" indent="-457200">
              <a:spcBef>
                <a:spcPts val="300"/>
              </a:spcBef>
              <a:buFont typeface="+mj-lt"/>
              <a:buAutoNum type="arabicParenR" startAt="6"/>
            </a:pPr>
            <a:r>
              <a:rPr lang="en-US" sz="2000" b="1" dirty="0">
                <a:latin typeface="Calibri" panose="020F0502020204030204" pitchFamily="34" charset="0"/>
              </a:rPr>
              <a:t>Interoperability</a:t>
            </a:r>
            <a:br>
              <a:rPr lang="en-US" sz="2000" b="1" dirty="0">
                <a:latin typeface="Calibri" panose="020F0502020204030204" pitchFamily="34" charset="0"/>
              </a:rPr>
            </a:br>
            <a:r>
              <a:rPr lang="en-US" sz="2000" dirty="0">
                <a:latin typeface="Calibri" panose="020F0502020204030204" pitchFamily="34" charset="0"/>
              </a:rPr>
              <a:t>This is both standards and interoperability libraries for services (Whirr), compute (OCCI), virtualization and storage (CDMI)</a:t>
            </a:r>
          </a:p>
          <a:p>
            <a:pPr marL="457200" indent="-457200">
              <a:spcBef>
                <a:spcPts val="300"/>
              </a:spcBef>
              <a:buFont typeface="+mj-lt"/>
              <a:buAutoNum type="arabicParenR" startAt="6"/>
            </a:pPr>
            <a:r>
              <a:rPr lang="en-US" sz="2000" b="1" dirty="0">
                <a:latin typeface="Calibri" panose="020F0502020204030204" pitchFamily="34" charset="0"/>
              </a:rPr>
              <a:t>File systems</a:t>
            </a:r>
            <a:br>
              <a:rPr lang="en-US" sz="2000" dirty="0">
                <a:latin typeface="Calibri" panose="020F0502020204030204" pitchFamily="34" charset="0"/>
              </a:rPr>
            </a:br>
            <a:r>
              <a:rPr lang="en-US" sz="2000" dirty="0">
                <a:latin typeface="Calibri" panose="020F0502020204030204" pitchFamily="34" charset="0"/>
              </a:rPr>
              <a:t>One will use files in most applications but the details may not be visible to the user. Maybe you interact with data at level of a data management system or an Object store (OpenStack Swift or Amazon S3). Most science applications are organized around files; commercial systems at a higher level.</a:t>
            </a:r>
          </a:p>
          <a:p>
            <a:pPr marL="457200" indent="-457200">
              <a:spcBef>
                <a:spcPts val="300"/>
              </a:spcBef>
              <a:buFont typeface="+mj-lt"/>
              <a:buAutoNum type="arabicParenR" startAt="6"/>
            </a:pPr>
            <a:r>
              <a:rPr lang="en-US" sz="2000" b="1" dirty="0">
                <a:latin typeface="Calibri" panose="020F0502020204030204" pitchFamily="34" charset="0"/>
              </a:rPr>
              <a:t>Cluster Resource Management</a:t>
            </a:r>
            <a:br>
              <a:rPr lang="en-US" sz="2000" dirty="0">
                <a:latin typeface="Calibri" panose="020F0502020204030204" pitchFamily="34" charset="0"/>
              </a:rPr>
            </a:br>
            <a:r>
              <a:rPr lang="en-US" sz="2000" dirty="0">
                <a:latin typeface="Calibri" panose="020F0502020204030204" pitchFamily="34" charset="0"/>
              </a:rPr>
              <a:t>You will certainly need cluster management in your application although often this is provided by the system and not explicit to the user. Yarn from Hadoop is gaining in popularity while </a:t>
            </a:r>
            <a:r>
              <a:rPr lang="en-US" sz="2000" dirty="0" err="1">
                <a:latin typeface="Calibri" panose="020F0502020204030204" pitchFamily="34" charset="0"/>
              </a:rPr>
              <a:t>Slurm</a:t>
            </a:r>
            <a:r>
              <a:rPr lang="en-US" sz="2000" dirty="0">
                <a:latin typeface="Calibri" panose="020F0502020204030204" pitchFamily="34" charset="0"/>
              </a:rPr>
              <a:t> is a basic HPC system as are Moab, SGE, </a:t>
            </a:r>
            <a:r>
              <a:rPr lang="en-US" sz="2000" dirty="0" err="1">
                <a:latin typeface="Calibri" panose="020F0502020204030204" pitchFamily="34" charset="0"/>
              </a:rPr>
              <a:t>OpenPBS</a:t>
            </a:r>
            <a:r>
              <a:rPr lang="en-US" sz="2000" dirty="0">
                <a:latin typeface="Calibri" panose="020F0502020204030204" pitchFamily="34" charset="0"/>
              </a:rPr>
              <a:t> while Condor also well known for scheduling of Grid applications. </a:t>
            </a:r>
            <a:r>
              <a:rPr lang="en-US" sz="2000" dirty="0" err="1">
                <a:latin typeface="Calibri" panose="020F0502020204030204" pitchFamily="34" charset="0"/>
              </a:rPr>
              <a:t>Mesos</a:t>
            </a:r>
            <a:r>
              <a:rPr lang="en-US" sz="2000" dirty="0">
                <a:latin typeface="Calibri" panose="020F0502020204030204" pitchFamily="34" charset="0"/>
              </a:rPr>
              <a:t> is similar to Yarn and is also becoming popular. Many systems are in fact collections of clusters as in data centers or grids. These require management and scheduling across many clusters; the latter is termed meta-scheduling.</a:t>
            </a:r>
          </a:p>
        </p:txBody>
      </p:sp>
      <p:sp>
        <p:nvSpPr>
          <p:cNvPr id="2" name="Title 1"/>
          <p:cNvSpPr>
            <a:spLocks noGrp="1"/>
          </p:cNvSpPr>
          <p:nvPr>
            <p:ph type="title"/>
          </p:nvPr>
        </p:nvSpPr>
        <p:spPr>
          <a:xfrm>
            <a:off x="838200" y="0"/>
            <a:ext cx="10515600" cy="907473"/>
          </a:xfrm>
        </p:spPr>
        <p:txBody>
          <a:bodyPr>
            <a:normAutofit/>
          </a:bodyPr>
          <a:lstStyle/>
          <a:p>
            <a:r>
              <a:rPr lang="en-US" b="1" dirty="0"/>
              <a:t>Using HPC-ABDS Layers III</a:t>
            </a:r>
          </a:p>
        </p:txBody>
      </p:sp>
      <p:sp>
        <p:nvSpPr>
          <p:cNvPr id="8" name="Slide Number Placeholder 7">
            <a:extLst>
              <a:ext uri="{FF2B5EF4-FFF2-40B4-BE49-F238E27FC236}">
                <a16:creationId xmlns:a16="http://schemas.microsoft.com/office/drawing/2014/main" id="{F88C8AB6-444F-4110-9890-7DEA4A43CF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652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18" y="969819"/>
            <a:ext cx="11845637" cy="4351338"/>
          </a:xfrm>
        </p:spPr>
        <p:txBody>
          <a:bodyPr>
            <a:noAutofit/>
          </a:bodyPr>
          <a:lstStyle/>
          <a:p>
            <a:pPr marL="457200" indent="-457200">
              <a:buFont typeface="+mj-lt"/>
              <a:buAutoNum type="arabicParenR" startAt="10"/>
            </a:pPr>
            <a:r>
              <a:rPr lang="en-US" sz="2400" b="1" dirty="0"/>
              <a:t>Data Transport</a:t>
            </a:r>
            <a:br>
              <a:rPr lang="en-US" sz="2400" dirty="0"/>
            </a:br>
            <a:r>
              <a:rPr lang="en-US" sz="2400" dirty="0"/>
              <a:t>Globus Online or </a:t>
            </a:r>
            <a:r>
              <a:rPr lang="en-US" sz="2400" dirty="0" err="1"/>
              <a:t>GridFTP</a:t>
            </a:r>
            <a:r>
              <a:rPr lang="en-US" sz="2400" dirty="0"/>
              <a:t> is dominant system in HPC community but this area is often not highlighted as often application only starts after data has made its way to disk of system to be used. Simple HTTP protocols are used for small data transfers while the largest ones use the “</a:t>
            </a:r>
            <a:r>
              <a:rPr lang="en-US" sz="2400" dirty="0" err="1"/>
              <a:t>Fedex</a:t>
            </a:r>
            <a:r>
              <a:rPr lang="en-US" sz="2400" dirty="0"/>
              <a:t>/UPS” solution of transporting disks  between sites.</a:t>
            </a:r>
          </a:p>
          <a:p>
            <a:pPr marL="457200" indent="-457200">
              <a:buFont typeface="+mj-lt"/>
              <a:buAutoNum type="arabicParenR" startAt="10"/>
            </a:pPr>
            <a:r>
              <a:rPr lang="en-US" sz="2400" b="1" dirty="0"/>
              <a:t>A) File management, B) NoSQL, C) SQL</a:t>
            </a:r>
            <a:br>
              <a:rPr lang="en-US" sz="2400" dirty="0"/>
            </a:br>
            <a:r>
              <a:rPr lang="en-US" sz="2400" dirty="0"/>
              <a:t>This is a critical area for nearly all applications as it captures areas of file, object, NoSQL and SQL data management. The many entries in area testify to variety of problems (graphs, tables, documents, objects) and importance of efficient solution. Just a little while ago, this area was dominated by SQL databases and file managers.</a:t>
            </a:r>
          </a:p>
          <a:p>
            <a:pPr marL="457200" indent="-457200">
              <a:buFont typeface="+mj-lt"/>
              <a:buAutoNum type="arabicParenR" startAt="10"/>
            </a:pPr>
            <a:r>
              <a:rPr lang="en-US" sz="2400" b="1" dirty="0"/>
              <a:t>In-memory </a:t>
            </a:r>
            <a:r>
              <a:rPr lang="en-US" sz="2400" b="1" dirty="0" err="1"/>
              <a:t>databases&amp;caches</a:t>
            </a:r>
            <a:r>
              <a:rPr lang="en-US" sz="2400" b="1" dirty="0"/>
              <a:t> / Object-relational mapping / Extraction Tools</a:t>
            </a:r>
            <a:br>
              <a:rPr lang="en-US" sz="2400" dirty="0"/>
            </a:br>
            <a:r>
              <a:rPr lang="en-US" sz="2400" dirty="0"/>
              <a:t>This is another important area addressing two points. Firstly conversion of data between formats and secondly enabling caching to put as much processing as possible in memory. This is an important optimization with Gartner highlighting this areas in several recent hype charts with In-Memory DBMS and In-Memory Analytics.</a:t>
            </a:r>
          </a:p>
        </p:txBody>
      </p:sp>
      <p:sp>
        <p:nvSpPr>
          <p:cNvPr id="2" name="Title 1"/>
          <p:cNvSpPr>
            <a:spLocks noGrp="1"/>
          </p:cNvSpPr>
          <p:nvPr>
            <p:ph type="title"/>
          </p:nvPr>
        </p:nvSpPr>
        <p:spPr>
          <a:xfrm>
            <a:off x="893618" y="67253"/>
            <a:ext cx="10515600" cy="902566"/>
          </a:xfrm>
        </p:spPr>
        <p:txBody>
          <a:bodyPr>
            <a:normAutofit/>
          </a:bodyPr>
          <a:lstStyle/>
          <a:p>
            <a:r>
              <a:rPr lang="en-US" b="1" dirty="0"/>
              <a:t>Using HPC-ABDS Layers IV</a:t>
            </a:r>
          </a:p>
        </p:txBody>
      </p:sp>
      <p:sp>
        <p:nvSpPr>
          <p:cNvPr id="8" name="Slide Number Placeholder 7">
            <a:extLst>
              <a:ext uri="{FF2B5EF4-FFF2-40B4-BE49-F238E27FC236}">
                <a16:creationId xmlns:a16="http://schemas.microsoft.com/office/drawing/2014/main" id="{B9DFBE20-C841-4396-881E-1AEF3C19F9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855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2594"/>
            <a:ext cx="12192000" cy="5752812"/>
          </a:xfrm>
        </p:spPr>
        <p:txBody>
          <a:bodyPr>
            <a:noAutofit/>
          </a:bodyPr>
          <a:lstStyle/>
          <a:p>
            <a:pPr marL="457200" indent="-457200">
              <a:buFont typeface="+mj-lt"/>
              <a:buAutoNum type="arabicParenR" startAt="13"/>
            </a:pPr>
            <a:r>
              <a:rPr lang="en-US" sz="2400" b="1" dirty="0"/>
              <a:t>Inter process communication Collectives, point-to-point, publish-subscribe, MPI</a:t>
            </a:r>
            <a:br>
              <a:rPr lang="en-US" sz="2400" dirty="0"/>
            </a:br>
            <a:r>
              <a:rPr lang="en-US" sz="2400" dirty="0"/>
              <a:t>This describes the different communication models used by the systems in layers 13, 14) below. Results may be very sensitive to choices here as there are big differences from disk-based versus point to point (no disk) for Hadoop v. Harp (MPI)or the different latencies exhibited by publish-subscribe systems. I always recommend Pub-Sub systems like </a:t>
            </a:r>
            <a:r>
              <a:rPr lang="en-US" sz="2400" dirty="0" err="1"/>
              <a:t>ActiveMQ</a:t>
            </a:r>
            <a:r>
              <a:rPr lang="en-US" sz="2400" dirty="0"/>
              <a:t> or </a:t>
            </a:r>
            <a:r>
              <a:rPr lang="en-US" sz="2400" dirty="0" err="1"/>
              <a:t>RabbitMQ</a:t>
            </a:r>
            <a:r>
              <a:rPr lang="en-US" sz="2400" dirty="0"/>
              <a:t> for messaging.</a:t>
            </a:r>
          </a:p>
          <a:p>
            <a:pPr marL="457200" indent="-457200">
              <a:buFont typeface="+mj-lt"/>
              <a:buAutoNum type="arabicParenR" startAt="13"/>
            </a:pPr>
            <a:r>
              <a:rPr lang="en-US" sz="2400" b="1" dirty="0"/>
              <a:t>A) Basic Programming model and runtime, SPMD, </a:t>
            </a:r>
            <a:r>
              <a:rPr lang="en-US" sz="2400" b="1" dirty="0" err="1"/>
              <a:t>MapReduce</a:t>
            </a:r>
            <a:r>
              <a:rPr lang="en-US" sz="2400" b="1" dirty="0"/>
              <a:t>, MPI</a:t>
            </a:r>
            <a:br>
              <a:rPr lang="en-US" sz="2400" b="1" dirty="0"/>
            </a:br>
            <a:r>
              <a:rPr lang="en-US" sz="2400" b="1" dirty="0"/>
              <a:t>B) Streaming</a:t>
            </a:r>
            <a:br>
              <a:rPr lang="en-US" sz="2400" b="1" dirty="0"/>
            </a:br>
            <a:r>
              <a:rPr lang="en-US" sz="2400" dirty="0"/>
              <a:t>A very important layer defining the cloud (HPC-ABDS) programming model. Includes Hadoop and related tools Spark, Twister, Stratosphere, Hama (iterative MapReduce); Giraph, </a:t>
            </a:r>
            <a:r>
              <a:rPr lang="en-US" sz="2400" dirty="0" err="1"/>
              <a:t>Pregel</a:t>
            </a:r>
            <a:r>
              <a:rPr lang="en-US" sz="2400" dirty="0"/>
              <a:t>, Pegasus (Graphs); Storm, S4, </a:t>
            </a:r>
            <a:r>
              <a:rPr lang="en-US" sz="2400" dirty="0" err="1"/>
              <a:t>Samza</a:t>
            </a:r>
            <a:r>
              <a:rPr lang="en-US" sz="2400" dirty="0"/>
              <a:t> (Streaming); </a:t>
            </a:r>
            <a:r>
              <a:rPr lang="en-US" sz="2400" dirty="0" err="1"/>
              <a:t>Tez</a:t>
            </a:r>
            <a:r>
              <a:rPr lang="en-US" sz="2400" dirty="0"/>
              <a:t> (workflow) and Yarn integration. Most applications use something here! </a:t>
            </a:r>
            <a:endParaRPr lang="en-US" sz="2400" b="1" dirty="0"/>
          </a:p>
          <a:p>
            <a:pPr marL="457200" indent="-457200">
              <a:buFont typeface="+mj-lt"/>
              <a:buAutoNum type="arabicParenR" startAt="13"/>
            </a:pPr>
            <a:r>
              <a:rPr lang="en-US" sz="2400" b="1" dirty="0"/>
              <a:t>A) High level Programming</a:t>
            </a:r>
            <a:br>
              <a:rPr lang="en-US" sz="2400" b="1" dirty="0"/>
            </a:br>
            <a:r>
              <a:rPr lang="en-US" sz="2400" dirty="0"/>
              <a:t>Components at this level are not required but are very interesting and we can expect great progress to come both in improving them and using them. Pig and </a:t>
            </a:r>
            <a:r>
              <a:rPr lang="en-US" sz="2400" dirty="0" err="1"/>
              <a:t>Sawzall</a:t>
            </a:r>
            <a:r>
              <a:rPr lang="en-US" sz="2400" dirty="0"/>
              <a:t> offer data parallel programming models; Hive, </a:t>
            </a:r>
            <a:r>
              <a:rPr lang="en-US" sz="2400" dirty="0" err="1"/>
              <a:t>HCatalog</a:t>
            </a:r>
            <a:r>
              <a:rPr lang="en-US" sz="2400" dirty="0"/>
              <a:t>, Shark, MRQL, Impala, and Drill support SQL interfaces to MapReduce, HDFS and Object stores</a:t>
            </a:r>
          </a:p>
        </p:txBody>
      </p:sp>
      <p:sp>
        <p:nvSpPr>
          <p:cNvPr id="2" name="Title 1"/>
          <p:cNvSpPr>
            <a:spLocks noGrp="1"/>
          </p:cNvSpPr>
          <p:nvPr>
            <p:ph type="title"/>
          </p:nvPr>
        </p:nvSpPr>
        <p:spPr>
          <a:xfrm>
            <a:off x="838200" y="18256"/>
            <a:ext cx="10515600" cy="826872"/>
          </a:xfrm>
        </p:spPr>
        <p:txBody>
          <a:bodyPr>
            <a:normAutofit/>
          </a:bodyPr>
          <a:lstStyle/>
          <a:p>
            <a:r>
              <a:rPr lang="en-US" b="1" dirty="0"/>
              <a:t>Using HPC-ABDS Layers V</a:t>
            </a:r>
          </a:p>
        </p:txBody>
      </p:sp>
      <p:sp>
        <p:nvSpPr>
          <p:cNvPr id="8" name="Slide Number Placeholder 7">
            <a:extLst>
              <a:ext uri="{FF2B5EF4-FFF2-40B4-BE49-F238E27FC236}">
                <a16:creationId xmlns:a16="http://schemas.microsoft.com/office/drawing/2014/main" id="{9FB27469-BD72-4589-89C4-2D27C5072D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527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62985"/>
            <a:ext cx="12086831" cy="5732030"/>
          </a:xfrm>
        </p:spPr>
        <p:txBody>
          <a:bodyPr>
            <a:noAutofit/>
          </a:bodyPr>
          <a:lstStyle/>
          <a:p>
            <a:pPr marL="457200" indent="-457200">
              <a:buFont typeface="+mj-lt"/>
              <a:buAutoNum type="arabicParenR" startAt="15"/>
            </a:pPr>
            <a:r>
              <a:rPr lang="en-US" sz="2400" b="1" dirty="0"/>
              <a:t>B) Frameworks </a:t>
            </a:r>
            <a:br>
              <a:rPr lang="en-US" sz="2400" b="1" dirty="0"/>
            </a:br>
            <a:r>
              <a:rPr lang="en-US" sz="2400" dirty="0"/>
              <a:t>This is exemplified by Google App Engine and Azure (when it was called </a:t>
            </a:r>
            <a:r>
              <a:rPr lang="en-US" sz="2400" dirty="0" err="1"/>
              <a:t>PaaS</a:t>
            </a:r>
            <a:r>
              <a:rPr lang="en-US" sz="2400" dirty="0"/>
              <a:t>) but now there are many “integrated environments”.</a:t>
            </a:r>
          </a:p>
          <a:p>
            <a:pPr marL="457200" indent="-457200">
              <a:buFont typeface="+mj-lt"/>
              <a:buAutoNum type="arabicParenR" startAt="15"/>
            </a:pPr>
            <a:r>
              <a:rPr lang="en-US" sz="2400" b="1" dirty="0"/>
              <a:t>Application and Analytics</a:t>
            </a:r>
            <a:br>
              <a:rPr lang="en-US" sz="2400" b="1" dirty="0"/>
            </a:br>
            <a:r>
              <a:rPr lang="en-US" sz="2400" dirty="0"/>
              <a:t>This is the “business logic” of application and where you find machine learning algorithms like clustering. Mahout , </a:t>
            </a:r>
            <a:r>
              <a:rPr lang="en-US" sz="2400" dirty="0" err="1"/>
              <a:t>MLlib</a:t>
            </a:r>
            <a:r>
              <a:rPr lang="en-US" sz="2400" dirty="0"/>
              <a:t> , </a:t>
            </a:r>
            <a:r>
              <a:rPr lang="en-US" sz="2400" dirty="0" err="1"/>
              <a:t>MLbase</a:t>
            </a:r>
            <a:r>
              <a:rPr lang="en-US" sz="2400" dirty="0"/>
              <a:t> are in Apache for Hadoop and Spark processing; R is a central library from statistics community. There are many other important libraries where we mention those in deep learning (</a:t>
            </a:r>
            <a:r>
              <a:rPr lang="en-US" sz="2400" dirty="0" err="1"/>
              <a:t>CompLearn</a:t>
            </a:r>
            <a:r>
              <a:rPr lang="en-US" sz="2400" dirty="0"/>
              <a:t> </a:t>
            </a:r>
            <a:r>
              <a:rPr lang="en-US" sz="2400" dirty="0" err="1"/>
              <a:t>Caffe</a:t>
            </a:r>
            <a:r>
              <a:rPr lang="en-US" sz="2400" dirty="0"/>
              <a:t>), image processing (</a:t>
            </a:r>
            <a:r>
              <a:rPr lang="en-US" sz="2400" dirty="0" err="1"/>
              <a:t>ImageJ</a:t>
            </a:r>
            <a:r>
              <a:rPr lang="en-US" sz="2400" dirty="0"/>
              <a:t>), bioinformatics (Bioconductor) and HPC (</a:t>
            </a:r>
            <a:r>
              <a:rPr lang="en-US" sz="2400" dirty="0" err="1"/>
              <a:t>Scalapack</a:t>
            </a:r>
            <a:r>
              <a:rPr lang="en-US" sz="2400" dirty="0"/>
              <a:t> and </a:t>
            </a:r>
            <a:r>
              <a:rPr lang="en-US" sz="2400" dirty="0" err="1"/>
              <a:t>PetSc</a:t>
            </a:r>
            <a:r>
              <a:rPr lang="en-US" sz="2400" dirty="0"/>
              <a:t>). You will nearly always need these or other software at this level</a:t>
            </a:r>
          </a:p>
          <a:p>
            <a:pPr marL="457200" indent="-457200">
              <a:buFont typeface="+mj-lt"/>
              <a:buAutoNum type="arabicParenR" startAt="15"/>
            </a:pPr>
            <a:r>
              <a:rPr lang="en-US" sz="2400" b="1" dirty="0"/>
              <a:t>Workflow-Orchestration</a:t>
            </a:r>
            <a:br>
              <a:rPr lang="en-US" sz="2400" b="1" dirty="0"/>
            </a:br>
            <a:r>
              <a:rPr lang="en-US" sz="2400" dirty="0"/>
              <a:t>This layer implements orchestration and integration of the different parts of a job. These can be specified by a directed data-flow graph and often take a simple pipeline form illustrated in “access pattern” 10 discussed later. This field was advanced significantly by the Grid community and the systems are quite similar in functionality although their maturity and ease of use can be quite different. The interface is either visual (link programs as bubbles with data flow) or as an XML or program (Python) script.</a:t>
            </a:r>
          </a:p>
        </p:txBody>
      </p:sp>
      <p:sp>
        <p:nvSpPr>
          <p:cNvPr id="2" name="Title 1"/>
          <p:cNvSpPr>
            <a:spLocks noGrp="1"/>
          </p:cNvSpPr>
          <p:nvPr>
            <p:ph type="title"/>
          </p:nvPr>
        </p:nvSpPr>
        <p:spPr>
          <a:xfrm>
            <a:off x="741218" y="53398"/>
            <a:ext cx="10515600" cy="819439"/>
          </a:xfrm>
        </p:spPr>
        <p:txBody>
          <a:bodyPr>
            <a:normAutofit/>
          </a:bodyPr>
          <a:lstStyle/>
          <a:p>
            <a:r>
              <a:rPr lang="en-US" b="1" dirty="0"/>
              <a:t>Using HPC-ABDS Layers VI</a:t>
            </a:r>
          </a:p>
        </p:txBody>
      </p:sp>
      <p:sp>
        <p:nvSpPr>
          <p:cNvPr id="8" name="Slide Number Placeholder 7">
            <a:extLst>
              <a:ext uri="{FF2B5EF4-FFF2-40B4-BE49-F238E27FC236}">
                <a16:creationId xmlns:a16="http://schemas.microsoft.com/office/drawing/2014/main" id="{4BD274F5-599A-4935-8818-05C2AA6D2D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4771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008" y="-76200"/>
            <a:ext cx="9138138" cy="1143000"/>
          </a:xfrm>
        </p:spPr>
        <p:txBody>
          <a:bodyPr>
            <a:normAutofit fontScale="90000"/>
          </a:bodyPr>
          <a:lstStyle/>
          <a:p>
            <a:pPr algn="ctr"/>
            <a:r>
              <a:rPr lang="en-US" dirty="0"/>
              <a:t>Using “Apache” (Commercial Big Data) Data Systems for Science/Simulation</a:t>
            </a:r>
          </a:p>
        </p:txBody>
      </p:sp>
      <p:sp>
        <p:nvSpPr>
          <p:cNvPr id="3" name="Content Placeholder 2"/>
          <p:cNvSpPr>
            <a:spLocks noGrp="1"/>
          </p:cNvSpPr>
          <p:nvPr>
            <p:ph idx="1"/>
          </p:nvPr>
        </p:nvSpPr>
        <p:spPr>
          <a:xfrm>
            <a:off x="0" y="1142999"/>
            <a:ext cx="12115800" cy="5227637"/>
          </a:xfrm>
        </p:spPr>
        <p:txBody>
          <a:bodyPr>
            <a:normAutofit fontScale="92500" lnSpcReduction="20000"/>
          </a:bodyPr>
          <a:lstStyle/>
          <a:p>
            <a:r>
              <a:rPr lang="en-US" b="1" dirty="0"/>
              <a:t>Pro</a:t>
            </a:r>
            <a:r>
              <a:rPr lang="en-US" dirty="0"/>
              <a:t>: Use rich </a:t>
            </a:r>
            <a:r>
              <a:rPr lang="en-US" b="1" dirty="0"/>
              <a:t>functionality </a:t>
            </a:r>
            <a:r>
              <a:rPr lang="en-US" dirty="0"/>
              <a:t>and</a:t>
            </a:r>
            <a:r>
              <a:rPr lang="en-US" b="1" dirty="0"/>
              <a:t> usability </a:t>
            </a:r>
            <a:r>
              <a:rPr lang="en-US" dirty="0"/>
              <a:t>of ABDS (Apache Big Data Stack)</a:t>
            </a:r>
          </a:p>
          <a:p>
            <a:r>
              <a:rPr lang="en-US" b="1" dirty="0"/>
              <a:t>Pro</a:t>
            </a:r>
            <a:r>
              <a:rPr lang="en-US" dirty="0"/>
              <a:t>: </a:t>
            </a:r>
            <a:r>
              <a:rPr lang="en-US" b="1" dirty="0"/>
              <a:t>Sustainability</a:t>
            </a:r>
            <a:r>
              <a:rPr lang="en-US" dirty="0"/>
              <a:t> model of community open source</a:t>
            </a:r>
          </a:p>
          <a:p>
            <a:r>
              <a:rPr lang="en-US" b="1" dirty="0"/>
              <a:t>Con</a:t>
            </a:r>
            <a:r>
              <a:rPr lang="en-US" dirty="0"/>
              <a:t> (Pro for many commercial users): Optimized for </a:t>
            </a:r>
            <a:r>
              <a:rPr lang="en-US" b="1" dirty="0"/>
              <a:t>fault-tolerance</a:t>
            </a:r>
            <a:r>
              <a:rPr lang="en-US" dirty="0"/>
              <a:t> and </a:t>
            </a:r>
            <a:r>
              <a:rPr lang="en-US" b="1" dirty="0"/>
              <a:t>usability </a:t>
            </a:r>
            <a:r>
              <a:rPr lang="en-US" dirty="0"/>
              <a:t>and </a:t>
            </a:r>
            <a:r>
              <a:rPr lang="en-US" b="1" dirty="0"/>
              <a:t>not performance</a:t>
            </a:r>
          </a:p>
          <a:p>
            <a:r>
              <a:rPr lang="en-US" b="1" dirty="0"/>
              <a:t>Feature</a:t>
            </a:r>
            <a:r>
              <a:rPr lang="en-US" dirty="0"/>
              <a:t>: Naturally run on </a:t>
            </a:r>
            <a:r>
              <a:rPr lang="en-US" b="1" dirty="0"/>
              <a:t>clouds</a:t>
            </a:r>
            <a:r>
              <a:rPr lang="en-US" dirty="0"/>
              <a:t> and not </a:t>
            </a:r>
            <a:r>
              <a:rPr lang="en-US" b="1" dirty="0"/>
              <a:t>HPC platforms</a:t>
            </a:r>
          </a:p>
          <a:p>
            <a:r>
              <a:rPr lang="en-US" b="1" dirty="0"/>
              <a:t>Feature</a:t>
            </a:r>
            <a:r>
              <a:rPr lang="en-US" dirty="0"/>
              <a:t>: Cloud is </a:t>
            </a:r>
            <a:r>
              <a:rPr lang="en-US" b="1" dirty="0"/>
              <a:t>logically centralize</a:t>
            </a:r>
            <a:r>
              <a:rPr lang="en-US" dirty="0"/>
              <a:t>d, physically distributed but </a:t>
            </a:r>
            <a:r>
              <a:rPr lang="en-US" b="1" dirty="0"/>
              <a:t>science data </a:t>
            </a:r>
            <a:r>
              <a:rPr lang="en-US" dirty="0"/>
              <a:t>typically </a:t>
            </a:r>
            <a:r>
              <a:rPr lang="en-US" b="1" dirty="0"/>
              <a:t>distributed</a:t>
            </a:r>
            <a:r>
              <a:rPr lang="en-US" dirty="0"/>
              <a:t>.</a:t>
            </a:r>
          </a:p>
          <a:p>
            <a:r>
              <a:rPr lang="en-US" b="1" dirty="0"/>
              <a:t>Question</a:t>
            </a:r>
            <a:r>
              <a:rPr lang="en-US" dirty="0"/>
              <a:t>: how do </a:t>
            </a:r>
            <a:r>
              <a:rPr lang="en-US" b="1" dirty="0"/>
              <a:t>science data analysis requirements </a:t>
            </a:r>
            <a:r>
              <a:rPr lang="en-US" dirty="0"/>
              <a:t>differ from those commercially e.g. recommender systems heavily used commercially</a:t>
            </a:r>
          </a:p>
          <a:p>
            <a:r>
              <a:rPr lang="en-US" b="1" dirty="0"/>
              <a:t>Approach</a:t>
            </a:r>
            <a:r>
              <a:rPr lang="en-US" dirty="0"/>
              <a:t>: </a:t>
            </a:r>
            <a:r>
              <a:rPr lang="en-US" b="1" dirty="0"/>
              <a:t>HPC-ABDS</a:t>
            </a:r>
            <a:r>
              <a:rPr lang="en-US" dirty="0"/>
              <a:t> using HPC runtime and tools to enhance commercial data systems (ABDS on top of HPC)</a:t>
            </a:r>
          </a:p>
          <a:p>
            <a:pPr lvl="1"/>
            <a:r>
              <a:rPr lang="en-US" b="1" dirty="0"/>
              <a:t>Upper level software: </a:t>
            </a:r>
            <a:r>
              <a:rPr lang="en-US" dirty="0"/>
              <a:t>ABDS</a:t>
            </a:r>
          </a:p>
          <a:p>
            <a:pPr lvl="1"/>
            <a:r>
              <a:rPr lang="en-US" b="1" dirty="0"/>
              <a:t>Lower level runtime: </a:t>
            </a:r>
            <a:r>
              <a:rPr lang="en-US" dirty="0"/>
              <a:t>HPC</a:t>
            </a:r>
          </a:p>
          <a:p>
            <a:pPr lvl="1"/>
            <a:r>
              <a:rPr lang="en-US" b="1" dirty="0" err="1"/>
              <a:t>HPCCloud</a:t>
            </a:r>
            <a:r>
              <a:rPr lang="en-US" b="1" dirty="0"/>
              <a:t> Hardware: </a:t>
            </a:r>
            <a:r>
              <a:rPr lang="en-US" dirty="0"/>
              <a:t>HPC or classic cloud dependent on application requirements</a:t>
            </a:r>
          </a:p>
          <a:p>
            <a:endParaRPr lang="en-US" dirty="0"/>
          </a:p>
        </p:txBody>
      </p:sp>
      <p:sp>
        <p:nvSpPr>
          <p:cNvPr id="4" name="Slide Number Placeholder 3">
            <a:extLst>
              <a:ext uri="{FF2B5EF4-FFF2-40B4-BE49-F238E27FC236}">
                <a16:creationId xmlns:a16="http://schemas.microsoft.com/office/drawing/2014/main" id="{667C325D-FEED-4169-B580-08759855E5B5}"/>
              </a:ext>
            </a:extLst>
          </p:cNvPr>
          <p:cNvSpPr>
            <a:spLocks noGrp="1"/>
          </p:cNvSpPr>
          <p:nvPr>
            <p:ph type="sldNum" sz="quarter" idx="12"/>
          </p:nvPr>
        </p:nvSpPr>
        <p:spPr/>
        <p:txBody>
          <a:bodyPr/>
          <a:lstStyle/>
          <a:p>
            <a:fld id="{C4B85148-DB98-4269-ACE6-2DF49F9918C9}"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40999337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1496" y="0"/>
            <a:ext cx="10363199" cy="809211"/>
          </a:xfrm>
        </p:spPr>
        <p:txBody>
          <a:bodyPr>
            <a:noAutofit/>
          </a:bodyPr>
          <a:lstStyle/>
          <a:p>
            <a:r>
              <a:rPr lang="en-US" sz="3200" dirty="0"/>
              <a:t>Exemplar Software for a Big Data Environment</a:t>
            </a:r>
          </a:p>
        </p:txBody>
      </p:sp>
      <p:sp>
        <p:nvSpPr>
          <p:cNvPr id="5" name="Content Placeholder 4"/>
          <p:cNvSpPr>
            <a:spLocks noGrp="1"/>
          </p:cNvSpPr>
          <p:nvPr>
            <p:ph idx="1"/>
          </p:nvPr>
        </p:nvSpPr>
        <p:spPr>
          <a:xfrm>
            <a:off x="133652" y="662254"/>
            <a:ext cx="11924695" cy="5786284"/>
          </a:xfrm>
        </p:spPr>
        <p:txBody>
          <a:bodyPr>
            <a:normAutofit fontScale="85000" lnSpcReduction="20000"/>
          </a:bodyPr>
          <a:lstStyle/>
          <a:p>
            <a:r>
              <a:rPr lang="en-US" b="1" dirty="0">
                <a:solidFill>
                  <a:srgbClr val="FF0000"/>
                </a:solidFill>
              </a:rPr>
              <a:t>Functionality of ABDS and Performance of HPC</a:t>
            </a:r>
          </a:p>
          <a:p>
            <a:r>
              <a:rPr lang="en-US" b="1" dirty="0"/>
              <a:t>Workflow: </a:t>
            </a:r>
            <a:r>
              <a:rPr lang="en-US" dirty="0"/>
              <a:t>Apache Beam, Crunch, Python or Kepler</a:t>
            </a:r>
          </a:p>
          <a:p>
            <a:r>
              <a:rPr lang="en-US" b="1" dirty="0"/>
              <a:t>Data Analytics: </a:t>
            </a:r>
            <a:r>
              <a:rPr lang="en-US" dirty="0" err="1"/>
              <a:t>SPIDAL,Tensorflow</a:t>
            </a:r>
            <a:r>
              <a:rPr lang="en-US" dirty="0"/>
              <a:t>, Mahout, R, ImageJ, </a:t>
            </a:r>
            <a:r>
              <a:rPr lang="en-US" dirty="0" err="1"/>
              <a:t>Scalapack</a:t>
            </a:r>
            <a:r>
              <a:rPr lang="en-US" dirty="0"/>
              <a:t> </a:t>
            </a:r>
          </a:p>
          <a:p>
            <a:r>
              <a:rPr lang="en-US" b="1" dirty="0"/>
              <a:t>Platform as a Service: </a:t>
            </a:r>
            <a:r>
              <a:rPr lang="en-US" dirty="0"/>
              <a:t>Twister2</a:t>
            </a:r>
          </a:p>
          <a:p>
            <a:r>
              <a:rPr lang="en-US" b="1" dirty="0"/>
              <a:t>High level Programming: </a:t>
            </a:r>
            <a:r>
              <a:rPr lang="en-US" dirty="0"/>
              <a:t>Hive, Pig</a:t>
            </a:r>
          </a:p>
          <a:p>
            <a:r>
              <a:rPr lang="en-US" b="1" dirty="0"/>
              <a:t>Batch Parallel Programming model: </a:t>
            </a:r>
            <a:r>
              <a:rPr lang="en-US" dirty="0"/>
              <a:t>Hadoop, Spark, </a:t>
            </a:r>
            <a:r>
              <a:rPr lang="en-US" dirty="0" err="1"/>
              <a:t>Giraph</a:t>
            </a:r>
            <a:r>
              <a:rPr lang="en-US" dirty="0"/>
              <a:t>, Harp, MPI;</a:t>
            </a:r>
          </a:p>
          <a:p>
            <a:r>
              <a:rPr lang="en-US" b="1" dirty="0"/>
              <a:t>Streaming Programming model: </a:t>
            </a:r>
            <a:r>
              <a:rPr lang="en-US" dirty="0"/>
              <a:t>Heron, Storm with Kafka or RabbitMQ</a:t>
            </a:r>
          </a:p>
          <a:p>
            <a:r>
              <a:rPr lang="en-US" b="1" dirty="0"/>
              <a:t>In-memory: </a:t>
            </a:r>
            <a:r>
              <a:rPr lang="en-US" dirty="0" err="1"/>
              <a:t>Memcached</a:t>
            </a:r>
            <a:endParaRPr lang="en-US" dirty="0"/>
          </a:p>
          <a:p>
            <a:r>
              <a:rPr lang="en-US" b="1" dirty="0"/>
              <a:t>Data Management: </a:t>
            </a:r>
            <a:r>
              <a:rPr lang="en-US" dirty="0" err="1"/>
              <a:t>Hbase</a:t>
            </a:r>
            <a:r>
              <a:rPr lang="en-US" dirty="0"/>
              <a:t>, </a:t>
            </a:r>
            <a:r>
              <a:rPr lang="en-US" dirty="0" err="1"/>
              <a:t>MongoDB</a:t>
            </a:r>
            <a:r>
              <a:rPr lang="en-US" dirty="0"/>
              <a:t>, MySQL </a:t>
            </a:r>
          </a:p>
          <a:p>
            <a:r>
              <a:rPr lang="en-US" b="1" dirty="0"/>
              <a:t>Distributed Coordination: </a:t>
            </a:r>
            <a:r>
              <a:rPr lang="en-US" dirty="0"/>
              <a:t>Zookeeper</a:t>
            </a:r>
          </a:p>
          <a:p>
            <a:r>
              <a:rPr lang="en-US" b="1" dirty="0"/>
              <a:t>Cluster Management: </a:t>
            </a:r>
            <a:r>
              <a:rPr lang="en-US" dirty="0"/>
              <a:t>Yarn, </a:t>
            </a:r>
            <a:r>
              <a:rPr lang="en-US" dirty="0" err="1"/>
              <a:t>Slurm</a:t>
            </a:r>
            <a:endParaRPr lang="en-US" dirty="0"/>
          </a:p>
          <a:p>
            <a:r>
              <a:rPr lang="en-US" b="1" dirty="0"/>
              <a:t>File Systems: </a:t>
            </a:r>
            <a:r>
              <a:rPr lang="en-US" dirty="0"/>
              <a:t>HDFS, Object store (Swift), </a:t>
            </a:r>
            <a:r>
              <a:rPr lang="en-US" dirty="0" err="1"/>
              <a:t>Lustre</a:t>
            </a:r>
            <a:endParaRPr lang="en-US" dirty="0"/>
          </a:p>
          <a:p>
            <a:r>
              <a:rPr lang="en-US" b="1" dirty="0"/>
              <a:t>DevOps: </a:t>
            </a:r>
            <a:r>
              <a:rPr lang="en-US" dirty="0"/>
              <a:t>Cloudmesh, Chef, Puppet, Docker, Cobbler, Kubernetes</a:t>
            </a:r>
          </a:p>
          <a:p>
            <a:r>
              <a:rPr lang="en-US" b="1" dirty="0"/>
              <a:t>IaaS: </a:t>
            </a:r>
            <a:r>
              <a:rPr lang="en-US" dirty="0"/>
              <a:t>Amazon, Azure, Docker, </a:t>
            </a:r>
          </a:p>
          <a:p>
            <a:r>
              <a:rPr lang="en-US" b="1" dirty="0"/>
              <a:t>Monitoring: </a:t>
            </a:r>
            <a:r>
              <a:rPr lang="en-US" dirty="0"/>
              <a:t>Inca, Ganglia, Nagios</a:t>
            </a:r>
          </a:p>
        </p:txBody>
      </p:sp>
      <p:sp>
        <p:nvSpPr>
          <p:cNvPr id="2" name="Slide Number Placeholder 1">
            <a:extLst>
              <a:ext uri="{FF2B5EF4-FFF2-40B4-BE49-F238E27FC236}">
                <a16:creationId xmlns:a16="http://schemas.microsoft.com/office/drawing/2014/main" id="{F7E137EE-71EA-484F-AEF7-4ABAA42D3120}"/>
              </a:ext>
            </a:extLst>
          </p:cNvPr>
          <p:cNvSpPr>
            <a:spLocks noGrp="1"/>
          </p:cNvSpPr>
          <p:nvPr>
            <p:ph type="sldNum" sz="quarter" idx="12"/>
          </p:nvPr>
        </p:nvSpPr>
        <p:spPr>
          <a:xfrm>
            <a:off x="11049000" y="6414671"/>
            <a:ext cx="875695" cy="293913"/>
          </a:xfrm>
        </p:spPr>
        <p:txBody>
          <a:bodyPr/>
          <a:lstStyle/>
          <a:p>
            <a:fld id="{C4B85148-DB98-4269-ACE6-2DF49F9918C9}"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9150909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376" y="1143001"/>
            <a:ext cx="7886700" cy="2286000"/>
          </a:xfrm>
        </p:spPr>
        <p:txBody>
          <a:bodyPr>
            <a:normAutofit fontScale="90000"/>
          </a:bodyPr>
          <a:lstStyle/>
          <a:p>
            <a:pPr algn="ctr"/>
            <a:r>
              <a:rPr lang="en-US" dirty="0"/>
              <a:t>Comparison of Data Analytics with Simulation</a:t>
            </a:r>
          </a:p>
        </p:txBody>
      </p:sp>
      <p:sp>
        <p:nvSpPr>
          <p:cNvPr id="3" name="Subtitle 2"/>
          <p:cNvSpPr>
            <a:spLocks noGrp="1"/>
          </p:cNvSpPr>
          <p:nvPr>
            <p:ph type="body" idx="1"/>
          </p:nvPr>
        </p:nvSpPr>
        <p:spPr>
          <a:xfrm>
            <a:off x="2139376" y="3733801"/>
            <a:ext cx="7886700" cy="1500187"/>
          </a:xfrm>
        </p:spPr>
        <p:txBody>
          <a:bodyPr/>
          <a:lstStyle/>
          <a:p>
            <a:endParaRPr lang="en-US" dirty="0">
              <a:solidFill>
                <a:schemeClr val="tx1"/>
              </a:solidFill>
            </a:endParaRPr>
          </a:p>
        </p:txBody>
      </p:sp>
      <p:sp>
        <p:nvSpPr>
          <p:cNvPr id="4" name="Slide Number Placeholder 3">
            <a:extLst>
              <a:ext uri="{FF2B5EF4-FFF2-40B4-BE49-F238E27FC236}">
                <a16:creationId xmlns:a16="http://schemas.microsoft.com/office/drawing/2014/main" id="{428FE9FB-A893-4186-8FE7-B1F02263D590}"/>
              </a:ext>
            </a:extLst>
          </p:cNvPr>
          <p:cNvSpPr>
            <a:spLocks noGrp="1"/>
          </p:cNvSpPr>
          <p:nvPr>
            <p:ph type="sldNum" sz="quarter" idx="12"/>
          </p:nvPr>
        </p:nvSpPr>
        <p:spPr/>
        <p:txBody>
          <a:bodyPr/>
          <a:lstStyle/>
          <a:p>
            <a:fld id="{C4B85148-DB98-4269-ACE6-2DF49F9918C9}"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28768680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54915"/>
            <a:ext cx="12086831" cy="5849793"/>
          </a:xfrm>
        </p:spPr>
        <p:txBody>
          <a:bodyPr>
            <a:normAutofit lnSpcReduction="10000"/>
          </a:bodyPr>
          <a:lstStyle/>
          <a:p>
            <a:r>
              <a:rPr lang="en-US" b="1" dirty="0"/>
              <a:t>Simulations (models) </a:t>
            </a:r>
            <a:r>
              <a:rPr lang="en-US" dirty="0"/>
              <a:t>produce</a:t>
            </a:r>
            <a:r>
              <a:rPr lang="en-US" b="1" dirty="0"/>
              <a:t> big data </a:t>
            </a:r>
            <a:r>
              <a:rPr lang="en-US" dirty="0"/>
              <a:t>as visualization of results – they are </a:t>
            </a:r>
            <a:r>
              <a:rPr lang="en-US" b="1" dirty="0"/>
              <a:t>data source</a:t>
            </a:r>
          </a:p>
          <a:p>
            <a:pPr lvl="1"/>
            <a:r>
              <a:rPr lang="en-US" sz="2000" b="1" dirty="0"/>
              <a:t>Or </a:t>
            </a:r>
            <a:r>
              <a:rPr lang="en-US" sz="2000" dirty="0"/>
              <a:t>consume often smallish data to define a simulation problem</a:t>
            </a:r>
          </a:p>
          <a:p>
            <a:pPr lvl="1"/>
            <a:r>
              <a:rPr lang="en-US" sz="2000" b="1" dirty="0"/>
              <a:t>HPC simulation </a:t>
            </a:r>
            <a:r>
              <a:rPr lang="en-US" sz="2000" dirty="0"/>
              <a:t>in (weather) data assimilation is </a:t>
            </a:r>
            <a:r>
              <a:rPr lang="en-US" sz="2000" b="1" dirty="0"/>
              <a:t>data + model</a:t>
            </a:r>
          </a:p>
          <a:p>
            <a:r>
              <a:rPr lang="en-US" b="1" dirty="0"/>
              <a:t>Pleasingly parallel </a:t>
            </a:r>
            <a:r>
              <a:rPr lang="en-US" dirty="0"/>
              <a:t>often important in both</a:t>
            </a:r>
          </a:p>
          <a:p>
            <a:r>
              <a:rPr lang="en-US" dirty="0"/>
              <a:t>Both are often </a:t>
            </a:r>
            <a:r>
              <a:rPr lang="en-US" b="1" dirty="0"/>
              <a:t>SPMD</a:t>
            </a:r>
            <a:r>
              <a:rPr lang="en-US" dirty="0"/>
              <a:t> and </a:t>
            </a:r>
            <a:r>
              <a:rPr lang="en-US" b="1" dirty="0"/>
              <a:t>BSP</a:t>
            </a:r>
          </a:p>
          <a:p>
            <a:pPr marL="342900" lvl="1" indent="-342900">
              <a:buFont typeface="Arial"/>
              <a:buChar char="•"/>
            </a:pPr>
            <a:r>
              <a:rPr lang="en-US" b="1" dirty="0"/>
              <a:t>Non-iterative MapReduce </a:t>
            </a:r>
            <a:r>
              <a:rPr lang="en-US" dirty="0"/>
              <a:t>is major big data paradigm</a:t>
            </a:r>
          </a:p>
          <a:p>
            <a:pPr lvl="1"/>
            <a:r>
              <a:rPr lang="en-US" sz="2000" dirty="0"/>
              <a:t>not a common simulation paradigm except where “Reduce” summarizes pleasingly parallel execution as in some Monte Carlos</a:t>
            </a:r>
          </a:p>
          <a:p>
            <a:r>
              <a:rPr lang="en-US" dirty="0"/>
              <a:t>Big Data often has </a:t>
            </a:r>
            <a:r>
              <a:rPr lang="en-US" b="1" dirty="0"/>
              <a:t>large collective communication</a:t>
            </a:r>
          </a:p>
          <a:p>
            <a:pPr lvl="1"/>
            <a:r>
              <a:rPr lang="en-US" sz="2000" dirty="0"/>
              <a:t>Classic simulation has a lot of smallish point-to-point messages</a:t>
            </a:r>
          </a:p>
          <a:p>
            <a:pPr lvl="1"/>
            <a:r>
              <a:rPr lang="en-US" sz="2000" dirty="0"/>
              <a:t>Motivates </a:t>
            </a:r>
            <a:r>
              <a:rPr lang="en-US" sz="2000" b="1" dirty="0" err="1"/>
              <a:t>MapCollective</a:t>
            </a:r>
            <a:r>
              <a:rPr lang="en-US" sz="2000" b="1" dirty="0"/>
              <a:t> </a:t>
            </a:r>
            <a:r>
              <a:rPr lang="en-US" sz="2000" dirty="0"/>
              <a:t>model</a:t>
            </a:r>
          </a:p>
          <a:p>
            <a:r>
              <a:rPr lang="en-US" dirty="0"/>
              <a:t>Simulations characterized often by </a:t>
            </a:r>
            <a:r>
              <a:rPr lang="en-US" b="1" dirty="0"/>
              <a:t>difference</a:t>
            </a:r>
            <a:r>
              <a:rPr lang="en-US" dirty="0"/>
              <a:t> or differential operators leading to nearest neighbor </a:t>
            </a:r>
            <a:r>
              <a:rPr lang="en-US" b="1" dirty="0"/>
              <a:t>sparsity</a:t>
            </a:r>
          </a:p>
          <a:p>
            <a:pPr lvl="1"/>
            <a:r>
              <a:rPr lang="en-US" sz="2000" dirty="0"/>
              <a:t>Some important </a:t>
            </a:r>
            <a:r>
              <a:rPr lang="en-US" sz="2000" b="1" dirty="0"/>
              <a:t>data analytics </a:t>
            </a:r>
            <a:r>
              <a:rPr lang="en-US" sz="2000" dirty="0"/>
              <a:t>can be </a:t>
            </a:r>
            <a:r>
              <a:rPr lang="en-US" sz="2000" b="1" dirty="0"/>
              <a:t>sparse</a:t>
            </a:r>
            <a:r>
              <a:rPr lang="en-US" sz="2000" dirty="0"/>
              <a:t> as in PageRank and “Bag of words” algorithms but many involve full matrix algorithm</a:t>
            </a:r>
          </a:p>
        </p:txBody>
      </p:sp>
      <p:sp>
        <p:nvSpPr>
          <p:cNvPr id="2" name="Title 1"/>
          <p:cNvSpPr>
            <a:spLocks noGrp="1"/>
          </p:cNvSpPr>
          <p:nvPr>
            <p:ph type="title"/>
          </p:nvPr>
        </p:nvSpPr>
        <p:spPr>
          <a:xfrm>
            <a:off x="838200" y="0"/>
            <a:ext cx="10515600" cy="768927"/>
          </a:xfrm>
        </p:spPr>
        <p:txBody>
          <a:bodyPr>
            <a:noAutofit/>
          </a:bodyPr>
          <a:lstStyle/>
          <a:p>
            <a:pPr algn="ctr"/>
            <a:r>
              <a:rPr lang="en-US" sz="3000" dirty="0"/>
              <a:t>Comparison of Data Analytics with Simulation I</a:t>
            </a:r>
          </a:p>
        </p:txBody>
      </p:sp>
      <p:sp>
        <p:nvSpPr>
          <p:cNvPr id="4" name="Slide Number Placeholder 3">
            <a:extLst>
              <a:ext uri="{FF2B5EF4-FFF2-40B4-BE49-F238E27FC236}">
                <a16:creationId xmlns:a16="http://schemas.microsoft.com/office/drawing/2014/main" id="{8A44E2EF-CA15-44EA-8022-47371C16F8F9}"/>
              </a:ext>
            </a:extLst>
          </p:cNvPr>
          <p:cNvSpPr>
            <a:spLocks noGrp="1"/>
          </p:cNvSpPr>
          <p:nvPr>
            <p:ph type="sldNum" sz="quarter" idx="12"/>
          </p:nvPr>
        </p:nvSpPr>
        <p:spPr/>
        <p:txBody>
          <a:bodyPr/>
          <a:lstStyle/>
          <a:p>
            <a:fld id="{C4B85148-DB98-4269-ACE6-2DF49F9918C9}" type="slidenum">
              <a:rPr lang="en-US" smtClean="0">
                <a:solidFill>
                  <a:prstClr val="black"/>
                </a:solidFill>
              </a:rPr>
              <a:pPr/>
              <a:t>87</a:t>
            </a:fld>
            <a:endParaRPr lang="en-US" dirty="0">
              <a:solidFill>
                <a:prstClr val="black"/>
              </a:solidFill>
            </a:endParaRPr>
          </a:p>
        </p:txBody>
      </p:sp>
    </p:spTree>
    <p:extLst>
      <p:ext uri="{BB962C8B-B14F-4D97-AF65-F5344CB8AC3E}">
        <p14:creationId xmlns:p14="http://schemas.microsoft.com/office/powerpoint/2010/main" val="23118495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4294967295"/>
          </p:nvPr>
        </p:nvSpPr>
        <p:spPr>
          <a:xfrm>
            <a:off x="5568950" y="1"/>
            <a:ext cx="5099050" cy="1192213"/>
          </a:xfrm>
          <a:solidFill>
            <a:schemeClr val="bg1">
              <a:lumMod val="65000"/>
            </a:schemeClr>
          </a:solidFill>
        </p:spPr>
        <p:txBody>
          <a:bodyPr>
            <a:normAutofit/>
          </a:bodyPr>
          <a:lstStyle/>
          <a:p>
            <a:pPr marL="0" indent="0">
              <a:buNone/>
            </a:pPr>
            <a:r>
              <a:rPr lang="en-US" dirty="0"/>
              <a:t>“Force Diagrams” for macromolecules and Facebook</a:t>
            </a:r>
          </a:p>
        </p:txBody>
      </p:sp>
      <p:sp>
        <p:nvSpPr>
          <p:cNvPr id="2" name="Slide Number Placeholder 1">
            <a:extLst>
              <a:ext uri="{FF2B5EF4-FFF2-40B4-BE49-F238E27FC236}">
                <a16:creationId xmlns:a16="http://schemas.microsoft.com/office/drawing/2014/main" id="{E1BA5DD2-60B3-4DE5-A52F-DEA9DCB05011}"/>
              </a:ext>
            </a:extLst>
          </p:cNvPr>
          <p:cNvSpPr>
            <a:spLocks noGrp="1"/>
          </p:cNvSpPr>
          <p:nvPr>
            <p:ph type="sldNum" sz="quarter" idx="12"/>
          </p:nvPr>
        </p:nvSpPr>
        <p:spPr/>
        <p:txBody>
          <a:bodyPr/>
          <a:lstStyle/>
          <a:p>
            <a:fld id="{C4B85148-DB98-4269-ACE6-2DF49F9918C9}"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26337348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765752"/>
            <a:ext cx="12086831" cy="5787448"/>
          </a:xfrm>
        </p:spPr>
        <p:txBody>
          <a:bodyPr>
            <a:noAutofit/>
          </a:bodyPr>
          <a:lstStyle/>
          <a:p>
            <a:r>
              <a:rPr lang="en-US" sz="2400" dirty="0"/>
              <a:t>There are similarities between some </a:t>
            </a:r>
            <a:r>
              <a:rPr lang="en-US" sz="2400" b="1" dirty="0"/>
              <a:t>graph problems and particle simulations </a:t>
            </a:r>
            <a:r>
              <a:rPr lang="en-US" sz="2400" dirty="0"/>
              <a:t>with a particular </a:t>
            </a:r>
            <a:r>
              <a:rPr lang="en-US" sz="2400" b="1" dirty="0"/>
              <a:t>cutoff force.</a:t>
            </a:r>
          </a:p>
          <a:p>
            <a:pPr lvl="1"/>
            <a:r>
              <a:rPr lang="en-US" dirty="0"/>
              <a:t>Both are </a:t>
            </a:r>
            <a:r>
              <a:rPr lang="en-US" b="1" dirty="0"/>
              <a:t>MapPoint-to-Point </a:t>
            </a:r>
            <a:r>
              <a:rPr lang="en-US" dirty="0"/>
              <a:t>problem architecture</a:t>
            </a:r>
          </a:p>
          <a:p>
            <a:r>
              <a:rPr lang="en-US" sz="2400" dirty="0"/>
              <a:t>Note many big data problems are “</a:t>
            </a:r>
            <a:r>
              <a:rPr lang="en-US" sz="2400" b="1" dirty="0"/>
              <a:t>long range force</a:t>
            </a:r>
            <a:r>
              <a:rPr lang="en-US" sz="2400" dirty="0"/>
              <a:t>” (as in gravitational simulations) as all points are linked.</a:t>
            </a:r>
          </a:p>
          <a:p>
            <a:pPr lvl="1"/>
            <a:r>
              <a:rPr lang="en-US" dirty="0"/>
              <a:t>Easiest to parallelize. Often full matrix algorithms</a:t>
            </a:r>
          </a:p>
          <a:p>
            <a:pPr lvl="1"/>
            <a:r>
              <a:rPr lang="en-US" dirty="0"/>
              <a:t>e.g. in DNA sequence studies, distance </a:t>
            </a:r>
            <a:r>
              <a:rPr lang="en-US" dirty="0">
                <a:sym typeface="Symbol"/>
              </a:rPr>
              <a:t></a:t>
            </a:r>
            <a:r>
              <a:rPr lang="en-US" dirty="0"/>
              <a:t>(</a:t>
            </a:r>
            <a:r>
              <a:rPr lang="en-US" i="1" dirty="0" err="1"/>
              <a:t>i</a:t>
            </a:r>
            <a:r>
              <a:rPr lang="en-US" dirty="0"/>
              <a:t>, </a:t>
            </a:r>
            <a:r>
              <a:rPr lang="en-US" i="1" dirty="0">
                <a:sym typeface="Symbol"/>
              </a:rPr>
              <a:t>j</a:t>
            </a:r>
            <a:r>
              <a:rPr lang="en-US" dirty="0"/>
              <a:t>) defined by BLAST, Smith-Waterman, etc., between all sequences </a:t>
            </a:r>
            <a:r>
              <a:rPr lang="en-US" i="1" dirty="0" err="1"/>
              <a:t>i</a:t>
            </a:r>
            <a:r>
              <a:rPr lang="en-US" dirty="0"/>
              <a:t>, </a:t>
            </a:r>
            <a:r>
              <a:rPr lang="en-US" i="1" dirty="0">
                <a:sym typeface="Symbol"/>
              </a:rPr>
              <a:t>j.</a:t>
            </a:r>
          </a:p>
          <a:p>
            <a:pPr lvl="1"/>
            <a:r>
              <a:rPr lang="en-US" dirty="0">
                <a:sym typeface="Symbol"/>
              </a:rPr>
              <a:t>Opportunity for “fast multipole” ideas in big data. See NRC report</a:t>
            </a:r>
            <a:endParaRPr lang="en-US" i="1" dirty="0">
              <a:sym typeface="Symbol"/>
            </a:endParaRPr>
          </a:p>
          <a:p>
            <a:r>
              <a:rPr lang="en-US" sz="2400" dirty="0">
                <a:sym typeface="Symbol"/>
              </a:rPr>
              <a:t>Current Ogres/Diamonds do not have facets to designate underlying hardware: GPU v. Many-core (Xeon Phi)  v. Multi-core as these define how maps processed; they keep type of MapReduce used unchanged; maybe should add to our features as ability to exploit vector or SIMD parallelism could be a model facet.</a:t>
            </a:r>
          </a:p>
        </p:txBody>
      </p:sp>
      <p:sp>
        <p:nvSpPr>
          <p:cNvPr id="2" name="Title 1"/>
          <p:cNvSpPr>
            <a:spLocks noGrp="1"/>
          </p:cNvSpPr>
          <p:nvPr>
            <p:ph type="title"/>
          </p:nvPr>
        </p:nvSpPr>
        <p:spPr>
          <a:xfrm>
            <a:off x="838200" y="0"/>
            <a:ext cx="10515600" cy="928256"/>
          </a:xfrm>
        </p:spPr>
        <p:txBody>
          <a:bodyPr>
            <a:normAutofit/>
          </a:bodyPr>
          <a:lstStyle/>
          <a:p>
            <a:pPr algn="ctr"/>
            <a:r>
              <a:rPr lang="en-US" sz="4000" dirty="0"/>
              <a:t>Comparison</a:t>
            </a:r>
            <a:r>
              <a:rPr lang="en-US" sz="4000" b="1" dirty="0"/>
              <a:t> of Data Analytics with Simulation II</a:t>
            </a:r>
          </a:p>
        </p:txBody>
      </p:sp>
      <p:sp>
        <p:nvSpPr>
          <p:cNvPr id="4" name="Slide Number Placeholder 3">
            <a:extLst>
              <a:ext uri="{FF2B5EF4-FFF2-40B4-BE49-F238E27FC236}">
                <a16:creationId xmlns:a16="http://schemas.microsoft.com/office/drawing/2014/main" id="{DCF0391B-E98F-40CA-9097-493C6CBBCE5D}"/>
              </a:ext>
            </a:extLst>
          </p:cNvPr>
          <p:cNvSpPr>
            <a:spLocks noGrp="1"/>
          </p:cNvSpPr>
          <p:nvPr>
            <p:ph type="sldNum" sz="quarter" idx="12"/>
          </p:nvPr>
        </p:nvSpPr>
        <p:spPr/>
        <p:txBody>
          <a:bodyPr/>
          <a:lstStyle/>
          <a:p>
            <a:fld id="{C4B85148-DB98-4269-ACE6-2DF49F9918C9}"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311946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21" y="1066800"/>
            <a:ext cx="12090400" cy="5173212"/>
          </a:xfrm>
        </p:spPr>
        <p:txBody>
          <a:bodyPr>
            <a:noAutofit/>
          </a:bodyPr>
          <a:lstStyle/>
          <a:p>
            <a:r>
              <a:rPr lang="en-US" sz="2400" b="1" dirty="0"/>
              <a:t>Applications </a:t>
            </a:r>
            <a:r>
              <a:rPr lang="en-US" sz="2400" dirty="0"/>
              <a:t>– Divide use cases into</a:t>
            </a:r>
            <a:r>
              <a:rPr lang="en-US" sz="2400" dirty="0">
                <a:solidFill>
                  <a:srgbClr val="C00000"/>
                </a:solidFill>
              </a:rPr>
              <a:t> </a:t>
            </a:r>
            <a:r>
              <a:rPr lang="en-US" sz="2400" b="1" dirty="0">
                <a:solidFill>
                  <a:srgbClr val="C00000"/>
                </a:solidFill>
              </a:rPr>
              <a:t>Data</a:t>
            </a:r>
            <a:r>
              <a:rPr lang="en-US" sz="2400" dirty="0">
                <a:solidFill>
                  <a:srgbClr val="C00000"/>
                </a:solidFill>
              </a:rPr>
              <a:t> </a:t>
            </a:r>
            <a:r>
              <a:rPr lang="en-US" sz="2400" dirty="0"/>
              <a:t>and</a:t>
            </a:r>
            <a:r>
              <a:rPr lang="en-US" sz="2400" dirty="0">
                <a:solidFill>
                  <a:srgbClr val="C00000"/>
                </a:solidFill>
              </a:rPr>
              <a:t> </a:t>
            </a:r>
            <a:r>
              <a:rPr lang="en-US" sz="2400" b="1" dirty="0">
                <a:solidFill>
                  <a:srgbClr val="C00000"/>
                </a:solidFill>
              </a:rPr>
              <a:t>Model </a:t>
            </a:r>
            <a:r>
              <a:rPr lang="en-US" sz="2400" dirty="0"/>
              <a:t>and compare characteristics separately in these two components with 64 Convergence Diamonds (features). </a:t>
            </a:r>
          </a:p>
          <a:p>
            <a:pPr lvl="1"/>
            <a:r>
              <a:rPr lang="en-US" sz="2400" dirty="0"/>
              <a:t>Identify importance of streaming data, pleasingly parallel, global/local machine-learning</a:t>
            </a:r>
          </a:p>
          <a:p>
            <a:r>
              <a:rPr lang="en-US" sz="2400" b="1" dirty="0"/>
              <a:t>Software </a:t>
            </a:r>
            <a:r>
              <a:rPr lang="en-US" sz="2400" dirty="0"/>
              <a:t>– Single model of</a:t>
            </a:r>
            <a:r>
              <a:rPr lang="en-US" sz="2400" b="1" dirty="0"/>
              <a:t> </a:t>
            </a:r>
            <a:r>
              <a:rPr lang="en-US" sz="2400" b="1" dirty="0">
                <a:solidFill>
                  <a:srgbClr val="C00000"/>
                </a:solidFill>
              </a:rPr>
              <a:t>High Performance Computing (HPC) Enhanced Big Data Stack HPC-ABDS</a:t>
            </a:r>
            <a:r>
              <a:rPr lang="en-US" sz="2400" dirty="0"/>
              <a:t>. 21 Layers adding high performance runtime to Apache systems </a:t>
            </a:r>
            <a:r>
              <a:rPr lang="en-US" sz="2400" b="1" dirty="0">
                <a:solidFill>
                  <a:srgbClr val="C00000"/>
                </a:solidFill>
              </a:rPr>
              <a:t>HPC-</a:t>
            </a:r>
            <a:r>
              <a:rPr lang="en-US" sz="2400" b="1" dirty="0" err="1">
                <a:solidFill>
                  <a:srgbClr val="C00000"/>
                </a:solidFill>
              </a:rPr>
              <a:t>FaaS</a:t>
            </a:r>
            <a:r>
              <a:rPr lang="en-US" sz="2400" dirty="0"/>
              <a:t> Programming Model</a:t>
            </a:r>
          </a:p>
          <a:p>
            <a:pPr lvl="1"/>
            <a:r>
              <a:rPr lang="en-US" sz="2400" b="1" dirty="0" err="1">
                <a:solidFill>
                  <a:srgbClr val="C00000"/>
                </a:solidFill>
              </a:rPr>
              <a:t>Serverless</a:t>
            </a:r>
            <a:r>
              <a:rPr lang="en-US" sz="2400" dirty="0"/>
              <a:t> Infrastructure as a Service IaaS</a:t>
            </a:r>
          </a:p>
          <a:p>
            <a:r>
              <a:rPr lang="en-US" sz="2400" b="1" dirty="0"/>
              <a:t>Hardware </a:t>
            </a:r>
            <a:r>
              <a:rPr lang="en-US" sz="2400" dirty="0"/>
              <a:t>system designed for functionality and performance of application type e.g. disks, interconnect, memory, CPU acceleration different for machine learning, pleasingly parallel, data management, streaming, simulations</a:t>
            </a:r>
          </a:p>
          <a:p>
            <a:pPr lvl="1"/>
            <a:r>
              <a:rPr lang="en-US" sz="2400" dirty="0"/>
              <a:t>Use DevOps to automate deployment of event-driven software defined systems on hardware: </a:t>
            </a:r>
            <a:r>
              <a:rPr lang="en-US" sz="2400" b="1" dirty="0" err="1"/>
              <a:t>HPCCloud</a:t>
            </a:r>
            <a:r>
              <a:rPr lang="en-US" sz="2400" b="1" dirty="0"/>
              <a:t> 2.0</a:t>
            </a:r>
            <a:endParaRPr lang="en-US" sz="2400" dirty="0"/>
          </a:p>
          <a:p>
            <a:r>
              <a:rPr lang="en-US" sz="2400" b="1" dirty="0"/>
              <a:t>Total System </a:t>
            </a:r>
            <a:r>
              <a:rPr lang="en-US" sz="2400" b="1" dirty="0">
                <a:solidFill>
                  <a:srgbClr val="C00000"/>
                </a:solidFill>
              </a:rPr>
              <a:t>Solutions (wisdom) as a Service: </a:t>
            </a:r>
            <a:r>
              <a:rPr lang="en-US" sz="2400" b="1" dirty="0" err="1"/>
              <a:t>HPCCloud</a:t>
            </a:r>
            <a:r>
              <a:rPr lang="en-US" sz="2400" b="1" dirty="0"/>
              <a:t> 3.0</a:t>
            </a:r>
            <a:endParaRPr lang="en-US" sz="2400" dirty="0"/>
          </a:p>
        </p:txBody>
      </p:sp>
      <p:sp>
        <p:nvSpPr>
          <p:cNvPr id="2" name="Title 1"/>
          <p:cNvSpPr>
            <a:spLocks noGrp="1"/>
          </p:cNvSpPr>
          <p:nvPr>
            <p:ph type="title"/>
          </p:nvPr>
        </p:nvSpPr>
        <p:spPr>
          <a:xfrm>
            <a:off x="581891" y="201388"/>
            <a:ext cx="10519530" cy="533400"/>
          </a:xfrm>
        </p:spPr>
        <p:txBody>
          <a:bodyPr>
            <a:noAutofit/>
          </a:bodyPr>
          <a:lstStyle/>
          <a:p>
            <a:pPr algn="ctr"/>
            <a:r>
              <a:rPr lang="en-US" sz="3600" b="1" dirty="0">
                <a:latin typeface="+mn-lt"/>
              </a:rPr>
              <a:t>Convergence/Divergence Points for HPC-Cloud-Edge- Big Data-Simulation</a:t>
            </a:r>
          </a:p>
        </p:txBody>
      </p:sp>
      <p:sp>
        <p:nvSpPr>
          <p:cNvPr id="8" name="Slide Number Placeholder 7">
            <a:extLst>
              <a:ext uri="{FF2B5EF4-FFF2-40B4-BE49-F238E27FC236}">
                <a16:creationId xmlns:a16="http://schemas.microsoft.com/office/drawing/2014/main" id="{5FCEE1B7-90FF-45D3-BDA4-82F3387ED2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01990A-A8BB-4D66-8AB2-E0994EEBB132}"/>
              </a:ext>
            </a:extLst>
          </p:cNvPr>
          <p:cNvSpPr txBox="1"/>
          <p:nvPr/>
        </p:nvSpPr>
        <p:spPr>
          <a:xfrm>
            <a:off x="9601200" y="5593681"/>
            <a:ext cx="2161954" cy="646331"/>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Uses DevOps not discussed in this talk</a:t>
            </a:r>
          </a:p>
        </p:txBody>
      </p:sp>
    </p:spTree>
    <p:extLst>
      <p:ext uri="{BB962C8B-B14F-4D97-AF65-F5344CB8AC3E}">
        <p14:creationId xmlns:p14="http://schemas.microsoft.com/office/powerpoint/2010/main" val="8609247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9" y="967580"/>
            <a:ext cx="12090400" cy="5768182"/>
          </a:xfrm>
        </p:spPr>
        <p:txBody>
          <a:bodyPr>
            <a:normAutofit/>
          </a:bodyPr>
          <a:lstStyle/>
          <a:p>
            <a:r>
              <a:rPr lang="en-US" sz="2400" dirty="0">
                <a:sym typeface="Symbol"/>
              </a:rPr>
              <a:t>In image-based </a:t>
            </a:r>
            <a:r>
              <a:rPr lang="en-US" sz="2400" b="1" dirty="0">
                <a:sym typeface="Symbol"/>
              </a:rPr>
              <a:t>deep learning</a:t>
            </a:r>
            <a:r>
              <a:rPr lang="en-US" sz="2400" dirty="0">
                <a:sym typeface="Symbol"/>
              </a:rPr>
              <a:t>, neural network weights are block sparse (corresponding to links to pixel blocks) but can be formulated as full matrix operations on GPUs and MPI in blocks.</a:t>
            </a:r>
          </a:p>
          <a:p>
            <a:r>
              <a:rPr lang="en-US" sz="2400" dirty="0"/>
              <a:t>In </a:t>
            </a:r>
            <a:r>
              <a:rPr lang="en-US" sz="2400" b="1" dirty="0"/>
              <a:t>HPC benchmarking</a:t>
            </a:r>
            <a:r>
              <a:rPr lang="en-US" sz="2400" dirty="0"/>
              <a:t>, </a:t>
            </a:r>
            <a:r>
              <a:rPr lang="en-US" sz="2400" dirty="0" err="1"/>
              <a:t>Linpack</a:t>
            </a:r>
            <a:r>
              <a:rPr lang="en-US" sz="2400" dirty="0"/>
              <a:t> being challenged by a new sparse conjugate gradient benchmark </a:t>
            </a:r>
            <a:r>
              <a:rPr lang="en-US" sz="2400" b="1" dirty="0"/>
              <a:t>HPCG</a:t>
            </a:r>
            <a:r>
              <a:rPr lang="en-US" sz="2400" dirty="0"/>
              <a:t>, while I am diligently using </a:t>
            </a:r>
            <a:r>
              <a:rPr lang="en-US" sz="2400" b="1" dirty="0"/>
              <a:t>non- sparse conjugate gradient solvers </a:t>
            </a:r>
            <a:r>
              <a:rPr lang="en-US" sz="2400" dirty="0"/>
              <a:t>in clustering and Multi-dimensional scaling.</a:t>
            </a:r>
          </a:p>
          <a:p>
            <a:r>
              <a:rPr lang="en-US" sz="2400" b="1" dirty="0"/>
              <a:t>Simulations</a:t>
            </a:r>
            <a:r>
              <a:rPr lang="en-US" sz="2400" dirty="0"/>
              <a:t> tend to need </a:t>
            </a:r>
            <a:r>
              <a:rPr lang="en-US" sz="2400" b="1" dirty="0"/>
              <a:t>high precision </a:t>
            </a:r>
            <a:r>
              <a:rPr lang="en-US" sz="2400" dirty="0"/>
              <a:t>and very accurate results – partly because of differential operators</a:t>
            </a:r>
          </a:p>
          <a:p>
            <a:r>
              <a:rPr lang="en-US" sz="2400" b="1" dirty="0"/>
              <a:t>Big Data </a:t>
            </a:r>
            <a:r>
              <a:rPr lang="en-US" sz="2400" dirty="0"/>
              <a:t>problems often don’t need </a:t>
            </a:r>
            <a:r>
              <a:rPr lang="en-US" sz="2400" b="1" dirty="0"/>
              <a:t>high accuracy </a:t>
            </a:r>
            <a:r>
              <a:rPr lang="en-US" sz="2400" dirty="0"/>
              <a:t>as seen in trend to low precision (16 or 32 bit) deep learning networks</a:t>
            </a:r>
          </a:p>
          <a:p>
            <a:pPr lvl="1"/>
            <a:r>
              <a:rPr lang="en-US" sz="2400" dirty="0"/>
              <a:t>There are no derivatives and the data has inevitable errors</a:t>
            </a:r>
          </a:p>
          <a:p>
            <a:r>
              <a:rPr lang="en-US" sz="2400" dirty="0"/>
              <a:t>Note parallel machine learning (GML not LML) ca</a:t>
            </a:r>
            <a:r>
              <a:rPr lang="en-US" sz="2400" b="1" dirty="0"/>
              <a:t>n benefit from HPC style interconnects </a:t>
            </a:r>
            <a:r>
              <a:rPr lang="en-US" sz="2400" dirty="0"/>
              <a:t>and </a:t>
            </a:r>
            <a:r>
              <a:rPr lang="en-US" sz="2400" b="1" dirty="0"/>
              <a:t>architectures </a:t>
            </a:r>
            <a:r>
              <a:rPr lang="en-US" sz="2400" dirty="0"/>
              <a:t>as seen in GPU-based deep learning </a:t>
            </a:r>
          </a:p>
          <a:p>
            <a:pPr lvl="1"/>
            <a:r>
              <a:rPr lang="en-US" sz="2400" dirty="0"/>
              <a:t>So commodity clouds not necessarily best but modern clouds fine</a:t>
            </a:r>
          </a:p>
          <a:p>
            <a:endParaRPr lang="en-US" sz="2400" dirty="0"/>
          </a:p>
        </p:txBody>
      </p:sp>
      <p:sp>
        <p:nvSpPr>
          <p:cNvPr id="2" name="Title 1"/>
          <p:cNvSpPr>
            <a:spLocks noGrp="1"/>
          </p:cNvSpPr>
          <p:nvPr>
            <p:ph type="title"/>
          </p:nvPr>
        </p:nvSpPr>
        <p:spPr>
          <a:xfrm>
            <a:off x="-3569" y="80675"/>
            <a:ext cx="11998036" cy="886906"/>
          </a:xfrm>
        </p:spPr>
        <p:txBody>
          <a:bodyPr>
            <a:normAutofit/>
          </a:bodyPr>
          <a:lstStyle/>
          <a:p>
            <a:pPr algn="ctr"/>
            <a:r>
              <a:rPr lang="en-US" sz="4000" dirty="0"/>
              <a:t>Comparison</a:t>
            </a:r>
            <a:r>
              <a:rPr lang="en-US" sz="4000" b="1" dirty="0"/>
              <a:t> of Data Analytics with Simulation III</a:t>
            </a:r>
          </a:p>
        </p:txBody>
      </p:sp>
      <p:sp>
        <p:nvSpPr>
          <p:cNvPr id="4" name="Slide Number Placeholder 3">
            <a:extLst>
              <a:ext uri="{FF2B5EF4-FFF2-40B4-BE49-F238E27FC236}">
                <a16:creationId xmlns:a16="http://schemas.microsoft.com/office/drawing/2014/main" id="{9E70F9B2-176C-45EB-83F8-507E8585A4F8}"/>
              </a:ext>
            </a:extLst>
          </p:cNvPr>
          <p:cNvSpPr>
            <a:spLocks noGrp="1"/>
          </p:cNvSpPr>
          <p:nvPr>
            <p:ph type="sldNum" sz="quarter" idx="12"/>
          </p:nvPr>
        </p:nvSpPr>
        <p:spPr/>
        <p:txBody>
          <a:bodyPr/>
          <a:lstStyle/>
          <a:p>
            <a:fld id="{C4B85148-DB98-4269-ACE6-2DF49F9918C9}"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25879096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25663" y="1223962"/>
            <a:ext cx="7886700" cy="1938337"/>
          </a:xfrm>
        </p:spPr>
        <p:txBody>
          <a:bodyPr/>
          <a:lstStyle/>
          <a:p>
            <a:r>
              <a:rPr lang="en-US" sz="5400" dirty="0"/>
              <a:t>Cloud Computing I: Wise words on Clouds</a:t>
            </a:r>
          </a:p>
        </p:txBody>
      </p:sp>
      <p:sp>
        <p:nvSpPr>
          <p:cNvPr id="3" name="Text Placeholder 2"/>
          <p:cNvSpPr>
            <a:spLocks noGrp="1"/>
          </p:cNvSpPr>
          <p:nvPr>
            <p:ph type="body" idx="1"/>
          </p:nvPr>
        </p:nvSpPr>
        <p:spPr/>
        <p:txBody>
          <a:bodyPr/>
          <a:lstStyle/>
          <a:p>
            <a:r>
              <a:rPr lang="en-US" dirty="0">
                <a:solidFill>
                  <a:schemeClr val="tx1"/>
                </a:solidFill>
              </a:rPr>
              <a:t>Containers</a:t>
            </a:r>
          </a:p>
        </p:txBody>
      </p:sp>
      <p:sp>
        <p:nvSpPr>
          <p:cNvPr id="2" name="Slide Number Placeholder 1">
            <a:extLst>
              <a:ext uri="{FF2B5EF4-FFF2-40B4-BE49-F238E27FC236}">
                <a16:creationId xmlns:a16="http://schemas.microsoft.com/office/drawing/2014/main" id="{16BBB88A-FF35-4C69-A2F7-ECD4284DA349}"/>
              </a:ext>
            </a:extLst>
          </p:cNvPr>
          <p:cNvSpPr>
            <a:spLocks noGrp="1"/>
          </p:cNvSpPr>
          <p:nvPr>
            <p:ph type="sldNum" sz="quarter" idx="12"/>
          </p:nvPr>
        </p:nvSpPr>
        <p:spPr/>
        <p:txBody>
          <a:bodyPr/>
          <a:lstStyle/>
          <a:p>
            <a:fld id="{C4B85148-DB98-4269-ACE6-2DF49F9918C9}" type="slidenum">
              <a:rPr lang="en-US" smtClean="0">
                <a:solidFill>
                  <a:prstClr val="black"/>
                </a:solidFill>
              </a:rPr>
              <a:pPr/>
              <a:t>91</a:t>
            </a:fld>
            <a:endParaRPr lang="en-US" dirty="0">
              <a:solidFill>
                <a:prstClr val="black"/>
              </a:solidFill>
            </a:endParaRPr>
          </a:p>
        </p:txBody>
      </p:sp>
    </p:spTree>
    <p:extLst>
      <p:ext uri="{BB962C8B-B14F-4D97-AF65-F5344CB8AC3E}">
        <p14:creationId xmlns:p14="http://schemas.microsoft.com/office/powerpoint/2010/main" val="6678949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9A10-B773-462E-B11E-227FC5B5D8D0}"/>
              </a:ext>
            </a:extLst>
          </p:cNvPr>
          <p:cNvSpPr>
            <a:spLocks noGrp="1"/>
          </p:cNvSpPr>
          <p:nvPr>
            <p:ph type="title"/>
          </p:nvPr>
        </p:nvSpPr>
        <p:spPr>
          <a:xfrm>
            <a:off x="838200" y="45086"/>
            <a:ext cx="10515600" cy="684742"/>
          </a:xfrm>
        </p:spPr>
        <p:txBody>
          <a:bodyPr>
            <a:normAutofit fontScale="90000"/>
          </a:bodyPr>
          <a:lstStyle/>
          <a:p>
            <a:r>
              <a:rPr lang="en-US" dirty="0"/>
              <a:t>Gartner Remarks on Clouds</a:t>
            </a:r>
          </a:p>
        </p:txBody>
      </p:sp>
      <p:sp>
        <p:nvSpPr>
          <p:cNvPr id="3" name="Content Placeholder 2">
            <a:extLst>
              <a:ext uri="{FF2B5EF4-FFF2-40B4-BE49-F238E27FC236}">
                <a16:creationId xmlns:a16="http://schemas.microsoft.com/office/drawing/2014/main" id="{F4D2BF20-7569-400A-AA84-F6033B5AA0B3}"/>
              </a:ext>
            </a:extLst>
          </p:cNvPr>
          <p:cNvSpPr>
            <a:spLocks noGrp="1"/>
          </p:cNvSpPr>
          <p:nvPr>
            <p:ph idx="1"/>
          </p:nvPr>
        </p:nvSpPr>
        <p:spPr>
          <a:xfrm>
            <a:off x="0" y="919691"/>
            <a:ext cx="12192000" cy="5436658"/>
          </a:xfrm>
        </p:spPr>
        <p:txBody>
          <a:bodyPr>
            <a:normAutofit lnSpcReduction="10000"/>
          </a:bodyPr>
          <a:lstStyle/>
          <a:p>
            <a:r>
              <a:rPr lang="en-US" dirty="0"/>
              <a:t>As they enters their second decade, </a:t>
            </a:r>
            <a:r>
              <a:rPr lang="en-US" b="1" dirty="0"/>
              <a:t>Clouds </a:t>
            </a:r>
            <a:r>
              <a:rPr lang="en-US" dirty="0"/>
              <a:t>have evolved from a disruptive technology  to an </a:t>
            </a:r>
            <a:r>
              <a:rPr lang="en-US" b="1" dirty="0"/>
              <a:t>expected and </a:t>
            </a:r>
            <a:r>
              <a:rPr lang="en-US" b="1" dirty="0" err="1"/>
              <a:t>prevelant</a:t>
            </a:r>
            <a:r>
              <a:rPr lang="en-US" b="1" dirty="0"/>
              <a:t> approach </a:t>
            </a:r>
            <a:r>
              <a:rPr lang="en-US" dirty="0"/>
              <a:t>to traditional as well as next-generation IT.</a:t>
            </a:r>
          </a:p>
          <a:p>
            <a:pPr lvl="1"/>
            <a:r>
              <a:rPr lang="en-US" dirty="0"/>
              <a:t>Despite its longevity, cloud computing still suffers from confusion, and long-standing and largely unimportant nontechnical concerns (for example, cost and governance) continue to muddle the opinions and approaches of CIOs, architects and cloud leaders. </a:t>
            </a:r>
          </a:p>
          <a:p>
            <a:pPr lvl="1"/>
            <a:r>
              <a:rPr lang="en-US" dirty="0"/>
              <a:t>Enabled and fueled by the consumerization of IT, the cloud solutions that individuals and business units (through software as a </a:t>
            </a:r>
            <a:r>
              <a:rPr lang="en-US" dirty="0" err="1"/>
              <a:t>serviceaaS</a:t>
            </a:r>
            <a:r>
              <a:rPr lang="en-US" dirty="0"/>
              <a:t>) have brought into the enterprise are shifting the way IT organizations respond to the immediate and imminent demands of their users.</a:t>
            </a:r>
          </a:p>
          <a:p>
            <a:pPr lvl="1"/>
            <a:r>
              <a:rPr lang="en-US" dirty="0"/>
              <a:t>A natural continued blurring is occurring in cloud computing. Infrastructure as a service (IaaS) and some PaaS capabilities are increasingly difficult to discern as separate functions.</a:t>
            </a:r>
          </a:p>
          <a:p>
            <a:pPr lvl="1"/>
            <a:r>
              <a:rPr lang="en-US" dirty="0"/>
              <a:t> Pure public cloud and hosted private offerings are becoming increasingly similar, and higher levels of abstraction are masking more of the underlying details. This blurring will persist and will continue to challenge cloud clarity.</a:t>
            </a:r>
          </a:p>
          <a:p>
            <a:endParaRPr lang="en-US" dirty="0"/>
          </a:p>
        </p:txBody>
      </p:sp>
      <p:sp>
        <p:nvSpPr>
          <p:cNvPr id="5" name="Slide Number Placeholder 4">
            <a:extLst>
              <a:ext uri="{FF2B5EF4-FFF2-40B4-BE49-F238E27FC236}">
                <a16:creationId xmlns:a16="http://schemas.microsoft.com/office/drawing/2014/main" id="{BC82EABF-AEA3-4539-973B-B3304BDBAFA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92</a:t>
            </a:fld>
            <a:endParaRPr lang="en-US">
              <a:solidFill>
                <a:prstClr val="black">
                  <a:tint val="75000"/>
                </a:prstClr>
              </a:solidFill>
            </a:endParaRPr>
          </a:p>
        </p:txBody>
      </p:sp>
    </p:spTree>
    <p:extLst>
      <p:ext uri="{BB962C8B-B14F-4D97-AF65-F5344CB8AC3E}">
        <p14:creationId xmlns:p14="http://schemas.microsoft.com/office/powerpoint/2010/main" val="40274362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2BB6D7-2FDC-4BFE-9FC8-EFCED9C56C77}"/>
              </a:ext>
            </a:extLst>
          </p:cNvPr>
          <p:cNvSpPr>
            <a:spLocks noGrp="1"/>
          </p:cNvSpPr>
          <p:nvPr>
            <p:ph type="title"/>
          </p:nvPr>
        </p:nvSpPr>
        <p:spPr>
          <a:xfrm>
            <a:off x="10096466" y="0"/>
            <a:ext cx="2071755" cy="2683933"/>
          </a:xfrm>
        </p:spPr>
        <p:txBody>
          <a:bodyPr/>
          <a:lstStyle/>
          <a:p>
            <a:r>
              <a:rPr lang="en-US" dirty="0"/>
              <a:t>IT Growth by areas</a:t>
            </a:r>
          </a:p>
        </p:txBody>
      </p:sp>
      <p:pic>
        <p:nvPicPr>
          <p:cNvPr id="5122" name="Picture 2" descr="itmarketprojection2015-26notable1">
            <a:extLst>
              <a:ext uri="{FF2B5EF4-FFF2-40B4-BE49-F238E27FC236}">
                <a16:creationId xmlns:a16="http://schemas.microsoft.com/office/drawing/2014/main" id="{D05FCAAB-A46F-43CF-8583-40027FA2B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9" y="67734"/>
            <a:ext cx="10072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37BBF2B-97A3-4E95-9000-E133BE193F0F}"/>
              </a:ext>
            </a:extLst>
          </p:cNvPr>
          <p:cNvSpPr/>
          <p:nvPr/>
        </p:nvSpPr>
        <p:spPr>
          <a:xfrm>
            <a:off x="9567333" y="4799169"/>
            <a:ext cx="2624667" cy="1200329"/>
          </a:xfrm>
          <a:prstGeom prst="rect">
            <a:avLst/>
          </a:prstGeom>
        </p:spPr>
        <p:txBody>
          <a:bodyPr wrap="square">
            <a:spAutoFit/>
          </a:bodyPr>
          <a:lstStyle/>
          <a:p>
            <a:r>
              <a:rPr lang="en-US" dirty="0"/>
              <a:t>https://www.forbes.com/sites/louiscolumbus/2017/04/29/roundup-of-cloud-computing-forecasts-2017</a:t>
            </a:r>
          </a:p>
        </p:txBody>
      </p:sp>
      <p:sp>
        <p:nvSpPr>
          <p:cNvPr id="3" name="Slide Number Placeholder 2">
            <a:extLst>
              <a:ext uri="{FF2B5EF4-FFF2-40B4-BE49-F238E27FC236}">
                <a16:creationId xmlns:a16="http://schemas.microsoft.com/office/drawing/2014/main" id="{309D8216-A197-4931-AE85-F673DEFF9B7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93</a:t>
            </a:fld>
            <a:endParaRPr lang="en-US">
              <a:solidFill>
                <a:prstClr val="black">
                  <a:tint val="75000"/>
                </a:prstClr>
              </a:solidFill>
            </a:endParaRPr>
          </a:p>
        </p:txBody>
      </p:sp>
    </p:spTree>
    <p:extLst>
      <p:ext uri="{BB962C8B-B14F-4D97-AF65-F5344CB8AC3E}">
        <p14:creationId xmlns:p14="http://schemas.microsoft.com/office/powerpoint/2010/main" val="24425669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1C2D-4104-4BA9-80B1-0A2D075741D0}"/>
              </a:ext>
            </a:extLst>
          </p:cNvPr>
          <p:cNvSpPr>
            <a:spLocks noGrp="1"/>
          </p:cNvSpPr>
          <p:nvPr>
            <p:ph type="title"/>
          </p:nvPr>
        </p:nvSpPr>
        <p:spPr>
          <a:xfrm>
            <a:off x="9491132" y="152400"/>
            <a:ext cx="2753288" cy="1507068"/>
          </a:xfrm>
        </p:spPr>
        <p:txBody>
          <a:bodyPr>
            <a:normAutofit/>
          </a:bodyPr>
          <a:lstStyle/>
          <a:p>
            <a:r>
              <a:rPr lang="en-US" sz="3200" dirty="0"/>
              <a:t>IT Infrastructure Trends</a:t>
            </a:r>
          </a:p>
        </p:txBody>
      </p:sp>
      <p:sp>
        <p:nvSpPr>
          <p:cNvPr id="6" name="Rectangle 5">
            <a:extLst>
              <a:ext uri="{FF2B5EF4-FFF2-40B4-BE49-F238E27FC236}">
                <a16:creationId xmlns:a16="http://schemas.microsoft.com/office/drawing/2014/main" id="{21280310-7F76-4A09-B9C3-478C7316F87C}"/>
              </a:ext>
            </a:extLst>
          </p:cNvPr>
          <p:cNvSpPr/>
          <p:nvPr/>
        </p:nvSpPr>
        <p:spPr>
          <a:xfrm>
            <a:off x="9601200" y="1669954"/>
            <a:ext cx="2590800" cy="3785652"/>
          </a:xfrm>
          <a:prstGeom prst="rect">
            <a:avLst/>
          </a:prstGeom>
        </p:spPr>
        <p:txBody>
          <a:bodyPr wrap="square">
            <a:spAutoFit/>
          </a:bodyPr>
          <a:lstStyle/>
          <a:p>
            <a:r>
              <a:rPr lang="en-US" i="0" dirty="0">
                <a:solidFill>
                  <a:srgbClr val="000000"/>
                </a:solidFill>
                <a:latin typeface="Georgia" panose="02040502050405020303" pitchFamily="18" charset="0"/>
              </a:rPr>
              <a:t>According to IDC, worldwide spending on public cloud computing will increase from $67B in 2015 to $162B in 2020 attaining a 19% CAGR.</a:t>
            </a:r>
            <a:endParaRPr lang="en-US" i="0" dirty="0"/>
          </a:p>
        </p:txBody>
      </p:sp>
      <p:pic>
        <p:nvPicPr>
          <p:cNvPr id="6148" name="Picture 4" descr="https://blogs-images.forbes.com/louiscolumbus/files/2017/04/IDC-Spending-Forecast-for-IT-Infrastructure-1.jpg">
            <a:extLst>
              <a:ext uri="{FF2B5EF4-FFF2-40B4-BE49-F238E27FC236}">
                <a16:creationId xmlns:a16="http://schemas.microsoft.com/office/drawing/2014/main" id="{63A0EA6A-A3F8-4612-8EE1-8C6581FCB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13"/>
            <a:ext cx="9491132" cy="68276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92B2348-9102-4BB1-A854-CADFB8616FA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94</a:t>
            </a:fld>
            <a:endParaRPr lang="en-US">
              <a:solidFill>
                <a:prstClr val="black">
                  <a:tint val="75000"/>
                </a:prstClr>
              </a:solidFill>
            </a:endParaRPr>
          </a:p>
        </p:txBody>
      </p:sp>
    </p:spTree>
    <p:extLst>
      <p:ext uri="{BB962C8B-B14F-4D97-AF65-F5344CB8AC3E}">
        <p14:creationId xmlns:p14="http://schemas.microsoft.com/office/powerpoint/2010/main" val="8353877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03041A-E426-463C-B9B9-4DF7CDD73817}"/>
              </a:ext>
            </a:extLst>
          </p:cNvPr>
          <p:cNvSpPr>
            <a:spLocks noGrp="1"/>
          </p:cNvSpPr>
          <p:nvPr>
            <p:ph type="title"/>
          </p:nvPr>
        </p:nvSpPr>
        <p:spPr>
          <a:xfrm>
            <a:off x="0" y="1"/>
            <a:ext cx="12192000" cy="666749"/>
          </a:xfrm>
        </p:spPr>
        <p:txBody>
          <a:bodyPr>
            <a:noAutofit/>
          </a:bodyPr>
          <a:lstStyle/>
          <a:p>
            <a:pPr algn="ctr"/>
            <a:r>
              <a:rPr lang="en-US" sz="2800" dirty="0"/>
              <a:t>Future Trends in IT: Containers, Serverless, Edge, Decentralization</a:t>
            </a:r>
          </a:p>
        </p:txBody>
      </p:sp>
      <p:sp>
        <p:nvSpPr>
          <p:cNvPr id="7" name="Content Placeholder 6">
            <a:extLst>
              <a:ext uri="{FF2B5EF4-FFF2-40B4-BE49-F238E27FC236}">
                <a16:creationId xmlns:a16="http://schemas.microsoft.com/office/drawing/2014/main" id="{BAA46D60-0612-477F-AA0C-9B98B58966B0}"/>
              </a:ext>
            </a:extLst>
          </p:cNvPr>
          <p:cNvSpPr>
            <a:spLocks noGrp="1"/>
          </p:cNvSpPr>
          <p:nvPr>
            <p:ph idx="1"/>
          </p:nvPr>
        </p:nvSpPr>
        <p:spPr>
          <a:xfrm>
            <a:off x="0" y="711200"/>
            <a:ext cx="12192000" cy="5480050"/>
          </a:xfrm>
        </p:spPr>
        <p:txBody>
          <a:bodyPr>
            <a:normAutofit fontScale="85000" lnSpcReduction="20000"/>
          </a:bodyPr>
          <a:lstStyle/>
          <a:p>
            <a:r>
              <a:rPr lang="en-US" dirty="0"/>
              <a:t>By 2020, anything other than a cloud-only strategy for new IT initiatives will require justification at more than 30% of large enterprise organizations.</a:t>
            </a:r>
          </a:p>
          <a:p>
            <a:r>
              <a:rPr lang="en-US" dirty="0"/>
              <a:t>By 2018, 50% of the applications hosted in the public cloud will be considered mission-critical by the organizations that use them.</a:t>
            </a:r>
          </a:p>
          <a:p>
            <a:r>
              <a:rPr lang="en-US" dirty="0"/>
              <a:t>By 2021, more than half of global enterprises already using cloud today will adopt an all-in cloud strategy.</a:t>
            </a:r>
          </a:p>
          <a:p>
            <a:r>
              <a:rPr lang="en-US" dirty="0"/>
              <a:t>By 2018, 60% of enterprises will mandate container vulnerability scanning, up from less than 30% in 2016.</a:t>
            </a:r>
          </a:p>
          <a:p>
            <a:r>
              <a:rPr lang="en-US" dirty="0"/>
              <a:t>By 2019, 40% of container deployments will have adopted a whitelisting-based lockdown approach and deactivated runtime signature-based anti-malware scanning.</a:t>
            </a:r>
          </a:p>
          <a:p>
            <a:r>
              <a:rPr lang="en-US" dirty="0"/>
              <a:t>By 2019, 90% of enterprises will consider properly secured container deployments as secure as virtual machines, up from less than 20% in 2016.</a:t>
            </a:r>
          </a:p>
          <a:p>
            <a:r>
              <a:rPr lang="en-US" dirty="0"/>
              <a:t>Good choice of O/S critical for containers</a:t>
            </a:r>
          </a:p>
          <a:p>
            <a:r>
              <a:rPr lang="en-US" dirty="0"/>
              <a:t>Disable Antivirus and Adopt Application Control Whitelisting; </a:t>
            </a:r>
            <a:r>
              <a:rPr lang="en-US" dirty="0" err="1"/>
              <a:t>WhiteListing</a:t>
            </a:r>
            <a:r>
              <a:rPr lang="en-US" dirty="0"/>
              <a:t> lists allowed applications that have been tested</a:t>
            </a:r>
          </a:p>
          <a:p>
            <a:r>
              <a:rPr lang="en-US" dirty="0"/>
              <a:t>Security teams are often an inhibitor to innovation. Business, risk and security leaders must investigate the benefits of devolving security teams into the rest of the enterprise.</a:t>
            </a:r>
          </a:p>
          <a:p>
            <a:endParaRPr lang="en-US" dirty="0"/>
          </a:p>
        </p:txBody>
      </p:sp>
      <p:sp>
        <p:nvSpPr>
          <p:cNvPr id="3" name="Slide Number Placeholder 2">
            <a:extLst>
              <a:ext uri="{FF2B5EF4-FFF2-40B4-BE49-F238E27FC236}">
                <a16:creationId xmlns:a16="http://schemas.microsoft.com/office/drawing/2014/main" id="{DD8CFD2D-DB00-4142-883F-EB32618D796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95</a:t>
            </a:fld>
            <a:endParaRPr lang="en-US">
              <a:solidFill>
                <a:prstClr val="black">
                  <a:tint val="75000"/>
                </a:prstClr>
              </a:solidFill>
            </a:endParaRPr>
          </a:p>
        </p:txBody>
      </p:sp>
    </p:spTree>
    <p:extLst>
      <p:ext uri="{BB962C8B-B14F-4D97-AF65-F5344CB8AC3E}">
        <p14:creationId xmlns:p14="http://schemas.microsoft.com/office/powerpoint/2010/main" val="17983918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415225-3EED-497C-9306-DA48A7724C1E}"/>
              </a:ext>
            </a:extLst>
          </p:cNvPr>
          <p:cNvSpPr>
            <a:spLocks noGrp="1"/>
          </p:cNvSpPr>
          <p:nvPr>
            <p:ph type="title"/>
          </p:nvPr>
        </p:nvSpPr>
        <p:spPr>
          <a:xfrm>
            <a:off x="0" y="18256"/>
            <a:ext cx="12125325" cy="772320"/>
          </a:xfrm>
        </p:spPr>
        <p:txBody>
          <a:bodyPr/>
          <a:lstStyle/>
          <a:p>
            <a:r>
              <a:rPr lang="en-US" dirty="0"/>
              <a:t>Containers and Serverless will dominate innovation</a:t>
            </a:r>
          </a:p>
        </p:txBody>
      </p:sp>
      <p:sp>
        <p:nvSpPr>
          <p:cNvPr id="7" name="Content Placeholder 6">
            <a:extLst>
              <a:ext uri="{FF2B5EF4-FFF2-40B4-BE49-F238E27FC236}">
                <a16:creationId xmlns:a16="http://schemas.microsoft.com/office/drawing/2014/main" id="{B3B3E1A4-4B2F-4322-838B-DCBD77D99287}"/>
              </a:ext>
            </a:extLst>
          </p:cNvPr>
          <p:cNvSpPr>
            <a:spLocks noGrp="1"/>
          </p:cNvSpPr>
          <p:nvPr>
            <p:ph idx="1"/>
          </p:nvPr>
        </p:nvSpPr>
        <p:spPr>
          <a:xfrm>
            <a:off x="-1" y="701675"/>
            <a:ext cx="12030075" cy="5499100"/>
          </a:xfrm>
        </p:spPr>
        <p:txBody>
          <a:bodyPr>
            <a:normAutofit lnSpcReduction="10000"/>
          </a:bodyPr>
          <a:lstStyle/>
          <a:p>
            <a:r>
              <a:rPr lang="en-US" sz="2400" dirty="0"/>
              <a:t>"Software is eating the world," and modern digital businesses that leverage software to analyze data and build applications are doing so rapidly, with agility and a heightened need for resiliency. CIOs and application leaders are under pressure to deliver software more quickly by building scalable platforms, architectures and processes that put delivery back into the hands of the developers.</a:t>
            </a:r>
          </a:p>
          <a:p>
            <a:r>
              <a:rPr lang="en-US" sz="2400" dirty="0"/>
              <a:t>New computing abstractions, such as Docker containers and serverless computing frameworks, are changing how and where enterprises consume server computing. IT leaders should align their use cases with appropriate computing abstractions to benefit from these innovations.</a:t>
            </a:r>
          </a:p>
          <a:p>
            <a:r>
              <a:rPr lang="en-US" sz="2400" dirty="0"/>
              <a:t>By 2020, more than 50% of global enterprises will be running containerized applications in production, which is an increase from fewer than 20% today.</a:t>
            </a:r>
          </a:p>
          <a:p>
            <a:r>
              <a:rPr lang="en-US" sz="2400" dirty="0"/>
              <a:t>By 2020, the leading serverless offerings will expand to support more general-use patterns and will emerge as a leading platform architecture for cloud-native application services.</a:t>
            </a:r>
          </a:p>
          <a:p>
            <a:r>
              <a:rPr lang="en-US" sz="2400" dirty="0"/>
              <a:t>Virtual machines and containers serve different enterprise needs, with containers gaining adoption for the agile development of cloud-native applications, and VMs remain the mainstay of traditional, monolithic applications</a:t>
            </a:r>
          </a:p>
        </p:txBody>
      </p:sp>
      <p:sp>
        <p:nvSpPr>
          <p:cNvPr id="3" name="Slide Number Placeholder 2">
            <a:extLst>
              <a:ext uri="{FF2B5EF4-FFF2-40B4-BE49-F238E27FC236}">
                <a16:creationId xmlns:a16="http://schemas.microsoft.com/office/drawing/2014/main" id="{DB29914F-D7E7-4225-8DC4-6369A79B134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96</a:t>
            </a:fld>
            <a:endParaRPr lang="en-US">
              <a:solidFill>
                <a:prstClr val="black">
                  <a:tint val="75000"/>
                </a:prstClr>
              </a:solidFill>
            </a:endParaRPr>
          </a:p>
        </p:txBody>
      </p:sp>
    </p:spTree>
    <p:extLst>
      <p:ext uri="{BB962C8B-B14F-4D97-AF65-F5344CB8AC3E}">
        <p14:creationId xmlns:p14="http://schemas.microsoft.com/office/powerpoint/2010/main" val="37037413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30C4-CCA4-48A5-BC75-947AEFA831C0}"/>
              </a:ext>
            </a:extLst>
          </p:cNvPr>
          <p:cNvSpPr>
            <a:spLocks noGrp="1"/>
          </p:cNvSpPr>
          <p:nvPr>
            <p:ph type="title"/>
          </p:nvPr>
        </p:nvSpPr>
        <p:spPr>
          <a:xfrm>
            <a:off x="719666" y="0"/>
            <a:ext cx="9812867" cy="846667"/>
          </a:xfrm>
        </p:spPr>
        <p:txBody>
          <a:bodyPr>
            <a:normAutofit/>
          </a:bodyPr>
          <a:lstStyle/>
          <a:p>
            <a:r>
              <a:rPr lang="en-US" dirty="0"/>
              <a:t>Why use Containers not Virtual Machines</a:t>
            </a:r>
          </a:p>
        </p:txBody>
      </p:sp>
      <p:sp>
        <p:nvSpPr>
          <p:cNvPr id="3" name="Content Placeholder 2">
            <a:extLst>
              <a:ext uri="{FF2B5EF4-FFF2-40B4-BE49-F238E27FC236}">
                <a16:creationId xmlns:a16="http://schemas.microsoft.com/office/drawing/2014/main" id="{2E91B177-3440-4C84-8AAE-DDF00A7852F1}"/>
              </a:ext>
            </a:extLst>
          </p:cNvPr>
          <p:cNvSpPr>
            <a:spLocks noGrp="1"/>
          </p:cNvSpPr>
          <p:nvPr>
            <p:ph idx="1"/>
          </p:nvPr>
        </p:nvSpPr>
        <p:spPr>
          <a:xfrm>
            <a:off x="16932" y="724959"/>
            <a:ext cx="12073467" cy="5631390"/>
          </a:xfrm>
        </p:spPr>
        <p:txBody>
          <a:bodyPr>
            <a:normAutofit fontScale="92500" lnSpcReduction="20000"/>
          </a:bodyPr>
          <a:lstStyle/>
          <a:p>
            <a:r>
              <a:rPr lang="en-US" dirty="0"/>
              <a:t>By 2020, more than 50% of enterprises will run mission-critical, containerized cloud-native applications in production, up from less than 5% today.</a:t>
            </a:r>
          </a:p>
          <a:p>
            <a:r>
              <a:rPr lang="en-US" dirty="0"/>
              <a:t>All of the major public cloud IaaS providers now offer container as a service (</a:t>
            </a:r>
            <a:r>
              <a:rPr lang="en-US" dirty="0" err="1"/>
              <a:t>CaaS</a:t>
            </a:r>
            <a:r>
              <a:rPr lang="en-US" dirty="0"/>
              <a:t>).</a:t>
            </a:r>
          </a:p>
          <a:p>
            <a:r>
              <a:rPr lang="en-US" dirty="0"/>
              <a:t>When compared to VMs, containers offer three key benefits that have made them appealing to I&amp;O leaders:</a:t>
            </a:r>
          </a:p>
          <a:p>
            <a:pPr marL="914400" lvl="1" indent="-457200">
              <a:buFont typeface="+mj-lt"/>
              <a:buAutoNum type="arabicParenR"/>
            </a:pPr>
            <a:r>
              <a:rPr lang="en-US" dirty="0"/>
              <a:t>Since they can run on a bare-metal infrastructure, containers can be operated more efficiently than VMs on single tenant server infrastructure.</a:t>
            </a:r>
          </a:p>
          <a:p>
            <a:pPr marL="914400" lvl="1" indent="-457200">
              <a:buFont typeface="+mj-lt"/>
              <a:buAutoNum type="arabicParenR"/>
            </a:pPr>
            <a:r>
              <a:rPr lang="en-US" dirty="0"/>
              <a:t>Because of their smaller resource footprint, containers can enable a much higher tenant density on a host.</a:t>
            </a:r>
          </a:p>
          <a:p>
            <a:pPr marL="914400" lvl="1" indent="-457200">
              <a:buFont typeface="+mj-lt"/>
              <a:buAutoNum type="arabicParenR"/>
            </a:pPr>
            <a:r>
              <a:rPr lang="en-US" dirty="0"/>
              <a:t>Containerized applications can be managed more effectively with less configuration drift, as it is possible to more easily redeploy services and automate their life cycle management.</a:t>
            </a:r>
          </a:p>
          <a:p>
            <a:r>
              <a:rPr lang="en-US" dirty="0"/>
              <a:t>Container adoption has rapidly expanded within enterprise IT in the past two years. This can be attributed to the rise of two key application deployment patterns:</a:t>
            </a:r>
          </a:p>
          <a:p>
            <a:pPr marL="914400" lvl="1" indent="-457200">
              <a:buFont typeface="+mj-lt"/>
              <a:buAutoNum type="arabicParenR"/>
            </a:pPr>
            <a:r>
              <a:rPr lang="en-US" dirty="0"/>
              <a:t>The rise of </a:t>
            </a:r>
            <a:r>
              <a:rPr lang="en-US" b="1" dirty="0"/>
              <a:t>cloud native </a:t>
            </a:r>
            <a:r>
              <a:rPr lang="en-US" dirty="0"/>
              <a:t>applications: applications that are being written in an abstracted way to take advantage of the native elasticity and programmability of cloud infrastructure.</a:t>
            </a:r>
          </a:p>
          <a:p>
            <a:pPr marL="914400" lvl="1" indent="-457200">
              <a:buFont typeface="+mj-lt"/>
              <a:buAutoNum type="arabicParenR"/>
            </a:pPr>
            <a:r>
              <a:rPr lang="en-US" dirty="0"/>
              <a:t>The growing interest in microservice architecture and the recognition that containers will be a foundational technology for enabling next-generation </a:t>
            </a:r>
            <a:r>
              <a:rPr lang="en-US" b="1" dirty="0"/>
              <a:t>microservices</a:t>
            </a:r>
            <a:r>
              <a:rPr lang="en-US" dirty="0"/>
              <a:t>-based applications.</a:t>
            </a:r>
          </a:p>
          <a:p>
            <a:endParaRPr lang="en-US" dirty="0"/>
          </a:p>
        </p:txBody>
      </p:sp>
      <p:sp>
        <p:nvSpPr>
          <p:cNvPr id="5" name="Slide Number Placeholder 4">
            <a:extLst>
              <a:ext uri="{FF2B5EF4-FFF2-40B4-BE49-F238E27FC236}">
                <a16:creationId xmlns:a16="http://schemas.microsoft.com/office/drawing/2014/main" id="{9E8C2270-B789-4B65-B879-2634B49D9D3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97</a:t>
            </a:fld>
            <a:endParaRPr lang="en-US">
              <a:solidFill>
                <a:prstClr val="black">
                  <a:tint val="75000"/>
                </a:prstClr>
              </a:solidFill>
            </a:endParaRPr>
          </a:p>
        </p:txBody>
      </p:sp>
    </p:spTree>
    <p:extLst>
      <p:ext uri="{BB962C8B-B14F-4D97-AF65-F5344CB8AC3E}">
        <p14:creationId xmlns:p14="http://schemas.microsoft.com/office/powerpoint/2010/main" val="1181799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0D2D-8921-424F-B62B-A63E889C0DB1}"/>
              </a:ext>
            </a:extLst>
          </p:cNvPr>
          <p:cNvSpPr>
            <a:spLocks noGrp="1"/>
          </p:cNvSpPr>
          <p:nvPr>
            <p:ph type="title"/>
          </p:nvPr>
        </p:nvSpPr>
        <p:spPr>
          <a:xfrm>
            <a:off x="-33867" y="269171"/>
            <a:ext cx="12192000" cy="662781"/>
          </a:xfrm>
        </p:spPr>
        <p:txBody>
          <a:bodyPr>
            <a:noAutofit/>
          </a:bodyPr>
          <a:lstStyle/>
          <a:p>
            <a:pPr algn="ctr"/>
            <a:r>
              <a:rPr lang="en-US" sz="3600" dirty="0"/>
              <a:t>Artificial Intelligence on the Data Center and </a:t>
            </a:r>
            <a:br>
              <a:rPr lang="en-US" sz="3600" dirty="0"/>
            </a:br>
            <a:r>
              <a:rPr lang="en-US" sz="3600" dirty="0"/>
              <a:t>for the Data Center</a:t>
            </a:r>
          </a:p>
        </p:txBody>
      </p:sp>
      <p:sp>
        <p:nvSpPr>
          <p:cNvPr id="3" name="Content Placeholder 2">
            <a:extLst>
              <a:ext uri="{FF2B5EF4-FFF2-40B4-BE49-F238E27FC236}">
                <a16:creationId xmlns:a16="http://schemas.microsoft.com/office/drawing/2014/main" id="{A5BB570F-D07F-4B06-904F-0C8469217366}"/>
              </a:ext>
            </a:extLst>
          </p:cNvPr>
          <p:cNvSpPr>
            <a:spLocks noGrp="1"/>
          </p:cNvSpPr>
          <p:nvPr>
            <p:ph idx="1"/>
          </p:nvPr>
        </p:nvSpPr>
        <p:spPr>
          <a:xfrm>
            <a:off x="33866" y="1143000"/>
            <a:ext cx="12124267" cy="4874154"/>
          </a:xfrm>
        </p:spPr>
        <p:txBody>
          <a:bodyPr>
            <a:normAutofit fontScale="92500" lnSpcReduction="10000"/>
          </a:bodyPr>
          <a:lstStyle/>
          <a:p>
            <a:r>
              <a:rPr lang="en-US" sz="3200" dirty="0"/>
              <a:t>By 2020, 30% of data centers that fail to effectively apply artificial intelligence to support enterprise business will not be operationally and economically viable.</a:t>
            </a:r>
          </a:p>
          <a:p>
            <a:r>
              <a:rPr lang="en-US" sz="3200" dirty="0"/>
              <a:t>Need Machine Learning to run software defined computer infrastructure. </a:t>
            </a:r>
          </a:p>
          <a:p>
            <a:r>
              <a:rPr lang="en-US" sz="3200" dirty="0"/>
              <a:t>Artificial Intelligence will </a:t>
            </a:r>
          </a:p>
          <a:p>
            <a:pPr lvl="1"/>
            <a:r>
              <a:rPr lang="en-US" sz="2800" dirty="0"/>
              <a:t>Monitor, probe and provide feedback on configuration, workload, capacity, security and connectivity.</a:t>
            </a:r>
          </a:p>
          <a:p>
            <a:pPr lvl="1"/>
            <a:r>
              <a:rPr lang="en-US" sz="2800" dirty="0"/>
              <a:t>Track the environments of other systems in on-premises or in public cloud.</a:t>
            </a:r>
          </a:p>
          <a:p>
            <a:pPr lvl="1"/>
            <a:r>
              <a:rPr lang="en-US" sz="2800" dirty="0"/>
              <a:t>Adapt to predetermined, defined overall business and IT performance objectives.</a:t>
            </a:r>
          </a:p>
          <a:p>
            <a:pPr lvl="1"/>
            <a:r>
              <a:rPr lang="en-US" sz="2800" dirty="0"/>
              <a:t>Apply flexible configuration and composability principles to resource utilization and capacity.</a:t>
            </a:r>
          </a:p>
          <a:p>
            <a:pPr lvl="1"/>
            <a:r>
              <a:rPr lang="en-US" sz="2800" dirty="0"/>
              <a:t>Maintain goal-directed system stability through periods of volatility and change</a:t>
            </a:r>
          </a:p>
          <a:p>
            <a:endParaRPr lang="en-US" sz="3200" dirty="0"/>
          </a:p>
        </p:txBody>
      </p:sp>
      <p:sp>
        <p:nvSpPr>
          <p:cNvPr id="5" name="Slide Number Placeholder 4">
            <a:extLst>
              <a:ext uri="{FF2B5EF4-FFF2-40B4-BE49-F238E27FC236}">
                <a16:creationId xmlns:a16="http://schemas.microsoft.com/office/drawing/2014/main" id="{12FBDA03-EFAF-47C4-9C52-CCF3222CA74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98</a:t>
            </a:fld>
            <a:endParaRPr lang="en-US">
              <a:solidFill>
                <a:prstClr val="black">
                  <a:tint val="75000"/>
                </a:prstClr>
              </a:solidFill>
            </a:endParaRPr>
          </a:p>
        </p:txBody>
      </p:sp>
    </p:spTree>
    <p:extLst>
      <p:ext uri="{BB962C8B-B14F-4D97-AF65-F5344CB8AC3E}">
        <p14:creationId xmlns:p14="http://schemas.microsoft.com/office/powerpoint/2010/main" val="30757131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06B3-BF89-4598-A3AE-518EA91F0B4D}"/>
              </a:ext>
            </a:extLst>
          </p:cNvPr>
          <p:cNvSpPr>
            <a:spLocks noGrp="1"/>
          </p:cNvSpPr>
          <p:nvPr>
            <p:ph type="title"/>
          </p:nvPr>
        </p:nvSpPr>
        <p:spPr>
          <a:xfrm>
            <a:off x="127271" y="0"/>
            <a:ext cx="10239739" cy="663744"/>
          </a:xfrm>
        </p:spPr>
        <p:txBody>
          <a:bodyPr>
            <a:normAutofit fontScale="90000"/>
          </a:bodyPr>
          <a:lstStyle/>
          <a:p>
            <a:r>
              <a:rPr lang="en-US" dirty="0"/>
              <a:t>Gartner: Hype Cycle for Cloud Computing, 2017 </a:t>
            </a:r>
          </a:p>
        </p:txBody>
      </p:sp>
      <p:sp>
        <p:nvSpPr>
          <p:cNvPr id="5" name="Slide Number Placeholder 4">
            <a:extLst>
              <a:ext uri="{FF2B5EF4-FFF2-40B4-BE49-F238E27FC236}">
                <a16:creationId xmlns:a16="http://schemas.microsoft.com/office/drawing/2014/main" id="{8F338D3A-7140-4C29-B34B-202BF1860E0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99</a:t>
            </a:fld>
            <a:endParaRPr lang="en-US">
              <a:solidFill>
                <a:prstClr val="black">
                  <a:tint val="75000"/>
                </a:prstClr>
              </a:solidFill>
            </a:endParaRPr>
          </a:p>
        </p:txBody>
      </p:sp>
      <p:sp>
        <p:nvSpPr>
          <p:cNvPr id="4" name="Rectangle 3">
            <a:extLst>
              <a:ext uri="{FF2B5EF4-FFF2-40B4-BE49-F238E27FC236}">
                <a16:creationId xmlns:a16="http://schemas.microsoft.com/office/drawing/2014/main" id="{92F79194-73A0-49C6-AC48-0AE27D1E2F59}"/>
              </a:ext>
            </a:extLst>
          </p:cNvPr>
          <p:cNvSpPr/>
          <p:nvPr/>
        </p:nvSpPr>
        <p:spPr>
          <a:xfrm>
            <a:off x="1" y="533400"/>
            <a:ext cx="4560412" cy="5016758"/>
          </a:xfrm>
          <a:prstGeom prst="rect">
            <a:avLst/>
          </a:prstGeom>
        </p:spPr>
        <p:txBody>
          <a:bodyPr wrap="square">
            <a:spAutoFit/>
          </a:bodyPr>
          <a:lstStyle/>
          <a:p>
            <a:r>
              <a:rPr lang="en-US" sz="2000" b="1" i="0" dirty="0"/>
              <a:t>Hyperscale computing </a:t>
            </a:r>
            <a:r>
              <a:rPr lang="en-US" sz="2000" i="0" dirty="0"/>
              <a:t>is a set of architectural patterns for delivering scale-out IT capabilities at massive, industrialized scale. These patterns span all layers of the delivery of IT capabilities — data center facilities, hardware and system infrastructure, application infrastructure, and applications. </a:t>
            </a:r>
            <a:r>
              <a:rPr lang="en-US" sz="2000" i="0" dirty="0" err="1"/>
              <a:t>Nonhyperscale</a:t>
            </a:r>
            <a:r>
              <a:rPr lang="en-US" sz="2000" i="0" dirty="0"/>
              <a:t> components can be layered on top of hyperscale components, but the overall architecture is only "hyperscale" through the level where all components use a hyperscale architecture.</a:t>
            </a:r>
            <a:br>
              <a:rPr lang="en-US" sz="2000" i="0" dirty="0"/>
            </a:br>
            <a:endParaRPr lang="en-US" sz="2000" i="0" dirty="0"/>
          </a:p>
          <a:p>
            <a:r>
              <a:rPr lang="en-US" sz="2000" i="0" dirty="0"/>
              <a:t>Transformational 5-20 years</a:t>
            </a:r>
          </a:p>
        </p:txBody>
      </p:sp>
      <p:sp>
        <p:nvSpPr>
          <p:cNvPr id="3" name="Content Placeholder 2">
            <a:extLst>
              <a:ext uri="{FF2B5EF4-FFF2-40B4-BE49-F238E27FC236}">
                <a16:creationId xmlns:a16="http://schemas.microsoft.com/office/drawing/2014/main" id="{3408DB19-33A5-4715-A586-97A04784A15D}"/>
              </a:ext>
            </a:extLst>
          </p:cNvPr>
          <p:cNvSpPr>
            <a:spLocks noGrp="1"/>
          </p:cNvSpPr>
          <p:nvPr>
            <p:ph idx="1"/>
          </p:nvPr>
        </p:nvSpPr>
        <p:spPr>
          <a:xfrm>
            <a:off x="8387603" y="626953"/>
            <a:ext cx="3677126" cy="1359129"/>
          </a:xfrm>
          <a:ln w="19050">
            <a:solidFill>
              <a:schemeClr val="tx1"/>
            </a:solidFill>
          </a:ln>
        </p:spPr>
        <p:txBody>
          <a:bodyPr/>
          <a:lstStyle/>
          <a:p>
            <a:r>
              <a:rPr lang="en-US" sz="1600" dirty="0"/>
              <a:t>Hype Cycle for Cloud Computing, 2018</a:t>
            </a:r>
          </a:p>
          <a:p>
            <a:r>
              <a:rPr lang="en-US" sz="1600" dirty="0"/>
              <a:t>Published: 31 July 2018 </a:t>
            </a:r>
            <a:br>
              <a:rPr lang="en-US" sz="1600" dirty="0"/>
            </a:br>
            <a:r>
              <a:rPr lang="en-US" sz="1600" dirty="0"/>
              <a:t>ID: G00340420</a:t>
            </a:r>
          </a:p>
          <a:p>
            <a:r>
              <a:rPr lang="en-US" sz="1600" dirty="0"/>
              <a:t>Analyst(s): David Smith, Ed Anderson</a:t>
            </a:r>
          </a:p>
        </p:txBody>
      </p:sp>
      <p:grpSp>
        <p:nvGrpSpPr>
          <p:cNvPr id="14" name="Group 13">
            <a:extLst>
              <a:ext uri="{FF2B5EF4-FFF2-40B4-BE49-F238E27FC236}">
                <a16:creationId xmlns:a16="http://schemas.microsoft.com/office/drawing/2014/main" id="{3858FD57-29A1-48D4-ADDC-9DB6A29C331C}"/>
              </a:ext>
            </a:extLst>
          </p:cNvPr>
          <p:cNvGrpSpPr/>
          <p:nvPr/>
        </p:nvGrpSpPr>
        <p:grpSpPr>
          <a:xfrm>
            <a:off x="4401085" y="1425744"/>
            <a:ext cx="7345996" cy="5016758"/>
            <a:chOff x="3004904" y="1581476"/>
            <a:chExt cx="7788102" cy="5153891"/>
          </a:xfrm>
        </p:grpSpPr>
        <p:pic>
          <p:nvPicPr>
            <p:cNvPr id="15" name="Picture 2" descr="Hype Cycle for Cloud Computing, 2018">
              <a:extLst>
                <a:ext uri="{FF2B5EF4-FFF2-40B4-BE49-F238E27FC236}">
                  <a16:creationId xmlns:a16="http://schemas.microsoft.com/office/drawing/2014/main" id="{609BC02F-C558-457B-A32D-6BD969BB0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904" y="1581476"/>
              <a:ext cx="7788102" cy="5153891"/>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Right 15">
              <a:extLst>
                <a:ext uri="{FF2B5EF4-FFF2-40B4-BE49-F238E27FC236}">
                  <a16:creationId xmlns:a16="http://schemas.microsoft.com/office/drawing/2014/main" id="{A2689013-3A9B-4743-B1F8-50D2B43C8467}"/>
                </a:ext>
              </a:extLst>
            </p:cNvPr>
            <p:cNvSpPr/>
            <p:nvPr/>
          </p:nvSpPr>
          <p:spPr bwMode="auto">
            <a:xfrm>
              <a:off x="3872473" y="2510423"/>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7" name="Arrow: Right 16">
              <a:extLst>
                <a:ext uri="{FF2B5EF4-FFF2-40B4-BE49-F238E27FC236}">
                  <a16:creationId xmlns:a16="http://schemas.microsoft.com/office/drawing/2014/main" id="{2EC9A45B-7EBA-4B62-8927-B48ADF54F446}"/>
                </a:ext>
              </a:extLst>
            </p:cNvPr>
            <p:cNvSpPr/>
            <p:nvPr/>
          </p:nvSpPr>
          <p:spPr bwMode="auto">
            <a:xfrm>
              <a:off x="3663879" y="2352460"/>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8" name="Arrow: Right 17">
              <a:extLst>
                <a:ext uri="{FF2B5EF4-FFF2-40B4-BE49-F238E27FC236}">
                  <a16:creationId xmlns:a16="http://schemas.microsoft.com/office/drawing/2014/main" id="{8D32A6F4-BB0F-4E9F-B7C7-5FAC52906BA1}"/>
                </a:ext>
              </a:extLst>
            </p:cNvPr>
            <p:cNvSpPr/>
            <p:nvPr/>
          </p:nvSpPr>
          <p:spPr bwMode="auto">
            <a:xfrm flipH="1">
              <a:off x="6898955" y="2269986"/>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9" name="Arrow: Right 18">
              <a:extLst>
                <a:ext uri="{FF2B5EF4-FFF2-40B4-BE49-F238E27FC236}">
                  <a16:creationId xmlns:a16="http://schemas.microsoft.com/office/drawing/2014/main" id="{A5761A0B-6599-4AD9-B41B-4D5823BCABAB}"/>
                </a:ext>
              </a:extLst>
            </p:cNvPr>
            <p:cNvSpPr/>
            <p:nvPr/>
          </p:nvSpPr>
          <p:spPr bwMode="auto">
            <a:xfrm flipH="1">
              <a:off x="6671785" y="2119031"/>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0" name="Arrow: Right 19">
              <a:extLst>
                <a:ext uri="{FF2B5EF4-FFF2-40B4-BE49-F238E27FC236}">
                  <a16:creationId xmlns:a16="http://schemas.microsoft.com/office/drawing/2014/main" id="{9E869B75-9D09-4B40-ABB2-932F1F0971DD}"/>
                </a:ext>
              </a:extLst>
            </p:cNvPr>
            <p:cNvSpPr/>
            <p:nvPr/>
          </p:nvSpPr>
          <p:spPr bwMode="auto">
            <a:xfrm>
              <a:off x="3778179" y="3072938"/>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1" name="Arrow: Right 20">
              <a:extLst>
                <a:ext uri="{FF2B5EF4-FFF2-40B4-BE49-F238E27FC236}">
                  <a16:creationId xmlns:a16="http://schemas.microsoft.com/office/drawing/2014/main" id="{49CC0F43-65A8-48D2-9806-881934EFE1B8}"/>
                </a:ext>
              </a:extLst>
            </p:cNvPr>
            <p:cNvSpPr/>
            <p:nvPr/>
          </p:nvSpPr>
          <p:spPr bwMode="auto">
            <a:xfrm>
              <a:off x="5025355" y="2548523"/>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Tree>
    <p:extLst>
      <p:ext uri="{BB962C8B-B14F-4D97-AF65-F5344CB8AC3E}">
        <p14:creationId xmlns:p14="http://schemas.microsoft.com/office/powerpoint/2010/main" val="40637359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17350</TotalTime>
  <Words>11481</Words>
  <Application>Microsoft Office PowerPoint</Application>
  <PresentationFormat>Widescreen</PresentationFormat>
  <Paragraphs>1174</Paragraphs>
  <Slides>123</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123</vt:i4>
      </vt:variant>
    </vt:vector>
  </HeadingPairs>
  <TitlesOfParts>
    <vt:vector size="130" baseType="lpstr">
      <vt:lpstr>Arial</vt:lpstr>
      <vt:lpstr>Arial Black</vt:lpstr>
      <vt:lpstr>Calibri</vt:lpstr>
      <vt:lpstr>Comic Sans MS</vt:lpstr>
      <vt:lpstr>Georgia</vt:lpstr>
      <vt:lpstr>Times New Roman</vt:lpstr>
      <vt:lpstr>1_Office Theme</vt:lpstr>
      <vt:lpstr>Big Data Overview for Twister2 Tutorial</vt:lpstr>
      <vt:lpstr>Useful Links</vt:lpstr>
      <vt:lpstr>Underlying HPC Big Data Convergence Issues </vt:lpstr>
      <vt:lpstr>Data and Model in Big Data and Simulations I</vt:lpstr>
      <vt:lpstr>Data and Model in Big Data and Simulations II</vt:lpstr>
      <vt:lpstr>HPC and/or Cloud 1.0 2.0 3.0</vt:lpstr>
      <vt:lpstr>Why Connect (“Converge”) Big Data and HPC</vt:lpstr>
      <vt:lpstr>Local and Global Machine Learning</vt:lpstr>
      <vt:lpstr>Convergence/Divergence Points for HPC-Cloud-Edge- Big Data-Simulation</vt:lpstr>
      <vt:lpstr>PowerPoint Presentation</vt:lpstr>
      <vt:lpstr>Application Nexus of HPC, Big Data, Simulation Convergence</vt:lpstr>
      <vt:lpstr>Original Use Case Template</vt:lpstr>
      <vt:lpstr>51 Detailed Use Cases: Contributed July-September 2013 Covers goals, data features such as 3 V’s, software, hardware</vt:lpstr>
      <vt:lpstr>PowerPoint Presentation</vt:lpstr>
      <vt:lpstr>PowerPoint Presentation</vt:lpstr>
      <vt:lpstr>51 Use Cases: What is Parallelism Over?</vt:lpstr>
      <vt:lpstr>Sample Features of 51 Use Cases I</vt:lpstr>
      <vt:lpstr>Sample Features of 51 Use Cases II</vt:lpstr>
      <vt:lpstr>BDEC2 and NIST Use Cases</vt:lpstr>
      <vt:lpstr>53 NIST Use Cases for Research Space I</vt:lpstr>
      <vt:lpstr>53 NIST Use Cases for Research Space II</vt:lpstr>
      <vt:lpstr>Use Cases III: HEALTH CARE AND LIFE SCIENCES</vt:lpstr>
      <vt:lpstr>Comments on Use Cases III</vt:lpstr>
      <vt:lpstr>Use Cases IV: DEEP LEARNING AND SOCIAL MEDIA</vt:lpstr>
      <vt:lpstr>53 NIST Use Cases for Research Space VI</vt:lpstr>
      <vt:lpstr>Use Cases VII: EARTH, ENVIRONMENTAL, AND POLAR SCIENCE</vt:lpstr>
      <vt:lpstr>Comments on Use Cases VII</vt:lpstr>
      <vt:lpstr>Use Cases VIII: ENERGY</vt:lpstr>
      <vt:lpstr>BDEC2 Use Cases I: Classic Observational Data plus ML</vt:lpstr>
      <vt:lpstr>BDEC2 Use Cases II: Control, Simulation, Data, ML Integration</vt:lpstr>
      <vt:lpstr>Comments on Control, Simulation, Data, ML Integration</vt:lpstr>
      <vt:lpstr>BDEC2 Use Cases III: Edge Computing</vt:lpstr>
      <vt:lpstr>BDEC Use Cases IV</vt:lpstr>
      <vt:lpstr>3 Broad classes of Science Applications to drive “Next Generation Scientific Computing Platform”</vt:lpstr>
      <vt:lpstr>NIST Generic Data Processing Use Cases</vt:lpstr>
      <vt:lpstr>10 Generic Data Processing Use Cases</vt:lpstr>
      <vt:lpstr>1. Multiple users performing interactive queries and updates on a database with basic availability and eventual consistency</vt:lpstr>
      <vt:lpstr>2. Perform real time analytics on data source streams and notify users when specified events occur</vt:lpstr>
      <vt:lpstr>3. Move data from external data sources into a highly horizontally scalable data store, transform it using highly horizontally scalable processing (e.g. Map-Reduce), and return it to the horizontally scalable data store (ELT) </vt:lpstr>
      <vt:lpstr>4. Perform batch analytics on the data in a highly horizontally scalable data store using highly horizontally scalable processing (e.g. MapReduce) with a user-friendly interface (e.g. SQL like)</vt:lpstr>
      <vt:lpstr>Hive Example</vt:lpstr>
      <vt:lpstr>Access Pattern 5A. Perform interactive analytics on observational scientific data</vt:lpstr>
      <vt:lpstr>PowerPoint Presentation</vt:lpstr>
      <vt:lpstr>Tracking the Heavens</vt:lpstr>
      <vt:lpstr>Genome Sequencing Costs</vt:lpstr>
      <vt:lpstr>10. Orchestrate multiple sequential and parallel data transformations and/or analytic processing using a workflow manager</vt:lpstr>
      <vt:lpstr>Example of Pattern 10 from Hortonworks</vt:lpstr>
      <vt:lpstr>Other Benchmark Sets</vt:lpstr>
      <vt:lpstr>7 Computational Giants of  NRC Massive Data Analysis Report </vt:lpstr>
      <vt:lpstr>HPC (Simulation) Benchmark Classics</vt:lpstr>
      <vt:lpstr>13 Berkeley Dwarfs</vt:lpstr>
      <vt:lpstr>Classifying Use cases</vt:lpstr>
      <vt:lpstr>Classifying Use Cases</vt:lpstr>
      <vt:lpstr>The original 50 Ogres in 4 views</vt:lpstr>
      <vt:lpstr>64 Features in 4 views for Unified Classification of Big Data and Simulation Applications</vt:lpstr>
      <vt:lpstr>Convergence Diamonds and their 4 Views I</vt:lpstr>
      <vt:lpstr>Convergence Diamonds and their 4 Views II</vt:lpstr>
      <vt:lpstr>Convergence Diamonds  Problem Architecture View</vt:lpstr>
      <vt:lpstr>Problem Architecture View (Meta or MacroPatterns)</vt:lpstr>
      <vt:lpstr>PowerPoint Presentation</vt:lpstr>
      <vt:lpstr>Relation of Problem and Machine Architecture</vt:lpstr>
      <vt:lpstr>Convergence Diamonds Processing View</vt:lpstr>
      <vt:lpstr>Diamond Facets in Processing (runtime) View I used in Big Data and Big Simulation </vt:lpstr>
      <vt:lpstr>Diamond Facets in Processing (runtime) View II used in Big Data</vt:lpstr>
      <vt:lpstr>Diamond Facets in Processing (runtime) View III used in Big Simulation </vt:lpstr>
      <vt:lpstr>Convergence Diamonds  Execution View</vt:lpstr>
      <vt:lpstr>Examples in Execution View EV</vt:lpstr>
      <vt:lpstr>View for Micropatterns or Execution Features</vt:lpstr>
      <vt:lpstr>Convergence Diamonds  Data Source and Style View</vt:lpstr>
      <vt:lpstr>Examples in Data View DV</vt:lpstr>
      <vt:lpstr>Data Source and Style View I</vt:lpstr>
      <vt:lpstr>Data Source and Style View II </vt:lpstr>
      <vt:lpstr>Software Nexus  Application Layer On Big Data Software Components for Programming and Data Processing On HPC for runtime On IaaS and DevOps Hardware and Systems</vt:lpstr>
      <vt:lpstr>HPC-ABDS  Integrated wide range of HPC and Big Data technologies. I gave up updating list in January 2016!</vt:lpstr>
      <vt:lpstr>Components of Big Data Stack</vt:lpstr>
      <vt:lpstr>PowerPoint Presentation</vt:lpstr>
      <vt:lpstr>Functionality of 21 HPC-ABDS Layers</vt:lpstr>
      <vt:lpstr>Using HPC-ABDS Layers I</vt:lpstr>
      <vt:lpstr>Using HPC-ABDS Layers II</vt:lpstr>
      <vt:lpstr>Using HPC-ABDS Layers III</vt:lpstr>
      <vt:lpstr>Using HPC-ABDS Layers IV</vt:lpstr>
      <vt:lpstr>Using HPC-ABDS Layers V</vt:lpstr>
      <vt:lpstr>Using HPC-ABDS Layers VI</vt:lpstr>
      <vt:lpstr>Using “Apache” (Commercial Big Data) Data Systems for Science/Simulation</vt:lpstr>
      <vt:lpstr>Exemplar Software for a Big Data Environment</vt:lpstr>
      <vt:lpstr>Comparison of Data Analytics with Simulation</vt:lpstr>
      <vt:lpstr>Comparison of Data Analytics with Simulation I</vt:lpstr>
      <vt:lpstr>PowerPoint Presentation</vt:lpstr>
      <vt:lpstr>Comparison of Data Analytics with Simulation II</vt:lpstr>
      <vt:lpstr>Comparison of Data Analytics with Simulation III</vt:lpstr>
      <vt:lpstr>Cloud Computing I: Wise words on Clouds</vt:lpstr>
      <vt:lpstr>Gartner Remarks on Clouds</vt:lpstr>
      <vt:lpstr>IT Growth by areas</vt:lpstr>
      <vt:lpstr>IT Infrastructure Trends</vt:lpstr>
      <vt:lpstr>Future Trends in IT: Containers, Serverless, Edge, Decentralization</vt:lpstr>
      <vt:lpstr>Containers and Serverless will dominate innovation</vt:lpstr>
      <vt:lpstr>Why use Containers not Virtual Machines</vt:lpstr>
      <vt:lpstr>Artificial Intelligence on the Data Center and  for the Data Center</vt:lpstr>
      <vt:lpstr>Gartner: Hype Cycle for Cloud Computing, 2017 </vt:lpstr>
      <vt:lpstr>Gartner: Priority Matrix for Cloud Computing, 2018 </vt:lpstr>
      <vt:lpstr>Cloud Computing II: Serverless and Function as a Service</vt:lpstr>
      <vt:lpstr>Event-Driven and Serverless Computing</vt:lpstr>
      <vt:lpstr>Serverless Computing and Function as a Service FaaS</vt:lpstr>
      <vt:lpstr>Gartner: The Evolution of Server Computing</vt:lpstr>
      <vt:lpstr>Cloud Native and Microservices: The Benefits</vt:lpstr>
      <vt:lpstr>Serverless Computing I from Gartner</vt:lpstr>
      <vt:lpstr>Serverless Computing II from Gartner</vt:lpstr>
      <vt:lpstr>Clouds, HPC Clouds Simulations, Big Data</vt:lpstr>
      <vt:lpstr>Science Computing Environments</vt:lpstr>
      <vt:lpstr>Some Points to Make I</vt:lpstr>
      <vt:lpstr>Some Points to Make II</vt:lpstr>
      <vt:lpstr>Implications of Big Data Requirements</vt:lpstr>
      <vt:lpstr>Considerations on Big Data v. Clouds/HPC</vt:lpstr>
      <vt:lpstr>Why HPC Cloud architectures?</vt:lpstr>
      <vt:lpstr>Structure of Applications</vt:lpstr>
      <vt:lpstr>Big Data and Simulation Difficulty in Parallelism Size of Synchronization constraints</vt:lpstr>
      <vt:lpstr>Who uses What Software</vt:lpstr>
      <vt:lpstr>Choosing Languages</vt:lpstr>
      <vt:lpstr> HPCCloud and Summary of Big Data - Big Simulation Convergence </vt:lpstr>
      <vt:lpstr>HPCCloud Convergence Architecture</vt:lpstr>
      <vt:lpstr>Summary of Big Data HPC Convergence I</vt:lpstr>
      <vt:lpstr>Summary of Big Data HPC Convergence II</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309</cp:revision>
  <dcterms:created xsi:type="dcterms:W3CDTF">2017-06-12T19:54:34Z</dcterms:created>
  <dcterms:modified xsi:type="dcterms:W3CDTF">2019-01-11T11:06:22Z</dcterms:modified>
</cp:coreProperties>
</file>