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338" r:id="rId2"/>
    <p:sldId id="346" r:id="rId3"/>
    <p:sldId id="347" r:id="rId4"/>
    <p:sldId id="348" r:id="rId5"/>
    <p:sldId id="349" r:id="rId6"/>
    <p:sldId id="350" r:id="rId7"/>
    <p:sldId id="351" r:id="rId8"/>
    <p:sldId id="352" r:id="rId9"/>
    <p:sldId id="353" r:id="rId10"/>
    <p:sldId id="409" r:id="rId11"/>
    <p:sldId id="410" r:id="rId12"/>
    <p:sldId id="408" r:id="rId13"/>
    <p:sldId id="354" r:id="rId14"/>
    <p:sldId id="359" r:id="rId15"/>
    <p:sldId id="360" r:id="rId16"/>
    <p:sldId id="361" r:id="rId17"/>
    <p:sldId id="362" r:id="rId18"/>
    <p:sldId id="363" r:id="rId19"/>
    <p:sldId id="365" r:id="rId20"/>
    <p:sldId id="364" r:id="rId21"/>
    <p:sldId id="366" r:id="rId22"/>
    <p:sldId id="367" r:id="rId23"/>
    <p:sldId id="368" r:id="rId24"/>
    <p:sldId id="405" r:id="rId25"/>
    <p:sldId id="369" r:id="rId26"/>
    <p:sldId id="370" r:id="rId27"/>
    <p:sldId id="371" r:id="rId28"/>
    <p:sldId id="373" r:id="rId29"/>
    <p:sldId id="407" r:id="rId30"/>
    <p:sldId id="375" r:id="rId31"/>
    <p:sldId id="379" r:id="rId32"/>
    <p:sldId id="380" r:id="rId33"/>
    <p:sldId id="381" r:id="rId34"/>
    <p:sldId id="382" r:id="rId35"/>
    <p:sldId id="383" r:id="rId36"/>
    <p:sldId id="384" r:id="rId37"/>
    <p:sldId id="385" r:id="rId38"/>
    <p:sldId id="386" r:id="rId39"/>
    <p:sldId id="388" r:id="rId40"/>
    <p:sldId id="393" r:id="rId41"/>
    <p:sldId id="392" r:id="rId42"/>
    <p:sldId id="394" r:id="rId43"/>
    <p:sldId id="402" r:id="rId44"/>
    <p:sldId id="389" r:id="rId45"/>
    <p:sldId id="391" r:id="rId46"/>
    <p:sldId id="403" r:id="rId47"/>
    <p:sldId id="387" r:id="rId48"/>
    <p:sldId id="404" r:id="rId49"/>
    <p:sldId id="395" r:id="rId50"/>
    <p:sldId id="396" r:id="rId51"/>
    <p:sldId id="397" r:id="rId52"/>
    <p:sldId id="398" r:id="rId53"/>
    <p:sldId id="416" r:id="rId54"/>
    <p:sldId id="399" r:id="rId55"/>
    <p:sldId id="400" r:id="rId56"/>
    <p:sldId id="401" r:id="rId57"/>
    <p:sldId id="415" r:id="rId58"/>
    <p:sldId id="411" r:id="rId59"/>
    <p:sldId id="412" r:id="rId60"/>
    <p:sldId id="413" r:id="rId61"/>
    <p:sldId id="417" r:id="rId62"/>
    <p:sldId id="41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7" autoAdjust="0"/>
    <p:restoredTop sz="81414" autoAdjust="0"/>
  </p:normalViewPr>
  <p:slideViewPr>
    <p:cSldViewPr snapToGrid="0">
      <p:cViewPr varScale="1">
        <p:scale>
          <a:sx n="86" d="100"/>
          <a:sy n="86" d="100"/>
        </p:scale>
        <p:origin x="774"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E6778-B450-423B-B7B7-BF6DF9015041}" type="datetimeFigureOut">
              <a:rPr lang="en-US" smtClean="0"/>
              <a:t>9/12/2017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AF46-25CC-458C-9F6F-FEB9EF0EFEE4}" type="slidenum">
              <a:rPr lang="en-US" smtClean="0"/>
              <a:t>‹#›</a:t>
            </a:fld>
            <a:endParaRPr lang="en-US"/>
          </a:p>
        </p:txBody>
      </p:sp>
    </p:spTree>
    <p:extLst>
      <p:ext uri="{BB962C8B-B14F-4D97-AF65-F5344CB8AC3E}">
        <p14:creationId xmlns:p14="http://schemas.microsoft.com/office/powerpoint/2010/main" val="1204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a:t>
            </a:fld>
            <a:endParaRPr lang="en-US"/>
          </a:p>
        </p:txBody>
      </p:sp>
    </p:spTree>
    <p:extLst>
      <p:ext uri="{BB962C8B-B14F-4D97-AF65-F5344CB8AC3E}">
        <p14:creationId xmlns:p14="http://schemas.microsoft.com/office/powerpoint/2010/main" val="420073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56</a:t>
            </a:fld>
            <a:endParaRPr lang="en-US" altLang="en-US"/>
          </a:p>
        </p:txBody>
      </p:sp>
    </p:spTree>
    <p:extLst>
      <p:ext uri="{BB962C8B-B14F-4D97-AF65-F5344CB8AC3E}">
        <p14:creationId xmlns:p14="http://schemas.microsoft.com/office/powerpoint/2010/main" val="4251855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60</a:t>
            </a:fld>
            <a:endParaRPr lang="en-US"/>
          </a:p>
        </p:txBody>
      </p:sp>
    </p:spTree>
    <p:extLst>
      <p:ext uri="{BB962C8B-B14F-4D97-AF65-F5344CB8AC3E}">
        <p14:creationId xmlns:p14="http://schemas.microsoft.com/office/powerpoint/2010/main" val="405354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Barga</a:t>
            </a:r>
            <a:r>
              <a:rPr lang="en-US" dirty="0"/>
              <a:t> Edge and </a:t>
            </a:r>
            <a:r>
              <a:rPr lang="en-US" dirty="0" err="1"/>
              <a:t>Serverless</a:t>
            </a:r>
            <a:r>
              <a:rPr lang="en-US" dirty="0"/>
              <a:t> driving AWS</a:t>
            </a:r>
          </a:p>
        </p:txBody>
      </p:sp>
      <p:sp>
        <p:nvSpPr>
          <p:cNvPr id="4" name="Slide Number Placeholder 3"/>
          <p:cNvSpPr>
            <a:spLocks noGrp="1"/>
          </p:cNvSpPr>
          <p:nvPr>
            <p:ph type="sldNum" sz="quarter" idx="10"/>
          </p:nvPr>
        </p:nvSpPr>
        <p:spPr/>
        <p:txBody>
          <a:bodyPr/>
          <a:lstStyle/>
          <a:p>
            <a:fld id="{197FAF46-25CC-458C-9F6F-FEB9EF0EFEE4}" type="slidenum">
              <a:rPr lang="en-US" smtClean="0"/>
              <a:t>2</a:t>
            </a:fld>
            <a:endParaRPr lang="en-US"/>
          </a:p>
        </p:txBody>
      </p:sp>
    </p:spTree>
    <p:extLst>
      <p:ext uri="{BB962C8B-B14F-4D97-AF65-F5344CB8AC3E}">
        <p14:creationId xmlns:p14="http://schemas.microsoft.com/office/powerpoint/2010/main" val="140078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C000"/>
                </a:solidFill>
              </a:rPr>
              <a:t>Short-running, Stateless computation</a:t>
            </a:r>
            <a:r>
              <a:rPr lang="en-US" dirty="0"/>
              <a:t>  may go away</a:t>
            </a:r>
          </a:p>
        </p:txBody>
      </p:sp>
      <p:sp>
        <p:nvSpPr>
          <p:cNvPr id="4" name="Slide Number Placeholder 3"/>
          <p:cNvSpPr>
            <a:spLocks noGrp="1"/>
          </p:cNvSpPr>
          <p:nvPr>
            <p:ph type="sldNum" sz="quarter" idx="10"/>
          </p:nvPr>
        </p:nvSpPr>
        <p:spPr/>
        <p:txBody>
          <a:bodyPr/>
          <a:lstStyle/>
          <a:p>
            <a:fld id="{197FAF46-25CC-458C-9F6F-FEB9EF0EFEE4}" type="slidenum">
              <a:rPr lang="en-US" smtClean="0"/>
              <a:t>3</a:t>
            </a:fld>
            <a:endParaRPr lang="en-US"/>
          </a:p>
        </p:txBody>
      </p:sp>
    </p:spTree>
    <p:extLst>
      <p:ext uri="{BB962C8B-B14F-4D97-AF65-F5344CB8AC3E}">
        <p14:creationId xmlns:p14="http://schemas.microsoft.com/office/powerpoint/2010/main" val="2476474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10</a:t>
            </a:fld>
            <a:endParaRPr lang="en-US" altLang="en-US"/>
          </a:p>
        </p:txBody>
      </p:sp>
    </p:spTree>
    <p:extLst>
      <p:ext uri="{BB962C8B-B14F-4D97-AF65-F5344CB8AC3E}">
        <p14:creationId xmlns:p14="http://schemas.microsoft.com/office/powerpoint/2010/main" val="699217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14</a:t>
            </a:fld>
            <a:endParaRPr lang="en-US"/>
          </a:p>
        </p:txBody>
      </p:sp>
    </p:spTree>
    <p:extLst>
      <p:ext uri="{BB962C8B-B14F-4D97-AF65-F5344CB8AC3E}">
        <p14:creationId xmlns:p14="http://schemas.microsoft.com/office/powerpoint/2010/main" val="3316552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91230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22</a:t>
            </a:fld>
            <a:endParaRPr lang="en-US"/>
          </a:p>
        </p:txBody>
      </p:sp>
    </p:spTree>
    <p:extLst>
      <p:ext uri="{BB962C8B-B14F-4D97-AF65-F5344CB8AC3E}">
        <p14:creationId xmlns:p14="http://schemas.microsoft.com/office/powerpoint/2010/main" val="832135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43</a:t>
            </a:fld>
            <a:endParaRPr lang="en-US"/>
          </a:p>
        </p:txBody>
      </p:sp>
    </p:spTree>
    <p:extLst>
      <p:ext uri="{BB962C8B-B14F-4D97-AF65-F5344CB8AC3E}">
        <p14:creationId xmlns:p14="http://schemas.microsoft.com/office/powerpoint/2010/main" val="149913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55</a:t>
            </a:fld>
            <a:endParaRPr lang="en-US" altLang="en-US"/>
          </a:p>
        </p:txBody>
      </p:sp>
    </p:spTree>
    <p:extLst>
      <p:ext uri="{BB962C8B-B14F-4D97-AF65-F5344CB8AC3E}">
        <p14:creationId xmlns:p14="http://schemas.microsoft.com/office/powerpoint/2010/main" val="382685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C32E0681-A260-457F-A39E-7A3EA8749E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6">
            <a:extLst>
              <a:ext uri="{FF2B5EF4-FFF2-40B4-BE49-F238E27FC236}">
                <a16:creationId xmlns:a16="http://schemas.microsoft.com/office/drawing/2014/main" id="{212B37D4-40DD-4274-A6A2-ACF8C18F4D98}"/>
              </a:ext>
            </a:extLst>
          </p:cNvPr>
          <p:cNvSpPr>
            <a:spLocks noGrp="1"/>
          </p:cNvSpPr>
          <p:nvPr>
            <p:ph type="dt" sz="half" idx="10"/>
          </p:nvPr>
        </p:nvSpPr>
        <p:spPr>
          <a:xfrm>
            <a:off x="9491133" y="6356349"/>
            <a:ext cx="1202267" cy="365125"/>
          </a:xfrm>
          <a:prstGeom prst="rect">
            <a:avLst/>
          </a:prstGeom>
        </p:spPr>
        <p:txBody>
          <a:bodyPr/>
          <a:lstStyle/>
          <a:p>
            <a:fld id="{8C9865E0-B3EC-4F1F-B4C2-2E6E604427CB}" type="datetime1">
              <a:rPr lang="en-US" smtClean="0">
                <a:solidFill>
                  <a:prstClr val="black">
                    <a:tint val="75000"/>
                  </a:prstClr>
                </a:solidFill>
              </a:rPr>
              <a:t>9/12/2017</a:t>
            </a:fld>
            <a:endParaRPr lang="en-US">
              <a:solidFill>
                <a:prstClr val="black">
                  <a:tint val="75000"/>
                </a:prstClr>
              </a:solidFill>
            </a:endParaRPr>
          </a:p>
        </p:txBody>
      </p:sp>
      <p:sp>
        <p:nvSpPr>
          <p:cNvPr id="10" name="Slide Number Placeholder 8">
            <a:extLst>
              <a:ext uri="{FF2B5EF4-FFF2-40B4-BE49-F238E27FC236}">
                <a16:creationId xmlns:a16="http://schemas.microsoft.com/office/drawing/2014/main" id="{D688705D-7DDA-4F35-B6D7-1C012CE7DE13}"/>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82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CC47036-F792-473C-A103-9B0E762E2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6">
            <a:extLst>
              <a:ext uri="{FF2B5EF4-FFF2-40B4-BE49-F238E27FC236}">
                <a16:creationId xmlns:a16="http://schemas.microsoft.com/office/drawing/2014/main" id="{99BAADAF-1EB7-485C-9A36-F76ED6461BD5}"/>
              </a:ext>
            </a:extLst>
          </p:cNvPr>
          <p:cNvSpPr>
            <a:spLocks noGrp="1"/>
          </p:cNvSpPr>
          <p:nvPr>
            <p:ph type="dt" sz="half" idx="10"/>
          </p:nvPr>
        </p:nvSpPr>
        <p:spPr>
          <a:xfrm>
            <a:off x="9491133" y="6356349"/>
            <a:ext cx="1202267" cy="365125"/>
          </a:xfrm>
          <a:prstGeom prst="rect">
            <a:avLst/>
          </a:prstGeom>
        </p:spPr>
        <p:txBody>
          <a:bodyPr/>
          <a:lstStyle/>
          <a:p>
            <a:fld id="{0105E2CA-3D1B-40B7-AEAA-5DA74A30CD9D}" type="datetime1">
              <a:rPr lang="en-US" smtClean="0">
                <a:solidFill>
                  <a:prstClr val="black">
                    <a:tint val="75000"/>
                  </a:prstClr>
                </a:solidFill>
              </a:rPr>
              <a:t>9/12/2017</a:t>
            </a:fld>
            <a:endParaRPr lang="en-US">
              <a:solidFill>
                <a:prstClr val="black">
                  <a:tint val="75000"/>
                </a:prstClr>
              </a:solidFill>
            </a:endParaRPr>
          </a:p>
        </p:txBody>
      </p:sp>
      <p:sp>
        <p:nvSpPr>
          <p:cNvPr id="10" name="Slide Number Placeholder 8">
            <a:extLst>
              <a:ext uri="{FF2B5EF4-FFF2-40B4-BE49-F238E27FC236}">
                <a16:creationId xmlns:a16="http://schemas.microsoft.com/office/drawing/2014/main" id="{E155DCD6-826B-4502-AE78-BF7E1DD100E1}"/>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86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B6CDEF5C-85F5-4775-9366-191A42E18B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6">
            <a:extLst>
              <a:ext uri="{FF2B5EF4-FFF2-40B4-BE49-F238E27FC236}">
                <a16:creationId xmlns:a16="http://schemas.microsoft.com/office/drawing/2014/main" id="{B3121B1A-466D-46F2-8EE2-A65E82093DAA}"/>
              </a:ext>
            </a:extLst>
          </p:cNvPr>
          <p:cNvSpPr>
            <a:spLocks noGrp="1"/>
          </p:cNvSpPr>
          <p:nvPr>
            <p:ph type="dt" sz="half" idx="10"/>
          </p:nvPr>
        </p:nvSpPr>
        <p:spPr>
          <a:xfrm>
            <a:off x="9491133" y="6356349"/>
            <a:ext cx="1202267" cy="365125"/>
          </a:xfrm>
          <a:prstGeom prst="rect">
            <a:avLst/>
          </a:prstGeom>
        </p:spPr>
        <p:txBody>
          <a:bodyPr/>
          <a:lstStyle/>
          <a:p>
            <a:fld id="{F6EE81C8-2D34-402D-BA22-97E41F651D34}" type="datetime1">
              <a:rPr lang="en-US" smtClean="0">
                <a:solidFill>
                  <a:prstClr val="black">
                    <a:tint val="75000"/>
                  </a:prstClr>
                </a:solidFill>
              </a:rPr>
              <a:t>9/12/2017</a:t>
            </a:fld>
            <a:endParaRPr lang="en-US">
              <a:solidFill>
                <a:prstClr val="black">
                  <a:tint val="75000"/>
                </a:prstClr>
              </a:solidFill>
            </a:endParaRPr>
          </a:p>
        </p:txBody>
      </p:sp>
      <p:sp>
        <p:nvSpPr>
          <p:cNvPr id="10" name="Slide Number Placeholder 8">
            <a:extLst>
              <a:ext uri="{FF2B5EF4-FFF2-40B4-BE49-F238E27FC236}">
                <a16:creationId xmlns:a16="http://schemas.microsoft.com/office/drawing/2014/main" id="{ADDF30C4-625F-4FFC-82FC-CBB51ABA8813}"/>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36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0E218DEA-C096-4B44-BD52-C9BA200FE1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6">
            <a:extLst>
              <a:ext uri="{FF2B5EF4-FFF2-40B4-BE49-F238E27FC236}">
                <a16:creationId xmlns:a16="http://schemas.microsoft.com/office/drawing/2014/main" id="{8CD8579A-96E7-4425-9FCA-53BFD1D94D33}"/>
              </a:ext>
            </a:extLst>
          </p:cNvPr>
          <p:cNvSpPr>
            <a:spLocks noGrp="1"/>
          </p:cNvSpPr>
          <p:nvPr>
            <p:ph type="dt" sz="half" idx="10"/>
          </p:nvPr>
        </p:nvSpPr>
        <p:spPr>
          <a:xfrm>
            <a:off x="9491133" y="6356349"/>
            <a:ext cx="1202267" cy="365125"/>
          </a:xfrm>
          <a:prstGeom prst="rect">
            <a:avLst/>
          </a:prstGeom>
        </p:spPr>
        <p:txBody>
          <a:bodyPr/>
          <a:lstStyle/>
          <a:p>
            <a:fld id="{5A09C5A8-646C-404E-B85E-43946883FCF0}" type="datetime1">
              <a:rPr lang="en-US" smtClean="0">
                <a:solidFill>
                  <a:prstClr val="black">
                    <a:tint val="75000"/>
                  </a:prstClr>
                </a:solidFill>
              </a:rPr>
              <a:t>9/12/2017</a:t>
            </a:fld>
            <a:endParaRPr lang="en-US">
              <a:solidFill>
                <a:prstClr val="black">
                  <a:tint val="75000"/>
                </a:prstClr>
              </a:solidFill>
            </a:endParaRPr>
          </a:p>
        </p:txBody>
      </p:sp>
      <p:sp>
        <p:nvSpPr>
          <p:cNvPr id="11" name="Slide Number Placeholder 8">
            <a:extLst>
              <a:ext uri="{FF2B5EF4-FFF2-40B4-BE49-F238E27FC236}">
                <a16:creationId xmlns:a16="http://schemas.microsoft.com/office/drawing/2014/main" id="{ED3DEF36-265F-4BDC-A65B-A7791245AEA4}"/>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70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0B3F7C5D-8415-4ACD-881D-3746F55502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6">
            <a:extLst>
              <a:ext uri="{FF2B5EF4-FFF2-40B4-BE49-F238E27FC236}">
                <a16:creationId xmlns:a16="http://schemas.microsoft.com/office/drawing/2014/main" id="{DDDD171A-4741-48A9-AC97-DEBDEFD46F57}"/>
              </a:ext>
            </a:extLst>
          </p:cNvPr>
          <p:cNvSpPr>
            <a:spLocks noGrp="1"/>
          </p:cNvSpPr>
          <p:nvPr>
            <p:ph type="dt" sz="half" idx="10"/>
          </p:nvPr>
        </p:nvSpPr>
        <p:spPr>
          <a:xfrm>
            <a:off x="9491133" y="6356349"/>
            <a:ext cx="1202267" cy="365125"/>
          </a:xfrm>
          <a:prstGeom prst="rect">
            <a:avLst/>
          </a:prstGeom>
        </p:spPr>
        <p:txBody>
          <a:bodyPr/>
          <a:lstStyle/>
          <a:p>
            <a:fld id="{2BB3F41A-B518-4ED2-BD2A-2630F571EA34}" type="datetime1">
              <a:rPr lang="en-US" smtClean="0">
                <a:solidFill>
                  <a:prstClr val="black">
                    <a:tint val="75000"/>
                  </a:prstClr>
                </a:solidFill>
              </a:rPr>
              <a:t>9/12/2017</a:t>
            </a:fld>
            <a:endParaRPr lang="en-US">
              <a:solidFill>
                <a:prstClr val="black">
                  <a:tint val="75000"/>
                </a:prstClr>
              </a:solidFill>
            </a:endParaRPr>
          </a:p>
        </p:txBody>
      </p:sp>
      <p:sp>
        <p:nvSpPr>
          <p:cNvPr id="13" name="Slide Number Placeholder 8">
            <a:extLst>
              <a:ext uri="{FF2B5EF4-FFF2-40B4-BE49-F238E27FC236}">
                <a16:creationId xmlns:a16="http://schemas.microsoft.com/office/drawing/2014/main" id="{E30E8083-1377-4C20-A248-55817015F2E4}"/>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35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5AC750A6-F0D6-495D-938D-6B166FF8B8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6">
            <a:extLst>
              <a:ext uri="{FF2B5EF4-FFF2-40B4-BE49-F238E27FC236}">
                <a16:creationId xmlns:a16="http://schemas.microsoft.com/office/drawing/2014/main" id="{5116DF92-B1AE-4CE3-ADB1-1F692AFF4136}"/>
              </a:ext>
            </a:extLst>
          </p:cNvPr>
          <p:cNvSpPr>
            <a:spLocks noGrp="1"/>
          </p:cNvSpPr>
          <p:nvPr>
            <p:ph type="dt" sz="half" idx="10"/>
          </p:nvPr>
        </p:nvSpPr>
        <p:spPr>
          <a:xfrm>
            <a:off x="9491133" y="6356349"/>
            <a:ext cx="1202267" cy="365125"/>
          </a:xfrm>
          <a:prstGeom prst="rect">
            <a:avLst/>
          </a:prstGeom>
        </p:spPr>
        <p:txBody>
          <a:bodyPr/>
          <a:lstStyle/>
          <a:p>
            <a:fld id="{1DC4C83C-63AA-4E1A-B39E-13E1BA402767}" type="datetime1">
              <a:rPr lang="en-US" smtClean="0">
                <a:solidFill>
                  <a:prstClr val="black">
                    <a:tint val="75000"/>
                  </a:prstClr>
                </a:solidFill>
              </a:rPr>
              <a:t>9/12/2017</a:t>
            </a:fld>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C5E115B-BE13-4A5D-93DF-2A91920CAF31}"/>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9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D585A1-C498-4605-80DC-2390A258F0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BA9205D0-0D77-40DD-8D77-E56E7DEBBF39}"/>
              </a:ext>
            </a:extLst>
          </p:cNvPr>
          <p:cNvSpPr>
            <a:spLocks noGrp="1"/>
          </p:cNvSpPr>
          <p:nvPr>
            <p:ph type="dt" sz="half" idx="10"/>
          </p:nvPr>
        </p:nvSpPr>
        <p:spPr>
          <a:xfrm>
            <a:off x="9491133" y="6356349"/>
            <a:ext cx="1202267" cy="365125"/>
          </a:xfrm>
          <a:prstGeom prst="rect">
            <a:avLst/>
          </a:prstGeom>
        </p:spPr>
        <p:txBody>
          <a:bodyPr/>
          <a:lstStyle/>
          <a:p>
            <a:fld id="{AE1E8A7D-0C9E-4158-BD17-4958662D7106}" type="datetime1">
              <a:rPr lang="en-US" smtClean="0">
                <a:solidFill>
                  <a:prstClr val="black">
                    <a:tint val="75000"/>
                  </a:prstClr>
                </a:solidFill>
              </a:rPr>
              <a:t>9/12/2017</a:t>
            </a:fld>
            <a:endParaRPr lang="en-US">
              <a:solidFill>
                <a:prstClr val="black">
                  <a:tint val="75000"/>
                </a:prstClr>
              </a:solidFill>
            </a:endParaRPr>
          </a:p>
        </p:txBody>
      </p:sp>
      <p:sp>
        <p:nvSpPr>
          <p:cNvPr id="8" name="Slide Number Placeholder 8">
            <a:extLst>
              <a:ext uri="{FF2B5EF4-FFF2-40B4-BE49-F238E27FC236}">
                <a16:creationId xmlns:a16="http://schemas.microsoft.com/office/drawing/2014/main" id="{A4A44FA9-6810-4658-BC23-75C25305AEDC}"/>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38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221" cy="762000"/>
          </a:xfrm>
        </p:spPr>
        <p:txBody>
          <a:bodyPr/>
          <a:lstStyle/>
          <a:p>
            <a:r>
              <a:rPr lang="en-US"/>
              <a:t>Click to edit Master title style</a:t>
            </a:r>
          </a:p>
        </p:txBody>
      </p:sp>
      <p:pic>
        <p:nvPicPr>
          <p:cNvPr id="3" name="Picture 2">
            <a:extLst>
              <a:ext uri="{FF2B5EF4-FFF2-40B4-BE49-F238E27FC236}">
                <a16:creationId xmlns:a16="http://schemas.microsoft.com/office/drawing/2014/main" id="{589FC66F-16C5-4876-946B-E740E441C3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6">
            <a:extLst>
              <a:ext uri="{FF2B5EF4-FFF2-40B4-BE49-F238E27FC236}">
                <a16:creationId xmlns:a16="http://schemas.microsoft.com/office/drawing/2014/main" id="{7969BB6B-313C-4F95-AAE8-72ADCDACFA2D}"/>
              </a:ext>
            </a:extLst>
          </p:cNvPr>
          <p:cNvSpPr>
            <a:spLocks noGrp="1"/>
          </p:cNvSpPr>
          <p:nvPr>
            <p:ph type="dt" sz="half" idx="10"/>
          </p:nvPr>
        </p:nvSpPr>
        <p:spPr>
          <a:xfrm>
            <a:off x="9491133" y="6356349"/>
            <a:ext cx="1202267" cy="365125"/>
          </a:xfrm>
          <a:prstGeom prst="rect">
            <a:avLst/>
          </a:prstGeom>
        </p:spPr>
        <p:txBody>
          <a:bodyPr/>
          <a:lstStyle/>
          <a:p>
            <a:fld id="{21A31419-4C56-49E7-9132-8C29916C415C}" type="datetime1">
              <a:rPr lang="en-US" smtClean="0">
                <a:solidFill>
                  <a:prstClr val="black">
                    <a:tint val="75000"/>
                  </a:prstClr>
                </a:solidFill>
              </a:rPr>
              <a:t>9/12/2017</a:t>
            </a:fld>
            <a:endParaRPr lang="en-US">
              <a:solidFill>
                <a:prstClr val="black">
                  <a:tint val="75000"/>
                </a:prstClr>
              </a:solidFill>
            </a:endParaRPr>
          </a:p>
        </p:txBody>
      </p:sp>
      <p:sp>
        <p:nvSpPr>
          <p:cNvPr id="5" name="Slide Number Placeholder 8">
            <a:extLst>
              <a:ext uri="{FF2B5EF4-FFF2-40B4-BE49-F238E27FC236}">
                <a16:creationId xmlns:a16="http://schemas.microsoft.com/office/drawing/2014/main" id="{8B434362-D6C3-4B13-B8DA-25DEC06C3C68}"/>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287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6">
            <a:extLst>
              <a:ext uri="{FF2B5EF4-FFF2-40B4-BE49-F238E27FC236}">
                <a16:creationId xmlns:a16="http://schemas.microsoft.com/office/drawing/2014/main" id="{7DDF134B-7FC4-4C79-8ADD-8A057F4DBA72}"/>
              </a:ext>
            </a:extLst>
          </p:cNvPr>
          <p:cNvSpPr>
            <a:spLocks noGrp="1"/>
          </p:cNvSpPr>
          <p:nvPr>
            <p:ph type="dt" sz="half" idx="2"/>
          </p:nvPr>
        </p:nvSpPr>
        <p:spPr>
          <a:xfrm>
            <a:off x="9491133" y="6356349"/>
            <a:ext cx="1202267" cy="365125"/>
          </a:xfrm>
          <a:prstGeom prst="rect">
            <a:avLst/>
          </a:prstGeom>
        </p:spPr>
        <p:txBody>
          <a:bodyPr/>
          <a:lstStyle/>
          <a:p>
            <a:fld id="{79EB1900-E03E-4653-9427-DE696F879125}" type="datetime1">
              <a:rPr lang="en-US" smtClean="0">
                <a:solidFill>
                  <a:prstClr val="black">
                    <a:tint val="75000"/>
                  </a:prstClr>
                </a:solidFill>
              </a:rPr>
              <a:t>9/12/2017</a:t>
            </a:fld>
            <a:endParaRPr lang="en-US">
              <a:solidFill>
                <a:prstClr val="black">
                  <a:tint val="75000"/>
                </a:prstClr>
              </a:solidFill>
            </a:endParaRPr>
          </a:p>
        </p:txBody>
      </p:sp>
      <p:sp>
        <p:nvSpPr>
          <p:cNvPr id="12" name="Slide Number Placeholder 8">
            <a:extLst>
              <a:ext uri="{FF2B5EF4-FFF2-40B4-BE49-F238E27FC236}">
                <a16:creationId xmlns:a16="http://schemas.microsoft.com/office/drawing/2014/main" id="{124A0B62-2458-4801-B384-2386E03CE616}"/>
              </a:ext>
            </a:extLst>
          </p:cNvPr>
          <p:cNvSpPr>
            <a:spLocks noGrp="1"/>
          </p:cNvSpPr>
          <p:nvPr>
            <p:ph type="sldNum" sz="quarter" idx="4"/>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9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basarim.org.tr/2017/doku.php"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pidal.org/" TargetMode="External"/><Relationship Id="rId5" Type="http://schemas.openxmlformats.org/officeDocument/2006/relationships/hyperlink" Target="http://www.dsc.soic.indiana.edu/" TargetMode="External"/><Relationship Id="rId4" Type="http://schemas.openxmlformats.org/officeDocument/2006/relationships/hyperlink" Target="mailto:gcf@indiana.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bigdatawg.nist.gov/V2_output_docs.php"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A14C4D-C2B8-439B-8904-DEFEBA306D94}"/>
              </a:ext>
            </a:extLst>
          </p:cNvPr>
          <p:cNvPicPr/>
          <p:nvPr/>
        </p:nvPicPr>
        <p:blipFill>
          <a:blip r:embed="rId3">
            <a:extLst>
              <a:ext uri="{28A0092B-C50C-407E-A947-70E740481C1C}">
                <a14:useLocalDpi xmlns:a14="http://schemas.microsoft.com/office/drawing/2010/main" val="0"/>
              </a:ext>
            </a:extLst>
          </a:blip>
          <a:stretch>
            <a:fillRect/>
          </a:stretch>
        </p:blipFill>
        <p:spPr>
          <a:xfrm>
            <a:off x="0" y="742025"/>
            <a:ext cx="12179456" cy="3955387"/>
          </a:xfrm>
          <a:prstGeom prst="rect">
            <a:avLst/>
          </a:prstGeom>
        </p:spPr>
      </p:pic>
      <p:sp>
        <p:nvSpPr>
          <p:cNvPr id="3" name="Subtitle 2"/>
          <p:cNvSpPr>
            <a:spLocks noGrp="1"/>
          </p:cNvSpPr>
          <p:nvPr>
            <p:ph type="body" idx="1"/>
          </p:nvPr>
        </p:nvSpPr>
        <p:spPr>
          <a:xfrm>
            <a:off x="685800" y="4697412"/>
            <a:ext cx="10515600" cy="1500187"/>
          </a:xfrm>
        </p:spPr>
        <p:txBody>
          <a:bodyPr>
            <a:normAutofit/>
          </a:bodyPr>
          <a:lstStyle/>
          <a:p>
            <a:r>
              <a:rPr lang="en-US" sz="2000" dirty="0"/>
              <a:t>`</a:t>
            </a:r>
          </a:p>
        </p:txBody>
      </p:sp>
      <p:sp>
        <p:nvSpPr>
          <p:cNvPr id="6" name="AutoShape 2" descr="http://icnc-fskd.guet.cn/icnc_fskd/images/2.jpg">
            <a:extLst>
              <a:ext uri="{FF2B5EF4-FFF2-40B4-BE49-F238E27FC236}">
                <a16:creationId xmlns:a16="http://schemas.microsoft.com/office/drawing/2014/main" id="{3214D794-0A14-4F14-832C-E0E3C249B71E}"/>
              </a:ext>
            </a:extLst>
          </p:cNvPr>
          <p:cNvSpPr>
            <a:spLocks noChangeAspect="1" noChangeArrowheads="1"/>
          </p:cNvSpPr>
          <p:nvPr/>
        </p:nvSpPr>
        <p:spPr bwMode="auto">
          <a:xfrm>
            <a:off x="5943600" y="328814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0" y="6279"/>
            <a:ext cx="12192000" cy="936011"/>
          </a:xfrm>
        </p:spPr>
        <p:txBody>
          <a:bodyPr>
            <a:noAutofit/>
          </a:bodyPr>
          <a:lstStyle/>
          <a:p>
            <a:pPr algn="ctr"/>
            <a:r>
              <a:rPr lang="en-US" sz="5400" b="1" dirty="0"/>
              <a:t>HPC-enhanced IoT and Data-based Grid</a:t>
            </a:r>
            <a:endParaRPr lang="en-US" sz="1600" b="1" dirty="0">
              <a:latin typeface="Arial Black" panose="020B0A04020102020204" pitchFamily="34" charset="0"/>
            </a:endParaRPr>
          </a:p>
        </p:txBody>
      </p:sp>
      <p:sp>
        <p:nvSpPr>
          <p:cNvPr id="4" name="Rectangle 3">
            <a:extLst>
              <a:ext uri="{FF2B5EF4-FFF2-40B4-BE49-F238E27FC236}">
                <a16:creationId xmlns:a16="http://schemas.microsoft.com/office/drawing/2014/main" id="{6ED00E1E-723F-4497-B46A-9D6B4B743B2E}"/>
              </a:ext>
            </a:extLst>
          </p:cNvPr>
          <p:cNvSpPr/>
          <p:nvPr/>
        </p:nvSpPr>
        <p:spPr>
          <a:xfrm>
            <a:off x="0" y="4656566"/>
            <a:ext cx="12179456" cy="1200329"/>
          </a:xfrm>
          <a:prstGeom prst="rect">
            <a:avLst/>
          </a:prstGeom>
        </p:spPr>
        <p:txBody>
          <a:bodyPr wrap="square">
            <a:spAutoFit/>
          </a:bodyPr>
          <a:lstStyle/>
          <a:p>
            <a:pPr lvl="0" algn="ctr" defTabSz="457200">
              <a:defRPr/>
            </a:pPr>
            <a:r>
              <a:rPr lang="en-US" sz="2400" b="1" dirty="0">
                <a:cs typeface="Times New Roman" pitchFamily="18" charset="0"/>
              </a:rPr>
              <a:t>Geoffrey Fox, September 14, 2017</a:t>
            </a:r>
            <a:endParaRPr lang="en-US" sz="2400" dirty="0">
              <a:solidFill>
                <a:schemeClr val="bg1"/>
              </a:solidFill>
              <a:latin typeface="Arial"/>
            </a:endParaRPr>
          </a:p>
          <a:p>
            <a:pPr lvl="0" algn="ctr" defTabSz="457200">
              <a:defRPr/>
            </a:pPr>
            <a:r>
              <a:rPr lang="en-US" sz="2400" b="1" dirty="0">
                <a:latin typeface="Arial"/>
                <a:cs typeface="Times New Roman" pitchFamily="18" charset="0"/>
              </a:rPr>
              <a:t>Department of Intelligent Systems Engineering</a:t>
            </a:r>
          </a:p>
          <a:p>
            <a:pPr lvl="0" algn="ctr" defTabSz="457200">
              <a:defRPr/>
            </a:pPr>
            <a:r>
              <a:rPr lang="en-US" sz="2400" dirty="0">
                <a:solidFill>
                  <a:srgbClr val="FFFF00"/>
                </a:solidFill>
                <a:latin typeface="Arial"/>
                <a:hlinkClick r:id="rId4"/>
              </a:rPr>
              <a:t>gcf@indiana.edu</a:t>
            </a:r>
            <a:r>
              <a:rPr lang="en-US" sz="2400" dirty="0">
                <a:solidFill>
                  <a:srgbClr val="FFFF00"/>
                </a:solidFill>
                <a:latin typeface="Arial"/>
              </a:rPr>
              <a:t>, </a:t>
            </a:r>
            <a:r>
              <a:rPr lang="en-US" sz="2400" dirty="0">
                <a:solidFill>
                  <a:srgbClr val="FFFF00"/>
                </a:solidFill>
                <a:latin typeface="Arial"/>
                <a:hlinkClick r:id="rId5"/>
              </a:rPr>
              <a:t>http://www.dsc.soic.indiana.edu/</a:t>
            </a:r>
            <a:r>
              <a:rPr lang="en-US" sz="2400" dirty="0">
                <a:solidFill>
                  <a:srgbClr val="FFFF00"/>
                </a:solidFill>
                <a:latin typeface="Arial"/>
              </a:rPr>
              <a:t>, </a:t>
            </a:r>
            <a:r>
              <a:rPr lang="en-US" sz="2400" dirty="0">
                <a:solidFill>
                  <a:srgbClr val="FFFF00"/>
                </a:solidFill>
                <a:latin typeface="Arial"/>
                <a:hlinkClick r:id="rId6"/>
              </a:rPr>
              <a:t>http://spidal.org</a:t>
            </a:r>
            <a:r>
              <a:rPr lang="en-US" sz="2400" dirty="0">
                <a:solidFill>
                  <a:srgbClr val="FFFF00"/>
                </a:solidFill>
                <a:latin typeface="Arial"/>
              </a:rPr>
              <a:t>/</a:t>
            </a:r>
          </a:p>
        </p:txBody>
      </p:sp>
      <p:sp>
        <p:nvSpPr>
          <p:cNvPr id="7" name="Rectangle 6">
            <a:extLst>
              <a:ext uri="{FF2B5EF4-FFF2-40B4-BE49-F238E27FC236}">
                <a16:creationId xmlns:a16="http://schemas.microsoft.com/office/drawing/2014/main" id="{6882BAF7-37D6-4E5F-9133-975E9D550DDD}"/>
              </a:ext>
            </a:extLst>
          </p:cNvPr>
          <p:cNvSpPr/>
          <p:nvPr/>
        </p:nvSpPr>
        <p:spPr>
          <a:xfrm>
            <a:off x="471385" y="5797489"/>
            <a:ext cx="12055941" cy="400110"/>
          </a:xfrm>
          <a:prstGeom prst="rect">
            <a:avLst/>
          </a:prstGeom>
          <a:ln w="28575">
            <a:solidFill>
              <a:schemeClr val="bg1"/>
            </a:solidFill>
          </a:ln>
        </p:spPr>
        <p:txBody>
          <a:bodyPr wrap="square">
            <a:spAutoFit/>
          </a:bodyPr>
          <a:lstStyle/>
          <a:p>
            <a:r>
              <a:rPr lang="en-US" sz="2000" dirty="0"/>
              <a:t>Work with Judy </a:t>
            </a:r>
            <a:r>
              <a:rPr lang="en-US" sz="2000" dirty="0" err="1"/>
              <a:t>Qiu</a:t>
            </a:r>
            <a:r>
              <a:rPr lang="en-US" sz="2000" dirty="0"/>
              <a:t>, Shantenu Jha, </a:t>
            </a:r>
            <a:r>
              <a:rPr lang="en-US" sz="2000" dirty="0" err="1"/>
              <a:t>Supun</a:t>
            </a:r>
            <a:r>
              <a:rPr lang="en-US" sz="2000" dirty="0"/>
              <a:t> </a:t>
            </a:r>
            <a:r>
              <a:rPr lang="en-US" sz="2000" dirty="0" err="1"/>
              <a:t>Kamburugamuve</a:t>
            </a:r>
            <a:r>
              <a:rPr lang="en-US" sz="2000" dirty="0"/>
              <a:t>, Kannan </a:t>
            </a:r>
            <a:r>
              <a:rPr lang="en-US" sz="2000" dirty="0" err="1"/>
              <a:t>Govindarajan</a:t>
            </a:r>
            <a:r>
              <a:rPr lang="en-US" sz="2000" dirty="0"/>
              <a:t>, </a:t>
            </a:r>
            <a:r>
              <a:rPr lang="en-US" sz="2000" dirty="0" err="1"/>
              <a:t>Pulasthi</a:t>
            </a:r>
            <a:r>
              <a:rPr lang="en-US" sz="2000" dirty="0"/>
              <a:t> </a:t>
            </a:r>
            <a:r>
              <a:rPr lang="en-US" sz="2000" dirty="0" err="1"/>
              <a:t>Wickramasinghe</a:t>
            </a:r>
            <a:endParaRPr lang="en-US" sz="2000" dirty="0"/>
          </a:p>
        </p:txBody>
      </p:sp>
      <p:sp>
        <p:nvSpPr>
          <p:cNvPr id="8" name="Date Placeholder 7">
            <a:extLst>
              <a:ext uri="{FF2B5EF4-FFF2-40B4-BE49-F238E27FC236}">
                <a16:creationId xmlns:a16="http://schemas.microsoft.com/office/drawing/2014/main" id="{85E6F6F8-F523-44FF-AE48-8C676ED7484F}"/>
              </a:ext>
            </a:extLst>
          </p:cNvPr>
          <p:cNvSpPr>
            <a:spLocks noGrp="1"/>
          </p:cNvSpPr>
          <p:nvPr>
            <p:ph type="dt" sz="half" idx="10"/>
          </p:nvPr>
        </p:nvSpPr>
        <p:spPr/>
        <p:txBody>
          <a:bodyPr/>
          <a:lstStyle/>
          <a:p>
            <a:fld id="{6FE0DB45-0571-4138-9A58-48660C36A2C3}" type="datetime1">
              <a:rPr lang="en-US" smtClean="0">
                <a:solidFill>
                  <a:prstClr val="black">
                    <a:tint val="75000"/>
                  </a:prstClr>
                </a:solidFill>
              </a:rPr>
              <a:t>9/12/2017</a:t>
            </a:fld>
            <a:endParaRPr lang="en-US">
              <a:solidFill>
                <a:prstClr val="black">
                  <a:tint val="75000"/>
                </a:prstClr>
              </a:solidFill>
            </a:endParaRPr>
          </a:p>
        </p:txBody>
      </p:sp>
      <p:sp>
        <p:nvSpPr>
          <p:cNvPr id="10" name="Slide Number Placeholder 9">
            <a:extLst>
              <a:ext uri="{FF2B5EF4-FFF2-40B4-BE49-F238E27FC236}">
                <a16:creationId xmlns:a16="http://schemas.microsoft.com/office/drawing/2014/main" id="{B257B7EA-FD4F-4265-92C1-EF899C9715D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a:t>
            </a:fld>
            <a:endParaRPr lang="en-US">
              <a:solidFill>
                <a:prstClr val="black">
                  <a:tint val="75000"/>
                </a:prstClr>
              </a:solidFill>
            </a:endParaRPr>
          </a:p>
        </p:txBody>
      </p:sp>
      <p:sp>
        <p:nvSpPr>
          <p:cNvPr id="11" name="Rectangle 10">
            <a:extLst>
              <a:ext uri="{FF2B5EF4-FFF2-40B4-BE49-F238E27FC236}">
                <a16:creationId xmlns:a16="http://schemas.microsoft.com/office/drawing/2014/main" id="{FDA5CCB8-D136-42ED-A2DD-153A33185D98}"/>
              </a:ext>
            </a:extLst>
          </p:cNvPr>
          <p:cNvSpPr/>
          <p:nvPr/>
        </p:nvSpPr>
        <p:spPr>
          <a:xfrm>
            <a:off x="7852566" y="4328080"/>
            <a:ext cx="4326890" cy="369332"/>
          </a:xfrm>
          <a:prstGeom prst="rect">
            <a:avLst/>
          </a:prstGeom>
          <a:solidFill>
            <a:schemeClr val="bg1"/>
          </a:solidFill>
        </p:spPr>
        <p:txBody>
          <a:bodyPr wrap="none">
            <a:spAutoFit/>
          </a:bodyPr>
          <a:lstStyle/>
          <a:p>
            <a:r>
              <a:rPr lang="en-US" u="sng" dirty="0">
                <a:solidFill>
                  <a:schemeClr val="bg1"/>
                </a:solidFill>
                <a:latin typeface="Arial" panose="020B0604020202020204" pitchFamily="34" charset="0"/>
                <a:hlinkClick r:id="rId7"/>
              </a:rPr>
              <a:t>http://www.basarim.org.tr/2017/doku.php</a:t>
            </a:r>
            <a:endParaRPr lang="en-US" dirty="0">
              <a:solidFill>
                <a:schemeClr val="bg1"/>
              </a:solidFill>
            </a:endParaRPr>
          </a:p>
        </p:txBody>
      </p:sp>
    </p:spTree>
    <p:extLst>
      <p:ext uri="{BB962C8B-B14F-4D97-AF65-F5344CB8AC3E}">
        <p14:creationId xmlns:p14="http://schemas.microsoft.com/office/powerpoint/2010/main" val="22490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81" y="247333"/>
            <a:ext cx="12021519" cy="753134"/>
          </a:xfrm>
        </p:spPr>
        <p:txBody>
          <a:bodyPr>
            <a:normAutofit fontScale="90000"/>
          </a:bodyPr>
          <a:lstStyle/>
          <a:p>
            <a:pPr algn="ctr"/>
            <a:r>
              <a:rPr lang="en-US" b="1" dirty="0">
                <a:latin typeface="+mn-lt"/>
              </a:rPr>
              <a:t>HPC Runtime versus ABDS distributed Computing Model on Data Analytics</a:t>
            </a:r>
          </a:p>
        </p:txBody>
      </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56112"/>
            <a:ext cx="6312976" cy="5132846"/>
          </a:xfrm>
          <a:prstGeom prst="rect">
            <a:avLst/>
          </a:prstGeom>
        </p:spPr>
      </p:pic>
      <p:sp>
        <p:nvSpPr>
          <p:cNvPr id="6" name="Rectangle 5"/>
          <p:cNvSpPr/>
          <p:nvPr/>
        </p:nvSpPr>
        <p:spPr>
          <a:xfrm>
            <a:off x="1676401" y="1177898"/>
            <a:ext cx="5691285" cy="369332"/>
          </a:xfrm>
          <a:prstGeom prst="rect">
            <a:avLst/>
          </a:prstGeom>
        </p:spPr>
        <p:txBody>
          <a:bodyPr wrap="square">
            <a:spAutoFit/>
          </a:bodyPr>
          <a:lstStyle/>
          <a:p>
            <a:endParaRPr lang="en-US" dirty="0"/>
          </a:p>
        </p:txBody>
      </p:sp>
      <p:sp>
        <p:nvSpPr>
          <p:cNvPr id="7" name="TextBox 6"/>
          <p:cNvSpPr txBox="1"/>
          <p:nvPr/>
        </p:nvSpPr>
        <p:spPr>
          <a:xfrm>
            <a:off x="6382718" y="1443232"/>
            <a:ext cx="5589723" cy="1938992"/>
          </a:xfrm>
          <a:prstGeom prst="rect">
            <a:avLst/>
          </a:prstGeom>
          <a:noFill/>
        </p:spPr>
        <p:txBody>
          <a:bodyPr wrap="square" rtlCol="0">
            <a:spAutoFit/>
          </a:bodyPr>
          <a:lstStyle/>
          <a:p>
            <a:r>
              <a:rPr lang="en-US" sz="2400" b="1" dirty="0"/>
              <a:t>Hadoop</a:t>
            </a:r>
            <a:r>
              <a:rPr lang="en-US" sz="2400" dirty="0"/>
              <a:t> writes to disk and is</a:t>
            </a:r>
            <a:r>
              <a:rPr lang="en-US" sz="2400" b="1" dirty="0"/>
              <a:t> slowest</a:t>
            </a:r>
            <a:r>
              <a:rPr lang="en-US" sz="2400" dirty="0"/>
              <a:t>; </a:t>
            </a:r>
            <a:r>
              <a:rPr lang="en-US" sz="2400" b="1" dirty="0"/>
              <a:t>Spark </a:t>
            </a:r>
            <a:r>
              <a:rPr lang="en-US" sz="2400" dirty="0"/>
              <a:t>and </a:t>
            </a:r>
            <a:r>
              <a:rPr lang="en-US" sz="2400" b="1" dirty="0"/>
              <a:t>Flink</a:t>
            </a:r>
            <a:r>
              <a:rPr lang="en-US" sz="2400" dirty="0"/>
              <a:t> spawn many processes and do not support </a:t>
            </a:r>
            <a:r>
              <a:rPr lang="en-US" sz="2400" dirty="0" err="1"/>
              <a:t>AllReduce</a:t>
            </a:r>
            <a:r>
              <a:rPr lang="en-US" sz="2400" dirty="0"/>
              <a:t> directly; </a:t>
            </a:r>
            <a:br>
              <a:rPr lang="en-US" sz="2400" dirty="0"/>
            </a:br>
            <a:r>
              <a:rPr lang="en-US" sz="2400" b="1" dirty="0"/>
              <a:t>MPI</a:t>
            </a:r>
            <a:r>
              <a:rPr lang="en-US" sz="2400" dirty="0"/>
              <a:t> does in-place combined reduce/broadcast and is </a:t>
            </a:r>
            <a:r>
              <a:rPr lang="en-US" sz="2400" b="1" dirty="0"/>
              <a:t>fastest</a:t>
            </a:r>
          </a:p>
        </p:txBody>
      </p:sp>
      <p:sp>
        <p:nvSpPr>
          <p:cNvPr id="3" name="TextBox 2">
            <a:extLst>
              <a:ext uri="{FF2B5EF4-FFF2-40B4-BE49-F238E27FC236}">
                <a16:creationId xmlns:a16="http://schemas.microsoft.com/office/drawing/2014/main" id="{90427890-5E06-4454-9AD7-685835A514CE}"/>
              </a:ext>
            </a:extLst>
          </p:cNvPr>
          <p:cNvSpPr txBox="1"/>
          <p:nvPr/>
        </p:nvSpPr>
        <p:spPr>
          <a:xfrm>
            <a:off x="6726264" y="3744321"/>
            <a:ext cx="5315919" cy="2308324"/>
          </a:xfrm>
          <a:prstGeom prst="rect">
            <a:avLst/>
          </a:prstGeom>
          <a:noFill/>
        </p:spPr>
        <p:txBody>
          <a:bodyPr wrap="square" rtlCol="0">
            <a:spAutoFit/>
          </a:bodyPr>
          <a:lstStyle/>
          <a:p>
            <a:r>
              <a:rPr lang="en-US" sz="2400" dirty="0"/>
              <a:t>Need Polymorphic Reduction capability choosing best implementation</a:t>
            </a:r>
            <a:br>
              <a:rPr lang="en-US" sz="2400" dirty="0"/>
            </a:br>
            <a:endParaRPr lang="en-US" sz="2400" dirty="0"/>
          </a:p>
          <a:p>
            <a:r>
              <a:rPr lang="en-US" sz="2400" dirty="0"/>
              <a:t>Use HPC  architecture with</a:t>
            </a:r>
          </a:p>
          <a:p>
            <a:pPr lvl="1"/>
            <a:r>
              <a:rPr lang="en-US" sz="2400" dirty="0"/>
              <a:t>Mutable model</a:t>
            </a:r>
          </a:p>
          <a:p>
            <a:pPr lvl="1"/>
            <a:r>
              <a:rPr lang="en-US" sz="2400" dirty="0"/>
              <a:t>Immutable data</a:t>
            </a:r>
          </a:p>
        </p:txBody>
      </p:sp>
      <p:sp>
        <p:nvSpPr>
          <p:cNvPr id="8" name="Date Placeholder 7">
            <a:extLst>
              <a:ext uri="{FF2B5EF4-FFF2-40B4-BE49-F238E27FC236}">
                <a16:creationId xmlns:a16="http://schemas.microsoft.com/office/drawing/2014/main" id="{DD42906C-A4CD-4951-97FE-C423FBEAD913}"/>
              </a:ext>
            </a:extLst>
          </p:cNvPr>
          <p:cNvSpPr>
            <a:spLocks noGrp="1"/>
          </p:cNvSpPr>
          <p:nvPr>
            <p:ph type="dt" sz="half" idx="10"/>
          </p:nvPr>
        </p:nvSpPr>
        <p:spPr/>
        <p:txBody>
          <a:bodyPr/>
          <a:lstStyle/>
          <a:p>
            <a:fld id="{61EB15C6-ACF4-4306-B821-89619162DA87}" type="datetime1">
              <a:rPr lang="en-US" smtClean="0">
                <a:solidFill>
                  <a:prstClr val="black">
                    <a:tint val="75000"/>
                  </a:prstClr>
                </a:solidFill>
              </a:rPr>
              <a:t>9/13/2017</a:t>
            </a:fld>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02E75A58-AEB7-42B6-9E1E-21968A9E5B6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122190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4B19-F162-42D9-942C-95FB5D019AE5}"/>
              </a:ext>
            </a:extLst>
          </p:cNvPr>
          <p:cNvSpPr>
            <a:spLocks noGrp="1"/>
          </p:cNvSpPr>
          <p:nvPr>
            <p:ph type="title"/>
          </p:nvPr>
        </p:nvSpPr>
        <p:spPr>
          <a:xfrm>
            <a:off x="358461" y="302448"/>
            <a:ext cx="5972749" cy="1325563"/>
          </a:xfrm>
        </p:spPr>
        <p:txBody>
          <a:bodyPr/>
          <a:lstStyle/>
          <a:p>
            <a:r>
              <a:rPr lang="en-US" dirty="0"/>
              <a:t>K-means and Dataflow</a:t>
            </a:r>
          </a:p>
        </p:txBody>
      </p:sp>
      <p:sp>
        <p:nvSpPr>
          <p:cNvPr id="4" name="Date Placeholder 3">
            <a:extLst>
              <a:ext uri="{FF2B5EF4-FFF2-40B4-BE49-F238E27FC236}">
                <a16:creationId xmlns:a16="http://schemas.microsoft.com/office/drawing/2014/main" id="{8E2CDE4E-3521-4060-A6AE-A2AA73A9E3C0}"/>
              </a:ext>
            </a:extLst>
          </p:cNvPr>
          <p:cNvSpPr>
            <a:spLocks noGrp="1"/>
          </p:cNvSpPr>
          <p:nvPr>
            <p:ph type="dt" sz="half" idx="10"/>
          </p:nvPr>
        </p:nvSpPr>
        <p:spPr/>
        <p:txBody>
          <a:bodyPr/>
          <a:lstStyle/>
          <a:p>
            <a:fld id="{0105E2CA-3D1B-40B7-AEAA-5DA74A30CD9D}" type="datetime1">
              <a:rPr lang="en-US" smtClean="0">
                <a:solidFill>
                  <a:prstClr val="black">
                    <a:tint val="75000"/>
                  </a:prstClr>
                </a:solidFill>
              </a:rPr>
              <a:t>9/13/2017</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23FD4F2-CE6D-47A9-8129-31B674315AF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11</a:t>
            </a:fld>
            <a:endParaRPr lang="en-US">
              <a:solidFill>
                <a:prstClr val="black">
                  <a:tint val="75000"/>
                </a:prstClr>
              </a:solidFill>
            </a:endParaRPr>
          </a:p>
        </p:txBody>
      </p:sp>
      <p:grpSp>
        <p:nvGrpSpPr>
          <p:cNvPr id="6" name="Group 5">
            <a:extLst>
              <a:ext uri="{FF2B5EF4-FFF2-40B4-BE49-F238E27FC236}">
                <a16:creationId xmlns:a16="http://schemas.microsoft.com/office/drawing/2014/main" id="{D9911B5B-34BC-461A-B0E7-C55963BECA31}"/>
              </a:ext>
            </a:extLst>
          </p:cNvPr>
          <p:cNvGrpSpPr/>
          <p:nvPr/>
        </p:nvGrpSpPr>
        <p:grpSpPr>
          <a:xfrm>
            <a:off x="6040801" y="197314"/>
            <a:ext cx="4401903" cy="2306445"/>
            <a:chOff x="16322" y="660476"/>
            <a:chExt cx="9053250" cy="2676374"/>
          </a:xfrm>
        </p:grpSpPr>
        <p:grpSp>
          <p:nvGrpSpPr>
            <p:cNvPr id="7" name="Canvas 4">
              <a:extLst>
                <a:ext uri="{FF2B5EF4-FFF2-40B4-BE49-F238E27FC236}">
                  <a16:creationId xmlns:a16="http://schemas.microsoft.com/office/drawing/2014/main" id="{C644FC13-8ACD-4726-986C-CFB63D633B90}"/>
                </a:ext>
              </a:extLst>
            </p:cNvPr>
            <p:cNvGrpSpPr/>
            <p:nvPr/>
          </p:nvGrpSpPr>
          <p:grpSpPr>
            <a:xfrm>
              <a:off x="16322" y="660476"/>
              <a:ext cx="9053250" cy="2676374"/>
              <a:chOff x="0" y="0"/>
              <a:chExt cx="4777740" cy="1752600"/>
            </a:xfrm>
          </p:grpSpPr>
          <p:sp>
            <p:nvSpPr>
              <p:cNvPr id="9" name="Rectangle 8">
                <a:extLst>
                  <a:ext uri="{FF2B5EF4-FFF2-40B4-BE49-F238E27FC236}">
                    <a16:creationId xmlns:a16="http://schemas.microsoft.com/office/drawing/2014/main" id="{80B7AC4F-50FC-46C4-A0DC-258D19AA34F4}"/>
                  </a:ext>
                </a:extLst>
              </p:cNvPr>
              <p:cNvSpPr/>
              <p:nvPr/>
            </p:nvSpPr>
            <p:spPr>
              <a:xfrm>
                <a:off x="0" y="0"/>
                <a:ext cx="4777740" cy="1752600"/>
              </a:xfrm>
              <a:prstGeom prst="rect">
                <a:avLst/>
              </a:prstGeom>
              <a:solidFill>
                <a:schemeClr val="bg1"/>
              </a:solidFill>
            </p:spPr>
          </p:sp>
          <p:sp>
            <p:nvSpPr>
              <p:cNvPr id="10" name="Hexagon 9">
                <a:extLst>
                  <a:ext uri="{FF2B5EF4-FFF2-40B4-BE49-F238E27FC236}">
                    <a16:creationId xmlns:a16="http://schemas.microsoft.com/office/drawing/2014/main" id="{4337C301-6DC4-422F-A6DE-802E4D7E98B1}"/>
                  </a:ext>
                </a:extLst>
              </p:cNvPr>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Map (nearest centroid calculation)</a:t>
                </a:r>
                <a:endParaRPr lang="en-US" sz="1050" dirty="0">
                  <a:ea typeface="Calibri" panose="020F0502020204030204" pitchFamily="34" charset="0"/>
                  <a:cs typeface="Arial Unicode MS" panose="020B0604020202020204" pitchFamily="34" charset="-128"/>
                </a:endParaRPr>
              </a:p>
            </p:txBody>
          </p:sp>
          <p:sp>
            <p:nvSpPr>
              <p:cNvPr id="11" name="Hexagon 10">
                <a:extLst>
                  <a:ext uri="{FF2B5EF4-FFF2-40B4-BE49-F238E27FC236}">
                    <a16:creationId xmlns:a16="http://schemas.microsoft.com/office/drawing/2014/main" id="{9249505F-9F2D-45B4-8745-CC79433E05FF}"/>
                  </a:ext>
                </a:extLst>
              </p:cNvPr>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Reduce (update centroids)</a:t>
                </a:r>
                <a:endParaRPr lang="en-US" sz="1050" dirty="0">
                  <a:ea typeface="Calibri" panose="020F0502020204030204" pitchFamily="34" charset="0"/>
                  <a:cs typeface="Arial Unicode MS" panose="020B0604020202020204" pitchFamily="34" charset="-128"/>
                </a:endParaRPr>
              </a:p>
            </p:txBody>
          </p:sp>
          <p:cxnSp>
            <p:nvCxnSpPr>
              <p:cNvPr id="12" name="Straight Arrow Connector 11">
                <a:extLst>
                  <a:ext uri="{FF2B5EF4-FFF2-40B4-BE49-F238E27FC236}">
                    <a16:creationId xmlns:a16="http://schemas.microsoft.com/office/drawing/2014/main" id="{79D36122-57CA-4C2B-B50C-4078AF70C477}"/>
                  </a:ext>
                </a:extLst>
              </p:cNvPr>
              <p:cNvCxnSpPr>
                <a:stCxn id="10" idx="0"/>
                <a:endCxn id="11"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Curved Connector 16">
                <a:extLst>
                  <a:ext uri="{FF2B5EF4-FFF2-40B4-BE49-F238E27FC236}">
                    <a16:creationId xmlns:a16="http://schemas.microsoft.com/office/drawing/2014/main" id="{645A0BC4-FA9D-4431-9513-78D6DCEF6CC2}"/>
                  </a:ext>
                </a:extLst>
              </p:cNvPr>
              <p:cNvCxnSpPr>
                <a:stCxn id="19" idx="2"/>
                <a:endCxn id="10"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Rectangle 13">
                <a:extLst>
                  <a:ext uri="{FF2B5EF4-FFF2-40B4-BE49-F238E27FC236}">
                    <a16:creationId xmlns:a16="http://schemas.microsoft.com/office/drawing/2014/main" id="{7ABA08B7-0DB5-4B7B-B311-1DA784D7FBAD}"/>
                  </a:ext>
                </a:extLst>
              </p:cNvPr>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&lt;Points&gt;</a:t>
                </a:r>
                <a:endParaRPr lang="en-US" sz="1050">
                  <a:ea typeface="Calibri" panose="020F0502020204030204" pitchFamily="34" charset="0"/>
                  <a:cs typeface="Arial Unicode MS" panose="020B0604020202020204" pitchFamily="34" charset="-128"/>
                </a:endParaRPr>
              </a:p>
            </p:txBody>
          </p:sp>
          <p:cxnSp>
            <p:nvCxnSpPr>
              <p:cNvPr id="15" name="Straight Arrow Connector 14">
                <a:extLst>
                  <a:ext uri="{FF2B5EF4-FFF2-40B4-BE49-F238E27FC236}">
                    <a16:creationId xmlns:a16="http://schemas.microsoft.com/office/drawing/2014/main" id="{A9FD1E47-EB4E-4045-991F-8FF528D184B7}"/>
                  </a:ext>
                </a:extLst>
              </p:cNvPr>
              <p:cNvCxnSpPr>
                <a:stCxn id="14" idx="3"/>
                <a:endCxn id="10"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CC6FB278-C195-43B5-BC0E-FC97D00F1521}"/>
                  </a:ext>
                </a:extLst>
              </p:cNvPr>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&lt;Initial Centroids&gt;</a:t>
                </a:r>
                <a:endParaRPr lang="en-US" sz="1050">
                  <a:ea typeface="Calibri" panose="020F0502020204030204" pitchFamily="34" charset="0"/>
                  <a:cs typeface="Arial Unicode MS" panose="020B0604020202020204" pitchFamily="34" charset="-128"/>
                </a:endParaRPr>
              </a:p>
            </p:txBody>
          </p:sp>
          <p:cxnSp>
            <p:nvCxnSpPr>
              <p:cNvPr id="17" name="Straight Arrow Connector 16">
                <a:extLst>
                  <a:ext uri="{FF2B5EF4-FFF2-40B4-BE49-F238E27FC236}">
                    <a16:creationId xmlns:a16="http://schemas.microsoft.com/office/drawing/2014/main" id="{37EAFC33-0F0A-4358-9461-58C776F9BF46}"/>
                  </a:ext>
                </a:extLst>
              </p:cNvPr>
              <p:cNvCxnSpPr>
                <a:stCxn id="16" idx="3"/>
                <a:endCxn id="10"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1AD1A467-5E8F-4584-A264-848691321A25}"/>
                  </a:ext>
                </a:extLst>
              </p:cNvPr>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19" name="Rectangle 18">
                <a:extLst>
                  <a:ext uri="{FF2B5EF4-FFF2-40B4-BE49-F238E27FC236}">
                    <a16:creationId xmlns:a16="http://schemas.microsoft.com/office/drawing/2014/main" id="{5E827E7B-C014-4599-B3D3-686D7B4C64D2}"/>
                  </a:ext>
                </a:extLst>
              </p:cNvPr>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Data Set &lt;Updated Centroids&gt;</a:t>
                </a:r>
                <a:endParaRPr lang="en-US" sz="1050" dirty="0">
                  <a:ea typeface="Calibri" panose="020F0502020204030204" pitchFamily="34" charset="0"/>
                  <a:cs typeface="Arial Unicode MS" panose="020B0604020202020204" pitchFamily="34" charset="-128"/>
                </a:endParaRPr>
              </a:p>
            </p:txBody>
          </p:sp>
          <p:cxnSp>
            <p:nvCxnSpPr>
              <p:cNvPr id="20" name="Straight Arrow Connector 19">
                <a:extLst>
                  <a:ext uri="{FF2B5EF4-FFF2-40B4-BE49-F238E27FC236}">
                    <a16:creationId xmlns:a16="http://schemas.microsoft.com/office/drawing/2014/main" id="{B3F1A695-B96E-49ED-8907-A6327EF2D1AA}"/>
                  </a:ext>
                </a:extLst>
              </p:cNvPr>
              <p:cNvCxnSpPr>
                <a:stCxn id="11" idx="0"/>
                <a:endCxn id="19"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Text Box 105">
                <a:extLst>
                  <a:ext uri="{FF2B5EF4-FFF2-40B4-BE49-F238E27FC236}">
                    <a16:creationId xmlns:a16="http://schemas.microsoft.com/office/drawing/2014/main" id="{D250CE44-D900-42AE-93B3-9296059A3187}"/>
                  </a:ext>
                </a:extLst>
              </p:cNvPr>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7000"/>
                  </a:lnSpc>
                  <a:spcAft>
                    <a:spcPts val="600"/>
                  </a:spcAft>
                </a:pPr>
                <a:r>
                  <a:rPr lang="en-US" sz="1050">
                    <a:ea typeface="Calibri" panose="020F0502020204030204" pitchFamily="34" charset="0"/>
                    <a:cs typeface="Arial Unicode MS" panose="020B0604020202020204" pitchFamily="34" charset="-128"/>
                  </a:rPr>
                  <a:t>Broadcast</a:t>
                </a:r>
              </a:p>
            </p:txBody>
          </p:sp>
        </p:grpSp>
        <p:sp>
          <p:nvSpPr>
            <p:cNvPr id="8" name="TextBox 7">
              <a:extLst>
                <a:ext uri="{FF2B5EF4-FFF2-40B4-BE49-F238E27FC236}">
                  <a16:creationId xmlns:a16="http://schemas.microsoft.com/office/drawing/2014/main" id="{FC6BABB5-6553-4D1B-B8F4-0C6511A10464}"/>
                </a:ext>
              </a:extLst>
            </p:cNvPr>
            <p:cNvSpPr txBox="1"/>
            <p:nvPr/>
          </p:nvSpPr>
          <p:spPr>
            <a:xfrm>
              <a:off x="4040562" y="899244"/>
              <a:ext cx="3475264" cy="634544"/>
            </a:xfrm>
            <a:prstGeom prst="rect">
              <a:avLst/>
            </a:prstGeom>
            <a:noFill/>
          </p:spPr>
          <p:txBody>
            <a:bodyPr wrap="none" rtlCol="0">
              <a:spAutoFit/>
            </a:bodyPr>
            <a:lstStyle/>
            <a:p>
              <a:r>
                <a:rPr lang="en-US" sz="1200" dirty="0"/>
                <a:t>Dataflow for K-means</a:t>
              </a:r>
            </a:p>
          </p:txBody>
        </p:sp>
      </p:grpSp>
      <p:grpSp>
        <p:nvGrpSpPr>
          <p:cNvPr id="119" name="Group 118">
            <a:extLst>
              <a:ext uri="{FF2B5EF4-FFF2-40B4-BE49-F238E27FC236}">
                <a16:creationId xmlns:a16="http://schemas.microsoft.com/office/drawing/2014/main" id="{35B148F4-88E3-401B-B8F2-16F0B3CEA211}"/>
              </a:ext>
            </a:extLst>
          </p:cNvPr>
          <p:cNvGrpSpPr/>
          <p:nvPr/>
        </p:nvGrpSpPr>
        <p:grpSpPr>
          <a:xfrm>
            <a:off x="1066822" y="2399668"/>
            <a:ext cx="8217487" cy="3853567"/>
            <a:chOff x="2804160" y="1867845"/>
            <a:chExt cx="8217487" cy="3853567"/>
          </a:xfrm>
        </p:grpSpPr>
        <p:grpSp>
          <p:nvGrpSpPr>
            <p:cNvPr id="25" name="Group 24">
              <a:extLst>
                <a:ext uri="{FF2B5EF4-FFF2-40B4-BE49-F238E27FC236}">
                  <a16:creationId xmlns:a16="http://schemas.microsoft.com/office/drawing/2014/main" id="{F60FAC3D-EBAD-46F1-8A9A-558EF907E3A2}"/>
                </a:ext>
              </a:extLst>
            </p:cNvPr>
            <p:cNvGrpSpPr/>
            <p:nvPr/>
          </p:nvGrpSpPr>
          <p:grpSpPr>
            <a:xfrm>
              <a:off x="3221084" y="1867845"/>
              <a:ext cx="228600" cy="2895600"/>
              <a:chOff x="3733800" y="2133600"/>
              <a:chExt cx="228600" cy="2895600"/>
            </a:xfrm>
            <a:solidFill>
              <a:schemeClr val="accent2">
                <a:lumMod val="75000"/>
              </a:schemeClr>
            </a:solidFill>
          </p:grpSpPr>
          <p:sp>
            <p:nvSpPr>
              <p:cNvPr id="27" name="Rectangle 26">
                <a:extLst>
                  <a:ext uri="{FF2B5EF4-FFF2-40B4-BE49-F238E27FC236}">
                    <a16:creationId xmlns:a16="http://schemas.microsoft.com/office/drawing/2014/main" id="{3B37F20F-BEDA-4EA1-834D-AE73C4FD4AC3}"/>
                  </a:ext>
                </a:extLst>
              </p:cNvPr>
              <p:cNvSpPr/>
              <p:nvPr/>
            </p:nvSpPr>
            <p:spPr bwMode="auto">
              <a:xfrm>
                <a:off x="3733800" y="2133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8" name="Rectangle 27">
                <a:extLst>
                  <a:ext uri="{FF2B5EF4-FFF2-40B4-BE49-F238E27FC236}">
                    <a16:creationId xmlns:a16="http://schemas.microsoft.com/office/drawing/2014/main" id="{22A2B691-780F-4701-814F-F8EA7988CE84}"/>
                  </a:ext>
                </a:extLst>
              </p:cNvPr>
              <p:cNvSpPr/>
              <p:nvPr/>
            </p:nvSpPr>
            <p:spPr bwMode="auto">
              <a:xfrm>
                <a:off x="3733800" y="2514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9" name="Rectangle 28">
                <a:extLst>
                  <a:ext uri="{FF2B5EF4-FFF2-40B4-BE49-F238E27FC236}">
                    <a16:creationId xmlns:a16="http://schemas.microsoft.com/office/drawing/2014/main" id="{4C53B869-367E-46E7-A6BB-AA76CE98D481}"/>
                  </a:ext>
                </a:extLst>
              </p:cNvPr>
              <p:cNvSpPr/>
              <p:nvPr/>
            </p:nvSpPr>
            <p:spPr bwMode="auto">
              <a:xfrm>
                <a:off x="3733800" y="2895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0" name="Rectangle 29">
                <a:extLst>
                  <a:ext uri="{FF2B5EF4-FFF2-40B4-BE49-F238E27FC236}">
                    <a16:creationId xmlns:a16="http://schemas.microsoft.com/office/drawing/2014/main" id="{152A7130-7520-4E3A-8AA2-9AFB7653ED86}"/>
                  </a:ext>
                </a:extLst>
              </p:cNvPr>
              <p:cNvSpPr/>
              <p:nvPr/>
            </p:nvSpPr>
            <p:spPr bwMode="auto">
              <a:xfrm>
                <a:off x="3733800" y="3276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1" name="Rectangle 30">
                <a:extLst>
                  <a:ext uri="{FF2B5EF4-FFF2-40B4-BE49-F238E27FC236}">
                    <a16:creationId xmlns:a16="http://schemas.microsoft.com/office/drawing/2014/main" id="{C8880BA7-D027-477C-A4D1-7101F8F91166}"/>
                  </a:ext>
                </a:extLst>
              </p:cNvPr>
              <p:cNvSpPr/>
              <p:nvPr/>
            </p:nvSpPr>
            <p:spPr bwMode="auto">
              <a:xfrm>
                <a:off x="3733800" y="4038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2" name="Rectangle 31">
                <a:extLst>
                  <a:ext uri="{FF2B5EF4-FFF2-40B4-BE49-F238E27FC236}">
                    <a16:creationId xmlns:a16="http://schemas.microsoft.com/office/drawing/2014/main" id="{FB1B8030-A1A3-4280-BB74-AFF997B952C6}"/>
                  </a:ext>
                </a:extLst>
              </p:cNvPr>
              <p:cNvSpPr/>
              <p:nvPr/>
            </p:nvSpPr>
            <p:spPr bwMode="auto">
              <a:xfrm>
                <a:off x="3733800" y="3657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3" name="Rectangle 32">
                <a:extLst>
                  <a:ext uri="{FF2B5EF4-FFF2-40B4-BE49-F238E27FC236}">
                    <a16:creationId xmlns:a16="http://schemas.microsoft.com/office/drawing/2014/main" id="{BEE53AF6-DE64-46F8-B4B9-68123CE8AD7A}"/>
                  </a:ext>
                </a:extLst>
              </p:cNvPr>
              <p:cNvSpPr/>
              <p:nvPr/>
            </p:nvSpPr>
            <p:spPr bwMode="auto">
              <a:xfrm>
                <a:off x="3733800" y="4419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4" name="Rectangle 33">
                <a:extLst>
                  <a:ext uri="{FF2B5EF4-FFF2-40B4-BE49-F238E27FC236}">
                    <a16:creationId xmlns:a16="http://schemas.microsoft.com/office/drawing/2014/main" id="{020F901F-070E-481B-8933-9CD659D2A3C2}"/>
                  </a:ext>
                </a:extLst>
              </p:cNvPr>
              <p:cNvSpPr/>
              <p:nvPr/>
            </p:nvSpPr>
            <p:spPr bwMode="auto">
              <a:xfrm>
                <a:off x="3733800" y="4800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sp>
          <p:nvSpPr>
            <p:cNvPr id="35" name="Oval 34">
              <a:extLst>
                <a:ext uri="{FF2B5EF4-FFF2-40B4-BE49-F238E27FC236}">
                  <a16:creationId xmlns:a16="http://schemas.microsoft.com/office/drawing/2014/main" id="{3CE0CC51-6579-49EA-BA61-33E302E75398}"/>
                </a:ext>
              </a:extLst>
            </p:cNvPr>
            <p:cNvSpPr/>
            <p:nvPr/>
          </p:nvSpPr>
          <p:spPr>
            <a:xfrm>
              <a:off x="4411721" y="3125145"/>
              <a:ext cx="381000" cy="381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14752A0C-E9EE-4D3D-8312-AAAAFEA19F3B}"/>
                </a:ext>
              </a:extLst>
            </p:cNvPr>
            <p:cNvGrpSpPr/>
            <p:nvPr/>
          </p:nvGrpSpPr>
          <p:grpSpPr>
            <a:xfrm>
              <a:off x="3605166" y="2002960"/>
              <a:ext cx="704865" cy="2625370"/>
              <a:chOff x="3192699" y="2182242"/>
              <a:chExt cx="704865" cy="2625370"/>
            </a:xfrm>
          </p:grpSpPr>
          <p:grpSp>
            <p:nvGrpSpPr>
              <p:cNvPr id="48" name="Group 47">
                <a:extLst>
                  <a:ext uri="{FF2B5EF4-FFF2-40B4-BE49-F238E27FC236}">
                    <a16:creationId xmlns:a16="http://schemas.microsoft.com/office/drawing/2014/main" id="{FE1F2BCD-25EF-4006-A834-839781E4A232}"/>
                  </a:ext>
                </a:extLst>
              </p:cNvPr>
              <p:cNvGrpSpPr/>
              <p:nvPr/>
            </p:nvGrpSpPr>
            <p:grpSpPr>
              <a:xfrm>
                <a:off x="3192699" y="2182242"/>
                <a:ext cx="659034" cy="1236485"/>
                <a:chOff x="3143533" y="2159232"/>
                <a:chExt cx="659034" cy="1236485"/>
              </a:xfrm>
            </p:grpSpPr>
            <p:cxnSp>
              <p:nvCxnSpPr>
                <p:cNvPr id="37" name="Straight Arrow Connector 36">
                  <a:extLst>
                    <a:ext uri="{FF2B5EF4-FFF2-40B4-BE49-F238E27FC236}">
                      <a16:creationId xmlns:a16="http://schemas.microsoft.com/office/drawing/2014/main" id="{255A0191-B62E-491C-95A4-0A1C82E9A56D}"/>
                    </a:ext>
                  </a:extLst>
                </p:cNvPr>
                <p:cNvCxnSpPr>
                  <a:cxnSpLocks/>
                </p:cNvCxnSpPr>
                <p:nvPr/>
              </p:nvCxnSpPr>
              <p:spPr>
                <a:xfrm>
                  <a:off x="3143533" y="3283612"/>
                  <a:ext cx="654184" cy="112105"/>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AC94475-B5FB-46FA-BA47-9EBDF92592C1}"/>
                    </a:ext>
                  </a:extLst>
                </p:cNvPr>
                <p:cNvCxnSpPr>
                  <a:cxnSpLocks/>
                </p:cNvCxnSpPr>
                <p:nvPr/>
              </p:nvCxnSpPr>
              <p:spPr>
                <a:xfrm>
                  <a:off x="3173002" y="2917330"/>
                  <a:ext cx="578884" cy="27325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FAB89D2-6329-4306-A3B4-8C8DDF67D9F8}"/>
                    </a:ext>
                  </a:extLst>
                </p:cNvPr>
                <p:cNvCxnSpPr>
                  <a:cxnSpLocks/>
                </p:cNvCxnSpPr>
                <p:nvPr/>
              </p:nvCxnSpPr>
              <p:spPr>
                <a:xfrm>
                  <a:off x="3143533" y="2582291"/>
                  <a:ext cx="659034" cy="52765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BCAED48-EBD4-464E-95C3-AD794D52AF86}"/>
                    </a:ext>
                  </a:extLst>
                </p:cNvPr>
                <p:cNvCxnSpPr>
                  <a:cxnSpLocks/>
                </p:cNvCxnSpPr>
                <p:nvPr/>
              </p:nvCxnSpPr>
              <p:spPr>
                <a:xfrm>
                  <a:off x="3194904" y="2159232"/>
                  <a:ext cx="607663" cy="85768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C10FDD3A-4F75-4994-BA05-97E08E36C4E6}"/>
                  </a:ext>
                </a:extLst>
              </p:cNvPr>
              <p:cNvGrpSpPr/>
              <p:nvPr/>
            </p:nvGrpSpPr>
            <p:grpSpPr>
              <a:xfrm flipV="1">
                <a:off x="3238530" y="3571127"/>
                <a:ext cx="659034" cy="1236485"/>
                <a:chOff x="3143533" y="2159232"/>
                <a:chExt cx="659034" cy="1236485"/>
              </a:xfrm>
            </p:grpSpPr>
            <p:cxnSp>
              <p:nvCxnSpPr>
                <p:cNvPr id="59" name="Straight Arrow Connector 58">
                  <a:extLst>
                    <a:ext uri="{FF2B5EF4-FFF2-40B4-BE49-F238E27FC236}">
                      <a16:creationId xmlns:a16="http://schemas.microsoft.com/office/drawing/2014/main" id="{35641166-570F-4E7B-8022-5D0225B46530}"/>
                    </a:ext>
                  </a:extLst>
                </p:cNvPr>
                <p:cNvCxnSpPr>
                  <a:cxnSpLocks/>
                </p:cNvCxnSpPr>
                <p:nvPr/>
              </p:nvCxnSpPr>
              <p:spPr>
                <a:xfrm>
                  <a:off x="3143533" y="3281417"/>
                  <a:ext cx="608353" cy="11430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CA21E93-411F-48B5-9C72-B88FC0A34D02}"/>
                    </a:ext>
                  </a:extLst>
                </p:cNvPr>
                <p:cNvCxnSpPr>
                  <a:cxnSpLocks/>
                </p:cNvCxnSpPr>
                <p:nvPr/>
              </p:nvCxnSpPr>
              <p:spPr>
                <a:xfrm>
                  <a:off x="3173002" y="2917330"/>
                  <a:ext cx="578884" cy="27325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2FF879D-32F7-4E8F-A153-C4BF214E833F}"/>
                    </a:ext>
                  </a:extLst>
                </p:cNvPr>
                <p:cNvCxnSpPr>
                  <a:cxnSpLocks/>
                </p:cNvCxnSpPr>
                <p:nvPr/>
              </p:nvCxnSpPr>
              <p:spPr>
                <a:xfrm>
                  <a:off x="3143533" y="2582291"/>
                  <a:ext cx="659034" cy="52765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75BE779-1155-4839-A41D-644092919D53}"/>
                    </a:ext>
                  </a:extLst>
                </p:cNvPr>
                <p:cNvCxnSpPr>
                  <a:cxnSpLocks/>
                </p:cNvCxnSpPr>
                <p:nvPr/>
              </p:nvCxnSpPr>
              <p:spPr>
                <a:xfrm>
                  <a:off x="3194904" y="2159232"/>
                  <a:ext cx="607663" cy="85768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92" name="Oval 91">
              <a:extLst>
                <a:ext uri="{FF2B5EF4-FFF2-40B4-BE49-F238E27FC236}">
                  <a16:creationId xmlns:a16="http://schemas.microsoft.com/office/drawing/2014/main" id="{B1C45198-2A1A-44E9-851D-EA8A01C61D57}"/>
                </a:ext>
              </a:extLst>
            </p:cNvPr>
            <p:cNvSpPr/>
            <p:nvPr/>
          </p:nvSpPr>
          <p:spPr>
            <a:xfrm>
              <a:off x="5868956" y="3125145"/>
              <a:ext cx="381000" cy="381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Arrow Connector 90">
              <a:extLst>
                <a:ext uri="{FF2B5EF4-FFF2-40B4-BE49-F238E27FC236}">
                  <a16:creationId xmlns:a16="http://schemas.microsoft.com/office/drawing/2014/main" id="{7B708C27-1B25-45F2-970F-2D3D5956029F}"/>
                </a:ext>
              </a:extLst>
            </p:cNvPr>
            <p:cNvCxnSpPr/>
            <p:nvPr/>
          </p:nvCxnSpPr>
          <p:spPr>
            <a:xfrm>
              <a:off x="4936220" y="3315645"/>
              <a:ext cx="78855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7269F0C-869A-4A14-9E17-BF72853ABD1C}"/>
                </a:ext>
              </a:extLst>
            </p:cNvPr>
            <p:cNvCxnSpPr>
              <a:cxnSpLocks/>
            </p:cNvCxnSpPr>
            <p:nvPr/>
          </p:nvCxnSpPr>
          <p:spPr>
            <a:xfrm>
              <a:off x="6059456" y="3620445"/>
              <a:ext cx="0" cy="173380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3FBEC59E-21D3-4EC8-BC12-7285133B7A05}"/>
                </a:ext>
              </a:extLst>
            </p:cNvPr>
            <p:cNvCxnSpPr>
              <a:cxnSpLocks/>
            </p:cNvCxnSpPr>
            <p:nvPr/>
          </p:nvCxnSpPr>
          <p:spPr>
            <a:xfrm flipH="1">
              <a:off x="2804160" y="5290861"/>
              <a:ext cx="325529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E4A8E24C-1E5A-4A4B-813D-718C6A2D325D}"/>
                </a:ext>
              </a:extLst>
            </p:cNvPr>
            <p:cNvCxnSpPr>
              <a:cxnSpLocks/>
            </p:cNvCxnSpPr>
            <p:nvPr/>
          </p:nvCxnSpPr>
          <p:spPr>
            <a:xfrm>
              <a:off x="2804160" y="3315645"/>
              <a:ext cx="30512" cy="1975216"/>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BD79AAF-8413-40E2-BB0C-0D79BC9ADB3F}"/>
                </a:ext>
              </a:extLst>
            </p:cNvPr>
            <p:cNvCxnSpPr>
              <a:cxnSpLocks/>
            </p:cNvCxnSpPr>
            <p:nvPr/>
          </p:nvCxnSpPr>
          <p:spPr>
            <a:xfrm flipH="1">
              <a:off x="2834672" y="3345079"/>
              <a:ext cx="368288"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16CBE429-89C3-4EAF-AFE7-5D9CE2628C77}"/>
                </a:ext>
              </a:extLst>
            </p:cNvPr>
            <p:cNvSpPr/>
            <p:nvPr/>
          </p:nvSpPr>
          <p:spPr>
            <a:xfrm>
              <a:off x="6666769" y="2856949"/>
              <a:ext cx="904463" cy="9044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Arrow Connector 106">
              <a:extLst>
                <a:ext uri="{FF2B5EF4-FFF2-40B4-BE49-F238E27FC236}">
                  <a16:creationId xmlns:a16="http://schemas.microsoft.com/office/drawing/2014/main" id="{8551A450-D872-4B8C-AF9D-CA62363F80C9}"/>
                </a:ext>
              </a:extLst>
            </p:cNvPr>
            <p:cNvCxnSpPr>
              <a:cxnSpLocks/>
            </p:cNvCxnSpPr>
            <p:nvPr/>
          </p:nvCxnSpPr>
          <p:spPr>
            <a:xfrm flipH="1">
              <a:off x="6298481" y="3314020"/>
              <a:ext cx="368288"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FA537380-3EE3-4C9A-A23B-AD97486873C3}"/>
                </a:ext>
              </a:extLst>
            </p:cNvPr>
            <p:cNvSpPr txBox="1"/>
            <p:nvPr/>
          </p:nvSpPr>
          <p:spPr>
            <a:xfrm>
              <a:off x="4891872" y="3478300"/>
              <a:ext cx="877933" cy="369332"/>
            </a:xfrm>
            <a:prstGeom prst="rect">
              <a:avLst/>
            </a:prstGeom>
            <a:noFill/>
          </p:spPr>
          <p:txBody>
            <a:bodyPr wrap="none" rtlCol="0">
              <a:spAutoFit/>
            </a:bodyPr>
            <a:lstStyle/>
            <a:p>
              <a:r>
                <a:rPr lang="en-US" dirty="0"/>
                <a:t>Reduce</a:t>
              </a:r>
            </a:p>
          </p:txBody>
        </p:sp>
        <p:sp>
          <p:nvSpPr>
            <p:cNvPr id="109" name="TextBox 108">
              <a:extLst>
                <a:ext uri="{FF2B5EF4-FFF2-40B4-BE49-F238E27FC236}">
                  <a16:creationId xmlns:a16="http://schemas.microsoft.com/office/drawing/2014/main" id="{7A4C86A7-BFF2-4988-BE61-555F6DFA408B}"/>
                </a:ext>
              </a:extLst>
            </p:cNvPr>
            <p:cNvSpPr txBox="1"/>
            <p:nvPr/>
          </p:nvSpPr>
          <p:spPr>
            <a:xfrm>
              <a:off x="3216099" y="4743539"/>
              <a:ext cx="702885" cy="369332"/>
            </a:xfrm>
            <a:prstGeom prst="rect">
              <a:avLst/>
            </a:prstGeom>
            <a:noFill/>
          </p:spPr>
          <p:txBody>
            <a:bodyPr wrap="none" rtlCol="0">
              <a:spAutoFit/>
            </a:bodyPr>
            <a:lstStyle/>
            <a:p>
              <a:r>
                <a:rPr lang="en-US" dirty="0"/>
                <a:t>Maps</a:t>
              </a:r>
            </a:p>
          </p:txBody>
        </p:sp>
        <p:sp>
          <p:nvSpPr>
            <p:cNvPr id="110" name="TextBox 109">
              <a:extLst>
                <a:ext uri="{FF2B5EF4-FFF2-40B4-BE49-F238E27FC236}">
                  <a16:creationId xmlns:a16="http://schemas.microsoft.com/office/drawing/2014/main" id="{ED9E26B6-DCCE-4AA3-A3D2-5E81F92E2D8C}"/>
                </a:ext>
              </a:extLst>
            </p:cNvPr>
            <p:cNvSpPr txBox="1"/>
            <p:nvPr/>
          </p:nvSpPr>
          <p:spPr>
            <a:xfrm>
              <a:off x="3637841" y="5352080"/>
              <a:ext cx="805990" cy="369332"/>
            </a:xfrm>
            <a:prstGeom prst="rect">
              <a:avLst/>
            </a:prstGeom>
            <a:noFill/>
          </p:spPr>
          <p:txBody>
            <a:bodyPr wrap="none" rtlCol="0">
              <a:spAutoFit/>
            </a:bodyPr>
            <a:lstStyle/>
            <a:p>
              <a:r>
                <a:rPr lang="en-US" dirty="0"/>
                <a:t>Iterate</a:t>
              </a:r>
            </a:p>
          </p:txBody>
        </p:sp>
        <p:sp>
          <p:nvSpPr>
            <p:cNvPr id="111" name="Oval 110">
              <a:extLst>
                <a:ext uri="{FF2B5EF4-FFF2-40B4-BE49-F238E27FC236}">
                  <a16:creationId xmlns:a16="http://schemas.microsoft.com/office/drawing/2014/main" id="{D5562779-E344-4874-9405-B42969171A3F}"/>
                </a:ext>
              </a:extLst>
            </p:cNvPr>
            <p:cNvSpPr/>
            <p:nvPr/>
          </p:nvSpPr>
          <p:spPr>
            <a:xfrm>
              <a:off x="9669650" y="2848843"/>
              <a:ext cx="904463" cy="9044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2" name="Straight Arrow Connector 111">
              <a:extLst>
                <a:ext uri="{FF2B5EF4-FFF2-40B4-BE49-F238E27FC236}">
                  <a16:creationId xmlns:a16="http://schemas.microsoft.com/office/drawing/2014/main" id="{CFC8240D-B2DD-43C2-BB13-02072A52EE0E}"/>
                </a:ext>
              </a:extLst>
            </p:cNvPr>
            <p:cNvCxnSpPr>
              <a:cxnSpLocks/>
            </p:cNvCxnSpPr>
            <p:nvPr/>
          </p:nvCxnSpPr>
          <p:spPr>
            <a:xfrm>
              <a:off x="7612476" y="3286942"/>
              <a:ext cx="208009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0E270F5B-EA59-46D5-8A62-32E78EE093EE}"/>
                </a:ext>
              </a:extLst>
            </p:cNvPr>
            <p:cNvSpPr txBox="1"/>
            <p:nvPr/>
          </p:nvSpPr>
          <p:spPr>
            <a:xfrm>
              <a:off x="6375937" y="2360873"/>
              <a:ext cx="1799532" cy="369332"/>
            </a:xfrm>
            <a:prstGeom prst="rect">
              <a:avLst/>
            </a:prstGeom>
            <a:noFill/>
          </p:spPr>
          <p:txBody>
            <a:bodyPr wrap="none" rtlCol="0">
              <a:spAutoFit/>
            </a:bodyPr>
            <a:lstStyle/>
            <a:p>
              <a:r>
                <a:rPr lang="en-US" dirty="0"/>
                <a:t>Workflow  Nodes</a:t>
              </a:r>
            </a:p>
          </p:txBody>
        </p:sp>
        <p:sp>
          <p:nvSpPr>
            <p:cNvPr id="115" name="TextBox 114">
              <a:extLst>
                <a:ext uri="{FF2B5EF4-FFF2-40B4-BE49-F238E27FC236}">
                  <a16:creationId xmlns:a16="http://schemas.microsoft.com/office/drawing/2014/main" id="{35BEB933-F374-442E-AC86-E406B75D58B8}"/>
                </a:ext>
              </a:extLst>
            </p:cNvPr>
            <p:cNvSpPr txBox="1"/>
            <p:nvPr/>
          </p:nvSpPr>
          <p:spPr>
            <a:xfrm>
              <a:off x="9222115" y="2292779"/>
              <a:ext cx="1799532" cy="369332"/>
            </a:xfrm>
            <a:prstGeom prst="rect">
              <a:avLst/>
            </a:prstGeom>
            <a:noFill/>
          </p:spPr>
          <p:txBody>
            <a:bodyPr wrap="none" rtlCol="0">
              <a:spAutoFit/>
            </a:bodyPr>
            <a:lstStyle/>
            <a:p>
              <a:r>
                <a:rPr lang="en-US" dirty="0"/>
                <a:t>Workflow  Nodes</a:t>
              </a:r>
            </a:p>
          </p:txBody>
        </p:sp>
        <p:sp>
          <p:nvSpPr>
            <p:cNvPr id="116" name="TextBox 115">
              <a:extLst>
                <a:ext uri="{FF2B5EF4-FFF2-40B4-BE49-F238E27FC236}">
                  <a16:creationId xmlns:a16="http://schemas.microsoft.com/office/drawing/2014/main" id="{445CA5A4-6795-4553-8DF4-38BCAF2E74A1}"/>
                </a:ext>
              </a:extLst>
            </p:cNvPr>
            <p:cNvSpPr txBox="1"/>
            <p:nvPr/>
          </p:nvSpPr>
          <p:spPr>
            <a:xfrm>
              <a:off x="4382782" y="2232237"/>
              <a:ext cx="1749518" cy="646331"/>
            </a:xfrm>
            <a:prstGeom prst="rect">
              <a:avLst/>
            </a:prstGeom>
            <a:noFill/>
          </p:spPr>
          <p:txBody>
            <a:bodyPr wrap="none" rtlCol="0">
              <a:spAutoFit/>
            </a:bodyPr>
            <a:lstStyle/>
            <a:p>
              <a:r>
                <a:rPr lang="en-US" dirty="0"/>
                <a:t>Internal</a:t>
              </a:r>
            </a:p>
            <a:p>
              <a:r>
                <a:rPr lang="en-US" dirty="0"/>
                <a:t>Execution Nodes</a:t>
              </a:r>
            </a:p>
          </p:txBody>
        </p:sp>
        <p:sp>
          <p:nvSpPr>
            <p:cNvPr id="117" name="TextBox 116">
              <a:extLst>
                <a:ext uri="{FF2B5EF4-FFF2-40B4-BE49-F238E27FC236}">
                  <a16:creationId xmlns:a16="http://schemas.microsoft.com/office/drawing/2014/main" id="{C2D81ADD-7282-4F22-9409-3AF7644139DF}"/>
                </a:ext>
              </a:extLst>
            </p:cNvPr>
            <p:cNvSpPr txBox="1"/>
            <p:nvPr/>
          </p:nvSpPr>
          <p:spPr>
            <a:xfrm>
              <a:off x="7862231" y="3568640"/>
              <a:ext cx="1673022" cy="646331"/>
            </a:xfrm>
            <a:prstGeom prst="rect">
              <a:avLst/>
            </a:prstGeom>
            <a:noFill/>
          </p:spPr>
          <p:txBody>
            <a:bodyPr wrap="none" rtlCol="0">
              <a:spAutoFit/>
            </a:bodyPr>
            <a:lstStyle/>
            <a:p>
              <a:r>
                <a:rPr lang="en-US" dirty="0"/>
                <a:t>Dataflow </a:t>
              </a:r>
              <a:br>
                <a:rPr lang="en-US" dirty="0"/>
              </a:br>
              <a:r>
                <a:rPr lang="en-US" dirty="0"/>
                <a:t>Communication</a:t>
              </a:r>
            </a:p>
          </p:txBody>
        </p:sp>
        <p:sp>
          <p:nvSpPr>
            <p:cNvPr id="118" name="TextBox 117">
              <a:extLst>
                <a:ext uri="{FF2B5EF4-FFF2-40B4-BE49-F238E27FC236}">
                  <a16:creationId xmlns:a16="http://schemas.microsoft.com/office/drawing/2014/main" id="{98EB687A-85CC-46BF-B0CD-16E4E8617E89}"/>
                </a:ext>
              </a:extLst>
            </p:cNvPr>
            <p:cNvSpPr txBox="1"/>
            <p:nvPr/>
          </p:nvSpPr>
          <p:spPr>
            <a:xfrm>
              <a:off x="4264200" y="4149230"/>
              <a:ext cx="1673022" cy="646331"/>
            </a:xfrm>
            <a:prstGeom prst="rect">
              <a:avLst/>
            </a:prstGeom>
            <a:noFill/>
          </p:spPr>
          <p:txBody>
            <a:bodyPr wrap="none" rtlCol="0">
              <a:spAutoFit/>
            </a:bodyPr>
            <a:lstStyle/>
            <a:p>
              <a:r>
                <a:rPr lang="en-US" dirty="0"/>
                <a:t>HPC</a:t>
              </a:r>
              <a:br>
                <a:rPr lang="en-US" dirty="0"/>
              </a:br>
              <a:r>
                <a:rPr lang="en-US" dirty="0"/>
                <a:t>Communication</a:t>
              </a:r>
            </a:p>
          </p:txBody>
        </p:sp>
      </p:grpSp>
    </p:spTree>
    <p:extLst>
      <p:ext uri="{BB962C8B-B14F-4D97-AF65-F5344CB8AC3E}">
        <p14:creationId xmlns:p14="http://schemas.microsoft.com/office/powerpoint/2010/main" val="194670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9995-5287-4F32-B366-792390336130}"/>
              </a:ext>
            </a:extLst>
          </p:cNvPr>
          <p:cNvSpPr>
            <a:spLocks noGrp="1"/>
          </p:cNvSpPr>
          <p:nvPr>
            <p:ph type="title"/>
          </p:nvPr>
        </p:nvSpPr>
        <p:spPr>
          <a:xfrm>
            <a:off x="838200" y="1"/>
            <a:ext cx="10515600" cy="991892"/>
          </a:xfrm>
        </p:spPr>
        <p:txBody>
          <a:bodyPr>
            <a:normAutofit/>
          </a:bodyPr>
          <a:lstStyle/>
          <a:p>
            <a:r>
              <a:rPr lang="en-US" b="1" dirty="0" err="1">
                <a:latin typeface="+mn-lt"/>
              </a:rPr>
              <a:t>NiFi</a:t>
            </a:r>
            <a:r>
              <a:rPr lang="en-US" b="1" dirty="0">
                <a:latin typeface="+mn-lt"/>
              </a:rPr>
              <a:t> Workflow</a:t>
            </a:r>
          </a:p>
        </p:txBody>
      </p:sp>
      <p:pic>
        <p:nvPicPr>
          <p:cNvPr id="1026" name="Picture 2" descr="Figure 1: NiFi DataFlow showing PutESP and ListenESP processors">
            <a:extLst>
              <a:ext uri="{FF2B5EF4-FFF2-40B4-BE49-F238E27FC236}">
                <a16:creationId xmlns:a16="http://schemas.microsoft.com/office/drawing/2014/main" id="{F3889281-FE4F-4B35-8505-FA420B953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0810"/>
            <a:ext cx="12192000" cy="6137275"/>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7B1140B0-1A65-4EE1-BBDE-2B471F218E06}"/>
              </a:ext>
            </a:extLst>
          </p:cNvPr>
          <p:cNvSpPr>
            <a:spLocks noGrp="1"/>
          </p:cNvSpPr>
          <p:nvPr>
            <p:ph type="dt" sz="half" idx="10"/>
          </p:nvPr>
        </p:nvSpPr>
        <p:spPr/>
        <p:txBody>
          <a:bodyPr/>
          <a:lstStyle/>
          <a:p>
            <a:fld id="{C19024E8-F826-4BA0-BAC2-09C02DBDB517}" type="datetime1">
              <a:rPr lang="en-US" smtClean="0">
                <a:solidFill>
                  <a:prstClr val="black">
                    <a:tint val="75000"/>
                  </a:prstClr>
                </a:solidFill>
              </a:rPr>
              <a:t>9/13/2017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2E5685B-3BB4-4F1C-BD44-0CEA978B2B8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4208174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1850" y="1415270"/>
            <a:ext cx="10515600" cy="1499011"/>
          </a:xfrm>
        </p:spPr>
        <p:txBody>
          <a:bodyPr/>
          <a:lstStyle/>
          <a:p>
            <a:pPr algn="ctr"/>
            <a:r>
              <a:rPr lang="en-US" b="1" dirty="0">
                <a:latin typeface="+mn-lt"/>
              </a:rPr>
              <a:t>Use Case Analysis</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a:xfrm>
            <a:off x="660768" y="3657365"/>
            <a:ext cx="11283582" cy="2171198"/>
          </a:xfrm>
        </p:spPr>
        <p:txBody>
          <a:bodyPr>
            <a:normAutofit/>
          </a:bodyPr>
          <a:lstStyle/>
          <a:p>
            <a:pPr marL="342900" indent="-342900">
              <a:buFont typeface="Arial" panose="020B0604020202020204" pitchFamily="34" charset="0"/>
              <a:buChar char="•"/>
            </a:pPr>
            <a:r>
              <a:rPr lang="en-US" dirty="0">
                <a:solidFill>
                  <a:schemeClr val="tx1"/>
                </a:solidFill>
              </a:rPr>
              <a:t>Very short as described in previous talks and papers</a:t>
            </a:r>
          </a:p>
          <a:p>
            <a:pPr marL="342900" indent="-342900">
              <a:buFont typeface="Arial" panose="020B0604020202020204" pitchFamily="34" charset="0"/>
              <a:buChar char="•"/>
            </a:pPr>
            <a:r>
              <a:rPr lang="en-US" dirty="0">
                <a:solidFill>
                  <a:schemeClr val="tx1"/>
                </a:solidFill>
              </a:rPr>
              <a:t>Started with NIST collection of 51 use cases</a:t>
            </a:r>
          </a:p>
          <a:p>
            <a:pPr marL="342900" indent="-342900">
              <a:buFont typeface="Arial" panose="020B0604020202020204" pitchFamily="34" charset="0"/>
              <a:buChar char="•"/>
            </a:pPr>
            <a:r>
              <a:rPr lang="en-US" dirty="0">
                <a:solidFill>
                  <a:schemeClr val="tx1"/>
                </a:solidFill>
              </a:rPr>
              <a:t>“Version 2” </a:t>
            </a:r>
            <a:r>
              <a:rPr lang="en-US" dirty="0">
                <a:solidFill>
                  <a:schemeClr val="tx1"/>
                </a:solidFill>
                <a:hlinkClick r:id="rId2"/>
              </a:rPr>
              <a:t>https://bigdatawg.nist.gov/V2_output_docs.php</a:t>
            </a:r>
            <a:r>
              <a:rPr lang="en-US" dirty="0">
                <a:solidFill>
                  <a:schemeClr val="tx1"/>
                </a:solidFill>
              </a:rPr>
              <a:t> just released August 2017</a:t>
            </a:r>
          </a:p>
          <a:p>
            <a:pPr marL="342900" indent="-342900">
              <a:buFont typeface="Arial" panose="020B0604020202020204" pitchFamily="34" charset="0"/>
              <a:buChar char="•"/>
            </a:pPr>
            <a:r>
              <a:rPr lang="en-US" dirty="0">
                <a:solidFill>
                  <a:schemeClr val="tx1"/>
                </a:solidFill>
              </a:rPr>
              <a:t>64 Features of Data and Model for large scale big data or simulation use cases</a:t>
            </a:r>
          </a:p>
        </p:txBody>
      </p:sp>
      <p:sp>
        <p:nvSpPr>
          <p:cNvPr id="3" name="Date Placeholder 2">
            <a:extLst>
              <a:ext uri="{FF2B5EF4-FFF2-40B4-BE49-F238E27FC236}">
                <a16:creationId xmlns:a16="http://schemas.microsoft.com/office/drawing/2014/main" id="{A732B5B1-03BA-48AF-8C23-C8224C687CE7}"/>
              </a:ext>
            </a:extLst>
          </p:cNvPr>
          <p:cNvSpPr>
            <a:spLocks noGrp="1"/>
          </p:cNvSpPr>
          <p:nvPr>
            <p:ph type="dt" sz="half" idx="10"/>
          </p:nvPr>
        </p:nvSpPr>
        <p:spPr/>
        <p:txBody>
          <a:bodyPr/>
          <a:lstStyle/>
          <a:p>
            <a:fld id="{803709C6-A9DA-473C-B65E-E946CCC28D4E}" type="datetime1">
              <a:rPr lang="en-US" smtClean="0">
                <a:solidFill>
                  <a:prstClr val="black">
                    <a:tint val="75000"/>
                  </a:prstClr>
                </a:solidFill>
              </a:rPr>
              <a:t>9/12/2017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F935877-7A2E-4C66-9A9B-51ECC8CF020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899266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5B449C-D42B-45D6-BBE1-05C856DDB742}"/>
              </a:ext>
            </a:extLst>
          </p:cNvPr>
          <p:cNvPicPr>
            <a:picLocks noChangeAspect="1"/>
          </p:cNvPicPr>
          <p:nvPr/>
        </p:nvPicPr>
        <p:blipFill>
          <a:blip r:embed="rId3"/>
          <a:stretch>
            <a:fillRect/>
          </a:stretch>
        </p:blipFill>
        <p:spPr>
          <a:xfrm>
            <a:off x="0" y="0"/>
            <a:ext cx="11648661" cy="6907851"/>
          </a:xfrm>
          <a:prstGeom prst="rect">
            <a:avLst/>
          </a:prstGeom>
          <a:solidFill>
            <a:schemeClr val="bg1"/>
          </a:solidFill>
        </p:spPr>
      </p:pic>
      <p:sp>
        <p:nvSpPr>
          <p:cNvPr id="3" name="TextBox 2">
            <a:extLst>
              <a:ext uri="{FF2B5EF4-FFF2-40B4-BE49-F238E27FC236}">
                <a16:creationId xmlns:a16="http://schemas.microsoft.com/office/drawing/2014/main" id="{F41346B8-E0F3-42E1-AC34-53AF479F3E46}"/>
              </a:ext>
            </a:extLst>
          </p:cNvPr>
          <p:cNvSpPr txBox="1"/>
          <p:nvPr/>
        </p:nvSpPr>
        <p:spPr>
          <a:xfrm>
            <a:off x="273269" y="5051798"/>
            <a:ext cx="2795752" cy="923330"/>
          </a:xfrm>
          <a:prstGeom prst="rect">
            <a:avLst/>
          </a:prstGeom>
          <a:noFill/>
        </p:spPr>
        <p:txBody>
          <a:bodyPr wrap="square" rtlCol="0">
            <a:spAutoFit/>
          </a:bodyPr>
          <a:lstStyle/>
          <a:p>
            <a:r>
              <a:rPr lang="en-US" b="1" dirty="0"/>
              <a:t>41/51 Streaming</a:t>
            </a:r>
            <a:br>
              <a:rPr lang="en-US" b="1" dirty="0"/>
            </a:br>
            <a:r>
              <a:rPr lang="en-US" b="1" dirty="0"/>
              <a:t>26/51 Pleasingly Parallel</a:t>
            </a:r>
          </a:p>
          <a:p>
            <a:r>
              <a:rPr lang="en-US" b="1" dirty="0"/>
              <a:t>25/51 </a:t>
            </a:r>
            <a:r>
              <a:rPr lang="en-US" b="1" dirty="0" err="1"/>
              <a:t>Mapreduce</a:t>
            </a:r>
            <a:endParaRPr lang="en-US" b="1" dirty="0"/>
          </a:p>
        </p:txBody>
      </p:sp>
      <p:sp>
        <p:nvSpPr>
          <p:cNvPr id="13" name="Title 12"/>
          <p:cNvSpPr>
            <a:spLocks noGrp="1"/>
          </p:cNvSpPr>
          <p:nvPr>
            <p:ph type="title" idx="4294967295"/>
          </p:nvPr>
        </p:nvSpPr>
        <p:spPr>
          <a:xfrm>
            <a:off x="9405938" y="1187450"/>
            <a:ext cx="2786062" cy="1563688"/>
          </a:xfrm>
        </p:spPr>
        <p:txBody>
          <a:bodyPr>
            <a:noAutofit/>
          </a:bodyPr>
          <a:lstStyle/>
          <a:p>
            <a:r>
              <a:rPr lang="en-US" sz="2400" b="1" dirty="0">
                <a:latin typeface="+mn-lt"/>
              </a:rPr>
              <a:t>64 Features in 4 views for Unified Classification of</a:t>
            </a:r>
            <a:r>
              <a:rPr lang="en-US" sz="2000" b="1" dirty="0">
                <a:latin typeface="+mn-lt"/>
              </a:rPr>
              <a:t> </a:t>
            </a:r>
            <a:r>
              <a:rPr lang="en-US" sz="2400" b="1" dirty="0">
                <a:latin typeface="+mn-lt"/>
              </a:rPr>
              <a:t>Big Data and Simulation Applications</a:t>
            </a:r>
          </a:p>
        </p:txBody>
      </p:sp>
      <p:sp>
        <p:nvSpPr>
          <p:cNvPr id="4" name="Date Placeholder 3">
            <a:extLst>
              <a:ext uri="{FF2B5EF4-FFF2-40B4-BE49-F238E27FC236}">
                <a16:creationId xmlns:a16="http://schemas.microsoft.com/office/drawing/2014/main" id="{BD0AE806-8517-4F64-96E8-556C4729E200}"/>
              </a:ext>
            </a:extLst>
          </p:cNvPr>
          <p:cNvSpPr>
            <a:spLocks noGrp="1"/>
          </p:cNvSpPr>
          <p:nvPr>
            <p:ph type="dt" sz="half" idx="10"/>
          </p:nvPr>
        </p:nvSpPr>
        <p:spPr/>
        <p:txBody>
          <a:bodyPr/>
          <a:lstStyle/>
          <a:p>
            <a:fld id="{C5F40F6C-56C5-434D-95A2-F21307395F7E}" type="datetime1">
              <a:rPr lang="en-US" smtClean="0">
                <a:solidFill>
                  <a:prstClr val="black">
                    <a:tint val="75000"/>
                  </a:prstClr>
                </a:solidFill>
              </a:rPr>
              <a:t>9/12/2017</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760C271-9860-490F-9D46-75C4489BB05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240811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5704"/>
            <a:ext cx="12078586" cy="5173212"/>
          </a:xfrm>
        </p:spPr>
        <p:txBody>
          <a:bodyPr>
            <a:noAutofit/>
          </a:bodyPr>
          <a:lstStyle/>
          <a:p>
            <a:pPr marL="571500" indent="-514350">
              <a:buFont typeface="+mj-lt"/>
              <a:buAutoNum type="arabicPeriod"/>
            </a:pPr>
            <a:r>
              <a:rPr lang="en-US" sz="1800" b="1" dirty="0"/>
              <a:t>Pleasingly Parallel </a:t>
            </a:r>
            <a:r>
              <a:rPr lang="en-US" sz="1800" dirty="0"/>
              <a:t>– as in BLAST, Protein docking, some (bio-)imagery  including </a:t>
            </a:r>
            <a:r>
              <a:rPr lang="en-US" sz="1800" b="1" dirty="0"/>
              <a:t>Local Analytics or Machine Learning </a:t>
            </a:r>
            <a:r>
              <a:rPr lang="en-US" sz="1800" dirty="0"/>
              <a:t>– ML or filtering pleasingly parallel, as in bio-imagery, radar images (pleasingly parallel but sophisticated local analytics)</a:t>
            </a:r>
          </a:p>
          <a:p>
            <a:pPr marL="571500" indent="-514350">
              <a:buFont typeface="+mj-lt"/>
              <a:buAutoNum type="arabicPeriod"/>
            </a:pPr>
            <a:r>
              <a:rPr lang="en-US" sz="1800" b="1" dirty="0"/>
              <a:t>Classic MapReduce: </a:t>
            </a:r>
            <a:r>
              <a:rPr lang="en-US" sz="1800" dirty="0"/>
              <a:t>Search, Index and Query and Classification algorithms like collaborative filtering (G1 for </a:t>
            </a:r>
            <a:r>
              <a:rPr lang="en-US" sz="1800" dirty="0" err="1"/>
              <a:t>MRStat</a:t>
            </a:r>
            <a:r>
              <a:rPr lang="en-US" sz="1800" dirty="0"/>
              <a:t> in Features, G7)</a:t>
            </a:r>
          </a:p>
          <a:p>
            <a:pPr marL="571500" indent="-514350">
              <a:buFont typeface="+mj-lt"/>
              <a:buAutoNum type="arabicPeriod"/>
            </a:pPr>
            <a:r>
              <a:rPr lang="en-US" sz="1800" b="1" dirty="0"/>
              <a:t>Map-Collective: </a:t>
            </a:r>
            <a:r>
              <a:rPr lang="en-US" sz="1800" dirty="0"/>
              <a:t>Iterative maps + communication dominated by “collective” operations as in reduction, broadcast, gather, scatter. Common </a:t>
            </a:r>
            <a:r>
              <a:rPr lang="en-US" sz="1800" dirty="0" err="1"/>
              <a:t>datamining</a:t>
            </a:r>
            <a:r>
              <a:rPr lang="en-US" sz="1800" dirty="0"/>
              <a:t> pattern</a:t>
            </a:r>
          </a:p>
          <a:p>
            <a:pPr marL="571500" indent="-514350">
              <a:buFont typeface="+mj-lt"/>
              <a:buAutoNum type="arabicPeriod"/>
            </a:pPr>
            <a:r>
              <a:rPr lang="en-US" sz="1800" b="1" dirty="0"/>
              <a:t>Map-Point to Point: </a:t>
            </a:r>
            <a:r>
              <a:rPr lang="en-US" sz="1800" dirty="0"/>
              <a:t>Iterative maps + communication dominated by many small point to point messages as in graph algorithms</a:t>
            </a:r>
            <a:endParaRPr lang="en-US" sz="1800" b="1" dirty="0"/>
          </a:p>
          <a:p>
            <a:pPr marL="571500" indent="-514350">
              <a:buFont typeface="+mj-lt"/>
              <a:buAutoNum type="arabicPeriod"/>
            </a:pPr>
            <a:r>
              <a:rPr lang="en-US" sz="1800" b="1" dirty="0"/>
              <a:t>Map-Streaming: </a:t>
            </a:r>
            <a:r>
              <a:rPr lang="en-US" sz="1800" dirty="0"/>
              <a:t>Describes streaming, steering and assimilation problems </a:t>
            </a:r>
          </a:p>
          <a:p>
            <a:pPr marL="571500" indent="-514350">
              <a:buFont typeface="+mj-lt"/>
              <a:buAutoNum type="arabicPeriod"/>
            </a:pPr>
            <a:r>
              <a:rPr lang="en-US" sz="1800" b="1" dirty="0"/>
              <a:t>Shared Memory: </a:t>
            </a:r>
            <a:r>
              <a:rPr lang="en-US" sz="1800" dirty="0"/>
              <a:t>Some problems are asynchronous and are easier to parallelize on shared rather than distributed memory – see some graph algorithms</a:t>
            </a:r>
          </a:p>
          <a:p>
            <a:pPr marL="571500" indent="-514350">
              <a:buFont typeface="+mj-lt"/>
              <a:buAutoNum type="arabicPeriod"/>
            </a:pPr>
            <a:r>
              <a:rPr lang="en-US" sz="1800" b="1" dirty="0"/>
              <a:t>SPMD: </a:t>
            </a:r>
            <a:r>
              <a:rPr lang="en-US" sz="1800" dirty="0"/>
              <a:t>Single Program Multiple Data, common parallel programming feature</a:t>
            </a:r>
          </a:p>
          <a:p>
            <a:pPr marL="571500" indent="-514350">
              <a:buFont typeface="+mj-lt"/>
              <a:buAutoNum type="arabicPeriod"/>
            </a:pPr>
            <a:r>
              <a:rPr lang="en-US" sz="1800" b="1" dirty="0"/>
              <a:t>BSP or Bulk Synchronous Processing: </a:t>
            </a:r>
            <a:r>
              <a:rPr lang="en-US" sz="1800" dirty="0"/>
              <a:t>well-defined compute-communication phases</a:t>
            </a:r>
          </a:p>
          <a:p>
            <a:pPr marL="571500" indent="-514350">
              <a:buFont typeface="+mj-lt"/>
              <a:buAutoNum type="arabicPeriod"/>
            </a:pPr>
            <a:r>
              <a:rPr lang="en-US" sz="1800" b="1" dirty="0"/>
              <a:t>Fusion: </a:t>
            </a:r>
            <a:r>
              <a:rPr lang="en-US" sz="1800" dirty="0"/>
              <a:t>Knowledge discovery often involves fusion of multiple methods. </a:t>
            </a:r>
          </a:p>
          <a:p>
            <a:pPr marL="571500" indent="-514350">
              <a:buFont typeface="+mj-lt"/>
              <a:buAutoNum type="arabicPeriod"/>
            </a:pPr>
            <a:r>
              <a:rPr lang="en-US" sz="1800" b="1" dirty="0"/>
              <a:t>Dataflow: </a:t>
            </a:r>
            <a:r>
              <a:rPr lang="en-US" sz="1800" dirty="0"/>
              <a:t>Important application features often occurring in composite Ogres</a:t>
            </a:r>
          </a:p>
          <a:p>
            <a:pPr marL="571500" indent="-514350">
              <a:buFont typeface="+mj-lt"/>
              <a:buAutoNum type="arabicPeriod"/>
            </a:pPr>
            <a:r>
              <a:rPr lang="en-US" sz="1800" b="1" dirty="0"/>
              <a:t>Use Agents: </a:t>
            </a:r>
            <a:r>
              <a:rPr lang="en-US" sz="1800" dirty="0"/>
              <a:t>as in epidemiology (swarm approaches) This is </a:t>
            </a:r>
            <a:r>
              <a:rPr lang="en-US" sz="1800" b="1" dirty="0">
                <a:solidFill>
                  <a:srgbClr val="C00000"/>
                </a:solidFill>
              </a:rPr>
              <a:t>Model </a:t>
            </a:r>
            <a:r>
              <a:rPr lang="en-US" sz="1800" dirty="0"/>
              <a:t>only</a:t>
            </a:r>
          </a:p>
          <a:p>
            <a:pPr marL="571500" indent="-514350">
              <a:buFont typeface="+mj-lt"/>
              <a:buAutoNum type="arabicPeriod"/>
            </a:pPr>
            <a:r>
              <a:rPr lang="en-US" sz="1800" b="1" dirty="0"/>
              <a:t>Workflow: </a:t>
            </a:r>
            <a:r>
              <a:rPr lang="en-US" sz="1800" dirty="0"/>
              <a:t>All applications often involve orchestration (workflow) of multiple components</a:t>
            </a:r>
          </a:p>
        </p:txBody>
      </p:sp>
      <p:sp>
        <p:nvSpPr>
          <p:cNvPr id="2" name="Title 1"/>
          <p:cNvSpPr>
            <a:spLocks noGrp="1"/>
          </p:cNvSpPr>
          <p:nvPr>
            <p:ph type="title"/>
          </p:nvPr>
        </p:nvSpPr>
        <p:spPr>
          <a:xfrm>
            <a:off x="1476210" y="53965"/>
            <a:ext cx="9126166" cy="491840"/>
          </a:xfrm>
        </p:spPr>
        <p:txBody>
          <a:bodyPr>
            <a:noAutofit/>
          </a:bodyPr>
          <a:lstStyle/>
          <a:p>
            <a:pPr algn="ctr"/>
            <a:r>
              <a:rPr lang="en-US" sz="3200" b="1" dirty="0">
                <a:solidFill>
                  <a:srgbClr val="C00000"/>
                </a:solidFill>
                <a:latin typeface="+mn-lt"/>
              </a:rPr>
              <a:t>Problem Architecture </a:t>
            </a:r>
            <a:r>
              <a:rPr lang="en-US" sz="3200" b="1" dirty="0">
                <a:latin typeface="+mn-lt"/>
              </a:rPr>
              <a:t>View (Meta or </a:t>
            </a:r>
            <a:r>
              <a:rPr lang="en-US" sz="3200" b="1" dirty="0" err="1">
                <a:latin typeface="+mn-lt"/>
              </a:rPr>
              <a:t>MacroPatterns</a:t>
            </a:r>
            <a:r>
              <a:rPr lang="en-US" sz="3200" b="1" dirty="0">
                <a:latin typeface="+mn-lt"/>
              </a:rPr>
              <a:t>)</a:t>
            </a:r>
          </a:p>
        </p:txBody>
      </p:sp>
      <p:sp>
        <p:nvSpPr>
          <p:cNvPr id="6" name="TextBox 5"/>
          <p:cNvSpPr txBox="1"/>
          <p:nvPr/>
        </p:nvSpPr>
        <p:spPr>
          <a:xfrm>
            <a:off x="8661990" y="4681223"/>
            <a:ext cx="3194872" cy="646331"/>
          </a:xfrm>
          <a:prstGeom prst="rect">
            <a:avLst/>
          </a:prstGeom>
          <a:noFill/>
        </p:spPr>
        <p:txBody>
          <a:bodyPr wrap="square" rtlCol="0">
            <a:spAutoFit/>
          </a:bodyPr>
          <a:lstStyle/>
          <a:p>
            <a:pPr>
              <a:defRPr/>
            </a:pPr>
            <a:r>
              <a:rPr lang="en-US" b="1" kern="0" dirty="0">
                <a:solidFill>
                  <a:srgbClr val="C00000"/>
                </a:solidFill>
              </a:rPr>
              <a:t>Most (11 of </a:t>
            </a:r>
            <a:r>
              <a:rPr lang="en-US" b="1" kern="0">
                <a:solidFill>
                  <a:srgbClr val="C00000"/>
                </a:solidFill>
              </a:rPr>
              <a:t>total 12) </a:t>
            </a:r>
            <a:r>
              <a:rPr lang="en-US" b="1" kern="0" dirty="0">
                <a:solidFill>
                  <a:srgbClr val="C00000"/>
                </a:solidFill>
              </a:rPr>
              <a:t>are properties of </a:t>
            </a:r>
            <a:r>
              <a:rPr lang="en-US" b="1" kern="0" dirty="0" err="1">
                <a:solidFill>
                  <a:srgbClr val="C00000"/>
                </a:solidFill>
              </a:rPr>
              <a:t>Data+Model</a:t>
            </a:r>
            <a:endParaRPr lang="en-US" b="1" kern="0" dirty="0">
              <a:solidFill>
                <a:srgbClr val="C00000"/>
              </a:solidFill>
            </a:endParaRPr>
          </a:p>
        </p:txBody>
      </p:sp>
      <p:sp>
        <p:nvSpPr>
          <p:cNvPr id="7" name="Date Placeholder 6">
            <a:extLst>
              <a:ext uri="{FF2B5EF4-FFF2-40B4-BE49-F238E27FC236}">
                <a16:creationId xmlns:a16="http://schemas.microsoft.com/office/drawing/2014/main" id="{E585766E-C985-4E52-AD37-86D528A66E54}"/>
              </a:ext>
            </a:extLst>
          </p:cNvPr>
          <p:cNvSpPr>
            <a:spLocks noGrp="1"/>
          </p:cNvSpPr>
          <p:nvPr>
            <p:ph type="dt" sz="half" idx="10"/>
          </p:nvPr>
        </p:nvSpPr>
        <p:spPr/>
        <p:txBody>
          <a:bodyPr/>
          <a:lstStyle/>
          <a:p>
            <a:fld id="{85EE8B3A-D536-4EE7-AAAA-EB98B1A91B76}" type="datetime1">
              <a:rPr lang="en-US" smtClean="0">
                <a:solidFill>
                  <a:prstClr val="black">
                    <a:tint val="75000"/>
                  </a:prstClr>
                </a:solidFill>
              </a:rPr>
              <a:t>9/12/2017</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F2032615-55D6-4F9A-B15F-B7D5AAF129E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51524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F6A6870-CAD5-4E80-A1FB-B4B07AAE7970}"/>
              </a:ext>
            </a:extLst>
          </p:cNvPr>
          <p:cNvGrpSpPr/>
          <p:nvPr/>
        </p:nvGrpSpPr>
        <p:grpSpPr>
          <a:xfrm>
            <a:off x="39321" y="0"/>
            <a:ext cx="12152679" cy="6152828"/>
            <a:chOff x="39321" y="0"/>
            <a:chExt cx="12152679" cy="6152828"/>
          </a:xfrm>
        </p:grpSpPr>
        <p:pic>
          <p:nvPicPr>
            <p:cNvPr id="5" name="Picture 4">
              <a:extLst>
                <a:ext uri="{FF2B5EF4-FFF2-40B4-BE49-F238E27FC236}">
                  <a16:creationId xmlns:a16="http://schemas.microsoft.com/office/drawing/2014/main" id="{3FD6BC40-060E-487F-91E5-01376483272A}"/>
                </a:ext>
              </a:extLst>
            </p:cNvPr>
            <p:cNvPicPr>
              <a:picLocks noChangeAspect="1"/>
            </p:cNvPicPr>
            <p:nvPr/>
          </p:nvPicPr>
          <p:blipFill rotWithShape="1">
            <a:blip r:embed="rId2"/>
            <a:srcRect l="324" r="-324" b="19967"/>
            <a:stretch/>
          </p:blipFill>
          <p:spPr>
            <a:xfrm>
              <a:off x="39321" y="0"/>
              <a:ext cx="12152679" cy="5506497"/>
            </a:xfrm>
            <a:prstGeom prst="rect">
              <a:avLst/>
            </a:prstGeom>
          </p:spPr>
        </p:pic>
        <p:cxnSp>
          <p:nvCxnSpPr>
            <p:cNvPr id="7" name="Straight Arrow Connector 6">
              <a:extLst>
                <a:ext uri="{FF2B5EF4-FFF2-40B4-BE49-F238E27FC236}">
                  <a16:creationId xmlns:a16="http://schemas.microsoft.com/office/drawing/2014/main" id="{D60625BE-E1AA-4765-91B9-80D8168172AD}"/>
                </a:ext>
              </a:extLst>
            </p:cNvPr>
            <p:cNvCxnSpPr>
              <a:cxnSpLocks/>
            </p:cNvCxnSpPr>
            <p:nvPr/>
          </p:nvCxnSpPr>
          <p:spPr>
            <a:xfrm>
              <a:off x="3928905" y="5506497"/>
              <a:ext cx="6053295"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7008026-C06C-4228-B4E9-CF97A39779CF}"/>
                </a:ext>
              </a:extLst>
            </p:cNvPr>
            <p:cNvSpPr txBox="1"/>
            <p:nvPr/>
          </p:nvSpPr>
          <p:spPr>
            <a:xfrm>
              <a:off x="3928905" y="5506497"/>
              <a:ext cx="6163826" cy="646331"/>
            </a:xfrm>
            <a:prstGeom prst="rect">
              <a:avLst/>
            </a:prstGeom>
            <a:noFill/>
          </p:spPr>
          <p:txBody>
            <a:bodyPr wrap="square" rtlCol="0">
              <a:spAutoFit/>
            </a:bodyPr>
            <a:lstStyle/>
            <a:p>
              <a:r>
                <a:rPr lang="en-US" dirty="0">
                  <a:solidFill>
                    <a:srgbClr val="FF0000"/>
                  </a:solidFill>
                </a:rPr>
                <a:t>These 3 are focus of Twister2 but we need to preserve capability on first 2 paradigms</a:t>
              </a:r>
            </a:p>
          </p:txBody>
        </p:sp>
        <p:sp>
          <p:nvSpPr>
            <p:cNvPr id="10" name="TextBox 9">
              <a:extLst>
                <a:ext uri="{FF2B5EF4-FFF2-40B4-BE49-F238E27FC236}">
                  <a16:creationId xmlns:a16="http://schemas.microsoft.com/office/drawing/2014/main" id="{4AA3C158-70C4-42D3-81EF-57F623CA55A4}"/>
                </a:ext>
              </a:extLst>
            </p:cNvPr>
            <p:cNvSpPr txBox="1"/>
            <p:nvPr/>
          </p:nvSpPr>
          <p:spPr>
            <a:xfrm>
              <a:off x="39321" y="5598831"/>
              <a:ext cx="2523009" cy="369332"/>
            </a:xfrm>
            <a:prstGeom prst="rect">
              <a:avLst/>
            </a:prstGeom>
            <a:noFill/>
          </p:spPr>
          <p:txBody>
            <a:bodyPr wrap="square" rtlCol="0">
              <a:spAutoFit/>
            </a:bodyPr>
            <a:lstStyle/>
            <a:p>
              <a:r>
                <a:rPr lang="en-US" dirty="0"/>
                <a:t>Classic Cloud Workload</a:t>
              </a:r>
            </a:p>
          </p:txBody>
        </p:sp>
        <p:cxnSp>
          <p:nvCxnSpPr>
            <p:cNvPr id="11" name="Straight Arrow Connector 10">
              <a:extLst>
                <a:ext uri="{FF2B5EF4-FFF2-40B4-BE49-F238E27FC236}">
                  <a16:creationId xmlns:a16="http://schemas.microsoft.com/office/drawing/2014/main" id="{C1481790-2E16-48F6-9A29-A117DBD523DD}"/>
                </a:ext>
              </a:extLst>
            </p:cNvPr>
            <p:cNvCxnSpPr>
              <a:cxnSpLocks/>
            </p:cNvCxnSpPr>
            <p:nvPr/>
          </p:nvCxnSpPr>
          <p:spPr>
            <a:xfrm>
              <a:off x="62365" y="5506497"/>
              <a:ext cx="3956976"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65A9DB-AB4B-4B92-96FD-190EE0BF661C}"/>
                </a:ext>
              </a:extLst>
            </p:cNvPr>
            <p:cNvSpPr txBox="1"/>
            <p:nvPr/>
          </p:nvSpPr>
          <p:spPr>
            <a:xfrm>
              <a:off x="4432125" y="4998666"/>
              <a:ext cx="2953413" cy="369332"/>
            </a:xfrm>
            <a:prstGeom prst="rect">
              <a:avLst/>
            </a:prstGeom>
            <a:noFill/>
          </p:spPr>
          <p:txBody>
            <a:bodyPr wrap="square" rtlCol="0">
              <a:spAutoFit/>
            </a:bodyPr>
            <a:lstStyle/>
            <a:p>
              <a:r>
                <a:rPr lang="en-US" dirty="0">
                  <a:solidFill>
                    <a:srgbClr val="FF0000"/>
                  </a:solidFill>
                </a:rPr>
                <a:t>Global Machine    Learning</a:t>
              </a:r>
            </a:p>
          </p:txBody>
        </p:sp>
      </p:grpSp>
      <p:sp>
        <p:nvSpPr>
          <p:cNvPr id="2" name="TextBox 1">
            <a:extLst>
              <a:ext uri="{FF2B5EF4-FFF2-40B4-BE49-F238E27FC236}">
                <a16:creationId xmlns:a16="http://schemas.microsoft.com/office/drawing/2014/main" id="{94B67E5E-8FF6-44EA-8693-CB8EB7DA4F2B}"/>
              </a:ext>
            </a:extLst>
          </p:cNvPr>
          <p:cNvSpPr txBox="1"/>
          <p:nvPr/>
        </p:nvSpPr>
        <p:spPr>
          <a:xfrm>
            <a:off x="552893" y="808075"/>
            <a:ext cx="8813310" cy="400110"/>
          </a:xfrm>
          <a:prstGeom prst="rect">
            <a:avLst/>
          </a:prstGeom>
          <a:noFill/>
        </p:spPr>
        <p:txBody>
          <a:bodyPr wrap="none" rtlCol="0">
            <a:spAutoFit/>
          </a:bodyPr>
          <a:lstStyle/>
          <a:p>
            <a:r>
              <a:rPr lang="en-US" sz="2000" dirty="0"/>
              <a:t>Note Problem and System Architecture as efficient execution says they must match</a:t>
            </a:r>
          </a:p>
        </p:txBody>
      </p:sp>
      <p:sp>
        <p:nvSpPr>
          <p:cNvPr id="8" name="Date Placeholder 7">
            <a:extLst>
              <a:ext uri="{FF2B5EF4-FFF2-40B4-BE49-F238E27FC236}">
                <a16:creationId xmlns:a16="http://schemas.microsoft.com/office/drawing/2014/main" id="{08C2D22C-1B69-4918-9103-F1946E88F30D}"/>
              </a:ext>
            </a:extLst>
          </p:cNvPr>
          <p:cNvSpPr>
            <a:spLocks noGrp="1"/>
          </p:cNvSpPr>
          <p:nvPr>
            <p:ph type="dt" sz="half" idx="10"/>
          </p:nvPr>
        </p:nvSpPr>
        <p:spPr/>
        <p:txBody>
          <a:bodyPr/>
          <a:lstStyle/>
          <a:p>
            <a:fld id="{70EB996A-3A80-47ED-B422-FDAC954B0EA8}" type="datetime1">
              <a:rPr lang="en-US" smtClean="0">
                <a:solidFill>
                  <a:prstClr val="black">
                    <a:tint val="75000"/>
                  </a:prstClr>
                </a:solidFill>
              </a:rPr>
              <a:t>9/12/2017</a:t>
            </a:fld>
            <a:endParaRPr lang="en-US">
              <a:solidFill>
                <a:prstClr val="black">
                  <a:tint val="75000"/>
                </a:prstClr>
              </a:solidFill>
            </a:endParaRPr>
          </a:p>
        </p:txBody>
      </p:sp>
      <p:sp>
        <p:nvSpPr>
          <p:cNvPr id="12" name="Slide Number Placeholder 11">
            <a:extLst>
              <a:ext uri="{FF2B5EF4-FFF2-40B4-BE49-F238E27FC236}">
                <a16:creationId xmlns:a16="http://schemas.microsoft.com/office/drawing/2014/main" id="{C59DC655-1E09-4586-AA90-18F0BA316C2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200714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8938" y="1415270"/>
            <a:ext cx="10515600" cy="2852737"/>
          </a:xfrm>
        </p:spPr>
        <p:txBody>
          <a:bodyPr/>
          <a:lstStyle/>
          <a:p>
            <a:pPr algn="ctr"/>
            <a:r>
              <a:rPr lang="en-US" b="1" dirty="0">
                <a:latin typeface="+mn-lt"/>
              </a:rPr>
              <a:t>Software</a:t>
            </a:r>
            <a:br>
              <a:rPr lang="en-US" b="1" dirty="0">
                <a:latin typeface="+mn-lt"/>
              </a:rPr>
            </a:br>
            <a:r>
              <a:rPr lang="en-US" b="1" dirty="0">
                <a:latin typeface="+mn-lt"/>
              </a:rPr>
              <a:t>HPC-ABDS</a:t>
            </a:r>
            <a:br>
              <a:rPr lang="en-US" b="1" dirty="0">
                <a:latin typeface="+mn-lt"/>
              </a:rPr>
            </a:br>
            <a:r>
              <a:rPr lang="en-US" b="1" dirty="0">
                <a:latin typeface="+mn-lt"/>
              </a:rPr>
              <a:t>HPC-</a:t>
            </a:r>
            <a:r>
              <a:rPr lang="en-US" b="1" dirty="0" err="1">
                <a:latin typeface="+mn-lt"/>
              </a:rPr>
              <a:t>FaaS</a:t>
            </a:r>
            <a:endParaRPr lang="en-US" b="1" dirty="0">
              <a:latin typeface="+mn-lt"/>
            </a:endParaRP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p:txBody>
          <a:bodyPr/>
          <a:lstStyle/>
          <a:p>
            <a:endParaRPr lang="en-US"/>
          </a:p>
        </p:txBody>
      </p:sp>
      <p:sp>
        <p:nvSpPr>
          <p:cNvPr id="3" name="Date Placeholder 2">
            <a:extLst>
              <a:ext uri="{FF2B5EF4-FFF2-40B4-BE49-F238E27FC236}">
                <a16:creationId xmlns:a16="http://schemas.microsoft.com/office/drawing/2014/main" id="{19CBE5B1-4756-4302-BF70-CD1B91F17D31}"/>
              </a:ext>
            </a:extLst>
          </p:cNvPr>
          <p:cNvSpPr>
            <a:spLocks noGrp="1"/>
          </p:cNvSpPr>
          <p:nvPr>
            <p:ph type="dt" sz="half" idx="10"/>
          </p:nvPr>
        </p:nvSpPr>
        <p:spPr/>
        <p:txBody>
          <a:bodyPr/>
          <a:lstStyle/>
          <a:p>
            <a:fld id="{3A60EBBC-D31C-436B-B474-F50C92D7F798}" type="datetime1">
              <a:rPr lang="en-US" smtClean="0">
                <a:solidFill>
                  <a:prstClr val="black">
                    <a:tint val="75000"/>
                  </a:prstClr>
                </a:solidFill>
              </a:rPr>
              <a:t>9/12/2017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21F3B4-A04F-453A-A1D2-2F02133D2F9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3173013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54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b="1" dirty="0">
                  <a:solidFill>
                    <a:schemeClr val="bg1"/>
                  </a:solidFill>
                </a:rPr>
                <a:t>Software: MIDAS</a:t>
              </a:r>
              <a:br>
                <a:rPr lang="en-US" b="1" dirty="0">
                  <a:solidFill>
                    <a:schemeClr val="bg1"/>
                  </a:solidFill>
                </a:rPr>
              </a:br>
              <a:r>
                <a:rPr lang="en-US" b="1" dirty="0">
                  <a:solidFill>
                    <a:schemeClr val="bg1"/>
                  </a:solidFill>
                </a:rPr>
                <a:t>HPC-ABDS</a:t>
              </a:r>
            </a:p>
          </p:txBody>
        </p:sp>
      </p:grpSp>
      <p:sp>
        <p:nvSpPr>
          <p:cNvPr id="3" name="Rectangle 2"/>
          <p:cNvSpPr/>
          <p:nvPr/>
        </p:nvSpPr>
        <p:spPr>
          <a:xfrm>
            <a:off x="0" y="13049"/>
            <a:ext cx="3030695" cy="6537174"/>
          </a:xfrm>
          <a:prstGeom prst="rect">
            <a:avLst/>
          </a:prstGeom>
          <a:solidFill>
            <a:schemeClr val="bg1"/>
          </a:solidFill>
        </p:spPr>
        <p:txBody>
          <a:bodyPr wrap="square">
            <a:spAutoFit/>
          </a:bodyPr>
          <a:lstStyle/>
          <a:p>
            <a:pPr>
              <a:lnSpc>
                <a:spcPct val="115000"/>
              </a:lnSpc>
              <a:spcBef>
                <a:spcPts val="1800"/>
              </a:spcBef>
              <a:spcAft>
                <a:spcPts val="600"/>
              </a:spcAft>
            </a:pPr>
            <a:r>
              <a:rPr lang="en-US" sz="2400" dirty="0">
                <a:latin typeface="Times New Roman" panose="02020603050405020304" pitchFamily="18" charset="0"/>
              </a:rPr>
              <a:t>NSF 1443054: CIF21 DIBBs: Middleware and High Performance Analytics Libraries for Scalable Data Science</a:t>
            </a:r>
          </a:p>
          <a:p>
            <a:pPr>
              <a:lnSpc>
                <a:spcPct val="115000"/>
              </a:lnSpc>
              <a:spcBef>
                <a:spcPts val="1800"/>
              </a:spcBef>
              <a:spcAft>
                <a:spcPts val="600"/>
              </a:spcAft>
            </a:pPr>
            <a:r>
              <a:rPr lang="en-US" sz="2400" dirty="0">
                <a:latin typeface="Times New Roman" panose="02020603050405020304" pitchFamily="18" charset="0"/>
              </a:rPr>
              <a:t>Ogres Application Analysis</a:t>
            </a:r>
          </a:p>
          <a:p>
            <a:pPr>
              <a:lnSpc>
                <a:spcPct val="115000"/>
              </a:lnSpc>
              <a:spcBef>
                <a:spcPts val="1800"/>
              </a:spcBef>
              <a:spcAft>
                <a:spcPts val="600"/>
              </a:spcAft>
            </a:pPr>
            <a:r>
              <a:rPr lang="en-US" sz="2400" dirty="0">
                <a:latin typeface="Times New Roman" panose="02020603050405020304" pitchFamily="18" charset="0"/>
              </a:rPr>
              <a:t>HPC-ABDS and HPC-</a:t>
            </a:r>
            <a:r>
              <a:rPr lang="en-US" sz="2400" dirty="0" err="1">
                <a:latin typeface="Times New Roman" panose="02020603050405020304" pitchFamily="18" charset="0"/>
              </a:rPr>
              <a:t>FaaS</a:t>
            </a:r>
            <a:r>
              <a:rPr lang="en-US" sz="2400" dirty="0">
                <a:latin typeface="Times New Roman" panose="02020603050405020304" pitchFamily="18" charset="0"/>
              </a:rPr>
              <a:t> Software</a:t>
            </a:r>
            <a:br>
              <a:rPr lang="en-US" sz="2400" dirty="0">
                <a:latin typeface="Times New Roman" panose="02020603050405020304" pitchFamily="18" charset="0"/>
              </a:rPr>
            </a:br>
            <a:r>
              <a:rPr lang="en-US" sz="2400" dirty="0">
                <a:latin typeface="Times New Roman" panose="02020603050405020304" pitchFamily="18" charset="0"/>
              </a:rPr>
              <a:t>Harp and Twister2 Building Blocks</a:t>
            </a:r>
          </a:p>
          <a:p>
            <a:pPr>
              <a:lnSpc>
                <a:spcPct val="115000"/>
              </a:lnSpc>
              <a:spcBef>
                <a:spcPts val="1800"/>
              </a:spcBef>
              <a:spcAft>
                <a:spcPts val="600"/>
              </a:spcAft>
            </a:pPr>
            <a:r>
              <a:rPr lang="en-US" sz="2400" dirty="0">
                <a:latin typeface="Times New Roman" panose="02020603050405020304" pitchFamily="18" charset="0"/>
              </a:rPr>
              <a:t>SPIDAL Data Analytics Library</a:t>
            </a:r>
            <a:endParaRPr lang="en-US" sz="2400" dirty="0"/>
          </a:p>
        </p:txBody>
      </p:sp>
      <p:sp>
        <p:nvSpPr>
          <p:cNvPr id="6" name="Date Placeholder 5">
            <a:extLst>
              <a:ext uri="{FF2B5EF4-FFF2-40B4-BE49-F238E27FC236}">
                <a16:creationId xmlns:a16="http://schemas.microsoft.com/office/drawing/2014/main" id="{47D2C95A-CAE5-4B86-BFB6-6E6555122FB9}"/>
              </a:ext>
            </a:extLst>
          </p:cNvPr>
          <p:cNvSpPr>
            <a:spLocks noGrp="1"/>
          </p:cNvSpPr>
          <p:nvPr>
            <p:ph type="dt" sz="half" idx="10"/>
          </p:nvPr>
        </p:nvSpPr>
        <p:spPr/>
        <p:txBody>
          <a:bodyPr/>
          <a:lstStyle/>
          <a:p>
            <a:fld id="{8FE1A80D-F9E4-481C-BBB6-410B057AD083}" type="datetime1">
              <a:rPr lang="en-US" smtClean="0">
                <a:solidFill>
                  <a:prstClr val="black">
                    <a:tint val="75000"/>
                  </a:prstClr>
                </a:solidFill>
              </a:rPr>
              <a:t>9/12/2017</a:t>
            </a:fld>
            <a:endParaRPr lang="en-US">
              <a:solidFill>
                <a:prstClr val="black">
                  <a:tint val="75000"/>
                </a:prstClr>
              </a:solidFill>
            </a:endParaRPr>
          </a:p>
        </p:txBody>
      </p:sp>
      <p:sp>
        <p:nvSpPr>
          <p:cNvPr id="14" name="Slide Number Placeholder 13">
            <a:extLst>
              <a:ext uri="{FF2B5EF4-FFF2-40B4-BE49-F238E27FC236}">
                <a16:creationId xmlns:a16="http://schemas.microsoft.com/office/drawing/2014/main" id="{6FC19299-EB2F-4A5D-957B-19F9D1F4F36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38388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384" y="751180"/>
            <a:ext cx="11654726" cy="5325612"/>
          </a:xfrm>
        </p:spPr>
        <p:txBody>
          <a:bodyPr>
            <a:normAutofit fontScale="85000" lnSpcReduction="20000"/>
          </a:bodyPr>
          <a:lstStyle/>
          <a:p>
            <a:r>
              <a:rPr lang="en-US" dirty="0"/>
              <a:t>Google likes to show a timeline; we can build on (Apache version of) this</a:t>
            </a:r>
          </a:p>
          <a:p>
            <a:r>
              <a:rPr lang="en-US" dirty="0"/>
              <a:t>2002 </a:t>
            </a:r>
            <a:r>
              <a:rPr lang="en-US" b="1" dirty="0"/>
              <a:t>Google File System </a:t>
            </a:r>
            <a:r>
              <a:rPr lang="en-US" dirty="0"/>
              <a:t>GFS ~HDFS (Level </a:t>
            </a:r>
            <a:r>
              <a:rPr lang="en-US" dirty="0">
                <a:solidFill>
                  <a:srgbClr val="C00000"/>
                </a:solidFill>
              </a:rPr>
              <a:t>8</a:t>
            </a:r>
            <a:r>
              <a:rPr lang="en-US" dirty="0"/>
              <a:t>)</a:t>
            </a:r>
          </a:p>
          <a:p>
            <a:r>
              <a:rPr lang="en-US" dirty="0"/>
              <a:t>2004 </a:t>
            </a:r>
            <a:r>
              <a:rPr lang="en-US" b="1" dirty="0"/>
              <a:t>MapReduce</a:t>
            </a:r>
            <a:r>
              <a:rPr lang="en-US" dirty="0"/>
              <a:t> Apache Hadoop (Level </a:t>
            </a:r>
            <a:r>
              <a:rPr lang="en-US" dirty="0">
                <a:solidFill>
                  <a:srgbClr val="C00000"/>
                </a:solidFill>
              </a:rPr>
              <a:t>14A</a:t>
            </a:r>
            <a:r>
              <a:rPr lang="en-US" dirty="0"/>
              <a:t>)</a:t>
            </a:r>
          </a:p>
          <a:p>
            <a:r>
              <a:rPr lang="en-US" dirty="0"/>
              <a:t>2006 </a:t>
            </a:r>
            <a:r>
              <a:rPr lang="en-US" b="1" dirty="0"/>
              <a:t>Big Table </a:t>
            </a:r>
            <a:r>
              <a:rPr lang="en-US" dirty="0"/>
              <a:t>Apache Hbase (Level </a:t>
            </a:r>
            <a:r>
              <a:rPr lang="en-US" dirty="0">
                <a:solidFill>
                  <a:srgbClr val="C00000"/>
                </a:solidFill>
              </a:rPr>
              <a:t>11B</a:t>
            </a:r>
            <a:r>
              <a:rPr lang="en-US" dirty="0"/>
              <a:t>)</a:t>
            </a:r>
          </a:p>
          <a:p>
            <a:r>
              <a:rPr lang="en-US" dirty="0"/>
              <a:t>2008 </a:t>
            </a:r>
            <a:r>
              <a:rPr lang="en-US" b="1" dirty="0"/>
              <a:t>Dremel </a:t>
            </a:r>
            <a:r>
              <a:rPr lang="en-US" dirty="0"/>
              <a:t>Apache Drill (Level </a:t>
            </a:r>
            <a:r>
              <a:rPr lang="en-US" dirty="0">
                <a:solidFill>
                  <a:srgbClr val="C00000"/>
                </a:solidFill>
              </a:rPr>
              <a:t>15A</a:t>
            </a:r>
            <a:r>
              <a:rPr lang="en-US" dirty="0"/>
              <a:t>)</a:t>
            </a:r>
          </a:p>
          <a:p>
            <a:r>
              <a:rPr lang="en-US" dirty="0"/>
              <a:t>2009 </a:t>
            </a:r>
            <a:r>
              <a:rPr lang="en-US" b="1" dirty="0"/>
              <a:t>Pregel</a:t>
            </a:r>
            <a:r>
              <a:rPr lang="en-US" dirty="0"/>
              <a:t> Apache </a:t>
            </a:r>
            <a:r>
              <a:rPr lang="en-US" dirty="0" err="1"/>
              <a:t>Giraph</a:t>
            </a:r>
            <a:r>
              <a:rPr lang="en-US" dirty="0"/>
              <a:t> (Level </a:t>
            </a:r>
            <a:r>
              <a:rPr lang="en-US" dirty="0">
                <a:solidFill>
                  <a:srgbClr val="C00000"/>
                </a:solidFill>
              </a:rPr>
              <a:t>14A</a:t>
            </a:r>
            <a:r>
              <a:rPr lang="en-US" dirty="0"/>
              <a:t>)</a:t>
            </a:r>
          </a:p>
          <a:p>
            <a:r>
              <a:rPr lang="en-US" dirty="0"/>
              <a:t>2010 </a:t>
            </a:r>
            <a:r>
              <a:rPr lang="en-US" b="1" dirty="0" err="1"/>
              <a:t>FlumeJava</a:t>
            </a:r>
            <a:r>
              <a:rPr lang="en-US" b="1" dirty="0"/>
              <a:t> </a:t>
            </a:r>
            <a:r>
              <a:rPr lang="en-US" dirty="0"/>
              <a:t>Apache Crunch (Level </a:t>
            </a:r>
            <a:r>
              <a:rPr lang="en-US" dirty="0">
                <a:solidFill>
                  <a:srgbClr val="C00000"/>
                </a:solidFill>
              </a:rPr>
              <a:t>17</a:t>
            </a:r>
            <a:r>
              <a:rPr lang="en-US" dirty="0"/>
              <a:t>)</a:t>
            </a:r>
          </a:p>
          <a:p>
            <a:r>
              <a:rPr lang="en-US" dirty="0"/>
              <a:t>2010 </a:t>
            </a:r>
            <a:r>
              <a:rPr lang="en-US" b="1" dirty="0"/>
              <a:t>Colossus </a:t>
            </a:r>
            <a:r>
              <a:rPr lang="en-US" dirty="0"/>
              <a:t>better GFS (Level </a:t>
            </a:r>
            <a:r>
              <a:rPr lang="en-US" dirty="0">
                <a:solidFill>
                  <a:srgbClr val="C00000"/>
                </a:solidFill>
              </a:rPr>
              <a:t>18</a:t>
            </a:r>
            <a:r>
              <a:rPr lang="en-US" dirty="0"/>
              <a:t>)</a:t>
            </a:r>
          </a:p>
          <a:p>
            <a:r>
              <a:rPr lang="en-US" dirty="0"/>
              <a:t>2012 </a:t>
            </a:r>
            <a:r>
              <a:rPr lang="en-US" b="1" dirty="0"/>
              <a:t>Spanner</a:t>
            </a:r>
            <a:r>
              <a:rPr lang="en-US" dirty="0"/>
              <a:t> horizontally scalable NewSQL database ~</a:t>
            </a:r>
            <a:r>
              <a:rPr lang="en-US" dirty="0" err="1"/>
              <a:t>CockroachDB</a:t>
            </a:r>
            <a:r>
              <a:rPr lang="en-US" dirty="0"/>
              <a:t> (Level </a:t>
            </a:r>
            <a:r>
              <a:rPr lang="en-US" dirty="0">
                <a:solidFill>
                  <a:srgbClr val="C00000"/>
                </a:solidFill>
              </a:rPr>
              <a:t>11C</a:t>
            </a:r>
            <a:r>
              <a:rPr lang="en-US" dirty="0"/>
              <a:t>)</a:t>
            </a:r>
          </a:p>
          <a:p>
            <a:r>
              <a:rPr lang="en-US" dirty="0"/>
              <a:t>2013</a:t>
            </a:r>
            <a:r>
              <a:rPr lang="en-US" b="1" dirty="0"/>
              <a:t> F1</a:t>
            </a:r>
            <a:r>
              <a:rPr lang="en-US" dirty="0"/>
              <a:t> horizontally scalable SQL database (Level </a:t>
            </a:r>
            <a:r>
              <a:rPr lang="en-US" dirty="0">
                <a:solidFill>
                  <a:srgbClr val="C00000"/>
                </a:solidFill>
              </a:rPr>
              <a:t>11C</a:t>
            </a:r>
            <a:r>
              <a:rPr lang="en-US" dirty="0"/>
              <a:t>)</a:t>
            </a:r>
          </a:p>
          <a:p>
            <a:r>
              <a:rPr lang="en-US" dirty="0"/>
              <a:t>2013 </a:t>
            </a:r>
            <a:r>
              <a:rPr lang="en-US" b="1" dirty="0" err="1"/>
              <a:t>MillWheel</a:t>
            </a:r>
            <a:r>
              <a:rPr lang="en-US" dirty="0"/>
              <a:t> ~Apache Storm, Twitter Heron (Google not first!) (Level </a:t>
            </a:r>
            <a:r>
              <a:rPr lang="en-US" dirty="0">
                <a:solidFill>
                  <a:srgbClr val="C00000"/>
                </a:solidFill>
              </a:rPr>
              <a:t>14B</a:t>
            </a:r>
            <a:r>
              <a:rPr lang="en-US" dirty="0"/>
              <a:t>)</a:t>
            </a:r>
          </a:p>
          <a:p>
            <a:r>
              <a:rPr lang="en-US" dirty="0"/>
              <a:t>2015 </a:t>
            </a:r>
            <a:r>
              <a:rPr lang="en-US" b="1" dirty="0"/>
              <a:t>Cloud Dataflow </a:t>
            </a:r>
            <a:r>
              <a:rPr lang="en-US" dirty="0"/>
              <a:t>Apache Beam with Spark  or Flink (dataflow) engine (Level </a:t>
            </a:r>
            <a:r>
              <a:rPr lang="en-US" dirty="0">
                <a:solidFill>
                  <a:srgbClr val="C00000"/>
                </a:solidFill>
              </a:rPr>
              <a:t>17</a:t>
            </a:r>
            <a:r>
              <a:rPr lang="en-US" dirty="0"/>
              <a:t>)</a:t>
            </a:r>
          </a:p>
          <a:p>
            <a:r>
              <a:rPr lang="en-US" dirty="0"/>
              <a:t>Functionalities not identified: </a:t>
            </a:r>
            <a:r>
              <a:rPr lang="en-US" b="1" dirty="0"/>
              <a:t>Security(</a:t>
            </a:r>
            <a:r>
              <a:rPr lang="en-US" dirty="0">
                <a:solidFill>
                  <a:srgbClr val="C00000"/>
                </a:solidFill>
              </a:rPr>
              <a:t>3</a:t>
            </a:r>
            <a:r>
              <a:rPr lang="en-US" b="1" dirty="0"/>
              <a:t>), Data Transfer(</a:t>
            </a:r>
            <a:r>
              <a:rPr lang="en-US" dirty="0">
                <a:solidFill>
                  <a:srgbClr val="C00000"/>
                </a:solidFill>
              </a:rPr>
              <a:t>10</a:t>
            </a:r>
            <a:r>
              <a:rPr lang="en-US" b="1" dirty="0"/>
              <a:t>), Scheduling(</a:t>
            </a:r>
            <a:r>
              <a:rPr lang="en-US" dirty="0">
                <a:solidFill>
                  <a:srgbClr val="C00000"/>
                </a:solidFill>
              </a:rPr>
              <a:t>9</a:t>
            </a:r>
            <a:r>
              <a:rPr lang="en-US" b="1" dirty="0"/>
              <a:t>), DevOps(</a:t>
            </a:r>
            <a:r>
              <a:rPr lang="en-US" dirty="0">
                <a:solidFill>
                  <a:srgbClr val="C00000"/>
                </a:solidFill>
              </a:rPr>
              <a:t>6</a:t>
            </a:r>
            <a:r>
              <a:rPr lang="en-US" b="1" dirty="0"/>
              <a:t>), </a:t>
            </a:r>
            <a:r>
              <a:rPr lang="en-US" b="1" dirty="0" err="1"/>
              <a:t>serverless</a:t>
            </a:r>
            <a:r>
              <a:rPr lang="en-US" b="1" dirty="0"/>
              <a:t> computing </a:t>
            </a:r>
            <a:r>
              <a:rPr lang="en-US" dirty="0"/>
              <a:t>(where Apache has </a:t>
            </a:r>
            <a:r>
              <a:rPr lang="en-US" b="1" dirty="0" err="1"/>
              <a:t>OpenWhisk</a:t>
            </a:r>
            <a:r>
              <a:rPr lang="en-US" b="1" dirty="0"/>
              <a:t>) (</a:t>
            </a:r>
            <a:r>
              <a:rPr lang="en-US" dirty="0">
                <a:solidFill>
                  <a:srgbClr val="C00000"/>
                </a:solidFill>
              </a:rPr>
              <a:t>5</a:t>
            </a:r>
            <a:r>
              <a:rPr lang="en-US" b="1" dirty="0"/>
              <a:t>)</a:t>
            </a:r>
            <a:endParaRPr lang="en-US" dirty="0"/>
          </a:p>
        </p:txBody>
      </p:sp>
      <p:sp>
        <p:nvSpPr>
          <p:cNvPr id="3" name="Title 2"/>
          <p:cNvSpPr>
            <a:spLocks noGrp="1"/>
          </p:cNvSpPr>
          <p:nvPr>
            <p:ph type="title"/>
          </p:nvPr>
        </p:nvSpPr>
        <p:spPr>
          <a:xfrm>
            <a:off x="635400" y="73911"/>
            <a:ext cx="10515600" cy="684170"/>
          </a:xfrm>
        </p:spPr>
        <p:txBody>
          <a:bodyPr>
            <a:normAutofit/>
          </a:bodyPr>
          <a:lstStyle/>
          <a:p>
            <a:pPr algn="ctr"/>
            <a:r>
              <a:rPr lang="en-US" sz="4000" b="1" dirty="0">
                <a:latin typeface="+mn-lt"/>
              </a:rPr>
              <a:t>Components of Big Data Stack</a:t>
            </a:r>
          </a:p>
        </p:txBody>
      </p:sp>
      <p:pic>
        <p:nvPicPr>
          <p:cNvPr id="5" name="Picture 4">
            <a:extLst>
              <a:ext uri="{FF2B5EF4-FFF2-40B4-BE49-F238E27FC236}">
                <a16:creationId xmlns:a16="http://schemas.microsoft.com/office/drawing/2014/main" id="{744B53A8-E3CA-4064-8871-A5E594619E13}"/>
              </a:ext>
            </a:extLst>
          </p:cNvPr>
          <p:cNvPicPr>
            <a:picLocks noChangeAspect="1"/>
          </p:cNvPicPr>
          <p:nvPr/>
        </p:nvPicPr>
        <p:blipFill>
          <a:blip r:embed="rId2"/>
          <a:stretch>
            <a:fillRect/>
          </a:stretch>
        </p:blipFill>
        <p:spPr>
          <a:xfrm>
            <a:off x="7070231" y="1147279"/>
            <a:ext cx="4897651" cy="2628889"/>
          </a:xfrm>
          <a:prstGeom prst="rect">
            <a:avLst/>
          </a:prstGeom>
        </p:spPr>
      </p:pic>
      <p:sp>
        <p:nvSpPr>
          <p:cNvPr id="6" name="TextBox 5">
            <a:extLst>
              <a:ext uri="{FF2B5EF4-FFF2-40B4-BE49-F238E27FC236}">
                <a16:creationId xmlns:a16="http://schemas.microsoft.com/office/drawing/2014/main" id="{ECC5AF9B-9E37-49A1-8733-161A6E3FABFA}"/>
              </a:ext>
            </a:extLst>
          </p:cNvPr>
          <p:cNvSpPr txBox="1"/>
          <p:nvPr/>
        </p:nvSpPr>
        <p:spPr>
          <a:xfrm>
            <a:off x="8371367" y="5707460"/>
            <a:ext cx="2194640" cy="369332"/>
          </a:xfrm>
          <a:prstGeom prst="rect">
            <a:avLst/>
          </a:prstGeom>
          <a:noFill/>
        </p:spPr>
        <p:txBody>
          <a:bodyPr wrap="none" rtlCol="0">
            <a:spAutoFit/>
          </a:bodyPr>
          <a:lstStyle/>
          <a:p>
            <a:r>
              <a:rPr lang="en-US" dirty="0">
                <a:solidFill>
                  <a:srgbClr val="C00000"/>
                </a:solidFill>
              </a:rPr>
              <a:t>HPC-ABDS Levels in ()</a:t>
            </a:r>
          </a:p>
        </p:txBody>
      </p:sp>
      <p:sp>
        <p:nvSpPr>
          <p:cNvPr id="8" name="Date Placeholder 7">
            <a:extLst>
              <a:ext uri="{FF2B5EF4-FFF2-40B4-BE49-F238E27FC236}">
                <a16:creationId xmlns:a16="http://schemas.microsoft.com/office/drawing/2014/main" id="{47DA8C8B-C704-4443-AC45-F0DEB74A0C55}"/>
              </a:ext>
            </a:extLst>
          </p:cNvPr>
          <p:cNvSpPr>
            <a:spLocks noGrp="1"/>
          </p:cNvSpPr>
          <p:nvPr>
            <p:ph type="dt" sz="half" idx="10"/>
          </p:nvPr>
        </p:nvSpPr>
        <p:spPr/>
        <p:txBody>
          <a:bodyPr/>
          <a:lstStyle/>
          <a:p>
            <a:fld id="{F9A3124B-8AEB-472C-B8FB-4DF3BF31D94D}" type="datetime1">
              <a:rPr lang="en-US" smtClean="0">
                <a:solidFill>
                  <a:prstClr val="black">
                    <a:tint val="75000"/>
                  </a:prstClr>
                </a:solidFill>
              </a:rPr>
              <a:t>9/12/2017</a:t>
            </a:fld>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6BF2EFAC-27F7-4821-8FF5-A2D2973E2B3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1560343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5B4247-6A3F-42DF-8774-69B152E977A8}"/>
              </a:ext>
            </a:extLst>
          </p:cNvPr>
          <p:cNvSpPr>
            <a:spLocks noGrp="1"/>
          </p:cNvSpPr>
          <p:nvPr>
            <p:ph idx="1"/>
          </p:nvPr>
        </p:nvSpPr>
        <p:spPr>
          <a:xfrm>
            <a:off x="0" y="828339"/>
            <a:ext cx="12059322" cy="5200501"/>
          </a:xfrm>
        </p:spPr>
        <p:txBody>
          <a:bodyPr>
            <a:normAutofit/>
          </a:bodyPr>
          <a:lstStyle/>
          <a:p>
            <a:r>
              <a:rPr lang="en-US" dirty="0"/>
              <a:t>Data gaining in importance compared to simulations</a:t>
            </a:r>
          </a:p>
          <a:p>
            <a:pPr lvl="1"/>
            <a:r>
              <a:rPr lang="en-US" sz="2800" dirty="0"/>
              <a:t>Data analysis techniques changing with old and new applications</a:t>
            </a:r>
          </a:p>
          <a:p>
            <a:r>
              <a:rPr lang="en-US" dirty="0"/>
              <a:t>All forms of IT increasing in importance; both data and simulations increasing</a:t>
            </a:r>
          </a:p>
          <a:p>
            <a:r>
              <a:rPr lang="en-US" b="1" dirty="0"/>
              <a:t>Internet of Things </a:t>
            </a:r>
            <a:r>
              <a:rPr lang="en-US" dirty="0"/>
              <a:t>and </a:t>
            </a:r>
            <a:r>
              <a:rPr lang="en-US" b="1" dirty="0"/>
              <a:t>Edge Computing </a:t>
            </a:r>
            <a:r>
              <a:rPr lang="en-US" dirty="0"/>
              <a:t>growing in importance</a:t>
            </a:r>
          </a:p>
          <a:p>
            <a:r>
              <a:rPr lang="en-US" b="1" dirty="0"/>
              <a:t>Exascale initiative </a:t>
            </a:r>
            <a:r>
              <a:rPr lang="en-US" dirty="0"/>
              <a:t>driving large supercomputers</a:t>
            </a:r>
          </a:p>
          <a:p>
            <a:r>
              <a:rPr lang="en-US" b="1" dirty="0"/>
              <a:t>Use of public clouds increasing rapidly</a:t>
            </a:r>
          </a:p>
          <a:p>
            <a:pPr lvl="1"/>
            <a:r>
              <a:rPr lang="en-US" sz="2800" dirty="0"/>
              <a:t>Clouds becoming diverse with subsystems containing GPU’s, FPGA’s, high performance networks, storage, memory …</a:t>
            </a:r>
          </a:p>
          <a:p>
            <a:pPr lvl="1"/>
            <a:r>
              <a:rPr lang="en-US" sz="2800" dirty="0"/>
              <a:t>They have economies of scale; hard to compete with</a:t>
            </a:r>
          </a:p>
          <a:p>
            <a:r>
              <a:rPr lang="en-US" b="1" dirty="0"/>
              <a:t>Serverless (server hidden) computing attractive to user</a:t>
            </a:r>
            <a:r>
              <a:rPr lang="en-US" dirty="0"/>
              <a:t>: </a:t>
            </a:r>
            <a:br>
              <a:rPr lang="en-US" dirty="0"/>
            </a:br>
            <a:r>
              <a:rPr lang="en-US" dirty="0"/>
              <a:t>“No server is easier to manage than no server”</a:t>
            </a:r>
          </a:p>
        </p:txBody>
      </p:sp>
      <p:sp>
        <p:nvSpPr>
          <p:cNvPr id="3" name="Title 2">
            <a:extLst>
              <a:ext uri="{FF2B5EF4-FFF2-40B4-BE49-F238E27FC236}">
                <a16:creationId xmlns:a16="http://schemas.microsoft.com/office/drawing/2014/main" id="{8253B89F-D053-42B0-9B04-95C17E1F28F5}"/>
              </a:ext>
            </a:extLst>
          </p:cNvPr>
          <p:cNvSpPr>
            <a:spLocks noGrp="1"/>
          </p:cNvSpPr>
          <p:nvPr>
            <p:ph type="title"/>
          </p:nvPr>
        </p:nvSpPr>
        <p:spPr>
          <a:xfrm>
            <a:off x="347209" y="0"/>
            <a:ext cx="10515600" cy="1061389"/>
          </a:xfrm>
        </p:spPr>
        <p:txBody>
          <a:bodyPr/>
          <a:lstStyle/>
          <a:p>
            <a:pPr algn="ctr"/>
            <a:r>
              <a:rPr lang="en-US" b="1" dirty="0">
                <a:latin typeface="+mn-lt"/>
              </a:rPr>
              <a:t>Important Trends I</a:t>
            </a:r>
          </a:p>
        </p:txBody>
      </p:sp>
      <p:sp>
        <p:nvSpPr>
          <p:cNvPr id="6" name="Date Placeholder 5">
            <a:extLst>
              <a:ext uri="{FF2B5EF4-FFF2-40B4-BE49-F238E27FC236}">
                <a16:creationId xmlns:a16="http://schemas.microsoft.com/office/drawing/2014/main" id="{8E158470-9C58-410C-BB22-6450107D3C4C}"/>
              </a:ext>
            </a:extLst>
          </p:cNvPr>
          <p:cNvSpPr>
            <a:spLocks noGrp="1"/>
          </p:cNvSpPr>
          <p:nvPr>
            <p:ph type="dt" sz="half" idx="10"/>
          </p:nvPr>
        </p:nvSpPr>
        <p:spPr/>
        <p:txBody>
          <a:bodyPr/>
          <a:lstStyle/>
          <a:p>
            <a:fld id="{B87301B8-0F93-4098-8B69-7BBF317A7769}" type="datetime1">
              <a:rPr lang="en-US" smtClean="0">
                <a:solidFill>
                  <a:prstClr val="black">
                    <a:tint val="75000"/>
                  </a:prstClr>
                </a:solidFill>
              </a:rPr>
              <a:t>9/12/2017</a:t>
            </a:fld>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C7C33296-2B74-4880-9F95-CB00A000B9E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753988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102037-BF66-4710-87FB-F646B0BBB3D6}"/>
              </a:ext>
            </a:extLst>
          </p:cNvPr>
          <p:cNvSpPr>
            <a:spLocks noGrp="1"/>
          </p:cNvSpPr>
          <p:nvPr>
            <p:ph type="title"/>
          </p:nvPr>
        </p:nvSpPr>
        <p:spPr>
          <a:xfrm>
            <a:off x="0" y="2364582"/>
            <a:ext cx="2757488" cy="1440122"/>
          </a:xfrm>
        </p:spPr>
        <p:txBody>
          <a:bodyPr>
            <a:normAutofit fontScale="90000"/>
          </a:bodyPr>
          <a:lstStyle/>
          <a:p>
            <a:r>
              <a:rPr lang="en-US" sz="4000" b="1" dirty="0">
                <a:latin typeface="+mn-lt"/>
              </a:rPr>
              <a:t>HPC-ABDS</a:t>
            </a:r>
            <a:br>
              <a:rPr lang="en-US" sz="4000" b="1" dirty="0">
                <a:latin typeface="+mn-lt"/>
              </a:rPr>
            </a:br>
            <a:br>
              <a:rPr lang="en-US" sz="4000" b="1" dirty="0">
                <a:latin typeface="+mn-lt"/>
              </a:rPr>
            </a:br>
            <a:r>
              <a:rPr lang="en-US" sz="4000" dirty="0">
                <a:latin typeface="+mn-lt"/>
              </a:rPr>
              <a:t>Integrated wide range of HPC and Big Data technologies</a:t>
            </a:r>
            <a:r>
              <a:rPr lang="en-US" dirty="0">
                <a:latin typeface="+mn-lt"/>
              </a:rPr>
              <a:t>.</a:t>
            </a:r>
            <a:br>
              <a:rPr lang="en-US" sz="4000" dirty="0">
                <a:latin typeface="+mn-lt"/>
              </a:rPr>
            </a:br>
            <a:br>
              <a:rPr lang="en-US" sz="4000" dirty="0">
                <a:latin typeface="+mn-lt"/>
              </a:rPr>
            </a:br>
            <a:r>
              <a:rPr lang="en-US" sz="4000" dirty="0">
                <a:latin typeface="+mn-lt"/>
              </a:rPr>
              <a:t>I gave up updating list in January 2016!</a:t>
            </a:r>
          </a:p>
        </p:txBody>
      </p:sp>
      <p:pic>
        <p:nvPicPr>
          <p:cNvPr id="5" name="Picture 4">
            <a:extLst>
              <a:ext uri="{FF2B5EF4-FFF2-40B4-BE49-F238E27FC236}">
                <a16:creationId xmlns:a16="http://schemas.microsoft.com/office/drawing/2014/main" id="{C2115D3B-01E2-4BD4-B2DE-B5A3C59B1F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915"/>
          <a:stretch/>
        </p:blipFill>
        <p:spPr bwMode="auto">
          <a:xfrm>
            <a:off x="2699245" y="0"/>
            <a:ext cx="9492755" cy="6919112"/>
          </a:xfrm>
          <a:prstGeom prst="rect">
            <a:avLst/>
          </a:prstGeom>
          <a:noFill/>
          <a:ln>
            <a:noFill/>
          </a:ln>
          <a:extLst>
            <a:ext uri="{53640926-AAD7-44D8-BBD7-CCE9431645EC}">
              <a14:shadowObscured xmlns:a14="http://schemas.microsoft.com/office/drawing/2010/main"/>
            </a:ext>
          </a:extLst>
        </p:spPr>
      </p:pic>
      <p:sp>
        <p:nvSpPr>
          <p:cNvPr id="6" name="Date Placeholder 5">
            <a:extLst>
              <a:ext uri="{FF2B5EF4-FFF2-40B4-BE49-F238E27FC236}">
                <a16:creationId xmlns:a16="http://schemas.microsoft.com/office/drawing/2014/main" id="{AB4A8A29-3355-436D-9699-9DE997F2894A}"/>
              </a:ext>
            </a:extLst>
          </p:cNvPr>
          <p:cNvSpPr>
            <a:spLocks noGrp="1"/>
          </p:cNvSpPr>
          <p:nvPr>
            <p:ph type="dt" sz="half" idx="10"/>
          </p:nvPr>
        </p:nvSpPr>
        <p:spPr/>
        <p:txBody>
          <a:bodyPr/>
          <a:lstStyle/>
          <a:p>
            <a:fld id="{81DF8CCE-EB11-45F0-8C17-A31F73E8BAFD}" type="datetime1">
              <a:rPr lang="en-US" smtClean="0">
                <a:solidFill>
                  <a:prstClr val="black">
                    <a:tint val="75000"/>
                  </a:prstClr>
                </a:solidFill>
              </a:rPr>
              <a:t>9/12/2017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0A06F09-1FEC-4F71-8776-D8859DC2286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171980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12123"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solidFill>
                <a:srgbClr val="000000"/>
              </a:solidFill>
            </a:endParaRPr>
          </a:p>
        </p:txBody>
      </p:sp>
      <p:sp>
        <p:nvSpPr>
          <p:cNvPr id="35" name="TextBox 34">
            <a:extLst>
              <a:ext uri="{FF2B5EF4-FFF2-40B4-BE49-F238E27FC236}">
                <a16:creationId xmlns:a16="http://schemas.microsoft.com/office/drawing/2014/main" id="{66ECBDCC-6057-4C1F-9BAE-EA51785CA8CC}"/>
              </a:ext>
            </a:extLst>
          </p:cNvPr>
          <p:cNvSpPr txBox="1"/>
          <p:nvPr/>
        </p:nvSpPr>
        <p:spPr>
          <a:xfrm>
            <a:off x="72561" y="734347"/>
            <a:ext cx="2807233" cy="4524315"/>
          </a:xfrm>
          <a:prstGeom prst="rect">
            <a:avLst/>
          </a:prstGeom>
          <a:noFill/>
        </p:spPr>
        <p:txBody>
          <a:bodyPr wrap="square" rtlCol="0">
            <a:spAutoFit/>
          </a:bodyPr>
          <a:lstStyle/>
          <a:p>
            <a:r>
              <a:rPr lang="en-US" sz="2400" dirty="0"/>
              <a:t>Different choices in software systems in Clouds and HPC. HPC-ABDS takes cloud software augmented by HPC when needed to improve performance</a:t>
            </a:r>
          </a:p>
          <a:p>
            <a:endParaRPr lang="en-US" sz="2400" dirty="0"/>
          </a:p>
          <a:p>
            <a:r>
              <a:rPr lang="en-US" sz="2400" dirty="0"/>
              <a:t>16 of 21 layers plus languages</a:t>
            </a:r>
          </a:p>
        </p:txBody>
      </p:sp>
      <p:sp>
        <p:nvSpPr>
          <p:cNvPr id="4" name="Date Placeholder 3">
            <a:extLst>
              <a:ext uri="{FF2B5EF4-FFF2-40B4-BE49-F238E27FC236}">
                <a16:creationId xmlns:a16="http://schemas.microsoft.com/office/drawing/2014/main" id="{7F1B56E5-98E6-47AC-8273-5417A0A7CFF4}"/>
              </a:ext>
            </a:extLst>
          </p:cNvPr>
          <p:cNvSpPr>
            <a:spLocks noGrp="1"/>
          </p:cNvSpPr>
          <p:nvPr>
            <p:ph type="dt" sz="half" idx="10"/>
          </p:nvPr>
        </p:nvSpPr>
        <p:spPr/>
        <p:txBody>
          <a:bodyPr/>
          <a:lstStyle/>
          <a:p>
            <a:fld id="{C81026B9-9FC3-4306-9E82-F871AEE6100C}" type="datetime1">
              <a:rPr lang="en-US" smtClean="0">
                <a:solidFill>
                  <a:prstClr val="black">
                    <a:tint val="75000"/>
                  </a:prstClr>
                </a:solidFill>
              </a:rPr>
              <a:t>9/13/2017</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B9E0757-9EDB-4F3F-B7FB-67BA9C68B84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21</a:t>
            </a:fld>
            <a:endParaRPr lang="en-US">
              <a:solidFill>
                <a:prstClr val="black">
                  <a:tint val="75000"/>
                </a:prstClr>
              </a:solidFill>
            </a:endParaRPr>
          </a:p>
        </p:txBody>
      </p:sp>
      <p:pic>
        <p:nvPicPr>
          <p:cNvPr id="38" name="Picture 37">
            <a:extLst>
              <a:ext uri="{FF2B5EF4-FFF2-40B4-BE49-F238E27FC236}">
                <a16:creationId xmlns:a16="http://schemas.microsoft.com/office/drawing/2014/main" id="{BFDDD88E-AF3F-4F73-911D-A848ED7D9EDE}"/>
              </a:ext>
            </a:extLst>
          </p:cNvPr>
          <p:cNvPicPr>
            <a:picLocks noChangeAspect="1"/>
          </p:cNvPicPr>
          <p:nvPr/>
        </p:nvPicPr>
        <p:blipFill>
          <a:blip r:embed="rId2"/>
          <a:stretch>
            <a:fillRect/>
          </a:stretch>
        </p:blipFill>
        <p:spPr>
          <a:xfrm>
            <a:off x="3012123" y="253057"/>
            <a:ext cx="9096020" cy="6468417"/>
          </a:xfrm>
          <a:prstGeom prst="rect">
            <a:avLst/>
          </a:prstGeom>
        </p:spPr>
      </p:pic>
    </p:spTree>
    <p:extLst>
      <p:ext uri="{BB962C8B-B14F-4D97-AF65-F5344CB8AC3E}">
        <p14:creationId xmlns:p14="http://schemas.microsoft.com/office/powerpoint/2010/main" val="3864707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58994" y="3064546"/>
            <a:ext cx="12133006" cy="2852737"/>
          </a:xfrm>
        </p:spPr>
        <p:txBody>
          <a:bodyPr/>
          <a:lstStyle/>
          <a:p>
            <a:pPr algn="ctr"/>
            <a:r>
              <a:rPr lang="en-US" b="1" dirty="0"/>
              <a:t>Implementing Twister2</a:t>
            </a:r>
            <a:br>
              <a:rPr lang="en-US" b="1" dirty="0"/>
            </a:br>
            <a:r>
              <a:rPr lang="en-US" sz="5400" b="1" dirty="0"/>
              <a:t>to support a Grid linked to an HPC Cloud</a:t>
            </a:r>
            <a:endParaRPr lang="en-US" b="1" dirty="0"/>
          </a:p>
        </p:txBody>
      </p:sp>
      <p:grpSp>
        <p:nvGrpSpPr>
          <p:cNvPr id="20" name="Group 19">
            <a:extLst>
              <a:ext uri="{FF2B5EF4-FFF2-40B4-BE49-F238E27FC236}">
                <a16:creationId xmlns:a16="http://schemas.microsoft.com/office/drawing/2014/main" id="{49FC71D2-86FA-4882-98CC-B15ED30A02A6}"/>
              </a:ext>
            </a:extLst>
          </p:cNvPr>
          <p:cNvGrpSpPr/>
          <p:nvPr/>
        </p:nvGrpSpPr>
        <p:grpSpPr>
          <a:xfrm>
            <a:off x="1179150" y="524576"/>
            <a:ext cx="9033968" cy="3737377"/>
            <a:chOff x="1179150" y="524576"/>
            <a:chExt cx="9033968" cy="3737377"/>
          </a:xfrm>
        </p:grpSpPr>
        <p:grpSp>
          <p:nvGrpSpPr>
            <p:cNvPr id="18" name="Group 17">
              <a:extLst>
                <a:ext uri="{FF2B5EF4-FFF2-40B4-BE49-F238E27FC236}">
                  <a16:creationId xmlns:a16="http://schemas.microsoft.com/office/drawing/2014/main" id="{A4BA8669-A2EA-4691-825A-85A08E853E29}"/>
                </a:ext>
              </a:extLst>
            </p:cNvPr>
            <p:cNvGrpSpPr/>
            <p:nvPr/>
          </p:nvGrpSpPr>
          <p:grpSpPr>
            <a:xfrm>
              <a:off x="1179150" y="524576"/>
              <a:ext cx="9033968" cy="3737377"/>
              <a:chOff x="1309779" y="438495"/>
              <a:chExt cx="9033968" cy="3737377"/>
            </a:xfrm>
          </p:grpSpPr>
          <p:grpSp>
            <p:nvGrpSpPr>
              <p:cNvPr id="16" name="Group 15">
                <a:extLst>
                  <a:ext uri="{FF2B5EF4-FFF2-40B4-BE49-F238E27FC236}">
                    <a16:creationId xmlns:a16="http://schemas.microsoft.com/office/drawing/2014/main" id="{9A9EF228-3C31-45C0-B050-64967551A367}"/>
                  </a:ext>
                </a:extLst>
              </p:cNvPr>
              <p:cNvGrpSpPr/>
              <p:nvPr/>
            </p:nvGrpSpPr>
            <p:grpSpPr>
              <a:xfrm>
                <a:off x="1309779" y="438495"/>
                <a:ext cx="9033968" cy="3737377"/>
                <a:chOff x="1876793" y="403142"/>
                <a:chExt cx="9033968" cy="3737377"/>
              </a:xfrm>
            </p:grpSpPr>
            <p:grpSp>
              <p:nvGrpSpPr>
                <p:cNvPr id="10" name="Group 9">
                  <a:extLst>
                    <a:ext uri="{FF2B5EF4-FFF2-40B4-BE49-F238E27FC236}">
                      <a16:creationId xmlns:a16="http://schemas.microsoft.com/office/drawing/2014/main" id="{6838FF88-EDE0-4FC8-8953-D448DFFAB774}"/>
                    </a:ext>
                  </a:extLst>
                </p:cNvPr>
                <p:cNvGrpSpPr/>
                <p:nvPr/>
              </p:nvGrpSpPr>
              <p:grpSpPr>
                <a:xfrm>
                  <a:off x="1876793" y="403142"/>
                  <a:ext cx="8126672" cy="3425430"/>
                  <a:chOff x="21265" y="617746"/>
                  <a:chExt cx="8126672" cy="3425430"/>
                </a:xfrm>
              </p:grpSpPr>
              <p:pic>
                <p:nvPicPr>
                  <p:cNvPr id="6" name="Picture 5">
                    <a:extLst>
                      <a:ext uri="{FF2B5EF4-FFF2-40B4-BE49-F238E27FC236}">
                        <a16:creationId xmlns:a16="http://schemas.microsoft.com/office/drawing/2014/main" id="{81BF276B-E4F9-4373-886C-DAC1D55CEEE4}"/>
                      </a:ext>
                    </a:extLst>
                  </p:cNvPr>
                  <p:cNvPicPr>
                    <a:picLocks noChangeAspect="1"/>
                  </p:cNvPicPr>
                  <p:nvPr/>
                </p:nvPicPr>
                <p:blipFill rotWithShape="1">
                  <a:blip r:embed="rId3">
                    <a:extLst>
                      <a:ext uri="{28A0092B-C50C-407E-A947-70E740481C1C}">
                        <a14:useLocalDpi xmlns:a14="http://schemas.microsoft.com/office/drawing/2010/main" val="0"/>
                      </a:ext>
                    </a:extLst>
                  </a:blip>
                  <a:srcRect b="12482"/>
                  <a:stretch/>
                </p:blipFill>
                <p:spPr>
                  <a:xfrm>
                    <a:off x="21265" y="617746"/>
                    <a:ext cx="8126672" cy="3425430"/>
                  </a:xfrm>
                  <a:prstGeom prst="rect">
                    <a:avLst/>
                  </a:prstGeom>
                </p:spPr>
              </p:pic>
              <p:sp>
                <p:nvSpPr>
                  <p:cNvPr id="5" name="AutoShape 2" descr="Image result for clouds">
                    <a:extLst>
                      <a:ext uri="{FF2B5EF4-FFF2-40B4-BE49-F238E27FC236}">
                        <a16:creationId xmlns:a16="http://schemas.microsoft.com/office/drawing/2014/main" id="{A37E76CC-88EE-4121-906A-E2F577B3CC5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a:extLst>
                      <a:ext uri="{FF2B5EF4-FFF2-40B4-BE49-F238E27FC236}">
                        <a16:creationId xmlns:a16="http://schemas.microsoft.com/office/drawing/2014/main" id="{CE5F0219-0F6F-4553-8CD0-E2CA59E052C7}"/>
                      </a:ext>
                    </a:extLst>
                  </p:cNvPr>
                  <p:cNvGrpSpPr/>
                  <p:nvPr/>
                </p:nvGrpSpPr>
                <p:grpSpPr>
                  <a:xfrm>
                    <a:off x="1219937" y="1502386"/>
                    <a:ext cx="5450633" cy="1343787"/>
                    <a:chOff x="6090517" y="1408744"/>
                    <a:chExt cx="5450633" cy="1343787"/>
                  </a:xfrm>
                </p:grpSpPr>
                <p:sp>
                  <p:nvSpPr>
                    <p:cNvPr id="3" name="Oval 2">
                      <a:extLst>
                        <a:ext uri="{FF2B5EF4-FFF2-40B4-BE49-F238E27FC236}">
                          <a16:creationId xmlns:a16="http://schemas.microsoft.com/office/drawing/2014/main" id="{EDB5F2B5-8362-4398-9EF0-C34E719E87E4}"/>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CF54FC4-1080-4196-AAE8-52F69312C09A}"/>
                        </a:ext>
                      </a:extLst>
                    </p:cNvPr>
                    <p:cNvPicPr>
                      <a:picLocks noChangeAspect="1"/>
                    </p:cNvPicPr>
                    <p:nvPr/>
                  </p:nvPicPr>
                  <p:blipFill>
                    <a:blip r:embed="rId4"/>
                    <a:stretch>
                      <a:fillRect/>
                    </a:stretch>
                  </p:blipFill>
                  <p:spPr>
                    <a:xfrm>
                      <a:off x="10516630" y="1688602"/>
                      <a:ext cx="793912" cy="444590"/>
                    </a:xfrm>
                    <a:prstGeom prst="rect">
                      <a:avLst/>
                    </a:prstGeom>
                  </p:spPr>
                </p:pic>
                <p:pic>
                  <p:nvPicPr>
                    <p:cNvPr id="9" name="Picture 4" descr="Related image">
                      <a:extLst>
                        <a:ext uri="{FF2B5EF4-FFF2-40B4-BE49-F238E27FC236}">
                          <a16:creationId xmlns:a16="http://schemas.microsoft.com/office/drawing/2014/main" id="{440D13DF-FDDE-4380-A7DE-B0B68F9082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0D405D0A-A6C4-428F-96B6-A0E061F0CE05}"/>
                        </a:ext>
                      </a:extLst>
                    </p:cNvPr>
                    <p:cNvSpPr/>
                    <p:nvPr/>
                  </p:nvSpPr>
                  <p:spPr>
                    <a:xfrm>
                      <a:off x="10300178" y="1511559"/>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sp>
                  <p:nvSpPr>
                    <p:cNvPr id="22" name="Oval 21">
                      <a:extLst>
                        <a:ext uri="{FF2B5EF4-FFF2-40B4-BE49-F238E27FC236}">
                          <a16:creationId xmlns:a16="http://schemas.microsoft.com/office/drawing/2014/main" id="{4FC3DA5F-4497-4DE3-907A-57F6EFB617A6}"/>
                        </a:ext>
                      </a:extLst>
                    </p:cNvPr>
                    <p:cNvSpPr/>
                    <p:nvPr/>
                  </p:nvSpPr>
                  <p:spPr>
                    <a:xfrm>
                      <a:off x="6090517" y="1408744"/>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rgbClr val="FF0000"/>
                          </a:solidFill>
                        </a:rPr>
                        <a:t>HPC</a:t>
                      </a:r>
                    </a:p>
                  </p:txBody>
                </p:sp>
              </p:grpSp>
              <p:grpSp>
                <p:nvGrpSpPr>
                  <p:cNvPr id="11" name="Group 10">
                    <a:extLst>
                      <a:ext uri="{FF2B5EF4-FFF2-40B4-BE49-F238E27FC236}">
                        <a16:creationId xmlns:a16="http://schemas.microsoft.com/office/drawing/2014/main" id="{A3D0E4E3-619A-4670-B334-2CDA41B3041A}"/>
                      </a:ext>
                    </a:extLst>
                  </p:cNvPr>
                  <p:cNvGrpSpPr/>
                  <p:nvPr/>
                </p:nvGrpSpPr>
                <p:grpSpPr>
                  <a:xfrm>
                    <a:off x="1029477" y="1605201"/>
                    <a:ext cx="1240972" cy="1240972"/>
                    <a:chOff x="10273004" y="1511559"/>
                    <a:chExt cx="1240972" cy="1240972"/>
                  </a:xfrm>
                </p:grpSpPr>
                <p:sp>
                  <p:nvSpPr>
                    <p:cNvPr id="12" name="Oval 11">
                      <a:extLst>
                        <a:ext uri="{FF2B5EF4-FFF2-40B4-BE49-F238E27FC236}">
                          <a16:creationId xmlns:a16="http://schemas.microsoft.com/office/drawing/2014/main" id="{A6B579C8-8DE7-425F-B766-99C859EA7130}"/>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410BC9-6F66-4F0C-A1F1-A9484733A106}"/>
                        </a:ext>
                      </a:extLst>
                    </p:cNvPr>
                    <p:cNvPicPr>
                      <a:picLocks noChangeAspect="1"/>
                    </p:cNvPicPr>
                    <p:nvPr/>
                  </p:nvPicPr>
                  <p:blipFill>
                    <a:blip r:embed="rId4"/>
                    <a:stretch>
                      <a:fillRect/>
                    </a:stretch>
                  </p:blipFill>
                  <p:spPr>
                    <a:xfrm>
                      <a:off x="10516630" y="1688602"/>
                      <a:ext cx="793912" cy="444590"/>
                    </a:xfrm>
                    <a:prstGeom prst="rect">
                      <a:avLst/>
                    </a:prstGeom>
                  </p:spPr>
                </p:pic>
                <p:pic>
                  <p:nvPicPr>
                    <p:cNvPr id="14" name="Picture 4" descr="Related image">
                      <a:extLst>
                        <a:ext uri="{FF2B5EF4-FFF2-40B4-BE49-F238E27FC236}">
                          <a16:creationId xmlns:a16="http://schemas.microsoft.com/office/drawing/2014/main" id="{F3E7A30B-328A-4687-944E-59BD3758C4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TextBox 14">
                  <a:extLst>
                    <a:ext uri="{FF2B5EF4-FFF2-40B4-BE49-F238E27FC236}">
                      <a16:creationId xmlns:a16="http://schemas.microsoft.com/office/drawing/2014/main" id="{3ED61D05-CDB7-4626-97BD-BA9D75F21E48}"/>
                    </a:ext>
                  </a:extLst>
                </p:cNvPr>
                <p:cNvSpPr txBox="1"/>
                <p:nvPr/>
              </p:nvSpPr>
              <p:spPr>
                <a:xfrm>
                  <a:off x="1950098" y="3771187"/>
                  <a:ext cx="3552191" cy="369332"/>
                </a:xfrm>
                <a:prstGeom prst="rect">
                  <a:avLst/>
                </a:prstGeom>
                <a:noFill/>
              </p:spPr>
              <p:txBody>
                <a:bodyPr wrap="none" rtlCol="0">
                  <a:spAutoFit/>
                </a:bodyPr>
                <a:lstStyle/>
                <a:p>
                  <a:r>
                    <a:rPr lang="en-US" dirty="0"/>
                    <a:t>Centralized HPC Cloud + IoT Devices</a:t>
                  </a:r>
                </a:p>
              </p:txBody>
            </p:sp>
            <p:sp>
              <p:nvSpPr>
                <p:cNvPr id="17" name="TextBox 16">
                  <a:extLst>
                    <a:ext uri="{FF2B5EF4-FFF2-40B4-BE49-F238E27FC236}">
                      <a16:creationId xmlns:a16="http://schemas.microsoft.com/office/drawing/2014/main" id="{2438E9CA-8680-4A18-B0DE-F9A75D0A3A1E}"/>
                    </a:ext>
                  </a:extLst>
                </p:cNvPr>
                <p:cNvSpPr txBox="1"/>
                <p:nvPr/>
              </p:nvSpPr>
              <p:spPr>
                <a:xfrm>
                  <a:off x="6129516" y="3771187"/>
                  <a:ext cx="4781245" cy="369332"/>
                </a:xfrm>
                <a:prstGeom prst="rect">
                  <a:avLst/>
                </a:prstGeom>
                <a:noFill/>
              </p:spPr>
              <p:txBody>
                <a:bodyPr wrap="none" rtlCol="0">
                  <a:spAutoFit/>
                </a:bodyPr>
                <a:lstStyle/>
                <a:p>
                  <a:r>
                    <a:rPr lang="en-US" dirty="0"/>
                    <a:t>Centralized HPC Cloud + Edge = Fog + IoT Devices</a:t>
                  </a:r>
                </a:p>
              </p:txBody>
            </p:sp>
          </p:grpSp>
          <p:sp>
            <p:nvSpPr>
              <p:cNvPr id="24" name="Oval 23">
                <a:extLst>
                  <a:ext uri="{FF2B5EF4-FFF2-40B4-BE49-F238E27FC236}">
                    <a16:creationId xmlns:a16="http://schemas.microsoft.com/office/drawing/2014/main" id="{E9ACB23D-0765-495D-87C9-4BEE5154C869}"/>
                  </a:ext>
                </a:extLst>
              </p:cNvPr>
              <p:cNvSpPr/>
              <p:nvPr/>
            </p:nvSpPr>
            <p:spPr>
              <a:xfrm>
                <a:off x="2338087" y="1444643"/>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grpSp>
        <p:sp>
          <p:nvSpPr>
            <p:cNvPr id="19" name="TextBox 18">
              <a:extLst>
                <a:ext uri="{FF2B5EF4-FFF2-40B4-BE49-F238E27FC236}">
                  <a16:creationId xmlns:a16="http://schemas.microsoft.com/office/drawing/2014/main" id="{7D2C62A7-3AC2-4815-9ED9-52B8BC45AE26}"/>
                </a:ext>
              </a:extLst>
            </p:cNvPr>
            <p:cNvSpPr txBox="1"/>
            <p:nvPr/>
          </p:nvSpPr>
          <p:spPr>
            <a:xfrm>
              <a:off x="7965768" y="1521834"/>
              <a:ext cx="518155" cy="369332"/>
            </a:xfrm>
            <a:prstGeom prst="rect">
              <a:avLst/>
            </a:prstGeom>
            <a:noFill/>
          </p:spPr>
          <p:txBody>
            <a:bodyPr wrap="none" rtlCol="0">
              <a:spAutoFit/>
            </a:bodyPr>
            <a:lstStyle/>
            <a:p>
              <a:r>
                <a:rPr lang="en-US" dirty="0"/>
                <a:t>Fog</a:t>
              </a:r>
            </a:p>
          </p:txBody>
        </p:sp>
      </p:grpSp>
      <p:sp>
        <p:nvSpPr>
          <p:cNvPr id="23" name="TextBox 22">
            <a:extLst>
              <a:ext uri="{FF2B5EF4-FFF2-40B4-BE49-F238E27FC236}">
                <a16:creationId xmlns:a16="http://schemas.microsoft.com/office/drawing/2014/main" id="{A52E6DF5-D1B0-4220-A4DB-C0DE071F1943}"/>
              </a:ext>
            </a:extLst>
          </p:cNvPr>
          <p:cNvSpPr txBox="1"/>
          <p:nvPr/>
        </p:nvSpPr>
        <p:spPr>
          <a:xfrm>
            <a:off x="9541129" y="2547686"/>
            <a:ext cx="2090444" cy="830997"/>
          </a:xfrm>
          <a:prstGeom prst="rect">
            <a:avLst/>
          </a:prstGeom>
          <a:noFill/>
        </p:spPr>
        <p:txBody>
          <a:bodyPr wrap="none" rtlCol="0">
            <a:spAutoFit/>
          </a:bodyPr>
          <a:lstStyle/>
          <a:p>
            <a:r>
              <a:rPr lang="en-US" sz="2400" b="1" dirty="0"/>
              <a:t>HPC Cloud can </a:t>
            </a:r>
            <a:br>
              <a:rPr lang="en-US" sz="2400" b="1" dirty="0"/>
            </a:br>
            <a:r>
              <a:rPr lang="en-US" sz="2400" b="1" dirty="0"/>
              <a:t>be federated </a:t>
            </a:r>
          </a:p>
        </p:txBody>
      </p:sp>
      <p:sp>
        <p:nvSpPr>
          <p:cNvPr id="25" name="Date Placeholder 24">
            <a:extLst>
              <a:ext uri="{FF2B5EF4-FFF2-40B4-BE49-F238E27FC236}">
                <a16:creationId xmlns:a16="http://schemas.microsoft.com/office/drawing/2014/main" id="{67566C0D-BD07-4EF6-8E2E-35A59ABDF22D}"/>
              </a:ext>
            </a:extLst>
          </p:cNvPr>
          <p:cNvSpPr>
            <a:spLocks noGrp="1"/>
          </p:cNvSpPr>
          <p:nvPr>
            <p:ph type="dt" sz="half" idx="10"/>
          </p:nvPr>
        </p:nvSpPr>
        <p:spPr/>
        <p:txBody>
          <a:bodyPr/>
          <a:lstStyle/>
          <a:p>
            <a:fld id="{29D67244-6922-4A1B-A82E-64C8EB9F647F}" type="datetime1">
              <a:rPr lang="en-US" smtClean="0">
                <a:solidFill>
                  <a:prstClr val="black">
                    <a:tint val="75000"/>
                  </a:prstClr>
                </a:solidFill>
              </a:rPr>
              <a:t>9/12/2017</a:t>
            </a:fld>
            <a:endParaRPr lang="en-US">
              <a:solidFill>
                <a:prstClr val="black">
                  <a:tint val="75000"/>
                </a:prstClr>
              </a:solidFill>
            </a:endParaRPr>
          </a:p>
        </p:txBody>
      </p:sp>
      <p:sp>
        <p:nvSpPr>
          <p:cNvPr id="26" name="Slide Number Placeholder 25">
            <a:extLst>
              <a:ext uri="{FF2B5EF4-FFF2-40B4-BE49-F238E27FC236}">
                <a16:creationId xmlns:a16="http://schemas.microsoft.com/office/drawing/2014/main" id="{9A3AC9F9-D249-4FA9-AF4C-CF783A829AB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2571463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73" y="49620"/>
            <a:ext cx="11983453" cy="817646"/>
          </a:xfrm>
        </p:spPr>
        <p:txBody>
          <a:bodyPr>
            <a:normAutofit/>
          </a:bodyPr>
          <a:lstStyle/>
          <a:p>
            <a:pPr algn="ctr"/>
            <a:r>
              <a:rPr lang="en-US" sz="4200" b="1" dirty="0">
                <a:latin typeface="+mn-lt"/>
              </a:rPr>
              <a:t>Twister2: “Next Generation Grid - Edge – HPC Cloud”</a:t>
            </a:r>
          </a:p>
        </p:txBody>
      </p:sp>
      <p:sp>
        <p:nvSpPr>
          <p:cNvPr id="4" name="Content Placeholder 3"/>
          <p:cNvSpPr>
            <a:spLocks noGrp="1"/>
          </p:cNvSpPr>
          <p:nvPr>
            <p:ph idx="1"/>
          </p:nvPr>
        </p:nvSpPr>
        <p:spPr>
          <a:xfrm>
            <a:off x="0" y="750178"/>
            <a:ext cx="12087726" cy="5206481"/>
          </a:xfrm>
        </p:spPr>
        <p:txBody>
          <a:bodyPr>
            <a:normAutofit fontScale="92500" lnSpcReduction="10000"/>
          </a:bodyPr>
          <a:lstStyle/>
          <a:p>
            <a:r>
              <a:rPr lang="en-US" dirty="0"/>
              <a:t>Original 2010 </a:t>
            </a:r>
            <a:r>
              <a:rPr lang="en-US" b="1" dirty="0"/>
              <a:t>Twister</a:t>
            </a:r>
            <a:r>
              <a:rPr lang="en-US" dirty="0"/>
              <a:t> paper has 891 citations; it was a particular approach to </a:t>
            </a:r>
            <a:r>
              <a:rPr lang="en-US" dirty="0" err="1"/>
              <a:t>MapCollective</a:t>
            </a:r>
            <a:r>
              <a:rPr lang="en-US" dirty="0"/>
              <a:t> iterative processing for machine learning</a:t>
            </a:r>
          </a:p>
          <a:p>
            <a:r>
              <a:rPr lang="en-US" b="1" dirty="0"/>
              <a:t>Re-engineer </a:t>
            </a:r>
            <a:r>
              <a:rPr lang="en-US" dirty="0"/>
              <a:t>current Apache Big Data and HPC software systems as </a:t>
            </a:r>
            <a:r>
              <a:rPr lang="en-US" b="1" dirty="0"/>
              <a:t>a toolkit</a:t>
            </a:r>
          </a:p>
          <a:p>
            <a:r>
              <a:rPr lang="en-US" dirty="0"/>
              <a:t>Support a </a:t>
            </a:r>
            <a:r>
              <a:rPr lang="en-US" b="1" dirty="0" err="1"/>
              <a:t>serverless</a:t>
            </a:r>
            <a:r>
              <a:rPr lang="en-US" b="1" dirty="0"/>
              <a:t> (cloud-native) dataflow event-driven HPC-</a:t>
            </a:r>
            <a:r>
              <a:rPr lang="en-US" b="1" dirty="0" err="1"/>
              <a:t>FaaS</a:t>
            </a:r>
            <a:r>
              <a:rPr lang="en-US" b="1" dirty="0"/>
              <a:t> (microservice) </a:t>
            </a:r>
            <a:r>
              <a:rPr lang="en-US" dirty="0"/>
              <a:t>framework running across application and geographic domains. </a:t>
            </a:r>
          </a:p>
          <a:p>
            <a:pPr lvl="1"/>
            <a:r>
              <a:rPr lang="en-US" dirty="0"/>
              <a:t>Support all types of Data analysis from GML to Edge computing</a:t>
            </a:r>
          </a:p>
          <a:p>
            <a:r>
              <a:rPr lang="en-US" dirty="0"/>
              <a:t>Build on Cloud best practice but use HPC wherever possible to get high performance</a:t>
            </a:r>
          </a:p>
          <a:p>
            <a:r>
              <a:rPr lang="en-US" dirty="0"/>
              <a:t>Smoothly support current paradigms Hadoop, Spark, Flink, Heron, MPI, DARMA …</a:t>
            </a:r>
          </a:p>
          <a:p>
            <a:r>
              <a:rPr lang="en-US" dirty="0"/>
              <a:t>Use</a:t>
            </a:r>
            <a:r>
              <a:rPr lang="en-US" b="1" dirty="0"/>
              <a:t> interoperable </a:t>
            </a:r>
            <a:r>
              <a:rPr lang="en-US" dirty="0"/>
              <a:t>common abstractions but multiple</a:t>
            </a:r>
            <a:r>
              <a:rPr lang="en-US" b="1" dirty="0"/>
              <a:t> polymorphic </a:t>
            </a:r>
            <a:r>
              <a:rPr lang="en-US" dirty="0"/>
              <a:t>implementations.</a:t>
            </a:r>
          </a:p>
          <a:p>
            <a:pPr lvl="1"/>
            <a:r>
              <a:rPr lang="en-US" dirty="0"/>
              <a:t>i.e. do not require a single runtime</a:t>
            </a:r>
          </a:p>
          <a:p>
            <a:r>
              <a:rPr lang="en-US" dirty="0"/>
              <a:t>Focus on Runtime but this implies HPC-</a:t>
            </a:r>
            <a:r>
              <a:rPr lang="en-US" dirty="0" err="1"/>
              <a:t>FaaS</a:t>
            </a:r>
            <a:r>
              <a:rPr lang="en-US" dirty="0"/>
              <a:t> programming and execution model</a:t>
            </a:r>
          </a:p>
          <a:p>
            <a:r>
              <a:rPr lang="en-US" dirty="0"/>
              <a:t>This defines </a:t>
            </a:r>
            <a:r>
              <a:rPr lang="en-US" b="1" dirty="0"/>
              <a:t>a next generation Grid </a:t>
            </a:r>
            <a:r>
              <a:rPr lang="en-US" dirty="0"/>
              <a:t>based on data and edge devices – not computing as in old Grid</a:t>
            </a:r>
          </a:p>
          <a:p>
            <a:endParaRPr lang="en-US" dirty="0"/>
          </a:p>
          <a:p>
            <a:pPr lvl="1"/>
            <a:endParaRPr lang="en-US" sz="1600" dirty="0"/>
          </a:p>
        </p:txBody>
      </p:sp>
      <p:sp>
        <p:nvSpPr>
          <p:cNvPr id="5" name="Rectangle 4">
            <a:extLst>
              <a:ext uri="{FF2B5EF4-FFF2-40B4-BE49-F238E27FC236}">
                <a16:creationId xmlns:a16="http://schemas.microsoft.com/office/drawing/2014/main" id="{A5B53D79-CED0-4471-8136-E322B1F0E717}"/>
              </a:ext>
            </a:extLst>
          </p:cNvPr>
          <p:cNvSpPr/>
          <p:nvPr/>
        </p:nvSpPr>
        <p:spPr>
          <a:xfrm>
            <a:off x="2463445" y="5725827"/>
            <a:ext cx="8785995" cy="461665"/>
          </a:xfrm>
          <a:prstGeom prst="rect">
            <a:avLst/>
          </a:prstGeom>
        </p:spPr>
        <p:txBody>
          <a:bodyPr wrap="none">
            <a:spAutoFit/>
          </a:bodyPr>
          <a:lstStyle/>
          <a:p>
            <a:r>
              <a:rPr lang="en-US" sz="2400" dirty="0">
                <a:solidFill>
                  <a:srgbClr val="FF0000"/>
                </a:solidFill>
              </a:rPr>
              <a:t>See long paper http://dsc.soic.indiana.edu/publications/Twister2.pdf</a:t>
            </a:r>
          </a:p>
        </p:txBody>
      </p:sp>
      <p:sp>
        <p:nvSpPr>
          <p:cNvPr id="7" name="Date Placeholder 6">
            <a:extLst>
              <a:ext uri="{FF2B5EF4-FFF2-40B4-BE49-F238E27FC236}">
                <a16:creationId xmlns:a16="http://schemas.microsoft.com/office/drawing/2014/main" id="{C37E21F9-A73E-4161-8248-CA3770D555C3}"/>
              </a:ext>
            </a:extLst>
          </p:cNvPr>
          <p:cNvSpPr>
            <a:spLocks noGrp="1"/>
          </p:cNvSpPr>
          <p:nvPr>
            <p:ph type="dt" sz="half" idx="10"/>
          </p:nvPr>
        </p:nvSpPr>
        <p:spPr/>
        <p:txBody>
          <a:bodyPr/>
          <a:lstStyle/>
          <a:p>
            <a:fld id="{85843433-E514-445E-8D91-4775EE48129B}" type="datetime1">
              <a:rPr lang="en-US" smtClean="0">
                <a:solidFill>
                  <a:prstClr val="black">
                    <a:tint val="75000"/>
                  </a:prstClr>
                </a:solidFill>
              </a:rPr>
              <a:t>9/12/2017</a:t>
            </a:fld>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8792663E-4689-4078-A650-CD56549DA53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34092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0D79-B72C-4737-AD37-FF42FDDFC1CD}"/>
              </a:ext>
            </a:extLst>
          </p:cNvPr>
          <p:cNvSpPr>
            <a:spLocks noGrp="1"/>
          </p:cNvSpPr>
          <p:nvPr>
            <p:ph type="title"/>
          </p:nvPr>
        </p:nvSpPr>
        <p:spPr>
          <a:xfrm>
            <a:off x="766763" y="57944"/>
            <a:ext cx="10515600" cy="899319"/>
          </a:xfrm>
        </p:spPr>
        <p:txBody>
          <a:bodyPr/>
          <a:lstStyle/>
          <a:p>
            <a:r>
              <a:rPr lang="en-US" dirty="0"/>
              <a:t>What is a Fog?</a:t>
            </a:r>
          </a:p>
        </p:txBody>
      </p:sp>
      <p:sp>
        <p:nvSpPr>
          <p:cNvPr id="3" name="Content Placeholder 2">
            <a:extLst>
              <a:ext uri="{FF2B5EF4-FFF2-40B4-BE49-F238E27FC236}">
                <a16:creationId xmlns:a16="http://schemas.microsoft.com/office/drawing/2014/main" id="{6573DB72-CCD6-4D6A-941A-15F187A967C3}"/>
              </a:ext>
            </a:extLst>
          </p:cNvPr>
          <p:cNvSpPr>
            <a:spLocks noGrp="1"/>
          </p:cNvSpPr>
          <p:nvPr>
            <p:ph idx="1"/>
          </p:nvPr>
        </p:nvSpPr>
        <p:spPr>
          <a:xfrm>
            <a:off x="-1" y="885825"/>
            <a:ext cx="12137231" cy="5379244"/>
          </a:xfrm>
        </p:spPr>
        <p:txBody>
          <a:bodyPr>
            <a:normAutofit/>
          </a:bodyPr>
          <a:lstStyle/>
          <a:p>
            <a:r>
              <a:rPr lang="en-US" dirty="0"/>
              <a:t>In the spirit of yesterday’s Grid computing, the</a:t>
            </a:r>
            <a:r>
              <a:rPr lang="en-US" b="1" dirty="0"/>
              <a:t> Fog is everything</a:t>
            </a:r>
          </a:p>
          <a:p>
            <a:pPr lvl="1"/>
            <a:r>
              <a:rPr lang="en-US" dirty="0"/>
              <a:t>E.g. cars on a road see a fog as sum of all cars near them</a:t>
            </a:r>
          </a:p>
          <a:p>
            <a:pPr lvl="1"/>
            <a:r>
              <a:rPr lang="en-US" dirty="0"/>
              <a:t>Smart Home can access all the devices and computing resources in their neighborhood</a:t>
            </a:r>
          </a:p>
          <a:p>
            <a:pPr lvl="1"/>
            <a:r>
              <a:rPr lang="en-US" dirty="0"/>
              <a:t>This approach has obviously greatest potential performance and could for example allow road vehicles to self organize and avoid traffic jams</a:t>
            </a:r>
          </a:p>
          <a:p>
            <a:pPr lvl="1"/>
            <a:r>
              <a:rPr lang="en-US" dirty="0"/>
              <a:t>It has the problem that bedeviled yesterday’s Grid; need to manage systems across administrative domains</a:t>
            </a:r>
          </a:p>
          <a:p>
            <a:r>
              <a:rPr lang="en-US" dirty="0"/>
              <a:t>The simpler scenario is that </a:t>
            </a:r>
            <a:r>
              <a:rPr lang="en-US" b="1" dirty="0"/>
              <a:t>Fog is restricted to systems </a:t>
            </a:r>
            <a:r>
              <a:rPr lang="en-US" dirty="0"/>
              <a:t>that are in same administrative domain as device and cloud</a:t>
            </a:r>
          </a:p>
          <a:p>
            <a:pPr lvl="1"/>
            <a:r>
              <a:rPr lang="en-US" dirty="0"/>
              <a:t>The system can be designed without worrying about conflicting administration issues</a:t>
            </a:r>
          </a:p>
          <a:p>
            <a:pPr lvl="1"/>
            <a:r>
              <a:rPr lang="en-US" dirty="0"/>
              <a:t>The Fog for devices in a car, is in SAME car</a:t>
            </a:r>
          </a:p>
          <a:p>
            <a:pPr lvl="1"/>
            <a:r>
              <a:rPr lang="en-US" dirty="0"/>
              <a:t>The Smart home uses Fog in same home</a:t>
            </a:r>
          </a:p>
          <a:p>
            <a:pPr lvl="1"/>
            <a:r>
              <a:rPr lang="en-US" dirty="0"/>
              <a:t>We address this simpler case</a:t>
            </a:r>
          </a:p>
          <a:p>
            <a:pPr lvl="1"/>
            <a:endParaRPr lang="en-US" dirty="0"/>
          </a:p>
        </p:txBody>
      </p:sp>
      <p:sp>
        <p:nvSpPr>
          <p:cNvPr id="6" name="Date Placeholder 5">
            <a:extLst>
              <a:ext uri="{FF2B5EF4-FFF2-40B4-BE49-F238E27FC236}">
                <a16:creationId xmlns:a16="http://schemas.microsoft.com/office/drawing/2014/main" id="{DED1E18C-EDDB-45F0-9BC2-A8ABB78989C7}"/>
              </a:ext>
            </a:extLst>
          </p:cNvPr>
          <p:cNvSpPr>
            <a:spLocks noGrp="1"/>
          </p:cNvSpPr>
          <p:nvPr>
            <p:ph type="dt" sz="half" idx="10"/>
          </p:nvPr>
        </p:nvSpPr>
        <p:spPr/>
        <p:txBody>
          <a:bodyPr/>
          <a:lstStyle/>
          <a:p>
            <a:fld id="{91D2B2A7-686E-4BF6-8996-B8E6C1E9C6B8}" type="datetime1">
              <a:rPr lang="en-US" smtClean="0">
                <a:solidFill>
                  <a:prstClr val="black">
                    <a:tint val="75000"/>
                  </a:prstClr>
                </a:solidFill>
              </a:rPr>
              <a:t>9/12/2017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B77B8E7-003A-4328-AD25-901E2CA91E0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536850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616FB8-592C-4E5E-9050-B60982ABB591}"/>
              </a:ext>
            </a:extLst>
          </p:cNvPr>
          <p:cNvSpPr>
            <a:spLocks noGrp="1"/>
          </p:cNvSpPr>
          <p:nvPr>
            <p:ph idx="1"/>
          </p:nvPr>
        </p:nvSpPr>
        <p:spPr>
          <a:xfrm>
            <a:off x="0" y="792656"/>
            <a:ext cx="12011186" cy="5391575"/>
          </a:xfrm>
        </p:spPr>
        <p:txBody>
          <a:bodyPr>
            <a:normAutofit lnSpcReduction="10000"/>
          </a:bodyPr>
          <a:lstStyle/>
          <a:p>
            <a:r>
              <a:rPr lang="en-US" dirty="0"/>
              <a:t>Unit of Processing is an </a:t>
            </a:r>
            <a:r>
              <a:rPr lang="en-US" b="1" dirty="0"/>
              <a:t>Event driven Function </a:t>
            </a:r>
            <a:r>
              <a:rPr lang="en-US" dirty="0"/>
              <a:t>(a </a:t>
            </a:r>
            <a:r>
              <a:rPr lang="en-US" b="1" dirty="0"/>
              <a:t>microservice</a:t>
            </a:r>
            <a:r>
              <a:rPr lang="en-US" dirty="0"/>
              <a:t>) replaces libraries</a:t>
            </a:r>
          </a:p>
          <a:p>
            <a:pPr lvl="1"/>
            <a:r>
              <a:rPr lang="en-US" sz="2800" dirty="0"/>
              <a:t>Can have state that may need to be preserved in place (Iterative MapReduce)</a:t>
            </a:r>
          </a:p>
          <a:p>
            <a:pPr lvl="1"/>
            <a:r>
              <a:rPr lang="en-US" sz="2800" dirty="0"/>
              <a:t>Functions can be single or 1 of 100,000 maps in large parallel code</a:t>
            </a:r>
          </a:p>
          <a:p>
            <a:r>
              <a:rPr lang="en-US" dirty="0"/>
              <a:t>Processing units run in </a:t>
            </a:r>
            <a:r>
              <a:rPr lang="en-US" b="1" dirty="0"/>
              <a:t>HPC clouds, fogs </a:t>
            </a:r>
            <a:r>
              <a:rPr lang="en-US" dirty="0"/>
              <a:t>or </a:t>
            </a:r>
            <a:r>
              <a:rPr lang="en-US" b="1" dirty="0"/>
              <a:t>devices</a:t>
            </a:r>
            <a:r>
              <a:rPr lang="en-US" dirty="0"/>
              <a:t> but these all have similar software architecture (see AWS </a:t>
            </a:r>
            <a:r>
              <a:rPr lang="en-US" dirty="0" err="1"/>
              <a:t>Greengrass</a:t>
            </a:r>
            <a:r>
              <a:rPr lang="en-US" dirty="0"/>
              <a:t> and Lambda)</a:t>
            </a:r>
          </a:p>
          <a:p>
            <a:pPr lvl="1"/>
            <a:r>
              <a:rPr lang="en-US" sz="2800" dirty="0"/>
              <a:t>Universal Programming model so </a:t>
            </a:r>
            <a:r>
              <a:rPr lang="en-US" sz="2800" b="1" dirty="0"/>
              <a:t>Fog (e.g. car) looks like a cloud to a device (radar sensor) while public cloud looks like a cloud to the fog (car)</a:t>
            </a:r>
          </a:p>
          <a:p>
            <a:r>
              <a:rPr lang="en-US" dirty="0"/>
              <a:t>Analyze the </a:t>
            </a:r>
            <a:r>
              <a:rPr lang="en-US" b="1" dirty="0"/>
              <a:t>runtime of existing systems (More study needed)</a:t>
            </a:r>
          </a:p>
          <a:p>
            <a:pPr lvl="1"/>
            <a:r>
              <a:rPr lang="en-US" sz="2800" dirty="0"/>
              <a:t>Hadoop, Spark, Flink, Naiad (best logo) Big Data Processing</a:t>
            </a:r>
          </a:p>
          <a:p>
            <a:pPr lvl="1"/>
            <a:r>
              <a:rPr lang="en-US" sz="2800" dirty="0"/>
              <a:t>Storm, Heron Streaming Dataflow</a:t>
            </a:r>
          </a:p>
          <a:p>
            <a:pPr lvl="1"/>
            <a:r>
              <a:rPr lang="en-US" sz="2800" dirty="0"/>
              <a:t>Kepler, Pegasus, </a:t>
            </a:r>
            <a:r>
              <a:rPr lang="en-US" sz="2800" dirty="0" err="1"/>
              <a:t>NiFi</a:t>
            </a:r>
            <a:r>
              <a:rPr lang="en-US" sz="2800" dirty="0"/>
              <a:t> workflow systems</a:t>
            </a:r>
          </a:p>
          <a:p>
            <a:pPr lvl="1"/>
            <a:r>
              <a:rPr lang="en-US" sz="2800" dirty="0"/>
              <a:t>Harp Map-Collective, MPI and HPC AMT runtime like DARMA</a:t>
            </a:r>
          </a:p>
          <a:p>
            <a:pPr lvl="1"/>
            <a:r>
              <a:rPr lang="en-US" sz="2800" dirty="0"/>
              <a:t>And approaches such as </a:t>
            </a:r>
            <a:r>
              <a:rPr lang="en-US" sz="2800" dirty="0" err="1"/>
              <a:t>GridFTP</a:t>
            </a:r>
            <a:r>
              <a:rPr lang="en-US" sz="2800" dirty="0"/>
              <a:t> and CORBA/HLA (!) for wide area data links</a:t>
            </a:r>
          </a:p>
          <a:p>
            <a:endParaRPr lang="en-US" sz="3200" dirty="0"/>
          </a:p>
          <a:p>
            <a:pPr lvl="1"/>
            <a:endParaRPr lang="en-US" sz="2800" dirty="0"/>
          </a:p>
        </p:txBody>
      </p:sp>
      <p:sp>
        <p:nvSpPr>
          <p:cNvPr id="3" name="Title 2">
            <a:extLst>
              <a:ext uri="{FF2B5EF4-FFF2-40B4-BE49-F238E27FC236}">
                <a16:creationId xmlns:a16="http://schemas.microsoft.com/office/drawing/2014/main" id="{9B919EF5-2DE8-4875-9E28-DE0F822C9E29}"/>
              </a:ext>
            </a:extLst>
          </p:cNvPr>
          <p:cNvSpPr>
            <a:spLocks noGrp="1"/>
          </p:cNvSpPr>
          <p:nvPr>
            <p:ph type="title"/>
          </p:nvPr>
        </p:nvSpPr>
        <p:spPr>
          <a:xfrm>
            <a:off x="652221" y="1"/>
            <a:ext cx="10515600" cy="792656"/>
          </a:xfrm>
        </p:spPr>
        <p:txBody>
          <a:bodyPr/>
          <a:lstStyle/>
          <a:p>
            <a:pPr algn="ctr"/>
            <a:r>
              <a:rPr lang="en-US" b="1" dirty="0">
                <a:latin typeface="+mn-lt"/>
              </a:rPr>
              <a:t>Proposed Twister2 Approach </a:t>
            </a:r>
          </a:p>
        </p:txBody>
      </p:sp>
      <p:pic>
        <p:nvPicPr>
          <p:cNvPr id="1026" name="Picture 2" descr="The naiad of Fincastle by CatherineNodet">
            <a:extLst>
              <a:ext uri="{FF2B5EF4-FFF2-40B4-BE49-F238E27FC236}">
                <a16:creationId xmlns:a16="http://schemas.microsoft.com/office/drawing/2014/main" id="{A94FD14A-B0F4-477B-89E6-BEB177C15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5434" y="3488443"/>
            <a:ext cx="1262114" cy="160050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248B155E-2CFD-441A-AD63-F553C0BDAC4B}"/>
              </a:ext>
            </a:extLst>
          </p:cNvPr>
          <p:cNvSpPr>
            <a:spLocks noGrp="1"/>
          </p:cNvSpPr>
          <p:nvPr>
            <p:ph type="dt" sz="half" idx="10"/>
          </p:nvPr>
        </p:nvSpPr>
        <p:spPr/>
        <p:txBody>
          <a:bodyPr/>
          <a:lstStyle/>
          <a:p>
            <a:fld id="{CF3A3AB3-E295-4CBB-A2C3-519C4D8E38DB}" type="datetime1">
              <a:rPr lang="en-US" smtClean="0">
                <a:solidFill>
                  <a:prstClr val="black">
                    <a:tint val="75000"/>
                  </a:prstClr>
                </a:solidFill>
              </a:rPr>
              <a:t>9/12/2017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A1395C3-2B3A-4AAA-B07D-26BD3386288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3675590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8200" y="1143286"/>
            <a:ext cx="10515600" cy="1465813"/>
          </a:xfrm>
        </p:spPr>
        <p:txBody>
          <a:bodyPr/>
          <a:lstStyle/>
          <a:p>
            <a:pPr algn="ctr"/>
            <a:r>
              <a:rPr lang="en-US" b="1" dirty="0">
                <a:latin typeface="+mn-lt"/>
              </a:rPr>
              <a:t>Comparing Spark Flink and MPI</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a:xfrm>
            <a:off x="979333" y="3262108"/>
            <a:ext cx="10515600" cy="1500187"/>
          </a:xfrm>
        </p:spPr>
        <p:txBody>
          <a:bodyPr>
            <a:normAutofit/>
          </a:bodyPr>
          <a:lstStyle/>
          <a:p>
            <a:r>
              <a:rPr lang="en-US" sz="2800" dirty="0"/>
              <a:t>On Global Machine Learning.</a:t>
            </a:r>
          </a:p>
          <a:p>
            <a:r>
              <a:rPr lang="en-US" sz="2800" dirty="0"/>
              <a:t>Note I said Spark and Flink are successful on LML not GML</a:t>
            </a:r>
          </a:p>
        </p:txBody>
      </p:sp>
      <p:sp>
        <p:nvSpPr>
          <p:cNvPr id="3" name="Date Placeholder 2">
            <a:extLst>
              <a:ext uri="{FF2B5EF4-FFF2-40B4-BE49-F238E27FC236}">
                <a16:creationId xmlns:a16="http://schemas.microsoft.com/office/drawing/2014/main" id="{4F6BF2CD-51E4-4031-A6AB-8C8D652D92B4}"/>
              </a:ext>
            </a:extLst>
          </p:cNvPr>
          <p:cNvSpPr>
            <a:spLocks noGrp="1"/>
          </p:cNvSpPr>
          <p:nvPr>
            <p:ph type="dt" sz="half" idx="10"/>
          </p:nvPr>
        </p:nvSpPr>
        <p:spPr/>
        <p:txBody>
          <a:bodyPr/>
          <a:lstStyle/>
          <a:p>
            <a:fld id="{14F26CED-B850-465C-B210-DECF2F1FDD88}" type="datetime1">
              <a:rPr lang="en-US" smtClean="0">
                <a:solidFill>
                  <a:prstClr val="black">
                    <a:tint val="75000"/>
                  </a:prstClr>
                </a:solidFill>
              </a:rPr>
              <a:t>9/12/2017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DFB0488-FADD-4E00-B017-9100992E994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3484783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Machine Learning with MPI, Spark and </a:t>
            </a:r>
            <a:r>
              <a:rPr lang="en-US" b="1" dirty="0" err="1">
                <a:latin typeface="+mn-lt"/>
              </a:rPr>
              <a:t>Flink</a:t>
            </a:r>
            <a:endParaRPr lang="en-US" b="1" dirty="0">
              <a:latin typeface="+mn-lt"/>
            </a:endParaRPr>
          </a:p>
        </p:txBody>
      </p:sp>
      <p:sp>
        <p:nvSpPr>
          <p:cNvPr id="3" name="Content Placeholder 2"/>
          <p:cNvSpPr>
            <a:spLocks noGrp="1"/>
          </p:cNvSpPr>
          <p:nvPr>
            <p:ph idx="1"/>
          </p:nvPr>
        </p:nvSpPr>
        <p:spPr>
          <a:xfrm>
            <a:off x="464949" y="1825625"/>
            <a:ext cx="11251770" cy="4351338"/>
          </a:xfrm>
        </p:spPr>
        <p:txBody>
          <a:bodyPr>
            <a:normAutofit/>
          </a:bodyPr>
          <a:lstStyle/>
          <a:p>
            <a:r>
              <a:rPr lang="en-US" dirty="0"/>
              <a:t>Three algorithms implemented in three runtimes</a:t>
            </a:r>
          </a:p>
          <a:p>
            <a:pPr lvl="1"/>
            <a:r>
              <a:rPr lang="en-US" dirty="0"/>
              <a:t>Multidimensional Scaling (MDS)</a:t>
            </a:r>
          </a:p>
          <a:p>
            <a:pPr lvl="1"/>
            <a:r>
              <a:rPr lang="en-US" dirty="0" err="1"/>
              <a:t>Terasort</a:t>
            </a:r>
            <a:endParaRPr lang="en-US" dirty="0"/>
          </a:p>
          <a:p>
            <a:pPr lvl="1"/>
            <a:r>
              <a:rPr lang="en-US" dirty="0"/>
              <a:t>K-Means</a:t>
            </a:r>
          </a:p>
          <a:p>
            <a:r>
              <a:rPr lang="en-US" dirty="0"/>
              <a:t>Implementation in Java</a:t>
            </a:r>
          </a:p>
          <a:p>
            <a:pPr lvl="1"/>
            <a:r>
              <a:rPr lang="en-US" dirty="0"/>
              <a:t>MDS is the most complex algorithm - three nested parallel loops</a:t>
            </a:r>
          </a:p>
          <a:p>
            <a:pPr lvl="1"/>
            <a:r>
              <a:rPr lang="en-US" dirty="0"/>
              <a:t>K-Means - one parallel loop</a:t>
            </a:r>
          </a:p>
          <a:p>
            <a:pPr lvl="1"/>
            <a:r>
              <a:rPr lang="en-US" dirty="0" err="1"/>
              <a:t>Terasort</a:t>
            </a:r>
            <a:r>
              <a:rPr lang="en-US" dirty="0"/>
              <a:t> - no iterations</a:t>
            </a:r>
          </a:p>
          <a:p>
            <a:pPr lvl="1"/>
            <a:endParaRPr lang="en-US" sz="3200" dirty="0"/>
          </a:p>
        </p:txBody>
      </p:sp>
      <p:sp>
        <p:nvSpPr>
          <p:cNvPr id="6" name="Date Placeholder 5">
            <a:extLst>
              <a:ext uri="{FF2B5EF4-FFF2-40B4-BE49-F238E27FC236}">
                <a16:creationId xmlns:a16="http://schemas.microsoft.com/office/drawing/2014/main" id="{F7A520D7-6484-46E2-ADBF-4B7512D4C0AF}"/>
              </a:ext>
            </a:extLst>
          </p:cNvPr>
          <p:cNvSpPr>
            <a:spLocks noGrp="1"/>
          </p:cNvSpPr>
          <p:nvPr>
            <p:ph type="dt" sz="half" idx="10"/>
          </p:nvPr>
        </p:nvSpPr>
        <p:spPr/>
        <p:txBody>
          <a:bodyPr/>
          <a:lstStyle/>
          <a:p>
            <a:fld id="{85A2B2E6-C64A-4E26-9AA9-72F93E5110FF}" type="datetime1">
              <a:rPr lang="en-US" smtClean="0">
                <a:solidFill>
                  <a:prstClr val="black">
                    <a:tint val="75000"/>
                  </a:prstClr>
                </a:solidFill>
              </a:rPr>
              <a:t>9/12/2017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38BC57D-28C6-41AA-B322-532EB03860F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239372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517" y="199071"/>
            <a:ext cx="11438293" cy="976604"/>
          </a:xfrm>
        </p:spPr>
        <p:txBody>
          <a:bodyPr>
            <a:normAutofit/>
          </a:bodyPr>
          <a:lstStyle/>
          <a:p>
            <a:r>
              <a:rPr lang="en-US" b="1" dirty="0">
                <a:latin typeface="+mn-lt"/>
              </a:rPr>
              <a:t>Multidimensional Scaling: </a:t>
            </a:r>
            <a:r>
              <a:rPr lang="en-US" sz="3600" b="1" dirty="0">
                <a:latin typeface="+mn-lt"/>
              </a:rPr>
              <a:t>3 Nested Parallel Sections</a:t>
            </a:r>
            <a:endParaRPr lang="en-US" b="1"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080" y="1742516"/>
            <a:ext cx="4113730" cy="27939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576" y="1742516"/>
            <a:ext cx="4664807" cy="28027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397" y="1171247"/>
            <a:ext cx="2641180" cy="4749105"/>
          </a:xfrm>
          <a:prstGeom prst="rect">
            <a:avLst/>
          </a:prstGeom>
        </p:spPr>
      </p:pic>
      <p:sp>
        <p:nvSpPr>
          <p:cNvPr id="7" name="Rectangle 6"/>
          <p:cNvSpPr/>
          <p:nvPr/>
        </p:nvSpPr>
        <p:spPr>
          <a:xfrm>
            <a:off x="3234368" y="5029153"/>
            <a:ext cx="4098759" cy="1015663"/>
          </a:xfrm>
          <a:prstGeom prst="rect">
            <a:avLst/>
          </a:prstGeom>
        </p:spPr>
        <p:txBody>
          <a:bodyPr wrap="square">
            <a:spAutoFit/>
          </a:bodyPr>
          <a:lstStyle/>
          <a:p>
            <a:pPr algn="ctr"/>
            <a:r>
              <a:rPr lang="en-US" sz="2000" dirty="0"/>
              <a:t>MDS execution time on 16 nodes with 20 processes in each node with varying number of points</a:t>
            </a:r>
          </a:p>
        </p:txBody>
      </p:sp>
      <p:sp>
        <p:nvSpPr>
          <p:cNvPr id="8" name="Rectangle 7"/>
          <p:cNvSpPr/>
          <p:nvPr/>
        </p:nvSpPr>
        <p:spPr>
          <a:xfrm>
            <a:off x="8042589" y="5029153"/>
            <a:ext cx="3674130" cy="923330"/>
          </a:xfrm>
          <a:prstGeom prst="rect">
            <a:avLst/>
          </a:prstGeom>
        </p:spPr>
        <p:txBody>
          <a:bodyPr wrap="square">
            <a:spAutoFit/>
          </a:bodyPr>
          <a:lstStyle/>
          <a:p>
            <a:pPr algn="ctr"/>
            <a:r>
              <a:rPr lang="en-US" dirty="0"/>
              <a:t>MDS execution time with 32000 points on varying number of nodes. Each node runs 20 parallel tasks</a:t>
            </a:r>
          </a:p>
        </p:txBody>
      </p:sp>
      <p:sp>
        <p:nvSpPr>
          <p:cNvPr id="10" name="Date Placeholder 9">
            <a:extLst>
              <a:ext uri="{FF2B5EF4-FFF2-40B4-BE49-F238E27FC236}">
                <a16:creationId xmlns:a16="http://schemas.microsoft.com/office/drawing/2014/main" id="{3C9D38CA-AE07-44A1-A0F2-771E2C3EF0F3}"/>
              </a:ext>
            </a:extLst>
          </p:cNvPr>
          <p:cNvSpPr>
            <a:spLocks noGrp="1"/>
          </p:cNvSpPr>
          <p:nvPr>
            <p:ph type="dt" sz="half" idx="10"/>
          </p:nvPr>
        </p:nvSpPr>
        <p:spPr/>
        <p:txBody>
          <a:bodyPr/>
          <a:lstStyle/>
          <a:p>
            <a:fld id="{AF53F390-2ABC-4B4F-9A77-2F0E75B4D9C5}" type="datetime1">
              <a:rPr lang="en-US" smtClean="0">
                <a:solidFill>
                  <a:prstClr val="black">
                    <a:tint val="75000"/>
                  </a:prstClr>
                </a:solidFill>
              </a:rPr>
              <a:t>9/12/2017</a:t>
            </a:fld>
            <a:endParaRPr lang="en-US">
              <a:solidFill>
                <a:prstClr val="black">
                  <a:tint val="75000"/>
                </a:prstClr>
              </a:solidFill>
            </a:endParaRPr>
          </a:p>
        </p:txBody>
      </p:sp>
      <p:sp>
        <p:nvSpPr>
          <p:cNvPr id="11" name="Slide Number Placeholder 10">
            <a:extLst>
              <a:ext uri="{FF2B5EF4-FFF2-40B4-BE49-F238E27FC236}">
                <a16:creationId xmlns:a16="http://schemas.microsoft.com/office/drawing/2014/main" id="{EDC1728D-7FFC-4317-AAAE-AE12C1972A2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2835319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8055" t="7789" r="50492" b="4412"/>
          <a:stretch/>
        </p:blipFill>
        <p:spPr>
          <a:xfrm>
            <a:off x="1733493" y="0"/>
            <a:ext cx="10349893" cy="6858000"/>
          </a:xfrm>
          <a:prstGeom prst="rect">
            <a:avLst/>
          </a:prstGeom>
        </p:spPr>
      </p:pic>
      <p:sp>
        <p:nvSpPr>
          <p:cNvPr id="2" name="Title 1"/>
          <p:cNvSpPr>
            <a:spLocks noGrp="1"/>
          </p:cNvSpPr>
          <p:nvPr>
            <p:ph type="title"/>
          </p:nvPr>
        </p:nvSpPr>
        <p:spPr>
          <a:xfrm>
            <a:off x="4972519" y="0"/>
            <a:ext cx="6483730" cy="931653"/>
          </a:xfrm>
        </p:spPr>
        <p:txBody>
          <a:bodyPr/>
          <a:lstStyle/>
          <a:p>
            <a:r>
              <a:rPr lang="en-US" b="1" dirty="0" err="1"/>
              <a:t>Flink</a:t>
            </a:r>
            <a:r>
              <a:rPr lang="en-US" b="1" dirty="0"/>
              <a:t> MDS Dataflow Graph</a:t>
            </a:r>
          </a:p>
        </p:txBody>
      </p:sp>
      <p:sp>
        <p:nvSpPr>
          <p:cNvPr id="5" name="Date Placeholder 4">
            <a:extLst>
              <a:ext uri="{FF2B5EF4-FFF2-40B4-BE49-F238E27FC236}">
                <a16:creationId xmlns:a16="http://schemas.microsoft.com/office/drawing/2014/main" id="{3C198E58-F951-4531-9482-2A135C9F2644}"/>
              </a:ext>
            </a:extLst>
          </p:cNvPr>
          <p:cNvSpPr>
            <a:spLocks noGrp="1"/>
          </p:cNvSpPr>
          <p:nvPr>
            <p:ph type="dt" sz="half" idx="10"/>
          </p:nvPr>
        </p:nvSpPr>
        <p:spPr>
          <a:xfrm>
            <a:off x="6442773" y="6492875"/>
            <a:ext cx="1202267" cy="365125"/>
          </a:xfrm>
        </p:spPr>
        <p:txBody>
          <a:bodyPr/>
          <a:lstStyle/>
          <a:p>
            <a:r>
              <a:rPr lang="en-US" dirty="0">
                <a:solidFill>
                  <a:prstClr val="black">
                    <a:tint val="75000"/>
                  </a:prstClr>
                </a:solidFill>
              </a:rPr>
              <a:t>8/30/2017</a:t>
            </a:r>
          </a:p>
        </p:txBody>
      </p:sp>
    </p:spTree>
    <p:extLst>
      <p:ext uri="{BB962C8B-B14F-4D97-AF65-F5344CB8AC3E}">
        <p14:creationId xmlns:p14="http://schemas.microsoft.com/office/powerpoint/2010/main" val="1291961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037D5-CC80-4FE6-9CB4-23B23CE12CE1}"/>
              </a:ext>
            </a:extLst>
          </p:cNvPr>
          <p:cNvSpPr>
            <a:spLocks noGrp="1"/>
          </p:cNvSpPr>
          <p:nvPr>
            <p:ph type="title"/>
          </p:nvPr>
        </p:nvSpPr>
        <p:spPr>
          <a:xfrm>
            <a:off x="-48913" y="578644"/>
            <a:ext cx="4987413" cy="1071563"/>
          </a:xfrm>
        </p:spPr>
        <p:txBody>
          <a:bodyPr>
            <a:normAutofit fontScale="90000"/>
          </a:bodyPr>
          <a:lstStyle/>
          <a:p>
            <a:pPr algn="ctr"/>
            <a:r>
              <a:rPr lang="en-US" b="1" dirty="0">
                <a:latin typeface="+mn-lt"/>
              </a:rPr>
              <a:t>Event-Driven and </a:t>
            </a:r>
            <a:r>
              <a:rPr lang="en-US" b="1" dirty="0" err="1">
                <a:latin typeface="+mn-lt"/>
              </a:rPr>
              <a:t>Serverless</a:t>
            </a:r>
            <a:r>
              <a:rPr lang="en-US" b="1" dirty="0">
                <a:latin typeface="+mn-lt"/>
              </a:rPr>
              <a:t> Computing</a:t>
            </a:r>
          </a:p>
        </p:txBody>
      </p:sp>
      <p:sp>
        <p:nvSpPr>
          <p:cNvPr id="3" name="Content Placeholder 2">
            <a:extLst>
              <a:ext uri="{FF2B5EF4-FFF2-40B4-BE49-F238E27FC236}">
                <a16:creationId xmlns:a16="http://schemas.microsoft.com/office/drawing/2014/main" id="{B9FE895F-4299-4D32-AA78-E3E9DE0B8F28}"/>
              </a:ext>
            </a:extLst>
          </p:cNvPr>
          <p:cNvSpPr>
            <a:spLocks noGrp="1"/>
          </p:cNvSpPr>
          <p:nvPr>
            <p:ph idx="1"/>
          </p:nvPr>
        </p:nvSpPr>
        <p:spPr>
          <a:xfrm>
            <a:off x="4866968" y="0"/>
            <a:ext cx="7325031" cy="2861691"/>
          </a:xfrm>
        </p:spPr>
        <p:txBody>
          <a:bodyPr>
            <a:normAutofit fontScale="92500"/>
          </a:bodyPr>
          <a:lstStyle/>
          <a:p>
            <a:r>
              <a:rPr lang="en-US" dirty="0"/>
              <a:t>Cloud-owner Provided Cloud-native platform  for</a:t>
            </a:r>
          </a:p>
          <a:p>
            <a:r>
              <a:rPr lang="en-US" dirty="0">
                <a:solidFill>
                  <a:srgbClr val="FF0000"/>
                </a:solidFill>
              </a:rPr>
              <a:t>Short-running, Stateless computation </a:t>
            </a:r>
            <a:r>
              <a:rPr lang="en-US" dirty="0"/>
              <a:t>and</a:t>
            </a:r>
          </a:p>
          <a:p>
            <a:r>
              <a:rPr lang="en-US" dirty="0"/>
              <a:t>Event-driven applications which </a:t>
            </a:r>
          </a:p>
          <a:p>
            <a:r>
              <a:rPr lang="en-US" dirty="0"/>
              <a:t>Scale up and down instantly and automatically and</a:t>
            </a:r>
          </a:p>
          <a:p>
            <a:r>
              <a:rPr lang="en-US" dirty="0"/>
              <a:t>Charges for actual usage at a millisecond granularity</a:t>
            </a:r>
          </a:p>
        </p:txBody>
      </p:sp>
      <p:pic>
        <p:nvPicPr>
          <p:cNvPr id="1026" name="Picture 2" descr="https://docs.google.com/drawings/d/sUvoDPhzqReu3L7TUIArRwQ/image?w=624&amp;h=356&amp;rev=144&amp;ac=1">
            <a:extLst>
              <a:ext uri="{FF2B5EF4-FFF2-40B4-BE49-F238E27FC236}">
                <a16:creationId xmlns:a16="http://schemas.microsoft.com/office/drawing/2014/main" id="{3A4234AA-73ED-4213-AD0E-E35F96A19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9" y="2383141"/>
            <a:ext cx="6407677" cy="36556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ECFD559-8FAF-48D0-A3FC-34FD4B073ADF}"/>
              </a:ext>
            </a:extLst>
          </p:cNvPr>
          <p:cNvPicPr>
            <a:picLocks noChangeAspect="1"/>
          </p:cNvPicPr>
          <p:nvPr/>
        </p:nvPicPr>
        <p:blipFill rotWithShape="1">
          <a:blip r:embed="rId4"/>
          <a:srcRect b="16332"/>
          <a:stretch/>
        </p:blipFill>
        <p:spPr>
          <a:xfrm>
            <a:off x="6430296" y="2681064"/>
            <a:ext cx="5368412" cy="3059816"/>
          </a:xfrm>
          <a:prstGeom prst="rect">
            <a:avLst/>
          </a:prstGeom>
        </p:spPr>
      </p:pic>
      <p:sp>
        <p:nvSpPr>
          <p:cNvPr id="19" name="TextBox 18">
            <a:extLst>
              <a:ext uri="{FF2B5EF4-FFF2-40B4-BE49-F238E27FC236}">
                <a16:creationId xmlns:a16="http://schemas.microsoft.com/office/drawing/2014/main" id="{BCD8D62F-8FF9-4E8B-AD79-01A4462C13E5}"/>
              </a:ext>
            </a:extLst>
          </p:cNvPr>
          <p:cNvSpPr txBox="1"/>
          <p:nvPr/>
        </p:nvSpPr>
        <p:spPr>
          <a:xfrm>
            <a:off x="956567" y="1853410"/>
            <a:ext cx="3255571" cy="461665"/>
          </a:xfrm>
          <a:prstGeom prst="rect">
            <a:avLst/>
          </a:prstGeom>
          <a:noFill/>
        </p:spPr>
        <p:txBody>
          <a:bodyPr wrap="none" rtlCol="0">
            <a:spAutoFit/>
          </a:bodyPr>
          <a:lstStyle/>
          <a:p>
            <a:r>
              <a:rPr lang="en-US" sz="2400" dirty="0"/>
              <a:t>Note </a:t>
            </a:r>
            <a:r>
              <a:rPr lang="en-US" sz="2400" dirty="0" err="1"/>
              <a:t>GridSolve</a:t>
            </a:r>
            <a:r>
              <a:rPr lang="en-US" sz="2400" dirty="0"/>
              <a:t> was </a:t>
            </a:r>
            <a:r>
              <a:rPr lang="en-US" sz="2400" dirty="0" err="1"/>
              <a:t>FaaS</a:t>
            </a:r>
            <a:endParaRPr lang="en-US" sz="2400" dirty="0"/>
          </a:p>
        </p:txBody>
      </p:sp>
      <p:sp>
        <p:nvSpPr>
          <p:cNvPr id="4" name="TextBox 3">
            <a:extLst>
              <a:ext uri="{FF2B5EF4-FFF2-40B4-BE49-F238E27FC236}">
                <a16:creationId xmlns:a16="http://schemas.microsoft.com/office/drawing/2014/main" id="{E2A20381-E291-4A66-A84E-47FCABF3E697}"/>
              </a:ext>
            </a:extLst>
          </p:cNvPr>
          <p:cNvSpPr txBox="1"/>
          <p:nvPr/>
        </p:nvSpPr>
        <p:spPr>
          <a:xfrm>
            <a:off x="2078831" y="132714"/>
            <a:ext cx="2192460" cy="369332"/>
          </a:xfrm>
          <a:prstGeom prst="rect">
            <a:avLst/>
          </a:prstGeom>
          <a:noFill/>
        </p:spPr>
        <p:txBody>
          <a:bodyPr wrap="none" rtlCol="0">
            <a:spAutoFit/>
          </a:bodyPr>
          <a:lstStyle/>
          <a:p>
            <a:r>
              <a:rPr lang="en-US" dirty="0">
                <a:solidFill>
                  <a:srgbClr val="FF0000"/>
                </a:solidFill>
              </a:rPr>
              <a:t>Hopefully will change</a:t>
            </a:r>
          </a:p>
        </p:txBody>
      </p:sp>
      <p:cxnSp>
        <p:nvCxnSpPr>
          <p:cNvPr id="6" name="Straight Arrow Connector 5">
            <a:extLst>
              <a:ext uri="{FF2B5EF4-FFF2-40B4-BE49-F238E27FC236}">
                <a16:creationId xmlns:a16="http://schemas.microsoft.com/office/drawing/2014/main" id="{15CF8DB0-DCF2-4814-8917-2C109AE4C55B}"/>
              </a:ext>
            </a:extLst>
          </p:cNvPr>
          <p:cNvCxnSpPr>
            <a:cxnSpLocks/>
          </p:cNvCxnSpPr>
          <p:nvPr/>
        </p:nvCxnSpPr>
        <p:spPr>
          <a:xfrm>
            <a:off x="4212138" y="409713"/>
            <a:ext cx="713983" cy="1689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5015FC77-75AA-41A7-BA8F-8D541E216B0C}"/>
              </a:ext>
            </a:extLst>
          </p:cNvPr>
          <p:cNvSpPr>
            <a:spLocks noGrp="1"/>
          </p:cNvSpPr>
          <p:nvPr>
            <p:ph type="dt" sz="half" idx="10"/>
          </p:nvPr>
        </p:nvSpPr>
        <p:spPr/>
        <p:txBody>
          <a:bodyPr/>
          <a:lstStyle/>
          <a:p>
            <a:fld id="{485CBBC3-71C2-4249-988C-8FC6EBB266A0}" type="datetime1">
              <a:rPr lang="en-US" smtClean="0">
                <a:solidFill>
                  <a:prstClr val="black">
                    <a:tint val="75000"/>
                  </a:prstClr>
                </a:solidFill>
              </a:rPr>
              <a:t>9/12/2017</a:t>
            </a:fld>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02A46E26-B677-4CFE-8217-132B28FE9BF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a:t>
            </a:fld>
            <a:endParaRPr lang="en-US">
              <a:solidFill>
                <a:prstClr val="black">
                  <a:tint val="75000"/>
                </a:prstClr>
              </a:solidFill>
            </a:endParaRPr>
          </a:p>
        </p:txBody>
      </p:sp>
      <p:sp>
        <p:nvSpPr>
          <p:cNvPr id="13" name="TextBox 12">
            <a:extLst>
              <a:ext uri="{FF2B5EF4-FFF2-40B4-BE49-F238E27FC236}">
                <a16:creationId xmlns:a16="http://schemas.microsoft.com/office/drawing/2014/main" id="{F6ACFB5F-66B3-4BC7-BECF-B64BC616B777}"/>
              </a:ext>
            </a:extLst>
          </p:cNvPr>
          <p:cNvSpPr txBox="1"/>
          <p:nvPr/>
        </p:nvSpPr>
        <p:spPr>
          <a:xfrm>
            <a:off x="6342737" y="5858704"/>
            <a:ext cx="5817796" cy="369332"/>
          </a:xfrm>
          <a:prstGeom prst="rect">
            <a:avLst/>
          </a:prstGeom>
          <a:noFill/>
        </p:spPr>
        <p:txBody>
          <a:bodyPr wrap="square" rtlCol="0">
            <a:spAutoFit/>
          </a:bodyPr>
          <a:lstStyle/>
          <a:p>
            <a:r>
              <a:rPr lang="en-US" dirty="0"/>
              <a:t>See review http://dx.doi.org/10.13140/RG.2.2.15007.87206 </a:t>
            </a:r>
          </a:p>
        </p:txBody>
      </p:sp>
    </p:spTree>
    <p:extLst>
      <p:ext uri="{BB962C8B-B14F-4D97-AF65-F5344CB8AC3E}">
        <p14:creationId xmlns:p14="http://schemas.microsoft.com/office/powerpoint/2010/main" val="3604765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46" y="396821"/>
            <a:ext cx="2927888" cy="1325563"/>
          </a:xfrm>
        </p:spPr>
        <p:txBody>
          <a:bodyPr/>
          <a:lstStyle/>
          <a:p>
            <a:r>
              <a:rPr lang="en-US" b="1" dirty="0" err="1">
                <a:latin typeface="+mn-lt"/>
              </a:rPr>
              <a:t>Terasort</a:t>
            </a:r>
            <a:endParaRPr lang="en-US" b="1"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1471" y="216977"/>
            <a:ext cx="3550959" cy="15237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252" y="1953217"/>
            <a:ext cx="3938526" cy="25890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7756" y="2054332"/>
            <a:ext cx="3719887" cy="3007671"/>
          </a:xfrm>
          <a:prstGeom prst="rect">
            <a:avLst/>
          </a:prstGeom>
        </p:spPr>
      </p:pic>
      <p:sp>
        <p:nvSpPr>
          <p:cNvPr id="6" name="TextBox 5"/>
          <p:cNvSpPr txBox="1"/>
          <p:nvPr/>
        </p:nvSpPr>
        <p:spPr>
          <a:xfrm>
            <a:off x="1477756" y="1491552"/>
            <a:ext cx="3563924" cy="461665"/>
          </a:xfrm>
          <a:prstGeom prst="rect">
            <a:avLst/>
          </a:prstGeom>
          <a:noFill/>
        </p:spPr>
        <p:txBody>
          <a:bodyPr wrap="none" rtlCol="0">
            <a:spAutoFit/>
          </a:bodyPr>
          <a:lstStyle/>
          <a:p>
            <a:r>
              <a:rPr lang="en-US" sz="2400" dirty="0"/>
              <a:t>Sorting 1TB of data records</a:t>
            </a:r>
          </a:p>
        </p:txBody>
      </p:sp>
      <p:sp>
        <p:nvSpPr>
          <p:cNvPr id="7" name="TextBox 6"/>
          <p:cNvSpPr txBox="1"/>
          <p:nvPr/>
        </p:nvSpPr>
        <p:spPr>
          <a:xfrm>
            <a:off x="6307810" y="4692671"/>
            <a:ext cx="5393410" cy="1477328"/>
          </a:xfrm>
          <a:prstGeom prst="rect">
            <a:avLst/>
          </a:prstGeom>
          <a:noFill/>
        </p:spPr>
        <p:txBody>
          <a:bodyPr wrap="square" rtlCol="0">
            <a:spAutoFit/>
          </a:bodyPr>
          <a:lstStyle/>
          <a:p>
            <a:pPr algn="ctr"/>
            <a:r>
              <a:rPr lang="en-US" dirty="0" err="1"/>
              <a:t>Terasort</a:t>
            </a:r>
            <a:r>
              <a:rPr lang="en-US" dirty="0"/>
              <a:t> execution time in 64 and 32 nodes. Only MPI shows the sorting time and communication time as other two frameworks doesn't provide a viable method to accurately measure them. Sorting time includes data save time. MPI-IB - MPI with </a:t>
            </a:r>
            <a:r>
              <a:rPr lang="en-US" dirty="0" err="1"/>
              <a:t>Infiniband</a:t>
            </a:r>
            <a:endParaRPr lang="en-US" dirty="0"/>
          </a:p>
        </p:txBody>
      </p:sp>
      <p:sp>
        <p:nvSpPr>
          <p:cNvPr id="10" name="TextBox 9"/>
          <p:cNvSpPr txBox="1"/>
          <p:nvPr/>
        </p:nvSpPr>
        <p:spPr>
          <a:xfrm>
            <a:off x="1495875" y="5062003"/>
            <a:ext cx="4470519" cy="369332"/>
          </a:xfrm>
          <a:prstGeom prst="rect">
            <a:avLst/>
          </a:prstGeom>
          <a:noFill/>
        </p:spPr>
        <p:txBody>
          <a:bodyPr wrap="none" rtlCol="0">
            <a:spAutoFit/>
          </a:bodyPr>
          <a:lstStyle/>
          <a:p>
            <a:r>
              <a:rPr lang="en-US" dirty="0"/>
              <a:t>Partition the data using a sample and regroup</a:t>
            </a:r>
          </a:p>
        </p:txBody>
      </p:sp>
      <p:sp>
        <p:nvSpPr>
          <p:cNvPr id="11" name="TextBox 10"/>
          <p:cNvSpPr txBox="1"/>
          <p:nvPr/>
        </p:nvSpPr>
        <p:spPr>
          <a:xfrm>
            <a:off x="4775907" y="286830"/>
            <a:ext cx="2380973" cy="369332"/>
          </a:xfrm>
          <a:prstGeom prst="rect">
            <a:avLst/>
          </a:prstGeom>
          <a:noFill/>
        </p:spPr>
        <p:txBody>
          <a:bodyPr wrap="none" rtlCol="0">
            <a:spAutoFit/>
          </a:bodyPr>
          <a:lstStyle/>
          <a:p>
            <a:r>
              <a:rPr lang="en-US" dirty="0"/>
              <a:t>Transfer data using MPI</a:t>
            </a:r>
          </a:p>
        </p:txBody>
      </p:sp>
      <p:sp>
        <p:nvSpPr>
          <p:cNvPr id="12" name="Date Placeholder 11">
            <a:extLst>
              <a:ext uri="{FF2B5EF4-FFF2-40B4-BE49-F238E27FC236}">
                <a16:creationId xmlns:a16="http://schemas.microsoft.com/office/drawing/2014/main" id="{72C08B5F-852B-4AF1-B46C-0325B55A1A5E}"/>
              </a:ext>
            </a:extLst>
          </p:cNvPr>
          <p:cNvSpPr>
            <a:spLocks noGrp="1"/>
          </p:cNvSpPr>
          <p:nvPr>
            <p:ph type="dt" sz="half" idx="10"/>
          </p:nvPr>
        </p:nvSpPr>
        <p:spPr/>
        <p:txBody>
          <a:bodyPr/>
          <a:lstStyle/>
          <a:p>
            <a:fld id="{D959BC9C-DAD4-4482-A361-005C2FAC4253}" type="datetime1">
              <a:rPr lang="en-US" smtClean="0">
                <a:solidFill>
                  <a:prstClr val="black">
                    <a:tint val="75000"/>
                  </a:prstClr>
                </a:solidFill>
              </a:rPr>
              <a:t>9/12/2017</a:t>
            </a:fld>
            <a:endParaRPr lang="en-US">
              <a:solidFill>
                <a:prstClr val="black">
                  <a:tint val="75000"/>
                </a:prstClr>
              </a:solidFill>
            </a:endParaRPr>
          </a:p>
        </p:txBody>
      </p:sp>
      <p:sp>
        <p:nvSpPr>
          <p:cNvPr id="13" name="Slide Number Placeholder 12">
            <a:extLst>
              <a:ext uri="{FF2B5EF4-FFF2-40B4-BE49-F238E27FC236}">
                <a16:creationId xmlns:a16="http://schemas.microsoft.com/office/drawing/2014/main" id="{D0F6F392-1973-44B2-990D-52A15C09124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3094690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484" y="567813"/>
            <a:ext cx="11940294" cy="5715000"/>
          </a:xfrm>
        </p:spPr>
        <p:txBody>
          <a:bodyPr/>
          <a:lstStyle/>
          <a:p>
            <a:pPr>
              <a:spcBef>
                <a:spcPts val="0"/>
              </a:spcBef>
            </a:pPr>
            <a:r>
              <a:rPr lang="en-US" sz="2400" b="1" dirty="0"/>
              <a:t>Threads</a:t>
            </a:r>
          </a:p>
          <a:p>
            <a:pPr lvl="1">
              <a:spcBef>
                <a:spcPts val="0"/>
              </a:spcBef>
            </a:pPr>
            <a:r>
              <a:rPr lang="en-US" dirty="0"/>
              <a:t>Can threads easily speedup your application?</a:t>
            </a:r>
          </a:p>
          <a:p>
            <a:pPr lvl="1">
              <a:spcBef>
                <a:spcPts val="0"/>
              </a:spcBef>
            </a:pPr>
            <a:r>
              <a:rPr lang="en-US" dirty="0"/>
              <a:t>Processes versus Threads</a:t>
            </a:r>
          </a:p>
          <a:p>
            <a:pPr>
              <a:spcBef>
                <a:spcPts val="1200"/>
              </a:spcBef>
            </a:pPr>
            <a:r>
              <a:rPr lang="en-US" sz="2400" b="1" dirty="0"/>
              <a:t>Affinity</a:t>
            </a:r>
          </a:p>
          <a:p>
            <a:pPr lvl="1">
              <a:spcBef>
                <a:spcPts val="0"/>
              </a:spcBef>
            </a:pPr>
            <a:r>
              <a:rPr lang="en-US" dirty="0"/>
              <a:t>How to place threads/processes across cores? </a:t>
            </a:r>
          </a:p>
          <a:p>
            <a:pPr lvl="1">
              <a:spcBef>
                <a:spcPts val="0"/>
              </a:spcBef>
            </a:pPr>
            <a:r>
              <a:rPr lang="en-US" dirty="0"/>
              <a:t>Why should we care?</a:t>
            </a:r>
          </a:p>
          <a:p>
            <a:pPr>
              <a:spcBef>
                <a:spcPts val="1200"/>
              </a:spcBef>
            </a:pPr>
            <a:r>
              <a:rPr lang="en-US" sz="2400" b="1" dirty="0"/>
              <a:t>Communication</a:t>
            </a:r>
          </a:p>
          <a:p>
            <a:pPr lvl="1">
              <a:spcBef>
                <a:spcPts val="0"/>
              </a:spcBef>
            </a:pPr>
            <a:r>
              <a:rPr lang="en-US" dirty="0"/>
              <a:t>Why Inter-Process Communication (IPC) is expensive?</a:t>
            </a:r>
          </a:p>
          <a:p>
            <a:pPr lvl="1">
              <a:spcBef>
                <a:spcPts val="0"/>
              </a:spcBef>
            </a:pPr>
            <a:r>
              <a:rPr lang="en-US" dirty="0"/>
              <a:t>How to improve?</a:t>
            </a:r>
          </a:p>
          <a:p>
            <a:pPr>
              <a:spcBef>
                <a:spcPts val="1200"/>
              </a:spcBef>
            </a:pPr>
            <a:r>
              <a:rPr lang="en-US" sz="2400" b="1" dirty="0"/>
              <a:t>Other factors</a:t>
            </a:r>
          </a:p>
          <a:p>
            <a:pPr lvl="1">
              <a:spcBef>
                <a:spcPts val="0"/>
              </a:spcBef>
            </a:pPr>
            <a:r>
              <a:rPr lang="en-US" dirty="0"/>
              <a:t>Garbage collection</a:t>
            </a:r>
          </a:p>
          <a:p>
            <a:pPr lvl="1">
              <a:spcBef>
                <a:spcPts val="0"/>
              </a:spcBef>
            </a:pPr>
            <a:r>
              <a:rPr lang="en-US" dirty="0"/>
              <a:t>Serialization/Deserialization</a:t>
            </a:r>
          </a:p>
          <a:p>
            <a:pPr lvl="1">
              <a:spcBef>
                <a:spcPts val="0"/>
              </a:spcBef>
            </a:pPr>
            <a:r>
              <a:rPr lang="en-US" dirty="0"/>
              <a:t>Memory references and cache</a:t>
            </a:r>
          </a:p>
          <a:p>
            <a:pPr lvl="1">
              <a:spcBef>
                <a:spcPts val="0"/>
              </a:spcBef>
            </a:pPr>
            <a:r>
              <a:rPr lang="en-US" dirty="0"/>
              <a:t>Data read/write</a:t>
            </a:r>
          </a:p>
          <a:p>
            <a:pPr>
              <a:spcBef>
                <a:spcPts val="0"/>
              </a:spcBef>
            </a:pPr>
            <a:endParaRPr lang="en-US" sz="2400" dirty="0"/>
          </a:p>
          <a:p>
            <a:pPr>
              <a:spcBef>
                <a:spcPts val="0"/>
              </a:spcBef>
            </a:pPr>
            <a:endParaRPr lang="en-US" sz="2400" dirty="0"/>
          </a:p>
          <a:p>
            <a:pPr>
              <a:spcBef>
                <a:spcPts val="0"/>
              </a:spcBef>
            </a:pPr>
            <a:endParaRPr lang="en-US" sz="2400" dirty="0"/>
          </a:p>
        </p:txBody>
      </p:sp>
      <p:sp>
        <p:nvSpPr>
          <p:cNvPr id="3" name="Title 2"/>
          <p:cNvSpPr>
            <a:spLocks noGrp="1"/>
          </p:cNvSpPr>
          <p:nvPr>
            <p:ph type="title"/>
          </p:nvPr>
        </p:nvSpPr>
        <p:spPr>
          <a:xfrm>
            <a:off x="1665585" y="0"/>
            <a:ext cx="5667313" cy="762000"/>
          </a:xfrm>
        </p:spPr>
        <p:txBody>
          <a:bodyPr/>
          <a:lstStyle/>
          <a:p>
            <a:r>
              <a:rPr lang="en-US" b="1" dirty="0">
                <a:latin typeface="+mn-lt"/>
              </a:rPr>
              <a:t>Performance Factors</a:t>
            </a:r>
          </a:p>
        </p:txBody>
      </p:sp>
      <p:sp>
        <p:nvSpPr>
          <p:cNvPr id="6" name="Date Placeholder 5">
            <a:extLst>
              <a:ext uri="{FF2B5EF4-FFF2-40B4-BE49-F238E27FC236}">
                <a16:creationId xmlns:a16="http://schemas.microsoft.com/office/drawing/2014/main" id="{835C69ED-9F8E-4716-AB9C-926BB000FD51}"/>
              </a:ext>
            </a:extLst>
          </p:cNvPr>
          <p:cNvSpPr>
            <a:spLocks noGrp="1"/>
          </p:cNvSpPr>
          <p:nvPr>
            <p:ph type="dt" sz="half" idx="10"/>
          </p:nvPr>
        </p:nvSpPr>
        <p:spPr/>
        <p:txBody>
          <a:bodyPr/>
          <a:lstStyle/>
          <a:p>
            <a:fld id="{E1659CBE-C1F1-4CA9-83C6-2366E9C32A68}" type="datetime1">
              <a:rPr lang="en-US" smtClean="0">
                <a:solidFill>
                  <a:prstClr val="black">
                    <a:tint val="75000"/>
                  </a:prstClr>
                </a:solidFill>
              </a:rPr>
              <a:t>9/12/2017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055632A-7BDB-4DAA-8E23-DA07B2F8F7F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440426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8883" y="539147"/>
            <a:ext cx="10643118" cy="6318853"/>
          </a:xfrm>
        </p:spPr>
      </p:pic>
      <p:sp>
        <p:nvSpPr>
          <p:cNvPr id="11" name="TextBox 10"/>
          <p:cNvSpPr txBox="1"/>
          <p:nvPr/>
        </p:nvSpPr>
        <p:spPr>
          <a:xfrm>
            <a:off x="7484707" y="940870"/>
            <a:ext cx="3648496" cy="646331"/>
          </a:xfrm>
          <a:prstGeom prst="rect">
            <a:avLst/>
          </a:prstGeom>
          <a:solidFill>
            <a:schemeClr val="bg1"/>
          </a:solidFill>
        </p:spPr>
        <p:txBody>
          <a:bodyPr wrap="square" rtlCol="0">
            <a:spAutoFit/>
          </a:bodyPr>
          <a:lstStyle/>
          <a:p>
            <a:r>
              <a:rPr lang="en-US" dirty="0"/>
              <a:t>Speedup compared to 1 process per node on 48 nodes</a:t>
            </a:r>
          </a:p>
        </p:txBody>
      </p:sp>
      <p:sp>
        <p:nvSpPr>
          <p:cNvPr id="17" name="Title 1"/>
          <p:cNvSpPr txBox="1">
            <a:spLocks/>
          </p:cNvSpPr>
          <p:nvPr/>
        </p:nvSpPr>
        <p:spPr bwMode="auto">
          <a:xfrm>
            <a:off x="1626031" y="-1766"/>
            <a:ext cx="9143999" cy="54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a:lstStyle>
          <a:p>
            <a:pPr algn="ctr"/>
            <a:r>
              <a:rPr lang="en-US" sz="3300" kern="0" dirty="0">
                <a:latin typeface="+mn-lt"/>
              </a:rPr>
              <a:t>Java MPI performs well after optimization</a:t>
            </a:r>
            <a:endParaRPr lang="en-US" kern="0" dirty="0">
              <a:latin typeface="+mn-lt"/>
            </a:endParaRPr>
          </a:p>
        </p:txBody>
      </p:sp>
      <p:sp>
        <p:nvSpPr>
          <p:cNvPr id="18" name="TextBox 17"/>
          <p:cNvSpPr txBox="1"/>
          <p:nvPr/>
        </p:nvSpPr>
        <p:spPr>
          <a:xfrm>
            <a:off x="9403345" y="2700918"/>
            <a:ext cx="2035567" cy="646331"/>
          </a:xfrm>
          <a:prstGeom prst="rect">
            <a:avLst/>
          </a:prstGeom>
          <a:solidFill>
            <a:schemeClr val="tx1"/>
          </a:solidFill>
        </p:spPr>
        <p:txBody>
          <a:bodyPr wrap="square" rtlCol="0">
            <a:spAutoFit/>
          </a:bodyPr>
          <a:lstStyle/>
          <a:p>
            <a:pPr>
              <a:defRPr/>
            </a:pPr>
            <a:r>
              <a:rPr lang="en-US" b="1" kern="0" dirty="0">
                <a:solidFill>
                  <a:srgbClr val="00B14F"/>
                </a:solidFill>
              </a:rPr>
              <a:t>Best MPI; inter and intra node</a:t>
            </a:r>
          </a:p>
        </p:txBody>
      </p:sp>
      <p:sp>
        <p:nvSpPr>
          <p:cNvPr id="19" name="TextBox 18"/>
          <p:cNvSpPr txBox="1"/>
          <p:nvPr/>
        </p:nvSpPr>
        <p:spPr>
          <a:xfrm>
            <a:off x="9560640" y="4046808"/>
            <a:ext cx="1986921" cy="492443"/>
          </a:xfrm>
          <a:prstGeom prst="rect">
            <a:avLst/>
          </a:prstGeom>
          <a:solidFill>
            <a:schemeClr val="bg1"/>
          </a:solidFill>
        </p:spPr>
        <p:txBody>
          <a:bodyPr wrap="square" lIns="0" tIns="0" rIns="0" bIns="0" rtlCol="0">
            <a:spAutoFit/>
          </a:bodyPr>
          <a:lstStyle/>
          <a:p>
            <a:pPr>
              <a:defRPr/>
            </a:pPr>
            <a:r>
              <a:rPr lang="en-US" sz="1600" b="1" kern="0" dirty="0">
                <a:solidFill>
                  <a:srgbClr val="0033CC"/>
                </a:solidFill>
              </a:rPr>
              <a:t>MPI; inter/intra node; Java not optimized</a:t>
            </a:r>
          </a:p>
        </p:txBody>
      </p:sp>
      <p:sp>
        <p:nvSpPr>
          <p:cNvPr id="22" name="TextBox 21"/>
          <p:cNvSpPr txBox="1"/>
          <p:nvPr/>
        </p:nvSpPr>
        <p:spPr>
          <a:xfrm>
            <a:off x="7977097" y="4526166"/>
            <a:ext cx="2577003" cy="553998"/>
          </a:xfrm>
          <a:prstGeom prst="rect">
            <a:avLst/>
          </a:prstGeom>
          <a:solidFill>
            <a:schemeClr val="bg1"/>
          </a:solidFill>
        </p:spPr>
        <p:txBody>
          <a:bodyPr wrap="square" lIns="0" tIns="0" rIns="0" bIns="0" rtlCol="0">
            <a:spAutoFit/>
          </a:bodyPr>
          <a:lstStyle/>
          <a:p>
            <a:pPr>
              <a:defRPr/>
            </a:pPr>
            <a:r>
              <a:rPr lang="en-US" b="1" kern="0" dirty="0"/>
              <a:t>Best FJ Threads intra node; MPI inter node</a:t>
            </a:r>
          </a:p>
        </p:txBody>
      </p:sp>
      <p:sp>
        <p:nvSpPr>
          <p:cNvPr id="4" name="TextBox 3"/>
          <p:cNvSpPr txBox="1"/>
          <p:nvPr/>
        </p:nvSpPr>
        <p:spPr>
          <a:xfrm>
            <a:off x="8396118" y="1804948"/>
            <a:ext cx="3465372" cy="646331"/>
          </a:xfrm>
          <a:prstGeom prst="rect">
            <a:avLst/>
          </a:prstGeom>
          <a:solidFill>
            <a:schemeClr val="bg1"/>
          </a:solidFill>
        </p:spPr>
        <p:txBody>
          <a:bodyPr wrap="square" rtlCol="0">
            <a:spAutoFit/>
          </a:bodyPr>
          <a:lstStyle/>
          <a:p>
            <a:r>
              <a:rPr lang="en-US" b="1" dirty="0">
                <a:solidFill>
                  <a:srgbClr val="7030A0"/>
                </a:solidFill>
              </a:rPr>
              <a:t>BSP Threads are better than FJ and at their best match Java MPI</a:t>
            </a:r>
          </a:p>
        </p:txBody>
      </p:sp>
      <p:sp>
        <p:nvSpPr>
          <p:cNvPr id="2" name="Rectangle 1">
            <a:extLst>
              <a:ext uri="{FF2B5EF4-FFF2-40B4-BE49-F238E27FC236}">
                <a16:creationId xmlns:a16="http://schemas.microsoft.com/office/drawing/2014/main" id="{EE5AB210-DCF8-4684-AFFF-5A97D3DE9056}"/>
              </a:ext>
            </a:extLst>
          </p:cNvPr>
          <p:cNvSpPr/>
          <p:nvPr/>
        </p:nvSpPr>
        <p:spPr>
          <a:xfrm>
            <a:off x="0" y="2469598"/>
            <a:ext cx="1548883" cy="2677656"/>
          </a:xfrm>
          <a:prstGeom prst="rect">
            <a:avLst/>
          </a:prstGeom>
        </p:spPr>
        <p:txBody>
          <a:bodyPr wrap="square">
            <a:spAutoFit/>
          </a:bodyPr>
          <a:lstStyle/>
          <a:p>
            <a:r>
              <a:rPr lang="en-US" sz="2400" kern="0" dirty="0"/>
              <a:t>128 24 core Haswell nodes on SPIDAL 200K DA-MDS Code</a:t>
            </a:r>
            <a:endParaRPr lang="en-US" sz="2400" dirty="0"/>
          </a:p>
        </p:txBody>
      </p:sp>
      <p:sp>
        <p:nvSpPr>
          <p:cNvPr id="6" name="Date Placeholder 5">
            <a:extLst>
              <a:ext uri="{FF2B5EF4-FFF2-40B4-BE49-F238E27FC236}">
                <a16:creationId xmlns:a16="http://schemas.microsoft.com/office/drawing/2014/main" id="{E3010668-B556-4EC5-A956-EB6E0CBB759D}"/>
              </a:ext>
            </a:extLst>
          </p:cNvPr>
          <p:cNvSpPr>
            <a:spLocks noGrp="1"/>
          </p:cNvSpPr>
          <p:nvPr>
            <p:ph type="dt" sz="half" idx="10"/>
          </p:nvPr>
        </p:nvSpPr>
        <p:spPr/>
        <p:txBody>
          <a:bodyPr/>
          <a:lstStyle/>
          <a:p>
            <a:fld id="{FA9F3379-D138-46A7-B26D-94499B56A39D}" type="datetime1">
              <a:rPr lang="en-US" smtClean="0">
                <a:solidFill>
                  <a:prstClr val="black">
                    <a:tint val="75000"/>
                  </a:prstClr>
                </a:solidFill>
              </a:rPr>
              <a:t>9/12/2017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B255247-1032-4FB3-902D-F347F0A5829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1053398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8A8F5615-EBDD-4F58-ACEF-5FB09A2E3C0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33</a:t>
            </a:fld>
            <a:endParaRPr lang="en-US" dirty="0">
              <a:solidFill>
                <a:prstClr val="black">
                  <a:tint val="75000"/>
                </a:prstClr>
              </a:solidFill>
            </a:endParaRPr>
          </a:p>
        </p:txBody>
      </p:sp>
      <p:sp>
        <p:nvSpPr>
          <p:cNvPr id="7" name="Date Placeholder 6">
            <a:extLst>
              <a:ext uri="{FF2B5EF4-FFF2-40B4-BE49-F238E27FC236}">
                <a16:creationId xmlns:a16="http://schemas.microsoft.com/office/drawing/2014/main" id="{CA52C0E4-3854-461B-B96F-E8CFED8667AF}"/>
              </a:ext>
            </a:extLst>
          </p:cNvPr>
          <p:cNvSpPr>
            <a:spLocks noGrp="1"/>
          </p:cNvSpPr>
          <p:nvPr>
            <p:ph type="dt" sz="half" idx="10"/>
          </p:nvPr>
        </p:nvSpPr>
        <p:spPr/>
        <p:txBody>
          <a:bodyPr/>
          <a:lstStyle/>
          <a:p>
            <a:fld id="{39B71ADF-F14C-41F9-9044-F0C86AA3CB47}" type="datetime1">
              <a:rPr lang="en-US" smtClean="0">
                <a:solidFill>
                  <a:prstClr val="black">
                    <a:tint val="75000"/>
                  </a:prstClr>
                </a:solidFill>
              </a:rPr>
              <a:t>9/12/2017</a:t>
            </a:fld>
            <a:endParaRPr lang="en-US" dirty="0">
              <a:solidFill>
                <a:prstClr val="black">
                  <a:tint val="75000"/>
                </a:prstClr>
              </a:solidFill>
            </a:endParaRPr>
          </a:p>
        </p:txBody>
      </p:sp>
      <p:sp>
        <p:nvSpPr>
          <p:cNvPr id="2" name="Title 1"/>
          <p:cNvSpPr>
            <a:spLocks noGrp="1"/>
          </p:cNvSpPr>
          <p:nvPr>
            <p:ph type="title"/>
          </p:nvPr>
        </p:nvSpPr>
        <p:spPr>
          <a:xfrm>
            <a:off x="0" y="-17092"/>
            <a:ext cx="12192000" cy="1143000"/>
          </a:xfrm>
        </p:spPr>
        <p:txBody>
          <a:bodyPr>
            <a:normAutofit/>
          </a:bodyPr>
          <a:lstStyle/>
          <a:p>
            <a:pPr algn="ctr"/>
            <a:r>
              <a:rPr lang="en-US" b="1" dirty="0">
                <a:latin typeface="+mn-lt"/>
              </a:rPr>
              <a:t>Performance Dependence on Number of Cores</a:t>
            </a:r>
          </a:p>
        </p:txBody>
      </p:sp>
      <p:sp>
        <p:nvSpPr>
          <p:cNvPr id="3" name="Content Placeholder 2"/>
          <p:cNvSpPr>
            <a:spLocks noGrp="1"/>
          </p:cNvSpPr>
          <p:nvPr>
            <p:ph idx="1"/>
          </p:nvPr>
        </p:nvSpPr>
        <p:spPr>
          <a:xfrm>
            <a:off x="9003056" y="923424"/>
            <a:ext cx="2954518" cy="4749169"/>
          </a:xfrm>
          <a:solidFill>
            <a:schemeClr val="bg1"/>
          </a:solidFill>
        </p:spPr>
        <p:txBody>
          <a:bodyPr>
            <a:normAutofit fontScale="92500" lnSpcReduction="10000"/>
          </a:bodyPr>
          <a:lstStyle/>
          <a:p>
            <a:r>
              <a:rPr lang="en-US" dirty="0"/>
              <a:t>All MPI internode</a:t>
            </a:r>
          </a:p>
          <a:p>
            <a:pPr marL="750888" lvl="1" indent="0">
              <a:buNone/>
            </a:pPr>
            <a:r>
              <a:rPr lang="en-US" dirty="0">
                <a:solidFill>
                  <a:srgbClr val="00B050"/>
                </a:solidFill>
              </a:rPr>
              <a:t>All Processes </a:t>
            </a:r>
            <a:endParaRPr lang="en-US" dirty="0"/>
          </a:p>
          <a:p>
            <a:r>
              <a:rPr lang="en-US" dirty="0"/>
              <a:t>LRT BSP Java</a:t>
            </a:r>
          </a:p>
          <a:p>
            <a:pPr marL="750888" lvl="1" indent="0">
              <a:buNone/>
            </a:pPr>
            <a:r>
              <a:rPr lang="en-US" dirty="0">
                <a:solidFill>
                  <a:srgbClr val="7030A0"/>
                </a:solidFill>
              </a:rPr>
              <a:t>All Threads internal to node</a:t>
            </a:r>
          </a:p>
          <a:p>
            <a:pPr marL="750888" lvl="1" indent="0">
              <a:buNone/>
            </a:pPr>
            <a:r>
              <a:rPr lang="en-US" dirty="0">
                <a:solidFill>
                  <a:srgbClr val="7030A0"/>
                </a:solidFill>
              </a:rPr>
              <a:t>Hybrid – Use one process per chip</a:t>
            </a:r>
            <a:endParaRPr lang="en-US" dirty="0"/>
          </a:p>
          <a:p>
            <a:r>
              <a:rPr lang="en-US" dirty="0"/>
              <a:t>LRT Fork Join Java </a:t>
            </a:r>
          </a:p>
          <a:p>
            <a:pPr marL="750888" lvl="1" indent="0">
              <a:buNone/>
            </a:pPr>
            <a:r>
              <a:rPr lang="en-US" dirty="0">
                <a:solidFill>
                  <a:srgbClr val="EE7D31"/>
                </a:solidFill>
              </a:rPr>
              <a:t>All Threads</a:t>
            </a:r>
          </a:p>
          <a:p>
            <a:pPr marL="750888" lvl="1" indent="0">
              <a:buNone/>
            </a:pPr>
            <a:r>
              <a:rPr lang="en-US" dirty="0">
                <a:solidFill>
                  <a:srgbClr val="EE7D31"/>
                </a:solidFill>
              </a:rPr>
              <a:t>Hybrid – Use one process per chip</a:t>
            </a:r>
          </a:p>
          <a:p>
            <a:r>
              <a:rPr lang="en-US" dirty="0"/>
              <a:t>Fork Join C</a:t>
            </a:r>
          </a:p>
          <a:p>
            <a:pPr marL="750888" indent="0">
              <a:buNone/>
            </a:pPr>
            <a:r>
              <a:rPr lang="en-US" dirty="0">
                <a:solidFill>
                  <a:srgbClr val="F9C545"/>
                </a:solidFill>
              </a:rPr>
              <a:t>All Threads</a:t>
            </a:r>
          </a:p>
        </p:txBody>
      </p:sp>
      <p:pic>
        <p:nvPicPr>
          <p:cNvPr id="15"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747227" y="923424"/>
            <a:ext cx="7021404" cy="504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stretch>
            <a:fillRect/>
          </a:stretch>
        </p:blipFill>
        <p:spPr>
          <a:xfrm>
            <a:off x="7757835" y="5457434"/>
            <a:ext cx="4434165" cy="1596299"/>
          </a:xfrm>
          <a:prstGeom prst="rect">
            <a:avLst/>
          </a:prstGeom>
        </p:spPr>
      </p:pic>
      <p:sp>
        <p:nvSpPr>
          <p:cNvPr id="17" name="TextBox 16"/>
          <p:cNvSpPr txBox="1"/>
          <p:nvPr/>
        </p:nvSpPr>
        <p:spPr>
          <a:xfrm>
            <a:off x="9928687" y="5934670"/>
            <a:ext cx="894242" cy="923330"/>
          </a:xfrm>
          <a:prstGeom prst="rect">
            <a:avLst/>
          </a:prstGeom>
          <a:solidFill>
            <a:sysClr val="window" lastClr="FFFFFF"/>
          </a:solidFill>
        </p:spPr>
        <p:txBody>
          <a:bodyPr wrap="square" rtlCol="0">
            <a:spAutoFit/>
          </a:bodyPr>
          <a:lstStyle/>
          <a:p>
            <a:pPr algn="ctr">
              <a:defRPr/>
            </a:pPr>
            <a:r>
              <a:rPr lang="en-US" kern="0" dirty="0">
                <a:solidFill>
                  <a:srgbClr val="FF0000"/>
                </a:solidFill>
                <a:latin typeface="Century Schoolbook" panose="02040604050505020304"/>
              </a:rPr>
              <a:t>15x</a:t>
            </a:r>
          </a:p>
          <a:p>
            <a:pPr algn="ctr">
              <a:defRPr/>
            </a:pPr>
            <a:r>
              <a:rPr lang="en-US" kern="0" dirty="0">
                <a:solidFill>
                  <a:srgbClr val="FF0000"/>
                </a:solidFill>
                <a:latin typeface="Century Schoolbook" panose="02040604050505020304"/>
              </a:rPr>
              <a:t>74x</a:t>
            </a:r>
          </a:p>
          <a:p>
            <a:pPr algn="ctr">
              <a:defRPr/>
            </a:pPr>
            <a:r>
              <a:rPr lang="en-US" kern="0" dirty="0">
                <a:solidFill>
                  <a:srgbClr val="FF0000"/>
                </a:solidFill>
                <a:latin typeface="Century Schoolbook" panose="02040604050505020304"/>
              </a:rPr>
              <a:t>2.6x</a:t>
            </a:r>
          </a:p>
        </p:txBody>
      </p:sp>
      <p:cxnSp>
        <p:nvCxnSpPr>
          <p:cNvPr id="8" name="Straight Connector 7"/>
          <p:cNvCxnSpPr/>
          <p:nvPr/>
        </p:nvCxnSpPr>
        <p:spPr bwMode="auto">
          <a:xfrm>
            <a:off x="9139301" y="1519692"/>
            <a:ext cx="609600" cy="0"/>
          </a:xfrm>
          <a:prstGeom prst="line">
            <a:avLst/>
          </a:prstGeom>
          <a:solidFill>
            <a:schemeClr val="accent1"/>
          </a:solidFill>
          <a:ln w="28575" cap="flat" cmpd="sng" algn="ctr">
            <a:solidFill>
              <a:srgbClr val="00B14F"/>
            </a:solidFill>
            <a:prstDash val="solid"/>
            <a:round/>
            <a:headEnd type="none" w="med" len="med"/>
            <a:tailEnd type="none" w="med" len="med"/>
          </a:ln>
          <a:effectLst/>
        </p:spPr>
      </p:cxnSp>
      <p:sp>
        <p:nvSpPr>
          <p:cNvPr id="9" name="Oval 8"/>
          <p:cNvSpPr/>
          <p:nvPr/>
        </p:nvSpPr>
        <p:spPr bwMode="auto">
          <a:xfrm>
            <a:off x="9329801" y="1405392"/>
            <a:ext cx="228600" cy="228600"/>
          </a:xfrm>
          <a:prstGeom prst="ellipse">
            <a:avLst/>
          </a:prstGeom>
          <a:solidFill>
            <a:srgbClr val="00B14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1" name="Straight Connector 20"/>
          <p:cNvCxnSpPr/>
          <p:nvPr/>
        </p:nvCxnSpPr>
        <p:spPr bwMode="auto">
          <a:xfrm>
            <a:off x="9139301" y="2313196"/>
            <a:ext cx="609600" cy="0"/>
          </a:xfrm>
          <a:prstGeom prst="line">
            <a:avLst/>
          </a:prstGeom>
          <a:solidFill>
            <a:schemeClr val="accent1"/>
          </a:solidFill>
          <a:ln w="28575" cap="flat" cmpd="sng" algn="ctr">
            <a:solidFill>
              <a:srgbClr val="7030A0"/>
            </a:solidFill>
            <a:prstDash val="solid"/>
            <a:round/>
            <a:headEnd type="none" w="med" len="med"/>
            <a:tailEnd type="none" w="med" len="med"/>
          </a:ln>
          <a:effectLst/>
        </p:spPr>
      </p:cxnSp>
      <p:sp>
        <p:nvSpPr>
          <p:cNvPr id="23" name="Oval 22"/>
          <p:cNvSpPr/>
          <p:nvPr/>
        </p:nvSpPr>
        <p:spPr bwMode="auto">
          <a:xfrm>
            <a:off x="9329801" y="2198896"/>
            <a:ext cx="228600" cy="228600"/>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4" name="Straight Connector 23"/>
          <p:cNvCxnSpPr/>
          <p:nvPr/>
        </p:nvCxnSpPr>
        <p:spPr bwMode="auto">
          <a:xfrm>
            <a:off x="9139301" y="2922796"/>
            <a:ext cx="609600" cy="0"/>
          </a:xfrm>
          <a:prstGeom prst="line">
            <a:avLst/>
          </a:prstGeom>
          <a:solidFill>
            <a:schemeClr val="accent1"/>
          </a:solidFill>
          <a:ln w="28575" cap="flat" cmpd="sng" algn="ctr">
            <a:solidFill>
              <a:srgbClr val="7030A0"/>
            </a:solidFill>
            <a:prstDash val="sysDash"/>
            <a:round/>
            <a:headEnd type="none" w="med" len="med"/>
            <a:tailEnd type="none" w="med" len="med"/>
          </a:ln>
          <a:effectLst/>
        </p:spPr>
      </p:cxnSp>
      <p:sp>
        <p:nvSpPr>
          <p:cNvPr id="25" name="Triangle 24"/>
          <p:cNvSpPr/>
          <p:nvPr/>
        </p:nvSpPr>
        <p:spPr bwMode="auto">
          <a:xfrm>
            <a:off x="9329801" y="2808496"/>
            <a:ext cx="228600" cy="228600"/>
          </a:xfrm>
          <a:prstGeom prst="triangle">
            <a:avLst/>
          </a:prstGeom>
          <a:solidFill>
            <a:srgbClr val="7030A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6" name="Straight Connector 25"/>
          <p:cNvCxnSpPr/>
          <p:nvPr/>
        </p:nvCxnSpPr>
        <p:spPr bwMode="auto">
          <a:xfrm>
            <a:off x="9139301" y="4373894"/>
            <a:ext cx="609600" cy="0"/>
          </a:xfrm>
          <a:prstGeom prst="line">
            <a:avLst/>
          </a:prstGeom>
          <a:solidFill>
            <a:schemeClr val="accent1"/>
          </a:solidFill>
          <a:ln w="28575" cap="flat" cmpd="sng" algn="ctr">
            <a:solidFill>
              <a:srgbClr val="EE7D31"/>
            </a:solidFill>
            <a:prstDash val="sysDash"/>
            <a:round/>
            <a:headEnd type="none" w="med" len="med"/>
            <a:tailEnd type="none" w="med" len="med"/>
          </a:ln>
          <a:effectLst/>
        </p:spPr>
      </p:cxnSp>
      <p:sp>
        <p:nvSpPr>
          <p:cNvPr id="27" name="Triangle 26"/>
          <p:cNvSpPr/>
          <p:nvPr/>
        </p:nvSpPr>
        <p:spPr bwMode="auto">
          <a:xfrm>
            <a:off x="9329801" y="4259594"/>
            <a:ext cx="228600" cy="228600"/>
          </a:xfrm>
          <a:prstGeom prst="triangle">
            <a:avLst/>
          </a:prstGeom>
          <a:solidFill>
            <a:srgbClr val="EE7D3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8" name="Straight Connector 27"/>
          <p:cNvCxnSpPr/>
          <p:nvPr/>
        </p:nvCxnSpPr>
        <p:spPr bwMode="auto">
          <a:xfrm>
            <a:off x="9139301" y="3945826"/>
            <a:ext cx="609600" cy="0"/>
          </a:xfrm>
          <a:prstGeom prst="line">
            <a:avLst/>
          </a:prstGeom>
          <a:solidFill>
            <a:schemeClr val="accent1"/>
          </a:solidFill>
          <a:ln w="28575" cap="flat" cmpd="sng" algn="ctr">
            <a:solidFill>
              <a:srgbClr val="EE7D31"/>
            </a:solidFill>
            <a:prstDash val="solid"/>
            <a:round/>
            <a:headEnd type="none" w="med" len="med"/>
            <a:tailEnd type="none" w="med" len="med"/>
          </a:ln>
          <a:effectLst/>
        </p:spPr>
      </p:cxnSp>
      <p:sp>
        <p:nvSpPr>
          <p:cNvPr id="29" name="Oval 28"/>
          <p:cNvSpPr/>
          <p:nvPr/>
        </p:nvSpPr>
        <p:spPr bwMode="auto">
          <a:xfrm>
            <a:off x="9329801" y="3831526"/>
            <a:ext cx="228600" cy="228600"/>
          </a:xfrm>
          <a:prstGeom prst="ellipse">
            <a:avLst/>
          </a:prstGeom>
          <a:solidFill>
            <a:srgbClr val="EE7D3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30" name="Straight Connector 29"/>
          <p:cNvCxnSpPr/>
          <p:nvPr/>
        </p:nvCxnSpPr>
        <p:spPr bwMode="auto">
          <a:xfrm>
            <a:off x="9139301" y="5328043"/>
            <a:ext cx="609600" cy="0"/>
          </a:xfrm>
          <a:prstGeom prst="line">
            <a:avLst/>
          </a:prstGeom>
          <a:solidFill>
            <a:schemeClr val="accent1"/>
          </a:solidFill>
          <a:ln w="28575" cap="flat" cmpd="sng" algn="ctr">
            <a:solidFill>
              <a:srgbClr val="F9C545"/>
            </a:solidFill>
            <a:prstDash val="solid"/>
            <a:round/>
            <a:headEnd type="none" w="med" len="med"/>
            <a:tailEnd type="none" w="med" len="med"/>
          </a:ln>
          <a:effectLst/>
        </p:spPr>
      </p:cxnSp>
      <p:sp>
        <p:nvSpPr>
          <p:cNvPr id="31" name="Oval 30"/>
          <p:cNvSpPr/>
          <p:nvPr/>
        </p:nvSpPr>
        <p:spPr bwMode="auto">
          <a:xfrm>
            <a:off x="9329801" y="5213743"/>
            <a:ext cx="228600" cy="228600"/>
          </a:xfrm>
          <a:prstGeom prst="ellipse">
            <a:avLst/>
          </a:prstGeom>
          <a:noFill/>
          <a:ln w="28575" cap="flat" cmpd="sng" algn="ctr">
            <a:solidFill>
              <a:srgbClr val="F9C54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sp>
        <p:nvSpPr>
          <p:cNvPr id="4" name="Rectangle 3">
            <a:extLst>
              <a:ext uri="{FF2B5EF4-FFF2-40B4-BE49-F238E27FC236}">
                <a16:creationId xmlns:a16="http://schemas.microsoft.com/office/drawing/2014/main" id="{4B6E9CD7-C332-4776-B589-3F5CC6F13AA9}"/>
              </a:ext>
            </a:extLst>
          </p:cNvPr>
          <p:cNvSpPr/>
          <p:nvPr/>
        </p:nvSpPr>
        <p:spPr>
          <a:xfrm>
            <a:off x="140050" y="1193081"/>
            <a:ext cx="1637539" cy="1569660"/>
          </a:xfrm>
          <a:prstGeom prst="rect">
            <a:avLst/>
          </a:prstGeom>
        </p:spPr>
        <p:txBody>
          <a:bodyPr wrap="square">
            <a:spAutoFit/>
          </a:bodyPr>
          <a:lstStyle/>
          <a:p>
            <a:r>
              <a:rPr lang="en-US" sz="2400" b="1" dirty="0"/>
              <a:t>24-core node (16 nodes total)</a:t>
            </a:r>
            <a:endParaRPr lang="en-US" sz="2400" dirty="0"/>
          </a:p>
        </p:txBody>
      </p:sp>
    </p:spTree>
    <p:extLst>
      <p:ext uri="{BB962C8B-B14F-4D97-AF65-F5344CB8AC3E}">
        <p14:creationId xmlns:p14="http://schemas.microsoft.com/office/powerpoint/2010/main" val="151247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7930"/>
            <a:ext cx="8382000" cy="896471"/>
          </a:xfrm>
        </p:spPr>
        <p:txBody>
          <a:bodyPr/>
          <a:lstStyle/>
          <a:p>
            <a:pPr algn="ctr"/>
            <a:r>
              <a:rPr lang="en-US" b="1" dirty="0">
                <a:solidFill>
                  <a:srgbClr val="0083E6"/>
                </a:solidFill>
                <a:latin typeface="+mn-lt"/>
              </a:rPr>
              <a:t>Java</a:t>
            </a:r>
            <a:r>
              <a:rPr lang="en-US" b="1" dirty="0">
                <a:latin typeface="+mn-lt"/>
              </a:rPr>
              <a:t> </a:t>
            </a:r>
            <a:r>
              <a:rPr lang="en-US" b="1" dirty="0">
                <a:solidFill>
                  <a:schemeClr val="tx1"/>
                </a:solidFill>
                <a:latin typeface="+mn-lt"/>
              </a:rPr>
              <a:t>versus</a:t>
            </a:r>
            <a:r>
              <a:rPr lang="en-US" b="1" dirty="0">
                <a:latin typeface="+mn-lt"/>
              </a:rPr>
              <a:t> </a:t>
            </a:r>
            <a:r>
              <a:rPr lang="en-US" b="1" dirty="0">
                <a:solidFill>
                  <a:srgbClr val="7030A0"/>
                </a:solidFill>
                <a:latin typeface="+mn-lt"/>
              </a:rPr>
              <a:t>C</a:t>
            </a:r>
            <a:r>
              <a:rPr lang="en-US" b="1" dirty="0">
                <a:latin typeface="+mn-lt"/>
              </a:rPr>
              <a:t> </a:t>
            </a:r>
            <a:r>
              <a:rPr lang="en-US" b="1" dirty="0">
                <a:solidFill>
                  <a:schemeClr val="tx1"/>
                </a:solidFill>
                <a:latin typeface="+mn-lt"/>
              </a:rPr>
              <a:t>Performance</a:t>
            </a:r>
          </a:p>
        </p:txBody>
      </p:sp>
      <p:sp>
        <p:nvSpPr>
          <p:cNvPr id="3" name="Content Placeholder 2"/>
          <p:cNvSpPr>
            <a:spLocks noGrp="1"/>
          </p:cNvSpPr>
          <p:nvPr>
            <p:ph idx="1"/>
          </p:nvPr>
        </p:nvSpPr>
        <p:spPr>
          <a:xfrm>
            <a:off x="0" y="708224"/>
            <a:ext cx="12083143" cy="1195144"/>
          </a:xfrm>
        </p:spPr>
        <p:txBody>
          <a:bodyPr>
            <a:normAutofit fontScale="92500" lnSpcReduction="10000"/>
          </a:bodyPr>
          <a:lstStyle/>
          <a:p>
            <a:r>
              <a:rPr lang="en-US" dirty="0"/>
              <a:t>C and Java Comparable with Java doing better on larger problem sizes</a:t>
            </a:r>
          </a:p>
          <a:p>
            <a:r>
              <a:rPr lang="en-US" dirty="0"/>
              <a:t>All data from one million point dataset with varying number of centers on 16 nodes 24 core Haswell </a:t>
            </a:r>
          </a:p>
        </p:txBody>
      </p:sp>
      <p:pic>
        <p:nvPicPr>
          <p:cNvPr id="8" name="Picture 7"/>
          <p:cNvPicPr>
            <a:picLocks noChangeAspect="1"/>
          </p:cNvPicPr>
          <p:nvPr/>
        </p:nvPicPr>
        <p:blipFill>
          <a:blip r:embed="rId2"/>
          <a:stretch>
            <a:fillRect/>
          </a:stretch>
        </p:blipFill>
        <p:spPr>
          <a:xfrm>
            <a:off x="2190009" y="1604695"/>
            <a:ext cx="10001991" cy="5159999"/>
          </a:xfrm>
          <a:prstGeom prst="rect">
            <a:avLst/>
          </a:prstGeom>
        </p:spPr>
      </p:pic>
      <p:sp>
        <p:nvSpPr>
          <p:cNvPr id="6" name="Date Placeholder 5">
            <a:extLst>
              <a:ext uri="{FF2B5EF4-FFF2-40B4-BE49-F238E27FC236}">
                <a16:creationId xmlns:a16="http://schemas.microsoft.com/office/drawing/2014/main" id="{E0590026-3657-46B0-BA69-193D72678082}"/>
              </a:ext>
            </a:extLst>
          </p:cNvPr>
          <p:cNvSpPr>
            <a:spLocks noGrp="1"/>
          </p:cNvSpPr>
          <p:nvPr>
            <p:ph type="dt" sz="half" idx="10"/>
          </p:nvPr>
        </p:nvSpPr>
        <p:spPr/>
        <p:txBody>
          <a:bodyPr/>
          <a:lstStyle/>
          <a:p>
            <a:fld id="{91FFCCEF-6B91-4128-BE91-AAD6462B9782}" type="datetime1">
              <a:rPr lang="en-US" smtClean="0">
                <a:solidFill>
                  <a:prstClr val="black">
                    <a:tint val="75000"/>
                  </a:prstClr>
                </a:solidFill>
              </a:rPr>
              <a:t>9/12/2017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9F7F378-9E21-4637-B88A-BD23BC6F313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1978211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846" y="214008"/>
            <a:ext cx="10515600" cy="1325563"/>
          </a:xfrm>
        </p:spPr>
        <p:txBody>
          <a:bodyPr/>
          <a:lstStyle/>
          <a:p>
            <a:r>
              <a:rPr lang="en-US" b="1" dirty="0">
                <a:latin typeface="+mn-lt"/>
              </a:rPr>
              <a:t>Heron Architecture</a:t>
            </a:r>
          </a:p>
        </p:txBody>
      </p:sp>
      <p:sp>
        <p:nvSpPr>
          <p:cNvPr id="5" name="TextBox 4"/>
          <p:cNvSpPr txBox="1"/>
          <p:nvPr/>
        </p:nvSpPr>
        <p:spPr>
          <a:xfrm>
            <a:off x="196244" y="1409287"/>
            <a:ext cx="6460957"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Each topology runs as a single standalone Job </a:t>
            </a:r>
          </a:p>
          <a:p>
            <a:pPr marL="285750" indent="-285750">
              <a:buFont typeface="Arial" panose="020B0604020202020204" pitchFamily="34" charset="0"/>
              <a:buChar char="•"/>
            </a:pPr>
            <a:r>
              <a:rPr lang="en-US" sz="2400" dirty="0"/>
              <a:t>Topology Master handles the Job</a:t>
            </a:r>
          </a:p>
          <a:p>
            <a:pPr marL="285750" indent="-285750">
              <a:buFont typeface="Arial" panose="020B0604020202020204" pitchFamily="34" charset="0"/>
              <a:buChar char="•"/>
            </a:pPr>
            <a:r>
              <a:rPr lang="en-US" sz="2400" dirty="0"/>
              <a:t>Can run on any resource scheduler (</a:t>
            </a:r>
            <a:r>
              <a:rPr lang="en-US" sz="2400" dirty="0" err="1"/>
              <a:t>Mesos</a:t>
            </a:r>
            <a:r>
              <a:rPr lang="en-US" sz="2400" dirty="0"/>
              <a:t>, Yarn, </a:t>
            </a:r>
            <a:r>
              <a:rPr lang="en-US" sz="2400" dirty="0" err="1"/>
              <a:t>Slurm</a:t>
            </a:r>
            <a:r>
              <a:rPr lang="en-US" sz="2400" dirty="0"/>
              <a:t>)</a:t>
            </a:r>
          </a:p>
          <a:p>
            <a:pPr marL="285750" indent="-285750">
              <a:buFont typeface="Arial" panose="020B0604020202020204" pitchFamily="34" charset="0"/>
              <a:buChar char="•"/>
            </a:pPr>
            <a:r>
              <a:rPr lang="en-US" sz="2400" dirty="0"/>
              <a:t>Each task run as a separate Java Process (Instance)</a:t>
            </a:r>
          </a:p>
          <a:p>
            <a:pPr marL="285750" indent="-285750">
              <a:buFont typeface="Arial" panose="020B0604020202020204" pitchFamily="34" charset="0"/>
              <a:buChar char="•"/>
            </a:pPr>
            <a:r>
              <a:rPr lang="en-US" sz="2400" dirty="0"/>
              <a:t>Stream manager acts as a network router/bridge between tasks in different containers</a:t>
            </a:r>
          </a:p>
          <a:p>
            <a:pPr marL="285750" indent="-285750">
              <a:buFont typeface="Arial" panose="020B0604020202020204" pitchFamily="34" charset="0"/>
              <a:buChar char="•"/>
            </a:pPr>
            <a:r>
              <a:rPr lang="en-US" sz="2400" dirty="0"/>
              <a:t>Every task in a container connects to a stream manager running in that container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8970" y="1409287"/>
            <a:ext cx="5599395" cy="23518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971" y="4030419"/>
            <a:ext cx="5819095" cy="988148"/>
          </a:xfrm>
          <a:prstGeom prst="rect">
            <a:avLst/>
          </a:prstGeom>
        </p:spPr>
      </p:pic>
      <p:sp>
        <p:nvSpPr>
          <p:cNvPr id="8" name="Date Placeholder 7">
            <a:extLst>
              <a:ext uri="{FF2B5EF4-FFF2-40B4-BE49-F238E27FC236}">
                <a16:creationId xmlns:a16="http://schemas.microsoft.com/office/drawing/2014/main" id="{AFB22E4E-31DC-4D5D-A694-5D40DF4383FF}"/>
              </a:ext>
            </a:extLst>
          </p:cNvPr>
          <p:cNvSpPr>
            <a:spLocks noGrp="1"/>
          </p:cNvSpPr>
          <p:nvPr>
            <p:ph type="dt" sz="half" idx="10"/>
          </p:nvPr>
        </p:nvSpPr>
        <p:spPr/>
        <p:txBody>
          <a:bodyPr/>
          <a:lstStyle/>
          <a:p>
            <a:fld id="{0DD9D4E0-0DF5-460B-8589-E2BDB043688C}" type="datetime1">
              <a:rPr lang="en-US" smtClean="0">
                <a:solidFill>
                  <a:prstClr val="black">
                    <a:tint val="75000"/>
                  </a:prstClr>
                </a:solidFill>
              </a:rPr>
              <a:t>9/12/2017</a:t>
            </a:fld>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0E879E30-8E8C-4D16-9FC2-38066967F81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2481834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871" y="205365"/>
            <a:ext cx="5260351" cy="584775"/>
          </a:xfrm>
          <a:prstGeom prst="rect">
            <a:avLst/>
          </a:prstGeom>
          <a:noFill/>
        </p:spPr>
        <p:txBody>
          <a:bodyPr wrap="none" rtlCol="0">
            <a:spAutoFit/>
          </a:bodyPr>
          <a:lstStyle/>
          <a:p>
            <a:r>
              <a:rPr lang="en-US" sz="3200" b="1" dirty="0"/>
              <a:t>Heron Streaming Architecture</a:t>
            </a:r>
          </a:p>
        </p:txBody>
      </p:sp>
      <p:grpSp>
        <p:nvGrpSpPr>
          <p:cNvPr id="7" name="Group 6"/>
          <p:cNvGrpSpPr/>
          <p:nvPr/>
        </p:nvGrpSpPr>
        <p:grpSpPr>
          <a:xfrm>
            <a:off x="5603714" y="764213"/>
            <a:ext cx="6188920" cy="2378711"/>
            <a:chOff x="56854" y="659873"/>
            <a:chExt cx="6188920" cy="237871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59873"/>
              <a:ext cx="6017174" cy="2378711"/>
            </a:xfrm>
            <a:prstGeom prst="rect">
              <a:avLst/>
            </a:prstGeom>
          </p:spPr>
        </p:pic>
        <p:sp>
          <p:nvSpPr>
            <p:cNvPr id="5" name="TextBox 4"/>
            <p:cNvSpPr txBox="1"/>
            <p:nvPr/>
          </p:nvSpPr>
          <p:spPr>
            <a:xfrm>
              <a:off x="4953000" y="692989"/>
              <a:ext cx="1165897" cy="369332"/>
            </a:xfrm>
            <a:prstGeom prst="rect">
              <a:avLst/>
            </a:prstGeom>
            <a:noFill/>
          </p:spPr>
          <p:txBody>
            <a:bodyPr wrap="none" rtlCol="0">
              <a:spAutoFit/>
            </a:bodyPr>
            <a:lstStyle/>
            <a:p>
              <a:r>
                <a:rPr lang="en-US" dirty="0"/>
                <a:t>Inter node</a:t>
              </a:r>
            </a:p>
          </p:txBody>
        </p:sp>
        <p:sp>
          <p:nvSpPr>
            <p:cNvPr id="6" name="TextBox 5"/>
            <p:cNvSpPr txBox="1"/>
            <p:nvPr/>
          </p:nvSpPr>
          <p:spPr>
            <a:xfrm>
              <a:off x="56854" y="1295399"/>
              <a:ext cx="1105944" cy="369332"/>
            </a:xfrm>
            <a:prstGeom prst="rect">
              <a:avLst/>
            </a:prstGeom>
            <a:noFill/>
          </p:spPr>
          <p:txBody>
            <a:bodyPr wrap="none" rtlCol="0">
              <a:spAutoFit/>
            </a:bodyPr>
            <a:lstStyle/>
            <a:p>
              <a:r>
                <a:rPr lang="en-US" dirty="0"/>
                <a:t>Intranode</a:t>
              </a:r>
            </a:p>
          </p:txBody>
        </p:sp>
      </p:grpSp>
      <p:grpSp>
        <p:nvGrpSpPr>
          <p:cNvPr id="10" name="Group 9"/>
          <p:cNvGrpSpPr/>
          <p:nvPr/>
        </p:nvGrpSpPr>
        <p:grpSpPr>
          <a:xfrm>
            <a:off x="654832" y="3046437"/>
            <a:ext cx="6257073" cy="3084529"/>
            <a:chOff x="421257" y="2895600"/>
            <a:chExt cx="5297883" cy="254687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57" y="3200400"/>
              <a:ext cx="5297883" cy="1767993"/>
            </a:xfrm>
            <a:prstGeom prst="rect">
              <a:avLst/>
            </a:prstGeom>
          </p:spPr>
        </p:pic>
        <p:sp>
          <p:nvSpPr>
            <p:cNvPr id="8" name="TextBox 7"/>
            <p:cNvSpPr txBox="1"/>
            <p:nvPr/>
          </p:nvSpPr>
          <p:spPr>
            <a:xfrm>
              <a:off x="446330" y="2895600"/>
              <a:ext cx="3746025" cy="369332"/>
            </a:xfrm>
            <a:prstGeom prst="rect">
              <a:avLst/>
            </a:prstGeom>
            <a:noFill/>
          </p:spPr>
          <p:txBody>
            <a:bodyPr wrap="none" rtlCol="0">
              <a:spAutoFit/>
            </a:bodyPr>
            <a:lstStyle/>
            <a:p>
              <a:r>
                <a:rPr lang="en-US" b="1" dirty="0"/>
                <a:t>Typical Dataflow Processing Topology</a:t>
              </a:r>
            </a:p>
          </p:txBody>
        </p:sp>
        <p:sp>
          <p:nvSpPr>
            <p:cNvPr id="9" name="TextBox 8"/>
            <p:cNvSpPr txBox="1"/>
            <p:nvPr/>
          </p:nvSpPr>
          <p:spPr>
            <a:xfrm>
              <a:off x="1190925" y="5042360"/>
              <a:ext cx="2469266" cy="400110"/>
            </a:xfrm>
            <a:prstGeom prst="rect">
              <a:avLst/>
            </a:prstGeom>
            <a:noFill/>
          </p:spPr>
          <p:txBody>
            <a:bodyPr wrap="none" rtlCol="0">
              <a:spAutoFit/>
            </a:bodyPr>
            <a:lstStyle/>
            <a:p>
              <a:r>
                <a:rPr lang="en-US" sz="2000" dirty="0"/>
                <a:t>Parallelism 2; 4 stages</a:t>
              </a:r>
            </a:p>
          </p:txBody>
        </p:sp>
      </p:grpSp>
      <p:sp>
        <p:nvSpPr>
          <p:cNvPr id="11" name="TextBox 10"/>
          <p:cNvSpPr txBox="1"/>
          <p:nvPr/>
        </p:nvSpPr>
        <p:spPr>
          <a:xfrm>
            <a:off x="3783369" y="799575"/>
            <a:ext cx="1877791" cy="1200329"/>
          </a:xfrm>
          <a:prstGeom prst="rect">
            <a:avLst/>
          </a:prstGeom>
          <a:noFill/>
        </p:spPr>
        <p:txBody>
          <a:bodyPr wrap="square" rtlCol="0">
            <a:spAutoFit/>
          </a:bodyPr>
          <a:lstStyle/>
          <a:p>
            <a:r>
              <a:rPr lang="en-US" sz="2400" b="1" dirty="0"/>
              <a:t>Add HPC</a:t>
            </a:r>
          </a:p>
          <a:p>
            <a:r>
              <a:rPr lang="en-US" sz="2400" dirty="0" err="1"/>
              <a:t>Infiniband</a:t>
            </a:r>
            <a:endParaRPr lang="en-US" sz="2400" dirty="0"/>
          </a:p>
          <a:p>
            <a:r>
              <a:rPr lang="en-US" sz="2400" dirty="0" err="1"/>
              <a:t>Omnipath</a:t>
            </a:r>
            <a:endParaRPr lang="en-US" sz="2400" dirty="0"/>
          </a:p>
        </p:txBody>
      </p:sp>
      <p:sp>
        <p:nvSpPr>
          <p:cNvPr id="12" name="Arrow: Left 11"/>
          <p:cNvSpPr/>
          <p:nvPr/>
        </p:nvSpPr>
        <p:spPr bwMode="auto">
          <a:xfrm rot="10800000">
            <a:off x="5496221" y="1000904"/>
            <a:ext cx="2082449" cy="223505"/>
          </a:xfrm>
          <a:prstGeom prst="lef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sp>
        <p:nvSpPr>
          <p:cNvPr id="13" name="TextBox 12">
            <a:extLst>
              <a:ext uri="{FF2B5EF4-FFF2-40B4-BE49-F238E27FC236}">
                <a16:creationId xmlns:a16="http://schemas.microsoft.com/office/drawing/2014/main" id="{DBFA471C-BFD5-49E5-B979-091B3701223B}"/>
              </a:ext>
            </a:extLst>
          </p:cNvPr>
          <p:cNvSpPr txBox="1"/>
          <p:nvPr/>
        </p:nvSpPr>
        <p:spPr>
          <a:xfrm>
            <a:off x="7640903" y="302548"/>
            <a:ext cx="2858957" cy="461665"/>
          </a:xfrm>
          <a:prstGeom prst="rect">
            <a:avLst/>
          </a:prstGeom>
          <a:noFill/>
        </p:spPr>
        <p:txBody>
          <a:bodyPr wrap="square" rtlCol="0">
            <a:spAutoFit/>
          </a:bodyPr>
          <a:lstStyle/>
          <a:p>
            <a:r>
              <a:rPr lang="en-US" sz="2400" dirty="0"/>
              <a:t>System Management</a:t>
            </a:r>
          </a:p>
        </p:txBody>
      </p:sp>
      <p:sp>
        <p:nvSpPr>
          <p:cNvPr id="14" name="TextBox 13">
            <a:extLst>
              <a:ext uri="{FF2B5EF4-FFF2-40B4-BE49-F238E27FC236}">
                <a16:creationId xmlns:a16="http://schemas.microsoft.com/office/drawing/2014/main" id="{5A2A87C0-311D-48BE-A4B2-9D9680569780}"/>
              </a:ext>
            </a:extLst>
          </p:cNvPr>
          <p:cNvSpPr txBox="1"/>
          <p:nvPr/>
        </p:nvSpPr>
        <p:spPr>
          <a:xfrm>
            <a:off x="7282558" y="3987149"/>
            <a:ext cx="438319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User Specified Dataflow</a:t>
            </a:r>
          </a:p>
          <a:p>
            <a:pPr marL="342900" indent="-342900">
              <a:buFont typeface="Arial" panose="020B0604020202020204" pitchFamily="34" charset="0"/>
              <a:buChar char="•"/>
            </a:pPr>
            <a:r>
              <a:rPr lang="en-US" sz="2400" dirty="0"/>
              <a:t>All Tasks Long running</a:t>
            </a:r>
          </a:p>
          <a:p>
            <a:pPr marL="342900" indent="-342900">
              <a:buFont typeface="Arial" panose="020B0604020202020204" pitchFamily="34" charset="0"/>
              <a:buChar char="•"/>
            </a:pPr>
            <a:r>
              <a:rPr lang="en-US" sz="2400" dirty="0"/>
              <a:t>No context shared apart from dataflow</a:t>
            </a:r>
          </a:p>
        </p:txBody>
      </p:sp>
      <p:sp>
        <p:nvSpPr>
          <p:cNvPr id="17" name="Date Placeholder 16">
            <a:extLst>
              <a:ext uri="{FF2B5EF4-FFF2-40B4-BE49-F238E27FC236}">
                <a16:creationId xmlns:a16="http://schemas.microsoft.com/office/drawing/2014/main" id="{44350057-61B8-4774-9DD8-6326F225D326}"/>
              </a:ext>
            </a:extLst>
          </p:cNvPr>
          <p:cNvSpPr>
            <a:spLocks noGrp="1"/>
          </p:cNvSpPr>
          <p:nvPr>
            <p:ph type="dt" sz="half" idx="10"/>
          </p:nvPr>
        </p:nvSpPr>
        <p:spPr/>
        <p:txBody>
          <a:bodyPr/>
          <a:lstStyle/>
          <a:p>
            <a:fld id="{F8634D2B-0916-491E-8569-944ECC980493}" type="datetime1">
              <a:rPr lang="en-US" smtClean="0">
                <a:solidFill>
                  <a:prstClr val="black">
                    <a:tint val="75000"/>
                  </a:prstClr>
                </a:solidFill>
              </a:rPr>
              <a:t>9/12/2017</a:t>
            </a:fld>
            <a:endParaRPr lang="en-US">
              <a:solidFill>
                <a:prstClr val="black">
                  <a:tint val="75000"/>
                </a:prstClr>
              </a:solidFill>
            </a:endParaRPr>
          </a:p>
        </p:txBody>
      </p:sp>
      <p:sp>
        <p:nvSpPr>
          <p:cNvPr id="18" name="Slide Number Placeholder 17">
            <a:extLst>
              <a:ext uri="{FF2B5EF4-FFF2-40B4-BE49-F238E27FC236}">
                <a16:creationId xmlns:a16="http://schemas.microsoft.com/office/drawing/2014/main" id="{1263742A-9DDF-41D3-9A9E-C5B49635383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1344291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294" y="207005"/>
            <a:ext cx="10515600" cy="794482"/>
          </a:xfrm>
        </p:spPr>
        <p:txBody>
          <a:bodyPr/>
          <a:lstStyle/>
          <a:p>
            <a:r>
              <a:rPr lang="en-US" b="1" dirty="0">
                <a:latin typeface="+mn-lt"/>
              </a:rPr>
              <a:t>Heron High Performance Interconnects	</a:t>
            </a:r>
          </a:p>
        </p:txBody>
      </p:sp>
      <p:sp>
        <p:nvSpPr>
          <p:cNvPr id="3" name="Content Placeholder 2"/>
          <p:cNvSpPr>
            <a:spLocks noGrp="1"/>
          </p:cNvSpPr>
          <p:nvPr>
            <p:ph idx="1"/>
          </p:nvPr>
        </p:nvSpPr>
        <p:spPr>
          <a:xfrm>
            <a:off x="53088" y="1342892"/>
            <a:ext cx="2597645" cy="3902348"/>
          </a:xfrm>
        </p:spPr>
        <p:txBody>
          <a:bodyPr>
            <a:normAutofit lnSpcReduction="10000"/>
          </a:bodyPr>
          <a:lstStyle/>
          <a:p>
            <a:r>
              <a:rPr lang="en-US" sz="2400" dirty="0" err="1"/>
              <a:t>Infiniband</a:t>
            </a:r>
            <a:r>
              <a:rPr lang="en-US" sz="2400" dirty="0"/>
              <a:t> &amp; Intel Omni-Path integrations</a:t>
            </a:r>
          </a:p>
          <a:p>
            <a:r>
              <a:rPr lang="en-US" sz="2400" dirty="0"/>
              <a:t>Using </a:t>
            </a:r>
            <a:r>
              <a:rPr lang="en-US" sz="2400" dirty="0" err="1"/>
              <a:t>Libfabric</a:t>
            </a:r>
            <a:r>
              <a:rPr lang="en-US" sz="2400" dirty="0"/>
              <a:t> as a library</a:t>
            </a:r>
          </a:p>
          <a:p>
            <a:r>
              <a:rPr lang="en-US" sz="2400" dirty="0"/>
              <a:t>Natively integrated to Heron through Stream Manager without needing to go through JNI</a:t>
            </a:r>
          </a:p>
          <a:p>
            <a:endParaRPr lang="en-US" sz="2400" dirty="0"/>
          </a:p>
        </p:txBody>
      </p:sp>
      <p:sp>
        <p:nvSpPr>
          <p:cNvPr id="10" name="Date Placeholder 9">
            <a:extLst>
              <a:ext uri="{FF2B5EF4-FFF2-40B4-BE49-F238E27FC236}">
                <a16:creationId xmlns:a16="http://schemas.microsoft.com/office/drawing/2014/main" id="{EFD66D10-B149-4943-AA77-126442310761}"/>
              </a:ext>
            </a:extLst>
          </p:cNvPr>
          <p:cNvSpPr>
            <a:spLocks noGrp="1"/>
          </p:cNvSpPr>
          <p:nvPr>
            <p:ph type="dt" sz="half" idx="10"/>
          </p:nvPr>
        </p:nvSpPr>
        <p:spPr/>
        <p:txBody>
          <a:bodyPr/>
          <a:lstStyle/>
          <a:p>
            <a:fld id="{36520327-25FF-417B-964C-49F9C002CF71}" type="datetime1">
              <a:rPr lang="en-US" smtClean="0">
                <a:solidFill>
                  <a:prstClr val="black">
                    <a:tint val="75000"/>
                  </a:prstClr>
                </a:solidFill>
              </a:rPr>
              <a:t>9/12/2017</a:t>
            </a:fld>
            <a:endParaRPr lang="en-US">
              <a:solidFill>
                <a:prstClr val="black">
                  <a:tint val="75000"/>
                </a:prstClr>
              </a:solidFill>
            </a:endParaRPr>
          </a:p>
        </p:txBody>
      </p:sp>
      <p:sp>
        <p:nvSpPr>
          <p:cNvPr id="11" name="Slide Number Placeholder 10">
            <a:extLst>
              <a:ext uri="{FF2B5EF4-FFF2-40B4-BE49-F238E27FC236}">
                <a16:creationId xmlns:a16="http://schemas.microsoft.com/office/drawing/2014/main" id="{192ABA9E-E824-4FB5-B67A-358DB4F33B5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37</a:t>
            </a:fld>
            <a:endParaRPr lang="en-US">
              <a:solidFill>
                <a:prstClr val="black">
                  <a:tint val="75000"/>
                </a:prstClr>
              </a:solidFill>
            </a:endParaRPr>
          </a:p>
        </p:txBody>
      </p:sp>
      <p:pic>
        <p:nvPicPr>
          <p:cNvPr id="18" name="Picture 17">
            <a:extLst>
              <a:ext uri="{FF2B5EF4-FFF2-40B4-BE49-F238E27FC236}">
                <a16:creationId xmlns:a16="http://schemas.microsoft.com/office/drawing/2014/main" id="{2928BCF3-6352-4B27-8D99-0248FFD97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462" y="1044411"/>
            <a:ext cx="3657607" cy="2286005"/>
          </a:xfrm>
          <a:prstGeom prst="rect">
            <a:avLst/>
          </a:prstGeom>
        </p:spPr>
      </p:pic>
      <p:pic>
        <p:nvPicPr>
          <p:cNvPr id="19" name="Picture 18">
            <a:extLst>
              <a:ext uri="{FF2B5EF4-FFF2-40B4-BE49-F238E27FC236}">
                <a16:creationId xmlns:a16="http://schemas.microsoft.com/office/drawing/2014/main" id="{10F2D20F-8235-4398-ADC0-72720B607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3462" y="3501842"/>
            <a:ext cx="3746843" cy="1838074"/>
          </a:xfrm>
          <a:prstGeom prst="rect">
            <a:avLst/>
          </a:prstGeom>
        </p:spPr>
      </p:pic>
      <p:sp>
        <p:nvSpPr>
          <p:cNvPr id="20" name="TextBox 19">
            <a:extLst>
              <a:ext uri="{FF2B5EF4-FFF2-40B4-BE49-F238E27FC236}">
                <a16:creationId xmlns:a16="http://schemas.microsoft.com/office/drawing/2014/main" id="{12DA973B-3AE9-43BE-B84E-A805219AD00E}"/>
              </a:ext>
            </a:extLst>
          </p:cNvPr>
          <p:cNvSpPr txBox="1"/>
          <p:nvPr/>
        </p:nvSpPr>
        <p:spPr>
          <a:xfrm>
            <a:off x="8617908" y="5511342"/>
            <a:ext cx="2863706" cy="646331"/>
          </a:xfrm>
          <a:prstGeom prst="rect">
            <a:avLst/>
          </a:prstGeom>
          <a:noFill/>
        </p:spPr>
        <p:txBody>
          <a:bodyPr wrap="square" rtlCol="0">
            <a:spAutoFit/>
          </a:bodyPr>
          <a:lstStyle/>
          <a:p>
            <a:pPr algn="ctr"/>
            <a:r>
              <a:rPr lang="en-US" dirty="0"/>
              <a:t>Yahoo Streaming Bench Topology on Haswell cluster</a:t>
            </a:r>
          </a:p>
        </p:txBody>
      </p:sp>
      <p:pic>
        <p:nvPicPr>
          <p:cNvPr id="21" name="Picture 20">
            <a:extLst>
              <a:ext uri="{FF2B5EF4-FFF2-40B4-BE49-F238E27FC236}">
                <a16:creationId xmlns:a16="http://schemas.microsoft.com/office/drawing/2014/main" id="{1E224E0A-C256-479A-BA20-5E42855B9E39}"/>
              </a:ext>
            </a:extLst>
          </p:cNvPr>
          <p:cNvPicPr>
            <a:picLocks noChangeAspect="1"/>
          </p:cNvPicPr>
          <p:nvPr/>
        </p:nvPicPr>
        <p:blipFill rotWithShape="1">
          <a:blip r:embed="rId4">
            <a:extLst>
              <a:ext uri="{28A0092B-C50C-407E-A947-70E740481C1C}">
                <a14:useLocalDpi xmlns:a14="http://schemas.microsoft.com/office/drawing/2010/main" val="0"/>
              </a:ext>
            </a:extLst>
          </a:blip>
          <a:srcRect l="50258"/>
          <a:stretch/>
        </p:blipFill>
        <p:spPr>
          <a:xfrm>
            <a:off x="2650733" y="1185838"/>
            <a:ext cx="5415955" cy="2419552"/>
          </a:xfrm>
          <a:prstGeom prst="rect">
            <a:avLst/>
          </a:prstGeom>
        </p:spPr>
      </p:pic>
      <p:sp>
        <p:nvSpPr>
          <p:cNvPr id="8" name="Rectangle 7">
            <a:extLst>
              <a:ext uri="{FF2B5EF4-FFF2-40B4-BE49-F238E27FC236}">
                <a16:creationId xmlns:a16="http://schemas.microsoft.com/office/drawing/2014/main" id="{7B941C14-4FFF-48FC-9C38-149C6BE0664D}"/>
              </a:ext>
            </a:extLst>
          </p:cNvPr>
          <p:cNvSpPr/>
          <p:nvPr/>
        </p:nvSpPr>
        <p:spPr>
          <a:xfrm>
            <a:off x="2944166" y="3605390"/>
            <a:ext cx="5122522" cy="1477328"/>
          </a:xfrm>
          <a:prstGeom prst="rect">
            <a:avLst/>
          </a:prstGeom>
        </p:spPr>
        <p:txBody>
          <a:bodyPr wrap="square">
            <a:spAutoFit/>
          </a:bodyPr>
          <a:lstStyle/>
          <a:p>
            <a:r>
              <a:rPr lang="en-US" dirty="0"/>
              <a:t>Latency of the Topology A with 1 spout and 7 bolt instances arranged in a chain with varying parallelism and message sizes. c) and d) are with 128k and 128bytes messages. The results are on KNL cluster.</a:t>
            </a:r>
          </a:p>
        </p:txBody>
      </p:sp>
      <p:pic>
        <p:nvPicPr>
          <p:cNvPr id="22" name="Picture 21">
            <a:extLst>
              <a:ext uri="{FF2B5EF4-FFF2-40B4-BE49-F238E27FC236}">
                <a16:creationId xmlns:a16="http://schemas.microsoft.com/office/drawing/2014/main" id="{A85FCA12-0C38-4F2D-AFD9-A87B26D6F0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5427" y="5052996"/>
            <a:ext cx="2427993" cy="916691"/>
          </a:xfrm>
          <a:prstGeom prst="rect">
            <a:avLst/>
          </a:prstGeom>
        </p:spPr>
      </p:pic>
      <p:sp>
        <p:nvSpPr>
          <p:cNvPr id="23" name="TextBox 22">
            <a:extLst>
              <a:ext uri="{FF2B5EF4-FFF2-40B4-BE49-F238E27FC236}">
                <a16:creationId xmlns:a16="http://schemas.microsoft.com/office/drawing/2014/main" id="{0D0EC2E8-9786-4A8C-BA90-8939609859B1}"/>
              </a:ext>
            </a:extLst>
          </p:cNvPr>
          <p:cNvSpPr txBox="1"/>
          <p:nvPr/>
        </p:nvSpPr>
        <p:spPr>
          <a:xfrm>
            <a:off x="2877612" y="5290212"/>
            <a:ext cx="2494547" cy="646331"/>
          </a:xfrm>
          <a:prstGeom prst="rect">
            <a:avLst/>
          </a:prstGeom>
          <a:noFill/>
        </p:spPr>
        <p:txBody>
          <a:bodyPr wrap="square" rtlCol="0">
            <a:spAutoFit/>
          </a:bodyPr>
          <a:lstStyle/>
          <a:p>
            <a:pPr algn="ctr"/>
            <a:r>
              <a:rPr lang="en-US" dirty="0"/>
              <a:t>Topology A. A long topology with 8 Stages</a:t>
            </a:r>
          </a:p>
        </p:txBody>
      </p:sp>
    </p:spTree>
    <p:extLst>
      <p:ext uri="{BB962C8B-B14F-4D97-AF65-F5344CB8AC3E}">
        <p14:creationId xmlns:p14="http://schemas.microsoft.com/office/powerpoint/2010/main" val="3714369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1850" y="1415270"/>
            <a:ext cx="10515600" cy="2852737"/>
          </a:xfrm>
        </p:spPr>
        <p:txBody>
          <a:bodyPr/>
          <a:lstStyle/>
          <a:p>
            <a:pPr algn="ctr"/>
            <a:r>
              <a:rPr lang="en-US" b="1" dirty="0">
                <a:latin typeface="+mn-lt"/>
              </a:rPr>
              <a:t>Implementing  Twister2</a:t>
            </a:r>
            <a:br>
              <a:rPr lang="en-US" b="1" dirty="0">
                <a:latin typeface="+mn-lt"/>
              </a:rPr>
            </a:br>
            <a:r>
              <a:rPr lang="en-US" b="1" dirty="0">
                <a:latin typeface="+mn-lt"/>
              </a:rPr>
              <a:t>in detail I</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p:txBody>
          <a:bodyPr/>
          <a:lstStyle/>
          <a:p>
            <a:r>
              <a:rPr lang="en-US" dirty="0">
                <a:solidFill>
                  <a:schemeClr val="tx1"/>
                </a:solidFill>
              </a:rPr>
              <a:t>Look at Communication in detail</a:t>
            </a:r>
          </a:p>
        </p:txBody>
      </p:sp>
      <p:sp>
        <p:nvSpPr>
          <p:cNvPr id="3" name="Date Placeholder 2">
            <a:extLst>
              <a:ext uri="{FF2B5EF4-FFF2-40B4-BE49-F238E27FC236}">
                <a16:creationId xmlns:a16="http://schemas.microsoft.com/office/drawing/2014/main" id="{6583EBFD-E9A8-49FF-BE0D-8478DE403497}"/>
              </a:ext>
            </a:extLst>
          </p:cNvPr>
          <p:cNvSpPr>
            <a:spLocks noGrp="1"/>
          </p:cNvSpPr>
          <p:nvPr>
            <p:ph type="dt" sz="half" idx="10"/>
          </p:nvPr>
        </p:nvSpPr>
        <p:spPr/>
        <p:txBody>
          <a:bodyPr/>
          <a:lstStyle/>
          <a:p>
            <a:fld id="{A990D9BF-87B8-4AC9-ADC2-13A85434FA1F}" type="datetime1">
              <a:rPr lang="en-US" smtClean="0">
                <a:solidFill>
                  <a:prstClr val="black">
                    <a:tint val="75000"/>
                  </a:prstClr>
                </a:solidFill>
              </a:rPr>
              <a:t>9/12/2017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63BEF53-FF03-4C56-93B0-F3BAF68EED3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744125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AF3E-776A-4ED9-A4CD-227DC075D6FD}"/>
              </a:ext>
            </a:extLst>
          </p:cNvPr>
          <p:cNvSpPr>
            <a:spLocks noGrp="1"/>
          </p:cNvSpPr>
          <p:nvPr>
            <p:ph type="title"/>
          </p:nvPr>
        </p:nvSpPr>
        <p:spPr>
          <a:xfrm>
            <a:off x="838200" y="0"/>
            <a:ext cx="10515600" cy="892280"/>
          </a:xfrm>
        </p:spPr>
        <p:txBody>
          <a:bodyPr/>
          <a:lstStyle/>
          <a:p>
            <a:pPr algn="ctr"/>
            <a:r>
              <a:rPr lang="en-US" b="1" dirty="0">
                <a:latin typeface="+mn-lt"/>
              </a:rPr>
              <a:t>Communication Models</a:t>
            </a:r>
          </a:p>
        </p:txBody>
      </p:sp>
      <p:sp>
        <p:nvSpPr>
          <p:cNvPr id="3" name="Content Placeholder 2">
            <a:extLst>
              <a:ext uri="{FF2B5EF4-FFF2-40B4-BE49-F238E27FC236}">
                <a16:creationId xmlns:a16="http://schemas.microsoft.com/office/drawing/2014/main" id="{880D7369-0EE7-4C45-8B74-98E8E2455978}"/>
              </a:ext>
            </a:extLst>
          </p:cNvPr>
          <p:cNvSpPr>
            <a:spLocks noGrp="1"/>
          </p:cNvSpPr>
          <p:nvPr>
            <p:ph idx="1"/>
          </p:nvPr>
        </p:nvSpPr>
        <p:spPr>
          <a:xfrm>
            <a:off x="74525" y="751602"/>
            <a:ext cx="11747574" cy="5604748"/>
          </a:xfrm>
        </p:spPr>
        <p:txBody>
          <a:bodyPr>
            <a:normAutofit fontScale="92500" lnSpcReduction="10000"/>
          </a:bodyPr>
          <a:lstStyle/>
          <a:p>
            <a:r>
              <a:rPr lang="en-US" sz="2400" b="1" dirty="0"/>
              <a:t>MPI Characteristics: </a:t>
            </a:r>
            <a:r>
              <a:rPr lang="en-US" dirty="0"/>
              <a:t>Tightly synchronized applications</a:t>
            </a:r>
          </a:p>
          <a:p>
            <a:pPr lvl="1"/>
            <a:r>
              <a:rPr lang="en-US" dirty="0"/>
              <a:t>Efficient communications (µs latency) with use of advanced hardware </a:t>
            </a:r>
          </a:p>
          <a:p>
            <a:pPr lvl="1"/>
            <a:r>
              <a:rPr lang="en-US" dirty="0"/>
              <a:t>In place communications and computations (Process scope for  state)</a:t>
            </a:r>
          </a:p>
          <a:p>
            <a:r>
              <a:rPr lang="en-US" b="1" dirty="0"/>
              <a:t>Basic dataflow: </a:t>
            </a:r>
            <a:r>
              <a:rPr lang="en-US" dirty="0"/>
              <a:t>Model a computation as a graph</a:t>
            </a:r>
          </a:p>
          <a:p>
            <a:pPr lvl="1"/>
            <a:r>
              <a:rPr lang="en-US" dirty="0"/>
              <a:t>Nodes do computations with Task as computations and </a:t>
            </a:r>
            <a:br>
              <a:rPr lang="en-US" dirty="0"/>
            </a:br>
            <a:r>
              <a:rPr lang="en-US" dirty="0"/>
              <a:t>edges are asynchronous  communications</a:t>
            </a:r>
          </a:p>
          <a:p>
            <a:pPr lvl="1"/>
            <a:r>
              <a:rPr lang="en-US" dirty="0"/>
              <a:t>A computation is activated when its input data dependencies</a:t>
            </a:r>
            <a:br>
              <a:rPr lang="en-US" dirty="0"/>
            </a:br>
            <a:r>
              <a:rPr lang="en-US" dirty="0"/>
              <a:t> are satisfied</a:t>
            </a:r>
          </a:p>
          <a:p>
            <a:r>
              <a:rPr lang="en-US" b="1" dirty="0"/>
              <a:t>Streaming dataflow: Pub-Sub </a:t>
            </a:r>
            <a:r>
              <a:rPr lang="en-US" dirty="0"/>
              <a:t>with data partitioned into streams</a:t>
            </a:r>
          </a:p>
          <a:p>
            <a:pPr lvl="1"/>
            <a:r>
              <a:rPr lang="en-US" dirty="0"/>
              <a:t>Streams are unbounded, ordered data tuples</a:t>
            </a:r>
          </a:p>
          <a:p>
            <a:pPr lvl="1"/>
            <a:r>
              <a:rPr lang="en-US" dirty="0"/>
              <a:t>Order of events important and group data into time windows</a:t>
            </a:r>
          </a:p>
          <a:p>
            <a:r>
              <a:rPr lang="en-US" b="1" dirty="0"/>
              <a:t>Machine Learning dataflow: </a:t>
            </a:r>
            <a:r>
              <a:rPr lang="en-US" dirty="0"/>
              <a:t>Iterative computations and keep track of state</a:t>
            </a:r>
          </a:p>
          <a:p>
            <a:pPr lvl="1"/>
            <a:r>
              <a:rPr lang="en-US" dirty="0"/>
              <a:t>There is both Model and Data, but only communicate the model</a:t>
            </a:r>
          </a:p>
          <a:p>
            <a:pPr lvl="1"/>
            <a:r>
              <a:rPr lang="en-US" dirty="0"/>
              <a:t>Collective communication operations such as </a:t>
            </a:r>
            <a:r>
              <a:rPr lang="en-US" dirty="0" err="1"/>
              <a:t>AllReduce</a:t>
            </a:r>
            <a:r>
              <a:rPr lang="en-US" dirty="0"/>
              <a:t> </a:t>
            </a:r>
            <a:r>
              <a:rPr lang="en-US" dirty="0" err="1"/>
              <a:t>AllGather</a:t>
            </a:r>
            <a:endParaRPr lang="en-US" dirty="0"/>
          </a:p>
          <a:p>
            <a:pPr lvl="1"/>
            <a:r>
              <a:rPr lang="en-US" dirty="0"/>
              <a:t>Can use in-place MPI style communication</a:t>
            </a:r>
          </a:p>
          <a:p>
            <a:endParaRPr lang="en-US" dirty="0"/>
          </a:p>
          <a:p>
            <a:endParaRPr lang="en-US" dirty="0"/>
          </a:p>
          <a:p>
            <a:pPr lvl="1"/>
            <a:endParaRPr lang="en-US" sz="2000" dirty="0"/>
          </a:p>
          <a:p>
            <a:endParaRPr lang="en-US" dirty="0"/>
          </a:p>
        </p:txBody>
      </p:sp>
      <p:grpSp>
        <p:nvGrpSpPr>
          <p:cNvPr id="26" name="Group 25">
            <a:extLst>
              <a:ext uri="{FF2B5EF4-FFF2-40B4-BE49-F238E27FC236}">
                <a16:creationId xmlns:a16="http://schemas.microsoft.com/office/drawing/2014/main" id="{E94F9FE4-E43F-4496-B830-80313DED5C9B}"/>
              </a:ext>
            </a:extLst>
          </p:cNvPr>
          <p:cNvGrpSpPr/>
          <p:nvPr/>
        </p:nvGrpSpPr>
        <p:grpSpPr>
          <a:xfrm>
            <a:off x="8145651" y="1657943"/>
            <a:ext cx="3905672" cy="1834714"/>
            <a:chOff x="8142301" y="892280"/>
            <a:chExt cx="3905672" cy="1834714"/>
          </a:xfrm>
        </p:grpSpPr>
        <p:grpSp>
          <p:nvGrpSpPr>
            <p:cNvPr id="5" name="Group 4">
              <a:extLst>
                <a:ext uri="{FF2B5EF4-FFF2-40B4-BE49-F238E27FC236}">
                  <a16:creationId xmlns:a16="http://schemas.microsoft.com/office/drawing/2014/main" id="{B2A4A876-11D0-419B-9CCF-A1642F469BBC}"/>
                </a:ext>
              </a:extLst>
            </p:cNvPr>
            <p:cNvGrpSpPr/>
            <p:nvPr/>
          </p:nvGrpSpPr>
          <p:grpSpPr>
            <a:xfrm>
              <a:off x="8142301" y="892280"/>
              <a:ext cx="3679798" cy="1834714"/>
              <a:chOff x="2289697" y="2647765"/>
              <a:chExt cx="3679798" cy="1834714"/>
            </a:xfrm>
          </p:grpSpPr>
          <p:grpSp>
            <p:nvGrpSpPr>
              <p:cNvPr id="6" name="Group 5">
                <a:extLst>
                  <a:ext uri="{FF2B5EF4-FFF2-40B4-BE49-F238E27FC236}">
                    <a16:creationId xmlns:a16="http://schemas.microsoft.com/office/drawing/2014/main" id="{0093281B-5E32-4839-9CDE-0269D78A2D8E}"/>
                  </a:ext>
                </a:extLst>
              </p:cNvPr>
              <p:cNvGrpSpPr/>
              <p:nvPr/>
            </p:nvGrpSpPr>
            <p:grpSpPr>
              <a:xfrm>
                <a:off x="2289698" y="2870446"/>
                <a:ext cx="3679797" cy="859655"/>
                <a:chOff x="2289698" y="1324252"/>
                <a:chExt cx="3679797" cy="859655"/>
              </a:xfrm>
            </p:grpSpPr>
            <p:sp>
              <p:nvSpPr>
                <p:cNvPr id="18" name="Rounded Rectangle 24">
                  <a:extLst>
                    <a:ext uri="{FF2B5EF4-FFF2-40B4-BE49-F238E27FC236}">
                      <a16:creationId xmlns:a16="http://schemas.microsoft.com/office/drawing/2014/main" id="{934AA500-9FDD-4294-BA5D-DEE65BBB0454}"/>
                    </a:ext>
                  </a:extLst>
                </p:cNvPr>
                <p:cNvSpPr/>
                <p:nvPr/>
              </p:nvSpPr>
              <p:spPr>
                <a:xfrm>
                  <a:off x="2689194" y="1324252"/>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a:t>
                  </a:r>
                </a:p>
              </p:txBody>
            </p:sp>
            <p:sp>
              <p:nvSpPr>
                <p:cNvPr id="19" name="Rounded Rectangle 25">
                  <a:extLst>
                    <a:ext uri="{FF2B5EF4-FFF2-40B4-BE49-F238E27FC236}">
                      <a16:creationId xmlns:a16="http://schemas.microsoft.com/office/drawing/2014/main" id="{644605A2-9505-4539-9811-BEAB0BAFF14F}"/>
                    </a:ext>
                  </a:extLst>
                </p:cNvPr>
                <p:cNvSpPr/>
                <p:nvPr/>
              </p:nvSpPr>
              <p:spPr>
                <a:xfrm>
                  <a:off x="3783368"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sp>
              <p:nvSpPr>
                <p:cNvPr id="20" name="Rounded Rectangle 26">
                  <a:extLst>
                    <a:ext uri="{FF2B5EF4-FFF2-40B4-BE49-F238E27FC236}">
                      <a16:creationId xmlns:a16="http://schemas.microsoft.com/office/drawing/2014/main" id="{88C3AEAD-D8E4-4861-A75F-94356737AEB7}"/>
                    </a:ext>
                  </a:extLst>
                </p:cNvPr>
                <p:cNvSpPr/>
                <p:nvPr/>
              </p:nvSpPr>
              <p:spPr>
                <a:xfrm>
                  <a:off x="4877542"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G</a:t>
                  </a:r>
                </a:p>
              </p:txBody>
            </p:sp>
            <p:cxnSp>
              <p:nvCxnSpPr>
                <p:cNvPr id="21" name="Straight Arrow Connector 20">
                  <a:extLst>
                    <a:ext uri="{FF2B5EF4-FFF2-40B4-BE49-F238E27FC236}">
                      <a16:creationId xmlns:a16="http://schemas.microsoft.com/office/drawing/2014/main" id="{2C92C765-5D9D-4FAB-B6D3-37AAEE9AD08D}"/>
                    </a:ext>
                  </a:extLst>
                </p:cNvPr>
                <p:cNvCxnSpPr>
                  <a:stCxn id="18" idx="3"/>
                  <a:endCxn id="19" idx="1"/>
                </p:cNvCxnSpPr>
                <p:nvPr/>
              </p:nvCxnSpPr>
              <p:spPr>
                <a:xfrm>
                  <a:off x="3381652" y="1510683"/>
                  <a:ext cx="401716" cy="486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751238A-0718-471A-811A-DE0915C92A7E}"/>
                    </a:ext>
                  </a:extLst>
                </p:cNvPr>
                <p:cNvCxnSpPr>
                  <a:stCxn id="19" idx="3"/>
                  <a:endCxn id="20" idx="1"/>
                </p:cNvCxnSpPr>
                <p:nvPr/>
              </p:nvCxnSpPr>
              <p:spPr>
                <a:xfrm>
                  <a:off x="4475826" y="1997476"/>
                  <a:ext cx="4017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B6E7D0A-2732-40BE-97C3-4742E8C9489F}"/>
                    </a:ext>
                  </a:extLst>
                </p:cNvPr>
                <p:cNvCxnSpPr/>
                <p:nvPr/>
              </p:nvCxnSpPr>
              <p:spPr>
                <a:xfrm>
                  <a:off x="2289698" y="1503285"/>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C1172E7-8D94-47CF-94F0-88265FB63EEE}"/>
                    </a:ext>
                  </a:extLst>
                </p:cNvPr>
                <p:cNvCxnSpPr/>
                <p:nvPr/>
              </p:nvCxnSpPr>
              <p:spPr>
                <a:xfrm>
                  <a:off x="5570000" y="1997476"/>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 name="Rounded Rectangle 13">
                <a:extLst>
                  <a:ext uri="{FF2B5EF4-FFF2-40B4-BE49-F238E27FC236}">
                    <a16:creationId xmlns:a16="http://schemas.microsoft.com/office/drawing/2014/main" id="{FCAB2942-BF47-4F10-8572-296656CAAD89}"/>
                  </a:ext>
                </a:extLst>
              </p:cNvPr>
              <p:cNvSpPr/>
              <p:nvPr/>
            </p:nvSpPr>
            <p:spPr>
              <a:xfrm>
                <a:off x="2689194" y="3730100"/>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a:t>
                </a:r>
              </a:p>
            </p:txBody>
          </p:sp>
          <p:sp>
            <p:nvSpPr>
              <p:cNvPr id="8" name="Rounded Rectangle 14">
                <a:extLst>
                  <a:ext uri="{FF2B5EF4-FFF2-40B4-BE49-F238E27FC236}">
                    <a16:creationId xmlns:a16="http://schemas.microsoft.com/office/drawing/2014/main" id="{E4FA497F-7649-4A3E-8313-02CC4687F98A}"/>
                  </a:ext>
                </a:extLst>
              </p:cNvPr>
              <p:cNvSpPr/>
              <p:nvPr/>
            </p:nvSpPr>
            <p:spPr>
              <a:xfrm>
                <a:off x="3783368" y="264776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sp>
            <p:nvSpPr>
              <p:cNvPr id="9" name="Rounded Rectangle 15">
                <a:extLst>
                  <a:ext uri="{FF2B5EF4-FFF2-40B4-BE49-F238E27FC236}">
                    <a16:creationId xmlns:a16="http://schemas.microsoft.com/office/drawing/2014/main" id="{79A0288C-B427-48AE-8FB1-766A5F787D45}"/>
                  </a:ext>
                </a:extLst>
              </p:cNvPr>
              <p:cNvSpPr/>
              <p:nvPr/>
            </p:nvSpPr>
            <p:spPr>
              <a:xfrm>
                <a:off x="3783368" y="4109617"/>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cxnSp>
            <p:nvCxnSpPr>
              <p:cNvPr id="10" name="Straight Arrow Connector 9">
                <a:extLst>
                  <a:ext uri="{FF2B5EF4-FFF2-40B4-BE49-F238E27FC236}">
                    <a16:creationId xmlns:a16="http://schemas.microsoft.com/office/drawing/2014/main" id="{839834C1-15A8-4A44-8F16-A3AFE9DD533E}"/>
                  </a:ext>
                </a:extLst>
              </p:cNvPr>
              <p:cNvCxnSpPr/>
              <p:nvPr/>
            </p:nvCxnSpPr>
            <p:spPr>
              <a:xfrm>
                <a:off x="2289697" y="3916531"/>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9484747-9D60-41C2-9B3C-07689357A382}"/>
                  </a:ext>
                </a:extLst>
              </p:cNvPr>
              <p:cNvCxnSpPr>
                <a:stCxn id="18" idx="3"/>
                <a:endCxn id="8" idx="1"/>
              </p:cNvCxnSpPr>
              <p:nvPr/>
            </p:nvCxnSpPr>
            <p:spPr>
              <a:xfrm flipV="1">
                <a:off x="3381652" y="2834196"/>
                <a:ext cx="401716" cy="222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DA10452-41C6-4632-BB92-574C923978B1}"/>
                  </a:ext>
                </a:extLst>
              </p:cNvPr>
              <p:cNvCxnSpPr>
                <a:stCxn id="18" idx="3"/>
                <a:endCxn id="9" idx="1"/>
              </p:cNvCxnSpPr>
              <p:nvPr/>
            </p:nvCxnSpPr>
            <p:spPr>
              <a:xfrm>
                <a:off x="3381652" y="3056877"/>
                <a:ext cx="401716" cy="1239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7FD9C56-AE25-465F-ACF6-41625B6826AD}"/>
                  </a:ext>
                </a:extLst>
              </p:cNvPr>
              <p:cNvCxnSpPr>
                <a:stCxn id="7" idx="3"/>
                <a:endCxn id="9" idx="1"/>
              </p:cNvCxnSpPr>
              <p:nvPr/>
            </p:nvCxnSpPr>
            <p:spPr>
              <a:xfrm>
                <a:off x="3381652" y="3916531"/>
                <a:ext cx="401716" cy="379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CF0C8E9-00BD-4445-A43E-7416E5EC149F}"/>
                  </a:ext>
                </a:extLst>
              </p:cNvPr>
              <p:cNvCxnSpPr>
                <a:stCxn id="7" idx="3"/>
                <a:endCxn id="19" idx="1"/>
              </p:cNvCxnSpPr>
              <p:nvPr/>
            </p:nvCxnSpPr>
            <p:spPr>
              <a:xfrm flipV="1">
                <a:off x="3381652" y="3543670"/>
                <a:ext cx="401716" cy="372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E5ED828-1DA1-4316-920C-16DCD378AEFD}"/>
                  </a:ext>
                </a:extLst>
              </p:cNvPr>
              <p:cNvCxnSpPr>
                <a:stCxn id="7" idx="3"/>
                <a:endCxn id="8" idx="1"/>
              </p:cNvCxnSpPr>
              <p:nvPr/>
            </p:nvCxnSpPr>
            <p:spPr>
              <a:xfrm flipV="1">
                <a:off x="3381652" y="2834196"/>
                <a:ext cx="401716" cy="1082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0BA6D83-4690-4011-AD17-39AA7E258402}"/>
                  </a:ext>
                </a:extLst>
              </p:cNvPr>
              <p:cNvCxnSpPr>
                <a:endCxn id="20" idx="1"/>
              </p:cNvCxnSpPr>
              <p:nvPr/>
            </p:nvCxnSpPr>
            <p:spPr>
              <a:xfrm>
                <a:off x="4483963" y="2844553"/>
                <a:ext cx="393579" cy="699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2A1CD7E-CF93-43CA-8675-708C1371B18C}"/>
                  </a:ext>
                </a:extLst>
              </p:cNvPr>
              <p:cNvCxnSpPr>
                <a:stCxn id="9" idx="3"/>
                <a:endCxn id="20" idx="1"/>
              </p:cNvCxnSpPr>
              <p:nvPr/>
            </p:nvCxnSpPr>
            <p:spPr>
              <a:xfrm flipV="1">
                <a:off x="4475826" y="3543670"/>
                <a:ext cx="401716" cy="752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05BCE14B-955C-4990-9787-6C472467FA6F}"/>
                </a:ext>
              </a:extLst>
            </p:cNvPr>
            <p:cNvSpPr txBox="1"/>
            <p:nvPr/>
          </p:nvSpPr>
          <p:spPr>
            <a:xfrm flipH="1">
              <a:off x="10766561" y="2171231"/>
              <a:ext cx="1281412" cy="400110"/>
            </a:xfrm>
            <a:prstGeom prst="rect">
              <a:avLst/>
            </a:prstGeom>
            <a:noFill/>
          </p:spPr>
          <p:txBody>
            <a:bodyPr wrap="square" rtlCol="0">
              <a:spAutoFit/>
            </a:bodyPr>
            <a:lstStyle/>
            <a:p>
              <a:r>
                <a:rPr lang="en-US" sz="2000" b="1" dirty="0"/>
                <a:t>Dataflow</a:t>
              </a:r>
            </a:p>
          </p:txBody>
        </p:sp>
      </p:grpSp>
      <p:sp>
        <p:nvSpPr>
          <p:cNvPr id="28" name="Date Placeholder 27">
            <a:extLst>
              <a:ext uri="{FF2B5EF4-FFF2-40B4-BE49-F238E27FC236}">
                <a16:creationId xmlns:a16="http://schemas.microsoft.com/office/drawing/2014/main" id="{32E4A769-C7B8-4074-8E2A-37B2DB8CA639}"/>
              </a:ext>
            </a:extLst>
          </p:cNvPr>
          <p:cNvSpPr>
            <a:spLocks noGrp="1"/>
          </p:cNvSpPr>
          <p:nvPr>
            <p:ph type="dt" sz="half" idx="10"/>
          </p:nvPr>
        </p:nvSpPr>
        <p:spPr/>
        <p:txBody>
          <a:bodyPr/>
          <a:lstStyle/>
          <a:p>
            <a:fld id="{6A5F57D1-67A1-4FE7-BCE6-4FCAC9144830}" type="datetime1">
              <a:rPr lang="en-US" smtClean="0">
                <a:solidFill>
                  <a:prstClr val="black">
                    <a:tint val="75000"/>
                  </a:prstClr>
                </a:solidFill>
              </a:rPr>
              <a:t>9/12/2017</a:t>
            </a:fld>
            <a:endParaRPr lang="en-US">
              <a:solidFill>
                <a:prstClr val="black">
                  <a:tint val="75000"/>
                </a:prstClr>
              </a:solidFill>
            </a:endParaRPr>
          </a:p>
        </p:txBody>
      </p:sp>
      <p:sp>
        <p:nvSpPr>
          <p:cNvPr id="29" name="Slide Number Placeholder 28">
            <a:extLst>
              <a:ext uri="{FF2B5EF4-FFF2-40B4-BE49-F238E27FC236}">
                <a16:creationId xmlns:a16="http://schemas.microsoft.com/office/drawing/2014/main" id="{6D0CFBEE-C451-4517-8B78-0CC0B5E718C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1178860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0EDF1-325E-47F0-B121-A2B219A27762}"/>
              </a:ext>
            </a:extLst>
          </p:cNvPr>
          <p:cNvSpPr>
            <a:spLocks noGrp="1"/>
          </p:cNvSpPr>
          <p:nvPr>
            <p:ph idx="1"/>
          </p:nvPr>
        </p:nvSpPr>
        <p:spPr>
          <a:xfrm>
            <a:off x="-39864" y="252883"/>
            <a:ext cx="12120465" cy="5704708"/>
          </a:xfrm>
        </p:spPr>
        <p:txBody>
          <a:bodyPr>
            <a:noAutofit/>
          </a:bodyPr>
          <a:lstStyle/>
          <a:p>
            <a:pPr>
              <a:spcBef>
                <a:spcPts val="0"/>
              </a:spcBef>
              <a:spcAft>
                <a:spcPts val="200"/>
              </a:spcAft>
            </a:pPr>
            <a:r>
              <a:rPr lang="en-US" sz="2300" dirty="0"/>
              <a:t>Rich software stacks:</a:t>
            </a:r>
          </a:p>
          <a:p>
            <a:pPr lvl="1">
              <a:spcBef>
                <a:spcPts val="0"/>
              </a:spcBef>
              <a:spcAft>
                <a:spcPts val="200"/>
              </a:spcAft>
            </a:pPr>
            <a:r>
              <a:rPr lang="en-US" sz="2300" b="1" dirty="0"/>
              <a:t>HPC</a:t>
            </a:r>
            <a:r>
              <a:rPr lang="en-US" sz="2300" dirty="0"/>
              <a:t> (High Performance Computing) for Parallel Computing</a:t>
            </a:r>
          </a:p>
          <a:p>
            <a:pPr lvl="1">
              <a:spcBef>
                <a:spcPts val="0"/>
              </a:spcBef>
              <a:spcAft>
                <a:spcPts val="200"/>
              </a:spcAft>
            </a:pPr>
            <a:r>
              <a:rPr lang="en-US" sz="2300" b="1" dirty="0"/>
              <a:t>Apache</a:t>
            </a:r>
            <a:r>
              <a:rPr lang="en-US" sz="2300" dirty="0"/>
              <a:t> for Big Data Software Stack ABDS including some edge computing (streaming data)</a:t>
            </a:r>
          </a:p>
          <a:p>
            <a:pPr>
              <a:spcBef>
                <a:spcPts val="0"/>
              </a:spcBef>
              <a:spcAft>
                <a:spcPts val="200"/>
              </a:spcAft>
            </a:pPr>
            <a:r>
              <a:rPr lang="en-US" sz="2300" dirty="0"/>
              <a:t>On general principles </a:t>
            </a:r>
            <a:r>
              <a:rPr lang="en-US" sz="2300" b="1" dirty="0"/>
              <a:t>parallel and distributed computing </a:t>
            </a:r>
            <a:r>
              <a:rPr lang="en-US" sz="2300" dirty="0"/>
              <a:t>have different requirements even if sometimes similar functionalities</a:t>
            </a:r>
          </a:p>
          <a:p>
            <a:pPr lvl="1">
              <a:spcBef>
                <a:spcPts val="0"/>
              </a:spcBef>
              <a:spcAft>
                <a:spcPts val="200"/>
              </a:spcAft>
            </a:pPr>
            <a:r>
              <a:rPr lang="en-US" sz="2300" dirty="0"/>
              <a:t>Apache stack ABDS  typically uses distributed computing concepts</a:t>
            </a:r>
          </a:p>
          <a:p>
            <a:pPr lvl="1">
              <a:spcBef>
                <a:spcPts val="0"/>
              </a:spcBef>
              <a:spcAft>
                <a:spcPts val="200"/>
              </a:spcAft>
            </a:pPr>
            <a:r>
              <a:rPr lang="en-US" sz="2300" dirty="0"/>
              <a:t>For example, Reduce operation is different in MPI (Harp) and Spark</a:t>
            </a:r>
          </a:p>
          <a:p>
            <a:pPr>
              <a:spcBef>
                <a:spcPts val="0"/>
              </a:spcBef>
              <a:spcAft>
                <a:spcPts val="200"/>
              </a:spcAft>
            </a:pPr>
            <a:r>
              <a:rPr lang="en-US" sz="2300" dirty="0"/>
              <a:t>Big Data requirements are not clear but there are a few key use types</a:t>
            </a:r>
          </a:p>
          <a:p>
            <a:pPr marL="914400" lvl="1" indent="-457200">
              <a:spcBef>
                <a:spcPts val="0"/>
              </a:spcBef>
              <a:spcAft>
                <a:spcPts val="200"/>
              </a:spcAft>
              <a:buFont typeface="+mj-lt"/>
              <a:buAutoNum type="arabicParenR"/>
            </a:pPr>
            <a:r>
              <a:rPr lang="en-US" sz="2300" dirty="0"/>
              <a:t>Pleasingly parallel processing (including </a:t>
            </a:r>
            <a:r>
              <a:rPr lang="en-US" sz="2300" b="1" dirty="0">
                <a:solidFill>
                  <a:srgbClr val="FF0000"/>
                </a:solidFill>
              </a:rPr>
              <a:t>local machine learning LML</a:t>
            </a:r>
            <a:r>
              <a:rPr lang="en-US" sz="2300" dirty="0"/>
              <a:t>) as of different tweets from different users with perhaps MapReduce style of statistics and visualizations; possibly Streaming</a:t>
            </a:r>
          </a:p>
          <a:p>
            <a:pPr marL="914400" lvl="1" indent="-457200">
              <a:spcBef>
                <a:spcPts val="0"/>
              </a:spcBef>
              <a:spcAft>
                <a:spcPts val="200"/>
              </a:spcAft>
              <a:buFont typeface="+mj-lt"/>
              <a:buAutoNum type="arabicParenR"/>
            </a:pPr>
            <a:r>
              <a:rPr lang="en-US" sz="2300" b="1" dirty="0"/>
              <a:t>Database model </a:t>
            </a:r>
            <a:r>
              <a:rPr lang="en-US" sz="2300" dirty="0"/>
              <a:t>with queries again supported by MapReduce for horizontal scaling</a:t>
            </a:r>
          </a:p>
          <a:p>
            <a:pPr marL="914400" lvl="1" indent="-457200">
              <a:spcBef>
                <a:spcPts val="0"/>
              </a:spcBef>
              <a:spcAft>
                <a:spcPts val="200"/>
              </a:spcAft>
              <a:buFont typeface="+mj-lt"/>
              <a:buAutoNum type="arabicParenR"/>
            </a:pPr>
            <a:r>
              <a:rPr lang="en-US" sz="2300" b="1" dirty="0">
                <a:solidFill>
                  <a:srgbClr val="FF0000"/>
                </a:solidFill>
              </a:rPr>
              <a:t>Global Machine Learning GML  </a:t>
            </a:r>
            <a:r>
              <a:rPr lang="en-US" sz="2300" dirty="0"/>
              <a:t>with single job using multiple nodes as classic parallel computing</a:t>
            </a:r>
          </a:p>
          <a:p>
            <a:pPr marL="914400" lvl="1" indent="-457200">
              <a:spcBef>
                <a:spcPts val="0"/>
              </a:spcBef>
              <a:spcAft>
                <a:spcPts val="200"/>
              </a:spcAft>
              <a:buFont typeface="+mj-lt"/>
              <a:buAutoNum type="arabicParenR"/>
            </a:pPr>
            <a:r>
              <a:rPr lang="en-US" sz="2300" b="1" dirty="0"/>
              <a:t>Deep Learning </a:t>
            </a:r>
            <a:r>
              <a:rPr lang="en-US" sz="2300" dirty="0"/>
              <a:t>certainly needs HPC – possibly only multiple small systems</a:t>
            </a:r>
          </a:p>
          <a:p>
            <a:pPr>
              <a:spcBef>
                <a:spcPts val="0"/>
              </a:spcBef>
              <a:spcAft>
                <a:spcPts val="200"/>
              </a:spcAft>
            </a:pPr>
            <a:r>
              <a:rPr lang="en-US" sz="2300" dirty="0"/>
              <a:t>Current workloads stress 1) and 2) and are suited to current clouds and to ABDS (with no HPC)</a:t>
            </a:r>
          </a:p>
          <a:p>
            <a:pPr lvl="1">
              <a:spcBef>
                <a:spcPts val="0"/>
              </a:spcBef>
              <a:spcAft>
                <a:spcPts val="200"/>
              </a:spcAft>
            </a:pPr>
            <a:r>
              <a:rPr lang="en-US" sz="2300" dirty="0"/>
              <a:t>This explains why Spark with poor GML performance is so successful</a:t>
            </a:r>
          </a:p>
        </p:txBody>
      </p:sp>
      <p:sp>
        <p:nvSpPr>
          <p:cNvPr id="5" name="Title 4">
            <a:extLst>
              <a:ext uri="{FF2B5EF4-FFF2-40B4-BE49-F238E27FC236}">
                <a16:creationId xmlns:a16="http://schemas.microsoft.com/office/drawing/2014/main" id="{90ECAA5A-3295-46DC-89CC-58A3D03B4E1F}"/>
              </a:ext>
            </a:extLst>
          </p:cNvPr>
          <p:cNvSpPr>
            <a:spLocks noGrp="1"/>
          </p:cNvSpPr>
          <p:nvPr>
            <p:ph type="title"/>
          </p:nvPr>
        </p:nvSpPr>
        <p:spPr>
          <a:xfrm>
            <a:off x="5542961" y="99219"/>
            <a:ext cx="5735208" cy="552424"/>
          </a:xfrm>
        </p:spPr>
        <p:txBody>
          <a:bodyPr>
            <a:normAutofit fontScale="90000"/>
          </a:bodyPr>
          <a:lstStyle/>
          <a:p>
            <a:pPr algn="ctr"/>
            <a:r>
              <a:rPr lang="en-US" b="1" dirty="0">
                <a:latin typeface="+mn-lt"/>
              </a:rPr>
              <a:t>Important Trends II</a:t>
            </a:r>
          </a:p>
        </p:txBody>
      </p:sp>
      <p:sp>
        <p:nvSpPr>
          <p:cNvPr id="6" name="Date Placeholder 5">
            <a:extLst>
              <a:ext uri="{FF2B5EF4-FFF2-40B4-BE49-F238E27FC236}">
                <a16:creationId xmlns:a16="http://schemas.microsoft.com/office/drawing/2014/main" id="{CBFDE6EA-59B9-4532-A8D7-51F307490CB3}"/>
              </a:ext>
            </a:extLst>
          </p:cNvPr>
          <p:cNvSpPr>
            <a:spLocks noGrp="1"/>
          </p:cNvSpPr>
          <p:nvPr>
            <p:ph type="dt" sz="half" idx="10"/>
          </p:nvPr>
        </p:nvSpPr>
        <p:spPr/>
        <p:txBody>
          <a:bodyPr/>
          <a:lstStyle/>
          <a:p>
            <a:fld id="{9D35EA4F-3606-4BDF-AFA7-195D256A473A}" type="datetime1">
              <a:rPr lang="en-US" smtClean="0">
                <a:solidFill>
                  <a:prstClr val="black">
                    <a:tint val="75000"/>
                  </a:prstClr>
                </a:solidFill>
              </a:rPr>
              <a:t>9/12/2017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9BAFD36-91B1-4F85-B6BB-21FD9E48C79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101961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D219DE-0C8A-4DF1-8209-229204DC1380}"/>
              </a:ext>
            </a:extLst>
          </p:cNvPr>
          <p:cNvSpPr>
            <a:spLocks noGrp="1"/>
          </p:cNvSpPr>
          <p:nvPr>
            <p:ph type="title"/>
          </p:nvPr>
        </p:nvSpPr>
        <p:spPr>
          <a:xfrm>
            <a:off x="467833" y="0"/>
            <a:ext cx="11585621" cy="657763"/>
          </a:xfrm>
        </p:spPr>
        <p:txBody>
          <a:bodyPr>
            <a:normAutofit fontScale="90000"/>
          </a:bodyPr>
          <a:lstStyle/>
          <a:p>
            <a:r>
              <a:rPr lang="en-US" b="1" dirty="0">
                <a:latin typeface="+mn-lt"/>
              </a:rPr>
              <a:t>Core SPIDAL Parallel HPC Library with Collective Used</a:t>
            </a:r>
          </a:p>
        </p:txBody>
      </p:sp>
      <p:sp>
        <p:nvSpPr>
          <p:cNvPr id="6" name="Content Placeholder 5">
            <a:extLst>
              <a:ext uri="{FF2B5EF4-FFF2-40B4-BE49-F238E27FC236}">
                <a16:creationId xmlns:a16="http://schemas.microsoft.com/office/drawing/2014/main" id="{105D9DF8-77BA-4739-A479-085BE7192476}"/>
              </a:ext>
            </a:extLst>
          </p:cNvPr>
          <p:cNvSpPr>
            <a:spLocks noGrp="1"/>
          </p:cNvSpPr>
          <p:nvPr>
            <p:ph idx="1"/>
          </p:nvPr>
        </p:nvSpPr>
        <p:spPr>
          <a:xfrm>
            <a:off x="110836" y="694819"/>
            <a:ext cx="5929745" cy="5013254"/>
          </a:xfrm>
          <a:ln w="38100">
            <a:solidFill>
              <a:schemeClr val="tx1"/>
            </a:solidFill>
          </a:ln>
        </p:spPr>
        <p:txBody>
          <a:bodyPr tIns="91440" bIns="91440">
            <a:normAutofit fontScale="77500" lnSpcReduction="20000"/>
          </a:bodyPr>
          <a:lstStyle/>
          <a:p>
            <a:r>
              <a:rPr lang="en-US" dirty="0"/>
              <a:t>DA-MDS Rotate, </a:t>
            </a:r>
            <a:r>
              <a:rPr lang="en-US" dirty="0" err="1"/>
              <a:t>AllReduce</a:t>
            </a:r>
            <a:r>
              <a:rPr lang="en-US" dirty="0"/>
              <a:t>, Broadcast</a:t>
            </a:r>
          </a:p>
          <a:p>
            <a:r>
              <a:rPr lang="en-US" dirty="0"/>
              <a:t>Directed Force Dimension Reduction </a:t>
            </a:r>
            <a:r>
              <a:rPr lang="en-US" dirty="0" err="1"/>
              <a:t>AllGather</a:t>
            </a:r>
            <a:r>
              <a:rPr lang="en-US" dirty="0"/>
              <a:t>, </a:t>
            </a:r>
            <a:r>
              <a:rPr lang="en-US" dirty="0" err="1"/>
              <a:t>Allreduce</a:t>
            </a:r>
            <a:endParaRPr lang="en-US" dirty="0"/>
          </a:p>
          <a:p>
            <a:r>
              <a:rPr lang="en-US" dirty="0"/>
              <a:t>Irregular DAVS Clustering Partial Rotate, </a:t>
            </a:r>
            <a:r>
              <a:rPr lang="en-US" dirty="0" err="1"/>
              <a:t>AllReduce</a:t>
            </a:r>
            <a:r>
              <a:rPr lang="en-US" dirty="0"/>
              <a:t>, Broadcast</a:t>
            </a:r>
          </a:p>
          <a:p>
            <a:r>
              <a:rPr lang="en-US" dirty="0"/>
              <a:t>DA </a:t>
            </a:r>
            <a:r>
              <a:rPr lang="en-US" dirty="0" err="1"/>
              <a:t>Semimetric</a:t>
            </a:r>
            <a:r>
              <a:rPr lang="en-US" dirty="0"/>
              <a:t> Clustering Rotate, </a:t>
            </a:r>
            <a:r>
              <a:rPr lang="en-US" dirty="0" err="1"/>
              <a:t>AllReduce</a:t>
            </a:r>
            <a:r>
              <a:rPr lang="en-US" dirty="0"/>
              <a:t>, Broadcast</a:t>
            </a:r>
          </a:p>
          <a:p>
            <a:r>
              <a:rPr lang="en-US" dirty="0"/>
              <a:t>K-means </a:t>
            </a:r>
            <a:r>
              <a:rPr lang="en-US" dirty="0" err="1"/>
              <a:t>AllReduce</a:t>
            </a:r>
            <a:r>
              <a:rPr lang="en-US" dirty="0"/>
              <a:t>, Broadcast, </a:t>
            </a:r>
            <a:r>
              <a:rPr lang="en-US" dirty="0" err="1"/>
              <a:t>AllGather</a:t>
            </a:r>
            <a:r>
              <a:rPr lang="en-US" dirty="0"/>
              <a:t> DAAL</a:t>
            </a:r>
          </a:p>
          <a:p>
            <a:r>
              <a:rPr lang="en-US" dirty="0"/>
              <a:t>SVM </a:t>
            </a:r>
            <a:r>
              <a:rPr lang="en-US" dirty="0" err="1"/>
              <a:t>AllReduce</a:t>
            </a:r>
            <a:r>
              <a:rPr lang="en-US" dirty="0"/>
              <a:t>, </a:t>
            </a:r>
            <a:r>
              <a:rPr lang="en-US" dirty="0" err="1"/>
              <a:t>AllGather</a:t>
            </a:r>
            <a:endParaRPr lang="en-US" dirty="0"/>
          </a:p>
          <a:p>
            <a:r>
              <a:rPr lang="en-US" dirty="0" err="1"/>
              <a:t>SubGraph</a:t>
            </a:r>
            <a:r>
              <a:rPr lang="en-US" dirty="0"/>
              <a:t> Mining </a:t>
            </a:r>
            <a:r>
              <a:rPr lang="en-US" dirty="0" err="1"/>
              <a:t>AllGather</a:t>
            </a:r>
            <a:r>
              <a:rPr lang="en-US" dirty="0"/>
              <a:t>, </a:t>
            </a:r>
            <a:r>
              <a:rPr lang="en-US" dirty="0" err="1"/>
              <a:t>AllReduce</a:t>
            </a:r>
            <a:endParaRPr lang="en-US" dirty="0"/>
          </a:p>
          <a:p>
            <a:r>
              <a:rPr lang="en-US" dirty="0"/>
              <a:t>Latent Dirichlet Allocation Rotate, </a:t>
            </a:r>
            <a:r>
              <a:rPr lang="en-US" dirty="0" err="1"/>
              <a:t>AllReduce</a:t>
            </a:r>
            <a:endParaRPr lang="en-US" dirty="0"/>
          </a:p>
          <a:p>
            <a:r>
              <a:rPr lang="en-US" dirty="0"/>
              <a:t>Matrix Factorization (SGD) Rotate DAAL</a:t>
            </a:r>
          </a:p>
          <a:p>
            <a:r>
              <a:rPr lang="en-US" dirty="0"/>
              <a:t>Recommender System (ALS) Rotate DAAL</a:t>
            </a:r>
          </a:p>
          <a:p>
            <a:r>
              <a:rPr lang="en-US" dirty="0"/>
              <a:t>Singular Value Decomposition (SVD) </a:t>
            </a:r>
            <a:r>
              <a:rPr lang="en-US" dirty="0" err="1"/>
              <a:t>AllGather</a:t>
            </a:r>
            <a:r>
              <a:rPr lang="en-US" dirty="0"/>
              <a:t> DAAL</a:t>
            </a:r>
          </a:p>
        </p:txBody>
      </p:sp>
      <p:sp>
        <p:nvSpPr>
          <p:cNvPr id="7" name="Content Placeholder 5">
            <a:extLst>
              <a:ext uri="{FF2B5EF4-FFF2-40B4-BE49-F238E27FC236}">
                <a16:creationId xmlns:a16="http://schemas.microsoft.com/office/drawing/2014/main" id="{3319C61D-4526-4ED9-BC00-4F7DC9780F01}"/>
              </a:ext>
            </a:extLst>
          </p:cNvPr>
          <p:cNvSpPr txBox="1">
            <a:spLocks/>
          </p:cNvSpPr>
          <p:nvPr/>
        </p:nvSpPr>
        <p:spPr>
          <a:xfrm>
            <a:off x="6040581" y="618948"/>
            <a:ext cx="6012873" cy="5089126"/>
          </a:xfrm>
          <a:prstGeom prst="rect">
            <a:avLst/>
          </a:prstGeom>
          <a:ln w="38100">
            <a:solidFill>
              <a:schemeClr val="tx1"/>
            </a:solidFill>
          </a:ln>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QR Decomposition (QR) Reduce, Broadcast DAAL</a:t>
            </a:r>
          </a:p>
          <a:p>
            <a:r>
              <a:rPr lang="en-US" sz="2200" dirty="0"/>
              <a:t>Neural Network </a:t>
            </a:r>
            <a:r>
              <a:rPr lang="en-US" sz="2200" dirty="0" err="1"/>
              <a:t>AllReduce</a:t>
            </a:r>
            <a:r>
              <a:rPr lang="en-US" sz="2200" dirty="0"/>
              <a:t> DAAL</a:t>
            </a:r>
          </a:p>
          <a:p>
            <a:r>
              <a:rPr lang="en-US" sz="2200" dirty="0"/>
              <a:t>Covariance </a:t>
            </a:r>
            <a:r>
              <a:rPr lang="en-US" sz="2200" dirty="0" err="1"/>
              <a:t>AllReduce</a:t>
            </a:r>
            <a:r>
              <a:rPr lang="en-US" sz="2200" dirty="0"/>
              <a:t> DAAL</a:t>
            </a:r>
          </a:p>
          <a:p>
            <a:r>
              <a:rPr lang="en-US" sz="2200" dirty="0"/>
              <a:t>Low Order Moments Reduce DAAL</a:t>
            </a:r>
          </a:p>
          <a:p>
            <a:r>
              <a:rPr lang="en-US" sz="2200" dirty="0"/>
              <a:t>Naive Bayes Reduce DAAL</a:t>
            </a:r>
          </a:p>
          <a:p>
            <a:r>
              <a:rPr lang="en-US" sz="2200" dirty="0"/>
              <a:t>Linear Regression Reduce DAAL</a:t>
            </a:r>
          </a:p>
          <a:p>
            <a:r>
              <a:rPr lang="en-US" sz="2200" dirty="0"/>
              <a:t>Ridge Regression Reduce DAAL</a:t>
            </a:r>
          </a:p>
          <a:p>
            <a:r>
              <a:rPr lang="en-US" sz="2200" dirty="0"/>
              <a:t>Multi-class Logistic Regression Regroup, Rotate, </a:t>
            </a:r>
            <a:r>
              <a:rPr lang="en-US" sz="2200" dirty="0" err="1"/>
              <a:t>AllGather</a:t>
            </a:r>
            <a:endParaRPr lang="en-US" sz="2200" dirty="0"/>
          </a:p>
          <a:p>
            <a:r>
              <a:rPr lang="en-US" sz="2200" dirty="0"/>
              <a:t>Random Forest </a:t>
            </a:r>
            <a:r>
              <a:rPr lang="en-US" sz="2200" dirty="0" err="1"/>
              <a:t>AllReduce</a:t>
            </a:r>
            <a:endParaRPr lang="en-US" sz="2200" dirty="0"/>
          </a:p>
          <a:p>
            <a:r>
              <a:rPr lang="en-US" sz="2200" dirty="0"/>
              <a:t>Principal Component Analysis (PCA) </a:t>
            </a:r>
            <a:r>
              <a:rPr lang="en-US" sz="2200" dirty="0" err="1"/>
              <a:t>AllReduce</a:t>
            </a:r>
            <a:r>
              <a:rPr lang="en-US" sz="2200" dirty="0"/>
              <a:t> DAAL</a:t>
            </a:r>
          </a:p>
        </p:txBody>
      </p:sp>
      <p:sp>
        <p:nvSpPr>
          <p:cNvPr id="8" name="TextBox 7">
            <a:extLst>
              <a:ext uri="{FF2B5EF4-FFF2-40B4-BE49-F238E27FC236}">
                <a16:creationId xmlns:a16="http://schemas.microsoft.com/office/drawing/2014/main" id="{3C7DA116-4A13-40F1-91B6-25B08450DAD7}"/>
              </a:ext>
            </a:extLst>
          </p:cNvPr>
          <p:cNvSpPr txBox="1"/>
          <p:nvPr/>
        </p:nvSpPr>
        <p:spPr>
          <a:xfrm>
            <a:off x="1455413" y="5745129"/>
            <a:ext cx="9443547" cy="400110"/>
          </a:xfrm>
          <a:prstGeom prst="rect">
            <a:avLst/>
          </a:prstGeom>
          <a:noFill/>
        </p:spPr>
        <p:txBody>
          <a:bodyPr wrap="none" rtlCol="0">
            <a:spAutoFit/>
          </a:bodyPr>
          <a:lstStyle/>
          <a:p>
            <a:r>
              <a:rPr lang="en-US" sz="2000" dirty="0"/>
              <a:t>DAAL implies integrated with Intel DAAL Optimized Data Analytics Library (Runs on KNL!) </a:t>
            </a:r>
          </a:p>
        </p:txBody>
      </p:sp>
      <p:sp>
        <p:nvSpPr>
          <p:cNvPr id="3" name="Date Placeholder 2">
            <a:extLst>
              <a:ext uri="{FF2B5EF4-FFF2-40B4-BE49-F238E27FC236}">
                <a16:creationId xmlns:a16="http://schemas.microsoft.com/office/drawing/2014/main" id="{0AB8952D-D169-4C03-B044-0574CAA5E565}"/>
              </a:ext>
            </a:extLst>
          </p:cNvPr>
          <p:cNvSpPr>
            <a:spLocks noGrp="1"/>
          </p:cNvSpPr>
          <p:nvPr>
            <p:ph type="dt" sz="half" idx="10"/>
          </p:nvPr>
        </p:nvSpPr>
        <p:spPr/>
        <p:txBody>
          <a:bodyPr/>
          <a:lstStyle/>
          <a:p>
            <a:fld id="{42F8E65B-2818-4739-B781-219290E04F84}" type="datetime1">
              <a:rPr lang="en-US" smtClean="0">
                <a:solidFill>
                  <a:prstClr val="black">
                    <a:tint val="75000"/>
                  </a:prstClr>
                </a:solidFill>
              </a:rPr>
              <a:t>9/12/2017</a:t>
            </a:fld>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46B106D-9F09-410E-BC53-1E10337D5EA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1442570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E3EF-B262-4D75-A72C-5C13A488B586}"/>
              </a:ext>
            </a:extLst>
          </p:cNvPr>
          <p:cNvSpPr>
            <a:spLocks noGrp="1"/>
          </p:cNvSpPr>
          <p:nvPr>
            <p:ph type="title"/>
          </p:nvPr>
        </p:nvSpPr>
        <p:spPr>
          <a:xfrm>
            <a:off x="139959" y="74962"/>
            <a:ext cx="5850294" cy="1126333"/>
          </a:xfrm>
        </p:spPr>
        <p:txBody>
          <a:bodyPr/>
          <a:lstStyle/>
          <a:p>
            <a:pPr algn="ctr"/>
            <a:r>
              <a:rPr lang="en-US" b="1" dirty="0">
                <a:latin typeface="+mn-lt"/>
              </a:rPr>
              <a:t>Mahout and SPIDAL</a:t>
            </a:r>
          </a:p>
        </p:txBody>
      </p:sp>
      <p:sp>
        <p:nvSpPr>
          <p:cNvPr id="3" name="Content Placeholder 2">
            <a:extLst>
              <a:ext uri="{FF2B5EF4-FFF2-40B4-BE49-F238E27FC236}">
                <a16:creationId xmlns:a16="http://schemas.microsoft.com/office/drawing/2014/main" id="{8C2D61B9-CC3C-4FF5-9158-30DECB8A6A33}"/>
              </a:ext>
            </a:extLst>
          </p:cNvPr>
          <p:cNvSpPr>
            <a:spLocks noGrp="1"/>
          </p:cNvSpPr>
          <p:nvPr>
            <p:ph idx="1"/>
          </p:nvPr>
        </p:nvSpPr>
        <p:spPr>
          <a:xfrm>
            <a:off x="93306" y="911225"/>
            <a:ext cx="5943600" cy="5200326"/>
          </a:xfrm>
        </p:spPr>
        <p:txBody>
          <a:bodyPr>
            <a:normAutofit/>
          </a:bodyPr>
          <a:lstStyle/>
          <a:p>
            <a:r>
              <a:rPr lang="en-US" dirty="0"/>
              <a:t>Mahout was Hadoop machine learning library but largely abandoned as Spark outperformed Hadoop</a:t>
            </a:r>
          </a:p>
          <a:p>
            <a:r>
              <a:rPr lang="en-US" dirty="0"/>
              <a:t>SPIDAL outperforms Spark </a:t>
            </a:r>
            <a:r>
              <a:rPr lang="en-US" dirty="0" err="1"/>
              <a:t>Mllib</a:t>
            </a:r>
            <a:r>
              <a:rPr lang="en-US" dirty="0"/>
              <a:t> and Flink due to better communication and in-place dataflow.</a:t>
            </a:r>
          </a:p>
          <a:p>
            <a:r>
              <a:rPr lang="en-US" dirty="0"/>
              <a:t>SPIDAL also has community algorithms</a:t>
            </a:r>
          </a:p>
          <a:p>
            <a:pPr lvl="1"/>
            <a:r>
              <a:rPr lang="en-US" dirty="0"/>
              <a:t>Biomolecular Simulation</a:t>
            </a:r>
          </a:p>
          <a:p>
            <a:pPr lvl="1"/>
            <a:r>
              <a:rPr lang="en-US" dirty="0"/>
              <a:t>Graphs for Network Science</a:t>
            </a:r>
          </a:p>
          <a:p>
            <a:pPr lvl="1"/>
            <a:r>
              <a:rPr lang="en-US" dirty="0"/>
              <a:t>Image processing for pathology and polar science</a:t>
            </a:r>
          </a:p>
        </p:txBody>
      </p:sp>
      <p:sp>
        <p:nvSpPr>
          <p:cNvPr id="5" name="AutoShape 2" descr="Inline image 1">
            <a:extLst>
              <a:ext uri="{FF2B5EF4-FFF2-40B4-BE49-F238E27FC236}">
                <a16:creationId xmlns:a16="http://schemas.microsoft.com/office/drawing/2014/main" id="{4C1A3C20-4C3C-402B-B0C6-AB4A39E96D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4B33D3AF-1EBE-46C7-91B3-FFD965982DA9}"/>
              </a:ext>
            </a:extLst>
          </p:cNvPr>
          <p:cNvPicPr>
            <a:picLocks noChangeAspect="1"/>
          </p:cNvPicPr>
          <p:nvPr/>
        </p:nvPicPr>
        <p:blipFill>
          <a:blip r:embed="rId2"/>
          <a:stretch>
            <a:fillRect/>
          </a:stretch>
        </p:blipFill>
        <p:spPr>
          <a:xfrm>
            <a:off x="5887335" y="0"/>
            <a:ext cx="6304665" cy="6858000"/>
          </a:xfrm>
          <a:prstGeom prst="rect">
            <a:avLst/>
          </a:prstGeom>
        </p:spPr>
      </p:pic>
      <p:sp>
        <p:nvSpPr>
          <p:cNvPr id="8" name="Date Placeholder 7">
            <a:extLst>
              <a:ext uri="{FF2B5EF4-FFF2-40B4-BE49-F238E27FC236}">
                <a16:creationId xmlns:a16="http://schemas.microsoft.com/office/drawing/2014/main" id="{D0B0B8B0-433D-4393-A2A3-62D0CCF34DFC}"/>
              </a:ext>
            </a:extLst>
          </p:cNvPr>
          <p:cNvSpPr>
            <a:spLocks noGrp="1"/>
          </p:cNvSpPr>
          <p:nvPr>
            <p:ph type="dt" sz="half" idx="10"/>
          </p:nvPr>
        </p:nvSpPr>
        <p:spPr/>
        <p:txBody>
          <a:bodyPr/>
          <a:lstStyle/>
          <a:p>
            <a:fld id="{0DCAD316-4351-4B9F-B4F7-EF7DE5AB6962}" type="datetime1">
              <a:rPr lang="en-US" smtClean="0">
                <a:solidFill>
                  <a:prstClr val="black">
                    <a:tint val="75000"/>
                  </a:prstClr>
                </a:solidFill>
              </a:rPr>
              <a:t>9/12/2017</a:t>
            </a:fld>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C6B905C-EF7A-402C-ABF0-0F0F600729B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3346458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45A46B-4416-48FC-940C-AFA2EE49BA64}"/>
              </a:ext>
            </a:extLst>
          </p:cNvPr>
          <p:cNvSpPr>
            <a:spLocks noGrp="1"/>
          </p:cNvSpPr>
          <p:nvPr>
            <p:ph type="title"/>
          </p:nvPr>
        </p:nvSpPr>
        <p:spPr>
          <a:xfrm>
            <a:off x="0" y="46560"/>
            <a:ext cx="12192000" cy="873739"/>
          </a:xfrm>
        </p:spPr>
        <p:txBody>
          <a:bodyPr/>
          <a:lstStyle/>
          <a:p>
            <a:r>
              <a:rPr lang="en-US" dirty="0"/>
              <a:t>Harp Plugin for Hadoop: Important part of Twister2</a:t>
            </a:r>
          </a:p>
        </p:txBody>
      </p:sp>
      <p:pic>
        <p:nvPicPr>
          <p:cNvPr id="5" name="Picture 4">
            <a:extLst>
              <a:ext uri="{FF2B5EF4-FFF2-40B4-BE49-F238E27FC236}">
                <a16:creationId xmlns:a16="http://schemas.microsoft.com/office/drawing/2014/main" id="{B88B6024-75DE-4562-9B09-4C4D8FB17C7A}"/>
              </a:ext>
            </a:extLst>
          </p:cNvPr>
          <p:cNvPicPr>
            <a:picLocks noChangeAspect="1"/>
          </p:cNvPicPr>
          <p:nvPr/>
        </p:nvPicPr>
        <p:blipFill rotWithShape="1">
          <a:blip r:embed="rId2"/>
          <a:srcRect t="18323" b="-1"/>
          <a:stretch/>
        </p:blipFill>
        <p:spPr>
          <a:xfrm>
            <a:off x="0" y="1256562"/>
            <a:ext cx="12113360" cy="5601435"/>
          </a:xfrm>
          <a:prstGeom prst="rect">
            <a:avLst/>
          </a:prstGeom>
        </p:spPr>
      </p:pic>
      <p:sp>
        <p:nvSpPr>
          <p:cNvPr id="6" name="TextBox 5">
            <a:extLst>
              <a:ext uri="{FF2B5EF4-FFF2-40B4-BE49-F238E27FC236}">
                <a16:creationId xmlns:a16="http://schemas.microsoft.com/office/drawing/2014/main" id="{41C787BA-B391-42BA-8EB1-E2A5745D777A}"/>
              </a:ext>
            </a:extLst>
          </p:cNvPr>
          <p:cNvSpPr txBox="1"/>
          <p:nvPr/>
        </p:nvSpPr>
        <p:spPr>
          <a:xfrm>
            <a:off x="9465469" y="887230"/>
            <a:ext cx="2373535" cy="461665"/>
          </a:xfrm>
          <a:prstGeom prst="rect">
            <a:avLst/>
          </a:prstGeom>
          <a:noFill/>
        </p:spPr>
        <p:txBody>
          <a:bodyPr wrap="none" rtlCol="0">
            <a:spAutoFit/>
          </a:bodyPr>
          <a:lstStyle/>
          <a:p>
            <a:r>
              <a:rPr lang="en-US" sz="2400" b="1" dirty="0"/>
              <a:t>Work of Judy </a:t>
            </a:r>
            <a:r>
              <a:rPr lang="en-US" sz="2400" b="1" dirty="0" err="1"/>
              <a:t>Qiu</a:t>
            </a:r>
            <a:endParaRPr lang="en-US" sz="2400" b="1" dirty="0"/>
          </a:p>
        </p:txBody>
      </p:sp>
      <p:sp>
        <p:nvSpPr>
          <p:cNvPr id="7" name="Date Placeholder 6">
            <a:extLst>
              <a:ext uri="{FF2B5EF4-FFF2-40B4-BE49-F238E27FC236}">
                <a16:creationId xmlns:a16="http://schemas.microsoft.com/office/drawing/2014/main" id="{7166439B-0029-49A5-A2B5-EC0F8C6E28FA}"/>
              </a:ext>
            </a:extLst>
          </p:cNvPr>
          <p:cNvSpPr>
            <a:spLocks noGrp="1"/>
          </p:cNvSpPr>
          <p:nvPr>
            <p:ph type="dt" sz="half" idx="10"/>
          </p:nvPr>
        </p:nvSpPr>
        <p:spPr/>
        <p:txBody>
          <a:bodyPr/>
          <a:lstStyle/>
          <a:p>
            <a:fld id="{0D7A6349-9807-4F75-AF16-D932DCE20F57}" type="datetime1">
              <a:rPr lang="en-US" smtClean="0">
                <a:solidFill>
                  <a:prstClr val="black">
                    <a:tint val="75000"/>
                  </a:prstClr>
                </a:solidFill>
              </a:rPr>
              <a:t>9/12/2017</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09E09275-6B7B-44F9-87BD-D0C69DB09C8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2763255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0B8E-236E-42DB-82F5-1E1233044CB9}"/>
              </a:ext>
            </a:extLst>
          </p:cNvPr>
          <p:cNvSpPr>
            <a:spLocks noGrp="1"/>
          </p:cNvSpPr>
          <p:nvPr>
            <p:ph type="title"/>
          </p:nvPr>
        </p:nvSpPr>
        <p:spPr>
          <a:xfrm>
            <a:off x="838200" y="0"/>
            <a:ext cx="10515600" cy="797799"/>
          </a:xfrm>
        </p:spPr>
        <p:txBody>
          <a:bodyPr/>
          <a:lstStyle/>
          <a:p>
            <a:pPr algn="ctr"/>
            <a:r>
              <a:rPr lang="en-US" dirty="0"/>
              <a:t>Harp Applied to Latent Dirichlet Allocation</a:t>
            </a:r>
          </a:p>
        </p:txBody>
      </p:sp>
      <p:sp>
        <p:nvSpPr>
          <p:cNvPr id="3" name="Content Placeholder 2">
            <a:extLst>
              <a:ext uri="{FF2B5EF4-FFF2-40B4-BE49-F238E27FC236}">
                <a16:creationId xmlns:a16="http://schemas.microsoft.com/office/drawing/2014/main" id="{D9FF5B09-058A-439F-AD4D-1A95A5BEE8BF}"/>
              </a:ext>
            </a:extLst>
          </p:cNvPr>
          <p:cNvSpPr>
            <a:spLocks noGrp="1"/>
          </p:cNvSpPr>
          <p:nvPr>
            <p:ph idx="1"/>
          </p:nvPr>
        </p:nvSpPr>
        <p:spPr>
          <a:xfrm>
            <a:off x="266340" y="631231"/>
            <a:ext cx="11628839" cy="1566113"/>
          </a:xfrm>
        </p:spPr>
        <p:txBody>
          <a:bodyPr>
            <a:normAutofit fontScale="92500" lnSpcReduction="20000"/>
          </a:bodyPr>
          <a:lstStyle/>
          <a:p>
            <a:pPr>
              <a:spcBef>
                <a:spcPts val="600"/>
              </a:spcBef>
            </a:pPr>
            <a:r>
              <a:rPr lang="en-US" sz="2400" dirty="0"/>
              <a:t>Harp has a very efficient parallel algorithm compared to Nomad and </a:t>
            </a:r>
            <a:r>
              <a:rPr lang="en-US" sz="2400" dirty="0" err="1"/>
              <a:t>LightLDA</a:t>
            </a:r>
            <a:r>
              <a:rPr lang="en-US" sz="2400" dirty="0"/>
              <a:t>; </a:t>
            </a:r>
            <a:r>
              <a:rPr lang="en-US" sz="2400" dirty="0" err="1"/>
              <a:t>WarpLDA</a:t>
            </a:r>
            <a:r>
              <a:rPr lang="en-US" sz="2400" dirty="0"/>
              <a:t> only single node. All use thread parallelism</a:t>
            </a:r>
          </a:p>
          <a:p>
            <a:pPr>
              <a:spcBef>
                <a:spcPts val="600"/>
              </a:spcBef>
            </a:pPr>
            <a:r>
              <a:rPr lang="en-US" sz="2400" dirty="0"/>
              <a:t>Row 1: </a:t>
            </a:r>
            <a:r>
              <a:rPr lang="en-US" sz="2400" dirty="0" err="1"/>
              <a:t>enwiki</a:t>
            </a:r>
            <a:r>
              <a:rPr lang="en-US" sz="2400" dirty="0"/>
              <a:t> dataset (3.7M docs). 8 nodes, each 16 Threads, 5,000 LDA Topics</a:t>
            </a:r>
          </a:p>
          <a:p>
            <a:pPr>
              <a:spcBef>
                <a:spcPts val="600"/>
              </a:spcBef>
            </a:pPr>
            <a:r>
              <a:rPr lang="en-US" sz="2400" dirty="0"/>
              <a:t>Row 2: clueweb30b dataset (76M docs). 20 nodes, each 16 Threads, 10,000 LDA Topics</a:t>
            </a:r>
          </a:p>
          <a:p>
            <a:pPr>
              <a:spcBef>
                <a:spcPts val="600"/>
              </a:spcBef>
            </a:pPr>
            <a:r>
              <a:rPr lang="en-US" sz="2400" dirty="0"/>
              <a:t>All codes run on identical Intel Haswell Cluster</a:t>
            </a:r>
          </a:p>
        </p:txBody>
      </p:sp>
      <p:pic>
        <p:nvPicPr>
          <p:cNvPr id="5" name="Picture 4">
            <a:extLst>
              <a:ext uri="{FF2B5EF4-FFF2-40B4-BE49-F238E27FC236}">
                <a16:creationId xmlns:a16="http://schemas.microsoft.com/office/drawing/2014/main" id="{90B95139-DCEC-4172-ABAF-9DA84EC067FC}"/>
              </a:ext>
            </a:extLst>
          </p:cNvPr>
          <p:cNvPicPr>
            <a:picLocks noChangeAspect="1"/>
          </p:cNvPicPr>
          <p:nvPr/>
        </p:nvPicPr>
        <p:blipFill>
          <a:blip r:embed="rId3"/>
          <a:stretch>
            <a:fillRect/>
          </a:stretch>
        </p:blipFill>
        <p:spPr>
          <a:xfrm>
            <a:off x="0" y="2375675"/>
            <a:ext cx="12161520" cy="4448875"/>
          </a:xfrm>
          <a:prstGeom prst="rect">
            <a:avLst/>
          </a:prstGeom>
        </p:spPr>
      </p:pic>
      <p:sp>
        <p:nvSpPr>
          <p:cNvPr id="6" name="TextBox 5">
            <a:extLst>
              <a:ext uri="{FF2B5EF4-FFF2-40B4-BE49-F238E27FC236}">
                <a16:creationId xmlns:a16="http://schemas.microsoft.com/office/drawing/2014/main" id="{55B3D9B1-7C23-496E-A2A2-716E91C2DCBC}"/>
              </a:ext>
            </a:extLst>
          </p:cNvPr>
          <p:cNvSpPr txBox="1"/>
          <p:nvPr/>
        </p:nvSpPr>
        <p:spPr>
          <a:xfrm>
            <a:off x="2802191" y="2157852"/>
            <a:ext cx="2199448" cy="369332"/>
          </a:xfrm>
          <a:prstGeom prst="rect">
            <a:avLst/>
          </a:prstGeom>
          <a:solidFill>
            <a:schemeClr val="bg1"/>
          </a:solidFill>
        </p:spPr>
        <p:txBody>
          <a:bodyPr wrap="none" rtlCol="0">
            <a:spAutoFit/>
          </a:bodyPr>
          <a:lstStyle/>
          <a:p>
            <a:r>
              <a:rPr lang="en-US" dirty="0"/>
              <a:t>Time/</a:t>
            </a:r>
            <a:r>
              <a:rPr lang="en-US" dirty="0" err="1"/>
              <a:t>HarpLDA</a:t>
            </a:r>
            <a:r>
              <a:rPr lang="en-US" dirty="0"/>
              <a:t>+ Time</a:t>
            </a:r>
          </a:p>
        </p:txBody>
      </p:sp>
      <p:sp>
        <p:nvSpPr>
          <p:cNvPr id="8" name="TextBox 7">
            <a:extLst>
              <a:ext uri="{FF2B5EF4-FFF2-40B4-BE49-F238E27FC236}">
                <a16:creationId xmlns:a16="http://schemas.microsoft.com/office/drawing/2014/main" id="{38FB6134-9A06-4379-B394-B1D6089DDA71}"/>
              </a:ext>
            </a:extLst>
          </p:cNvPr>
          <p:cNvSpPr txBox="1"/>
          <p:nvPr/>
        </p:nvSpPr>
        <p:spPr>
          <a:xfrm>
            <a:off x="10105595" y="2170204"/>
            <a:ext cx="1569229" cy="369332"/>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44BB0618-9810-48EB-919A-DDD4FEB834E9}"/>
              </a:ext>
            </a:extLst>
          </p:cNvPr>
          <p:cNvSpPr txBox="1"/>
          <p:nvPr/>
        </p:nvSpPr>
        <p:spPr>
          <a:xfrm>
            <a:off x="9608164" y="1786572"/>
            <a:ext cx="2373425" cy="646331"/>
          </a:xfrm>
          <a:prstGeom prst="rect">
            <a:avLst/>
          </a:prstGeom>
          <a:solidFill>
            <a:schemeClr val="bg1"/>
          </a:solidFill>
        </p:spPr>
        <p:txBody>
          <a:bodyPr wrap="square" rtlCol="0">
            <a:spAutoFit/>
          </a:bodyPr>
          <a:lstStyle/>
          <a:p>
            <a:r>
              <a:rPr lang="en-US" dirty="0"/>
              <a:t>Parallel Speedup versus number of nodes</a:t>
            </a:r>
          </a:p>
        </p:txBody>
      </p:sp>
      <p:sp>
        <p:nvSpPr>
          <p:cNvPr id="10" name="Date Placeholder 9">
            <a:extLst>
              <a:ext uri="{FF2B5EF4-FFF2-40B4-BE49-F238E27FC236}">
                <a16:creationId xmlns:a16="http://schemas.microsoft.com/office/drawing/2014/main" id="{328C273A-8382-4832-9ED9-C70DC56D75F4}"/>
              </a:ext>
            </a:extLst>
          </p:cNvPr>
          <p:cNvSpPr>
            <a:spLocks noGrp="1"/>
          </p:cNvSpPr>
          <p:nvPr>
            <p:ph type="dt" sz="half" idx="10"/>
          </p:nvPr>
        </p:nvSpPr>
        <p:spPr/>
        <p:txBody>
          <a:bodyPr/>
          <a:lstStyle/>
          <a:p>
            <a:fld id="{EC7D6604-4E87-46BE-A2E2-E75BD9127267}" type="datetime1">
              <a:rPr lang="en-US" smtClean="0">
                <a:solidFill>
                  <a:prstClr val="black">
                    <a:tint val="75000"/>
                  </a:prstClr>
                </a:solidFill>
              </a:rPr>
              <a:t>9/12/2017</a:t>
            </a:fld>
            <a:endParaRPr lang="en-US">
              <a:solidFill>
                <a:prstClr val="black">
                  <a:tint val="75000"/>
                </a:prstClr>
              </a:solidFill>
            </a:endParaRPr>
          </a:p>
        </p:txBody>
      </p:sp>
      <p:sp>
        <p:nvSpPr>
          <p:cNvPr id="11" name="Slide Number Placeholder 10">
            <a:extLst>
              <a:ext uri="{FF2B5EF4-FFF2-40B4-BE49-F238E27FC236}">
                <a16:creationId xmlns:a16="http://schemas.microsoft.com/office/drawing/2014/main" id="{A9A67A65-FF70-4DF9-BD6C-7FEBC4064D7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4191431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014A11-F26C-452D-B966-4A2CD67480E9}"/>
              </a:ext>
            </a:extLst>
          </p:cNvPr>
          <p:cNvSpPr>
            <a:spLocks noGrp="1"/>
          </p:cNvSpPr>
          <p:nvPr>
            <p:ph type="title"/>
          </p:nvPr>
        </p:nvSpPr>
        <p:spPr>
          <a:xfrm>
            <a:off x="0" y="413573"/>
            <a:ext cx="12056610" cy="1325563"/>
          </a:xfrm>
        </p:spPr>
        <p:txBody>
          <a:bodyPr/>
          <a:lstStyle/>
          <a:p>
            <a:r>
              <a:rPr lang="en-US" b="1" dirty="0">
                <a:latin typeface="+mn-lt"/>
              </a:rPr>
              <a:t>Naiad Timely Dataflow      HLA Distributed Simulation</a:t>
            </a:r>
          </a:p>
        </p:txBody>
      </p:sp>
      <p:pic>
        <p:nvPicPr>
          <p:cNvPr id="5" name="Picture 4">
            <a:extLst>
              <a:ext uri="{FF2B5EF4-FFF2-40B4-BE49-F238E27FC236}">
                <a16:creationId xmlns:a16="http://schemas.microsoft.com/office/drawing/2014/main" id="{13AE4678-7F39-408B-8413-AB610C284853}"/>
              </a:ext>
            </a:extLst>
          </p:cNvPr>
          <p:cNvPicPr>
            <a:picLocks noChangeAspect="1"/>
          </p:cNvPicPr>
          <p:nvPr/>
        </p:nvPicPr>
        <p:blipFill>
          <a:blip r:embed="rId2"/>
          <a:stretch>
            <a:fillRect/>
          </a:stretch>
        </p:blipFill>
        <p:spPr>
          <a:xfrm>
            <a:off x="0" y="1859796"/>
            <a:ext cx="5338270" cy="4307156"/>
          </a:xfrm>
          <a:prstGeom prst="rect">
            <a:avLst/>
          </a:prstGeom>
        </p:spPr>
      </p:pic>
      <p:pic>
        <p:nvPicPr>
          <p:cNvPr id="2050" name="Picture 2" descr="https://www.researchgate.net/publication/309628600/figure/fig1/AS:424700657573920@1478267935851/Fig-1-HLA-distributed-simulation-system.ppm">
            <a:extLst>
              <a:ext uri="{FF2B5EF4-FFF2-40B4-BE49-F238E27FC236}">
                <a16:creationId xmlns:a16="http://schemas.microsoft.com/office/drawing/2014/main" id="{CACC5B54-9D81-40A4-A971-232EE4B78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270" y="1859796"/>
            <a:ext cx="6718340" cy="415746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3C535009-1E43-4A86-82DC-7DF07CC3E52A}"/>
              </a:ext>
            </a:extLst>
          </p:cNvPr>
          <p:cNvSpPr>
            <a:spLocks noGrp="1"/>
          </p:cNvSpPr>
          <p:nvPr>
            <p:ph type="dt" sz="half" idx="10"/>
          </p:nvPr>
        </p:nvSpPr>
        <p:spPr/>
        <p:txBody>
          <a:bodyPr/>
          <a:lstStyle/>
          <a:p>
            <a:fld id="{AB4C1D9C-8997-4495-A2E4-FAF6ACABE0BC}" type="datetime1">
              <a:rPr lang="en-US" smtClean="0">
                <a:solidFill>
                  <a:prstClr val="black">
                    <a:tint val="75000"/>
                  </a:prstClr>
                </a:solidFill>
              </a:rPr>
              <a:t>9/12/2017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2B30E26-B890-4DF6-ADB2-4FD438777E3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563893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73D298-C755-4DCA-84AC-8058FAC16C58}"/>
              </a:ext>
            </a:extLst>
          </p:cNvPr>
          <p:cNvPicPr>
            <a:picLocks noChangeAspect="1"/>
          </p:cNvPicPr>
          <p:nvPr/>
        </p:nvPicPr>
        <p:blipFill>
          <a:blip r:embed="rId2"/>
          <a:stretch>
            <a:fillRect/>
          </a:stretch>
        </p:blipFill>
        <p:spPr>
          <a:xfrm>
            <a:off x="0" y="44702"/>
            <a:ext cx="12057681" cy="6813298"/>
          </a:xfrm>
          <a:prstGeom prst="rect">
            <a:avLst/>
          </a:prstGeom>
        </p:spPr>
      </p:pic>
      <p:sp>
        <p:nvSpPr>
          <p:cNvPr id="2" name="Title 1"/>
          <p:cNvSpPr>
            <a:spLocks noGrp="1"/>
          </p:cNvSpPr>
          <p:nvPr>
            <p:ph type="title"/>
          </p:nvPr>
        </p:nvSpPr>
        <p:spPr>
          <a:xfrm>
            <a:off x="3564610" y="16871"/>
            <a:ext cx="8627390" cy="882031"/>
          </a:xfrm>
        </p:spPr>
        <p:txBody>
          <a:bodyPr/>
          <a:lstStyle/>
          <a:p>
            <a:r>
              <a:rPr lang="en-US" b="1" dirty="0">
                <a:latin typeface="+mn-lt"/>
              </a:rPr>
              <a:t>Dataflow for a linear algebra kernel</a:t>
            </a:r>
          </a:p>
        </p:txBody>
      </p:sp>
      <p:sp>
        <p:nvSpPr>
          <p:cNvPr id="5" name="TextBox 4"/>
          <p:cNvSpPr txBox="1"/>
          <p:nvPr/>
        </p:nvSpPr>
        <p:spPr>
          <a:xfrm>
            <a:off x="3318109" y="5795406"/>
            <a:ext cx="4380751" cy="830997"/>
          </a:xfrm>
          <a:prstGeom prst="rect">
            <a:avLst/>
          </a:prstGeom>
          <a:noFill/>
        </p:spPr>
        <p:txBody>
          <a:bodyPr wrap="none" rtlCol="0">
            <a:spAutoFit/>
          </a:bodyPr>
          <a:lstStyle/>
          <a:p>
            <a:r>
              <a:rPr lang="en-US" sz="2400" dirty="0"/>
              <a:t>Typical target of HPC AMT System</a:t>
            </a:r>
          </a:p>
          <a:p>
            <a:r>
              <a:rPr lang="en-US" sz="2400" dirty="0" err="1"/>
              <a:t>Danalis</a:t>
            </a:r>
            <a:r>
              <a:rPr lang="en-US" sz="2400" dirty="0"/>
              <a:t> 2016</a:t>
            </a:r>
          </a:p>
        </p:txBody>
      </p:sp>
      <p:sp>
        <p:nvSpPr>
          <p:cNvPr id="6" name="Date Placeholder 5">
            <a:extLst>
              <a:ext uri="{FF2B5EF4-FFF2-40B4-BE49-F238E27FC236}">
                <a16:creationId xmlns:a16="http://schemas.microsoft.com/office/drawing/2014/main" id="{4A789A91-CEE6-4DED-9C05-0AFDD40C6418}"/>
              </a:ext>
            </a:extLst>
          </p:cNvPr>
          <p:cNvSpPr>
            <a:spLocks noGrp="1"/>
          </p:cNvSpPr>
          <p:nvPr>
            <p:ph type="dt" sz="half" idx="10"/>
          </p:nvPr>
        </p:nvSpPr>
        <p:spPr/>
        <p:txBody>
          <a:bodyPr/>
          <a:lstStyle/>
          <a:p>
            <a:fld id="{120A02C4-E890-40B2-B247-4DD7DD8EFF20}" type="datetime1">
              <a:rPr lang="en-US" smtClean="0">
                <a:solidFill>
                  <a:prstClr val="black">
                    <a:tint val="75000"/>
                  </a:prstClr>
                </a:solidFill>
              </a:rPr>
              <a:t>9/12/2017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FE038FE-30DE-4168-BF7B-8C8F2DD0772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26717184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1850" y="1415270"/>
            <a:ext cx="10515600" cy="2852737"/>
          </a:xfrm>
        </p:spPr>
        <p:txBody>
          <a:bodyPr/>
          <a:lstStyle/>
          <a:p>
            <a:pPr algn="ctr"/>
            <a:r>
              <a:rPr lang="en-US" b="1" dirty="0">
                <a:latin typeface="+mn-lt"/>
              </a:rPr>
              <a:t>Implementing  Twister2</a:t>
            </a:r>
            <a:br>
              <a:rPr lang="en-US" b="1" dirty="0">
                <a:latin typeface="+mn-lt"/>
              </a:rPr>
            </a:br>
            <a:r>
              <a:rPr lang="en-US" b="1" dirty="0">
                <a:latin typeface="+mn-lt"/>
              </a:rPr>
              <a:t>in detail II</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p:txBody>
          <a:bodyPr/>
          <a:lstStyle/>
          <a:p>
            <a:r>
              <a:rPr lang="en-US" dirty="0">
                <a:solidFill>
                  <a:schemeClr val="tx1"/>
                </a:solidFill>
              </a:rPr>
              <a:t>Other key features besides communication</a:t>
            </a:r>
          </a:p>
        </p:txBody>
      </p:sp>
      <p:sp>
        <p:nvSpPr>
          <p:cNvPr id="3" name="Date Placeholder 2">
            <a:extLst>
              <a:ext uri="{FF2B5EF4-FFF2-40B4-BE49-F238E27FC236}">
                <a16:creationId xmlns:a16="http://schemas.microsoft.com/office/drawing/2014/main" id="{924696D0-191B-49B9-82CC-E2E953277E7C}"/>
              </a:ext>
            </a:extLst>
          </p:cNvPr>
          <p:cNvSpPr>
            <a:spLocks noGrp="1"/>
          </p:cNvSpPr>
          <p:nvPr>
            <p:ph type="dt" sz="half" idx="10"/>
          </p:nvPr>
        </p:nvSpPr>
        <p:spPr/>
        <p:txBody>
          <a:bodyPr/>
          <a:lstStyle/>
          <a:p>
            <a:fld id="{820743B8-E3FD-48F0-AEB5-0E5E97679BEB}" type="datetime1">
              <a:rPr lang="en-US" smtClean="0">
                <a:solidFill>
                  <a:prstClr val="black">
                    <a:tint val="75000"/>
                  </a:prstClr>
                </a:solidFill>
              </a:rPr>
              <a:t>9/12/2017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3FD5380-8A74-4909-B6AD-8CC10323D13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2931900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2702-C70D-470A-8BB6-6C1C7075AE29}"/>
              </a:ext>
            </a:extLst>
          </p:cNvPr>
          <p:cNvSpPr>
            <a:spLocks noGrp="1"/>
          </p:cNvSpPr>
          <p:nvPr>
            <p:ph type="title"/>
          </p:nvPr>
        </p:nvSpPr>
        <p:spPr>
          <a:xfrm>
            <a:off x="0" y="100432"/>
            <a:ext cx="12192000" cy="571394"/>
          </a:xfrm>
        </p:spPr>
        <p:txBody>
          <a:bodyPr>
            <a:normAutofit fontScale="90000"/>
          </a:bodyPr>
          <a:lstStyle/>
          <a:p>
            <a:pPr algn="ctr"/>
            <a:r>
              <a:rPr lang="en-US" b="1" dirty="0">
                <a:latin typeface="+mn-lt"/>
              </a:rPr>
              <a:t>What do we need in runtime for distributed HPC </a:t>
            </a:r>
            <a:r>
              <a:rPr lang="en-US" b="1" dirty="0" err="1">
                <a:latin typeface="+mn-lt"/>
              </a:rPr>
              <a:t>FaaS</a:t>
            </a:r>
            <a:r>
              <a:rPr lang="en-US" b="1" dirty="0">
                <a:latin typeface="+mn-lt"/>
              </a:rPr>
              <a:t>?</a:t>
            </a:r>
          </a:p>
        </p:txBody>
      </p:sp>
      <p:sp>
        <p:nvSpPr>
          <p:cNvPr id="3" name="Content Placeholder 2">
            <a:extLst>
              <a:ext uri="{FF2B5EF4-FFF2-40B4-BE49-F238E27FC236}">
                <a16:creationId xmlns:a16="http://schemas.microsoft.com/office/drawing/2014/main" id="{4DFAB98C-2766-4260-8DD9-603C416763BC}"/>
              </a:ext>
            </a:extLst>
          </p:cNvPr>
          <p:cNvSpPr>
            <a:spLocks noGrp="1"/>
          </p:cNvSpPr>
          <p:nvPr>
            <p:ph idx="1"/>
          </p:nvPr>
        </p:nvSpPr>
        <p:spPr>
          <a:xfrm>
            <a:off x="0" y="671826"/>
            <a:ext cx="12192000" cy="5398609"/>
          </a:xfrm>
        </p:spPr>
        <p:txBody>
          <a:bodyPr>
            <a:normAutofit fontScale="77500" lnSpcReduction="20000"/>
          </a:bodyPr>
          <a:lstStyle/>
          <a:p>
            <a:r>
              <a:rPr lang="en-US" dirty="0">
                <a:solidFill>
                  <a:schemeClr val="accent6">
                    <a:lumMod val="75000"/>
                  </a:schemeClr>
                </a:solidFill>
              </a:rPr>
              <a:t>Finish examination of all the current tools</a:t>
            </a:r>
            <a:endParaRPr lang="en-US" dirty="0"/>
          </a:p>
          <a:p>
            <a:r>
              <a:rPr lang="en-US" dirty="0">
                <a:solidFill>
                  <a:schemeClr val="accent6">
                    <a:lumMod val="75000"/>
                  </a:schemeClr>
                </a:solidFill>
              </a:rPr>
              <a:t>Handle Events</a:t>
            </a:r>
          </a:p>
          <a:p>
            <a:r>
              <a:rPr lang="en-US" dirty="0"/>
              <a:t>Handle State</a:t>
            </a:r>
          </a:p>
          <a:p>
            <a:r>
              <a:rPr lang="en-US" dirty="0">
                <a:solidFill>
                  <a:schemeClr val="accent6">
                    <a:lumMod val="75000"/>
                  </a:schemeClr>
                </a:solidFill>
              </a:rPr>
              <a:t>Handle Scheduling and Invocation of Function</a:t>
            </a:r>
          </a:p>
          <a:p>
            <a:r>
              <a:rPr lang="en-US" dirty="0">
                <a:solidFill>
                  <a:schemeClr val="accent6">
                    <a:lumMod val="75000"/>
                  </a:schemeClr>
                </a:solidFill>
              </a:rPr>
              <a:t>Define and build initial infrastructure for data-flow graph that needs to be analyzed including data access API for different applications</a:t>
            </a:r>
          </a:p>
          <a:p>
            <a:r>
              <a:rPr lang="en-US" dirty="0">
                <a:solidFill>
                  <a:schemeClr val="accent6">
                    <a:lumMod val="75000"/>
                  </a:schemeClr>
                </a:solidFill>
              </a:rPr>
              <a:t>Handle data flow execution graph with internal event-driven model</a:t>
            </a:r>
          </a:p>
          <a:p>
            <a:r>
              <a:rPr lang="en-US" dirty="0"/>
              <a:t>Extend to range of communication scenarios: parallel, distributed, streaming, coarse grain v fine grain ... Handle geographic distribution of Functions and Events</a:t>
            </a:r>
          </a:p>
          <a:p>
            <a:r>
              <a:rPr lang="en-US" dirty="0">
                <a:solidFill>
                  <a:schemeClr val="accent6">
                    <a:lumMod val="75000"/>
                  </a:schemeClr>
                </a:solidFill>
              </a:rPr>
              <a:t>Design and build dataflow collective and P2P communication model (build on Harp)</a:t>
            </a:r>
          </a:p>
          <a:p>
            <a:r>
              <a:rPr lang="en-US" dirty="0"/>
              <a:t>Decide which streaming approach to adopt and integrate</a:t>
            </a:r>
          </a:p>
          <a:p>
            <a:r>
              <a:rPr lang="en-US" dirty="0"/>
              <a:t>Design and build in-memory dataset model (RDD improved) for backup and exchange of data in data flow (fault tolerance)</a:t>
            </a:r>
          </a:p>
          <a:p>
            <a:r>
              <a:rPr lang="en-US" dirty="0"/>
              <a:t>Support DevOps and server-hidden (</a:t>
            </a:r>
            <a:r>
              <a:rPr lang="en-US" dirty="0" err="1"/>
              <a:t>serverless</a:t>
            </a:r>
            <a:r>
              <a:rPr lang="en-US" dirty="0"/>
              <a:t>) cloud models. Depends on maturity of </a:t>
            </a:r>
            <a:r>
              <a:rPr lang="en-US" dirty="0" err="1"/>
              <a:t>OpenWhisk</a:t>
            </a:r>
            <a:r>
              <a:rPr lang="en-US" dirty="0"/>
              <a:t>?</a:t>
            </a:r>
          </a:p>
          <a:p>
            <a:r>
              <a:rPr lang="en-US" dirty="0"/>
              <a:t>Support elasticity for </a:t>
            </a:r>
            <a:r>
              <a:rPr lang="en-US" dirty="0" err="1"/>
              <a:t>FaaS</a:t>
            </a:r>
            <a:r>
              <a:rPr lang="en-US" dirty="0"/>
              <a:t> (connected to supporting server-hidden)</a:t>
            </a:r>
          </a:p>
          <a:p>
            <a:endParaRPr lang="en-US" dirty="0"/>
          </a:p>
        </p:txBody>
      </p:sp>
      <p:sp>
        <p:nvSpPr>
          <p:cNvPr id="5" name="TextBox 4">
            <a:extLst>
              <a:ext uri="{FF2B5EF4-FFF2-40B4-BE49-F238E27FC236}">
                <a16:creationId xmlns:a16="http://schemas.microsoft.com/office/drawing/2014/main" id="{EEA55302-5DC0-4D50-B596-5B40BBA91CEB}"/>
              </a:ext>
            </a:extLst>
          </p:cNvPr>
          <p:cNvSpPr txBox="1"/>
          <p:nvPr/>
        </p:nvSpPr>
        <p:spPr>
          <a:xfrm>
            <a:off x="7619508" y="1058554"/>
            <a:ext cx="4572149" cy="523220"/>
          </a:xfrm>
          <a:prstGeom prst="rect">
            <a:avLst/>
          </a:prstGeom>
          <a:noFill/>
        </p:spPr>
        <p:txBody>
          <a:bodyPr wrap="none" rtlCol="0">
            <a:spAutoFit/>
          </a:bodyPr>
          <a:lstStyle/>
          <a:p>
            <a:r>
              <a:rPr lang="en-US" sz="2800" b="1" dirty="0">
                <a:solidFill>
                  <a:schemeClr val="accent6">
                    <a:lumMod val="75000"/>
                  </a:schemeClr>
                </a:solidFill>
              </a:rPr>
              <a:t>Green is initial (current) work</a:t>
            </a:r>
          </a:p>
        </p:txBody>
      </p:sp>
      <p:sp>
        <p:nvSpPr>
          <p:cNvPr id="7" name="Date Placeholder 6">
            <a:extLst>
              <a:ext uri="{FF2B5EF4-FFF2-40B4-BE49-F238E27FC236}">
                <a16:creationId xmlns:a16="http://schemas.microsoft.com/office/drawing/2014/main" id="{3D06D9FC-B362-4A20-80A5-8002023B5255}"/>
              </a:ext>
            </a:extLst>
          </p:cNvPr>
          <p:cNvSpPr>
            <a:spLocks noGrp="1"/>
          </p:cNvSpPr>
          <p:nvPr>
            <p:ph type="dt" sz="half" idx="10"/>
          </p:nvPr>
        </p:nvSpPr>
        <p:spPr/>
        <p:txBody>
          <a:bodyPr/>
          <a:lstStyle/>
          <a:p>
            <a:fld id="{72CD0840-755A-4C26-90D6-D1C66224FB74}" type="datetime1">
              <a:rPr lang="en-US" smtClean="0">
                <a:solidFill>
                  <a:prstClr val="black">
                    <a:tint val="75000"/>
                  </a:prstClr>
                </a:solidFill>
              </a:rPr>
              <a:t>9/12/2017</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204F0203-6F45-4FFA-B991-2781C439759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1906750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4BAF-B626-48CE-A757-FB8BD2055448}"/>
              </a:ext>
            </a:extLst>
          </p:cNvPr>
          <p:cNvSpPr>
            <a:spLocks noGrp="1"/>
          </p:cNvSpPr>
          <p:nvPr>
            <p:ph type="title"/>
          </p:nvPr>
        </p:nvSpPr>
        <p:spPr>
          <a:xfrm>
            <a:off x="484239" y="0"/>
            <a:ext cx="10515600" cy="903236"/>
          </a:xfrm>
        </p:spPr>
        <p:txBody>
          <a:bodyPr/>
          <a:lstStyle/>
          <a:p>
            <a:r>
              <a:rPr lang="en-US" dirty="0"/>
              <a:t>Why and How to Build a Toolkit?</a:t>
            </a:r>
          </a:p>
        </p:txBody>
      </p:sp>
      <p:sp>
        <p:nvSpPr>
          <p:cNvPr id="3" name="Content Placeholder 2">
            <a:extLst>
              <a:ext uri="{FF2B5EF4-FFF2-40B4-BE49-F238E27FC236}">
                <a16:creationId xmlns:a16="http://schemas.microsoft.com/office/drawing/2014/main" id="{D8C52C47-05C6-4492-B731-4A6773B0081C}"/>
              </a:ext>
            </a:extLst>
          </p:cNvPr>
          <p:cNvSpPr>
            <a:spLocks noGrp="1"/>
          </p:cNvSpPr>
          <p:nvPr>
            <p:ph idx="1"/>
          </p:nvPr>
        </p:nvSpPr>
        <p:spPr>
          <a:xfrm>
            <a:off x="-1" y="744718"/>
            <a:ext cx="12066309" cy="5611632"/>
          </a:xfrm>
        </p:spPr>
        <p:txBody>
          <a:bodyPr>
            <a:normAutofit fontScale="92500" lnSpcReduction="20000"/>
          </a:bodyPr>
          <a:lstStyle/>
          <a:p>
            <a:r>
              <a:rPr lang="en-US" dirty="0"/>
              <a:t>Current </a:t>
            </a:r>
            <a:r>
              <a:rPr lang="en-US" b="1" dirty="0"/>
              <a:t>monolithic systems </a:t>
            </a:r>
            <a:r>
              <a:rPr lang="en-US" dirty="0"/>
              <a:t>bundle many different choices in key capabilities that mean they only work well for certain scenarios even thought they have capabilities such as “Reduce” that are generally important</a:t>
            </a:r>
          </a:p>
          <a:p>
            <a:pPr lvl="1"/>
            <a:r>
              <a:rPr lang="en-US" b="1" dirty="0"/>
              <a:t>Spark </a:t>
            </a:r>
            <a:r>
              <a:rPr lang="en-US" dirty="0"/>
              <a:t>does many things well including pipelined workflow but doesn’t do general dataflow graphs with &gt; 1 input/output links on nodes; also has poor parallel performance and limited streaming</a:t>
            </a:r>
          </a:p>
          <a:p>
            <a:r>
              <a:rPr lang="en-US" dirty="0"/>
              <a:t>Rise of standalone schedulers such as </a:t>
            </a:r>
            <a:r>
              <a:rPr lang="en-US" b="1" dirty="0"/>
              <a:t>Mesos</a:t>
            </a:r>
            <a:r>
              <a:rPr lang="en-US" dirty="0"/>
              <a:t> and </a:t>
            </a:r>
            <a:r>
              <a:rPr lang="en-US" b="1" dirty="0"/>
              <a:t>Yarn </a:t>
            </a:r>
            <a:r>
              <a:rPr lang="en-US" dirty="0"/>
              <a:t>important as one component of toolkit</a:t>
            </a:r>
          </a:p>
          <a:p>
            <a:r>
              <a:rPr lang="en-US" dirty="0"/>
              <a:t>Components of toolkit that we need to look at</a:t>
            </a:r>
          </a:p>
          <a:p>
            <a:pPr lvl="1"/>
            <a:r>
              <a:rPr lang="en-US" dirty="0"/>
              <a:t>Scheduling: dynamic and static</a:t>
            </a:r>
          </a:p>
          <a:p>
            <a:pPr lvl="1"/>
            <a:r>
              <a:rPr lang="en-US" dirty="0"/>
              <a:t>Datasets and moving objects to and from “RDD” (in memory database)</a:t>
            </a:r>
          </a:p>
          <a:p>
            <a:pPr lvl="1"/>
            <a:r>
              <a:rPr lang="en-US" dirty="0"/>
              <a:t>Dataflow graph building and processing</a:t>
            </a:r>
          </a:p>
          <a:p>
            <a:pPr lvl="1"/>
            <a:r>
              <a:rPr lang="en-US" dirty="0"/>
              <a:t>Communication in multiple scenarios</a:t>
            </a:r>
          </a:p>
          <a:p>
            <a:pPr lvl="1"/>
            <a:r>
              <a:rPr lang="en-US" dirty="0"/>
              <a:t>State management including support of iteration</a:t>
            </a:r>
          </a:p>
          <a:p>
            <a:pPr lvl="1"/>
            <a:r>
              <a:rPr lang="en-US" dirty="0"/>
              <a:t>Partitioning for load balancing – Automatic and user-based</a:t>
            </a:r>
          </a:p>
          <a:p>
            <a:pPr lvl="1"/>
            <a:r>
              <a:rPr lang="en-US" dirty="0"/>
              <a:t>Thread management</a:t>
            </a:r>
          </a:p>
          <a:p>
            <a:pPr lvl="1"/>
            <a:r>
              <a:rPr lang="en-US" dirty="0"/>
              <a:t>Streaming data support: Spouts in Heron</a:t>
            </a:r>
          </a:p>
          <a:p>
            <a:r>
              <a:rPr lang="en-US" dirty="0"/>
              <a:t>Need to provide application-specific choices for each component</a:t>
            </a:r>
            <a:br>
              <a:rPr lang="en-US" dirty="0"/>
            </a:br>
            <a:endParaRPr lang="en-US" dirty="0"/>
          </a:p>
          <a:p>
            <a:endParaRPr lang="en-US" dirty="0"/>
          </a:p>
        </p:txBody>
      </p:sp>
      <p:sp>
        <p:nvSpPr>
          <p:cNvPr id="6" name="Date Placeholder 5">
            <a:extLst>
              <a:ext uri="{FF2B5EF4-FFF2-40B4-BE49-F238E27FC236}">
                <a16:creationId xmlns:a16="http://schemas.microsoft.com/office/drawing/2014/main" id="{2355EDDA-66B8-453A-B0D4-D36D845C047A}"/>
              </a:ext>
            </a:extLst>
          </p:cNvPr>
          <p:cNvSpPr>
            <a:spLocks noGrp="1"/>
          </p:cNvSpPr>
          <p:nvPr>
            <p:ph type="dt" sz="half" idx="10"/>
          </p:nvPr>
        </p:nvSpPr>
        <p:spPr/>
        <p:txBody>
          <a:bodyPr/>
          <a:lstStyle/>
          <a:p>
            <a:fld id="{AD12AAB0-2100-4F42-BD4C-1960ABFE4BC8}" type="datetime1">
              <a:rPr lang="en-US" smtClean="0">
                <a:solidFill>
                  <a:prstClr val="black">
                    <a:tint val="75000"/>
                  </a:prstClr>
                </a:solidFill>
              </a:rPr>
              <a:t>9/12/2017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4C2F4EF-FD07-460C-9E16-CF26AAFF920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2740987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102"/>
            <a:ext cx="10515600" cy="1018773"/>
          </a:xfrm>
        </p:spPr>
        <p:txBody>
          <a:bodyPr/>
          <a:lstStyle/>
          <a:p>
            <a:r>
              <a:rPr lang="en-US" b="1" dirty="0">
                <a:latin typeface="+mn-lt"/>
              </a:rPr>
              <a:t>Dataflow Graph State and Scheduling</a:t>
            </a:r>
          </a:p>
        </p:txBody>
      </p:sp>
      <p:sp>
        <p:nvSpPr>
          <p:cNvPr id="3" name="Content Placeholder 2"/>
          <p:cNvSpPr>
            <a:spLocks noGrp="1"/>
          </p:cNvSpPr>
          <p:nvPr>
            <p:ph idx="1"/>
          </p:nvPr>
        </p:nvSpPr>
        <p:spPr>
          <a:xfrm>
            <a:off x="171127" y="973394"/>
            <a:ext cx="11893054" cy="5086443"/>
          </a:xfrm>
        </p:spPr>
        <p:txBody>
          <a:bodyPr>
            <a:normAutofit fontScale="92500"/>
          </a:bodyPr>
          <a:lstStyle/>
          <a:p>
            <a:r>
              <a:rPr lang="en-US" sz="3200" b="1" dirty="0"/>
              <a:t>State </a:t>
            </a:r>
            <a:r>
              <a:rPr lang="en-US" sz="3200" dirty="0"/>
              <a:t>is a key issue and handled differently in systems</a:t>
            </a:r>
          </a:p>
          <a:p>
            <a:pPr lvl="1"/>
            <a:r>
              <a:rPr lang="en-US" sz="2800" dirty="0"/>
              <a:t>CORBA, AMT, MPI and Storm/Heron have long running tasks that preserve state</a:t>
            </a:r>
          </a:p>
          <a:p>
            <a:pPr lvl="1"/>
            <a:r>
              <a:rPr lang="en-US" sz="2800" dirty="0"/>
              <a:t>Spark and Flink preserve datasets across dataflow node using in-memory databases</a:t>
            </a:r>
          </a:p>
          <a:p>
            <a:pPr lvl="1"/>
            <a:r>
              <a:rPr lang="en-US" sz="2800" dirty="0"/>
              <a:t>All systems agree on coarse grain dataflow; only  keep state by exchanging data.</a:t>
            </a:r>
          </a:p>
          <a:p>
            <a:r>
              <a:rPr lang="en-US" sz="3200" b="1" dirty="0"/>
              <a:t>Scheduling</a:t>
            </a:r>
            <a:r>
              <a:rPr lang="en-US" sz="3200" dirty="0"/>
              <a:t> is one key area where dataflow systems differ</a:t>
            </a:r>
          </a:p>
          <a:p>
            <a:pPr lvl="1"/>
            <a:r>
              <a:rPr lang="en-US" sz="2800" dirty="0"/>
              <a:t>Dynamic Scheduling (Spark)</a:t>
            </a:r>
          </a:p>
          <a:p>
            <a:pPr lvl="2"/>
            <a:r>
              <a:rPr lang="en-US" sz="2400" dirty="0"/>
              <a:t>Fine grain control of dataflow graph</a:t>
            </a:r>
          </a:p>
          <a:p>
            <a:pPr lvl="2"/>
            <a:r>
              <a:rPr lang="en-US" sz="2400" dirty="0"/>
              <a:t>Graph cannot be optimized</a:t>
            </a:r>
          </a:p>
          <a:p>
            <a:pPr lvl="1"/>
            <a:r>
              <a:rPr lang="en-US" sz="2800" dirty="0"/>
              <a:t>Static Scheduling (Flink)</a:t>
            </a:r>
          </a:p>
          <a:p>
            <a:pPr lvl="2"/>
            <a:r>
              <a:rPr lang="en-US" sz="2400" dirty="0"/>
              <a:t>Less control of the dataflow graph</a:t>
            </a:r>
          </a:p>
          <a:p>
            <a:pPr lvl="2"/>
            <a:r>
              <a:rPr lang="en-US" sz="2400" dirty="0"/>
              <a:t>Graph can be optimized</a:t>
            </a:r>
          </a:p>
        </p:txBody>
      </p:sp>
      <p:sp>
        <p:nvSpPr>
          <p:cNvPr id="6" name="Date Placeholder 5">
            <a:extLst>
              <a:ext uri="{FF2B5EF4-FFF2-40B4-BE49-F238E27FC236}">
                <a16:creationId xmlns:a16="http://schemas.microsoft.com/office/drawing/2014/main" id="{1B433069-0120-4F79-A5EF-883CB6C0E0CA}"/>
              </a:ext>
            </a:extLst>
          </p:cNvPr>
          <p:cNvSpPr>
            <a:spLocks noGrp="1"/>
          </p:cNvSpPr>
          <p:nvPr>
            <p:ph type="dt" sz="half" idx="10"/>
          </p:nvPr>
        </p:nvSpPr>
        <p:spPr/>
        <p:txBody>
          <a:bodyPr/>
          <a:lstStyle/>
          <a:p>
            <a:fld id="{D1D6B6A2-473B-4EA1-902C-10CE9A5497C1}" type="datetime1">
              <a:rPr lang="en-US" smtClean="0">
                <a:solidFill>
                  <a:prstClr val="black">
                    <a:tint val="75000"/>
                  </a:prstClr>
                </a:solidFill>
              </a:rPr>
              <a:t>9/12/2017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F3BBFF8-71B4-437D-9BB6-11A1B4A6BE2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297155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8C3819-7D72-474B-9E14-D801A6723486}"/>
              </a:ext>
            </a:extLst>
          </p:cNvPr>
          <p:cNvSpPr>
            <a:spLocks noGrp="1"/>
          </p:cNvSpPr>
          <p:nvPr>
            <p:ph idx="1"/>
          </p:nvPr>
        </p:nvSpPr>
        <p:spPr>
          <a:xfrm>
            <a:off x="1" y="777793"/>
            <a:ext cx="12191999" cy="5264787"/>
          </a:xfrm>
        </p:spPr>
        <p:txBody>
          <a:bodyPr>
            <a:normAutofit fontScale="92500"/>
          </a:bodyPr>
          <a:lstStyle/>
          <a:p>
            <a:pPr>
              <a:lnSpc>
                <a:spcPct val="100000"/>
              </a:lnSpc>
            </a:pPr>
            <a:r>
              <a:rPr lang="en-US" b="1" dirty="0"/>
              <a:t>Supercomputers </a:t>
            </a:r>
            <a:r>
              <a:rPr lang="en-US" dirty="0"/>
              <a:t>will be essential for large simulations and will run other applications </a:t>
            </a:r>
          </a:p>
          <a:p>
            <a:pPr>
              <a:lnSpc>
                <a:spcPct val="100000"/>
              </a:lnSpc>
            </a:pPr>
            <a:r>
              <a:rPr lang="en-US" b="1" dirty="0"/>
              <a:t>HPC Clouds </a:t>
            </a:r>
            <a:r>
              <a:rPr lang="en-US" dirty="0"/>
              <a:t>or </a:t>
            </a:r>
            <a:r>
              <a:rPr lang="en-US" b="1" dirty="0"/>
              <a:t>Next-Generation Commodity Systems </a:t>
            </a:r>
            <a:r>
              <a:rPr lang="en-US" dirty="0"/>
              <a:t>will be a dominant force</a:t>
            </a:r>
          </a:p>
          <a:p>
            <a:pPr lvl="1">
              <a:lnSpc>
                <a:spcPct val="100000"/>
              </a:lnSpc>
            </a:pPr>
            <a:r>
              <a:rPr lang="en-US" sz="2800" dirty="0"/>
              <a:t>Merge </a:t>
            </a:r>
            <a:r>
              <a:rPr lang="en-US" sz="2800" b="1" dirty="0">
                <a:solidFill>
                  <a:srgbClr val="FF0000"/>
                </a:solidFill>
              </a:rPr>
              <a:t>Cloud HPC </a:t>
            </a:r>
            <a:r>
              <a:rPr lang="en-US" sz="2800" dirty="0"/>
              <a:t>and (support of)</a:t>
            </a:r>
            <a:r>
              <a:rPr lang="en-US" sz="2800" dirty="0">
                <a:solidFill>
                  <a:srgbClr val="FF0000"/>
                </a:solidFill>
              </a:rPr>
              <a:t> </a:t>
            </a:r>
            <a:r>
              <a:rPr lang="en-US" sz="2800" b="1" dirty="0">
                <a:solidFill>
                  <a:srgbClr val="FF0000"/>
                </a:solidFill>
              </a:rPr>
              <a:t>Edge</a:t>
            </a:r>
            <a:r>
              <a:rPr lang="en-US" sz="2800" dirty="0">
                <a:solidFill>
                  <a:srgbClr val="FF0000"/>
                </a:solidFill>
              </a:rPr>
              <a:t> </a:t>
            </a:r>
            <a:r>
              <a:rPr lang="en-US" sz="2800" dirty="0"/>
              <a:t>computing</a:t>
            </a:r>
          </a:p>
          <a:p>
            <a:pPr lvl="1">
              <a:lnSpc>
                <a:spcPct val="100000"/>
              </a:lnSpc>
            </a:pPr>
            <a:r>
              <a:rPr lang="en-US" sz="2800" dirty="0"/>
              <a:t>Federated Clouds running in multiple giant datacenters offering all types of computing</a:t>
            </a:r>
          </a:p>
          <a:p>
            <a:pPr lvl="1">
              <a:lnSpc>
                <a:spcPct val="100000"/>
              </a:lnSpc>
            </a:pPr>
            <a:r>
              <a:rPr lang="en-US" sz="2800" dirty="0"/>
              <a:t>Distributed data sources associated with device and Fog processing resources</a:t>
            </a:r>
          </a:p>
          <a:p>
            <a:pPr lvl="1">
              <a:lnSpc>
                <a:spcPct val="100000"/>
              </a:lnSpc>
            </a:pPr>
            <a:r>
              <a:rPr lang="en-US" sz="2800" b="1" dirty="0"/>
              <a:t>Server-hidden computing </a:t>
            </a:r>
            <a:r>
              <a:rPr lang="en-US" sz="2800" dirty="0"/>
              <a:t>and </a:t>
            </a:r>
            <a:r>
              <a:rPr lang="en-US" sz="2800" b="1" dirty="0"/>
              <a:t>Function as a Service </a:t>
            </a:r>
            <a:r>
              <a:rPr lang="en-US" sz="2800" b="1" dirty="0" err="1"/>
              <a:t>FaaS</a:t>
            </a:r>
            <a:r>
              <a:rPr lang="en-US" sz="2800" b="1" dirty="0"/>
              <a:t> </a:t>
            </a:r>
            <a:r>
              <a:rPr lang="en-US" sz="2800" dirty="0"/>
              <a:t>for user pleasure</a:t>
            </a:r>
          </a:p>
          <a:p>
            <a:pPr lvl="1">
              <a:lnSpc>
                <a:spcPct val="100000"/>
              </a:lnSpc>
            </a:pPr>
            <a:r>
              <a:rPr lang="en-US" sz="2800" b="1" dirty="0"/>
              <a:t>Support a </a:t>
            </a:r>
            <a:r>
              <a:rPr lang="en-US" sz="2800" b="1" dirty="0">
                <a:solidFill>
                  <a:srgbClr val="FF0000"/>
                </a:solidFill>
              </a:rPr>
              <a:t>distributed event-driven </a:t>
            </a:r>
            <a:r>
              <a:rPr lang="en-US" sz="2800" b="1" dirty="0" err="1">
                <a:solidFill>
                  <a:srgbClr val="FF0000"/>
                </a:solidFill>
              </a:rPr>
              <a:t>serverless</a:t>
            </a:r>
            <a:r>
              <a:rPr lang="en-US" sz="2800" b="1" dirty="0">
                <a:solidFill>
                  <a:srgbClr val="FF0000"/>
                </a:solidFill>
              </a:rPr>
              <a:t> dataflow computing model </a:t>
            </a:r>
            <a:r>
              <a:rPr lang="en-US" sz="2800" b="1" dirty="0"/>
              <a:t>covering </a:t>
            </a:r>
            <a:r>
              <a:rPr lang="en-US" sz="2800" b="1" dirty="0">
                <a:solidFill>
                  <a:srgbClr val="FF0000"/>
                </a:solidFill>
              </a:rPr>
              <a:t>batch</a:t>
            </a:r>
            <a:r>
              <a:rPr lang="en-US" sz="2800" b="1" dirty="0"/>
              <a:t> and </a:t>
            </a:r>
            <a:r>
              <a:rPr lang="en-US" sz="2800" b="1" dirty="0">
                <a:solidFill>
                  <a:srgbClr val="FF0000"/>
                </a:solidFill>
              </a:rPr>
              <a:t>streaming</a:t>
            </a:r>
            <a:r>
              <a:rPr lang="en-US" sz="2800" b="1" dirty="0"/>
              <a:t> data as </a:t>
            </a:r>
            <a:r>
              <a:rPr lang="en-US" sz="2800" b="1" dirty="0">
                <a:solidFill>
                  <a:srgbClr val="C00000"/>
                </a:solidFill>
              </a:rPr>
              <a:t>HPC-</a:t>
            </a:r>
            <a:r>
              <a:rPr lang="en-US" sz="2800" b="1" dirty="0" err="1">
                <a:solidFill>
                  <a:srgbClr val="C00000"/>
                </a:solidFill>
              </a:rPr>
              <a:t>FaaS</a:t>
            </a:r>
            <a:endParaRPr lang="en-US" sz="2800" b="1" dirty="0">
              <a:solidFill>
                <a:srgbClr val="C00000"/>
              </a:solidFill>
            </a:endParaRPr>
          </a:p>
          <a:p>
            <a:pPr lvl="1">
              <a:lnSpc>
                <a:spcPct val="100000"/>
              </a:lnSpc>
            </a:pPr>
            <a:r>
              <a:rPr lang="en-US" sz="2800" dirty="0"/>
              <a:t>Needing parallel and distributed (Grid) computing ideas</a:t>
            </a:r>
          </a:p>
          <a:p>
            <a:pPr lvl="1">
              <a:lnSpc>
                <a:spcPct val="100000"/>
              </a:lnSpc>
            </a:pPr>
            <a:r>
              <a:rPr lang="en-US" sz="2800" dirty="0"/>
              <a:t>Span </a:t>
            </a:r>
            <a:r>
              <a:rPr lang="en-US" sz="2800" b="1" dirty="0"/>
              <a:t>Pleasingly Parallel </a:t>
            </a:r>
            <a:r>
              <a:rPr lang="en-US" sz="2800" dirty="0"/>
              <a:t>to </a:t>
            </a:r>
            <a:r>
              <a:rPr lang="en-US" sz="2800" b="1" dirty="0"/>
              <a:t>Data management </a:t>
            </a:r>
            <a:r>
              <a:rPr lang="en-US" sz="2800" dirty="0"/>
              <a:t>to </a:t>
            </a:r>
            <a:r>
              <a:rPr lang="en-US" sz="2800" b="1" dirty="0"/>
              <a:t>Global Machine Learning</a:t>
            </a:r>
          </a:p>
          <a:p>
            <a:pPr>
              <a:lnSpc>
                <a:spcPct val="100000"/>
              </a:lnSpc>
            </a:pPr>
            <a:endParaRPr lang="en-US" dirty="0"/>
          </a:p>
        </p:txBody>
      </p:sp>
      <p:sp>
        <p:nvSpPr>
          <p:cNvPr id="3" name="Title 2">
            <a:extLst>
              <a:ext uri="{FF2B5EF4-FFF2-40B4-BE49-F238E27FC236}">
                <a16:creationId xmlns:a16="http://schemas.microsoft.com/office/drawing/2014/main" id="{743CB6FB-BA24-470E-956D-B6C9971AC0CB}"/>
              </a:ext>
            </a:extLst>
          </p:cNvPr>
          <p:cNvSpPr>
            <a:spLocks noGrp="1"/>
          </p:cNvSpPr>
          <p:nvPr>
            <p:ph type="title"/>
          </p:nvPr>
        </p:nvSpPr>
        <p:spPr>
          <a:xfrm>
            <a:off x="838200" y="148149"/>
            <a:ext cx="10515600" cy="629645"/>
          </a:xfrm>
        </p:spPr>
        <p:txBody>
          <a:bodyPr>
            <a:normAutofit fontScale="90000"/>
          </a:bodyPr>
          <a:lstStyle/>
          <a:p>
            <a:pPr algn="ctr"/>
            <a:r>
              <a:rPr lang="en-US" b="1" dirty="0">
                <a:latin typeface="+mn-lt"/>
              </a:rPr>
              <a:t>Predictions/Assumptions</a:t>
            </a:r>
          </a:p>
        </p:txBody>
      </p:sp>
      <p:sp>
        <p:nvSpPr>
          <p:cNvPr id="6" name="Date Placeholder 5">
            <a:extLst>
              <a:ext uri="{FF2B5EF4-FFF2-40B4-BE49-F238E27FC236}">
                <a16:creationId xmlns:a16="http://schemas.microsoft.com/office/drawing/2014/main" id="{DCB48F91-7739-4A5A-ABEC-33E0EB7FD66B}"/>
              </a:ext>
            </a:extLst>
          </p:cNvPr>
          <p:cNvSpPr>
            <a:spLocks noGrp="1"/>
          </p:cNvSpPr>
          <p:nvPr>
            <p:ph type="dt" sz="half" idx="10"/>
          </p:nvPr>
        </p:nvSpPr>
        <p:spPr/>
        <p:txBody>
          <a:bodyPr/>
          <a:lstStyle/>
          <a:p>
            <a:fld id="{48988B0A-E4CA-4EF2-8592-8AAFAD6CD3B1}" type="datetime1">
              <a:rPr lang="en-US" smtClean="0">
                <a:solidFill>
                  <a:prstClr val="black">
                    <a:tint val="75000"/>
                  </a:prstClr>
                </a:solidFill>
              </a:rPr>
              <a:t>9/12/2017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DB3624B-75D1-466A-BFAD-CEDBED4ACA5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395333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62373"/>
          </a:xfrm>
        </p:spPr>
        <p:txBody>
          <a:bodyPr>
            <a:normAutofit/>
          </a:bodyPr>
          <a:lstStyle/>
          <a:p>
            <a:r>
              <a:rPr lang="en-US" sz="4800" b="1" dirty="0">
                <a:latin typeface="+mn-lt"/>
              </a:rPr>
              <a:t>Fault Tolerance and State		</a:t>
            </a:r>
          </a:p>
        </p:txBody>
      </p:sp>
      <p:sp>
        <p:nvSpPr>
          <p:cNvPr id="3" name="Content Placeholder 2"/>
          <p:cNvSpPr>
            <a:spLocks noGrp="1"/>
          </p:cNvSpPr>
          <p:nvPr>
            <p:ph idx="1"/>
          </p:nvPr>
        </p:nvSpPr>
        <p:spPr>
          <a:xfrm>
            <a:off x="0" y="855406"/>
            <a:ext cx="12192000" cy="5265175"/>
          </a:xfrm>
        </p:spPr>
        <p:txBody>
          <a:bodyPr>
            <a:normAutofit fontScale="92500"/>
          </a:bodyPr>
          <a:lstStyle/>
          <a:p>
            <a:r>
              <a:rPr lang="en-US" sz="3600" dirty="0"/>
              <a:t>Similar form of</a:t>
            </a:r>
            <a:r>
              <a:rPr lang="en-US" sz="3600" b="1" dirty="0"/>
              <a:t> check-pointing </a:t>
            </a:r>
            <a:r>
              <a:rPr lang="en-US" sz="3600" dirty="0"/>
              <a:t>mechanism is used already in HPC and Big Data </a:t>
            </a:r>
          </a:p>
          <a:p>
            <a:pPr lvl="1"/>
            <a:r>
              <a:rPr lang="en-US" sz="3200" dirty="0"/>
              <a:t>although HPC informal as doesn’t typically specify as a dataflow graph</a:t>
            </a:r>
          </a:p>
          <a:p>
            <a:pPr lvl="1"/>
            <a:r>
              <a:rPr lang="en-US" sz="3200" dirty="0"/>
              <a:t>Flink and Spark do better than MPI due to use of</a:t>
            </a:r>
            <a:r>
              <a:rPr lang="en-US" sz="3200" b="1" dirty="0"/>
              <a:t> database </a:t>
            </a:r>
            <a:r>
              <a:rPr lang="en-US" sz="3200" dirty="0"/>
              <a:t>technologies; MPI is a bit harder due to richer state but there is an obvious integrated model using RDD type snapshots of MPI style jobs</a:t>
            </a:r>
          </a:p>
          <a:p>
            <a:r>
              <a:rPr lang="en-US" sz="3600" dirty="0"/>
              <a:t>Checkpoint </a:t>
            </a:r>
            <a:r>
              <a:rPr lang="en-US" sz="3600" b="1" dirty="0"/>
              <a:t>after each stage of the dataflow graph</a:t>
            </a:r>
          </a:p>
          <a:p>
            <a:pPr lvl="1"/>
            <a:r>
              <a:rPr lang="en-US" sz="3200" dirty="0"/>
              <a:t>Natural synchronization point</a:t>
            </a:r>
          </a:p>
          <a:p>
            <a:pPr lvl="1"/>
            <a:r>
              <a:rPr lang="en-US" sz="3200" dirty="0"/>
              <a:t>Let’s allows user to choose when to checkpoint (not every stage)</a:t>
            </a:r>
          </a:p>
          <a:p>
            <a:pPr lvl="1"/>
            <a:r>
              <a:rPr lang="en-US" sz="3200" dirty="0"/>
              <a:t>Save state as user specifies; Spark just saves Model state which is insufficient for complex algorithms</a:t>
            </a:r>
          </a:p>
        </p:txBody>
      </p:sp>
      <p:sp>
        <p:nvSpPr>
          <p:cNvPr id="6" name="Date Placeholder 5">
            <a:extLst>
              <a:ext uri="{FF2B5EF4-FFF2-40B4-BE49-F238E27FC236}">
                <a16:creationId xmlns:a16="http://schemas.microsoft.com/office/drawing/2014/main" id="{50759B99-E7A9-44E7-80BB-B00F47A37DC4}"/>
              </a:ext>
            </a:extLst>
          </p:cNvPr>
          <p:cNvSpPr>
            <a:spLocks noGrp="1"/>
          </p:cNvSpPr>
          <p:nvPr>
            <p:ph type="dt" sz="half" idx="10"/>
          </p:nvPr>
        </p:nvSpPr>
        <p:spPr/>
        <p:txBody>
          <a:bodyPr/>
          <a:lstStyle/>
          <a:p>
            <a:fld id="{035F4398-62D8-448F-9F4A-5D4BCEB75CE0}" type="datetime1">
              <a:rPr lang="en-US" smtClean="0">
                <a:solidFill>
                  <a:prstClr val="black">
                    <a:tint val="75000"/>
                  </a:prstClr>
                </a:solidFill>
              </a:rPr>
              <a:t>9/12/2017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9FEAB09-21D7-42AC-8AD2-18FB9F0D4F2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1808147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71B9-6B3C-44DA-B803-1707CAAA3728}"/>
              </a:ext>
            </a:extLst>
          </p:cNvPr>
          <p:cNvSpPr>
            <a:spLocks noGrp="1"/>
          </p:cNvSpPr>
          <p:nvPr>
            <p:ph type="title"/>
          </p:nvPr>
        </p:nvSpPr>
        <p:spPr>
          <a:xfrm>
            <a:off x="154822" y="0"/>
            <a:ext cx="11136824" cy="1325563"/>
          </a:xfrm>
        </p:spPr>
        <p:txBody>
          <a:bodyPr/>
          <a:lstStyle/>
          <a:p>
            <a:r>
              <a:rPr lang="en-US" b="1" dirty="0">
                <a:latin typeface="+mn-lt"/>
              </a:rPr>
              <a:t>Spark </a:t>
            </a:r>
            <a:r>
              <a:rPr lang="en-US" b="1" dirty="0" err="1">
                <a:latin typeface="+mn-lt"/>
              </a:rPr>
              <a:t>Kmeans</a:t>
            </a:r>
            <a:r>
              <a:rPr lang="en-US" b="1" dirty="0">
                <a:latin typeface="+mn-lt"/>
              </a:rPr>
              <a:t>                Flink Streaming Dataflow</a:t>
            </a:r>
          </a:p>
        </p:txBody>
      </p:sp>
      <p:sp>
        <p:nvSpPr>
          <p:cNvPr id="3" name="Content Placeholder 2">
            <a:extLst>
              <a:ext uri="{FF2B5EF4-FFF2-40B4-BE49-F238E27FC236}">
                <a16:creationId xmlns:a16="http://schemas.microsoft.com/office/drawing/2014/main" id="{17BC45D6-F2F1-4B5B-A45C-08F68F8CE99A}"/>
              </a:ext>
            </a:extLst>
          </p:cNvPr>
          <p:cNvSpPr>
            <a:spLocks noGrp="1"/>
          </p:cNvSpPr>
          <p:nvPr>
            <p:ph idx="1"/>
          </p:nvPr>
        </p:nvSpPr>
        <p:spPr>
          <a:xfrm>
            <a:off x="154822" y="1694985"/>
            <a:ext cx="4880675" cy="4351338"/>
          </a:xfrm>
        </p:spPr>
        <p:txBody>
          <a:bodyPr>
            <a:normAutofit/>
          </a:bodyPr>
          <a:lstStyle/>
          <a:p>
            <a:r>
              <a:rPr lang="en-US" dirty="0"/>
              <a:t>P = </a:t>
            </a:r>
            <a:r>
              <a:rPr lang="en-US" dirty="0" err="1"/>
              <a:t>loadPoints</a:t>
            </a:r>
            <a:r>
              <a:rPr lang="en-US" dirty="0"/>
              <a:t>()</a:t>
            </a:r>
          </a:p>
          <a:p>
            <a:r>
              <a:rPr lang="en-US" dirty="0"/>
              <a:t>C = </a:t>
            </a:r>
            <a:r>
              <a:rPr lang="en-US" dirty="0" err="1"/>
              <a:t>loadInitCenters</a:t>
            </a:r>
            <a:r>
              <a:rPr lang="en-US" dirty="0"/>
              <a:t>()</a:t>
            </a:r>
          </a:p>
          <a:p>
            <a:pPr marL="0" indent="0">
              <a:buNone/>
            </a:pPr>
            <a:endParaRPr lang="en-US" dirty="0"/>
          </a:p>
          <a:p>
            <a:r>
              <a:rPr lang="en-US" dirty="0"/>
              <a:t>for (</a:t>
            </a:r>
            <a:r>
              <a:rPr lang="en-US" dirty="0" err="1"/>
              <a:t>int</a:t>
            </a:r>
            <a:r>
              <a:rPr lang="en-US" dirty="0"/>
              <a:t> </a:t>
            </a:r>
            <a:r>
              <a:rPr lang="en-US" dirty="0" err="1"/>
              <a:t>i</a:t>
            </a:r>
            <a:r>
              <a:rPr lang="en-US" dirty="0"/>
              <a:t> = 0; </a:t>
            </a:r>
            <a:r>
              <a:rPr lang="en-US" dirty="0" err="1"/>
              <a:t>i</a:t>
            </a:r>
            <a:r>
              <a:rPr lang="en-US" dirty="0"/>
              <a:t> &lt; 10; </a:t>
            </a:r>
            <a:r>
              <a:rPr lang="en-US" dirty="0" err="1"/>
              <a:t>i</a:t>
            </a:r>
            <a:r>
              <a:rPr lang="en-US" dirty="0"/>
              <a:t>++) {</a:t>
            </a:r>
          </a:p>
          <a:p>
            <a:r>
              <a:rPr lang="en-US" dirty="0"/>
              <a:t>  T = </a:t>
            </a:r>
            <a:r>
              <a:rPr lang="en-US" dirty="0" err="1"/>
              <a:t>P.map</a:t>
            </a:r>
            <a:r>
              <a:rPr lang="en-US" dirty="0"/>
              <a:t>().</a:t>
            </a:r>
            <a:r>
              <a:rPr lang="en-US" dirty="0" err="1"/>
              <a:t>withBroadcast</a:t>
            </a:r>
            <a:r>
              <a:rPr lang="en-US" dirty="0"/>
              <a:t>(C)</a:t>
            </a:r>
          </a:p>
          <a:p>
            <a:r>
              <a:rPr lang="en-US" dirty="0"/>
              <a:t>  C = </a:t>
            </a:r>
            <a:r>
              <a:rPr lang="en-US" dirty="0" err="1"/>
              <a:t>T.reduce</a:t>
            </a:r>
            <a:r>
              <a:rPr lang="en-US" dirty="0"/>
              <a:t>()     }</a:t>
            </a:r>
          </a:p>
          <a:p>
            <a:pPr marL="0" indent="0">
              <a:buNone/>
            </a:pPr>
            <a:br>
              <a:rPr lang="en-US" dirty="0"/>
            </a:br>
            <a:endParaRPr lang="en-US" dirty="0"/>
          </a:p>
        </p:txBody>
      </p:sp>
      <p:pic>
        <p:nvPicPr>
          <p:cNvPr id="3074" name="Picture 2" descr="https://image.slidesharecdn.com/streaminganalyticswithapacheflinkstephanewen-160511192751/95/advanced-streaming-analytics-with-apache-flink-and-apache-kafka-stephan-ewen-8-638.jpg?cb=1462995019">
            <a:extLst>
              <a:ext uri="{FF2B5EF4-FFF2-40B4-BE49-F238E27FC236}">
                <a16:creationId xmlns:a16="http://schemas.microsoft.com/office/drawing/2014/main" id="{C874D6C0-C22B-4FD4-A87E-B10BDDC88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496" y="929898"/>
            <a:ext cx="7347643" cy="413448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F9A4D520-A331-41CC-8EDF-A82F36A1169D}"/>
              </a:ext>
            </a:extLst>
          </p:cNvPr>
          <p:cNvGrpSpPr/>
          <p:nvPr/>
        </p:nvGrpSpPr>
        <p:grpSpPr>
          <a:xfrm>
            <a:off x="752167" y="4762045"/>
            <a:ext cx="747252" cy="622664"/>
            <a:chOff x="752167" y="4762045"/>
            <a:chExt cx="747252" cy="622664"/>
          </a:xfrm>
        </p:grpSpPr>
        <p:cxnSp>
          <p:nvCxnSpPr>
            <p:cNvPr id="11" name="Straight Connector 10">
              <a:extLst>
                <a:ext uri="{FF2B5EF4-FFF2-40B4-BE49-F238E27FC236}">
                  <a16:creationId xmlns:a16="http://schemas.microsoft.com/office/drawing/2014/main" id="{E73068A0-72F8-480A-994E-F62B680AAF49}"/>
                </a:ext>
              </a:extLst>
            </p:cNvPr>
            <p:cNvCxnSpPr>
              <a:cxnSpLocks/>
            </p:cNvCxnSpPr>
            <p:nvPr/>
          </p:nvCxnSpPr>
          <p:spPr>
            <a:xfrm>
              <a:off x="752167" y="4762045"/>
              <a:ext cx="0" cy="6046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D6AA33-C274-48C1-AAFB-5D39101124E8}"/>
                </a:ext>
              </a:extLst>
            </p:cNvPr>
            <p:cNvCxnSpPr>
              <a:cxnSpLocks/>
            </p:cNvCxnSpPr>
            <p:nvPr/>
          </p:nvCxnSpPr>
          <p:spPr>
            <a:xfrm>
              <a:off x="752167" y="5384709"/>
              <a:ext cx="747252"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A5E7BCFA-54C9-444A-A110-D9A8033155AE}"/>
              </a:ext>
            </a:extLst>
          </p:cNvPr>
          <p:cNvSpPr txBox="1"/>
          <p:nvPr/>
        </p:nvSpPr>
        <p:spPr>
          <a:xfrm>
            <a:off x="1524101" y="5153876"/>
            <a:ext cx="1992212" cy="461665"/>
          </a:xfrm>
          <a:prstGeom prst="rect">
            <a:avLst/>
          </a:prstGeom>
          <a:noFill/>
        </p:spPr>
        <p:txBody>
          <a:bodyPr wrap="none" rtlCol="0">
            <a:spAutoFit/>
          </a:bodyPr>
          <a:lstStyle/>
          <a:p>
            <a:r>
              <a:rPr lang="en-US" sz="2400" dirty="0"/>
              <a:t>Store C in RDD</a:t>
            </a:r>
          </a:p>
        </p:txBody>
      </p:sp>
      <p:sp>
        <p:nvSpPr>
          <p:cNvPr id="6" name="Date Placeholder 5">
            <a:extLst>
              <a:ext uri="{FF2B5EF4-FFF2-40B4-BE49-F238E27FC236}">
                <a16:creationId xmlns:a16="http://schemas.microsoft.com/office/drawing/2014/main" id="{4D42B4E3-460D-47B1-B828-E97CE5E00900}"/>
              </a:ext>
            </a:extLst>
          </p:cNvPr>
          <p:cNvSpPr>
            <a:spLocks noGrp="1"/>
          </p:cNvSpPr>
          <p:nvPr>
            <p:ph type="dt" sz="half" idx="10"/>
          </p:nvPr>
        </p:nvSpPr>
        <p:spPr/>
        <p:txBody>
          <a:bodyPr/>
          <a:lstStyle/>
          <a:p>
            <a:fld id="{DA11C282-C5A7-48CA-A2B4-D78464DCB855}" type="datetime1">
              <a:rPr lang="en-US" smtClean="0">
                <a:solidFill>
                  <a:prstClr val="black">
                    <a:tint val="75000"/>
                  </a:prstClr>
                </a:solidFill>
              </a:rPr>
              <a:t>9/12/2017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EBBA4AB-4710-49B1-93DD-00F73DF5A6F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2071972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5542-BC99-4E7D-8E8D-3294B513050B}"/>
              </a:ext>
            </a:extLst>
          </p:cNvPr>
          <p:cNvSpPr>
            <a:spLocks noGrp="1"/>
          </p:cNvSpPr>
          <p:nvPr>
            <p:ph type="title"/>
          </p:nvPr>
        </p:nvSpPr>
        <p:spPr>
          <a:xfrm>
            <a:off x="0" y="128171"/>
            <a:ext cx="12191999" cy="1057534"/>
          </a:xfrm>
        </p:spPr>
        <p:txBody>
          <a:bodyPr>
            <a:noAutofit/>
          </a:bodyPr>
          <a:lstStyle/>
          <a:p>
            <a:pPr algn="ctr"/>
            <a:r>
              <a:rPr lang="en-US" sz="3800" b="1" dirty="0">
                <a:latin typeface="Arial" panose="020B0604020202020204" pitchFamily="34" charset="0"/>
                <a:cs typeface="Arial" panose="020B0604020202020204" pitchFamily="34" charset="0"/>
              </a:rPr>
              <a:t>Summary of Twister2: </a:t>
            </a:r>
            <a:br>
              <a:rPr lang="en-US" sz="3800" b="1" dirty="0">
                <a:latin typeface="Arial" panose="020B0604020202020204" pitchFamily="34" charset="0"/>
                <a:cs typeface="Arial" panose="020B0604020202020204" pitchFamily="34" charset="0"/>
              </a:rPr>
            </a:br>
            <a:r>
              <a:rPr lang="en-US" sz="3800" b="1" dirty="0">
                <a:latin typeface="Arial" panose="020B0604020202020204" pitchFamily="34" charset="0"/>
                <a:cs typeface="Arial" panose="020B0604020202020204" pitchFamily="34" charset="0"/>
              </a:rPr>
              <a:t>Next Generation HPC Cloud + Edge + Grid</a:t>
            </a:r>
          </a:p>
        </p:txBody>
      </p:sp>
      <p:sp>
        <p:nvSpPr>
          <p:cNvPr id="3" name="Content Placeholder 2">
            <a:extLst>
              <a:ext uri="{FF2B5EF4-FFF2-40B4-BE49-F238E27FC236}">
                <a16:creationId xmlns:a16="http://schemas.microsoft.com/office/drawing/2014/main" id="{4792C802-0D7B-4FDC-AAB8-E1E9E386A35B}"/>
              </a:ext>
            </a:extLst>
          </p:cNvPr>
          <p:cNvSpPr>
            <a:spLocks noGrp="1"/>
          </p:cNvSpPr>
          <p:nvPr>
            <p:ph idx="1"/>
          </p:nvPr>
        </p:nvSpPr>
        <p:spPr>
          <a:xfrm>
            <a:off x="0" y="1185705"/>
            <a:ext cx="12034684" cy="4983983"/>
          </a:xfrm>
        </p:spPr>
        <p:txBody>
          <a:bodyPr>
            <a:normAutofit lnSpcReduction="10000"/>
          </a:bodyPr>
          <a:lstStyle/>
          <a:p>
            <a:r>
              <a:rPr lang="en-US" dirty="0"/>
              <a:t>We suggest an event driven computing model built around Cloud and HPC and spanning batch, streaming, and edge applications</a:t>
            </a:r>
          </a:p>
          <a:p>
            <a:pPr lvl="1"/>
            <a:r>
              <a:rPr lang="en-US" dirty="0"/>
              <a:t>Highly parallel on cloud; possibly sequential at the edge</a:t>
            </a:r>
          </a:p>
          <a:p>
            <a:r>
              <a:rPr lang="en-US" dirty="0"/>
              <a:t>Integrate current technology of </a:t>
            </a:r>
            <a:r>
              <a:rPr lang="en-US" dirty="0" err="1"/>
              <a:t>FaaS</a:t>
            </a:r>
            <a:r>
              <a:rPr lang="en-US" dirty="0"/>
              <a:t> (Function as a Service) and server-hidden (</a:t>
            </a:r>
            <a:r>
              <a:rPr lang="en-US" dirty="0" err="1"/>
              <a:t>serverless</a:t>
            </a:r>
            <a:r>
              <a:rPr lang="en-US" dirty="0"/>
              <a:t>) computing with HPC and Apache batch/streaming systems</a:t>
            </a:r>
          </a:p>
          <a:p>
            <a:r>
              <a:rPr lang="en-US" dirty="0"/>
              <a:t>We have built a high performance data analysis library SPIDAL</a:t>
            </a:r>
          </a:p>
          <a:p>
            <a:r>
              <a:rPr lang="en-US" dirty="0"/>
              <a:t>We have integrated HPC into many Apache systems with HPC-ABDS</a:t>
            </a:r>
          </a:p>
          <a:p>
            <a:r>
              <a:rPr lang="en-US" dirty="0"/>
              <a:t>We have done a very preliminary analysis of the different runtimes of Hadoop, Spark, Flink, Storm, Heron, Naiad, DARMA (HPC Asynchronous Many Task)</a:t>
            </a:r>
          </a:p>
          <a:p>
            <a:pPr lvl="1"/>
            <a:r>
              <a:rPr lang="en-US" dirty="0"/>
              <a:t>There are different technologies for different circumstances but can be unified by high level abstractions such as communication collectives</a:t>
            </a:r>
          </a:p>
          <a:p>
            <a:pPr lvl="1"/>
            <a:r>
              <a:rPr lang="en-US" dirty="0"/>
              <a:t>Need to be careful about treatment of state – more research needed</a:t>
            </a:r>
          </a:p>
        </p:txBody>
      </p:sp>
      <p:sp>
        <p:nvSpPr>
          <p:cNvPr id="5" name="Rectangle 4">
            <a:extLst>
              <a:ext uri="{FF2B5EF4-FFF2-40B4-BE49-F238E27FC236}">
                <a16:creationId xmlns:a16="http://schemas.microsoft.com/office/drawing/2014/main" id="{292980BB-9D6A-4E39-9415-3AFD4C1CD514}"/>
              </a:ext>
            </a:extLst>
          </p:cNvPr>
          <p:cNvSpPr/>
          <p:nvPr/>
        </p:nvSpPr>
        <p:spPr>
          <a:xfrm>
            <a:off x="2463445" y="5725827"/>
            <a:ext cx="8785995" cy="461665"/>
          </a:xfrm>
          <a:prstGeom prst="rect">
            <a:avLst/>
          </a:prstGeom>
        </p:spPr>
        <p:txBody>
          <a:bodyPr wrap="none">
            <a:spAutoFit/>
          </a:bodyPr>
          <a:lstStyle/>
          <a:p>
            <a:r>
              <a:rPr lang="en-US" sz="2400" dirty="0">
                <a:solidFill>
                  <a:srgbClr val="FF0000"/>
                </a:solidFill>
              </a:rPr>
              <a:t>See long paper http://dsc.soic.indiana.edu/publications/Twister2.pdf</a:t>
            </a:r>
          </a:p>
        </p:txBody>
      </p:sp>
      <p:sp>
        <p:nvSpPr>
          <p:cNvPr id="7" name="Date Placeholder 6">
            <a:extLst>
              <a:ext uri="{FF2B5EF4-FFF2-40B4-BE49-F238E27FC236}">
                <a16:creationId xmlns:a16="http://schemas.microsoft.com/office/drawing/2014/main" id="{CB1C741E-C512-484A-B2F3-50C367D1E372}"/>
              </a:ext>
            </a:extLst>
          </p:cNvPr>
          <p:cNvSpPr>
            <a:spLocks noGrp="1"/>
          </p:cNvSpPr>
          <p:nvPr>
            <p:ph type="dt" sz="half" idx="10"/>
          </p:nvPr>
        </p:nvSpPr>
        <p:spPr/>
        <p:txBody>
          <a:bodyPr/>
          <a:lstStyle/>
          <a:p>
            <a:fld id="{16789927-F9E7-4F1B-BC28-83C18A497BBA}" type="datetime1">
              <a:rPr lang="en-US" smtClean="0">
                <a:solidFill>
                  <a:prstClr val="black">
                    <a:tint val="75000"/>
                  </a:prstClr>
                </a:solidFill>
              </a:rPr>
              <a:t>9/12/2017</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3DED753A-F7F1-4C48-AF01-2BCE12DDD60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440299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1850" y="1415270"/>
            <a:ext cx="10515600" cy="2852737"/>
          </a:xfrm>
        </p:spPr>
        <p:txBody>
          <a:bodyPr/>
          <a:lstStyle/>
          <a:p>
            <a:pPr algn="ctr"/>
            <a:r>
              <a:rPr lang="en-US" b="1" dirty="0">
                <a:latin typeface="+mn-lt"/>
              </a:rPr>
              <a:t>Extra Slides</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p:txBody>
          <a:bodyPr/>
          <a:lstStyle/>
          <a:p>
            <a:endParaRPr lang="en-US" dirty="0">
              <a:solidFill>
                <a:schemeClr val="tx1"/>
              </a:solidFill>
            </a:endParaRPr>
          </a:p>
        </p:txBody>
      </p:sp>
      <p:sp>
        <p:nvSpPr>
          <p:cNvPr id="3" name="Date Placeholder 2">
            <a:extLst>
              <a:ext uri="{FF2B5EF4-FFF2-40B4-BE49-F238E27FC236}">
                <a16:creationId xmlns:a16="http://schemas.microsoft.com/office/drawing/2014/main" id="{924696D0-191B-49B9-82CC-E2E953277E7C}"/>
              </a:ext>
            </a:extLst>
          </p:cNvPr>
          <p:cNvSpPr>
            <a:spLocks noGrp="1"/>
          </p:cNvSpPr>
          <p:nvPr>
            <p:ph type="dt" sz="half" idx="10"/>
          </p:nvPr>
        </p:nvSpPr>
        <p:spPr/>
        <p:txBody>
          <a:bodyPr/>
          <a:lstStyle/>
          <a:p>
            <a:fld id="{820743B8-E3FD-48F0-AEB5-0E5E97679BEB}" type="datetime1">
              <a:rPr lang="en-US" smtClean="0">
                <a:solidFill>
                  <a:prstClr val="black">
                    <a:tint val="75000"/>
                  </a:prstClr>
                </a:solidFill>
              </a:rPr>
              <a:t>9/14/2017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3FD5380-8A74-4909-B6AD-8CC10323D13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1681192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372" y="49474"/>
            <a:ext cx="8382000" cy="738432"/>
          </a:xfrm>
        </p:spPr>
        <p:txBody>
          <a:bodyPr>
            <a:normAutofit fontScale="90000"/>
          </a:bodyPr>
          <a:lstStyle/>
          <a:p>
            <a:pPr algn="ctr"/>
            <a:r>
              <a:rPr lang="en-US" b="1" dirty="0" err="1">
                <a:latin typeface="+mn-lt"/>
              </a:rPr>
              <a:t>HPCCloud</a:t>
            </a:r>
            <a:r>
              <a:rPr lang="en-US" b="1" dirty="0">
                <a:latin typeface="+mn-lt"/>
              </a:rPr>
              <a:t> Convergence Architecture</a:t>
            </a:r>
          </a:p>
        </p:txBody>
      </p:sp>
      <p:sp>
        <p:nvSpPr>
          <p:cNvPr id="3" name="Content Placeholder 2"/>
          <p:cNvSpPr>
            <a:spLocks noGrp="1"/>
          </p:cNvSpPr>
          <p:nvPr>
            <p:ph idx="1"/>
          </p:nvPr>
        </p:nvSpPr>
        <p:spPr>
          <a:xfrm>
            <a:off x="1" y="739986"/>
            <a:ext cx="12191999" cy="2095011"/>
          </a:xfrm>
        </p:spPr>
        <p:txBody>
          <a:bodyPr>
            <a:normAutofit fontScale="92500"/>
          </a:bodyPr>
          <a:lstStyle/>
          <a:p>
            <a:r>
              <a:rPr lang="en-US" dirty="0"/>
              <a:t>Running </a:t>
            </a:r>
            <a:r>
              <a:rPr lang="en-US" b="1" dirty="0"/>
              <a:t>same HPC-ABDS software </a:t>
            </a:r>
            <a:r>
              <a:rPr lang="en-US" dirty="0"/>
              <a:t>across all platforms but data management machine has different balance in I/O, Network and Compute from “model” machine</a:t>
            </a:r>
          </a:p>
          <a:p>
            <a:pPr lvl="1"/>
            <a:r>
              <a:rPr lang="en-US" b="1" dirty="0"/>
              <a:t>Edge </a:t>
            </a:r>
            <a:r>
              <a:rPr lang="en-US" dirty="0"/>
              <a:t>has same software model (HPC-</a:t>
            </a:r>
            <a:r>
              <a:rPr lang="en-US" dirty="0" err="1"/>
              <a:t>FaaS</a:t>
            </a:r>
            <a:r>
              <a:rPr lang="en-US" dirty="0"/>
              <a:t>) but again very different resource characteristics</a:t>
            </a:r>
          </a:p>
          <a:p>
            <a:pPr lvl="1"/>
            <a:r>
              <a:rPr lang="en-US" dirty="0"/>
              <a:t>Note data storage approach: HDFS v. Object Store v. </a:t>
            </a:r>
            <a:r>
              <a:rPr lang="en-US" dirty="0" err="1"/>
              <a:t>Lustre</a:t>
            </a:r>
            <a:r>
              <a:rPr lang="en-US" dirty="0"/>
              <a:t> style file systems is still rather unclear</a:t>
            </a:r>
          </a:p>
          <a:p>
            <a:r>
              <a:rPr lang="en-US" b="1" dirty="0"/>
              <a:t>The Model </a:t>
            </a:r>
            <a:r>
              <a:rPr lang="en-US" dirty="0"/>
              <a:t>behaves similarly whether from </a:t>
            </a:r>
            <a:r>
              <a:rPr lang="en-US" b="1" dirty="0"/>
              <a:t>Big Data or Big Simulation</a:t>
            </a:r>
            <a:r>
              <a:rPr lang="en-US" dirty="0"/>
              <a:t>.</a:t>
            </a:r>
          </a:p>
        </p:txBody>
      </p:sp>
      <p:grpSp>
        <p:nvGrpSpPr>
          <p:cNvPr id="8" name="Group 7"/>
          <p:cNvGrpSpPr/>
          <p:nvPr/>
        </p:nvGrpSpPr>
        <p:grpSpPr>
          <a:xfrm>
            <a:off x="6096000" y="2807947"/>
            <a:ext cx="6102546" cy="3927828"/>
            <a:chOff x="1406781" y="2791636"/>
            <a:chExt cx="6102546" cy="3927828"/>
          </a:xfrm>
        </p:grpSpPr>
        <p:grpSp>
          <p:nvGrpSpPr>
            <p:cNvPr id="7" name="Group 6"/>
            <p:cNvGrpSpPr/>
            <p:nvPr/>
          </p:nvGrpSpPr>
          <p:grpSpPr>
            <a:xfrm>
              <a:off x="1413327" y="3581400"/>
              <a:ext cx="6096000" cy="3138064"/>
              <a:chOff x="1143000" y="1981200"/>
              <a:chExt cx="6096000" cy="3138064"/>
            </a:xfrm>
          </p:grpSpPr>
          <p:sp>
            <p:nvSpPr>
              <p:cNvPr id="6" name="Rectangle 5"/>
              <p:cNvSpPr/>
              <p:nvPr/>
            </p:nvSpPr>
            <p:spPr bwMode="auto">
              <a:xfrm>
                <a:off x="1143000" y="1981200"/>
                <a:ext cx="6096000" cy="30597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grpSp>
            <p:nvGrpSpPr>
              <p:cNvPr id="9" name="Group 8"/>
              <p:cNvGrpSpPr/>
              <p:nvPr/>
            </p:nvGrpSpPr>
            <p:grpSpPr>
              <a:xfrm>
                <a:off x="1218774" y="2121526"/>
                <a:ext cx="5924975" cy="2997738"/>
                <a:chOff x="2831085" y="4852658"/>
                <a:chExt cx="3476153" cy="1598110"/>
              </a:xfrm>
            </p:grpSpPr>
            <p:pic>
              <p:nvPicPr>
                <p:cNvPr id="11" name="Picture 10"/>
                <p:cNvPicPr>
                  <a:picLocks noChangeAspect="1"/>
                </p:cNvPicPr>
                <p:nvPr/>
              </p:nvPicPr>
              <p:blipFill>
                <a:blip r:embed="rId2"/>
                <a:stretch>
                  <a:fillRect/>
                </a:stretch>
              </p:blipFill>
              <p:spPr>
                <a:xfrm>
                  <a:off x="2831085" y="4852658"/>
                  <a:ext cx="1559433" cy="1556381"/>
                </a:xfrm>
                <a:prstGeom prst="rect">
                  <a:avLst/>
                </a:prstGeom>
              </p:spPr>
            </p:pic>
            <p:pic>
              <p:nvPicPr>
                <p:cNvPr id="12" name="Picture 11"/>
                <p:cNvPicPr>
                  <a:picLocks noChangeAspect="1"/>
                </p:cNvPicPr>
                <p:nvPr/>
              </p:nvPicPr>
              <p:blipFill>
                <a:blip r:embed="rId3"/>
                <a:stretch>
                  <a:fillRect/>
                </a:stretch>
              </p:blipFill>
              <p:spPr>
                <a:xfrm>
                  <a:off x="4769213" y="4852658"/>
                  <a:ext cx="1538025" cy="1598110"/>
                </a:xfrm>
                <a:prstGeom prst="rect">
                  <a:avLst/>
                </a:prstGeom>
              </p:spPr>
            </p:pic>
            <p:sp>
              <p:nvSpPr>
                <p:cNvPr id="13" name="Left-Right Arrow 12"/>
                <p:cNvSpPr/>
                <p:nvPr/>
              </p:nvSpPr>
              <p:spPr>
                <a:xfrm>
                  <a:off x="4284669" y="5113730"/>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prstClr val="white"/>
                    </a:solidFill>
                  </a:endParaRPr>
                </a:p>
              </p:txBody>
            </p:sp>
            <p:sp>
              <p:nvSpPr>
                <p:cNvPr id="14" name="Left-Right Arrow 13"/>
                <p:cNvSpPr/>
                <p:nvPr/>
              </p:nvSpPr>
              <p:spPr>
                <a:xfrm>
                  <a:off x="4284668" y="5501855"/>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prstClr val="white"/>
                    </a:solidFill>
                  </a:endParaRPr>
                </a:p>
              </p:txBody>
            </p:sp>
            <p:sp>
              <p:nvSpPr>
                <p:cNvPr id="15" name="Left-Right Arrow 14"/>
                <p:cNvSpPr/>
                <p:nvPr/>
              </p:nvSpPr>
              <p:spPr>
                <a:xfrm>
                  <a:off x="4284668" y="5893777"/>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prstClr val="white"/>
                    </a:solidFill>
                  </a:endParaRPr>
                </a:p>
              </p:txBody>
            </p:sp>
          </p:grpSp>
        </p:grpSp>
        <p:sp>
          <p:nvSpPr>
            <p:cNvPr id="10" name="TextBox 9"/>
            <p:cNvSpPr txBox="1"/>
            <p:nvPr/>
          </p:nvSpPr>
          <p:spPr>
            <a:xfrm>
              <a:off x="1406781" y="2791636"/>
              <a:ext cx="5522666" cy="769441"/>
            </a:xfrm>
            <a:prstGeom prst="rect">
              <a:avLst/>
            </a:prstGeom>
            <a:solidFill>
              <a:schemeClr val="bg1"/>
            </a:solidFill>
          </p:spPr>
          <p:txBody>
            <a:bodyPr wrap="none" rtlCol="0">
              <a:spAutoFit/>
            </a:bodyPr>
            <a:lstStyle/>
            <a:p>
              <a:pPr>
                <a:defRPr/>
              </a:pPr>
              <a:r>
                <a:rPr lang="en-US" sz="2400" b="1" kern="0" dirty="0">
                  <a:solidFill>
                    <a:sysClr val="windowText" lastClr="000000"/>
                  </a:solidFill>
                </a:rPr>
                <a:t>Data</a:t>
              </a:r>
              <a:r>
                <a:rPr lang="en-US" sz="2000" kern="0" dirty="0">
                  <a:solidFill>
                    <a:sysClr val="windowText" lastClr="000000"/>
                  </a:solidFill>
                </a:rPr>
                <a:t> Management                   </a:t>
              </a:r>
              <a:r>
                <a:rPr lang="en-US" sz="2400" b="1" kern="0" dirty="0">
                  <a:solidFill>
                    <a:sysClr val="windowText" lastClr="000000"/>
                  </a:solidFill>
                </a:rPr>
                <a:t>Model</a:t>
              </a:r>
              <a:r>
                <a:rPr lang="en-US" sz="2000" kern="0" dirty="0">
                  <a:solidFill>
                    <a:sysClr val="windowText" lastClr="000000"/>
                  </a:solidFill>
                </a:rPr>
                <a:t> for Big Data </a:t>
              </a:r>
              <a:br>
                <a:rPr lang="en-US" sz="2000" kern="0" dirty="0">
                  <a:solidFill>
                    <a:sysClr val="windowText" lastClr="000000"/>
                  </a:solidFill>
                </a:rPr>
              </a:br>
              <a:r>
                <a:rPr lang="en-US" sz="2000" kern="0" dirty="0">
                  <a:solidFill>
                    <a:sysClr val="windowText" lastClr="000000"/>
                  </a:solidFill>
                </a:rPr>
                <a:t>                                                        and Big Simulation</a:t>
              </a:r>
            </a:p>
          </p:txBody>
        </p:sp>
      </p:grpSp>
      <p:sp>
        <p:nvSpPr>
          <p:cNvPr id="24" name="TextBox 23">
            <a:extLst>
              <a:ext uri="{FF2B5EF4-FFF2-40B4-BE49-F238E27FC236}">
                <a16:creationId xmlns:a16="http://schemas.microsoft.com/office/drawing/2014/main" id="{1EFE740C-0767-46C2-99C2-1BEB4B23F3B0}"/>
              </a:ext>
            </a:extLst>
          </p:cNvPr>
          <p:cNvSpPr txBox="1"/>
          <p:nvPr/>
        </p:nvSpPr>
        <p:spPr>
          <a:xfrm>
            <a:off x="1898548" y="6094412"/>
            <a:ext cx="3317978" cy="830997"/>
          </a:xfrm>
          <a:prstGeom prst="rect">
            <a:avLst/>
          </a:prstGeom>
          <a:solidFill>
            <a:schemeClr val="bg1"/>
          </a:solidFill>
        </p:spPr>
        <p:txBody>
          <a:bodyPr wrap="square" rtlCol="0">
            <a:spAutoFit/>
          </a:bodyPr>
          <a:lstStyle/>
          <a:p>
            <a:r>
              <a:rPr lang="en-US" sz="2400" dirty="0"/>
              <a:t>Centralized HPC Cloud + </a:t>
            </a:r>
            <a:br>
              <a:rPr lang="en-US" sz="2400" dirty="0"/>
            </a:br>
            <a:r>
              <a:rPr lang="en-US" sz="2400" dirty="0"/>
              <a:t>Edge = Fog + IoT Devices</a:t>
            </a:r>
          </a:p>
        </p:txBody>
      </p:sp>
      <p:grpSp>
        <p:nvGrpSpPr>
          <p:cNvPr id="4" name="Group 3">
            <a:extLst>
              <a:ext uri="{FF2B5EF4-FFF2-40B4-BE49-F238E27FC236}">
                <a16:creationId xmlns:a16="http://schemas.microsoft.com/office/drawing/2014/main" id="{F9D791D0-6438-4EC3-8A23-D28F9B2AFCA6}"/>
              </a:ext>
            </a:extLst>
          </p:cNvPr>
          <p:cNvGrpSpPr/>
          <p:nvPr/>
        </p:nvGrpSpPr>
        <p:grpSpPr>
          <a:xfrm>
            <a:off x="1417912" y="2722441"/>
            <a:ext cx="4039162" cy="3425430"/>
            <a:chOff x="1266738" y="2597591"/>
            <a:chExt cx="4039162" cy="3425430"/>
          </a:xfrm>
        </p:grpSpPr>
        <p:pic>
          <p:nvPicPr>
            <p:cNvPr id="17" name="Picture 16">
              <a:extLst>
                <a:ext uri="{FF2B5EF4-FFF2-40B4-BE49-F238E27FC236}">
                  <a16:creationId xmlns:a16="http://schemas.microsoft.com/office/drawing/2014/main" id="{7DACE229-575C-4240-8EE6-F286D0B5CB6B}"/>
                </a:ext>
              </a:extLst>
            </p:cNvPr>
            <p:cNvPicPr>
              <a:picLocks noChangeAspect="1"/>
            </p:cNvPicPr>
            <p:nvPr/>
          </p:nvPicPr>
          <p:blipFill rotWithShape="1">
            <a:blip r:embed="rId4">
              <a:extLst>
                <a:ext uri="{28A0092B-C50C-407E-A947-70E740481C1C}">
                  <a14:useLocalDpi xmlns:a14="http://schemas.microsoft.com/office/drawing/2010/main" val="0"/>
                </a:ext>
              </a:extLst>
            </a:blip>
            <a:srcRect l="50297" b="12482"/>
            <a:stretch/>
          </p:blipFill>
          <p:spPr>
            <a:xfrm>
              <a:off x="1266738" y="2597591"/>
              <a:ext cx="4039162" cy="3425430"/>
            </a:xfrm>
            <a:prstGeom prst="rect">
              <a:avLst/>
            </a:prstGeom>
          </p:spPr>
        </p:pic>
        <p:sp>
          <p:nvSpPr>
            <p:cNvPr id="18" name="AutoShape 2" descr="Image result for clouds">
              <a:extLst>
                <a:ext uri="{FF2B5EF4-FFF2-40B4-BE49-F238E27FC236}">
                  <a16:creationId xmlns:a16="http://schemas.microsoft.com/office/drawing/2014/main" id="{3FF11B7B-D49C-4E2D-AEDE-125FBFB310EB}"/>
                </a:ext>
              </a:extLst>
            </p:cNvPr>
            <p:cNvSpPr>
              <a:spLocks noChangeAspect="1" noChangeArrowheads="1"/>
            </p:cNvSpPr>
            <p:nvPr/>
          </p:nvSpPr>
          <p:spPr bwMode="auto">
            <a:xfrm>
              <a:off x="3101563" y="52538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a:extLst>
                <a:ext uri="{FF2B5EF4-FFF2-40B4-BE49-F238E27FC236}">
                  <a16:creationId xmlns:a16="http://schemas.microsoft.com/office/drawing/2014/main" id="{CAA2C37D-E508-4271-8D33-6A93E2F3B137}"/>
                </a:ext>
              </a:extLst>
            </p:cNvPr>
            <p:cNvGrpSpPr/>
            <p:nvPr/>
          </p:nvGrpSpPr>
          <p:grpSpPr>
            <a:xfrm>
              <a:off x="2560387" y="3582448"/>
              <a:ext cx="1268146" cy="1240972"/>
              <a:chOff x="10273004" y="1511559"/>
              <a:chExt cx="1268146" cy="1240972"/>
            </a:xfrm>
          </p:grpSpPr>
          <p:sp>
            <p:nvSpPr>
              <p:cNvPr id="20" name="Oval 19">
                <a:extLst>
                  <a:ext uri="{FF2B5EF4-FFF2-40B4-BE49-F238E27FC236}">
                    <a16:creationId xmlns:a16="http://schemas.microsoft.com/office/drawing/2014/main" id="{387EE475-DEDF-43C3-AAE2-2619FB3D0D76}"/>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AB3AF8A-BC47-4917-BDA4-A963ED1103FD}"/>
                  </a:ext>
                </a:extLst>
              </p:cNvPr>
              <p:cNvPicPr>
                <a:picLocks noChangeAspect="1"/>
              </p:cNvPicPr>
              <p:nvPr/>
            </p:nvPicPr>
            <p:blipFill>
              <a:blip r:embed="rId5"/>
              <a:stretch>
                <a:fillRect/>
              </a:stretch>
            </p:blipFill>
            <p:spPr>
              <a:xfrm>
                <a:off x="10516630" y="1688602"/>
                <a:ext cx="793912" cy="444590"/>
              </a:xfrm>
              <a:prstGeom prst="rect">
                <a:avLst/>
              </a:prstGeom>
            </p:spPr>
          </p:pic>
          <p:pic>
            <p:nvPicPr>
              <p:cNvPr id="22" name="Picture 4" descr="Related image">
                <a:extLst>
                  <a:ext uri="{FF2B5EF4-FFF2-40B4-BE49-F238E27FC236}">
                    <a16:creationId xmlns:a16="http://schemas.microsoft.com/office/drawing/2014/main" id="{D2EE8EB9-979C-40C0-9FEA-AC4A74F3DC4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2CBFBE52-0BD4-494A-B8A6-5F5CFEA863E0}"/>
                  </a:ext>
                </a:extLst>
              </p:cNvPr>
              <p:cNvSpPr/>
              <p:nvPr/>
            </p:nvSpPr>
            <p:spPr>
              <a:xfrm>
                <a:off x="10300178" y="1511559"/>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grpSp>
        <p:sp>
          <p:nvSpPr>
            <p:cNvPr id="25" name="TextBox 24">
              <a:extLst>
                <a:ext uri="{FF2B5EF4-FFF2-40B4-BE49-F238E27FC236}">
                  <a16:creationId xmlns:a16="http://schemas.microsoft.com/office/drawing/2014/main" id="{A016DB55-7B72-49D7-AD3C-E01B2D159F95}"/>
                </a:ext>
              </a:extLst>
            </p:cNvPr>
            <p:cNvSpPr txBox="1"/>
            <p:nvPr/>
          </p:nvSpPr>
          <p:spPr>
            <a:xfrm>
              <a:off x="3965846" y="3592251"/>
              <a:ext cx="518155" cy="369332"/>
            </a:xfrm>
            <a:prstGeom prst="rect">
              <a:avLst/>
            </a:prstGeom>
            <a:noFill/>
          </p:spPr>
          <p:txBody>
            <a:bodyPr wrap="none" rtlCol="0">
              <a:spAutoFit/>
            </a:bodyPr>
            <a:lstStyle/>
            <a:p>
              <a:r>
                <a:rPr lang="en-US" dirty="0"/>
                <a:t>Fog</a:t>
              </a:r>
            </a:p>
          </p:txBody>
        </p:sp>
      </p:grpSp>
      <p:sp>
        <p:nvSpPr>
          <p:cNvPr id="26" name="Date Placeholder 25">
            <a:extLst>
              <a:ext uri="{FF2B5EF4-FFF2-40B4-BE49-F238E27FC236}">
                <a16:creationId xmlns:a16="http://schemas.microsoft.com/office/drawing/2014/main" id="{F9F3BC41-F2CD-4BF6-9BA4-73EDCE5C039D}"/>
              </a:ext>
            </a:extLst>
          </p:cNvPr>
          <p:cNvSpPr>
            <a:spLocks noGrp="1"/>
          </p:cNvSpPr>
          <p:nvPr>
            <p:ph type="dt" sz="half" idx="10"/>
          </p:nvPr>
        </p:nvSpPr>
        <p:spPr/>
        <p:txBody>
          <a:bodyPr/>
          <a:lstStyle/>
          <a:p>
            <a:fld id="{00B4F901-967D-4641-92F0-672A7F2C528C}" type="datetime1">
              <a:rPr lang="en-US" smtClean="0">
                <a:solidFill>
                  <a:prstClr val="black">
                    <a:tint val="75000"/>
                  </a:prstClr>
                </a:solidFill>
              </a:rPr>
              <a:t>9/12/2017</a:t>
            </a:fld>
            <a:endParaRPr lang="en-US">
              <a:solidFill>
                <a:prstClr val="black">
                  <a:tint val="75000"/>
                </a:prstClr>
              </a:solidFill>
            </a:endParaRPr>
          </a:p>
        </p:txBody>
      </p:sp>
      <p:sp>
        <p:nvSpPr>
          <p:cNvPr id="27" name="Slide Number Placeholder 26">
            <a:extLst>
              <a:ext uri="{FF2B5EF4-FFF2-40B4-BE49-F238E27FC236}">
                <a16:creationId xmlns:a16="http://schemas.microsoft.com/office/drawing/2014/main" id="{A8FA128B-FFB3-404F-A9A4-214E8395C8B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6557356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7995"/>
            <a:ext cx="12192000" cy="5700587"/>
          </a:xfrm>
          <a:noFill/>
        </p:spPr>
        <p:txBody>
          <a:bodyPr>
            <a:normAutofit/>
          </a:bodyPr>
          <a:lstStyle/>
          <a:p>
            <a:r>
              <a:rPr lang="en-US" sz="1800" b="1" dirty="0"/>
              <a:t>Applications, Benchma</a:t>
            </a:r>
            <a:r>
              <a:rPr lang="en-US" sz="2000" b="1" dirty="0"/>
              <a:t>r</a:t>
            </a:r>
            <a:r>
              <a:rPr lang="en-US" sz="1800" b="1" dirty="0"/>
              <a:t>ks and Libraries</a:t>
            </a:r>
          </a:p>
          <a:p>
            <a:pPr lvl="1"/>
            <a:r>
              <a:rPr lang="en-US" sz="1800" dirty="0"/>
              <a:t>51 NIST Big Data Use Cases, 7 Computational Giants of the NRC report, 13 Berkeley dwarfs, 7 NAS parallel benchmarks</a:t>
            </a:r>
          </a:p>
          <a:p>
            <a:pPr lvl="1"/>
            <a:r>
              <a:rPr lang="en-US" sz="1800" dirty="0"/>
              <a:t>Unified discussion by separately discussing </a:t>
            </a:r>
            <a:r>
              <a:rPr lang="en-US" sz="1800" b="1" dirty="0"/>
              <a:t>data &amp; model </a:t>
            </a:r>
            <a:r>
              <a:rPr lang="en-US" sz="1800" dirty="0"/>
              <a:t>for each application;</a:t>
            </a:r>
          </a:p>
          <a:p>
            <a:pPr lvl="1"/>
            <a:r>
              <a:rPr lang="en-US" sz="1800" dirty="0"/>
              <a:t>64 facets– Convergence Diamonds -- characterize applications</a:t>
            </a:r>
          </a:p>
          <a:p>
            <a:pPr lvl="1"/>
            <a:r>
              <a:rPr lang="en-US" sz="1800" dirty="0"/>
              <a:t>Characterization identifies hardware and software features for each application across big data, simulation; “complete” set of benchmarks (NIST)</a:t>
            </a:r>
          </a:p>
          <a:p>
            <a:r>
              <a:rPr lang="en-US" sz="1800" dirty="0"/>
              <a:t>Exemplar Ogre and Convergence Diamond Features</a:t>
            </a:r>
          </a:p>
          <a:p>
            <a:pPr lvl="1"/>
            <a:r>
              <a:rPr lang="en-US" sz="1800" b="1" dirty="0"/>
              <a:t>Overall application structure </a:t>
            </a:r>
            <a:r>
              <a:rPr lang="en-US" sz="1800" dirty="0"/>
              <a:t>e.g. pleasingly parallel</a:t>
            </a:r>
          </a:p>
          <a:p>
            <a:pPr lvl="1"/>
            <a:r>
              <a:rPr lang="en-US" sz="1800" b="1" dirty="0"/>
              <a:t>Data Features </a:t>
            </a:r>
            <a:r>
              <a:rPr lang="en-US" sz="1800" dirty="0"/>
              <a:t>e.g. from IoT, stored in HDFS ….</a:t>
            </a:r>
          </a:p>
          <a:p>
            <a:pPr lvl="1"/>
            <a:r>
              <a:rPr lang="en-US" sz="1800" b="1" dirty="0"/>
              <a:t>Processing Features </a:t>
            </a:r>
            <a:r>
              <a:rPr lang="en-US" sz="1800" dirty="0"/>
              <a:t>e.g. uses neural nets or conjugate gradient</a:t>
            </a:r>
          </a:p>
          <a:p>
            <a:pPr lvl="1"/>
            <a:r>
              <a:rPr lang="en-US" sz="1800" b="1" dirty="0"/>
              <a:t>Execution Structure </a:t>
            </a:r>
            <a:r>
              <a:rPr lang="en-US" sz="1800" dirty="0"/>
              <a:t>e.g. data or model volume</a:t>
            </a:r>
          </a:p>
          <a:p>
            <a:r>
              <a:rPr lang="en-US" sz="1800" dirty="0"/>
              <a:t>Need to distinguish </a:t>
            </a:r>
            <a:r>
              <a:rPr lang="en-US" sz="1800" b="1" dirty="0"/>
              <a:t>data management </a:t>
            </a:r>
            <a:r>
              <a:rPr lang="en-US" sz="1800" dirty="0"/>
              <a:t>from </a:t>
            </a:r>
            <a:r>
              <a:rPr lang="en-US" sz="1800" b="1" dirty="0"/>
              <a:t>data analytics</a:t>
            </a:r>
          </a:p>
          <a:p>
            <a:r>
              <a:rPr lang="en-US" sz="1800" b="1" dirty="0"/>
              <a:t>Management </a:t>
            </a:r>
            <a:r>
              <a:rPr lang="en-US" sz="1800" dirty="0"/>
              <a:t>and</a:t>
            </a:r>
            <a:r>
              <a:rPr lang="en-US" sz="1800" b="1" dirty="0"/>
              <a:t> Search </a:t>
            </a:r>
            <a:r>
              <a:rPr lang="en-US" sz="1800" dirty="0"/>
              <a:t>I/O intensive and suitable for classic clouds</a:t>
            </a:r>
          </a:p>
          <a:p>
            <a:pPr lvl="1"/>
            <a:r>
              <a:rPr lang="en-US" sz="1800" dirty="0"/>
              <a:t>Science data has fewer users than commercial but </a:t>
            </a:r>
            <a:r>
              <a:rPr lang="en-US" sz="1800" b="1" dirty="0"/>
              <a:t>requirements </a:t>
            </a:r>
            <a:r>
              <a:rPr lang="en-US" sz="1800" dirty="0"/>
              <a:t>poorly understood</a:t>
            </a:r>
          </a:p>
          <a:p>
            <a:r>
              <a:rPr lang="en-US" sz="1800" b="1" dirty="0"/>
              <a:t>Analytics</a:t>
            </a:r>
            <a:r>
              <a:rPr lang="en-US" sz="1800" dirty="0"/>
              <a:t> has many features in common with large scale </a:t>
            </a:r>
            <a:r>
              <a:rPr lang="en-US" sz="1800" b="1" dirty="0"/>
              <a:t>simulations</a:t>
            </a:r>
          </a:p>
          <a:p>
            <a:pPr lvl="1"/>
            <a:r>
              <a:rPr lang="en-US" sz="1800" dirty="0"/>
              <a:t>Data analytics often </a:t>
            </a:r>
            <a:r>
              <a:rPr lang="en-US" sz="1800" b="1" dirty="0"/>
              <a:t>SPMD</a:t>
            </a:r>
            <a:r>
              <a:rPr lang="en-US" sz="1800" dirty="0"/>
              <a:t>, </a:t>
            </a:r>
            <a:r>
              <a:rPr lang="en-US" sz="1800" b="1" dirty="0"/>
              <a:t>BSP</a:t>
            </a:r>
            <a:r>
              <a:rPr lang="en-US" sz="1800" dirty="0"/>
              <a:t> and benefits from high performance networking and communication libraries.</a:t>
            </a:r>
          </a:p>
          <a:p>
            <a:pPr lvl="1"/>
            <a:r>
              <a:rPr lang="en-US" sz="1800" b="1" dirty="0"/>
              <a:t>Decompose Model </a:t>
            </a:r>
            <a:r>
              <a:rPr lang="en-US" sz="1800" dirty="0"/>
              <a:t>(as in simulation) and </a:t>
            </a:r>
            <a:r>
              <a:rPr lang="en-US" sz="1800" b="1" dirty="0"/>
              <a:t>Data</a:t>
            </a:r>
            <a:r>
              <a:rPr lang="en-US" sz="1800" dirty="0"/>
              <a:t> (bit different and confusing) across nodes of cluster</a:t>
            </a:r>
          </a:p>
          <a:p>
            <a:pPr lvl="1"/>
            <a:endParaRPr lang="en-US" sz="1800" dirty="0"/>
          </a:p>
          <a:p>
            <a:pPr lvl="1"/>
            <a:endParaRPr lang="en-US" sz="1800" dirty="0"/>
          </a:p>
        </p:txBody>
      </p:sp>
      <p:sp>
        <p:nvSpPr>
          <p:cNvPr id="2" name="Title 1"/>
          <p:cNvSpPr>
            <a:spLocks noGrp="1"/>
          </p:cNvSpPr>
          <p:nvPr>
            <p:ph type="title"/>
          </p:nvPr>
        </p:nvSpPr>
        <p:spPr>
          <a:xfrm>
            <a:off x="1524000" y="81752"/>
            <a:ext cx="9144000" cy="533400"/>
          </a:xfrm>
        </p:spPr>
        <p:txBody>
          <a:bodyPr/>
          <a:lstStyle/>
          <a:p>
            <a:pPr algn="ctr"/>
            <a:r>
              <a:rPr lang="en-US" sz="3100" b="1" dirty="0">
                <a:latin typeface="+mn-lt"/>
              </a:rPr>
              <a:t>Summary of Big Data HPC Convergence I</a:t>
            </a:r>
          </a:p>
        </p:txBody>
      </p:sp>
      <p:sp>
        <p:nvSpPr>
          <p:cNvPr id="6" name="Date Placeholder 5">
            <a:extLst>
              <a:ext uri="{FF2B5EF4-FFF2-40B4-BE49-F238E27FC236}">
                <a16:creationId xmlns:a16="http://schemas.microsoft.com/office/drawing/2014/main" id="{2E94B5FE-2E2D-44C1-AB8C-77E00F550780}"/>
              </a:ext>
            </a:extLst>
          </p:cNvPr>
          <p:cNvSpPr>
            <a:spLocks noGrp="1"/>
          </p:cNvSpPr>
          <p:nvPr>
            <p:ph type="dt" sz="half" idx="10"/>
          </p:nvPr>
        </p:nvSpPr>
        <p:spPr/>
        <p:txBody>
          <a:bodyPr/>
          <a:lstStyle/>
          <a:p>
            <a:fld id="{1CBF8035-975A-4981-8D68-0781D7C496B5}" type="datetime1">
              <a:rPr lang="en-US" smtClean="0">
                <a:solidFill>
                  <a:prstClr val="black">
                    <a:tint val="75000"/>
                  </a:prstClr>
                </a:solidFill>
              </a:rPr>
              <a:t>9/12/2017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B214BF0-E755-4AA7-B5D7-1A29571C3BA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31218807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3506"/>
            <a:ext cx="12192000" cy="5856531"/>
          </a:xfrm>
          <a:noFill/>
        </p:spPr>
        <p:txBody>
          <a:bodyPr/>
          <a:lstStyle/>
          <a:p>
            <a:r>
              <a:rPr lang="en-US" sz="1800" b="1" dirty="0"/>
              <a:t>Software Architecture and its implementation</a:t>
            </a:r>
          </a:p>
          <a:p>
            <a:pPr lvl="1"/>
            <a:r>
              <a:rPr lang="en-US" sz="1800" b="1" dirty="0"/>
              <a:t>HPC-ABDS: </a:t>
            </a:r>
            <a:r>
              <a:rPr lang="en-US" sz="1800" dirty="0"/>
              <a:t>Cloud-HPC interoperable software: performance of HPC (High Performance Computing) and the rich functionality of the Apache Big Data Stack. </a:t>
            </a:r>
          </a:p>
          <a:p>
            <a:pPr lvl="1"/>
            <a:r>
              <a:rPr lang="en-US" sz="1800" b="1" dirty="0"/>
              <a:t>Added HPC </a:t>
            </a:r>
            <a:r>
              <a:rPr lang="en-US" sz="1800" dirty="0"/>
              <a:t>to Hadoop, Storm, Heron, Spark; </a:t>
            </a:r>
          </a:p>
          <a:p>
            <a:pPr lvl="1"/>
            <a:r>
              <a:rPr lang="en-US" sz="1800" b="1" dirty="0"/>
              <a:t>Twister2 </a:t>
            </a:r>
            <a:r>
              <a:rPr lang="en-US" sz="1800" dirty="0"/>
              <a:t>will add to Beam and Flink as a </a:t>
            </a:r>
            <a:r>
              <a:rPr lang="en-US" sz="1800" b="1" dirty="0"/>
              <a:t>HPC-</a:t>
            </a:r>
            <a:r>
              <a:rPr lang="en-US" sz="1800" b="1" dirty="0" err="1"/>
              <a:t>FaaS</a:t>
            </a:r>
            <a:r>
              <a:rPr lang="en-US" sz="1800" dirty="0"/>
              <a:t> programming model</a:t>
            </a:r>
          </a:p>
          <a:p>
            <a:pPr lvl="1"/>
            <a:r>
              <a:rPr lang="en-US" sz="1800" dirty="0"/>
              <a:t>Could work in Apache model contributing code in different ways</a:t>
            </a:r>
          </a:p>
          <a:p>
            <a:pPr lvl="1"/>
            <a:r>
              <a:rPr lang="en-US" sz="1800" dirty="0"/>
              <a:t>One approach is an </a:t>
            </a:r>
            <a:r>
              <a:rPr lang="en-US" sz="1800" b="1" dirty="0"/>
              <a:t>HPC</a:t>
            </a:r>
            <a:r>
              <a:rPr lang="en-US" sz="1800" dirty="0"/>
              <a:t> project in </a:t>
            </a:r>
            <a:r>
              <a:rPr lang="en-US" sz="1800" b="1" dirty="0"/>
              <a:t>Apache Foundation</a:t>
            </a:r>
          </a:p>
          <a:p>
            <a:r>
              <a:rPr lang="en-US" sz="1800" b="1" dirty="0" err="1"/>
              <a:t>HPCCloud</a:t>
            </a:r>
            <a:r>
              <a:rPr lang="en-US" sz="1800" b="1" dirty="0"/>
              <a:t> runs same HPC-ABDS software across all </a:t>
            </a:r>
            <a:r>
              <a:rPr lang="en-US" sz="1800" dirty="0"/>
              <a:t>platforms but “data management” nodes have different balance in I/O, Network and Compute from “model” nodes</a:t>
            </a:r>
          </a:p>
          <a:p>
            <a:pPr lvl="1"/>
            <a:r>
              <a:rPr lang="en-US" sz="1800" dirty="0"/>
              <a:t>Optimize to data and model functions as specified by convergence diamonds rather than optimizing for simulation and big data</a:t>
            </a:r>
          </a:p>
          <a:p>
            <a:r>
              <a:rPr lang="en-US" sz="1800" b="1" dirty="0"/>
              <a:t>Convergence Language: </a:t>
            </a:r>
            <a:r>
              <a:rPr lang="en-US" sz="1800" dirty="0"/>
              <a:t>Make C++, Java, Scala, Python (R) … perform well</a:t>
            </a:r>
          </a:p>
          <a:p>
            <a:r>
              <a:rPr lang="en-US" sz="1800" b="1" dirty="0"/>
              <a:t>Training: </a:t>
            </a:r>
            <a:r>
              <a:rPr lang="en-US" sz="1800" dirty="0"/>
              <a:t>Students prefer to learn machine learning and clouds and need to be taught importance of HPC to Big Data</a:t>
            </a:r>
          </a:p>
          <a:p>
            <a:r>
              <a:rPr lang="en-US" sz="1800" b="1" dirty="0"/>
              <a:t>Sustainability: </a:t>
            </a:r>
            <a:r>
              <a:rPr lang="en-US" sz="1800" dirty="0"/>
              <a:t>research/HPC communities cannot afford to develop everything (hardware and software) from scratch</a:t>
            </a:r>
          </a:p>
          <a:p>
            <a:r>
              <a:rPr lang="en-US" sz="1800" b="1" dirty="0" err="1"/>
              <a:t>HPCCloud</a:t>
            </a:r>
            <a:r>
              <a:rPr lang="en-US" sz="1800" b="1" dirty="0"/>
              <a:t> 2.0 </a:t>
            </a:r>
            <a:r>
              <a:rPr lang="en-US" sz="1800" dirty="0"/>
              <a:t>uses DevOps to deploy HPC-ABDS on clouds or HPC</a:t>
            </a:r>
          </a:p>
          <a:p>
            <a:r>
              <a:rPr lang="en-US" sz="1800" b="1" dirty="0" err="1"/>
              <a:t>HPCCloud</a:t>
            </a:r>
            <a:r>
              <a:rPr lang="en-US" sz="1800" b="1" dirty="0"/>
              <a:t> 3.0 </a:t>
            </a:r>
            <a:r>
              <a:rPr lang="en-US" sz="1800" dirty="0"/>
              <a:t>delivers </a:t>
            </a:r>
            <a:r>
              <a:rPr lang="en-US" sz="1800" b="1" dirty="0"/>
              <a:t>Solutions as a Service </a:t>
            </a:r>
            <a:r>
              <a:rPr lang="en-US" sz="1800" dirty="0"/>
              <a:t>with an </a:t>
            </a:r>
            <a:r>
              <a:rPr lang="en-US" sz="1800" b="1" dirty="0"/>
              <a:t>HPC-</a:t>
            </a:r>
            <a:r>
              <a:rPr lang="en-US" sz="1800" b="1" dirty="0" err="1"/>
              <a:t>FaaS</a:t>
            </a:r>
            <a:r>
              <a:rPr lang="en-US" sz="1800" b="1" dirty="0"/>
              <a:t> </a:t>
            </a:r>
            <a:r>
              <a:rPr lang="en-US" sz="1800" dirty="0"/>
              <a:t>programming model</a:t>
            </a:r>
          </a:p>
        </p:txBody>
      </p:sp>
      <p:sp>
        <p:nvSpPr>
          <p:cNvPr id="2" name="Title 1"/>
          <p:cNvSpPr>
            <a:spLocks noGrp="1"/>
          </p:cNvSpPr>
          <p:nvPr>
            <p:ph type="title"/>
          </p:nvPr>
        </p:nvSpPr>
        <p:spPr>
          <a:xfrm>
            <a:off x="1524000" y="110106"/>
            <a:ext cx="9144000" cy="533400"/>
          </a:xfrm>
        </p:spPr>
        <p:txBody>
          <a:bodyPr>
            <a:normAutofit fontScale="90000"/>
          </a:bodyPr>
          <a:lstStyle/>
          <a:p>
            <a:pPr algn="ctr"/>
            <a:r>
              <a:rPr lang="en-US" sz="3600" b="1" dirty="0">
                <a:latin typeface="+mn-lt"/>
              </a:rPr>
              <a:t>Summary of Big Data HPC Convergence II</a:t>
            </a:r>
          </a:p>
        </p:txBody>
      </p:sp>
      <p:sp>
        <p:nvSpPr>
          <p:cNvPr id="6" name="Date Placeholder 5">
            <a:extLst>
              <a:ext uri="{FF2B5EF4-FFF2-40B4-BE49-F238E27FC236}">
                <a16:creationId xmlns:a16="http://schemas.microsoft.com/office/drawing/2014/main" id="{A193FB2F-840C-4EFB-8A12-5F0DEB2E8CA2}"/>
              </a:ext>
            </a:extLst>
          </p:cNvPr>
          <p:cNvSpPr>
            <a:spLocks noGrp="1"/>
          </p:cNvSpPr>
          <p:nvPr>
            <p:ph type="dt" sz="half" idx="10"/>
          </p:nvPr>
        </p:nvSpPr>
        <p:spPr/>
        <p:txBody>
          <a:bodyPr/>
          <a:lstStyle/>
          <a:p>
            <a:fld id="{DA306508-C3E3-487C-A23B-7B51B27F93A0}" type="datetime1">
              <a:rPr lang="en-US" smtClean="0">
                <a:solidFill>
                  <a:prstClr val="black">
                    <a:tint val="75000"/>
                  </a:prstClr>
                </a:solidFill>
              </a:rPr>
              <a:t>9/12/2017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EED1BA4-B1BA-4DD3-98BD-38E4761CE47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34416168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BEDF-0F59-4D5C-A4F9-C1B62AE17CA9}"/>
              </a:ext>
            </a:extLst>
          </p:cNvPr>
          <p:cNvSpPr>
            <a:spLocks noGrp="1"/>
          </p:cNvSpPr>
          <p:nvPr>
            <p:ph type="title"/>
          </p:nvPr>
        </p:nvSpPr>
        <p:spPr>
          <a:xfrm>
            <a:off x="94622" y="83772"/>
            <a:ext cx="7188680" cy="1213400"/>
          </a:xfrm>
        </p:spPr>
        <p:txBody>
          <a:bodyPr>
            <a:normAutofit fontScale="90000"/>
          </a:bodyPr>
          <a:lstStyle/>
          <a:p>
            <a:r>
              <a:rPr lang="en-US" b="1" dirty="0">
                <a:latin typeface="+mn-lt"/>
              </a:rPr>
              <a:t>Intelligent Systems Engineering at Indiana University</a:t>
            </a:r>
          </a:p>
        </p:txBody>
      </p:sp>
      <p:sp>
        <p:nvSpPr>
          <p:cNvPr id="3" name="Content Placeholder 2">
            <a:extLst>
              <a:ext uri="{FF2B5EF4-FFF2-40B4-BE49-F238E27FC236}">
                <a16:creationId xmlns:a16="http://schemas.microsoft.com/office/drawing/2014/main" id="{F828F0AA-5F5E-4CC9-AC40-A0668C317773}"/>
              </a:ext>
            </a:extLst>
          </p:cNvPr>
          <p:cNvSpPr>
            <a:spLocks noGrp="1"/>
          </p:cNvSpPr>
          <p:nvPr>
            <p:ph idx="1"/>
          </p:nvPr>
        </p:nvSpPr>
        <p:spPr>
          <a:xfrm>
            <a:off x="0" y="1297171"/>
            <a:ext cx="6358270" cy="4784651"/>
          </a:xfrm>
        </p:spPr>
        <p:txBody>
          <a:bodyPr>
            <a:normAutofit lnSpcReduction="10000"/>
          </a:bodyPr>
          <a:lstStyle/>
          <a:p>
            <a:r>
              <a:rPr lang="en-US" dirty="0"/>
              <a:t>All students do basic engineering plus machine learning (AI), Modelling&amp; Simulation, Internet of Things</a:t>
            </a:r>
          </a:p>
          <a:p>
            <a:r>
              <a:rPr lang="en-US" dirty="0"/>
              <a:t>Also courses on HPC, cloud computing, edge computing, deep learning </a:t>
            </a:r>
          </a:p>
          <a:p>
            <a:r>
              <a:rPr lang="en-US" dirty="0"/>
              <a:t>Fits recent headlines:</a:t>
            </a:r>
          </a:p>
          <a:p>
            <a:r>
              <a:rPr lang="en-US" sz="2600" i="1" dirty="0"/>
              <a:t>Google, Facebook, And Microsoft Are Remaking Themselves Around AI</a:t>
            </a:r>
          </a:p>
          <a:p>
            <a:r>
              <a:rPr lang="en-US" sz="2600" i="1" dirty="0"/>
              <a:t>How Google Is Remaking Itself As A “Machine Learning First” Company</a:t>
            </a:r>
          </a:p>
          <a:p>
            <a:r>
              <a:rPr lang="en-US" sz="2600" i="1" dirty="0"/>
              <a:t>If You Love Machine Learning, You Should Check Out General Electric</a:t>
            </a:r>
          </a:p>
          <a:p>
            <a:endParaRPr lang="en-US" dirty="0"/>
          </a:p>
          <a:p>
            <a:endParaRPr lang="en-US" dirty="0"/>
          </a:p>
        </p:txBody>
      </p:sp>
      <p:pic>
        <p:nvPicPr>
          <p:cNvPr id="5" name="Picture 4">
            <a:extLst>
              <a:ext uri="{FF2B5EF4-FFF2-40B4-BE49-F238E27FC236}">
                <a16:creationId xmlns:a16="http://schemas.microsoft.com/office/drawing/2014/main" id="{4A5334AD-3411-4B87-ACE8-89F496D7EBD1}"/>
              </a:ext>
            </a:extLst>
          </p:cNvPr>
          <p:cNvPicPr>
            <a:picLocks noChangeAspect="1"/>
          </p:cNvPicPr>
          <p:nvPr/>
        </p:nvPicPr>
        <p:blipFill>
          <a:blip r:embed="rId2"/>
          <a:stretch>
            <a:fillRect/>
          </a:stretch>
        </p:blipFill>
        <p:spPr>
          <a:xfrm>
            <a:off x="6484932" y="80963"/>
            <a:ext cx="5707068" cy="6096000"/>
          </a:xfrm>
          <a:prstGeom prst="rect">
            <a:avLst/>
          </a:prstGeom>
        </p:spPr>
      </p:pic>
      <p:sp>
        <p:nvSpPr>
          <p:cNvPr id="7" name="Date Placeholder 6">
            <a:extLst>
              <a:ext uri="{FF2B5EF4-FFF2-40B4-BE49-F238E27FC236}">
                <a16:creationId xmlns:a16="http://schemas.microsoft.com/office/drawing/2014/main" id="{27B9346E-774C-410D-B68B-E1912F202A77}"/>
              </a:ext>
            </a:extLst>
          </p:cNvPr>
          <p:cNvSpPr>
            <a:spLocks noGrp="1"/>
          </p:cNvSpPr>
          <p:nvPr>
            <p:ph type="dt" sz="half" idx="10"/>
          </p:nvPr>
        </p:nvSpPr>
        <p:spPr/>
        <p:txBody>
          <a:bodyPr/>
          <a:lstStyle/>
          <a:p>
            <a:fld id="{0EFB4F22-D433-4646-A09E-B86F4C545E4D}" type="datetime1">
              <a:rPr lang="en-US" smtClean="0">
                <a:solidFill>
                  <a:prstClr val="black">
                    <a:tint val="75000"/>
                  </a:prstClr>
                </a:solidFill>
              </a:rPr>
              <a:t>9/14/2017</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AC378DA1-F67D-418B-848B-150A7A03E48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val="7753609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DC2B-C2F7-4FBA-9067-4F8DC90809BE}"/>
              </a:ext>
            </a:extLst>
          </p:cNvPr>
          <p:cNvSpPr>
            <a:spLocks noGrp="1"/>
          </p:cNvSpPr>
          <p:nvPr>
            <p:ph type="title"/>
          </p:nvPr>
        </p:nvSpPr>
        <p:spPr>
          <a:xfrm>
            <a:off x="838200" y="365125"/>
            <a:ext cx="10515600" cy="712237"/>
          </a:xfrm>
        </p:spPr>
        <p:txBody>
          <a:bodyPr/>
          <a:lstStyle/>
          <a:p>
            <a:pPr algn="ctr"/>
            <a:r>
              <a:rPr lang="en-US" b="1" dirty="0"/>
              <a:t>Abstract</a:t>
            </a:r>
          </a:p>
        </p:txBody>
      </p:sp>
      <p:sp>
        <p:nvSpPr>
          <p:cNvPr id="3" name="Content Placeholder 2">
            <a:extLst>
              <a:ext uri="{FF2B5EF4-FFF2-40B4-BE49-F238E27FC236}">
                <a16:creationId xmlns:a16="http://schemas.microsoft.com/office/drawing/2014/main" id="{9F93A6BB-723E-4E7D-AE17-3DDA4C744554}"/>
              </a:ext>
            </a:extLst>
          </p:cNvPr>
          <p:cNvSpPr>
            <a:spLocks noGrp="1"/>
          </p:cNvSpPr>
          <p:nvPr>
            <p:ph idx="1"/>
          </p:nvPr>
        </p:nvSpPr>
        <p:spPr>
          <a:xfrm>
            <a:off x="285938" y="1200935"/>
            <a:ext cx="11601262" cy="4783405"/>
          </a:xfrm>
        </p:spPr>
        <p:txBody>
          <a:bodyPr>
            <a:normAutofit lnSpcReduction="10000"/>
          </a:bodyPr>
          <a:lstStyle/>
          <a:p>
            <a:r>
              <a:rPr lang="en-US" dirty="0"/>
              <a:t>There are two important types of convergence that will </a:t>
            </a:r>
            <a:br>
              <a:rPr lang="en-US" dirty="0"/>
            </a:br>
            <a:r>
              <a:rPr lang="en-US" dirty="0"/>
              <a:t>shape the near-term future of computing sciences. </a:t>
            </a:r>
          </a:p>
          <a:p>
            <a:r>
              <a:rPr lang="en-US" dirty="0"/>
              <a:t>The first is the convergence between HPC, Cloud, and Edge platforms for science. The focus of this presentation</a:t>
            </a:r>
          </a:p>
          <a:p>
            <a:r>
              <a:rPr lang="en-US" dirty="0"/>
              <a:t>The second is the integration between Simulations and Big Data applications. </a:t>
            </a:r>
          </a:p>
          <a:p>
            <a:r>
              <a:rPr lang="en-US" dirty="0"/>
              <a:t>We believe understanding these trends is not just a matter of idle speculation but is important in particular to conceptualize and design future computing platforms for Science. </a:t>
            </a:r>
          </a:p>
          <a:p>
            <a:r>
              <a:rPr lang="en-US" dirty="0"/>
              <a:t>The Twister2 paper presents our analysis of the convergence between simulations and big-data applications as well as selected research about managing the convergence between HPC, Cloud, and Edge platforms.</a:t>
            </a:r>
          </a:p>
        </p:txBody>
      </p:sp>
      <p:sp>
        <p:nvSpPr>
          <p:cNvPr id="5" name="Date Placeholder 4">
            <a:extLst>
              <a:ext uri="{FF2B5EF4-FFF2-40B4-BE49-F238E27FC236}">
                <a16:creationId xmlns:a16="http://schemas.microsoft.com/office/drawing/2014/main" id="{00F1D181-DD7B-4241-9CF3-9DC4CE5E1DA2}"/>
              </a:ext>
            </a:extLst>
          </p:cNvPr>
          <p:cNvSpPr>
            <a:spLocks noGrp="1"/>
          </p:cNvSpPr>
          <p:nvPr>
            <p:ph type="dt" sz="half" idx="10"/>
          </p:nvPr>
        </p:nvSpPr>
        <p:spPr/>
        <p:txBody>
          <a:bodyPr/>
          <a:lstStyle/>
          <a:p>
            <a:fld id="{46438721-B5CD-473A-A878-2263CE812BD5}" type="datetime1">
              <a:rPr lang="en-US" smtClean="0">
                <a:solidFill>
                  <a:prstClr val="black">
                    <a:tint val="75000"/>
                  </a:prstClr>
                </a:solidFill>
              </a:rPr>
              <a:t>9/14/2017</a:t>
            </a:fld>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4A1CCBA9-D5C3-4AA4-B2F5-8675037FD59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58</a:t>
            </a:fld>
            <a:endParaRPr lang="en-US" dirty="0">
              <a:solidFill>
                <a:prstClr val="black">
                  <a:tint val="75000"/>
                </a:prstClr>
              </a:solidFill>
            </a:endParaRPr>
          </a:p>
        </p:txBody>
      </p:sp>
      <p:sp>
        <p:nvSpPr>
          <p:cNvPr id="6" name="Rectangle 5">
            <a:extLst>
              <a:ext uri="{FF2B5EF4-FFF2-40B4-BE49-F238E27FC236}">
                <a16:creationId xmlns:a16="http://schemas.microsoft.com/office/drawing/2014/main" id="{954141A6-E874-48C8-ADFB-EC2361F4806C}"/>
              </a:ext>
            </a:extLst>
          </p:cNvPr>
          <p:cNvSpPr/>
          <p:nvPr/>
        </p:nvSpPr>
        <p:spPr>
          <a:xfrm>
            <a:off x="2463445" y="5725827"/>
            <a:ext cx="8785995" cy="461665"/>
          </a:xfrm>
          <a:prstGeom prst="rect">
            <a:avLst/>
          </a:prstGeom>
        </p:spPr>
        <p:txBody>
          <a:bodyPr wrap="none">
            <a:spAutoFit/>
          </a:bodyPr>
          <a:lstStyle/>
          <a:p>
            <a:r>
              <a:rPr lang="en-US" sz="2400" dirty="0">
                <a:solidFill>
                  <a:srgbClr val="FF0000"/>
                </a:solidFill>
              </a:rPr>
              <a:t>See long paper http://dsc.soic.indiana.edu/publications/Twister2.pdf</a:t>
            </a:r>
          </a:p>
        </p:txBody>
      </p:sp>
    </p:spTree>
    <p:extLst>
      <p:ext uri="{BB962C8B-B14F-4D97-AF65-F5344CB8AC3E}">
        <p14:creationId xmlns:p14="http://schemas.microsoft.com/office/powerpoint/2010/main" val="1633900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65" y="147957"/>
            <a:ext cx="10515600" cy="882918"/>
          </a:xfrm>
        </p:spPr>
        <p:txBody>
          <a:bodyPr>
            <a:normAutofit fontScale="90000"/>
          </a:bodyPr>
          <a:lstStyle/>
          <a:p>
            <a:r>
              <a:rPr lang="en-US" b="1" dirty="0">
                <a:latin typeface="+mn-lt"/>
              </a:rPr>
              <a:t>K-Means Algorithm and Dataflow Specification</a:t>
            </a:r>
          </a:p>
        </p:txBody>
      </p:sp>
      <p:sp>
        <p:nvSpPr>
          <p:cNvPr id="3" name="Content Placeholder 2"/>
          <p:cNvSpPr>
            <a:spLocks noGrp="1"/>
          </p:cNvSpPr>
          <p:nvPr>
            <p:ph idx="1"/>
          </p:nvPr>
        </p:nvSpPr>
        <p:spPr>
          <a:xfrm>
            <a:off x="422754" y="893933"/>
            <a:ext cx="10515600" cy="4351338"/>
          </a:xfrm>
        </p:spPr>
        <p:txBody>
          <a:bodyPr>
            <a:normAutofit/>
          </a:bodyPr>
          <a:lstStyle/>
          <a:p>
            <a:r>
              <a:rPr lang="en-US" sz="2400" dirty="0"/>
              <a:t>Point data set is partitioned and loaded to multiple map tasks</a:t>
            </a:r>
          </a:p>
          <a:p>
            <a:pPr lvl="1"/>
            <a:r>
              <a:rPr lang="en-US" sz="2000" dirty="0"/>
              <a:t>Custom input format for loading the data as block of points</a:t>
            </a:r>
          </a:p>
          <a:p>
            <a:r>
              <a:rPr lang="en-US" sz="2400" dirty="0"/>
              <a:t>Full centroid data set is loaded at each map task</a:t>
            </a:r>
          </a:p>
          <a:p>
            <a:r>
              <a:rPr lang="en-US" sz="2400" dirty="0"/>
              <a:t>Iterate over the centroids</a:t>
            </a:r>
          </a:p>
          <a:p>
            <a:pPr lvl="1"/>
            <a:r>
              <a:rPr lang="en-US" sz="2000" dirty="0"/>
              <a:t>Calculate the local point average at each map task </a:t>
            </a:r>
          </a:p>
          <a:p>
            <a:pPr lvl="1"/>
            <a:r>
              <a:rPr lang="en-US" sz="2000" dirty="0"/>
              <a:t>Reduce (sum) the centroid averages to get a global centroids</a:t>
            </a:r>
          </a:p>
          <a:p>
            <a:pPr lvl="1"/>
            <a:r>
              <a:rPr lang="en-US" sz="2000" dirty="0"/>
              <a:t>Broadcast the new centroids back to the map tasks</a:t>
            </a:r>
          </a:p>
          <a:p>
            <a:pPr lvl="1"/>
            <a:endParaRPr lang="en-US" dirty="0"/>
          </a:p>
          <a:p>
            <a:endParaRPr lang="en-US" dirty="0"/>
          </a:p>
        </p:txBody>
      </p:sp>
      <p:grpSp>
        <p:nvGrpSpPr>
          <p:cNvPr id="4" name="Canvas 4"/>
          <p:cNvGrpSpPr/>
          <p:nvPr/>
        </p:nvGrpSpPr>
        <p:grpSpPr>
          <a:xfrm>
            <a:off x="1580828" y="3698314"/>
            <a:ext cx="7166314" cy="2415193"/>
            <a:chOff x="0" y="0"/>
            <a:chExt cx="4777740" cy="1752600"/>
          </a:xfrm>
        </p:grpSpPr>
        <p:sp>
          <p:nvSpPr>
            <p:cNvPr id="5" name="Rectangle 4"/>
            <p:cNvSpPr/>
            <p:nvPr/>
          </p:nvSpPr>
          <p:spPr>
            <a:xfrm>
              <a:off x="0" y="0"/>
              <a:ext cx="4777740" cy="1752600"/>
            </a:xfrm>
            <a:prstGeom prst="rect">
              <a:avLst/>
            </a:prstGeom>
            <a:solidFill>
              <a:schemeClr val="bg1"/>
            </a:solidFill>
          </p:spPr>
        </p:sp>
        <p:sp>
          <p:nvSpPr>
            <p:cNvPr id="6" name="Hexagon 5"/>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Arial Unicode MS" panose="020B0604020202020204" pitchFamily="34" charset="-128"/>
                </a:rPr>
                <a:t>Map (nearest centroid calculation)</a:t>
              </a:r>
              <a:endParaRPr lang="en-US" sz="2000" dirty="0">
                <a:effectLst/>
                <a:ea typeface="Calibri" panose="020F0502020204030204" pitchFamily="34" charset="0"/>
                <a:cs typeface="Arial Unicode MS" panose="020B0604020202020204" pitchFamily="34" charset="-128"/>
              </a:endParaRPr>
            </a:p>
          </p:txBody>
        </p:sp>
        <p:sp>
          <p:nvSpPr>
            <p:cNvPr id="7" name="Hexagon 6"/>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Arial Unicode MS" panose="020B0604020202020204" pitchFamily="34" charset="-128"/>
                </a:rPr>
                <a:t>Reduce (update centroids)</a:t>
              </a:r>
              <a:endParaRPr lang="en-US" sz="2000" dirty="0">
                <a:effectLst/>
                <a:ea typeface="Calibri" panose="020F0502020204030204" pitchFamily="34" charset="0"/>
                <a:cs typeface="Arial Unicode MS" panose="020B0604020202020204" pitchFamily="34" charset="-128"/>
              </a:endParaRPr>
            </a:p>
          </p:txBody>
        </p:sp>
        <p:cxnSp>
          <p:nvCxnSpPr>
            <p:cNvPr id="8" name="Straight Arrow Connector 7"/>
            <p:cNvCxnSpPr>
              <a:stCxn id="6" idx="0"/>
              <a:endCxn id="7"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Curved Connector 8"/>
            <p:cNvCxnSpPr>
              <a:stCxn id="15" idx="2"/>
              <a:endCxn id="6"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a:effectLst/>
                  <a:ea typeface="Calibri" panose="020F0502020204030204" pitchFamily="34" charset="0"/>
                  <a:cs typeface="Arial Unicode MS" panose="020B0604020202020204" pitchFamily="34" charset="-128"/>
                </a:rPr>
                <a:t>Data Set &lt;Points&gt;</a:t>
              </a:r>
              <a:endParaRPr lang="en-US" sz="2000">
                <a:effectLst/>
                <a:ea typeface="Calibri" panose="020F0502020204030204" pitchFamily="34" charset="0"/>
                <a:cs typeface="Arial Unicode MS" panose="020B0604020202020204" pitchFamily="34" charset="-128"/>
              </a:endParaRPr>
            </a:p>
          </p:txBody>
        </p:sp>
        <p:cxnSp>
          <p:nvCxnSpPr>
            <p:cNvPr id="11" name="Straight Arrow Connector 10"/>
            <p:cNvCxnSpPr>
              <a:stCxn id="10" idx="3"/>
              <a:endCxn id="6"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Arial Unicode MS" panose="020B0604020202020204" pitchFamily="34" charset="-128"/>
                </a:rPr>
                <a:t>Data Set &lt;Initial Centroids&gt;</a:t>
              </a:r>
              <a:endParaRPr lang="en-US" sz="2000" dirty="0">
                <a:effectLst/>
                <a:ea typeface="Calibri" panose="020F0502020204030204" pitchFamily="34" charset="0"/>
                <a:cs typeface="Arial Unicode MS" panose="020B0604020202020204" pitchFamily="34" charset="-128"/>
              </a:endParaRPr>
            </a:p>
          </p:txBody>
        </p:sp>
        <p:cxnSp>
          <p:nvCxnSpPr>
            <p:cNvPr id="13" name="Straight Arrow Connector 12"/>
            <p:cNvCxnSpPr>
              <a:stCxn id="12" idx="3"/>
              <a:endCxn id="6"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600"/>
            </a:p>
          </p:txBody>
        </p:sp>
        <p:sp>
          <p:nvSpPr>
            <p:cNvPr id="15" name="Rectangle 14"/>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Arial Unicode MS" panose="020B0604020202020204" pitchFamily="34" charset="-128"/>
                </a:rPr>
                <a:t>Data Set &lt;Updated Centroids&gt;</a:t>
              </a:r>
              <a:endParaRPr lang="en-US" sz="2000" dirty="0">
                <a:effectLst/>
                <a:ea typeface="Calibri" panose="020F0502020204030204" pitchFamily="34" charset="0"/>
                <a:cs typeface="Arial Unicode MS" panose="020B0604020202020204" pitchFamily="34" charset="-128"/>
              </a:endParaRPr>
            </a:p>
          </p:txBody>
        </p:sp>
        <p:cxnSp>
          <p:nvCxnSpPr>
            <p:cNvPr id="16" name="Straight Arrow Connector 15"/>
            <p:cNvCxnSpPr>
              <a:stCxn id="7" idx="0"/>
              <a:endCxn id="15"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Text Box 105"/>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ea typeface="Calibri" panose="020F0502020204030204" pitchFamily="34" charset="0"/>
                  <a:cs typeface="Arial Unicode MS" panose="020B0604020202020204" pitchFamily="34" charset="-128"/>
                </a:rPr>
                <a:t>Broadcast</a:t>
              </a:r>
            </a:p>
          </p:txBody>
        </p:sp>
      </p:grpSp>
      <p:sp>
        <p:nvSpPr>
          <p:cNvPr id="20" name="Date Placeholder 19">
            <a:extLst>
              <a:ext uri="{FF2B5EF4-FFF2-40B4-BE49-F238E27FC236}">
                <a16:creationId xmlns:a16="http://schemas.microsoft.com/office/drawing/2014/main" id="{04D1B6F8-A053-4545-96BF-62C97F61F5DC}"/>
              </a:ext>
            </a:extLst>
          </p:cNvPr>
          <p:cNvSpPr>
            <a:spLocks noGrp="1"/>
          </p:cNvSpPr>
          <p:nvPr>
            <p:ph type="dt" sz="half" idx="10"/>
          </p:nvPr>
        </p:nvSpPr>
        <p:spPr/>
        <p:txBody>
          <a:bodyPr/>
          <a:lstStyle/>
          <a:p>
            <a:fld id="{0F30DBD6-36C2-43FD-B391-DB2434540859}" type="datetime1">
              <a:rPr lang="en-US" smtClean="0">
                <a:solidFill>
                  <a:prstClr val="black">
                    <a:tint val="75000"/>
                  </a:prstClr>
                </a:solidFill>
              </a:rPr>
              <a:t>9/14/2017</a:t>
            </a:fld>
            <a:endParaRPr lang="en-US">
              <a:solidFill>
                <a:prstClr val="black">
                  <a:tint val="75000"/>
                </a:prstClr>
              </a:solidFill>
            </a:endParaRPr>
          </a:p>
        </p:txBody>
      </p:sp>
      <p:sp>
        <p:nvSpPr>
          <p:cNvPr id="21" name="Slide Number Placeholder 20">
            <a:extLst>
              <a:ext uri="{FF2B5EF4-FFF2-40B4-BE49-F238E27FC236}">
                <a16:creationId xmlns:a16="http://schemas.microsoft.com/office/drawing/2014/main" id="{FDDEB2AB-4E64-4A91-89BC-A8E75089616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59</a:t>
            </a:fld>
            <a:endParaRPr lang="en-US">
              <a:solidFill>
                <a:prstClr val="black">
                  <a:tint val="75000"/>
                </a:prstClr>
              </a:solidFill>
            </a:endParaRPr>
          </a:p>
        </p:txBody>
      </p:sp>
    </p:spTree>
    <p:extLst>
      <p:ext uri="{BB962C8B-B14F-4D97-AF65-F5344CB8AC3E}">
        <p14:creationId xmlns:p14="http://schemas.microsoft.com/office/powerpoint/2010/main" val="90731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714375"/>
            <a:ext cx="12191998" cy="5542961"/>
          </a:xfrm>
        </p:spPr>
        <p:txBody>
          <a:bodyPr>
            <a:normAutofit lnSpcReduction="10000"/>
          </a:bodyPr>
          <a:lstStyle/>
          <a:p>
            <a:r>
              <a:rPr lang="en-US" b="1" dirty="0"/>
              <a:t>Applications </a:t>
            </a:r>
            <a:r>
              <a:rPr lang="en-US" dirty="0"/>
              <a:t>– Divide use cases into</a:t>
            </a:r>
            <a:r>
              <a:rPr lang="en-US" dirty="0">
                <a:solidFill>
                  <a:srgbClr val="C00000"/>
                </a:solidFill>
              </a:rPr>
              <a:t> </a:t>
            </a:r>
            <a:r>
              <a:rPr lang="en-US" b="1" dirty="0">
                <a:solidFill>
                  <a:srgbClr val="C00000"/>
                </a:solidFill>
              </a:rPr>
              <a:t>Data</a:t>
            </a:r>
            <a:r>
              <a:rPr lang="en-US" dirty="0">
                <a:solidFill>
                  <a:srgbClr val="C00000"/>
                </a:solidFill>
              </a:rPr>
              <a:t> </a:t>
            </a:r>
            <a:r>
              <a:rPr lang="en-US" dirty="0"/>
              <a:t>and</a:t>
            </a:r>
            <a:r>
              <a:rPr lang="en-US" dirty="0">
                <a:solidFill>
                  <a:srgbClr val="C00000"/>
                </a:solidFill>
              </a:rPr>
              <a:t> </a:t>
            </a:r>
            <a:r>
              <a:rPr lang="en-US" b="1" dirty="0">
                <a:solidFill>
                  <a:srgbClr val="C00000"/>
                </a:solidFill>
              </a:rPr>
              <a:t>Model </a:t>
            </a:r>
            <a:r>
              <a:rPr lang="en-US" dirty="0"/>
              <a:t>and compare characteristics separately in these two components with 64 Convergence Diamonds (features). </a:t>
            </a:r>
          </a:p>
          <a:p>
            <a:pPr lvl="1"/>
            <a:r>
              <a:rPr lang="en-US" dirty="0"/>
              <a:t>Identify importance of streaming data, pleasingly parallel, global/local machine-learning</a:t>
            </a:r>
          </a:p>
          <a:p>
            <a:r>
              <a:rPr lang="en-US" b="1" dirty="0"/>
              <a:t>Software </a:t>
            </a:r>
            <a:r>
              <a:rPr lang="en-US" dirty="0"/>
              <a:t>– Single model of</a:t>
            </a:r>
            <a:r>
              <a:rPr lang="en-US" b="1" dirty="0"/>
              <a:t> </a:t>
            </a:r>
            <a:r>
              <a:rPr lang="en-US" b="1" dirty="0">
                <a:solidFill>
                  <a:srgbClr val="C00000"/>
                </a:solidFill>
              </a:rPr>
              <a:t>High Performance Computing (HPC) Enhanced Big Data Stack HPC-ABDS</a:t>
            </a:r>
            <a:r>
              <a:rPr lang="en-US" dirty="0"/>
              <a:t>. 21 Layers adding high performance runtime to Apache systems </a:t>
            </a:r>
            <a:r>
              <a:rPr lang="en-US" b="1" dirty="0">
                <a:solidFill>
                  <a:srgbClr val="C00000"/>
                </a:solidFill>
              </a:rPr>
              <a:t>HPC-</a:t>
            </a:r>
            <a:r>
              <a:rPr lang="en-US" b="1" dirty="0" err="1">
                <a:solidFill>
                  <a:srgbClr val="C00000"/>
                </a:solidFill>
              </a:rPr>
              <a:t>FaaS</a:t>
            </a:r>
            <a:r>
              <a:rPr lang="en-US" dirty="0"/>
              <a:t> Programming Model</a:t>
            </a:r>
          </a:p>
          <a:p>
            <a:pPr lvl="1"/>
            <a:r>
              <a:rPr lang="en-US" sz="2800" b="1" dirty="0" err="1">
                <a:solidFill>
                  <a:srgbClr val="C00000"/>
                </a:solidFill>
              </a:rPr>
              <a:t>Serverless</a:t>
            </a:r>
            <a:r>
              <a:rPr lang="en-US" sz="2800" dirty="0"/>
              <a:t> Infrastructure as a Service IaaS</a:t>
            </a:r>
          </a:p>
          <a:p>
            <a:r>
              <a:rPr lang="en-US" b="1" dirty="0"/>
              <a:t>Hardware </a:t>
            </a:r>
            <a:r>
              <a:rPr lang="en-US" dirty="0"/>
              <a:t>system designed for functionality and performance of application type e.g. disks, interconnect, memory, CPU acceleration different for machine learning, pleasingly parallel, data management, streaming, simulations</a:t>
            </a:r>
          </a:p>
          <a:p>
            <a:pPr lvl="1"/>
            <a:r>
              <a:rPr lang="en-US" sz="2800" dirty="0"/>
              <a:t>Use DevOps to automate deployment of event-driven software defined systems on hardware: </a:t>
            </a:r>
            <a:r>
              <a:rPr lang="en-US" sz="2800" b="1" dirty="0" err="1"/>
              <a:t>HPCCloud</a:t>
            </a:r>
            <a:r>
              <a:rPr lang="en-US" sz="2800" b="1" dirty="0"/>
              <a:t> 2.0</a:t>
            </a:r>
            <a:endParaRPr lang="en-US" sz="2800" dirty="0"/>
          </a:p>
          <a:p>
            <a:r>
              <a:rPr lang="en-US" b="1" dirty="0"/>
              <a:t>Total System </a:t>
            </a:r>
            <a:r>
              <a:rPr lang="en-US" b="1" dirty="0">
                <a:solidFill>
                  <a:srgbClr val="C00000"/>
                </a:solidFill>
              </a:rPr>
              <a:t>Solutions (wisdom) as a Service: </a:t>
            </a:r>
            <a:r>
              <a:rPr lang="en-US" b="1" dirty="0" err="1"/>
              <a:t>HPCCloud</a:t>
            </a:r>
            <a:r>
              <a:rPr lang="en-US" b="1" dirty="0"/>
              <a:t> 3.0</a:t>
            </a:r>
            <a:endParaRPr lang="en-US" dirty="0"/>
          </a:p>
        </p:txBody>
      </p:sp>
      <p:sp>
        <p:nvSpPr>
          <p:cNvPr id="2" name="Title 1"/>
          <p:cNvSpPr>
            <a:spLocks noGrp="1"/>
          </p:cNvSpPr>
          <p:nvPr>
            <p:ph type="title"/>
          </p:nvPr>
        </p:nvSpPr>
        <p:spPr>
          <a:xfrm>
            <a:off x="-78580" y="0"/>
            <a:ext cx="12027048" cy="714375"/>
          </a:xfrm>
        </p:spPr>
        <p:txBody>
          <a:bodyPr>
            <a:normAutofit/>
          </a:bodyPr>
          <a:lstStyle/>
          <a:p>
            <a:pPr algn="ctr"/>
            <a:r>
              <a:rPr lang="en-US" sz="3200" b="1" dirty="0">
                <a:latin typeface="+mn-lt"/>
              </a:rPr>
              <a:t>Convergence Points for HPC-Cloud-Edge- Big Data-Simulation</a:t>
            </a:r>
          </a:p>
        </p:txBody>
      </p:sp>
      <p:sp>
        <p:nvSpPr>
          <p:cNvPr id="4" name="TextBox 3">
            <a:extLst>
              <a:ext uri="{FF2B5EF4-FFF2-40B4-BE49-F238E27FC236}">
                <a16:creationId xmlns:a16="http://schemas.microsoft.com/office/drawing/2014/main" id="{5E01990A-A8BB-4D66-8AB2-E0994EEBB132}"/>
              </a:ext>
            </a:extLst>
          </p:cNvPr>
          <p:cNvSpPr txBox="1"/>
          <p:nvPr/>
        </p:nvSpPr>
        <p:spPr>
          <a:xfrm>
            <a:off x="9583479" y="5287926"/>
            <a:ext cx="2161954" cy="646331"/>
          </a:xfrm>
          <a:prstGeom prst="rect">
            <a:avLst/>
          </a:prstGeom>
          <a:noFill/>
          <a:ln w="12700">
            <a:solidFill>
              <a:schemeClr val="tx1"/>
            </a:solidFill>
          </a:ln>
        </p:spPr>
        <p:txBody>
          <a:bodyPr wrap="square" rtlCol="0">
            <a:spAutoFit/>
          </a:bodyPr>
          <a:lstStyle/>
          <a:p>
            <a:r>
              <a:rPr lang="en-US" dirty="0"/>
              <a:t>Uses DevOps not discussed in this talk</a:t>
            </a:r>
          </a:p>
        </p:txBody>
      </p:sp>
      <p:sp>
        <p:nvSpPr>
          <p:cNvPr id="7" name="Date Placeholder 6">
            <a:extLst>
              <a:ext uri="{FF2B5EF4-FFF2-40B4-BE49-F238E27FC236}">
                <a16:creationId xmlns:a16="http://schemas.microsoft.com/office/drawing/2014/main" id="{B98762F0-AA09-44C8-914C-44E8FCA60310}"/>
              </a:ext>
            </a:extLst>
          </p:cNvPr>
          <p:cNvSpPr>
            <a:spLocks noGrp="1"/>
          </p:cNvSpPr>
          <p:nvPr>
            <p:ph type="dt" sz="half" idx="10"/>
          </p:nvPr>
        </p:nvSpPr>
        <p:spPr/>
        <p:txBody>
          <a:bodyPr/>
          <a:lstStyle/>
          <a:p>
            <a:fld id="{3EA97D10-12B8-4B9F-A657-1FCB26AFB974}" type="datetime1">
              <a:rPr lang="en-US" smtClean="0">
                <a:solidFill>
                  <a:prstClr val="black">
                    <a:tint val="75000"/>
                  </a:prstClr>
                </a:solidFill>
              </a:rPr>
              <a:t>9/12/2017</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5FCEE1B7-90FF-45D3-BDA4-82F3387ED2C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41041095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1242" y="131585"/>
            <a:ext cx="9167597" cy="715962"/>
          </a:xfrm>
        </p:spPr>
        <p:txBody>
          <a:bodyPr>
            <a:normAutofit fontScale="90000"/>
          </a:bodyPr>
          <a:lstStyle/>
          <a:p>
            <a:r>
              <a:rPr lang="en-US" b="1" dirty="0">
                <a:latin typeface="+mn-lt"/>
              </a:rPr>
              <a:t>K-Means Clustering in Spark, Flink, MPI</a:t>
            </a:r>
          </a:p>
        </p:txBody>
      </p:sp>
      <p:pic>
        <p:nvPicPr>
          <p:cNvPr id="3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005" y="884336"/>
            <a:ext cx="4050282" cy="2702927"/>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8547" y="1129636"/>
            <a:ext cx="3785170" cy="2706028"/>
          </a:xfrm>
          <a:prstGeom prst="rect">
            <a:avLst/>
          </a:prstGeom>
        </p:spPr>
      </p:pic>
      <p:sp>
        <p:nvSpPr>
          <p:cNvPr id="32" name="Rectangle 31"/>
          <p:cNvSpPr/>
          <p:nvPr/>
        </p:nvSpPr>
        <p:spPr>
          <a:xfrm>
            <a:off x="1795005" y="3720728"/>
            <a:ext cx="4050282" cy="1200329"/>
          </a:xfrm>
          <a:prstGeom prst="rect">
            <a:avLst/>
          </a:prstGeom>
        </p:spPr>
        <p:txBody>
          <a:bodyPr wrap="square">
            <a:spAutoFit/>
          </a:bodyPr>
          <a:lstStyle/>
          <a:p>
            <a:r>
              <a:rPr lang="en-US" dirty="0"/>
              <a:t>K-Means execution time on 8 nodes with 20 processes in each node with 1 million points and varying number of centroids. Each point has 2 attributes.</a:t>
            </a:r>
          </a:p>
        </p:txBody>
      </p:sp>
      <p:sp>
        <p:nvSpPr>
          <p:cNvPr id="33" name="Rectangle 32"/>
          <p:cNvSpPr/>
          <p:nvPr/>
        </p:nvSpPr>
        <p:spPr>
          <a:xfrm>
            <a:off x="6478547" y="3909242"/>
            <a:ext cx="5145182" cy="923330"/>
          </a:xfrm>
          <a:prstGeom prst="rect">
            <a:avLst/>
          </a:prstGeom>
        </p:spPr>
        <p:txBody>
          <a:bodyPr wrap="square">
            <a:spAutoFit/>
          </a:bodyPr>
          <a:lstStyle/>
          <a:p>
            <a:r>
              <a:rPr lang="en-US" dirty="0"/>
              <a:t>K-Means execution time on varying number of nodes with 20 processes in each node with 1 million points and 64000 centroids. Each point has 2 attributes.</a:t>
            </a:r>
          </a:p>
        </p:txBody>
      </p:sp>
      <p:sp>
        <p:nvSpPr>
          <p:cNvPr id="34" name="TextBox 33"/>
          <p:cNvSpPr txBox="1"/>
          <p:nvPr/>
        </p:nvSpPr>
        <p:spPr>
          <a:xfrm>
            <a:off x="1795005" y="4906150"/>
            <a:ext cx="9828724" cy="1200329"/>
          </a:xfrm>
          <a:prstGeom prst="rect">
            <a:avLst/>
          </a:prstGeom>
          <a:solidFill>
            <a:schemeClr val="bg1"/>
          </a:solidFill>
        </p:spPr>
        <p:txBody>
          <a:bodyPr wrap="square" rtlCol="0">
            <a:spAutoFit/>
          </a:bodyPr>
          <a:lstStyle/>
          <a:p>
            <a:r>
              <a:rPr lang="en-US" dirty="0"/>
              <a:t>K-Means performed well on all three platforms when the computation time is high and communication time is low as illustrated in 10 million points. After lowering the computation and increasing the communication by setting the points to 1 million, the performance gap between MPI and the other two platforms increased.</a:t>
            </a:r>
          </a:p>
        </p:txBody>
      </p:sp>
      <p:sp>
        <p:nvSpPr>
          <p:cNvPr id="5" name="Date Placeholder 4">
            <a:extLst>
              <a:ext uri="{FF2B5EF4-FFF2-40B4-BE49-F238E27FC236}">
                <a16:creationId xmlns:a16="http://schemas.microsoft.com/office/drawing/2014/main" id="{CD7643CE-64E2-46A8-8A51-C10EF0CE03AC}"/>
              </a:ext>
            </a:extLst>
          </p:cNvPr>
          <p:cNvSpPr>
            <a:spLocks noGrp="1"/>
          </p:cNvSpPr>
          <p:nvPr>
            <p:ph type="dt" sz="half" idx="10"/>
          </p:nvPr>
        </p:nvSpPr>
        <p:spPr/>
        <p:txBody>
          <a:bodyPr/>
          <a:lstStyle/>
          <a:p>
            <a:fld id="{32008E16-3DD5-4001-B68F-0A79888CC0F7}" type="datetime1">
              <a:rPr lang="en-US" smtClean="0">
                <a:solidFill>
                  <a:prstClr val="black">
                    <a:tint val="75000"/>
                  </a:prstClr>
                </a:solidFill>
              </a:rPr>
              <a:t>9/14/2017</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D8C126E-981D-43D8-9754-F6AEDAC2723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60</a:t>
            </a:fld>
            <a:endParaRPr lang="en-US">
              <a:solidFill>
                <a:prstClr val="black">
                  <a:tint val="75000"/>
                </a:prstClr>
              </a:solidFill>
            </a:endParaRPr>
          </a:p>
        </p:txBody>
      </p:sp>
    </p:spTree>
    <p:extLst>
      <p:ext uri="{BB962C8B-B14F-4D97-AF65-F5344CB8AC3E}">
        <p14:creationId xmlns:p14="http://schemas.microsoft.com/office/powerpoint/2010/main" val="3799478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8A8F5615-EBDD-4F58-ACEF-5FB09A2E3C0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61</a:t>
            </a:fld>
            <a:endParaRPr lang="en-US" dirty="0">
              <a:solidFill>
                <a:prstClr val="black">
                  <a:tint val="75000"/>
                </a:prstClr>
              </a:solidFill>
            </a:endParaRPr>
          </a:p>
        </p:txBody>
      </p:sp>
      <p:sp>
        <p:nvSpPr>
          <p:cNvPr id="7" name="Date Placeholder 6">
            <a:extLst>
              <a:ext uri="{FF2B5EF4-FFF2-40B4-BE49-F238E27FC236}">
                <a16:creationId xmlns:a16="http://schemas.microsoft.com/office/drawing/2014/main" id="{CA52C0E4-3854-461B-B96F-E8CFED8667AF}"/>
              </a:ext>
            </a:extLst>
          </p:cNvPr>
          <p:cNvSpPr>
            <a:spLocks noGrp="1"/>
          </p:cNvSpPr>
          <p:nvPr>
            <p:ph type="dt" sz="half" idx="10"/>
          </p:nvPr>
        </p:nvSpPr>
        <p:spPr/>
        <p:txBody>
          <a:bodyPr/>
          <a:lstStyle/>
          <a:p>
            <a:fld id="{39B71ADF-F14C-41F9-9044-F0C86AA3CB47}" type="datetime1">
              <a:rPr lang="en-US" smtClean="0">
                <a:solidFill>
                  <a:prstClr val="black">
                    <a:tint val="75000"/>
                  </a:prstClr>
                </a:solidFill>
              </a:rPr>
              <a:t>9/14/2017</a:t>
            </a:fld>
            <a:endParaRPr lang="en-US" dirty="0">
              <a:solidFill>
                <a:prstClr val="black">
                  <a:tint val="75000"/>
                </a:prstClr>
              </a:solidFill>
            </a:endParaRPr>
          </a:p>
        </p:txBody>
      </p:sp>
      <p:sp>
        <p:nvSpPr>
          <p:cNvPr id="2" name="Title 1"/>
          <p:cNvSpPr>
            <a:spLocks noGrp="1"/>
          </p:cNvSpPr>
          <p:nvPr>
            <p:ph type="title"/>
          </p:nvPr>
        </p:nvSpPr>
        <p:spPr>
          <a:xfrm>
            <a:off x="0" y="-17092"/>
            <a:ext cx="12192000" cy="1143000"/>
          </a:xfrm>
        </p:spPr>
        <p:txBody>
          <a:bodyPr>
            <a:normAutofit/>
          </a:bodyPr>
          <a:lstStyle/>
          <a:p>
            <a:pPr algn="ctr"/>
            <a:r>
              <a:rPr lang="en-US" b="1" dirty="0">
                <a:latin typeface="+mn-lt"/>
              </a:rPr>
              <a:t>Performance Dependence on Number of Cores</a:t>
            </a:r>
          </a:p>
        </p:txBody>
      </p:sp>
      <p:sp>
        <p:nvSpPr>
          <p:cNvPr id="3" name="Content Placeholder 2"/>
          <p:cNvSpPr>
            <a:spLocks noGrp="1"/>
          </p:cNvSpPr>
          <p:nvPr>
            <p:ph idx="1"/>
          </p:nvPr>
        </p:nvSpPr>
        <p:spPr>
          <a:xfrm>
            <a:off x="9003056" y="923424"/>
            <a:ext cx="2954518" cy="4749169"/>
          </a:xfrm>
          <a:solidFill>
            <a:schemeClr val="bg1"/>
          </a:solidFill>
        </p:spPr>
        <p:txBody>
          <a:bodyPr>
            <a:normAutofit fontScale="92500" lnSpcReduction="10000"/>
          </a:bodyPr>
          <a:lstStyle/>
          <a:p>
            <a:r>
              <a:rPr lang="en-US" dirty="0"/>
              <a:t>All MPI internode</a:t>
            </a:r>
          </a:p>
          <a:p>
            <a:pPr marL="750888" lvl="1" indent="0">
              <a:buNone/>
            </a:pPr>
            <a:r>
              <a:rPr lang="en-US" dirty="0">
                <a:solidFill>
                  <a:srgbClr val="00B050"/>
                </a:solidFill>
              </a:rPr>
              <a:t>All Processes </a:t>
            </a:r>
            <a:endParaRPr lang="en-US" dirty="0"/>
          </a:p>
          <a:p>
            <a:r>
              <a:rPr lang="en-US" dirty="0"/>
              <a:t>LRT BSP Java</a:t>
            </a:r>
          </a:p>
          <a:p>
            <a:pPr marL="750888" lvl="1" indent="0">
              <a:buNone/>
            </a:pPr>
            <a:r>
              <a:rPr lang="en-US" dirty="0">
                <a:solidFill>
                  <a:srgbClr val="7030A0"/>
                </a:solidFill>
              </a:rPr>
              <a:t>All Threads internal to node</a:t>
            </a:r>
          </a:p>
          <a:p>
            <a:pPr marL="750888" lvl="1" indent="0">
              <a:buNone/>
            </a:pPr>
            <a:r>
              <a:rPr lang="en-US" dirty="0">
                <a:solidFill>
                  <a:srgbClr val="7030A0"/>
                </a:solidFill>
              </a:rPr>
              <a:t>Hybrid – Use one process per chip</a:t>
            </a:r>
            <a:endParaRPr lang="en-US" dirty="0"/>
          </a:p>
          <a:p>
            <a:r>
              <a:rPr lang="en-US" dirty="0"/>
              <a:t>LRT Fork Join Java </a:t>
            </a:r>
          </a:p>
          <a:p>
            <a:pPr marL="750888" lvl="1" indent="0">
              <a:buNone/>
            </a:pPr>
            <a:r>
              <a:rPr lang="en-US" dirty="0">
                <a:solidFill>
                  <a:srgbClr val="EE7D31"/>
                </a:solidFill>
              </a:rPr>
              <a:t>All Threads</a:t>
            </a:r>
          </a:p>
          <a:p>
            <a:pPr marL="750888" lvl="1" indent="0">
              <a:buNone/>
            </a:pPr>
            <a:r>
              <a:rPr lang="en-US" dirty="0">
                <a:solidFill>
                  <a:srgbClr val="EE7D31"/>
                </a:solidFill>
              </a:rPr>
              <a:t>Hybrid – Use one process per chip</a:t>
            </a:r>
          </a:p>
          <a:p>
            <a:r>
              <a:rPr lang="en-US" dirty="0"/>
              <a:t>Fork Join C</a:t>
            </a:r>
          </a:p>
          <a:p>
            <a:pPr marL="750888" indent="0">
              <a:buNone/>
            </a:pPr>
            <a:r>
              <a:rPr lang="en-US" dirty="0">
                <a:solidFill>
                  <a:srgbClr val="F9C545"/>
                </a:solidFill>
              </a:rPr>
              <a:t>All Threads</a:t>
            </a:r>
          </a:p>
        </p:txBody>
      </p:sp>
      <p:pic>
        <p:nvPicPr>
          <p:cNvPr id="15"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747227" y="923424"/>
            <a:ext cx="7021404" cy="504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stretch>
            <a:fillRect/>
          </a:stretch>
        </p:blipFill>
        <p:spPr>
          <a:xfrm>
            <a:off x="7757835" y="5457434"/>
            <a:ext cx="4434165" cy="1596299"/>
          </a:xfrm>
          <a:prstGeom prst="rect">
            <a:avLst/>
          </a:prstGeom>
        </p:spPr>
      </p:pic>
      <p:sp>
        <p:nvSpPr>
          <p:cNvPr id="17" name="TextBox 16"/>
          <p:cNvSpPr txBox="1"/>
          <p:nvPr/>
        </p:nvSpPr>
        <p:spPr>
          <a:xfrm>
            <a:off x="9928687" y="5934670"/>
            <a:ext cx="894242" cy="923330"/>
          </a:xfrm>
          <a:prstGeom prst="rect">
            <a:avLst/>
          </a:prstGeom>
          <a:solidFill>
            <a:sysClr val="window" lastClr="FFFFFF"/>
          </a:solidFill>
        </p:spPr>
        <p:txBody>
          <a:bodyPr wrap="square" rtlCol="0">
            <a:spAutoFit/>
          </a:bodyPr>
          <a:lstStyle/>
          <a:p>
            <a:pPr algn="ctr">
              <a:defRPr/>
            </a:pPr>
            <a:r>
              <a:rPr lang="en-US" kern="0" dirty="0">
                <a:solidFill>
                  <a:srgbClr val="FF0000"/>
                </a:solidFill>
                <a:latin typeface="Century Schoolbook" panose="02040604050505020304"/>
              </a:rPr>
              <a:t>15x</a:t>
            </a:r>
          </a:p>
          <a:p>
            <a:pPr algn="ctr">
              <a:defRPr/>
            </a:pPr>
            <a:r>
              <a:rPr lang="en-US" kern="0" dirty="0">
                <a:solidFill>
                  <a:srgbClr val="FF0000"/>
                </a:solidFill>
                <a:latin typeface="Century Schoolbook" panose="02040604050505020304"/>
              </a:rPr>
              <a:t>74x</a:t>
            </a:r>
          </a:p>
          <a:p>
            <a:pPr algn="ctr">
              <a:defRPr/>
            </a:pPr>
            <a:r>
              <a:rPr lang="en-US" kern="0" dirty="0">
                <a:solidFill>
                  <a:srgbClr val="FF0000"/>
                </a:solidFill>
                <a:latin typeface="Century Schoolbook" panose="02040604050505020304"/>
              </a:rPr>
              <a:t>2.6x</a:t>
            </a:r>
          </a:p>
        </p:txBody>
      </p:sp>
      <p:cxnSp>
        <p:nvCxnSpPr>
          <p:cNvPr id="8" name="Straight Connector 7"/>
          <p:cNvCxnSpPr/>
          <p:nvPr/>
        </p:nvCxnSpPr>
        <p:spPr bwMode="auto">
          <a:xfrm>
            <a:off x="9139301" y="1519692"/>
            <a:ext cx="609600" cy="0"/>
          </a:xfrm>
          <a:prstGeom prst="line">
            <a:avLst/>
          </a:prstGeom>
          <a:solidFill>
            <a:schemeClr val="accent1"/>
          </a:solidFill>
          <a:ln w="28575" cap="flat" cmpd="sng" algn="ctr">
            <a:solidFill>
              <a:srgbClr val="00B14F"/>
            </a:solidFill>
            <a:prstDash val="solid"/>
            <a:round/>
            <a:headEnd type="none" w="med" len="med"/>
            <a:tailEnd type="none" w="med" len="med"/>
          </a:ln>
          <a:effectLst/>
        </p:spPr>
      </p:cxnSp>
      <p:sp>
        <p:nvSpPr>
          <p:cNvPr id="9" name="Oval 8"/>
          <p:cNvSpPr/>
          <p:nvPr/>
        </p:nvSpPr>
        <p:spPr bwMode="auto">
          <a:xfrm>
            <a:off x="9329801" y="1405392"/>
            <a:ext cx="228600" cy="228600"/>
          </a:xfrm>
          <a:prstGeom prst="ellipse">
            <a:avLst/>
          </a:prstGeom>
          <a:solidFill>
            <a:srgbClr val="00B14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1" name="Straight Connector 20"/>
          <p:cNvCxnSpPr/>
          <p:nvPr/>
        </p:nvCxnSpPr>
        <p:spPr bwMode="auto">
          <a:xfrm>
            <a:off x="9139301" y="2313196"/>
            <a:ext cx="609600" cy="0"/>
          </a:xfrm>
          <a:prstGeom prst="line">
            <a:avLst/>
          </a:prstGeom>
          <a:solidFill>
            <a:schemeClr val="accent1"/>
          </a:solidFill>
          <a:ln w="28575" cap="flat" cmpd="sng" algn="ctr">
            <a:solidFill>
              <a:srgbClr val="7030A0"/>
            </a:solidFill>
            <a:prstDash val="solid"/>
            <a:round/>
            <a:headEnd type="none" w="med" len="med"/>
            <a:tailEnd type="none" w="med" len="med"/>
          </a:ln>
          <a:effectLst/>
        </p:spPr>
      </p:cxnSp>
      <p:sp>
        <p:nvSpPr>
          <p:cNvPr id="23" name="Oval 22"/>
          <p:cNvSpPr/>
          <p:nvPr/>
        </p:nvSpPr>
        <p:spPr bwMode="auto">
          <a:xfrm>
            <a:off x="9329801" y="2198896"/>
            <a:ext cx="228600" cy="228600"/>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4" name="Straight Connector 23"/>
          <p:cNvCxnSpPr/>
          <p:nvPr/>
        </p:nvCxnSpPr>
        <p:spPr bwMode="auto">
          <a:xfrm>
            <a:off x="9139301" y="2922796"/>
            <a:ext cx="609600" cy="0"/>
          </a:xfrm>
          <a:prstGeom prst="line">
            <a:avLst/>
          </a:prstGeom>
          <a:solidFill>
            <a:schemeClr val="accent1"/>
          </a:solidFill>
          <a:ln w="28575" cap="flat" cmpd="sng" algn="ctr">
            <a:solidFill>
              <a:srgbClr val="7030A0"/>
            </a:solidFill>
            <a:prstDash val="sysDash"/>
            <a:round/>
            <a:headEnd type="none" w="med" len="med"/>
            <a:tailEnd type="none" w="med" len="med"/>
          </a:ln>
          <a:effectLst/>
        </p:spPr>
      </p:cxnSp>
      <p:sp>
        <p:nvSpPr>
          <p:cNvPr id="25" name="Triangle 24"/>
          <p:cNvSpPr/>
          <p:nvPr/>
        </p:nvSpPr>
        <p:spPr bwMode="auto">
          <a:xfrm>
            <a:off x="9329801" y="2808496"/>
            <a:ext cx="228600" cy="228600"/>
          </a:xfrm>
          <a:prstGeom prst="triangle">
            <a:avLst/>
          </a:prstGeom>
          <a:solidFill>
            <a:srgbClr val="7030A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6" name="Straight Connector 25"/>
          <p:cNvCxnSpPr/>
          <p:nvPr/>
        </p:nvCxnSpPr>
        <p:spPr bwMode="auto">
          <a:xfrm>
            <a:off x="9139301" y="4373894"/>
            <a:ext cx="609600" cy="0"/>
          </a:xfrm>
          <a:prstGeom prst="line">
            <a:avLst/>
          </a:prstGeom>
          <a:solidFill>
            <a:schemeClr val="accent1"/>
          </a:solidFill>
          <a:ln w="28575" cap="flat" cmpd="sng" algn="ctr">
            <a:solidFill>
              <a:srgbClr val="EE7D31"/>
            </a:solidFill>
            <a:prstDash val="sysDash"/>
            <a:round/>
            <a:headEnd type="none" w="med" len="med"/>
            <a:tailEnd type="none" w="med" len="med"/>
          </a:ln>
          <a:effectLst/>
        </p:spPr>
      </p:cxnSp>
      <p:sp>
        <p:nvSpPr>
          <p:cNvPr id="27" name="Triangle 26"/>
          <p:cNvSpPr/>
          <p:nvPr/>
        </p:nvSpPr>
        <p:spPr bwMode="auto">
          <a:xfrm>
            <a:off x="9329801" y="4259594"/>
            <a:ext cx="228600" cy="228600"/>
          </a:xfrm>
          <a:prstGeom prst="triangle">
            <a:avLst/>
          </a:prstGeom>
          <a:solidFill>
            <a:srgbClr val="EE7D3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28" name="Straight Connector 27"/>
          <p:cNvCxnSpPr/>
          <p:nvPr/>
        </p:nvCxnSpPr>
        <p:spPr bwMode="auto">
          <a:xfrm>
            <a:off x="9139301" y="3945826"/>
            <a:ext cx="609600" cy="0"/>
          </a:xfrm>
          <a:prstGeom prst="line">
            <a:avLst/>
          </a:prstGeom>
          <a:solidFill>
            <a:schemeClr val="accent1"/>
          </a:solidFill>
          <a:ln w="28575" cap="flat" cmpd="sng" algn="ctr">
            <a:solidFill>
              <a:srgbClr val="EE7D31"/>
            </a:solidFill>
            <a:prstDash val="solid"/>
            <a:round/>
            <a:headEnd type="none" w="med" len="med"/>
            <a:tailEnd type="none" w="med" len="med"/>
          </a:ln>
          <a:effectLst/>
        </p:spPr>
      </p:cxnSp>
      <p:sp>
        <p:nvSpPr>
          <p:cNvPr id="29" name="Oval 28"/>
          <p:cNvSpPr/>
          <p:nvPr/>
        </p:nvSpPr>
        <p:spPr bwMode="auto">
          <a:xfrm>
            <a:off x="9329801" y="3831526"/>
            <a:ext cx="228600" cy="228600"/>
          </a:xfrm>
          <a:prstGeom prst="ellipse">
            <a:avLst/>
          </a:prstGeom>
          <a:solidFill>
            <a:srgbClr val="EE7D3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cxnSp>
        <p:nvCxnSpPr>
          <p:cNvPr id="30" name="Straight Connector 29"/>
          <p:cNvCxnSpPr/>
          <p:nvPr/>
        </p:nvCxnSpPr>
        <p:spPr bwMode="auto">
          <a:xfrm>
            <a:off x="9139301" y="5328043"/>
            <a:ext cx="609600" cy="0"/>
          </a:xfrm>
          <a:prstGeom prst="line">
            <a:avLst/>
          </a:prstGeom>
          <a:solidFill>
            <a:schemeClr val="accent1"/>
          </a:solidFill>
          <a:ln w="28575" cap="flat" cmpd="sng" algn="ctr">
            <a:solidFill>
              <a:srgbClr val="F9C545"/>
            </a:solidFill>
            <a:prstDash val="solid"/>
            <a:round/>
            <a:headEnd type="none" w="med" len="med"/>
            <a:tailEnd type="none" w="med" len="med"/>
          </a:ln>
          <a:effectLst/>
        </p:spPr>
      </p:cxnSp>
      <p:sp>
        <p:nvSpPr>
          <p:cNvPr id="31" name="Oval 30"/>
          <p:cNvSpPr/>
          <p:nvPr/>
        </p:nvSpPr>
        <p:spPr bwMode="auto">
          <a:xfrm>
            <a:off x="9329801" y="5213743"/>
            <a:ext cx="228600" cy="228600"/>
          </a:xfrm>
          <a:prstGeom prst="ellipse">
            <a:avLst/>
          </a:prstGeom>
          <a:noFill/>
          <a:ln w="28575" cap="flat" cmpd="sng" algn="ctr">
            <a:solidFill>
              <a:srgbClr val="F9C54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sp>
        <p:nvSpPr>
          <p:cNvPr id="4" name="Rectangle 3">
            <a:extLst>
              <a:ext uri="{FF2B5EF4-FFF2-40B4-BE49-F238E27FC236}">
                <a16:creationId xmlns:a16="http://schemas.microsoft.com/office/drawing/2014/main" id="{4B6E9CD7-C332-4776-B589-3F5CC6F13AA9}"/>
              </a:ext>
            </a:extLst>
          </p:cNvPr>
          <p:cNvSpPr/>
          <p:nvPr/>
        </p:nvSpPr>
        <p:spPr>
          <a:xfrm>
            <a:off x="140050" y="1193081"/>
            <a:ext cx="1637539" cy="1569660"/>
          </a:xfrm>
          <a:prstGeom prst="rect">
            <a:avLst/>
          </a:prstGeom>
        </p:spPr>
        <p:txBody>
          <a:bodyPr wrap="square">
            <a:spAutoFit/>
          </a:bodyPr>
          <a:lstStyle/>
          <a:p>
            <a:r>
              <a:rPr lang="en-US" sz="2400" b="1" dirty="0"/>
              <a:t>24-core node (16 nodes total)</a:t>
            </a:r>
            <a:endParaRPr lang="en-US" sz="2400" dirty="0"/>
          </a:p>
        </p:txBody>
      </p:sp>
    </p:spTree>
    <p:extLst>
      <p:ext uri="{BB962C8B-B14F-4D97-AF65-F5344CB8AC3E}">
        <p14:creationId xmlns:p14="http://schemas.microsoft.com/office/powerpoint/2010/main" val="252448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8C6564-8E97-483A-A81B-6BEADA118FE4}"/>
              </a:ext>
            </a:extLst>
          </p:cNvPr>
          <p:cNvSpPr txBox="1"/>
          <p:nvPr/>
        </p:nvSpPr>
        <p:spPr>
          <a:xfrm flipH="1">
            <a:off x="128851" y="299603"/>
            <a:ext cx="2869530" cy="5632311"/>
          </a:xfrm>
          <a:prstGeom prst="rect">
            <a:avLst/>
          </a:prstGeom>
          <a:solidFill>
            <a:schemeClr val="bg1"/>
          </a:solidFill>
        </p:spPr>
        <p:txBody>
          <a:bodyPr wrap="square" rtlCol="0">
            <a:spAutoFit/>
          </a:bodyPr>
          <a:lstStyle/>
          <a:p>
            <a:r>
              <a:rPr lang="en-US" sz="2400" dirty="0"/>
              <a:t>Global Machine Learning for O(N</a:t>
            </a:r>
            <a:r>
              <a:rPr lang="en-US" sz="2400" baseline="30000" dirty="0"/>
              <a:t>2</a:t>
            </a:r>
            <a:r>
              <a:rPr lang="en-US" sz="2400" dirty="0"/>
              <a:t>) Clustering and Dimension Reduction MDS to 3D for 170,000 Fungi sequences – Performance analysis follows</a:t>
            </a:r>
          </a:p>
          <a:p>
            <a:endParaRPr lang="en-US" sz="2400" dirty="0"/>
          </a:p>
          <a:p>
            <a:r>
              <a:rPr lang="en-US" sz="2400" dirty="0"/>
              <a:t>211 Clusters</a:t>
            </a:r>
          </a:p>
          <a:p>
            <a:endParaRPr lang="en-US" sz="2400" dirty="0"/>
          </a:p>
          <a:p>
            <a:r>
              <a:rPr lang="en-US" sz="2400" dirty="0"/>
              <a:t>MDS allows user (visual) control of clustering process</a:t>
            </a:r>
          </a:p>
        </p:txBody>
      </p:sp>
      <p:pic>
        <p:nvPicPr>
          <p:cNvPr id="5" name="Picture 4">
            <a:extLst>
              <a:ext uri="{FF2B5EF4-FFF2-40B4-BE49-F238E27FC236}">
                <a16:creationId xmlns:a16="http://schemas.microsoft.com/office/drawing/2014/main" id="{6E49E0C2-6599-4A5A-A69D-C95F9B64AF6F}"/>
              </a:ext>
            </a:extLst>
          </p:cNvPr>
          <p:cNvPicPr>
            <a:picLocks noChangeAspect="1"/>
          </p:cNvPicPr>
          <p:nvPr/>
        </p:nvPicPr>
        <p:blipFill rotWithShape="1">
          <a:blip r:embed="rId2">
            <a:extLst>
              <a:ext uri="{28A0092B-C50C-407E-A947-70E740481C1C}">
                <a14:useLocalDpi xmlns:a14="http://schemas.microsoft.com/office/drawing/2010/main" val="0"/>
              </a:ext>
            </a:extLst>
          </a:blip>
          <a:srcRect l="24167" r="32500"/>
          <a:stretch/>
        </p:blipFill>
        <p:spPr>
          <a:xfrm>
            <a:off x="3171825" y="-14770"/>
            <a:ext cx="9020175" cy="6872770"/>
          </a:xfrm>
          <a:prstGeom prst="rect">
            <a:avLst/>
          </a:prstGeom>
        </p:spPr>
      </p:pic>
      <p:sp>
        <p:nvSpPr>
          <p:cNvPr id="6" name="Rectangle 5">
            <a:extLst>
              <a:ext uri="{FF2B5EF4-FFF2-40B4-BE49-F238E27FC236}">
                <a16:creationId xmlns:a16="http://schemas.microsoft.com/office/drawing/2014/main" id="{1E5828D7-4623-4938-8696-1E5200E8B7A6}"/>
              </a:ext>
            </a:extLst>
          </p:cNvPr>
          <p:cNvSpPr/>
          <p:nvPr/>
        </p:nvSpPr>
        <p:spPr>
          <a:xfrm>
            <a:off x="3171824" y="0"/>
            <a:ext cx="7343775" cy="400110"/>
          </a:xfrm>
          <a:prstGeom prst="rect">
            <a:avLst/>
          </a:prstGeom>
          <a:solidFill>
            <a:schemeClr val="accent3"/>
          </a:solidFill>
        </p:spPr>
        <p:txBody>
          <a:bodyPr wrap="square">
            <a:spAutoFit/>
          </a:bodyPr>
          <a:lstStyle/>
          <a:p>
            <a:r>
              <a:rPr lang="en-US" sz="2000" dirty="0"/>
              <a:t>https://spidal-gw.dsc.soic.indiana.edu/public/resultsets/668018718</a:t>
            </a:r>
          </a:p>
        </p:txBody>
      </p:sp>
      <p:sp>
        <p:nvSpPr>
          <p:cNvPr id="7" name="Date Placeholder 6">
            <a:extLst>
              <a:ext uri="{FF2B5EF4-FFF2-40B4-BE49-F238E27FC236}">
                <a16:creationId xmlns:a16="http://schemas.microsoft.com/office/drawing/2014/main" id="{D8E65157-6524-4C8B-AAD9-5FC5FE195F37}"/>
              </a:ext>
            </a:extLst>
          </p:cNvPr>
          <p:cNvSpPr>
            <a:spLocks noGrp="1"/>
          </p:cNvSpPr>
          <p:nvPr>
            <p:ph type="dt" sz="half" idx="10"/>
          </p:nvPr>
        </p:nvSpPr>
        <p:spPr/>
        <p:txBody>
          <a:bodyPr/>
          <a:lstStyle/>
          <a:p>
            <a:fld id="{098115C9-D2F1-4690-BA21-EE76FFF04FEE}" type="datetime1">
              <a:rPr lang="en-US" smtClean="0">
                <a:solidFill>
                  <a:prstClr val="black">
                    <a:tint val="75000"/>
                  </a:prstClr>
                </a:solidFill>
              </a:rPr>
              <a:t>9/14/2017</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A309AA9B-691E-418D-A74F-C53E1414B2C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val="179288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79" y="614918"/>
            <a:ext cx="12128205" cy="5729176"/>
          </a:xfrm>
          <a:noFill/>
        </p:spPr>
        <p:txBody>
          <a:bodyPr>
            <a:noAutofit/>
          </a:bodyPr>
          <a:lstStyle/>
          <a:p>
            <a:pPr>
              <a:spcBef>
                <a:spcPts val="600"/>
              </a:spcBef>
            </a:pPr>
            <a:r>
              <a:rPr lang="en-US" sz="2600" dirty="0"/>
              <a:t>Need to discuss </a:t>
            </a:r>
            <a:r>
              <a:rPr lang="en-US" sz="2600" b="1" dirty="0">
                <a:solidFill>
                  <a:srgbClr val="C00000"/>
                </a:solidFill>
              </a:rPr>
              <a:t>Data </a:t>
            </a:r>
            <a:r>
              <a:rPr lang="en-US" sz="2600" dirty="0"/>
              <a:t>and </a:t>
            </a:r>
            <a:r>
              <a:rPr lang="en-US" sz="2600" b="1" dirty="0">
                <a:solidFill>
                  <a:srgbClr val="C00000"/>
                </a:solidFill>
              </a:rPr>
              <a:t>Model</a:t>
            </a:r>
            <a:r>
              <a:rPr lang="en-US" sz="2600" dirty="0"/>
              <a:t> as problems have both intermingled, but we can get insight by separating which allows better understanding of </a:t>
            </a:r>
            <a:r>
              <a:rPr lang="en-US" sz="2600" b="1" dirty="0">
                <a:solidFill>
                  <a:srgbClr val="C00000"/>
                </a:solidFill>
              </a:rPr>
              <a:t>Big Data - Big Simulation “convergence” (or differences!)</a:t>
            </a:r>
          </a:p>
          <a:p>
            <a:pPr>
              <a:spcBef>
                <a:spcPts val="600"/>
              </a:spcBef>
            </a:pPr>
            <a:r>
              <a:rPr lang="en-US" sz="2600" dirty="0"/>
              <a:t>The</a:t>
            </a:r>
            <a:r>
              <a:rPr lang="en-US" sz="2600" b="1" dirty="0">
                <a:solidFill>
                  <a:srgbClr val="C00000"/>
                </a:solidFill>
              </a:rPr>
              <a:t> Model</a:t>
            </a:r>
            <a:r>
              <a:rPr lang="en-US" sz="2600" dirty="0"/>
              <a:t> is a user construction and it has a “</a:t>
            </a:r>
            <a:r>
              <a:rPr lang="en-US" sz="2600" b="1" dirty="0">
                <a:solidFill>
                  <a:srgbClr val="C00000"/>
                </a:solidFill>
              </a:rPr>
              <a:t>concept</a:t>
            </a:r>
            <a:r>
              <a:rPr lang="en-US" sz="2600" dirty="0"/>
              <a:t>”,</a:t>
            </a:r>
            <a:r>
              <a:rPr lang="en-US" sz="2600" b="1" dirty="0">
                <a:solidFill>
                  <a:srgbClr val="C00000"/>
                </a:solidFill>
              </a:rPr>
              <a:t> parameters </a:t>
            </a:r>
            <a:r>
              <a:rPr lang="en-US" sz="2600" dirty="0"/>
              <a:t>and gives</a:t>
            </a:r>
            <a:r>
              <a:rPr lang="en-US" sz="2600" b="1" dirty="0">
                <a:solidFill>
                  <a:srgbClr val="C00000"/>
                </a:solidFill>
              </a:rPr>
              <a:t> results </a:t>
            </a:r>
            <a:r>
              <a:rPr lang="en-US" sz="2600" dirty="0"/>
              <a:t>determined by the computation. We use term “model” in a general fashion to cover all of these.</a:t>
            </a:r>
          </a:p>
          <a:p>
            <a:pPr>
              <a:spcBef>
                <a:spcPts val="600"/>
              </a:spcBef>
            </a:pPr>
            <a:r>
              <a:rPr lang="en-US" sz="2600" b="1" dirty="0">
                <a:solidFill>
                  <a:srgbClr val="C00000"/>
                </a:solidFill>
              </a:rPr>
              <a:t>Big Data </a:t>
            </a:r>
            <a:r>
              <a:rPr lang="en-US" sz="2600" dirty="0"/>
              <a:t>problems</a:t>
            </a:r>
            <a:r>
              <a:rPr lang="en-US" sz="2600" b="1" dirty="0">
                <a:solidFill>
                  <a:srgbClr val="C00000"/>
                </a:solidFill>
              </a:rPr>
              <a:t> </a:t>
            </a:r>
            <a:r>
              <a:rPr lang="en-US" sz="2600" dirty="0"/>
              <a:t>can be broken up into </a:t>
            </a:r>
            <a:r>
              <a:rPr lang="en-US" sz="2600" b="1" dirty="0">
                <a:solidFill>
                  <a:srgbClr val="C00000"/>
                </a:solidFill>
              </a:rPr>
              <a:t>Data </a:t>
            </a:r>
            <a:r>
              <a:rPr lang="en-US" sz="2600" dirty="0"/>
              <a:t>and </a:t>
            </a:r>
            <a:r>
              <a:rPr lang="en-US" sz="2600" b="1" dirty="0">
                <a:solidFill>
                  <a:srgbClr val="C00000"/>
                </a:solidFill>
              </a:rPr>
              <a:t>Model</a:t>
            </a:r>
          </a:p>
          <a:p>
            <a:pPr lvl="1">
              <a:spcBef>
                <a:spcPts val="600"/>
              </a:spcBef>
            </a:pPr>
            <a:r>
              <a:rPr lang="en-US" sz="2600" dirty="0"/>
              <a:t>For </a:t>
            </a:r>
            <a:r>
              <a:rPr lang="en-US" sz="2600" b="1" dirty="0">
                <a:solidFill>
                  <a:srgbClr val="C00000"/>
                </a:solidFill>
              </a:rPr>
              <a:t>clustering, </a:t>
            </a:r>
            <a:r>
              <a:rPr lang="en-US" sz="2600" dirty="0"/>
              <a:t>the model parameters are cluster centers while the data is set of points to be clustered</a:t>
            </a:r>
          </a:p>
          <a:p>
            <a:pPr lvl="1">
              <a:spcBef>
                <a:spcPts val="600"/>
              </a:spcBef>
            </a:pPr>
            <a:r>
              <a:rPr lang="en-US" sz="2600" dirty="0"/>
              <a:t>For </a:t>
            </a:r>
            <a:r>
              <a:rPr lang="en-US" sz="2600" b="1" dirty="0">
                <a:solidFill>
                  <a:srgbClr val="C00000"/>
                </a:solidFill>
              </a:rPr>
              <a:t>queries</a:t>
            </a:r>
            <a:r>
              <a:rPr lang="en-US" sz="2600" dirty="0"/>
              <a:t>, the model is structure of database and results of this query while the data is whole database queried and SQL query </a:t>
            </a:r>
          </a:p>
          <a:p>
            <a:pPr lvl="1">
              <a:spcBef>
                <a:spcPts val="600"/>
              </a:spcBef>
            </a:pPr>
            <a:r>
              <a:rPr lang="en-US" sz="2600" dirty="0"/>
              <a:t>For </a:t>
            </a:r>
            <a:r>
              <a:rPr lang="en-US" sz="2600" b="1" dirty="0">
                <a:solidFill>
                  <a:srgbClr val="C00000"/>
                </a:solidFill>
              </a:rPr>
              <a:t>deep learning </a:t>
            </a:r>
            <a:r>
              <a:rPr lang="en-US" sz="2600" dirty="0"/>
              <a:t>with ImageNet, the model is chosen network with model parameters as the network link weights. The data is set of images used for training or classification</a:t>
            </a:r>
          </a:p>
        </p:txBody>
      </p:sp>
      <p:sp>
        <p:nvSpPr>
          <p:cNvPr id="2" name="Title 1"/>
          <p:cNvSpPr>
            <a:spLocks noGrp="1"/>
          </p:cNvSpPr>
          <p:nvPr>
            <p:ph type="title"/>
          </p:nvPr>
        </p:nvSpPr>
        <p:spPr>
          <a:xfrm>
            <a:off x="1523999" y="0"/>
            <a:ext cx="9126166" cy="794599"/>
          </a:xfrm>
        </p:spPr>
        <p:txBody>
          <a:bodyPr>
            <a:normAutofit/>
          </a:bodyPr>
          <a:lstStyle/>
          <a:p>
            <a:pPr algn="ctr"/>
            <a:r>
              <a:rPr lang="en-US" sz="3600" b="1" dirty="0">
                <a:latin typeface="+mn-lt"/>
              </a:rPr>
              <a:t>Data and Model in Big Data and Simulations I</a:t>
            </a:r>
          </a:p>
        </p:txBody>
      </p:sp>
      <p:sp>
        <p:nvSpPr>
          <p:cNvPr id="6" name="Date Placeholder 5">
            <a:extLst>
              <a:ext uri="{FF2B5EF4-FFF2-40B4-BE49-F238E27FC236}">
                <a16:creationId xmlns:a16="http://schemas.microsoft.com/office/drawing/2014/main" id="{FDA074B8-9237-49C7-BAB6-EBBEFB727CD3}"/>
              </a:ext>
            </a:extLst>
          </p:cNvPr>
          <p:cNvSpPr>
            <a:spLocks noGrp="1"/>
          </p:cNvSpPr>
          <p:nvPr>
            <p:ph type="dt" sz="half" idx="10"/>
          </p:nvPr>
        </p:nvSpPr>
        <p:spPr/>
        <p:txBody>
          <a:bodyPr/>
          <a:lstStyle/>
          <a:p>
            <a:fld id="{B5A608B7-AFCD-452D-BD9B-10EF4B5F5AF1}" type="datetime1">
              <a:rPr lang="en-US" smtClean="0">
                <a:solidFill>
                  <a:prstClr val="black">
                    <a:tint val="75000"/>
                  </a:prstClr>
                </a:solidFill>
              </a:rPr>
              <a:t>9/12/2017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8A807B9-F00F-4D06-A894-32F06C398DC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342398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612" y="-139499"/>
            <a:ext cx="9248775" cy="828675"/>
          </a:xfrm>
        </p:spPr>
        <p:txBody>
          <a:bodyPr>
            <a:normAutofit/>
          </a:bodyPr>
          <a:lstStyle/>
          <a:p>
            <a:pPr algn="ctr"/>
            <a:r>
              <a:rPr lang="en-US" sz="3600" b="1" dirty="0">
                <a:latin typeface="+mn-lt"/>
              </a:rPr>
              <a:t>Data and Model in Big Data and Simulations II</a:t>
            </a:r>
          </a:p>
        </p:txBody>
      </p:sp>
      <p:sp>
        <p:nvSpPr>
          <p:cNvPr id="3" name="Content Placeholder 2"/>
          <p:cNvSpPr>
            <a:spLocks noGrp="1"/>
          </p:cNvSpPr>
          <p:nvPr>
            <p:ph idx="1"/>
          </p:nvPr>
        </p:nvSpPr>
        <p:spPr>
          <a:xfrm>
            <a:off x="0" y="501639"/>
            <a:ext cx="12192000" cy="5562600"/>
          </a:xfrm>
          <a:noFill/>
        </p:spPr>
        <p:txBody>
          <a:bodyPr>
            <a:normAutofit/>
          </a:bodyPr>
          <a:lstStyle/>
          <a:p>
            <a:r>
              <a:rPr lang="en-US" sz="2400" b="1" dirty="0">
                <a:solidFill>
                  <a:srgbClr val="C00000"/>
                </a:solidFill>
              </a:rPr>
              <a:t>Simulations</a:t>
            </a:r>
            <a:r>
              <a:rPr lang="en-US" sz="2400" dirty="0">
                <a:solidFill>
                  <a:srgbClr val="C00000"/>
                </a:solidFill>
              </a:rPr>
              <a:t> </a:t>
            </a:r>
            <a:r>
              <a:rPr lang="en-US" sz="2400" dirty="0"/>
              <a:t>can also be considered as </a:t>
            </a:r>
            <a:r>
              <a:rPr lang="en-US" sz="2400" b="1" dirty="0">
                <a:solidFill>
                  <a:srgbClr val="C00000"/>
                </a:solidFill>
              </a:rPr>
              <a:t>Data</a:t>
            </a:r>
            <a:r>
              <a:rPr lang="en-US" sz="2400" dirty="0"/>
              <a:t> plus </a:t>
            </a:r>
            <a:r>
              <a:rPr lang="en-US" sz="2400" b="1" dirty="0">
                <a:solidFill>
                  <a:srgbClr val="C00000"/>
                </a:solidFill>
              </a:rPr>
              <a:t>Model</a:t>
            </a:r>
          </a:p>
          <a:p>
            <a:pPr lvl="1"/>
            <a:r>
              <a:rPr lang="en-US" b="1" dirty="0">
                <a:solidFill>
                  <a:srgbClr val="C00000"/>
                </a:solidFill>
              </a:rPr>
              <a:t>Model</a:t>
            </a:r>
            <a:r>
              <a:rPr lang="en-US" dirty="0"/>
              <a:t> can be formulation with particle dynamics or partial differential equations defined by parameters such as particle positions and discretized velocity, pressure, density values</a:t>
            </a:r>
          </a:p>
          <a:p>
            <a:pPr lvl="1"/>
            <a:r>
              <a:rPr lang="en-US" b="1" dirty="0">
                <a:solidFill>
                  <a:srgbClr val="C00000"/>
                </a:solidFill>
              </a:rPr>
              <a:t>Data</a:t>
            </a:r>
            <a:r>
              <a:rPr lang="en-US" dirty="0"/>
              <a:t> could be small when just boundary conditions </a:t>
            </a:r>
          </a:p>
          <a:p>
            <a:pPr lvl="1"/>
            <a:r>
              <a:rPr lang="en-US" b="1" dirty="0">
                <a:solidFill>
                  <a:srgbClr val="C00000"/>
                </a:solidFill>
              </a:rPr>
              <a:t>Data</a:t>
            </a:r>
            <a:r>
              <a:rPr lang="en-US" dirty="0"/>
              <a:t> large with data assimilation (weather forecasting) or when data visualizations are produced by simulation</a:t>
            </a:r>
          </a:p>
          <a:p>
            <a:r>
              <a:rPr lang="en-US" sz="2400" b="1" dirty="0">
                <a:solidFill>
                  <a:srgbClr val="C00000"/>
                </a:solidFill>
              </a:rPr>
              <a:t>Big Data  </a:t>
            </a:r>
            <a:r>
              <a:rPr lang="en-US" sz="2400" dirty="0"/>
              <a:t>implies Data is large but Model varies in size</a:t>
            </a:r>
          </a:p>
          <a:p>
            <a:pPr lvl="1"/>
            <a:r>
              <a:rPr lang="en-US" dirty="0"/>
              <a:t>e.g. </a:t>
            </a:r>
            <a:r>
              <a:rPr lang="en-US" b="1" dirty="0"/>
              <a:t>LDA</a:t>
            </a:r>
            <a:r>
              <a:rPr lang="en-US" dirty="0"/>
              <a:t> (Latent Dirichlet Allocation) with many topics or </a:t>
            </a:r>
            <a:r>
              <a:rPr lang="en-US" b="1" dirty="0"/>
              <a:t>deep learning </a:t>
            </a:r>
            <a:r>
              <a:rPr lang="en-US" dirty="0"/>
              <a:t>has a large model</a:t>
            </a:r>
          </a:p>
          <a:p>
            <a:pPr lvl="1"/>
            <a:r>
              <a:rPr lang="en-US" b="1" dirty="0"/>
              <a:t>Clustering</a:t>
            </a:r>
            <a:r>
              <a:rPr lang="en-US" dirty="0"/>
              <a:t> or </a:t>
            </a:r>
            <a:r>
              <a:rPr lang="en-US" b="1" dirty="0"/>
              <a:t>Dimension reduction </a:t>
            </a:r>
            <a:r>
              <a:rPr lang="en-US" dirty="0"/>
              <a:t>can be quite small in model size</a:t>
            </a:r>
          </a:p>
          <a:p>
            <a:r>
              <a:rPr lang="en-US" sz="2400" b="1" dirty="0">
                <a:solidFill>
                  <a:srgbClr val="C00000"/>
                </a:solidFill>
              </a:rPr>
              <a:t>Data</a:t>
            </a:r>
            <a:r>
              <a:rPr lang="en-US" sz="2400" dirty="0"/>
              <a:t> often static between iterations (unless streaming); </a:t>
            </a:r>
            <a:r>
              <a:rPr lang="en-US" sz="2400" b="1" dirty="0">
                <a:solidFill>
                  <a:srgbClr val="C00000"/>
                </a:solidFill>
              </a:rPr>
              <a:t>Model parameters</a:t>
            </a:r>
            <a:r>
              <a:rPr lang="en-US" sz="2400" dirty="0"/>
              <a:t> vary between iterations</a:t>
            </a:r>
          </a:p>
          <a:p>
            <a:r>
              <a:rPr lang="en-US" sz="2400" b="1" dirty="0">
                <a:solidFill>
                  <a:srgbClr val="C00000"/>
                </a:solidFill>
              </a:rPr>
              <a:t>Data</a:t>
            </a:r>
            <a:r>
              <a:rPr lang="en-US" sz="2400" dirty="0"/>
              <a:t> and </a:t>
            </a:r>
            <a:r>
              <a:rPr lang="en-US" sz="2400" b="1" dirty="0">
                <a:solidFill>
                  <a:srgbClr val="C00000"/>
                </a:solidFill>
              </a:rPr>
              <a:t>Model Parameters </a:t>
            </a:r>
            <a:r>
              <a:rPr lang="en-US" sz="2400" dirty="0"/>
              <a:t>are often </a:t>
            </a:r>
            <a:r>
              <a:rPr lang="en-US" sz="2400" b="1" dirty="0"/>
              <a:t>confused </a:t>
            </a:r>
            <a:r>
              <a:rPr lang="en-US" sz="2400" dirty="0"/>
              <a:t>in papers as term data used to describe the parameters of models.</a:t>
            </a:r>
          </a:p>
          <a:p>
            <a:r>
              <a:rPr lang="en-US" sz="2400" b="1" dirty="0">
                <a:solidFill>
                  <a:srgbClr val="C00000"/>
                </a:solidFill>
              </a:rPr>
              <a:t>Models </a:t>
            </a:r>
            <a:r>
              <a:rPr lang="en-US" sz="2400" dirty="0">
                <a:solidFill>
                  <a:srgbClr val="C00000"/>
                </a:solidFill>
              </a:rPr>
              <a:t>in </a:t>
            </a:r>
            <a:r>
              <a:rPr lang="en-US" sz="2400" b="1" dirty="0">
                <a:solidFill>
                  <a:srgbClr val="C00000"/>
                </a:solidFill>
              </a:rPr>
              <a:t>Big Data </a:t>
            </a:r>
            <a:r>
              <a:rPr lang="en-US" sz="2400" dirty="0">
                <a:solidFill>
                  <a:srgbClr val="C00000"/>
                </a:solidFill>
              </a:rPr>
              <a:t>and </a:t>
            </a:r>
            <a:r>
              <a:rPr lang="en-US" sz="2400" b="1" dirty="0">
                <a:solidFill>
                  <a:srgbClr val="C00000"/>
                </a:solidFill>
              </a:rPr>
              <a:t>Simulations </a:t>
            </a:r>
            <a:r>
              <a:rPr lang="en-US" sz="2400" dirty="0">
                <a:solidFill>
                  <a:srgbClr val="C00000"/>
                </a:solidFill>
              </a:rPr>
              <a:t>have many similarities and allow </a:t>
            </a:r>
            <a:r>
              <a:rPr lang="en-US" sz="2400" b="1" dirty="0">
                <a:solidFill>
                  <a:srgbClr val="C00000"/>
                </a:solidFill>
              </a:rPr>
              <a:t>convergence</a:t>
            </a:r>
          </a:p>
        </p:txBody>
      </p:sp>
      <p:sp>
        <p:nvSpPr>
          <p:cNvPr id="6" name="Date Placeholder 5">
            <a:extLst>
              <a:ext uri="{FF2B5EF4-FFF2-40B4-BE49-F238E27FC236}">
                <a16:creationId xmlns:a16="http://schemas.microsoft.com/office/drawing/2014/main" id="{7F27C8AB-A980-4ABC-B77E-9BC0BE25F22A}"/>
              </a:ext>
            </a:extLst>
          </p:cNvPr>
          <p:cNvSpPr>
            <a:spLocks noGrp="1"/>
          </p:cNvSpPr>
          <p:nvPr>
            <p:ph type="dt" sz="half" idx="10"/>
          </p:nvPr>
        </p:nvSpPr>
        <p:spPr/>
        <p:txBody>
          <a:bodyPr/>
          <a:lstStyle/>
          <a:p>
            <a:fld id="{A01E2C5D-8629-4068-9A9F-EF9F5BC158AA}" type="datetime1">
              <a:rPr lang="en-US" smtClean="0">
                <a:solidFill>
                  <a:prstClr val="black">
                    <a:tint val="75000"/>
                  </a:prstClr>
                </a:solidFill>
              </a:rPr>
              <a:t>9/12/2017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4F267CB-F08B-4C65-B9B9-95E32A0D3EB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113616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arallel computing partitioning">
            <a:extLst>
              <a:ext uri="{FF2B5EF4-FFF2-40B4-BE49-F238E27FC236}">
                <a16:creationId xmlns:a16="http://schemas.microsoft.com/office/drawing/2014/main" id="{FEC5FE82-636C-4345-8127-8E57FCFE5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684" y="3468725"/>
            <a:ext cx="4729316" cy="26328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D4FF7F-D950-4953-B27E-282CAB64A0FD}"/>
              </a:ext>
            </a:extLst>
          </p:cNvPr>
          <p:cNvSpPr>
            <a:spLocks noGrp="1"/>
          </p:cNvSpPr>
          <p:nvPr>
            <p:ph type="title"/>
          </p:nvPr>
        </p:nvSpPr>
        <p:spPr>
          <a:xfrm>
            <a:off x="710608" y="2133"/>
            <a:ext cx="10515600" cy="590935"/>
          </a:xfrm>
        </p:spPr>
        <p:txBody>
          <a:bodyPr>
            <a:normAutofit fontScale="90000"/>
          </a:bodyPr>
          <a:lstStyle/>
          <a:p>
            <a:pPr algn="ctr"/>
            <a:r>
              <a:rPr lang="en-US" b="1" dirty="0">
                <a:latin typeface="+mn-lt"/>
              </a:rPr>
              <a:t>Parallel Computing: Big Data and Simulations</a:t>
            </a:r>
          </a:p>
        </p:txBody>
      </p:sp>
      <p:sp>
        <p:nvSpPr>
          <p:cNvPr id="3" name="Content Placeholder 2">
            <a:extLst>
              <a:ext uri="{FF2B5EF4-FFF2-40B4-BE49-F238E27FC236}">
                <a16:creationId xmlns:a16="http://schemas.microsoft.com/office/drawing/2014/main" id="{07393806-6A2E-4122-9DA2-7E65CC997295}"/>
              </a:ext>
            </a:extLst>
          </p:cNvPr>
          <p:cNvSpPr>
            <a:spLocks noGrp="1"/>
          </p:cNvSpPr>
          <p:nvPr>
            <p:ph idx="1"/>
          </p:nvPr>
        </p:nvSpPr>
        <p:spPr>
          <a:xfrm>
            <a:off x="-22256" y="465235"/>
            <a:ext cx="11981329" cy="5636304"/>
          </a:xfrm>
        </p:spPr>
        <p:txBody>
          <a:bodyPr>
            <a:normAutofit fontScale="92500" lnSpcReduction="10000"/>
          </a:bodyPr>
          <a:lstStyle/>
          <a:p>
            <a:pPr>
              <a:spcBef>
                <a:spcPts val="600"/>
              </a:spcBef>
            </a:pPr>
            <a:r>
              <a:rPr lang="en-US" sz="2400" b="1" dirty="0"/>
              <a:t>All the different programming models </a:t>
            </a:r>
            <a:r>
              <a:rPr lang="en-US" sz="2400" dirty="0"/>
              <a:t>(Spark, Flink, Storm, Naiad, MPI/</a:t>
            </a:r>
            <a:r>
              <a:rPr lang="en-US" sz="2400" dirty="0" err="1"/>
              <a:t>OpenMP</a:t>
            </a:r>
            <a:r>
              <a:rPr lang="en-US" sz="2400" dirty="0"/>
              <a:t>) have the </a:t>
            </a:r>
            <a:r>
              <a:rPr lang="en-US" sz="2400" b="1" dirty="0"/>
              <a:t>same high level approach </a:t>
            </a:r>
            <a:r>
              <a:rPr lang="en-US" sz="2400" dirty="0"/>
              <a:t>but application requirements and system architecture can give different appearance</a:t>
            </a:r>
          </a:p>
          <a:p>
            <a:pPr>
              <a:spcBef>
                <a:spcPts val="600"/>
              </a:spcBef>
            </a:pPr>
            <a:r>
              <a:rPr lang="en-US" sz="2400" dirty="0"/>
              <a:t>First: Break Problem </a:t>
            </a:r>
            <a:r>
              <a:rPr lang="en-US" sz="2400" b="1" dirty="0">
                <a:solidFill>
                  <a:srgbClr val="C00000"/>
                </a:solidFill>
              </a:rPr>
              <a:t>Data</a:t>
            </a:r>
            <a:r>
              <a:rPr lang="en-US" sz="2400" dirty="0"/>
              <a:t> and/or </a:t>
            </a:r>
            <a:r>
              <a:rPr lang="en-US" sz="2400" b="1" dirty="0">
                <a:solidFill>
                  <a:srgbClr val="C00000"/>
                </a:solidFill>
              </a:rPr>
              <a:t>Model-parameters</a:t>
            </a:r>
            <a:r>
              <a:rPr lang="en-US" sz="2400" dirty="0"/>
              <a:t> into parts assigned to separate nodes, processes, threads</a:t>
            </a:r>
          </a:p>
          <a:p>
            <a:pPr>
              <a:spcBef>
                <a:spcPts val="600"/>
              </a:spcBef>
            </a:pPr>
            <a:r>
              <a:rPr lang="en-US" sz="2400" dirty="0"/>
              <a:t>Then: In parallel, do computations typically leaving </a:t>
            </a:r>
            <a:r>
              <a:rPr lang="en-US" sz="2400" dirty="0">
                <a:solidFill>
                  <a:srgbClr val="FF0000"/>
                </a:solidFill>
              </a:rPr>
              <a:t>data</a:t>
            </a:r>
            <a:r>
              <a:rPr lang="en-US" sz="2400" dirty="0"/>
              <a:t> untouched but changing </a:t>
            </a:r>
            <a:r>
              <a:rPr lang="en-US" sz="2400" dirty="0">
                <a:solidFill>
                  <a:srgbClr val="FF0000"/>
                </a:solidFill>
              </a:rPr>
              <a:t>model-parameters</a:t>
            </a:r>
            <a:r>
              <a:rPr lang="en-US" sz="2400" dirty="0"/>
              <a:t>. Called </a:t>
            </a:r>
            <a:r>
              <a:rPr lang="en-US" sz="2400" b="1" dirty="0">
                <a:solidFill>
                  <a:srgbClr val="C00000"/>
                </a:solidFill>
              </a:rPr>
              <a:t>Maps</a:t>
            </a:r>
            <a:r>
              <a:rPr lang="en-US" sz="2400" dirty="0"/>
              <a:t> in MapReduce parlance</a:t>
            </a:r>
          </a:p>
          <a:p>
            <a:pPr>
              <a:spcBef>
                <a:spcPts val="600"/>
              </a:spcBef>
            </a:pPr>
            <a:r>
              <a:rPr lang="en-US" sz="2400" dirty="0"/>
              <a:t>If </a:t>
            </a:r>
            <a:r>
              <a:rPr lang="en-US" sz="2400" b="1" dirty="0">
                <a:solidFill>
                  <a:srgbClr val="C00000"/>
                </a:solidFill>
              </a:rPr>
              <a:t>Pleasingly parallel</a:t>
            </a:r>
            <a:r>
              <a:rPr lang="en-US" sz="2400" dirty="0"/>
              <a:t>, that’s all it is except for management</a:t>
            </a:r>
          </a:p>
          <a:p>
            <a:pPr>
              <a:spcBef>
                <a:spcPts val="600"/>
              </a:spcBef>
            </a:pPr>
            <a:r>
              <a:rPr lang="en-US" sz="2400" dirty="0"/>
              <a:t>If </a:t>
            </a:r>
            <a:r>
              <a:rPr lang="en-US" sz="2400" b="1" dirty="0">
                <a:solidFill>
                  <a:srgbClr val="C00000"/>
                </a:solidFill>
              </a:rPr>
              <a:t>Globally parallel, </a:t>
            </a:r>
            <a:r>
              <a:rPr lang="en-US" sz="2400" dirty="0"/>
              <a:t>need to communicate computations between nodes during job</a:t>
            </a:r>
          </a:p>
          <a:p>
            <a:pPr>
              <a:spcBef>
                <a:spcPts val="600"/>
              </a:spcBef>
            </a:pPr>
            <a:r>
              <a:rPr lang="en-US" sz="2400" dirty="0"/>
              <a:t>Communication mechanism (TCP, RDMA, Native </a:t>
            </a:r>
            <a:r>
              <a:rPr lang="en-US" sz="2400" dirty="0" err="1"/>
              <a:t>Infiniband</a:t>
            </a:r>
            <a:r>
              <a:rPr lang="en-US" sz="2400" dirty="0"/>
              <a:t>) can vary</a:t>
            </a:r>
          </a:p>
          <a:p>
            <a:pPr>
              <a:spcBef>
                <a:spcPts val="600"/>
              </a:spcBef>
            </a:pPr>
            <a:r>
              <a:rPr lang="en-US" sz="2400" dirty="0"/>
              <a:t>Communication Style (Point to Point, Collective, Pub-Sub) can vary</a:t>
            </a:r>
          </a:p>
          <a:p>
            <a:pPr>
              <a:spcBef>
                <a:spcPts val="600"/>
              </a:spcBef>
            </a:pPr>
            <a:r>
              <a:rPr lang="en-US" sz="2400" dirty="0"/>
              <a:t>Possible need for sophisticated dynamic changes in </a:t>
            </a:r>
            <a:br>
              <a:rPr lang="en-US" sz="2400" dirty="0"/>
            </a:br>
            <a:r>
              <a:rPr lang="en-US" sz="2400" dirty="0" err="1"/>
              <a:t>partioning</a:t>
            </a:r>
            <a:r>
              <a:rPr lang="en-US" sz="2400" dirty="0"/>
              <a:t> (load balancing)</a:t>
            </a:r>
          </a:p>
          <a:p>
            <a:pPr>
              <a:spcBef>
                <a:spcPts val="600"/>
              </a:spcBef>
            </a:pPr>
            <a:r>
              <a:rPr lang="en-US" sz="2400" dirty="0"/>
              <a:t>Computation either on fixed tasks or flow between tasks</a:t>
            </a:r>
          </a:p>
          <a:p>
            <a:pPr>
              <a:spcBef>
                <a:spcPts val="600"/>
              </a:spcBef>
            </a:pPr>
            <a:r>
              <a:rPr lang="en-US" sz="2400" dirty="0"/>
              <a:t>Choices: “Automatic Parallelism or Not” </a:t>
            </a:r>
          </a:p>
          <a:p>
            <a:pPr>
              <a:spcBef>
                <a:spcPts val="600"/>
              </a:spcBef>
            </a:pPr>
            <a:r>
              <a:rPr lang="en-US" sz="2400" dirty="0"/>
              <a:t>Choices: “Complicated Parallel Algorithm or Not”</a:t>
            </a:r>
          </a:p>
          <a:p>
            <a:pPr>
              <a:spcBef>
                <a:spcPts val="600"/>
              </a:spcBef>
            </a:pPr>
            <a:r>
              <a:rPr lang="en-US" sz="2400" dirty="0"/>
              <a:t>Fault-Tolerance model can vary</a:t>
            </a:r>
          </a:p>
          <a:p>
            <a:pPr>
              <a:spcBef>
                <a:spcPts val="600"/>
              </a:spcBef>
            </a:pPr>
            <a:r>
              <a:rPr lang="en-US" sz="2400" dirty="0"/>
              <a:t>Output model can vary: RDD or Files  or Pipes</a:t>
            </a:r>
          </a:p>
        </p:txBody>
      </p:sp>
      <p:sp>
        <p:nvSpPr>
          <p:cNvPr id="6" name="Date Placeholder 5">
            <a:extLst>
              <a:ext uri="{FF2B5EF4-FFF2-40B4-BE49-F238E27FC236}">
                <a16:creationId xmlns:a16="http://schemas.microsoft.com/office/drawing/2014/main" id="{A3FC211E-45B6-4085-A11C-10BB11A6EB50}"/>
              </a:ext>
            </a:extLst>
          </p:cNvPr>
          <p:cNvSpPr>
            <a:spLocks noGrp="1"/>
          </p:cNvSpPr>
          <p:nvPr>
            <p:ph type="dt" sz="half" idx="10"/>
          </p:nvPr>
        </p:nvSpPr>
        <p:spPr/>
        <p:txBody>
          <a:bodyPr/>
          <a:lstStyle/>
          <a:p>
            <a:fld id="{16FA1027-83E9-44B4-AB4C-1E6DEA3F9FC9}" type="datetime1">
              <a:rPr lang="en-US" smtClean="0">
                <a:solidFill>
                  <a:prstClr val="black">
                    <a:tint val="75000"/>
                  </a:prstClr>
                </a:solidFill>
              </a:rPr>
              <a:t>9/12/2017</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D574A5F-477F-4052-AAAE-BB86951968D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34067581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14855</TotalTime>
  <Words>4947</Words>
  <Application>Microsoft Office PowerPoint</Application>
  <PresentationFormat>Widescreen</PresentationFormat>
  <Paragraphs>670</Paragraphs>
  <Slides>62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 Unicode MS</vt:lpstr>
      <vt:lpstr>ＭＳ Ｐゴシック</vt:lpstr>
      <vt:lpstr>Arial</vt:lpstr>
      <vt:lpstr>Arial Black</vt:lpstr>
      <vt:lpstr>Calibri</vt:lpstr>
      <vt:lpstr>Century Schoolbook</vt:lpstr>
      <vt:lpstr>Times New Roman</vt:lpstr>
      <vt:lpstr>1_Office Theme</vt:lpstr>
      <vt:lpstr>HPC-enhanced IoT and Data-based Grid</vt:lpstr>
      <vt:lpstr>Important Trends I</vt:lpstr>
      <vt:lpstr>Event-Driven and Serverless Computing</vt:lpstr>
      <vt:lpstr>Important Trends II</vt:lpstr>
      <vt:lpstr>Predictions/Assumptions</vt:lpstr>
      <vt:lpstr>Convergence Points for HPC-Cloud-Edge- Big Data-Simulation</vt:lpstr>
      <vt:lpstr>Data and Model in Big Data and Simulations I</vt:lpstr>
      <vt:lpstr>Data and Model in Big Data and Simulations II</vt:lpstr>
      <vt:lpstr>Parallel Computing: Big Data and Simulations</vt:lpstr>
      <vt:lpstr>HPC Runtime versus ABDS distributed Computing Model on Data Analytics</vt:lpstr>
      <vt:lpstr>K-means and Dataflow</vt:lpstr>
      <vt:lpstr>NiFi Workflow</vt:lpstr>
      <vt:lpstr>Use Case Analysis</vt:lpstr>
      <vt:lpstr>64 Features in 4 views for Unified Classification of Big Data and Simulation Applications</vt:lpstr>
      <vt:lpstr>Problem Architecture View (Meta or MacroPatterns)</vt:lpstr>
      <vt:lpstr>PowerPoint Presentation</vt:lpstr>
      <vt:lpstr>Software HPC-ABDS HPC-FaaS</vt:lpstr>
      <vt:lpstr>PowerPoint Presentation</vt:lpstr>
      <vt:lpstr>Components of Big Data Stack</vt:lpstr>
      <vt:lpstr>HPC-ABDS  Integrated wide range of HPC and Big Data technologies.  I gave up updating list in January 2016!</vt:lpstr>
      <vt:lpstr>PowerPoint Presentation</vt:lpstr>
      <vt:lpstr>Implementing Twister2 to support a Grid linked to an HPC Cloud</vt:lpstr>
      <vt:lpstr>Twister2: “Next Generation Grid - Edge – HPC Cloud”</vt:lpstr>
      <vt:lpstr>What is a Fog?</vt:lpstr>
      <vt:lpstr>Proposed Twister2 Approach </vt:lpstr>
      <vt:lpstr>Comparing Spark Flink and MPI</vt:lpstr>
      <vt:lpstr>Machine Learning with MPI, Spark and Flink</vt:lpstr>
      <vt:lpstr>Multidimensional Scaling: 3 Nested Parallel Sections</vt:lpstr>
      <vt:lpstr>Flink MDS Dataflow Graph</vt:lpstr>
      <vt:lpstr>Terasort</vt:lpstr>
      <vt:lpstr>Performance Factors</vt:lpstr>
      <vt:lpstr>PowerPoint Presentation</vt:lpstr>
      <vt:lpstr>Performance Dependence on Number of Cores</vt:lpstr>
      <vt:lpstr>Java versus C Performance</vt:lpstr>
      <vt:lpstr>Heron Architecture</vt:lpstr>
      <vt:lpstr>PowerPoint Presentation</vt:lpstr>
      <vt:lpstr>Heron High Performance Interconnects </vt:lpstr>
      <vt:lpstr>Implementing  Twister2 in detail I</vt:lpstr>
      <vt:lpstr>Communication Models</vt:lpstr>
      <vt:lpstr>Core SPIDAL Parallel HPC Library with Collective Used</vt:lpstr>
      <vt:lpstr>Mahout and SPIDAL</vt:lpstr>
      <vt:lpstr>Harp Plugin for Hadoop: Important part of Twister2</vt:lpstr>
      <vt:lpstr>Harp Applied to Latent Dirichlet Allocation</vt:lpstr>
      <vt:lpstr>Naiad Timely Dataflow      HLA Distributed Simulation</vt:lpstr>
      <vt:lpstr>Dataflow for a linear algebra kernel</vt:lpstr>
      <vt:lpstr>Implementing  Twister2 in detail II</vt:lpstr>
      <vt:lpstr>What do we need in runtime for distributed HPC FaaS?</vt:lpstr>
      <vt:lpstr>Why and How to Build a Toolkit?</vt:lpstr>
      <vt:lpstr>Dataflow Graph State and Scheduling</vt:lpstr>
      <vt:lpstr>Fault Tolerance and State  </vt:lpstr>
      <vt:lpstr>Spark Kmeans                Flink Streaming Dataflow</vt:lpstr>
      <vt:lpstr>Summary of Twister2:  Next Generation HPC Cloud + Edge + Grid</vt:lpstr>
      <vt:lpstr>Extra Slides</vt:lpstr>
      <vt:lpstr>HPCCloud Convergence Architecture</vt:lpstr>
      <vt:lpstr>Summary of Big Data HPC Convergence I</vt:lpstr>
      <vt:lpstr>Summary of Big Data HPC Convergence II</vt:lpstr>
      <vt:lpstr>Intelligent Systems Engineering at Indiana University</vt:lpstr>
      <vt:lpstr>Abstract</vt:lpstr>
      <vt:lpstr>K-Means Algorithm and Dataflow Specification</vt:lpstr>
      <vt:lpstr>K-Means Clustering in Spark, Flink, MPI</vt:lpstr>
      <vt:lpstr>Performance Dependence on Number of Cores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Efficient Dataflow Frameworks for Big Data Applications: Integrating Parallel and Distributed Computing Runtimes</dc:title>
  <dc:creator>supun</dc:creator>
  <cp:lastModifiedBy>Geoffrey Fox</cp:lastModifiedBy>
  <cp:revision>215</cp:revision>
  <dcterms:created xsi:type="dcterms:W3CDTF">2017-06-12T19:54:34Z</dcterms:created>
  <dcterms:modified xsi:type="dcterms:W3CDTF">2017-09-14T12:52:58Z</dcterms:modified>
</cp:coreProperties>
</file>