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18" r:id="rId2"/>
    <p:sldId id="340" r:id="rId3"/>
    <p:sldId id="341" r:id="rId4"/>
    <p:sldId id="342" r:id="rId5"/>
    <p:sldId id="343" r:id="rId6"/>
    <p:sldId id="344" r:id="rId7"/>
    <p:sldId id="335" r:id="rId8"/>
    <p:sldId id="331" r:id="rId9"/>
    <p:sldId id="336" r:id="rId10"/>
    <p:sldId id="330" r:id="rId11"/>
    <p:sldId id="338" r:id="rId12"/>
    <p:sldId id="339" r:id="rId13"/>
    <p:sldId id="333" r:id="rId14"/>
    <p:sldId id="345" r:id="rId15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027113" indent="3444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370013" indent="458788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297"/>
    <a:srgbClr val="DC8722"/>
    <a:srgbClr val="F2BE48"/>
    <a:srgbClr val="A80532"/>
    <a:srgbClr val="808080"/>
    <a:srgbClr val="006298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4"/>
    <p:restoredTop sz="7232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91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8578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AC7D5A-5852-7B44-B6BB-275DC4399E67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85783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803193-FCA0-6748-8BD4-F29C990F5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1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013" algn="l" defTabSz="6842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4213" fontAlgn="base">
              <a:spcBef>
                <a:spcPct val="0"/>
              </a:spcBef>
              <a:spcAft>
                <a:spcPct val="0"/>
              </a:spcAft>
            </a:pPr>
            <a:fld id="{F99FC7F5-EA6F-9145-BC40-6EF90A029593}" type="slidenum">
              <a:rPr lang="en-US" altLang="en-US" sz="1200">
                <a:latin typeface="Calibri" charset="0"/>
              </a:rPr>
              <a:pPr defTabSz="6842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03193-FCA0-6748-8BD4-F29C990F53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5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distribution is defined by electro-static</a:t>
            </a:r>
            <a:r>
              <a:rPr lang="en-US" baseline="0" dirty="0"/>
              <a:t> and entropic interactions between ions.</a:t>
            </a:r>
          </a:p>
          <a:p>
            <a:r>
              <a:rPr lang="en-US" baseline="0" dirty="0"/>
              <a:t>If </a:t>
            </a:r>
            <a:r>
              <a:rPr lang="en-US" baseline="0" dirty="0" err="1"/>
              <a:t>nano</a:t>
            </a:r>
            <a:r>
              <a:rPr lang="en-US" baseline="0" dirty="0"/>
              <a:t> particles has same di-</a:t>
            </a:r>
            <a:r>
              <a:rPr lang="en-US" baseline="0" dirty="0" err="1"/>
              <a:t>eletric</a:t>
            </a:r>
            <a:r>
              <a:rPr lang="en-US" baseline="0" dirty="0"/>
              <a:t> properties then you do MD. If you have different di-</a:t>
            </a:r>
            <a:r>
              <a:rPr lang="en-US" baseline="0" dirty="0" err="1"/>
              <a:t>lectric</a:t>
            </a:r>
            <a:r>
              <a:rPr lang="en-US" baseline="0" dirty="0"/>
              <a:t> then you need CPMD</a:t>
            </a:r>
            <a:r>
              <a:rPr lang="mr-IN" baseline="0" dirty="0"/>
              <a:t>…</a:t>
            </a:r>
            <a:r>
              <a:rPr lang="en-US" baseline="0" dirty="0"/>
              <a:t>The space is solution which is water in this case.</a:t>
            </a:r>
          </a:p>
          <a:p>
            <a:r>
              <a:rPr lang="en-US" baseline="0" dirty="0"/>
              <a:t>In general </a:t>
            </a:r>
            <a:r>
              <a:rPr lang="en-US" baseline="0" dirty="0" err="1"/>
              <a:t>nano</a:t>
            </a:r>
            <a:r>
              <a:rPr lang="en-US" baseline="0" dirty="0"/>
              <a:t> particles have different properties.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Ions represented by blue and green circles confined by nanoparticle surfaces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Surfaces are approximated as planar interfaces due to the size difference between ions and the assembling nanoparticles.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MD is based</a:t>
            </a:r>
            <a:r>
              <a:rPr lang="en-US" baseline="0" dirty="0"/>
              <a:t> on </a:t>
            </a:r>
            <a:r>
              <a:rPr lang="en-US" baseline="0" dirty="0" err="1"/>
              <a:t>newtons</a:t>
            </a:r>
            <a:r>
              <a:rPr lang="en-US" baseline="0" dirty="0"/>
              <a:t> laws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/>
              <a:t>CPMD is 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03193-FCA0-6748-8BD4-F29C990F53A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5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421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scaling and paralleling  the simulation codes and effectively use local and national computing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03193-FCA0-6748-8BD4-F29C990F53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5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LAMMPS like general purposes </a:t>
            </a:r>
          </a:p>
          <a:p>
            <a:r>
              <a:rPr lang="en-US" dirty="0"/>
              <a:t>Although the MD is also very tuned to the </a:t>
            </a:r>
            <a:r>
              <a:rPr lang="en-US" dirty="0" err="1"/>
              <a:t>problem..and</a:t>
            </a:r>
            <a:r>
              <a:rPr lang="en-US" dirty="0"/>
              <a:t> optimized it for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03193-FCA0-6748-8BD4-F29C990F53A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17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03193-FCA0-6748-8BD4-F29C990F53A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1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803193-FCA0-6748-8BD4-F29C990F53A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8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75FD8B72-F16A-EC45-9FC3-49B2FB3B6A1B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22F94E5E-9D14-B94C-8082-37E84987E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8044"/>
            <a:ext cx="91440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6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6E36AB76-54B9-AA4F-91DD-F5191D65C80D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C629E35A-7BB8-5147-95CC-3ABAE2CE0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2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C3778266-94E0-EF4C-8F4D-E06EC0D8AE1F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3A548C5F-E1EE-A341-9872-077AED506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8044"/>
            <a:ext cx="91440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7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E23D5C5B-37A5-2B4C-AF91-5B7C93F66D90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C2A020FB-706C-D748-BDCB-93BC392AE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8044"/>
            <a:ext cx="91440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6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4D1A1A26-6338-5846-89C8-A4E45B51E0E4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896D883B-B73C-514E-863C-DA07A3AE1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8044"/>
            <a:ext cx="91440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6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E7E98E93-EE7C-014F-A1D1-C7BBEF695864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9F823074-C3FB-AF48-962A-9909C27E6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8044"/>
            <a:ext cx="91440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40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A1BB51F9-8BEC-484D-85CB-45A0DE713928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7EA434D6-62F0-3D4B-9D14-FC0154A3B1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8044"/>
            <a:ext cx="9144000" cy="72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6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4B44BA73-E49C-6B42-B137-563BA9FD5F3B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13E40573-DD6B-8B46-A92C-CE30148FA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A09F88D8-D49E-2348-8302-670710B3149F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32C6BE84-73FC-F740-92C8-8937BBEDB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91440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BCCC82B1-B8EB-EA44-85C7-9F7032034D8E}" type="datetimeFigureOut">
              <a:rPr lang="en-US"/>
              <a:pPr>
                <a:defRPr/>
              </a:pPr>
              <a:t>10/24/17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</a:defRPr>
            </a:lvl1pPr>
          </a:lstStyle>
          <a:p>
            <a:pPr>
              <a:defRPr/>
            </a:pPr>
            <a:fld id="{09E47E1A-B195-2640-9046-86C6AE883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rgbClr val="990000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Arial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hyperlink" Target="https://nanoconfinement.sciencegateways.iu.edu/" TargetMode="External"/><Relationship Id="rId6" Type="http://schemas.openxmlformats.org/officeDocument/2006/relationships/hyperlink" Target="https://jadhaolab.engineering.indiana.edu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0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/>
          <a:stretch/>
        </p:blipFill>
        <p:spPr>
          <a:xfrm>
            <a:off x="1157983" y="462126"/>
            <a:ext cx="5346357" cy="1112915"/>
          </a:xfrm>
          <a:prstGeom prst="rect">
            <a:avLst/>
          </a:prstGeom>
        </p:spPr>
      </p:pic>
      <p:grpSp>
        <p:nvGrpSpPr>
          <p:cNvPr id="13313" name="Group 4"/>
          <p:cNvGrpSpPr>
            <a:grpSpLocks/>
          </p:cNvGrpSpPr>
          <p:nvPr/>
        </p:nvGrpSpPr>
        <p:grpSpPr bwMode="auto">
          <a:xfrm>
            <a:off x="381380" y="144197"/>
            <a:ext cx="776603" cy="1748771"/>
            <a:chOff x="633305" y="-72571"/>
            <a:chExt cx="950609" cy="2766507"/>
          </a:xfrm>
        </p:grpSpPr>
        <p:sp>
          <p:nvSpPr>
            <p:cNvPr id="6" name="Rectangle 5"/>
            <p:cNvSpPr/>
            <p:nvPr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pic>
          <p:nvPicPr>
            <p:cNvPr id="13316" name="Picture 6" descr="trident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09" y="1730375"/>
              <a:ext cx="634481" cy="800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4" name="Title 1"/>
          <p:cNvSpPr txBox="1">
            <a:spLocks/>
          </p:cNvSpPr>
          <p:nvPr/>
        </p:nvSpPr>
        <p:spPr bwMode="auto">
          <a:xfrm>
            <a:off x="410693" y="2388356"/>
            <a:ext cx="8662301" cy="155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2400" b="1" dirty="0"/>
              <a:t>Development of the Nanoconfinement Science Gateway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800" dirty="0"/>
              <a:t>Suresh Marru, </a:t>
            </a:r>
            <a:r>
              <a:rPr lang="en-US" altLang="en-US" sz="1800" dirty="0" err="1"/>
              <a:t>Vikram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Jadhao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800" dirty="0"/>
              <a:t>Intelligent Systems </a:t>
            </a:r>
            <a:r>
              <a:rPr lang="en-US" altLang="en-US" sz="1800" dirty="0" smtClean="0"/>
              <a:t>Engineering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800" dirty="0"/>
              <a:t>Gateway: </a:t>
            </a:r>
            <a:r>
              <a:rPr lang="en-US" altLang="en-US" sz="1800" dirty="0">
                <a:hlinkClick r:id="rId5"/>
              </a:rPr>
              <a:t>https://nanoconfinement.sciencegateways.iu.edu</a:t>
            </a:r>
            <a:r>
              <a:rPr lang="en-US" altLang="en-US" sz="1800" dirty="0" smtClean="0">
                <a:hlinkClick r:id="rId5"/>
              </a:rPr>
              <a:t>/</a:t>
            </a:r>
            <a:r>
              <a:rPr lang="en-US" altLang="en-US" sz="1800" dirty="0" smtClean="0"/>
              <a:t> </a:t>
            </a:r>
            <a:endParaRPr lang="en-US" altLang="en-US" sz="1800" dirty="0" smtClean="0"/>
          </a:p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800" dirty="0" err="1" smtClean="0"/>
              <a:t>Jadhao</a:t>
            </a:r>
            <a:r>
              <a:rPr lang="en-US" altLang="en-US" sz="1800" dirty="0"/>
              <a:t> Lab: </a:t>
            </a:r>
            <a:r>
              <a:rPr lang="en-US" altLang="en-US" sz="1800" dirty="0">
                <a:hlinkClick r:id="rId6"/>
              </a:rPr>
              <a:t>https://jadhaolab.engineering.indiana.edu</a:t>
            </a:r>
            <a:r>
              <a:rPr lang="en-US" altLang="en-US" sz="1800" dirty="0" smtClean="0">
                <a:hlinkClick r:id="rId6"/>
              </a:rPr>
              <a:t>/</a:t>
            </a:r>
            <a:r>
              <a:rPr lang="en-US" altLang="en-US" sz="1800" dirty="0" smtClean="0"/>
              <a:t> </a:t>
            </a:r>
            <a:r>
              <a:rPr lang="en-US" altLang="en-US" sz="1800" dirty="0" smtClean="0"/>
              <a:t> 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04" y="134754"/>
            <a:ext cx="2949178" cy="522772"/>
          </a:xfrm>
        </p:spPr>
        <p:txBody>
          <a:bodyPr/>
          <a:lstStyle/>
          <a:p>
            <a:r>
              <a:rPr lang="en-US" dirty="0"/>
              <a:t>Sample output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r="5665"/>
          <a:stretch>
            <a:fillRect/>
          </a:stretch>
        </p:blipFill>
        <p:spPr>
          <a:xfrm>
            <a:off x="3887391" y="740569"/>
            <a:ext cx="4629150" cy="36552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9959" y="1668223"/>
            <a:ext cx="3517432" cy="1970128"/>
          </a:xfrm>
        </p:spPr>
        <p:txBody>
          <a:bodyPr>
            <a:normAutofit/>
          </a:bodyPr>
          <a:lstStyle/>
          <a:p>
            <a:r>
              <a:rPr lang="en-US" sz="1600" dirty="0"/>
              <a:t>Researcher’s view of a sample result on the gateway using the MD simulation: distributions of ions described by </a:t>
            </a:r>
            <a:r>
              <a:rPr lang="en-US" sz="1600" dirty="0" err="1"/>
              <a:t>nz</a:t>
            </a:r>
            <a:r>
              <a:rPr lang="en-US" sz="1600" dirty="0"/>
              <a:t> (in units of Molars) as a function of z (nm). Ions are confined by two surfaces at -1.5 nm and 1.5 nm. Different symbols denote ions of </a:t>
            </a:r>
            <a:r>
              <a:rPr lang="en-US" sz="1600" dirty="0" err="1"/>
              <a:t>valencies</a:t>
            </a:r>
            <a:r>
              <a:rPr lang="en-US" sz="1600" dirty="0"/>
              <a:t> 1, 2, and 3. </a:t>
            </a:r>
          </a:p>
        </p:txBody>
      </p:sp>
    </p:spTree>
    <p:extLst>
      <p:ext uri="{BB962C8B-B14F-4D97-AF65-F5344CB8AC3E}">
        <p14:creationId xmlns:p14="http://schemas.microsoft.com/office/powerpoint/2010/main" val="2113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96" y="122238"/>
            <a:ext cx="7886700" cy="993775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94" y="1116013"/>
            <a:ext cx="8168987" cy="29295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codes with </a:t>
            </a:r>
            <a:r>
              <a:rPr lang="en-US" dirty="0" err="1"/>
              <a:t>openMP</a:t>
            </a:r>
            <a:r>
              <a:rPr lang="en-US" dirty="0"/>
              <a:t> parallelization for 16 threads lead to a run time of 1 hour for a mid-size candidate system of 500 ions simulated for 1 million time steps. </a:t>
            </a:r>
          </a:p>
          <a:p>
            <a:r>
              <a:rPr lang="en-US" dirty="0"/>
              <a:t>Work in progress to make the method more efficient by using MPI. </a:t>
            </a:r>
          </a:p>
          <a:p>
            <a:r>
              <a:rPr lang="en-US" dirty="0"/>
              <a:t>Extending the current output data download to browser based interactive visualizations within the gateway.</a:t>
            </a:r>
          </a:p>
          <a:p>
            <a:r>
              <a:rPr lang="en-US" dirty="0"/>
              <a:t>Currently focusing on CPU based resources on SDSC Comet and IU </a:t>
            </a:r>
            <a:r>
              <a:rPr lang="en-US" dirty="0" err="1"/>
              <a:t>BigRed</a:t>
            </a:r>
            <a:r>
              <a:rPr lang="en-US" dirty="0"/>
              <a:t> II clusters. Planning to explore other hardware to improve simulation run times.  </a:t>
            </a:r>
          </a:p>
        </p:txBody>
      </p:sp>
    </p:spTree>
    <p:extLst>
      <p:ext uri="{BB962C8B-B14F-4D97-AF65-F5344CB8AC3E}">
        <p14:creationId xmlns:p14="http://schemas.microsoft.com/office/powerpoint/2010/main" val="10687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04" y="67068"/>
            <a:ext cx="7886700" cy="993775"/>
          </a:xfrm>
        </p:spPr>
        <p:txBody>
          <a:bodyPr/>
          <a:lstStyle/>
          <a:p>
            <a:r>
              <a:rPr lang="en-US" dirty="0"/>
              <a:t>Road Map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836"/>
            <a:ext cx="9144000" cy="40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19220"/>
            <a:ext cx="7886700" cy="993775"/>
          </a:xfrm>
        </p:spPr>
        <p:txBody>
          <a:bodyPr/>
          <a:lstStyle/>
          <a:p>
            <a:r>
              <a:rPr lang="en-US" dirty="0"/>
              <a:t>Grant 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065213"/>
            <a:ext cx="7886700" cy="3201987"/>
          </a:xfrm>
        </p:spPr>
        <p:txBody>
          <a:bodyPr>
            <a:normAutofit/>
          </a:bodyPr>
          <a:lstStyle/>
          <a:p>
            <a:r>
              <a:rPr lang="en-US" dirty="0"/>
              <a:t>This work is partially supported by the National Science Foundation under:</a:t>
            </a:r>
          </a:p>
          <a:p>
            <a:pPr lvl="1"/>
            <a:r>
              <a:rPr lang="en-US" dirty="0"/>
              <a:t>the Network for Computational Nanotechnology (NCN) Network for Computational Nanotechnology - Engineered </a:t>
            </a:r>
            <a:r>
              <a:rPr lang="en-US" dirty="0" err="1"/>
              <a:t>nanoBIO</a:t>
            </a:r>
            <a:r>
              <a:rPr lang="en-US" dirty="0"/>
              <a:t> Node through award 1720625 </a:t>
            </a:r>
          </a:p>
          <a:p>
            <a:pPr lvl="1"/>
            <a:r>
              <a:rPr lang="en-US" dirty="0"/>
              <a:t>Science Gateways Platform as a Service through award </a:t>
            </a:r>
            <a:r>
              <a:rPr lang="uk-UA" dirty="0"/>
              <a:t>1339774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Apache Airavata Project Management Committee </a:t>
            </a:r>
          </a:p>
          <a:p>
            <a:r>
              <a:rPr lang="en-US" dirty="0"/>
              <a:t>Computational Resources provided by:</a:t>
            </a:r>
          </a:p>
          <a:p>
            <a:pPr lvl="1"/>
            <a:r>
              <a:rPr lang="en-US" dirty="0"/>
              <a:t>XSEDE Startup Allocation through Grant TG - DMR170089</a:t>
            </a:r>
          </a:p>
          <a:p>
            <a:pPr lvl="1"/>
            <a:r>
              <a:rPr lang="en-US" dirty="0"/>
              <a:t>Big Red II supercomputer at Indiana University 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3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C:\Users\jadhao\Desktop\work\app\INTERVIEWS\PACE\ONCAMPUS\ionic.structure\clip02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9570" y="754929"/>
            <a:ext cx="5851430" cy="4388572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98253" y="1"/>
            <a:ext cx="6218141" cy="807191"/>
          </a:xfrm>
        </p:spPr>
        <p:txBody>
          <a:bodyPr>
            <a:normAutofit/>
          </a:bodyPr>
          <a:lstStyle/>
          <a:p>
            <a:r>
              <a:rPr lang="en-US" sz="2700" dirty="0" smtClean="0"/>
              <a:t>MD Simulation </a:t>
            </a:r>
            <a:r>
              <a:rPr lang="en-US" sz="2700" dirty="0"/>
              <a:t>of confined ions</a:t>
            </a:r>
            <a:endParaRPr lang="en-US" sz="2700" dirty="0"/>
          </a:p>
        </p:txBody>
      </p:sp>
      <p:pic>
        <p:nvPicPr>
          <p:cNvPr id="53251" name="Picture 3" descr="C:\Users\jadhao\Desktop\work\app\INTERVIEWS\PACE\ONCAMPUS\ionic.structure\md.movi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8840" y="754380"/>
            <a:ext cx="5852160" cy="4389120"/>
          </a:xfrm>
          <a:prstGeom prst="rect">
            <a:avLst/>
          </a:prstGeom>
          <a:noFill/>
        </p:spPr>
      </p:pic>
      <p:grpSp>
        <p:nvGrpSpPr>
          <p:cNvPr id="2" name="Group 29"/>
          <p:cNvGrpSpPr/>
          <p:nvPr/>
        </p:nvGrpSpPr>
        <p:grpSpPr>
          <a:xfrm>
            <a:off x="1327489" y="921034"/>
            <a:ext cx="2114550" cy="3657600"/>
            <a:chOff x="1143000" y="1447800"/>
            <a:chExt cx="2819400" cy="4876800"/>
          </a:xfrm>
        </p:grpSpPr>
        <p:sp>
          <p:nvSpPr>
            <p:cNvPr id="31" name="Down Arrow 30"/>
            <p:cNvSpPr/>
            <p:nvPr/>
          </p:nvSpPr>
          <p:spPr>
            <a:xfrm>
              <a:off x="1877568" y="2591423"/>
              <a:ext cx="484632" cy="68488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75"/>
            </a:p>
          </p:txBody>
        </p:sp>
        <p:sp>
          <p:nvSpPr>
            <p:cNvPr id="32" name="Flowchart: Alternate Process 31"/>
            <p:cNvSpPr>
              <a:spLocks noChangeAspect="1"/>
            </p:cNvSpPr>
            <p:nvPr/>
          </p:nvSpPr>
          <p:spPr>
            <a:xfrm>
              <a:off x="1143000" y="3338170"/>
              <a:ext cx="1905000" cy="110276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Compute Forces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862325" y="4496714"/>
              <a:ext cx="484632" cy="68488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75"/>
            </a:p>
          </p:txBody>
        </p:sp>
        <p:sp>
          <p:nvSpPr>
            <p:cNvPr id="34" name="U-Turn Arrow 33"/>
            <p:cNvSpPr/>
            <p:nvPr/>
          </p:nvSpPr>
          <p:spPr>
            <a:xfrm rot="16200000" flipV="1">
              <a:off x="2453640" y="4358640"/>
              <a:ext cx="2103120" cy="9144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75">
                <a:solidFill>
                  <a:schemeClr val="tx1"/>
                </a:solidFill>
              </a:endParaRPr>
            </a:p>
          </p:txBody>
        </p:sp>
        <p:sp>
          <p:nvSpPr>
            <p:cNvPr id="35" name="Flowchart: Alternate Process 34"/>
            <p:cNvSpPr>
              <a:spLocks noChangeAspect="1"/>
            </p:cNvSpPr>
            <p:nvPr/>
          </p:nvSpPr>
          <p:spPr>
            <a:xfrm>
              <a:off x="1143000" y="1447800"/>
              <a:ext cx="1905000" cy="110276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Initialize ions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6" name="Flowchart: Alternate Process 35"/>
            <p:cNvSpPr>
              <a:spLocks noChangeAspect="1"/>
            </p:cNvSpPr>
            <p:nvPr/>
          </p:nvSpPr>
          <p:spPr>
            <a:xfrm>
              <a:off x="1143000" y="5221834"/>
              <a:ext cx="1905000" cy="1102766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Move ions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490496" y="1148719"/>
            <a:ext cx="4638542" cy="3681520"/>
            <a:chOff x="3281785" y="1607520"/>
            <a:chExt cx="6184722" cy="4908692"/>
          </a:xfrm>
        </p:grpSpPr>
        <p:sp>
          <p:nvSpPr>
            <p:cNvPr id="38" name="Bent Arrow 37"/>
            <p:cNvSpPr/>
            <p:nvPr/>
          </p:nvSpPr>
          <p:spPr>
            <a:xfrm>
              <a:off x="4268420" y="5064855"/>
              <a:ext cx="813816" cy="868680"/>
            </a:xfrm>
            <a:prstGeom prst="bentArrow">
              <a:avLst/>
            </a:prstGeom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81785" y="6085325"/>
              <a:ext cx="238997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Confining interface</a:t>
              </a:r>
              <a:endParaRPr lang="en-US" sz="1500" dirty="0"/>
            </a:p>
          </p:txBody>
        </p:sp>
        <p:sp>
          <p:nvSpPr>
            <p:cNvPr id="40" name="Bent Arrow 39"/>
            <p:cNvSpPr/>
            <p:nvPr/>
          </p:nvSpPr>
          <p:spPr>
            <a:xfrm>
              <a:off x="6262719" y="1607520"/>
              <a:ext cx="813816" cy="868680"/>
            </a:xfrm>
            <a:prstGeom prst="bentArrow">
              <a:avLst/>
            </a:prstGeom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75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76536" y="1911100"/>
              <a:ext cx="238997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Confining interface</a:t>
              </a:r>
              <a:endParaRPr lang="en-US" sz="1500" dirty="0"/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6279638" y="636428"/>
            <a:ext cx="2258107" cy="1063141"/>
            <a:chOff x="6924745" y="5861488"/>
            <a:chExt cx="2286000" cy="1184940"/>
          </a:xfrm>
        </p:grpSpPr>
        <p:sp>
          <p:nvSpPr>
            <p:cNvPr id="42" name="TextBox 41"/>
            <p:cNvSpPr txBox="1"/>
            <p:nvPr/>
          </p:nvSpPr>
          <p:spPr>
            <a:xfrm>
              <a:off x="6924745" y="5861488"/>
              <a:ext cx="2286000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25" b="1" dirty="0">
                  <a:solidFill>
                    <a:schemeClr val="bg2">
                      <a:lumMod val="50000"/>
                    </a:schemeClr>
                  </a:solidFill>
                </a:rPr>
                <a:t>1:1 salt at 0.1 M</a:t>
              </a:r>
            </a:p>
            <a:p>
              <a:r>
                <a:rPr lang="en-US" sz="1725" b="1" dirty="0">
                  <a:solidFill>
                    <a:schemeClr val="bg2">
                      <a:lumMod val="50000"/>
                    </a:schemeClr>
                  </a:solidFill>
                </a:rPr>
                <a:t>in water,</a:t>
              </a:r>
              <a:endParaRPr lang="en-US" sz="1725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53253" name="Object 5"/>
            <p:cNvGraphicFramePr>
              <a:graphicFrameLocks noChangeAspect="1"/>
            </p:cNvGraphicFramePr>
            <p:nvPr/>
          </p:nvGraphicFramePr>
          <p:xfrm>
            <a:off x="8139065" y="6161220"/>
            <a:ext cx="10429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5" imgW="406080" imgH="177480" progId="Equation.3">
                    <p:embed/>
                  </p:oleObj>
                </mc:Choice>
                <mc:Fallback>
                  <p:oleObj name="Equation" r:id="rId5" imgW="4060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065" y="6161220"/>
                          <a:ext cx="1042987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909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3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5026297" y="2792961"/>
            <a:ext cx="374096" cy="277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975"/>
          </a:p>
        </p:txBody>
      </p:sp>
      <p:pic>
        <p:nvPicPr>
          <p:cNvPr id="16" name="Picture 15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7230" y="658606"/>
            <a:ext cx="2005274" cy="1786388"/>
          </a:xfrm>
          <a:prstGeom prst="rect">
            <a:avLst/>
          </a:prstGeom>
        </p:spPr>
      </p:pic>
      <p:pic>
        <p:nvPicPr>
          <p:cNvPr id="19" name="Picture 18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956" y="488478"/>
            <a:ext cx="2005274" cy="1786388"/>
          </a:xfrm>
          <a:prstGeom prst="rect">
            <a:avLst/>
          </a:prstGeom>
        </p:spPr>
      </p:pic>
      <p:pic>
        <p:nvPicPr>
          <p:cNvPr id="20" name="Picture 19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188" y="2631642"/>
            <a:ext cx="2005274" cy="1786388"/>
          </a:xfrm>
          <a:prstGeom prst="rect">
            <a:avLst/>
          </a:prstGeom>
        </p:spPr>
      </p:pic>
      <p:pic>
        <p:nvPicPr>
          <p:cNvPr id="22" name="Picture 21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0817" y="1825076"/>
            <a:ext cx="2005274" cy="1786388"/>
          </a:xfrm>
          <a:prstGeom prst="rect">
            <a:avLst/>
          </a:prstGeom>
        </p:spPr>
      </p:pic>
      <p:pic>
        <p:nvPicPr>
          <p:cNvPr id="28" name="Picture 27" descr="sphe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3875" y="2461232"/>
            <a:ext cx="2005274" cy="178638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104" y="-3597"/>
            <a:ext cx="7188094" cy="662203"/>
          </a:xfrm>
        </p:spPr>
        <p:txBody>
          <a:bodyPr/>
          <a:lstStyle/>
          <a:p>
            <a:r>
              <a:rPr lang="en-US" dirty="0"/>
              <a:t>Self-assembly of Nanoparticles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7386" y="714277"/>
            <a:ext cx="3049663" cy="3703753"/>
          </a:xfrm>
        </p:spPr>
        <p:txBody>
          <a:bodyPr/>
          <a:lstStyle/>
          <a:p>
            <a:r>
              <a:rPr lang="en-US" dirty="0"/>
              <a:t>Self-assembly of nanoparticles is important in design of advanced materials.</a:t>
            </a:r>
          </a:p>
          <a:p>
            <a:r>
              <a:rPr lang="en-US" dirty="0"/>
              <a:t> For charged nanoparticles self-assembly is governed by the distribution of ions between nanoparticles.</a:t>
            </a:r>
          </a:p>
        </p:txBody>
      </p:sp>
    </p:spTree>
    <p:extLst>
      <p:ext uri="{BB962C8B-B14F-4D97-AF65-F5344CB8AC3E}">
        <p14:creationId xmlns:p14="http://schemas.microsoft.com/office/powerpoint/2010/main" val="120101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94"/>
          <p:cNvGrpSpPr/>
          <p:nvPr/>
        </p:nvGrpSpPr>
        <p:grpSpPr>
          <a:xfrm>
            <a:off x="6742308" y="1354198"/>
            <a:ext cx="2246246" cy="2024927"/>
            <a:chOff x="5472412" y="4036160"/>
            <a:chExt cx="2994995" cy="2699902"/>
          </a:xfrm>
        </p:grpSpPr>
        <p:grpSp>
          <p:nvGrpSpPr>
            <p:cNvPr id="15" name="Group 931"/>
            <p:cNvGrpSpPr/>
            <p:nvPr/>
          </p:nvGrpSpPr>
          <p:grpSpPr>
            <a:xfrm>
              <a:off x="7317832" y="4036160"/>
              <a:ext cx="1149575" cy="2699902"/>
              <a:chOff x="-1" y="-1"/>
              <a:chExt cx="957978" cy="224991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23" name="Shape 927"/>
              <p:cNvSpPr/>
              <p:nvPr/>
            </p:nvSpPr>
            <p:spPr>
              <a:xfrm>
                <a:off x="-1" y="-1"/>
                <a:ext cx="957978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21600" y="19806"/>
                    </a:lnTo>
                    <a:lnTo>
                      <a:pt x="173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224" name="Shape 928"/>
              <p:cNvSpPr/>
              <p:nvPr/>
            </p:nvSpPr>
            <p:spPr>
              <a:xfrm>
                <a:off x="771141" y="-1"/>
                <a:ext cx="186835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21600" y="0"/>
                    </a:lnTo>
                    <a:lnTo>
                      <a:pt x="21600" y="19806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225" name="Shape 929"/>
              <p:cNvSpPr/>
              <p:nvPr/>
            </p:nvSpPr>
            <p:spPr>
              <a:xfrm>
                <a:off x="-1" y="-1"/>
                <a:ext cx="957978" cy="186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1738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</p:grpSp>
        <p:grpSp>
          <p:nvGrpSpPr>
            <p:cNvPr id="16" name="Group 936"/>
            <p:cNvGrpSpPr/>
            <p:nvPr/>
          </p:nvGrpSpPr>
          <p:grpSpPr>
            <a:xfrm>
              <a:off x="5472412" y="4036160"/>
              <a:ext cx="1149575" cy="2699902"/>
              <a:chOff x="-1" y="-1"/>
              <a:chExt cx="957978" cy="224991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19" name="Shape 932"/>
              <p:cNvSpPr/>
              <p:nvPr/>
            </p:nvSpPr>
            <p:spPr>
              <a:xfrm>
                <a:off x="-1" y="-1"/>
                <a:ext cx="957978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21600" y="19806"/>
                    </a:lnTo>
                    <a:lnTo>
                      <a:pt x="173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808080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800"/>
              </a:p>
            </p:txBody>
          </p:sp>
          <p:sp>
            <p:nvSpPr>
              <p:cNvPr id="220" name="Shape 933"/>
              <p:cNvSpPr/>
              <p:nvPr/>
            </p:nvSpPr>
            <p:spPr>
              <a:xfrm>
                <a:off x="771141" y="-1"/>
                <a:ext cx="186835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21600" y="0"/>
                    </a:lnTo>
                    <a:lnTo>
                      <a:pt x="21600" y="19806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808080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800"/>
              </a:p>
            </p:txBody>
          </p:sp>
          <p:sp>
            <p:nvSpPr>
              <p:cNvPr id="221" name="Shape 934"/>
              <p:cNvSpPr/>
              <p:nvPr/>
            </p:nvSpPr>
            <p:spPr>
              <a:xfrm>
                <a:off x="-1" y="-1"/>
                <a:ext cx="957978" cy="186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17387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808080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800"/>
              </a:p>
            </p:txBody>
          </p:sp>
        </p:grpSp>
        <p:sp>
          <p:nvSpPr>
            <p:cNvPr id="203" name="Shape 937"/>
            <p:cNvSpPr/>
            <p:nvPr/>
          </p:nvSpPr>
          <p:spPr>
            <a:xfrm>
              <a:off x="7086100" y="4283162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04" name="Shape 938"/>
            <p:cNvSpPr/>
            <p:nvPr/>
          </p:nvSpPr>
          <p:spPr>
            <a:xfrm>
              <a:off x="7036363" y="4628121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05" name="Shape 939"/>
            <p:cNvSpPr/>
            <p:nvPr/>
          </p:nvSpPr>
          <p:spPr>
            <a:xfrm>
              <a:off x="6621985" y="5324046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06" name="Shape 940"/>
            <p:cNvSpPr/>
            <p:nvPr/>
          </p:nvSpPr>
          <p:spPr>
            <a:xfrm>
              <a:off x="6949033" y="5022795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07" name="Shape 941"/>
            <p:cNvSpPr/>
            <p:nvPr/>
          </p:nvSpPr>
          <p:spPr>
            <a:xfrm>
              <a:off x="6759052" y="6018859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08" name="Shape 942"/>
            <p:cNvSpPr/>
            <p:nvPr/>
          </p:nvSpPr>
          <p:spPr>
            <a:xfrm>
              <a:off x="6967828" y="6340701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09" name="Shape 943"/>
            <p:cNvSpPr/>
            <p:nvPr/>
          </p:nvSpPr>
          <p:spPr>
            <a:xfrm>
              <a:off x="6621985" y="4772629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10" name="Shape 944"/>
            <p:cNvSpPr/>
            <p:nvPr/>
          </p:nvSpPr>
          <p:spPr>
            <a:xfrm>
              <a:off x="7054767" y="5753712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11" name="Shape 945"/>
            <p:cNvSpPr/>
            <p:nvPr/>
          </p:nvSpPr>
          <p:spPr>
            <a:xfrm>
              <a:off x="6657142" y="5697508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12" name="Shape 946"/>
            <p:cNvSpPr/>
            <p:nvPr/>
          </p:nvSpPr>
          <p:spPr>
            <a:xfrm>
              <a:off x="6621985" y="6268446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213" name="Shape 947"/>
            <p:cNvSpPr/>
            <p:nvPr/>
          </p:nvSpPr>
          <p:spPr>
            <a:xfrm>
              <a:off x="7054767" y="6023516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grpSp>
          <p:nvGrpSpPr>
            <p:cNvPr id="17" name="Group 952"/>
            <p:cNvGrpSpPr/>
            <p:nvPr/>
          </p:nvGrpSpPr>
          <p:grpSpPr>
            <a:xfrm>
              <a:off x="6396843" y="4036160"/>
              <a:ext cx="1149575" cy="2699902"/>
              <a:chOff x="-1" y="-1"/>
              <a:chExt cx="957978" cy="2249916"/>
            </a:xfrm>
          </p:grpSpPr>
          <p:sp>
            <p:nvSpPr>
              <p:cNvPr id="215" name="Shape 948"/>
              <p:cNvSpPr/>
              <p:nvPr/>
            </p:nvSpPr>
            <p:spPr>
              <a:xfrm>
                <a:off x="-1" y="-1"/>
                <a:ext cx="957978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21600" y="19806"/>
                    </a:lnTo>
                    <a:lnTo>
                      <a:pt x="173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80FF">
                  <a:alpha val="40000"/>
                </a:srgbClr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216" name="Shape 949"/>
              <p:cNvSpPr/>
              <p:nvPr/>
            </p:nvSpPr>
            <p:spPr>
              <a:xfrm>
                <a:off x="771141" y="-1"/>
                <a:ext cx="186835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21600" y="0"/>
                    </a:lnTo>
                    <a:lnTo>
                      <a:pt x="21600" y="1980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217" name="Shape 950"/>
              <p:cNvSpPr/>
              <p:nvPr/>
            </p:nvSpPr>
            <p:spPr>
              <a:xfrm>
                <a:off x="-1" y="-1"/>
                <a:ext cx="957978" cy="186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1738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</p:grpSp>
        <p:graphicFrame>
          <p:nvGraphicFramePr>
            <p:cNvPr id="229" name="Object 5"/>
            <p:cNvGraphicFramePr>
              <a:graphicFrameLocks noChangeAspect="1"/>
            </p:cNvGraphicFramePr>
            <p:nvPr/>
          </p:nvGraphicFramePr>
          <p:xfrm>
            <a:off x="7708938" y="5106290"/>
            <a:ext cx="430127" cy="440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6" name="Equation" r:id="rId4" imgW="177480" imgH="241200" progId="">
                    <p:embed/>
                  </p:oleObj>
                </mc:Choice>
                <mc:Fallback>
                  <p:oleObj name="Equation" r:id="rId4" imgW="177480" imgH="241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8938" y="5106290"/>
                          <a:ext cx="430127" cy="4401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0" name="Object 5"/>
            <p:cNvGraphicFramePr>
              <a:graphicFrameLocks noChangeAspect="1"/>
            </p:cNvGraphicFramePr>
            <p:nvPr/>
          </p:nvGraphicFramePr>
          <p:xfrm>
            <a:off x="5786320" y="5106290"/>
            <a:ext cx="430127" cy="440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Equation" r:id="rId6" imgW="177480" imgH="241200" progId="">
                    <p:embed/>
                  </p:oleObj>
                </mc:Choice>
                <mc:Fallback>
                  <p:oleObj name="Equation" r:id="rId6" imgW="177480" imgH="241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320" y="5106290"/>
                          <a:ext cx="430127" cy="4401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49" name="Object 25"/>
            <p:cNvGraphicFramePr>
              <a:graphicFrameLocks noChangeAspect="1"/>
            </p:cNvGraphicFramePr>
            <p:nvPr/>
          </p:nvGraphicFramePr>
          <p:xfrm>
            <a:off x="6748380" y="5117619"/>
            <a:ext cx="428625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Equation" r:id="rId7" imgW="177480" imgH="228600" progId="">
                    <p:embed/>
                  </p:oleObj>
                </mc:Choice>
                <mc:Fallback>
                  <p:oleObj name="Equation" r:id="rId7" imgW="17748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8380" y="5117619"/>
                          <a:ext cx="428625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97"/>
          <p:cNvGrpSpPr/>
          <p:nvPr/>
        </p:nvGrpSpPr>
        <p:grpSpPr>
          <a:xfrm>
            <a:off x="189246" y="1352383"/>
            <a:ext cx="2246247" cy="2024927"/>
            <a:chOff x="777249" y="3992585"/>
            <a:chExt cx="2994995" cy="2699902"/>
          </a:xfrm>
        </p:grpSpPr>
        <p:grpSp>
          <p:nvGrpSpPr>
            <p:cNvPr id="21" name="Group 931"/>
            <p:cNvGrpSpPr/>
            <p:nvPr/>
          </p:nvGrpSpPr>
          <p:grpSpPr>
            <a:xfrm>
              <a:off x="2622669" y="3992585"/>
              <a:ext cx="1149575" cy="2699902"/>
              <a:chOff x="-1" y="-1"/>
              <a:chExt cx="957978" cy="2249916"/>
            </a:xfrm>
          </p:grpSpPr>
          <p:sp>
            <p:nvSpPr>
              <p:cNvPr id="158" name="Shape 927"/>
              <p:cNvSpPr/>
              <p:nvPr/>
            </p:nvSpPr>
            <p:spPr>
              <a:xfrm>
                <a:off x="-1" y="-1"/>
                <a:ext cx="957978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21600" y="19806"/>
                    </a:lnTo>
                    <a:lnTo>
                      <a:pt x="173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80FF">
                  <a:alpha val="40000"/>
                </a:srgbClr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159" name="Shape 928"/>
              <p:cNvSpPr/>
              <p:nvPr/>
            </p:nvSpPr>
            <p:spPr>
              <a:xfrm>
                <a:off x="771141" y="-1"/>
                <a:ext cx="186835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21600" y="0"/>
                    </a:lnTo>
                    <a:lnTo>
                      <a:pt x="21600" y="1980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160" name="Shape 929"/>
              <p:cNvSpPr/>
              <p:nvPr/>
            </p:nvSpPr>
            <p:spPr>
              <a:xfrm>
                <a:off x="-1" y="-1"/>
                <a:ext cx="957978" cy="186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1738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</p:grpSp>
        <p:grpSp>
          <p:nvGrpSpPr>
            <p:cNvPr id="22" name="Group 936"/>
            <p:cNvGrpSpPr/>
            <p:nvPr/>
          </p:nvGrpSpPr>
          <p:grpSpPr>
            <a:xfrm>
              <a:off x="777249" y="3992585"/>
              <a:ext cx="1149575" cy="2699902"/>
              <a:chOff x="-1" y="-1"/>
              <a:chExt cx="957978" cy="2249916"/>
            </a:xfrm>
          </p:grpSpPr>
          <p:sp>
            <p:nvSpPr>
              <p:cNvPr id="154" name="Shape 932"/>
              <p:cNvSpPr/>
              <p:nvPr/>
            </p:nvSpPr>
            <p:spPr>
              <a:xfrm>
                <a:off x="-1" y="-1"/>
                <a:ext cx="957978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21600" y="19806"/>
                    </a:lnTo>
                    <a:lnTo>
                      <a:pt x="173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80FF">
                  <a:alpha val="40000"/>
                </a:srgbClr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808080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800"/>
              </a:p>
            </p:txBody>
          </p:sp>
          <p:sp>
            <p:nvSpPr>
              <p:cNvPr id="155" name="Shape 933"/>
              <p:cNvSpPr/>
              <p:nvPr/>
            </p:nvSpPr>
            <p:spPr>
              <a:xfrm>
                <a:off x="771141" y="-1"/>
                <a:ext cx="186835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21600" y="0"/>
                    </a:lnTo>
                    <a:lnTo>
                      <a:pt x="21600" y="1980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808080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800"/>
              </a:p>
            </p:txBody>
          </p:sp>
          <p:sp>
            <p:nvSpPr>
              <p:cNvPr id="156" name="Shape 934"/>
              <p:cNvSpPr/>
              <p:nvPr/>
            </p:nvSpPr>
            <p:spPr>
              <a:xfrm>
                <a:off x="-1" y="-1"/>
                <a:ext cx="957978" cy="186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1738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400">
                    <a:solidFill>
                      <a:srgbClr val="808080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800"/>
              </a:p>
            </p:txBody>
          </p:sp>
        </p:grpSp>
        <p:sp>
          <p:nvSpPr>
            <p:cNvPr id="138" name="Shape 937"/>
            <p:cNvSpPr/>
            <p:nvPr/>
          </p:nvSpPr>
          <p:spPr>
            <a:xfrm>
              <a:off x="2390937" y="4239587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39" name="Shape 938"/>
            <p:cNvSpPr/>
            <p:nvPr/>
          </p:nvSpPr>
          <p:spPr>
            <a:xfrm>
              <a:off x="2341200" y="4584546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0" name="Shape 939"/>
            <p:cNvSpPr/>
            <p:nvPr/>
          </p:nvSpPr>
          <p:spPr>
            <a:xfrm>
              <a:off x="1926822" y="5280471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1" name="Shape 940"/>
            <p:cNvSpPr/>
            <p:nvPr/>
          </p:nvSpPr>
          <p:spPr>
            <a:xfrm>
              <a:off x="2253870" y="5022795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2" name="Shape 941"/>
            <p:cNvSpPr/>
            <p:nvPr/>
          </p:nvSpPr>
          <p:spPr>
            <a:xfrm>
              <a:off x="2063889" y="5975284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3" name="Shape 942"/>
            <p:cNvSpPr/>
            <p:nvPr/>
          </p:nvSpPr>
          <p:spPr>
            <a:xfrm>
              <a:off x="2272665" y="6297126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4" name="Shape 943"/>
            <p:cNvSpPr/>
            <p:nvPr/>
          </p:nvSpPr>
          <p:spPr>
            <a:xfrm>
              <a:off x="1926822" y="4729054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5" name="Shape 944"/>
            <p:cNvSpPr/>
            <p:nvPr/>
          </p:nvSpPr>
          <p:spPr>
            <a:xfrm>
              <a:off x="2359604" y="5710137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6" name="Shape 945"/>
            <p:cNvSpPr/>
            <p:nvPr/>
          </p:nvSpPr>
          <p:spPr>
            <a:xfrm>
              <a:off x="1961979" y="5653933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7" name="Shape 946"/>
            <p:cNvSpPr/>
            <p:nvPr/>
          </p:nvSpPr>
          <p:spPr>
            <a:xfrm>
              <a:off x="1926822" y="6224871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sp>
          <p:nvSpPr>
            <p:cNvPr id="148" name="Shape 947"/>
            <p:cNvSpPr/>
            <p:nvPr/>
          </p:nvSpPr>
          <p:spPr>
            <a:xfrm>
              <a:off x="2359604" y="5979941"/>
              <a:ext cx="137070" cy="14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 sz="975"/>
            </a:p>
          </p:txBody>
        </p:sp>
        <p:grpSp>
          <p:nvGrpSpPr>
            <p:cNvPr id="23" name="Group 952"/>
            <p:cNvGrpSpPr/>
            <p:nvPr/>
          </p:nvGrpSpPr>
          <p:grpSpPr>
            <a:xfrm>
              <a:off x="1701680" y="3992585"/>
              <a:ext cx="1149575" cy="2699902"/>
              <a:chOff x="-1" y="-1"/>
              <a:chExt cx="957978" cy="2249916"/>
            </a:xfrm>
          </p:grpSpPr>
          <p:sp>
            <p:nvSpPr>
              <p:cNvPr id="150" name="Shape 948"/>
              <p:cNvSpPr/>
              <p:nvPr/>
            </p:nvSpPr>
            <p:spPr>
              <a:xfrm>
                <a:off x="-1" y="-1"/>
                <a:ext cx="957978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21600" y="19806"/>
                    </a:lnTo>
                    <a:lnTo>
                      <a:pt x="1738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80FF">
                  <a:alpha val="40000"/>
                </a:srgbClr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151" name="Shape 949"/>
              <p:cNvSpPr/>
              <p:nvPr/>
            </p:nvSpPr>
            <p:spPr>
              <a:xfrm>
                <a:off x="771141" y="-1"/>
                <a:ext cx="186835" cy="22499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94"/>
                    </a:moveTo>
                    <a:lnTo>
                      <a:pt x="21600" y="0"/>
                    </a:lnTo>
                    <a:lnTo>
                      <a:pt x="21600" y="19806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  <p:sp>
            <p:nvSpPr>
              <p:cNvPr id="152" name="Shape 950"/>
              <p:cNvSpPr/>
              <p:nvPr/>
            </p:nvSpPr>
            <p:spPr>
              <a:xfrm>
                <a:off x="-1" y="-1"/>
                <a:ext cx="957978" cy="186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213" y="0"/>
                    </a:lnTo>
                    <a:lnTo>
                      <a:pt x="21600" y="0"/>
                    </a:lnTo>
                    <a:lnTo>
                      <a:pt x="1738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000">
                    <a:solidFill>
                      <a:srgbClr val="7F7F7F"/>
                    </a:solidFill>
                    <a:latin typeface="Times"/>
                    <a:ea typeface="Times"/>
                    <a:cs typeface="Times"/>
                    <a:sym typeface="Times"/>
                  </a:defRPr>
                </a:pPr>
                <a:endParaRPr sz="1500"/>
              </a:p>
            </p:txBody>
          </p:sp>
        </p:grpSp>
        <p:graphicFrame>
          <p:nvGraphicFramePr>
            <p:cNvPr id="52250" name="Object 26"/>
            <p:cNvGraphicFramePr>
              <a:graphicFrameLocks noChangeAspect="1"/>
            </p:cNvGraphicFramePr>
            <p:nvPr/>
          </p:nvGraphicFramePr>
          <p:xfrm>
            <a:off x="3004950" y="5098690"/>
            <a:ext cx="4286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9" name="Equation" r:id="rId9" imgW="177480" imgH="228600" progId="">
                    <p:embed/>
                  </p:oleObj>
                </mc:Choice>
                <mc:Fallback>
                  <p:oleObj name="Equation" r:id="rId9" imgW="17748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4950" y="5098690"/>
                          <a:ext cx="428625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1" name="Object 27"/>
            <p:cNvGraphicFramePr>
              <a:graphicFrameLocks noChangeAspect="1"/>
            </p:cNvGraphicFramePr>
            <p:nvPr/>
          </p:nvGraphicFramePr>
          <p:xfrm>
            <a:off x="1107575" y="5098690"/>
            <a:ext cx="4286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" name="Equation" r:id="rId10" imgW="177480" imgH="228600" progId="">
                    <p:embed/>
                  </p:oleObj>
                </mc:Choice>
                <mc:Fallback>
                  <p:oleObj name="Equation" r:id="rId10" imgW="17748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7575" y="5098690"/>
                          <a:ext cx="428625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2" name="Object 28"/>
            <p:cNvGraphicFramePr>
              <a:graphicFrameLocks noChangeAspect="1"/>
            </p:cNvGraphicFramePr>
            <p:nvPr/>
          </p:nvGraphicFramePr>
          <p:xfrm>
            <a:off x="2094210" y="5098690"/>
            <a:ext cx="428625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1" name="Equation" r:id="rId11" imgW="177480" imgH="228600" progId="">
                    <p:embed/>
                  </p:oleObj>
                </mc:Choice>
                <mc:Fallback>
                  <p:oleObj name="Equation" r:id="rId11" imgW="177480" imgH="228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4210" y="5098690"/>
                          <a:ext cx="428625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1" name="Picture 100" descr="sphe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85604" y="740867"/>
            <a:ext cx="2005274" cy="1786388"/>
          </a:xfrm>
          <a:prstGeom prst="rect">
            <a:avLst/>
          </a:prstGeom>
        </p:spPr>
      </p:pic>
      <p:pic>
        <p:nvPicPr>
          <p:cNvPr id="102" name="Picture 101" descr="spher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80330" y="959165"/>
            <a:ext cx="2005274" cy="1786388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196722" y="91809"/>
            <a:ext cx="8318628" cy="630682"/>
          </a:xfrm>
        </p:spPr>
        <p:txBody>
          <a:bodyPr/>
          <a:lstStyle/>
          <a:p>
            <a:r>
              <a:rPr lang="en-US" sz="3200" dirty="0"/>
              <a:t>Computing distribution of ions accurately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96" y="3421596"/>
            <a:ext cx="2847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</a:t>
            </a:r>
            <a:r>
              <a:rPr lang="en-US" sz="1400" dirty="0" err="1"/>
              <a:t>unpolarizable</a:t>
            </a:r>
            <a:r>
              <a:rPr lang="en-US" sz="1400" dirty="0"/>
              <a:t> interfaces with no dielectric mismatch, standard MD produces good result.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356036" y="3377310"/>
            <a:ext cx="4676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polarizable interfaces, advanced techniques like the novel application Car-</a:t>
            </a:r>
            <a:r>
              <a:rPr lang="en-US" sz="1400" dirty="0" err="1"/>
              <a:t>Parrinello</a:t>
            </a:r>
            <a:r>
              <a:rPr lang="en-US" sz="1400" dirty="0"/>
              <a:t> molecular dynamics (CPMD) is needed. </a:t>
            </a:r>
            <a:r>
              <a:rPr lang="en-US" sz="1400" dirty="0" err="1"/>
              <a:t>Jadhao</a:t>
            </a:r>
            <a:r>
              <a:rPr lang="en-US" sz="1400" dirty="0"/>
              <a:t> Lab has proposed this theory and current simulations build on this prior work.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F56DE1-AD44-46B2-B0D6-603A7C95241E}"/>
              </a:ext>
            </a:extLst>
          </p:cNvPr>
          <p:cNvSpPr txBox="1"/>
          <p:nvPr/>
        </p:nvSpPr>
        <p:spPr>
          <a:xfrm>
            <a:off x="3269673" y="2745553"/>
            <a:ext cx="2294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CONFINEMENT FORMED BY NANOPARTICLES</a:t>
            </a:r>
          </a:p>
        </p:txBody>
      </p:sp>
    </p:spTree>
    <p:extLst>
      <p:ext uri="{BB962C8B-B14F-4D97-AF65-F5344CB8AC3E}">
        <p14:creationId xmlns:p14="http://schemas.microsoft.com/office/powerpoint/2010/main" val="123511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67" y="262891"/>
            <a:ext cx="7886700" cy="993775"/>
          </a:xfrm>
        </p:spPr>
        <p:txBody>
          <a:bodyPr/>
          <a:lstStyle/>
          <a:p>
            <a:r>
              <a:rPr lang="en-US" dirty="0"/>
              <a:t>Computing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67" y="1256666"/>
            <a:ext cx="8370971" cy="2862947"/>
          </a:xfrm>
        </p:spPr>
        <p:txBody>
          <a:bodyPr>
            <a:normAutofit fontScale="92500"/>
          </a:bodyPr>
          <a:lstStyle/>
          <a:p>
            <a:r>
              <a:rPr lang="en-US" dirty="0"/>
              <a:t>Both standard MD and advanced CPMD are computationally intensive. </a:t>
            </a:r>
          </a:p>
          <a:p>
            <a:r>
              <a:rPr lang="en-US" dirty="0"/>
              <a:t>500 ions simulated using MD for 1 million time steps (one </a:t>
            </a:r>
            <a:r>
              <a:rPr lang="en-US" dirty="0" err="1"/>
              <a:t>nano</a:t>
            </a:r>
            <a:r>
              <a:rPr lang="en-US" dirty="0"/>
              <a:t>-second of real-time dynamics) takes 12 hours on a single processors.</a:t>
            </a:r>
          </a:p>
          <a:p>
            <a:r>
              <a:rPr lang="en-US" dirty="0"/>
              <a:t>CPMD also calculates induced charges and is 5 times slower than MD. </a:t>
            </a:r>
          </a:p>
          <a:p>
            <a:r>
              <a:rPr lang="en-US" dirty="0"/>
              <a:t>These challenges motivate the need for using </a:t>
            </a:r>
            <a:r>
              <a:rPr lang="en-US" dirty="0" err="1"/>
              <a:t>OpenMP</a:t>
            </a:r>
            <a:r>
              <a:rPr lang="en-US" dirty="0"/>
              <a:t> and MPI for code optimization.</a:t>
            </a:r>
          </a:p>
          <a:p>
            <a:r>
              <a:rPr lang="en-US" dirty="0"/>
              <a:t>Currently simulations run with </a:t>
            </a:r>
            <a:r>
              <a:rPr lang="en-US" dirty="0" err="1"/>
              <a:t>OpenMP</a:t>
            </a:r>
            <a:r>
              <a:rPr lang="en-US" dirty="0"/>
              <a:t> multi-processors leading to an acceleration of 10X.  </a:t>
            </a:r>
          </a:p>
        </p:txBody>
      </p:sp>
    </p:spTree>
    <p:extLst>
      <p:ext uri="{BB962C8B-B14F-4D97-AF65-F5344CB8AC3E}">
        <p14:creationId xmlns:p14="http://schemas.microsoft.com/office/powerpoint/2010/main" val="16586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89" y="77856"/>
            <a:ext cx="7899333" cy="749918"/>
          </a:xfrm>
        </p:spPr>
        <p:txBody>
          <a:bodyPr/>
          <a:lstStyle/>
          <a:p>
            <a:r>
              <a:rPr lang="en-US" dirty="0"/>
              <a:t>Why a new gateway?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21" y="908001"/>
            <a:ext cx="8483467" cy="33367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Application-specific gateway built on top of a standard general purpose </a:t>
            </a:r>
            <a:r>
              <a:rPr lang="en-US" dirty="0" smtClean="0"/>
              <a:t>gateway framework.</a:t>
            </a:r>
            <a:endParaRPr lang="en-US" dirty="0"/>
          </a:p>
          <a:p>
            <a:r>
              <a:rPr lang="en-US" dirty="0"/>
              <a:t>Specialized gateway targeting soft matter researchers, physics, chemists, material engineers, chemical engineers.</a:t>
            </a:r>
          </a:p>
          <a:p>
            <a:r>
              <a:rPr lang="en-US" dirty="0"/>
              <a:t>While the MD parts can be built over general purpose software like LAMMPS, the CPMD is a new technique and will be available through the gateway. </a:t>
            </a:r>
          </a:p>
          <a:p>
            <a:r>
              <a:rPr lang="en-US" dirty="0"/>
              <a:t>This is an active research area and requires community at large to participate and iterate on improving the simulations. </a:t>
            </a:r>
          </a:p>
          <a:p>
            <a:r>
              <a:rPr lang="en-US" dirty="0"/>
              <a:t>All that feedback and method improvements and user support enables user-tested, user-informed, and user friendly tool to be deployed on nanoHUB (through the newly awarded Engineered nanoBIO node).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26" y="191650"/>
            <a:ext cx="7996746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nanoconfinement Science Gateway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provide a web-based platform with sophisticated and user-friendly computing environment to engage with the nanoconfinement community by empowering them to launch and monitor simulations. </a:t>
            </a:r>
          </a:p>
          <a:p>
            <a:r>
              <a:rPr lang="en-US" dirty="0"/>
              <a:t>To enable users to explore the effects of nanoscale confinement on the distribution of ions </a:t>
            </a:r>
          </a:p>
          <a:p>
            <a:r>
              <a:rPr lang="en-US" dirty="0"/>
              <a:t>To build application-specific input generation, output visualization, and data production to study behavior of ions near nanoparticle surfaces and related material phenomena. </a:t>
            </a:r>
          </a:p>
          <a:p>
            <a:r>
              <a:rPr lang="en-US" dirty="0"/>
              <a:t>To aid in related computational tool development for deployment on nanoHUB based on iterative user feedback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high level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" y="1414268"/>
            <a:ext cx="9125302" cy="34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Gateway implementation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370013"/>
            <a:ext cx="8072588" cy="2865103"/>
          </a:xfrm>
        </p:spPr>
        <p:txBody>
          <a:bodyPr>
            <a:normAutofit/>
          </a:bodyPr>
          <a:lstStyle/>
          <a:p>
            <a:r>
              <a:rPr lang="en-US" dirty="0"/>
              <a:t>Built over Apache Airavata Science Gateway framework. </a:t>
            </a:r>
          </a:p>
          <a:p>
            <a:r>
              <a:rPr lang="en-US" dirty="0"/>
              <a:t>Utilizes </a:t>
            </a:r>
            <a:r>
              <a:rPr lang="en-US" dirty="0" err="1"/>
              <a:t>SciGaP</a:t>
            </a:r>
            <a:r>
              <a:rPr lang="en-US" dirty="0"/>
              <a:t> Services (Airavata hosted cloud).</a:t>
            </a:r>
          </a:p>
          <a:p>
            <a:r>
              <a:rPr lang="en-US" dirty="0"/>
              <a:t>Users input two categories of parameters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Physical Parameters (confinement width, ion valency, salt concentration, etc.)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Simulation Job Parameters (simulation </a:t>
            </a:r>
            <a:r>
              <a:rPr lang="en-US" dirty="0" err="1"/>
              <a:t>timestep</a:t>
            </a:r>
            <a:r>
              <a:rPr lang="en-US" dirty="0"/>
              <a:t>, wall time limit, etc. )</a:t>
            </a:r>
          </a:p>
          <a:p>
            <a:r>
              <a:rPr lang="en-US" dirty="0"/>
              <a:t>Output: ionic distributions and movies of ion dynamics in confinement.</a:t>
            </a:r>
          </a:p>
        </p:txBody>
      </p:sp>
    </p:spTree>
    <p:extLst>
      <p:ext uri="{BB962C8B-B14F-4D97-AF65-F5344CB8AC3E}">
        <p14:creationId xmlns:p14="http://schemas.microsoft.com/office/powerpoint/2010/main" val="19850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866109-2C4B-694B-9562-CBD4A7EF4A52}" vid="{E2DAD485-B9D0-6C4D-937A-FCC8056896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SICE-Template</Template>
  <TotalTime>2422</TotalTime>
  <Words>836</Words>
  <Application>Microsoft Macintosh PowerPoint</Application>
  <PresentationFormat>On-screen Show (16:9)</PresentationFormat>
  <Paragraphs>85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Mangal</vt:lpstr>
      <vt:lpstr>Times</vt:lpstr>
      <vt:lpstr>Arial</vt:lpstr>
      <vt:lpstr>Office Theme</vt:lpstr>
      <vt:lpstr>Equation</vt:lpstr>
      <vt:lpstr>PowerPoint Presentation</vt:lpstr>
      <vt:lpstr>Self-assembly of Nanoparticles</vt:lpstr>
      <vt:lpstr>Computing distribution of ions accurately</vt:lpstr>
      <vt:lpstr>Computing Specifications</vt:lpstr>
      <vt:lpstr>Why a new gateway?</vt:lpstr>
      <vt:lpstr>PowerPoint Presentation</vt:lpstr>
      <vt:lpstr>Goals of the nanoconfinement Science Gateway</vt:lpstr>
      <vt:lpstr>Gateway high level architecture</vt:lpstr>
      <vt:lpstr>Gateway implementation details</vt:lpstr>
      <vt:lpstr>Sample output</vt:lpstr>
      <vt:lpstr>Current Status</vt:lpstr>
      <vt:lpstr>Road Map</vt:lpstr>
      <vt:lpstr>Grant Acknowledgements</vt:lpstr>
      <vt:lpstr>MD Simulation of confined ions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 Marru</dc:creator>
  <cp:lastModifiedBy>Suresh Marru</cp:lastModifiedBy>
  <cp:revision>60</cp:revision>
  <cp:lastPrinted>2016-10-13T20:36:44Z</cp:lastPrinted>
  <dcterms:created xsi:type="dcterms:W3CDTF">2017-10-20T17:23:32Z</dcterms:created>
  <dcterms:modified xsi:type="dcterms:W3CDTF">2017-10-24T14:14:15Z</dcterms:modified>
</cp:coreProperties>
</file>