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8" r:id="rId3"/>
    <p:sldId id="279" r:id="rId4"/>
    <p:sldId id="281" r:id="rId5"/>
    <p:sldId id="282" r:id="rId6"/>
    <p:sldId id="277" r:id="rId7"/>
    <p:sldId id="283" r:id="rId8"/>
    <p:sldId id="259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6" r:id="rId17"/>
    <p:sldId id="284" r:id="rId18"/>
    <p:sldId id="285" r:id="rId19"/>
    <p:sldId id="269" r:id="rId20"/>
    <p:sldId id="270" r:id="rId21"/>
    <p:sldId id="273" r:id="rId22"/>
    <p:sldId id="272" r:id="rId23"/>
    <p:sldId id="274" r:id="rId24"/>
    <p:sldId id="27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C77C3"/>
    <a:srgbClr val="3B91B8"/>
    <a:srgbClr val="3680A3"/>
    <a:srgbClr val="3A8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EFC6C-0B3B-456D-B90A-53A4C0C170FD}" type="datetimeFigureOut">
              <a:rPr lang="en-US" smtClean="0"/>
              <a:t>5/14/2016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804DD-E327-412A-BEC9-AE4F0CAF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3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496300" y="6113235"/>
            <a:ext cx="3695700" cy="485775"/>
          </a:xfrm>
          <a:prstGeom prst="rect">
            <a:avLst/>
          </a:prstGeom>
          <a:solidFill>
            <a:srgbClr val="3B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C1BBE50-AC4E-4E27-8193-601C5ABE08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7824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6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2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74" y="134206"/>
            <a:ext cx="11492050" cy="6818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923278"/>
            <a:ext cx="11492051" cy="49935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tIns="45720"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tIns="137160"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539018"/>
            <a:ext cx="914400" cy="288593"/>
          </a:xfrm>
        </p:spPr>
        <p:txBody>
          <a:bodyPr tIns="91440"/>
          <a:lstStyle/>
          <a:p>
            <a:fld id="{9C1BBE50-AC4E-4E27-8193-601C5ABE0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2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95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HPC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1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BE50-AC4E-4E27-8193-601C5ABE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2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911788" y="577789"/>
            <a:ext cx="368425" cy="121920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29493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7492" y="6497514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HPC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60900"/>
            <a:ext cx="914400" cy="288593"/>
          </a:xfrm>
          <a:prstGeom prst="rect">
            <a:avLst/>
          </a:prstGeom>
        </p:spPr>
        <p:txBody>
          <a:bodyPr vert="horz" lIns="45720" tIns="91440" rIns="45720" bIns="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C1BBE50-AC4E-4E27-8193-601C5ABE08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Supercomputing-Background-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9638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496300" y="6115049"/>
            <a:ext cx="3695700" cy="485775"/>
          </a:xfrm>
          <a:prstGeom prst="rect">
            <a:avLst/>
          </a:prstGeom>
          <a:solidFill>
            <a:srgbClr val="3B9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SC-SPID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aliya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pidal-gw.dsc.soic.indiana.edu/public/timeseriesview/82549651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HFT/Java-Lang" TargetMode="External"/><Relationship Id="rId2" Type="http://schemas.openxmlformats.org/officeDocument/2006/relationships/hyperlink" Target="https://github.com/OpenH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HFT/Java-Thread-Affinit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saliya/JavaThread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esaliya/CppStack/tree/master/omp2/letomppa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SC-SPIDAL/damds/tree/master-lrt-spi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webhp?sourceid=chrome-instant&amp;ion=1&amp;espv=2&amp;ie=UTF-8#q=java%20faster%20than%20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tbook.com/book/esaliya/global-machine-learning-with-dsc-spidal/details" TargetMode="External"/><Relationship Id="rId2" Type="http://schemas.openxmlformats.org/officeDocument/2006/relationships/hyperlink" Target="https://github.com/DSC-SPIDA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salsahpc.indiana.edu/millionseq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spidal-gw.dsc.soic.indiana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pidal-gw.dsc.soic.indiana.edu/public/resultsets/795366853" TargetMode="External"/><Relationship Id="rId4" Type="http://schemas.openxmlformats.org/officeDocument/2006/relationships/hyperlink" Target="https://spidal-gw.dsc.soic.indiana.edu/resultsets/7953668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774" y="1406652"/>
            <a:ext cx="8872123" cy="2091824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dirty="0" smtClean="0"/>
              <a:t>SPIDAL Java</a:t>
            </a:r>
            <a:br>
              <a:rPr lang="en-US" dirty="0" smtClean="0"/>
            </a:br>
            <a:r>
              <a:rPr lang="en-US" sz="2400" dirty="0" smtClean="0"/>
              <a:t>High Performance Data Analytics with Java on Large Multicore HPC Clusters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577" y="5311021"/>
            <a:ext cx="9418320" cy="1348740"/>
          </a:xfrm>
        </p:spPr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sekanaya@indiana.edu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hlinkClick r:id="rId3"/>
              </a:rPr>
              <a:t>https://github.com/DSC-SPIDAL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|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http://saliya.org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0201" y="4941689"/>
            <a:ext cx="2122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Saliya Ekanayake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5/16/2016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4700" y="112621"/>
            <a:ext cx="7948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rgbClr val="FFFFFF"/>
                </a:solidFill>
              </a:rPr>
              <a:t>Biocomplexity</a:t>
            </a:r>
            <a:r>
              <a:rPr lang="en-US" sz="1400" dirty="0">
                <a:solidFill>
                  <a:srgbClr val="FFFFFF"/>
                </a:solidFill>
              </a:rPr>
              <a:t> Institute of Virginia </a:t>
            </a:r>
            <a:r>
              <a:rPr lang="en-US" sz="1400" dirty="0" smtClean="0">
                <a:solidFill>
                  <a:srgbClr val="FFFFFF"/>
                </a:solidFill>
              </a:rPr>
              <a:t>Tech</a:t>
            </a:r>
          </a:p>
          <a:p>
            <a:pPr algn="r"/>
            <a:r>
              <a:rPr lang="en-US" sz="1400" dirty="0" smtClean="0"/>
              <a:t>May 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SPIDAL Java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Stocks Data Analysis</a:t>
            </a:r>
          </a:p>
          <a:p>
            <a:pPr lvl="1"/>
            <a:r>
              <a:rPr lang="en-US" dirty="0" smtClean="0"/>
              <a:t>Time series view of stocks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with 1 year moving window </a:t>
            </a:r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spidal-gw.dsc.soic.indiana.edu/public/timeseriesview/825496517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41" y="2883244"/>
            <a:ext cx="5150551" cy="259144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Intra-node Communication</a:t>
            </a:r>
          </a:p>
          <a:p>
            <a:r>
              <a:rPr lang="en-US" dirty="0" smtClean="0"/>
              <a:t>Exploiting </a:t>
            </a:r>
            <a:r>
              <a:rPr lang="en-US" dirty="0" smtClean="0"/>
              <a:t>Multicore NUMA </a:t>
            </a:r>
            <a:r>
              <a:rPr lang="en-US" dirty="0" smtClean="0"/>
              <a:t>Nodes</a:t>
            </a:r>
          </a:p>
          <a:p>
            <a:r>
              <a:rPr lang="en-US" dirty="0" smtClean="0"/>
              <a:t>Overhead of Garbage Collection</a:t>
            </a:r>
          </a:p>
          <a:p>
            <a:r>
              <a:rPr lang="en-US" dirty="0" smtClean="0"/>
              <a:t>Cost of Heap Allocated Objects</a:t>
            </a:r>
          </a:p>
          <a:p>
            <a:r>
              <a:rPr lang="en-US" dirty="0"/>
              <a:t>Cache and Memory Access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Intra-node Communication [1/3]</a:t>
            </a:r>
          </a:p>
          <a:p>
            <a:pPr lvl="1"/>
            <a:r>
              <a:rPr lang="en-US" dirty="0" smtClean="0"/>
              <a:t>Large core </a:t>
            </a:r>
            <a:r>
              <a:rPr lang="en-US" dirty="0"/>
              <a:t>c</a:t>
            </a:r>
            <a:r>
              <a:rPr lang="en-US" dirty="0" smtClean="0"/>
              <a:t>ounts per node – 24 to 36</a:t>
            </a:r>
          </a:p>
          <a:p>
            <a:pPr lvl="1"/>
            <a:r>
              <a:rPr lang="en-US" dirty="0" smtClean="0"/>
              <a:t>Data analytics use </a:t>
            </a:r>
            <a:r>
              <a:rPr lang="en-US" b="1" dirty="0" smtClean="0">
                <a:solidFill>
                  <a:srgbClr val="0070C0"/>
                </a:solidFill>
              </a:rPr>
              <a:t>global collective</a:t>
            </a:r>
            <a:r>
              <a:rPr lang="en-US" dirty="0" smtClean="0"/>
              <a:t> communication – </a:t>
            </a:r>
            <a:r>
              <a:rPr lang="en-US" dirty="0" err="1" smtClean="0"/>
              <a:t>Allreduce</a:t>
            </a:r>
            <a:r>
              <a:rPr lang="en-US" dirty="0" smtClean="0"/>
              <a:t>, </a:t>
            </a:r>
            <a:r>
              <a:rPr lang="en-US" dirty="0" err="1" smtClean="0"/>
              <a:t>Allgather</a:t>
            </a:r>
            <a:r>
              <a:rPr lang="en-US" dirty="0" smtClean="0"/>
              <a:t>, Broadcast, etc.</a:t>
            </a:r>
          </a:p>
          <a:p>
            <a:pPr lvl="2"/>
            <a:r>
              <a:rPr lang="en-US" dirty="0" smtClean="0"/>
              <a:t>HPC simulations, in contrast, typically, uses local communications for tasks like halo exchanges.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7" y="2626552"/>
            <a:ext cx="6483109" cy="2761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964" y="5547505"/>
            <a:ext cx="666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million double values distributed uniformly over 48 nodes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4480" y="3021705"/>
            <a:ext cx="4676184" cy="1631216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Identical message size per node, yet 24 MPI is ~10 times slower than 1 MPI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Suggests #ranks per node should be 1 for the best performance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But how to exploit all available cores?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Intra-node Communication [2/3]</a:t>
            </a:r>
          </a:p>
          <a:p>
            <a:pPr lvl="1"/>
            <a:r>
              <a:rPr lang="en-US" dirty="0" smtClean="0"/>
              <a:t>Solution: Shared </a:t>
            </a:r>
            <a:r>
              <a:rPr lang="en-US" dirty="0" smtClean="0"/>
              <a:t>memory </a:t>
            </a:r>
            <a:r>
              <a:rPr lang="en-US" sz="1800" dirty="0" smtClean="0">
                <a:solidFill>
                  <a:srgbClr val="0070C0"/>
                </a:solidFill>
              </a:rPr>
              <a:t>(Note. </a:t>
            </a:r>
            <a:r>
              <a:rPr lang="en-US" sz="1800" dirty="0" smtClean="0">
                <a:solidFill>
                  <a:srgbClr val="0070C0"/>
                </a:solidFill>
              </a:rPr>
              <a:t>SM between processes)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Use threads? </a:t>
            </a:r>
            <a:r>
              <a:rPr lang="en-US" dirty="0" smtClean="0">
                <a:sym typeface="Wingdings" panose="05000000000000000000" pitchFamily="2" charset="2"/>
              </a:rPr>
              <a:t> didn’t work well (explained shortly)</a:t>
            </a:r>
            <a:endParaRPr lang="en-US" dirty="0" smtClean="0"/>
          </a:p>
          <a:p>
            <a:pPr lvl="2"/>
            <a:r>
              <a:rPr lang="en-US" dirty="0" smtClean="0"/>
              <a:t>Processes with shared memory communication</a:t>
            </a:r>
          </a:p>
          <a:p>
            <a:pPr lvl="3"/>
            <a:r>
              <a:rPr lang="en-US" dirty="0" smtClean="0"/>
              <a:t>Custom implementation in SPIDAL Java outside of MPI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64" y="2828823"/>
            <a:ext cx="3873045" cy="25205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6550" y="5286588"/>
            <a:ext cx="684007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1 rank per node participates in the MPI collective call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Others exchange data using shared memory maps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87" y="305708"/>
            <a:ext cx="4303558" cy="2419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97" y="3234663"/>
            <a:ext cx="4357648" cy="24231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20171" y="2725703"/>
            <a:ext cx="408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dirty="0" smtClean="0"/>
              <a:t>100K DA-MDS Run Communication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0171" y="5669167"/>
            <a:ext cx="408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dirty="0"/>
              <a:t>2</a:t>
            </a:r>
            <a:r>
              <a:rPr lang="en-US" dirty="0" smtClean="0"/>
              <a:t>00K DA-MDS Run Communication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Intra-node Communication [3/3]</a:t>
            </a:r>
          </a:p>
          <a:p>
            <a:pPr lvl="1"/>
            <a:r>
              <a:rPr lang="en-US" dirty="0" smtClean="0"/>
              <a:t>Heterogeneity support</a:t>
            </a:r>
          </a:p>
          <a:p>
            <a:pPr lvl="2"/>
            <a:r>
              <a:rPr lang="en-US" dirty="0" smtClean="0"/>
              <a:t>Nodes with 24 and 36 cores</a:t>
            </a:r>
          </a:p>
          <a:p>
            <a:pPr lvl="2"/>
            <a:r>
              <a:rPr lang="en-US" dirty="0" smtClean="0"/>
              <a:t>Automatically detects configuration and allocates memory maps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Implementation</a:t>
            </a:r>
            <a:endParaRPr lang="en-US" dirty="0" smtClean="0"/>
          </a:p>
          <a:p>
            <a:pPr lvl="2"/>
            <a:r>
              <a:rPr lang="en-US" dirty="0" smtClean="0"/>
              <a:t>Custom shared memory implementation using </a:t>
            </a:r>
            <a:r>
              <a:rPr lang="en-US" dirty="0" err="1" smtClean="0">
                <a:hlinkClick r:id="rId2"/>
              </a:rPr>
              <a:t>OpenHFT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Bytes</a:t>
            </a:r>
            <a:r>
              <a:rPr lang="en-US" dirty="0" smtClean="0"/>
              <a:t> API</a:t>
            </a:r>
          </a:p>
          <a:p>
            <a:pPr lvl="2"/>
            <a:r>
              <a:rPr lang="en-US" dirty="0" smtClean="0"/>
              <a:t>Supports collective calls necessary within SPIDAL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2620949"/>
            <a:ext cx="5788848" cy="160342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Exploiting </a:t>
            </a:r>
            <a:r>
              <a:rPr lang="en-US" dirty="0" smtClean="0"/>
              <a:t>Multicore NUMA Nodes </a:t>
            </a:r>
            <a:r>
              <a:rPr lang="en-US" dirty="0" smtClean="0"/>
              <a:t>[</a:t>
            </a:r>
            <a:r>
              <a:rPr lang="en-US" dirty="0" smtClean="0"/>
              <a:t>1/4]</a:t>
            </a:r>
            <a:endParaRPr lang="en-US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Large #Cores per Node</a:t>
            </a:r>
            <a:endParaRPr lang="en-US" dirty="0" smtClean="0"/>
          </a:p>
          <a:p>
            <a:pPr lvl="1"/>
            <a:r>
              <a:rPr lang="en-US" dirty="0" smtClean="0"/>
              <a:t>E.g. 1 Node in Juliet HPC cluster</a:t>
            </a:r>
          </a:p>
          <a:p>
            <a:pPr lvl="2"/>
            <a:r>
              <a:rPr lang="en-US" dirty="0" smtClean="0"/>
              <a:t>2 Sockets</a:t>
            </a:r>
          </a:p>
          <a:p>
            <a:pPr lvl="2"/>
            <a:r>
              <a:rPr lang="en-US" dirty="0" smtClean="0"/>
              <a:t>12 Cores each</a:t>
            </a:r>
          </a:p>
          <a:p>
            <a:pPr lvl="2"/>
            <a:r>
              <a:rPr lang="en-US" dirty="0" smtClean="0"/>
              <a:t>2 Hardware threads per core</a:t>
            </a:r>
          </a:p>
          <a:p>
            <a:pPr lvl="2"/>
            <a:r>
              <a:rPr lang="en-US" dirty="0" smtClean="0"/>
              <a:t>L1 and L2 per core</a:t>
            </a:r>
          </a:p>
          <a:p>
            <a:pPr lvl="2"/>
            <a:r>
              <a:rPr lang="en-US" dirty="0" smtClean="0"/>
              <a:t>L3 shared per socket	</a:t>
            </a:r>
          </a:p>
          <a:p>
            <a:pPr marL="548640" lvl="2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59" y="1883645"/>
            <a:ext cx="7346332" cy="47137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55443" y="3871183"/>
            <a:ext cx="1191352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Socket 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81924" y="5194570"/>
            <a:ext cx="1191352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Socket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3707" y="3122579"/>
            <a:ext cx="552889" cy="727726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5" idx="1"/>
            <a:endCxn id="12" idx="4"/>
          </p:cNvCxnSpPr>
          <p:nvPr/>
        </p:nvCxnSpPr>
        <p:spPr>
          <a:xfrm flipH="1" flipV="1">
            <a:off x="5560152" y="3850305"/>
            <a:ext cx="318946" cy="20554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79098" y="3871183"/>
            <a:ext cx="1885453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 Core – 2 HTs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094" y="3606665"/>
            <a:ext cx="4451154" cy="1477328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Which approach is better?</a:t>
            </a:r>
            <a:endParaRPr lang="en-US" dirty="0">
              <a:solidFill>
                <a:srgbClr val="0070C0"/>
              </a:solidFill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All processes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1 proc per core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1 Process multiple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threads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Other </a:t>
            </a: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TxP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combination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What about thread binding?</a:t>
            </a:r>
          </a:p>
        </p:txBody>
      </p:sp>
    </p:spTree>
    <p:extLst>
      <p:ext uri="{BB962C8B-B14F-4D97-AF65-F5344CB8AC3E}">
        <p14:creationId xmlns:p14="http://schemas.microsoft.com/office/powerpoint/2010/main" val="17620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963576"/>
            <a:ext cx="12192000" cy="634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885217"/>
            <a:ext cx="11492051" cy="5653801"/>
          </a:xfrm>
          <a:noFill/>
        </p:spPr>
        <p:txBody>
          <a:bodyPr/>
          <a:lstStyle/>
          <a:p>
            <a:r>
              <a:rPr lang="en-US" dirty="0" smtClean="0"/>
              <a:t>Exploiting </a:t>
            </a:r>
            <a:r>
              <a:rPr lang="en-US" dirty="0"/>
              <a:t>Multicore NUMA Nodes </a:t>
            </a:r>
            <a:r>
              <a:rPr lang="en-US" dirty="0" smtClean="0"/>
              <a:t>[2/4]</a:t>
            </a:r>
          </a:p>
          <a:p>
            <a:pPr lvl="1"/>
            <a:r>
              <a:rPr lang="en-US" dirty="0" smtClean="0"/>
              <a:t>All processes with one per core gave the best performance (the least variation in timing among tasks)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 Process with 24 threads had the poorest performance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12 threads over 2 processes could be made to match the best performance (not easy – discussed next)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Other patterns didn’t help</a:t>
            </a:r>
          </a:p>
          <a:p>
            <a:r>
              <a:rPr lang="en-US" dirty="0" smtClean="0"/>
              <a:t>Pinning threads to cores is *important*</a:t>
            </a:r>
          </a:p>
          <a:p>
            <a:pPr lvl="1"/>
            <a:r>
              <a:rPr lang="en-US" dirty="0" smtClean="0"/>
              <a:t>Java threads can be pinned using </a:t>
            </a:r>
            <a:r>
              <a:rPr lang="en-US" dirty="0" err="1" smtClean="0"/>
              <a:t>OpenHFT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thread affinity</a:t>
            </a:r>
            <a:r>
              <a:rPr lang="en-US" dirty="0" smtClean="0"/>
              <a:t> library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Challenges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67144" y="1623694"/>
            <a:ext cx="5175617" cy="984986"/>
            <a:chOff x="3054485" y="1742944"/>
            <a:chExt cx="5175617" cy="984986"/>
          </a:xfrm>
        </p:grpSpPr>
        <p:sp>
          <p:nvSpPr>
            <p:cNvPr id="5" name="Rounded Rectangle 4"/>
            <p:cNvSpPr/>
            <p:nvPr/>
          </p:nvSpPr>
          <p:spPr>
            <a:xfrm>
              <a:off x="3054485" y="195526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C0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100205" y="1742944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P0</a:t>
              </a:r>
              <a:endParaRPr lang="en-US" sz="1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641343" y="195526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C1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687063" y="1742944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P1</a:t>
              </a:r>
              <a:endParaRPr lang="en-US" sz="14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228201" y="195526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273921" y="1742944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P2</a:t>
              </a:r>
              <a:endParaRPr lang="en-US" sz="1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815059" y="195526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C3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860779" y="1742944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P3</a:t>
              </a:r>
              <a:endParaRPr lang="en-US" sz="14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012328" y="195526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C4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058048" y="1742944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P4</a:t>
              </a:r>
              <a:endParaRPr lang="en-US" sz="1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99186" y="195526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C5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6644906" y="1742944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P5</a:t>
              </a:r>
              <a:endParaRPr lang="en-US" sz="1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186044" y="195526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C6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231764" y="1742944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P6</a:t>
              </a:r>
              <a:endParaRPr lang="en-US" sz="14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772902" y="195526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C7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7818622" y="1742944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P7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67882" y="235859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0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22670" y="235859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1</a:t>
              </a:r>
              <a:endParaRPr lang="en-US" dirty="0"/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5335488" y="2108704"/>
              <a:ext cx="613610" cy="249894"/>
            </a:xfrm>
            <a:prstGeom prst="left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354618" y="3002239"/>
            <a:ext cx="5188143" cy="1032674"/>
            <a:chOff x="2981538" y="2930136"/>
            <a:chExt cx="5188143" cy="1032674"/>
          </a:xfrm>
        </p:grpSpPr>
        <p:sp>
          <p:nvSpPr>
            <p:cNvPr id="50" name="Rounded Rectangle 49"/>
            <p:cNvSpPr/>
            <p:nvPr/>
          </p:nvSpPr>
          <p:spPr>
            <a:xfrm>
              <a:off x="2981538" y="319014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C0</a:t>
              </a:r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568396" y="319014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C1</a:t>
              </a:r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155254" y="319014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742112" y="319014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C3</a:t>
              </a:r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939381" y="319014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C4</a:t>
              </a:r>
              <a:endParaRPr lang="en-US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526239" y="319014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C5</a:t>
              </a:r>
              <a:endParaRPr lang="en-US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113097" y="319014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C6</a:t>
              </a:r>
              <a:endParaRPr lang="en-US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7712481" y="3190140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C7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94935" y="359347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0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49723" y="359347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1</a:t>
              </a:r>
              <a:endParaRPr lang="en-US" dirty="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015801" y="2930136"/>
              <a:ext cx="5132141" cy="445039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P0</a:t>
              </a:r>
              <a:endParaRPr lang="en-US" sz="1400" dirty="0"/>
            </a:p>
          </p:txBody>
        </p:sp>
        <p:sp>
          <p:nvSpPr>
            <p:cNvPr id="68" name="Left-Right Arrow 67"/>
            <p:cNvSpPr/>
            <p:nvPr/>
          </p:nvSpPr>
          <p:spPr>
            <a:xfrm>
              <a:off x="5262541" y="3343584"/>
              <a:ext cx="613610" cy="249894"/>
            </a:xfrm>
            <a:prstGeom prst="left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027258" y="2977824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T0</a:t>
              </a:r>
              <a:endParaRPr lang="en-US" sz="1400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3614116" y="2977824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</a:t>
              </a:r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4200974" y="2977824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</a:t>
              </a:r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4787832" y="2977824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</a:t>
              </a:r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5985101" y="2977824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T4</a:t>
              </a:r>
              <a:endParaRPr lang="en-US" sz="1400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6571959" y="2977824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T5</a:t>
              </a:r>
              <a:endParaRPr lang="en-US" sz="1400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7158817" y="2977824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</a:t>
              </a:r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7745675" y="2977824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</a:t>
              </a:r>
              <a:r>
                <a:rPr lang="en-US" sz="1400" dirty="0" smtClean="0"/>
                <a:t>7</a:t>
              </a:r>
              <a:endParaRPr lang="en-US" sz="1400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348354" y="4373176"/>
            <a:ext cx="5188143" cy="1148486"/>
            <a:chOff x="4513766" y="4373176"/>
            <a:chExt cx="5188143" cy="1148486"/>
          </a:xfrm>
        </p:grpSpPr>
        <p:sp>
          <p:nvSpPr>
            <p:cNvPr id="104" name="Rounded Rectangle 103"/>
            <p:cNvSpPr/>
            <p:nvPr/>
          </p:nvSpPr>
          <p:spPr>
            <a:xfrm>
              <a:off x="7471609" y="4748992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C4</a:t>
              </a:r>
              <a:endParaRPr lang="en-US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8058467" y="4748992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C5</a:t>
              </a:r>
              <a:endParaRPr lang="en-US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8645325" y="4748992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C6</a:t>
              </a:r>
              <a:endParaRPr lang="en-US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9244709" y="4748992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C7</a:t>
              </a:r>
              <a:endParaRPr lang="en-US" dirty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7517329" y="4373176"/>
              <a:ext cx="2156581" cy="56085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13766" y="4748992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C0</a:t>
              </a:r>
              <a:endParaRPr lang="en-US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100624" y="4748992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C1</a:t>
              </a:r>
              <a:endParaRPr lang="en-US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5687482" y="4748992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6274340" y="4748992"/>
              <a:ext cx="457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dirty="0" smtClean="0"/>
                <a:t>C3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127163" y="515233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0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81951" y="515233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1</a:t>
              </a:r>
              <a:endParaRPr lang="en-US" dirty="0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4548029" y="4373176"/>
              <a:ext cx="2156581" cy="56085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P0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1" name="Left-Right Arrow 110"/>
            <p:cNvSpPr/>
            <p:nvPr/>
          </p:nvSpPr>
          <p:spPr>
            <a:xfrm>
              <a:off x="6794769" y="4902436"/>
              <a:ext cx="613610" cy="249894"/>
            </a:xfrm>
            <a:prstGeom prst="left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559486" y="4561728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T0</a:t>
              </a:r>
              <a:endParaRPr lang="en-US" sz="1400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5146344" y="4561728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</a:t>
              </a:r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5733202" y="4561728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</a:t>
              </a:r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6320060" y="4561728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</a:t>
              </a:r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7535259" y="4577815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T0</a:t>
              </a:r>
              <a:endParaRPr lang="en-US" sz="1400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8104187" y="4577815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T1</a:t>
              </a:r>
              <a:endParaRPr lang="en-US" sz="1400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8691045" y="4577815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T2</a:t>
              </a:r>
              <a:endParaRPr lang="en-US" sz="1400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9277903" y="4577815"/>
              <a:ext cx="365760" cy="3657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T3</a:t>
              </a:r>
              <a:endParaRPr lang="en-US" sz="1400" dirty="0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8871359" y="1690538"/>
            <a:ext cx="3277637" cy="1477328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n-US" dirty="0" smtClean="0">
                <a:solidFill>
                  <a:srgbClr val="0070C0"/>
                </a:solidFill>
              </a:rPr>
              <a:t>Note. If not for SPIDAL Java’s shared memory communication, MPI cost would be so high making this  (all procs) the poorest choice.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1021404"/>
            <a:ext cx="11492051" cy="4895434"/>
          </a:xfrm>
        </p:spPr>
        <p:txBody>
          <a:bodyPr/>
          <a:lstStyle/>
          <a:p>
            <a:r>
              <a:rPr lang="en-US" dirty="0" smtClean="0"/>
              <a:t>Exploiting </a:t>
            </a:r>
            <a:r>
              <a:rPr lang="en-US" dirty="0"/>
              <a:t>Multicore NUMA Nodes </a:t>
            </a:r>
            <a:r>
              <a:rPr lang="en-US" dirty="0" smtClean="0"/>
              <a:t>[3/4]</a:t>
            </a:r>
            <a:endParaRPr lang="en-US" dirty="0" smtClean="0"/>
          </a:p>
          <a:p>
            <a:pPr lvl="1"/>
            <a:r>
              <a:rPr lang="en-US" dirty="0" smtClean="0"/>
              <a:t>Suggested thread model in literature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fork-join regions within a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1" y="2428365"/>
            <a:ext cx="7256508" cy="31172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77048" y="2167161"/>
            <a:ext cx="830356" cy="29893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/>
          <p:nvPr/>
        </p:nvCxnSpPr>
        <p:spPr>
          <a:xfrm flipH="1" flipV="1">
            <a:off x="5150652" y="2161891"/>
            <a:ext cx="3413" cy="2989377"/>
          </a:xfrm>
          <a:prstGeom prst="curvedConnector3">
            <a:avLst>
              <a:gd name="adj1" fmla="val -6997190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26710" y="5045568"/>
            <a:ext cx="425750" cy="298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26710" y="2046565"/>
            <a:ext cx="422337" cy="31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86669" y="1948268"/>
            <a:ext cx="11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Iterations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75123" y="1757787"/>
            <a:ext cx="4383023" cy="39549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Thread </a:t>
            </a:r>
            <a:r>
              <a:rPr lang="en-US" dirty="0" smtClean="0">
                <a:solidFill>
                  <a:srgbClr val="0070C0"/>
                </a:solidFill>
              </a:rPr>
              <a:t>wake up and </a:t>
            </a:r>
            <a:r>
              <a:rPr lang="en-US" dirty="0" smtClean="0">
                <a:solidFill>
                  <a:srgbClr val="0070C0"/>
                </a:solidFill>
              </a:rPr>
              <a:t>scheduling overhead accumulates over iterations and significant (~5%)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True for Java threads as well as </a:t>
            </a:r>
            <a:r>
              <a:rPr lang="en-US" dirty="0" err="1" smtClean="0">
                <a:solidFill>
                  <a:srgbClr val="0070C0"/>
                </a:solidFill>
              </a:rPr>
              <a:t>OpenMP</a:t>
            </a:r>
            <a:r>
              <a:rPr lang="en-US" dirty="0" smtClean="0">
                <a:solidFill>
                  <a:srgbClr val="0070C0"/>
                </a:solidFill>
              </a:rPr>
              <a:t> in C/C++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(see </a:t>
            </a:r>
            <a:r>
              <a:rPr lang="en-US" sz="1400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srgbClr val="0070C0"/>
                </a:solidFill>
                <a:hlinkClick r:id="rId3"/>
              </a:rPr>
              <a:t>github.com/esaliya/JavaThreads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and 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https</a:t>
            </a:r>
            <a:r>
              <a:rPr lang="en-US" sz="1400" dirty="0">
                <a:solidFill>
                  <a:srgbClr val="0070C0"/>
                </a:solidFill>
                <a:hlinkClick r:id="rId4"/>
              </a:rPr>
              <a:t>://</a:t>
            </a:r>
            <a:r>
              <a:rPr lang="en-US" sz="1400" dirty="0" smtClean="0">
                <a:solidFill>
                  <a:srgbClr val="0070C0"/>
                </a:solidFill>
                <a:hlinkClick r:id="rId4"/>
              </a:rPr>
              <a:t>github.com/esaliya/CppStack/tree/master/omp2/letomppar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Also, global data shows higher TLB misses in </a:t>
            </a:r>
            <a:r>
              <a:rPr lang="en-US" dirty="0" smtClean="0">
                <a:latin typeface="Consolas" panose="020B0609020204030204" pitchFamily="49" charset="0"/>
              </a:rPr>
              <a:t>perf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stats.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Long </a:t>
            </a:r>
            <a:r>
              <a:rPr lang="en-US" dirty="0" smtClean="0">
                <a:solidFill>
                  <a:srgbClr val="0070C0"/>
                </a:solidFill>
              </a:rPr>
              <a:t>running </a:t>
            </a:r>
            <a:r>
              <a:rPr lang="en-US" dirty="0" smtClean="0">
                <a:solidFill>
                  <a:srgbClr val="0070C0"/>
                </a:solidFill>
              </a:rPr>
              <a:t>threads with local data could match the performance of all procs (next).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7048" y="2066037"/>
            <a:ext cx="89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process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0850" y="3822970"/>
            <a:ext cx="2319063" cy="68093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3471913"/>
            <a:ext cx="190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Prev. Optimization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1021404"/>
            <a:ext cx="11492051" cy="4895434"/>
          </a:xfrm>
        </p:spPr>
        <p:txBody>
          <a:bodyPr/>
          <a:lstStyle/>
          <a:p>
            <a:r>
              <a:rPr lang="en-US" dirty="0" smtClean="0"/>
              <a:t>Exploiting </a:t>
            </a:r>
            <a:r>
              <a:rPr lang="en-US" dirty="0"/>
              <a:t>Multicore NUMA Nodes </a:t>
            </a:r>
            <a:r>
              <a:rPr lang="en-US" dirty="0" smtClean="0"/>
              <a:t>[4/4]</a:t>
            </a:r>
            <a:endParaRPr lang="en-US" dirty="0" smtClean="0"/>
          </a:p>
          <a:p>
            <a:pPr lvl="1"/>
            <a:r>
              <a:rPr lang="en-US" dirty="0" smtClean="0"/>
              <a:t>Fork-join (FJ) vs. long running threads (LRT)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35424" y="2118584"/>
            <a:ext cx="762000" cy="3284220"/>
            <a:chOff x="1035424" y="2118584"/>
            <a:chExt cx="762000" cy="32842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043044" y="2716754"/>
              <a:ext cx="739140" cy="670560"/>
            </a:xfrm>
            <a:prstGeom prst="hexag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1049224" y="2920124"/>
              <a:ext cx="731520" cy="271440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35424" y="290344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25924" y="290344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00244" y="290344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98364" y="290344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1414984" y="2118584"/>
              <a:ext cx="3811" cy="5715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14984" y="3421604"/>
              <a:ext cx="0" cy="30861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147184" y="337207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34484" y="249196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Hexagon 31"/>
            <p:cNvSpPr/>
            <p:nvPr/>
          </p:nvSpPr>
          <p:spPr>
            <a:xfrm rot="5400000">
              <a:off x="942079" y="3865469"/>
              <a:ext cx="941070" cy="670560"/>
            </a:xfrm>
            <a:prstGeom prst="hexag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Hexagon 32"/>
            <p:cNvSpPr/>
            <p:nvPr/>
          </p:nvSpPr>
          <p:spPr>
            <a:xfrm rot="5400000">
              <a:off x="944449" y="4065029"/>
              <a:ext cx="941070" cy="271440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35424" y="400072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25924" y="400072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0244" y="400072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98364" y="400072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79264" y="521230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1411175" y="4671284"/>
              <a:ext cx="3809" cy="5410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134484" y="499132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1" name="Curved Connector 40"/>
            <p:cNvCxnSpPr/>
            <p:nvPr/>
          </p:nvCxnSpPr>
          <p:spPr>
            <a:xfrm flipH="1" flipV="1">
              <a:off x="1398305" y="2587214"/>
              <a:ext cx="12700" cy="880110"/>
            </a:xfrm>
            <a:prstGeom prst="curvedConnector3">
              <a:avLst>
                <a:gd name="adj1" fmla="val 4740000"/>
              </a:avLst>
            </a:prstGeom>
            <a:ln w="9525">
              <a:solidFill>
                <a:srgbClr val="7030A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flipV="1">
              <a:off x="1398305" y="2312894"/>
              <a:ext cx="12700" cy="2773680"/>
            </a:xfrm>
            <a:prstGeom prst="curvedConnector3">
              <a:avLst>
                <a:gd name="adj1" fmla="val 4980000"/>
              </a:avLst>
            </a:prstGeom>
            <a:ln w="9525">
              <a:solidFill>
                <a:srgbClr val="7030A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134484" y="221764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93564" y="3513044"/>
              <a:ext cx="54864" cy="182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93564" y="4686524"/>
              <a:ext cx="54864" cy="3657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93564" y="2312894"/>
              <a:ext cx="54864" cy="2743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1996920" y="5084074"/>
            <a:ext cx="54864" cy="2743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087233" y="1893794"/>
            <a:ext cx="263821" cy="1905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934833" y="1870934"/>
            <a:ext cx="263821" cy="1905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16637" y="2084294"/>
            <a:ext cx="1546860" cy="3322320"/>
            <a:chOff x="3538593" y="2015714"/>
            <a:chExt cx="1546860" cy="3322320"/>
          </a:xfrm>
        </p:grpSpPr>
        <p:sp>
          <p:nvSpPr>
            <p:cNvPr id="48" name="Hexagon 47"/>
            <p:cNvSpPr/>
            <p:nvPr/>
          </p:nvSpPr>
          <p:spPr>
            <a:xfrm rot="5400000">
              <a:off x="2887083" y="2991074"/>
              <a:ext cx="2655570" cy="1245870"/>
            </a:xfrm>
            <a:prstGeom prst="hexag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Hexagon 48"/>
            <p:cNvSpPr/>
            <p:nvPr/>
          </p:nvSpPr>
          <p:spPr>
            <a:xfrm rot="5400000">
              <a:off x="2891358" y="3405899"/>
              <a:ext cx="2655570" cy="416220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38593" y="305965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4219143" y="2084294"/>
              <a:ext cx="1" cy="20193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934833" y="2015714"/>
              <a:ext cx="263821" cy="1905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079613" y="5147534"/>
              <a:ext cx="263821" cy="1905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4211524" y="4941794"/>
              <a:ext cx="7619" cy="20574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3934833" y="5086574"/>
              <a:ext cx="263821" cy="1905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71952" y="298345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571952" y="337969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60" name="Curved Connector 59"/>
            <p:cNvCxnSpPr/>
            <p:nvPr/>
          </p:nvCxnSpPr>
          <p:spPr>
            <a:xfrm rot="10800000">
              <a:off x="3571952" y="3078704"/>
              <a:ext cx="12700" cy="396240"/>
            </a:xfrm>
            <a:prstGeom prst="curvedConnector3">
              <a:avLst>
                <a:gd name="adj1" fmla="val 1380000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553833" y="381403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80553" y="381403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81534" y="381403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803513" y="381403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57693" y="305965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91052" y="298345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991052" y="337969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68" name="Curved Connector 67"/>
            <p:cNvCxnSpPr/>
            <p:nvPr/>
          </p:nvCxnSpPr>
          <p:spPr>
            <a:xfrm rot="10800000">
              <a:off x="3991052" y="3078704"/>
              <a:ext cx="12700" cy="396240"/>
            </a:xfrm>
            <a:prstGeom prst="curvedConnector3">
              <a:avLst>
                <a:gd name="adj1" fmla="val 1440000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393895" y="305965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427254" y="298345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427254" y="337969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2" name="Curved Connector 71"/>
            <p:cNvCxnSpPr/>
            <p:nvPr/>
          </p:nvCxnSpPr>
          <p:spPr>
            <a:xfrm rot="10800000">
              <a:off x="4427254" y="3078704"/>
              <a:ext cx="12700" cy="396240"/>
            </a:xfrm>
            <a:prstGeom prst="curvedConnector3">
              <a:avLst>
                <a:gd name="adj1" fmla="val 1440000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788273" y="3059654"/>
              <a:ext cx="9906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21632" y="298345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21632" y="337969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6" name="Curved Connector 75"/>
            <p:cNvCxnSpPr/>
            <p:nvPr/>
          </p:nvCxnSpPr>
          <p:spPr>
            <a:xfrm rot="10800000">
              <a:off x="4821632" y="3078704"/>
              <a:ext cx="12700" cy="396240"/>
            </a:xfrm>
            <a:prstGeom prst="curvedConnector3">
              <a:avLst>
                <a:gd name="adj1" fmla="val 1320000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3571952" y="257959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71952" y="451507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9" name="Curved Connector 78"/>
            <p:cNvCxnSpPr/>
            <p:nvPr/>
          </p:nvCxnSpPr>
          <p:spPr>
            <a:xfrm rot="10800000">
              <a:off x="3571952" y="2674844"/>
              <a:ext cx="12700" cy="1935480"/>
            </a:xfrm>
            <a:prstGeom prst="curvedConnector3">
              <a:avLst>
                <a:gd name="adj1" fmla="val 1800000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3991052" y="257959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991052" y="451507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82" name="Curved Connector 81"/>
            <p:cNvCxnSpPr/>
            <p:nvPr/>
          </p:nvCxnSpPr>
          <p:spPr>
            <a:xfrm rot="10800000">
              <a:off x="3991052" y="2674844"/>
              <a:ext cx="12700" cy="1935480"/>
            </a:xfrm>
            <a:prstGeom prst="curvedConnector3">
              <a:avLst>
                <a:gd name="adj1" fmla="val 1800000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4410152" y="257959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10152" y="451507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85" name="Curved Connector 84"/>
            <p:cNvCxnSpPr/>
            <p:nvPr/>
          </p:nvCxnSpPr>
          <p:spPr>
            <a:xfrm rot="10800000">
              <a:off x="4410152" y="2674844"/>
              <a:ext cx="12700" cy="1935480"/>
            </a:xfrm>
            <a:prstGeom prst="curvedConnector3">
              <a:avLst>
                <a:gd name="adj1" fmla="val 1800000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4821632" y="257959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821632" y="4515074"/>
              <a:ext cx="263821" cy="190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88" name="Curved Connector 87"/>
            <p:cNvCxnSpPr/>
            <p:nvPr/>
          </p:nvCxnSpPr>
          <p:spPr>
            <a:xfrm rot="10800000">
              <a:off x="4821632" y="2674844"/>
              <a:ext cx="12700" cy="1935480"/>
            </a:xfrm>
            <a:prstGeom prst="curvedConnector3">
              <a:avLst>
                <a:gd name="adj1" fmla="val 1800000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 flipV="1">
              <a:off x="3553833" y="3433034"/>
              <a:ext cx="1356360" cy="274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566702" y="3577814"/>
              <a:ext cx="54864" cy="182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91052" y="3577814"/>
              <a:ext cx="54864" cy="182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410151" y="3577814"/>
              <a:ext cx="54864" cy="182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821631" y="3577814"/>
              <a:ext cx="54864" cy="182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flipV="1">
              <a:off x="3553833" y="4205702"/>
              <a:ext cx="1356360" cy="274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566702" y="2743424"/>
              <a:ext cx="54864" cy="2743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991052" y="2743424"/>
              <a:ext cx="54864" cy="2743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406934" y="2743424"/>
              <a:ext cx="54864" cy="2743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21631" y="2743424"/>
              <a:ext cx="54864" cy="2743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66702" y="4240754"/>
              <a:ext cx="54864" cy="3657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91052" y="4240754"/>
              <a:ext cx="54864" cy="3657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410152" y="4240754"/>
              <a:ext cx="54864" cy="3657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818414" y="4240754"/>
              <a:ext cx="54864" cy="3657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1973214" y="5416007"/>
            <a:ext cx="99060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1784" y="5056094"/>
            <a:ext cx="335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Serial work</a:t>
            </a:r>
          </a:p>
          <a:p>
            <a:endParaRPr lang="en-US" sz="300" dirty="0" smtClean="0"/>
          </a:p>
          <a:p>
            <a:r>
              <a:rPr lang="en-US" dirty="0" smtClean="0"/>
              <a:t>Non-trivial parallel work</a:t>
            </a:r>
          </a:p>
          <a:p>
            <a:endParaRPr lang="en-US" sz="300" dirty="0" smtClean="0"/>
          </a:p>
          <a:p>
            <a:r>
              <a:rPr lang="en-US" dirty="0" smtClean="0"/>
              <a:t>Busy thread synchronization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 flipV="1">
            <a:off x="1853498" y="5878078"/>
            <a:ext cx="274320" cy="27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831482" y="1936998"/>
            <a:ext cx="6245037" cy="380104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FJ worker threads context switch between parallel and serial regions: adds overhead.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LRT replicate serial work, but has no context switch overhead.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Synchronization constructs in LRT need to keep threads busy to avoid releasing CPU resources.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 FJ, MPI communication, typically, happens within master thread after a parallel region.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 LRT, thread 0 may participate in MPI after synchronization construct, while others busy wait on results.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What about global vs local data?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5457" y="1073396"/>
            <a:ext cx="5154146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DA-MDS has a </a:t>
            </a:r>
            <a:r>
              <a:rPr lang="en-US" dirty="0" smtClean="0">
                <a:solidFill>
                  <a:srgbClr val="7030A0"/>
                </a:solidFill>
                <a:hlinkClick r:id="rId2"/>
              </a:rPr>
              <a:t>LRT branch</a:t>
            </a:r>
            <a:r>
              <a:rPr lang="en-US" dirty="0" smtClean="0">
                <a:solidFill>
                  <a:srgbClr val="7030A0"/>
                </a:solidFill>
              </a:rPr>
              <a:t> for giving similar performance as processes with threads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1078908"/>
            <a:ext cx="7049481" cy="4837798"/>
          </a:xfrm>
        </p:spPr>
        <p:txBody>
          <a:bodyPr/>
          <a:lstStyle/>
          <a:p>
            <a:r>
              <a:rPr lang="en-US" dirty="0" smtClean="0"/>
              <a:t>Garbage Collection</a:t>
            </a:r>
          </a:p>
          <a:p>
            <a:pPr lvl="1"/>
            <a:r>
              <a:rPr lang="en-US" dirty="0"/>
              <a:t>“Stop the w</a:t>
            </a:r>
            <a:r>
              <a:rPr lang="en-US" dirty="0" smtClean="0"/>
              <a:t>orld</a:t>
            </a:r>
            <a:r>
              <a:rPr lang="en-US" dirty="0"/>
              <a:t>” e</a:t>
            </a:r>
            <a:r>
              <a:rPr lang="en-US" dirty="0" smtClean="0"/>
              <a:t>vents are expensive</a:t>
            </a:r>
          </a:p>
          <a:p>
            <a:pPr lvl="2"/>
            <a:r>
              <a:rPr lang="en-US" dirty="0"/>
              <a:t>Especially, for parallel processes with collective communications</a:t>
            </a:r>
          </a:p>
          <a:p>
            <a:pPr lvl="2"/>
            <a:r>
              <a:rPr lang="en-US" dirty="0" smtClean="0"/>
              <a:t>Typical OOP </a:t>
            </a:r>
            <a:r>
              <a:rPr lang="en-US" dirty="0" smtClean="0">
                <a:sym typeface="Wingdings" panose="05000000000000000000" pitchFamily="2" charset="2"/>
              </a:rPr>
              <a:t> allocate – use – forget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Original SPIDAL code produced frequent garbage of small arrays</a:t>
            </a:r>
            <a:endParaRPr lang="en-US" dirty="0"/>
          </a:p>
          <a:p>
            <a:pPr lvl="1"/>
            <a:r>
              <a:rPr lang="en-US" dirty="0" smtClean="0"/>
              <a:t>Solution: Zero-GC using</a:t>
            </a:r>
            <a:endParaRPr lang="en-US" dirty="0"/>
          </a:p>
          <a:p>
            <a:pPr lvl="2"/>
            <a:r>
              <a:rPr lang="en-US" dirty="0"/>
              <a:t>Static allocation and </a:t>
            </a:r>
            <a:r>
              <a:rPr lang="en-US" dirty="0" smtClean="0"/>
              <a:t>reuse</a:t>
            </a:r>
            <a:endParaRPr lang="en-US" dirty="0"/>
          </a:p>
          <a:p>
            <a:pPr lvl="2"/>
            <a:r>
              <a:rPr lang="en-US" dirty="0"/>
              <a:t>Off-heap static </a:t>
            </a:r>
            <a:r>
              <a:rPr lang="en-US" dirty="0" smtClean="0"/>
              <a:t>buffers (more on next slide)</a:t>
            </a:r>
          </a:p>
          <a:p>
            <a:pPr lvl="1"/>
            <a:r>
              <a:rPr lang="en-US" dirty="0" smtClean="0"/>
              <a:t>Advantage</a:t>
            </a:r>
          </a:p>
          <a:p>
            <a:pPr lvl="2"/>
            <a:r>
              <a:rPr lang="en-US" dirty="0" smtClean="0"/>
              <a:t>No GC – obvious </a:t>
            </a:r>
          </a:p>
          <a:p>
            <a:pPr lvl="2"/>
            <a:r>
              <a:rPr lang="en-US" dirty="0" smtClean="0"/>
              <a:t>Scale to larger problem sizes</a:t>
            </a:r>
          </a:p>
          <a:p>
            <a:pPr lvl="3"/>
            <a:r>
              <a:rPr lang="en-US" dirty="0" smtClean="0"/>
              <a:t>E.g. Original SPIDAL code required 5GB (x 24 = 120 GB per node) heap per process to handle 200K MDS. Optimized code use &lt; 1GB heap to finish </a:t>
            </a:r>
            <a:r>
              <a:rPr lang="en-US" b="1" u="sng" dirty="0" smtClean="0">
                <a:solidFill>
                  <a:srgbClr val="0070C0"/>
                </a:solidFill>
              </a:rPr>
              <a:t>within the same timing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4"/>
            <a:r>
              <a:rPr lang="en-US" dirty="0" smtClean="0"/>
              <a:t>Note. Physical memory is 128GB, so with optimized SPIDAL can now do 1 million point MDS within hardware limits.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78" y="166473"/>
            <a:ext cx="4702878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78" y="3501802"/>
            <a:ext cx="4702878" cy="304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836203" y="1511673"/>
            <a:ext cx="1237129" cy="1515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021409" y="166473"/>
            <a:ext cx="2985247" cy="3287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1"/>
          </p:cNvCxnSpPr>
          <p:nvPr/>
        </p:nvCxnSpPr>
        <p:spPr>
          <a:xfrm>
            <a:off x="9021409" y="330868"/>
            <a:ext cx="0" cy="297374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64086" y="160658"/>
            <a:ext cx="1577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Heap size per process reaches –</a:t>
            </a:r>
            <a:r>
              <a:rPr lang="en-US" sz="1400" dirty="0" err="1" smtClean="0"/>
              <a:t>Xmx</a:t>
            </a:r>
            <a:r>
              <a:rPr lang="en-US" sz="1400" dirty="0" smtClean="0"/>
              <a:t> (2.5GB) early in the computation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600192" y="1885701"/>
            <a:ext cx="157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Frequent GC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11711939" y="3486720"/>
            <a:ext cx="308723" cy="3287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047309" y="3483197"/>
            <a:ext cx="1577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Heap size per process is well below (~1.1GB) of –</a:t>
            </a:r>
            <a:r>
              <a:rPr lang="en-US" sz="1400" dirty="0" err="1" smtClean="0"/>
              <a:t>Xmx</a:t>
            </a:r>
            <a:r>
              <a:rPr lang="en-US" sz="1400" dirty="0" smtClean="0"/>
              <a:t> (2.5GB)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725711" y="4774114"/>
            <a:ext cx="2295727" cy="52322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Virtually no GC activity </a:t>
            </a:r>
            <a:r>
              <a:rPr lang="en-US" sz="1400" dirty="0" smtClean="0"/>
              <a:t>with the optimized code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High Performance?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595" name="Up Arrow 594"/>
          <p:cNvSpPr/>
          <p:nvPr/>
        </p:nvSpPr>
        <p:spPr>
          <a:xfrm>
            <a:off x="8116874" y="2745875"/>
            <a:ext cx="672353" cy="184405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6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4" y="931304"/>
            <a:ext cx="7417032" cy="4537847"/>
          </a:xfrm>
        </p:spPr>
      </p:pic>
      <p:sp>
        <p:nvSpPr>
          <p:cNvPr id="597" name="TextBox 596"/>
          <p:cNvSpPr txBox="1"/>
          <p:nvPr/>
        </p:nvSpPr>
        <p:spPr>
          <a:xfrm>
            <a:off x="995082" y="5558117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48 Nodes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98" name="TextBox 597"/>
          <p:cNvSpPr txBox="1"/>
          <p:nvPr/>
        </p:nvSpPr>
        <p:spPr>
          <a:xfrm>
            <a:off x="6734791" y="5558117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128 Nodes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99" name="Straight Connector 598"/>
          <p:cNvCxnSpPr/>
          <p:nvPr/>
        </p:nvCxnSpPr>
        <p:spPr>
          <a:xfrm>
            <a:off x="1272988" y="4697506"/>
            <a:ext cx="0" cy="86061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>
            <a:off x="7476564" y="5244353"/>
            <a:ext cx="0" cy="40341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/>
          <p:cNvSpPr txBox="1"/>
          <p:nvPr/>
        </p:nvSpPr>
        <p:spPr>
          <a:xfrm>
            <a:off x="7844503" y="2376543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 Speedup with SPIDAL Java</a:t>
            </a:r>
            <a:endParaRPr lang="en-US" dirty="0"/>
          </a:p>
        </p:txBody>
      </p:sp>
      <p:sp>
        <p:nvSpPr>
          <p:cNvPr id="602" name="TextBox 601"/>
          <p:cNvSpPr txBox="1"/>
          <p:nvPr/>
        </p:nvSpPr>
        <p:spPr>
          <a:xfrm>
            <a:off x="7844503" y="4328174"/>
            <a:ext cx="299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Java with All MPI</a:t>
            </a:r>
            <a:endParaRPr lang="en-US" dirty="0"/>
          </a:p>
        </p:txBody>
      </p:sp>
      <p:sp>
        <p:nvSpPr>
          <p:cNvPr id="603" name="TextBox 602"/>
          <p:cNvSpPr txBox="1"/>
          <p:nvPr/>
        </p:nvSpPr>
        <p:spPr>
          <a:xfrm>
            <a:off x="7844503" y="4000073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Java with Threads and MPI</a:t>
            </a:r>
            <a:endParaRPr lang="en-US" dirty="0"/>
          </a:p>
        </p:txBody>
      </p:sp>
      <p:cxnSp>
        <p:nvCxnSpPr>
          <p:cNvPr id="604" name="Straight Arrow Connector 603"/>
          <p:cNvCxnSpPr/>
          <p:nvPr/>
        </p:nvCxnSpPr>
        <p:spPr>
          <a:xfrm flipH="1">
            <a:off x="7611035" y="4512840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H="1">
            <a:off x="7611035" y="4184739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Arrow Connector 605"/>
          <p:cNvCxnSpPr/>
          <p:nvPr/>
        </p:nvCxnSpPr>
        <p:spPr>
          <a:xfrm flipH="1">
            <a:off x="7611035" y="2586324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Arrow Connector 606"/>
          <p:cNvCxnSpPr/>
          <p:nvPr/>
        </p:nvCxnSpPr>
        <p:spPr>
          <a:xfrm flipH="1">
            <a:off x="7611035" y="1429877"/>
            <a:ext cx="2878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8" name="TextBox 607"/>
          <p:cNvSpPr txBox="1"/>
          <p:nvPr/>
        </p:nvSpPr>
        <p:spPr>
          <a:xfrm>
            <a:off x="7844503" y="1245218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64x Ideal (if life was so fair!)</a:t>
            </a:r>
            <a:endParaRPr lang="en-US" dirty="0"/>
          </a:p>
        </p:txBody>
      </p:sp>
      <p:sp>
        <p:nvSpPr>
          <p:cNvPr id="609" name="TextBox 608"/>
          <p:cNvSpPr txBox="1"/>
          <p:nvPr/>
        </p:nvSpPr>
        <p:spPr>
          <a:xfrm>
            <a:off x="8789227" y="3507868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We’ll discuss today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10" name="TextBox 609"/>
          <p:cNvSpPr txBox="1"/>
          <p:nvPr/>
        </p:nvSpPr>
        <p:spPr>
          <a:xfrm>
            <a:off x="2633684" y="5558117"/>
            <a:ext cx="368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Intel Haswell HPC  Cluster with 24 core nodes and 40Gbps </a:t>
            </a:r>
            <a:r>
              <a:rPr lang="en-US" sz="1600" dirty="0" err="1" smtClean="0"/>
              <a:t>Infiniband</a:t>
            </a:r>
            <a:endParaRPr lang="en-US" sz="1600" dirty="0"/>
          </a:p>
        </p:txBody>
      </p:sp>
      <p:sp>
        <p:nvSpPr>
          <p:cNvPr id="611" name="Slide Number Placeholder 6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animBg="1"/>
      <p:bldP spid="602" grpId="0"/>
      <p:bldP spid="603" grpId="0"/>
      <p:bldP spid="6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Challenges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8473" y="1135607"/>
            <a:ext cx="11492051" cy="4716687"/>
          </a:xfrm>
        </p:spPr>
        <p:txBody>
          <a:bodyPr/>
          <a:lstStyle/>
          <a:p>
            <a:pPr marL="285750" indent="-285750"/>
            <a:r>
              <a:rPr lang="en-US" dirty="0" smtClean="0"/>
              <a:t>I/O with Heap Allocated Objects</a:t>
            </a:r>
          </a:p>
          <a:p>
            <a:pPr marL="560070" lvl="1" indent="-285750"/>
            <a:r>
              <a:rPr lang="en-US" dirty="0" smtClean="0"/>
              <a:t>Java-to-native I/O creates </a:t>
            </a:r>
            <a:r>
              <a:rPr lang="en-US" dirty="0"/>
              <a:t>c</a:t>
            </a:r>
            <a:r>
              <a:rPr lang="en-US" dirty="0" smtClean="0"/>
              <a:t>opies of </a:t>
            </a:r>
            <a:r>
              <a:rPr lang="en-US" dirty="0"/>
              <a:t>o</a:t>
            </a:r>
            <a:r>
              <a:rPr lang="en-US" dirty="0" smtClean="0"/>
              <a:t>bjects in heap</a:t>
            </a:r>
          </a:p>
          <a:p>
            <a:pPr marL="834390" lvl="2" indent="-285750"/>
            <a:r>
              <a:rPr lang="en-US" dirty="0" smtClean="0"/>
              <a:t>Otherwise can’t guarantee object’s memory location due to GC</a:t>
            </a:r>
          </a:p>
          <a:p>
            <a:pPr marL="834390" lvl="2" indent="-285750"/>
            <a:r>
              <a:rPr lang="en-US" dirty="0" smtClean="0"/>
              <a:t>Too expensive</a:t>
            </a:r>
          </a:p>
          <a:p>
            <a:pPr marL="560070" lvl="1" indent="-285750"/>
            <a:r>
              <a:rPr lang="en-US" dirty="0" smtClean="0"/>
              <a:t>Solution: Off-heap buffers (memory maps)</a:t>
            </a:r>
          </a:p>
          <a:p>
            <a:pPr marL="834390" lvl="2" indent="-285750"/>
            <a:r>
              <a:rPr lang="en-US" dirty="0" smtClean="0"/>
              <a:t>Initial data loading </a:t>
            </a:r>
            <a:r>
              <a:rPr lang="en-US" dirty="0" smtClean="0">
                <a:sym typeface="Wingdings" panose="05000000000000000000" pitchFamily="2" charset="2"/>
              </a:rPr>
              <a:t> significantly faster than Java stream API calls</a:t>
            </a:r>
            <a:endParaRPr lang="en-US" dirty="0" smtClean="0"/>
          </a:p>
          <a:p>
            <a:pPr marL="834390" lvl="2" indent="-285750"/>
            <a:r>
              <a:rPr lang="en-US" dirty="0" smtClean="0"/>
              <a:t>Intra-node messaging </a:t>
            </a:r>
            <a:r>
              <a:rPr lang="en-US" dirty="0" smtClean="0">
                <a:sym typeface="Wingdings" panose="05000000000000000000" pitchFamily="2" charset="2"/>
              </a:rPr>
              <a:t> gives the best performance</a:t>
            </a:r>
            <a:endParaRPr lang="en-US" dirty="0" smtClean="0"/>
          </a:p>
          <a:p>
            <a:pPr marL="834390" lvl="2" indent="-285750"/>
            <a:r>
              <a:rPr lang="en-US" dirty="0" smtClean="0"/>
              <a:t>MPI inter-node communications</a:t>
            </a:r>
          </a:p>
          <a:p>
            <a:pPr marL="285750" indent="-285750"/>
            <a:r>
              <a:rPr lang="en-US" dirty="0" smtClean="0"/>
              <a:t>Cache </a:t>
            </a:r>
            <a:r>
              <a:rPr lang="en-US" dirty="0"/>
              <a:t>and Memory Access</a:t>
            </a:r>
          </a:p>
          <a:p>
            <a:pPr lvl="1"/>
            <a:r>
              <a:rPr lang="en-US" dirty="0" smtClean="0"/>
              <a:t>Nested data </a:t>
            </a:r>
            <a:r>
              <a:rPr lang="en-US" dirty="0"/>
              <a:t>s</a:t>
            </a:r>
            <a:r>
              <a:rPr lang="en-US" dirty="0" smtClean="0"/>
              <a:t>tructures are </a:t>
            </a:r>
            <a:r>
              <a:rPr lang="en-US" dirty="0"/>
              <a:t>n</a:t>
            </a:r>
            <a:r>
              <a:rPr lang="en-US" dirty="0" smtClean="0"/>
              <a:t>eat</a:t>
            </a:r>
            <a:r>
              <a:rPr lang="en-US" dirty="0"/>
              <a:t>, but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Solution: Contiguous </a:t>
            </a:r>
            <a:r>
              <a:rPr lang="en-US" dirty="0"/>
              <a:t>memory with 1D arrays over 2D structures</a:t>
            </a:r>
          </a:p>
          <a:p>
            <a:pPr lvl="2"/>
            <a:r>
              <a:rPr lang="en-US" dirty="0"/>
              <a:t>Indirect memory references are costly</a:t>
            </a:r>
          </a:p>
          <a:p>
            <a:pPr lvl="1"/>
            <a:r>
              <a:rPr lang="en-US" dirty="0" smtClean="0"/>
              <a:t>Also, adopted </a:t>
            </a:r>
            <a:r>
              <a:rPr lang="en-US" dirty="0"/>
              <a:t>from HPC</a:t>
            </a:r>
          </a:p>
          <a:p>
            <a:pPr lvl="2"/>
            <a:r>
              <a:rPr lang="en-US" dirty="0"/>
              <a:t>Blocked </a:t>
            </a:r>
            <a:r>
              <a:rPr lang="en-US" dirty="0" smtClean="0"/>
              <a:t>loops and loop </a:t>
            </a:r>
            <a:r>
              <a:rPr lang="en-US" dirty="0"/>
              <a:t>ordering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8473" y="1135607"/>
            <a:ext cx="11492051" cy="4716687"/>
          </a:xfrm>
        </p:spPr>
        <p:txBody>
          <a:bodyPr/>
          <a:lstStyle/>
          <a:p>
            <a:pPr marL="285750" indent="-285750"/>
            <a:r>
              <a:rPr lang="en-US" dirty="0" smtClean="0"/>
              <a:t>HPC Cluster</a:t>
            </a:r>
          </a:p>
          <a:p>
            <a:pPr marL="560070" lvl="1" indent="-285750"/>
            <a:r>
              <a:rPr lang="en-US" dirty="0" smtClean="0"/>
              <a:t>128 Intel Haswell nodes with 2.3GHz nominal frequency</a:t>
            </a:r>
          </a:p>
          <a:p>
            <a:pPr marL="834390" lvl="2" indent="-285750"/>
            <a:r>
              <a:rPr lang="en-US" dirty="0" smtClean="0"/>
              <a:t>96 nodes with 24 cores on 2 sockets (12 cores each)</a:t>
            </a:r>
          </a:p>
          <a:p>
            <a:pPr marL="834390" lvl="2" indent="-285750"/>
            <a:r>
              <a:rPr lang="en-US" dirty="0" smtClean="0"/>
              <a:t>32 nodes with 36 cores on 2 sockets (18 cores each)</a:t>
            </a:r>
          </a:p>
          <a:p>
            <a:pPr marL="560070" lvl="1" indent="-285750"/>
            <a:r>
              <a:rPr lang="en-US" dirty="0" smtClean="0"/>
              <a:t>128GB memory per node</a:t>
            </a:r>
          </a:p>
          <a:p>
            <a:pPr marL="560070" lvl="1" indent="-285750"/>
            <a:r>
              <a:rPr lang="en-US" dirty="0" smtClean="0"/>
              <a:t>40Gbps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marL="285750" indent="-285750"/>
            <a:r>
              <a:rPr lang="en-US" dirty="0" smtClean="0"/>
              <a:t>Software</a:t>
            </a:r>
          </a:p>
          <a:p>
            <a:pPr marL="560070" lvl="1" indent="-285750"/>
            <a:r>
              <a:rPr lang="en-US" dirty="0" smtClean="0"/>
              <a:t>Java 1.8</a:t>
            </a:r>
          </a:p>
          <a:p>
            <a:pPr marL="560070" lvl="1" indent="-285750"/>
            <a:r>
              <a:rPr lang="en-US" dirty="0" err="1" smtClean="0"/>
              <a:t>OpenHFT</a:t>
            </a:r>
            <a:r>
              <a:rPr lang="en-US" dirty="0" smtClean="0"/>
              <a:t> </a:t>
            </a:r>
            <a:r>
              <a:rPr lang="en-US" dirty="0" err="1" smtClean="0"/>
              <a:t>JavaLang</a:t>
            </a:r>
            <a:r>
              <a:rPr lang="en-US" dirty="0" smtClean="0"/>
              <a:t> 6.7.2</a:t>
            </a:r>
          </a:p>
          <a:p>
            <a:pPr marL="560070" lvl="1" indent="-285750"/>
            <a:r>
              <a:rPr lang="en-US" dirty="0" smtClean="0"/>
              <a:t>Habanero Java 0.1.4</a:t>
            </a:r>
          </a:p>
          <a:p>
            <a:pPr marL="560070" lvl="1" indent="-285750"/>
            <a:r>
              <a:rPr lang="en-US" dirty="0" err="1" smtClean="0"/>
              <a:t>OpenMPI</a:t>
            </a:r>
            <a:r>
              <a:rPr lang="en-US" dirty="0" smtClean="0"/>
              <a:t> 1.10.1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07810" y="3570051"/>
                <a:ext cx="4640758" cy="1015663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Application: DA-MDS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Computations grow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Communication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global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and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810" y="3570051"/>
                <a:ext cx="4640758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175" t="-2339" b="-8187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85" y="3178147"/>
            <a:ext cx="4804738" cy="29428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1" y="63767"/>
            <a:ext cx="4804738" cy="2705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01" y="3296630"/>
            <a:ext cx="4813765" cy="2705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82" y="1232056"/>
            <a:ext cx="116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100K</a:t>
            </a:r>
          </a:p>
          <a:p>
            <a:pPr algn="ctr"/>
            <a:r>
              <a:rPr lang="en-US" dirty="0" smtClean="0"/>
              <a:t>DA-MDS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82" y="4626772"/>
            <a:ext cx="116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200K</a:t>
            </a:r>
          </a:p>
          <a:p>
            <a:pPr algn="ctr"/>
            <a:r>
              <a:rPr lang="en-US" dirty="0" smtClean="0"/>
              <a:t>DA-MDS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8192" y="4702911"/>
            <a:ext cx="118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400K</a:t>
            </a:r>
          </a:p>
          <a:p>
            <a:r>
              <a:rPr lang="en-US" dirty="0" smtClean="0"/>
              <a:t>DA-MDS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08192" y="93283"/>
            <a:ext cx="575955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1152 Total Parallelism across 48 nodes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 combinations of 24 way parallelism per node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LHS is all processes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RHS is all internal threads and MPI across nodes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8192" y="1803570"/>
            <a:ext cx="5953328" cy="127727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With SM communications in SPIDAL, processes outperform threads (blue line)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Other optimizations further improves performance (green line)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6" y="112738"/>
            <a:ext cx="4809744" cy="27023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6" y="3116978"/>
            <a:ext cx="4809744" cy="27100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45153" y="112738"/>
            <a:ext cx="575955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Speedup for varying data sizes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 processes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LHS is 1 proc per node across 48 nodes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RHS is 24 procs per node across 128 nodes (ideal 64x speedup)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5153" y="1820898"/>
            <a:ext cx="4358770" cy="72327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70C0"/>
                </a:solidFill>
              </a:rPr>
              <a:t>Larger data sizes show better speedup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70C0"/>
                </a:solidFill>
              </a:rPr>
              <a:t>(400K – 45x, 200K – 40x, 100K – 38x)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5153" y="3116978"/>
            <a:ext cx="575955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Speedup on 36 core nodes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All processes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LHS is 1 proc per node across 32 nodes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RHS is 36 procs per node across 32 nodes (ideal 36x speedup)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5153" y="4938050"/>
            <a:ext cx="4358770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70C0"/>
                </a:solidFill>
              </a:rPr>
              <a:t>Speedup plateaus around 23x after 24 way parallelism per node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10" y="160564"/>
            <a:ext cx="5934909" cy="3631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0"/>
            <a:ext cx="5667375" cy="28765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00799" y="0"/>
            <a:ext cx="0" cy="59241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1610" y="4469914"/>
            <a:ext cx="59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/>
              <a:t>The effect of different optimizations on speedup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625" y="2963976"/>
            <a:ext cx="528391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Java, is it worth it? – YES!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Also, with JIT some cases in MDS are better than 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209" y="396092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48 Nodes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6219" y="3903684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128 Nodes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10342" y="3103639"/>
            <a:ext cx="0" cy="86061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97960" y="3589920"/>
            <a:ext cx="0" cy="40341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ctangle 575"/>
          <p:cNvSpPr/>
          <p:nvPr/>
        </p:nvSpPr>
        <p:spPr>
          <a:xfrm>
            <a:off x="0" y="6109819"/>
            <a:ext cx="12192000" cy="487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Before We </a:t>
            </a:r>
            <a:r>
              <a:rPr lang="en-US" sz="4000" dirty="0" smtClean="0"/>
              <a:t>Proceed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886120"/>
            <a:ext cx="11492051" cy="564337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Big Data Landscape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2211" y="1385937"/>
            <a:ext cx="5284160" cy="5177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Pleasingly Parallel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Parallelization over items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E.g. BLAST, protein docking, and local analytics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Classic MapReduce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E.g. search, index and query, and classification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Map Collective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Iterative maps + collective communications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E.g. PageRank, MDS, and clustering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07349" y="1385937"/>
            <a:ext cx="5369218" cy="5177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Map Point-to-Point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Iterative maps + point-to-point communications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E.g. graph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algorithms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Shared Memory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E.g. Applications in </a:t>
            </a:r>
            <a:r>
              <a:rPr lang="en-US" sz="1600" dirty="0" err="1">
                <a:solidFill>
                  <a:schemeClr val="tx1"/>
                </a:solidFill>
              </a:rPr>
              <a:t>MineBench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Map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Streaming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Maps with streaming data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E.g. Processing sensor data from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robots</a:t>
            </a:r>
            <a:endParaRPr lang="en-US" sz="1600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Group 35"/>
          <p:cNvGrpSpPr/>
          <p:nvPr/>
        </p:nvGrpSpPr>
        <p:grpSpPr>
          <a:xfrm>
            <a:off x="104660" y="5021027"/>
            <a:ext cx="1383410" cy="1481554"/>
            <a:chOff x="762000" y="1219200"/>
            <a:chExt cx="1524000" cy="1481554"/>
          </a:xfrm>
        </p:grpSpPr>
        <p:sp>
          <p:nvSpPr>
            <p:cNvPr id="11" name="TextBox 10"/>
            <p:cNvSpPr txBox="1"/>
            <p:nvPr/>
          </p:nvSpPr>
          <p:spPr>
            <a:xfrm>
              <a:off x="1066800" y="1219200"/>
              <a:ext cx="789715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Input</a:t>
              </a:r>
              <a:endParaRPr lang="en-US" sz="1600" dirty="0"/>
            </a:p>
          </p:txBody>
        </p:sp>
        <p:grpSp>
          <p:nvGrpSpPr>
            <p:cNvPr id="12" name="Group 33"/>
            <p:cNvGrpSpPr/>
            <p:nvPr/>
          </p:nvGrpSpPr>
          <p:grpSpPr>
            <a:xfrm>
              <a:off x="762000" y="1600200"/>
              <a:ext cx="1524000" cy="1100554"/>
              <a:chOff x="762000" y="1600200"/>
              <a:chExt cx="1524000" cy="110055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14" name="Straight Arrow Connector 13"/>
              <p:cNvCxnSpPr>
                <a:endCxn id="13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17" name="Straight Arrow Connector 16"/>
              <p:cNvCxnSpPr>
                <a:endCxn id="16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9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cxnSp>
              <p:nvCxnSpPr>
                <p:cNvPr id="25" name="Straight Arrow Connector 24"/>
                <p:cNvCxnSpPr>
                  <a:endCxn id="24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1143001" y="2362200"/>
                <a:ext cx="962773" cy="33855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Output</a:t>
                </a:r>
                <a:endParaRPr lang="en-US" sz="16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371600" y="1600200"/>
                <a:ext cx="673165" cy="33855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</a:t>
                </a:r>
                <a:r>
                  <a:rPr lang="en-US" sz="1600" dirty="0" smtClean="0"/>
                  <a:t>ap</a:t>
                </a:r>
                <a:endParaRPr lang="en-US" sz="1600" dirty="0"/>
              </a:p>
            </p:txBody>
          </p:sp>
        </p:grpSp>
      </p:grpSp>
      <p:grpSp>
        <p:nvGrpSpPr>
          <p:cNvPr id="27" name="Group 105"/>
          <p:cNvGrpSpPr/>
          <p:nvPr/>
        </p:nvGrpSpPr>
        <p:grpSpPr>
          <a:xfrm>
            <a:off x="1528865" y="4802534"/>
            <a:ext cx="1735647" cy="1642726"/>
            <a:chOff x="6346863" y="1905000"/>
            <a:chExt cx="1882737" cy="1642726"/>
          </a:xfrm>
        </p:grpSpPr>
        <p:sp>
          <p:nvSpPr>
            <p:cNvPr id="28" name="TextBox 27"/>
            <p:cNvSpPr txBox="1"/>
            <p:nvPr/>
          </p:nvSpPr>
          <p:spPr>
            <a:xfrm>
              <a:off x="7086600" y="1905000"/>
              <a:ext cx="777615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Input</a:t>
              </a:r>
              <a:endParaRPr lang="en-US" sz="16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30" name="Straight Arrow Connector 29"/>
            <p:cNvCxnSpPr>
              <a:endCxn id="29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Straight Arrow Connector 30"/>
            <p:cNvCxnSpPr>
              <a:stCxn id="29" idx="4"/>
              <a:endCxn id="41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33" name="Straight Arrow Connector 32"/>
            <p:cNvCxnSpPr>
              <a:endCxn id="32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>
              <a:stCxn id="32" idx="4"/>
              <a:endCxn id="41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36" name="Straight Arrow Connector 35"/>
            <p:cNvCxnSpPr>
              <a:endCxn id="35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Straight Arrow Connector 36"/>
            <p:cNvCxnSpPr>
              <a:stCxn id="35" idx="4"/>
              <a:endCxn id="41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15200" y="2209800"/>
              <a:ext cx="662851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/>
                <a:t>M</a:t>
              </a:r>
              <a:r>
                <a:rPr lang="en-US" sz="1600" dirty="0" smtClean="0"/>
                <a:t>ap</a:t>
              </a:r>
              <a:endParaRPr lang="en-US" sz="16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43" name="Straight Arrow Connector 42"/>
            <p:cNvCxnSpPr>
              <a:stCxn id="29" idx="4"/>
              <a:endCxn id="42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4" name="Straight Arrow Connector 43"/>
            <p:cNvCxnSpPr>
              <a:stCxn id="32" idx="4"/>
              <a:endCxn id="42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Straight Arrow Connector 44"/>
            <p:cNvCxnSpPr>
              <a:stCxn id="35" idx="4"/>
              <a:endCxn id="42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48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346863" y="3209172"/>
              <a:ext cx="946284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Reduce</a:t>
              </a:r>
              <a:endParaRPr lang="en-US" sz="1600" dirty="0"/>
            </a:p>
          </p:txBody>
        </p:sp>
      </p:grpSp>
      <p:grpSp>
        <p:nvGrpSpPr>
          <p:cNvPr id="52" name="Group 73"/>
          <p:cNvGrpSpPr/>
          <p:nvPr/>
        </p:nvGrpSpPr>
        <p:grpSpPr>
          <a:xfrm>
            <a:off x="3330212" y="4772545"/>
            <a:ext cx="2033773" cy="1746736"/>
            <a:chOff x="4433407" y="1546558"/>
            <a:chExt cx="2033773" cy="1746736"/>
          </a:xfrm>
        </p:grpSpPr>
        <p:sp>
          <p:nvSpPr>
            <p:cNvPr id="53" name="Arc 52"/>
            <p:cNvSpPr/>
            <p:nvPr/>
          </p:nvSpPr>
          <p:spPr>
            <a:xfrm rot="856400">
              <a:off x="5452446" y="1546558"/>
              <a:ext cx="1014734" cy="1706020"/>
            </a:xfrm>
            <a:prstGeom prst="arc">
              <a:avLst>
                <a:gd name="adj1" fmla="val 13184796"/>
                <a:gd name="adj2" fmla="val 6304267"/>
              </a:avLst>
            </a:prstGeom>
            <a:noFill/>
            <a:ln w="19050">
              <a:head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54" name="Group 162"/>
            <p:cNvGrpSpPr/>
            <p:nvPr/>
          </p:nvGrpSpPr>
          <p:grpSpPr>
            <a:xfrm>
              <a:off x="4433407" y="1600200"/>
              <a:ext cx="1814993" cy="1693094"/>
              <a:chOff x="4281007" y="1905000"/>
              <a:chExt cx="1814993" cy="169309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724400" y="1905000"/>
                <a:ext cx="716863" cy="33855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Input</a:t>
                </a:r>
                <a:endParaRPr lang="en-US" sz="16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572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57" name="Straight Arrow Connector 56"/>
              <p:cNvCxnSpPr>
                <a:endCxn id="56" idx="0"/>
              </p:cNvCxnSpPr>
              <p:nvPr/>
            </p:nvCxnSpPr>
            <p:spPr>
              <a:xfrm rot="5400000">
                <a:off x="4610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Straight Arrow Connector 57"/>
              <p:cNvCxnSpPr>
                <a:stCxn id="56" idx="4"/>
                <a:endCxn id="68" idx="1"/>
              </p:cNvCxnSpPr>
              <p:nvPr/>
            </p:nvCxnSpPr>
            <p:spPr>
              <a:xfrm rot="16200000" flipH="1">
                <a:off x="4724400" y="2743199"/>
                <a:ext cx="273237" cy="2732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4953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60" name="Straight Arrow Connector 59"/>
              <p:cNvCxnSpPr>
                <a:endCxn id="59" idx="0"/>
              </p:cNvCxnSpPr>
              <p:nvPr/>
            </p:nvCxnSpPr>
            <p:spPr>
              <a:xfrm rot="5400000">
                <a:off x="4991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Straight Arrow Connector 60"/>
              <p:cNvCxnSpPr>
                <a:stCxn id="59" idx="4"/>
                <a:endCxn id="68" idx="0"/>
              </p:cNvCxnSpPr>
              <p:nvPr/>
            </p:nvCxnSpPr>
            <p:spPr>
              <a:xfrm rot="5400000">
                <a:off x="4991100" y="2857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5791200" y="243760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63" name="Straight Arrow Connector 62"/>
              <p:cNvCxnSpPr>
                <a:endCxn id="62" idx="0"/>
              </p:cNvCxnSpPr>
              <p:nvPr/>
            </p:nvCxnSpPr>
            <p:spPr>
              <a:xfrm rot="5400000">
                <a:off x="5829300" y="23233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4" name="Straight Arrow Connector 63"/>
              <p:cNvCxnSpPr>
                <a:stCxn id="62" idx="4"/>
                <a:endCxn id="68" idx="7"/>
              </p:cNvCxnSpPr>
              <p:nvPr/>
            </p:nvCxnSpPr>
            <p:spPr>
              <a:xfrm rot="5400000">
                <a:off x="5441367" y="2514203"/>
                <a:ext cx="274031" cy="7304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54102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5626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181600" y="2209800"/>
                <a:ext cx="611065" cy="33855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Map</a:t>
                </a:r>
                <a:endParaRPr lang="en-US" sz="16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9530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626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70" name="Straight Arrow Connector 69"/>
              <p:cNvCxnSpPr>
                <a:stCxn id="56" idx="4"/>
                <a:endCxn id="69" idx="1"/>
              </p:cNvCxnSpPr>
              <p:nvPr/>
            </p:nvCxnSpPr>
            <p:spPr>
              <a:xfrm rot="16200000" flipH="1">
                <a:off x="5029200" y="2438399"/>
                <a:ext cx="273237" cy="882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1" name="Straight Arrow Connector 70"/>
              <p:cNvCxnSpPr>
                <a:stCxn id="59" idx="4"/>
                <a:endCxn id="69" idx="0"/>
              </p:cNvCxnSpPr>
              <p:nvPr/>
            </p:nvCxnSpPr>
            <p:spPr>
              <a:xfrm rot="16200000" flipH="1">
                <a:off x="5295900" y="2552700"/>
                <a:ext cx="228600" cy="609600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>
                <a:stCxn id="62" idx="4"/>
                <a:endCxn id="69" idx="7"/>
              </p:cNvCxnSpPr>
              <p:nvPr/>
            </p:nvCxnSpPr>
            <p:spPr>
              <a:xfrm rot="5400000">
                <a:off x="5746167" y="2819003"/>
                <a:ext cx="274031" cy="120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rot="5400000">
                <a:off x="5601494" y="3390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74" name="Group 102"/>
              <p:cNvGrpSpPr/>
              <p:nvPr/>
            </p:nvGrpSpPr>
            <p:grpSpPr>
              <a:xfrm>
                <a:off x="5334000" y="3124200"/>
                <a:ext cx="198119" cy="45719"/>
                <a:chOff x="7696200" y="2743200"/>
                <a:chExt cx="198119" cy="45719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76962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8486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4281007" y="3259540"/>
                <a:ext cx="1114408" cy="33855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</a:t>
                </a:r>
                <a:r>
                  <a:rPr lang="en-US" sz="1600" dirty="0" smtClean="0"/>
                  <a:t>ollective</a:t>
                </a:r>
                <a:endParaRPr lang="en-US" sz="1600" dirty="0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618197" y="4810278"/>
            <a:ext cx="1970553" cy="1504942"/>
            <a:chOff x="5777639" y="4519726"/>
            <a:chExt cx="1970553" cy="1504942"/>
          </a:xfrm>
        </p:grpSpPr>
        <p:sp>
          <p:nvSpPr>
            <p:cNvPr id="79" name="Rectangle 78"/>
            <p:cNvSpPr/>
            <p:nvPr/>
          </p:nvSpPr>
          <p:spPr>
            <a:xfrm>
              <a:off x="6261753" y="4996320"/>
              <a:ext cx="224405" cy="22431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161"/>
            <p:cNvGrpSpPr/>
            <p:nvPr/>
          </p:nvGrpSpPr>
          <p:grpSpPr>
            <a:xfrm>
              <a:off x="5777639" y="4519726"/>
              <a:ext cx="1264353" cy="1209381"/>
              <a:chOff x="6934200" y="1828800"/>
              <a:chExt cx="1752600" cy="1676400"/>
            </a:xfrm>
            <a:noFill/>
          </p:grpSpPr>
          <p:sp>
            <p:nvSpPr>
              <p:cNvPr id="94" name="Rectangle 93"/>
              <p:cNvSpPr/>
              <p:nvPr/>
            </p:nvSpPr>
            <p:spPr>
              <a:xfrm>
                <a:off x="7162800" y="2057400"/>
                <a:ext cx="1295400" cy="12954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7162800" y="2514600"/>
                <a:ext cx="1295400" cy="1588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162800" y="2819400"/>
                <a:ext cx="1295400" cy="1588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rot="5400000" flipH="1" flipV="1">
                <a:off x="7658894" y="2247106"/>
                <a:ext cx="228600" cy="1588"/>
              </a:xfrm>
              <a:prstGeom prst="straightConnector1">
                <a:avLst/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rot="10800000">
                <a:off x="7239000" y="2667000"/>
                <a:ext cx="228600" cy="1588"/>
              </a:xfrm>
              <a:prstGeom prst="straightConnector1">
                <a:avLst/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9" name="Arc 98"/>
              <p:cNvSpPr/>
              <p:nvPr/>
            </p:nvSpPr>
            <p:spPr>
              <a:xfrm flipV="1">
                <a:off x="6934200" y="2590800"/>
                <a:ext cx="1752600" cy="457200"/>
              </a:xfrm>
              <a:prstGeom prst="arc">
                <a:avLst>
                  <a:gd name="adj1" fmla="val 10327336"/>
                  <a:gd name="adj2" fmla="val 598130"/>
                </a:avLst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Arc 99"/>
              <p:cNvSpPr/>
              <p:nvPr/>
            </p:nvSpPr>
            <p:spPr>
              <a:xfrm rot="16200000" flipV="1">
                <a:off x="7162800" y="2438400"/>
                <a:ext cx="1676400" cy="457200"/>
              </a:xfrm>
              <a:prstGeom prst="arc">
                <a:avLst>
                  <a:gd name="adj1" fmla="val 10327336"/>
                  <a:gd name="adj2" fmla="val 598130"/>
                </a:avLst>
              </a:prstGeom>
              <a:grpFill/>
              <a:ln w="19050">
                <a:headEnd type="arrow"/>
                <a:tailEnd type="non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 rot="5400000">
                <a:off x="7284156" y="2704307"/>
                <a:ext cx="1295400" cy="1589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rot="10800000" flipH="1">
                <a:off x="7993966" y="2651853"/>
                <a:ext cx="228601" cy="1589"/>
              </a:xfrm>
              <a:prstGeom prst="straightConnector1">
                <a:avLst/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rot="5400000" flipH="1" flipV="1">
                <a:off x="7655762" y="2968922"/>
                <a:ext cx="228601" cy="1589"/>
              </a:xfrm>
              <a:prstGeom prst="straightConnector1">
                <a:avLst/>
              </a:prstGeom>
              <a:grpFill/>
              <a:ln w="19050"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6973094" y="2704306"/>
                <a:ext cx="1295400" cy="1588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7000211" y="574739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376921" y="593322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347399" y="558272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429500" y="531261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656752" y="563054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108607" y="507806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Arrow Connector 86"/>
            <p:cNvCxnSpPr>
              <a:stCxn id="81" idx="7"/>
              <a:endCxn id="83" idx="2"/>
            </p:cNvCxnSpPr>
            <p:nvPr/>
          </p:nvCxnSpPr>
          <p:spPr>
            <a:xfrm flipV="1">
              <a:off x="7078260" y="5628447"/>
              <a:ext cx="269139" cy="1323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3" idx="6"/>
              <a:endCxn id="82" idx="7"/>
            </p:cNvCxnSpPr>
            <p:nvPr/>
          </p:nvCxnSpPr>
          <p:spPr>
            <a:xfrm>
              <a:off x="7438839" y="5628447"/>
              <a:ext cx="16131" cy="3181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3" idx="0"/>
              <a:endCxn id="84" idx="5"/>
            </p:cNvCxnSpPr>
            <p:nvPr/>
          </p:nvCxnSpPr>
          <p:spPr>
            <a:xfrm flipV="1">
              <a:off x="7393119" y="5390660"/>
              <a:ext cx="114430" cy="1920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4" idx="0"/>
              <a:endCxn id="86" idx="5"/>
            </p:cNvCxnSpPr>
            <p:nvPr/>
          </p:nvCxnSpPr>
          <p:spPr>
            <a:xfrm flipH="1" flipV="1">
              <a:off x="7186656" y="5156109"/>
              <a:ext cx="288564" cy="15650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2" idx="5"/>
              <a:endCxn id="85" idx="3"/>
            </p:cNvCxnSpPr>
            <p:nvPr/>
          </p:nvCxnSpPr>
          <p:spPr>
            <a:xfrm flipV="1">
              <a:off x="7454970" y="5708596"/>
              <a:ext cx="215173" cy="30268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1" idx="5"/>
              <a:endCxn id="82" idx="2"/>
            </p:cNvCxnSpPr>
            <p:nvPr/>
          </p:nvCxnSpPr>
          <p:spPr>
            <a:xfrm>
              <a:off x="7078260" y="5825445"/>
              <a:ext cx="298661" cy="15350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4" idx="6"/>
              <a:endCxn id="85" idx="0"/>
            </p:cNvCxnSpPr>
            <p:nvPr/>
          </p:nvCxnSpPr>
          <p:spPr>
            <a:xfrm>
              <a:off x="7520940" y="5358331"/>
              <a:ext cx="181532" cy="27221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5"/>
          <p:cNvGrpSpPr/>
          <p:nvPr/>
        </p:nvGrpSpPr>
        <p:grpSpPr>
          <a:xfrm>
            <a:off x="7797382" y="4774921"/>
            <a:ext cx="1707276" cy="1532330"/>
            <a:chOff x="6527167" y="1866742"/>
            <a:chExt cx="1707276" cy="1532330"/>
          </a:xfrm>
        </p:grpSpPr>
        <p:sp>
          <p:nvSpPr>
            <p:cNvPr id="106" name="Oval 105"/>
            <p:cNvSpPr/>
            <p:nvPr/>
          </p:nvSpPr>
          <p:spPr>
            <a:xfrm>
              <a:off x="6527167" y="2451723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107" name="Straight Arrow Connector 106"/>
            <p:cNvCxnSpPr>
              <a:stCxn id="106" idx="4"/>
              <a:endCxn id="114" idx="1"/>
            </p:cNvCxnSpPr>
            <p:nvPr/>
          </p:nvCxnSpPr>
          <p:spPr>
            <a:xfrm>
              <a:off x="6679567" y="2756523"/>
              <a:ext cx="288677" cy="27785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6992102" y="2437667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109" name="Straight Arrow Connector 108"/>
            <p:cNvCxnSpPr>
              <a:stCxn id="108" idx="4"/>
              <a:endCxn id="114" idx="0"/>
            </p:cNvCxnSpPr>
            <p:nvPr/>
          </p:nvCxnSpPr>
          <p:spPr>
            <a:xfrm>
              <a:off x="7144502" y="2742467"/>
              <a:ext cx="346213" cy="229333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88213" y="1866742"/>
              <a:ext cx="1446230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Map and </a:t>
              </a:r>
            </a:p>
            <a:p>
              <a:r>
                <a:rPr lang="en-US" sz="1600" dirty="0" smtClean="0"/>
                <a:t>communicate</a:t>
              </a:r>
              <a:endParaRPr lang="en-US" sz="1600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51830" y="2971800"/>
              <a:ext cx="1477770" cy="4272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115" name="Straight Arrow Connector 114"/>
            <p:cNvCxnSpPr>
              <a:stCxn id="110" idx="4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6823905" y="3023982"/>
              <a:ext cx="1370750" cy="27699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Shared Memory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9959434" y="4705766"/>
            <a:ext cx="2085444" cy="1822470"/>
            <a:chOff x="9957512" y="4265292"/>
            <a:chExt cx="2085444" cy="1822470"/>
          </a:xfrm>
        </p:grpSpPr>
        <p:sp>
          <p:nvSpPr>
            <p:cNvPr id="118" name="TextBox 117"/>
            <p:cNvSpPr txBox="1"/>
            <p:nvPr/>
          </p:nvSpPr>
          <p:spPr>
            <a:xfrm>
              <a:off x="10338512" y="4474798"/>
              <a:ext cx="702885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Maps</a:t>
              </a:r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9957512" y="5008198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0" name="Straight Arrow Connector 119"/>
            <p:cNvCxnSpPr>
              <a:endCxn id="119" idx="0"/>
            </p:cNvCxnSpPr>
            <p:nvPr/>
          </p:nvCxnSpPr>
          <p:spPr>
            <a:xfrm rot="5400000">
              <a:off x="9995612" y="489389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1" name="Straight Arrow Connector 120"/>
            <p:cNvCxnSpPr>
              <a:stCxn id="119" idx="4"/>
              <a:endCxn id="134" idx="0"/>
            </p:cNvCxnSpPr>
            <p:nvPr/>
          </p:nvCxnSpPr>
          <p:spPr>
            <a:xfrm>
              <a:off x="10109912" y="5312998"/>
              <a:ext cx="3867" cy="259483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10338512" y="5008198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3" name="Straight Arrow Connector 122"/>
            <p:cNvCxnSpPr>
              <a:endCxn id="122" idx="0"/>
            </p:cNvCxnSpPr>
            <p:nvPr/>
          </p:nvCxnSpPr>
          <p:spPr>
            <a:xfrm rot="5400000">
              <a:off x="10376612" y="489389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4" name="Straight Arrow Connector 123"/>
            <p:cNvCxnSpPr>
              <a:stCxn id="122" idx="4"/>
              <a:endCxn id="134" idx="7"/>
            </p:cNvCxnSpPr>
            <p:nvPr/>
          </p:nvCxnSpPr>
          <p:spPr>
            <a:xfrm flipH="1">
              <a:off x="10221542" y="5312998"/>
              <a:ext cx="269370" cy="30412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746274" y="5020168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6" name="Straight Arrow Connector 125"/>
            <p:cNvCxnSpPr>
              <a:endCxn id="125" idx="0"/>
            </p:cNvCxnSpPr>
            <p:nvPr/>
          </p:nvCxnSpPr>
          <p:spPr>
            <a:xfrm rot="5400000">
              <a:off x="10784374" y="490586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7" name="Straight Arrow Connector 126"/>
            <p:cNvCxnSpPr>
              <a:stCxn id="125" idx="4"/>
              <a:endCxn id="134" idx="7"/>
            </p:cNvCxnSpPr>
            <p:nvPr/>
          </p:nvCxnSpPr>
          <p:spPr>
            <a:xfrm flipH="1">
              <a:off x="10221542" y="5324968"/>
              <a:ext cx="677132" cy="29215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8" name="Straight Arrow Connector 127"/>
            <p:cNvCxnSpPr>
              <a:stCxn id="119" idx="4"/>
              <a:endCxn id="136" idx="1"/>
            </p:cNvCxnSpPr>
            <p:nvPr/>
          </p:nvCxnSpPr>
          <p:spPr>
            <a:xfrm>
              <a:off x="10109912" y="5312998"/>
              <a:ext cx="684866" cy="31609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9" name="Straight Arrow Connector 128"/>
            <p:cNvCxnSpPr>
              <a:stCxn id="122" idx="4"/>
              <a:endCxn id="136" idx="1"/>
            </p:cNvCxnSpPr>
            <p:nvPr/>
          </p:nvCxnSpPr>
          <p:spPr>
            <a:xfrm>
              <a:off x="10490912" y="5312998"/>
              <a:ext cx="303866" cy="31609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0" name="Straight Arrow Connector 129"/>
            <p:cNvCxnSpPr>
              <a:stCxn id="125" idx="4"/>
              <a:endCxn id="136" idx="0"/>
            </p:cNvCxnSpPr>
            <p:nvPr/>
          </p:nvCxnSpPr>
          <p:spPr>
            <a:xfrm>
              <a:off x="10898674" y="5324968"/>
              <a:ext cx="3867" cy="259483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5400000">
              <a:off x="10377406" y="5959904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10804916" y="597266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9996406" y="5959904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9961379" y="5572481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10342379" y="5572481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10750141" y="5584451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7" name="Straight Arrow Connector 136"/>
            <p:cNvCxnSpPr>
              <a:stCxn id="122" idx="4"/>
              <a:endCxn id="135" idx="0"/>
            </p:cNvCxnSpPr>
            <p:nvPr/>
          </p:nvCxnSpPr>
          <p:spPr>
            <a:xfrm>
              <a:off x="10490912" y="5312998"/>
              <a:ext cx="3867" cy="259483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8" name="Oval 137"/>
            <p:cNvSpPr/>
            <p:nvPr/>
          </p:nvSpPr>
          <p:spPr>
            <a:xfrm>
              <a:off x="11370498" y="4657679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11370498" y="5226763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11394277" y="5768531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 flipV="1">
              <a:off x="11080444" y="5033393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11080444" y="527540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11080444" y="553040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V="1">
              <a:off x="11080444" y="580133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11771707" y="4815858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V="1">
              <a:off x="11762266" y="5338413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11773386" y="588925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11103639" y="4265292"/>
              <a:ext cx="886076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Brokers</a:t>
              </a:r>
              <a:endParaRPr lang="en-US" dirty="0"/>
            </a:p>
          </p:txBody>
        </p:sp>
      </p:grpSp>
      <p:cxnSp>
        <p:nvCxnSpPr>
          <p:cNvPr id="149" name="Straight Connector 148"/>
          <p:cNvCxnSpPr/>
          <p:nvPr/>
        </p:nvCxnSpPr>
        <p:spPr>
          <a:xfrm>
            <a:off x="1562204" y="4673786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348963" y="4697114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544284" y="4697114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688394" y="4697114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9779953" y="4697114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0" y="4694806"/>
            <a:ext cx="12192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ctangle 575"/>
          <p:cNvSpPr/>
          <p:nvPr/>
        </p:nvSpPr>
        <p:spPr>
          <a:xfrm>
            <a:off x="0" y="6109819"/>
            <a:ext cx="12192000" cy="487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Before We </a:t>
            </a:r>
            <a:r>
              <a:rPr lang="en-US" sz="4000" dirty="0" smtClean="0"/>
              <a:t>Proceed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3" y="886120"/>
            <a:ext cx="11492051" cy="564337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Big Data Landscape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2211" y="1385935"/>
            <a:ext cx="5284160" cy="5177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Pleasingly Parallel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Parallelization over items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E.g. BLAST, protein docking, and local analytics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Classic MapReduce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E.g. search, index and query, and classification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Map Collective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Iterative maps + collective communications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E.g. PageRank, MDS, and clustering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07349" y="1385935"/>
            <a:ext cx="5369218" cy="5177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Map Point-to-Point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Iterative maps + point-to-point communications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E.g. graph algorithms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Map Streaming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Maps with streaming data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E.g. Processing sensor data from robots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Shared Memory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E.g. Applications in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MineBench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Group 35"/>
          <p:cNvGrpSpPr/>
          <p:nvPr/>
        </p:nvGrpSpPr>
        <p:grpSpPr>
          <a:xfrm>
            <a:off x="104660" y="5021027"/>
            <a:ext cx="1383410" cy="1481554"/>
            <a:chOff x="762000" y="1219200"/>
            <a:chExt cx="1524000" cy="1481554"/>
          </a:xfrm>
        </p:grpSpPr>
        <p:sp>
          <p:nvSpPr>
            <p:cNvPr id="11" name="TextBox 10"/>
            <p:cNvSpPr txBox="1"/>
            <p:nvPr/>
          </p:nvSpPr>
          <p:spPr>
            <a:xfrm>
              <a:off x="1066800" y="1219200"/>
              <a:ext cx="789715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Input</a:t>
              </a:r>
              <a:endParaRPr lang="en-US" sz="1600" dirty="0"/>
            </a:p>
          </p:txBody>
        </p:sp>
        <p:grpSp>
          <p:nvGrpSpPr>
            <p:cNvPr id="12" name="Group 33"/>
            <p:cNvGrpSpPr/>
            <p:nvPr/>
          </p:nvGrpSpPr>
          <p:grpSpPr>
            <a:xfrm>
              <a:off x="762000" y="1600200"/>
              <a:ext cx="1524000" cy="1100554"/>
              <a:chOff x="762000" y="1600200"/>
              <a:chExt cx="1524000" cy="110055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14" name="Straight Arrow Connector 13"/>
              <p:cNvCxnSpPr>
                <a:endCxn id="13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17" name="Straight Arrow Connector 16"/>
              <p:cNvCxnSpPr>
                <a:endCxn id="16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19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cxnSp>
              <p:nvCxnSpPr>
                <p:cNvPr id="25" name="Straight Arrow Connector 24"/>
                <p:cNvCxnSpPr>
                  <a:endCxn id="24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1270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1143001" y="2362200"/>
                <a:ext cx="962773" cy="33855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Output</a:t>
                </a:r>
                <a:endParaRPr lang="en-US" sz="16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371600" y="1600200"/>
                <a:ext cx="673165" cy="33855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</a:t>
                </a:r>
                <a:r>
                  <a:rPr lang="en-US" sz="1600" dirty="0" smtClean="0"/>
                  <a:t>ap</a:t>
                </a:r>
                <a:endParaRPr lang="en-US" sz="1600" dirty="0"/>
              </a:p>
            </p:txBody>
          </p:sp>
        </p:grpSp>
      </p:grpSp>
      <p:grpSp>
        <p:nvGrpSpPr>
          <p:cNvPr id="27" name="Group 105"/>
          <p:cNvGrpSpPr/>
          <p:nvPr/>
        </p:nvGrpSpPr>
        <p:grpSpPr>
          <a:xfrm>
            <a:off x="1528865" y="4802534"/>
            <a:ext cx="1735647" cy="1642726"/>
            <a:chOff x="6346863" y="1905000"/>
            <a:chExt cx="1882737" cy="1642726"/>
          </a:xfrm>
        </p:grpSpPr>
        <p:sp>
          <p:nvSpPr>
            <p:cNvPr id="28" name="TextBox 27"/>
            <p:cNvSpPr txBox="1"/>
            <p:nvPr/>
          </p:nvSpPr>
          <p:spPr>
            <a:xfrm>
              <a:off x="7086600" y="1905000"/>
              <a:ext cx="777615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Input</a:t>
              </a:r>
              <a:endParaRPr lang="en-US" sz="16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30" name="Straight Arrow Connector 29"/>
            <p:cNvCxnSpPr>
              <a:endCxn id="29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Straight Arrow Connector 30"/>
            <p:cNvCxnSpPr>
              <a:stCxn id="29" idx="4"/>
              <a:endCxn id="41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33" name="Straight Arrow Connector 32"/>
            <p:cNvCxnSpPr>
              <a:endCxn id="32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>
              <a:stCxn id="32" idx="4"/>
              <a:endCxn id="41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36" name="Straight Arrow Connector 35"/>
            <p:cNvCxnSpPr>
              <a:endCxn id="35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Straight Arrow Connector 36"/>
            <p:cNvCxnSpPr>
              <a:stCxn id="35" idx="4"/>
              <a:endCxn id="41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15200" y="2209800"/>
              <a:ext cx="662851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/>
                <a:t>M</a:t>
              </a:r>
              <a:r>
                <a:rPr lang="en-US" sz="1600" dirty="0" smtClean="0"/>
                <a:t>ap</a:t>
              </a:r>
              <a:endParaRPr lang="en-US" sz="16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43" name="Straight Arrow Connector 42"/>
            <p:cNvCxnSpPr>
              <a:stCxn id="29" idx="4"/>
              <a:endCxn id="42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4" name="Straight Arrow Connector 43"/>
            <p:cNvCxnSpPr>
              <a:stCxn id="32" idx="4"/>
              <a:endCxn id="42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Straight Arrow Connector 44"/>
            <p:cNvCxnSpPr>
              <a:stCxn id="35" idx="4"/>
              <a:endCxn id="42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48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346863" y="3209172"/>
              <a:ext cx="946284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Reduce</a:t>
              </a:r>
              <a:endParaRPr lang="en-US" sz="1600" dirty="0"/>
            </a:p>
          </p:txBody>
        </p:sp>
      </p:grpSp>
      <p:grpSp>
        <p:nvGrpSpPr>
          <p:cNvPr id="52" name="Group 73"/>
          <p:cNvGrpSpPr/>
          <p:nvPr/>
        </p:nvGrpSpPr>
        <p:grpSpPr>
          <a:xfrm>
            <a:off x="3330212" y="4772545"/>
            <a:ext cx="2033773" cy="1746736"/>
            <a:chOff x="4433407" y="1546558"/>
            <a:chExt cx="2033773" cy="1746736"/>
          </a:xfrm>
        </p:grpSpPr>
        <p:sp>
          <p:nvSpPr>
            <p:cNvPr id="53" name="Arc 52"/>
            <p:cNvSpPr/>
            <p:nvPr/>
          </p:nvSpPr>
          <p:spPr>
            <a:xfrm rot="856400">
              <a:off x="5452446" y="1546558"/>
              <a:ext cx="1014734" cy="1706020"/>
            </a:xfrm>
            <a:prstGeom prst="arc">
              <a:avLst>
                <a:gd name="adj1" fmla="val 13184796"/>
                <a:gd name="adj2" fmla="val 6304267"/>
              </a:avLst>
            </a:prstGeom>
            <a:noFill/>
            <a:ln w="19050">
              <a:head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54" name="Group 162"/>
            <p:cNvGrpSpPr/>
            <p:nvPr/>
          </p:nvGrpSpPr>
          <p:grpSpPr>
            <a:xfrm>
              <a:off x="4433407" y="1600200"/>
              <a:ext cx="1814993" cy="1693094"/>
              <a:chOff x="4281007" y="1905000"/>
              <a:chExt cx="1814993" cy="169309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724400" y="1905000"/>
                <a:ext cx="716863" cy="33855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Input</a:t>
                </a:r>
                <a:endParaRPr lang="en-US" sz="1600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572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57" name="Straight Arrow Connector 56"/>
              <p:cNvCxnSpPr>
                <a:endCxn id="56" idx="0"/>
              </p:cNvCxnSpPr>
              <p:nvPr/>
            </p:nvCxnSpPr>
            <p:spPr>
              <a:xfrm rot="5400000">
                <a:off x="4610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Straight Arrow Connector 57"/>
              <p:cNvCxnSpPr>
                <a:stCxn id="56" idx="4"/>
                <a:endCxn id="68" idx="1"/>
              </p:cNvCxnSpPr>
              <p:nvPr/>
            </p:nvCxnSpPr>
            <p:spPr>
              <a:xfrm rot="16200000" flipH="1">
                <a:off x="4724400" y="2743199"/>
                <a:ext cx="273237" cy="2732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4953000" y="2438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60" name="Straight Arrow Connector 59"/>
              <p:cNvCxnSpPr>
                <a:endCxn id="59" idx="0"/>
              </p:cNvCxnSpPr>
              <p:nvPr/>
            </p:nvCxnSpPr>
            <p:spPr>
              <a:xfrm rot="5400000">
                <a:off x="4991100" y="23241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Straight Arrow Connector 60"/>
              <p:cNvCxnSpPr>
                <a:stCxn id="59" idx="4"/>
                <a:endCxn id="68" idx="0"/>
              </p:cNvCxnSpPr>
              <p:nvPr/>
            </p:nvCxnSpPr>
            <p:spPr>
              <a:xfrm rot="5400000">
                <a:off x="4991100" y="2857500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5791200" y="2437606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63" name="Straight Arrow Connector 62"/>
              <p:cNvCxnSpPr>
                <a:endCxn id="62" idx="0"/>
              </p:cNvCxnSpPr>
              <p:nvPr/>
            </p:nvCxnSpPr>
            <p:spPr>
              <a:xfrm rot="5400000">
                <a:off x="5829300" y="23233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4" name="Straight Arrow Connector 63"/>
              <p:cNvCxnSpPr>
                <a:stCxn id="62" idx="4"/>
                <a:endCxn id="68" idx="7"/>
              </p:cNvCxnSpPr>
              <p:nvPr/>
            </p:nvCxnSpPr>
            <p:spPr>
              <a:xfrm rot="5400000">
                <a:off x="5441367" y="2514203"/>
                <a:ext cx="274031" cy="7304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54102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5626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181600" y="2209800"/>
                <a:ext cx="611065" cy="33855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Map</a:t>
                </a:r>
                <a:endParaRPr lang="en-US" sz="1600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9530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62600" y="2971800"/>
                <a:ext cx="304800" cy="3048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70" name="Straight Arrow Connector 69"/>
              <p:cNvCxnSpPr>
                <a:stCxn id="56" idx="4"/>
                <a:endCxn id="69" idx="1"/>
              </p:cNvCxnSpPr>
              <p:nvPr/>
            </p:nvCxnSpPr>
            <p:spPr>
              <a:xfrm rot="16200000" flipH="1">
                <a:off x="5029200" y="2438399"/>
                <a:ext cx="273237" cy="882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1" name="Straight Arrow Connector 70"/>
              <p:cNvCxnSpPr>
                <a:stCxn id="59" idx="4"/>
                <a:endCxn id="69" idx="0"/>
              </p:cNvCxnSpPr>
              <p:nvPr/>
            </p:nvCxnSpPr>
            <p:spPr>
              <a:xfrm rot="16200000" flipH="1">
                <a:off x="5295900" y="2552700"/>
                <a:ext cx="228600" cy="609600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>
                <a:stCxn id="62" idx="4"/>
                <a:endCxn id="69" idx="7"/>
              </p:cNvCxnSpPr>
              <p:nvPr/>
            </p:nvCxnSpPr>
            <p:spPr>
              <a:xfrm rot="5400000">
                <a:off x="5746167" y="2819003"/>
                <a:ext cx="274031" cy="120837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rot="5400000">
                <a:off x="5601494" y="3390106"/>
                <a:ext cx="228600" cy="1588"/>
              </a:xfrm>
              <a:prstGeom prst="straightConnector1">
                <a:avLst/>
              </a:prstGeom>
              <a:ln w="1270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74" name="Group 102"/>
              <p:cNvGrpSpPr/>
              <p:nvPr/>
            </p:nvGrpSpPr>
            <p:grpSpPr>
              <a:xfrm>
                <a:off x="5334000" y="3124200"/>
                <a:ext cx="198119" cy="45719"/>
                <a:chOff x="7696200" y="2743200"/>
                <a:chExt cx="198119" cy="45719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76962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8486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4281007" y="3259540"/>
                <a:ext cx="1114408" cy="338554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</a:t>
                </a:r>
                <a:r>
                  <a:rPr lang="en-US" sz="1600" dirty="0" smtClean="0"/>
                  <a:t>ollective</a:t>
                </a:r>
                <a:endParaRPr lang="en-US" sz="1600" dirty="0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618197" y="4810278"/>
            <a:ext cx="1970553" cy="1504942"/>
            <a:chOff x="5777639" y="4519726"/>
            <a:chExt cx="1970553" cy="1504942"/>
          </a:xfrm>
        </p:grpSpPr>
        <p:sp>
          <p:nvSpPr>
            <p:cNvPr id="79" name="Rectangle 78"/>
            <p:cNvSpPr/>
            <p:nvPr/>
          </p:nvSpPr>
          <p:spPr>
            <a:xfrm>
              <a:off x="6261753" y="4996320"/>
              <a:ext cx="224405" cy="22431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161"/>
            <p:cNvGrpSpPr/>
            <p:nvPr/>
          </p:nvGrpSpPr>
          <p:grpSpPr>
            <a:xfrm>
              <a:off x="5777639" y="4519726"/>
              <a:ext cx="1264353" cy="1209381"/>
              <a:chOff x="6934200" y="1828800"/>
              <a:chExt cx="1752600" cy="1676400"/>
            </a:xfrm>
            <a:noFill/>
          </p:grpSpPr>
          <p:sp>
            <p:nvSpPr>
              <p:cNvPr id="94" name="Rectangle 93"/>
              <p:cNvSpPr/>
              <p:nvPr/>
            </p:nvSpPr>
            <p:spPr>
              <a:xfrm>
                <a:off x="7162800" y="2057400"/>
                <a:ext cx="1295400" cy="12954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7162800" y="2514600"/>
                <a:ext cx="1295400" cy="1588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162800" y="2819400"/>
                <a:ext cx="1295400" cy="1588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rot="5400000" flipH="1" flipV="1">
                <a:off x="7658894" y="2247106"/>
                <a:ext cx="228600" cy="1588"/>
              </a:xfrm>
              <a:prstGeom prst="straightConnector1">
                <a:avLst/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rot="10800000">
                <a:off x="7239000" y="2667000"/>
                <a:ext cx="228600" cy="1588"/>
              </a:xfrm>
              <a:prstGeom prst="straightConnector1">
                <a:avLst/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9" name="Arc 98"/>
              <p:cNvSpPr/>
              <p:nvPr/>
            </p:nvSpPr>
            <p:spPr>
              <a:xfrm flipV="1">
                <a:off x="6934200" y="2590800"/>
                <a:ext cx="1752600" cy="457200"/>
              </a:xfrm>
              <a:prstGeom prst="arc">
                <a:avLst>
                  <a:gd name="adj1" fmla="val 10327336"/>
                  <a:gd name="adj2" fmla="val 598130"/>
                </a:avLst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Arc 99"/>
              <p:cNvSpPr/>
              <p:nvPr/>
            </p:nvSpPr>
            <p:spPr>
              <a:xfrm rot="16200000" flipV="1">
                <a:off x="7162800" y="2438400"/>
                <a:ext cx="1676400" cy="457200"/>
              </a:xfrm>
              <a:prstGeom prst="arc">
                <a:avLst>
                  <a:gd name="adj1" fmla="val 10327336"/>
                  <a:gd name="adj2" fmla="val 598130"/>
                </a:avLst>
              </a:prstGeom>
              <a:grpFill/>
              <a:ln w="19050">
                <a:headEnd type="arrow"/>
                <a:tailEnd type="non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 rot="5400000">
                <a:off x="7284156" y="2704307"/>
                <a:ext cx="1295400" cy="1589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rot="10800000" flipH="1">
                <a:off x="7993966" y="2651853"/>
                <a:ext cx="228601" cy="1589"/>
              </a:xfrm>
              <a:prstGeom prst="straightConnector1">
                <a:avLst/>
              </a:prstGeom>
              <a:grpFill/>
              <a:ln w="19050"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rot="5400000" flipH="1" flipV="1">
                <a:off x="7655762" y="2968922"/>
                <a:ext cx="228601" cy="1589"/>
              </a:xfrm>
              <a:prstGeom prst="straightConnector1">
                <a:avLst/>
              </a:prstGeom>
              <a:grpFill/>
              <a:ln w="19050"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6973094" y="2704306"/>
                <a:ext cx="1295400" cy="1588"/>
              </a:xfrm>
              <a:prstGeom prst="lin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7000211" y="5747396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376921" y="5933228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347399" y="558272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429500" y="5312611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656752" y="5630547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108607" y="5078060"/>
              <a:ext cx="91440" cy="914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Arrow Connector 86"/>
            <p:cNvCxnSpPr>
              <a:stCxn id="81" idx="7"/>
              <a:endCxn id="83" idx="2"/>
            </p:cNvCxnSpPr>
            <p:nvPr/>
          </p:nvCxnSpPr>
          <p:spPr>
            <a:xfrm flipV="1">
              <a:off x="7078260" y="5628447"/>
              <a:ext cx="269139" cy="1323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3" idx="6"/>
              <a:endCxn id="82" idx="7"/>
            </p:cNvCxnSpPr>
            <p:nvPr/>
          </p:nvCxnSpPr>
          <p:spPr>
            <a:xfrm>
              <a:off x="7438839" y="5628447"/>
              <a:ext cx="16131" cy="3181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3" idx="0"/>
              <a:endCxn id="84" idx="5"/>
            </p:cNvCxnSpPr>
            <p:nvPr/>
          </p:nvCxnSpPr>
          <p:spPr>
            <a:xfrm flipV="1">
              <a:off x="7393119" y="5390660"/>
              <a:ext cx="114430" cy="1920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4" idx="0"/>
              <a:endCxn id="86" idx="5"/>
            </p:cNvCxnSpPr>
            <p:nvPr/>
          </p:nvCxnSpPr>
          <p:spPr>
            <a:xfrm flipH="1" flipV="1">
              <a:off x="7186656" y="5156109"/>
              <a:ext cx="288564" cy="15650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2" idx="5"/>
              <a:endCxn id="85" idx="3"/>
            </p:cNvCxnSpPr>
            <p:nvPr/>
          </p:nvCxnSpPr>
          <p:spPr>
            <a:xfrm flipV="1">
              <a:off x="7454970" y="5708596"/>
              <a:ext cx="215173" cy="30268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1" idx="5"/>
              <a:endCxn id="82" idx="2"/>
            </p:cNvCxnSpPr>
            <p:nvPr/>
          </p:nvCxnSpPr>
          <p:spPr>
            <a:xfrm>
              <a:off x="7078260" y="5825445"/>
              <a:ext cx="298661" cy="15350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4" idx="6"/>
              <a:endCxn id="85" idx="0"/>
            </p:cNvCxnSpPr>
            <p:nvPr/>
          </p:nvCxnSpPr>
          <p:spPr>
            <a:xfrm>
              <a:off x="7520940" y="5358331"/>
              <a:ext cx="181532" cy="27221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5"/>
          <p:cNvGrpSpPr/>
          <p:nvPr/>
        </p:nvGrpSpPr>
        <p:grpSpPr>
          <a:xfrm>
            <a:off x="7797382" y="4774921"/>
            <a:ext cx="1707276" cy="1532330"/>
            <a:chOff x="6527167" y="1866742"/>
            <a:chExt cx="1707276" cy="1532330"/>
          </a:xfrm>
        </p:grpSpPr>
        <p:sp>
          <p:nvSpPr>
            <p:cNvPr id="106" name="Oval 105"/>
            <p:cNvSpPr/>
            <p:nvPr/>
          </p:nvSpPr>
          <p:spPr>
            <a:xfrm>
              <a:off x="6527167" y="2451723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107" name="Straight Arrow Connector 106"/>
            <p:cNvCxnSpPr>
              <a:stCxn id="106" idx="4"/>
              <a:endCxn id="114" idx="1"/>
            </p:cNvCxnSpPr>
            <p:nvPr/>
          </p:nvCxnSpPr>
          <p:spPr>
            <a:xfrm>
              <a:off x="6679567" y="2756523"/>
              <a:ext cx="288677" cy="27785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6992102" y="2437667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109" name="Straight Arrow Connector 108"/>
            <p:cNvCxnSpPr>
              <a:stCxn id="108" idx="4"/>
              <a:endCxn id="114" idx="0"/>
            </p:cNvCxnSpPr>
            <p:nvPr/>
          </p:nvCxnSpPr>
          <p:spPr>
            <a:xfrm>
              <a:off x="7144502" y="2742467"/>
              <a:ext cx="346213" cy="229333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88213" y="1866742"/>
              <a:ext cx="1446230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Map and </a:t>
              </a:r>
            </a:p>
            <a:p>
              <a:r>
                <a:rPr lang="en-US" sz="1600" dirty="0" smtClean="0"/>
                <a:t>communicate</a:t>
              </a:r>
              <a:endParaRPr lang="en-US" sz="1600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51830" y="2971800"/>
              <a:ext cx="1477770" cy="4272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115" name="Straight Arrow Connector 114"/>
            <p:cNvCxnSpPr>
              <a:stCxn id="110" idx="4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6823905" y="3023982"/>
              <a:ext cx="1370750" cy="27699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Shared Memory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9959434" y="4705766"/>
            <a:ext cx="2085444" cy="1822470"/>
            <a:chOff x="9957512" y="4265292"/>
            <a:chExt cx="2085444" cy="1822470"/>
          </a:xfrm>
        </p:grpSpPr>
        <p:sp>
          <p:nvSpPr>
            <p:cNvPr id="118" name="TextBox 117"/>
            <p:cNvSpPr txBox="1"/>
            <p:nvPr/>
          </p:nvSpPr>
          <p:spPr>
            <a:xfrm>
              <a:off x="10338512" y="4474798"/>
              <a:ext cx="702885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Maps</a:t>
              </a:r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9957512" y="5008198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0" name="Straight Arrow Connector 119"/>
            <p:cNvCxnSpPr>
              <a:endCxn id="119" idx="0"/>
            </p:cNvCxnSpPr>
            <p:nvPr/>
          </p:nvCxnSpPr>
          <p:spPr>
            <a:xfrm rot="5400000">
              <a:off x="9995612" y="489389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1" name="Straight Arrow Connector 120"/>
            <p:cNvCxnSpPr>
              <a:stCxn id="119" idx="4"/>
              <a:endCxn id="134" idx="0"/>
            </p:cNvCxnSpPr>
            <p:nvPr/>
          </p:nvCxnSpPr>
          <p:spPr>
            <a:xfrm>
              <a:off x="10109912" y="5312998"/>
              <a:ext cx="3867" cy="259483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10338512" y="5008198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3" name="Straight Arrow Connector 122"/>
            <p:cNvCxnSpPr>
              <a:endCxn id="122" idx="0"/>
            </p:cNvCxnSpPr>
            <p:nvPr/>
          </p:nvCxnSpPr>
          <p:spPr>
            <a:xfrm rot="5400000">
              <a:off x="10376612" y="489389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4" name="Straight Arrow Connector 123"/>
            <p:cNvCxnSpPr>
              <a:stCxn id="122" idx="4"/>
              <a:endCxn id="134" idx="7"/>
            </p:cNvCxnSpPr>
            <p:nvPr/>
          </p:nvCxnSpPr>
          <p:spPr>
            <a:xfrm flipH="1">
              <a:off x="10221542" y="5312998"/>
              <a:ext cx="269370" cy="30412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10746274" y="5020168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6" name="Straight Arrow Connector 125"/>
            <p:cNvCxnSpPr>
              <a:endCxn id="125" idx="0"/>
            </p:cNvCxnSpPr>
            <p:nvPr/>
          </p:nvCxnSpPr>
          <p:spPr>
            <a:xfrm rot="5400000">
              <a:off x="10784374" y="490586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7" name="Straight Arrow Connector 126"/>
            <p:cNvCxnSpPr>
              <a:stCxn id="125" idx="4"/>
              <a:endCxn id="134" idx="7"/>
            </p:cNvCxnSpPr>
            <p:nvPr/>
          </p:nvCxnSpPr>
          <p:spPr>
            <a:xfrm flipH="1">
              <a:off x="10221542" y="5324968"/>
              <a:ext cx="677132" cy="29215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8" name="Straight Arrow Connector 127"/>
            <p:cNvCxnSpPr>
              <a:stCxn id="119" idx="4"/>
              <a:endCxn id="136" idx="1"/>
            </p:cNvCxnSpPr>
            <p:nvPr/>
          </p:nvCxnSpPr>
          <p:spPr>
            <a:xfrm>
              <a:off x="10109912" y="5312998"/>
              <a:ext cx="684866" cy="31609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9" name="Straight Arrow Connector 128"/>
            <p:cNvCxnSpPr>
              <a:stCxn id="122" idx="4"/>
              <a:endCxn id="136" idx="1"/>
            </p:cNvCxnSpPr>
            <p:nvPr/>
          </p:nvCxnSpPr>
          <p:spPr>
            <a:xfrm>
              <a:off x="10490912" y="5312998"/>
              <a:ext cx="303866" cy="316090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0" name="Straight Arrow Connector 129"/>
            <p:cNvCxnSpPr>
              <a:stCxn id="125" idx="4"/>
              <a:endCxn id="136" idx="0"/>
            </p:cNvCxnSpPr>
            <p:nvPr/>
          </p:nvCxnSpPr>
          <p:spPr>
            <a:xfrm>
              <a:off x="10898674" y="5324968"/>
              <a:ext cx="3867" cy="259483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5400000">
              <a:off x="10377406" y="5959904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10804916" y="5972668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9996406" y="5959904"/>
              <a:ext cx="228600" cy="1588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9961379" y="5572481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10342379" y="5572481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10750141" y="5584451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7" name="Straight Arrow Connector 136"/>
            <p:cNvCxnSpPr>
              <a:stCxn id="122" idx="4"/>
              <a:endCxn id="135" idx="0"/>
            </p:cNvCxnSpPr>
            <p:nvPr/>
          </p:nvCxnSpPr>
          <p:spPr>
            <a:xfrm>
              <a:off x="10490912" y="5312998"/>
              <a:ext cx="3867" cy="259483"/>
            </a:xfrm>
            <a:prstGeom prst="straightConnector1">
              <a:avLst/>
            </a:prstGeom>
            <a:ln w="1270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8" name="Oval 137"/>
            <p:cNvSpPr/>
            <p:nvPr/>
          </p:nvSpPr>
          <p:spPr>
            <a:xfrm>
              <a:off x="11370498" y="4657679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11370498" y="5226763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11394277" y="5768531"/>
              <a:ext cx="304800" cy="30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 flipV="1">
              <a:off x="11080444" y="5033393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11080444" y="527540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11080444" y="553040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V="1">
              <a:off x="11080444" y="580133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11771707" y="4815858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V="1">
              <a:off x="11762266" y="5338413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11773386" y="5889251"/>
              <a:ext cx="269570" cy="866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11103639" y="4265292"/>
              <a:ext cx="886076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Brokers</a:t>
              </a:r>
              <a:endParaRPr lang="en-US" dirty="0"/>
            </a:p>
          </p:txBody>
        </p:sp>
      </p:grpSp>
      <p:cxnSp>
        <p:nvCxnSpPr>
          <p:cNvPr id="149" name="Straight Connector 148"/>
          <p:cNvCxnSpPr/>
          <p:nvPr/>
        </p:nvCxnSpPr>
        <p:spPr>
          <a:xfrm>
            <a:off x="1562204" y="4673786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348963" y="4697114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544284" y="4697114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7688394" y="4697114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9779953" y="4697114"/>
            <a:ext cx="0" cy="19035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0" y="4694806"/>
            <a:ext cx="12192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876606"/>
            <a:ext cx="12192000" cy="5711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Is that all?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6" name="Title 1"/>
          <p:cNvSpPr txBox="1">
            <a:spLocks/>
          </p:cNvSpPr>
          <p:nvPr/>
        </p:nvSpPr>
        <p:spPr>
          <a:xfrm>
            <a:off x="328473" y="137978"/>
            <a:ext cx="11492050" cy="6818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There’s </a:t>
            </a:r>
            <a:r>
              <a:rPr lang="en-US" sz="4000" dirty="0" smtClean="0"/>
              <a:t>More</a:t>
            </a:r>
            <a:endParaRPr lang="en-US" sz="4000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1108821" y="1508558"/>
            <a:ext cx="9834439" cy="4337913"/>
            <a:chOff x="1108821" y="1508558"/>
            <a:chExt cx="9834439" cy="4337913"/>
          </a:xfrm>
        </p:grpSpPr>
        <p:cxnSp>
          <p:nvCxnSpPr>
            <p:cNvPr id="158" name="Straight Connector 157"/>
            <p:cNvCxnSpPr/>
            <p:nvPr/>
          </p:nvCxnSpPr>
          <p:spPr>
            <a:xfrm rot="16200000">
              <a:off x="5875718" y="-2458215"/>
              <a:ext cx="0" cy="9533793"/>
            </a:xfrm>
            <a:prstGeom prst="line">
              <a:avLst/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9" name="Text Box 45"/>
            <p:cNvSpPr txBox="1"/>
            <p:nvPr/>
          </p:nvSpPr>
          <p:spPr>
            <a:xfrm>
              <a:off x="1289497" y="1999249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Pleasingly Parallel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 — 1 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0" name="Text Box 63"/>
            <p:cNvSpPr txBox="1"/>
            <p:nvPr/>
          </p:nvSpPr>
          <p:spPr>
            <a:xfrm>
              <a:off x="1921637" y="1998775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Classic MapReduce </a:t>
              </a:r>
              <a:r>
                <a:rPr lang="en-US" kern="0" dirty="0" smtClean="0">
                  <a:ea typeface="Times New Roman" panose="02020603050405020304" pitchFamily="18" charset="0"/>
                </a:rPr>
                <a:t>— 2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61" name="Text Box 63"/>
            <p:cNvSpPr txBox="1"/>
            <p:nvPr/>
          </p:nvSpPr>
          <p:spPr>
            <a:xfrm>
              <a:off x="2526422" y="2002125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Map-Collective </a:t>
              </a:r>
              <a:r>
                <a:rPr lang="en-US" kern="0" dirty="0" smtClean="0">
                  <a:ea typeface="Times New Roman" panose="02020603050405020304" pitchFamily="18" charset="0"/>
                </a:rPr>
                <a:t>— 3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62" name="Text Box 49"/>
            <p:cNvSpPr txBox="1"/>
            <p:nvPr/>
          </p:nvSpPr>
          <p:spPr>
            <a:xfrm>
              <a:off x="3135915" y="1995895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Map Point-to-Point </a:t>
              </a:r>
              <a:r>
                <a:rPr lang="en-US" kern="0" dirty="0" smtClean="0">
                  <a:ea typeface="Times New Roman" panose="02020603050405020304" pitchFamily="18" charset="0"/>
                </a:rPr>
                <a:t>— 4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63" name="Text Box 63"/>
            <p:cNvSpPr txBox="1"/>
            <p:nvPr/>
          </p:nvSpPr>
          <p:spPr>
            <a:xfrm>
              <a:off x="4378632" y="2005991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Shared Memory </a:t>
              </a:r>
              <a:r>
                <a:rPr lang="en-US" kern="0" dirty="0" smtClean="0">
                  <a:ea typeface="Times New Roman" panose="02020603050405020304" pitchFamily="18" charset="0"/>
                </a:rPr>
                <a:t>— 6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64" name="Text Box 63"/>
            <p:cNvSpPr txBox="1"/>
            <p:nvPr/>
          </p:nvSpPr>
          <p:spPr>
            <a:xfrm>
              <a:off x="5026734" y="1992119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Single Program Multiple Data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7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5" name="Text Box 59"/>
            <p:cNvSpPr txBox="1"/>
            <p:nvPr/>
          </p:nvSpPr>
          <p:spPr>
            <a:xfrm>
              <a:off x="5701478" y="1981914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Bulk Synchronous Parallel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8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6" name="Text Box 63"/>
            <p:cNvSpPr txBox="1"/>
            <p:nvPr/>
          </p:nvSpPr>
          <p:spPr>
            <a:xfrm>
              <a:off x="6349354" y="1996468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Fusion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9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7" name="Text Box 62"/>
            <p:cNvSpPr txBox="1"/>
            <p:nvPr/>
          </p:nvSpPr>
          <p:spPr>
            <a:xfrm>
              <a:off x="7017332" y="1870487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Dataflow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10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8" name="Text Box 63"/>
            <p:cNvSpPr txBox="1"/>
            <p:nvPr/>
          </p:nvSpPr>
          <p:spPr>
            <a:xfrm>
              <a:off x="7663934" y="1508558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Agents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11(M)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9" name="Text Box 63"/>
            <p:cNvSpPr txBox="1"/>
            <p:nvPr/>
          </p:nvSpPr>
          <p:spPr>
            <a:xfrm>
              <a:off x="8308186" y="1883435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Workflow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12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0" name="Text Box 63"/>
            <p:cNvSpPr txBox="1"/>
            <p:nvPr/>
          </p:nvSpPr>
          <p:spPr>
            <a:xfrm>
              <a:off x="3713462" y="2002915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Map Streaming </a:t>
              </a:r>
              <a:r>
                <a:rPr lang="en-US" kern="0" dirty="0" smtClean="0">
                  <a:ea typeface="Times New Roman" panose="02020603050405020304" pitchFamily="18" charset="0"/>
                </a:rPr>
                <a:t>— 5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9080337" y="2462474"/>
              <a:ext cx="1862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70C0"/>
                  </a:solidFill>
                </a:rPr>
                <a:t>Problem Architecture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003877" y="1870487"/>
            <a:ext cx="3760328" cy="2824319"/>
          </a:xfrm>
          <a:prstGeom prst="roundRect">
            <a:avLst>
              <a:gd name="adj" fmla="val 8745"/>
            </a:avLst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 animBg="1"/>
      <p:bldP spid="2" grpId="0"/>
      <p:bldP spid="3" grpId="0" uiExpand="1" build="p" animBg="1"/>
      <p:bldP spid="8" grpId="0"/>
      <p:bldP spid="9" grpId="0"/>
      <p:bldP spid="7" grpId="0" animBg="1"/>
      <p:bldP spid="156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Rectangle 526"/>
          <p:cNvSpPr/>
          <p:nvPr/>
        </p:nvSpPr>
        <p:spPr>
          <a:xfrm>
            <a:off x="0" y="5901705"/>
            <a:ext cx="12192000" cy="69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There’s </a:t>
            </a:r>
            <a:r>
              <a:rPr lang="en-US" sz="4000" dirty="0" smtClean="0"/>
              <a:t>Even More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08821" y="1508558"/>
            <a:ext cx="9834439" cy="4337913"/>
            <a:chOff x="1108821" y="1508558"/>
            <a:chExt cx="9834439" cy="4337913"/>
          </a:xfrm>
        </p:grpSpPr>
        <p:cxnSp>
          <p:nvCxnSpPr>
            <p:cNvPr id="156" name="Straight Connector 155"/>
            <p:cNvCxnSpPr/>
            <p:nvPr/>
          </p:nvCxnSpPr>
          <p:spPr>
            <a:xfrm rot="16200000">
              <a:off x="5875718" y="-2458215"/>
              <a:ext cx="0" cy="9533793"/>
            </a:xfrm>
            <a:prstGeom prst="line">
              <a:avLst/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8" name="Text Box 45"/>
            <p:cNvSpPr txBox="1"/>
            <p:nvPr/>
          </p:nvSpPr>
          <p:spPr>
            <a:xfrm>
              <a:off x="1289497" y="1999249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Pleasingly Parallel</a:t>
              </a:r>
              <a:r>
                <a:rPr kumimoji="0" lang="en-US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 — 1 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9" name="Text Box 63"/>
            <p:cNvSpPr txBox="1"/>
            <p:nvPr/>
          </p:nvSpPr>
          <p:spPr>
            <a:xfrm>
              <a:off x="1921637" y="1998775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Classic MapReduce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2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0" name="Text Box 63"/>
            <p:cNvSpPr txBox="1"/>
            <p:nvPr/>
          </p:nvSpPr>
          <p:spPr>
            <a:xfrm>
              <a:off x="2526422" y="2002125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Map-Collective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3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1" name="Text Box 49"/>
            <p:cNvSpPr txBox="1"/>
            <p:nvPr/>
          </p:nvSpPr>
          <p:spPr>
            <a:xfrm>
              <a:off x="3135915" y="1995895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Map Point-to-Point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4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2" name="Text Box 63"/>
            <p:cNvSpPr txBox="1"/>
            <p:nvPr/>
          </p:nvSpPr>
          <p:spPr>
            <a:xfrm>
              <a:off x="4378632" y="2005991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Shared Memory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6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3" name="Text Box 63"/>
            <p:cNvSpPr txBox="1"/>
            <p:nvPr/>
          </p:nvSpPr>
          <p:spPr>
            <a:xfrm>
              <a:off x="5026734" y="1992119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Single Program Multiple Data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7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4" name="Text Box 59"/>
            <p:cNvSpPr txBox="1"/>
            <p:nvPr/>
          </p:nvSpPr>
          <p:spPr>
            <a:xfrm>
              <a:off x="5701478" y="1981914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Bulk Synchronous Parallel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8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5" name="Text Box 63"/>
            <p:cNvSpPr txBox="1"/>
            <p:nvPr/>
          </p:nvSpPr>
          <p:spPr>
            <a:xfrm>
              <a:off x="6349354" y="1996468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Fusion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9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6" name="Text Box 62"/>
            <p:cNvSpPr txBox="1"/>
            <p:nvPr/>
          </p:nvSpPr>
          <p:spPr>
            <a:xfrm>
              <a:off x="7017332" y="1870487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Dataflow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10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7" name="Text Box 63"/>
            <p:cNvSpPr txBox="1"/>
            <p:nvPr/>
          </p:nvSpPr>
          <p:spPr>
            <a:xfrm>
              <a:off x="7663934" y="1508558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Agents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11(M)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8" name="Text Box 63"/>
            <p:cNvSpPr txBox="1"/>
            <p:nvPr/>
          </p:nvSpPr>
          <p:spPr>
            <a:xfrm>
              <a:off x="8308186" y="1883435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Workflow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12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91" name="Text Box 63"/>
            <p:cNvSpPr txBox="1"/>
            <p:nvPr/>
          </p:nvSpPr>
          <p:spPr>
            <a:xfrm>
              <a:off x="3713462" y="2002915"/>
              <a:ext cx="365760" cy="384048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>
                <a:spcAft>
                  <a:spcPts val="400"/>
                </a:spcAft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Map Streaming </a:t>
              </a:r>
              <a:r>
                <a:rPr lang="en-US" kern="0" dirty="0" smtClean="0">
                  <a:solidFill>
                    <a:prstClr val="black"/>
                  </a:solidFill>
                  <a:ea typeface="Times New Roman" panose="02020603050405020304" pitchFamily="18" charset="0"/>
                </a:rPr>
                <a:t>— 5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578" name="TextBox 577"/>
            <p:cNvSpPr txBox="1"/>
            <p:nvPr/>
          </p:nvSpPr>
          <p:spPr>
            <a:xfrm>
              <a:off x="9080337" y="2462474"/>
              <a:ext cx="1862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70C0"/>
                  </a:solidFill>
                </a:rPr>
                <a:t>Problem Architecture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2310" y="-32195"/>
            <a:ext cx="11438227" cy="6814658"/>
            <a:chOff x="485030" y="-32195"/>
            <a:chExt cx="11438227" cy="6814658"/>
          </a:xfrm>
        </p:grpSpPr>
        <p:grpSp>
          <p:nvGrpSpPr>
            <p:cNvPr id="280" name="Group 279"/>
            <p:cNvGrpSpPr/>
            <p:nvPr/>
          </p:nvGrpSpPr>
          <p:grpSpPr>
            <a:xfrm>
              <a:off x="5120041" y="607380"/>
              <a:ext cx="273726" cy="3175062"/>
              <a:chOff x="5135943" y="607380"/>
              <a:chExt cx="273726" cy="3175062"/>
            </a:xfrm>
          </p:grpSpPr>
          <p:sp>
            <p:nvSpPr>
              <p:cNvPr id="281" name="Text Box 185"/>
              <p:cNvSpPr txBox="1"/>
              <p:nvPr/>
            </p:nvSpPr>
            <p:spPr>
              <a:xfrm rot="16200000">
                <a:off x="3982034" y="1761289"/>
                <a:ext cx="2581544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Local (Analytics/Informatics/Simulations)</a:t>
                </a:r>
              </a:p>
            </p:txBody>
          </p:sp>
          <p:cxnSp>
            <p:nvCxnSpPr>
              <p:cNvPr id="282" name="Straight Connector 281"/>
              <p:cNvCxnSpPr/>
              <p:nvPr/>
            </p:nvCxnSpPr>
            <p:spPr>
              <a:xfrm rot="10800000">
                <a:off x="5239896" y="3226174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83" name="Text Box 342"/>
              <p:cNvSpPr txBox="1"/>
              <p:nvPr/>
            </p:nvSpPr>
            <p:spPr>
              <a:xfrm>
                <a:off x="5142011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sp>
          <p:nvSpPr>
            <p:cNvPr id="284" name="Text Box 230"/>
            <p:cNvSpPr txBox="1"/>
            <p:nvPr/>
          </p:nvSpPr>
          <p:spPr>
            <a:xfrm>
              <a:off x="6735189" y="-32195"/>
              <a:ext cx="2926080" cy="27432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C77C3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Data Source and Style View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77C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285" name="Straight Connector 284"/>
            <p:cNvCxnSpPr>
              <a:stCxn id="360" idx="2"/>
            </p:cNvCxnSpPr>
            <p:nvPr/>
          </p:nvCxnSpPr>
          <p:spPr>
            <a:xfrm>
              <a:off x="6510044" y="3899893"/>
              <a:ext cx="0" cy="2882570"/>
            </a:xfrm>
            <a:prstGeom prst="lin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6" name="Straight Connector 285"/>
            <p:cNvCxnSpPr/>
            <p:nvPr/>
          </p:nvCxnSpPr>
          <p:spPr>
            <a:xfrm rot="5400000">
              <a:off x="6523040" y="3920635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7" name="Straight Connector 286"/>
            <p:cNvCxnSpPr/>
            <p:nvPr/>
          </p:nvCxnSpPr>
          <p:spPr>
            <a:xfrm rot="5400000">
              <a:off x="6521478" y="4117872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8" name="Straight Connector 287"/>
            <p:cNvCxnSpPr/>
            <p:nvPr/>
          </p:nvCxnSpPr>
          <p:spPr>
            <a:xfrm rot="5400000">
              <a:off x="6521478" y="4329213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9" name="Straight Connector 288"/>
            <p:cNvCxnSpPr/>
            <p:nvPr/>
          </p:nvCxnSpPr>
          <p:spPr>
            <a:xfrm rot="5400000">
              <a:off x="6523339" y="4540108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0" name="Straight Connector 289"/>
            <p:cNvCxnSpPr/>
            <p:nvPr/>
          </p:nvCxnSpPr>
          <p:spPr>
            <a:xfrm rot="5400000">
              <a:off x="6523980" y="4996417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>
            <a:xfrm rot="5400000">
              <a:off x="6523980" y="5255033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2" name="Straight Connector 291"/>
            <p:cNvCxnSpPr/>
            <p:nvPr/>
          </p:nvCxnSpPr>
          <p:spPr>
            <a:xfrm rot="5400000">
              <a:off x="6523980" y="5474734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3" name="Straight Connector 292"/>
            <p:cNvCxnSpPr/>
            <p:nvPr/>
          </p:nvCxnSpPr>
          <p:spPr>
            <a:xfrm rot="5400000">
              <a:off x="6523980" y="5712221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>
            <a:xfrm rot="5400000">
              <a:off x="6523038" y="5918201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>
            <a:xfrm rot="5400000">
              <a:off x="6512782" y="6162724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6" name="Straight Connector 295"/>
            <p:cNvCxnSpPr/>
            <p:nvPr/>
          </p:nvCxnSpPr>
          <p:spPr>
            <a:xfrm rot="5400000">
              <a:off x="6523038" y="6398884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97" name="Text Box 45"/>
            <p:cNvSpPr txBox="1"/>
            <p:nvPr/>
          </p:nvSpPr>
          <p:spPr>
            <a:xfrm rot="5400000">
              <a:off x="5087459" y="2860978"/>
              <a:ext cx="175445" cy="23625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Pleasingly Parallel</a:t>
              </a:r>
            </a:p>
          </p:txBody>
        </p:sp>
        <p:sp>
          <p:nvSpPr>
            <p:cNvPr id="298" name="Text Box 63"/>
            <p:cNvSpPr txBox="1"/>
            <p:nvPr/>
          </p:nvSpPr>
          <p:spPr>
            <a:xfrm rot="5400000">
              <a:off x="5197589" y="3166300"/>
              <a:ext cx="179981" cy="213868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Classic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MapReduce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99" name="Text Box 63"/>
            <p:cNvSpPr txBox="1"/>
            <p:nvPr/>
          </p:nvSpPr>
          <p:spPr>
            <a:xfrm rot="5400000">
              <a:off x="5032068" y="3310044"/>
              <a:ext cx="279256" cy="236374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Map-Collective</a:t>
              </a:r>
            </a:p>
          </p:txBody>
        </p:sp>
        <p:sp>
          <p:nvSpPr>
            <p:cNvPr id="300" name="Text Box 49"/>
            <p:cNvSpPr txBox="1"/>
            <p:nvPr/>
          </p:nvSpPr>
          <p:spPr>
            <a:xfrm rot="5400000">
              <a:off x="4922671" y="3329314"/>
              <a:ext cx="253653" cy="262060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Map Point-to-Point</a:t>
              </a:r>
            </a:p>
          </p:txBody>
        </p:sp>
        <p:sp>
          <p:nvSpPr>
            <p:cNvPr id="301" name="Text Box 63"/>
            <p:cNvSpPr txBox="1"/>
            <p:nvPr/>
          </p:nvSpPr>
          <p:spPr>
            <a:xfrm rot="5400000">
              <a:off x="5238182" y="4034005"/>
              <a:ext cx="141058" cy="208198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Shared Memory</a:t>
              </a:r>
            </a:p>
          </p:txBody>
        </p:sp>
        <p:sp>
          <p:nvSpPr>
            <p:cNvPr id="302" name="Text Box 63"/>
            <p:cNvSpPr txBox="1"/>
            <p:nvPr/>
          </p:nvSpPr>
          <p:spPr>
            <a:xfrm rot="5400000">
              <a:off x="4550553" y="3515319"/>
              <a:ext cx="133863" cy="349218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Single Program Multiple Data</a:t>
              </a:r>
            </a:p>
          </p:txBody>
        </p:sp>
        <p:sp>
          <p:nvSpPr>
            <p:cNvPr id="303" name="Text Box 59"/>
            <p:cNvSpPr txBox="1"/>
            <p:nvPr/>
          </p:nvSpPr>
          <p:spPr>
            <a:xfrm rot="5400000">
              <a:off x="4618550" y="3877541"/>
              <a:ext cx="216445" cy="329401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Bulk Synchronous Parallel</a:t>
              </a:r>
            </a:p>
          </p:txBody>
        </p:sp>
        <p:sp>
          <p:nvSpPr>
            <p:cNvPr id="304" name="Text Box 63"/>
            <p:cNvSpPr txBox="1"/>
            <p:nvPr/>
          </p:nvSpPr>
          <p:spPr>
            <a:xfrm rot="5400000">
              <a:off x="5840103" y="5394403"/>
              <a:ext cx="197267" cy="84098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Fusion</a:t>
              </a:r>
            </a:p>
          </p:txBody>
        </p:sp>
        <p:sp>
          <p:nvSpPr>
            <p:cNvPr id="305" name="Text Box 62"/>
            <p:cNvSpPr txBox="1"/>
            <p:nvPr/>
          </p:nvSpPr>
          <p:spPr>
            <a:xfrm rot="5400000">
              <a:off x="5659568" y="5411017"/>
              <a:ext cx="184663" cy="121097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Dataflow</a:t>
              </a:r>
            </a:p>
          </p:txBody>
        </p:sp>
        <p:sp>
          <p:nvSpPr>
            <p:cNvPr id="306" name="Text Box 63"/>
            <p:cNvSpPr txBox="1"/>
            <p:nvPr/>
          </p:nvSpPr>
          <p:spPr>
            <a:xfrm rot="5400000">
              <a:off x="5883896" y="5890919"/>
              <a:ext cx="204226" cy="73903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Agents</a:t>
              </a:r>
            </a:p>
          </p:txBody>
        </p:sp>
        <p:sp>
          <p:nvSpPr>
            <p:cNvPr id="307" name="Text Box 63"/>
            <p:cNvSpPr txBox="1"/>
            <p:nvPr/>
          </p:nvSpPr>
          <p:spPr>
            <a:xfrm rot="5400000">
              <a:off x="5602929" y="5863289"/>
              <a:ext cx="219901" cy="128278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Workflow</a:t>
              </a:r>
            </a:p>
          </p:txBody>
        </p:sp>
        <p:cxnSp>
          <p:nvCxnSpPr>
            <p:cNvPr id="308" name="Straight Connector 307"/>
            <p:cNvCxnSpPr/>
            <p:nvPr/>
          </p:nvCxnSpPr>
          <p:spPr>
            <a:xfrm rot="5400000">
              <a:off x="5239968" y="1427718"/>
              <a:ext cx="2593871" cy="0"/>
            </a:xfrm>
            <a:prstGeom prst="lin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>
            <a:xfrm rot="5400000">
              <a:off x="6544564" y="273743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0" name="Straight Connector 309"/>
            <p:cNvCxnSpPr/>
            <p:nvPr/>
          </p:nvCxnSpPr>
          <p:spPr>
            <a:xfrm rot="5400000">
              <a:off x="6545585" y="484306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1" name="Straight Connector 310"/>
            <p:cNvCxnSpPr/>
            <p:nvPr/>
          </p:nvCxnSpPr>
          <p:spPr>
            <a:xfrm rot="5400000">
              <a:off x="6546608" y="701972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>
            <a:xfrm rot="5400000">
              <a:off x="6546609" y="936396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3" name="Straight Connector 312"/>
            <p:cNvCxnSpPr/>
            <p:nvPr/>
          </p:nvCxnSpPr>
          <p:spPr>
            <a:xfrm rot="5400000">
              <a:off x="6546608" y="1171550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4" name="Straight Connector 313"/>
            <p:cNvCxnSpPr/>
            <p:nvPr/>
          </p:nvCxnSpPr>
          <p:spPr>
            <a:xfrm rot="5400000">
              <a:off x="6546606" y="1424135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>
            <a:xfrm rot="5400000">
              <a:off x="6545585" y="1704252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6" name="Straight Connector 315"/>
            <p:cNvCxnSpPr/>
            <p:nvPr/>
          </p:nvCxnSpPr>
          <p:spPr>
            <a:xfrm rot="5400000">
              <a:off x="6545585" y="2215212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7" name="Straight Connector 316"/>
            <p:cNvCxnSpPr/>
            <p:nvPr/>
          </p:nvCxnSpPr>
          <p:spPr>
            <a:xfrm rot="5400000">
              <a:off x="6546658" y="2446627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18" name="Text Box 63"/>
            <p:cNvSpPr txBox="1"/>
            <p:nvPr/>
          </p:nvSpPr>
          <p:spPr>
            <a:xfrm rot="5400000">
              <a:off x="8220650" y="-1273652"/>
              <a:ext cx="201551" cy="32548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Geospatial Information System</a:t>
              </a:r>
            </a:p>
          </p:txBody>
        </p:sp>
        <p:sp>
          <p:nvSpPr>
            <p:cNvPr id="319" name="Text Box 85"/>
            <p:cNvSpPr txBox="1"/>
            <p:nvPr/>
          </p:nvSpPr>
          <p:spPr>
            <a:xfrm rot="5400000">
              <a:off x="7628653" y="-432531"/>
              <a:ext cx="153066" cy="197295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HPC Simulations</a:t>
              </a:r>
            </a:p>
          </p:txBody>
        </p:sp>
        <p:sp>
          <p:nvSpPr>
            <p:cNvPr id="320" name="Text Box 63"/>
            <p:cNvSpPr txBox="1"/>
            <p:nvPr/>
          </p:nvSpPr>
          <p:spPr>
            <a:xfrm rot="5400000">
              <a:off x="7542674" y="-124655"/>
              <a:ext cx="193167" cy="185549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Internet of Things</a:t>
              </a:r>
            </a:p>
          </p:txBody>
        </p:sp>
        <p:sp>
          <p:nvSpPr>
            <p:cNvPr id="321" name="Text Box 63"/>
            <p:cNvSpPr txBox="1"/>
            <p:nvPr/>
          </p:nvSpPr>
          <p:spPr>
            <a:xfrm rot="5400000">
              <a:off x="7853532" y="-197928"/>
              <a:ext cx="162920" cy="244717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Metadata/Provenance</a:t>
              </a:r>
            </a:p>
          </p:txBody>
        </p:sp>
        <p:sp>
          <p:nvSpPr>
            <p:cNvPr id="322" name="Text Box 88"/>
            <p:cNvSpPr txBox="1"/>
            <p:nvPr/>
          </p:nvSpPr>
          <p:spPr>
            <a:xfrm rot="5400000">
              <a:off x="8672370" y="-796628"/>
              <a:ext cx="414344" cy="431904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Shared / Dedicated / Transient / Permanent</a:t>
              </a:r>
            </a:p>
          </p:txBody>
        </p:sp>
        <p:sp>
          <p:nvSpPr>
            <p:cNvPr id="323" name="Text Box 63"/>
            <p:cNvSpPr txBox="1"/>
            <p:nvPr/>
          </p:nvSpPr>
          <p:spPr>
            <a:xfrm rot="5400000">
              <a:off x="8776751" y="-656867"/>
              <a:ext cx="209012" cy="433971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Archived/Batched/Streaming – S1, S2, S3, S4, S5</a:t>
              </a:r>
            </a:p>
          </p:txBody>
        </p:sp>
        <p:sp>
          <p:nvSpPr>
            <p:cNvPr id="324" name="Text Box 63"/>
            <p:cNvSpPr txBox="1"/>
            <p:nvPr/>
          </p:nvSpPr>
          <p:spPr>
            <a:xfrm rot="5400000">
              <a:off x="7748726" y="675912"/>
              <a:ext cx="215774" cy="229041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HDFS/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Lustre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/GPFS</a:t>
              </a:r>
            </a:p>
          </p:txBody>
        </p:sp>
        <p:sp>
          <p:nvSpPr>
            <p:cNvPr id="325" name="Text Box 91"/>
            <p:cNvSpPr txBox="1"/>
            <p:nvPr/>
          </p:nvSpPr>
          <p:spPr>
            <a:xfrm rot="5400000">
              <a:off x="7437130" y="1268261"/>
              <a:ext cx="178527" cy="162998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Files/Objects</a:t>
              </a:r>
            </a:p>
          </p:txBody>
        </p:sp>
        <p:sp>
          <p:nvSpPr>
            <p:cNvPr id="326" name="Text Box 63"/>
            <p:cNvSpPr txBox="1"/>
            <p:nvPr/>
          </p:nvSpPr>
          <p:spPr>
            <a:xfrm rot="5400000">
              <a:off x="7857580" y="1086501"/>
              <a:ext cx="213109" cy="246090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Enterprise Data Model</a:t>
              </a:r>
            </a:p>
          </p:txBody>
        </p:sp>
        <p:sp>
          <p:nvSpPr>
            <p:cNvPr id="327" name="Text Box 63"/>
            <p:cNvSpPr txBox="1"/>
            <p:nvPr/>
          </p:nvSpPr>
          <p:spPr>
            <a:xfrm rot="5400000">
              <a:off x="7889817" y="1271408"/>
              <a:ext cx="235484" cy="256001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SQL/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NoSQL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/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NewSQL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328" name="Straight Connector 327"/>
            <p:cNvCxnSpPr>
              <a:endCxn id="360" idx="3"/>
            </p:cNvCxnSpPr>
            <p:nvPr/>
          </p:nvCxnSpPr>
          <p:spPr>
            <a:xfrm flipH="1">
              <a:off x="7245428" y="3312274"/>
              <a:ext cx="4677829" cy="1"/>
            </a:xfrm>
            <a:prstGeom prst="lin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329" name="Straight Connector 328"/>
            <p:cNvCxnSpPr>
              <a:stCxn id="360" idx="1"/>
            </p:cNvCxnSpPr>
            <p:nvPr/>
          </p:nvCxnSpPr>
          <p:spPr>
            <a:xfrm flipH="1">
              <a:off x="485030" y="3312275"/>
              <a:ext cx="5289630" cy="0"/>
            </a:xfrm>
            <a:prstGeom prst="lin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grpSp>
          <p:nvGrpSpPr>
            <p:cNvPr id="330" name="Group 329"/>
            <p:cNvGrpSpPr/>
            <p:nvPr/>
          </p:nvGrpSpPr>
          <p:grpSpPr>
            <a:xfrm>
              <a:off x="5302046" y="838448"/>
              <a:ext cx="299537" cy="2943994"/>
              <a:chOff x="5302046" y="838448"/>
              <a:chExt cx="299537" cy="2943994"/>
            </a:xfrm>
          </p:grpSpPr>
          <p:sp>
            <p:nvSpPr>
              <p:cNvPr id="331" name="Text Box 342"/>
              <p:cNvSpPr txBox="1"/>
              <p:nvPr/>
            </p:nvSpPr>
            <p:spPr>
              <a:xfrm>
                <a:off x="5302046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  <p:sp>
            <p:nvSpPr>
              <p:cNvPr id="332" name="Text Box 186"/>
              <p:cNvSpPr txBox="1"/>
              <p:nvPr/>
            </p:nvSpPr>
            <p:spPr>
              <a:xfrm rot="16200000">
                <a:off x="4289482" y="1876823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Micro-benchmarks</a:t>
                </a:r>
              </a:p>
            </p:txBody>
          </p: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5435006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34" name="Text Box 230"/>
            <p:cNvSpPr txBox="1"/>
            <p:nvPr/>
          </p:nvSpPr>
          <p:spPr>
            <a:xfrm>
              <a:off x="9566678" y="2405453"/>
              <a:ext cx="1828800" cy="27261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C77C3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Execution View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77C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35" name="Text Box 230"/>
            <p:cNvSpPr txBox="1"/>
            <p:nvPr/>
          </p:nvSpPr>
          <p:spPr>
            <a:xfrm rot="10800000" flipH="1" flipV="1">
              <a:off x="559273" y="4244435"/>
              <a:ext cx="1828800" cy="3657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C77C3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Processing View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77C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36" name="Text Box 297"/>
            <p:cNvSpPr txBox="1"/>
            <p:nvPr/>
          </p:nvSpPr>
          <p:spPr>
            <a:xfrm>
              <a:off x="6705251" y="3939836"/>
              <a:ext cx="124877" cy="221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1</a:t>
              </a:r>
            </a:p>
          </p:txBody>
        </p:sp>
        <p:sp>
          <p:nvSpPr>
            <p:cNvPr id="337" name="Text Box 298"/>
            <p:cNvSpPr txBox="1"/>
            <p:nvPr/>
          </p:nvSpPr>
          <p:spPr>
            <a:xfrm>
              <a:off x="6701978" y="4133621"/>
              <a:ext cx="124877" cy="221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2</a:t>
              </a:r>
            </a:p>
          </p:txBody>
        </p:sp>
        <p:sp>
          <p:nvSpPr>
            <p:cNvPr id="338" name="Text Box 299"/>
            <p:cNvSpPr txBox="1"/>
            <p:nvPr/>
          </p:nvSpPr>
          <p:spPr>
            <a:xfrm>
              <a:off x="6700573" y="4366118"/>
              <a:ext cx="124877" cy="221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3</a:t>
              </a:r>
            </a:p>
          </p:txBody>
        </p:sp>
        <p:sp>
          <p:nvSpPr>
            <p:cNvPr id="339" name="Text Box 300"/>
            <p:cNvSpPr txBox="1"/>
            <p:nvPr/>
          </p:nvSpPr>
          <p:spPr>
            <a:xfrm>
              <a:off x="6705251" y="4565686"/>
              <a:ext cx="124877" cy="221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4</a:t>
              </a:r>
            </a:p>
          </p:txBody>
        </p:sp>
        <p:sp>
          <p:nvSpPr>
            <p:cNvPr id="340" name="Text Box 301"/>
            <p:cNvSpPr txBox="1"/>
            <p:nvPr/>
          </p:nvSpPr>
          <p:spPr>
            <a:xfrm>
              <a:off x="6706655" y="5008185"/>
              <a:ext cx="124877" cy="221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6</a:t>
              </a:r>
            </a:p>
          </p:txBody>
        </p:sp>
        <p:sp>
          <p:nvSpPr>
            <p:cNvPr id="341" name="Text Box 302"/>
            <p:cNvSpPr txBox="1"/>
            <p:nvPr/>
          </p:nvSpPr>
          <p:spPr>
            <a:xfrm>
              <a:off x="6707197" y="5270422"/>
              <a:ext cx="124877" cy="221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7</a:t>
              </a:r>
            </a:p>
          </p:txBody>
        </p:sp>
        <p:sp>
          <p:nvSpPr>
            <p:cNvPr id="342" name="Text Box 303"/>
            <p:cNvSpPr txBox="1"/>
            <p:nvPr/>
          </p:nvSpPr>
          <p:spPr>
            <a:xfrm>
              <a:off x="6714538" y="5500035"/>
              <a:ext cx="124877" cy="221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8</a:t>
              </a:r>
            </a:p>
          </p:txBody>
        </p:sp>
        <p:sp>
          <p:nvSpPr>
            <p:cNvPr id="343" name="Text Box 304"/>
            <p:cNvSpPr txBox="1"/>
            <p:nvPr/>
          </p:nvSpPr>
          <p:spPr>
            <a:xfrm>
              <a:off x="6709156" y="5741062"/>
              <a:ext cx="124877" cy="221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9</a:t>
              </a:r>
            </a:p>
          </p:txBody>
        </p:sp>
        <p:sp>
          <p:nvSpPr>
            <p:cNvPr id="344" name="Text Box 305"/>
            <p:cNvSpPr txBox="1"/>
            <p:nvPr/>
          </p:nvSpPr>
          <p:spPr>
            <a:xfrm>
              <a:off x="6704123" y="5929873"/>
              <a:ext cx="491601" cy="221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10</a:t>
              </a:r>
            </a:p>
          </p:txBody>
        </p:sp>
        <p:sp>
          <p:nvSpPr>
            <p:cNvPr id="345" name="Text Box 306"/>
            <p:cNvSpPr txBox="1"/>
            <p:nvPr/>
          </p:nvSpPr>
          <p:spPr>
            <a:xfrm>
              <a:off x="6705288" y="6172796"/>
              <a:ext cx="454957" cy="221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11M</a:t>
              </a:r>
            </a:p>
          </p:txBody>
        </p:sp>
        <p:sp>
          <p:nvSpPr>
            <p:cNvPr id="346" name="Text Box 307"/>
            <p:cNvSpPr txBox="1"/>
            <p:nvPr/>
          </p:nvSpPr>
          <p:spPr>
            <a:xfrm>
              <a:off x="6699761" y="6441375"/>
              <a:ext cx="443497" cy="18803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12</a:t>
              </a:r>
            </a:p>
          </p:txBody>
        </p:sp>
        <p:sp>
          <p:nvSpPr>
            <p:cNvPr id="347" name="Text Box 310"/>
            <p:cNvSpPr txBox="1"/>
            <p:nvPr/>
          </p:nvSpPr>
          <p:spPr>
            <a:xfrm>
              <a:off x="6123207" y="289231"/>
              <a:ext cx="333832" cy="23485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10D</a:t>
              </a:r>
            </a:p>
          </p:txBody>
        </p:sp>
        <p:sp>
          <p:nvSpPr>
            <p:cNvPr id="348" name="Text Box 311"/>
            <p:cNvSpPr txBox="1"/>
            <p:nvPr/>
          </p:nvSpPr>
          <p:spPr>
            <a:xfrm>
              <a:off x="6186362" y="519483"/>
              <a:ext cx="257706" cy="20170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9</a:t>
              </a:r>
            </a:p>
          </p:txBody>
        </p:sp>
        <p:sp>
          <p:nvSpPr>
            <p:cNvPr id="349" name="Text Box 312"/>
            <p:cNvSpPr txBox="1"/>
            <p:nvPr/>
          </p:nvSpPr>
          <p:spPr>
            <a:xfrm>
              <a:off x="6186361" y="731833"/>
              <a:ext cx="254433" cy="2390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8D</a:t>
              </a:r>
            </a:p>
          </p:txBody>
        </p:sp>
        <p:sp>
          <p:nvSpPr>
            <p:cNvPr id="350" name="Text Box 313"/>
            <p:cNvSpPr txBox="1"/>
            <p:nvPr/>
          </p:nvSpPr>
          <p:spPr>
            <a:xfrm>
              <a:off x="6179872" y="962879"/>
              <a:ext cx="273429" cy="22962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7D</a:t>
              </a:r>
            </a:p>
          </p:txBody>
        </p:sp>
        <p:sp>
          <p:nvSpPr>
            <p:cNvPr id="351" name="Text Box 315"/>
            <p:cNvSpPr txBox="1"/>
            <p:nvPr/>
          </p:nvSpPr>
          <p:spPr>
            <a:xfrm>
              <a:off x="6186207" y="1195812"/>
              <a:ext cx="236376" cy="20602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6D</a:t>
              </a:r>
            </a:p>
          </p:txBody>
        </p:sp>
        <p:sp>
          <p:nvSpPr>
            <p:cNvPr id="352" name="Text Box 316"/>
            <p:cNvSpPr txBox="1"/>
            <p:nvPr/>
          </p:nvSpPr>
          <p:spPr>
            <a:xfrm>
              <a:off x="6176682" y="1441288"/>
              <a:ext cx="230992" cy="21937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5D</a:t>
              </a:r>
            </a:p>
          </p:txBody>
        </p:sp>
        <p:sp>
          <p:nvSpPr>
            <p:cNvPr id="353" name="Text Box 317"/>
            <p:cNvSpPr txBox="1"/>
            <p:nvPr/>
          </p:nvSpPr>
          <p:spPr>
            <a:xfrm>
              <a:off x="6167156" y="1719893"/>
              <a:ext cx="233101" cy="22365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4D</a:t>
              </a:r>
            </a:p>
          </p:txBody>
        </p:sp>
        <p:sp>
          <p:nvSpPr>
            <p:cNvPr id="354" name="Text Box 318"/>
            <p:cNvSpPr txBox="1"/>
            <p:nvPr/>
          </p:nvSpPr>
          <p:spPr>
            <a:xfrm>
              <a:off x="6167156" y="2027037"/>
              <a:ext cx="330639" cy="20441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3D</a:t>
              </a:r>
            </a:p>
          </p:txBody>
        </p:sp>
        <p:sp>
          <p:nvSpPr>
            <p:cNvPr id="355" name="Text Box 319"/>
            <p:cNvSpPr txBox="1"/>
            <p:nvPr/>
          </p:nvSpPr>
          <p:spPr>
            <a:xfrm>
              <a:off x="6167789" y="2229370"/>
              <a:ext cx="233289" cy="17079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2D</a:t>
              </a:r>
            </a:p>
          </p:txBody>
        </p:sp>
        <p:sp>
          <p:nvSpPr>
            <p:cNvPr id="356" name="Text Box 320"/>
            <p:cNvSpPr txBox="1"/>
            <p:nvPr/>
          </p:nvSpPr>
          <p:spPr>
            <a:xfrm>
              <a:off x="6167157" y="2448238"/>
              <a:ext cx="232060" cy="22091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1D</a:t>
              </a:r>
            </a:p>
          </p:txBody>
        </p:sp>
        <p:cxnSp>
          <p:nvCxnSpPr>
            <p:cNvPr id="357" name="Straight Connector 356"/>
            <p:cNvCxnSpPr/>
            <p:nvPr/>
          </p:nvCxnSpPr>
          <p:spPr>
            <a:xfrm rot="5400000">
              <a:off x="6523980" y="4758239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58" name="Text Box 63"/>
            <p:cNvSpPr txBox="1"/>
            <p:nvPr/>
          </p:nvSpPr>
          <p:spPr>
            <a:xfrm rot="5400000">
              <a:off x="5241258" y="3809106"/>
              <a:ext cx="141058" cy="208198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Map Streaming</a:t>
              </a:r>
            </a:p>
          </p:txBody>
        </p:sp>
        <p:sp>
          <p:nvSpPr>
            <p:cNvPr id="359" name="Text Box 301"/>
            <p:cNvSpPr txBox="1"/>
            <p:nvPr/>
          </p:nvSpPr>
          <p:spPr>
            <a:xfrm>
              <a:off x="6706655" y="4786398"/>
              <a:ext cx="124877" cy="22115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5</a:t>
              </a: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5774660" y="2724656"/>
              <a:ext cx="1470768" cy="117523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Convergence Diamonds Views and Facets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61" name="Text Box 265"/>
            <p:cNvSpPr txBox="1"/>
            <p:nvPr/>
          </p:nvSpPr>
          <p:spPr>
            <a:xfrm>
              <a:off x="7094514" y="6275087"/>
              <a:ext cx="2926080" cy="27432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C77C3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Problem Architecture View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C77C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362" name="Straight Connector 361"/>
            <p:cNvCxnSpPr/>
            <p:nvPr/>
          </p:nvCxnSpPr>
          <p:spPr>
            <a:xfrm rot="5400000">
              <a:off x="6545585" y="2009154"/>
              <a:ext cx="0" cy="246149"/>
            </a:xfrm>
            <a:prstGeom prst="lin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363" name="Group 362"/>
            <p:cNvGrpSpPr/>
            <p:nvPr/>
          </p:nvGrpSpPr>
          <p:grpSpPr>
            <a:xfrm>
              <a:off x="4015421" y="857253"/>
              <a:ext cx="320179" cy="2925189"/>
              <a:chOff x="4110833" y="857253"/>
              <a:chExt cx="320179" cy="2925189"/>
            </a:xfrm>
          </p:grpSpPr>
          <p:sp>
            <p:nvSpPr>
              <p:cNvPr id="364" name="Text Box 342"/>
              <p:cNvSpPr txBox="1"/>
              <p:nvPr/>
            </p:nvSpPr>
            <p:spPr>
              <a:xfrm>
                <a:off x="4110833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15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  <p:cxnSp>
            <p:nvCxnSpPr>
              <p:cNvPr id="365" name="Straight Connector 364"/>
              <p:cNvCxnSpPr/>
              <p:nvPr/>
            </p:nvCxnSpPr>
            <p:spPr>
              <a:xfrm rot="10800000">
                <a:off x="4246556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66" name="Text Box 179"/>
              <p:cNvSpPr txBox="1"/>
              <p:nvPr/>
            </p:nvSpPr>
            <p:spPr>
              <a:xfrm rot="16200000">
                <a:off x="3118911" y="1895628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Core Libraries</a:t>
                </a:r>
              </a:p>
            </p:txBody>
          </p:sp>
        </p:grpSp>
        <p:grpSp>
          <p:nvGrpSpPr>
            <p:cNvPr id="367" name="Group 366"/>
            <p:cNvGrpSpPr/>
            <p:nvPr/>
          </p:nvGrpSpPr>
          <p:grpSpPr>
            <a:xfrm>
              <a:off x="4242556" y="865579"/>
              <a:ext cx="302345" cy="2916863"/>
              <a:chOff x="4322066" y="865579"/>
              <a:chExt cx="302345" cy="2916863"/>
            </a:xfrm>
          </p:grpSpPr>
          <p:cxnSp>
            <p:nvCxnSpPr>
              <p:cNvPr id="368" name="Straight Connector 367"/>
              <p:cNvCxnSpPr/>
              <p:nvPr/>
            </p:nvCxnSpPr>
            <p:spPr>
              <a:xfrm rot="10800000">
                <a:off x="4444716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69" name="Text Box 192"/>
              <p:cNvSpPr txBox="1"/>
              <p:nvPr/>
            </p:nvSpPr>
            <p:spPr>
              <a:xfrm rot="16200000">
                <a:off x="3312310" y="1903954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Visualization</a:t>
                </a:r>
              </a:p>
            </p:txBody>
          </p:sp>
          <p:sp>
            <p:nvSpPr>
              <p:cNvPr id="370" name="Text Box 342"/>
              <p:cNvSpPr txBox="1"/>
              <p:nvPr/>
            </p:nvSpPr>
            <p:spPr>
              <a:xfrm>
                <a:off x="4322066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14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371" name="Group 370"/>
            <p:cNvGrpSpPr/>
            <p:nvPr/>
          </p:nvGrpSpPr>
          <p:grpSpPr>
            <a:xfrm>
              <a:off x="4451176" y="854840"/>
              <a:ext cx="295126" cy="2927602"/>
              <a:chOff x="4514784" y="854840"/>
              <a:chExt cx="295126" cy="2927602"/>
            </a:xfrm>
          </p:grpSpPr>
          <p:cxnSp>
            <p:nvCxnSpPr>
              <p:cNvPr id="372" name="Straight Connector 371"/>
              <p:cNvCxnSpPr/>
              <p:nvPr/>
            </p:nvCxnSpPr>
            <p:spPr>
              <a:xfrm rot="10800000">
                <a:off x="4641412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73" name="Text Box 173"/>
              <p:cNvSpPr txBox="1"/>
              <p:nvPr/>
            </p:nvSpPr>
            <p:spPr>
              <a:xfrm rot="16200000">
                <a:off x="3497809" y="1893215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Graph Algorithms</a:t>
                </a:r>
              </a:p>
            </p:txBody>
          </p:sp>
          <p:sp>
            <p:nvSpPr>
              <p:cNvPr id="374" name="Text Box 342"/>
              <p:cNvSpPr txBox="1"/>
              <p:nvPr/>
            </p:nvSpPr>
            <p:spPr>
              <a:xfrm>
                <a:off x="4514784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13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375" name="Group 374"/>
            <p:cNvGrpSpPr/>
            <p:nvPr/>
          </p:nvGrpSpPr>
          <p:grpSpPr>
            <a:xfrm>
              <a:off x="4680199" y="706509"/>
              <a:ext cx="235541" cy="3075933"/>
              <a:chOff x="4727905" y="706509"/>
              <a:chExt cx="235541" cy="3075933"/>
            </a:xfrm>
          </p:grpSpPr>
          <p:cxnSp>
            <p:nvCxnSpPr>
              <p:cNvPr id="376" name="Straight Connector 375"/>
              <p:cNvCxnSpPr/>
              <p:nvPr/>
            </p:nvCxnSpPr>
            <p:spPr>
              <a:xfrm rot="10800000">
                <a:off x="4845788" y="3226174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77" name="Text Box 171"/>
              <p:cNvSpPr txBox="1"/>
              <p:nvPr/>
            </p:nvSpPr>
            <p:spPr>
              <a:xfrm rot="16200000">
                <a:off x="3595462" y="1848253"/>
                <a:ext cx="2494912" cy="21142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Linear Algebra Kernels/Many subclasses</a:t>
                </a:r>
              </a:p>
            </p:txBody>
          </p:sp>
          <p:sp>
            <p:nvSpPr>
              <p:cNvPr id="378" name="Text Box 342"/>
              <p:cNvSpPr txBox="1"/>
              <p:nvPr/>
            </p:nvSpPr>
            <p:spPr>
              <a:xfrm>
                <a:off x="4727905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379" name="Group 378"/>
            <p:cNvGrpSpPr/>
            <p:nvPr/>
          </p:nvGrpSpPr>
          <p:grpSpPr>
            <a:xfrm>
              <a:off x="4912092" y="519483"/>
              <a:ext cx="273732" cy="3262959"/>
              <a:chOff x="4943896" y="519483"/>
              <a:chExt cx="273732" cy="3262959"/>
            </a:xfrm>
          </p:grpSpPr>
          <p:cxnSp>
            <p:nvCxnSpPr>
              <p:cNvPr id="380" name="Straight Connector 379"/>
              <p:cNvCxnSpPr/>
              <p:nvPr/>
            </p:nvCxnSpPr>
            <p:spPr>
              <a:xfrm rot="10800000">
                <a:off x="5057097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81" name="Text Box 184"/>
              <p:cNvSpPr txBox="1"/>
              <p:nvPr/>
            </p:nvSpPr>
            <p:spPr>
              <a:xfrm rot="16200000">
                <a:off x="3736642" y="1726743"/>
                <a:ext cx="2688246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Global (Analytics/Informatics/Simulations)</a:t>
                </a:r>
              </a:p>
            </p:txBody>
          </p:sp>
          <p:sp>
            <p:nvSpPr>
              <p:cNvPr id="382" name="Text Box 342"/>
              <p:cNvSpPr txBox="1"/>
              <p:nvPr/>
            </p:nvSpPr>
            <p:spPr>
              <a:xfrm>
                <a:off x="4943896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3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383" name="Group 382"/>
            <p:cNvGrpSpPr/>
            <p:nvPr/>
          </p:nvGrpSpPr>
          <p:grpSpPr>
            <a:xfrm>
              <a:off x="3527411" y="607380"/>
              <a:ext cx="273726" cy="3175062"/>
              <a:chOff x="3654627" y="607380"/>
              <a:chExt cx="273726" cy="3175062"/>
            </a:xfrm>
          </p:grpSpPr>
          <p:sp>
            <p:nvSpPr>
              <p:cNvPr id="384" name="Text Box 185"/>
              <p:cNvSpPr txBox="1"/>
              <p:nvPr/>
            </p:nvSpPr>
            <p:spPr>
              <a:xfrm rot="16200000">
                <a:off x="2500718" y="1761289"/>
                <a:ext cx="2581544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Recommender Engine</a:t>
                </a: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 rot="10800000">
                <a:off x="3758580" y="3226174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86" name="Text Box 342"/>
              <p:cNvSpPr txBox="1"/>
              <p:nvPr/>
            </p:nvSpPr>
            <p:spPr>
              <a:xfrm>
                <a:off x="3660695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5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387" name="Group 386"/>
            <p:cNvGrpSpPr/>
            <p:nvPr/>
          </p:nvGrpSpPr>
          <p:grpSpPr>
            <a:xfrm>
              <a:off x="3709416" y="838448"/>
              <a:ext cx="299537" cy="2943994"/>
              <a:chOff x="3820730" y="838448"/>
              <a:chExt cx="299537" cy="2943994"/>
            </a:xfrm>
          </p:grpSpPr>
          <p:sp>
            <p:nvSpPr>
              <p:cNvPr id="388" name="Text Box 342"/>
              <p:cNvSpPr txBox="1"/>
              <p:nvPr/>
            </p:nvSpPr>
            <p:spPr>
              <a:xfrm>
                <a:off x="3820730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4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  <p:sp>
            <p:nvSpPr>
              <p:cNvPr id="389" name="Text Box 186"/>
              <p:cNvSpPr txBox="1"/>
              <p:nvPr/>
            </p:nvSpPr>
            <p:spPr>
              <a:xfrm rot="16200000">
                <a:off x="2808166" y="1876823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Base Data Statistics</a:t>
                </a: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 rot="10800000">
                <a:off x="3953690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91" name="Group 390"/>
            <p:cNvGrpSpPr/>
            <p:nvPr/>
          </p:nvGrpSpPr>
          <p:grpSpPr>
            <a:xfrm>
              <a:off x="2438694" y="857253"/>
              <a:ext cx="327003" cy="2925189"/>
              <a:chOff x="2629518" y="857253"/>
              <a:chExt cx="327003" cy="2925189"/>
            </a:xfrm>
          </p:grpSpPr>
          <p:sp>
            <p:nvSpPr>
              <p:cNvPr id="392" name="Text Box 342"/>
              <p:cNvSpPr txBox="1"/>
              <p:nvPr/>
            </p:nvSpPr>
            <p:spPr>
              <a:xfrm>
                <a:off x="2629518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  <p:cxnSp>
            <p:nvCxnSpPr>
              <p:cNvPr id="393" name="Straight Connector 392"/>
              <p:cNvCxnSpPr/>
              <p:nvPr/>
            </p:nvCxnSpPr>
            <p:spPr>
              <a:xfrm rot="10800000">
                <a:off x="2765241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94" name="Text Box 179"/>
              <p:cNvSpPr txBox="1"/>
              <p:nvPr/>
            </p:nvSpPr>
            <p:spPr>
              <a:xfrm rot="16200000">
                <a:off x="1644420" y="1895628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Streaming Data Algorithms</a:t>
                </a:r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2665828" y="865579"/>
              <a:ext cx="302345" cy="2916863"/>
              <a:chOff x="2840750" y="865579"/>
              <a:chExt cx="302345" cy="2916863"/>
            </a:xfrm>
          </p:grpSpPr>
          <p:cxnSp>
            <p:nvCxnSpPr>
              <p:cNvPr id="396" name="Straight Connector 395"/>
              <p:cNvCxnSpPr/>
              <p:nvPr/>
            </p:nvCxnSpPr>
            <p:spPr>
              <a:xfrm rot="10800000">
                <a:off x="2963400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97" name="Text Box 192"/>
              <p:cNvSpPr txBox="1"/>
              <p:nvPr/>
            </p:nvSpPr>
            <p:spPr>
              <a:xfrm rot="16200000">
                <a:off x="1830994" y="1903954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Optimization Methodology</a:t>
                </a:r>
              </a:p>
            </p:txBody>
          </p:sp>
          <p:sp>
            <p:nvSpPr>
              <p:cNvPr id="398" name="Text Box 342"/>
              <p:cNvSpPr txBox="1"/>
              <p:nvPr/>
            </p:nvSpPr>
            <p:spPr>
              <a:xfrm>
                <a:off x="2840750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>
              <a:off x="2874448" y="854840"/>
              <a:ext cx="295126" cy="2927602"/>
              <a:chOff x="3033468" y="854840"/>
              <a:chExt cx="295126" cy="2927602"/>
            </a:xfrm>
          </p:grpSpPr>
          <p:cxnSp>
            <p:nvCxnSpPr>
              <p:cNvPr id="400" name="Straight Connector 399"/>
              <p:cNvCxnSpPr/>
              <p:nvPr/>
            </p:nvCxnSpPr>
            <p:spPr>
              <a:xfrm rot="10800000">
                <a:off x="3160096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1" name="Text Box 173"/>
              <p:cNvSpPr txBox="1"/>
              <p:nvPr/>
            </p:nvSpPr>
            <p:spPr>
              <a:xfrm rot="16200000">
                <a:off x="2016493" y="1893215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Learning</a:t>
                </a:r>
              </a:p>
            </p:txBody>
          </p:sp>
          <p:sp>
            <p:nvSpPr>
              <p:cNvPr id="402" name="Text Box 342"/>
              <p:cNvSpPr txBox="1"/>
              <p:nvPr/>
            </p:nvSpPr>
            <p:spPr>
              <a:xfrm>
                <a:off x="3033468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8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3103471" y="706509"/>
              <a:ext cx="235541" cy="3075933"/>
              <a:chOff x="3246589" y="706509"/>
              <a:chExt cx="235541" cy="3075933"/>
            </a:xfrm>
          </p:grpSpPr>
          <p:cxnSp>
            <p:nvCxnSpPr>
              <p:cNvPr id="404" name="Straight Connector 403"/>
              <p:cNvCxnSpPr/>
              <p:nvPr/>
            </p:nvCxnSpPr>
            <p:spPr>
              <a:xfrm rot="10800000">
                <a:off x="3364472" y="3226174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5" name="Text Box 171"/>
              <p:cNvSpPr txBox="1"/>
              <p:nvPr/>
            </p:nvSpPr>
            <p:spPr>
              <a:xfrm rot="16200000">
                <a:off x="2114146" y="1848253"/>
                <a:ext cx="2494912" cy="21142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Data Classification</a:t>
                </a:r>
              </a:p>
            </p:txBody>
          </p:sp>
          <p:sp>
            <p:nvSpPr>
              <p:cNvPr id="406" name="Text Box 342"/>
              <p:cNvSpPr txBox="1"/>
              <p:nvPr/>
            </p:nvSpPr>
            <p:spPr>
              <a:xfrm>
                <a:off x="3246589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407" name="Group 406"/>
            <p:cNvGrpSpPr/>
            <p:nvPr/>
          </p:nvGrpSpPr>
          <p:grpSpPr>
            <a:xfrm>
              <a:off x="3319462" y="519483"/>
              <a:ext cx="273732" cy="3262959"/>
              <a:chOff x="3462580" y="519483"/>
              <a:chExt cx="273732" cy="3262959"/>
            </a:xfrm>
          </p:grpSpPr>
          <p:cxnSp>
            <p:nvCxnSpPr>
              <p:cNvPr id="408" name="Straight Connector 407"/>
              <p:cNvCxnSpPr/>
              <p:nvPr/>
            </p:nvCxnSpPr>
            <p:spPr>
              <a:xfrm rot="10800000">
                <a:off x="3575781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9" name="Text Box 184"/>
              <p:cNvSpPr txBox="1"/>
              <p:nvPr/>
            </p:nvSpPr>
            <p:spPr>
              <a:xfrm rot="16200000">
                <a:off x="2255326" y="1726743"/>
                <a:ext cx="2688246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Data Search/Query/Index</a:t>
                </a:r>
              </a:p>
            </p:txBody>
          </p:sp>
          <p:sp>
            <p:nvSpPr>
              <p:cNvPr id="410" name="Text Box 342"/>
              <p:cNvSpPr txBox="1"/>
              <p:nvPr/>
            </p:nvSpPr>
            <p:spPr>
              <a:xfrm>
                <a:off x="3462580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411" name="Group 410"/>
            <p:cNvGrpSpPr/>
            <p:nvPr/>
          </p:nvGrpSpPr>
          <p:grpSpPr>
            <a:xfrm>
              <a:off x="2225296" y="857253"/>
              <a:ext cx="313355" cy="2925189"/>
              <a:chOff x="2432022" y="857253"/>
              <a:chExt cx="313355" cy="2925189"/>
            </a:xfrm>
          </p:grpSpPr>
          <p:sp>
            <p:nvSpPr>
              <p:cNvPr id="412" name="Text Box 342"/>
              <p:cNvSpPr txBox="1"/>
              <p:nvPr/>
            </p:nvSpPr>
            <p:spPr>
              <a:xfrm>
                <a:off x="2432022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  <p:cxnSp>
            <p:nvCxnSpPr>
              <p:cNvPr id="413" name="Straight Connector 412"/>
              <p:cNvCxnSpPr/>
              <p:nvPr/>
            </p:nvCxnSpPr>
            <p:spPr>
              <a:xfrm rot="10800000">
                <a:off x="2567745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4" name="Text Box 179"/>
              <p:cNvSpPr txBox="1"/>
              <p:nvPr/>
            </p:nvSpPr>
            <p:spPr>
              <a:xfrm rot="16200000">
                <a:off x="1433276" y="1895628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Data Alignment</a:t>
                </a:r>
              </a:p>
            </p:txBody>
          </p:sp>
        </p:grpSp>
        <p:sp>
          <p:nvSpPr>
            <p:cNvPr id="415" name="Left Brace 414"/>
            <p:cNvSpPr/>
            <p:nvPr/>
          </p:nvSpPr>
          <p:spPr>
            <a:xfrm rot="16200000" flipV="1">
              <a:off x="3043046" y="3079771"/>
              <a:ext cx="90060" cy="1508597"/>
            </a:xfrm>
            <a:prstGeom prst="leftBrac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Text Box 324"/>
            <p:cNvSpPr txBox="1"/>
            <p:nvPr/>
          </p:nvSpPr>
          <p:spPr>
            <a:xfrm>
              <a:off x="2410319" y="3896684"/>
              <a:ext cx="1363651" cy="37241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Big Data Processing Diamonds</a:t>
              </a:r>
            </a:p>
          </p:txBody>
        </p:sp>
        <p:grpSp>
          <p:nvGrpSpPr>
            <p:cNvPr id="417" name="Group 416"/>
            <p:cNvGrpSpPr/>
            <p:nvPr/>
          </p:nvGrpSpPr>
          <p:grpSpPr>
            <a:xfrm>
              <a:off x="1738775" y="607380"/>
              <a:ext cx="273726" cy="3175062"/>
              <a:chOff x="1977305" y="607380"/>
              <a:chExt cx="273726" cy="3175062"/>
            </a:xfrm>
          </p:grpSpPr>
          <p:sp>
            <p:nvSpPr>
              <p:cNvPr id="418" name="Text Box 185"/>
              <p:cNvSpPr txBox="1"/>
              <p:nvPr/>
            </p:nvSpPr>
            <p:spPr>
              <a:xfrm rot="16200000">
                <a:off x="823396" y="1761289"/>
                <a:ext cx="2581544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Multiscale Method</a:t>
                </a:r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 rot="10800000">
                <a:off x="2081258" y="3226174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20" name="Text Box 342"/>
              <p:cNvSpPr txBox="1"/>
              <p:nvPr/>
            </p:nvSpPr>
            <p:spPr>
              <a:xfrm>
                <a:off x="1983373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421" name="Group 420"/>
            <p:cNvGrpSpPr/>
            <p:nvPr/>
          </p:nvGrpSpPr>
          <p:grpSpPr>
            <a:xfrm>
              <a:off x="1920780" y="838448"/>
              <a:ext cx="299537" cy="2943994"/>
              <a:chOff x="2143408" y="838448"/>
              <a:chExt cx="299537" cy="2943994"/>
            </a:xfrm>
          </p:grpSpPr>
          <p:sp>
            <p:nvSpPr>
              <p:cNvPr id="422" name="Text Box 342"/>
              <p:cNvSpPr txBox="1"/>
              <p:nvPr/>
            </p:nvSpPr>
            <p:spPr>
              <a:xfrm>
                <a:off x="2143408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  <p:sp>
            <p:nvSpPr>
              <p:cNvPr id="423" name="Text Box 186"/>
              <p:cNvSpPr txBox="1"/>
              <p:nvPr/>
            </p:nvSpPr>
            <p:spPr>
              <a:xfrm rot="16200000">
                <a:off x="1130844" y="1876823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Iterative PDE Solvers</a:t>
                </a:r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 rot="10800000">
                <a:off x="2276368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25" name="Group 424"/>
            <p:cNvGrpSpPr/>
            <p:nvPr/>
          </p:nvGrpSpPr>
          <p:grpSpPr>
            <a:xfrm>
              <a:off x="634156" y="857253"/>
              <a:ext cx="306531" cy="2925189"/>
              <a:chOff x="952196" y="857253"/>
              <a:chExt cx="306531" cy="2925189"/>
            </a:xfrm>
          </p:grpSpPr>
          <p:sp>
            <p:nvSpPr>
              <p:cNvPr id="426" name="Text Box 342"/>
              <p:cNvSpPr txBox="1"/>
              <p:nvPr/>
            </p:nvSpPr>
            <p:spPr>
              <a:xfrm>
                <a:off x="952196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22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  <p:cxnSp>
            <p:nvCxnSpPr>
              <p:cNvPr id="427" name="Straight Connector 426"/>
              <p:cNvCxnSpPr/>
              <p:nvPr/>
            </p:nvCxnSpPr>
            <p:spPr>
              <a:xfrm rot="10800000">
                <a:off x="1087919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28" name="Text Box 179"/>
              <p:cNvSpPr txBox="1"/>
              <p:nvPr/>
            </p:nvSpPr>
            <p:spPr>
              <a:xfrm rot="16200000">
                <a:off x="-53374" y="1895628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Nature of mesh if used</a:t>
                </a:r>
              </a:p>
            </p:txBody>
          </p:sp>
        </p:grpSp>
        <p:grpSp>
          <p:nvGrpSpPr>
            <p:cNvPr id="429" name="Group 428"/>
            <p:cNvGrpSpPr/>
            <p:nvPr/>
          </p:nvGrpSpPr>
          <p:grpSpPr>
            <a:xfrm>
              <a:off x="861290" y="865579"/>
              <a:ext cx="302345" cy="2916863"/>
              <a:chOff x="1163428" y="865579"/>
              <a:chExt cx="302345" cy="2916863"/>
            </a:xfrm>
          </p:grpSpPr>
          <p:cxnSp>
            <p:nvCxnSpPr>
              <p:cNvPr id="430" name="Straight Connector 429"/>
              <p:cNvCxnSpPr/>
              <p:nvPr/>
            </p:nvCxnSpPr>
            <p:spPr>
              <a:xfrm rot="10800000">
                <a:off x="1286078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31" name="Text Box 192"/>
              <p:cNvSpPr txBox="1"/>
              <p:nvPr/>
            </p:nvSpPr>
            <p:spPr>
              <a:xfrm rot="16200000">
                <a:off x="153672" y="1903954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Evolution of Discrete Systems</a:t>
                </a:r>
              </a:p>
            </p:txBody>
          </p:sp>
          <p:sp>
            <p:nvSpPr>
              <p:cNvPr id="432" name="Text Box 342"/>
              <p:cNvSpPr txBox="1"/>
              <p:nvPr/>
            </p:nvSpPr>
            <p:spPr>
              <a:xfrm>
                <a:off x="1163428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21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433" name="Group 432"/>
            <p:cNvGrpSpPr/>
            <p:nvPr/>
          </p:nvGrpSpPr>
          <p:grpSpPr>
            <a:xfrm>
              <a:off x="1069910" y="854840"/>
              <a:ext cx="295126" cy="2927602"/>
              <a:chOff x="1356146" y="854840"/>
              <a:chExt cx="295126" cy="2927602"/>
            </a:xfrm>
          </p:grpSpPr>
          <p:cxnSp>
            <p:nvCxnSpPr>
              <p:cNvPr id="434" name="Straight Connector 433"/>
              <p:cNvCxnSpPr/>
              <p:nvPr/>
            </p:nvCxnSpPr>
            <p:spPr>
              <a:xfrm rot="10800000">
                <a:off x="1482774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35" name="Text Box 173"/>
              <p:cNvSpPr txBox="1"/>
              <p:nvPr/>
            </p:nvSpPr>
            <p:spPr>
              <a:xfrm rot="16200000">
                <a:off x="339171" y="1893215"/>
                <a:ext cx="2350475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Particles and Fields</a:t>
                </a:r>
              </a:p>
            </p:txBody>
          </p:sp>
          <p:sp>
            <p:nvSpPr>
              <p:cNvPr id="436" name="Text Box 342"/>
              <p:cNvSpPr txBox="1"/>
              <p:nvPr/>
            </p:nvSpPr>
            <p:spPr>
              <a:xfrm>
                <a:off x="1356146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20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437" name="Group 436"/>
            <p:cNvGrpSpPr/>
            <p:nvPr/>
          </p:nvGrpSpPr>
          <p:grpSpPr>
            <a:xfrm>
              <a:off x="1298933" y="706509"/>
              <a:ext cx="235541" cy="3075933"/>
              <a:chOff x="1569267" y="706509"/>
              <a:chExt cx="235541" cy="3075933"/>
            </a:xfrm>
          </p:grpSpPr>
          <p:cxnSp>
            <p:nvCxnSpPr>
              <p:cNvPr id="438" name="Straight Connector 437"/>
              <p:cNvCxnSpPr/>
              <p:nvPr/>
            </p:nvCxnSpPr>
            <p:spPr>
              <a:xfrm rot="10800000">
                <a:off x="1687150" y="3226174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39" name="Text Box 171"/>
              <p:cNvSpPr txBox="1"/>
              <p:nvPr/>
            </p:nvSpPr>
            <p:spPr>
              <a:xfrm rot="16200000">
                <a:off x="436824" y="1848253"/>
                <a:ext cx="2494912" cy="21142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N-body Methods</a:t>
                </a:r>
              </a:p>
            </p:txBody>
          </p:sp>
          <p:sp>
            <p:nvSpPr>
              <p:cNvPr id="440" name="Text Box 342"/>
              <p:cNvSpPr txBox="1"/>
              <p:nvPr/>
            </p:nvSpPr>
            <p:spPr>
              <a:xfrm>
                <a:off x="1569267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441" name="Group 440"/>
            <p:cNvGrpSpPr/>
            <p:nvPr/>
          </p:nvGrpSpPr>
          <p:grpSpPr>
            <a:xfrm>
              <a:off x="1530826" y="519483"/>
              <a:ext cx="273732" cy="3262959"/>
              <a:chOff x="1785258" y="519483"/>
              <a:chExt cx="273732" cy="3262959"/>
            </a:xfrm>
          </p:grpSpPr>
          <p:cxnSp>
            <p:nvCxnSpPr>
              <p:cNvPr id="442" name="Straight Connector 441"/>
              <p:cNvCxnSpPr/>
              <p:nvPr/>
            </p:nvCxnSpPr>
            <p:spPr>
              <a:xfrm rot="10800000">
                <a:off x="1898459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3" name="Text Box 184"/>
              <p:cNvSpPr txBox="1"/>
              <p:nvPr/>
            </p:nvSpPr>
            <p:spPr>
              <a:xfrm rot="16200000">
                <a:off x="578004" y="1726743"/>
                <a:ext cx="2688246" cy="27372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Spectral Methods</a:t>
                </a:r>
              </a:p>
            </p:txBody>
          </p:sp>
          <p:sp>
            <p:nvSpPr>
              <p:cNvPr id="444" name="Text Box 342"/>
              <p:cNvSpPr txBox="1"/>
              <p:nvPr/>
            </p:nvSpPr>
            <p:spPr>
              <a:xfrm>
                <a:off x="1785258" y="3416682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18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</p:txBody>
          </p:sp>
        </p:grpSp>
        <p:sp>
          <p:nvSpPr>
            <p:cNvPr id="445" name="Left Brace 444"/>
            <p:cNvSpPr/>
            <p:nvPr/>
          </p:nvSpPr>
          <p:spPr>
            <a:xfrm rot="16200000" flipV="1">
              <a:off x="1352794" y="3145859"/>
              <a:ext cx="79370" cy="1365730"/>
            </a:xfrm>
            <a:prstGeom prst="leftBrac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Text Box 324"/>
            <p:cNvSpPr txBox="1"/>
            <p:nvPr/>
          </p:nvSpPr>
          <p:spPr>
            <a:xfrm>
              <a:off x="720047" y="3896685"/>
              <a:ext cx="1363651" cy="37241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Simulation (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Exascale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) Processing Diamonds</a:t>
              </a:r>
            </a:p>
          </p:txBody>
        </p:sp>
        <p:grpSp>
          <p:nvGrpSpPr>
            <p:cNvPr id="447" name="Group 446"/>
            <p:cNvGrpSpPr/>
            <p:nvPr/>
          </p:nvGrpSpPr>
          <p:grpSpPr>
            <a:xfrm>
              <a:off x="10528486" y="2869325"/>
              <a:ext cx="273963" cy="2938058"/>
              <a:chOff x="10321760" y="2869325"/>
              <a:chExt cx="273963" cy="2938058"/>
            </a:xfrm>
          </p:grpSpPr>
          <p:sp>
            <p:nvSpPr>
              <p:cNvPr id="448" name="Text Box 168"/>
              <p:cNvSpPr txBox="1"/>
              <p:nvPr/>
            </p:nvSpPr>
            <p:spPr>
              <a:xfrm rot="5400000">
                <a:off x="9283504" y="4495164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Data Abstraction</a:t>
                </a:r>
              </a:p>
            </p:txBody>
          </p:sp>
          <p:sp>
            <p:nvSpPr>
              <p:cNvPr id="449" name="Text Box 342"/>
              <p:cNvSpPr txBox="1"/>
              <p:nvPr/>
            </p:nvSpPr>
            <p:spPr>
              <a:xfrm>
                <a:off x="10342991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12</a:t>
                </a:r>
              </a:p>
            </p:txBody>
          </p: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0478714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51" name="Group 450"/>
            <p:cNvGrpSpPr/>
            <p:nvPr/>
          </p:nvGrpSpPr>
          <p:grpSpPr>
            <a:xfrm>
              <a:off x="10753171" y="2869325"/>
              <a:ext cx="273963" cy="2935828"/>
              <a:chOff x="10530543" y="2869325"/>
              <a:chExt cx="273963" cy="2935828"/>
            </a:xfrm>
          </p:grpSpPr>
          <p:sp>
            <p:nvSpPr>
              <p:cNvPr id="452" name="Text Box 168"/>
              <p:cNvSpPr txBox="1"/>
              <p:nvPr/>
            </p:nvSpPr>
            <p:spPr>
              <a:xfrm rot="5400000">
                <a:off x="9492287" y="4492934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Model Abstraction</a:t>
                </a:r>
              </a:p>
            </p:txBody>
          </p:sp>
          <p:cxnSp>
            <p:nvCxnSpPr>
              <p:cNvPr id="453" name="Straight Connector 452"/>
              <p:cNvCxnSpPr/>
              <p:nvPr/>
            </p:nvCxnSpPr>
            <p:spPr>
              <a:xfrm rot="10800000">
                <a:off x="10676874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4" name="Text Box 342"/>
              <p:cNvSpPr txBox="1"/>
              <p:nvPr/>
            </p:nvSpPr>
            <p:spPr>
              <a:xfrm>
                <a:off x="10554224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12</a:t>
                </a:r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10944744" y="2869325"/>
              <a:ext cx="276269" cy="3405763"/>
              <a:chOff x="10706214" y="2869325"/>
              <a:chExt cx="276269" cy="3405763"/>
            </a:xfrm>
          </p:grpSpPr>
          <p:sp>
            <p:nvSpPr>
              <p:cNvPr id="456" name="Text Box 170"/>
              <p:cNvSpPr txBox="1"/>
              <p:nvPr/>
            </p:nvSpPr>
            <p:spPr>
              <a:xfrm rot="5400000">
                <a:off x="9429406" y="4724316"/>
                <a:ext cx="2827580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Data Metric = M / Non-Metric = N</a:t>
                </a:r>
              </a:p>
            </p:txBody>
          </p:sp>
          <p:cxnSp>
            <p:nvCxnSpPr>
              <p:cNvPr id="457" name="Straight Connector 456"/>
              <p:cNvCxnSpPr/>
              <p:nvPr/>
            </p:nvCxnSpPr>
            <p:spPr>
              <a:xfrm rot="10800000">
                <a:off x="10873570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8" name="Text Box 342"/>
              <p:cNvSpPr txBox="1"/>
              <p:nvPr/>
            </p:nvSpPr>
            <p:spPr>
              <a:xfrm>
                <a:off x="10746942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13</a:t>
                </a:r>
              </a:p>
            </p:txBody>
          </p:sp>
        </p:grpSp>
        <p:grpSp>
          <p:nvGrpSpPr>
            <p:cNvPr id="459" name="Group 458"/>
            <p:cNvGrpSpPr/>
            <p:nvPr/>
          </p:nvGrpSpPr>
          <p:grpSpPr>
            <a:xfrm>
              <a:off x="11170673" y="2869325"/>
              <a:ext cx="279363" cy="3405762"/>
              <a:chOff x="10916241" y="2869325"/>
              <a:chExt cx="279363" cy="3405762"/>
            </a:xfrm>
          </p:grpSpPr>
          <p:sp>
            <p:nvSpPr>
              <p:cNvPr id="460" name="Text Box 170"/>
              <p:cNvSpPr txBox="1"/>
              <p:nvPr/>
            </p:nvSpPr>
            <p:spPr>
              <a:xfrm rot="5400000">
                <a:off x="9639433" y="4724315"/>
                <a:ext cx="2827580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Data Metric = M / Non-Metric = N</a:t>
                </a:r>
              </a:p>
            </p:txBody>
          </p:sp>
          <p:cxnSp>
            <p:nvCxnSpPr>
              <p:cNvPr id="461" name="Straight Connector 460"/>
              <p:cNvCxnSpPr/>
              <p:nvPr/>
            </p:nvCxnSpPr>
            <p:spPr>
              <a:xfrm rot="10800000">
                <a:off x="11077946" y="3226174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62" name="Text Box 342"/>
              <p:cNvSpPr txBox="1"/>
              <p:nvPr/>
            </p:nvSpPr>
            <p:spPr>
              <a:xfrm>
                <a:off x="10960063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13</a:t>
                </a:r>
              </a:p>
            </p:txBody>
          </p:sp>
        </p:grpSp>
        <p:grpSp>
          <p:nvGrpSpPr>
            <p:cNvPr id="463" name="Group 462"/>
            <p:cNvGrpSpPr/>
            <p:nvPr/>
          </p:nvGrpSpPr>
          <p:grpSpPr>
            <a:xfrm>
              <a:off x="11405203" y="2869325"/>
              <a:ext cx="276726" cy="2928656"/>
              <a:chOff x="11134869" y="2869325"/>
              <a:chExt cx="276726" cy="29286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4" name="Text Box 172"/>
                  <p:cNvSpPr txBox="1"/>
                  <p:nvPr/>
                </p:nvSpPr>
                <p:spPr>
                  <a:xfrm rot="5400000">
                    <a:off x="10096613" y="4485762"/>
                    <a:ext cx="2350475" cy="273963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just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4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𝑂</m:t>
                        </m:r>
                        <m:d>
                          <m:dPr>
                            <m:ctrlP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a14:m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Times New Roman" panose="02020603050405020304" pitchFamily="18" charset="0"/>
                        <a:cs typeface="+mn-cs"/>
                      </a:rPr>
                      <a:t> = NN / </a:t>
                    </a:r>
                    <a14:m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𝑂</m:t>
                        </m:r>
                        <m: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𝑁</m:t>
                        </m:r>
                        <m: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)</m:t>
                        </m:r>
                      </m:oMath>
                    </a14:m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Times New Roman" panose="02020603050405020304" pitchFamily="18" charset="0"/>
                        <a:cs typeface="+mn-cs"/>
                      </a:rPr>
                      <a:t> = N</a:t>
                    </a:r>
                  </a:p>
                </p:txBody>
              </p:sp>
            </mc:Choice>
            <mc:Fallback xmlns="">
              <p:sp>
                <p:nvSpPr>
                  <p:cNvPr id="78" name="Text Box 1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0096613" y="4485762"/>
                    <a:ext cx="2350475" cy="27396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444" t="-2338" r="-15556"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5" name="Straight Connector 464"/>
              <p:cNvCxnSpPr/>
              <p:nvPr/>
            </p:nvCxnSpPr>
            <p:spPr>
              <a:xfrm rot="10800000">
                <a:off x="11289255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66" name="Text Box 342"/>
              <p:cNvSpPr txBox="1"/>
              <p:nvPr/>
            </p:nvSpPr>
            <p:spPr>
              <a:xfrm>
                <a:off x="11176054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14</a:t>
                </a:r>
              </a:p>
            </p:txBody>
          </p:sp>
        </p:grpSp>
        <p:grpSp>
          <p:nvGrpSpPr>
            <p:cNvPr id="467" name="Group 466"/>
            <p:cNvGrpSpPr/>
            <p:nvPr/>
          </p:nvGrpSpPr>
          <p:grpSpPr>
            <a:xfrm>
              <a:off x="10092363" y="2869325"/>
              <a:ext cx="282512" cy="3405763"/>
              <a:chOff x="9917441" y="2869325"/>
              <a:chExt cx="282512" cy="3405763"/>
            </a:xfrm>
          </p:grpSpPr>
          <p:sp>
            <p:nvSpPr>
              <p:cNvPr id="468" name="Text Box 189"/>
              <p:cNvSpPr txBox="1"/>
              <p:nvPr/>
            </p:nvSpPr>
            <p:spPr>
              <a:xfrm rot="5400000">
                <a:off x="8645333" y="4729016"/>
                <a:ext cx="2818180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Regular = R / Irregular = I Model</a:t>
                </a:r>
              </a:p>
            </p:txBody>
          </p:sp>
          <p:cxnSp>
            <p:nvCxnSpPr>
              <p:cNvPr id="469" name="Straight Connector 468"/>
              <p:cNvCxnSpPr/>
              <p:nvPr/>
            </p:nvCxnSpPr>
            <p:spPr>
              <a:xfrm rot="10800000">
                <a:off x="10062297" y="3226174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0" name="Text Box 342"/>
              <p:cNvSpPr txBox="1"/>
              <p:nvPr/>
            </p:nvSpPr>
            <p:spPr>
              <a:xfrm>
                <a:off x="9964412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10</a:t>
                </a:r>
              </a:p>
            </p:txBody>
          </p:sp>
        </p:grpSp>
        <p:grpSp>
          <p:nvGrpSpPr>
            <p:cNvPr id="471" name="Group 470"/>
            <p:cNvGrpSpPr/>
            <p:nvPr/>
          </p:nvGrpSpPr>
          <p:grpSpPr>
            <a:xfrm>
              <a:off x="9019931" y="2869325"/>
              <a:ext cx="273963" cy="2938058"/>
              <a:chOff x="8924519" y="2869325"/>
              <a:chExt cx="273963" cy="2938058"/>
            </a:xfrm>
          </p:grpSpPr>
          <p:sp>
            <p:nvSpPr>
              <p:cNvPr id="472" name="Text Box 166"/>
              <p:cNvSpPr txBox="1"/>
              <p:nvPr/>
            </p:nvSpPr>
            <p:spPr>
              <a:xfrm rot="5400000">
                <a:off x="7886263" y="4495164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Veracity</a:t>
                </a:r>
              </a:p>
            </p:txBody>
          </p:sp>
          <p:sp>
            <p:nvSpPr>
              <p:cNvPr id="473" name="Text Box 342"/>
              <p:cNvSpPr txBox="1"/>
              <p:nvPr/>
            </p:nvSpPr>
            <p:spPr>
              <a:xfrm>
                <a:off x="8949137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7</a:t>
                </a:r>
              </a:p>
            </p:txBody>
          </p:sp>
          <p:cxnSp>
            <p:nvCxnSpPr>
              <p:cNvPr id="474" name="Straight Connector 473"/>
              <p:cNvCxnSpPr/>
              <p:nvPr/>
            </p:nvCxnSpPr>
            <p:spPr>
              <a:xfrm rot="10800000">
                <a:off x="9068958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75" name="Group 474"/>
            <p:cNvGrpSpPr/>
            <p:nvPr/>
          </p:nvGrpSpPr>
          <p:grpSpPr>
            <a:xfrm>
              <a:off x="10315879" y="2869325"/>
              <a:ext cx="273963" cy="2939134"/>
              <a:chOff x="10125055" y="2869325"/>
              <a:chExt cx="273963" cy="2939134"/>
            </a:xfrm>
          </p:grpSpPr>
          <p:sp>
            <p:nvSpPr>
              <p:cNvPr id="476" name="Text Box 168"/>
              <p:cNvSpPr txBox="1"/>
              <p:nvPr/>
            </p:nvSpPr>
            <p:spPr>
              <a:xfrm rot="5400000">
                <a:off x="9086799" y="4496240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Iterative / Simple</a:t>
                </a:r>
              </a:p>
            </p:txBody>
          </p:sp>
          <p:sp>
            <p:nvSpPr>
              <p:cNvPr id="477" name="Text Box 342"/>
              <p:cNvSpPr txBox="1"/>
              <p:nvPr/>
            </p:nvSpPr>
            <p:spPr>
              <a:xfrm>
                <a:off x="10140349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11</a:t>
                </a:r>
              </a:p>
            </p:txBody>
          </p: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0273309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79" name="Group 478"/>
            <p:cNvGrpSpPr/>
            <p:nvPr/>
          </p:nvGrpSpPr>
          <p:grpSpPr>
            <a:xfrm>
              <a:off x="9222269" y="2869325"/>
              <a:ext cx="273963" cy="2938058"/>
              <a:chOff x="9110955" y="2869325"/>
              <a:chExt cx="273963" cy="2938058"/>
            </a:xfrm>
          </p:grpSpPr>
          <p:sp>
            <p:nvSpPr>
              <p:cNvPr id="480" name="Text Box 167"/>
              <p:cNvSpPr txBox="1"/>
              <p:nvPr/>
            </p:nvSpPr>
            <p:spPr>
              <a:xfrm rot="5400000">
                <a:off x="8072699" y="4495164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Communication Structure</a:t>
                </a:r>
              </a:p>
            </p:txBody>
          </p:sp>
          <p:cxnSp>
            <p:nvCxnSpPr>
              <p:cNvPr id="481" name="Straight Connector 480"/>
              <p:cNvCxnSpPr/>
              <p:nvPr/>
            </p:nvCxnSpPr>
            <p:spPr>
              <a:xfrm rot="10800000">
                <a:off x="9267117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82" name="Text Box 342"/>
              <p:cNvSpPr txBox="1"/>
              <p:nvPr/>
            </p:nvSpPr>
            <p:spPr>
              <a:xfrm>
                <a:off x="9144467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8</a:t>
                </a:r>
              </a:p>
            </p:txBody>
          </p:sp>
        </p:grpSp>
        <p:grpSp>
          <p:nvGrpSpPr>
            <p:cNvPr id="483" name="Group 482"/>
            <p:cNvGrpSpPr/>
            <p:nvPr/>
          </p:nvGrpSpPr>
          <p:grpSpPr>
            <a:xfrm>
              <a:off x="9433737" y="2869325"/>
              <a:ext cx="273963" cy="2935828"/>
              <a:chOff x="9306521" y="2869325"/>
              <a:chExt cx="273963" cy="2935828"/>
            </a:xfrm>
          </p:grpSpPr>
          <p:sp>
            <p:nvSpPr>
              <p:cNvPr id="484" name="Text Box 190"/>
              <p:cNvSpPr txBox="1"/>
              <p:nvPr/>
            </p:nvSpPr>
            <p:spPr>
              <a:xfrm rot="5400000">
                <a:off x="8268265" y="4492934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Dynamic = D / Static = S</a:t>
                </a:r>
              </a:p>
            </p:txBody>
          </p:sp>
          <p:cxnSp>
            <p:nvCxnSpPr>
              <p:cNvPr id="485" name="Straight Connector 484"/>
              <p:cNvCxnSpPr/>
              <p:nvPr/>
            </p:nvCxnSpPr>
            <p:spPr>
              <a:xfrm rot="10800000">
                <a:off x="9463813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86" name="Text Box 342"/>
              <p:cNvSpPr txBox="1"/>
              <p:nvPr/>
            </p:nvSpPr>
            <p:spPr>
              <a:xfrm>
                <a:off x="9337185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9</a:t>
                </a:r>
              </a:p>
            </p:txBody>
          </p:sp>
        </p:grpSp>
        <p:grpSp>
          <p:nvGrpSpPr>
            <p:cNvPr id="487" name="Group 486"/>
            <p:cNvGrpSpPr/>
            <p:nvPr/>
          </p:nvGrpSpPr>
          <p:grpSpPr>
            <a:xfrm>
              <a:off x="9658868" y="2869325"/>
              <a:ext cx="273963" cy="2935828"/>
              <a:chOff x="9515750" y="2869325"/>
              <a:chExt cx="273963" cy="2935828"/>
            </a:xfrm>
          </p:grpSpPr>
          <p:sp>
            <p:nvSpPr>
              <p:cNvPr id="488" name="Text Box 190"/>
              <p:cNvSpPr txBox="1"/>
              <p:nvPr/>
            </p:nvSpPr>
            <p:spPr>
              <a:xfrm rot="5400000">
                <a:off x="8477494" y="4492934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Dynamic = D / Static = S</a:t>
                </a:r>
              </a:p>
            </p:txBody>
          </p:sp>
          <p:cxnSp>
            <p:nvCxnSpPr>
              <p:cNvPr id="489" name="Straight Connector 488"/>
              <p:cNvCxnSpPr/>
              <p:nvPr/>
            </p:nvCxnSpPr>
            <p:spPr>
              <a:xfrm rot="10800000">
                <a:off x="9668189" y="3226174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90" name="Text Box 342"/>
              <p:cNvSpPr txBox="1"/>
              <p:nvPr/>
            </p:nvSpPr>
            <p:spPr>
              <a:xfrm>
                <a:off x="9550306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9</a:t>
                </a:r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9896670" y="2869325"/>
              <a:ext cx="273963" cy="3194240"/>
              <a:chOff x="9737650" y="2869325"/>
              <a:chExt cx="273963" cy="3194240"/>
            </a:xfrm>
          </p:grpSpPr>
          <p:sp>
            <p:nvSpPr>
              <p:cNvPr id="492" name="Text Box 189"/>
              <p:cNvSpPr txBox="1"/>
              <p:nvPr/>
            </p:nvSpPr>
            <p:spPr>
              <a:xfrm rot="5400000">
                <a:off x="8571303" y="4623255"/>
                <a:ext cx="2606657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Regular = R / Irregular = I Data</a:t>
                </a:r>
              </a:p>
            </p:txBody>
          </p:sp>
          <p:cxnSp>
            <p:nvCxnSpPr>
              <p:cNvPr id="493" name="Straight Connector 492"/>
              <p:cNvCxnSpPr/>
              <p:nvPr/>
            </p:nvCxnSpPr>
            <p:spPr>
              <a:xfrm rot="10800000">
                <a:off x="9879498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94" name="Text Box 342"/>
              <p:cNvSpPr txBox="1"/>
              <p:nvPr/>
            </p:nvSpPr>
            <p:spPr>
              <a:xfrm>
                <a:off x="9766297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10</a:t>
                </a:r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8798237" y="2869325"/>
              <a:ext cx="273963" cy="2938058"/>
              <a:chOff x="8718727" y="2869325"/>
              <a:chExt cx="273963" cy="2938058"/>
            </a:xfrm>
          </p:grpSpPr>
          <p:sp>
            <p:nvSpPr>
              <p:cNvPr id="496" name="Text Box 165"/>
              <p:cNvSpPr txBox="1"/>
              <p:nvPr/>
            </p:nvSpPr>
            <p:spPr>
              <a:xfrm rot="5400000">
                <a:off x="7680471" y="4495164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Model Variety</a:t>
                </a:r>
              </a:p>
            </p:txBody>
          </p:sp>
          <p:sp>
            <p:nvSpPr>
              <p:cNvPr id="497" name="Text Box 342"/>
              <p:cNvSpPr txBox="1"/>
              <p:nvPr/>
            </p:nvSpPr>
            <p:spPr>
              <a:xfrm>
                <a:off x="8735739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6</a:t>
                </a:r>
              </a:p>
            </p:txBody>
          </p:sp>
          <p:cxnSp>
            <p:nvCxnSpPr>
              <p:cNvPr id="498" name="Straight Connector 497"/>
              <p:cNvCxnSpPr/>
              <p:nvPr/>
            </p:nvCxnSpPr>
            <p:spPr>
              <a:xfrm rot="10800000">
                <a:off x="8871462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99" name="Group 498"/>
            <p:cNvGrpSpPr/>
            <p:nvPr/>
          </p:nvGrpSpPr>
          <p:grpSpPr>
            <a:xfrm>
              <a:off x="8362105" y="2869325"/>
              <a:ext cx="295693" cy="2938058"/>
              <a:chOff x="8314399" y="2869325"/>
              <a:chExt cx="295693" cy="2938058"/>
            </a:xfrm>
          </p:grpSpPr>
          <p:sp>
            <p:nvSpPr>
              <p:cNvPr id="500" name="Text Box 164"/>
              <p:cNvSpPr txBox="1"/>
              <p:nvPr/>
            </p:nvSpPr>
            <p:spPr>
              <a:xfrm rot="5400000">
                <a:off x="7276143" y="4495164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Data Velocity</a:t>
                </a:r>
              </a:p>
            </p:txBody>
          </p:sp>
          <p:cxnSp>
            <p:nvCxnSpPr>
              <p:cNvPr id="501" name="Straight Connector 500"/>
              <p:cNvCxnSpPr/>
              <p:nvPr/>
            </p:nvCxnSpPr>
            <p:spPr>
              <a:xfrm rot="10800000">
                <a:off x="8472436" y="3226174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02" name="Text Box 342"/>
              <p:cNvSpPr txBox="1"/>
              <p:nvPr/>
            </p:nvSpPr>
            <p:spPr>
              <a:xfrm>
                <a:off x="8374551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5</a:t>
                </a:r>
              </a:p>
            </p:txBody>
          </p:sp>
        </p:grpSp>
        <p:grpSp>
          <p:nvGrpSpPr>
            <p:cNvPr id="503" name="Group 502"/>
            <p:cNvGrpSpPr/>
            <p:nvPr/>
          </p:nvGrpSpPr>
          <p:grpSpPr>
            <a:xfrm>
              <a:off x="7311570" y="2869325"/>
              <a:ext cx="235541" cy="2352777"/>
              <a:chOff x="7311570" y="2869325"/>
              <a:chExt cx="235541" cy="2352777"/>
            </a:xfrm>
          </p:grpSpPr>
          <p:sp>
            <p:nvSpPr>
              <p:cNvPr id="504" name="Text Box 159"/>
              <p:cNvSpPr txBox="1"/>
              <p:nvPr/>
            </p:nvSpPr>
            <p:spPr>
              <a:xfrm rot="5400000">
                <a:off x="6567685" y="4252481"/>
                <a:ext cx="1765195" cy="17404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Performance Metrics</a:t>
                </a:r>
              </a:p>
            </p:txBody>
          </p:sp>
          <p:sp>
            <p:nvSpPr>
              <p:cNvPr id="505" name="Text Box 342"/>
              <p:cNvSpPr txBox="1"/>
              <p:nvPr/>
            </p:nvSpPr>
            <p:spPr>
              <a:xfrm>
                <a:off x="7311570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1</a:t>
                </a:r>
              </a:p>
            </p:txBody>
          </p:sp>
          <p:cxnSp>
            <p:nvCxnSpPr>
              <p:cNvPr id="506" name="Straight Connector 505"/>
              <p:cNvCxnSpPr/>
              <p:nvPr/>
            </p:nvCxnSpPr>
            <p:spPr>
              <a:xfrm rot="10800000">
                <a:off x="7447293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7" name="Group 506"/>
            <p:cNvGrpSpPr/>
            <p:nvPr/>
          </p:nvGrpSpPr>
          <p:grpSpPr>
            <a:xfrm>
              <a:off x="8570715" y="2869325"/>
              <a:ext cx="273963" cy="2938058"/>
              <a:chOff x="8507107" y="2869325"/>
              <a:chExt cx="273963" cy="2938058"/>
            </a:xfrm>
          </p:grpSpPr>
          <p:sp>
            <p:nvSpPr>
              <p:cNvPr id="508" name="Text Box 165"/>
              <p:cNvSpPr txBox="1"/>
              <p:nvPr/>
            </p:nvSpPr>
            <p:spPr>
              <a:xfrm rot="5400000">
                <a:off x="7468851" y="4495164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Data Variety</a:t>
                </a:r>
              </a:p>
            </p:txBody>
          </p:sp>
          <p:sp>
            <p:nvSpPr>
              <p:cNvPr id="509" name="Text Box 342"/>
              <p:cNvSpPr txBox="1"/>
              <p:nvPr/>
            </p:nvSpPr>
            <p:spPr>
              <a:xfrm>
                <a:off x="8534586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6</a:t>
                </a:r>
              </a:p>
            </p:txBody>
          </p:sp>
          <p:cxnSp>
            <p:nvCxnSpPr>
              <p:cNvPr id="510" name="Straight Connector 509"/>
              <p:cNvCxnSpPr/>
              <p:nvPr/>
            </p:nvCxnSpPr>
            <p:spPr>
              <a:xfrm rot="10800000">
                <a:off x="8667546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11" name="Group 510"/>
            <p:cNvGrpSpPr/>
            <p:nvPr/>
          </p:nvGrpSpPr>
          <p:grpSpPr>
            <a:xfrm>
              <a:off x="7507340" y="2869325"/>
              <a:ext cx="273963" cy="3216010"/>
              <a:chOff x="7507340" y="2869325"/>
              <a:chExt cx="273963" cy="3216010"/>
            </a:xfrm>
          </p:grpSpPr>
          <p:sp>
            <p:nvSpPr>
              <p:cNvPr id="512" name="Text Box 161"/>
              <p:cNvSpPr txBox="1"/>
              <p:nvPr/>
            </p:nvSpPr>
            <p:spPr>
              <a:xfrm rot="5400000">
                <a:off x="6330108" y="4634139"/>
                <a:ext cx="2628428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Flops per Byte/Memory IO/Flops per watt</a:t>
                </a:r>
              </a:p>
            </p:txBody>
          </p:sp>
          <p:cxnSp>
            <p:nvCxnSpPr>
              <p:cNvPr id="513" name="Straight Connector 512"/>
              <p:cNvCxnSpPr/>
              <p:nvPr/>
            </p:nvCxnSpPr>
            <p:spPr>
              <a:xfrm rot="10800000">
                <a:off x="7661354" y="3227806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14" name="Text Box 342"/>
              <p:cNvSpPr txBox="1"/>
              <p:nvPr/>
            </p:nvSpPr>
            <p:spPr>
              <a:xfrm>
                <a:off x="7538704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515" name="Group 514"/>
            <p:cNvGrpSpPr/>
            <p:nvPr/>
          </p:nvGrpSpPr>
          <p:grpSpPr>
            <a:xfrm>
              <a:off x="7717251" y="2869325"/>
              <a:ext cx="273963" cy="3742350"/>
              <a:chOff x="7717251" y="2869325"/>
              <a:chExt cx="273963" cy="3742350"/>
            </a:xfrm>
          </p:grpSpPr>
          <p:sp>
            <p:nvSpPr>
              <p:cNvPr id="516" name="Text Box 162"/>
              <p:cNvSpPr txBox="1"/>
              <p:nvPr/>
            </p:nvSpPr>
            <p:spPr>
              <a:xfrm rot="5400000">
                <a:off x="6275734" y="4896195"/>
                <a:ext cx="3156997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Execution Environment; Core libraries</a:t>
                </a:r>
              </a:p>
            </p:txBody>
          </p:sp>
          <p:cxnSp>
            <p:nvCxnSpPr>
              <p:cNvPr id="517" name="Straight Connector 516"/>
              <p:cNvCxnSpPr/>
              <p:nvPr/>
            </p:nvCxnSpPr>
            <p:spPr>
              <a:xfrm rot="10800000">
                <a:off x="7873952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18" name="Text Box 342"/>
              <p:cNvSpPr txBox="1"/>
              <p:nvPr/>
            </p:nvSpPr>
            <p:spPr>
              <a:xfrm>
                <a:off x="7747324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519" name="Group 518"/>
            <p:cNvGrpSpPr/>
            <p:nvPr/>
          </p:nvGrpSpPr>
          <p:grpSpPr>
            <a:xfrm>
              <a:off x="7922345" y="2869325"/>
              <a:ext cx="289543" cy="2938057"/>
              <a:chOff x="7906443" y="2869325"/>
              <a:chExt cx="289543" cy="2938057"/>
            </a:xfrm>
          </p:grpSpPr>
          <p:sp>
            <p:nvSpPr>
              <p:cNvPr id="520" name="Text Box 163"/>
              <p:cNvSpPr txBox="1"/>
              <p:nvPr/>
            </p:nvSpPr>
            <p:spPr>
              <a:xfrm rot="5400000">
                <a:off x="6868187" y="4495163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Data Volume</a:t>
                </a:r>
              </a:p>
            </p:txBody>
          </p: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8078328" y="3226174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22" name="Text Box 342"/>
              <p:cNvSpPr txBox="1"/>
              <p:nvPr/>
            </p:nvSpPr>
            <p:spPr>
              <a:xfrm>
                <a:off x="7960445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8157957" y="2869325"/>
              <a:ext cx="285824" cy="2938057"/>
              <a:chOff x="8126153" y="2869325"/>
              <a:chExt cx="285824" cy="2938057"/>
            </a:xfrm>
          </p:grpSpPr>
          <p:sp>
            <p:nvSpPr>
              <p:cNvPr id="524" name="Text Box 163"/>
              <p:cNvSpPr txBox="1"/>
              <p:nvPr/>
            </p:nvSpPr>
            <p:spPr>
              <a:xfrm rot="5400000">
                <a:off x="7087897" y="4495163"/>
                <a:ext cx="2350475" cy="2739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Model Size</a:t>
                </a:r>
              </a:p>
            </p:txBody>
          </p:sp>
          <p:cxnSp>
            <p:nvCxnSpPr>
              <p:cNvPr id="525" name="Straight Connector 524"/>
              <p:cNvCxnSpPr/>
              <p:nvPr/>
            </p:nvCxnSpPr>
            <p:spPr>
              <a:xfrm rot="10800000">
                <a:off x="8289637" y="3226990"/>
                <a:ext cx="0" cy="196689"/>
              </a:xfrm>
              <a:prstGeom prst="line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26" name="Text Box 342"/>
              <p:cNvSpPr txBox="1"/>
              <p:nvPr/>
            </p:nvSpPr>
            <p:spPr>
              <a:xfrm>
                <a:off x="8176436" y="2869325"/>
                <a:ext cx="235541" cy="3657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+mn-cs"/>
                  </a:rPr>
                  <a:t>4</a:t>
                </a: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533724" y="5231758"/>
            <a:ext cx="3437732" cy="92333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64 Features in 4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both Big Data and simulation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Take Away: Big Data Is Diverse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2285" y="861907"/>
            <a:ext cx="5867400" cy="52470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/>
              <a:t>BigDataBench</a:t>
            </a:r>
            <a:endParaRPr lang="en-US" sz="2000" b="1" dirty="0" smtClean="0"/>
          </a:p>
          <a:p>
            <a:pPr lvl="1">
              <a:spcAft>
                <a:spcPts val="0"/>
              </a:spcAft>
            </a:pPr>
            <a:r>
              <a:rPr lang="en-US" sz="1800" dirty="0" smtClean="0"/>
              <a:t>42 benchmarks targeting Internet services in 5 application domains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/>
              <a:t>HiBench</a:t>
            </a:r>
            <a:endParaRPr lang="en-US" sz="2000" b="1" dirty="0" smtClean="0"/>
          </a:p>
          <a:p>
            <a:pPr lvl="1">
              <a:spcAft>
                <a:spcPts val="0"/>
              </a:spcAft>
            </a:pPr>
            <a:r>
              <a:rPr lang="en-US" sz="1800" dirty="0" smtClean="0"/>
              <a:t>Evaluates Hadoop and its ecosystem against a few micro-benchmarks and real applications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Graph500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Breadth first search (BFS) kernel on graph data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/>
              <a:t>BigBench</a:t>
            </a:r>
            <a:endParaRPr lang="en-US" sz="2000" b="1" dirty="0" smtClean="0"/>
          </a:p>
          <a:p>
            <a:pPr lvl="1">
              <a:spcAft>
                <a:spcPts val="0"/>
              </a:spcAft>
            </a:pPr>
            <a:r>
              <a:rPr lang="en-US" sz="1800" dirty="0" smtClean="0"/>
              <a:t>End-to-end benchmark carrying 30 workloads against a synthetic retailer model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/>
              <a:t>LinkBench</a:t>
            </a:r>
            <a:endParaRPr lang="en-US" sz="2000" b="1" dirty="0" smtClean="0"/>
          </a:p>
          <a:p>
            <a:pPr lvl="1">
              <a:spcAft>
                <a:spcPts val="0"/>
              </a:spcAft>
            </a:pPr>
            <a:r>
              <a:rPr lang="en-US" sz="1800" dirty="0" smtClean="0"/>
              <a:t>Benchmark to evaluate Facebook’s graph serving capabilities</a:t>
            </a:r>
          </a:p>
          <a:p>
            <a:pPr>
              <a:spcBef>
                <a:spcPts val="600"/>
              </a:spcBef>
            </a:pPr>
            <a:r>
              <a:rPr lang="en-US" sz="2000" b="1" dirty="0" err="1" smtClean="0"/>
              <a:t>MineBench</a:t>
            </a:r>
            <a:endParaRPr lang="en-US" sz="2000" b="1" dirty="0" smtClean="0"/>
          </a:p>
          <a:p>
            <a:pPr lvl="1"/>
            <a:r>
              <a:rPr lang="en-US" sz="1800" dirty="0" smtClean="0"/>
              <a:t>15 data mining applications covering 5 application areas</a:t>
            </a:r>
          </a:p>
          <a:p>
            <a:pPr lvl="1"/>
            <a:endParaRPr lang="en-US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19685" y="861907"/>
            <a:ext cx="5867400" cy="524706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SzPct val="85000"/>
              <a:buFont typeface="Webdings" panose="05030102010509060703" pitchFamily="18" charset="2"/>
              <a:buChar char="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00000"/>
              </a:buClr>
              <a:buFont typeface="Calibri" panose="020F0502020204030204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 smtClean="0"/>
              <a:t>BG Benchmark</a:t>
            </a:r>
          </a:p>
          <a:p>
            <a:pPr lvl="1"/>
            <a:r>
              <a:rPr lang="en-US" sz="1600" dirty="0" smtClean="0"/>
              <a:t>Benchmarks data stores for social interactive read/write actions satisfying a given service level agreement (SLA)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Berkeley Big Data Benchmark</a:t>
            </a:r>
          </a:p>
          <a:p>
            <a:pPr lvl="1"/>
            <a:r>
              <a:rPr lang="en-US" sz="1600" dirty="0" smtClean="0"/>
              <a:t>A few relational queries against Redshift, Hive, </a:t>
            </a:r>
            <a:r>
              <a:rPr lang="en-US" sz="1600" dirty="0" err="1" smtClean="0"/>
              <a:t>SparkSQL</a:t>
            </a:r>
            <a:r>
              <a:rPr lang="en-US" sz="1600" dirty="0" smtClean="0"/>
              <a:t>, Impala, and Stinger/</a:t>
            </a:r>
            <a:r>
              <a:rPr lang="en-US" sz="1600" dirty="0" err="1" smtClean="0"/>
              <a:t>Tez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b="1" dirty="0" err="1" smtClean="0"/>
              <a:t>TPCx</a:t>
            </a:r>
            <a:r>
              <a:rPr lang="en-US" b="1" dirty="0" smtClean="0"/>
              <a:t>-HS</a:t>
            </a:r>
          </a:p>
          <a:p>
            <a:pPr lvl="1"/>
            <a:r>
              <a:rPr lang="en-US" sz="1600" dirty="0" smtClean="0"/>
              <a:t>Vendor neutral Hadoop sort benchmark from TPC-BD working group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Yahoo Cloud Serving Benchmark (YCSB)</a:t>
            </a:r>
          </a:p>
          <a:p>
            <a:pPr lvl="1"/>
            <a:r>
              <a:rPr lang="en-US" sz="1600" dirty="0" smtClean="0"/>
              <a:t>Evaluates a mix of read/write operations against PNUTS, </a:t>
            </a:r>
            <a:r>
              <a:rPr lang="en-US" sz="1600" dirty="0" err="1" smtClean="0"/>
              <a:t>BigTable</a:t>
            </a:r>
            <a:r>
              <a:rPr lang="en-US" sz="1600" dirty="0" smtClean="0"/>
              <a:t>, </a:t>
            </a:r>
            <a:r>
              <a:rPr lang="en-US" sz="1600" dirty="0" err="1" smtClean="0"/>
              <a:t>HBase</a:t>
            </a:r>
            <a:r>
              <a:rPr lang="en-US" sz="1600" dirty="0" smtClean="0"/>
              <a:t>, Cassandra, and Sharded MySQL</a:t>
            </a:r>
          </a:p>
          <a:p>
            <a:pPr>
              <a:spcBef>
                <a:spcPts val="600"/>
              </a:spcBef>
            </a:pPr>
            <a:r>
              <a:rPr lang="en-US" b="1" dirty="0" err="1" smtClean="0"/>
              <a:t>CloudSuite</a:t>
            </a:r>
            <a:endParaRPr lang="en-US" b="1" dirty="0" smtClean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 suite of benchmarks covering scale-out services like data analytics, data caching, data serving, graph analytics, media streaming, etc</a:t>
            </a:r>
            <a:r>
              <a:rPr lang="en-US" sz="1600" dirty="0" smtClean="0"/>
              <a:t>.</a:t>
            </a:r>
          </a:p>
          <a:p>
            <a:pPr marL="58738" lvl="1" indent="0">
              <a:spcBef>
                <a:spcPts val="600"/>
              </a:spcBef>
              <a:buNone/>
            </a:pPr>
            <a:r>
              <a:rPr lang="en-US" b="1" dirty="0" smtClean="0"/>
              <a:t>And more 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77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Rest of the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6235" y="816011"/>
            <a:ext cx="869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Analytics </a:t>
            </a:r>
            <a:r>
              <a:rPr lang="en-US" sz="2400" dirty="0" smtClean="0">
                <a:sym typeface="Wingdings" panose="05000000000000000000" pitchFamily="2" charset="2"/>
              </a:rPr>
              <a:t> Java  Large Multicore  HPC Clusters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96237" y="1685790"/>
            <a:ext cx="3881707" cy="2103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Global communication compared to local point-to-point in scientific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Large data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Improving performance </a:t>
            </a:r>
            <a:r>
              <a:rPr lang="en-US" dirty="0" smtClean="0">
                <a:solidFill>
                  <a:srgbClr val="FF0000"/>
                </a:solidFill>
              </a:rPr>
              <a:t>requires systematic study</a:t>
            </a:r>
            <a:r>
              <a:rPr lang="en-US" dirty="0" smtClean="0">
                <a:solidFill>
                  <a:schemeClr val="tx1"/>
                </a:solidFill>
              </a:rPr>
              <a:t> over many factors.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68597" y="3912228"/>
            <a:ext cx="3886200" cy="2103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Eco system of big data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Interoperable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Typically, not used in HPC, but can give </a:t>
            </a:r>
            <a:r>
              <a:rPr lang="en-US" dirty="0" smtClean="0">
                <a:solidFill>
                  <a:srgbClr val="FF0000"/>
                </a:solidFill>
              </a:rPr>
              <a:t>comparative performance</a:t>
            </a:r>
            <a:r>
              <a:rPr lang="en-US" dirty="0" smtClean="0">
                <a:solidFill>
                  <a:schemeClr val="tx1"/>
                </a:solidFill>
              </a:rPr>
              <a:t> to C/C++ (see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this </a:t>
            </a:r>
            <a:r>
              <a:rPr lang="en-US" dirty="0" smtClean="0">
                <a:solidFill>
                  <a:schemeClr val="tx1"/>
                </a:solidFill>
              </a:rPr>
              <a:t>Google query)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62912" y="3912228"/>
            <a:ext cx="3886200" cy="2103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Core counts of 24 to 36 per node such as Intel Haswell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Multiple NUMA zones per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Efficient exploitation of cores is non-trivial: </a:t>
            </a:r>
            <a:r>
              <a:rPr lang="en-US" dirty="0" smtClean="0">
                <a:solidFill>
                  <a:srgbClr val="FF0000"/>
                </a:solidFill>
              </a:rPr>
              <a:t>how many processes vs threads?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86366" y="1682121"/>
            <a:ext cx="3848730" cy="2103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Big data + cloud is the norm, but not always</a:t>
            </a:r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 analytics demand </a:t>
            </a:r>
            <a:r>
              <a:rPr lang="en-US" dirty="0">
                <a:solidFill>
                  <a:schemeClr val="tx1"/>
                </a:solidFill>
              </a:rPr>
              <a:t>significant computation and communication</a:t>
            </a:r>
          </a:p>
          <a:p>
            <a:pPr marL="225425" lvl="1" indent="-223838"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Fast interconnect and large  </a:t>
            </a:r>
          </a:p>
          <a:p>
            <a:pPr marL="1587" lvl="1">
              <a:tabLst>
                <a:tab pos="287338" algn="l"/>
              </a:tabLst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memory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 smtClean="0">
                <a:solidFill>
                  <a:schemeClr val="tx1"/>
                </a:solidFill>
              </a:rPr>
              <a:t>ideal.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7557" y="1277676"/>
            <a:ext cx="311286" cy="7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01182" y="1277676"/>
            <a:ext cx="311286" cy="7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84464" y="1277676"/>
            <a:ext cx="311286" cy="7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85634" y="1277676"/>
            <a:ext cx="311286" cy="7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7" idx="2"/>
            <a:endCxn id="13" idx="0"/>
          </p:cNvCxnSpPr>
          <p:nvPr/>
        </p:nvCxnSpPr>
        <p:spPr>
          <a:xfrm flipH="1">
            <a:off x="2037091" y="1352145"/>
            <a:ext cx="706109" cy="333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  <a:endCxn id="14" idx="0"/>
          </p:cNvCxnSpPr>
          <p:nvPr/>
        </p:nvCxnSpPr>
        <p:spPr>
          <a:xfrm flipH="1">
            <a:off x="4111697" y="1352145"/>
            <a:ext cx="645128" cy="25600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15" idx="0"/>
          </p:cNvCxnSpPr>
          <p:nvPr/>
        </p:nvCxnSpPr>
        <p:spPr>
          <a:xfrm>
            <a:off x="7140107" y="1352145"/>
            <a:ext cx="965905" cy="25600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2"/>
            <a:endCxn id="16" idx="0"/>
          </p:cNvCxnSpPr>
          <p:nvPr/>
        </p:nvCxnSpPr>
        <p:spPr>
          <a:xfrm>
            <a:off x="9241277" y="1352145"/>
            <a:ext cx="869454" cy="3299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5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SPIDAL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Parallel Interoperable Data Analytics Library (SPIDAL)</a:t>
            </a:r>
          </a:p>
          <a:p>
            <a:pPr lvl="1"/>
            <a:r>
              <a:rPr lang="en-US" dirty="0"/>
              <a:t>Available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github.com/DSC-SPIDAL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Users’ guide (</a:t>
            </a:r>
            <a:r>
              <a:rPr lang="en-US" dirty="0" smtClean="0"/>
              <a:t>in progress) </a:t>
            </a:r>
            <a:r>
              <a:rPr lang="en-US" dirty="0"/>
              <a:t>at </a:t>
            </a:r>
            <a:r>
              <a:rPr lang="en-US" dirty="0">
                <a:hlinkClick r:id="rId3"/>
              </a:rPr>
              <a:t>Global Machine Learning with DSC-SPIDAL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Includes Multidimensional Scaling (MDS) and Clustering Applications</a:t>
            </a:r>
          </a:p>
          <a:p>
            <a:pPr lvl="1"/>
            <a:r>
              <a:rPr lang="en-US" dirty="0" smtClean="0"/>
              <a:t>DA-MDS</a:t>
            </a:r>
            <a:endParaRPr lang="en-US" dirty="0" smtClean="0"/>
          </a:p>
          <a:p>
            <a:pPr lvl="2"/>
            <a:r>
              <a:rPr lang="en-US" sz="1400" dirty="0"/>
              <a:t>Y. </a:t>
            </a:r>
            <a:r>
              <a:rPr lang="en-US" sz="1400" dirty="0" err="1"/>
              <a:t>Ruan</a:t>
            </a:r>
            <a:r>
              <a:rPr lang="en-US" sz="1400" dirty="0"/>
              <a:t> and G. Fox, "A Robust and Scalable Solution for Interpolative Multidimensional Scaling with Weighting," </a:t>
            </a:r>
            <a:r>
              <a:rPr lang="en-US" sz="1400" i="1" dirty="0" err="1"/>
              <a:t>eScience</a:t>
            </a:r>
            <a:r>
              <a:rPr lang="en-US" sz="1400" i="1" dirty="0"/>
              <a:t> (</a:t>
            </a:r>
            <a:r>
              <a:rPr lang="en-US" sz="1400" i="1" dirty="0" err="1"/>
              <a:t>eScience</a:t>
            </a:r>
            <a:r>
              <a:rPr lang="en-US" sz="1400" i="1" dirty="0"/>
              <a:t>), 2013 IEEE 9th International Conference on</a:t>
            </a:r>
            <a:r>
              <a:rPr lang="en-US" sz="1400" dirty="0"/>
              <a:t>, Beijing, 2013, pp. 61-69.</a:t>
            </a:r>
            <a:br>
              <a:rPr lang="en-US" sz="1400" dirty="0"/>
            </a:br>
            <a:r>
              <a:rPr lang="en-US" sz="1400" dirty="0" err="1"/>
              <a:t>doi</a:t>
            </a:r>
            <a:r>
              <a:rPr lang="en-US" sz="1400" dirty="0"/>
              <a:t>: 10.1109/eScience.2013.30</a:t>
            </a:r>
            <a:endParaRPr lang="en-US" sz="1400" dirty="0" smtClean="0"/>
          </a:p>
          <a:p>
            <a:pPr lvl="1"/>
            <a:r>
              <a:rPr lang="en-US" dirty="0" smtClean="0"/>
              <a:t>DA-PWC</a:t>
            </a:r>
          </a:p>
          <a:p>
            <a:pPr lvl="2"/>
            <a:r>
              <a:rPr lang="en-US" sz="1400" dirty="0"/>
              <a:t>Fox, G. C. Deterministic annealing and robust scalable data mining for the data deluge. In Proceedings of the </a:t>
            </a:r>
            <a:r>
              <a:rPr lang="en-US" sz="1400" dirty="0" smtClean="0"/>
              <a:t>2nd </a:t>
            </a:r>
            <a:r>
              <a:rPr lang="en-US" sz="1400" dirty="0"/>
              <a:t>International Workshop on </a:t>
            </a:r>
            <a:r>
              <a:rPr lang="en-US" sz="1400" dirty="0" err="1"/>
              <a:t>Petascal</a:t>
            </a:r>
            <a:r>
              <a:rPr lang="en-US" sz="1400" dirty="0"/>
              <a:t> Data Analytics: Challenges and Opportunities, PDAC ’11, ACM (New York, NY, USA, 2011), 39–40.</a:t>
            </a:r>
            <a:endParaRPr lang="en-US" sz="1400" dirty="0" smtClean="0"/>
          </a:p>
          <a:p>
            <a:pPr lvl="1"/>
            <a:r>
              <a:rPr lang="en-US" dirty="0" smtClean="0"/>
              <a:t>DA-VS</a:t>
            </a:r>
          </a:p>
          <a:p>
            <a:pPr lvl="2"/>
            <a:r>
              <a:rPr lang="en-US" sz="1400" dirty="0"/>
              <a:t>Fox, G., Mani, D., and </a:t>
            </a:r>
            <a:r>
              <a:rPr lang="en-US" sz="1400" dirty="0" err="1"/>
              <a:t>Pyne</a:t>
            </a:r>
            <a:r>
              <a:rPr lang="en-US" sz="1400" dirty="0"/>
              <a:t>, S. Parallel deterministic annealing clustering and its application to </a:t>
            </a:r>
            <a:r>
              <a:rPr lang="en-US" sz="1400" dirty="0" err="1"/>
              <a:t>lc-ms</a:t>
            </a:r>
            <a:r>
              <a:rPr lang="en-US" sz="1400" dirty="0"/>
              <a:t> data analysis. In Big Data, 2013 IEEE International Conference on (Oct 2013), 665–673.</a:t>
            </a:r>
            <a:endParaRPr lang="en-US" sz="1400" dirty="0" smtClean="0"/>
          </a:p>
          <a:p>
            <a:pPr lvl="1"/>
            <a:r>
              <a:rPr lang="en-US" dirty="0" err="1" smtClean="0"/>
              <a:t>MDSasChisq</a:t>
            </a:r>
            <a:endParaRPr lang="en-US" dirty="0" smtClean="0"/>
          </a:p>
          <a:p>
            <a:pPr lvl="2"/>
            <a:r>
              <a:rPr lang="en-US" sz="1400" dirty="0" smtClean="0"/>
              <a:t>General MDS implementation using </a:t>
            </a:r>
            <a:r>
              <a:rPr lang="en-US" sz="1400" dirty="0" err="1"/>
              <a:t>LevenbergMarquardt</a:t>
            </a:r>
            <a:r>
              <a:rPr lang="en-US" sz="1400" dirty="0"/>
              <a:t> </a:t>
            </a:r>
            <a:r>
              <a:rPr lang="en-US" sz="1400" dirty="0" smtClean="0"/>
              <a:t>algorithm </a:t>
            </a:r>
          </a:p>
          <a:p>
            <a:pPr lvl="2"/>
            <a:r>
              <a:rPr lang="en-US" sz="1400" dirty="0" err="1" smtClean="0"/>
              <a:t>Levenberg</a:t>
            </a:r>
            <a:r>
              <a:rPr lang="en-US" sz="1400" dirty="0"/>
              <a:t>, K. A method for the solution of certain non-linear problems in least squares. Quarterly Journal of Applied </a:t>
            </a:r>
            <a:r>
              <a:rPr lang="en-US" sz="1400" dirty="0" err="1"/>
              <a:t>Mathmatics</a:t>
            </a:r>
            <a:r>
              <a:rPr lang="en-US" sz="1400" dirty="0"/>
              <a:t> II, 2 (1944), 164–168</a:t>
            </a:r>
            <a:r>
              <a:rPr lang="en-US" sz="1400" dirty="0" smtClean="0"/>
              <a:t>.)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SPIDAL Java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Sequence Clustering and Visualization</a:t>
            </a:r>
          </a:p>
          <a:p>
            <a:pPr lvl="1"/>
            <a:r>
              <a:rPr lang="en-US" dirty="0"/>
              <a:t>Results </a:t>
            </a:r>
            <a:r>
              <a:rPr lang="en-US" dirty="0" smtClean="0"/>
              <a:t>at </a:t>
            </a:r>
            <a:r>
              <a:rPr lang="en-US" dirty="0" err="1" smtClean="0">
                <a:hlinkClick r:id="rId2"/>
              </a:rPr>
              <a:t>WebPlotViz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hlinkClick r:id="rId3"/>
              </a:rPr>
              <a:t>Million Sequence Project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https://spidal-gw.dsc.soic.indiana.edu/public/resultsets/991946447</a:t>
            </a:r>
          </a:p>
          <a:p>
            <a:pPr lvl="2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spidal-gw.dsc.soic.indiana.edu/public/resultsets/795366853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 few snapshots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5/16/2016</a:t>
            </a:r>
            <a:endParaRPr lang="en-US" dirty="0"/>
          </a:p>
        </p:txBody>
      </p:sp>
      <p:pic>
        <p:nvPicPr>
          <p:cNvPr id="7" name="Picture 2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75" y="2977982"/>
            <a:ext cx="2616383" cy="26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69" y="2977982"/>
            <a:ext cx="2438728" cy="26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10" y="2977981"/>
            <a:ext cx="2826340" cy="26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7316420" y="1217334"/>
            <a:ext cx="961375" cy="458354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Sequence File</a:t>
            </a: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45189" y="1219293"/>
            <a:ext cx="1169814" cy="45941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Pairwise Alignment</a:t>
            </a: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2" idx="6"/>
            <a:endCxn id="13" idx="1"/>
          </p:cNvCxnSpPr>
          <p:nvPr/>
        </p:nvCxnSpPr>
        <p:spPr>
          <a:xfrm>
            <a:off x="8277795" y="1446511"/>
            <a:ext cx="267394" cy="249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9967844" y="850657"/>
            <a:ext cx="852556" cy="45941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DA-MDS</a:t>
            </a: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967844" y="1564712"/>
            <a:ext cx="852556" cy="45941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rPr>
              <a:t>DA-PWC</a:t>
            </a: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1050609" y="1212668"/>
            <a:ext cx="987962" cy="458354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3D Plot</a:t>
            </a: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>
            <a:stCxn id="13" idx="3"/>
            <a:endCxn id="38" idx="1"/>
          </p:cNvCxnSpPr>
          <p:nvPr/>
        </p:nvCxnSpPr>
        <p:spPr>
          <a:xfrm flipV="1">
            <a:off x="9715003" y="1080366"/>
            <a:ext cx="252841" cy="3686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3" idx="3"/>
            <a:endCxn id="39" idx="1"/>
          </p:cNvCxnSpPr>
          <p:nvPr/>
        </p:nvCxnSpPr>
        <p:spPr>
          <a:xfrm>
            <a:off x="9715003" y="1449002"/>
            <a:ext cx="252841" cy="3454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1" idx="2"/>
          </p:cNvCxnSpPr>
          <p:nvPr/>
        </p:nvCxnSpPr>
        <p:spPr>
          <a:xfrm flipV="1">
            <a:off x="10820400" y="1441845"/>
            <a:ext cx="230209" cy="3525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41" idx="2"/>
          </p:cNvCxnSpPr>
          <p:nvPr/>
        </p:nvCxnSpPr>
        <p:spPr>
          <a:xfrm>
            <a:off x="10820400" y="1080366"/>
            <a:ext cx="230209" cy="3614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7" idx="3"/>
            <a:endCxn id="39" idx="2"/>
          </p:cNvCxnSpPr>
          <p:nvPr/>
        </p:nvCxnSpPr>
        <p:spPr>
          <a:xfrm flipH="1">
            <a:off x="10394122" y="1940319"/>
            <a:ext cx="426278" cy="83811"/>
          </a:xfrm>
          <a:prstGeom prst="curvedConnector4">
            <a:avLst>
              <a:gd name="adj1" fmla="val -53627"/>
              <a:gd name="adj2" fmla="val 40491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10628217" y="1829556"/>
            <a:ext cx="192183" cy="221526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99606" y="5611006"/>
            <a:ext cx="2775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ea typeface="Times New Roman" panose="02020603050405020304" pitchFamily="18" charset="0"/>
              </a:rPr>
              <a:t>100,000 fungi sequences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4880100" y="5605570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ea typeface="Times New Roman" panose="02020603050405020304" pitchFamily="18" charset="0"/>
              </a:rPr>
              <a:t>3D phylogenetic tree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786997" y="5612048"/>
            <a:ext cx="248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ea typeface="Times New Roman" panose="02020603050405020304" pitchFamily="18" charset="0"/>
              </a:rPr>
              <a:t>3D plot of vector data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9C1BBE50-AC4E-4E27-8193-601C5ABE08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20326</TotalTime>
  <Words>2338</Words>
  <Application>Microsoft Office PowerPoint</Application>
  <PresentationFormat>Widescreen</PresentationFormat>
  <Paragraphs>642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Century Schoolbook</vt:lpstr>
      <vt:lpstr>Consolas</vt:lpstr>
      <vt:lpstr>Iskoola Pota</vt:lpstr>
      <vt:lpstr>Times New Roman</vt:lpstr>
      <vt:lpstr>Wingdings</vt:lpstr>
      <vt:lpstr>Wingdings 2</vt:lpstr>
      <vt:lpstr>View</vt:lpstr>
      <vt:lpstr>SPIDAL Java High Performance Data Analytics with Java on Large Multicore HPC Clusters</vt:lpstr>
      <vt:lpstr>High Performance?</vt:lpstr>
      <vt:lpstr>Before We Proceed</vt:lpstr>
      <vt:lpstr>Before We Proceed</vt:lpstr>
      <vt:lpstr>There’s Even More </vt:lpstr>
      <vt:lpstr>The Take Away: Big Data Is Diverse</vt:lpstr>
      <vt:lpstr>The Rest of the Title</vt:lpstr>
      <vt:lpstr>SPIDAL Java</vt:lpstr>
      <vt:lpstr>SPIDAL Java Applications</vt:lpstr>
      <vt:lpstr>SPIDAL Java Applications</vt:lpstr>
      <vt:lpstr>Performance Challenges</vt:lpstr>
      <vt:lpstr>Performance Challenges</vt:lpstr>
      <vt:lpstr>Performance Challenges</vt:lpstr>
      <vt:lpstr>Performance Challenges</vt:lpstr>
      <vt:lpstr>Performance Challenges</vt:lpstr>
      <vt:lpstr>Performance Challenges</vt:lpstr>
      <vt:lpstr>Performance Challenges</vt:lpstr>
      <vt:lpstr>Performance Challenges</vt:lpstr>
      <vt:lpstr>Performance Challenges</vt:lpstr>
      <vt:lpstr>Performance Challenges</vt:lpstr>
      <vt:lpstr>Evaluation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SPIDAL Java High Performance Data Analytics with Java on Large Multicore HPC Clusters</dc:title>
  <dc:creator>Saliya Ekanayake</dc:creator>
  <cp:lastModifiedBy>Saliya Ekanayake</cp:lastModifiedBy>
  <cp:revision>193</cp:revision>
  <dcterms:created xsi:type="dcterms:W3CDTF">2016-03-23T01:55:27Z</dcterms:created>
  <dcterms:modified xsi:type="dcterms:W3CDTF">2016-05-16T14:42:07Z</dcterms:modified>
</cp:coreProperties>
</file>