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1"/>
  </p:notesMasterIdLst>
  <p:handoutMasterIdLst>
    <p:handoutMasterId r:id="rId42"/>
  </p:handoutMasterIdLst>
  <p:sldIdLst>
    <p:sldId id="256" r:id="rId2"/>
    <p:sldId id="296" r:id="rId3"/>
    <p:sldId id="291" r:id="rId4"/>
    <p:sldId id="300" r:id="rId5"/>
    <p:sldId id="298" r:id="rId6"/>
    <p:sldId id="290" r:id="rId7"/>
    <p:sldId id="302" r:id="rId8"/>
    <p:sldId id="303" r:id="rId9"/>
    <p:sldId id="324" r:id="rId10"/>
    <p:sldId id="325" r:id="rId11"/>
    <p:sldId id="304" r:id="rId12"/>
    <p:sldId id="305" r:id="rId13"/>
    <p:sldId id="306" r:id="rId14"/>
    <p:sldId id="307" r:id="rId15"/>
    <p:sldId id="314" r:id="rId16"/>
    <p:sldId id="308" r:id="rId17"/>
    <p:sldId id="309" r:id="rId18"/>
    <p:sldId id="310" r:id="rId19"/>
    <p:sldId id="311" r:id="rId20"/>
    <p:sldId id="312" r:id="rId21"/>
    <p:sldId id="313" r:id="rId22"/>
    <p:sldId id="315" r:id="rId23"/>
    <p:sldId id="316" r:id="rId24"/>
    <p:sldId id="317" r:id="rId25"/>
    <p:sldId id="318" r:id="rId26"/>
    <p:sldId id="319" r:id="rId27"/>
    <p:sldId id="320" r:id="rId28"/>
    <p:sldId id="321" r:id="rId29"/>
    <p:sldId id="322" r:id="rId30"/>
    <p:sldId id="323" r:id="rId31"/>
    <p:sldId id="299" r:id="rId32"/>
    <p:sldId id="326" r:id="rId33"/>
    <p:sldId id="301" r:id="rId34"/>
    <p:sldId id="327" r:id="rId35"/>
    <p:sldId id="329" r:id="rId36"/>
    <p:sldId id="330" r:id="rId37"/>
    <p:sldId id="331" r:id="rId38"/>
    <p:sldId id="328" r:id="rId39"/>
    <p:sldId id="286"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iya Ekanayake" initials="SE" lastIdx="2" clrIdx="0">
    <p:extLst>
      <p:ext uri="{19B8F6BF-5375-455C-9EA6-DF929625EA0E}">
        <p15:presenceInfo xmlns:p15="http://schemas.microsoft.com/office/powerpoint/2012/main" userId="88b8a39e5ce1dad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51A2C7"/>
    <a:srgbClr val="3B92B8"/>
    <a:srgbClr val="3D93BA"/>
    <a:srgbClr val="235772"/>
    <a:srgbClr val="3B91B8"/>
    <a:srgbClr val="0C77C3"/>
    <a:srgbClr val="3680A3"/>
    <a:srgbClr val="3A8B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78061" autoAdjust="0"/>
  </p:normalViewPr>
  <p:slideViewPr>
    <p:cSldViewPr snapToGrid="0">
      <p:cViewPr varScale="1">
        <p:scale>
          <a:sx n="64" d="100"/>
          <a:sy n="64" d="100"/>
        </p:scale>
        <p:origin x="1214" y="4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E:\Sali\InCloud\IUBox\Box%20Sync\Benchmarks\kmeans\juliet\--juliet-kmean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E:\Sali\InCloud\IUBox\Box%20Sync\Benchmarks\kmeans\juliet\--juliet-kmeans.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E:\Sali\InCloud\IUBox\Box%20Sync\Benchmarks\kmeans\juliet\--juliet-kmean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E:\Sali\InCloud\IUBox\Box%20Sync\Benchmarks\kmeans\juliet\--juliet-kmea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938664441787991E-2"/>
          <c:y val="3.9159685651642073E-2"/>
          <c:w val="0.7761370734028249"/>
          <c:h val="0.82760174404360476"/>
        </c:manualLayout>
      </c:layout>
      <c:lineChart>
        <c:grouping val="standard"/>
        <c:varyColors val="0"/>
        <c:ser>
          <c:idx val="2"/>
          <c:order val="2"/>
          <c:tx>
            <c:v>LRT-FJ NI</c:v>
          </c:tx>
          <c:spPr>
            <a:ln w="15875" cap="rnd">
              <a:solidFill>
                <a:srgbClr val="C00000"/>
              </a:solidFill>
              <a:round/>
            </a:ln>
            <a:effectLst/>
          </c:spPr>
          <c:marker>
            <c:symbol val="circle"/>
            <c:size val="7"/>
            <c:spPr>
              <a:solidFill>
                <a:srgbClr val="C00000"/>
              </a:solidFill>
              <a:ln w="9525">
                <a:solidFill>
                  <a:srgbClr val="C00000"/>
                </a:solidFill>
              </a:ln>
              <a:effectLst/>
            </c:spPr>
          </c:marker>
          <c:cat>
            <c:strRef>
              <c:f>Java2!$H$9:$H$16</c:f>
              <c:strCache>
                <c:ptCount val="8"/>
                <c:pt idx="0">
                  <c:v>1x24</c:v>
                </c:pt>
                <c:pt idx="1">
                  <c:v>2x12</c:v>
                </c:pt>
                <c:pt idx="2">
                  <c:v>3x8</c:v>
                </c:pt>
                <c:pt idx="3">
                  <c:v>4x6</c:v>
                </c:pt>
                <c:pt idx="4">
                  <c:v>6x4</c:v>
                </c:pt>
                <c:pt idx="5">
                  <c:v>8x3</c:v>
                </c:pt>
                <c:pt idx="6">
                  <c:v>12x2</c:v>
                </c:pt>
                <c:pt idx="7">
                  <c:v>24x1</c:v>
                </c:pt>
              </c:strCache>
            </c:strRef>
          </c:cat>
          <c:val>
            <c:numRef>
              <c:f>Java2!$M$19:$M$26</c:f>
              <c:numCache>
                <c:formatCode>General</c:formatCode>
                <c:ptCount val="8"/>
                <c:pt idx="0">
                  <c:v>34194.611979166599</c:v>
                </c:pt>
                <c:pt idx="1">
                  <c:v>37303.3125</c:v>
                </c:pt>
                <c:pt idx="2">
                  <c:v>37291.5625</c:v>
                </c:pt>
                <c:pt idx="3">
                  <c:v>40023.604166666599</c:v>
                </c:pt>
                <c:pt idx="4">
                  <c:v>41263.703125</c:v>
                </c:pt>
                <c:pt idx="5">
                  <c:v>44460.458333333299</c:v>
                </c:pt>
                <c:pt idx="6">
                  <c:v>43950.5</c:v>
                </c:pt>
                <c:pt idx="7">
                  <c:v>43632.0625</c:v>
                </c:pt>
              </c:numCache>
            </c:numRef>
          </c:val>
          <c:smooth val="0"/>
          <c:extLst>
            <c:ext xmlns:c16="http://schemas.microsoft.com/office/drawing/2014/chart" uri="{C3380CC4-5D6E-409C-BE32-E72D297353CC}">
              <c16:uniqueId val="{00000000-E9E8-4BED-A8D1-D74CC6A9AE02}"/>
            </c:ext>
          </c:extLst>
        </c:ser>
        <c:dLbls>
          <c:showLegendKey val="0"/>
          <c:showVal val="0"/>
          <c:showCatName val="0"/>
          <c:showSerName val="0"/>
          <c:showPercent val="0"/>
          <c:showBubbleSize val="0"/>
        </c:dLbls>
        <c:marker val="1"/>
        <c:smooth val="0"/>
        <c:axId val="-1038611088"/>
        <c:axId val="-1038617616"/>
        <c:extLst>
          <c:ext xmlns:c15="http://schemas.microsoft.com/office/drawing/2012/chart" uri="{02D57815-91ED-43cb-92C2-25804820EDAC}">
            <c15:filteredLineSeries>
              <c15:ser>
                <c:idx val="5"/>
                <c:order val="0"/>
                <c:tx>
                  <c:v>LRT-FJ CI</c:v>
                </c:tx>
                <c:spPr>
                  <a:ln w="9525" cap="rnd">
                    <a:solidFill>
                      <a:srgbClr val="C00000"/>
                    </a:solidFill>
                    <a:round/>
                  </a:ln>
                  <a:effectLst/>
                </c:spPr>
                <c:marker>
                  <c:symbol val="square"/>
                  <c:size val="4"/>
                  <c:spPr>
                    <a:solidFill>
                      <a:srgbClr val="C00000"/>
                    </a:solidFill>
                    <a:ln w="12700">
                      <a:solidFill>
                        <a:srgbClr val="C00000"/>
                      </a:solidFill>
                    </a:ln>
                    <a:effectLst/>
                  </c:spPr>
                </c:marker>
                <c:cat>
                  <c:strRef>
                    <c:extLst>
                      <c:ex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c:ext uri="{02D57815-91ED-43cb-92C2-25804820EDAC}">
                        <c15:formulaRef>
                          <c15:sqref>Java2!$I$19:$I$26</c15:sqref>
                        </c15:formulaRef>
                      </c:ext>
                    </c:extLst>
                    <c:numCache>
                      <c:formatCode>General</c:formatCode>
                      <c:ptCount val="8"/>
                      <c:pt idx="0">
                        <c:v>22105.645833333299</c:v>
                      </c:pt>
                      <c:pt idx="1">
                        <c:v>40499.708333333299</c:v>
                      </c:pt>
                      <c:pt idx="2">
                        <c:v>36230.609375</c:v>
                      </c:pt>
                      <c:pt idx="3">
                        <c:v>40544.479166666599</c:v>
                      </c:pt>
                      <c:pt idx="4">
                        <c:v>43414.75</c:v>
                      </c:pt>
                      <c:pt idx="5">
                        <c:v>47025.958333333299</c:v>
                      </c:pt>
                      <c:pt idx="6">
                        <c:v>43525.1875</c:v>
                      </c:pt>
                      <c:pt idx="7">
                        <c:v>42753.625</c:v>
                      </c:pt>
                    </c:numCache>
                  </c:numRef>
                </c:val>
                <c:smooth val="0"/>
                <c:extLst>
                  <c:ext xmlns:c16="http://schemas.microsoft.com/office/drawing/2014/chart" uri="{C3380CC4-5D6E-409C-BE32-E72D297353CC}">
                    <c16:uniqueId val="{00000001-E9E8-4BED-A8D1-D74CC6A9AE02}"/>
                  </c:ext>
                </c:extLst>
              </c15:ser>
            </c15:filteredLineSeries>
            <c15:filteredLineSeries>
              <c15:ser>
                <c:idx val="4"/>
                <c:order val="1"/>
                <c:tx>
                  <c:v>LRT-FJ SI</c:v>
                </c:tx>
                <c:spPr>
                  <a:ln w="9525" cap="rnd">
                    <a:solidFill>
                      <a:srgbClr val="C00000"/>
                    </a:solidFill>
                    <a:round/>
                  </a:ln>
                  <a:effectLst/>
                </c:spPr>
                <c:marker>
                  <c:symbol val="triangle"/>
                  <c:size val="4"/>
                  <c:spPr>
                    <a:solidFill>
                      <a:srgbClr val="C00000"/>
                    </a:solidFill>
                    <a:ln w="12700">
                      <a:solidFill>
                        <a:srgbClr val="C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Java2!$J$19:$J$26</c15:sqref>
                        </c15:formulaRef>
                      </c:ext>
                    </c:extLst>
                    <c:numCache>
                      <c:formatCode>General</c:formatCode>
                      <c:ptCount val="8"/>
                      <c:pt idx="0">
                        <c:v>24607.997395833299</c:v>
                      </c:pt>
                      <c:pt idx="1">
                        <c:v>38840.432291666599</c:v>
                      </c:pt>
                      <c:pt idx="2">
                        <c:v>38042.5625</c:v>
                      </c:pt>
                      <c:pt idx="3">
                        <c:v>40820.145833333299</c:v>
                      </c:pt>
                      <c:pt idx="4">
                        <c:v>40472.3125</c:v>
                      </c:pt>
                      <c:pt idx="5">
                        <c:v>45574.0625</c:v>
                      </c:pt>
                      <c:pt idx="6">
                        <c:v>43391.75</c:v>
                      </c:pt>
                      <c:pt idx="7">
                        <c:v>45158.125</c:v>
                      </c:pt>
                    </c:numCache>
                  </c:numRef>
                </c:val>
                <c:smooth val="0"/>
                <c:extLst xmlns:c15="http://schemas.microsoft.com/office/drawing/2012/chart">
                  <c:ext xmlns:c16="http://schemas.microsoft.com/office/drawing/2014/chart" uri="{C3380CC4-5D6E-409C-BE32-E72D297353CC}">
                    <c16:uniqueId val="{00000002-E9E8-4BED-A8D1-D74CC6A9AE02}"/>
                  </c:ext>
                </c:extLst>
              </c15:ser>
            </c15:filteredLineSeries>
            <c15:filteredLineSeries>
              <c15:ser>
                <c:idx val="1"/>
                <c:order val="3"/>
                <c:tx>
                  <c:v>LRT-FJ CE</c:v>
                </c:tx>
                <c:spPr>
                  <a:ln w="9525" cap="rnd">
                    <a:solidFill>
                      <a:sysClr val="windowText" lastClr="000000"/>
                    </a:solidFill>
                    <a:round/>
                  </a:ln>
                  <a:effectLst/>
                </c:spPr>
                <c:marker>
                  <c:symbol val="square"/>
                  <c:size val="4"/>
                  <c:spPr>
                    <a:solidFill>
                      <a:sysClr val="windowText" lastClr="000000"/>
                    </a:solidFill>
                    <a:ln w="9525">
                      <a:solidFill>
                        <a:sysClr val="windowText" lastClr="0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Java2!$L$19:$L$26</c15:sqref>
                        </c15:formulaRef>
                      </c:ext>
                    </c:extLst>
                    <c:numCache>
                      <c:formatCode>General</c:formatCode>
                      <c:ptCount val="8"/>
                      <c:pt idx="0">
                        <c:v>22175.200520833299</c:v>
                      </c:pt>
                      <c:pt idx="1">
                        <c:v>42231.286458333299</c:v>
                      </c:pt>
                      <c:pt idx="2">
                        <c:v>38766.1953125</c:v>
                      </c:pt>
                      <c:pt idx="3">
                        <c:v>38326.427083333299</c:v>
                      </c:pt>
                      <c:pt idx="4">
                        <c:v>38651.609375</c:v>
                      </c:pt>
                      <c:pt idx="5">
                        <c:v>40577.791666666599</c:v>
                      </c:pt>
                      <c:pt idx="6">
                        <c:v>37254.59375</c:v>
                      </c:pt>
                      <c:pt idx="7">
                        <c:v>38279.9375</c:v>
                      </c:pt>
                    </c:numCache>
                  </c:numRef>
                </c:val>
                <c:smooth val="0"/>
                <c:extLst xmlns:c15="http://schemas.microsoft.com/office/drawing/2012/chart">
                  <c:ext xmlns:c16="http://schemas.microsoft.com/office/drawing/2014/chart" uri="{C3380CC4-5D6E-409C-BE32-E72D297353CC}">
                    <c16:uniqueId val="{00000003-E9E8-4BED-A8D1-D74CC6A9AE02}"/>
                  </c:ext>
                </c:extLst>
              </c15:ser>
            </c15:filteredLineSeries>
            <c15:filteredLineSeries>
              <c15:ser>
                <c:idx val="3"/>
                <c:order val="4"/>
                <c:tx>
                  <c:v>LRT-FJ SE</c:v>
                </c:tx>
                <c:spPr>
                  <a:ln w="9525" cap="rnd">
                    <a:solidFill>
                      <a:sysClr val="windowText" lastClr="000000"/>
                    </a:solidFill>
                    <a:round/>
                  </a:ln>
                  <a:effectLst/>
                </c:spPr>
                <c:marker>
                  <c:symbol val="triangle"/>
                  <c:size val="4"/>
                  <c:spPr>
                    <a:solidFill>
                      <a:sysClr val="windowText" lastClr="000000"/>
                    </a:solidFill>
                    <a:ln w="9525">
                      <a:solidFill>
                        <a:sysClr val="windowText" lastClr="0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Java2!$N$19:$N$26</c15:sqref>
                        </c15:formulaRef>
                      </c:ext>
                    </c:extLst>
                    <c:numCache>
                      <c:formatCode>General</c:formatCode>
                      <c:ptCount val="8"/>
                      <c:pt idx="0">
                        <c:v>20254.028645833299</c:v>
                      </c:pt>
                      <c:pt idx="1">
                        <c:v>40838.885416666599</c:v>
                      </c:pt>
                      <c:pt idx="2">
                        <c:v>40396.90625</c:v>
                      </c:pt>
                      <c:pt idx="3">
                        <c:v>42092.416666666599</c:v>
                      </c:pt>
                      <c:pt idx="4">
                        <c:v>40864.921875</c:v>
                      </c:pt>
                      <c:pt idx="5">
                        <c:v>41703.583333333299</c:v>
                      </c:pt>
                      <c:pt idx="6">
                        <c:v>37342.65625</c:v>
                      </c:pt>
                      <c:pt idx="7">
                        <c:v>37378.5625</c:v>
                      </c:pt>
                    </c:numCache>
                  </c:numRef>
                </c:val>
                <c:smooth val="0"/>
                <c:extLst xmlns:c15="http://schemas.microsoft.com/office/drawing/2012/chart">
                  <c:ext xmlns:c16="http://schemas.microsoft.com/office/drawing/2014/chart" uri="{C3380CC4-5D6E-409C-BE32-E72D297353CC}">
                    <c16:uniqueId val="{00000004-E9E8-4BED-A8D1-D74CC6A9AE02}"/>
                  </c:ext>
                </c:extLst>
              </c15:ser>
            </c15:filteredLineSeries>
            <c15:filteredLineSeries>
              <c15:ser>
                <c:idx val="0"/>
                <c:order val="5"/>
                <c:tx>
                  <c:v>LRT-FJ NE</c:v>
                </c:tx>
                <c:spPr>
                  <a:ln w="9525" cap="rnd">
                    <a:solidFill>
                      <a:sysClr val="windowText" lastClr="000000"/>
                    </a:solidFill>
                    <a:round/>
                  </a:ln>
                  <a:effectLst/>
                </c:spPr>
                <c:marker>
                  <c:symbol val="circle"/>
                  <c:size val="4"/>
                  <c:spPr>
                    <a:solidFill>
                      <a:sysClr val="windowText" lastClr="000000"/>
                    </a:solidFill>
                    <a:ln w="9525">
                      <a:solidFill>
                        <a:sysClr val="windowText" lastClr="0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Java2!$K$19:$K$26</c15:sqref>
                        </c15:formulaRef>
                      </c:ext>
                    </c:extLst>
                    <c:numCache>
                      <c:formatCode>General</c:formatCode>
                      <c:ptCount val="8"/>
                      <c:pt idx="0">
                        <c:v>19537.4375</c:v>
                      </c:pt>
                      <c:pt idx="1">
                        <c:v>34295.411458333299</c:v>
                      </c:pt>
                      <c:pt idx="2">
                        <c:v>36105.2421875</c:v>
                      </c:pt>
                      <c:pt idx="3">
                        <c:v>36949.145833333299</c:v>
                      </c:pt>
                      <c:pt idx="4">
                        <c:v>37165.40625</c:v>
                      </c:pt>
                      <c:pt idx="5">
                        <c:v>39506.3125</c:v>
                      </c:pt>
                      <c:pt idx="6">
                        <c:v>40077.875</c:v>
                      </c:pt>
                      <c:pt idx="7">
                        <c:v>37413.875</c:v>
                      </c:pt>
                    </c:numCache>
                  </c:numRef>
                </c:val>
                <c:smooth val="0"/>
                <c:extLst xmlns:c15="http://schemas.microsoft.com/office/drawing/2012/chart">
                  <c:ext xmlns:c16="http://schemas.microsoft.com/office/drawing/2014/chart" uri="{C3380CC4-5D6E-409C-BE32-E72D297353CC}">
                    <c16:uniqueId val="{00000005-E9E8-4BED-A8D1-D74CC6A9AE02}"/>
                  </c:ext>
                </c:extLst>
              </c15:ser>
            </c15:filteredLineSeries>
            <c15:filteredLineSeries>
              <c15:ser>
                <c:idx val="6"/>
                <c:order val="6"/>
                <c:tx>
                  <c:v>LRT-BSP CI</c:v>
                </c:tx>
                <c:spPr>
                  <a:ln w="9525" cap="rnd">
                    <a:solidFill>
                      <a:srgbClr val="ED7D31"/>
                    </a:solidFill>
                    <a:round/>
                  </a:ln>
                  <a:effectLst/>
                </c:spPr>
                <c:marker>
                  <c:symbol val="square"/>
                  <c:size val="4"/>
                  <c:spPr>
                    <a:solidFill>
                      <a:srgbClr val="ED7D31"/>
                    </a:solidFill>
                    <a:ln w="9525">
                      <a:solidFill>
                        <a:srgbClr val="ED7D31"/>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Java2!$O$19:$O$26</c15:sqref>
                        </c15:formulaRef>
                      </c:ext>
                    </c:extLst>
                    <c:numCache>
                      <c:formatCode>General</c:formatCode>
                      <c:ptCount val="8"/>
                      <c:pt idx="0">
                        <c:v>19980.2109375</c:v>
                      </c:pt>
                      <c:pt idx="1">
                        <c:v>26989.859375</c:v>
                      </c:pt>
                      <c:pt idx="2">
                        <c:v>29444.4453125</c:v>
                      </c:pt>
                      <c:pt idx="3">
                        <c:v>30084.729166666599</c:v>
                      </c:pt>
                      <c:pt idx="4">
                        <c:v>27291.953125</c:v>
                      </c:pt>
                      <c:pt idx="5">
                        <c:v>29956.0625</c:v>
                      </c:pt>
                      <c:pt idx="6">
                        <c:v>20431.59375</c:v>
                      </c:pt>
                      <c:pt idx="7">
                        <c:v>29764.0625</c:v>
                      </c:pt>
                    </c:numCache>
                  </c:numRef>
                </c:val>
                <c:smooth val="0"/>
                <c:extLst xmlns:c15="http://schemas.microsoft.com/office/drawing/2012/chart">
                  <c:ext xmlns:c16="http://schemas.microsoft.com/office/drawing/2014/chart" uri="{C3380CC4-5D6E-409C-BE32-E72D297353CC}">
                    <c16:uniqueId val="{00000006-E9E8-4BED-A8D1-D74CC6A9AE02}"/>
                  </c:ext>
                </c:extLst>
              </c15:ser>
            </c15:filteredLineSeries>
            <c15:filteredLineSeries>
              <c15:ser>
                <c:idx val="7"/>
                <c:order val="7"/>
                <c:tx>
                  <c:v>LRT-BSP SI</c:v>
                </c:tx>
                <c:spPr>
                  <a:ln w="9525" cap="rnd">
                    <a:solidFill>
                      <a:srgbClr val="ED7D31"/>
                    </a:solidFill>
                    <a:round/>
                  </a:ln>
                  <a:effectLst/>
                </c:spPr>
                <c:marker>
                  <c:symbol val="triangle"/>
                  <c:size val="4"/>
                  <c:spPr>
                    <a:solidFill>
                      <a:srgbClr val="ED7D31"/>
                    </a:solidFill>
                    <a:ln w="9525">
                      <a:solidFill>
                        <a:srgbClr val="ED7D31"/>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Java2!$P$19:$P$26</c15:sqref>
                        </c15:formulaRef>
                      </c:ext>
                    </c:extLst>
                    <c:numCache>
                      <c:formatCode>General</c:formatCode>
                      <c:ptCount val="8"/>
                      <c:pt idx="0">
                        <c:v>21877.440104166599</c:v>
                      </c:pt>
                      <c:pt idx="1">
                        <c:v>21110.270833333299</c:v>
                      </c:pt>
                      <c:pt idx="2">
                        <c:v>24330.890625</c:v>
                      </c:pt>
                      <c:pt idx="3">
                        <c:v>22221.041666666599</c:v>
                      </c:pt>
                      <c:pt idx="4">
                        <c:v>21977.40625</c:v>
                      </c:pt>
                      <c:pt idx="5">
                        <c:v>30075.645833333299</c:v>
                      </c:pt>
                      <c:pt idx="6">
                        <c:v>20004.3125</c:v>
                      </c:pt>
                      <c:pt idx="7">
                        <c:v>34451.8125</c:v>
                      </c:pt>
                    </c:numCache>
                  </c:numRef>
                </c:val>
                <c:smooth val="0"/>
                <c:extLst xmlns:c15="http://schemas.microsoft.com/office/drawing/2012/chart">
                  <c:ext xmlns:c16="http://schemas.microsoft.com/office/drawing/2014/chart" uri="{C3380CC4-5D6E-409C-BE32-E72D297353CC}">
                    <c16:uniqueId val="{00000007-E9E8-4BED-A8D1-D74CC6A9AE02}"/>
                  </c:ext>
                </c:extLst>
              </c15:ser>
            </c15:filteredLineSeries>
            <c15:filteredLineSeries>
              <c15:ser>
                <c:idx val="10"/>
                <c:order val="8"/>
                <c:tx>
                  <c:v>LRT-BSP NI</c:v>
                </c:tx>
                <c:spPr>
                  <a:ln w="9525" cap="rnd">
                    <a:solidFill>
                      <a:srgbClr val="ED7D31"/>
                    </a:solidFill>
                    <a:round/>
                  </a:ln>
                  <a:effectLst/>
                </c:spPr>
                <c:marker>
                  <c:symbol val="circle"/>
                  <c:size val="4"/>
                  <c:spPr>
                    <a:solidFill>
                      <a:srgbClr val="ED7D31"/>
                    </a:solidFill>
                    <a:ln w="9525">
                      <a:solidFill>
                        <a:srgbClr val="ED7D31"/>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Java2!$S$19:$S$26</c15:sqref>
                        </c15:formulaRef>
                      </c:ext>
                    </c:extLst>
                    <c:numCache>
                      <c:formatCode>General</c:formatCode>
                      <c:ptCount val="8"/>
                      <c:pt idx="0">
                        <c:v>32130.653645833299</c:v>
                      </c:pt>
                      <c:pt idx="1">
                        <c:v>31724.171875</c:v>
                      </c:pt>
                      <c:pt idx="2">
                        <c:v>29894.2265625</c:v>
                      </c:pt>
                      <c:pt idx="3">
                        <c:v>29731.760416666599</c:v>
                      </c:pt>
                      <c:pt idx="4">
                        <c:v>29761.953125</c:v>
                      </c:pt>
                      <c:pt idx="5">
                        <c:v>29756.875</c:v>
                      </c:pt>
                      <c:pt idx="6">
                        <c:v>31091.59375</c:v>
                      </c:pt>
                      <c:pt idx="7">
                        <c:v>30046.0625</c:v>
                      </c:pt>
                    </c:numCache>
                  </c:numRef>
                </c:val>
                <c:smooth val="0"/>
                <c:extLst xmlns:c15="http://schemas.microsoft.com/office/drawing/2012/chart">
                  <c:ext xmlns:c16="http://schemas.microsoft.com/office/drawing/2014/chart" uri="{C3380CC4-5D6E-409C-BE32-E72D297353CC}">
                    <c16:uniqueId val="{00000008-E9E8-4BED-A8D1-D74CC6A9AE02}"/>
                  </c:ext>
                </c:extLst>
              </c15:ser>
            </c15:filteredLineSeries>
            <c15:filteredLineSeries>
              <c15:ser>
                <c:idx val="9"/>
                <c:order val="9"/>
                <c:tx>
                  <c:v>LRT-BSP CE</c:v>
                </c:tx>
                <c:spPr>
                  <a:ln w="9525" cap="rnd">
                    <a:solidFill>
                      <a:srgbClr val="00B050"/>
                    </a:solidFill>
                    <a:round/>
                  </a:ln>
                  <a:effectLst/>
                </c:spPr>
                <c:marker>
                  <c:symbol val="square"/>
                  <c:size val="4"/>
                  <c:spPr>
                    <a:solidFill>
                      <a:srgbClr val="00B050"/>
                    </a:solidFill>
                    <a:ln w="9525">
                      <a:solidFill>
                        <a:srgbClr val="00B05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Java2!$R$19:$R$26</c15:sqref>
                        </c15:formulaRef>
                      </c:ext>
                    </c:extLst>
                    <c:numCache>
                      <c:formatCode>General</c:formatCode>
                      <c:ptCount val="8"/>
                      <c:pt idx="0">
                        <c:v>20562.203125</c:v>
                      </c:pt>
                      <c:pt idx="1">
                        <c:v>21367.484375</c:v>
                      </c:pt>
                      <c:pt idx="2">
                        <c:v>21220.1640625</c:v>
                      </c:pt>
                      <c:pt idx="3">
                        <c:v>19718.145833333299</c:v>
                      </c:pt>
                      <c:pt idx="4">
                        <c:v>18355.21875</c:v>
                      </c:pt>
                      <c:pt idx="5">
                        <c:v>18360.4375</c:v>
                      </c:pt>
                      <c:pt idx="6">
                        <c:v>17246.71875</c:v>
                      </c:pt>
                      <c:pt idx="7">
                        <c:v>17880.5</c:v>
                      </c:pt>
                    </c:numCache>
                  </c:numRef>
                </c:val>
                <c:smooth val="0"/>
                <c:extLst xmlns:c15="http://schemas.microsoft.com/office/drawing/2012/chart">
                  <c:ext xmlns:c16="http://schemas.microsoft.com/office/drawing/2014/chart" uri="{C3380CC4-5D6E-409C-BE32-E72D297353CC}">
                    <c16:uniqueId val="{00000009-E9E8-4BED-A8D1-D74CC6A9AE02}"/>
                  </c:ext>
                </c:extLst>
              </c15:ser>
            </c15:filteredLineSeries>
            <c15:filteredLineSeries>
              <c15:ser>
                <c:idx val="11"/>
                <c:order val="10"/>
                <c:tx>
                  <c:v>LRT-BSP SE</c:v>
                </c:tx>
                <c:spPr>
                  <a:ln w="9525" cap="rnd">
                    <a:solidFill>
                      <a:srgbClr val="00B050"/>
                    </a:solidFill>
                    <a:round/>
                  </a:ln>
                  <a:effectLst/>
                </c:spPr>
                <c:marker>
                  <c:symbol val="triangle"/>
                  <c:size val="4"/>
                  <c:spPr>
                    <a:solidFill>
                      <a:srgbClr val="00B050"/>
                    </a:solidFill>
                    <a:ln w="9525">
                      <a:solidFill>
                        <a:srgbClr val="00B05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Java2!$T$19:$T$26</c15:sqref>
                        </c15:formulaRef>
                      </c:ext>
                    </c:extLst>
                    <c:numCache>
                      <c:formatCode>General</c:formatCode>
                      <c:ptCount val="8"/>
                      <c:pt idx="0">
                        <c:v>17344.901041666599</c:v>
                      </c:pt>
                      <c:pt idx="1">
                        <c:v>17230.28125</c:v>
                      </c:pt>
                      <c:pt idx="2">
                        <c:v>18121.9453125</c:v>
                      </c:pt>
                      <c:pt idx="3">
                        <c:v>17547.479166666599</c:v>
                      </c:pt>
                      <c:pt idx="4">
                        <c:v>17602.390625</c:v>
                      </c:pt>
                      <c:pt idx="5">
                        <c:v>17261.354166666599</c:v>
                      </c:pt>
                      <c:pt idx="6">
                        <c:v>17225.1875</c:v>
                      </c:pt>
                      <c:pt idx="7">
                        <c:v>16948.3125</c:v>
                      </c:pt>
                    </c:numCache>
                  </c:numRef>
                </c:val>
                <c:smooth val="0"/>
                <c:extLst xmlns:c15="http://schemas.microsoft.com/office/drawing/2012/chart">
                  <c:ext xmlns:c16="http://schemas.microsoft.com/office/drawing/2014/chart" uri="{C3380CC4-5D6E-409C-BE32-E72D297353CC}">
                    <c16:uniqueId val="{0000000A-E9E8-4BED-A8D1-D74CC6A9AE02}"/>
                  </c:ext>
                </c:extLst>
              </c15:ser>
            </c15:filteredLineSeries>
            <c15:filteredLineSeries>
              <c15:ser>
                <c:idx val="8"/>
                <c:order val="11"/>
                <c:tx>
                  <c:v>LRT-BSP NE</c:v>
                </c:tx>
                <c:spPr>
                  <a:ln w="9525" cap="rnd">
                    <a:solidFill>
                      <a:srgbClr val="00B050"/>
                    </a:solidFill>
                    <a:round/>
                  </a:ln>
                  <a:effectLst/>
                </c:spPr>
                <c:marker>
                  <c:symbol val="circle"/>
                  <c:size val="4"/>
                  <c:spPr>
                    <a:solidFill>
                      <a:srgbClr val="00B050"/>
                    </a:solidFill>
                    <a:ln w="9525">
                      <a:solidFill>
                        <a:srgbClr val="00B05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Java2!$Q$19:$Q$26</c15:sqref>
                        </c15:formulaRef>
                      </c:ext>
                    </c:extLst>
                    <c:numCache>
                      <c:formatCode>General</c:formatCode>
                      <c:ptCount val="8"/>
                      <c:pt idx="0">
                        <c:v>17461.677083333299</c:v>
                      </c:pt>
                      <c:pt idx="1">
                        <c:v>18259.239583333299</c:v>
                      </c:pt>
                      <c:pt idx="2">
                        <c:v>18599.2578125</c:v>
                      </c:pt>
                      <c:pt idx="3">
                        <c:v>17810.0625</c:v>
                      </c:pt>
                      <c:pt idx="4">
                        <c:v>18547.609375</c:v>
                      </c:pt>
                      <c:pt idx="5">
                        <c:v>17433.791666666599</c:v>
                      </c:pt>
                      <c:pt idx="6">
                        <c:v>17539.40625</c:v>
                      </c:pt>
                      <c:pt idx="7">
                        <c:v>17630.125</c:v>
                      </c:pt>
                    </c:numCache>
                  </c:numRef>
                </c:val>
                <c:smooth val="0"/>
                <c:extLst xmlns:c15="http://schemas.microsoft.com/office/drawing/2012/chart">
                  <c:ext xmlns:c16="http://schemas.microsoft.com/office/drawing/2014/chart" uri="{C3380CC4-5D6E-409C-BE32-E72D297353CC}">
                    <c16:uniqueId val="{0000000B-E9E8-4BED-A8D1-D74CC6A9AE02}"/>
                  </c:ext>
                </c:extLst>
              </c15:ser>
            </c15:filteredLineSeries>
          </c:ext>
        </c:extLst>
      </c:lineChart>
      <c:catAx>
        <c:axId val="-10386110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n-lt"/>
                    <a:ea typeface="+mn-ea"/>
                    <a:cs typeface="Helvetica" panose="020B0604020202020204" pitchFamily="34" charset="0"/>
                  </a:defRPr>
                </a:pPr>
                <a:r>
                  <a:rPr lang="en-US" sz="1400"/>
                  <a:t>Threads per process x Processes per node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Helvetica" panose="020B0604020202020204" pitchFamily="34" charset="0"/>
                </a:defRPr>
              </a:pPr>
              <a:endParaRPr lang="en-US"/>
            </a:p>
          </c:txPr>
        </c:title>
        <c:numFmt formatCode="General" sourceLinked="1"/>
        <c:majorTickMark val="none"/>
        <c:minorTickMark val="in"/>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Helvetica" panose="020B0604020202020204" pitchFamily="34" charset="0"/>
              </a:defRPr>
            </a:pPr>
            <a:endParaRPr lang="en-US"/>
          </a:p>
        </c:txPr>
        <c:crossAx val="-1038617616"/>
        <c:crosses val="autoZero"/>
        <c:auto val="1"/>
        <c:lblAlgn val="ctr"/>
        <c:lblOffset val="0"/>
        <c:noMultiLvlLbl val="1"/>
      </c:catAx>
      <c:valAx>
        <c:axId val="-1038617616"/>
        <c:scaling>
          <c:orientation val="minMax"/>
          <c:max val="50000"/>
          <c:min val="1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Helvetica" panose="020B0604020202020204" pitchFamily="34" charset="0"/>
                  </a:defRPr>
                </a:pPr>
                <a:r>
                  <a:rPr lang="en-US" sz="1400">
                    <a:solidFill>
                      <a:sysClr val="windowText" lastClr="000000"/>
                    </a:solidFill>
                  </a:rPr>
                  <a:t>Time (ms)</a:t>
                </a:r>
              </a:p>
            </c:rich>
          </c:tx>
          <c:layout>
            <c:manualLayout>
              <c:xMode val="edge"/>
              <c:yMode val="edge"/>
              <c:x val="8.7836481181661537E-3"/>
              <c:y val="0.377127156779506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Helvetica" panose="020B0604020202020204" pitchFamily="34" charset="0"/>
                </a:defRPr>
              </a:pPr>
              <a:endParaRPr lang="en-US"/>
            </a:p>
          </c:txPr>
        </c:title>
        <c:numFmt formatCode="0.0E+0" sourceLinked="0"/>
        <c:majorTickMark val="out"/>
        <c:minorTickMark val="in"/>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Helvetica" panose="020B0604020202020204" pitchFamily="34" charset="0"/>
              </a:defRPr>
            </a:pPr>
            <a:endParaRPr lang="en-US"/>
          </a:p>
        </c:txPr>
        <c:crossAx val="-1038611088"/>
        <c:crosses val="autoZero"/>
        <c:crossBetween val="between"/>
      </c:valAx>
      <c:spPr>
        <a:solidFill>
          <a:schemeClr val="bg1"/>
        </a:solidFill>
        <a:ln>
          <a:solidFill>
            <a:schemeClr val="tx1"/>
          </a:solidFill>
        </a:ln>
        <a:effectLst/>
      </c:spPr>
    </c:plotArea>
    <c:legend>
      <c:legendPos val="r"/>
      <c:layout>
        <c:manualLayout>
          <c:xMode val="edge"/>
          <c:yMode val="edge"/>
          <c:x val="0.86694356509926207"/>
          <c:y val="3.9985112909361582E-2"/>
          <c:w val="0.12063623477918203"/>
          <c:h val="0.82601882134511229"/>
        </c:manualLayout>
      </c:layout>
      <c:overlay val="0"/>
      <c:spPr>
        <a:solidFill>
          <a:schemeClr val="bg1"/>
        </a:solidFill>
        <a:ln>
          <a:solidFill>
            <a:schemeClr val="tx1"/>
          </a:solidFill>
        </a:ln>
        <a:effectLst/>
      </c:spPr>
      <c:txPr>
        <a:bodyPr rot="0" spcFirstLastPara="1" vertOverflow="ellipsis" vert="horz" wrap="square" anchor="t" anchorCtr="0"/>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938664441787991E-2"/>
          <c:y val="3.9159685651642073E-2"/>
          <c:w val="0.7761370734028249"/>
          <c:h val="0.82760174404360476"/>
        </c:manualLayout>
      </c:layout>
      <c:lineChart>
        <c:grouping val="standard"/>
        <c:varyColors val="0"/>
        <c:ser>
          <c:idx val="2"/>
          <c:order val="2"/>
          <c:tx>
            <c:v>LRT-FJ NI</c:v>
          </c:tx>
          <c:spPr>
            <a:ln w="15875" cap="rnd">
              <a:solidFill>
                <a:srgbClr val="C00000"/>
              </a:solidFill>
              <a:round/>
            </a:ln>
            <a:effectLst/>
          </c:spPr>
          <c:marker>
            <c:symbol val="circle"/>
            <c:size val="7"/>
            <c:spPr>
              <a:solidFill>
                <a:srgbClr val="C00000"/>
              </a:solidFill>
              <a:ln w="9525">
                <a:solidFill>
                  <a:srgbClr val="C00000"/>
                </a:solidFill>
              </a:ln>
              <a:effectLst/>
            </c:spPr>
          </c:marker>
          <c:cat>
            <c:strRef>
              <c:f>Java2!$H$9:$H$16</c:f>
              <c:strCache>
                <c:ptCount val="8"/>
                <c:pt idx="0">
                  <c:v>1x24</c:v>
                </c:pt>
                <c:pt idx="1">
                  <c:v>2x12</c:v>
                </c:pt>
                <c:pt idx="2">
                  <c:v>3x8</c:v>
                </c:pt>
                <c:pt idx="3">
                  <c:v>4x6</c:v>
                </c:pt>
                <c:pt idx="4">
                  <c:v>6x4</c:v>
                </c:pt>
                <c:pt idx="5">
                  <c:v>8x3</c:v>
                </c:pt>
                <c:pt idx="6">
                  <c:v>12x2</c:v>
                </c:pt>
                <c:pt idx="7">
                  <c:v>24x1</c:v>
                </c:pt>
              </c:strCache>
            </c:strRef>
          </c:cat>
          <c:val>
            <c:numRef>
              <c:f>Java2!$M$19:$M$26</c:f>
              <c:numCache>
                <c:formatCode>General</c:formatCode>
                <c:ptCount val="8"/>
                <c:pt idx="0">
                  <c:v>34194.611979166599</c:v>
                </c:pt>
                <c:pt idx="1">
                  <c:v>37303.3125</c:v>
                </c:pt>
                <c:pt idx="2">
                  <c:v>37291.5625</c:v>
                </c:pt>
                <c:pt idx="3">
                  <c:v>40023.604166666599</c:v>
                </c:pt>
                <c:pt idx="4">
                  <c:v>41263.703125</c:v>
                </c:pt>
                <c:pt idx="5">
                  <c:v>44460.458333333299</c:v>
                </c:pt>
                <c:pt idx="6">
                  <c:v>43950.5</c:v>
                </c:pt>
                <c:pt idx="7">
                  <c:v>43632.0625</c:v>
                </c:pt>
              </c:numCache>
            </c:numRef>
          </c:val>
          <c:smooth val="0"/>
          <c:extLst>
            <c:ext xmlns:c16="http://schemas.microsoft.com/office/drawing/2014/chart" uri="{C3380CC4-5D6E-409C-BE32-E72D297353CC}">
              <c16:uniqueId val="{00000000-606F-44D7-BFA8-C86E705889CD}"/>
            </c:ext>
          </c:extLst>
        </c:ser>
        <c:ser>
          <c:idx val="0"/>
          <c:order val="5"/>
          <c:tx>
            <c:v>LRT-FJ NE</c:v>
          </c:tx>
          <c:spPr>
            <a:ln w="15875" cap="rnd">
              <a:solidFill>
                <a:sysClr val="windowText" lastClr="000000"/>
              </a:solidFill>
              <a:round/>
            </a:ln>
            <a:effectLst/>
          </c:spPr>
          <c:marker>
            <c:symbol val="circle"/>
            <c:size val="7"/>
            <c:spPr>
              <a:solidFill>
                <a:sysClr val="windowText" lastClr="000000"/>
              </a:solidFill>
              <a:ln w="9525">
                <a:solidFill>
                  <a:sysClr val="windowText" lastClr="000000"/>
                </a:solidFill>
              </a:ln>
              <a:effectLst/>
            </c:spPr>
          </c:marker>
          <c:cat>
            <c:strRef>
              <c:f>Java2!$H$9:$H$16</c:f>
              <c:strCache>
                <c:ptCount val="8"/>
                <c:pt idx="0">
                  <c:v>1x24</c:v>
                </c:pt>
                <c:pt idx="1">
                  <c:v>2x12</c:v>
                </c:pt>
                <c:pt idx="2">
                  <c:v>3x8</c:v>
                </c:pt>
                <c:pt idx="3">
                  <c:v>4x6</c:v>
                </c:pt>
                <c:pt idx="4">
                  <c:v>6x4</c:v>
                </c:pt>
                <c:pt idx="5">
                  <c:v>8x3</c:v>
                </c:pt>
                <c:pt idx="6">
                  <c:v>12x2</c:v>
                </c:pt>
                <c:pt idx="7">
                  <c:v>24x1</c:v>
                </c:pt>
              </c:strCache>
              <c:extLst xmlns:c15="http://schemas.microsoft.com/office/drawing/2012/chart"/>
            </c:strRef>
          </c:cat>
          <c:val>
            <c:numRef>
              <c:f>Java2!$K$19:$K$26</c:f>
              <c:numCache>
                <c:formatCode>General</c:formatCode>
                <c:ptCount val="8"/>
                <c:pt idx="0">
                  <c:v>19537.4375</c:v>
                </c:pt>
                <c:pt idx="1">
                  <c:v>34295.411458333299</c:v>
                </c:pt>
                <c:pt idx="2">
                  <c:v>36105.2421875</c:v>
                </c:pt>
                <c:pt idx="3">
                  <c:v>36949.145833333299</c:v>
                </c:pt>
                <c:pt idx="4">
                  <c:v>37165.40625</c:v>
                </c:pt>
                <c:pt idx="5">
                  <c:v>39506.3125</c:v>
                </c:pt>
                <c:pt idx="6">
                  <c:v>40077.875</c:v>
                </c:pt>
                <c:pt idx="7">
                  <c:v>37413.875</c:v>
                </c:pt>
              </c:numCache>
              <c:extLst xmlns:c15="http://schemas.microsoft.com/office/drawing/2012/chart"/>
            </c:numRef>
          </c:val>
          <c:smooth val="0"/>
          <c:extLst>
            <c:ext xmlns:c16="http://schemas.microsoft.com/office/drawing/2014/chart" uri="{C3380CC4-5D6E-409C-BE32-E72D297353CC}">
              <c16:uniqueId val="{00000001-606F-44D7-BFA8-C86E705889CD}"/>
            </c:ext>
          </c:extLst>
        </c:ser>
        <c:dLbls>
          <c:showLegendKey val="0"/>
          <c:showVal val="0"/>
          <c:showCatName val="0"/>
          <c:showSerName val="0"/>
          <c:showPercent val="0"/>
          <c:showBubbleSize val="0"/>
        </c:dLbls>
        <c:marker val="1"/>
        <c:smooth val="0"/>
        <c:axId val="-1039120720"/>
        <c:axId val="-1039109840"/>
        <c:extLst>
          <c:ext xmlns:c15="http://schemas.microsoft.com/office/drawing/2012/chart" uri="{02D57815-91ED-43cb-92C2-25804820EDAC}">
            <c15:filteredLineSeries>
              <c15:ser>
                <c:idx val="5"/>
                <c:order val="0"/>
                <c:tx>
                  <c:v>LRT-FJ CI</c:v>
                </c:tx>
                <c:spPr>
                  <a:ln w="9525" cap="rnd">
                    <a:solidFill>
                      <a:srgbClr val="C00000"/>
                    </a:solidFill>
                    <a:round/>
                  </a:ln>
                  <a:effectLst/>
                </c:spPr>
                <c:marker>
                  <c:symbol val="square"/>
                  <c:size val="4"/>
                  <c:spPr>
                    <a:solidFill>
                      <a:srgbClr val="C00000"/>
                    </a:solidFill>
                    <a:ln w="12700">
                      <a:solidFill>
                        <a:srgbClr val="C00000"/>
                      </a:solidFill>
                    </a:ln>
                    <a:effectLst/>
                  </c:spPr>
                </c:marker>
                <c:cat>
                  <c:strRef>
                    <c:extLst>
                      <c:ex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c:ext uri="{02D57815-91ED-43cb-92C2-25804820EDAC}">
                        <c15:formulaRef>
                          <c15:sqref>Java2!$I$19:$I$26</c15:sqref>
                        </c15:formulaRef>
                      </c:ext>
                    </c:extLst>
                    <c:numCache>
                      <c:formatCode>General</c:formatCode>
                      <c:ptCount val="8"/>
                      <c:pt idx="0">
                        <c:v>22105.645833333299</c:v>
                      </c:pt>
                      <c:pt idx="1">
                        <c:v>40499.708333333299</c:v>
                      </c:pt>
                      <c:pt idx="2">
                        <c:v>36230.609375</c:v>
                      </c:pt>
                      <c:pt idx="3">
                        <c:v>40544.479166666599</c:v>
                      </c:pt>
                      <c:pt idx="4">
                        <c:v>43414.75</c:v>
                      </c:pt>
                      <c:pt idx="5">
                        <c:v>47025.958333333299</c:v>
                      </c:pt>
                      <c:pt idx="6">
                        <c:v>43525.1875</c:v>
                      </c:pt>
                      <c:pt idx="7">
                        <c:v>42753.625</c:v>
                      </c:pt>
                    </c:numCache>
                  </c:numRef>
                </c:val>
                <c:smooth val="0"/>
                <c:extLst>
                  <c:ext xmlns:c16="http://schemas.microsoft.com/office/drawing/2014/chart" uri="{C3380CC4-5D6E-409C-BE32-E72D297353CC}">
                    <c16:uniqueId val="{00000002-606F-44D7-BFA8-C86E705889CD}"/>
                  </c:ext>
                </c:extLst>
              </c15:ser>
            </c15:filteredLineSeries>
            <c15:filteredLineSeries>
              <c15:ser>
                <c:idx val="4"/>
                <c:order val="1"/>
                <c:tx>
                  <c:v>LRT-FJ SI</c:v>
                </c:tx>
                <c:spPr>
                  <a:ln w="9525" cap="rnd">
                    <a:solidFill>
                      <a:srgbClr val="C00000"/>
                    </a:solidFill>
                    <a:round/>
                  </a:ln>
                  <a:effectLst/>
                </c:spPr>
                <c:marker>
                  <c:symbol val="triangle"/>
                  <c:size val="4"/>
                  <c:spPr>
                    <a:solidFill>
                      <a:srgbClr val="C00000"/>
                    </a:solidFill>
                    <a:ln w="12700">
                      <a:solidFill>
                        <a:srgbClr val="C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Java2!$J$19:$J$26</c15:sqref>
                        </c15:formulaRef>
                      </c:ext>
                    </c:extLst>
                    <c:numCache>
                      <c:formatCode>General</c:formatCode>
                      <c:ptCount val="8"/>
                      <c:pt idx="0">
                        <c:v>24607.997395833299</c:v>
                      </c:pt>
                      <c:pt idx="1">
                        <c:v>38840.432291666599</c:v>
                      </c:pt>
                      <c:pt idx="2">
                        <c:v>38042.5625</c:v>
                      </c:pt>
                      <c:pt idx="3">
                        <c:v>40820.145833333299</c:v>
                      </c:pt>
                      <c:pt idx="4">
                        <c:v>40472.3125</c:v>
                      </c:pt>
                      <c:pt idx="5">
                        <c:v>45574.0625</c:v>
                      </c:pt>
                      <c:pt idx="6">
                        <c:v>43391.75</c:v>
                      </c:pt>
                      <c:pt idx="7">
                        <c:v>45158.125</c:v>
                      </c:pt>
                    </c:numCache>
                  </c:numRef>
                </c:val>
                <c:smooth val="0"/>
                <c:extLst xmlns:c15="http://schemas.microsoft.com/office/drawing/2012/chart">
                  <c:ext xmlns:c16="http://schemas.microsoft.com/office/drawing/2014/chart" uri="{C3380CC4-5D6E-409C-BE32-E72D297353CC}">
                    <c16:uniqueId val="{00000003-606F-44D7-BFA8-C86E705889CD}"/>
                  </c:ext>
                </c:extLst>
              </c15:ser>
            </c15:filteredLineSeries>
            <c15:filteredLineSeries>
              <c15:ser>
                <c:idx val="1"/>
                <c:order val="3"/>
                <c:tx>
                  <c:v>LRT-FJ CE</c:v>
                </c:tx>
                <c:spPr>
                  <a:ln w="9525" cap="rnd">
                    <a:solidFill>
                      <a:sysClr val="windowText" lastClr="000000"/>
                    </a:solidFill>
                    <a:round/>
                  </a:ln>
                  <a:effectLst/>
                </c:spPr>
                <c:marker>
                  <c:symbol val="square"/>
                  <c:size val="4"/>
                  <c:spPr>
                    <a:solidFill>
                      <a:sysClr val="windowText" lastClr="000000"/>
                    </a:solidFill>
                    <a:ln w="9525">
                      <a:solidFill>
                        <a:sysClr val="windowText" lastClr="0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Java2!$L$19:$L$26</c15:sqref>
                        </c15:formulaRef>
                      </c:ext>
                    </c:extLst>
                    <c:numCache>
                      <c:formatCode>General</c:formatCode>
                      <c:ptCount val="8"/>
                      <c:pt idx="0">
                        <c:v>22175.200520833299</c:v>
                      </c:pt>
                      <c:pt idx="1">
                        <c:v>42231.286458333299</c:v>
                      </c:pt>
                      <c:pt idx="2">
                        <c:v>38766.1953125</c:v>
                      </c:pt>
                      <c:pt idx="3">
                        <c:v>38326.427083333299</c:v>
                      </c:pt>
                      <c:pt idx="4">
                        <c:v>38651.609375</c:v>
                      </c:pt>
                      <c:pt idx="5">
                        <c:v>40577.791666666599</c:v>
                      </c:pt>
                      <c:pt idx="6">
                        <c:v>37254.59375</c:v>
                      </c:pt>
                      <c:pt idx="7">
                        <c:v>38279.9375</c:v>
                      </c:pt>
                    </c:numCache>
                  </c:numRef>
                </c:val>
                <c:smooth val="0"/>
                <c:extLst xmlns:c15="http://schemas.microsoft.com/office/drawing/2012/chart">
                  <c:ext xmlns:c16="http://schemas.microsoft.com/office/drawing/2014/chart" uri="{C3380CC4-5D6E-409C-BE32-E72D297353CC}">
                    <c16:uniqueId val="{00000004-606F-44D7-BFA8-C86E705889CD}"/>
                  </c:ext>
                </c:extLst>
              </c15:ser>
            </c15:filteredLineSeries>
            <c15:filteredLineSeries>
              <c15:ser>
                <c:idx val="3"/>
                <c:order val="4"/>
                <c:tx>
                  <c:v>LRT-FJ SE</c:v>
                </c:tx>
                <c:spPr>
                  <a:ln w="9525" cap="rnd">
                    <a:solidFill>
                      <a:sysClr val="windowText" lastClr="000000"/>
                    </a:solidFill>
                    <a:round/>
                  </a:ln>
                  <a:effectLst/>
                </c:spPr>
                <c:marker>
                  <c:symbol val="triangle"/>
                  <c:size val="4"/>
                  <c:spPr>
                    <a:solidFill>
                      <a:sysClr val="windowText" lastClr="000000"/>
                    </a:solidFill>
                    <a:ln w="9525">
                      <a:solidFill>
                        <a:sysClr val="windowText" lastClr="0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Java2!$N$19:$N$26</c15:sqref>
                        </c15:formulaRef>
                      </c:ext>
                    </c:extLst>
                    <c:numCache>
                      <c:formatCode>General</c:formatCode>
                      <c:ptCount val="8"/>
                      <c:pt idx="0">
                        <c:v>20254.028645833299</c:v>
                      </c:pt>
                      <c:pt idx="1">
                        <c:v>40838.885416666599</c:v>
                      </c:pt>
                      <c:pt idx="2">
                        <c:v>40396.90625</c:v>
                      </c:pt>
                      <c:pt idx="3">
                        <c:v>42092.416666666599</c:v>
                      </c:pt>
                      <c:pt idx="4">
                        <c:v>40864.921875</c:v>
                      </c:pt>
                      <c:pt idx="5">
                        <c:v>41703.583333333299</c:v>
                      </c:pt>
                      <c:pt idx="6">
                        <c:v>37342.65625</c:v>
                      </c:pt>
                      <c:pt idx="7">
                        <c:v>37378.5625</c:v>
                      </c:pt>
                    </c:numCache>
                  </c:numRef>
                </c:val>
                <c:smooth val="0"/>
                <c:extLst xmlns:c15="http://schemas.microsoft.com/office/drawing/2012/chart">
                  <c:ext xmlns:c16="http://schemas.microsoft.com/office/drawing/2014/chart" uri="{C3380CC4-5D6E-409C-BE32-E72D297353CC}">
                    <c16:uniqueId val="{00000005-606F-44D7-BFA8-C86E705889CD}"/>
                  </c:ext>
                </c:extLst>
              </c15:ser>
            </c15:filteredLineSeries>
            <c15:filteredLineSeries>
              <c15:ser>
                <c:idx val="6"/>
                <c:order val="6"/>
                <c:tx>
                  <c:v>LRT-BSP CI</c:v>
                </c:tx>
                <c:spPr>
                  <a:ln w="9525" cap="rnd">
                    <a:solidFill>
                      <a:srgbClr val="ED7D31"/>
                    </a:solidFill>
                    <a:round/>
                  </a:ln>
                  <a:effectLst/>
                </c:spPr>
                <c:marker>
                  <c:symbol val="square"/>
                  <c:size val="4"/>
                  <c:spPr>
                    <a:solidFill>
                      <a:srgbClr val="ED7D31"/>
                    </a:solidFill>
                    <a:ln w="9525">
                      <a:solidFill>
                        <a:srgbClr val="ED7D31"/>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Java2!$O$19:$O$26</c15:sqref>
                        </c15:formulaRef>
                      </c:ext>
                    </c:extLst>
                    <c:numCache>
                      <c:formatCode>General</c:formatCode>
                      <c:ptCount val="8"/>
                      <c:pt idx="0">
                        <c:v>19980.2109375</c:v>
                      </c:pt>
                      <c:pt idx="1">
                        <c:v>26989.859375</c:v>
                      </c:pt>
                      <c:pt idx="2">
                        <c:v>29444.4453125</c:v>
                      </c:pt>
                      <c:pt idx="3">
                        <c:v>30084.729166666599</c:v>
                      </c:pt>
                      <c:pt idx="4">
                        <c:v>27291.953125</c:v>
                      </c:pt>
                      <c:pt idx="5">
                        <c:v>29956.0625</c:v>
                      </c:pt>
                      <c:pt idx="6">
                        <c:v>20431.59375</c:v>
                      </c:pt>
                      <c:pt idx="7">
                        <c:v>29764.0625</c:v>
                      </c:pt>
                    </c:numCache>
                  </c:numRef>
                </c:val>
                <c:smooth val="0"/>
                <c:extLst xmlns:c15="http://schemas.microsoft.com/office/drawing/2012/chart">
                  <c:ext xmlns:c16="http://schemas.microsoft.com/office/drawing/2014/chart" uri="{C3380CC4-5D6E-409C-BE32-E72D297353CC}">
                    <c16:uniqueId val="{00000006-606F-44D7-BFA8-C86E705889CD}"/>
                  </c:ext>
                </c:extLst>
              </c15:ser>
            </c15:filteredLineSeries>
            <c15:filteredLineSeries>
              <c15:ser>
                <c:idx val="7"/>
                <c:order val="7"/>
                <c:tx>
                  <c:v>LRT-BSP SI</c:v>
                </c:tx>
                <c:spPr>
                  <a:ln w="9525" cap="rnd">
                    <a:solidFill>
                      <a:srgbClr val="ED7D31"/>
                    </a:solidFill>
                    <a:round/>
                  </a:ln>
                  <a:effectLst/>
                </c:spPr>
                <c:marker>
                  <c:symbol val="triangle"/>
                  <c:size val="4"/>
                  <c:spPr>
                    <a:solidFill>
                      <a:srgbClr val="ED7D31"/>
                    </a:solidFill>
                    <a:ln w="9525">
                      <a:solidFill>
                        <a:srgbClr val="ED7D31"/>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Java2!$P$19:$P$26</c15:sqref>
                        </c15:formulaRef>
                      </c:ext>
                    </c:extLst>
                    <c:numCache>
                      <c:formatCode>General</c:formatCode>
                      <c:ptCount val="8"/>
                      <c:pt idx="0">
                        <c:v>21877.440104166599</c:v>
                      </c:pt>
                      <c:pt idx="1">
                        <c:v>21110.270833333299</c:v>
                      </c:pt>
                      <c:pt idx="2">
                        <c:v>24330.890625</c:v>
                      </c:pt>
                      <c:pt idx="3">
                        <c:v>22221.041666666599</c:v>
                      </c:pt>
                      <c:pt idx="4">
                        <c:v>21977.40625</c:v>
                      </c:pt>
                      <c:pt idx="5">
                        <c:v>30075.645833333299</c:v>
                      </c:pt>
                      <c:pt idx="6">
                        <c:v>20004.3125</c:v>
                      </c:pt>
                      <c:pt idx="7">
                        <c:v>34451.8125</c:v>
                      </c:pt>
                    </c:numCache>
                  </c:numRef>
                </c:val>
                <c:smooth val="0"/>
                <c:extLst xmlns:c15="http://schemas.microsoft.com/office/drawing/2012/chart">
                  <c:ext xmlns:c16="http://schemas.microsoft.com/office/drawing/2014/chart" uri="{C3380CC4-5D6E-409C-BE32-E72D297353CC}">
                    <c16:uniqueId val="{00000007-606F-44D7-BFA8-C86E705889CD}"/>
                  </c:ext>
                </c:extLst>
              </c15:ser>
            </c15:filteredLineSeries>
            <c15:filteredLineSeries>
              <c15:ser>
                <c:idx val="10"/>
                <c:order val="8"/>
                <c:tx>
                  <c:v>LRT-BSP NI</c:v>
                </c:tx>
                <c:spPr>
                  <a:ln w="9525" cap="rnd">
                    <a:solidFill>
                      <a:srgbClr val="ED7D31"/>
                    </a:solidFill>
                    <a:round/>
                  </a:ln>
                  <a:effectLst/>
                </c:spPr>
                <c:marker>
                  <c:symbol val="circle"/>
                  <c:size val="4"/>
                  <c:spPr>
                    <a:solidFill>
                      <a:srgbClr val="ED7D31"/>
                    </a:solidFill>
                    <a:ln w="9525">
                      <a:solidFill>
                        <a:srgbClr val="ED7D31"/>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Java2!$S$19:$S$26</c15:sqref>
                        </c15:formulaRef>
                      </c:ext>
                    </c:extLst>
                    <c:numCache>
                      <c:formatCode>General</c:formatCode>
                      <c:ptCount val="8"/>
                      <c:pt idx="0">
                        <c:v>32130.653645833299</c:v>
                      </c:pt>
                      <c:pt idx="1">
                        <c:v>31724.171875</c:v>
                      </c:pt>
                      <c:pt idx="2">
                        <c:v>29894.2265625</c:v>
                      </c:pt>
                      <c:pt idx="3">
                        <c:v>29731.760416666599</c:v>
                      </c:pt>
                      <c:pt idx="4">
                        <c:v>29761.953125</c:v>
                      </c:pt>
                      <c:pt idx="5">
                        <c:v>29756.875</c:v>
                      </c:pt>
                      <c:pt idx="6">
                        <c:v>31091.59375</c:v>
                      </c:pt>
                      <c:pt idx="7">
                        <c:v>30046.0625</c:v>
                      </c:pt>
                    </c:numCache>
                  </c:numRef>
                </c:val>
                <c:smooth val="0"/>
                <c:extLst xmlns:c15="http://schemas.microsoft.com/office/drawing/2012/chart">
                  <c:ext xmlns:c16="http://schemas.microsoft.com/office/drawing/2014/chart" uri="{C3380CC4-5D6E-409C-BE32-E72D297353CC}">
                    <c16:uniqueId val="{00000008-606F-44D7-BFA8-C86E705889CD}"/>
                  </c:ext>
                </c:extLst>
              </c15:ser>
            </c15:filteredLineSeries>
            <c15:filteredLineSeries>
              <c15:ser>
                <c:idx val="9"/>
                <c:order val="9"/>
                <c:tx>
                  <c:v>LRT-BSP CE</c:v>
                </c:tx>
                <c:spPr>
                  <a:ln w="9525" cap="rnd">
                    <a:solidFill>
                      <a:srgbClr val="00B050"/>
                    </a:solidFill>
                    <a:round/>
                  </a:ln>
                  <a:effectLst/>
                </c:spPr>
                <c:marker>
                  <c:symbol val="square"/>
                  <c:size val="4"/>
                  <c:spPr>
                    <a:solidFill>
                      <a:srgbClr val="00B050"/>
                    </a:solidFill>
                    <a:ln w="9525">
                      <a:solidFill>
                        <a:srgbClr val="00B05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Java2!$R$19:$R$26</c15:sqref>
                        </c15:formulaRef>
                      </c:ext>
                    </c:extLst>
                    <c:numCache>
                      <c:formatCode>General</c:formatCode>
                      <c:ptCount val="8"/>
                      <c:pt idx="0">
                        <c:v>20562.203125</c:v>
                      </c:pt>
                      <c:pt idx="1">
                        <c:v>21367.484375</c:v>
                      </c:pt>
                      <c:pt idx="2">
                        <c:v>21220.1640625</c:v>
                      </c:pt>
                      <c:pt idx="3">
                        <c:v>19718.145833333299</c:v>
                      </c:pt>
                      <c:pt idx="4">
                        <c:v>18355.21875</c:v>
                      </c:pt>
                      <c:pt idx="5">
                        <c:v>18360.4375</c:v>
                      </c:pt>
                      <c:pt idx="6">
                        <c:v>17246.71875</c:v>
                      </c:pt>
                      <c:pt idx="7">
                        <c:v>17880.5</c:v>
                      </c:pt>
                    </c:numCache>
                  </c:numRef>
                </c:val>
                <c:smooth val="0"/>
                <c:extLst xmlns:c15="http://schemas.microsoft.com/office/drawing/2012/chart">
                  <c:ext xmlns:c16="http://schemas.microsoft.com/office/drawing/2014/chart" uri="{C3380CC4-5D6E-409C-BE32-E72D297353CC}">
                    <c16:uniqueId val="{00000009-606F-44D7-BFA8-C86E705889CD}"/>
                  </c:ext>
                </c:extLst>
              </c15:ser>
            </c15:filteredLineSeries>
            <c15:filteredLineSeries>
              <c15:ser>
                <c:idx val="11"/>
                <c:order val="10"/>
                <c:tx>
                  <c:v>LRT-BSP SE</c:v>
                </c:tx>
                <c:spPr>
                  <a:ln w="9525" cap="rnd">
                    <a:solidFill>
                      <a:srgbClr val="00B050"/>
                    </a:solidFill>
                    <a:round/>
                  </a:ln>
                  <a:effectLst/>
                </c:spPr>
                <c:marker>
                  <c:symbol val="triangle"/>
                  <c:size val="4"/>
                  <c:spPr>
                    <a:solidFill>
                      <a:srgbClr val="00B050"/>
                    </a:solidFill>
                    <a:ln w="9525">
                      <a:solidFill>
                        <a:srgbClr val="00B05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Java2!$T$19:$T$26</c15:sqref>
                        </c15:formulaRef>
                      </c:ext>
                    </c:extLst>
                    <c:numCache>
                      <c:formatCode>General</c:formatCode>
                      <c:ptCount val="8"/>
                      <c:pt idx="0">
                        <c:v>17344.901041666599</c:v>
                      </c:pt>
                      <c:pt idx="1">
                        <c:v>17230.28125</c:v>
                      </c:pt>
                      <c:pt idx="2">
                        <c:v>18121.9453125</c:v>
                      </c:pt>
                      <c:pt idx="3">
                        <c:v>17547.479166666599</c:v>
                      </c:pt>
                      <c:pt idx="4">
                        <c:v>17602.390625</c:v>
                      </c:pt>
                      <c:pt idx="5">
                        <c:v>17261.354166666599</c:v>
                      </c:pt>
                      <c:pt idx="6">
                        <c:v>17225.1875</c:v>
                      </c:pt>
                      <c:pt idx="7">
                        <c:v>16948.3125</c:v>
                      </c:pt>
                    </c:numCache>
                  </c:numRef>
                </c:val>
                <c:smooth val="0"/>
                <c:extLst xmlns:c15="http://schemas.microsoft.com/office/drawing/2012/chart">
                  <c:ext xmlns:c16="http://schemas.microsoft.com/office/drawing/2014/chart" uri="{C3380CC4-5D6E-409C-BE32-E72D297353CC}">
                    <c16:uniqueId val="{0000000A-606F-44D7-BFA8-C86E705889CD}"/>
                  </c:ext>
                </c:extLst>
              </c15:ser>
            </c15:filteredLineSeries>
            <c15:filteredLineSeries>
              <c15:ser>
                <c:idx val="8"/>
                <c:order val="11"/>
                <c:tx>
                  <c:v>LRT-BSP NE</c:v>
                </c:tx>
                <c:spPr>
                  <a:ln w="9525" cap="rnd">
                    <a:solidFill>
                      <a:srgbClr val="00B050"/>
                    </a:solidFill>
                    <a:round/>
                  </a:ln>
                  <a:effectLst/>
                </c:spPr>
                <c:marker>
                  <c:symbol val="circle"/>
                  <c:size val="4"/>
                  <c:spPr>
                    <a:solidFill>
                      <a:srgbClr val="00B050"/>
                    </a:solidFill>
                    <a:ln w="9525">
                      <a:solidFill>
                        <a:srgbClr val="00B05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Java2!$Q$19:$Q$26</c15:sqref>
                        </c15:formulaRef>
                      </c:ext>
                    </c:extLst>
                    <c:numCache>
                      <c:formatCode>General</c:formatCode>
                      <c:ptCount val="8"/>
                      <c:pt idx="0">
                        <c:v>17461.677083333299</c:v>
                      </c:pt>
                      <c:pt idx="1">
                        <c:v>18259.239583333299</c:v>
                      </c:pt>
                      <c:pt idx="2">
                        <c:v>18599.2578125</c:v>
                      </c:pt>
                      <c:pt idx="3">
                        <c:v>17810.0625</c:v>
                      </c:pt>
                      <c:pt idx="4">
                        <c:v>18547.609375</c:v>
                      </c:pt>
                      <c:pt idx="5">
                        <c:v>17433.791666666599</c:v>
                      </c:pt>
                      <c:pt idx="6">
                        <c:v>17539.40625</c:v>
                      </c:pt>
                      <c:pt idx="7">
                        <c:v>17630.125</c:v>
                      </c:pt>
                    </c:numCache>
                  </c:numRef>
                </c:val>
                <c:smooth val="0"/>
                <c:extLst xmlns:c15="http://schemas.microsoft.com/office/drawing/2012/chart">
                  <c:ext xmlns:c16="http://schemas.microsoft.com/office/drawing/2014/chart" uri="{C3380CC4-5D6E-409C-BE32-E72D297353CC}">
                    <c16:uniqueId val="{0000000B-606F-44D7-BFA8-C86E705889CD}"/>
                  </c:ext>
                </c:extLst>
              </c15:ser>
            </c15:filteredLineSeries>
          </c:ext>
        </c:extLst>
      </c:lineChart>
      <c:catAx>
        <c:axId val="-10391207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n-lt"/>
                    <a:ea typeface="+mn-ea"/>
                    <a:cs typeface="Helvetica" panose="020B0604020202020204" pitchFamily="34" charset="0"/>
                  </a:defRPr>
                </a:pPr>
                <a:r>
                  <a:rPr lang="en-US" sz="1400"/>
                  <a:t>Threads per process x Processes per node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Helvetica" panose="020B0604020202020204" pitchFamily="34" charset="0"/>
                </a:defRPr>
              </a:pPr>
              <a:endParaRPr lang="en-US"/>
            </a:p>
          </c:txPr>
        </c:title>
        <c:numFmt formatCode="General" sourceLinked="1"/>
        <c:majorTickMark val="none"/>
        <c:minorTickMark val="in"/>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Helvetica" panose="020B0604020202020204" pitchFamily="34" charset="0"/>
              </a:defRPr>
            </a:pPr>
            <a:endParaRPr lang="en-US"/>
          </a:p>
        </c:txPr>
        <c:crossAx val="-1039109840"/>
        <c:crosses val="autoZero"/>
        <c:auto val="1"/>
        <c:lblAlgn val="ctr"/>
        <c:lblOffset val="0"/>
        <c:noMultiLvlLbl val="1"/>
      </c:catAx>
      <c:valAx>
        <c:axId val="-1039109840"/>
        <c:scaling>
          <c:orientation val="minMax"/>
          <c:max val="50000"/>
          <c:min val="1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Helvetica" panose="020B0604020202020204" pitchFamily="34" charset="0"/>
                  </a:defRPr>
                </a:pPr>
                <a:r>
                  <a:rPr lang="en-US" sz="1400">
                    <a:solidFill>
                      <a:sysClr val="windowText" lastClr="000000"/>
                    </a:solidFill>
                  </a:rPr>
                  <a:t>Time (ms)</a:t>
                </a:r>
              </a:p>
            </c:rich>
          </c:tx>
          <c:layout>
            <c:manualLayout>
              <c:xMode val="edge"/>
              <c:yMode val="edge"/>
              <c:x val="8.7836481181661537E-3"/>
              <c:y val="0.377127156779506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Helvetica" panose="020B0604020202020204" pitchFamily="34" charset="0"/>
                </a:defRPr>
              </a:pPr>
              <a:endParaRPr lang="en-US"/>
            </a:p>
          </c:txPr>
        </c:title>
        <c:numFmt formatCode="0.0E+0" sourceLinked="0"/>
        <c:majorTickMark val="out"/>
        <c:minorTickMark val="in"/>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Helvetica" panose="020B0604020202020204" pitchFamily="34" charset="0"/>
              </a:defRPr>
            </a:pPr>
            <a:endParaRPr lang="en-US"/>
          </a:p>
        </c:txPr>
        <c:crossAx val="-1039120720"/>
        <c:crosses val="autoZero"/>
        <c:crossBetween val="between"/>
      </c:valAx>
      <c:spPr>
        <a:solidFill>
          <a:schemeClr val="bg1"/>
        </a:solidFill>
        <a:ln>
          <a:solidFill>
            <a:schemeClr val="tx1"/>
          </a:solidFill>
        </a:ln>
        <a:effectLst/>
      </c:spPr>
    </c:plotArea>
    <c:legend>
      <c:legendPos val="r"/>
      <c:layout>
        <c:manualLayout>
          <c:xMode val="edge"/>
          <c:yMode val="edge"/>
          <c:x val="0.86694356509926207"/>
          <c:y val="3.9985112909361582E-2"/>
          <c:w val="0.12063623477918203"/>
          <c:h val="0.82601882134511229"/>
        </c:manualLayout>
      </c:layout>
      <c:overlay val="0"/>
      <c:spPr>
        <a:solidFill>
          <a:schemeClr val="bg1"/>
        </a:solidFill>
        <a:ln>
          <a:solidFill>
            <a:schemeClr val="tx1"/>
          </a:solidFill>
        </a:ln>
        <a:effectLst/>
      </c:spPr>
      <c:txPr>
        <a:bodyPr rot="0" spcFirstLastPara="1" vertOverflow="ellipsis" vert="horz" wrap="square" anchor="t" anchorCtr="0"/>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938664441787991E-2"/>
          <c:y val="3.9159685651642073E-2"/>
          <c:w val="0.7761370734028249"/>
          <c:h val="0.82760174404360476"/>
        </c:manualLayout>
      </c:layout>
      <c:lineChart>
        <c:grouping val="standard"/>
        <c:varyColors val="0"/>
        <c:ser>
          <c:idx val="2"/>
          <c:order val="2"/>
          <c:tx>
            <c:v>LRT-FJ NI</c:v>
          </c:tx>
          <c:spPr>
            <a:ln w="15875" cap="rnd">
              <a:solidFill>
                <a:srgbClr val="C00000"/>
              </a:solidFill>
              <a:round/>
            </a:ln>
            <a:effectLst/>
          </c:spPr>
          <c:marker>
            <c:symbol val="circle"/>
            <c:size val="7"/>
            <c:spPr>
              <a:solidFill>
                <a:srgbClr val="C00000"/>
              </a:solidFill>
              <a:ln w="9525">
                <a:solidFill>
                  <a:srgbClr val="C00000"/>
                </a:solidFill>
              </a:ln>
              <a:effectLst/>
            </c:spPr>
          </c:marker>
          <c:cat>
            <c:strRef>
              <c:f>Java2!$H$9:$H$16</c:f>
              <c:strCache>
                <c:ptCount val="8"/>
                <c:pt idx="0">
                  <c:v>1x24</c:v>
                </c:pt>
                <c:pt idx="1">
                  <c:v>2x12</c:v>
                </c:pt>
                <c:pt idx="2">
                  <c:v>3x8</c:v>
                </c:pt>
                <c:pt idx="3">
                  <c:v>4x6</c:v>
                </c:pt>
                <c:pt idx="4">
                  <c:v>6x4</c:v>
                </c:pt>
                <c:pt idx="5">
                  <c:v>8x3</c:v>
                </c:pt>
                <c:pt idx="6">
                  <c:v>12x2</c:v>
                </c:pt>
                <c:pt idx="7">
                  <c:v>24x1</c:v>
                </c:pt>
              </c:strCache>
            </c:strRef>
          </c:cat>
          <c:val>
            <c:numRef>
              <c:f>Java2!$M$19:$M$26</c:f>
              <c:numCache>
                <c:formatCode>General</c:formatCode>
                <c:ptCount val="8"/>
                <c:pt idx="0">
                  <c:v>34194.611979166599</c:v>
                </c:pt>
                <c:pt idx="1">
                  <c:v>37303.3125</c:v>
                </c:pt>
                <c:pt idx="2">
                  <c:v>37291.5625</c:v>
                </c:pt>
                <c:pt idx="3">
                  <c:v>40023.604166666599</c:v>
                </c:pt>
                <c:pt idx="4">
                  <c:v>41263.703125</c:v>
                </c:pt>
                <c:pt idx="5">
                  <c:v>44460.458333333299</c:v>
                </c:pt>
                <c:pt idx="6">
                  <c:v>43950.5</c:v>
                </c:pt>
                <c:pt idx="7">
                  <c:v>43632.0625</c:v>
                </c:pt>
              </c:numCache>
            </c:numRef>
          </c:val>
          <c:smooth val="0"/>
          <c:extLst>
            <c:ext xmlns:c16="http://schemas.microsoft.com/office/drawing/2014/chart" uri="{C3380CC4-5D6E-409C-BE32-E72D297353CC}">
              <c16:uniqueId val="{00000000-3D37-48BA-A69B-69FEE7169A49}"/>
            </c:ext>
          </c:extLst>
        </c:ser>
        <c:ser>
          <c:idx val="0"/>
          <c:order val="5"/>
          <c:tx>
            <c:v>LRT-FJ NE</c:v>
          </c:tx>
          <c:spPr>
            <a:ln w="15875" cap="rnd">
              <a:solidFill>
                <a:sysClr val="windowText" lastClr="000000"/>
              </a:solidFill>
              <a:round/>
            </a:ln>
            <a:effectLst/>
          </c:spPr>
          <c:marker>
            <c:symbol val="circle"/>
            <c:size val="7"/>
            <c:spPr>
              <a:solidFill>
                <a:sysClr val="windowText" lastClr="000000"/>
              </a:solidFill>
              <a:ln w="9525">
                <a:solidFill>
                  <a:sysClr val="windowText" lastClr="000000"/>
                </a:solidFill>
              </a:ln>
              <a:effectLst/>
            </c:spPr>
          </c:marker>
          <c:cat>
            <c:strRef>
              <c:f>Java2!$H$9:$H$16</c:f>
              <c:strCache>
                <c:ptCount val="8"/>
                <c:pt idx="0">
                  <c:v>1x24</c:v>
                </c:pt>
                <c:pt idx="1">
                  <c:v>2x12</c:v>
                </c:pt>
                <c:pt idx="2">
                  <c:v>3x8</c:v>
                </c:pt>
                <c:pt idx="3">
                  <c:v>4x6</c:v>
                </c:pt>
                <c:pt idx="4">
                  <c:v>6x4</c:v>
                </c:pt>
                <c:pt idx="5">
                  <c:v>8x3</c:v>
                </c:pt>
                <c:pt idx="6">
                  <c:v>12x2</c:v>
                </c:pt>
                <c:pt idx="7">
                  <c:v>24x1</c:v>
                </c:pt>
              </c:strCache>
              <c:extLst xmlns:c15="http://schemas.microsoft.com/office/drawing/2012/chart"/>
            </c:strRef>
          </c:cat>
          <c:val>
            <c:numRef>
              <c:f>Java2!$K$19:$K$26</c:f>
              <c:numCache>
                <c:formatCode>General</c:formatCode>
                <c:ptCount val="8"/>
                <c:pt idx="0">
                  <c:v>19537.4375</c:v>
                </c:pt>
                <c:pt idx="1">
                  <c:v>34295.411458333299</c:v>
                </c:pt>
                <c:pt idx="2">
                  <c:v>36105.2421875</c:v>
                </c:pt>
                <c:pt idx="3">
                  <c:v>36949.145833333299</c:v>
                </c:pt>
                <c:pt idx="4">
                  <c:v>37165.40625</c:v>
                </c:pt>
                <c:pt idx="5">
                  <c:v>39506.3125</c:v>
                </c:pt>
                <c:pt idx="6">
                  <c:v>40077.875</c:v>
                </c:pt>
                <c:pt idx="7">
                  <c:v>37413.875</c:v>
                </c:pt>
              </c:numCache>
              <c:extLst xmlns:c15="http://schemas.microsoft.com/office/drawing/2012/chart"/>
            </c:numRef>
          </c:val>
          <c:smooth val="0"/>
          <c:extLst>
            <c:ext xmlns:c16="http://schemas.microsoft.com/office/drawing/2014/chart" uri="{C3380CC4-5D6E-409C-BE32-E72D297353CC}">
              <c16:uniqueId val="{00000001-3D37-48BA-A69B-69FEE7169A49}"/>
            </c:ext>
          </c:extLst>
        </c:ser>
        <c:ser>
          <c:idx val="10"/>
          <c:order val="8"/>
          <c:tx>
            <c:v>LRT-BSP NI</c:v>
          </c:tx>
          <c:spPr>
            <a:ln w="15875" cap="rnd">
              <a:solidFill>
                <a:srgbClr val="ED7D31"/>
              </a:solidFill>
              <a:round/>
            </a:ln>
            <a:effectLst/>
          </c:spPr>
          <c:marker>
            <c:symbol val="circle"/>
            <c:size val="7"/>
            <c:spPr>
              <a:solidFill>
                <a:srgbClr val="ED7D31"/>
              </a:solidFill>
              <a:ln w="9525">
                <a:solidFill>
                  <a:srgbClr val="ED7D31"/>
                </a:solidFill>
              </a:ln>
              <a:effectLst/>
            </c:spPr>
          </c:marker>
          <c:cat>
            <c:strRef>
              <c:f>Java2!$H$9:$H$16</c:f>
              <c:strCache>
                <c:ptCount val="8"/>
                <c:pt idx="0">
                  <c:v>1x24</c:v>
                </c:pt>
                <c:pt idx="1">
                  <c:v>2x12</c:v>
                </c:pt>
                <c:pt idx="2">
                  <c:v>3x8</c:v>
                </c:pt>
                <c:pt idx="3">
                  <c:v>4x6</c:v>
                </c:pt>
                <c:pt idx="4">
                  <c:v>6x4</c:v>
                </c:pt>
                <c:pt idx="5">
                  <c:v>8x3</c:v>
                </c:pt>
                <c:pt idx="6">
                  <c:v>12x2</c:v>
                </c:pt>
                <c:pt idx="7">
                  <c:v>24x1</c:v>
                </c:pt>
              </c:strCache>
              <c:extLst xmlns:c15="http://schemas.microsoft.com/office/drawing/2012/chart"/>
            </c:strRef>
          </c:cat>
          <c:val>
            <c:numRef>
              <c:f>Java2!$S$19:$S$26</c:f>
              <c:numCache>
                <c:formatCode>General</c:formatCode>
                <c:ptCount val="8"/>
                <c:pt idx="0">
                  <c:v>32130.653645833299</c:v>
                </c:pt>
                <c:pt idx="1">
                  <c:v>31724.171875</c:v>
                </c:pt>
                <c:pt idx="2">
                  <c:v>29894.2265625</c:v>
                </c:pt>
                <c:pt idx="3">
                  <c:v>29731.760416666599</c:v>
                </c:pt>
                <c:pt idx="4">
                  <c:v>29761.953125</c:v>
                </c:pt>
                <c:pt idx="5">
                  <c:v>29756.875</c:v>
                </c:pt>
                <c:pt idx="6">
                  <c:v>31091.59375</c:v>
                </c:pt>
                <c:pt idx="7">
                  <c:v>30046.0625</c:v>
                </c:pt>
              </c:numCache>
              <c:extLst xmlns:c15="http://schemas.microsoft.com/office/drawing/2012/chart"/>
            </c:numRef>
          </c:val>
          <c:smooth val="0"/>
          <c:extLst>
            <c:ext xmlns:c16="http://schemas.microsoft.com/office/drawing/2014/chart" uri="{C3380CC4-5D6E-409C-BE32-E72D297353CC}">
              <c16:uniqueId val="{00000002-3D37-48BA-A69B-69FEE7169A49}"/>
            </c:ext>
          </c:extLst>
        </c:ser>
        <c:dLbls>
          <c:showLegendKey val="0"/>
          <c:showVal val="0"/>
          <c:showCatName val="0"/>
          <c:showSerName val="0"/>
          <c:showPercent val="0"/>
          <c:showBubbleSize val="0"/>
        </c:dLbls>
        <c:marker val="1"/>
        <c:smooth val="0"/>
        <c:axId val="-1039117456"/>
        <c:axId val="-1039119632"/>
        <c:extLst>
          <c:ext xmlns:c15="http://schemas.microsoft.com/office/drawing/2012/chart" uri="{02D57815-91ED-43cb-92C2-25804820EDAC}">
            <c15:filteredLineSeries>
              <c15:ser>
                <c:idx val="5"/>
                <c:order val="0"/>
                <c:tx>
                  <c:v>LRT-FJ CI</c:v>
                </c:tx>
                <c:spPr>
                  <a:ln w="9525" cap="rnd">
                    <a:solidFill>
                      <a:srgbClr val="C00000"/>
                    </a:solidFill>
                    <a:round/>
                  </a:ln>
                  <a:effectLst/>
                </c:spPr>
                <c:marker>
                  <c:symbol val="square"/>
                  <c:size val="4"/>
                  <c:spPr>
                    <a:solidFill>
                      <a:srgbClr val="C00000"/>
                    </a:solidFill>
                    <a:ln w="12700">
                      <a:solidFill>
                        <a:srgbClr val="C00000"/>
                      </a:solidFill>
                    </a:ln>
                    <a:effectLst/>
                  </c:spPr>
                </c:marker>
                <c:cat>
                  <c:strRef>
                    <c:extLst>
                      <c:ex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c:ext uri="{02D57815-91ED-43cb-92C2-25804820EDAC}">
                        <c15:formulaRef>
                          <c15:sqref>Java2!$I$19:$I$26</c15:sqref>
                        </c15:formulaRef>
                      </c:ext>
                    </c:extLst>
                    <c:numCache>
                      <c:formatCode>General</c:formatCode>
                      <c:ptCount val="8"/>
                      <c:pt idx="0">
                        <c:v>22105.645833333299</c:v>
                      </c:pt>
                      <c:pt idx="1">
                        <c:v>40499.708333333299</c:v>
                      </c:pt>
                      <c:pt idx="2">
                        <c:v>36230.609375</c:v>
                      </c:pt>
                      <c:pt idx="3">
                        <c:v>40544.479166666599</c:v>
                      </c:pt>
                      <c:pt idx="4">
                        <c:v>43414.75</c:v>
                      </c:pt>
                      <c:pt idx="5">
                        <c:v>47025.958333333299</c:v>
                      </c:pt>
                      <c:pt idx="6">
                        <c:v>43525.1875</c:v>
                      </c:pt>
                      <c:pt idx="7">
                        <c:v>42753.625</c:v>
                      </c:pt>
                    </c:numCache>
                  </c:numRef>
                </c:val>
                <c:smooth val="0"/>
                <c:extLst>
                  <c:ext xmlns:c16="http://schemas.microsoft.com/office/drawing/2014/chart" uri="{C3380CC4-5D6E-409C-BE32-E72D297353CC}">
                    <c16:uniqueId val="{00000003-3D37-48BA-A69B-69FEE7169A49}"/>
                  </c:ext>
                </c:extLst>
              </c15:ser>
            </c15:filteredLineSeries>
            <c15:filteredLineSeries>
              <c15:ser>
                <c:idx val="4"/>
                <c:order val="1"/>
                <c:tx>
                  <c:v>LRT-FJ SI</c:v>
                </c:tx>
                <c:spPr>
                  <a:ln w="9525" cap="rnd">
                    <a:solidFill>
                      <a:srgbClr val="C00000"/>
                    </a:solidFill>
                    <a:round/>
                  </a:ln>
                  <a:effectLst/>
                </c:spPr>
                <c:marker>
                  <c:symbol val="triangle"/>
                  <c:size val="4"/>
                  <c:spPr>
                    <a:solidFill>
                      <a:srgbClr val="C00000"/>
                    </a:solidFill>
                    <a:ln w="12700">
                      <a:solidFill>
                        <a:srgbClr val="C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Java2!$J$19:$J$26</c15:sqref>
                        </c15:formulaRef>
                      </c:ext>
                    </c:extLst>
                    <c:numCache>
                      <c:formatCode>General</c:formatCode>
                      <c:ptCount val="8"/>
                      <c:pt idx="0">
                        <c:v>24607.997395833299</c:v>
                      </c:pt>
                      <c:pt idx="1">
                        <c:v>38840.432291666599</c:v>
                      </c:pt>
                      <c:pt idx="2">
                        <c:v>38042.5625</c:v>
                      </c:pt>
                      <c:pt idx="3">
                        <c:v>40820.145833333299</c:v>
                      </c:pt>
                      <c:pt idx="4">
                        <c:v>40472.3125</c:v>
                      </c:pt>
                      <c:pt idx="5">
                        <c:v>45574.0625</c:v>
                      </c:pt>
                      <c:pt idx="6">
                        <c:v>43391.75</c:v>
                      </c:pt>
                      <c:pt idx="7">
                        <c:v>45158.125</c:v>
                      </c:pt>
                    </c:numCache>
                  </c:numRef>
                </c:val>
                <c:smooth val="0"/>
                <c:extLst xmlns:c15="http://schemas.microsoft.com/office/drawing/2012/chart">
                  <c:ext xmlns:c16="http://schemas.microsoft.com/office/drawing/2014/chart" uri="{C3380CC4-5D6E-409C-BE32-E72D297353CC}">
                    <c16:uniqueId val="{00000004-3D37-48BA-A69B-69FEE7169A49}"/>
                  </c:ext>
                </c:extLst>
              </c15:ser>
            </c15:filteredLineSeries>
            <c15:filteredLineSeries>
              <c15:ser>
                <c:idx val="1"/>
                <c:order val="3"/>
                <c:tx>
                  <c:v>LRT-FJ CE</c:v>
                </c:tx>
                <c:spPr>
                  <a:ln w="9525" cap="rnd">
                    <a:solidFill>
                      <a:sysClr val="windowText" lastClr="000000"/>
                    </a:solidFill>
                    <a:round/>
                  </a:ln>
                  <a:effectLst/>
                </c:spPr>
                <c:marker>
                  <c:symbol val="square"/>
                  <c:size val="4"/>
                  <c:spPr>
                    <a:solidFill>
                      <a:sysClr val="windowText" lastClr="000000"/>
                    </a:solidFill>
                    <a:ln w="9525">
                      <a:solidFill>
                        <a:sysClr val="windowText" lastClr="0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Java2!$L$19:$L$26</c15:sqref>
                        </c15:formulaRef>
                      </c:ext>
                    </c:extLst>
                    <c:numCache>
                      <c:formatCode>General</c:formatCode>
                      <c:ptCount val="8"/>
                      <c:pt idx="0">
                        <c:v>22175.200520833299</c:v>
                      </c:pt>
                      <c:pt idx="1">
                        <c:v>42231.286458333299</c:v>
                      </c:pt>
                      <c:pt idx="2">
                        <c:v>38766.1953125</c:v>
                      </c:pt>
                      <c:pt idx="3">
                        <c:v>38326.427083333299</c:v>
                      </c:pt>
                      <c:pt idx="4">
                        <c:v>38651.609375</c:v>
                      </c:pt>
                      <c:pt idx="5">
                        <c:v>40577.791666666599</c:v>
                      </c:pt>
                      <c:pt idx="6">
                        <c:v>37254.59375</c:v>
                      </c:pt>
                      <c:pt idx="7">
                        <c:v>38279.9375</c:v>
                      </c:pt>
                    </c:numCache>
                  </c:numRef>
                </c:val>
                <c:smooth val="0"/>
                <c:extLst xmlns:c15="http://schemas.microsoft.com/office/drawing/2012/chart">
                  <c:ext xmlns:c16="http://schemas.microsoft.com/office/drawing/2014/chart" uri="{C3380CC4-5D6E-409C-BE32-E72D297353CC}">
                    <c16:uniqueId val="{00000005-3D37-48BA-A69B-69FEE7169A49}"/>
                  </c:ext>
                </c:extLst>
              </c15:ser>
            </c15:filteredLineSeries>
            <c15:filteredLineSeries>
              <c15:ser>
                <c:idx val="3"/>
                <c:order val="4"/>
                <c:tx>
                  <c:v>LRT-FJ SE</c:v>
                </c:tx>
                <c:spPr>
                  <a:ln w="9525" cap="rnd">
                    <a:solidFill>
                      <a:sysClr val="windowText" lastClr="000000"/>
                    </a:solidFill>
                    <a:round/>
                  </a:ln>
                  <a:effectLst/>
                </c:spPr>
                <c:marker>
                  <c:symbol val="triangle"/>
                  <c:size val="4"/>
                  <c:spPr>
                    <a:solidFill>
                      <a:sysClr val="windowText" lastClr="000000"/>
                    </a:solidFill>
                    <a:ln w="9525">
                      <a:solidFill>
                        <a:sysClr val="windowText" lastClr="0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Java2!$N$19:$N$26</c15:sqref>
                        </c15:formulaRef>
                      </c:ext>
                    </c:extLst>
                    <c:numCache>
                      <c:formatCode>General</c:formatCode>
                      <c:ptCount val="8"/>
                      <c:pt idx="0">
                        <c:v>20254.028645833299</c:v>
                      </c:pt>
                      <c:pt idx="1">
                        <c:v>40838.885416666599</c:v>
                      </c:pt>
                      <c:pt idx="2">
                        <c:v>40396.90625</c:v>
                      </c:pt>
                      <c:pt idx="3">
                        <c:v>42092.416666666599</c:v>
                      </c:pt>
                      <c:pt idx="4">
                        <c:v>40864.921875</c:v>
                      </c:pt>
                      <c:pt idx="5">
                        <c:v>41703.583333333299</c:v>
                      </c:pt>
                      <c:pt idx="6">
                        <c:v>37342.65625</c:v>
                      </c:pt>
                      <c:pt idx="7">
                        <c:v>37378.5625</c:v>
                      </c:pt>
                    </c:numCache>
                  </c:numRef>
                </c:val>
                <c:smooth val="0"/>
                <c:extLst xmlns:c15="http://schemas.microsoft.com/office/drawing/2012/chart">
                  <c:ext xmlns:c16="http://schemas.microsoft.com/office/drawing/2014/chart" uri="{C3380CC4-5D6E-409C-BE32-E72D297353CC}">
                    <c16:uniqueId val="{00000006-3D37-48BA-A69B-69FEE7169A49}"/>
                  </c:ext>
                </c:extLst>
              </c15:ser>
            </c15:filteredLineSeries>
            <c15:filteredLineSeries>
              <c15:ser>
                <c:idx val="6"/>
                <c:order val="6"/>
                <c:tx>
                  <c:v>LRT-BSP CI</c:v>
                </c:tx>
                <c:spPr>
                  <a:ln w="9525" cap="rnd">
                    <a:solidFill>
                      <a:srgbClr val="ED7D31"/>
                    </a:solidFill>
                    <a:round/>
                  </a:ln>
                  <a:effectLst/>
                </c:spPr>
                <c:marker>
                  <c:symbol val="square"/>
                  <c:size val="4"/>
                  <c:spPr>
                    <a:solidFill>
                      <a:srgbClr val="ED7D31"/>
                    </a:solidFill>
                    <a:ln w="9525">
                      <a:solidFill>
                        <a:srgbClr val="ED7D31"/>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Java2!$O$19:$O$26</c15:sqref>
                        </c15:formulaRef>
                      </c:ext>
                    </c:extLst>
                    <c:numCache>
                      <c:formatCode>General</c:formatCode>
                      <c:ptCount val="8"/>
                      <c:pt idx="0">
                        <c:v>19980.2109375</c:v>
                      </c:pt>
                      <c:pt idx="1">
                        <c:v>26989.859375</c:v>
                      </c:pt>
                      <c:pt idx="2">
                        <c:v>29444.4453125</c:v>
                      </c:pt>
                      <c:pt idx="3">
                        <c:v>30084.729166666599</c:v>
                      </c:pt>
                      <c:pt idx="4">
                        <c:v>27291.953125</c:v>
                      </c:pt>
                      <c:pt idx="5">
                        <c:v>29956.0625</c:v>
                      </c:pt>
                      <c:pt idx="6">
                        <c:v>20431.59375</c:v>
                      </c:pt>
                      <c:pt idx="7">
                        <c:v>29764.0625</c:v>
                      </c:pt>
                    </c:numCache>
                  </c:numRef>
                </c:val>
                <c:smooth val="0"/>
                <c:extLst xmlns:c15="http://schemas.microsoft.com/office/drawing/2012/chart">
                  <c:ext xmlns:c16="http://schemas.microsoft.com/office/drawing/2014/chart" uri="{C3380CC4-5D6E-409C-BE32-E72D297353CC}">
                    <c16:uniqueId val="{00000007-3D37-48BA-A69B-69FEE7169A49}"/>
                  </c:ext>
                </c:extLst>
              </c15:ser>
            </c15:filteredLineSeries>
            <c15:filteredLineSeries>
              <c15:ser>
                <c:idx val="7"/>
                <c:order val="7"/>
                <c:tx>
                  <c:v>LRT-BSP SI</c:v>
                </c:tx>
                <c:spPr>
                  <a:ln w="9525" cap="rnd">
                    <a:solidFill>
                      <a:srgbClr val="ED7D31"/>
                    </a:solidFill>
                    <a:round/>
                  </a:ln>
                  <a:effectLst/>
                </c:spPr>
                <c:marker>
                  <c:symbol val="triangle"/>
                  <c:size val="4"/>
                  <c:spPr>
                    <a:solidFill>
                      <a:srgbClr val="ED7D31"/>
                    </a:solidFill>
                    <a:ln w="9525">
                      <a:solidFill>
                        <a:srgbClr val="ED7D31"/>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Java2!$P$19:$P$26</c15:sqref>
                        </c15:formulaRef>
                      </c:ext>
                    </c:extLst>
                    <c:numCache>
                      <c:formatCode>General</c:formatCode>
                      <c:ptCount val="8"/>
                      <c:pt idx="0">
                        <c:v>21877.440104166599</c:v>
                      </c:pt>
                      <c:pt idx="1">
                        <c:v>21110.270833333299</c:v>
                      </c:pt>
                      <c:pt idx="2">
                        <c:v>24330.890625</c:v>
                      </c:pt>
                      <c:pt idx="3">
                        <c:v>22221.041666666599</c:v>
                      </c:pt>
                      <c:pt idx="4">
                        <c:v>21977.40625</c:v>
                      </c:pt>
                      <c:pt idx="5">
                        <c:v>30075.645833333299</c:v>
                      </c:pt>
                      <c:pt idx="6">
                        <c:v>20004.3125</c:v>
                      </c:pt>
                      <c:pt idx="7">
                        <c:v>34451.8125</c:v>
                      </c:pt>
                    </c:numCache>
                  </c:numRef>
                </c:val>
                <c:smooth val="0"/>
                <c:extLst xmlns:c15="http://schemas.microsoft.com/office/drawing/2012/chart">
                  <c:ext xmlns:c16="http://schemas.microsoft.com/office/drawing/2014/chart" uri="{C3380CC4-5D6E-409C-BE32-E72D297353CC}">
                    <c16:uniqueId val="{00000008-3D37-48BA-A69B-69FEE7169A49}"/>
                  </c:ext>
                </c:extLst>
              </c15:ser>
            </c15:filteredLineSeries>
            <c15:filteredLineSeries>
              <c15:ser>
                <c:idx val="9"/>
                <c:order val="9"/>
                <c:tx>
                  <c:v>LRT-BSP CE</c:v>
                </c:tx>
                <c:spPr>
                  <a:ln w="9525" cap="rnd">
                    <a:solidFill>
                      <a:srgbClr val="00B050"/>
                    </a:solidFill>
                    <a:round/>
                  </a:ln>
                  <a:effectLst/>
                </c:spPr>
                <c:marker>
                  <c:symbol val="square"/>
                  <c:size val="4"/>
                  <c:spPr>
                    <a:solidFill>
                      <a:srgbClr val="00B050"/>
                    </a:solidFill>
                    <a:ln w="9525">
                      <a:solidFill>
                        <a:srgbClr val="00B05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Java2!$R$19:$R$26</c15:sqref>
                        </c15:formulaRef>
                      </c:ext>
                    </c:extLst>
                    <c:numCache>
                      <c:formatCode>General</c:formatCode>
                      <c:ptCount val="8"/>
                      <c:pt idx="0">
                        <c:v>20562.203125</c:v>
                      </c:pt>
                      <c:pt idx="1">
                        <c:v>21367.484375</c:v>
                      </c:pt>
                      <c:pt idx="2">
                        <c:v>21220.1640625</c:v>
                      </c:pt>
                      <c:pt idx="3">
                        <c:v>19718.145833333299</c:v>
                      </c:pt>
                      <c:pt idx="4">
                        <c:v>18355.21875</c:v>
                      </c:pt>
                      <c:pt idx="5">
                        <c:v>18360.4375</c:v>
                      </c:pt>
                      <c:pt idx="6">
                        <c:v>17246.71875</c:v>
                      </c:pt>
                      <c:pt idx="7">
                        <c:v>17880.5</c:v>
                      </c:pt>
                    </c:numCache>
                  </c:numRef>
                </c:val>
                <c:smooth val="0"/>
                <c:extLst xmlns:c15="http://schemas.microsoft.com/office/drawing/2012/chart">
                  <c:ext xmlns:c16="http://schemas.microsoft.com/office/drawing/2014/chart" uri="{C3380CC4-5D6E-409C-BE32-E72D297353CC}">
                    <c16:uniqueId val="{00000009-3D37-48BA-A69B-69FEE7169A49}"/>
                  </c:ext>
                </c:extLst>
              </c15:ser>
            </c15:filteredLineSeries>
            <c15:filteredLineSeries>
              <c15:ser>
                <c:idx val="11"/>
                <c:order val="10"/>
                <c:tx>
                  <c:v>LRT-BSP SE</c:v>
                </c:tx>
                <c:spPr>
                  <a:ln w="9525" cap="rnd">
                    <a:solidFill>
                      <a:srgbClr val="00B050"/>
                    </a:solidFill>
                    <a:round/>
                  </a:ln>
                  <a:effectLst/>
                </c:spPr>
                <c:marker>
                  <c:symbol val="triangle"/>
                  <c:size val="4"/>
                  <c:spPr>
                    <a:solidFill>
                      <a:srgbClr val="00B050"/>
                    </a:solidFill>
                    <a:ln w="9525">
                      <a:solidFill>
                        <a:srgbClr val="00B05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Java2!$T$19:$T$26</c15:sqref>
                        </c15:formulaRef>
                      </c:ext>
                    </c:extLst>
                    <c:numCache>
                      <c:formatCode>General</c:formatCode>
                      <c:ptCount val="8"/>
                      <c:pt idx="0">
                        <c:v>17344.901041666599</c:v>
                      </c:pt>
                      <c:pt idx="1">
                        <c:v>17230.28125</c:v>
                      </c:pt>
                      <c:pt idx="2">
                        <c:v>18121.9453125</c:v>
                      </c:pt>
                      <c:pt idx="3">
                        <c:v>17547.479166666599</c:v>
                      </c:pt>
                      <c:pt idx="4">
                        <c:v>17602.390625</c:v>
                      </c:pt>
                      <c:pt idx="5">
                        <c:v>17261.354166666599</c:v>
                      </c:pt>
                      <c:pt idx="6">
                        <c:v>17225.1875</c:v>
                      </c:pt>
                      <c:pt idx="7">
                        <c:v>16948.3125</c:v>
                      </c:pt>
                    </c:numCache>
                  </c:numRef>
                </c:val>
                <c:smooth val="0"/>
                <c:extLst xmlns:c15="http://schemas.microsoft.com/office/drawing/2012/chart">
                  <c:ext xmlns:c16="http://schemas.microsoft.com/office/drawing/2014/chart" uri="{C3380CC4-5D6E-409C-BE32-E72D297353CC}">
                    <c16:uniqueId val="{0000000A-3D37-48BA-A69B-69FEE7169A49}"/>
                  </c:ext>
                </c:extLst>
              </c15:ser>
            </c15:filteredLineSeries>
            <c15:filteredLineSeries>
              <c15:ser>
                <c:idx val="8"/>
                <c:order val="11"/>
                <c:tx>
                  <c:v>LRT-BSP NE</c:v>
                </c:tx>
                <c:spPr>
                  <a:ln w="9525" cap="rnd">
                    <a:solidFill>
                      <a:srgbClr val="00B050"/>
                    </a:solidFill>
                    <a:round/>
                  </a:ln>
                  <a:effectLst/>
                </c:spPr>
                <c:marker>
                  <c:symbol val="circle"/>
                  <c:size val="4"/>
                  <c:spPr>
                    <a:solidFill>
                      <a:srgbClr val="00B050"/>
                    </a:solidFill>
                    <a:ln w="9525">
                      <a:solidFill>
                        <a:srgbClr val="00B05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Java2!$Q$19:$Q$26</c15:sqref>
                        </c15:formulaRef>
                      </c:ext>
                    </c:extLst>
                    <c:numCache>
                      <c:formatCode>General</c:formatCode>
                      <c:ptCount val="8"/>
                      <c:pt idx="0">
                        <c:v>17461.677083333299</c:v>
                      </c:pt>
                      <c:pt idx="1">
                        <c:v>18259.239583333299</c:v>
                      </c:pt>
                      <c:pt idx="2">
                        <c:v>18599.2578125</c:v>
                      </c:pt>
                      <c:pt idx="3">
                        <c:v>17810.0625</c:v>
                      </c:pt>
                      <c:pt idx="4">
                        <c:v>18547.609375</c:v>
                      </c:pt>
                      <c:pt idx="5">
                        <c:v>17433.791666666599</c:v>
                      </c:pt>
                      <c:pt idx="6">
                        <c:v>17539.40625</c:v>
                      </c:pt>
                      <c:pt idx="7">
                        <c:v>17630.125</c:v>
                      </c:pt>
                    </c:numCache>
                  </c:numRef>
                </c:val>
                <c:smooth val="0"/>
                <c:extLst xmlns:c15="http://schemas.microsoft.com/office/drawing/2012/chart">
                  <c:ext xmlns:c16="http://schemas.microsoft.com/office/drawing/2014/chart" uri="{C3380CC4-5D6E-409C-BE32-E72D297353CC}">
                    <c16:uniqueId val="{0000000B-3D37-48BA-A69B-69FEE7169A49}"/>
                  </c:ext>
                </c:extLst>
              </c15:ser>
            </c15:filteredLineSeries>
          </c:ext>
        </c:extLst>
      </c:lineChart>
      <c:catAx>
        <c:axId val="-10391174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n-lt"/>
                    <a:ea typeface="+mn-ea"/>
                    <a:cs typeface="Helvetica" panose="020B0604020202020204" pitchFamily="34" charset="0"/>
                  </a:defRPr>
                </a:pPr>
                <a:r>
                  <a:rPr lang="en-US" sz="1400"/>
                  <a:t>Threads per process x Processes per node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Helvetica" panose="020B0604020202020204" pitchFamily="34" charset="0"/>
                </a:defRPr>
              </a:pPr>
              <a:endParaRPr lang="en-US"/>
            </a:p>
          </c:txPr>
        </c:title>
        <c:numFmt formatCode="General" sourceLinked="1"/>
        <c:majorTickMark val="none"/>
        <c:minorTickMark val="in"/>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Helvetica" panose="020B0604020202020204" pitchFamily="34" charset="0"/>
              </a:defRPr>
            </a:pPr>
            <a:endParaRPr lang="en-US"/>
          </a:p>
        </c:txPr>
        <c:crossAx val="-1039119632"/>
        <c:crosses val="autoZero"/>
        <c:auto val="1"/>
        <c:lblAlgn val="ctr"/>
        <c:lblOffset val="0"/>
        <c:noMultiLvlLbl val="1"/>
      </c:catAx>
      <c:valAx>
        <c:axId val="-1039119632"/>
        <c:scaling>
          <c:orientation val="minMax"/>
          <c:max val="50000"/>
          <c:min val="1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Helvetica" panose="020B0604020202020204" pitchFamily="34" charset="0"/>
                  </a:defRPr>
                </a:pPr>
                <a:r>
                  <a:rPr lang="en-US" sz="1400">
                    <a:solidFill>
                      <a:sysClr val="windowText" lastClr="000000"/>
                    </a:solidFill>
                  </a:rPr>
                  <a:t>Time (ms)</a:t>
                </a:r>
              </a:p>
            </c:rich>
          </c:tx>
          <c:layout>
            <c:manualLayout>
              <c:xMode val="edge"/>
              <c:yMode val="edge"/>
              <c:x val="8.7836481181661537E-3"/>
              <c:y val="0.377127156779506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Helvetica" panose="020B0604020202020204" pitchFamily="34" charset="0"/>
                </a:defRPr>
              </a:pPr>
              <a:endParaRPr lang="en-US"/>
            </a:p>
          </c:txPr>
        </c:title>
        <c:numFmt formatCode="0.0E+0" sourceLinked="0"/>
        <c:majorTickMark val="out"/>
        <c:minorTickMark val="in"/>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Helvetica" panose="020B0604020202020204" pitchFamily="34" charset="0"/>
              </a:defRPr>
            </a:pPr>
            <a:endParaRPr lang="en-US"/>
          </a:p>
        </c:txPr>
        <c:crossAx val="-1039117456"/>
        <c:crosses val="autoZero"/>
        <c:crossBetween val="between"/>
      </c:valAx>
      <c:spPr>
        <a:solidFill>
          <a:schemeClr val="bg1"/>
        </a:solidFill>
        <a:ln>
          <a:solidFill>
            <a:schemeClr val="tx1"/>
          </a:solidFill>
        </a:ln>
        <a:effectLst/>
      </c:spPr>
    </c:plotArea>
    <c:legend>
      <c:legendPos val="r"/>
      <c:layout>
        <c:manualLayout>
          <c:xMode val="edge"/>
          <c:yMode val="edge"/>
          <c:x val="0.86694356509926207"/>
          <c:y val="3.9985112909361582E-2"/>
          <c:w val="0.12063623477918203"/>
          <c:h val="0.82601882134511229"/>
        </c:manualLayout>
      </c:layout>
      <c:overlay val="0"/>
      <c:spPr>
        <a:solidFill>
          <a:schemeClr val="bg1"/>
        </a:solidFill>
        <a:ln>
          <a:solidFill>
            <a:schemeClr val="tx1"/>
          </a:solidFill>
        </a:ln>
        <a:effectLst/>
      </c:spPr>
      <c:txPr>
        <a:bodyPr rot="0" spcFirstLastPara="1" vertOverflow="ellipsis" vert="horz" wrap="square" anchor="t" anchorCtr="0"/>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938664441787991E-2"/>
          <c:y val="3.9159685651642073E-2"/>
          <c:w val="0.7761370734028249"/>
          <c:h val="0.82760174404360476"/>
        </c:manualLayout>
      </c:layout>
      <c:lineChart>
        <c:grouping val="standard"/>
        <c:varyColors val="0"/>
        <c:ser>
          <c:idx val="2"/>
          <c:order val="2"/>
          <c:tx>
            <c:v>LRT-FJ NI</c:v>
          </c:tx>
          <c:spPr>
            <a:ln w="15875" cap="rnd">
              <a:solidFill>
                <a:srgbClr val="C00000"/>
              </a:solidFill>
              <a:round/>
            </a:ln>
            <a:effectLst/>
          </c:spPr>
          <c:marker>
            <c:symbol val="circle"/>
            <c:size val="7"/>
            <c:spPr>
              <a:solidFill>
                <a:srgbClr val="C00000"/>
              </a:solidFill>
              <a:ln w="9525">
                <a:solidFill>
                  <a:srgbClr val="C00000"/>
                </a:solidFill>
              </a:ln>
              <a:effectLst/>
            </c:spPr>
          </c:marker>
          <c:cat>
            <c:strRef>
              <c:f>Java2!$H$9:$H$16</c:f>
              <c:strCache>
                <c:ptCount val="8"/>
                <c:pt idx="0">
                  <c:v>1x24</c:v>
                </c:pt>
                <c:pt idx="1">
                  <c:v>2x12</c:v>
                </c:pt>
                <c:pt idx="2">
                  <c:v>3x8</c:v>
                </c:pt>
                <c:pt idx="3">
                  <c:v>4x6</c:v>
                </c:pt>
                <c:pt idx="4">
                  <c:v>6x4</c:v>
                </c:pt>
                <c:pt idx="5">
                  <c:v>8x3</c:v>
                </c:pt>
                <c:pt idx="6">
                  <c:v>12x2</c:v>
                </c:pt>
                <c:pt idx="7">
                  <c:v>24x1</c:v>
                </c:pt>
              </c:strCache>
            </c:strRef>
          </c:cat>
          <c:val>
            <c:numRef>
              <c:f>Java2!$M$19:$M$26</c:f>
              <c:numCache>
                <c:formatCode>General</c:formatCode>
                <c:ptCount val="8"/>
                <c:pt idx="0">
                  <c:v>34194.611979166599</c:v>
                </c:pt>
                <c:pt idx="1">
                  <c:v>37303.3125</c:v>
                </c:pt>
                <c:pt idx="2">
                  <c:v>37291.5625</c:v>
                </c:pt>
                <c:pt idx="3">
                  <c:v>40023.604166666599</c:v>
                </c:pt>
                <c:pt idx="4">
                  <c:v>41263.703125</c:v>
                </c:pt>
                <c:pt idx="5">
                  <c:v>44460.458333333299</c:v>
                </c:pt>
                <c:pt idx="6">
                  <c:v>43950.5</c:v>
                </c:pt>
                <c:pt idx="7">
                  <c:v>43632.0625</c:v>
                </c:pt>
              </c:numCache>
            </c:numRef>
          </c:val>
          <c:smooth val="0"/>
          <c:extLst>
            <c:ext xmlns:c16="http://schemas.microsoft.com/office/drawing/2014/chart" uri="{C3380CC4-5D6E-409C-BE32-E72D297353CC}">
              <c16:uniqueId val="{00000000-935B-4AAF-988A-700EB8D4C603}"/>
            </c:ext>
          </c:extLst>
        </c:ser>
        <c:ser>
          <c:idx val="0"/>
          <c:order val="5"/>
          <c:tx>
            <c:v>LRT-FJ NE</c:v>
          </c:tx>
          <c:spPr>
            <a:ln w="15875" cap="rnd">
              <a:solidFill>
                <a:sysClr val="windowText" lastClr="000000"/>
              </a:solidFill>
              <a:round/>
            </a:ln>
            <a:effectLst/>
          </c:spPr>
          <c:marker>
            <c:symbol val="circle"/>
            <c:size val="7"/>
            <c:spPr>
              <a:solidFill>
                <a:sysClr val="windowText" lastClr="000000"/>
              </a:solidFill>
              <a:ln w="9525">
                <a:solidFill>
                  <a:sysClr val="windowText" lastClr="000000"/>
                </a:solidFill>
              </a:ln>
              <a:effectLst/>
            </c:spPr>
          </c:marker>
          <c:cat>
            <c:strRef>
              <c:f>Java2!$H$9:$H$16</c:f>
              <c:strCache>
                <c:ptCount val="8"/>
                <c:pt idx="0">
                  <c:v>1x24</c:v>
                </c:pt>
                <c:pt idx="1">
                  <c:v>2x12</c:v>
                </c:pt>
                <c:pt idx="2">
                  <c:v>3x8</c:v>
                </c:pt>
                <c:pt idx="3">
                  <c:v>4x6</c:v>
                </c:pt>
                <c:pt idx="4">
                  <c:v>6x4</c:v>
                </c:pt>
                <c:pt idx="5">
                  <c:v>8x3</c:v>
                </c:pt>
                <c:pt idx="6">
                  <c:v>12x2</c:v>
                </c:pt>
                <c:pt idx="7">
                  <c:v>24x1</c:v>
                </c:pt>
              </c:strCache>
              <c:extLst xmlns:c15="http://schemas.microsoft.com/office/drawing/2012/chart"/>
            </c:strRef>
          </c:cat>
          <c:val>
            <c:numRef>
              <c:f>Java2!$K$19:$K$26</c:f>
              <c:numCache>
                <c:formatCode>General</c:formatCode>
                <c:ptCount val="8"/>
                <c:pt idx="0">
                  <c:v>19537.4375</c:v>
                </c:pt>
                <c:pt idx="1">
                  <c:v>34295.411458333299</c:v>
                </c:pt>
                <c:pt idx="2">
                  <c:v>36105.2421875</c:v>
                </c:pt>
                <c:pt idx="3">
                  <c:v>36949.145833333299</c:v>
                </c:pt>
                <c:pt idx="4">
                  <c:v>37165.40625</c:v>
                </c:pt>
                <c:pt idx="5">
                  <c:v>39506.3125</c:v>
                </c:pt>
                <c:pt idx="6">
                  <c:v>40077.875</c:v>
                </c:pt>
                <c:pt idx="7">
                  <c:v>37413.875</c:v>
                </c:pt>
              </c:numCache>
              <c:extLst xmlns:c15="http://schemas.microsoft.com/office/drawing/2012/chart"/>
            </c:numRef>
          </c:val>
          <c:smooth val="0"/>
          <c:extLst>
            <c:ext xmlns:c16="http://schemas.microsoft.com/office/drawing/2014/chart" uri="{C3380CC4-5D6E-409C-BE32-E72D297353CC}">
              <c16:uniqueId val="{00000001-935B-4AAF-988A-700EB8D4C603}"/>
            </c:ext>
          </c:extLst>
        </c:ser>
        <c:ser>
          <c:idx val="10"/>
          <c:order val="8"/>
          <c:tx>
            <c:v>LRT-BSP NI</c:v>
          </c:tx>
          <c:spPr>
            <a:ln w="15875" cap="rnd">
              <a:solidFill>
                <a:srgbClr val="ED7D31"/>
              </a:solidFill>
              <a:round/>
            </a:ln>
            <a:effectLst/>
          </c:spPr>
          <c:marker>
            <c:symbol val="circle"/>
            <c:size val="7"/>
            <c:spPr>
              <a:solidFill>
                <a:srgbClr val="ED7D31"/>
              </a:solidFill>
              <a:ln w="9525">
                <a:solidFill>
                  <a:srgbClr val="ED7D31"/>
                </a:solidFill>
              </a:ln>
              <a:effectLst/>
            </c:spPr>
          </c:marker>
          <c:cat>
            <c:strRef>
              <c:f>Java2!$H$9:$H$16</c:f>
              <c:strCache>
                <c:ptCount val="8"/>
                <c:pt idx="0">
                  <c:v>1x24</c:v>
                </c:pt>
                <c:pt idx="1">
                  <c:v>2x12</c:v>
                </c:pt>
                <c:pt idx="2">
                  <c:v>3x8</c:v>
                </c:pt>
                <c:pt idx="3">
                  <c:v>4x6</c:v>
                </c:pt>
                <c:pt idx="4">
                  <c:v>6x4</c:v>
                </c:pt>
                <c:pt idx="5">
                  <c:v>8x3</c:v>
                </c:pt>
                <c:pt idx="6">
                  <c:v>12x2</c:v>
                </c:pt>
                <c:pt idx="7">
                  <c:v>24x1</c:v>
                </c:pt>
              </c:strCache>
              <c:extLst xmlns:c15="http://schemas.microsoft.com/office/drawing/2012/chart"/>
            </c:strRef>
          </c:cat>
          <c:val>
            <c:numRef>
              <c:f>Java2!$S$19:$S$26</c:f>
              <c:numCache>
                <c:formatCode>General</c:formatCode>
                <c:ptCount val="8"/>
                <c:pt idx="0">
                  <c:v>32130.653645833299</c:v>
                </c:pt>
                <c:pt idx="1">
                  <c:v>31724.171875</c:v>
                </c:pt>
                <c:pt idx="2">
                  <c:v>29894.2265625</c:v>
                </c:pt>
                <c:pt idx="3">
                  <c:v>29731.760416666599</c:v>
                </c:pt>
                <c:pt idx="4">
                  <c:v>29761.953125</c:v>
                </c:pt>
                <c:pt idx="5">
                  <c:v>29756.875</c:v>
                </c:pt>
                <c:pt idx="6">
                  <c:v>31091.59375</c:v>
                </c:pt>
                <c:pt idx="7">
                  <c:v>30046.0625</c:v>
                </c:pt>
              </c:numCache>
              <c:extLst xmlns:c15="http://schemas.microsoft.com/office/drawing/2012/chart"/>
            </c:numRef>
          </c:val>
          <c:smooth val="0"/>
          <c:extLst>
            <c:ext xmlns:c16="http://schemas.microsoft.com/office/drawing/2014/chart" uri="{C3380CC4-5D6E-409C-BE32-E72D297353CC}">
              <c16:uniqueId val="{00000002-935B-4AAF-988A-700EB8D4C603}"/>
            </c:ext>
          </c:extLst>
        </c:ser>
        <c:ser>
          <c:idx val="8"/>
          <c:order val="11"/>
          <c:tx>
            <c:v>LRT-BSP NE</c:v>
          </c:tx>
          <c:spPr>
            <a:ln w="15875" cap="rnd">
              <a:solidFill>
                <a:srgbClr val="00B050"/>
              </a:solidFill>
              <a:round/>
            </a:ln>
            <a:effectLst/>
          </c:spPr>
          <c:marker>
            <c:symbol val="circle"/>
            <c:size val="6"/>
            <c:spPr>
              <a:solidFill>
                <a:srgbClr val="00B050"/>
              </a:solidFill>
              <a:ln w="9525">
                <a:solidFill>
                  <a:srgbClr val="00B050"/>
                </a:solidFill>
              </a:ln>
              <a:effectLst/>
            </c:spPr>
          </c:marker>
          <c:cat>
            <c:strRef>
              <c:f>Java2!$H$9:$H$16</c:f>
              <c:strCache>
                <c:ptCount val="8"/>
                <c:pt idx="0">
                  <c:v>1x24</c:v>
                </c:pt>
                <c:pt idx="1">
                  <c:v>2x12</c:v>
                </c:pt>
                <c:pt idx="2">
                  <c:v>3x8</c:v>
                </c:pt>
                <c:pt idx="3">
                  <c:v>4x6</c:v>
                </c:pt>
                <c:pt idx="4">
                  <c:v>6x4</c:v>
                </c:pt>
                <c:pt idx="5">
                  <c:v>8x3</c:v>
                </c:pt>
                <c:pt idx="6">
                  <c:v>12x2</c:v>
                </c:pt>
                <c:pt idx="7">
                  <c:v>24x1</c:v>
                </c:pt>
              </c:strCache>
              <c:extLst xmlns:c15="http://schemas.microsoft.com/office/drawing/2012/chart"/>
            </c:strRef>
          </c:cat>
          <c:val>
            <c:numRef>
              <c:f>Java2!$Q$19:$Q$26</c:f>
              <c:numCache>
                <c:formatCode>General</c:formatCode>
                <c:ptCount val="8"/>
                <c:pt idx="0">
                  <c:v>17461.677083333299</c:v>
                </c:pt>
                <c:pt idx="1">
                  <c:v>18259.239583333299</c:v>
                </c:pt>
                <c:pt idx="2">
                  <c:v>18599.2578125</c:v>
                </c:pt>
                <c:pt idx="3">
                  <c:v>17810.0625</c:v>
                </c:pt>
                <c:pt idx="4">
                  <c:v>18547.609375</c:v>
                </c:pt>
                <c:pt idx="5">
                  <c:v>17433.791666666599</c:v>
                </c:pt>
                <c:pt idx="6">
                  <c:v>17539.40625</c:v>
                </c:pt>
                <c:pt idx="7">
                  <c:v>17630.125</c:v>
                </c:pt>
              </c:numCache>
              <c:extLst xmlns:c15="http://schemas.microsoft.com/office/drawing/2012/chart"/>
            </c:numRef>
          </c:val>
          <c:smooth val="0"/>
          <c:extLst>
            <c:ext xmlns:c16="http://schemas.microsoft.com/office/drawing/2014/chart" uri="{C3380CC4-5D6E-409C-BE32-E72D297353CC}">
              <c16:uniqueId val="{00000003-935B-4AAF-988A-700EB8D4C603}"/>
            </c:ext>
          </c:extLst>
        </c:ser>
        <c:dLbls>
          <c:showLegendKey val="0"/>
          <c:showVal val="0"/>
          <c:showCatName val="0"/>
          <c:showSerName val="0"/>
          <c:showPercent val="0"/>
          <c:showBubbleSize val="0"/>
        </c:dLbls>
        <c:marker val="1"/>
        <c:smooth val="0"/>
        <c:axId val="-1039118000"/>
        <c:axId val="-1039114192"/>
        <c:extLst>
          <c:ext xmlns:c15="http://schemas.microsoft.com/office/drawing/2012/chart" uri="{02D57815-91ED-43cb-92C2-25804820EDAC}">
            <c15:filteredLineSeries>
              <c15:ser>
                <c:idx val="5"/>
                <c:order val="0"/>
                <c:tx>
                  <c:v>LRT-FJ CI</c:v>
                </c:tx>
                <c:spPr>
                  <a:ln w="9525" cap="rnd">
                    <a:solidFill>
                      <a:srgbClr val="C00000"/>
                    </a:solidFill>
                    <a:round/>
                  </a:ln>
                  <a:effectLst/>
                </c:spPr>
                <c:marker>
                  <c:symbol val="square"/>
                  <c:size val="4"/>
                  <c:spPr>
                    <a:solidFill>
                      <a:srgbClr val="C00000"/>
                    </a:solidFill>
                    <a:ln w="12700">
                      <a:solidFill>
                        <a:srgbClr val="C00000"/>
                      </a:solidFill>
                    </a:ln>
                    <a:effectLst/>
                  </c:spPr>
                </c:marker>
                <c:cat>
                  <c:strRef>
                    <c:extLst>
                      <c:ex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c:ext uri="{02D57815-91ED-43cb-92C2-25804820EDAC}">
                        <c15:formulaRef>
                          <c15:sqref>Java2!$I$19:$I$26</c15:sqref>
                        </c15:formulaRef>
                      </c:ext>
                    </c:extLst>
                    <c:numCache>
                      <c:formatCode>General</c:formatCode>
                      <c:ptCount val="8"/>
                      <c:pt idx="0">
                        <c:v>22105.645833333299</c:v>
                      </c:pt>
                      <c:pt idx="1">
                        <c:v>40499.708333333299</c:v>
                      </c:pt>
                      <c:pt idx="2">
                        <c:v>36230.609375</c:v>
                      </c:pt>
                      <c:pt idx="3">
                        <c:v>40544.479166666599</c:v>
                      </c:pt>
                      <c:pt idx="4">
                        <c:v>43414.75</c:v>
                      </c:pt>
                      <c:pt idx="5">
                        <c:v>47025.958333333299</c:v>
                      </c:pt>
                      <c:pt idx="6">
                        <c:v>43525.1875</c:v>
                      </c:pt>
                      <c:pt idx="7">
                        <c:v>42753.625</c:v>
                      </c:pt>
                    </c:numCache>
                  </c:numRef>
                </c:val>
                <c:smooth val="0"/>
                <c:extLst>
                  <c:ext xmlns:c16="http://schemas.microsoft.com/office/drawing/2014/chart" uri="{C3380CC4-5D6E-409C-BE32-E72D297353CC}">
                    <c16:uniqueId val="{00000004-935B-4AAF-988A-700EB8D4C603}"/>
                  </c:ext>
                </c:extLst>
              </c15:ser>
            </c15:filteredLineSeries>
            <c15:filteredLineSeries>
              <c15:ser>
                <c:idx val="4"/>
                <c:order val="1"/>
                <c:tx>
                  <c:v>LRT-FJ SI</c:v>
                </c:tx>
                <c:spPr>
                  <a:ln w="9525" cap="rnd">
                    <a:solidFill>
                      <a:srgbClr val="C00000"/>
                    </a:solidFill>
                    <a:round/>
                  </a:ln>
                  <a:effectLst/>
                </c:spPr>
                <c:marker>
                  <c:symbol val="triangle"/>
                  <c:size val="4"/>
                  <c:spPr>
                    <a:solidFill>
                      <a:srgbClr val="C00000"/>
                    </a:solidFill>
                    <a:ln w="12700">
                      <a:solidFill>
                        <a:srgbClr val="C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Java2!$J$19:$J$26</c15:sqref>
                        </c15:formulaRef>
                      </c:ext>
                    </c:extLst>
                    <c:numCache>
                      <c:formatCode>General</c:formatCode>
                      <c:ptCount val="8"/>
                      <c:pt idx="0">
                        <c:v>24607.997395833299</c:v>
                      </c:pt>
                      <c:pt idx="1">
                        <c:v>38840.432291666599</c:v>
                      </c:pt>
                      <c:pt idx="2">
                        <c:v>38042.5625</c:v>
                      </c:pt>
                      <c:pt idx="3">
                        <c:v>40820.145833333299</c:v>
                      </c:pt>
                      <c:pt idx="4">
                        <c:v>40472.3125</c:v>
                      </c:pt>
                      <c:pt idx="5">
                        <c:v>45574.0625</c:v>
                      </c:pt>
                      <c:pt idx="6">
                        <c:v>43391.75</c:v>
                      </c:pt>
                      <c:pt idx="7">
                        <c:v>45158.125</c:v>
                      </c:pt>
                    </c:numCache>
                  </c:numRef>
                </c:val>
                <c:smooth val="0"/>
                <c:extLst xmlns:c15="http://schemas.microsoft.com/office/drawing/2012/chart">
                  <c:ext xmlns:c16="http://schemas.microsoft.com/office/drawing/2014/chart" uri="{C3380CC4-5D6E-409C-BE32-E72D297353CC}">
                    <c16:uniqueId val="{00000005-935B-4AAF-988A-700EB8D4C603}"/>
                  </c:ext>
                </c:extLst>
              </c15:ser>
            </c15:filteredLineSeries>
            <c15:filteredLineSeries>
              <c15:ser>
                <c:idx val="1"/>
                <c:order val="3"/>
                <c:tx>
                  <c:v>LRT-FJ CE</c:v>
                </c:tx>
                <c:spPr>
                  <a:ln w="9525" cap="rnd">
                    <a:solidFill>
                      <a:sysClr val="windowText" lastClr="000000"/>
                    </a:solidFill>
                    <a:round/>
                  </a:ln>
                  <a:effectLst/>
                </c:spPr>
                <c:marker>
                  <c:symbol val="square"/>
                  <c:size val="4"/>
                  <c:spPr>
                    <a:solidFill>
                      <a:sysClr val="windowText" lastClr="000000"/>
                    </a:solidFill>
                    <a:ln w="9525">
                      <a:solidFill>
                        <a:sysClr val="windowText" lastClr="0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Java2!$L$19:$L$26</c15:sqref>
                        </c15:formulaRef>
                      </c:ext>
                    </c:extLst>
                    <c:numCache>
                      <c:formatCode>General</c:formatCode>
                      <c:ptCount val="8"/>
                      <c:pt idx="0">
                        <c:v>22175.200520833299</c:v>
                      </c:pt>
                      <c:pt idx="1">
                        <c:v>42231.286458333299</c:v>
                      </c:pt>
                      <c:pt idx="2">
                        <c:v>38766.1953125</c:v>
                      </c:pt>
                      <c:pt idx="3">
                        <c:v>38326.427083333299</c:v>
                      </c:pt>
                      <c:pt idx="4">
                        <c:v>38651.609375</c:v>
                      </c:pt>
                      <c:pt idx="5">
                        <c:v>40577.791666666599</c:v>
                      </c:pt>
                      <c:pt idx="6">
                        <c:v>37254.59375</c:v>
                      </c:pt>
                      <c:pt idx="7">
                        <c:v>38279.9375</c:v>
                      </c:pt>
                    </c:numCache>
                  </c:numRef>
                </c:val>
                <c:smooth val="0"/>
                <c:extLst xmlns:c15="http://schemas.microsoft.com/office/drawing/2012/chart">
                  <c:ext xmlns:c16="http://schemas.microsoft.com/office/drawing/2014/chart" uri="{C3380CC4-5D6E-409C-BE32-E72D297353CC}">
                    <c16:uniqueId val="{00000006-935B-4AAF-988A-700EB8D4C603}"/>
                  </c:ext>
                </c:extLst>
              </c15:ser>
            </c15:filteredLineSeries>
            <c15:filteredLineSeries>
              <c15:ser>
                <c:idx val="3"/>
                <c:order val="4"/>
                <c:tx>
                  <c:v>LRT-FJ SE</c:v>
                </c:tx>
                <c:spPr>
                  <a:ln w="9525" cap="rnd">
                    <a:solidFill>
                      <a:sysClr val="windowText" lastClr="000000"/>
                    </a:solidFill>
                    <a:round/>
                  </a:ln>
                  <a:effectLst/>
                </c:spPr>
                <c:marker>
                  <c:symbol val="triangle"/>
                  <c:size val="4"/>
                  <c:spPr>
                    <a:solidFill>
                      <a:sysClr val="windowText" lastClr="000000"/>
                    </a:solidFill>
                    <a:ln w="9525">
                      <a:solidFill>
                        <a:sysClr val="windowText" lastClr="00000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Java2!$N$19:$N$26</c15:sqref>
                        </c15:formulaRef>
                      </c:ext>
                    </c:extLst>
                    <c:numCache>
                      <c:formatCode>General</c:formatCode>
                      <c:ptCount val="8"/>
                      <c:pt idx="0">
                        <c:v>20254.028645833299</c:v>
                      </c:pt>
                      <c:pt idx="1">
                        <c:v>40838.885416666599</c:v>
                      </c:pt>
                      <c:pt idx="2">
                        <c:v>40396.90625</c:v>
                      </c:pt>
                      <c:pt idx="3">
                        <c:v>42092.416666666599</c:v>
                      </c:pt>
                      <c:pt idx="4">
                        <c:v>40864.921875</c:v>
                      </c:pt>
                      <c:pt idx="5">
                        <c:v>41703.583333333299</c:v>
                      </c:pt>
                      <c:pt idx="6">
                        <c:v>37342.65625</c:v>
                      </c:pt>
                      <c:pt idx="7">
                        <c:v>37378.5625</c:v>
                      </c:pt>
                    </c:numCache>
                  </c:numRef>
                </c:val>
                <c:smooth val="0"/>
                <c:extLst xmlns:c15="http://schemas.microsoft.com/office/drawing/2012/chart">
                  <c:ext xmlns:c16="http://schemas.microsoft.com/office/drawing/2014/chart" uri="{C3380CC4-5D6E-409C-BE32-E72D297353CC}">
                    <c16:uniqueId val="{00000007-935B-4AAF-988A-700EB8D4C603}"/>
                  </c:ext>
                </c:extLst>
              </c15:ser>
            </c15:filteredLineSeries>
            <c15:filteredLineSeries>
              <c15:ser>
                <c:idx val="6"/>
                <c:order val="6"/>
                <c:tx>
                  <c:v>LRT-BSP CI</c:v>
                </c:tx>
                <c:spPr>
                  <a:ln w="9525" cap="rnd">
                    <a:solidFill>
                      <a:srgbClr val="ED7D31"/>
                    </a:solidFill>
                    <a:round/>
                  </a:ln>
                  <a:effectLst/>
                </c:spPr>
                <c:marker>
                  <c:symbol val="square"/>
                  <c:size val="4"/>
                  <c:spPr>
                    <a:solidFill>
                      <a:srgbClr val="ED7D31"/>
                    </a:solidFill>
                    <a:ln w="9525">
                      <a:solidFill>
                        <a:srgbClr val="ED7D31"/>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Java2!$O$19:$O$26</c15:sqref>
                        </c15:formulaRef>
                      </c:ext>
                    </c:extLst>
                    <c:numCache>
                      <c:formatCode>General</c:formatCode>
                      <c:ptCount val="8"/>
                      <c:pt idx="0">
                        <c:v>19980.2109375</c:v>
                      </c:pt>
                      <c:pt idx="1">
                        <c:v>26989.859375</c:v>
                      </c:pt>
                      <c:pt idx="2">
                        <c:v>29444.4453125</c:v>
                      </c:pt>
                      <c:pt idx="3">
                        <c:v>30084.729166666599</c:v>
                      </c:pt>
                      <c:pt idx="4">
                        <c:v>27291.953125</c:v>
                      </c:pt>
                      <c:pt idx="5">
                        <c:v>29956.0625</c:v>
                      </c:pt>
                      <c:pt idx="6">
                        <c:v>20431.59375</c:v>
                      </c:pt>
                      <c:pt idx="7">
                        <c:v>29764.0625</c:v>
                      </c:pt>
                    </c:numCache>
                  </c:numRef>
                </c:val>
                <c:smooth val="0"/>
                <c:extLst xmlns:c15="http://schemas.microsoft.com/office/drawing/2012/chart">
                  <c:ext xmlns:c16="http://schemas.microsoft.com/office/drawing/2014/chart" uri="{C3380CC4-5D6E-409C-BE32-E72D297353CC}">
                    <c16:uniqueId val="{00000008-935B-4AAF-988A-700EB8D4C603}"/>
                  </c:ext>
                </c:extLst>
              </c15:ser>
            </c15:filteredLineSeries>
            <c15:filteredLineSeries>
              <c15:ser>
                <c:idx val="7"/>
                <c:order val="7"/>
                <c:tx>
                  <c:v>LRT-BSP SI</c:v>
                </c:tx>
                <c:spPr>
                  <a:ln w="9525" cap="rnd">
                    <a:solidFill>
                      <a:srgbClr val="ED7D31"/>
                    </a:solidFill>
                    <a:round/>
                  </a:ln>
                  <a:effectLst/>
                </c:spPr>
                <c:marker>
                  <c:symbol val="triangle"/>
                  <c:size val="4"/>
                  <c:spPr>
                    <a:solidFill>
                      <a:srgbClr val="ED7D31"/>
                    </a:solidFill>
                    <a:ln w="9525">
                      <a:solidFill>
                        <a:srgbClr val="ED7D31"/>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Java2!$P$19:$P$26</c15:sqref>
                        </c15:formulaRef>
                      </c:ext>
                    </c:extLst>
                    <c:numCache>
                      <c:formatCode>General</c:formatCode>
                      <c:ptCount val="8"/>
                      <c:pt idx="0">
                        <c:v>21877.440104166599</c:v>
                      </c:pt>
                      <c:pt idx="1">
                        <c:v>21110.270833333299</c:v>
                      </c:pt>
                      <c:pt idx="2">
                        <c:v>24330.890625</c:v>
                      </c:pt>
                      <c:pt idx="3">
                        <c:v>22221.041666666599</c:v>
                      </c:pt>
                      <c:pt idx="4">
                        <c:v>21977.40625</c:v>
                      </c:pt>
                      <c:pt idx="5">
                        <c:v>30075.645833333299</c:v>
                      </c:pt>
                      <c:pt idx="6">
                        <c:v>20004.3125</c:v>
                      </c:pt>
                      <c:pt idx="7">
                        <c:v>34451.8125</c:v>
                      </c:pt>
                    </c:numCache>
                  </c:numRef>
                </c:val>
                <c:smooth val="0"/>
                <c:extLst xmlns:c15="http://schemas.microsoft.com/office/drawing/2012/chart">
                  <c:ext xmlns:c16="http://schemas.microsoft.com/office/drawing/2014/chart" uri="{C3380CC4-5D6E-409C-BE32-E72D297353CC}">
                    <c16:uniqueId val="{00000009-935B-4AAF-988A-700EB8D4C603}"/>
                  </c:ext>
                </c:extLst>
              </c15:ser>
            </c15:filteredLineSeries>
            <c15:filteredLineSeries>
              <c15:ser>
                <c:idx val="9"/>
                <c:order val="9"/>
                <c:tx>
                  <c:v>LRT-BSP CE</c:v>
                </c:tx>
                <c:spPr>
                  <a:ln w="9525" cap="rnd">
                    <a:solidFill>
                      <a:srgbClr val="00B050"/>
                    </a:solidFill>
                    <a:round/>
                  </a:ln>
                  <a:effectLst/>
                </c:spPr>
                <c:marker>
                  <c:symbol val="square"/>
                  <c:size val="4"/>
                  <c:spPr>
                    <a:solidFill>
                      <a:srgbClr val="00B050"/>
                    </a:solidFill>
                    <a:ln w="9525">
                      <a:solidFill>
                        <a:srgbClr val="00B05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Java2!$R$19:$R$26</c15:sqref>
                        </c15:formulaRef>
                      </c:ext>
                    </c:extLst>
                    <c:numCache>
                      <c:formatCode>General</c:formatCode>
                      <c:ptCount val="8"/>
                      <c:pt idx="0">
                        <c:v>20562.203125</c:v>
                      </c:pt>
                      <c:pt idx="1">
                        <c:v>21367.484375</c:v>
                      </c:pt>
                      <c:pt idx="2">
                        <c:v>21220.1640625</c:v>
                      </c:pt>
                      <c:pt idx="3">
                        <c:v>19718.145833333299</c:v>
                      </c:pt>
                      <c:pt idx="4">
                        <c:v>18355.21875</c:v>
                      </c:pt>
                      <c:pt idx="5">
                        <c:v>18360.4375</c:v>
                      </c:pt>
                      <c:pt idx="6">
                        <c:v>17246.71875</c:v>
                      </c:pt>
                      <c:pt idx="7">
                        <c:v>17880.5</c:v>
                      </c:pt>
                    </c:numCache>
                  </c:numRef>
                </c:val>
                <c:smooth val="0"/>
                <c:extLst xmlns:c15="http://schemas.microsoft.com/office/drawing/2012/chart">
                  <c:ext xmlns:c16="http://schemas.microsoft.com/office/drawing/2014/chart" uri="{C3380CC4-5D6E-409C-BE32-E72D297353CC}">
                    <c16:uniqueId val="{0000000A-935B-4AAF-988A-700EB8D4C603}"/>
                  </c:ext>
                </c:extLst>
              </c15:ser>
            </c15:filteredLineSeries>
            <c15:filteredLineSeries>
              <c15:ser>
                <c:idx val="11"/>
                <c:order val="10"/>
                <c:tx>
                  <c:v>LRT-BSP SE</c:v>
                </c:tx>
                <c:spPr>
                  <a:ln w="9525" cap="rnd">
                    <a:solidFill>
                      <a:srgbClr val="00B050"/>
                    </a:solidFill>
                    <a:round/>
                  </a:ln>
                  <a:effectLst/>
                </c:spPr>
                <c:marker>
                  <c:symbol val="triangle"/>
                  <c:size val="4"/>
                  <c:spPr>
                    <a:solidFill>
                      <a:srgbClr val="00B050"/>
                    </a:solidFill>
                    <a:ln w="9525">
                      <a:solidFill>
                        <a:srgbClr val="00B050"/>
                      </a:solidFill>
                    </a:ln>
                    <a:effectLst/>
                  </c:spPr>
                </c:marker>
                <c:cat>
                  <c:strRef>
                    <c:extLst xmlns:c15="http://schemas.microsoft.com/office/drawing/2012/chart">
                      <c:ext xmlns:c15="http://schemas.microsoft.com/office/drawing/2012/chart" uri="{02D57815-91ED-43cb-92C2-25804820EDAC}">
                        <c15:formulaRef>
                          <c15:sqref>Java2!$H$9:$H$16</c15:sqref>
                        </c15:formulaRef>
                      </c:ext>
                    </c:extLst>
                    <c:strCache>
                      <c:ptCount val="8"/>
                      <c:pt idx="0">
                        <c:v>1x24</c:v>
                      </c:pt>
                      <c:pt idx="1">
                        <c:v>2x12</c:v>
                      </c:pt>
                      <c:pt idx="2">
                        <c:v>3x8</c:v>
                      </c:pt>
                      <c:pt idx="3">
                        <c:v>4x6</c:v>
                      </c:pt>
                      <c:pt idx="4">
                        <c:v>6x4</c:v>
                      </c:pt>
                      <c:pt idx="5">
                        <c:v>8x3</c:v>
                      </c:pt>
                      <c:pt idx="6">
                        <c:v>12x2</c:v>
                      </c:pt>
                      <c:pt idx="7">
                        <c:v>24x1</c:v>
                      </c:pt>
                    </c:strCache>
                  </c:strRef>
                </c:cat>
                <c:val>
                  <c:numRef>
                    <c:extLst xmlns:c15="http://schemas.microsoft.com/office/drawing/2012/chart">
                      <c:ext xmlns:c15="http://schemas.microsoft.com/office/drawing/2012/chart" uri="{02D57815-91ED-43cb-92C2-25804820EDAC}">
                        <c15:formulaRef>
                          <c15:sqref>Java2!$T$19:$T$26</c15:sqref>
                        </c15:formulaRef>
                      </c:ext>
                    </c:extLst>
                    <c:numCache>
                      <c:formatCode>General</c:formatCode>
                      <c:ptCount val="8"/>
                      <c:pt idx="0">
                        <c:v>17344.901041666599</c:v>
                      </c:pt>
                      <c:pt idx="1">
                        <c:v>17230.28125</c:v>
                      </c:pt>
                      <c:pt idx="2">
                        <c:v>18121.9453125</c:v>
                      </c:pt>
                      <c:pt idx="3">
                        <c:v>17547.479166666599</c:v>
                      </c:pt>
                      <c:pt idx="4">
                        <c:v>17602.390625</c:v>
                      </c:pt>
                      <c:pt idx="5">
                        <c:v>17261.354166666599</c:v>
                      </c:pt>
                      <c:pt idx="6">
                        <c:v>17225.1875</c:v>
                      </c:pt>
                      <c:pt idx="7">
                        <c:v>16948.3125</c:v>
                      </c:pt>
                    </c:numCache>
                  </c:numRef>
                </c:val>
                <c:smooth val="0"/>
                <c:extLst xmlns:c15="http://schemas.microsoft.com/office/drawing/2012/chart">
                  <c:ext xmlns:c16="http://schemas.microsoft.com/office/drawing/2014/chart" uri="{C3380CC4-5D6E-409C-BE32-E72D297353CC}">
                    <c16:uniqueId val="{0000000B-935B-4AAF-988A-700EB8D4C603}"/>
                  </c:ext>
                </c:extLst>
              </c15:ser>
            </c15:filteredLineSeries>
          </c:ext>
        </c:extLst>
      </c:lineChart>
      <c:catAx>
        <c:axId val="-10391180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n-lt"/>
                    <a:ea typeface="+mn-ea"/>
                    <a:cs typeface="Helvetica" panose="020B0604020202020204" pitchFamily="34" charset="0"/>
                  </a:defRPr>
                </a:pPr>
                <a:r>
                  <a:rPr lang="en-US" sz="1400"/>
                  <a:t>Threads per process x Processes per node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Helvetica" panose="020B0604020202020204" pitchFamily="34" charset="0"/>
                </a:defRPr>
              </a:pPr>
              <a:endParaRPr lang="en-US"/>
            </a:p>
          </c:txPr>
        </c:title>
        <c:numFmt formatCode="General" sourceLinked="1"/>
        <c:majorTickMark val="none"/>
        <c:minorTickMark val="in"/>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Helvetica" panose="020B0604020202020204" pitchFamily="34" charset="0"/>
              </a:defRPr>
            </a:pPr>
            <a:endParaRPr lang="en-US"/>
          </a:p>
        </c:txPr>
        <c:crossAx val="-1039114192"/>
        <c:crosses val="autoZero"/>
        <c:auto val="1"/>
        <c:lblAlgn val="ctr"/>
        <c:lblOffset val="0"/>
        <c:noMultiLvlLbl val="1"/>
      </c:catAx>
      <c:valAx>
        <c:axId val="-1039114192"/>
        <c:scaling>
          <c:orientation val="minMax"/>
          <c:max val="50000"/>
          <c:min val="1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Helvetica" panose="020B0604020202020204" pitchFamily="34" charset="0"/>
                  </a:defRPr>
                </a:pPr>
                <a:r>
                  <a:rPr lang="en-US" sz="1400">
                    <a:solidFill>
                      <a:sysClr val="windowText" lastClr="000000"/>
                    </a:solidFill>
                  </a:rPr>
                  <a:t>Time (ms)</a:t>
                </a:r>
              </a:p>
            </c:rich>
          </c:tx>
          <c:layout>
            <c:manualLayout>
              <c:xMode val="edge"/>
              <c:yMode val="edge"/>
              <c:x val="8.7836481181661537E-3"/>
              <c:y val="0.377127156779506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Helvetica" panose="020B0604020202020204" pitchFamily="34" charset="0"/>
                </a:defRPr>
              </a:pPr>
              <a:endParaRPr lang="en-US"/>
            </a:p>
          </c:txPr>
        </c:title>
        <c:numFmt formatCode="0.0E+0" sourceLinked="0"/>
        <c:majorTickMark val="out"/>
        <c:minorTickMark val="in"/>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Helvetica" panose="020B0604020202020204" pitchFamily="34" charset="0"/>
              </a:defRPr>
            </a:pPr>
            <a:endParaRPr lang="en-US"/>
          </a:p>
        </c:txPr>
        <c:crossAx val="-1039118000"/>
        <c:crosses val="autoZero"/>
        <c:crossBetween val="between"/>
      </c:valAx>
      <c:spPr>
        <a:solidFill>
          <a:schemeClr val="bg1"/>
        </a:solidFill>
        <a:ln>
          <a:solidFill>
            <a:schemeClr val="tx1"/>
          </a:solidFill>
        </a:ln>
        <a:effectLst/>
      </c:spPr>
    </c:plotArea>
    <c:legend>
      <c:legendPos val="r"/>
      <c:layout>
        <c:manualLayout>
          <c:xMode val="edge"/>
          <c:yMode val="edge"/>
          <c:x val="0.86694356509926207"/>
          <c:y val="3.9985112909361582E-2"/>
          <c:w val="0.12063623477918203"/>
          <c:h val="0.82601882134511229"/>
        </c:manualLayout>
      </c:layout>
      <c:overlay val="0"/>
      <c:spPr>
        <a:solidFill>
          <a:schemeClr val="bg1"/>
        </a:solidFill>
        <a:ln>
          <a:solidFill>
            <a:schemeClr val="tx1"/>
          </a:solidFill>
        </a:ln>
        <a:effectLst/>
      </c:spPr>
      <c:txPr>
        <a:bodyPr rot="0" spcFirstLastPara="1" vertOverflow="ellipsis" vert="horz" wrap="square" anchor="t" anchorCtr="0"/>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F0BD995-38A2-4938-BB67-296B3FB62EDA}" type="datetimeFigureOut">
              <a:rPr lang="en-US" smtClean="0"/>
              <a:t>9/28/2016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48CFEA3-EF54-4D75-9706-26B983A242E2}" type="slidenum">
              <a:rPr lang="en-US" smtClean="0"/>
              <a:t>‹#›</a:t>
            </a:fld>
            <a:endParaRPr lang="en-US"/>
          </a:p>
        </p:txBody>
      </p:sp>
    </p:spTree>
    <p:extLst>
      <p:ext uri="{BB962C8B-B14F-4D97-AF65-F5344CB8AC3E}">
        <p14:creationId xmlns:p14="http://schemas.microsoft.com/office/powerpoint/2010/main" val="2304664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50EFC6C-0B3B-456D-B90A-53A4C0C170FD}" type="datetimeFigureOut">
              <a:rPr lang="en-US" smtClean="0"/>
              <a:t>9/28/2016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29804DD-E327-412A-BEC9-AE4F0CAF37FE}" type="slidenum">
              <a:rPr lang="en-US" smtClean="0"/>
              <a:t>‹#›</a:t>
            </a:fld>
            <a:endParaRPr lang="en-US"/>
          </a:p>
        </p:txBody>
      </p:sp>
    </p:spTree>
    <p:extLst>
      <p:ext uri="{BB962C8B-B14F-4D97-AF65-F5344CB8AC3E}">
        <p14:creationId xmlns:p14="http://schemas.microsoft.com/office/powerpoint/2010/main" val="1848462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9804DD-E327-412A-BEC9-AE4F0CAF37FE}" type="slidenum">
              <a:rPr lang="en-US" smtClean="0"/>
              <a:t>1</a:t>
            </a:fld>
            <a:endParaRPr lang="en-US"/>
          </a:p>
        </p:txBody>
      </p:sp>
    </p:spTree>
    <p:extLst>
      <p:ext uri="{BB962C8B-B14F-4D97-AF65-F5344CB8AC3E}">
        <p14:creationId xmlns:p14="http://schemas.microsoft.com/office/powerpoint/2010/main" val="2788034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Linear increase in communication time when going from 100k to 200k with shared memory communication.</a:t>
            </a:r>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27</a:t>
            </a:fld>
            <a:endParaRPr lang="en-US"/>
          </a:p>
        </p:txBody>
      </p:sp>
    </p:spTree>
    <p:extLst>
      <p:ext uri="{BB962C8B-B14F-4D97-AF65-F5344CB8AC3E}">
        <p14:creationId xmlns:p14="http://schemas.microsoft.com/office/powerpoint/2010/main" val="3157593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400K LRT-FJ CE could NOT be done due to</a:t>
            </a:r>
            <a:r>
              <a:rPr lang="en-US" baseline="0" dirty="0"/>
              <a:t> reaching memory limits</a:t>
            </a:r>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28</a:t>
            </a:fld>
            <a:endParaRPr lang="en-US"/>
          </a:p>
        </p:txBody>
      </p:sp>
    </p:spTree>
    <p:extLst>
      <p:ext uri="{BB962C8B-B14F-4D97-AF65-F5344CB8AC3E}">
        <p14:creationId xmlns:p14="http://schemas.microsoft.com/office/powerpoint/2010/main" val="1959298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400K LRT-FJ CE could NOT be done due to</a:t>
            </a:r>
            <a:r>
              <a:rPr lang="en-US" baseline="0" dirty="0"/>
              <a:t> reaching memory limits</a:t>
            </a:r>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30</a:t>
            </a:fld>
            <a:endParaRPr lang="en-US"/>
          </a:p>
        </p:txBody>
      </p:sp>
    </p:spTree>
    <p:extLst>
      <p:ext uri="{BB962C8B-B14F-4D97-AF65-F5344CB8AC3E}">
        <p14:creationId xmlns:p14="http://schemas.microsoft.com/office/powerpoint/2010/main" val="2114480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Performance and Benchmarking?</a:t>
            </a:r>
          </a:p>
        </p:txBody>
      </p:sp>
      <p:sp>
        <p:nvSpPr>
          <p:cNvPr id="4" name="Slide Number Placeholder 3"/>
          <p:cNvSpPr>
            <a:spLocks noGrp="1"/>
          </p:cNvSpPr>
          <p:nvPr>
            <p:ph type="sldNum" sz="quarter" idx="10"/>
          </p:nvPr>
        </p:nvSpPr>
        <p:spPr/>
        <p:txBody>
          <a:bodyPr/>
          <a:lstStyle/>
          <a:p>
            <a:fld id="{629804DD-E327-412A-BEC9-AE4F0CAF37FE}" type="slidenum">
              <a:rPr lang="en-US" smtClean="0"/>
              <a:t>31</a:t>
            </a:fld>
            <a:endParaRPr lang="en-US"/>
          </a:p>
        </p:txBody>
      </p:sp>
    </p:spTree>
    <p:extLst>
      <p:ext uri="{BB962C8B-B14F-4D97-AF65-F5344CB8AC3E}">
        <p14:creationId xmlns:p14="http://schemas.microsoft.com/office/powerpoint/2010/main" val="2209376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33</a:t>
            </a:fld>
            <a:endParaRPr lang="en-US"/>
          </a:p>
        </p:txBody>
      </p:sp>
    </p:spTree>
    <p:extLst>
      <p:ext uri="{BB962C8B-B14F-4D97-AF65-F5344CB8AC3E}">
        <p14:creationId xmlns:p14="http://schemas.microsoft.com/office/powerpoint/2010/main" val="566397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35</a:t>
            </a:fld>
            <a:endParaRPr lang="en-US"/>
          </a:p>
        </p:txBody>
      </p:sp>
    </p:spTree>
    <p:extLst>
      <p:ext uri="{BB962C8B-B14F-4D97-AF65-F5344CB8AC3E}">
        <p14:creationId xmlns:p14="http://schemas.microsoft.com/office/powerpoint/2010/main" val="3500942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title one more time.</a:t>
            </a:r>
            <a:r>
              <a:rPr lang="en-US" baseline="0" dirty="0"/>
              <a:t> Obviously, it talks about Big Data, but Big Data means many things to many people, so specifically it talks about Performance; and Benchmarking. And it talks about a Systematic Study meaning we’ll methodically look at several applications and frameworks in this research.</a:t>
            </a:r>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2</a:t>
            </a:fld>
            <a:endParaRPr lang="en-US"/>
          </a:p>
        </p:txBody>
      </p:sp>
    </p:spTree>
    <p:extLst>
      <p:ext uri="{BB962C8B-B14F-4D97-AF65-F5344CB8AC3E}">
        <p14:creationId xmlns:p14="http://schemas.microsoft.com/office/powerpoint/2010/main" val="420725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Big</a:t>
            </a:r>
            <a:r>
              <a:rPr lang="en-US" baseline="0" dirty="0"/>
              <a:t> Data.</a:t>
            </a:r>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3</a:t>
            </a:fld>
            <a:endParaRPr lang="en-US"/>
          </a:p>
        </p:txBody>
      </p:sp>
    </p:spTree>
    <p:extLst>
      <p:ext uri="{BB962C8B-B14F-4D97-AF65-F5344CB8AC3E}">
        <p14:creationId xmlns:p14="http://schemas.microsoft.com/office/powerpoint/2010/main" val="1151059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6</a:t>
            </a:fld>
            <a:endParaRPr lang="en-US"/>
          </a:p>
        </p:txBody>
      </p:sp>
    </p:spTree>
    <p:extLst>
      <p:ext uri="{BB962C8B-B14F-4D97-AF65-F5344CB8AC3E}">
        <p14:creationId xmlns:p14="http://schemas.microsoft.com/office/powerpoint/2010/main" val="118396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quick look at the available</a:t>
            </a:r>
            <a:r>
              <a:rPr lang="en-US" baseline="0" dirty="0"/>
              <a:t> programming models.</a:t>
            </a:r>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7</a:t>
            </a:fld>
            <a:endParaRPr lang="en-US"/>
          </a:p>
        </p:txBody>
      </p:sp>
    </p:spTree>
    <p:extLst>
      <p:ext uri="{BB962C8B-B14F-4D97-AF65-F5344CB8AC3E}">
        <p14:creationId xmlns:p14="http://schemas.microsoft.com/office/powerpoint/2010/main" val="2937010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10</a:t>
            </a:fld>
            <a:endParaRPr lang="en-US"/>
          </a:p>
        </p:txBody>
      </p:sp>
    </p:spTree>
    <p:extLst>
      <p:ext uri="{BB962C8B-B14F-4D97-AF65-F5344CB8AC3E}">
        <p14:creationId xmlns:p14="http://schemas.microsoft.com/office/powerpoint/2010/main" val="3287186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17</a:t>
            </a:fld>
            <a:endParaRPr lang="en-US"/>
          </a:p>
        </p:txBody>
      </p:sp>
    </p:spTree>
    <p:extLst>
      <p:ext uri="{BB962C8B-B14F-4D97-AF65-F5344CB8AC3E}">
        <p14:creationId xmlns:p14="http://schemas.microsoft.com/office/powerpoint/2010/main" val="848702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The gap between different data sizes follow O(N)</a:t>
            </a:r>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22</a:t>
            </a:fld>
            <a:endParaRPr lang="en-US"/>
          </a:p>
        </p:txBody>
      </p:sp>
    </p:spTree>
    <p:extLst>
      <p:ext uri="{BB962C8B-B14F-4D97-AF65-F5344CB8AC3E}">
        <p14:creationId xmlns:p14="http://schemas.microsoft.com/office/powerpoint/2010/main" val="726071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Note the differences</a:t>
            </a:r>
            <a:r>
              <a:rPr lang="en-US" baseline="0" dirty="0"/>
              <a:t> in communication architectures</a:t>
            </a:r>
          </a:p>
          <a:p>
            <a:pPr marL="232943" indent="-232943">
              <a:buAutoNum type="arabicPeriod"/>
            </a:pPr>
            <a:r>
              <a:rPr lang="en-US" baseline="0" dirty="0"/>
              <a:t>Note times are in log scale</a:t>
            </a:r>
          </a:p>
          <a:p>
            <a:pPr marL="232943" indent="-232943">
              <a:buAutoNum type="arabicPeriod"/>
            </a:pPr>
            <a:r>
              <a:rPr lang="en-US" baseline="0" dirty="0"/>
              <a:t>Bars indicate compute only times, which is similar across these frameworks</a:t>
            </a:r>
          </a:p>
          <a:p>
            <a:pPr marL="232943" indent="-232943">
              <a:buAutoNum type="arabicPeriod"/>
            </a:pPr>
            <a:r>
              <a:rPr lang="en-US" baseline="0" dirty="0"/>
              <a:t>Overhead is dominated by communications in </a:t>
            </a:r>
            <a:r>
              <a:rPr lang="en-US" baseline="0" dirty="0" err="1"/>
              <a:t>Flink</a:t>
            </a:r>
            <a:r>
              <a:rPr lang="en-US" baseline="0" dirty="0"/>
              <a:t> and Spark</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24</a:t>
            </a:fld>
            <a:endParaRPr lang="en-US"/>
          </a:p>
        </p:txBody>
      </p:sp>
    </p:spTree>
    <p:extLst>
      <p:ext uri="{BB962C8B-B14F-4D97-AF65-F5344CB8AC3E}">
        <p14:creationId xmlns:p14="http://schemas.microsoft.com/office/powerpoint/2010/main" val="271554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r>
              <a:rPr lang="en-US"/>
              <a:t>9/28/2016</a:t>
            </a:r>
          </a:p>
        </p:txBody>
      </p:sp>
      <p:sp>
        <p:nvSpPr>
          <p:cNvPr id="11" name="Rectangle 10"/>
          <p:cNvSpPr/>
          <p:nvPr/>
        </p:nvSpPr>
        <p:spPr>
          <a:xfrm>
            <a:off x="8496300" y="6113235"/>
            <a:ext cx="3695700" cy="485775"/>
          </a:xfrm>
          <a:prstGeom prst="rect">
            <a:avLst/>
          </a:prstGeom>
          <a:solidFill>
            <a:srgbClr val="3B9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277600" y="6571786"/>
            <a:ext cx="914400" cy="288593"/>
          </a:xfrm>
        </p:spPr>
        <p:txBody>
          <a:bodyPr/>
          <a:lstStyle>
            <a:lvl1pPr>
              <a:defRPr>
                <a:solidFill>
                  <a:schemeClr val="tx1">
                    <a:lumMod val="65000"/>
                  </a:schemeClr>
                </a:solidFill>
              </a:defRPr>
            </a:lvl1pPr>
          </a:lstStyle>
          <a:p>
            <a:fld id="{9C1BBE50-AC4E-4E27-8193-601C5ABE0879}" type="slidenum">
              <a:rPr lang="en-US" smtClean="0"/>
              <a:t>‹#›</a:t>
            </a:fld>
            <a:endParaRPr lang="en-US" dirty="0"/>
          </a:p>
        </p:txBody>
      </p:sp>
      <p:pic>
        <p:nvPicPr>
          <p:cNvPr id="10" name="Picture 2" descr="Supercomputing-Background-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87824"/>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a:xfrm>
            <a:off x="4317492" y="6519286"/>
            <a:ext cx="3581400" cy="365125"/>
          </a:xfrm>
        </p:spPr>
        <p:txBody>
          <a:bodyPr tIns="137160"/>
          <a:lstStyle>
            <a:lvl1pPr>
              <a:defRPr>
                <a:solidFill>
                  <a:schemeClr val="tx1">
                    <a:lumMod val="65000"/>
                  </a:schemeClr>
                </a:solidFill>
              </a:defRPr>
            </a:lvl1pPr>
          </a:lstStyle>
          <a:p>
            <a:pPr algn="ctr"/>
            <a:r>
              <a:rPr lang="en-US"/>
              <a:t>Ph.D. Dissertation Defense</a:t>
            </a:r>
            <a:endParaRPr lang="en-US" dirty="0"/>
          </a:p>
        </p:txBody>
      </p:sp>
      <p:sp>
        <p:nvSpPr>
          <p:cNvPr id="9" name="Rectangle 8"/>
          <p:cNvSpPr/>
          <p:nvPr userDrawn="1"/>
        </p:nvSpPr>
        <p:spPr>
          <a:xfrm>
            <a:off x="0" y="6102348"/>
            <a:ext cx="12192000" cy="502920"/>
          </a:xfrm>
          <a:prstGeom prst="rect">
            <a:avLst/>
          </a:prstGeom>
          <a:gradFill flip="none" rotWithShape="1">
            <a:gsLst>
              <a:gs pos="0">
                <a:srgbClr val="235772"/>
              </a:gs>
              <a:gs pos="100000">
                <a:srgbClr val="51A2C7"/>
              </a:gs>
              <a:gs pos="75000">
                <a:srgbClr val="3D93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987824"/>
            <a:ext cx="9151442"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45919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9/28/2016</a:t>
            </a:r>
          </a:p>
        </p:txBody>
      </p:sp>
      <p:sp>
        <p:nvSpPr>
          <p:cNvPr id="5" name="Footer Placeholder 4"/>
          <p:cNvSpPr>
            <a:spLocks noGrp="1"/>
          </p:cNvSpPr>
          <p:nvPr>
            <p:ph type="ftr" sz="quarter" idx="11"/>
          </p:nvPr>
        </p:nvSpPr>
        <p:spPr/>
        <p:txBody>
          <a:bodyPr/>
          <a:lstStyle/>
          <a:p>
            <a:pPr algn="ctr"/>
            <a:r>
              <a:rPr lang="en-US"/>
              <a:t>Ph.D. Dissertation Defense</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a:t>
            </a:fld>
            <a:endParaRPr lang="en-US"/>
          </a:p>
        </p:txBody>
      </p:sp>
    </p:spTree>
    <p:extLst>
      <p:ext uri="{BB962C8B-B14F-4D97-AF65-F5344CB8AC3E}">
        <p14:creationId xmlns:p14="http://schemas.microsoft.com/office/powerpoint/2010/main" val="2325052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9/28/2016</a:t>
            </a:r>
          </a:p>
        </p:txBody>
      </p:sp>
      <p:sp>
        <p:nvSpPr>
          <p:cNvPr id="5" name="Footer Placeholder 4"/>
          <p:cNvSpPr>
            <a:spLocks noGrp="1"/>
          </p:cNvSpPr>
          <p:nvPr>
            <p:ph type="ftr" sz="quarter" idx="11"/>
          </p:nvPr>
        </p:nvSpPr>
        <p:spPr/>
        <p:txBody>
          <a:bodyPr/>
          <a:lstStyle/>
          <a:p>
            <a:pPr algn="ctr"/>
            <a:r>
              <a:rPr lang="en-US"/>
              <a:t>Ph.D. Dissertation Defense</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a:t>
            </a:fld>
            <a:endParaRPr lang="en-US"/>
          </a:p>
        </p:txBody>
      </p:sp>
    </p:spTree>
    <p:extLst>
      <p:ext uri="{BB962C8B-B14F-4D97-AF65-F5344CB8AC3E}">
        <p14:creationId xmlns:p14="http://schemas.microsoft.com/office/powerpoint/2010/main" val="3323173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8474" y="134206"/>
            <a:ext cx="11492050" cy="681805"/>
          </a:xfrm>
        </p:spPr>
        <p:txBody>
          <a:bodyPr/>
          <a:lstStyle/>
          <a:p>
            <a:r>
              <a:rPr lang="en-US"/>
              <a:t>Click to edit Master title style</a:t>
            </a:r>
            <a:endParaRPr lang="en-US" dirty="0"/>
          </a:p>
        </p:txBody>
      </p:sp>
      <p:sp>
        <p:nvSpPr>
          <p:cNvPr id="3" name="Content Placeholder 2"/>
          <p:cNvSpPr>
            <a:spLocks noGrp="1"/>
          </p:cNvSpPr>
          <p:nvPr>
            <p:ph idx="1"/>
          </p:nvPr>
        </p:nvSpPr>
        <p:spPr>
          <a:xfrm>
            <a:off x="328473" y="923278"/>
            <a:ext cx="11492051" cy="4993559"/>
          </a:xfrm>
        </p:spPr>
        <p:txBody>
          <a:bodyPr/>
          <a:lstStyle>
            <a:lvl1pPr>
              <a:defRPr sz="2400"/>
            </a:lvl1pPr>
            <a:lvl2pPr>
              <a:defRPr sz="2000"/>
            </a:lvl2pPr>
            <a:lvl3pPr>
              <a:defRPr sz="16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tIns="45720"/>
          <a:lstStyle/>
          <a:p>
            <a:pPr algn="r"/>
            <a:r>
              <a:rPr lang="en-US"/>
              <a:t>9/28/2016</a:t>
            </a:r>
            <a:endParaRPr lang="en-US" dirty="0"/>
          </a:p>
        </p:txBody>
      </p:sp>
      <p:sp>
        <p:nvSpPr>
          <p:cNvPr id="5" name="Footer Placeholder 4"/>
          <p:cNvSpPr>
            <a:spLocks noGrp="1"/>
          </p:cNvSpPr>
          <p:nvPr>
            <p:ph type="ftr" sz="quarter" idx="11"/>
          </p:nvPr>
        </p:nvSpPr>
        <p:spPr>
          <a:xfrm>
            <a:off x="4317492" y="6519286"/>
            <a:ext cx="3581400" cy="365125"/>
          </a:xfrm>
        </p:spPr>
        <p:txBody>
          <a:bodyPr tIns="137160"/>
          <a:lstStyle/>
          <a:p>
            <a:pPr algn="ctr"/>
            <a:r>
              <a:rPr lang="en-US" dirty="0"/>
              <a:t>Ph.D. Dissertation Defense</a:t>
            </a:r>
          </a:p>
        </p:txBody>
      </p:sp>
      <p:sp>
        <p:nvSpPr>
          <p:cNvPr id="6" name="Slide Number Placeholder 5"/>
          <p:cNvSpPr>
            <a:spLocks noGrp="1"/>
          </p:cNvSpPr>
          <p:nvPr>
            <p:ph type="sldNum" sz="quarter" idx="12"/>
          </p:nvPr>
        </p:nvSpPr>
        <p:spPr>
          <a:xfrm>
            <a:off x="11277600" y="6582562"/>
            <a:ext cx="914400" cy="288593"/>
          </a:xfrm>
        </p:spPr>
        <p:txBody>
          <a:bodyPr tIns="91440"/>
          <a:lstStyle/>
          <a:p>
            <a:fld id="{9C1BBE50-AC4E-4E27-8193-601C5ABE0879}" type="slidenum">
              <a:rPr lang="en-US" smtClean="0"/>
              <a:t>‹#›</a:t>
            </a:fld>
            <a:endParaRPr lang="en-US" dirty="0"/>
          </a:p>
        </p:txBody>
      </p:sp>
    </p:spTree>
    <p:extLst>
      <p:ext uri="{BB962C8B-B14F-4D97-AF65-F5344CB8AC3E}">
        <p14:creationId xmlns:p14="http://schemas.microsoft.com/office/powerpoint/2010/main" val="3594898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9/28/2016</a:t>
            </a:r>
          </a:p>
        </p:txBody>
      </p:sp>
      <p:sp>
        <p:nvSpPr>
          <p:cNvPr id="5" name="Footer Placeholder 4"/>
          <p:cNvSpPr>
            <a:spLocks noGrp="1"/>
          </p:cNvSpPr>
          <p:nvPr>
            <p:ph type="ftr" sz="quarter" idx="11"/>
          </p:nvPr>
        </p:nvSpPr>
        <p:spPr>
          <a:xfrm>
            <a:off x="4317492" y="6530172"/>
            <a:ext cx="3581400" cy="365125"/>
          </a:xfrm>
        </p:spPr>
        <p:txBody>
          <a:bodyPr tIns="137160"/>
          <a:lstStyle/>
          <a:p>
            <a:pPr algn="ctr"/>
            <a:r>
              <a:rPr lang="en-US"/>
              <a:t>Ph.D. Dissertation Defense</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46051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9/28/2016</a:t>
            </a:r>
          </a:p>
        </p:txBody>
      </p:sp>
      <p:sp>
        <p:nvSpPr>
          <p:cNvPr id="6" name="Footer Placeholder 5"/>
          <p:cNvSpPr>
            <a:spLocks noGrp="1"/>
          </p:cNvSpPr>
          <p:nvPr>
            <p:ph type="ftr" sz="quarter" idx="11"/>
          </p:nvPr>
        </p:nvSpPr>
        <p:spPr/>
        <p:txBody>
          <a:bodyPr/>
          <a:lstStyle/>
          <a:p>
            <a:pPr algn="ctr"/>
            <a:r>
              <a:rPr lang="en-US"/>
              <a:t>Ph.D. Dissertation Defense</a:t>
            </a:r>
            <a:endParaRPr lang="en-US" dirty="0"/>
          </a:p>
        </p:txBody>
      </p:sp>
      <p:sp>
        <p:nvSpPr>
          <p:cNvPr id="7" name="Slide Number Placeholder 6"/>
          <p:cNvSpPr>
            <a:spLocks noGrp="1"/>
          </p:cNvSpPr>
          <p:nvPr>
            <p:ph type="sldNum" sz="quarter" idx="12"/>
          </p:nvPr>
        </p:nvSpPr>
        <p:spPr/>
        <p:txBody>
          <a:bodyPr/>
          <a:lstStyle/>
          <a:p>
            <a:fld id="{9C1BBE50-AC4E-4E27-8193-601C5ABE0879}" type="slidenum">
              <a:rPr lang="en-US" smtClean="0"/>
              <a:t>‹#›</a:t>
            </a:fld>
            <a:endParaRPr lang="en-US"/>
          </a:p>
        </p:txBody>
      </p:sp>
    </p:spTree>
    <p:extLst>
      <p:ext uri="{BB962C8B-B14F-4D97-AF65-F5344CB8AC3E}">
        <p14:creationId xmlns:p14="http://schemas.microsoft.com/office/powerpoint/2010/main" val="3893607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9/28/2016</a:t>
            </a:r>
          </a:p>
        </p:txBody>
      </p:sp>
      <p:sp>
        <p:nvSpPr>
          <p:cNvPr id="8" name="Footer Placeholder 7"/>
          <p:cNvSpPr>
            <a:spLocks noGrp="1"/>
          </p:cNvSpPr>
          <p:nvPr>
            <p:ph type="ftr" sz="quarter" idx="11"/>
          </p:nvPr>
        </p:nvSpPr>
        <p:spPr/>
        <p:txBody>
          <a:bodyPr/>
          <a:lstStyle/>
          <a:p>
            <a:pPr algn="ctr"/>
            <a:r>
              <a:rPr lang="en-US"/>
              <a:t>Ph.D. Dissertation Defense</a:t>
            </a:r>
            <a:endParaRPr lang="en-US" dirty="0"/>
          </a:p>
        </p:txBody>
      </p:sp>
      <p:sp>
        <p:nvSpPr>
          <p:cNvPr id="9" name="Slide Number Placeholder 8"/>
          <p:cNvSpPr>
            <a:spLocks noGrp="1"/>
          </p:cNvSpPr>
          <p:nvPr>
            <p:ph type="sldNum" sz="quarter" idx="12"/>
          </p:nvPr>
        </p:nvSpPr>
        <p:spPr/>
        <p:txBody>
          <a:bodyPr/>
          <a:lstStyle/>
          <a:p>
            <a:fld id="{9C1BBE50-AC4E-4E27-8193-601C5ABE0879}" type="slidenum">
              <a:rPr lang="en-US" smtClean="0"/>
              <a:t>‹#›</a:t>
            </a:fld>
            <a:endParaRPr lang="en-US"/>
          </a:p>
        </p:txBody>
      </p:sp>
    </p:spTree>
    <p:extLst>
      <p:ext uri="{BB962C8B-B14F-4D97-AF65-F5344CB8AC3E}">
        <p14:creationId xmlns:p14="http://schemas.microsoft.com/office/powerpoint/2010/main" val="357261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9/28/2016</a:t>
            </a:r>
          </a:p>
        </p:txBody>
      </p:sp>
      <p:sp>
        <p:nvSpPr>
          <p:cNvPr id="4" name="Footer Placeholder 3"/>
          <p:cNvSpPr>
            <a:spLocks noGrp="1"/>
          </p:cNvSpPr>
          <p:nvPr>
            <p:ph type="ftr" sz="quarter" idx="11"/>
          </p:nvPr>
        </p:nvSpPr>
        <p:spPr/>
        <p:txBody>
          <a:bodyPr/>
          <a:lstStyle>
            <a:lvl1pPr algn="ctr">
              <a:defRPr/>
            </a:lvl1pPr>
          </a:lstStyle>
          <a:p>
            <a:r>
              <a:rPr lang="en-US"/>
              <a:t>Ph.D. Dissertation Defense</a:t>
            </a:r>
          </a:p>
        </p:txBody>
      </p:sp>
      <p:sp>
        <p:nvSpPr>
          <p:cNvPr id="5" name="Slide Number Placeholder 4"/>
          <p:cNvSpPr>
            <a:spLocks noGrp="1"/>
          </p:cNvSpPr>
          <p:nvPr>
            <p:ph type="sldNum" sz="quarter" idx="12"/>
          </p:nvPr>
        </p:nvSpPr>
        <p:spPr/>
        <p:txBody>
          <a:bodyPr/>
          <a:lstStyle/>
          <a:p>
            <a:fld id="{9C1BBE50-AC4E-4E27-8193-601C5ABE0879}" type="slidenum">
              <a:rPr lang="en-US" smtClean="0"/>
              <a:t>‹#›</a:t>
            </a:fld>
            <a:endParaRPr lang="en-US" dirty="0"/>
          </a:p>
        </p:txBody>
      </p:sp>
    </p:spTree>
    <p:extLst>
      <p:ext uri="{BB962C8B-B14F-4D97-AF65-F5344CB8AC3E}">
        <p14:creationId xmlns:p14="http://schemas.microsoft.com/office/powerpoint/2010/main" val="3952344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9/28/2016</a:t>
            </a:r>
          </a:p>
        </p:txBody>
      </p:sp>
      <p:sp>
        <p:nvSpPr>
          <p:cNvPr id="3" name="Footer Placeholder 2"/>
          <p:cNvSpPr>
            <a:spLocks noGrp="1"/>
          </p:cNvSpPr>
          <p:nvPr>
            <p:ph type="ftr" sz="quarter" idx="11"/>
          </p:nvPr>
        </p:nvSpPr>
        <p:spPr/>
        <p:txBody>
          <a:bodyPr/>
          <a:lstStyle/>
          <a:p>
            <a:pPr algn="ctr"/>
            <a:r>
              <a:rPr lang="en-US"/>
              <a:t>Ph.D. Dissertation Defense</a:t>
            </a:r>
            <a:endParaRPr lang="en-US" dirty="0"/>
          </a:p>
        </p:txBody>
      </p:sp>
      <p:sp>
        <p:nvSpPr>
          <p:cNvPr id="4" name="Slide Number Placeholder 3"/>
          <p:cNvSpPr>
            <a:spLocks noGrp="1"/>
          </p:cNvSpPr>
          <p:nvPr>
            <p:ph type="sldNum" sz="quarter" idx="12"/>
          </p:nvPr>
        </p:nvSpPr>
        <p:spPr/>
        <p:txBody>
          <a:bodyPr/>
          <a:lstStyle/>
          <a:p>
            <a:fld id="{9C1BBE50-AC4E-4E27-8193-601C5ABE0879}" type="slidenum">
              <a:rPr lang="en-US" smtClean="0"/>
              <a:t>‹#›</a:t>
            </a:fld>
            <a:endParaRPr lang="en-US"/>
          </a:p>
        </p:txBody>
      </p:sp>
    </p:spTree>
    <p:extLst>
      <p:ext uri="{BB962C8B-B14F-4D97-AF65-F5344CB8AC3E}">
        <p14:creationId xmlns:p14="http://schemas.microsoft.com/office/powerpoint/2010/main" val="2244217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9/28/2016</a:t>
            </a:r>
          </a:p>
        </p:txBody>
      </p:sp>
      <p:sp>
        <p:nvSpPr>
          <p:cNvPr id="6" name="Footer Placeholder 5"/>
          <p:cNvSpPr>
            <a:spLocks noGrp="1"/>
          </p:cNvSpPr>
          <p:nvPr>
            <p:ph type="ftr" sz="quarter" idx="11"/>
          </p:nvPr>
        </p:nvSpPr>
        <p:spPr/>
        <p:txBody>
          <a:bodyPr/>
          <a:lstStyle/>
          <a:p>
            <a:pPr algn="ctr"/>
            <a:r>
              <a:rPr lang="en-US"/>
              <a:t>Ph.D. Dissertation Defense</a:t>
            </a:r>
            <a:endParaRPr lang="en-US" dirty="0"/>
          </a:p>
        </p:txBody>
      </p:sp>
      <p:sp>
        <p:nvSpPr>
          <p:cNvPr id="7" name="Slide Number Placeholder 6"/>
          <p:cNvSpPr>
            <a:spLocks noGrp="1"/>
          </p:cNvSpPr>
          <p:nvPr>
            <p:ph type="sldNum" sz="quarter" idx="12"/>
          </p:nvPr>
        </p:nvSpPr>
        <p:spPr/>
        <p:txBody>
          <a:bodyPr/>
          <a:lstStyle/>
          <a:p>
            <a:fld id="{9C1BBE50-AC4E-4E27-8193-601C5ABE0879}" type="slidenum">
              <a:rPr lang="en-US" smtClean="0"/>
              <a:t>‹#›</a:t>
            </a:fld>
            <a:endParaRPr lang="en-US"/>
          </a:p>
        </p:txBody>
      </p:sp>
    </p:spTree>
    <p:extLst>
      <p:ext uri="{BB962C8B-B14F-4D97-AF65-F5344CB8AC3E}">
        <p14:creationId xmlns:p14="http://schemas.microsoft.com/office/powerpoint/2010/main" val="3122492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9/28/2016</a:t>
            </a:r>
          </a:p>
        </p:txBody>
      </p:sp>
      <p:sp>
        <p:nvSpPr>
          <p:cNvPr id="6" name="Footer Placeholder 5"/>
          <p:cNvSpPr>
            <a:spLocks noGrp="1"/>
          </p:cNvSpPr>
          <p:nvPr>
            <p:ph type="ftr" sz="quarter" idx="11"/>
          </p:nvPr>
        </p:nvSpPr>
        <p:spPr/>
        <p:txBody>
          <a:bodyPr/>
          <a:lstStyle/>
          <a:p>
            <a:pPr algn="ctr"/>
            <a:r>
              <a:rPr lang="en-US"/>
              <a:t>Ph.D. Dissertation Defense</a:t>
            </a:r>
            <a:endParaRPr lang="en-US" dirty="0"/>
          </a:p>
        </p:txBody>
      </p:sp>
      <p:sp>
        <p:nvSpPr>
          <p:cNvPr id="7" name="Slide Number Placeholder 6"/>
          <p:cNvSpPr>
            <a:spLocks noGrp="1"/>
          </p:cNvSpPr>
          <p:nvPr>
            <p:ph type="sldNum" sz="quarter" idx="12"/>
          </p:nvPr>
        </p:nvSpPr>
        <p:spPr/>
        <p:txBody>
          <a:bodyPr/>
          <a:lstStyle/>
          <a:p>
            <a:fld id="{9C1BBE50-AC4E-4E27-8193-601C5ABE0879}" type="slidenum">
              <a:rPr lang="en-US" smtClean="0"/>
              <a:t>‹#›</a:t>
            </a:fld>
            <a:endParaRPr lang="en-US"/>
          </a:p>
        </p:txBody>
      </p:sp>
    </p:spTree>
    <p:extLst>
      <p:ext uri="{BB962C8B-B14F-4D97-AF65-F5344CB8AC3E}">
        <p14:creationId xmlns:p14="http://schemas.microsoft.com/office/powerpoint/2010/main" val="388767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5911788" y="577789"/>
            <a:ext cx="368425"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0" y="6251460"/>
            <a:ext cx="12192000" cy="411480"/>
          </a:xfrm>
          <a:prstGeom prst="rect">
            <a:avLst/>
          </a:prstGeom>
          <a:gradFill flip="none" rotWithShape="1">
            <a:gsLst>
              <a:gs pos="0">
                <a:srgbClr val="235772"/>
              </a:gs>
              <a:gs pos="100000">
                <a:srgbClr val="51A2C7"/>
              </a:gs>
              <a:gs pos="61000">
                <a:srgbClr val="3D93B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0" y="6583923"/>
            <a:ext cx="1904999" cy="365125"/>
          </a:xfrm>
          <a:prstGeom prst="rect">
            <a:avLst/>
          </a:prstGeom>
        </p:spPr>
        <p:txBody>
          <a:bodyPr vert="horz" lIns="91440" tIns="45720" rIns="91440" bIns="45720" rtlCol="0" anchor="ctr"/>
          <a:lstStyle>
            <a:lvl1pPr algn="r">
              <a:defRPr sz="1050" b="0">
                <a:solidFill>
                  <a:schemeClr val="tx1"/>
                </a:solidFill>
              </a:defRPr>
            </a:lvl1pPr>
          </a:lstStyle>
          <a:p>
            <a:r>
              <a:rPr lang="en-US"/>
              <a:t>9/28/2016</a:t>
            </a:r>
          </a:p>
        </p:txBody>
      </p:sp>
      <p:sp>
        <p:nvSpPr>
          <p:cNvPr id="6" name="Slide Number Placeholder 5"/>
          <p:cNvSpPr>
            <a:spLocks noGrp="1"/>
          </p:cNvSpPr>
          <p:nvPr>
            <p:ph type="sldNum" sz="quarter" idx="4"/>
          </p:nvPr>
        </p:nvSpPr>
        <p:spPr>
          <a:xfrm>
            <a:off x="11277600" y="6560900"/>
            <a:ext cx="914400" cy="288593"/>
          </a:xfrm>
          <a:prstGeom prst="rect">
            <a:avLst/>
          </a:prstGeom>
        </p:spPr>
        <p:txBody>
          <a:bodyPr vert="horz" lIns="45720" tIns="91440" rIns="45720" bIns="0" rtlCol="0" anchor="ctr">
            <a:noAutofit/>
          </a:bodyPr>
          <a:lstStyle>
            <a:lvl1pPr algn="ctr">
              <a:defRPr sz="1500">
                <a:solidFill>
                  <a:schemeClr val="tx1"/>
                </a:solidFill>
              </a:defRPr>
            </a:lvl1pPr>
          </a:lstStyle>
          <a:p>
            <a:fld id="{9C1BBE50-AC4E-4E27-8193-601C5ABE0879}" type="slidenum">
              <a:rPr lang="en-US" smtClean="0"/>
              <a:pPr/>
              <a:t>‹#›</a:t>
            </a:fld>
            <a:endParaRPr lang="en-US" dirty="0"/>
          </a:p>
        </p:txBody>
      </p:sp>
      <p:pic>
        <p:nvPicPr>
          <p:cNvPr id="8" name="Picture 2" descr="Supercomputing-Background-1.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157315"/>
            <a:ext cx="7358743" cy="69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4317492" y="6572172"/>
            <a:ext cx="3581400" cy="365125"/>
          </a:xfrm>
          <a:prstGeom prst="rect">
            <a:avLst/>
          </a:prstGeom>
        </p:spPr>
        <p:txBody>
          <a:bodyPr vert="horz" lIns="91440" tIns="45720" rIns="91440" bIns="45720" rtlCol="0" anchor="ctr"/>
          <a:lstStyle>
            <a:lvl1pPr algn="l">
              <a:defRPr sz="1050">
                <a:solidFill>
                  <a:schemeClr val="tx1"/>
                </a:solidFill>
              </a:defRPr>
            </a:lvl1pPr>
          </a:lstStyle>
          <a:p>
            <a:pPr algn="ctr"/>
            <a:r>
              <a:rPr lang="en-US" dirty="0"/>
              <a:t>Ph.D. Dissertation Defense</a:t>
            </a:r>
          </a:p>
        </p:txBody>
      </p:sp>
    </p:spTree>
    <p:extLst>
      <p:ext uri="{BB962C8B-B14F-4D97-AF65-F5344CB8AC3E}">
        <p14:creationId xmlns:p14="http://schemas.microsoft.com/office/powerpoint/2010/main" val="27596590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github.com/OpenHF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github.com/OpenHFT/Java-La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qubole.com/resources/solution/best-use-cases-for-big-data-analytic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dsc.soic.indiana.edu/publications/HPCBigDataConvergence.pdf" TargetMode="External"/><Relationship Id="rId4" Type="http://schemas.openxmlformats.org/officeDocument/2006/relationships/hyperlink" Target="http://hpc-abds.org/kaleidoscop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hyperlink" Target="https://databricks.com/blog/2015/04/28/project-tungsten-bringing-spark-closer-to-bare-metal.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clds.ucsd.edu/sites/clds.sdsc.edu/files/WBDB-TPCTC-V011.pdf" TargetMode="External"/><Relationship Id="rId4" Type="http://schemas.openxmlformats.org/officeDocument/2006/relationships/hyperlink" Target="http://www.des.udc.es/~gltaboada/papers/taboada_scp11preprint.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jstor.org/stable/43633451" TargetMode="External"/><Relationship Id="rId3" Type="http://schemas.openxmlformats.org/officeDocument/2006/relationships/hyperlink" Target="http://cgl.soic.indiana.edu/publications/WDA-SMACOF_v1.02.pdf" TargetMode="External"/><Relationship Id="rId7" Type="http://schemas.openxmlformats.org/officeDocument/2006/relationships/hyperlink" Target="https://github.com/DSC-SPIDAL/MDSasChisq/tree/working" TargetMode="External"/><Relationship Id="rId2" Type="http://schemas.openxmlformats.org/officeDocument/2006/relationships/hyperlink" Target="https://github.com/DSC-SPIDAL" TargetMode="External"/><Relationship Id="rId1" Type="http://schemas.openxmlformats.org/officeDocument/2006/relationships/slideLayout" Target="../slideLayouts/slideLayout2.xml"/><Relationship Id="rId6" Type="http://schemas.openxmlformats.org/officeDocument/2006/relationships/hyperlink" Target="http://users.cecs.anu.edu.au/~daa/courses/GSAC6017/kmeansicml03.pdf" TargetMode="External"/><Relationship Id="rId5" Type="http://schemas.openxmlformats.org/officeDocument/2006/relationships/hyperlink" Target="http://cgl.soic.indiana.edu/publications/Clusteringv1.pdf" TargetMode="External"/><Relationship Id="rId4" Type="http://schemas.openxmlformats.org/officeDocument/2006/relationships/hyperlink" Target="http://grids.ucs.indiana.edu/ptliupages/publications/pdac24g-fox.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19718" y="282005"/>
            <a:ext cx="8143176" cy="2091824"/>
          </a:xfrm>
        </p:spPr>
        <p:txBody>
          <a:bodyPr>
            <a:normAutofit/>
          </a:bodyPr>
          <a:lstStyle/>
          <a:p>
            <a:pPr algn="r">
              <a:lnSpc>
                <a:spcPct val="100000"/>
              </a:lnSpc>
              <a:spcBef>
                <a:spcPts val="0"/>
              </a:spcBef>
            </a:pPr>
            <a:r>
              <a:rPr lang="en-US" sz="4000" dirty="0"/>
              <a:t>Towards a Systematic Study of Big Data Performance and Benchmarking</a:t>
            </a:r>
          </a:p>
        </p:txBody>
      </p:sp>
      <p:sp>
        <p:nvSpPr>
          <p:cNvPr id="5" name="Date Placeholder 4"/>
          <p:cNvSpPr>
            <a:spLocks noGrp="1"/>
          </p:cNvSpPr>
          <p:nvPr>
            <p:ph type="dt" sz="half" idx="10"/>
          </p:nvPr>
        </p:nvSpPr>
        <p:spPr/>
        <p:txBody>
          <a:bodyPr/>
          <a:lstStyle/>
          <a:p>
            <a:r>
              <a:rPr lang="en-US"/>
              <a:t>9/28/2016</a:t>
            </a:r>
          </a:p>
        </p:txBody>
      </p:sp>
      <p:sp>
        <p:nvSpPr>
          <p:cNvPr id="8" name="Slide Number Placeholder 7"/>
          <p:cNvSpPr>
            <a:spLocks noGrp="1"/>
          </p:cNvSpPr>
          <p:nvPr>
            <p:ph type="sldNum" sz="quarter" idx="12"/>
          </p:nvPr>
        </p:nvSpPr>
        <p:spPr/>
        <p:txBody>
          <a:bodyPr>
            <a:normAutofit fontScale="92500" lnSpcReduction="10000"/>
          </a:bodyPr>
          <a:lstStyle/>
          <a:p>
            <a:fld id="{9C1BBE50-AC4E-4E27-8193-601C5ABE0879}" type="slidenum">
              <a:rPr lang="en-US" smtClean="0"/>
              <a:t>1</a:t>
            </a:fld>
            <a:endParaRPr lang="en-US" dirty="0"/>
          </a:p>
        </p:txBody>
      </p:sp>
      <p:sp>
        <p:nvSpPr>
          <p:cNvPr id="4" name="Footer Placeholder 3"/>
          <p:cNvSpPr>
            <a:spLocks noGrp="1"/>
          </p:cNvSpPr>
          <p:nvPr>
            <p:ph type="ftr" sz="quarter" idx="11"/>
          </p:nvPr>
        </p:nvSpPr>
        <p:spPr/>
        <p:txBody>
          <a:bodyPr/>
          <a:lstStyle/>
          <a:p>
            <a:pPr algn="ctr"/>
            <a:r>
              <a:rPr lang="en-US"/>
              <a:t>Ph.D. Dissertation Defense</a:t>
            </a:r>
            <a:endParaRPr lang="en-US" dirty="0"/>
          </a:p>
        </p:txBody>
      </p:sp>
      <p:sp>
        <p:nvSpPr>
          <p:cNvPr id="6" name="Rectangle 5"/>
          <p:cNvSpPr/>
          <p:nvPr/>
        </p:nvSpPr>
        <p:spPr>
          <a:xfrm>
            <a:off x="8489378" y="3319211"/>
            <a:ext cx="2773516" cy="461665"/>
          </a:xfrm>
          <a:prstGeom prst="rect">
            <a:avLst/>
          </a:prstGeom>
        </p:spPr>
        <p:txBody>
          <a:bodyPr wrap="none">
            <a:spAutoFit/>
          </a:bodyPr>
          <a:lstStyle/>
          <a:p>
            <a:pPr algn="r">
              <a:spcBef>
                <a:spcPts val="0"/>
              </a:spcBef>
              <a:spcAft>
                <a:spcPts val="0"/>
              </a:spcAft>
            </a:pPr>
            <a:r>
              <a:rPr lang="en-US" sz="2400" dirty="0">
                <a:solidFill>
                  <a:schemeClr val="tx1"/>
                </a:solidFill>
              </a:rPr>
              <a:t>Saliya Ekanayake</a:t>
            </a:r>
          </a:p>
        </p:txBody>
      </p:sp>
      <p:sp>
        <p:nvSpPr>
          <p:cNvPr id="9" name="Rectangle 8"/>
          <p:cNvSpPr/>
          <p:nvPr/>
        </p:nvSpPr>
        <p:spPr>
          <a:xfrm>
            <a:off x="2223243" y="3721235"/>
            <a:ext cx="9039651" cy="523220"/>
          </a:xfrm>
          <a:prstGeom prst="rect">
            <a:avLst/>
          </a:prstGeom>
        </p:spPr>
        <p:txBody>
          <a:bodyPr wrap="square">
            <a:spAutoFit/>
          </a:bodyPr>
          <a:lstStyle/>
          <a:p>
            <a:pPr algn="r"/>
            <a:r>
              <a:rPr lang="en-US" sz="1400" dirty="0" err="1"/>
              <a:t>Ph.D</a:t>
            </a:r>
            <a:r>
              <a:rPr lang="en-US" sz="1400" dirty="0"/>
              <a:t> Dissertation Defense</a:t>
            </a:r>
          </a:p>
          <a:p>
            <a:pPr algn="r"/>
            <a:r>
              <a:rPr lang="en-US" sz="1400" dirty="0"/>
              <a:t>September 28</a:t>
            </a:r>
            <a:r>
              <a:rPr lang="en-US" sz="1400" baseline="30000" dirty="0"/>
              <a:t>th</a:t>
            </a:r>
            <a:r>
              <a:rPr lang="en-US" sz="1400" dirty="0"/>
              <a:t>, 2016</a:t>
            </a:r>
          </a:p>
        </p:txBody>
      </p:sp>
      <p:sp>
        <p:nvSpPr>
          <p:cNvPr id="7" name="Rectangle 6"/>
          <p:cNvSpPr/>
          <p:nvPr/>
        </p:nvSpPr>
        <p:spPr>
          <a:xfrm>
            <a:off x="3227294" y="5128282"/>
            <a:ext cx="8035600" cy="830997"/>
          </a:xfrm>
          <a:prstGeom prst="rect">
            <a:avLst/>
          </a:prstGeom>
        </p:spPr>
        <p:txBody>
          <a:bodyPr wrap="square">
            <a:spAutoFit/>
          </a:bodyPr>
          <a:lstStyle/>
          <a:p>
            <a:pPr algn="r"/>
            <a:r>
              <a:rPr lang="en-US" sz="1400" dirty="0"/>
              <a:t>Committee in Charge:</a:t>
            </a:r>
          </a:p>
          <a:p>
            <a:pPr algn="r"/>
            <a:r>
              <a:rPr lang="en-US" sz="1600" dirty="0"/>
              <a:t>Professor Geoffrey C. Fox, Chairperson</a:t>
            </a:r>
          </a:p>
          <a:p>
            <a:pPr algn="r"/>
            <a:r>
              <a:rPr lang="en-US" sz="1600" dirty="0"/>
              <a:t>Professor Andrew </a:t>
            </a:r>
            <a:r>
              <a:rPr lang="en-US" sz="1600" dirty="0" err="1"/>
              <a:t>Lumsdaine</a:t>
            </a:r>
            <a:r>
              <a:rPr lang="en-US" sz="1600" dirty="0"/>
              <a:t>, Associate Professor Judy </a:t>
            </a:r>
            <a:r>
              <a:rPr lang="en-US" sz="1600" dirty="0" err="1"/>
              <a:t>Qiu</a:t>
            </a:r>
            <a:r>
              <a:rPr lang="en-US" sz="1600" dirty="0"/>
              <a:t>, Professor </a:t>
            </a:r>
            <a:r>
              <a:rPr lang="en-US" sz="1600" dirty="0" err="1"/>
              <a:t>Haixu</a:t>
            </a:r>
            <a:r>
              <a:rPr lang="en-US" sz="1600" dirty="0"/>
              <a:t> Tang</a:t>
            </a:r>
          </a:p>
        </p:txBody>
      </p:sp>
    </p:spTree>
    <p:extLst>
      <p:ext uri="{BB962C8B-B14F-4D97-AF65-F5344CB8AC3E}">
        <p14:creationId xmlns:p14="http://schemas.microsoft.com/office/powerpoint/2010/main" val="4126168511"/>
      </p:ext>
    </p:extLst>
  </p:cSld>
  <p:clrMapOvr>
    <a:masterClrMapping/>
  </p:clrMapOvr>
  <mc:AlternateContent xmlns:mc="http://schemas.openxmlformats.org/markup-compatibility/2006" xmlns:p14="http://schemas.microsoft.com/office/powerpoint/2010/main">
    <mc:Choice Requires="p14">
      <p:transition spd="slow" p14:dur="2000" advTm="39417"/>
    </mc:Choice>
    <mc:Fallback xmlns="">
      <p:transition spd="slow" advTm="3941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28473" y="6082306"/>
            <a:ext cx="11863527" cy="595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SPIDAL Java Use Cases</a:t>
            </a:r>
          </a:p>
        </p:txBody>
      </p:sp>
      <p:sp>
        <p:nvSpPr>
          <p:cNvPr id="3" name="Content Placeholder 2"/>
          <p:cNvSpPr>
            <a:spLocks noGrp="1"/>
          </p:cNvSpPr>
          <p:nvPr>
            <p:ph idx="1"/>
          </p:nvPr>
        </p:nvSpPr>
        <p:spPr>
          <a:xfrm>
            <a:off x="328473" y="923278"/>
            <a:ext cx="7405016" cy="4993559"/>
          </a:xfrm>
        </p:spPr>
        <p:txBody>
          <a:bodyPr/>
          <a:lstStyle/>
          <a:p>
            <a:r>
              <a:rPr lang="en-US" dirty="0"/>
              <a:t>Stocks data analysis.</a:t>
            </a:r>
          </a:p>
          <a:p>
            <a:pPr lvl="1"/>
            <a:r>
              <a:rPr lang="en-US" sz="1600" dirty="0" err="1"/>
              <a:t>Supun</a:t>
            </a:r>
            <a:r>
              <a:rPr lang="en-US" sz="1600" dirty="0"/>
              <a:t> </a:t>
            </a:r>
            <a:r>
              <a:rPr lang="en-US" sz="1600" dirty="0" err="1"/>
              <a:t>Kamburugamuve</a:t>
            </a:r>
            <a:r>
              <a:rPr lang="en-US" sz="1600" dirty="0"/>
              <a:t>, </a:t>
            </a:r>
            <a:r>
              <a:rPr lang="en-US" sz="1600" dirty="0" err="1"/>
              <a:t>PulasthiWickramasinghe</a:t>
            </a:r>
            <a:r>
              <a:rPr lang="en-US" sz="1600" dirty="0"/>
              <a:t>, Saliya Ekanayake, </a:t>
            </a:r>
            <a:r>
              <a:rPr lang="en-US" sz="1600" dirty="0" err="1"/>
              <a:t>Chathuri</a:t>
            </a:r>
            <a:r>
              <a:rPr lang="en-US" sz="1600" dirty="0"/>
              <a:t> </a:t>
            </a:r>
            <a:r>
              <a:rPr lang="en-US" sz="1600" dirty="0" err="1"/>
              <a:t>Wimalasena</a:t>
            </a:r>
            <a:r>
              <a:rPr lang="en-US" sz="1600" dirty="0"/>
              <a:t>, </a:t>
            </a:r>
            <a:r>
              <a:rPr lang="en-US" sz="1600" dirty="0" err="1"/>
              <a:t>Milinda</a:t>
            </a:r>
            <a:r>
              <a:rPr lang="en-US" sz="1600" dirty="0"/>
              <a:t> </a:t>
            </a:r>
            <a:r>
              <a:rPr lang="en-US" sz="1600" dirty="0" err="1"/>
              <a:t>Pathirage</a:t>
            </a:r>
            <a:r>
              <a:rPr lang="en-US" sz="1600" dirty="0"/>
              <a:t>, and Geoffrey Fox. Tsmap3d: Browser visualization of high dimensional time series data. http://dsc.soic.indiana.edu/publications/tsmap3d.pdf, 2016.</a:t>
            </a:r>
          </a:p>
          <a:p>
            <a:pPr lvl="1"/>
            <a:r>
              <a:rPr lang="en-US" sz="1600" dirty="0"/>
              <a:t>Analyze the movement of stock values over 11 years with 1 year window and 1 day sliding interval.</a:t>
            </a:r>
            <a:endParaRPr lang="en-US" dirty="0"/>
          </a:p>
        </p:txBody>
      </p:sp>
      <p:sp>
        <p:nvSpPr>
          <p:cNvPr id="4" name="Date Placeholder 3"/>
          <p:cNvSpPr>
            <a:spLocks noGrp="1"/>
          </p:cNvSpPr>
          <p:nvPr>
            <p:ph type="dt" sz="half" idx="10"/>
          </p:nvPr>
        </p:nvSpPr>
        <p:spPr/>
        <p:txBody>
          <a:bodyPr/>
          <a:lstStyle/>
          <a:p>
            <a:pPr algn="r"/>
            <a:r>
              <a:rPr lang="en-US"/>
              <a:t>9/28/2016</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10</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5733" y="606845"/>
            <a:ext cx="4528199" cy="578263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729" y="2802557"/>
            <a:ext cx="5603988" cy="3698632"/>
          </a:xfrm>
          <a:prstGeom prst="rect">
            <a:avLst/>
          </a:prstGeom>
        </p:spPr>
      </p:pic>
    </p:spTree>
    <p:extLst>
      <p:ext uri="{BB962C8B-B14F-4D97-AF65-F5344CB8AC3E}">
        <p14:creationId xmlns:p14="http://schemas.microsoft.com/office/powerpoint/2010/main" val="3033518631"/>
      </p:ext>
    </p:extLst>
  </p:cSld>
  <p:clrMapOvr>
    <a:masterClrMapping/>
  </p:clrMapOvr>
  <mc:AlternateContent xmlns:mc="http://schemas.openxmlformats.org/markup-compatibility/2006" xmlns:p14="http://schemas.microsoft.com/office/powerpoint/2010/main">
    <mc:Choice Requires="p14">
      <p:transition spd="slow" p14:dur="2000" advTm="42915"/>
    </mc:Choice>
    <mc:Fallback xmlns="">
      <p:transition spd="slow" advTm="4291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Factors</a:t>
            </a:r>
          </a:p>
        </p:txBody>
      </p:sp>
      <p:sp>
        <p:nvSpPr>
          <p:cNvPr id="3" name="Content Placeholder 2"/>
          <p:cNvSpPr>
            <a:spLocks noGrp="1"/>
          </p:cNvSpPr>
          <p:nvPr>
            <p:ph idx="1"/>
          </p:nvPr>
        </p:nvSpPr>
        <p:spPr/>
        <p:txBody>
          <a:bodyPr/>
          <a:lstStyle/>
          <a:p>
            <a:r>
              <a:rPr lang="en-US" dirty="0"/>
              <a:t>Thread models. </a:t>
            </a:r>
            <a:r>
              <a:rPr lang="en-US" sz="1600" dirty="0"/>
              <a:t>(p49)</a:t>
            </a:r>
            <a:endParaRPr lang="en-US" dirty="0"/>
          </a:p>
          <a:p>
            <a:r>
              <a:rPr lang="en-US" dirty="0"/>
              <a:t>Threads and processes affinity. </a:t>
            </a:r>
            <a:r>
              <a:rPr lang="en-US" sz="1600" dirty="0"/>
              <a:t>(p52)</a:t>
            </a:r>
            <a:endParaRPr lang="en-US" dirty="0"/>
          </a:p>
          <a:p>
            <a:r>
              <a:rPr lang="en-US" dirty="0"/>
              <a:t>Communication mechanisms. </a:t>
            </a:r>
            <a:r>
              <a:rPr lang="en-US" sz="1600" dirty="0"/>
              <a:t>(p53)</a:t>
            </a:r>
            <a:endParaRPr lang="en-US" dirty="0"/>
          </a:p>
          <a:p>
            <a:r>
              <a:rPr lang="en-US" dirty="0"/>
              <a:t>Other factors of high-level languages </a:t>
            </a:r>
            <a:r>
              <a:rPr lang="en-US" sz="1600" dirty="0"/>
              <a:t>(p58-61)</a:t>
            </a:r>
            <a:endParaRPr lang="en-US" dirty="0"/>
          </a:p>
          <a:p>
            <a:pPr lvl="1"/>
            <a:r>
              <a:rPr lang="en-US" dirty="0"/>
              <a:t>Garbage collection</a:t>
            </a:r>
          </a:p>
          <a:p>
            <a:pPr lvl="1"/>
            <a:r>
              <a:rPr lang="en-US" dirty="0"/>
              <a:t>Serialization/Deserialization</a:t>
            </a:r>
          </a:p>
          <a:p>
            <a:pPr lvl="1"/>
            <a:r>
              <a:rPr lang="en-US" dirty="0"/>
              <a:t>Memory references and cache</a:t>
            </a:r>
          </a:p>
          <a:p>
            <a:pPr lvl="1"/>
            <a:r>
              <a:rPr lang="en-US" dirty="0"/>
              <a:t>Data read/write</a:t>
            </a:r>
          </a:p>
          <a:p>
            <a:endParaRPr lang="en-US" dirty="0"/>
          </a:p>
        </p:txBody>
      </p:sp>
      <p:sp>
        <p:nvSpPr>
          <p:cNvPr id="4" name="Date Placeholder 3"/>
          <p:cNvSpPr>
            <a:spLocks noGrp="1"/>
          </p:cNvSpPr>
          <p:nvPr>
            <p:ph type="dt" sz="half" idx="10"/>
          </p:nvPr>
        </p:nvSpPr>
        <p:spPr/>
        <p:txBody>
          <a:bodyPr/>
          <a:lstStyle/>
          <a:p>
            <a:pPr algn="r"/>
            <a:r>
              <a:rPr lang="en-US"/>
              <a:t>9/28/2016</a:t>
            </a:r>
            <a:endParaRPr lang="en-US" dirty="0"/>
          </a:p>
        </p:txBody>
      </p:sp>
      <p:sp>
        <p:nvSpPr>
          <p:cNvPr id="5" name="Footer Placeholder 4"/>
          <p:cNvSpPr>
            <a:spLocks noGrp="1"/>
          </p:cNvSpPr>
          <p:nvPr>
            <p:ph type="ftr" sz="quarter" idx="11"/>
          </p:nvPr>
        </p:nvSpPr>
        <p:spPr/>
        <p:txBody>
          <a:bodyPr/>
          <a:lstStyle/>
          <a:p>
            <a:pPr algn="ctr"/>
            <a:r>
              <a:rPr lang="en-US"/>
              <a:t>Ph.D. Dissertation Defense</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11</a:t>
            </a:fld>
            <a:endParaRPr lang="en-US" dirty="0"/>
          </a:p>
        </p:txBody>
      </p:sp>
    </p:spTree>
    <p:extLst>
      <p:ext uri="{BB962C8B-B14F-4D97-AF65-F5344CB8AC3E}">
        <p14:creationId xmlns:p14="http://schemas.microsoft.com/office/powerpoint/2010/main" val="409749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ontent Placeholder 2"/>
          <p:cNvSpPr txBox="1">
            <a:spLocks/>
          </p:cNvSpPr>
          <p:nvPr/>
        </p:nvSpPr>
        <p:spPr>
          <a:xfrm>
            <a:off x="328472" y="2513020"/>
            <a:ext cx="11492051" cy="4993559"/>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4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20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US" dirty="0"/>
              <a:t>Long Running Threads – Bulk Synchronous Parallel (LRT-BSP).</a:t>
            </a:r>
          </a:p>
          <a:p>
            <a:pPr lvl="1"/>
            <a:r>
              <a:rPr lang="en-US" dirty="0"/>
              <a:t>Resembles the classic BSP model of processes.</a:t>
            </a:r>
          </a:p>
          <a:p>
            <a:pPr lvl="1"/>
            <a:r>
              <a:rPr lang="en-US" dirty="0"/>
              <a:t>A long running thread pool similar to FJ.</a:t>
            </a:r>
          </a:p>
          <a:p>
            <a:pPr lvl="1"/>
            <a:r>
              <a:rPr lang="en-US" dirty="0"/>
              <a:t>Threads occupy CPUs always – “hot” threads.</a:t>
            </a:r>
            <a:endParaRPr lang="en-US" dirty="0">
              <a:solidFill>
                <a:schemeClr val="tx1"/>
              </a:solidFill>
            </a:endParaRPr>
          </a:p>
        </p:txBody>
      </p:sp>
      <p:sp>
        <p:nvSpPr>
          <p:cNvPr id="2" name="Title 1"/>
          <p:cNvSpPr>
            <a:spLocks noGrp="1"/>
          </p:cNvSpPr>
          <p:nvPr>
            <p:ph type="title"/>
          </p:nvPr>
        </p:nvSpPr>
        <p:spPr/>
        <p:txBody>
          <a:bodyPr/>
          <a:lstStyle/>
          <a:p>
            <a:r>
              <a:rPr lang="en-US" dirty="0"/>
              <a:t>Thread Models</a:t>
            </a:r>
          </a:p>
        </p:txBody>
      </p:sp>
      <p:sp>
        <p:nvSpPr>
          <p:cNvPr id="3" name="Content Placeholder 2"/>
          <p:cNvSpPr>
            <a:spLocks noGrp="1"/>
          </p:cNvSpPr>
          <p:nvPr>
            <p:ph idx="1"/>
          </p:nvPr>
        </p:nvSpPr>
        <p:spPr/>
        <p:txBody>
          <a:bodyPr/>
          <a:lstStyle/>
          <a:p>
            <a:r>
              <a:rPr lang="en-US" dirty="0"/>
              <a:t>Long Running Threads – Fork Join (LRT-FJ).</a:t>
            </a:r>
          </a:p>
          <a:p>
            <a:pPr lvl="1"/>
            <a:r>
              <a:rPr lang="en-US" dirty="0"/>
              <a:t>Serial work followed by parallel regions.</a:t>
            </a:r>
          </a:p>
          <a:p>
            <a:pPr lvl="1"/>
            <a:r>
              <a:rPr lang="en-US" dirty="0"/>
              <a:t>A long running thread pool handles parallel tasks.</a:t>
            </a:r>
          </a:p>
          <a:p>
            <a:pPr lvl="1"/>
            <a:r>
              <a:rPr lang="en-US" dirty="0"/>
              <a:t>Threads sleep after parallel work.</a:t>
            </a:r>
            <a:endParaRPr lang="en-US" dirty="0">
              <a:solidFill>
                <a:schemeClr val="tx1"/>
              </a:solidFill>
            </a:endParaRPr>
          </a:p>
        </p:txBody>
      </p:sp>
      <p:sp>
        <p:nvSpPr>
          <p:cNvPr id="4" name="Date Placeholder 3"/>
          <p:cNvSpPr>
            <a:spLocks noGrp="1"/>
          </p:cNvSpPr>
          <p:nvPr>
            <p:ph type="dt" sz="half" idx="10"/>
          </p:nvPr>
        </p:nvSpPr>
        <p:spPr/>
        <p:txBody>
          <a:bodyPr/>
          <a:lstStyle/>
          <a:p>
            <a:pPr algn="r"/>
            <a:r>
              <a:rPr lang="en-US"/>
              <a:t>9/28/2016</a:t>
            </a:r>
            <a:endParaRPr lang="en-US" dirty="0"/>
          </a:p>
        </p:txBody>
      </p:sp>
      <p:sp>
        <p:nvSpPr>
          <p:cNvPr id="5" name="Footer Placeholder 4"/>
          <p:cNvSpPr>
            <a:spLocks noGrp="1"/>
          </p:cNvSpPr>
          <p:nvPr>
            <p:ph type="ftr" sz="quarter" idx="11"/>
          </p:nvPr>
        </p:nvSpPr>
        <p:spPr/>
        <p:txBody>
          <a:bodyPr/>
          <a:lstStyle/>
          <a:p>
            <a:pPr algn="ctr"/>
            <a:r>
              <a:rPr lang="en-US"/>
              <a:t>Ph.D. Dissertation Defense</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12</a:t>
            </a:fld>
            <a:endParaRPr lang="en-US" dirty="0"/>
          </a:p>
        </p:txBody>
      </p:sp>
      <p:grpSp>
        <p:nvGrpSpPr>
          <p:cNvPr id="9" name="Group 8"/>
          <p:cNvGrpSpPr/>
          <p:nvPr/>
        </p:nvGrpSpPr>
        <p:grpSpPr>
          <a:xfrm>
            <a:off x="10254786" y="440261"/>
            <a:ext cx="655332" cy="2502084"/>
            <a:chOff x="0" y="247650"/>
            <a:chExt cx="762000" cy="3284220"/>
          </a:xfrm>
        </p:grpSpPr>
        <p:sp>
          <p:nvSpPr>
            <p:cNvPr id="71" name="Hexagon 70"/>
            <p:cNvSpPr/>
            <p:nvPr/>
          </p:nvSpPr>
          <p:spPr>
            <a:xfrm rot="5400000">
              <a:off x="7620" y="845821"/>
              <a:ext cx="739141" cy="670559"/>
            </a:xfrm>
            <a:prstGeom prst="hexagon">
              <a:avLst/>
            </a:prstGeom>
            <a:noFill/>
            <a:ln w="9525"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72" name="Hexagon 71"/>
            <p:cNvSpPr/>
            <p:nvPr/>
          </p:nvSpPr>
          <p:spPr>
            <a:xfrm rot="5400000">
              <a:off x="13801" y="1049190"/>
              <a:ext cx="731520" cy="271440"/>
            </a:xfrm>
            <a:prstGeom prst="hexagon">
              <a:avLst>
                <a:gd name="adj" fmla="val 63669"/>
                <a:gd name="vf" fmla="val 115470"/>
              </a:avLst>
            </a:prstGeom>
            <a:noFill/>
            <a:ln w="9525"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73" name="Rectangle 72"/>
            <p:cNvSpPr/>
            <p:nvPr/>
          </p:nvSpPr>
          <p:spPr>
            <a:xfrm>
              <a:off x="0" y="1032510"/>
              <a:ext cx="99060" cy="365761"/>
            </a:xfrm>
            <a:prstGeom prst="rect">
              <a:avLst/>
            </a:prstGeom>
            <a:solidFill>
              <a:srgbClr val="FF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74" name="Rectangle 73"/>
            <p:cNvSpPr/>
            <p:nvPr/>
          </p:nvSpPr>
          <p:spPr>
            <a:xfrm>
              <a:off x="190501" y="1032510"/>
              <a:ext cx="99059" cy="365761"/>
            </a:xfrm>
            <a:prstGeom prst="rect">
              <a:avLst/>
            </a:prstGeom>
            <a:solidFill>
              <a:srgbClr val="FF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75" name="Rectangle 74"/>
            <p:cNvSpPr/>
            <p:nvPr/>
          </p:nvSpPr>
          <p:spPr>
            <a:xfrm>
              <a:off x="464820" y="1032510"/>
              <a:ext cx="99060" cy="365761"/>
            </a:xfrm>
            <a:prstGeom prst="rect">
              <a:avLst/>
            </a:prstGeom>
            <a:solidFill>
              <a:srgbClr val="FF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76" name="Rectangle 75"/>
            <p:cNvSpPr/>
            <p:nvPr/>
          </p:nvSpPr>
          <p:spPr>
            <a:xfrm>
              <a:off x="662940" y="1032510"/>
              <a:ext cx="99060" cy="365761"/>
            </a:xfrm>
            <a:prstGeom prst="rect">
              <a:avLst/>
            </a:prstGeom>
            <a:solidFill>
              <a:srgbClr val="FF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cxnSp>
          <p:nvCxnSpPr>
            <p:cNvPr id="77" name="Straight Connector 76"/>
            <p:cNvCxnSpPr/>
            <p:nvPr/>
          </p:nvCxnSpPr>
          <p:spPr>
            <a:xfrm flipH="1">
              <a:off x="379560" y="247650"/>
              <a:ext cx="3810" cy="571500"/>
            </a:xfrm>
            <a:prstGeom prst="line">
              <a:avLst/>
            </a:prstGeom>
            <a:noFill/>
            <a:ln w="9525" cap="flat" cmpd="sng" algn="ctr">
              <a:solidFill>
                <a:sysClr val="windowText" lastClr="000000"/>
              </a:solidFill>
              <a:prstDash val="solid"/>
              <a:miter lim="800000"/>
            </a:ln>
            <a:effectLst/>
          </p:spPr>
        </p:cxnSp>
        <p:cxnSp>
          <p:nvCxnSpPr>
            <p:cNvPr id="78" name="Straight Connector 77"/>
            <p:cNvCxnSpPr/>
            <p:nvPr/>
          </p:nvCxnSpPr>
          <p:spPr>
            <a:xfrm>
              <a:off x="379560" y="1550670"/>
              <a:ext cx="0" cy="308610"/>
            </a:xfrm>
            <a:prstGeom prst="line">
              <a:avLst/>
            </a:prstGeom>
            <a:noFill/>
            <a:ln w="9525" cap="flat" cmpd="sng" algn="ctr">
              <a:solidFill>
                <a:sysClr val="windowText" lastClr="000000"/>
              </a:solidFill>
              <a:prstDash val="solid"/>
              <a:miter lim="800000"/>
            </a:ln>
            <a:effectLst/>
          </p:spPr>
        </p:cxnSp>
        <p:sp>
          <p:nvSpPr>
            <p:cNvPr id="79" name="Rectangle 78"/>
            <p:cNvSpPr/>
            <p:nvPr/>
          </p:nvSpPr>
          <p:spPr>
            <a:xfrm>
              <a:off x="111759" y="1501141"/>
              <a:ext cx="263822" cy="19049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80" name="Rectangle 79"/>
            <p:cNvSpPr/>
            <p:nvPr/>
          </p:nvSpPr>
          <p:spPr>
            <a:xfrm>
              <a:off x="99060" y="621030"/>
              <a:ext cx="263821" cy="190501"/>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81" name="Hexagon 80"/>
            <p:cNvSpPr/>
            <p:nvPr/>
          </p:nvSpPr>
          <p:spPr>
            <a:xfrm rot="5400000">
              <a:off x="-93345" y="1994535"/>
              <a:ext cx="941070" cy="670561"/>
            </a:xfrm>
            <a:prstGeom prst="hexagon">
              <a:avLst/>
            </a:prstGeom>
            <a:noFill/>
            <a:ln w="9525"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82" name="Hexagon 81"/>
            <p:cNvSpPr/>
            <p:nvPr/>
          </p:nvSpPr>
          <p:spPr>
            <a:xfrm rot="5400000">
              <a:off x="-90974" y="2194095"/>
              <a:ext cx="941069" cy="271440"/>
            </a:xfrm>
            <a:prstGeom prst="hexagon">
              <a:avLst>
                <a:gd name="adj" fmla="val 63669"/>
                <a:gd name="vf" fmla="val 115470"/>
              </a:avLst>
            </a:prstGeom>
            <a:noFill/>
            <a:ln w="9525"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83" name="Rectangle 82"/>
            <p:cNvSpPr/>
            <p:nvPr/>
          </p:nvSpPr>
          <p:spPr>
            <a:xfrm>
              <a:off x="0" y="2129790"/>
              <a:ext cx="99060" cy="365761"/>
            </a:xfrm>
            <a:prstGeom prst="rect">
              <a:avLst/>
            </a:prstGeom>
            <a:solidFill>
              <a:srgbClr val="FF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84" name="Rectangle 83"/>
            <p:cNvSpPr/>
            <p:nvPr/>
          </p:nvSpPr>
          <p:spPr>
            <a:xfrm>
              <a:off x="190501" y="2129790"/>
              <a:ext cx="99059" cy="365761"/>
            </a:xfrm>
            <a:prstGeom prst="rect">
              <a:avLst/>
            </a:prstGeom>
            <a:solidFill>
              <a:srgbClr val="FF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85" name="Rectangle 84"/>
            <p:cNvSpPr/>
            <p:nvPr/>
          </p:nvSpPr>
          <p:spPr>
            <a:xfrm>
              <a:off x="464820" y="2129790"/>
              <a:ext cx="99060" cy="365761"/>
            </a:xfrm>
            <a:prstGeom prst="rect">
              <a:avLst/>
            </a:prstGeom>
            <a:solidFill>
              <a:srgbClr val="FF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86" name="Rectangle 85"/>
            <p:cNvSpPr/>
            <p:nvPr/>
          </p:nvSpPr>
          <p:spPr>
            <a:xfrm>
              <a:off x="662940" y="2129790"/>
              <a:ext cx="99060" cy="365761"/>
            </a:xfrm>
            <a:prstGeom prst="rect">
              <a:avLst/>
            </a:prstGeom>
            <a:solidFill>
              <a:srgbClr val="FF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87" name="Rectangle 86"/>
            <p:cNvSpPr/>
            <p:nvPr/>
          </p:nvSpPr>
          <p:spPr>
            <a:xfrm>
              <a:off x="243841" y="3341369"/>
              <a:ext cx="263821" cy="190501"/>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cxnSp>
          <p:nvCxnSpPr>
            <p:cNvPr id="88" name="Straight Connector 87"/>
            <p:cNvCxnSpPr/>
            <p:nvPr/>
          </p:nvCxnSpPr>
          <p:spPr>
            <a:xfrm flipH="1">
              <a:off x="375751" y="2800350"/>
              <a:ext cx="3809" cy="541019"/>
            </a:xfrm>
            <a:prstGeom prst="line">
              <a:avLst/>
            </a:prstGeom>
            <a:noFill/>
            <a:ln w="9525" cap="flat" cmpd="sng" algn="ctr">
              <a:solidFill>
                <a:sysClr val="windowText" lastClr="000000"/>
              </a:solidFill>
              <a:prstDash val="solid"/>
              <a:miter lim="800000"/>
            </a:ln>
            <a:effectLst/>
          </p:spPr>
        </p:cxnSp>
        <p:sp>
          <p:nvSpPr>
            <p:cNvPr id="89" name="Rectangle 88"/>
            <p:cNvSpPr/>
            <p:nvPr/>
          </p:nvSpPr>
          <p:spPr>
            <a:xfrm>
              <a:off x="99060" y="3120389"/>
              <a:ext cx="263821" cy="190501"/>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cxnSp>
          <p:nvCxnSpPr>
            <p:cNvPr id="90" name="Curved Connector 89"/>
            <p:cNvCxnSpPr/>
            <p:nvPr/>
          </p:nvCxnSpPr>
          <p:spPr>
            <a:xfrm flipH="1" flipV="1">
              <a:off x="362881" y="716280"/>
              <a:ext cx="12701" cy="880111"/>
            </a:xfrm>
            <a:prstGeom prst="curvedConnector3">
              <a:avLst>
                <a:gd name="adj1" fmla="val 4740000"/>
              </a:avLst>
            </a:prstGeom>
            <a:noFill/>
            <a:ln w="9525" cap="flat" cmpd="sng" algn="ctr">
              <a:solidFill>
                <a:srgbClr val="7030A0"/>
              </a:solidFill>
              <a:prstDash val="solid"/>
              <a:miter lim="800000"/>
              <a:tailEnd type="triangle"/>
            </a:ln>
            <a:effectLst/>
          </p:spPr>
        </p:cxnSp>
        <p:cxnSp>
          <p:nvCxnSpPr>
            <p:cNvPr id="91" name="Curved Connector 90"/>
            <p:cNvCxnSpPr/>
            <p:nvPr/>
          </p:nvCxnSpPr>
          <p:spPr>
            <a:xfrm flipV="1">
              <a:off x="362881" y="441961"/>
              <a:ext cx="12701" cy="2773679"/>
            </a:xfrm>
            <a:prstGeom prst="curvedConnector3">
              <a:avLst>
                <a:gd name="adj1" fmla="val 4980000"/>
              </a:avLst>
            </a:prstGeom>
            <a:noFill/>
            <a:ln w="9525" cap="flat" cmpd="sng" algn="ctr">
              <a:solidFill>
                <a:srgbClr val="7030A0"/>
              </a:solidFill>
              <a:prstDash val="solid"/>
              <a:miter lim="800000"/>
              <a:tailEnd type="triangle"/>
            </a:ln>
            <a:effectLst/>
          </p:spPr>
        </p:cxnSp>
        <p:sp>
          <p:nvSpPr>
            <p:cNvPr id="92" name="Rectangle 91"/>
            <p:cNvSpPr/>
            <p:nvPr/>
          </p:nvSpPr>
          <p:spPr>
            <a:xfrm>
              <a:off x="99060" y="346710"/>
              <a:ext cx="263821" cy="190501"/>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93" name="Rectangle 92"/>
            <p:cNvSpPr/>
            <p:nvPr/>
          </p:nvSpPr>
          <p:spPr>
            <a:xfrm>
              <a:off x="358140" y="1642110"/>
              <a:ext cx="54864" cy="182880"/>
            </a:xfrm>
            <a:prstGeom prst="rect">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94" name="Rectangle 93"/>
            <p:cNvSpPr/>
            <p:nvPr/>
          </p:nvSpPr>
          <p:spPr>
            <a:xfrm>
              <a:off x="358140" y="2815589"/>
              <a:ext cx="54864" cy="365761"/>
            </a:xfrm>
            <a:prstGeom prst="rect">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95" name="Rectangle 94"/>
            <p:cNvSpPr/>
            <p:nvPr/>
          </p:nvSpPr>
          <p:spPr>
            <a:xfrm>
              <a:off x="358140" y="441961"/>
              <a:ext cx="54864" cy="274319"/>
            </a:xfrm>
            <a:prstGeom prst="rect">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grpSp>
      <p:grpSp>
        <p:nvGrpSpPr>
          <p:cNvPr id="10" name="Group 9"/>
          <p:cNvGrpSpPr/>
          <p:nvPr/>
        </p:nvGrpSpPr>
        <p:grpSpPr>
          <a:xfrm>
            <a:off x="9997169" y="3371253"/>
            <a:ext cx="1330324" cy="2531113"/>
            <a:chOff x="2481213" y="213360"/>
            <a:chExt cx="1546860" cy="3322320"/>
          </a:xfrm>
        </p:grpSpPr>
        <p:sp>
          <p:nvSpPr>
            <p:cNvPr id="18" name="Hexagon 17"/>
            <p:cNvSpPr/>
            <p:nvPr/>
          </p:nvSpPr>
          <p:spPr>
            <a:xfrm rot="5400000">
              <a:off x="1829704" y="1188720"/>
              <a:ext cx="2655569" cy="1245870"/>
            </a:xfrm>
            <a:prstGeom prst="hexagon">
              <a:avLst/>
            </a:prstGeom>
            <a:noFill/>
            <a:ln w="9525"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19" name="Hexagon 18"/>
            <p:cNvSpPr/>
            <p:nvPr/>
          </p:nvSpPr>
          <p:spPr>
            <a:xfrm rot="5400000">
              <a:off x="1833978" y="1603546"/>
              <a:ext cx="2655570" cy="416219"/>
            </a:xfrm>
            <a:prstGeom prst="hexagon">
              <a:avLst>
                <a:gd name="adj" fmla="val 63669"/>
                <a:gd name="vf" fmla="val 115470"/>
              </a:avLst>
            </a:prstGeom>
            <a:noFill/>
            <a:ln w="9525"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20" name="Rectangle 19"/>
            <p:cNvSpPr/>
            <p:nvPr/>
          </p:nvSpPr>
          <p:spPr>
            <a:xfrm>
              <a:off x="2481213" y="1257301"/>
              <a:ext cx="99060" cy="365759"/>
            </a:xfrm>
            <a:prstGeom prst="rect">
              <a:avLst/>
            </a:prstGeom>
            <a:solidFill>
              <a:srgbClr val="FF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cxnSp>
          <p:nvCxnSpPr>
            <p:cNvPr id="21" name="Straight Connector 20"/>
            <p:cNvCxnSpPr/>
            <p:nvPr/>
          </p:nvCxnSpPr>
          <p:spPr>
            <a:xfrm flipH="1">
              <a:off x="3161763" y="281940"/>
              <a:ext cx="1" cy="201931"/>
            </a:xfrm>
            <a:prstGeom prst="line">
              <a:avLst/>
            </a:prstGeom>
            <a:noFill/>
            <a:ln w="9525" cap="flat" cmpd="sng" algn="ctr">
              <a:solidFill>
                <a:sysClr val="windowText" lastClr="000000"/>
              </a:solidFill>
              <a:prstDash val="solid"/>
              <a:miter lim="800000"/>
            </a:ln>
            <a:effectLst/>
          </p:spPr>
        </p:cxnSp>
        <p:sp>
          <p:nvSpPr>
            <p:cNvPr id="22" name="Rectangle 21"/>
            <p:cNvSpPr/>
            <p:nvPr/>
          </p:nvSpPr>
          <p:spPr>
            <a:xfrm>
              <a:off x="2877453" y="213360"/>
              <a:ext cx="263821" cy="190501"/>
            </a:xfrm>
            <a:prstGeom prst="rect">
              <a:avLst/>
            </a:prstGeom>
            <a:noFill/>
            <a:ln w="9525"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23" name="Rectangle 22"/>
            <p:cNvSpPr/>
            <p:nvPr/>
          </p:nvSpPr>
          <p:spPr>
            <a:xfrm>
              <a:off x="3022233" y="3345181"/>
              <a:ext cx="263822" cy="190499"/>
            </a:xfrm>
            <a:prstGeom prst="rect">
              <a:avLst/>
            </a:prstGeom>
            <a:noFill/>
            <a:ln w="9525"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cxnSp>
          <p:nvCxnSpPr>
            <p:cNvPr id="24" name="Straight Connector 23"/>
            <p:cNvCxnSpPr/>
            <p:nvPr/>
          </p:nvCxnSpPr>
          <p:spPr>
            <a:xfrm flipH="1">
              <a:off x="3154144" y="3139441"/>
              <a:ext cx="7618" cy="205740"/>
            </a:xfrm>
            <a:prstGeom prst="line">
              <a:avLst/>
            </a:prstGeom>
            <a:noFill/>
            <a:ln w="9525" cap="flat" cmpd="sng" algn="ctr">
              <a:solidFill>
                <a:sysClr val="windowText" lastClr="000000"/>
              </a:solidFill>
              <a:prstDash val="solid"/>
              <a:miter lim="800000"/>
            </a:ln>
            <a:effectLst/>
          </p:spPr>
        </p:cxnSp>
        <p:sp>
          <p:nvSpPr>
            <p:cNvPr id="25" name="Rectangle 24"/>
            <p:cNvSpPr/>
            <p:nvPr/>
          </p:nvSpPr>
          <p:spPr>
            <a:xfrm>
              <a:off x="2877453" y="3284220"/>
              <a:ext cx="263821" cy="190501"/>
            </a:xfrm>
            <a:prstGeom prst="rect">
              <a:avLst/>
            </a:prstGeom>
            <a:noFill/>
            <a:ln w="9525"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26" name="Rectangle 25"/>
            <p:cNvSpPr/>
            <p:nvPr/>
          </p:nvSpPr>
          <p:spPr>
            <a:xfrm>
              <a:off x="2514571" y="1181101"/>
              <a:ext cx="263822" cy="19049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27" name="Rectangle 26"/>
            <p:cNvSpPr/>
            <p:nvPr/>
          </p:nvSpPr>
          <p:spPr>
            <a:xfrm>
              <a:off x="2514571" y="1577341"/>
              <a:ext cx="263822" cy="19049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cxnSp>
          <p:nvCxnSpPr>
            <p:cNvPr id="28" name="Curved Connector 27"/>
            <p:cNvCxnSpPr/>
            <p:nvPr/>
          </p:nvCxnSpPr>
          <p:spPr>
            <a:xfrm rot="10800000">
              <a:off x="2514571" y="1276350"/>
              <a:ext cx="12701" cy="396240"/>
            </a:xfrm>
            <a:prstGeom prst="curvedConnector3">
              <a:avLst>
                <a:gd name="adj1" fmla="val 1380000"/>
              </a:avLst>
            </a:prstGeom>
            <a:noFill/>
            <a:ln w="6350" cap="flat" cmpd="sng" algn="ctr">
              <a:solidFill>
                <a:srgbClr val="7030A0"/>
              </a:solidFill>
              <a:prstDash val="solid"/>
              <a:miter lim="800000"/>
              <a:tailEnd type="triangle"/>
            </a:ln>
            <a:effectLst/>
          </p:spPr>
        </p:cxnSp>
        <p:sp>
          <p:nvSpPr>
            <p:cNvPr id="29" name="Rectangle 28"/>
            <p:cNvSpPr/>
            <p:nvPr/>
          </p:nvSpPr>
          <p:spPr>
            <a:xfrm>
              <a:off x="2496452" y="2011681"/>
              <a:ext cx="99060" cy="365759"/>
            </a:xfrm>
            <a:prstGeom prst="rect">
              <a:avLst/>
            </a:prstGeom>
            <a:solidFill>
              <a:srgbClr val="FF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30" name="Rectangle 29"/>
            <p:cNvSpPr/>
            <p:nvPr/>
          </p:nvSpPr>
          <p:spPr>
            <a:xfrm>
              <a:off x="2923172" y="2011681"/>
              <a:ext cx="99060" cy="365759"/>
            </a:xfrm>
            <a:prstGeom prst="rect">
              <a:avLst/>
            </a:prstGeom>
            <a:solidFill>
              <a:srgbClr val="FF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31" name="Rectangle 30"/>
            <p:cNvSpPr/>
            <p:nvPr/>
          </p:nvSpPr>
          <p:spPr>
            <a:xfrm>
              <a:off x="3324154" y="2011681"/>
              <a:ext cx="99060" cy="365759"/>
            </a:xfrm>
            <a:prstGeom prst="rect">
              <a:avLst/>
            </a:prstGeom>
            <a:solidFill>
              <a:srgbClr val="FF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32" name="Rectangle 31"/>
            <p:cNvSpPr/>
            <p:nvPr/>
          </p:nvSpPr>
          <p:spPr>
            <a:xfrm>
              <a:off x="3746133" y="2011681"/>
              <a:ext cx="99060" cy="365759"/>
            </a:xfrm>
            <a:prstGeom prst="rect">
              <a:avLst/>
            </a:prstGeom>
            <a:solidFill>
              <a:srgbClr val="FF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33" name="Rectangle 32"/>
            <p:cNvSpPr/>
            <p:nvPr/>
          </p:nvSpPr>
          <p:spPr>
            <a:xfrm>
              <a:off x="2900314" y="1257301"/>
              <a:ext cx="99059" cy="365759"/>
            </a:xfrm>
            <a:prstGeom prst="rect">
              <a:avLst/>
            </a:prstGeom>
            <a:solidFill>
              <a:srgbClr val="FF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34" name="Rectangle 33"/>
            <p:cNvSpPr/>
            <p:nvPr/>
          </p:nvSpPr>
          <p:spPr>
            <a:xfrm>
              <a:off x="2933672" y="1181101"/>
              <a:ext cx="263821" cy="19049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35" name="Rectangle 34"/>
            <p:cNvSpPr/>
            <p:nvPr/>
          </p:nvSpPr>
          <p:spPr>
            <a:xfrm>
              <a:off x="2933672" y="1577341"/>
              <a:ext cx="263821" cy="19049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cxnSp>
          <p:nvCxnSpPr>
            <p:cNvPr id="36" name="Curved Connector 35"/>
            <p:cNvCxnSpPr/>
            <p:nvPr/>
          </p:nvCxnSpPr>
          <p:spPr>
            <a:xfrm rot="10800000">
              <a:off x="2933672" y="1276350"/>
              <a:ext cx="12701" cy="396240"/>
            </a:xfrm>
            <a:prstGeom prst="curvedConnector3">
              <a:avLst>
                <a:gd name="adj1" fmla="val 1440000"/>
              </a:avLst>
            </a:prstGeom>
            <a:noFill/>
            <a:ln w="6350" cap="flat" cmpd="sng" algn="ctr">
              <a:solidFill>
                <a:srgbClr val="7030A0"/>
              </a:solidFill>
              <a:prstDash val="solid"/>
              <a:miter lim="800000"/>
              <a:tailEnd type="triangle"/>
            </a:ln>
            <a:effectLst/>
          </p:spPr>
        </p:cxnSp>
        <p:sp>
          <p:nvSpPr>
            <p:cNvPr id="37" name="Rectangle 36"/>
            <p:cNvSpPr/>
            <p:nvPr/>
          </p:nvSpPr>
          <p:spPr>
            <a:xfrm>
              <a:off x="3336515" y="1257301"/>
              <a:ext cx="99060" cy="365759"/>
            </a:xfrm>
            <a:prstGeom prst="rect">
              <a:avLst/>
            </a:prstGeom>
            <a:solidFill>
              <a:srgbClr val="FF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38" name="Rectangle 37"/>
            <p:cNvSpPr/>
            <p:nvPr/>
          </p:nvSpPr>
          <p:spPr>
            <a:xfrm>
              <a:off x="3369874" y="1181101"/>
              <a:ext cx="263821" cy="19049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39" name="Rectangle 38"/>
            <p:cNvSpPr/>
            <p:nvPr/>
          </p:nvSpPr>
          <p:spPr>
            <a:xfrm>
              <a:off x="3369874" y="1577341"/>
              <a:ext cx="263821" cy="19049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cxnSp>
          <p:nvCxnSpPr>
            <p:cNvPr id="40" name="Curved Connector 39"/>
            <p:cNvCxnSpPr/>
            <p:nvPr/>
          </p:nvCxnSpPr>
          <p:spPr>
            <a:xfrm rot="10800000">
              <a:off x="3369874" y="1276350"/>
              <a:ext cx="12699" cy="396240"/>
            </a:xfrm>
            <a:prstGeom prst="curvedConnector3">
              <a:avLst>
                <a:gd name="adj1" fmla="val 1440000"/>
              </a:avLst>
            </a:prstGeom>
            <a:noFill/>
            <a:ln w="6350" cap="flat" cmpd="sng" algn="ctr">
              <a:solidFill>
                <a:srgbClr val="7030A0"/>
              </a:solidFill>
              <a:prstDash val="solid"/>
              <a:miter lim="800000"/>
              <a:tailEnd type="triangle"/>
            </a:ln>
            <a:effectLst/>
          </p:spPr>
        </p:cxnSp>
        <p:sp>
          <p:nvSpPr>
            <p:cNvPr id="41" name="Rectangle 40"/>
            <p:cNvSpPr/>
            <p:nvPr/>
          </p:nvSpPr>
          <p:spPr>
            <a:xfrm>
              <a:off x="3730893" y="1257301"/>
              <a:ext cx="99060" cy="365759"/>
            </a:xfrm>
            <a:prstGeom prst="rect">
              <a:avLst/>
            </a:prstGeom>
            <a:solidFill>
              <a:srgbClr val="FF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42" name="Rectangle 41"/>
            <p:cNvSpPr/>
            <p:nvPr/>
          </p:nvSpPr>
          <p:spPr>
            <a:xfrm>
              <a:off x="3764252" y="1181101"/>
              <a:ext cx="263821" cy="19049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43" name="Rectangle 42"/>
            <p:cNvSpPr/>
            <p:nvPr/>
          </p:nvSpPr>
          <p:spPr>
            <a:xfrm>
              <a:off x="3764252" y="1577341"/>
              <a:ext cx="263821" cy="19049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cxnSp>
          <p:nvCxnSpPr>
            <p:cNvPr id="44" name="Curved Connector 43"/>
            <p:cNvCxnSpPr/>
            <p:nvPr/>
          </p:nvCxnSpPr>
          <p:spPr>
            <a:xfrm rot="10800000">
              <a:off x="3764252" y="1276350"/>
              <a:ext cx="12701" cy="396240"/>
            </a:xfrm>
            <a:prstGeom prst="curvedConnector3">
              <a:avLst>
                <a:gd name="adj1" fmla="val 1320000"/>
              </a:avLst>
            </a:prstGeom>
            <a:noFill/>
            <a:ln w="6350" cap="flat" cmpd="sng" algn="ctr">
              <a:solidFill>
                <a:srgbClr val="7030A0"/>
              </a:solidFill>
              <a:prstDash val="solid"/>
              <a:miter lim="800000"/>
              <a:tailEnd type="triangle"/>
            </a:ln>
            <a:effectLst/>
          </p:spPr>
        </p:cxnSp>
        <p:sp>
          <p:nvSpPr>
            <p:cNvPr id="45" name="Rectangle 44"/>
            <p:cNvSpPr/>
            <p:nvPr/>
          </p:nvSpPr>
          <p:spPr>
            <a:xfrm>
              <a:off x="2514571" y="777241"/>
              <a:ext cx="263822" cy="19049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46" name="Rectangle 45"/>
            <p:cNvSpPr/>
            <p:nvPr/>
          </p:nvSpPr>
          <p:spPr>
            <a:xfrm>
              <a:off x="2514571" y="2712721"/>
              <a:ext cx="263822" cy="19049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cxnSp>
          <p:nvCxnSpPr>
            <p:cNvPr id="47" name="Curved Connector 46"/>
            <p:cNvCxnSpPr/>
            <p:nvPr/>
          </p:nvCxnSpPr>
          <p:spPr>
            <a:xfrm rot="10800000">
              <a:off x="2514571" y="872490"/>
              <a:ext cx="12701" cy="1935480"/>
            </a:xfrm>
            <a:prstGeom prst="curvedConnector3">
              <a:avLst>
                <a:gd name="adj1" fmla="val 1800000"/>
              </a:avLst>
            </a:prstGeom>
            <a:noFill/>
            <a:ln w="6350" cap="flat" cmpd="sng" algn="ctr">
              <a:solidFill>
                <a:srgbClr val="7030A0"/>
              </a:solidFill>
              <a:prstDash val="solid"/>
              <a:miter lim="800000"/>
              <a:tailEnd type="triangle"/>
            </a:ln>
            <a:effectLst/>
          </p:spPr>
        </p:cxnSp>
        <p:sp>
          <p:nvSpPr>
            <p:cNvPr id="48" name="Rectangle 47"/>
            <p:cNvSpPr/>
            <p:nvPr/>
          </p:nvSpPr>
          <p:spPr>
            <a:xfrm>
              <a:off x="2933672" y="777241"/>
              <a:ext cx="263821" cy="19049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49" name="Rectangle 48"/>
            <p:cNvSpPr/>
            <p:nvPr/>
          </p:nvSpPr>
          <p:spPr>
            <a:xfrm>
              <a:off x="2933672" y="2712721"/>
              <a:ext cx="263821" cy="19049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cxnSp>
          <p:nvCxnSpPr>
            <p:cNvPr id="50" name="Curved Connector 49"/>
            <p:cNvCxnSpPr/>
            <p:nvPr/>
          </p:nvCxnSpPr>
          <p:spPr>
            <a:xfrm rot="10800000">
              <a:off x="2933672" y="872490"/>
              <a:ext cx="12701" cy="1935480"/>
            </a:xfrm>
            <a:prstGeom prst="curvedConnector3">
              <a:avLst>
                <a:gd name="adj1" fmla="val 1800000"/>
              </a:avLst>
            </a:prstGeom>
            <a:noFill/>
            <a:ln w="6350" cap="flat" cmpd="sng" algn="ctr">
              <a:solidFill>
                <a:srgbClr val="7030A0"/>
              </a:solidFill>
              <a:prstDash val="solid"/>
              <a:miter lim="800000"/>
              <a:tailEnd type="triangle"/>
            </a:ln>
            <a:effectLst/>
          </p:spPr>
        </p:cxnSp>
        <p:sp>
          <p:nvSpPr>
            <p:cNvPr id="51" name="Rectangle 50"/>
            <p:cNvSpPr/>
            <p:nvPr/>
          </p:nvSpPr>
          <p:spPr>
            <a:xfrm>
              <a:off x="3352772" y="777241"/>
              <a:ext cx="263821" cy="19049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52" name="Rectangle 51"/>
            <p:cNvSpPr/>
            <p:nvPr/>
          </p:nvSpPr>
          <p:spPr>
            <a:xfrm>
              <a:off x="3352772" y="2712721"/>
              <a:ext cx="263821" cy="19049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cxnSp>
          <p:nvCxnSpPr>
            <p:cNvPr id="53" name="Curved Connector 52"/>
            <p:cNvCxnSpPr/>
            <p:nvPr/>
          </p:nvCxnSpPr>
          <p:spPr>
            <a:xfrm rot="10800000">
              <a:off x="3352772" y="872490"/>
              <a:ext cx="12699" cy="1935480"/>
            </a:xfrm>
            <a:prstGeom prst="curvedConnector3">
              <a:avLst>
                <a:gd name="adj1" fmla="val 1800000"/>
              </a:avLst>
            </a:prstGeom>
            <a:noFill/>
            <a:ln w="6350" cap="flat" cmpd="sng" algn="ctr">
              <a:solidFill>
                <a:srgbClr val="7030A0"/>
              </a:solidFill>
              <a:prstDash val="solid"/>
              <a:miter lim="800000"/>
              <a:tailEnd type="triangle"/>
            </a:ln>
            <a:effectLst/>
          </p:spPr>
        </p:cxnSp>
        <p:sp>
          <p:nvSpPr>
            <p:cNvPr id="54" name="Rectangle 53"/>
            <p:cNvSpPr/>
            <p:nvPr/>
          </p:nvSpPr>
          <p:spPr>
            <a:xfrm>
              <a:off x="3764252" y="777241"/>
              <a:ext cx="263821" cy="19049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55" name="Rectangle 54"/>
            <p:cNvSpPr/>
            <p:nvPr/>
          </p:nvSpPr>
          <p:spPr>
            <a:xfrm>
              <a:off x="3764252" y="2712721"/>
              <a:ext cx="263821" cy="19049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cxnSp>
          <p:nvCxnSpPr>
            <p:cNvPr id="56" name="Curved Connector 55"/>
            <p:cNvCxnSpPr/>
            <p:nvPr/>
          </p:nvCxnSpPr>
          <p:spPr>
            <a:xfrm rot="10800000">
              <a:off x="3764252" y="872490"/>
              <a:ext cx="12701" cy="1935480"/>
            </a:xfrm>
            <a:prstGeom prst="curvedConnector3">
              <a:avLst>
                <a:gd name="adj1" fmla="val 1800000"/>
              </a:avLst>
            </a:prstGeom>
            <a:noFill/>
            <a:ln w="6350" cap="flat" cmpd="sng" algn="ctr">
              <a:solidFill>
                <a:srgbClr val="7030A0"/>
              </a:solidFill>
              <a:prstDash val="solid"/>
              <a:miter lim="800000"/>
              <a:tailEnd type="triangle"/>
            </a:ln>
            <a:effectLst/>
          </p:spPr>
        </p:cxnSp>
        <p:sp>
          <p:nvSpPr>
            <p:cNvPr id="57" name="Rectangle 56"/>
            <p:cNvSpPr/>
            <p:nvPr/>
          </p:nvSpPr>
          <p:spPr>
            <a:xfrm flipV="1">
              <a:off x="2496452" y="1630681"/>
              <a:ext cx="1356361" cy="27432"/>
            </a:xfrm>
            <a:prstGeom prst="rect">
              <a:avLst/>
            </a:prstGeom>
            <a:solidFill>
              <a:srgbClr val="00B0F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58" name="Rectangle 57"/>
            <p:cNvSpPr/>
            <p:nvPr/>
          </p:nvSpPr>
          <p:spPr>
            <a:xfrm>
              <a:off x="2509322" y="1775460"/>
              <a:ext cx="54864" cy="182881"/>
            </a:xfrm>
            <a:prstGeom prst="rect">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59" name="Rectangle 58"/>
            <p:cNvSpPr/>
            <p:nvPr/>
          </p:nvSpPr>
          <p:spPr>
            <a:xfrm>
              <a:off x="2933672" y="1775460"/>
              <a:ext cx="54864" cy="182881"/>
            </a:xfrm>
            <a:prstGeom prst="rect">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60" name="Rectangle 59"/>
            <p:cNvSpPr/>
            <p:nvPr/>
          </p:nvSpPr>
          <p:spPr>
            <a:xfrm>
              <a:off x="3352771" y="1775460"/>
              <a:ext cx="54864" cy="182881"/>
            </a:xfrm>
            <a:prstGeom prst="rect">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61" name="Rectangle 60"/>
            <p:cNvSpPr/>
            <p:nvPr/>
          </p:nvSpPr>
          <p:spPr>
            <a:xfrm>
              <a:off x="3764251" y="1775460"/>
              <a:ext cx="54864" cy="182881"/>
            </a:xfrm>
            <a:prstGeom prst="rect">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62" name="Rectangle 61"/>
            <p:cNvSpPr/>
            <p:nvPr/>
          </p:nvSpPr>
          <p:spPr>
            <a:xfrm flipV="1">
              <a:off x="2496452" y="2403348"/>
              <a:ext cx="1356361" cy="27432"/>
            </a:xfrm>
            <a:prstGeom prst="rect">
              <a:avLst/>
            </a:prstGeom>
            <a:solidFill>
              <a:srgbClr val="00B0F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63" name="Rectangle 62"/>
            <p:cNvSpPr/>
            <p:nvPr/>
          </p:nvSpPr>
          <p:spPr>
            <a:xfrm>
              <a:off x="2509322" y="941071"/>
              <a:ext cx="54864" cy="274320"/>
            </a:xfrm>
            <a:prstGeom prst="rect">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64" name="Rectangle 63"/>
            <p:cNvSpPr/>
            <p:nvPr/>
          </p:nvSpPr>
          <p:spPr>
            <a:xfrm>
              <a:off x="2933672" y="941071"/>
              <a:ext cx="54864" cy="274320"/>
            </a:xfrm>
            <a:prstGeom prst="rect">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65" name="Rectangle 64"/>
            <p:cNvSpPr/>
            <p:nvPr/>
          </p:nvSpPr>
          <p:spPr>
            <a:xfrm>
              <a:off x="3349554" y="941071"/>
              <a:ext cx="54864" cy="274320"/>
            </a:xfrm>
            <a:prstGeom prst="rect">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66" name="Rectangle 65"/>
            <p:cNvSpPr/>
            <p:nvPr/>
          </p:nvSpPr>
          <p:spPr>
            <a:xfrm>
              <a:off x="3764251" y="941071"/>
              <a:ext cx="54864" cy="274320"/>
            </a:xfrm>
            <a:prstGeom prst="rect">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67" name="Rectangle 66"/>
            <p:cNvSpPr/>
            <p:nvPr/>
          </p:nvSpPr>
          <p:spPr>
            <a:xfrm>
              <a:off x="2509322" y="2438401"/>
              <a:ext cx="54864" cy="365759"/>
            </a:xfrm>
            <a:prstGeom prst="rect">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68" name="Rectangle 67"/>
            <p:cNvSpPr/>
            <p:nvPr/>
          </p:nvSpPr>
          <p:spPr>
            <a:xfrm>
              <a:off x="2933672" y="2438401"/>
              <a:ext cx="54864" cy="365759"/>
            </a:xfrm>
            <a:prstGeom prst="rect">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69" name="Rectangle 68"/>
            <p:cNvSpPr/>
            <p:nvPr/>
          </p:nvSpPr>
          <p:spPr>
            <a:xfrm>
              <a:off x="3352772" y="2438401"/>
              <a:ext cx="54864" cy="365759"/>
            </a:xfrm>
            <a:prstGeom prst="rect">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sp>
          <p:nvSpPr>
            <p:cNvPr id="70" name="Rectangle 69"/>
            <p:cNvSpPr/>
            <p:nvPr/>
          </p:nvSpPr>
          <p:spPr>
            <a:xfrm>
              <a:off x="3761034" y="2438401"/>
              <a:ext cx="54865" cy="365759"/>
            </a:xfrm>
            <a:prstGeom prst="rect">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panose="020F0502020204030204" pitchFamily="34" charset="0"/>
              </a:endParaRPr>
            </a:p>
          </p:txBody>
        </p:sp>
      </p:grpSp>
      <p:grpSp>
        <p:nvGrpSpPr>
          <p:cNvPr id="11" name="Group 10"/>
          <p:cNvGrpSpPr/>
          <p:nvPr/>
        </p:nvGrpSpPr>
        <p:grpSpPr>
          <a:xfrm>
            <a:off x="8127401" y="1171994"/>
            <a:ext cx="2994026" cy="577081"/>
            <a:chOff x="676356" y="2424545"/>
            <a:chExt cx="2652276" cy="577081"/>
          </a:xfrm>
        </p:grpSpPr>
        <p:sp>
          <p:nvSpPr>
            <p:cNvPr id="14" name="Rectangle 13"/>
            <p:cNvSpPr/>
            <p:nvPr/>
          </p:nvSpPr>
          <p:spPr>
            <a:xfrm>
              <a:off x="694416" y="2455553"/>
              <a:ext cx="41799" cy="208991"/>
            </a:xfrm>
            <a:prstGeom prst="rect">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endParaRPr>
            </a:p>
          </p:txBody>
        </p:sp>
        <p:sp>
          <p:nvSpPr>
            <p:cNvPr id="15" name="Rectangle 14"/>
            <p:cNvSpPr/>
            <p:nvPr/>
          </p:nvSpPr>
          <p:spPr>
            <a:xfrm>
              <a:off x="676356" y="2708436"/>
              <a:ext cx="75469" cy="208991"/>
            </a:xfrm>
            <a:prstGeom prst="rect">
              <a:avLst/>
            </a:prstGeom>
            <a:solidFill>
              <a:srgbClr val="FF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endParaRPr>
            </a:p>
          </p:txBody>
        </p:sp>
        <p:sp>
          <p:nvSpPr>
            <p:cNvPr id="16" name="TextBox 4"/>
            <p:cNvSpPr txBox="1"/>
            <p:nvPr/>
          </p:nvSpPr>
          <p:spPr>
            <a:xfrm>
              <a:off x="774027" y="2424545"/>
              <a:ext cx="2554605" cy="57708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Times New Roman" panose="02020603050405020304" pitchFamily="18" charset="0"/>
                </a:rPr>
                <a:t>Serial work</a:t>
              </a:r>
              <a:endParaRPr kumimoji="0" lang="en-US" sz="1200" b="0" i="0" u="none" strike="noStrike" kern="0" cap="none" spc="0" normalizeH="0" baseline="0" noProof="0" dirty="0">
                <a:ln>
                  <a:noFill/>
                </a:ln>
                <a:solidFill>
                  <a:sysClr val="windowText" lastClr="000000"/>
                </a:solidFill>
                <a:effectLst/>
                <a:uLnTx/>
                <a:uFillTx/>
                <a:ea typeface="Times New Roman" panose="02020603050405020304" pitchFamily="18" charset="0"/>
              </a:endParaRPr>
            </a:p>
            <a:p>
              <a:pPr marL="0" marR="0" lvl="0" indent="0" defTabSz="914400" eaLnBrk="1" fontAlgn="auto" latinLnBrk="0" hangingPunct="1">
                <a:lnSpc>
                  <a:spcPct val="100000"/>
                </a:lnSpc>
                <a:spcBef>
                  <a:spcPts val="90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Times New Roman" panose="02020603050405020304" pitchFamily="18" charset="0"/>
                </a:rPr>
                <a:t>Non-trivial parallel work</a:t>
              </a:r>
              <a:endParaRPr kumimoji="0" lang="en-US" sz="1200" b="0" i="0" u="none" strike="noStrike" kern="0" cap="none" spc="0" normalizeH="0" baseline="0" noProof="0" dirty="0">
                <a:ln>
                  <a:noFill/>
                </a:ln>
                <a:solidFill>
                  <a:sysClr val="windowText" lastClr="000000"/>
                </a:solidFill>
                <a:effectLst/>
                <a:uLnTx/>
                <a:uFillTx/>
                <a:ea typeface="Times New Roman" panose="02020603050405020304" pitchFamily="18" charset="0"/>
              </a:endParaRPr>
            </a:p>
          </p:txBody>
        </p:sp>
      </p:grpSp>
      <p:sp>
        <p:nvSpPr>
          <p:cNvPr id="12" name="Text Box 89"/>
          <p:cNvSpPr txBox="1"/>
          <p:nvPr/>
        </p:nvSpPr>
        <p:spPr>
          <a:xfrm>
            <a:off x="10297382" y="221089"/>
            <a:ext cx="1575572" cy="284480"/>
          </a:xfrm>
          <a:prstGeom prst="rect">
            <a:avLst/>
          </a:prstGeom>
          <a:solidFill>
            <a:sysClr val="window" lastClr="FFFFFF"/>
          </a:solid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ea typeface="Calibri" panose="020F0502020204030204" pitchFamily="34" charset="0"/>
                <a:cs typeface="Iskoola Pota" panose="020B0502040204020203" pitchFamily="34" charset="0"/>
              </a:rPr>
              <a:t>LRT-FJ</a:t>
            </a:r>
            <a:endParaRPr kumimoji="0" lang="en-US" sz="1200" b="0" i="0" u="none" strike="noStrike" kern="0" cap="none" spc="0" normalizeH="0" baseline="0" noProof="0" dirty="0">
              <a:ln>
                <a:noFill/>
              </a:ln>
              <a:solidFill>
                <a:sysClr val="windowText" lastClr="000000"/>
              </a:solidFill>
              <a:effectLst/>
              <a:uLnTx/>
              <a:uFillTx/>
              <a:ea typeface="Calibri" panose="020F0502020204030204" pitchFamily="34" charset="0"/>
              <a:cs typeface="Arial Unicode MS" panose="020B0604020202020204" pitchFamily="34" charset="-128"/>
            </a:endParaRPr>
          </a:p>
        </p:txBody>
      </p:sp>
      <p:sp>
        <p:nvSpPr>
          <p:cNvPr id="13" name="Text Box 91"/>
          <p:cNvSpPr txBox="1"/>
          <p:nvPr/>
        </p:nvSpPr>
        <p:spPr>
          <a:xfrm>
            <a:off x="10254620" y="3051931"/>
            <a:ext cx="1105368" cy="278685"/>
          </a:xfrm>
          <a:prstGeom prst="rect">
            <a:avLst/>
          </a:prstGeom>
          <a:solidFill>
            <a:sysClr val="window" lastClr="FFFFFF"/>
          </a:solid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j-lt"/>
                <a:ea typeface="Calibri" panose="020F0502020204030204" pitchFamily="34" charset="0"/>
                <a:cs typeface="Iskoola Pota" panose="020B0502040204020203" pitchFamily="34" charset="0"/>
              </a:rPr>
              <a:t>LRT-BSP</a:t>
            </a:r>
            <a:endParaRPr kumimoji="0" lang="en-US" sz="1200" b="0" i="0" u="none" strike="noStrike" kern="0" cap="none" spc="0" normalizeH="0" baseline="0" noProof="0" dirty="0">
              <a:ln>
                <a:noFill/>
              </a:ln>
              <a:solidFill>
                <a:sysClr val="windowText" lastClr="000000"/>
              </a:solidFill>
              <a:effectLst/>
              <a:uLnTx/>
              <a:uFillTx/>
              <a:latin typeface="+mj-lt"/>
              <a:ea typeface="Calibri" panose="020F0502020204030204" pitchFamily="34" charset="0"/>
              <a:cs typeface="Arial Unicode MS" panose="020B0604020202020204" pitchFamily="34" charset="-128"/>
            </a:endParaRPr>
          </a:p>
        </p:txBody>
      </p:sp>
      <p:grpSp>
        <p:nvGrpSpPr>
          <p:cNvPr id="124" name="Group 123"/>
          <p:cNvGrpSpPr/>
          <p:nvPr/>
        </p:nvGrpSpPr>
        <p:grpSpPr>
          <a:xfrm>
            <a:off x="7729553" y="4734199"/>
            <a:ext cx="3088382" cy="838691"/>
            <a:chOff x="592770" y="2424545"/>
            <a:chExt cx="2735862" cy="838691"/>
          </a:xfrm>
        </p:grpSpPr>
        <p:sp>
          <p:nvSpPr>
            <p:cNvPr id="125" name="Rectangle 124"/>
            <p:cNvSpPr/>
            <p:nvPr/>
          </p:nvSpPr>
          <p:spPr>
            <a:xfrm>
              <a:off x="694416" y="2455553"/>
              <a:ext cx="41799" cy="208991"/>
            </a:xfrm>
            <a:prstGeom prst="rect">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endParaRPr>
            </a:p>
          </p:txBody>
        </p:sp>
        <p:sp>
          <p:nvSpPr>
            <p:cNvPr id="126" name="Rectangle 125"/>
            <p:cNvSpPr/>
            <p:nvPr/>
          </p:nvSpPr>
          <p:spPr>
            <a:xfrm>
              <a:off x="676356" y="2708436"/>
              <a:ext cx="75469" cy="208991"/>
            </a:xfrm>
            <a:prstGeom prst="rect">
              <a:avLst/>
            </a:prstGeom>
            <a:solidFill>
              <a:srgbClr val="FF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endParaRPr>
            </a:p>
          </p:txBody>
        </p:sp>
        <p:sp>
          <p:nvSpPr>
            <p:cNvPr id="127" name="TextBox 4"/>
            <p:cNvSpPr txBox="1"/>
            <p:nvPr/>
          </p:nvSpPr>
          <p:spPr>
            <a:xfrm>
              <a:off x="774027" y="2424545"/>
              <a:ext cx="2554605" cy="83869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Times New Roman" panose="02020603050405020304" pitchFamily="18" charset="0"/>
                </a:rPr>
                <a:t>Serial work</a:t>
              </a:r>
              <a:endParaRPr kumimoji="0" lang="en-US" sz="1200" b="0" i="0" u="none" strike="noStrike" kern="0" cap="none" spc="0" normalizeH="0" baseline="0" noProof="0" dirty="0">
                <a:ln>
                  <a:noFill/>
                </a:ln>
                <a:solidFill>
                  <a:sysClr val="windowText" lastClr="000000"/>
                </a:solidFill>
                <a:effectLst/>
                <a:uLnTx/>
                <a:uFillTx/>
                <a:ea typeface="Times New Roman" panose="02020603050405020304" pitchFamily="18" charset="0"/>
              </a:endParaRPr>
            </a:p>
            <a:p>
              <a:pPr marL="0" marR="0" lvl="0" indent="0" defTabSz="914400" eaLnBrk="1" fontAlgn="auto" latinLnBrk="0" hangingPunct="1">
                <a:lnSpc>
                  <a:spcPct val="100000"/>
                </a:lnSpc>
                <a:spcBef>
                  <a:spcPts val="90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Times New Roman" panose="02020603050405020304" pitchFamily="18" charset="0"/>
                </a:rPr>
                <a:t>Non-trivial parallel work</a:t>
              </a:r>
              <a:endParaRPr kumimoji="0" lang="en-US" sz="1200" b="0" i="0" u="none" strike="noStrike" kern="0" cap="none" spc="0" normalizeH="0" baseline="0" noProof="0" dirty="0">
                <a:ln>
                  <a:noFill/>
                </a:ln>
                <a:solidFill>
                  <a:sysClr val="windowText" lastClr="000000"/>
                </a:solidFill>
                <a:effectLst/>
                <a:uLnTx/>
                <a:uFillTx/>
                <a:ea typeface="Times New Roman" panose="02020603050405020304" pitchFamily="18" charset="0"/>
              </a:endParaRPr>
            </a:p>
            <a:p>
              <a:pPr marL="0" marR="0" lvl="0" indent="0" defTabSz="91440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Times New Roman" panose="02020603050405020304" pitchFamily="18" charset="0"/>
                </a:rPr>
                <a:t>Busy thread synchronization</a:t>
              </a:r>
              <a:endParaRPr kumimoji="0" lang="en-US" sz="1200" b="0" i="0" u="none" strike="noStrike" kern="0" cap="none" spc="0" normalizeH="0" baseline="0" noProof="0" dirty="0">
                <a:ln>
                  <a:noFill/>
                </a:ln>
                <a:solidFill>
                  <a:sysClr val="windowText" lastClr="000000"/>
                </a:solidFill>
                <a:effectLst/>
                <a:uLnTx/>
                <a:uFillTx/>
                <a:ea typeface="Times New Roman" panose="02020603050405020304" pitchFamily="18" charset="0"/>
              </a:endParaRPr>
            </a:p>
          </p:txBody>
        </p:sp>
        <p:sp>
          <p:nvSpPr>
            <p:cNvPr id="128" name="Rectangle 127"/>
            <p:cNvSpPr/>
            <p:nvPr/>
          </p:nvSpPr>
          <p:spPr>
            <a:xfrm flipV="1">
              <a:off x="592770" y="3111845"/>
              <a:ext cx="208991" cy="20899"/>
            </a:xfrm>
            <a:prstGeom prst="rect">
              <a:avLst/>
            </a:prstGeom>
            <a:solidFill>
              <a:srgbClr val="00B0F0"/>
            </a:solidFill>
            <a:ln w="19050" cap="flat" cmpd="sng" algn="ctr">
              <a:solidFill>
                <a:srgbClr val="00B0F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endParaRPr>
            </a:p>
          </p:txBody>
        </p:sp>
      </p:grpSp>
      <p:sp>
        <p:nvSpPr>
          <p:cNvPr id="129" name="Content Placeholder 2"/>
          <p:cNvSpPr txBox="1">
            <a:spLocks/>
          </p:cNvSpPr>
          <p:nvPr/>
        </p:nvSpPr>
        <p:spPr>
          <a:xfrm>
            <a:off x="328472" y="4108528"/>
            <a:ext cx="11492051" cy="4993559"/>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4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20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US" dirty="0"/>
              <a:t>LRT-FJ vs. LRT-BSP.</a:t>
            </a:r>
          </a:p>
          <a:p>
            <a:pPr marL="617220" lvl="1" indent="-342900">
              <a:spcBef>
                <a:spcPts val="600"/>
              </a:spcBef>
            </a:pPr>
            <a:r>
              <a:rPr lang="en-US" dirty="0">
                <a:solidFill>
                  <a:schemeClr val="tx1"/>
                </a:solidFill>
              </a:rPr>
              <a:t>High context switch overhead in FJ.</a:t>
            </a:r>
          </a:p>
          <a:p>
            <a:pPr marL="617220" lvl="1" indent="-342900">
              <a:spcBef>
                <a:spcPts val="600"/>
              </a:spcBef>
            </a:pPr>
            <a:r>
              <a:rPr lang="en-US" dirty="0">
                <a:solidFill>
                  <a:schemeClr val="tx1"/>
                </a:solidFill>
              </a:rPr>
              <a:t>BSP replicates serial work but reduced overhead.</a:t>
            </a:r>
          </a:p>
          <a:p>
            <a:pPr marL="617220" lvl="1" indent="-342900">
              <a:spcBef>
                <a:spcPts val="600"/>
              </a:spcBef>
            </a:pPr>
            <a:r>
              <a:rPr lang="en-US" dirty="0">
                <a:solidFill>
                  <a:schemeClr val="tx1"/>
                </a:solidFill>
              </a:rPr>
              <a:t>Implicit synchronization in FJ.</a:t>
            </a:r>
          </a:p>
          <a:p>
            <a:pPr marL="617220" lvl="1" indent="-342900">
              <a:spcBef>
                <a:spcPts val="600"/>
              </a:spcBef>
            </a:pPr>
            <a:r>
              <a:rPr lang="en-US" dirty="0">
                <a:solidFill>
                  <a:schemeClr val="tx1"/>
                </a:solidFill>
              </a:rPr>
              <a:t>BSP use explicit busy synchronizations. </a:t>
            </a:r>
          </a:p>
        </p:txBody>
      </p:sp>
    </p:spTree>
    <p:extLst>
      <p:ext uri="{BB962C8B-B14F-4D97-AF65-F5344CB8AC3E}">
        <p14:creationId xmlns:p14="http://schemas.microsoft.com/office/powerpoint/2010/main" val="378408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par>
                                <p:cTn id="8" presetID="10" presetClass="entr" presetSubtype="0" fill="hold" nodeType="withEffect">
                                  <p:stCondLst>
                                    <p:cond delay="0"/>
                                  </p:stCondLst>
                                  <p:childTnLst>
                                    <p:set>
                                      <p:cBhvr>
                                        <p:cTn id="9" dur="1" fill="hold">
                                          <p:stCondLst>
                                            <p:cond delay="0"/>
                                          </p:stCondLst>
                                        </p:cTn>
                                        <p:tgtEl>
                                          <p:spTgt spid="124"/>
                                        </p:tgtEl>
                                        <p:attrNameLst>
                                          <p:attrName>style.visibility</p:attrName>
                                        </p:attrNameLst>
                                      </p:cBhvr>
                                      <p:to>
                                        <p:strVal val="visible"/>
                                      </p:to>
                                    </p:set>
                                    <p:animEffect transition="in" filter="fade">
                                      <p:cBhvr>
                                        <p:cTn id="10" dur="500"/>
                                        <p:tgtEl>
                                          <p:spTgt spid="124"/>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9"/>
                                        </p:tgtEl>
                                        <p:attrNameLst>
                                          <p:attrName>style.visibility</p:attrName>
                                        </p:attrNameLst>
                                      </p:cBhvr>
                                      <p:to>
                                        <p:strVal val="visible"/>
                                      </p:to>
                                    </p:set>
                                    <p:animEffect transition="in" filter="fade">
                                      <p:cBhvr>
                                        <p:cTn id="21"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3" grpId="0" animBg="1"/>
      <p:bldP spid="1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Thread Models</a:t>
            </a:r>
          </a:p>
        </p:txBody>
      </p:sp>
      <p:sp>
        <p:nvSpPr>
          <p:cNvPr id="3" name="Content Placeholder 2"/>
          <p:cNvSpPr>
            <a:spLocks noGrp="1"/>
          </p:cNvSpPr>
          <p:nvPr>
            <p:ph idx="1"/>
          </p:nvPr>
        </p:nvSpPr>
        <p:spPr/>
        <p:txBody>
          <a:bodyPr/>
          <a:lstStyle/>
          <a:p>
            <a:r>
              <a:rPr lang="en-US" dirty="0"/>
              <a:t>Non-Uniform Memory Access (NUMA) and threads</a:t>
            </a:r>
          </a:p>
          <a:p>
            <a:pPr lvl="1"/>
            <a:r>
              <a:rPr lang="en-US" dirty="0"/>
              <a:t>E.g. 1 node in Juliet HPC cluster</a:t>
            </a:r>
          </a:p>
          <a:p>
            <a:pPr lvl="2"/>
            <a:r>
              <a:rPr lang="en-US" dirty="0"/>
              <a:t>2 Intel Haswell sockets, 12 (or 18) cores each</a:t>
            </a:r>
          </a:p>
          <a:p>
            <a:pPr lvl="2"/>
            <a:r>
              <a:rPr lang="en-US" dirty="0"/>
              <a:t>2 hyper-threads per core</a:t>
            </a:r>
          </a:p>
          <a:p>
            <a:pPr lvl="2"/>
            <a:r>
              <a:rPr lang="en-US" dirty="0"/>
              <a:t>Separate L1,L2 and shared L3</a:t>
            </a:r>
          </a:p>
          <a:p>
            <a:pPr lvl="1"/>
            <a:r>
              <a:rPr lang="en-US" dirty="0"/>
              <a:t>Which approach is better?</a:t>
            </a:r>
          </a:p>
          <a:p>
            <a:pPr lvl="2"/>
            <a:r>
              <a:rPr lang="en-US" dirty="0"/>
              <a:t>All-processes</a:t>
            </a:r>
          </a:p>
          <a:p>
            <a:pPr lvl="2"/>
            <a:r>
              <a:rPr lang="en-US" dirty="0"/>
              <a:t>All-threads</a:t>
            </a:r>
          </a:p>
          <a:p>
            <a:pPr lvl="2"/>
            <a:r>
              <a:rPr lang="en-US" dirty="0"/>
              <a:t>12 threads x 2 processes</a:t>
            </a:r>
          </a:p>
          <a:p>
            <a:pPr lvl="2"/>
            <a:r>
              <a:rPr lang="en-US" dirty="0"/>
              <a:t>Other combinations</a:t>
            </a:r>
          </a:p>
          <a:p>
            <a:pPr lvl="1"/>
            <a:r>
              <a:rPr lang="en-US" dirty="0"/>
              <a:t>Where to place threads?</a:t>
            </a:r>
          </a:p>
          <a:p>
            <a:pPr lvl="2"/>
            <a:r>
              <a:rPr lang="en-US" dirty="0"/>
              <a:t>Node, socket, core</a:t>
            </a:r>
          </a:p>
          <a:p>
            <a:endParaRPr lang="en-US" dirty="0"/>
          </a:p>
        </p:txBody>
      </p:sp>
      <p:sp>
        <p:nvSpPr>
          <p:cNvPr id="4" name="Date Placeholder 3"/>
          <p:cNvSpPr>
            <a:spLocks noGrp="1"/>
          </p:cNvSpPr>
          <p:nvPr>
            <p:ph type="dt" sz="half" idx="10"/>
          </p:nvPr>
        </p:nvSpPr>
        <p:spPr/>
        <p:txBody>
          <a:bodyPr/>
          <a:lstStyle/>
          <a:p>
            <a:pPr algn="r"/>
            <a:r>
              <a:rPr lang="en-US"/>
              <a:t>9/28/2016</a:t>
            </a:r>
            <a:endParaRPr lang="en-US" dirty="0"/>
          </a:p>
        </p:txBody>
      </p:sp>
      <p:sp>
        <p:nvSpPr>
          <p:cNvPr id="5" name="Footer Placeholder 4"/>
          <p:cNvSpPr>
            <a:spLocks noGrp="1"/>
          </p:cNvSpPr>
          <p:nvPr>
            <p:ph type="ftr" sz="quarter" idx="11"/>
          </p:nvPr>
        </p:nvSpPr>
        <p:spPr/>
        <p:txBody>
          <a:bodyPr/>
          <a:lstStyle/>
          <a:p>
            <a:pPr algn="ctr"/>
            <a:r>
              <a:rPr lang="en-US"/>
              <a:t>Ph.D. Dissertation Defense</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13</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1721" y="1883243"/>
            <a:ext cx="6592590" cy="4230106"/>
          </a:xfrm>
          <a:prstGeom prst="rect">
            <a:avLst/>
          </a:prstGeom>
        </p:spPr>
      </p:pic>
      <p:sp>
        <p:nvSpPr>
          <p:cNvPr id="8" name="TextBox 7"/>
          <p:cNvSpPr txBox="1"/>
          <p:nvPr/>
        </p:nvSpPr>
        <p:spPr>
          <a:xfrm>
            <a:off x="9083041" y="3710847"/>
            <a:ext cx="1333274" cy="369332"/>
          </a:xfrm>
          <a:prstGeom prst="rect">
            <a:avLst/>
          </a:prstGeom>
          <a:noFill/>
          <a:ln w="19050">
            <a:noFill/>
          </a:ln>
        </p:spPr>
        <p:txBody>
          <a:bodyPr wrap="square" rtlCol="0">
            <a:spAutoFit/>
          </a:bodyPr>
          <a:lstStyle/>
          <a:p>
            <a:r>
              <a:rPr lang="en-US" b="1" dirty="0">
                <a:solidFill>
                  <a:schemeClr val="accent5"/>
                </a:solidFill>
              </a:rPr>
              <a:t>Socket 0</a:t>
            </a:r>
          </a:p>
        </p:txBody>
      </p:sp>
      <p:sp>
        <p:nvSpPr>
          <p:cNvPr id="9" name="Oval 8"/>
          <p:cNvSpPr/>
          <p:nvPr/>
        </p:nvSpPr>
        <p:spPr>
          <a:xfrm>
            <a:off x="5517808" y="3007846"/>
            <a:ext cx="478295" cy="653061"/>
          </a:xfrm>
          <a:prstGeom prst="ellipse">
            <a:avLst/>
          </a:pr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Box 9"/>
          <p:cNvSpPr txBox="1"/>
          <p:nvPr/>
        </p:nvSpPr>
        <p:spPr>
          <a:xfrm>
            <a:off x="5996103" y="3710847"/>
            <a:ext cx="1965062" cy="369332"/>
          </a:xfrm>
          <a:prstGeom prst="rect">
            <a:avLst/>
          </a:prstGeom>
          <a:noFill/>
          <a:ln w="19050">
            <a:noFill/>
          </a:ln>
        </p:spPr>
        <p:txBody>
          <a:bodyPr wrap="square" rtlCol="0">
            <a:spAutoFit/>
          </a:bodyPr>
          <a:lstStyle/>
          <a:p>
            <a:r>
              <a:rPr lang="en-US" b="1" dirty="0">
                <a:solidFill>
                  <a:schemeClr val="accent5"/>
                </a:solidFill>
              </a:rPr>
              <a:t>1 Core – 2 HTs</a:t>
            </a:r>
          </a:p>
        </p:txBody>
      </p:sp>
      <p:cxnSp>
        <p:nvCxnSpPr>
          <p:cNvPr id="11" name="Straight Arrow Connector 10"/>
          <p:cNvCxnSpPr>
            <a:stCxn id="10" idx="1"/>
            <a:endCxn id="9" idx="4"/>
          </p:cNvCxnSpPr>
          <p:nvPr/>
        </p:nvCxnSpPr>
        <p:spPr>
          <a:xfrm flipH="1" flipV="1">
            <a:off x="5756956" y="3660907"/>
            <a:ext cx="239147" cy="234606"/>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815693" y="5204367"/>
            <a:ext cx="1198618" cy="369332"/>
          </a:xfrm>
          <a:prstGeom prst="rect">
            <a:avLst/>
          </a:prstGeom>
          <a:noFill/>
          <a:ln w="19050">
            <a:noFill/>
          </a:ln>
        </p:spPr>
        <p:txBody>
          <a:bodyPr wrap="square" rtlCol="0">
            <a:spAutoFit/>
          </a:bodyPr>
          <a:lstStyle/>
          <a:p>
            <a:r>
              <a:rPr lang="en-US" b="1" dirty="0">
                <a:solidFill>
                  <a:schemeClr val="accent5"/>
                </a:solidFill>
              </a:rPr>
              <a:t>Socket 1</a:t>
            </a:r>
          </a:p>
        </p:txBody>
      </p:sp>
      <p:sp>
        <p:nvSpPr>
          <p:cNvPr id="15" name="Up-Down Arrow 14"/>
          <p:cNvSpPr/>
          <p:nvPr/>
        </p:nvSpPr>
        <p:spPr>
          <a:xfrm>
            <a:off x="8405393" y="3895513"/>
            <a:ext cx="311887" cy="581909"/>
          </a:xfrm>
          <a:prstGeom prst="upDownArrow">
            <a:avLst/>
          </a:prstGeom>
          <a:solidFill>
            <a:schemeClr val="accent5"/>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p:cNvSpPr txBox="1"/>
          <p:nvPr/>
        </p:nvSpPr>
        <p:spPr>
          <a:xfrm>
            <a:off x="8717280" y="4352264"/>
            <a:ext cx="1333274" cy="369332"/>
          </a:xfrm>
          <a:prstGeom prst="rect">
            <a:avLst/>
          </a:prstGeom>
          <a:solidFill>
            <a:schemeClr val="bg1"/>
          </a:solidFill>
          <a:ln w="19050">
            <a:noFill/>
          </a:ln>
        </p:spPr>
        <p:txBody>
          <a:bodyPr wrap="square" rtlCol="0">
            <a:spAutoFit/>
          </a:bodyPr>
          <a:lstStyle/>
          <a:p>
            <a:r>
              <a:rPr lang="en-US" b="1" dirty="0">
                <a:solidFill>
                  <a:schemeClr val="accent5"/>
                </a:solidFill>
              </a:rPr>
              <a:t>Intel QPI</a:t>
            </a:r>
          </a:p>
        </p:txBody>
      </p:sp>
      <p:sp>
        <p:nvSpPr>
          <p:cNvPr id="13" name="Right Brace 12"/>
          <p:cNvSpPr/>
          <p:nvPr/>
        </p:nvSpPr>
        <p:spPr>
          <a:xfrm rot="16200000">
            <a:off x="7936686" y="-605441"/>
            <a:ext cx="299899" cy="4659360"/>
          </a:xfrm>
          <a:prstGeom prst="rightBrace">
            <a:avLst>
              <a:gd name="adj1" fmla="val 8333"/>
              <a:gd name="adj2" fmla="val 50497"/>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7418855" y="1282356"/>
            <a:ext cx="1965062" cy="369332"/>
          </a:xfrm>
          <a:prstGeom prst="rect">
            <a:avLst/>
          </a:prstGeom>
          <a:noFill/>
          <a:ln w="19050">
            <a:noFill/>
          </a:ln>
        </p:spPr>
        <p:txBody>
          <a:bodyPr wrap="square" rtlCol="0">
            <a:spAutoFit/>
          </a:bodyPr>
          <a:lstStyle/>
          <a:p>
            <a:r>
              <a:rPr lang="en-US" b="1" dirty="0">
                <a:solidFill>
                  <a:schemeClr val="accent5"/>
                </a:solidFill>
              </a:rPr>
              <a:t>12 cores</a:t>
            </a:r>
          </a:p>
        </p:txBody>
      </p:sp>
      <p:sp>
        <p:nvSpPr>
          <p:cNvPr id="19" name="Right Brace 18"/>
          <p:cNvSpPr/>
          <p:nvPr/>
        </p:nvSpPr>
        <p:spPr>
          <a:xfrm rot="10800000">
            <a:off x="4977493" y="3125165"/>
            <a:ext cx="345792" cy="2222338"/>
          </a:xfrm>
          <a:prstGeom prst="rightBrace">
            <a:avLst>
              <a:gd name="adj1" fmla="val 8333"/>
              <a:gd name="adj2" fmla="val 28139"/>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3791893" y="4495901"/>
            <a:ext cx="1965062" cy="369332"/>
          </a:xfrm>
          <a:prstGeom prst="rect">
            <a:avLst/>
          </a:prstGeom>
          <a:noFill/>
          <a:ln w="19050">
            <a:noFill/>
          </a:ln>
        </p:spPr>
        <p:txBody>
          <a:bodyPr wrap="square" rtlCol="0">
            <a:spAutoFit/>
          </a:bodyPr>
          <a:lstStyle/>
          <a:p>
            <a:r>
              <a:rPr lang="en-US" b="1" dirty="0">
                <a:solidFill>
                  <a:schemeClr val="accent5"/>
                </a:solidFill>
              </a:rPr>
              <a:t>2 sockets</a:t>
            </a:r>
          </a:p>
        </p:txBody>
      </p:sp>
    </p:spTree>
    <p:extLst>
      <p:ext uri="{BB962C8B-B14F-4D97-AF65-F5344CB8AC3E}">
        <p14:creationId xmlns:p14="http://schemas.microsoft.com/office/powerpoint/2010/main" val="872810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lgn="ctr"/>
            <a:r>
              <a:rPr lang="en-US" dirty="0"/>
              <a:t>Ph.D. Dissertation Defense</a:t>
            </a:r>
          </a:p>
        </p:txBody>
      </p:sp>
      <p:sp>
        <p:nvSpPr>
          <p:cNvPr id="379" name="Rectangle 378"/>
          <p:cNvSpPr/>
          <p:nvPr/>
        </p:nvSpPr>
        <p:spPr>
          <a:xfrm>
            <a:off x="4541520" y="6582562"/>
            <a:ext cx="2824480" cy="275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ectangle 377"/>
          <p:cNvSpPr/>
          <p:nvPr/>
        </p:nvSpPr>
        <p:spPr>
          <a:xfrm>
            <a:off x="328473" y="6082306"/>
            <a:ext cx="11863527" cy="595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Affinity</a:t>
            </a:r>
          </a:p>
        </p:txBody>
      </p:sp>
      <p:sp>
        <p:nvSpPr>
          <p:cNvPr id="3" name="Content Placeholder 2"/>
          <p:cNvSpPr>
            <a:spLocks noGrp="1"/>
          </p:cNvSpPr>
          <p:nvPr>
            <p:ph idx="1"/>
          </p:nvPr>
        </p:nvSpPr>
        <p:spPr/>
        <p:txBody>
          <a:bodyPr/>
          <a:lstStyle/>
          <a:p>
            <a:r>
              <a:rPr lang="en-US" dirty="0"/>
              <a:t>Six affinity patterns</a:t>
            </a:r>
          </a:p>
          <a:p>
            <a:endParaRPr lang="en-US" dirty="0"/>
          </a:p>
          <a:p>
            <a:endParaRPr lang="en-US" dirty="0"/>
          </a:p>
          <a:p>
            <a:endParaRPr lang="en-US" dirty="0"/>
          </a:p>
          <a:p>
            <a:endParaRPr lang="en-US" dirty="0"/>
          </a:p>
          <a:p>
            <a:r>
              <a:rPr lang="en-US" dirty="0"/>
              <a:t>E.g. 2x4</a:t>
            </a:r>
          </a:p>
          <a:p>
            <a:pPr lvl="1"/>
            <a:r>
              <a:rPr lang="en-US" dirty="0"/>
              <a:t>Two threads per process</a:t>
            </a:r>
          </a:p>
          <a:p>
            <a:pPr lvl="1"/>
            <a:r>
              <a:rPr lang="en-US" dirty="0"/>
              <a:t>Four processes per node</a:t>
            </a:r>
          </a:p>
          <a:p>
            <a:pPr lvl="1"/>
            <a:r>
              <a:rPr lang="en-US" dirty="0"/>
              <a:t>Assume two 4 core sockets</a:t>
            </a:r>
          </a:p>
          <a:p>
            <a:pPr marL="274320" lvl="1" indent="0">
              <a:buNone/>
            </a:pPr>
            <a:endParaRPr lang="en-US" dirty="0"/>
          </a:p>
        </p:txBody>
      </p:sp>
      <p:sp>
        <p:nvSpPr>
          <p:cNvPr id="4" name="Date Placeholder 3"/>
          <p:cNvSpPr>
            <a:spLocks noGrp="1"/>
          </p:cNvSpPr>
          <p:nvPr>
            <p:ph type="dt" sz="half" idx="10"/>
          </p:nvPr>
        </p:nvSpPr>
        <p:spPr/>
        <p:txBody>
          <a:bodyPr/>
          <a:lstStyle/>
          <a:p>
            <a:pPr algn="r"/>
            <a:r>
              <a:rPr lang="en-US"/>
              <a:t>9/28/2016</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14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68004391"/>
              </p:ext>
            </p:extLst>
          </p:nvPr>
        </p:nvGraphicFramePr>
        <p:xfrm>
          <a:off x="741172" y="1483097"/>
          <a:ext cx="3237231" cy="1755403"/>
        </p:xfrm>
        <a:graphic>
          <a:graphicData uri="http://schemas.openxmlformats.org/drawingml/2006/table">
            <a:tbl>
              <a:tblPr/>
              <a:tblGrid>
                <a:gridCol w="1223520">
                  <a:extLst>
                    <a:ext uri="{9D8B030D-6E8A-4147-A177-3AD203B41FA5}">
                      <a16:colId xmlns:a16="http://schemas.microsoft.com/office/drawing/2014/main" val="20000"/>
                    </a:ext>
                  </a:extLst>
                </a:gridCol>
                <a:gridCol w="670023">
                  <a:extLst>
                    <a:ext uri="{9D8B030D-6E8A-4147-A177-3AD203B41FA5}">
                      <a16:colId xmlns:a16="http://schemas.microsoft.com/office/drawing/2014/main" val="20001"/>
                    </a:ext>
                  </a:extLst>
                </a:gridCol>
                <a:gridCol w="655458">
                  <a:extLst>
                    <a:ext uri="{9D8B030D-6E8A-4147-A177-3AD203B41FA5}">
                      <a16:colId xmlns:a16="http://schemas.microsoft.com/office/drawing/2014/main" val="20002"/>
                    </a:ext>
                  </a:extLst>
                </a:gridCol>
                <a:gridCol w="688230">
                  <a:extLst>
                    <a:ext uri="{9D8B030D-6E8A-4147-A177-3AD203B41FA5}">
                      <a16:colId xmlns:a16="http://schemas.microsoft.com/office/drawing/2014/main" val="20003"/>
                    </a:ext>
                  </a:extLst>
                </a:gridCol>
              </a:tblGrid>
              <a:tr h="355863">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Calibri" panose="020F0502020204030204" pitchFamily="34" charset="0"/>
                        </a:rPr>
                        <a:t>Threads Affinity</a:t>
                      </a:r>
                      <a:r>
                        <a:rPr lang="en-US" sz="1600" b="0" i="0" u="none" strike="noStrike" dirty="0">
                          <a:solidFill>
                            <a:srgbClr val="000000"/>
                          </a:solidFill>
                          <a:effectLst/>
                          <a:latin typeface="Calibri" panose="020F0502020204030204" pitchFamily="34"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en-US" sz="1600" b="1" i="0" u="none" strike="noStrike" dirty="0">
                          <a:solidFill>
                            <a:srgbClr val="000000"/>
                          </a:solidFill>
                          <a:effectLst/>
                          <a:latin typeface="Calibri" panose="020F0502020204030204" pitchFamily="34" charset="0"/>
                        </a:rPr>
                        <a:t>Processes Affinity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vMerge="1">
                  <a:txBody>
                    <a:bodyPr/>
                    <a:lstStyle/>
                    <a:p>
                      <a:pPr algn="ctr" fontAlgn="b"/>
                      <a:endParaRPr lang="en-US" sz="1400" b="0" i="0" u="none" strike="noStrike" dirty="0">
                        <a:solidFill>
                          <a:srgbClr val="000000"/>
                        </a:solidFill>
                        <a:effectLst/>
                        <a:latin typeface="Calibri" panose="020F0502020204030204" pitchFamily="34" charset="0"/>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Cores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Socket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None (All)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08940">
                <a:tc>
                  <a:txBody>
                    <a:bodyPr/>
                    <a:lstStyle/>
                    <a:p>
                      <a:pPr algn="ctr" fontAlgn="b"/>
                      <a:r>
                        <a:rPr lang="en-US" sz="1600" b="0" i="0" u="none" strike="noStrike" dirty="0">
                          <a:solidFill>
                            <a:srgbClr val="000000"/>
                          </a:solidFill>
                          <a:effectLst/>
                          <a:latin typeface="Calibri" panose="020F0502020204030204" pitchFamily="34" charset="0"/>
                        </a:rPr>
                        <a:t>Inherit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CI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SI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NI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ctr" fontAlgn="b"/>
                      <a:r>
                        <a:rPr lang="en-US" sz="1600" b="0" i="0" u="none" strike="noStrike" dirty="0">
                          <a:solidFill>
                            <a:srgbClr val="000000"/>
                          </a:solidFill>
                          <a:effectLst/>
                          <a:latin typeface="Calibri" panose="020F0502020204030204" pitchFamily="34" charset="0"/>
                        </a:rPr>
                        <a:t>Explicit per 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NE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187" name="Group 186"/>
          <p:cNvGrpSpPr/>
          <p:nvPr/>
        </p:nvGrpSpPr>
        <p:grpSpPr>
          <a:xfrm>
            <a:off x="4896003" y="93566"/>
            <a:ext cx="6229298" cy="1032795"/>
            <a:chOff x="4690053" y="1439592"/>
            <a:chExt cx="6229298" cy="1032795"/>
          </a:xfrm>
        </p:grpSpPr>
        <p:sp>
          <p:nvSpPr>
            <p:cNvPr id="133" name="TextBox 132"/>
            <p:cNvSpPr txBox="1"/>
            <p:nvPr/>
          </p:nvSpPr>
          <p:spPr>
            <a:xfrm>
              <a:off x="10029364" y="1642656"/>
              <a:ext cx="88998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entury Schoolbook" panose="02040604050505020304"/>
                </a:rPr>
                <a:t>2x4 CI</a:t>
              </a:r>
            </a:p>
          </p:txBody>
        </p:sp>
        <p:sp>
          <p:nvSpPr>
            <p:cNvPr id="92" name="Rounded Rectangle 91"/>
            <p:cNvSpPr/>
            <p:nvPr/>
          </p:nvSpPr>
          <p:spPr>
            <a:xfrm>
              <a:off x="4690053" y="1699717"/>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C0</a:t>
              </a:r>
            </a:p>
          </p:txBody>
        </p:sp>
        <p:sp>
          <p:nvSpPr>
            <p:cNvPr id="93" name="Rounded Rectangle 92"/>
            <p:cNvSpPr/>
            <p:nvPr/>
          </p:nvSpPr>
          <p:spPr>
            <a:xfrm>
              <a:off x="5276911" y="1699717"/>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C1</a:t>
              </a:r>
            </a:p>
          </p:txBody>
        </p:sp>
        <p:sp>
          <p:nvSpPr>
            <p:cNvPr id="94" name="Rounded Rectangle 93"/>
            <p:cNvSpPr/>
            <p:nvPr/>
          </p:nvSpPr>
          <p:spPr>
            <a:xfrm>
              <a:off x="5863769" y="1699717"/>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C2</a:t>
              </a:r>
            </a:p>
          </p:txBody>
        </p:sp>
        <p:sp>
          <p:nvSpPr>
            <p:cNvPr id="95" name="Rounded Rectangle 94"/>
            <p:cNvSpPr/>
            <p:nvPr/>
          </p:nvSpPr>
          <p:spPr>
            <a:xfrm>
              <a:off x="6450627" y="1699717"/>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C3</a:t>
              </a:r>
            </a:p>
          </p:txBody>
        </p:sp>
        <p:sp>
          <p:nvSpPr>
            <p:cNvPr id="96" name="Rounded Rectangle 95"/>
            <p:cNvSpPr/>
            <p:nvPr/>
          </p:nvSpPr>
          <p:spPr>
            <a:xfrm>
              <a:off x="7647896" y="1699717"/>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C4</a:t>
              </a:r>
            </a:p>
          </p:txBody>
        </p:sp>
        <p:sp>
          <p:nvSpPr>
            <p:cNvPr id="97" name="Rounded Rectangle 96"/>
            <p:cNvSpPr/>
            <p:nvPr/>
          </p:nvSpPr>
          <p:spPr>
            <a:xfrm>
              <a:off x="8234754" y="1699717"/>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C5</a:t>
              </a:r>
            </a:p>
          </p:txBody>
        </p:sp>
        <p:sp>
          <p:nvSpPr>
            <p:cNvPr id="98" name="Rounded Rectangle 97"/>
            <p:cNvSpPr/>
            <p:nvPr/>
          </p:nvSpPr>
          <p:spPr>
            <a:xfrm>
              <a:off x="8821612" y="1699717"/>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C6</a:t>
              </a:r>
            </a:p>
          </p:txBody>
        </p:sp>
        <p:sp>
          <p:nvSpPr>
            <p:cNvPr id="99" name="Rounded Rectangle 98"/>
            <p:cNvSpPr/>
            <p:nvPr/>
          </p:nvSpPr>
          <p:spPr>
            <a:xfrm>
              <a:off x="9420996" y="1699717"/>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C7</a:t>
              </a:r>
            </a:p>
          </p:txBody>
        </p:sp>
        <p:sp>
          <p:nvSpPr>
            <p:cNvPr id="100" name="TextBox 99"/>
            <p:cNvSpPr txBox="1"/>
            <p:nvPr/>
          </p:nvSpPr>
          <p:spPr>
            <a:xfrm>
              <a:off x="5303450" y="2103055"/>
              <a:ext cx="108234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entury Schoolbook" panose="02040604050505020304"/>
                </a:rPr>
                <a:t>Socket 0</a:t>
              </a:r>
            </a:p>
          </p:txBody>
        </p:sp>
        <p:sp>
          <p:nvSpPr>
            <p:cNvPr id="101" name="TextBox 100"/>
            <p:cNvSpPr txBox="1"/>
            <p:nvPr/>
          </p:nvSpPr>
          <p:spPr>
            <a:xfrm>
              <a:off x="8258238" y="2103055"/>
              <a:ext cx="108234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entury Schoolbook" panose="02040604050505020304"/>
                </a:rPr>
                <a:t>Socket 1</a:t>
              </a:r>
            </a:p>
          </p:txBody>
        </p:sp>
        <p:sp>
          <p:nvSpPr>
            <p:cNvPr id="102" name="Rounded Rectangle 101"/>
            <p:cNvSpPr/>
            <p:nvPr/>
          </p:nvSpPr>
          <p:spPr>
            <a:xfrm>
              <a:off x="4724317" y="1439713"/>
              <a:ext cx="981251" cy="445039"/>
            </a:xfrm>
            <a:prstGeom prst="roundRect">
              <a:avLst/>
            </a:prstGeom>
            <a:solidFill>
              <a:srgbClr val="92D050"/>
            </a:solidFill>
            <a:ln w="13970" cap="flat" cmpd="sng" algn="ctr">
              <a:solidFill>
                <a:srgbClr val="6F6F74">
                  <a:shade val="50000"/>
                </a:srgbClr>
              </a:solidFill>
              <a:prstDash val="solid"/>
            </a:ln>
            <a:effectLst/>
          </p:spPr>
          <p:txBody>
            <a:bodyPr lIns="0" tIns="0" r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entury Schoolbook" panose="02040604050505020304"/>
                  <a:ea typeface="+mn-ea"/>
                  <a:cs typeface="+mn-cs"/>
                </a:rPr>
                <a:t>P0</a:t>
              </a:r>
            </a:p>
          </p:txBody>
        </p:sp>
        <p:sp>
          <p:nvSpPr>
            <p:cNvPr id="103" name="Left-Right Arrow 102"/>
            <p:cNvSpPr/>
            <p:nvPr/>
          </p:nvSpPr>
          <p:spPr>
            <a:xfrm>
              <a:off x="6971056" y="1853161"/>
              <a:ext cx="613610" cy="249894"/>
            </a:xfrm>
            <a:prstGeom prst="leftRightArrow">
              <a:avLst/>
            </a:prstGeom>
            <a:solidFill>
              <a:srgbClr val="B9A489"/>
            </a:solidFill>
            <a:ln w="13970" cap="flat" cmpd="sng" algn="ctr">
              <a:solidFill>
                <a:srgbClr val="6F6F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04" name="Oval 103"/>
            <p:cNvSpPr/>
            <p:nvPr/>
          </p:nvSpPr>
          <p:spPr>
            <a:xfrm>
              <a:off x="5026759" y="1635745"/>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105" name="Oval 104"/>
            <p:cNvSpPr/>
            <p:nvPr/>
          </p:nvSpPr>
          <p:spPr>
            <a:xfrm>
              <a:off x="5416413" y="1464506"/>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113" name="Oval 112"/>
            <p:cNvSpPr/>
            <p:nvPr/>
          </p:nvSpPr>
          <p:spPr>
            <a:xfrm>
              <a:off x="4876906" y="1542821"/>
              <a:ext cx="91440" cy="91440"/>
            </a:xfrm>
            <a:prstGeom prst="ellipse">
              <a:avLst/>
            </a:prstGeom>
            <a:solidFill>
              <a:srgbClr val="FF000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117" name="Oval 116"/>
            <p:cNvSpPr/>
            <p:nvPr/>
          </p:nvSpPr>
          <p:spPr>
            <a:xfrm>
              <a:off x="5538881" y="1716201"/>
              <a:ext cx="91440" cy="91440"/>
            </a:xfrm>
            <a:prstGeom prst="ellipse">
              <a:avLst/>
            </a:prstGeom>
            <a:solidFill>
              <a:srgbClr val="7030A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129" name="Oval 128"/>
            <p:cNvSpPr/>
            <p:nvPr/>
          </p:nvSpPr>
          <p:spPr>
            <a:xfrm>
              <a:off x="5255342" y="1724155"/>
              <a:ext cx="91440" cy="91440"/>
            </a:xfrm>
            <a:prstGeom prst="ellipse">
              <a:avLst/>
            </a:prstGeom>
            <a:solidFill>
              <a:schemeClr val="tx1"/>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169" name="Rounded Rectangle 168"/>
            <p:cNvSpPr/>
            <p:nvPr/>
          </p:nvSpPr>
          <p:spPr>
            <a:xfrm>
              <a:off x="5880740" y="1439834"/>
              <a:ext cx="981251" cy="445039"/>
            </a:xfrm>
            <a:prstGeom prst="roundRect">
              <a:avLst/>
            </a:prstGeom>
            <a:solidFill>
              <a:srgbClr val="92D050"/>
            </a:solidFill>
            <a:ln w="13970" cap="flat" cmpd="sng" algn="ctr">
              <a:solidFill>
                <a:srgbClr val="6F6F74">
                  <a:shade val="50000"/>
                </a:srgbClr>
              </a:solidFill>
              <a:prstDash val="solid"/>
            </a:ln>
            <a:effectLst/>
          </p:spPr>
          <p:txBody>
            <a:bodyPr lIns="0" tIns="0" r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entury Schoolbook" panose="02040604050505020304"/>
                  <a:ea typeface="+mn-ea"/>
                  <a:cs typeface="+mn-cs"/>
                </a:rPr>
                <a:t>P1</a:t>
              </a:r>
            </a:p>
          </p:txBody>
        </p:sp>
        <p:sp>
          <p:nvSpPr>
            <p:cNvPr id="170" name="Oval 169"/>
            <p:cNvSpPr/>
            <p:nvPr/>
          </p:nvSpPr>
          <p:spPr>
            <a:xfrm>
              <a:off x="6497386" y="1472239"/>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171" name="Oval 170"/>
            <p:cNvSpPr/>
            <p:nvPr/>
          </p:nvSpPr>
          <p:spPr>
            <a:xfrm>
              <a:off x="6633796" y="1627187"/>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172" name="Oval 171"/>
            <p:cNvSpPr/>
            <p:nvPr/>
          </p:nvSpPr>
          <p:spPr>
            <a:xfrm>
              <a:off x="6135797" y="1725744"/>
              <a:ext cx="91440" cy="91440"/>
            </a:xfrm>
            <a:prstGeom prst="ellipse">
              <a:avLst/>
            </a:prstGeom>
            <a:solidFill>
              <a:srgbClr val="FF000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173" name="Oval 172"/>
            <p:cNvSpPr/>
            <p:nvPr/>
          </p:nvSpPr>
          <p:spPr>
            <a:xfrm>
              <a:off x="5984589" y="1643400"/>
              <a:ext cx="91440" cy="91440"/>
            </a:xfrm>
            <a:prstGeom prst="ellipse">
              <a:avLst/>
            </a:prstGeom>
            <a:solidFill>
              <a:srgbClr val="7030A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174" name="Oval 173"/>
            <p:cNvSpPr/>
            <p:nvPr/>
          </p:nvSpPr>
          <p:spPr>
            <a:xfrm>
              <a:off x="6411765" y="1724276"/>
              <a:ext cx="91440" cy="91440"/>
            </a:xfrm>
            <a:prstGeom prst="ellipse">
              <a:avLst/>
            </a:prstGeom>
            <a:solidFill>
              <a:schemeClr val="tx1"/>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175" name="Rounded Rectangle 174"/>
            <p:cNvSpPr/>
            <p:nvPr/>
          </p:nvSpPr>
          <p:spPr>
            <a:xfrm>
              <a:off x="7696852" y="1439592"/>
              <a:ext cx="981251" cy="445039"/>
            </a:xfrm>
            <a:prstGeom prst="roundRect">
              <a:avLst/>
            </a:prstGeom>
            <a:solidFill>
              <a:srgbClr val="92D050"/>
            </a:solidFill>
            <a:ln w="13970" cap="flat" cmpd="sng" algn="ctr">
              <a:solidFill>
                <a:srgbClr val="6F6F74">
                  <a:shade val="50000"/>
                </a:srgbClr>
              </a:solidFill>
              <a:prstDash val="solid"/>
            </a:ln>
            <a:effectLst/>
          </p:spPr>
          <p:txBody>
            <a:bodyPr lIns="0" tIns="0" r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entury Schoolbook" panose="02040604050505020304"/>
                  <a:ea typeface="+mn-ea"/>
                  <a:cs typeface="+mn-cs"/>
                </a:rPr>
                <a:t>P3</a:t>
              </a:r>
            </a:p>
          </p:txBody>
        </p:sp>
        <p:sp>
          <p:nvSpPr>
            <p:cNvPr id="176" name="Oval 175"/>
            <p:cNvSpPr/>
            <p:nvPr/>
          </p:nvSpPr>
          <p:spPr>
            <a:xfrm>
              <a:off x="7738470" y="1576048"/>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177" name="Oval 176"/>
            <p:cNvSpPr/>
            <p:nvPr/>
          </p:nvSpPr>
          <p:spPr>
            <a:xfrm>
              <a:off x="8304378" y="1657586"/>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178" name="Oval 177"/>
            <p:cNvSpPr/>
            <p:nvPr/>
          </p:nvSpPr>
          <p:spPr>
            <a:xfrm>
              <a:off x="8001262" y="1682827"/>
              <a:ext cx="91440" cy="91440"/>
            </a:xfrm>
            <a:prstGeom prst="ellipse">
              <a:avLst/>
            </a:prstGeom>
            <a:solidFill>
              <a:srgbClr val="FF000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179" name="Oval 178"/>
            <p:cNvSpPr/>
            <p:nvPr/>
          </p:nvSpPr>
          <p:spPr>
            <a:xfrm>
              <a:off x="8419976" y="1502720"/>
              <a:ext cx="91440" cy="91440"/>
            </a:xfrm>
            <a:prstGeom prst="ellipse">
              <a:avLst/>
            </a:prstGeom>
            <a:solidFill>
              <a:srgbClr val="7030A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180" name="Oval 179"/>
            <p:cNvSpPr/>
            <p:nvPr/>
          </p:nvSpPr>
          <p:spPr>
            <a:xfrm>
              <a:off x="8491240" y="1621652"/>
              <a:ext cx="91440" cy="91440"/>
            </a:xfrm>
            <a:prstGeom prst="ellipse">
              <a:avLst/>
            </a:prstGeom>
            <a:solidFill>
              <a:schemeClr val="tx1"/>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181" name="Rounded Rectangle 180"/>
            <p:cNvSpPr/>
            <p:nvPr/>
          </p:nvSpPr>
          <p:spPr>
            <a:xfrm>
              <a:off x="8853275" y="1439713"/>
              <a:ext cx="981251" cy="445039"/>
            </a:xfrm>
            <a:prstGeom prst="roundRect">
              <a:avLst/>
            </a:prstGeom>
            <a:solidFill>
              <a:srgbClr val="92D050"/>
            </a:solidFill>
            <a:ln w="13970" cap="flat" cmpd="sng" algn="ctr">
              <a:solidFill>
                <a:srgbClr val="6F6F74">
                  <a:shade val="50000"/>
                </a:srgbClr>
              </a:solidFill>
              <a:prstDash val="solid"/>
            </a:ln>
            <a:effectLst/>
          </p:spPr>
          <p:txBody>
            <a:bodyPr lIns="0" tIns="0" r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entury Schoolbook" panose="02040604050505020304"/>
                  <a:ea typeface="+mn-ea"/>
                  <a:cs typeface="+mn-cs"/>
                </a:rPr>
                <a:t>P4</a:t>
              </a:r>
            </a:p>
          </p:txBody>
        </p:sp>
        <p:sp>
          <p:nvSpPr>
            <p:cNvPr id="182" name="Oval 181"/>
            <p:cNvSpPr/>
            <p:nvPr/>
          </p:nvSpPr>
          <p:spPr>
            <a:xfrm>
              <a:off x="9064277" y="1635745"/>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183" name="Oval 182"/>
            <p:cNvSpPr/>
            <p:nvPr/>
          </p:nvSpPr>
          <p:spPr>
            <a:xfrm>
              <a:off x="9545963" y="1476799"/>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184" name="Oval 183"/>
            <p:cNvSpPr/>
            <p:nvPr/>
          </p:nvSpPr>
          <p:spPr>
            <a:xfrm>
              <a:off x="8975384" y="1502181"/>
              <a:ext cx="91440" cy="91440"/>
            </a:xfrm>
            <a:prstGeom prst="ellipse">
              <a:avLst/>
            </a:prstGeom>
            <a:solidFill>
              <a:srgbClr val="FF000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185" name="Oval 184"/>
            <p:cNvSpPr/>
            <p:nvPr/>
          </p:nvSpPr>
          <p:spPr>
            <a:xfrm>
              <a:off x="9683123" y="1716201"/>
              <a:ext cx="91440" cy="91440"/>
            </a:xfrm>
            <a:prstGeom prst="ellipse">
              <a:avLst/>
            </a:prstGeom>
            <a:solidFill>
              <a:srgbClr val="7030A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186" name="Oval 185"/>
            <p:cNvSpPr/>
            <p:nvPr/>
          </p:nvSpPr>
          <p:spPr>
            <a:xfrm>
              <a:off x="9384300" y="1724155"/>
              <a:ext cx="91440" cy="91440"/>
            </a:xfrm>
            <a:prstGeom prst="ellipse">
              <a:avLst/>
            </a:prstGeom>
            <a:solidFill>
              <a:schemeClr val="tx1"/>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grpSp>
      <p:grpSp>
        <p:nvGrpSpPr>
          <p:cNvPr id="236" name="Group 235"/>
          <p:cNvGrpSpPr/>
          <p:nvPr/>
        </p:nvGrpSpPr>
        <p:grpSpPr>
          <a:xfrm>
            <a:off x="4896003" y="1190820"/>
            <a:ext cx="6208460" cy="1052417"/>
            <a:chOff x="4784243" y="1929876"/>
            <a:chExt cx="6208460" cy="1052417"/>
          </a:xfrm>
        </p:grpSpPr>
        <p:sp>
          <p:nvSpPr>
            <p:cNvPr id="189" name="TextBox 188"/>
            <p:cNvSpPr txBox="1"/>
            <p:nvPr/>
          </p:nvSpPr>
          <p:spPr>
            <a:xfrm>
              <a:off x="10123554" y="2152562"/>
              <a:ext cx="86914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entury Schoolbook" panose="02040604050505020304"/>
                </a:rPr>
                <a:t>2x4 SI</a:t>
              </a:r>
            </a:p>
          </p:txBody>
        </p:sp>
        <p:sp>
          <p:nvSpPr>
            <p:cNvPr id="190" name="Rounded Rectangle 189"/>
            <p:cNvSpPr/>
            <p:nvPr/>
          </p:nvSpPr>
          <p:spPr>
            <a:xfrm>
              <a:off x="4784243" y="2209623"/>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C0</a:t>
              </a:r>
            </a:p>
          </p:txBody>
        </p:sp>
        <p:sp>
          <p:nvSpPr>
            <p:cNvPr id="191" name="Rounded Rectangle 190"/>
            <p:cNvSpPr/>
            <p:nvPr/>
          </p:nvSpPr>
          <p:spPr>
            <a:xfrm>
              <a:off x="5371101" y="2209623"/>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C1</a:t>
              </a:r>
            </a:p>
          </p:txBody>
        </p:sp>
        <p:sp>
          <p:nvSpPr>
            <p:cNvPr id="192" name="Rounded Rectangle 191"/>
            <p:cNvSpPr/>
            <p:nvPr/>
          </p:nvSpPr>
          <p:spPr>
            <a:xfrm>
              <a:off x="5957959" y="2209623"/>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C2</a:t>
              </a:r>
            </a:p>
          </p:txBody>
        </p:sp>
        <p:sp>
          <p:nvSpPr>
            <p:cNvPr id="193" name="Rounded Rectangle 192"/>
            <p:cNvSpPr/>
            <p:nvPr/>
          </p:nvSpPr>
          <p:spPr>
            <a:xfrm>
              <a:off x="6544817" y="2209623"/>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C3</a:t>
              </a:r>
            </a:p>
          </p:txBody>
        </p:sp>
        <p:sp>
          <p:nvSpPr>
            <p:cNvPr id="194" name="Rounded Rectangle 193"/>
            <p:cNvSpPr/>
            <p:nvPr/>
          </p:nvSpPr>
          <p:spPr>
            <a:xfrm>
              <a:off x="7742086" y="2209623"/>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C4</a:t>
              </a:r>
            </a:p>
          </p:txBody>
        </p:sp>
        <p:sp>
          <p:nvSpPr>
            <p:cNvPr id="195" name="Rounded Rectangle 194"/>
            <p:cNvSpPr/>
            <p:nvPr/>
          </p:nvSpPr>
          <p:spPr>
            <a:xfrm>
              <a:off x="8328944" y="2209623"/>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C5</a:t>
              </a:r>
            </a:p>
          </p:txBody>
        </p:sp>
        <p:sp>
          <p:nvSpPr>
            <p:cNvPr id="196" name="Rounded Rectangle 195"/>
            <p:cNvSpPr/>
            <p:nvPr/>
          </p:nvSpPr>
          <p:spPr>
            <a:xfrm>
              <a:off x="8915802" y="2209623"/>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C6</a:t>
              </a:r>
            </a:p>
          </p:txBody>
        </p:sp>
        <p:sp>
          <p:nvSpPr>
            <p:cNvPr id="197" name="Rounded Rectangle 196"/>
            <p:cNvSpPr/>
            <p:nvPr/>
          </p:nvSpPr>
          <p:spPr>
            <a:xfrm>
              <a:off x="9515186" y="2209623"/>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C7</a:t>
              </a:r>
            </a:p>
          </p:txBody>
        </p:sp>
        <p:sp>
          <p:nvSpPr>
            <p:cNvPr id="198" name="TextBox 197"/>
            <p:cNvSpPr txBox="1"/>
            <p:nvPr/>
          </p:nvSpPr>
          <p:spPr>
            <a:xfrm>
              <a:off x="5397640" y="2612961"/>
              <a:ext cx="108234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entury Schoolbook" panose="02040604050505020304"/>
                </a:rPr>
                <a:t>Socket 0</a:t>
              </a:r>
            </a:p>
          </p:txBody>
        </p:sp>
        <p:sp>
          <p:nvSpPr>
            <p:cNvPr id="199" name="TextBox 198"/>
            <p:cNvSpPr txBox="1"/>
            <p:nvPr/>
          </p:nvSpPr>
          <p:spPr>
            <a:xfrm>
              <a:off x="8352428" y="2612961"/>
              <a:ext cx="108234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entury Schoolbook" panose="02040604050505020304"/>
                </a:rPr>
                <a:t>Socket 1</a:t>
              </a:r>
            </a:p>
          </p:txBody>
        </p:sp>
        <p:sp>
          <p:nvSpPr>
            <p:cNvPr id="200" name="Rounded Rectangle 199"/>
            <p:cNvSpPr/>
            <p:nvPr/>
          </p:nvSpPr>
          <p:spPr>
            <a:xfrm>
              <a:off x="4818507" y="1949619"/>
              <a:ext cx="2155877" cy="445039"/>
            </a:xfrm>
            <a:prstGeom prst="roundRect">
              <a:avLst/>
            </a:prstGeom>
            <a:solidFill>
              <a:srgbClr val="92D050"/>
            </a:solidFill>
            <a:ln w="13970" cap="flat" cmpd="sng" algn="ctr">
              <a:solidFill>
                <a:srgbClr val="6F6F74">
                  <a:shade val="50000"/>
                </a:srgbClr>
              </a:solidFill>
              <a:prstDash val="solid"/>
            </a:ln>
            <a:effectLst/>
          </p:spPr>
          <p:txBody>
            <a:bodyPr lIns="0" tIns="0" r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entury Schoolbook" panose="02040604050505020304"/>
                  <a:ea typeface="+mn-ea"/>
                  <a:cs typeface="+mn-cs"/>
                </a:rPr>
                <a:t>P0,P1</a:t>
              </a:r>
            </a:p>
          </p:txBody>
        </p:sp>
        <p:sp>
          <p:nvSpPr>
            <p:cNvPr id="201" name="Left-Right Arrow 200"/>
            <p:cNvSpPr/>
            <p:nvPr/>
          </p:nvSpPr>
          <p:spPr>
            <a:xfrm>
              <a:off x="7065246" y="2363067"/>
              <a:ext cx="613610" cy="249894"/>
            </a:xfrm>
            <a:prstGeom prst="leftRightArrow">
              <a:avLst/>
            </a:prstGeom>
            <a:solidFill>
              <a:srgbClr val="B9A489"/>
            </a:solidFill>
            <a:ln w="13970" cap="flat" cmpd="sng" algn="ctr">
              <a:solidFill>
                <a:srgbClr val="6F6F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202" name="Oval 201"/>
            <p:cNvSpPr/>
            <p:nvPr/>
          </p:nvSpPr>
          <p:spPr>
            <a:xfrm>
              <a:off x="5071358" y="2012087"/>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03" name="Oval 202"/>
            <p:cNvSpPr/>
            <p:nvPr/>
          </p:nvSpPr>
          <p:spPr>
            <a:xfrm>
              <a:off x="5702864" y="2125908"/>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04" name="Oval 203"/>
            <p:cNvSpPr/>
            <p:nvPr/>
          </p:nvSpPr>
          <p:spPr>
            <a:xfrm>
              <a:off x="4940616" y="2012087"/>
              <a:ext cx="91440" cy="91440"/>
            </a:xfrm>
            <a:prstGeom prst="ellipse">
              <a:avLst/>
            </a:prstGeom>
            <a:solidFill>
              <a:srgbClr val="FF000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05" name="Oval 204"/>
            <p:cNvSpPr/>
            <p:nvPr/>
          </p:nvSpPr>
          <p:spPr>
            <a:xfrm>
              <a:off x="5450191" y="2163903"/>
              <a:ext cx="91440" cy="91440"/>
            </a:xfrm>
            <a:prstGeom prst="ellipse">
              <a:avLst/>
            </a:prstGeom>
            <a:solidFill>
              <a:srgbClr val="7030A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06" name="Oval 205"/>
            <p:cNvSpPr/>
            <p:nvPr/>
          </p:nvSpPr>
          <p:spPr>
            <a:xfrm>
              <a:off x="5186910" y="2234182"/>
              <a:ext cx="91440" cy="91440"/>
            </a:xfrm>
            <a:prstGeom prst="ellipse">
              <a:avLst/>
            </a:prstGeom>
            <a:solidFill>
              <a:schemeClr val="tx1"/>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08" name="Oval 207"/>
            <p:cNvSpPr/>
            <p:nvPr/>
          </p:nvSpPr>
          <p:spPr>
            <a:xfrm>
              <a:off x="6318233" y="2013433"/>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09" name="Oval 208"/>
            <p:cNvSpPr/>
            <p:nvPr/>
          </p:nvSpPr>
          <p:spPr>
            <a:xfrm>
              <a:off x="6727986" y="2137093"/>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10" name="Oval 209"/>
            <p:cNvSpPr/>
            <p:nvPr/>
          </p:nvSpPr>
          <p:spPr>
            <a:xfrm>
              <a:off x="6168159" y="2012208"/>
              <a:ext cx="91440" cy="91440"/>
            </a:xfrm>
            <a:prstGeom prst="ellipse">
              <a:avLst/>
            </a:prstGeom>
            <a:solidFill>
              <a:srgbClr val="FF000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11" name="Oval 210"/>
            <p:cNvSpPr/>
            <p:nvPr/>
          </p:nvSpPr>
          <p:spPr>
            <a:xfrm>
              <a:off x="6698054" y="2012868"/>
              <a:ext cx="91440" cy="91440"/>
            </a:xfrm>
            <a:prstGeom prst="ellipse">
              <a:avLst/>
            </a:prstGeom>
            <a:solidFill>
              <a:srgbClr val="7030A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12" name="Oval 211"/>
            <p:cNvSpPr/>
            <p:nvPr/>
          </p:nvSpPr>
          <p:spPr>
            <a:xfrm>
              <a:off x="6149589" y="2234182"/>
              <a:ext cx="91440" cy="91440"/>
            </a:xfrm>
            <a:prstGeom prst="ellipse">
              <a:avLst/>
            </a:prstGeom>
            <a:solidFill>
              <a:schemeClr val="tx1"/>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25" name="Rounded Rectangle 224"/>
            <p:cNvSpPr/>
            <p:nvPr/>
          </p:nvSpPr>
          <p:spPr>
            <a:xfrm>
              <a:off x="7776394" y="1929876"/>
              <a:ext cx="2155877" cy="445039"/>
            </a:xfrm>
            <a:prstGeom prst="roundRect">
              <a:avLst/>
            </a:prstGeom>
            <a:solidFill>
              <a:srgbClr val="92D050"/>
            </a:solidFill>
            <a:ln w="13970" cap="flat" cmpd="sng" algn="ctr">
              <a:solidFill>
                <a:srgbClr val="6F6F74">
                  <a:shade val="50000"/>
                </a:srgbClr>
              </a:solidFill>
              <a:prstDash val="solid"/>
            </a:ln>
            <a:effectLst/>
          </p:spPr>
          <p:txBody>
            <a:bodyPr lIns="0" tIns="0" r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entury Schoolbook" panose="02040604050505020304"/>
                  <a:ea typeface="+mn-ea"/>
                  <a:cs typeface="+mn-cs"/>
                </a:rPr>
                <a:t>P2,P3</a:t>
              </a:r>
            </a:p>
          </p:txBody>
        </p:sp>
        <p:sp>
          <p:nvSpPr>
            <p:cNvPr id="226" name="Oval 225"/>
            <p:cNvSpPr/>
            <p:nvPr/>
          </p:nvSpPr>
          <p:spPr>
            <a:xfrm>
              <a:off x="7823082" y="2116915"/>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27" name="Oval 226"/>
            <p:cNvSpPr/>
            <p:nvPr/>
          </p:nvSpPr>
          <p:spPr>
            <a:xfrm>
              <a:off x="8875596" y="2107687"/>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28" name="Oval 227"/>
            <p:cNvSpPr/>
            <p:nvPr/>
          </p:nvSpPr>
          <p:spPr>
            <a:xfrm>
              <a:off x="8111410" y="2104873"/>
              <a:ext cx="91440" cy="91440"/>
            </a:xfrm>
            <a:prstGeom prst="ellipse">
              <a:avLst/>
            </a:prstGeom>
            <a:solidFill>
              <a:srgbClr val="FF000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29" name="Oval 228"/>
            <p:cNvSpPr/>
            <p:nvPr/>
          </p:nvSpPr>
          <p:spPr>
            <a:xfrm>
              <a:off x="8559886" y="2206051"/>
              <a:ext cx="91440" cy="91440"/>
            </a:xfrm>
            <a:prstGeom prst="ellipse">
              <a:avLst/>
            </a:prstGeom>
            <a:solidFill>
              <a:srgbClr val="7030A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30" name="Oval 229"/>
            <p:cNvSpPr/>
            <p:nvPr/>
          </p:nvSpPr>
          <p:spPr>
            <a:xfrm>
              <a:off x="8307419" y="2214318"/>
              <a:ext cx="91440" cy="91440"/>
            </a:xfrm>
            <a:prstGeom prst="ellipse">
              <a:avLst/>
            </a:prstGeom>
            <a:solidFill>
              <a:schemeClr val="tx1"/>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31" name="Oval 230"/>
            <p:cNvSpPr/>
            <p:nvPr/>
          </p:nvSpPr>
          <p:spPr>
            <a:xfrm>
              <a:off x="9143819" y="2126029"/>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32" name="Oval 231"/>
            <p:cNvSpPr/>
            <p:nvPr/>
          </p:nvSpPr>
          <p:spPr>
            <a:xfrm>
              <a:off x="9412042" y="1942541"/>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33" name="Oval 232"/>
            <p:cNvSpPr/>
            <p:nvPr/>
          </p:nvSpPr>
          <p:spPr>
            <a:xfrm>
              <a:off x="9126046" y="1992465"/>
              <a:ext cx="91440" cy="91440"/>
            </a:xfrm>
            <a:prstGeom prst="ellipse">
              <a:avLst/>
            </a:prstGeom>
            <a:solidFill>
              <a:srgbClr val="FF000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34" name="Oval 233"/>
            <p:cNvSpPr/>
            <p:nvPr/>
          </p:nvSpPr>
          <p:spPr>
            <a:xfrm>
              <a:off x="9755146" y="2164856"/>
              <a:ext cx="91440" cy="91440"/>
            </a:xfrm>
            <a:prstGeom prst="ellipse">
              <a:avLst/>
            </a:prstGeom>
            <a:solidFill>
              <a:srgbClr val="7030A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35" name="Oval 234"/>
            <p:cNvSpPr/>
            <p:nvPr/>
          </p:nvSpPr>
          <p:spPr>
            <a:xfrm>
              <a:off x="9463842" y="2214439"/>
              <a:ext cx="91440" cy="91440"/>
            </a:xfrm>
            <a:prstGeom prst="ellipse">
              <a:avLst/>
            </a:prstGeom>
            <a:solidFill>
              <a:schemeClr val="tx1"/>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grpSp>
      <p:grpSp>
        <p:nvGrpSpPr>
          <p:cNvPr id="237" name="Group 236"/>
          <p:cNvGrpSpPr/>
          <p:nvPr/>
        </p:nvGrpSpPr>
        <p:grpSpPr>
          <a:xfrm>
            <a:off x="4896003" y="2296151"/>
            <a:ext cx="6250138" cy="1032674"/>
            <a:chOff x="4784243" y="1949619"/>
            <a:chExt cx="6250138" cy="1032674"/>
          </a:xfrm>
        </p:grpSpPr>
        <p:sp>
          <p:nvSpPr>
            <p:cNvPr id="238" name="TextBox 237"/>
            <p:cNvSpPr txBox="1"/>
            <p:nvPr/>
          </p:nvSpPr>
          <p:spPr>
            <a:xfrm>
              <a:off x="10123554" y="2152562"/>
              <a:ext cx="91082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srgbClr val="000000"/>
                  </a:solidFill>
                  <a:latin typeface="Century Schoolbook" panose="02040604050505020304"/>
                </a:rPr>
                <a:t>2</a:t>
              </a:r>
              <a:r>
                <a:rPr kumimoji="0" lang="en-US" sz="1800" b="0" i="0" u="none" strike="noStrike" kern="0" cap="none" spc="0" normalizeH="0" baseline="0" noProof="0" dirty="0">
                  <a:ln>
                    <a:noFill/>
                  </a:ln>
                  <a:solidFill>
                    <a:srgbClr val="000000"/>
                  </a:solidFill>
                  <a:effectLst/>
                  <a:uLnTx/>
                  <a:uFillTx/>
                  <a:latin typeface="Century Schoolbook" panose="02040604050505020304"/>
                </a:rPr>
                <a:t>x4 NI</a:t>
              </a:r>
            </a:p>
          </p:txBody>
        </p:sp>
        <p:sp>
          <p:nvSpPr>
            <p:cNvPr id="239" name="Rounded Rectangle 238"/>
            <p:cNvSpPr/>
            <p:nvPr/>
          </p:nvSpPr>
          <p:spPr>
            <a:xfrm>
              <a:off x="4784243" y="2209623"/>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C0</a:t>
              </a:r>
            </a:p>
          </p:txBody>
        </p:sp>
        <p:sp>
          <p:nvSpPr>
            <p:cNvPr id="240" name="Rounded Rectangle 239"/>
            <p:cNvSpPr/>
            <p:nvPr/>
          </p:nvSpPr>
          <p:spPr>
            <a:xfrm>
              <a:off x="5371101" y="2209623"/>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C1</a:t>
              </a:r>
            </a:p>
          </p:txBody>
        </p:sp>
        <p:sp>
          <p:nvSpPr>
            <p:cNvPr id="241" name="Rounded Rectangle 240"/>
            <p:cNvSpPr/>
            <p:nvPr/>
          </p:nvSpPr>
          <p:spPr>
            <a:xfrm>
              <a:off x="5957959" y="2209623"/>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C2</a:t>
              </a:r>
            </a:p>
          </p:txBody>
        </p:sp>
        <p:sp>
          <p:nvSpPr>
            <p:cNvPr id="242" name="Rounded Rectangle 241"/>
            <p:cNvSpPr/>
            <p:nvPr/>
          </p:nvSpPr>
          <p:spPr>
            <a:xfrm>
              <a:off x="6544817" y="2209623"/>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C3</a:t>
              </a:r>
            </a:p>
          </p:txBody>
        </p:sp>
        <p:sp>
          <p:nvSpPr>
            <p:cNvPr id="243" name="Rounded Rectangle 242"/>
            <p:cNvSpPr/>
            <p:nvPr/>
          </p:nvSpPr>
          <p:spPr>
            <a:xfrm>
              <a:off x="7742086" y="2209623"/>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C4</a:t>
              </a:r>
            </a:p>
          </p:txBody>
        </p:sp>
        <p:sp>
          <p:nvSpPr>
            <p:cNvPr id="244" name="Rounded Rectangle 243"/>
            <p:cNvSpPr/>
            <p:nvPr/>
          </p:nvSpPr>
          <p:spPr>
            <a:xfrm>
              <a:off x="8328944" y="2209623"/>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C5</a:t>
              </a:r>
            </a:p>
          </p:txBody>
        </p:sp>
        <p:sp>
          <p:nvSpPr>
            <p:cNvPr id="245" name="Rounded Rectangle 244"/>
            <p:cNvSpPr/>
            <p:nvPr/>
          </p:nvSpPr>
          <p:spPr>
            <a:xfrm>
              <a:off x="8915802" y="2209623"/>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C6</a:t>
              </a:r>
            </a:p>
          </p:txBody>
        </p:sp>
        <p:sp>
          <p:nvSpPr>
            <p:cNvPr id="246" name="Rounded Rectangle 245"/>
            <p:cNvSpPr/>
            <p:nvPr/>
          </p:nvSpPr>
          <p:spPr>
            <a:xfrm>
              <a:off x="9515186" y="2209623"/>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C7</a:t>
              </a:r>
            </a:p>
          </p:txBody>
        </p:sp>
        <p:sp>
          <p:nvSpPr>
            <p:cNvPr id="247" name="TextBox 246"/>
            <p:cNvSpPr txBox="1"/>
            <p:nvPr/>
          </p:nvSpPr>
          <p:spPr>
            <a:xfrm>
              <a:off x="5397640" y="2612961"/>
              <a:ext cx="108234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entury Schoolbook" panose="02040604050505020304"/>
                </a:rPr>
                <a:t>Socket 0</a:t>
              </a:r>
            </a:p>
          </p:txBody>
        </p:sp>
        <p:sp>
          <p:nvSpPr>
            <p:cNvPr id="248" name="TextBox 247"/>
            <p:cNvSpPr txBox="1"/>
            <p:nvPr/>
          </p:nvSpPr>
          <p:spPr>
            <a:xfrm>
              <a:off x="8352428" y="2612961"/>
              <a:ext cx="108234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entury Schoolbook" panose="02040604050505020304"/>
                </a:rPr>
                <a:t>Socket 1</a:t>
              </a:r>
            </a:p>
          </p:txBody>
        </p:sp>
        <p:sp>
          <p:nvSpPr>
            <p:cNvPr id="249" name="Rounded Rectangle 248"/>
            <p:cNvSpPr/>
            <p:nvPr/>
          </p:nvSpPr>
          <p:spPr>
            <a:xfrm>
              <a:off x="4818507" y="1949619"/>
              <a:ext cx="5110209" cy="445039"/>
            </a:xfrm>
            <a:prstGeom prst="roundRect">
              <a:avLst/>
            </a:prstGeom>
            <a:solidFill>
              <a:srgbClr val="92D050"/>
            </a:solidFill>
            <a:ln w="13970" cap="flat" cmpd="sng" algn="ctr">
              <a:solidFill>
                <a:srgbClr val="6F6F74">
                  <a:shade val="50000"/>
                </a:srgbClr>
              </a:solidFill>
              <a:prstDash val="solid"/>
            </a:ln>
            <a:effectLst/>
          </p:spPr>
          <p:txBody>
            <a:bodyPr lIns="0" tIns="0" r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entury Schoolbook" panose="02040604050505020304"/>
                  <a:ea typeface="+mn-ea"/>
                  <a:cs typeface="+mn-cs"/>
                </a:rPr>
                <a:t>P0,P1,P2,P3</a:t>
              </a:r>
            </a:p>
          </p:txBody>
        </p:sp>
        <p:sp>
          <p:nvSpPr>
            <p:cNvPr id="250" name="Left-Right Arrow 249"/>
            <p:cNvSpPr/>
            <p:nvPr/>
          </p:nvSpPr>
          <p:spPr>
            <a:xfrm>
              <a:off x="7065246" y="2363067"/>
              <a:ext cx="613610" cy="249894"/>
            </a:xfrm>
            <a:prstGeom prst="leftRightArrow">
              <a:avLst/>
            </a:prstGeom>
            <a:solidFill>
              <a:srgbClr val="B9A489"/>
            </a:solidFill>
            <a:ln w="13970" cap="flat" cmpd="sng" algn="ctr">
              <a:solidFill>
                <a:srgbClr val="6F6F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251" name="Oval 250"/>
            <p:cNvSpPr/>
            <p:nvPr/>
          </p:nvSpPr>
          <p:spPr>
            <a:xfrm>
              <a:off x="5029509" y="2145651"/>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52" name="Oval 251"/>
            <p:cNvSpPr/>
            <p:nvPr/>
          </p:nvSpPr>
          <p:spPr>
            <a:xfrm>
              <a:off x="5917709" y="2075652"/>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53" name="Oval 252"/>
            <p:cNvSpPr/>
            <p:nvPr/>
          </p:nvSpPr>
          <p:spPr>
            <a:xfrm>
              <a:off x="4940616" y="2012087"/>
              <a:ext cx="91440" cy="91440"/>
            </a:xfrm>
            <a:prstGeom prst="ellipse">
              <a:avLst/>
            </a:prstGeom>
            <a:solidFill>
              <a:srgbClr val="FF000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54" name="Oval 253"/>
            <p:cNvSpPr/>
            <p:nvPr/>
          </p:nvSpPr>
          <p:spPr>
            <a:xfrm>
              <a:off x="5511151" y="2012747"/>
              <a:ext cx="91440" cy="91440"/>
            </a:xfrm>
            <a:prstGeom prst="ellipse">
              <a:avLst/>
            </a:prstGeom>
            <a:solidFill>
              <a:srgbClr val="7030A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55" name="Oval 254"/>
            <p:cNvSpPr/>
            <p:nvPr/>
          </p:nvSpPr>
          <p:spPr>
            <a:xfrm>
              <a:off x="5349532" y="2234061"/>
              <a:ext cx="91440" cy="91440"/>
            </a:xfrm>
            <a:prstGeom prst="ellipse">
              <a:avLst/>
            </a:prstGeom>
            <a:solidFill>
              <a:schemeClr val="tx1"/>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56" name="Oval 255"/>
            <p:cNvSpPr/>
            <p:nvPr/>
          </p:nvSpPr>
          <p:spPr>
            <a:xfrm>
              <a:off x="6185932" y="2145772"/>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57" name="Oval 256"/>
            <p:cNvSpPr/>
            <p:nvPr/>
          </p:nvSpPr>
          <p:spPr>
            <a:xfrm>
              <a:off x="7744553" y="2145749"/>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58" name="Oval 257"/>
            <p:cNvSpPr/>
            <p:nvPr/>
          </p:nvSpPr>
          <p:spPr>
            <a:xfrm>
              <a:off x="6168159" y="2012208"/>
              <a:ext cx="91440" cy="91440"/>
            </a:xfrm>
            <a:prstGeom prst="ellipse">
              <a:avLst/>
            </a:prstGeom>
            <a:solidFill>
              <a:srgbClr val="FF000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59" name="Oval 258"/>
            <p:cNvSpPr/>
            <p:nvPr/>
          </p:nvSpPr>
          <p:spPr>
            <a:xfrm>
              <a:off x="6810490" y="2171628"/>
              <a:ext cx="91440" cy="91440"/>
            </a:xfrm>
            <a:prstGeom prst="ellipse">
              <a:avLst/>
            </a:prstGeom>
            <a:solidFill>
              <a:srgbClr val="7030A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60" name="Oval 259"/>
            <p:cNvSpPr/>
            <p:nvPr/>
          </p:nvSpPr>
          <p:spPr>
            <a:xfrm>
              <a:off x="6505955" y="2234182"/>
              <a:ext cx="91440" cy="91440"/>
            </a:xfrm>
            <a:prstGeom prst="ellipse">
              <a:avLst/>
            </a:prstGeom>
            <a:solidFill>
              <a:schemeClr val="tx1"/>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62" name="Oval 261"/>
            <p:cNvSpPr/>
            <p:nvPr/>
          </p:nvSpPr>
          <p:spPr>
            <a:xfrm>
              <a:off x="7987396" y="2125908"/>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63" name="Oval 262"/>
            <p:cNvSpPr/>
            <p:nvPr/>
          </p:nvSpPr>
          <p:spPr>
            <a:xfrm>
              <a:off x="8632537" y="2016578"/>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64" name="Oval 263"/>
            <p:cNvSpPr/>
            <p:nvPr/>
          </p:nvSpPr>
          <p:spPr>
            <a:xfrm>
              <a:off x="7898503" y="1992344"/>
              <a:ext cx="91440" cy="91440"/>
            </a:xfrm>
            <a:prstGeom prst="ellipse">
              <a:avLst/>
            </a:prstGeom>
            <a:solidFill>
              <a:srgbClr val="FF000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65" name="Oval 264"/>
            <p:cNvSpPr/>
            <p:nvPr/>
          </p:nvSpPr>
          <p:spPr>
            <a:xfrm>
              <a:off x="8469038" y="1993004"/>
              <a:ext cx="91440" cy="91440"/>
            </a:xfrm>
            <a:prstGeom prst="ellipse">
              <a:avLst/>
            </a:prstGeom>
            <a:solidFill>
              <a:srgbClr val="7030A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66" name="Oval 265"/>
            <p:cNvSpPr/>
            <p:nvPr/>
          </p:nvSpPr>
          <p:spPr>
            <a:xfrm>
              <a:off x="8307419" y="2214318"/>
              <a:ext cx="91440" cy="91440"/>
            </a:xfrm>
            <a:prstGeom prst="ellipse">
              <a:avLst/>
            </a:prstGeom>
            <a:solidFill>
              <a:schemeClr val="tx1"/>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67" name="Oval 266"/>
            <p:cNvSpPr/>
            <p:nvPr/>
          </p:nvSpPr>
          <p:spPr>
            <a:xfrm>
              <a:off x="9064004" y="2153315"/>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68" name="Oval 267"/>
            <p:cNvSpPr/>
            <p:nvPr/>
          </p:nvSpPr>
          <p:spPr>
            <a:xfrm>
              <a:off x="9685873" y="2086122"/>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69" name="Oval 268"/>
            <p:cNvSpPr/>
            <p:nvPr/>
          </p:nvSpPr>
          <p:spPr>
            <a:xfrm>
              <a:off x="8912836" y="2083784"/>
              <a:ext cx="91440" cy="91440"/>
            </a:xfrm>
            <a:prstGeom prst="ellipse">
              <a:avLst/>
            </a:prstGeom>
            <a:solidFill>
              <a:srgbClr val="FF000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70" name="Oval 269"/>
            <p:cNvSpPr/>
            <p:nvPr/>
          </p:nvSpPr>
          <p:spPr>
            <a:xfrm>
              <a:off x="9655941" y="1993125"/>
              <a:ext cx="91440" cy="91440"/>
            </a:xfrm>
            <a:prstGeom prst="ellipse">
              <a:avLst/>
            </a:prstGeom>
            <a:solidFill>
              <a:srgbClr val="7030A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71" name="Oval 270"/>
            <p:cNvSpPr/>
            <p:nvPr/>
          </p:nvSpPr>
          <p:spPr>
            <a:xfrm>
              <a:off x="9463842" y="2214439"/>
              <a:ext cx="91440" cy="91440"/>
            </a:xfrm>
            <a:prstGeom prst="ellipse">
              <a:avLst/>
            </a:prstGeom>
            <a:solidFill>
              <a:schemeClr val="tx1"/>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grpSp>
      <p:grpSp>
        <p:nvGrpSpPr>
          <p:cNvPr id="272" name="Group 271"/>
          <p:cNvGrpSpPr/>
          <p:nvPr/>
        </p:nvGrpSpPr>
        <p:grpSpPr>
          <a:xfrm>
            <a:off x="4896003" y="3677939"/>
            <a:ext cx="6301434" cy="1032795"/>
            <a:chOff x="4690053" y="1439592"/>
            <a:chExt cx="6301434" cy="1032795"/>
          </a:xfrm>
        </p:grpSpPr>
        <p:sp>
          <p:nvSpPr>
            <p:cNvPr id="273" name="TextBox 272"/>
            <p:cNvSpPr txBox="1"/>
            <p:nvPr/>
          </p:nvSpPr>
          <p:spPr>
            <a:xfrm>
              <a:off x="10029364" y="1642656"/>
              <a:ext cx="96212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entury Schoolbook" panose="02040604050505020304"/>
                </a:rPr>
                <a:t>2x4 CE</a:t>
              </a:r>
            </a:p>
          </p:txBody>
        </p:sp>
        <p:sp>
          <p:nvSpPr>
            <p:cNvPr id="274" name="Rounded Rectangle 273"/>
            <p:cNvSpPr/>
            <p:nvPr/>
          </p:nvSpPr>
          <p:spPr>
            <a:xfrm>
              <a:off x="4690053" y="1699717"/>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C0</a:t>
              </a:r>
            </a:p>
          </p:txBody>
        </p:sp>
        <p:sp>
          <p:nvSpPr>
            <p:cNvPr id="275" name="Rounded Rectangle 274"/>
            <p:cNvSpPr/>
            <p:nvPr/>
          </p:nvSpPr>
          <p:spPr>
            <a:xfrm>
              <a:off x="5276911" y="1699717"/>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C1</a:t>
              </a:r>
            </a:p>
          </p:txBody>
        </p:sp>
        <p:sp>
          <p:nvSpPr>
            <p:cNvPr id="276" name="Rounded Rectangle 275"/>
            <p:cNvSpPr/>
            <p:nvPr/>
          </p:nvSpPr>
          <p:spPr>
            <a:xfrm>
              <a:off x="5863769" y="1699717"/>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C2</a:t>
              </a:r>
            </a:p>
          </p:txBody>
        </p:sp>
        <p:sp>
          <p:nvSpPr>
            <p:cNvPr id="277" name="Rounded Rectangle 276"/>
            <p:cNvSpPr/>
            <p:nvPr/>
          </p:nvSpPr>
          <p:spPr>
            <a:xfrm>
              <a:off x="6450627" y="1699717"/>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C3</a:t>
              </a:r>
            </a:p>
          </p:txBody>
        </p:sp>
        <p:sp>
          <p:nvSpPr>
            <p:cNvPr id="278" name="Rounded Rectangle 277"/>
            <p:cNvSpPr/>
            <p:nvPr/>
          </p:nvSpPr>
          <p:spPr>
            <a:xfrm>
              <a:off x="7647896" y="1699717"/>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C4</a:t>
              </a:r>
            </a:p>
          </p:txBody>
        </p:sp>
        <p:sp>
          <p:nvSpPr>
            <p:cNvPr id="279" name="Rounded Rectangle 278"/>
            <p:cNvSpPr/>
            <p:nvPr/>
          </p:nvSpPr>
          <p:spPr>
            <a:xfrm>
              <a:off x="8234754" y="1699717"/>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C5</a:t>
              </a:r>
            </a:p>
          </p:txBody>
        </p:sp>
        <p:sp>
          <p:nvSpPr>
            <p:cNvPr id="280" name="Rounded Rectangle 279"/>
            <p:cNvSpPr/>
            <p:nvPr/>
          </p:nvSpPr>
          <p:spPr>
            <a:xfrm>
              <a:off x="8821612" y="1699717"/>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C6</a:t>
              </a:r>
            </a:p>
          </p:txBody>
        </p:sp>
        <p:sp>
          <p:nvSpPr>
            <p:cNvPr id="281" name="Rounded Rectangle 280"/>
            <p:cNvSpPr/>
            <p:nvPr/>
          </p:nvSpPr>
          <p:spPr>
            <a:xfrm>
              <a:off x="9420996" y="1699717"/>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C7</a:t>
              </a:r>
            </a:p>
          </p:txBody>
        </p:sp>
        <p:sp>
          <p:nvSpPr>
            <p:cNvPr id="282" name="TextBox 281"/>
            <p:cNvSpPr txBox="1"/>
            <p:nvPr/>
          </p:nvSpPr>
          <p:spPr>
            <a:xfrm>
              <a:off x="5303450" y="2103055"/>
              <a:ext cx="108234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entury Schoolbook" panose="02040604050505020304"/>
                </a:rPr>
                <a:t>Socket 0</a:t>
              </a:r>
            </a:p>
          </p:txBody>
        </p:sp>
        <p:sp>
          <p:nvSpPr>
            <p:cNvPr id="283" name="TextBox 282"/>
            <p:cNvSpPr txBox="1"/>
            <p:nvPr/>
          </p:nvSpPr>
          <p:spPr>
            <a:xfrm>
              <a:off x="8258238" y="2103055"/>
              <a:ext cx="108234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entury Schoolbook" panose="02040604050505020304"/>
                </a:rPr>
                <a:t>Socket 1</a:t>
              </a:r>
            </a:p>
          </p:txBody>
        </p:sp>
        <p:sp>
          <p:nvSpPr>
            <p:cNvPr id="284" name="Rounded Rectangle 283"/>
            <p:cNvSpPr/>
            <p:nvPr/>
          </p:nvSpPr>
          <p:spPr>
            <a:xfrm>
              <a:off x="4724317" y="1439713"/>
              <a:ext cx="981251" cy="445039"/>
            </a:xfrm>
            <a:prstGeom prst="roundRect">
              <a:avLst/>
            </a:prstGeom>
            <a:solidFill>
              <a:srgbClr val="92D050"/>
            </a:solidFill>
            <a:ln w="13970" cap="flat" cmpd="sng" algn="ctr">
              <a:solidFill>
                <a:srgbClr val="6F6F74">
                  <a:shade val="50000"/>
                </a:srgbClr>
              </a:solidFill>
              <a:prstDash val="solid"/>
            </a:ln>
            <a:effectLst/>
          </p:spPr>
          <p:txBody>
            <a:bodyPr lIns="0" tIns="0" r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entury Schoolbook" panose="02040604050505020304"/>
                  <a:ea typeface="+mn-ea"/>
                  <a:cs typeface="+mn-cs"/>
                </a:rPr>
                <a:t>P0</a:t>
              </a:r>
            </a:p>
          </p:txBody>
        </p:sp>
        <p:sp>
          <p:nvSpPr>
            <p:cNvPr id="285" name="Left-Right Arrow 284"/>
            <p:cNvSpPr/>
            <p:nvPr/>
          </p:nvSpPr>
          <p:spPr>
            <a:xfrm>
              <a:off x="6971056" y="1853161"/>
              <a:ext cx="613610" cy="249894"/>
            </a:xfrm>
            <a:prstGeom prst="leftRightArrow">
              <a:avLst/>
            </a:prstGeom>
            <a:solidFill>
              <a:srgbClr val="B9A489"/>
            </a:solidFill>
            <a:ln w="13970" cap="flat" cmpd="sng" algn="ctr">
              <a:solidFill>
                <a:srgbClr val="6F6F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286" name="Oval 285"/>
            <p:cNvSpPr/>
            <p:nvPr/>
          </p:nvSpPr>
          <p:spPr>
            <a:xfrm>
              <a:off x="4935319" y="1777985"/>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87" name="Oval 286"/>
            <p:cNvSpPr/>
            <p:nvPr/>
          </p:nvSpPr>
          <p:spPr>
            <a:xfrm>
              <a:off x="5477373" y="1769306"/>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88" name="Oval 287"/>
            <p:cNvSpPr/>
            <p:nvPr/>
          </p:nvSpPr>
          <p:spPr>
            <a:xfrm>
              <a:off x="4846426" y="1502181"/>
              <a:ext cx="91440" cy="91440"/>
            </a:xfrm>
            <a:prstGeom prst="ellipse">
              <a:avLst/>
            </a:prstGeom>
            <a:solidFill>
              <a:srgbClr val="FF000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89" name="Oval 288"/>
            <p:cNvSpPr/>
            <p:nvPr/>
          </p:nvSpPr>
          <p:spPr>
            <a:xfrm>
              <a:off x="5447441" y="1502841"/>
              <a:ext cx="91440" cy="91440"/>
            </a:xfrm>
            <a:prstGeom prst="ellipse">
              <a:avLst/>
            </a:prstGeom>
            <a:solidFill>
              <a:srgbClr val="7030A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90" name="Oval 289"/>
            <p:cNvSpPr/>
            <p:nvPr/>
          </p:nvSpPr>
          <p:spPr>
            <a:xfrm>
              <a:off x="5255342" y="1724155"/>
              <a:ext cx="91440" cy="91440"/>
            </a:xfrm>
            <a:prstGeom prst="ellipse">
              <a:avLst/>
            </a:prstGeom>
            <a:solidFill>
              <a:schemeClr val="tx1"/>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91" name="Rounded Rectangle 290"/>
            <p:cNvSpPr/>
            <p:nvPr/>
          </p:nvSpPr>
          <p:spPr>
            <a:xfrm>
              <a:off x="5880740" y="1439834"/>
              <a:ext cx="981251" cy="445039"/>
            </a:xfrm>
            <a:prstGeom prst="roundRect">
              <a:avLst/>
            </a:prstGeom>
            <a:solidFill>
              <a:srgbClr val="92D050"/>
            </a:solidFill>
            <a:ln w="13970" cap="flat" cmpd="sng" algn="ctr">
              <a:solidFill>
                <a:srgbClr val="6F6F74">
                  <a:shade val="50000"/>
                </a:srgbClr>
              </a:solidFill>
              <a:prstDash val="solid"/>
            </a:ln>
            <a:effectLst/>
          </p:spPr>
          <p:txBody>
            <a:bodyPr lIns="0" tIns="0" r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entury Schoolbook" panose="02040604050505020304"/>
                  <a:ea typeface="+mn-ea"/>
                  <a:cs typeface="+mn-cs"/>
                </a:rPr>
                <a:t>P1</a:t>
              </a:r>
            </a:p>
          </p:txBody>
        </p:sp>
        <p:sp>
          <p:nvSpPr>
            <p:cNvPr id="292" name="Oval 291"/>
            <p:cNvSpPr/>
            <p:nvPr/>
          </p:nvSpPr>
          <p:spPr>
            <a:xfrm>
              <a:off x="6091742" y="1778106"/>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93" name="Oval 292"/>
            <p:cNvSpPr/>
            <p:nvPr/>
          </p:nvSpPr>
          <p:spPr>
            <a:xfrm>
              <a:off x="6633796" y="1769427"/>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94" name="Oval 293"/>
            <p:cNvSpPr/>
            <p:nvPr/>
          </p:nvSpPr>
          <p:spPr>
            <a:xfrm>
              <a:off x="6002849" y="1502302"/>
              <a:ext cx="91440" cy="91440"/>
            </a:xfrm>
            <a:prstGeom prst="ellipse">
              <a:avLst/>
            </a:prstGeom>
            <a:solidFill>
              <a:srgbClr val="FF000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95" name="Oval 294"/>
            <p:cNvSpPr/>
            <p:nvPr/>
          </p:nvSpPr>
          <p:spPr>
            <a:xfrm>
              <a:off x="6603864" y="1502962"/>
              <a:ext cx="91440" cy="91440"/>
            </a:xfrm>
            <a:prstGeom prst="ellipse">
              <a:avLst/>
            </a:prstGeom>
            <a:solidFill>
              <a:srgbClr val="7030A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96" name="Oval 295"/>
            <p:cNvSpPr/>
            <p:nvPr/>
          </p:nvSpPr>
          <p:spPr>
            <a:xfrm>
              <a:off x="6411765" y="1724276"/>
              <a:ext cx="91440" cy="91440"/>
            </a:xfrm>
            <a:prstGeom prst="ellipse">
              <a:avLst/>
            </a:prstGeom>
            <a:solidFill>
              <a:schemeClr val="tx1"/>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97" name="Rounded Rectangle 296"/>
            <p:cNvSpPr/>
            <p:nvPr/>
          </p:nvSpPr>
          <p:spPr>
            <a:xfrm>
              <a:off x="7696852" y="1439592"/>
              <a:ext cx="981251" cy="445039"/>
            </a:xfrm>
            <a:prstGeom prst="roundRect">
              <a:avLst/>
            </a:prstGeom>
            <a:solidFill>
              <a:srgbClr val="92D050"/>
            </a:solidFill>
            <a:ln w="13970" cap="flat" cmpd="sng" algn="ctr">
              <a:solidFill>
                <a:srgbClr val="6F6F74">
                  <a:shade val="50000"/>
                </a:srgbClr>
              </a:solidFill>
              <a:prstDash val="solid"/>
            </a:ln>
            <a:effectLst/>
          </p:spPr>
          <p:txBody>
            <a:bodyPr lIns="0" tIns="0" r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entury Schoolbook" panose="02040604050505020304"/>
                  <a:ea typeface="+mn-ea"/>
                  <a:cs typeface="+mn-cs"/>
                </a:rPr>
                <a:t>P3</a:t>
              </a:r>
            </a:p>
          </p:txBody>
        </p:sp>
        <p:sp>
          <p:nvSpPr>
            <p:cNvPr id="298" name="Oval 297"/>
            <p:cNvSpPr/>
            <p:nvPr/>
          </p:nvSpPr>
          <p:spPr>
            <a:xfrm>
              <a:off x="7907854" y="1777864"/>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99" name="Oval 298"/>
            <p:cNvSpPr/>
            <p:nvPr/>
          </p:nvSpPr>
          <p:spPr>
            <a:xfrm>
              <a:off x="8449908" y="1769185"/>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00" name="Oval 299"/>
            <p:cNvSpPr/>
            <p:nvPr/>
          </p:nvSpPr>
          <p:spPr>
            <a:xfrm>
              <a:off x="7818961" y="1502060"/>
              <a:ext cx="91440" cy="91440"/>
            </a:xfrm>
            <a:prstGeom prst="ellipse">
              <a:avLst/>
            </a:prstGeom>
            <a:solidFill>
              <a:srgbClr val="FF000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01" name="Oval 300"/>
            <p:cNvSpPr/>
            <p:nvPr/>
          </p:nvSpPr>
          <p:spPr>
            <a:xfrm>
              <a:off x="8419976" y="1502720"/>
              <a:ext cx="91440" cy="91440"/>
            </a:xfrm>
            <a:prstGeom prst="ellipse">
              <a:avLst/>
            </a:prstGeom>
            <a:solidFill>
              <a:srgbClr val="7030A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02" name="Oval 301"/>
            <p:cNvSpPr/>
            <p:nvPr/>
          </p:nvSpPr>
          <p:spPr>
            <a:xfrm>
              <a:off x="8227877" y="1724034"/>
              <a:ext cx="91440" cy="91440"/>
            </a:xfrm>
            <a:prstGeom prst="ellipse">
              <a:avLst/>
            </a:prstGeom>
            <a:solidFill>
              <a:schemeClr val="tx1"/>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03" name="Rounded Rectangle 302"/>
            <p:cNvSpPr/>
            <p:nvPr/>
          </p:nvSpPr>
          <p:spPr>
            <a:xfrm>
              <a:off x="8853275" y="1439713"/>
              <a:ext cx="981251" cy="445039"/>
            </a:xfrm>
            <a:prstGeom prst="roundRect">
              <a:avLst/>
            </a:prstGeom>
            <a:solidFill>
              <a:srgbClr val="92D050"/>
            </a:solidFill>
            <a:ln w="13970" cap="flat" cmpd="sng" algn="ctr">
              <a:solidFill>
                <a:srgbClr val="6F6F74">
                  <a:shade val="50000"/>
                </a:srgbClr>
              </a:solidFill>
              <a:prstDash val="solid"/>
            </a:ln>
            <a:effectLst/>
          </p:spPr>
          <p:txBody>
            <a:bodyPr lIns="0" tIns="0" r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entury Schoolbook" panose="02040604050505020304"/>
                  <a:ea typeface="+mn-ea"/>
                  <a:cs typeface="+mn-cs"/>
                </a:rPr>
                <a:t>P4</a:t>
              </a:r>
            </a:p>
          </p:txBody>
        </p:sp>
        <p:sp>
          <p:nvSpPr>
            <p:cNvPr id="304" name="Oval 303"/>
            <p:cNvSpPr/>
            <p:nvPr/>
          </p:nvSpPr>
          <p:spPr>
            <a:xfrm>
              <a:off x="9064277" y="1777985"/>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05" name="Oval 304"/>
            <p:cNvSpPr/>
            <p:nvPr/>
          </p:nvSpPr>
          <p:spPr>
            <a:xfrm>
              <a:off x="9606331" y="1769306"/>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06" name="Oval 305"/>
            <p:cNvSpPr/>
            <p:nvPr/>
          </p:nvSpPr>
          <p:spPr>
            <a:xfrm>
              <a:off x="8975384" y="1502181"/>
              <a:ext cx="91440" cy="91440"/>
            </a:xfrm>
            <a:prstGeom prst="ellipse">
              <a:avLst/>
            </a:prstGeom>
            <a:solidFill>
              <a:srgbClr val="FF000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07" name="Oval 306"/>
            <p:cNvSpPr/>
            <p:nvPr/>
          </p:nvSpPr>
          <p:spPr>
            <a:xfrm>
              <a:off x="9576399" y="1502841"/>
              <a:ext cx="91440" cy="91440"/>
            </a:xfrm>
            <a:prstGeom prst="ellipse">
              <a:avLst/>
            </a:prstGeom>
            <a:solidFill>
              <a:srgbClr val="7030A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08" name="Oval 307"/>
            <p:cNvSpPr/>
            <p:nvPr/>
          </p:nvSpPr>
          <p:spPr>
            <a:xfrm>
              <a:off x="9384300" y="1724155"/>
              <a:ext cx="91440" cy="91440"/>
            </a:xfrm>
            <a:prstGeom prst="ellipse">
              <a:avLst/>
            </a:prstGeom>
            <a:solidFill>
              <a:schemeClr val="tx1"/>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grpSp>
      <p:grpSp>
        <p:nvGrpSpPr>
          <p:cNvPr id="309" name="Group 308"/>
          <p:cNvGrpSpPr/>
          <p:nvPr/>
        </p:nvGrpSpPr>
        <p:grpSpPr>
          <a:xfrm>
            <a:off x="4896003" y="4756073"/>
            <a:ext cx="6280594" cy="1052417"/>
            <a:chOff x="4784243" y="1929876"/>
            <a:chExt cx="6280594" cy="1052417"/>
          </a:xfrm>
        </p:grpSpPr>
        <p:sp>
          <p:nvSpPr>
            <p:cNvPr id="310" name="TextBox 309"/>
            <p:cNvSpPr txBox="1"/>
            <p:nvPr/>
          </p:nvSpPr>
          <p:spPr>
            <a:xfrm>
              <a:off x="10123554" y="2152562"/>
              <a:ext cx="94128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entury Schoolbook" panose="02040604050505020304"/>
                </a:rPr>
                <a:t>2x4 SE</a:t>
              </a:r>
            </a:p>
          </p:txBody>
        </p:sp>
        <p:sp>
          <p:nvSpPr>
            <p:cNvPr id="311" name="Rounded Rectangle 310"/>
            <p:cNvSpPr/>
            <p:nvPr/>
          </p:nvSpPr>
          <p:spPr>
            <a:xfrm>
              <a:off x="4784243" y="2209623"/>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C0</a:t>
              </a:r>
            </a:p>
          </p:txBody>
        </p:sp>
        <p:sp>
          <p:nvSpPr>
            <p:cNvPr id="312" name="Rounded Rectangle 311"/>
            <p:cNvSpPr/>
            <p:nvPr/>
          </p:nvSpPr>
          <p:spPr>
            <a:xfrm>
              <a:off x="5371101" y="2209623"/>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C1</a:t>
              </a:r>
            </a:p>
          </p:txBody>
        </p:sp>
        <p:sp>
          <p:nvSpPr>
            <p:cNvPr id="313" name="Rounded Rectangle 312"/>
            <p:cNvSpPr/>
            <p:nvPr/>
          </p:nvSpPr>
          <p:spPr>
            <a:xfrm>
              <a:off x="5957959" y="2209623"/>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C2</a:t>
              </a:r>
            </a:p>
          </p:txBody>
        </p:sp>
        <p:sp>
          <p:nvSpPr>
            <p:cNvPr id="314" name="Rounded Rectangle 313"/>
            <p:cNvSpPr/>
            <p:nvPr/>
          </p:nvSpPr>
          <p:spPr>
            <a:xfrm>
              <a:off x="6544817" y="2209623"/>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C3</a:t>
              </a:r>
            </a:p>
          </p:txBody>
        </p:sp>
        <p:sp>
          <p:nvSpPr>
            <p:cNvPr id="315" name="Rounded Rectangle 314"/>
            <p:cNvSpPr/>
            <p:nvPr/>
          </p:nvSpPr>
          <p:spPr>
            <a:xfrm>
              <a:off x="7742086" y="2209623"/>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C4</a:t>
              </a:r>
            </a:p>
          </p:txBody>
        </p:sp>
        <p:sp>
          <p:nvSpPr>
            <p:cNvPr id="316" name="Rounded Rectangle 315"/>
            <p:cNvSpPr/>
            <p:nvPr/>
          </p:nvSpPr>
          <p:spPr>
            <a:xfrm>
              <a:off x="8328944" y="2209623"/>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C5</a:t>
              </a:r>
            </a:p>
          </p:txBody>
        </p:sp>
        <p:sp>
          <p:nvSpPr>
            <p:cNvPr id="317" name="Rounded Rectangle 316"/>
            <p:cNvSpPr/>
            <p:nvPr/>
          </p:nvSpPr>
          <p:spPr>
            <a:xfrm>
              <a:off x="8915802" y="2209623"/>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C6</a:t>
              </a:r>
            </a:p>
          </p:txBody>
        </p:sp>
        <p:sp>
          <p:nvSpPr>
            <p:cNvPr id="318" name="Rounded Rectangle 317"/>
            <p:cNvSpPr/>
            <p:nvPr/>
          </p:nvSpPr>
          <p:spPr>
            <a:xfrm>
              <a:off x="9515186" y="2209623"/>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C7</a:t>
              </a:r>
            </a:p>
          </p:txBody>
        </p:sp>
        <p:sp>
          <p:nvSpPr>
            <p:cNvPr id="319" name="TextBox 318"/>
            <p:cNvSpPr txBox="1"/>
            <p:nvPr/>
          </p:nvSpPr>
          <p:spPr>
            <a:xfrm>
              <a:off x="5397640" y="2612961"/>
              <a:ext cx="108234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entury Schoolbook" panose="02040604050505020304"/>
                </a:rPr>
                <a:t>Socket 0</a:t>
              </a:r>
            </a:p>
          </p:txBody>
        </p:sp>
        <p:sp>
          <p:nvSpPr>
            <p:cNvPr id="320" name="TextBox 319"/>
            <p:cNvSpPr txBox="1"/>
            <p:nvPr/>
          </p:nvSpPr>
          <p:spPr>
            <a:xfrm>
              <a:off x="8352428" y="2612961"/>
              <a:ext cx="108234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entury Schoolbook" panose="02040604050505020304"/>
                </a:rPr>
                <a:t>Socket 1</a:t>
              </a:r>
            </a:p>
          </p:txBody>
        </p:sp>
        <p:sp>
          <p:nvSpPr>
            <p:cNvPr id="321" name="Rounded Rectangle 320"/>
            <p:cNvSpPr/>
            <p:nvPr/>
          </p:nvSpPr>
          <p:spPr>
            <a:xfrm>
              <a:off x="4818507" y="1949619"/>
              <a:ext cx="2155877" cy="445039"/>
            </a:xfrm>
            <a:prstGeom prst="roundRect">
              <a:avLst/>
            </a:prstGeom>
            <a:solidFill>
              <a:srgbClr val="92D050"/>
            </a:solidFill>
            <a:ln w="13970" cap="flat" cmpd="sng" algn="ctr">
              <a:solidFill>
                <a:srgbClr val="6F6F74">
                  <a:shade val="50000"/>
                </a:srgbClr>
              </a:solidFill>
              <a:prstDash val="solid"/>
            </a:ln>
            <a:effectLst/>
          </p:spPr>
          <p:txBody>
            <a:bodyPr lIns="0" tIns="0" r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entury Schoolbook" panose="02040604050505020304"/>
                  <a:ea typeface="+mn-ea"/>
                  <a:cs typeface="+mn-cs"/>
                </a:rPr>
                <a:t>P0,P1</a:t>
              </a:r>
            </a:p>
          </p:txBody>
        </p:sp>
        <p:sp>
          <p:nvSpPr>
            <p:cNvPr id="322" name="Left-Right Arrow 321"/>
            <p:cNvSpPr/>
            <p:nvPr/>
          </p:nvSpPr>
          <p:spPr>
            <a:xfrm>
              <a:off x="7065246" y="2363067"/>
              <a:ext cx="613610" cy="249894"/>
            </a:xfrm>
            <a:prstGeom prst="leftRightArrow">
              <a:avLst/>
            </a:prstGeom>
            <a:solidFill>
              <a:srgbClr val="B9A489"/>
            </a:solidFill>
            <a:ln w="13970" cap="flat" cmpd="sng" algn="ctr">
              <a:solidFill>
                <a:srgbClr val="6F6F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323" name="Oval 322"/>
            <p:cNvSpPr/>
            <p:nvPr/>
          </p:nvSpPr>
          <p:spPr>
            <a:xfrm>
              <a:off x="5029509" y="2267571"/>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24" name="Oval 323"/>
            <p:cNvSpPr/>
            <p:nvPr/>
          </p:nvSpPr>
          <p:spPr>
            <a:xfrm>
              <a:off x="5571563" y="2258892"/>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25" name="Oval 324"/>
            <p:cNvSpPr/>
            <p:nvPr/>
          </p:nvSpPr>
          <p:spPr>
            <a:xfrm>
              <a:off x="4940616" y="2012087"/>
              <a:ext cx="91440" cy="91440"/>
            </a:xfrm>
            <a:prstGeom prst="ellipse">
              <a:avLst/>
            </a:prstGeom>
            <a:solidFill>
              <a:srgbClr val="FF000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26" name="Oval 325"/>
            <p:cNvSpPr/>
            <p:nvPr/>
          </p:nvSpPr>
          <p:spPr>
            <a:xfrm>
              <a:off x="5511151" y="2012747"/>
              <a:ext cx="91440" cy="91440"/>
            </a:xfrm>
            <a:prstGeom prst="ellipse">
              <a:avLst/>
            </a:prstGeom>
            <a:solidFill>
              <a:srgbClr val="7030A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27" name="Oval 326"/>
            <p:cNvSpPr/>
            <p:nvPr/>
          </p:nvSpPr>
          <p:spPr>
            <a:xfrm>
              <a:off x="5349532" y="2234061"/>
              <a:ext cx="91440" cy="91440"/>
            </a:xfrm>
            <a:prstGeom prst="ellipse">
              <a:avLst/>
            </a:prstGeom>
            <a:solidFill>
              <a:schemeClr val="tx1"/>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28" name="Oval 327"/>
            <p:cNvSpPr/>
            <p:nvPr/>
          </p:nvSpPr>
          <p:spPr>
            <a:xfrm>
              <a:off x="6185932" y="2267692"/>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29" name="Oval 328"/>
            <p:cNvSpPr/>
            <p:nvPr/>
          </p:nvSpPr>
          <p:spPr>
            <a:xfrm>
              <a:off x="6727986" y="2259013"/>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30" name="Oval 329"/>
            <p:cNvSpPr/>
            <p:nvPr/>
          </p:nvSpPr>
          <p:spPr>
            <a:xfrm>
              <a:off x="6168159" y="2012208"/>
              <a:ext cx="91440" cy="91440"/>
            </a:xfrm>
            <a:prstGeom prst="ellipse">
              <a:avLst/>
            </a:prstGeom>
            <a:solidFill>
              <a:srgbClr val="FF000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31" name="Oval 330"/>
            <p:cNvSpPr/>
            <p:nvPr/>
          </p:nvSpPr>
          <p:spPr>
            <a:xfrm>
              <a:off x="6698054" y="2012868"/>
              <a:ext cx="91440" cy="91440"/>
            </a:xfrm>
            <a:prstGeom prst="ellipse">
              <a:avLst/>
            </a:prstGeom>
            <a:solidFill>
              <a:srgbClr val="7030A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32" name="Oval 331"/>
            <p:cNvSpPr/>
            <p:nvPr/>
          </p:nvSpPr>
          <p:spPr>
            <a:xfrm>
              <a:off x="6505955" y="2234182"/>
              <a:ext cx="91440" cy="91440"/>
            </a:xfrm>
            <a:prstGeom prst="ellipse">
              <a:avLst/>
            </a:prstGeom>
            <a:solidFill>
              <a:schemeClr val="tx1"/>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33" name="Rounded Rectangle 332"/>
            <p:cNvSpPr/>
            <p:nvPr/>
          </p:nvSpPr>
          <p:spPr>
            <a:xfrm>
              <a:off x="7776394" y="1929876"/>
              <a:ext cx="2155877" cy="445039"/>
            </a:xfrm>
            <a:prstGeom prst="roundRect">
              <a:avLst/>
            </a:prstGeom>
            <a:solidFill>
              <a:srgbClr val="92D050"/>
            </a:solidFill>
            <a:ln w="13970" cap="flat" cmpd="sng" algn="ctr">
              <a:solidFill>
                <a:srgbClr val="6F6F74">
                  <a:shade val="50000"/>
                </a:srgbClr>
              </a:solidFill>
              <a:prstDash val="solid"/>
            </a:ln>
            <a:effectLst/>
          </p:spPr>
          <p:txBody>
            <a:bodyPr lIns="0" tIns="0" r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entury Schoolbook" panose="02040604050505020304"/>
                  <a:ea typeface="+mn-ea"/>
                  <a:cs typeface="+mn-cs"/>
                </a:rPr>
                <a:t>P2,P3</a:t>
              </a:r>
            </a:p>
          </p:txBody>
        </p:sp>
        <p:sp>
          <p:nvSpPr>
            <p:cNvPr id="334" name="Oval 333"/>
            <p:cNvSpPr/>
            <p:nvPr/>
          </p:nvSpPr>
          <p:spPr>
            <a:xfrm>
              <a:off x="7987396" y="2247828"/>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35" name="Oval 334"/>
            <p:cNvSpPr/>
            <p:nvPr/>
          </p:nvSpPr>
          <p:spPr>
            <a:xfrm>
              <a:off x="8529450" y="2239149"/>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36" name="Oval 335"/>
            <p:cNvSpPr/>
            <p:nvPr/>
          </p:nvSpPr>
          <p:spPr>
            <a:xfrm>
              <a:off x="7898503" y="1992344"/>
              <a:ext cx="91440" cy="91440"/>
            </a:xfrm>
            <a:prstGeom prst="ellipse">
              <a:avLst/>
            </a:prstGeom>
            <a:solidFill>
              <a:srgbClr val="FF000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37" name="Oval 336"/>
            <p:cNvSpPr/>
            <p:nvPr/>
          </p:nvSpPr>
          <p:spPr>
            <a:xfrm>
              <a:off x="8469038" y="1993004"/>
              <a:ext cx="91440" cy="91440"/>
            </a:xfrm>
            <a:prstGeom prst="ellipse">
              <a:avLst/>
            </a:prstGeom>
            <a:solidFill>
              <a:srgbClr val="7030A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38" name="Oval 337"/>
            <p:cNvSpPr/>
            <p:nvPr/>
          </p:nvSpPr>
          <p:spPr>
            <a:xfrm>
              <a:off x="8307419" y="2214318"/>
              <a:ext cx="91440" cy="91440"/>
            </a:xfrm>
            <a:prstGeom prst="ellipse">
              <a:avLst/>
            </a:prstGeom>
            <a:solidFill>
              <a:schemeClr val="tx1"/>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39" name="Oval 338"/>
            <p:cNvSpPr/>
            <p:nvPr/>
          </p:nvSpPr>
          <p:spPr>
            <a:xfrm>
              <a:off x="9143819" y="2247949"/>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40" name="Oval 339"/>
            <p:cNvSpPr/>
            <p:nvPr/>
          </p:nvSpPr>
          <p:spPr>
            <a:xfrm>
              <a:off x="9685873" y="2239270"/>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41" name="Oval 340"/>
            <p:cNvSpPr/>
            <p:nvPr/>
          </p:nvSpPr>
          <p:spPr>
            <a:xfrm>
              <a:off x="9126046" y="1992465"/>
              <a:ext cx="91440" cy="91440"/>
            </a:xfrm>
            <a:prstGeom prst="ellipse">
              <a:avLst/>
            </a:prstGeom>
            <a:solidFill>
              <a:srgbClr val="FF000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42" name="Oval 341"/>
            <p:cNvSpPr/>
            <p:nvPr/>
          </p:nvSpPr>
          <p:spPr>
            <a:xfrm>
              <a:off x="9655941" y="1993125"/>
              <a:ext cx="91440" cy="91440"/>
            </a:xfrm>
            <a:prstGeom prst="ellipse">
              <a:avLst/>
            </a:prstGeom>
            <a:solidFill>
              <a:srgbClr val="7030A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43" name="Oval 342"/>
            <p:cNvSpPr/>
            <p:nvPr/>
          </p:nvSpPr>
          <p:spPr>
            <a:xfrm>
              <a:off x="9463842" y="2214439"/>
              <a:ext cx="91440" cy="91440"/>
            </a:xfrm>
            <a:prstGeom prst="ellipse">
              <a:avLst/>
            </a:prstGeom>
            <a:solidFill>
              <a:schemeClr val="tx1"/>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grpSp>
      <p:grpSp>
        <p:nvGrpSpPr>
          <p:cNvPr id="344" name="Group 343"/>
          <p:cNvGrpSpPr/>
          <p:nvPr/>
        </p:nvGrpSpPr>
        <p:grpSpPr>
          <a:xfrm>
            <a:off x="4899842" y="5804671"/>
            <a:ext cx="6322272" cy="1032674"/>
            <a:chOff x="4784243" y="1949619"/>
            <a:chExt cx="6322272" cy="1032674"/>
          </a:xfrm>
        </p:grpSpPr>
        <p:sp>
          <p:nvSpPr>
            <p:cNvPr id="345" name="TextBox 344"/>
            <p:cNvSpPr txBox="1"/>
            <p:nvPr/>
          </p:nvSpPr>
          <p:spPr>
            <a:xfrm>
              <a:off x="10123554" y="2152562"/>
              <a:ext cx="98296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srgbClr val="000000"/>
                  </a:solidFill>
                  <a:latin typeface="Century Schoolbook" panose="02040604050505020304"/>
                </a:rPr>
                <a:t>2</a:t>
              </a:r>
              <a:r>
                <a:rPr kumimoji="0" lang="en-US" sz="1800" b="0" i="0" u="none" strike="noStrike" kern="0" cap="none" spc="0" normalizeH="0" baseline="0" noProof="0" dirty="0">
                  <a:ln>
                    <a:noFill/>
                  </a:ln>
                  <a:solidFill>
                    <a:srgbClr val="000000"/>
                  </a:solidFill>
                  <a:effectLst/>
                  <a:uLnTx/>
                  <a:uFillTx/>
                  <a:latin typeface="Century Schoolbook" panose="02040604050505020304"/>
                </a:rPr>
                <a:t>x4 NE</a:t>
              </a:r>
            </a:p>
          </p:txBody>
        </p:sp>
        <p:sp>
          <p:nvSpPr>
            <p:cNvPr id="346" name="Rounded Rectangle 345"/>
            <p:cNvSpPr/>
            <p:nvPr/>
          </p:nvSpPr>
          <p:spPr>
            <a:xfrm>
              <a:off x="4784243" y="2209623"/>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C0</a:t>
              </a:r>
            </a:p>
          </p:txBody>
        </p:sp>
        <p:sp>
          <p:nvSpPr>
            <p:cNvPr id="347" name="Rounded Rectangle 346"/>
            <p:cNvSpPr/>
            <p:nvPr/>
          </p:nvSpPr>
          <p:spPr>
            <a:xfrm>
              <a:off x="5371101" y="2209623"/>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C1</a:t>
              </a:r>
            </a:p>
          </p:txBody>
        </p:sp>
        <p:sp>
          <p:nvSpPr>
            <p:cNvPr id="348" name="Rounded Rectangle 347"/>
            <p:cNvSpPr/>
            <p:nvPr/>
          </p:nvSpPr>
          <p:spPr>
            <a:xfrm>
              <a:off x="5957959" y="2209623"/>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C2</a:t>
              </a:r>
            </a:p>
          </p:txBody>
        </p:sp>
        <p:sp>
          <p:nvSpPr>
            <p:cNvPr id="349" name="Rounded Rectangle 348"/>
            <p:cNvSpPr/>
            <p:nvPr/>
          </p:nvSpPr>
          <p:spPr>
            <a:xfrm>
              <a:off x="6544817" y="2209623"/>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C3</a:t>
              </a:r>
            </a:p>
          </p:txBody>
        </p:sp>
        <p:sp>
          <p:nvSpPr>
            <p:cNvPr id="350" name="Rounded Rectangle 349"/>
            <p:cNvSpPr/>
            <p:nvPr/>
          </p:nvSpPr>
          <p:spPr>
            <a:xfrm>
              <a:off x="7742086" y="2209623"/>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C4</a:t>
              </a:r>
            </a:p>
          </p:txBody>
        </p:sp>
        <p:sp>
          <p:nvSpPr>
            <p:cNvPr id="351" name="Rounded Rectangle 350"/>
            <p:cNvSpPr/>
            <p:nvPr/>
          </p:nvSpPr>
          <p:spPr>
            <a:xfrm>
              <a:off x="8328944" y="2209623"/>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C5</a:t>
              </a:r>
            </a:p>
          </p:txBody>
        </p:sp>
        <p:sp>
          <p:nvSpPr>
            <p:cNvPr id="352" name="Rounded Rectangle 351"/>
            <p:cNvSpPr/>
            <p:nvPr/>
          </p:nvSpPr>
          <p:spPr>
            <a:xfrm>
              <a:off x="8915802" y="2209623"/>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C6</a:t>
              </a:r>
            </a:p>
          </p:txBody>
        </p:sp>
        <p:sp>
          <p:nvSpPr>
            <p:cNvPr id="353" name="Rounded Rectangle 352"/>
            <p:cNvSpPr/>
            <p:nvPr/>
          </p:nvSpPr>
          <p:spPr>
            <a:xfrm>
              <a:off x="9515186" y="2209623"/>
              <a:ext cx="457200" cy="457200"/>
            </a:xfrm>
            <a:prstGeom prst="roundRect">
              <a:avLst/>
            </a:prstGeom>
            <a:solidFill>
              <a:srgbClr val="6F6F74"/>
            </a:solidFill>
            <a:ln w="13970" cap="flat" cmpd="sng" algn="ctr">
              <a:solidFill>
                <a:srgbClr val="6F6F74">
                  <a:shade val="50000"/>
                </a:srgbClr>
              </a:solidFill>
              <a:prstDash val="solid"/>
            </a:ln>
            <a:effectLst/>
          </p:spPr>
          <p:txBody>
            <a:bodyPr lIns="0" tIns="0" rIns="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entury Schoolbook" panose="02040604050505020304"/>
                  <a:ea typeface="+mn-ea"/>
                  <a:cs typeface="+mn-cs"/>
                </a:rPr>
                <a:t>C7</a:t>
              </a:r>
            </a:p>
          </p:txBody>
        </p:sp>
        <p:sp>
          <p:nvSpPr>
            <p:cNvPr id="354" name="TextBox 353"/>
            <p:cNvSpPr txBox="1"/>
            <p:nvPr/>
          </p:nvSpPr>
          <p:spPr>
            <a:xfrm>
              <a:off x="5397640" y="2612961"/>
              <a:ext cx="108234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entury Schoolbook" panose="02040604050505020304"/>
                </a:rPr>
                <a:t>Socket 0</a:t>
              </a:r>
            </a:p>
          </p:txBody>
        </p:sp>
        <p:sp>
          <p:nvSpPr>
            <p:cNvPr id="355" name="TextBox 354"/>
            <p:cNvSpPr txBox="1"/>
            <p:nvPr/>
          </p:nvSpPr>
          <p:spPr>
            <a:xfrm>
              <a:off x="8352428" y="2612961"/>
              <a:ext cx="108234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entury Schoolbook" panose="02040604050505020304"/>
                </a:rPr>
                <a:t>Socket 1</a:t>
              </a:r>
            </a:p>
          </p:txBody>
        </p:sp>
        <p:sp>
          <p:nvSpPr>
            <p:cNvPr id="356" name="Rounded Rectangle 355"/>
            <p:cNvSpPr/>
            <p:nvPr/>
          </p:nvSpPr>
          <p:spPr>
            <a:xfrm>
              <a:off x="4818507" y="1949619"/>
              <a:ext cx="5110209" cy="445039"/>
            </a:xfrm>
            <a:prstGeom prst="roundRect">
              <a:avLst/>
            </a:prstGeom>
            <a:solidFill>
              <a:srgbClr val="92D050"/>
            </a:solidFill>
            <a:ln w="13970" cap="flat" cmpd="sng" algn="ctr">
              <a:solidFill>
                <a:srgbClr val="6F6F74">
                  <a:shade val="50000"/>
                </a:srgbClr>
              </a:solidFill>
              <a:prstDash val="solid"/>
            </a:ln>
            <a:effectLst/>
          </p:spPr>
          <p:txBody>
            <a:bodyPr lIns="0" tIns="0" r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entury Schoolbook" panose="02040604050505020304"/>
                  <a:ea typeface="+mn-ea"/>
                  <a:cs typeface="+mn-cs"/>
                </a:rPr>
                <a:t>P0,P1,P2,P3</a:t>
              </a:r>
            </a:p>
          </p:txBody>
        </p:sp>
        <p:sp>
          <p:nvSpPr>
            <p:cNvPr id="357" name="Left-Right Arrow 356"/>
            <p:cNvSpPr/>
            <p:nvPr/>
          </p:nvSpPr>
          <p:spPr>
            <a:xfrm>
              <a:off x="7065246" y="2363067"/>
              <a:ext cx="613610" cy="249894"/>
            </a:xfrm>
            <a:prstGeom prst="leftRightArrow">
              <a:avLst/>
            </a:prstGeom>
            <a:solidFill>
              <a:srgbClr val="B9A489"/>
            </a:solidFill>
            <a:ln w="13970" cap="flat" cmpd="sng" algn="ctr">
              <a:solidFill>
                <a:srgbClr val="6F6F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358" name="Oval 357"/>
            <p:cNvSpPr/>
            <p:nvPr/>
          </p:nvSpPr>
          <p:spPr>
            <a:xfrm>
              <a:off x="5029509" y="2277731"/>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59" name="Oval 358"/>
            <p:cNvSpPr/>
            <p:nvPr/>
          </p:nvSpPr>
          <p:spPr>
            <a:xfrm>
              <a:off x="5571563" y="2269052"/>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60" name="Oval 359"/>
            <p:cNvSpPr/>
            <p:nvPr/>
          </p:nvSpPr>
          <p:spPr>
            <a:xfrm>
              <a:off x="4940616" y="2012087"/>
              <a:ext cx="91440" cy="91440"/>
            </a:xfrm>
            <a:prstGeom prst="ellipse">
              <a:avLst/>
            </a:prstGeom>
            <a:solidFill>
              <a:srgbClr val="FF000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61" name="Oval 360"/>
            <p:cNvSpPr/>
            <p:nvPr/>
          </p:nvSpPr>
          <p:spPr>
            <a:xfrm>
              <a:off x="5511151" y="2012747"/>
              <a:ext cx="91440" cy="91440"/>
            </a:xfrm>
            <a:prstGeom prst="ellipse">
              <a:avLst/>
            </a:prstGeom>
            <a:solidFill>
              <a:srgbClr val="7030A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62" name="Oval 361"/>
            <p:cNvSpPr/>
            <p:nvPr/>
          </p:nvSpPr>
          <p:spPr>
            <a:xfrm>
              <a:off x="5349532" y="2234061"/>
              <a:ext cx="91440" cy="91440"/>
            </a:xfrm>
            <a:prstGeom prst="ellipse">
              <a:avLst/>
            </a:prstGeom>
            <a:solidFill>
              <a:schemeClr val="tx1"/>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63" name="Oval 362"/>
            <p:cNvSpPr/>
            <p:nvPr/>
          </p:nvSpPr>
          <p:spPr>
            <a:xfrm>
              <a:off x="6185932" y="2277852"/>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64" name="Oval 363"/>
            <p:cNvSpPr/>
            <p:nvPr/>
          </p:nvSpPr>
          <p:spPr>
            <a:xfrm>
              <a:off x="6727986" y="2269173"/>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65" name="Oval 364"/>
            <p:cNvSpPr/>
            <p:nvPr/>
          </p:nvSpPr>
          <p:spPr>
            <a:xfrm>
              <a:off x="6168159" y="2012208"/>
              <a:ext cx="91440" cy="91440"/>
            </a:xfrm>
            <a:prstGeom prst="ellipse">
              <a:avLst/>
            </a:prstGeom>
            <a:solidFill>
              <a:srgbClr val="FF000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66" name="Oval 365"/>
            <p:cNvSpPr/>
            <p:nvPr/>
          </p:nvSpPr>
          <p:spPr>
            <a:xfrm>
              <a:off x="6698054" y="2012868"/>
              <a:ext cx="91440" cy="91440"/>
            </a:xfrm>
            <a:prstGeom prst="ellipse">
              <a:avLst/>
            </a:prstGeom>
            <a:solidFill>
              <a:srgbClr val="7030A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67" name="Oval 366"/>
            <p:cNvSpPr/>
            <p:nvPr/>
          </p:nvSpPr>
          <p:spPr>
            <a:xfrm>
              <a:off x="6505955" y="2234182"/>
              <a:ext cx="91440" cy="91440"/>
            </a:xfrm>
            <a:prstGeom prst="ellipse">
              <a:avLst/>
            </a:prstGeom>
            <a:solidFill>
              <a:schemeClr val="tx1"/>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68" name="Oval 367"/>
            <p:cNvSpPr/>
            <p:nvPr/>
          </p:nvSpPr>
          <p:spPr>
            <a:xfrm>
              <a:off x="7987396" y="2257988"/>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69" name="Oval 368"/>
            <p:cNvSpPr/>
            <p:nvPr/>
          </p:nvSpPr>
          <p:spPr>
            <a:xfrm>
              <a:off x="8529450" y="2249309"/>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70" name="Oval 369"/>
            <p:cNvSpPr/>
            <p:nvPr/>
          </p:nvSpPr>
          <p:spPr>
            <a:xfrm>
              <a:off x="7898503" y="1992344"/>
              <a:ext cx="91440" cy="91440"/>
            </a:xfrm>
            <a:prstGeom prst="ellipse">
              <a:avLst/>
            </a:prstGeom>
            <a:solidFill>
              <a:srgbClr val="FF000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71" name="Oval 370"/>
            <p:cNvSpPr/>
            <p:nvPr/>
          </p:nvSpPr>
          <p:spPr>
            <a:xfrm>
              <a:off x="8469038" y="1993004"/>
              <a:ext cx="91440" cy="91440"/>
            </a:xfrm>
            <a:prstGeom prst="ellipse">
              <a:avLst/>
            </a:prstGeom>
            <a:solidFill>
              <a:srgbClr val="7030A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72" name="Oval 371"/>
            <p:cNvSpPr/>
            <p:nvPr/>
          </p:nvSpPr>
          <p:spPr>
            <a:xfrm>
              <a:off x="8307419" y="2214318"/>
              <a:ext cx="91440" cy="91440"/>
            </a:xfrm>
            <a:prstGeom prst="ellipse">
              <a:avLst/>
            </a:prstGeom>
            <a:solidFill>
              <a:schemeClr val="tx1"/>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73" name="Oval 372"/>
            <p:cNvSpPr/>
            <p:nvPr/>
          </p:nvSpPr>
          <p:spPr>
            <a:xfrm>
              <a:off x="9143819" y="2258109"/>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74" name="Oval 373"/>
            <p:cNvSpPr/>
            <p:nvPr/>
          </p:nvSpPr>
          <p:spPr>
            <a:xfrm>
              <a:off x="9685873" y="2249430"/>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75" name="Oval 374"/>
            <p:cNvSpPr/>
            <p:nvPr/>
          </p:nvSpPr>
          <p:spPr>
            <a:xfrm>
              <a:off x="9126046" y="1992465"/>
              <a:ext cx="91440" cy="91440"/>
            </a:xfrm>
            <a:prstGeom prst="ellipse">
              <a:avLst/>
            </a:prstGeom>
            <a:solidFill>
              <a:srgbClr val="FF000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76" name="Oval 375"/>
            <p:cNvSpPr/>
            <p:nvPr/>
          </p:nvSpPr>
          <p:spPr>
            <a:xfrm>
              <a:off x="9655941" y="1993125"/>
              <a:ext cx="91440" cy="91440"/>
            </a:xfrm>
            <a:prstGeom prst="ellipse">
              <a:avLst/>
            </a:prstGeom>
            <a:solidFill>
              <a:srgbClr val="7030A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77" name="Oval 376"/>
            <p:cNvSpPr/>
            <p:nvPr/>
          </p:nvSpPr>
          <p:spPr>
            <a:xfrm>
              <a:off x="9463842" y="2214439"/>
              <a:ext cx="91440" cy="91440"/>
            </a:xfrm>
            <a:prstGeom prst="ellipse">
              <a:avLst/>
            </a:prstGeom>
            <a:solidFill>
              <a:schemeClr val="tx1"/>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grpSp>
      <p:cxnSp>
        <p:nvCxnSpPr>
          <p:cNvPr id="381" name="Straight Connector 380"/>
          <p:cNvCxnSpPr/>
          <p:nvPr/>
        </p:nvCxnSpPr>
        <p:spPr>
          <a:xfrm>
            <a:off x="3978403" y="3389785"/>
            <a:ext cx="7918957"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23" name="Oval 222"/>
          <p:cNvSpPr/>
          <p:nvPr/>
        </p:nvSpPr>
        <p:spPr>
          <a:xfrm>
            <a:off x="779465" y="5474443"/>
            <a:ext cx="182880" cy="182880"/>
          </a:xfrm>
          <a:prstGeom prst="ellipse">
            <a:avLst/>
          </a:prstGeom>
          <a:solidFill>
            <a:srgbClr val="00B0F0"/>
          </a:solidFill>
          <a:ln w="13970" cap="flat" cmpd="sng" algn="ctr">
            <a:solidFill>
              <a:srgbClr val="6F6F74">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24" name="Oval 223"/>
          <p:cNvSpPr/>
          <p:nvPr/>
        </p:nvSpPr>
        <p:spPr>
          <a:xfrm>
            <a:off x="726037" y="5826514"/>
            <a:ext cx="91440" cy="91440"/>
          </a:xfrm>
          <a:prstGeom prst="ellipse">
            <a:avLst/>
          </a:prstGeom>
          <a:solidFill>
            <a:srgbClr val="FF000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61" name="Oval 260"/>
          <p:cNvSpPr/>
          <p:nvPr/>
        </p:nvSpPr>
        <p:spPr>
          <a:xfrm>
            <a:off x="887678" y="5847396"/>
            <a:ext cx="91440" cy="91440"/>
          </a:xfrm>
          <a:prstGeom prst="ellipse">
            <a:avLst/>
          </a:prstGeom>
          <a:solidFill>
            <a:srgbClr val="7030A0"/>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80" name="Oval 379"/>
          <p:cNvSpPr/>
          <p:nvPr/>
        </p:nvSpPr>
        <p:spPr>
          <a:xfrm>
            <a:off x="841958" y="5973069"/>
            <a:ext cx="91440" cy="91440"/>
          </a:xfrm>
          <a:prstGeom prst="ellipse">
            <a:avLst/>
          </a:prstGeom>
          <a:solidFill>
            <a:schemeClr val="tx1"/>
          </a:solidFill>
          <a:ln w="1397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83" name="Text Box 89"/>
          <p:cNvSpPr txBox="1"/>
          <p:nvPr/>
        </p:nvSpPr>
        <p:spPr>
          <a:xfrm>
            <a:off x="1022662" y="5423643"/>
            <a:ext cx="1575572" cy="284480"/>
          </a:xfrm>
          <a:prstGeom prst="rect">
            <a:avLst/>
          </a:prstGeom>
          <a:solidFill>
            <a:sysClr val="window" lastClr="FFFFFF"/>
          </a:solid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ea typeface="Calibri" panose="020F0502020204030204" pitchFamily="34" charset="0"/>
                <a:cs typeface="Iskoola Pota" panose="020B0502040204020203" pitchFamily="34" charset="0"/>
              </a:rPr>
              <a:t>Worker thread</a:t>
            </a:r>
            <a:endParaRPr kumimoji="0" lang="en-US" sz="1200" b="0" i="0" u="none" strike="noStrike" kern="0" cap="none" spc="0" normalizeH="0" baseline="0" noProof="0" dirty="0">
              <a:ln>
                <a:noFill/>
              </a:ln>
              <a:solidFill>
                <a:sysClr val="windowText" lastClr="000000"/>
              </a:solidFill>
              <a:effectLst/>
              <a:uLnTx/>
              <a:uFillTx/>
              <a:ea typeface="Calibri" panose="020F0502020204030204" pitchFamily="34" charset="0"/>
              <a:cs typeface="Arial Unicode MS" panose="020B0604020202020204" pitchFamily="34" charset="-128"/>
            </a:endParaRPr>
          </a:p>
        </p:txBody>
      </p:sp>
      <p:sp>
        <p:nvSpPr>
          <p:cNvPr id="384" name="Text Box 89"/>
          <p:cNvSpPr txBox="1"/>
          <p:nvPr/>
        </p:nvSpPr>
        <p:spPr>
          <a:xfrm>
            <a:off x="1006569" y="5767847"/>
            <a:ext cx="1575572" cy="284480"/>
          </a:xfrm>
          <a:prstGeom prst="rect">
            <a:avLst/>
          </a:prstGeom>
          <a:solidFill>
            <a:sysClr val="window" lastClr="FFFFFF"/>
          </a:solid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ea typeface="Calibri" panose="020F0502020204030204" pitchFamily="34" charset="0"/>
                <a:cs typeface="Iskoola Pota" panose="020B0502040204020203" pitchFamily="34" charset="0"/>
              </a:rPr>
              <a:t>Background thread (GC</a:t>
            </a:r>
            <a:r>
              <a:rPr kumimoji="0" lang="en-US" sz="1200" b="0" i="0" u="none" strike="noStrike" kern="0" cap="none" spc="0" normalizeH="0" noProof="0" dirty="0">
                <a:ln>
                  <a:noFill/>
                </a:ln>
                <a:solidFill>
                  <a:sysClr val="windowText" lastClr="000000"/>
                </a:solidFill>
                <a:effectLst/>
                <a:uLnTx/>
                <a:uFillTx/>
                <a:ea typeface="Calibri" panose="020F0502020204030204" pitchFamily="34" charset="0"/>
                <a:cs typeface="Iskoola Pota" panose="020B0502040204020203" pitchFamily="34" charset="0"/>
              </a:rPr>
              <a:t> and </a:t>
            </a:r>
            <a:r>
              <a:rPr kumimoji="0" lang="en-US" sz="1200" b="0" i="0" u="none" strike="noStrike" kern="0" cap="none" spc="0" normalizeH="0" noProof="0" dirty="0" err="1">
                <a:ln>
                  <a:noFill/>
                </a:ln>
                <a:solidFill>
                  <a:sysClr val="windowText" lastClr="000000"/>
                </a:solidFill>
                <a:effectLst/>
                <a:uLnTx/>
                <a:uFillTx/>
                <a:ea typeface="Calibri" panose="020F0502020204030204" pitchFamily="34" charset="0"/>
                <a:cs typeface="Iskoola Pota" panose="020B0502040204020203" pitchFamily="34" charset="0"/>
              </a:rPr>
              <a:t>othe</a:t>
            </a:r>
            <a:r>
              <a:rPr lang="en-US" sz="1200" kern="0" dirty="0">
                <a:solidFill>
                  <a:sysClr val="windowText" lastClr="000000"/>
                </a:solidFill>
                <a:ea typeface="Calibri" panose="020F0502020204030204" pitchFamily="34" charset="0"/>
                <a:cs typeface="Iskoola Pota" panose="020B0502040204020203" pitchFamily="34" charset="0"/>
              </a:rPr>
              <a:t>r JVM threads)</a:t>
            </a:r>
            <a:endParaRPr kumimoji="0" lang="en-US" sz="1200" b="0" i="0" u="none" strike="noStrike" kern="0" cap="none" spc="0" normalizeH="0" baseline="0" noProof="0" dirty="0">
              <a:ln>
                <a:noFill/>
              </a:ln>
              <a:solidFill>
                <a:sysClr val="windowText" lastClr="000000"/>
              </a:solidFill>
              <a:effectLst/>
              <a:uLnTx/>
              <a:uFillTx/>
              <a:ea typeface="Calibri" panose="020F0502020204030204" pitchFamily="34" charset="0"/>
              <a:cs typeface="Arial Unicode MS" panose="020B0604020202020204" pitchFamily="34" charset="-128"/>
            </a:endParaRPr>
          </a:p>
        </p:txBody>
      </p:sp>
      <p:sp>
        <p:nvSpPr>
          <p:cNvPr id="385" name="Text Box 89"/>
          <p:cNvSpPr txBox="1"/>
          <p:nvPr/>
        </p:nvSpPr>
        <p:spPr>
          <a:xfrm>
            <a:off x="1020479" y="6139594"/>
            <a:ext cx="1575572" cy="284480"/>
          </a:xfrm>
          <a:prstGeom prst="rect">
            <a:avLst/>
          </a:prstGeom>
          <a:solidFill>
            <a:sysClr val="window" lastClr="FFFFFF"/>
          </a:solid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ea typeface="Calibri" panose="020F0502020204030204" pitchFamily="34" charset="0"/>
                <a:cs typeface="Iskoola Pota" panose="020B0502040204020203" pitchFamily="34" charset="0"/>
              </a:rPr>
              <a:t>Process</a:t>
            </a:r>
            <a:endParaRPr kumimoji="0" lang="en-US" sz="1200" b="0" i="0" u="none" strike="noStrike" kern="0" cap="none" spc="0" normalizeH="0" baseline="0" noProof="0" dirty="0">
              <a:ln>
                <a:noFill/>
              </a:ln>
              <a:solidFill>
                <a:sysClr val="windowText" lastClr="000000"/>
              </a:solidFill>
              <a:effectLst/>
              <a:uLnTx/>
              <a:uFillTx/>
              <a:ea typeface="Calibri" panose="020F0502020204030204" pitchFamily="34" charset="0"/>
              <a:cs typeface="Arial Unicode MS" panose="020B0604020202020204" pitchFamily="34" charset="-128"/>
            </a:endParaRPr>
          </a:p>
        </p:txBody>
      </p:sp>
      <p:sp>
        <p:nvSpPr>
          <p:cNvPr id="382" name="Rounded Rectangle 381"/>
          <p:cNvSpPr/>
          <p:nvPr/>
        </p:nvSpPr>
        <p:spPr>
          <a:xfrm>
            <a:off x="719148" y="6172831"/>
            <a:ext cx="303514" cy="218006"/>
          </a:xfrm>
          <a:prstGeom prst="roundRect">
            <a:avLst/>
          </a:prstGeom>
          <a:solidFill>
            <a:srgbClr val="92D050"/>
          </a:solidFill>
          <a:ln w="13970" cap="flat" cmpd="sng" algn="ctr">
            <a:solidFill>
              <a:srgbClr val="6F6F74">
                <a:shade val="50000"/>
              </a:srgbClr>
            </a:solidFill>
            <a:prstDash val="solid"/>
          </a:ln>
          <a:effectLst/>
        </p:spPr>
        <p:txBody>
          <a:bodyPr lIns="0" tIns="0" r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812132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Quick Peek into Performance </a:t>
            </a:r>
          </a:p>
        </p:txBody>
      </p:sp>
      <p:sp>
        <p:nvSpPr>
          <p:cNvPr id="4" name="Date Placeholder 3"/>
          <p:cNvSpPr>
            <a:spLocks noGrp="1"/>
          </p:cNvSpPr>
          <p:nvPr>
            <p:ph type="dt" sz="half" idx="10"/>
          </p:nvPr>
        </p:nvSpPr>
        <p:spPr/>
        <p:txBody>
          <a:bodyPr/>
          <a:lstStyle/>
          <a:p>
            <a:pPr algn="r"/>
            <a:r>
              <a:rPr lang="en-US"/>
              <a:t>9/28/2016</a:t>
            </a:r>
            <a:endParaRPr lang="en-US" dirty="0"/>
          </a:p>
        </p:txBody>
      </p:sp>
      <p:sp>
        <p:nvSpPr>
          <p:cNvPr id="5" name="Footer Placeholder 4"/>
          <p:cNvSpPr>
            <a:spLocks noGrp="1"/>
          </p:cNvSpPr>
          <p:nvPr>
            <p:ph type="ftr" sz="quarter" idx="11"/>
          </p:nvPr>
        </p:nvSpPr>
        <p:spPr/>
        <p:txBody>
          <a:bodyPr/>
          <a:lstStyle/>
          <a:p>
            <a:pPr algn="ctr"/>
            <a:r>
              <a:rPr lang="en-US"/>
              <a:t>Ph.D. Dissertation Defense</a:t>
            </a:r>
            <a:endParaRPr lang="en-US" dirty="0"/>
          </a:p>
        </p:txBody>
      </p:sp>
      <p:sp>
        <p:nvSpPr>
          <p:cNvPr id="6" name="Slide Number Placeholder 5"/>
          <p:cNvSpPr>
            <a:spLocks noGrp="1"/>
          </p:cNvSpPr>
          <p:nvPr>
            <p:ph type="sldNum" sz="quarter" idx="12"/>
          </p:nvPr>
        </p:nvSpPr>
        <p:spPr/>
        <p:txBody>
          <a:bodyPr>
            <a:normAutofit fontScale="92500" lnSpcReduction="10000"/>
          </a:bodyPr>
          <a:lstStyle/>
          <a:p>
            <a:fld id="{9C1BBE50-AC4E-4E27-8193-601C5ABE0879}" type="slidenum">
              <a:rPr lang="en-US" smtClean="0"/>
              <a:t>15</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217541920"/>
              </p:ext>
            </p:extLst>
          </p:nvPr>
        </p:nvGraphicFramePr>
        <p:xfrm>
          <a:off x="577403" y="1058948"/>
          <a:ext cx="11061577" cy="44897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1398816142"/>
              </p:ext>
            </p:extLst>
          </p:nvPr>
        </p:nvGraphicFramePr>
        <p:xfrm>
          <a:off x="577402" y="1058948"/>
          <a:ext cx="11061577" cy="44897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1394575608"/>
              </p:ext>
            </p:extLst>
          </p:nvPr>
        </p:nvGraphicFramePr>
        <p:xfrm>
          <a:off x="577402" y="1058948"/>
          <a:ext cx="11061577" cy="44897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4092315947"/>
              </p:ext>
            </p:extLst>
          </p:nvPr>
        </p:nvGraphicFramePr>
        <p:xfrm>
          <a:off x="577402" y="1058948"/>
          <a:ext cx="11061577" cy="4489796"/>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7116572" y="1344101"/>
            <a:ext cx="2962671" cy="369332"/>
          </a:xfrm>
          <a:prstGeom prst="rect">
            <a:avLst/>
          </a:prstGeom>
          <a:noFill/>
        </p:spPr>
        <p:txBody>
          <a:bodyPr wrap="none" rtlCol="0">
            <a:spAutoFit/>
          </a:bodyPr>
          <a:lstStyle/>
          <a:p>
            <a:r>
              <a:rPr lang="en-US" dirty="0"/>
              <a:t>No thread pinning and FJ</a:t>
            </a:r>
          </a:p>
        </p:txBody>
      </p:sp>
      <p:sp>
        <p:nvSpPr>
          <p:cNvPr id="11" name="TextBox 10"/>
          <p:cNvSpPr txBox="1"/>
          <p:nvPr/>
        </p:nvSpPr>
        <p:spPr>
          <a:xfrm>
            <a:off x="6283452" y="2568160"/>
            <a:ext cx="3555782" cy="369332"/>
          </a:xfrm>
          <a:prstGeom prst="rect">
            <a:avLst/>
          </a:prstGeom>
          <a:noFill/>
        </p:spPr>
        <p:txBody>
          <a:bodyPr wrap="none" rtlCol="0">
            <a:spAutoFit/>
          </a:bodyPr>
          <a:lstStyle/>
          <a:p>
            <a:r>
              <a:rPr lang="en-US" dirty="0"/>
              <a:t>Threads pinned to cores and FJ</a:t>
            </a:r>
          </a:p>
        </p:txBody>
      </p:sp>
      <p:sp>
        <p:nvSpPr>
          <p:cNvPr id="13" name="TextBox 12"/>
          <p:cNvSpPr txBox="1"/>
          <p:nvPr/>
        </p:nvSpPr>
        <p:spPr>
          <a:xfrm>
            <a:off x="5887212" y="3459354"/>
            <a:ext cx="3147015" cy="369332"/>
          </a:xfrm>
          <a:prstGeom prst="rect">
            <a:avLst/>
          </a:prstGeom>
          <a:noFill/>
        </p:spPr>
        <p:txBody>
          <a:bodyPr wrap="none" rtlCol="0">
            <a:spAutoFit/>
          </a:bodyPr>
          <a:lstStyle/>
          <a:p>
            <a:r>
              <a:rPr lang="en-US" dirty="0"/>
              <a:t>No thread pinning and BSP</a:t>
            </a:r>
          </a:p>
        </p:txBody>
      </p:sp>
      <p:sp>
        <p:nvSpPr>
          <p:cNvPr id="14" name="TextBox 13"/>
          <p:cNvSpPr txBox="1"/>
          <p:nvPr/>
        </p:nvSpPr>
        <p:spPr>
          <a:xfrm>
            <a:off x="6403908" y="4159929"/>
            <a:ext cx="3804247" cy="369332"/>
          </a:xfrm>
          <a:prstGeom prst="rect">
            <a:avLst/>
          </a:prstGeom>
          <a:noFill/>
        </p:spPr>
        <p:txBody>
          <a:bodyPr wrap="none" rtlCol="0">
            <a:spAutoFit/>
          </a:bodyPr>
          <a:lstStyle/>
          <a:p>
            <a:r>
              <a:rPr lang="en-US" dirty="0"/>
              <a:t>Threads pinned to cores and BSP</a:t>
            </a:r>
          </a:p>
        </p:txBody>
      </p:sp>
      <p:sp>
        <p:nvSpPr>
          <p:cNvPr id="15" name="Freeform 14"/>
          <p:cNvSpPr/>
          <p:nvPr/>
        </p:nvSpPr>
        <p:spPr>
          <a:xfrm>
            <a:off x="1929302" y="1829327"/>
            <a:ext cx="7726681" cy="1087120"/>
          </a:xfrm>
          <a:custGeom>
            <a:avLst/>
            <a:gdLst>
              <a:gd name="connsiteX0" fmla="*/ 0 w 7589520"/>
              <a:gd name="connsiteY0" fmla="*/ 1087120 h 1087120"/>
              <a:gd name="connsiteX1" fmla="*/ 172720 w 7589520"/>
              <a:gd name="connsiteY1" fmla="*/ 1076960 h 1087120"/>
              <a:gd name="connsiteX2" fmla="*/ 233680 w 7589520"/>
              <a:gd name="connsiteY2" fmla="*/ 1056640 h 1087120"/>
              <a:gd name="connsiteX3" fmla="*/ 264160 w 7589520"/>
              <a:gd name="connsiteY3" fmla="*/ 1046480 h 1087120"/>
              <a:gd name="connsiteX4" fmla="*/ 325120 w 7589520"/>
              <a:gd name="connsiteY4" fmla="*/ 1005840 h 1087120"/>
              <a:gd name="connsiteX5" fmla="*/ 386080 w 7589520"/>
              <a:gd name="connsiteY5" fmla="*/ 985520 h 1087120"/>
              <a:gd name="connsiteX6" fmla="*/ 477520 w 7589520"/>
              <a:gd name="connsiteY6" fmla="*/ 965200 h 1087120"/>
              <a:gd name="connsiteX7" fmla="*/ 660400 w 7589520"/>
              <a:gd name="connsiteY7" fmla="*/ 944880 h 1087120"/>
              <a:gd name="connsiteX8" fmla="*/ 721360 w 7589520"/>
              <a:gd name="connsiteY8" fmla="*/ 894080 h 1087120"/>
              <a:gd name="connsiteX9" fmla="*/ 782320 w 7589520"/>
              <a:gd name="connsiteY9" fmla="*/ 873760 h 1087120"/>
              <a:gd name="connsiteX10" fmla="*/ 812800 w 7589520"/>
              <a:gd name="connsiteY10" fmla="*/ 853440 h 1087120"/>
              <a:gd name="connsiteX11" fmla="*/ 873760 w 7589520"/>
              <a:gd name="connsiteY11" fmla="*/ 833120 h 1087120"/>
              <a:gd name="connsiteX12" fmla="*/ 904240 w 7589520"/>
              <a:gd name="connsiteY12" fmla="*/ 812800 h 1087120"/>
              <a:gd name="connsiteX13" fmla="*/ 934720 w 7589520"/>
              <a:gd name="connsiteY13" fmla="*/ 782320 h 1087120"/>
              <a:gd name="connsiteX14" fmla="*/ 965200 w 7589520"/>
              <a:gd name="connsiteY14" fmla="*/ 772160 h 1087120"/>
              <a:gd name="connsiteX15" fmla="*/ 1026160 w 7589520"/>
              <a:gd name="connsiteY15" fmla="*/ 741680 h 1087120"/>
              <a:gd name="connsiteX16" fmla="*/ 1127760 w 7589520"/>
              <a:gd name="connsiteY16" fmla="*/ 751840 h 1087120"/>
              <a:gd name="connsiteX17" fmla="*/ 1219200 w 7589520"/>
              <a:gd name="connsiteY17" fmla="*/ 782320 h 1087120"/>
              <a:gd name="connsiteX18" fmla="*/ 1249680 w 7589520"/>
              <a:gd name="connsiteY18" fmla="*/ 792480 h 1087120"/>
              <a:gd name="connsiteX19" fmla="*/ 1442720 w 7589520"/>
              <a:gd name="connsiteY19" fmla="*/ 812800 h 1087120"/>
              <a:gd name="connsiteX20" fmla="*/ 1544320 w 7589520"/>
              <a:gd name="connsiteY20" fmla="*/ 833120 h 1087120"/>
              <a:gd name="connsiteX21" fmla="*/ 1676400 w 7589520"/>
              <a:gd name="connsiteY21" fmla="*/ 822960 h 1087120"/>
              <a:gd name="connsiteX22" fmla="*/ 1737360 w 7589520"/>
              <a:gd name="connsiteY22" fmla="*/ 792480 h 1087120"/>
              <a:gd name="connsiteX23" fmla="*/ 1879600 w 7589520"/>
              <a:gd name="connsiteY23" fmla="*/ 751840 h 1087120"/>
              <a:gd name="connsiteX24" fmla="*/ 2032000 w 7589520"/>
              <a:gd name="connsiteY24" fmla="*/ 721360 h 1087120"/>
              <a:gd name="connsiteX25" fmla="*/ 2113280 w 7589520"/>
              <a:gd name="connsiteY25" fmla="*/ 731520 h 1087120"/>
              <a:gd name="connsiteX26" fmla="*/ 2164080 w 7589520"/>
              <a:gd name="connsiteY26" fmla="*/ 741680 h 1087120"/>
              <a:gd name="connsiteX27" fmla="*/ 2316480 w 7589520"/>
              <a:gd name="connsiteY27" fmla="*/ 731520 h 1087120"/>
              <a:gd name="connsiteX28" fmla="*/ 2346960 w 7589520"/>
              <a:gd name="connsiteY28" fmla="*/ 711200 h 1087120"/>
              <a:gd name="connsiteX29" fmla="*/ 2448560 w 7589520"/>
              <a:gd name="connsiteY29" fmla="*/ 690880 h 1087120"/>
              <a:gd name="connsiteX30" fmla="*/ 2550160 w 7589520"/>
              <a:gd name="connsiteY30" fmla="*/ 660400 h 1087120"/>
              <a:gd name="connsiteX31" fmla="*/ 2590800 w 7589520"/>
              <a:gd name="connsiteY31" fmla="*/ 629920 h 1087120"/>
              <a:gd name="connsiteX32" fmla="*/ 2844800 w 7589520"/>
              <a:gd name="connsiteY32" fmla="*/ 599440 h 1087120"/>
              <a:gd name="connsiteX33" fmla="*/ 2875280 w 7589520"/>
              <a:gd name="connsiteY33" fmla="*/ 589280 h 1087120"/>
              <a:gd name="connsiteX34" fmla="*/ 2946400 w 7589520"/>
              <a:gd name="connsiteY34" fmla="*/ 538480 h 1087120"/>
              <a:gd name="connsiteX35" fmla="*/ 2976880 w 7589520"/>
              <a:gd name="connsiteY35" fmla="*/ 528320 h 1087120"/>
              <a:gd name="connsiteX36" fmla="*/ 3017520 w 7589520"/>
              <a:gd name="connsiteY36" fmla="*/ 508000 h 1087120"/>
              <a:gd name="connsiteX37" fmla="*/ 3200400 w 7589520"/>
              <a:gd name="connsiteY37" fmla="*/ 487680 h 1087120"/>
              <a:gd name="connsiteX38" fmla="*/ 3241040 w 7589520"/>
              <a:gd name="connsiteY38" fmla="*/ 477520 h 1087120"/>
              <a:gd name="connsiteX39" fmla="*/ 3302000 w 7589520"/>
              <a:gd name="connsiteY39" fmla="*/ 457200 h 1087120"/>
              <a:gd name="connsiteX40" fmla="*/ 3342640 w 7589520"/>
              <a:gd name="connsiteY40" fmla="*/ 447040 h 1087120"/>
              <a:gd name="connsiteX41" fmla="*/ 3596640 w 7589520"/>
              <a:gd name="connsiteY41" fmla="*/ 436880 h 1087120"/>
              <a:gd name="connsiteX42" fmla="*/ 3738880 w 7589520"/>
              <a:gd name="connsiteY42" fmla="*/ 436880 h 1087120"/>
              <a:gd name="connsiteX43" fmla="*/ 3901440 w 7589520"/>
              <a:gd name="connsiteY43" fmla="*/ 426720 h 1087120"/>
              <a:gd name="connsiteX44" fmla="*/ 3962400 w 7589520"/>
              <a:gd name="connsiteY44" fmla="*/ 406400 h 1087120"/>
              <a:gd name="connsiteX45" fmla="*/ 4084320 w 7589520"/>
              <a:gd name="connsiteY45" fmla="*/ 375920 h 1087120"/>
              <a:gd name="connsiteX46" fmla="*/ 4114800 w 7589520"/>
              <a:gd name="connsiteY46" fmla="*/ 365760 h 1087120"/>
              <a:gd name="connsiteX47" fmla="*/ 4145280 w 7589520"/>
              <a:gd name="connsiteY47" fmla="*/ 345440 h 1087120"/>
              <a:gd name="connsiteX48" fmla="*/ 4460240 w 7589520"/>
              <a:gd name="connsiteY48" fmla="*/ 345440 h 1087120"/>
              <a:gd name="connsiteX49" fmla="*/ 4500880 w 7589520"/>
              <a:gd name="connsiteY49" fmla="*/ 325120 h 1087120"/>
              <a:gd name="connsiteX50" fmla="*/ 4541520 w 7589520"/>
              <a:gd name="connsiteY50" fmla="*/ 314960 h 1087120"/>
              <a:gd name="connsiteX51" fmla="*/ 4592320 w 7589520"/>
              <a:gd name="connsiteY51" fmla="*/ 254000 h 1087120"/>
              <a:gd name="connsiteX52" fmla="*/ 4653280 w 7589520"/>
              <a:gd name="connsiteY52" fmla="*/ 233680 h 1087120"/>
              <a:gd name="connsiteX53" fmla="*/ 4714240 w 7589520"/>
              <a:gd name="connsiteY53" fmla="*/ 193040 h 1087120"/>
              <a:gd name="connsiteX54" fmla="*/ 4754880 w 7589520"/>
              <a:gd name="connsiteY54" fmla="*/ 162560 h 1087120"/>
              <a:gd name="connsiteX55" fmla="*/ 4856480 w 7589520"/>
              <a:gd name="connsiteY55" fmla="*/ 101600 h 1087120"/>
              <a:gd name="connsiteX56" fmla="*/ 4886960 w 7589520"/>
              <a:gd name="connsiteY56" fmla="*/ 81280 h 1087120"/>
              <a:gd name="connsiteX57" fmla="*/ 4958080 w 7589520"/>
              <a:gd name="connsiteY57" fmla="*/ 60960 h 1087120"/>
              <a:gd name="connsiteX58" fmla="*/ 4988560 w 7589520"/>
              <a:gd name="connsiteY58" fmla="*/ 50800 h 1087120"/>
              <a:gd name="connsiteX59" fmla="*/ 5019040 w 7589520"/>
              <a:gd name="connsiteY59" fmla="*/ 30480 h 1087120"/>
              <a:gd name="connsiteX60" fmla="*/ 5171440 w 7589520"/>
              <a:gd name="connsiteY60" fmla="*/ 20320 h 1087120"/>
              <a:gd name="connsiteX61" fmla="*/ 5242560 w 7589520"/>
              <a:gd name="connsiteY61" fmla="*/ 0 h 1087120"/>
              <a:gd name="connsiteX62" fmla="*/ 5394960 w 7589520"/>
              <a:gd name="connsiteY62" fmla="*/ 10160 h 1087120"/>
              <a:gd name="connsiteX63" fmla="*/ 5567680 w 7589520"/>
              <a:gd name="connsiteY63" fmla="*/ 30480 h 1087120"/>
              <a:gd name="connsiteX64" fmla="*/ 5628640 w 7589520"/>
              <a:gd name="connsiteY64" fmla="*/ 50800 h 1087120"/>
              <a:gd name="connsiteX65" fmla="*/ 5699760 w 7589520"/>
              <a:gd name="connsiteY65" fmla="*/ 71120 h 1087120"/>
              <a:gd name="connsiteX66" fmla="*/ 5811520 w 7589520"/>
              <a:gd name="connsiteY66" fmla="*/ 60960 h 1087120"/>
              <a:gd name="connsiteX67" fmla="*/ 5852160 w 7589520"/>
              <a:gd name="connsiteY67" fmla="*/ 40640 h 1087120"/>
              <a:gd name="connsiteX68" fmla="*/ 5953760 w 7589520"/>
              <a:gd name="connsiteY68" fmla="*/ 10160 h 1087120"/>
              <a:gd name="connsiteX69" fmla="*/ 6167120 w 7589520"/>
              <a:gd name="connsiteY69" fmla="*/ 0 h 1087120"/>
              <a:gd name="connsiteX70" fmla="*/ 6268720 w 7589520"/>
              <a:gd name="connsiteY70" fmla="*/ 10160 h 1087120"/>
              <a:gd name="connsiteX71" fmla="*/ 6380480 w 7589520"/>
              <a:gd name="connsiteY71" fmla="*/ 40640 h 1087120"/>
              <a:gd name="connsiteX72" fmla="*/ 7010400 w 7589520"/>
              <a:gd name="connsiteY72" fmla="*/ 40640 h 1087120"/>
              <a:gd name="connsiteX73" fmla="*/ 7071360 w 7589520"/>
              <a:gd name="connsiteY73" fmla="*/ 50800 h 1087120"/>
              <a:gd name="connsiteX74" fmla="*/ 7406640 w 7589520"/>
              <a:gd name="connsiteY74" fmla="*/ 50800 h 1087120"/>
              <a:gd name="connsiteX75" fmla="*/ 7467600 w 7589520"/>
              <a:gd name="connsiteY75" fmla="*/ 91440 h 1087120"/>
              <a:gd name="connsiteX76" fmla="*/ 7589520 w 7589520"/>
              <a:gd name="connsiteY76" fmla="*/ 111760 h 1087120"/>
              <a:gd name="connsiteX0" fmla="*/ 0 w 7589520"/>
              <a:gd name="connsiteY0" fmla="*/ 1087120 h 1087120"/>
              <a:gd name="connsiteX1" fmla="*/ 172720 w 7589520"/>
              <a:gd name="connsiteY1" fmla="*/ 1076960 h 1087120"/>
              <a:gd name="connsiteX2" fmla="*/ 233680 w 7589520"/>
              <a:gd name="connsiteY2" fmla="*/ 1056640 h 1087120"/>
              <a:gd name="connsiteX3" fmla="*/ 264160 w 7589520"/>
              <a:gd name="connsiteY3" fmla="*/ 1046480 h 1087120"/>
              <a:gd name="connsiteX4" fmla="*/ 325120 w 7589520"/>
              <a:gd name="connsiteY4" fmla="*/ 1005840 h 1087120"/>
              <a:gd name="connsiteX5" fmla="*/ 386080 w 7589520"/>
              <a:gd name="connsiteY5" fmla="*/ 985520 h 1087120"/>
              <a:gd name="connsiteX6" fmla="*/ 477520 w 7589520"/>
              <a:gd name="connsiteY6" fmla="*/ 965200 h 1087120"/>
              <a:gd name="connsiteX7" fmla="*/ 660400 w 7589520"/>
              <a:gd name="connsiteY7" fmla="*/ 944880 h 1087120"/>
              <a:gd name="connsiteX8" fmla="*/ 721360 w 7589520"/>
              <a:gd name="connsiteY8" fmla="*/ 894080 h 1087120"/>
              <a:gd name="connsiteX9" fmla="*/ 782320 w 7589520"/>
              <a:gd name="connsiteY9" fmla="*/ 873760 h 1087120"/>
              <a:gd name="connsiteX10" fmla="*/ 812800 w 7589520"/>
              <a:gd name="connsiteY10" fmla="*/ 853440 h 1087120"/>
              <a:gd name="connsiteX11" fmla="*/ 873760 w 7589520"/>
              <a:gd name="connsiteY11" fmla="*/ 833120 h 1087120"/>
              <a:gd name="connsiteX12" fmla="*/ 904240 w 7589520"/>
              <a:gd name="connsiteY12" fmla="*/ 812800 h 1087120"/>
              <a:gd name="connsiteX13" fmla="*/ 934720 w 7589520"/>
              <a:gd name="connsiteY13" fmla="*/ 782320 h 1087120"/>
              <a:gd name="connsiteX14" fmla="*/ 965200 w 7589520"/>
              <a:gd name="connsiteY14" fmla="*/ 772160 h 1087120"/>
              <a:gd name="connsiteX15" fmla="*/ 1026160 w 7589520"/>
              <a:gd name="connsiteY15" fmla="*/ 741680 h 1087120"/>
              <a:gd name="connsiteX16" fmla="*/ 1127760 w 7589520"/>
              <a:gd name="connsiteY16" fmla="*/ 751840 h 1087120"/>
              <a:gd name="connsiteX17" fmla="*/ 1219200 w 7589520"/>
              <a:gd name="connsiteY17" fmla="*/ 782320 h 1087120"/>
              <a:gd name="connsiteX18" fmla="*/ 1249680 w 7589520"/>
              <a:gd name="connsiteY18" fmla="*/ 792480 h 1087120"/>
              <a:gd name="connsiteX19" fmla="*/ 1442720 w 7589520"/>
              <a:gd name="connsiteY19" fmla="*/ 812800 h 1087120"/>
              <a:gd name="connsiteX20" fmla="*/ 1554480 w 7589520"/>
              <a:gd name="connsiteY20" fmla="*/ 762000 h 1087120"/>
              <a:gd name="connsiteX21" fmla="*/ 1676400 w 7589520"/>
              <a:gd name="connsiteY21" fmla="*/ 822960 h 1087120"/>
              <a:gd name="connsiteX22" fmla="*/ 1737360 w 7589520"/>
              <a:gd name="connsiteY22" fmla="*/ 792480 h 1087120"/>
              <a:gd name="connsiteX23" fmla="*/ 1879600 w 7589520"/>
              <a:gd name="connsiteY23" fmla="*/ 751840 h 1087120"/>
              <a:gd name="connsiteX24" fmla="*/ 2032000 w 7589520"/>
              <a:gd name="connsiteY24" fmla="*/ 721360 h 1087120"/>
              <a:gd name="connsiteX25" fmla="*/ 2113280 w 7589520"/>
              <a:gd name="connsiteY25" fmla="*/ 731520 h 1087120"/>
              <a:gd name="connsiteX26" fmla="*/ 2164080 w 7589520"/>
              <a:gd name="connsiteY26" fmla="*/ 741680 h 1087120"/>
              <a:gd name="connsiteX27" fmla="*/ 2316480 w 7589520"/>
              <a:gd name="connsiteY27" fmla="*/ 731520 h 1087120"/>
              <a:gd name="connsiteX28" fmla="*/ 2346960 w 7589520"/>
              <a:gd name="connsiteY28" fmla="*/ 711200 h 1087120"/>
              <a:gd name="connsiteX29" fmla="*/ 2448560 w 7589520"/>
              <a:gd name="connsiteY29" fmla="*/ 690880 h 1087120"/>
              <a:gd name="connsiteX30" fmla="*/ 2550160 w 7589520"/>
              <a:gd name="connsiteY30" fmla="*/ 660400 h 1087120"/>
              <a:gd name="connsiteX31" fmla="*/ 2590800 w 7589520"/>
              <a:gd name="connsiteY31" fmla="*/ 629920 h 1087120"/>
              <a:gd name="connsiteX32" fmla="*/ 2844800 w 7589520"/>
              <a:gd name="connsiteY32" fmla="*/ 599440 h 1087120"/>
              <a:gd name="connsiteX33" fmla="*/ 2875280 w 7589520"/>
              <a:gd name="connsiteY33" fmla="*/ 589280 h 1087120"/>
              <a:gd name="connsiteX34" fmla="*/ 2946400 w 7589520"/>
              <a:gd name="connsiteY34" fmla="*/ 538480 h 1087120"/>
              <a:gd name="connsiteX35" fmla="*/ 2976880 w 7589520"/>
              <a:gd name="connsiteY35" fmla="*/ 528320 h 1087120"/>
              <a:gd name="connsiteX36" fmla="*/ 3017520 w 7589520"/>
              <a:gd name="connsiteY36" fmla="*/ 508000 h 1087120"/>
              <a:gd name="connsiteX37" fmla="*/ 3200400 w 7589520"/>
              <a:gd name="connsiteY37" fmla="*/ 487680 h 1087120"/>
              <a:gd name="connsiteX38" fmla="*/ 3241040 w 7589520"/>
              <a:gd name="connsiteY38" fmla="*/ 477520 h 1087120"/>
              <a:gd name="connsiteX39" fmla="*/ 3302000 w 7589520"/>
              <a:gd name="connsiteY39" fmla="*/ 457200 h 1087120"/>
              <a:gd name="connsiteX40" fmla="*/ 3342640 w 7589520"/>
              <a:gd name="connsiteY40" fmla="*/ 447040 h 1087120"/>
              <a:gd name="connsiteX41" fmla="*/ 3596640 w 7589520"/>
              <a:gd name="connsiteY41" fmla="*/ 436880 h 1087120"/>
              <a:gd name="connsiteX42" fmla="*/ 3738880 w 7589520"/>
              <a:gd name="connsiteY42" fmla="*/ 436880 h 1087120"/>
              <a:gd name="connsiteX43" fmla="*/ 3901440 w 7589520"/>
              <a:gd name="connsiteY43" fmla="*/ 426720 h 1087120"/>
              <a:gd name="connsiteX44" fmla="*/ 3962400 w 7589520"/>
              <a:gd name="connsiteY44" fmla="*/ 406400 h 1087120"/>
              <a:gd name="connsiteX45" fmla="*/ 4084320 w 7589520"/>
              <a:gd name="connsiteY45" fmla="*/ 375920 h 1087120"/>
              <a:gd name="connsiteX46" fmla="*/ 4114800 w 7589520"/>
              <a:gd name="connsiteY46" fmla="*/ 365760 h 1087120"/>
              <a:gd name="connsiteX47" fmla="*/ 4145280 w 7589520"/>
              <a:gd name="connsiteY47" fmla="*/ 345440 h 1087120"/>
              <a:gd name="connsiteX48" fmla="*/ 4460240 w 7589520"/>
              <a:gd name="connsiteY48" fmla="*/ 345440 h 1087120"/>
              <a:gd name="connsiteX49" fmla="*/ 4500880 w 7589520"/>
              <a:gd name="connsiteY49" fmla="*/ 325120 h 1087120"/>
              <a:gd name="connsiteX50" fmla="*/ 4541520 w 7589520"/>
              <a:gd name="connsiteY50" fmla="*/ 314960 h 1087120"/>
              <a:gd name="connsiteX51" fmla="*/ 4592320 w 7589520"/>
              <a:gd name="connsiteY51" fmla="*/ 254000 h 1087120"/>
              <a:gd name="connsiteX52" fmla="*/ 4653280 w 7589520"/>
              <a:gd name="connsiteY52" fmla="*/ 233680 h 1087120"/>
              <a:gd name="connsiteX53" fmla="*/ 4714240 w 7589520"/>
              <a:gd name="connsiteY53" fmla="*/ 193040 h 1087120"/>
              <a:gd name="connsiteX54" fmla="*/ 4754880 w 7589520"/>
              <a:gd name="connsiteY54" fmla="*/ 162560 h 1087120"/>
              <a:gd name="connsiteX55" fmla="*/ 4856480 w 7589520"/>
              <a:gd name="connsiteY55" fmla="*/ 101600 h 1087120"/>
              <a:gd name="connsiteX56" fmla="*/ 4886960 w 7589520"/>
              <a:gd name="connsiteY56" fmla="*/ 81280 h 1087120"/>
              <a:gd name="connsiteX57" fmla="*/ 4958080 w 7589520"/>
              <a:gd name="connsiteY57" fmla="*/ 60960 h 1087120"/>
              <a:gd name="connsiteX58" fmla="*/ 4988560 w 7589520"/>
              <a:gd name="connsiteY58" fmla="*/ 50800 h 1087120"/>
              <a:gd name="connsiteX59" fmla="*/ 5019040 w 7589520"/>
              <a:gd name="connsiteY59" fmla="*/ 30480 h 1087120"/>
              <a:gd name="connsiteX60" fmla="*/ 5171440 w 7589520"/>
              <a:gd name="connsiteY60" fmla="*/ 20320 h 1087120"/>
              <a:gd name="connsiteX61" fmla="*/ 5242560 w 7589520"/>
              <a:gd name="connsiteY61" fmla="*/ 0 h 1087120"/>
              <a:gd name="connsiteX62" fmla="*/ 5394960 w 7589520"/>
              <a:gd name="connsiteY62" fmla="*/ 10160 h 1087120"/>
              <a:gd name="connsiteX63" fmla="*/ 5567680 w 7589520"/>
              <a:gd name="connsiteY63" fmla="*/ 30480 h 1087120"/>
              <a:gd name="connsiteX64" fmla="*/ 5628640 w 7589520"/>
              <a:gd name="connsiteY64" fmla="*/ 50800 h 1087120"/>
              <a:gd name="connsiteX65" fmla="*/ 5699760 w 7589520"/>
              <a:gd name="connsiteY65" fmla="*/ 71120 h 1087120"/>
              <a:gd name="connsiteX66" fmla="*/ 5811520 w 7589520"/>
              <a:gd name="connsiteY66" fmla="*/ 60960 h 1087120"/>
              <a:gd name="connsiteX67" fmla="*/ 5852160 w 7589520"/>
              <a:gd name="connsiteY67" fmla="*/ 40640 h 1087120"/>
              <a:gd name="connsiteX68" fmla="*/ 5953760 w 7589520"/>
              <a:gd name="connsiteY68" fmla="*/ 10160 h 1087120"/>
              <a:gd name="connsiteX69" fmla="*/ 6167120 w 7589520"/>
              <a:gd name="connsiteY69" fmla="*/ 0 h 1087120"/>
              <a:gd name="connsiteX70" fmla="*/ 6268720 w 7589520"/>
              <a:gd name="connsiteY70" fmla="*/ 10160 h 1087120"/>
              <a:gd name="connsiteX71" fmla="*/ 6380480 w 7589520"/>
              <a:gd name="connsiteY71" fmla="*/ 40640 h 1087120"/>
              <a:gd name="connsiteX72" fmla="*/ 7010400 w 7589520"/>
              <a:gd name="connsiteY72" fmla="*/ 40640 h 1087120"/>
              <a:gd name="connsiteX73" fmla="*/ 7071360 w 7589520"/>
              <a:gd name="connsiteY73" fmla="*/ 50800 h 1087120"/>
              <a:gd name="connsiteX74" fmla="*/ 7406640 w 7589520"/>
              <a:gd name="connsiteY74" fmla="*/ 50800 h 1087120"/>
              <a:gd name="connsiteX75" fmla="*/ 7467600 w 7589520"/>
              <a:gd name="connsiteY75" fmla="*/ 91440 h 1087120"/>
              <a:gd name="connsiteX76" fmla="*/ 7589520 w 7589520"/>
              <a:gd name="connsiteY76" fmla="*/ 111760 h 1087120"/>
              <a:gd name="connsiteX0" fmla="*/ 0 w 7589520"/>
              <a:gd name="connsiteY0" fmla="*/ 1087120 h 1087120"/>
              <a:gd name="connsiteX1" fmla="*/ 172720 w 7589520"/>
              <a:gd name="connsiteY1" fmla="*/ 1076960 h 1087120"/>
              <a:gd name="connsiteX2" fmla="*/ 233680 w 7589520"/>
              <a:gd name="connsiteY2" fmla="*/ 1056640 h 1087120"/>
              <a:gd name="connsiteX3" fmla="*/ 264160 w 7589520"/>
              <a:gd name="connsiteY3" fmla="*/ 1046480 h 1087120"/>
              <a:gd name="connsiteX4" fmla="*/ 325120 w 7589520"/>
              <a:gd name="connsiteY4" fmla="*/ 1005840 h 1087120"/>
              <a:gd name="connsiteX5" fmla="*/ 386080 w 7589520"/>
              <a:gd name="connsiteY5" fmla="*/ 985520 h 1087120"/>
              <a:gd name="connsiteX6" fmla="*/ 477520 w 7589520"/>
              <a:gd name="connsiteY6" fmla="*/ 965200 h 1087120"/>
              <a:gd name="connsiteX7" fmla="*/ 660400 w 7589520"/>
              <a:gd name="connsiteY7" fmla="*/ 944880 h 1087120"/>
              <a:gd name="connsiteX8" fmla="*/ 721360 w 7589520"/>
              <a:gd name="connsiteY8" fmla="*/ 894080 h 1087120"/>
              <a:gd name="connsiteX9" fmla="*/ 782320 w 7589520"/>
              <a:gd name="connsiteY9" fmla="*/ 873760 h 1087120"/>
              <a:gd name="connsiteX10" fmla="*/ 812800 w 7589520"/>
              <a:gd name="connsiteY10" fmla="*/ 853440 h 1087120"/>
              <a:gd name="connsiteX11" fmla="*/ 873760 w 7589520"/>
              <a:gd name="connsiteY11" fmla="*/ 833120 h 1087120"/>
              <a:gd name="connsiteX12" fmla="*/ 904240 w 7589520"/>
              <a:gd name="connsiteY12" fmla="*/ 812800 h 1087120"/>
              <a:gd name="connsiteX13" fmla="*/ 934720 w 7589520"/>
              <a:gd name="connsiteY13" fmla="*/ 782320 h 1087120"/>
              <a:gd name="connsiteX14" fmla="*/ 965200 w 7589520"/>
              <a:gd name="connsiteY14" fmla="*/ 772160 h 1087120"/>
              <a:gd name="connsiteX15" fmla="*/ 1026160 w 7589520"/>
              <a:gd name="connsiteY15" fmla="*/ 741680 h 1087120"/>
              <a:gd name="connsiteX16" fmla="*/ 1127760 w 7589520"/>
              <a:gd name="connsiteY16" fmla="*/ 751840 h 1087120"/>
              <a:gd name="connsiteX17" fmla="*/ 1219200 w 7589520"/>
              <a:gd name="connsiteY17" fmla="*/ 782320 h 1087120"/>
              <a:gd name="connsiteX18" fmla="*/ 1249680 w 7589520"/>
              <a:gd name="connsiteY18" fmla="*/ 792480 h 1087120"/>
              <a:gd name="connsiteX19" fmla="*/ 1442720 w 7589520"/>
              <a:gd name="connsiteY19" fmla="*/ 812800 h 1087120"/>
              <a:gd name="connsiteX20" fmla="*/ 1554480 w 7589520"/>
              <a:gd name="connsiteY20" fmla="*/ 762000 h 1087120"/>
              <a:gd name="connsiteX21" fmla="*/ 1676400 w 7589520"/>
              <a:gd name="connsiteY21" fmla="*/ 822960 h 1087120"/>
              <a:gd name="connsiteX22" fmla="*/ 1737360 w 7589520"/>
              <a:gd name="connsiteY22" fmla="*/ 792480 h 1087120"/>
              <a:gd name="connsiteX23" fmla="*/ 1879600 w 7589520"/>
              <a:gd name="connsiteY23" fmla="*/ 751840 h 1087120"/>
              <a:gd name="connsiteX24" fmla="*/ 2032000 w 7589520"/>
              <a:gd name="connsiteY24" fmla="*/ 721360 h 1087120"/>
              <a:gd name="connsiteX25" fmla="*/ 2113280 w 7589520"/>
              <a:gd name="connsiteY25" fmla="*/ 731520 h 1087120"/>
              <a:gd name="connsiteX26" fmla="*/ 2164080 w 7589520"/>
              <a:gd name="connsiteY26" fmla="*/ 741680 h 1087120"/>
              <a:gd name="connsiteX27" fmla="*/ 2316480 w 7589520"/>
              <a:gd name="connsiteY27" fmla="*/ 731520 h 1087120"/>
              <a:gd name="connsiteX28" fmla="*/ 2346960 w 7589520"/>
              <a:gd name="connsiteY28" fmla="*/ 711200 h 1087120"/>
              <a:gd name="connsiteX29" fmla="*/ 2448560 w 7589520"/>
              <a:gd name="connsiteY29" fmla="*/ 690880 h 1087120"/>
              <a:gd name="connsiteX30" fmla="*/ 2550160 w 7589520"/>
              <a:gd name="connsiteY30" fmla="*/ 660400 h 1087120"/>
              <a:gd name="connsiteX31" fmla="*/ 2590800 w 7589520"/>
              <a:gd name="connsiteY31" fmla="*/ 629920 h 1087120"/>
              <a:gd name="connsiteX32" fmla="*/ 2844800 w 7589520"/>
              <a:gd name="connsiteY32" fmla="*/ 599440 h 1087120"/>
              <a:gd name="connsiteX33" fmla="*/ 2875280 w 7589520"/>
              <a:gd name="connsiteY33" fmla="*/ 589280 h 1087120"/>
              <a:gd name="connsiteX34" fmla="*/ 2946400 w 7589520"/>
              <a:gd name="connsiteY34" fmla="*/ 538480 h 1087120"/>
              <a:gd name="connsiteX35" fmla="*/ 2976880 w 7589520"/>
              <a:gd name="connsiteY35" fmla="*/ 528320 h 1087120"/>
              <a:gd name="connsiteX36" fmla="*/ 3017520 w 7589520"/>
              <a:gd name="connsiteY36" fmla="*/ 508000 h 1087120"/>
              <a:gd name="connsiteX37" fmla="*/ 3200400 w 7589520"/>
              <a:gd name="connsiteY37" fmla="*/ 487680 h 1087120"/>
              <a:gd name="connsiteX38" fmla="*/ 3241040 w 7589520"/>
              <a:gd name="connsiteY38" fmla="*/ 477520 h 1087120"/>
              <a:gd name="connsiteX39" fmla="*/ 3302000 w 7589520"/>
              <a:gd name="connsiteY39" fmla="*/ 457200 h 1087120"/>
              <a:gd name="connsiteX40" fmla="*/ 3342640 w 7589520"/>
              <a:gd name="connsiteY40" fmla="*/ 447040 h 1087120"/>
              <a:gd name="connsiteX41" fmla="*/ 3596640 w 7589520"/>
              <a:gd name="connsiteY41" fmla="*/ 436880 h 1087120"/>
              <a:gd name="connsiteX42" fmla="*/ 3738880 w 7589520"/>
              <a:gd name="connsiteY42" fmla="*/ 436880 h 1087120"/>
              <a:gd name="connsiteX43" fmla="*/ 3901440 w 7589520"/>
              <a:gd name="connsiteY43" fmla="*/ 426720 h 1087120"/>
              <a:gd name="connsiteX44" fmla="*/ 3962400 w 7589520"/>
              <a:gd name="connsiteY44" fmla="*/ 406400 h 1087120"/>
              <a:gd name="connsiteX45" fmla="*/ 4084320 w 7589520"/>
              <a:gd name="connsiteY45" fmla="*/ 375920 h 1087120"/>
              <a:gd name="connsiteX46" fmla="*/ 4114800 w 7589520"/>
              <a:gd name="connsiteY46" fmla="*/ 365760 h 1087120"/>
              <a:gd name="connsiteX47" fmla="*/ 4145280 w 7589520"/>
              <a:gd name="connsiteY47" fmla="*/ 345440 h 1087120"/>
              <a:gd name="connsiteX48" fmla="*/ 4460240 w 7589520"/>
              <a:gd name="connsiteY48" fmla="*/ 345440 h 1087120"/>
              <a:gd name="connsiteX49" fmla="*/ 4500880 w 7589520"/>
              <a:gd name="connsiteY49" fmla="*/ 325120 h 1087120"/>
              <a:gd name="connsiteX50" fmla="*/ 4541520 w 7589520"/>
              <a:gd name="connsiteY50" fmla="*/ 314960 h 1087120"/>
              <a:gd name="connsiteX51" fmla="*/ 4592320 w 7589520"/>
              <a:gd name="connsiteY51" fmla="*/ 254000 h 1087120"/>
              <a:gd name="connsiteX52" fmla="*/ 4653280 w 7589520"/>
              <a:gd name="connsiteY52" fmla="*/ 233680 h 1087120"/>
              <a:gd name="connsiteX53" fmla="*/ 4714240 w 7589520"/>
              <a:gd name="connsiteY53" fmla="*/ 193040 h 1087120"/>
              <a:gd name="connsiteX54" fmla="*/ 4754880 w 7589520"/>
              <a:gd name="connsiteY54" fmla="*/ 162560 h 1087120"/>
              <a:gd name="connsiteX55" fmla="*/ 4856480 w 7589520"/>
              <a:gd name="connsiteY55" fmla="*/ 101600 h 1087120"/>
              <a:gd name="connsiteX56" fmla="*/ 4886960 w 7589520"/>
              <a:gd name="connsiteY56" fmla="*/ 81280 h 1087120"/>
              <a:gd name="connsiteX57" fmla="*/ 4958080 w 7589520"/>
              <a:gd name="connsiteY57" fmla="*/ 60960 h 1087120"/>
              <a:gd name="connsiteX58" fmla="*/ 4988560 w 7589520"/>
              <a:gd name="connsiteY58" fmla="*/ 50800 h 1087120"/>
              <a:gd name="connsiteX59" fmla="*/ 5019040 w 7589520"/>
              <a:gd name="connsiteY59" fmla="*/ 101600 h 1087120"/>
              <a:gd name="connsiteX60" fmla="*/ 5171440 w 7589520"/>
              <a:gd name="connsiteY60" fmla="*/ 20320 h 1087120"/>
              <a:gd name="connsiteX61" fmla="*/ 5242560 w 7589520"/>
              <a:gd name="connsiteY61" fmla="*/ 0 h 1087120"/>
              <a:gd name="connsiteX62" fmla="*/ 5394960 w 7589520"/>
              <a:gd name="connsiteY62" fmla="*/ 10160 h 1087120"/>
              <a:gd name="connsiteX63" fmla="*/ 5567680 w 7589520"/>
              <a:gd name="connsiteY63" fmla="*/ 30480 h 1087120"/>
              <a:gd name="connsiteX64" fmla="*/ 5628640 w 7589520"/>
              <a:gd name="connsiteY64" fmla="*/ 50800 h 1087120"/>
              <a:gd name="connsiteX65" fmla="*/ 5699760 w 7589520"/>
              <a:gd name="connsiteY65" fmla="*/ 71120 h 1087120"/>
              <a:gd name="connsiteX66" fmla="*/ 5811520 w 7589520"/>
              <a:gd name="connsiteY66" fmla="*/ 60960 h 1087120"/>
              <a:gd name="connsiteX67" fmla="*/ 5852160 w 7589520"/>
              <a:gd name="connsiteY67" fmla="*/ 40640 h 1087120"/>
              <a:gd name="connsiteX68" fmla="*/ 5953760 w 7589520"/>
              <a:gd name="connsiteY68" fmla="*/ 10160 h 1087120"/>
              <a:gd name="connsiteX69" fmla="*/ 6167120 w 7589520"/>
              <a:gd name="connsiteY69" fmla="*/ 0 h 1087120"/>
              <a:gd name="connsiteX70" fmla="*/ 6268720 w 7589520"/>
              <a:gd name="connsiteY70" fmla="*/ 10160 h 1087120"/>
              <a:gd name="connsiteX71" fmla="*/ 6380480 w 7589520"/>
              <a:gd name="connsiteY71" fmla="*/ 40640 h 1087120"/>
              <a:gd name="connsiteX72" fmla="*/ 7010400 w 7589520"/>
              <a:gd name="connsiteY72" fmla="*/ 40640 h 1087120"/>
              <a:gd name="connsiteX73" fmla="*/ 7071360 w 7589520"/>
              <a:gd name="connsiteY73" fmla="*/ 50800 h 1087120"/>
              <a:gd name="connsiteX74" fmla="*/ 7406640 w 7589520"/>
              <a:gd name="connsiteY74" fmla="*/ 50800 h 1087120"/>
              <a:gd name="connsiteX75" fmla="*/ 7467600 w 7589520"/>
              <a:gd name="connsiteY75" fmla="*/ 91440 h 1087120"/>
              <a:gd name="connsiteX76" fmla="*/ 7589520 w 7589520"/>
              <a:gd name="connsiteY76" fmla="*/ 111760 h 1087120"/>
              <a:gd name="connsiteX0" fmla="*/ 0 w 7589520"/>
              <a:gd name="connsiteY0" fmla="*/ 1087120 h 1087120"/>
              <a:gd name="connsiteX1" fmla="*/ 172720 w 7589520"/>
              <a:gd name="connsiteY1" fmla="*/ 1076960 h 1087120"/>
              <a:gd name="connsiteX2" fmla="*/ 233680 w 7589520"/>
              <a:gd name="connsiteY2" fmla="*/ 1056640 h 1087120"/>
              <a:gd name="connsiteX3" fmla="*/ 264160 w 7589520"/>
              <a:gd name="connsiteY3" fmla="*/ 1046480 h 1087120"/>
              <a:gd name="connsiteX4" fmla="*/ 325120 w 7589520"/>
              <a:gd name="connsiteY4" fmla="*/ 1005840 h 1087120"/>
              <a:gd name="connsiteX5" fmla="*/ 386080 w 7589520"/>
              <a:gd name="connsiteY5" fmla="*/ 985520 h 1087120"/>
              <a:gd name="connsiteX6" fmla="*/ 477520 w 7589520"/>
              <a:gd name="connsiteY6" fmla="*/ 965200 h 1087120"/>
              <a:gd name="connsiteX7" fmla="*/ 660400 w 7589520"/>
              <a:gd name="connsiteY7" fmla="*/ 944880 h 1087120"/>
              <a:gd name="connsiteX8" fmla="*/ 721360 w 7589520"/>
              <a:gd name="connsiteY8" fmla="*/ 894080 h 1087120"/>
              <a:gd name="connsiteX9" fmla="*/ 782320 w 7589520"/>
              <a:gd name="connsiteY9" fmla="*/ 873760 h 1087120"/>
              <a:gd name="connsiteX10" fmla="*/ 812800 w 7589520"/>
              <a:gd name="connsiteY10" fmla="*/ 853440 h 1087120"/>
              <a:gd name="connsiteX11" fmla="*/ 873760 w 7589520"/>
              <a:gd name="connsiteY11" fmla="*/ 833120 h 1087120"/>
              <a:gd name="connsiteX12" fmla="*/ 904240 w 7589520"/>
              <a:gd name="connsiteY12" fmla="*/ 812800 h 1087120"/>
              <a:gd name="connsiteX13" fmla="*/ 934720 w 7589520"/>
              <a:gd name="connsiteY13" fmla="*/ 782320 h 1087120"/>
              <a:gd name="connsiteX14" fmla="*/ 965200 w 7589520"/>
              <a:gd name="connsiteY14" fmla="*/ 772160 h 1087120"/>
              <a:gd name="connsiteX15" fmla="*/ 1026160 w 7589520"/>
              <a:gd name="connsiteY15" fmla="*/ 741680 h 1087120"/>
              <a:gd name="connsiteX16" fmla="*/ 1127760 w 7589520"/>
              <a:gd name="connsiteY16" fmla="*/ 751840 h 1087120"/>
              <a:gd name="connsiteX17" fmla="*/ 1219200 w 7589520"/>
              <a:gd name="connsiteY17" fmla="*/ 782320 h 1087120"/>
              <a:gd name="connsiteX18" fmla="*/ 1249680 w 7589520"/>
              <a:gd name="connsiteY18" fmla="*/ 792480 h 1087120"/>
              <a:gd name="connsiteX19" fmla="*/ 1442720 w 7589520"/>
              <a:gd name="connsiteY19" fmla="*/ 812800 h 1087120"/>
              <a:gd name="connsiteX20" fmla="*/ 1554480 w 7589520"/>
              <a:gd name="connsiteY20" fmla="*/ 762000 h 1087120"/>
              <a:gd name="connsiteX21" fmla="*/ 1676400 w 7589520"/>
              <a:gd name="connsiteY21" fmla="*/ 822960 h 1087120"/>
              <a:gd name="connsiteX22" fmla="*/ 1737360 w 7589520"/>
              <a:gd name="connsiteY22" fmla="*/ 792480 h 1087120"/>
              <a:gd name="connsiteX23" fmla="*/ 1879600 w 7589520"/>
              <a:gd name="connsiteY23" fmla="*/ 751840 h 1087120"/>
              <a:gd name="connsiteX24" fmla="*/ 2032000 w 7589520"/>
              <a:gd name="connsiteY24" fmla="*/ 721360 h 1087120"/>
              <a:gd name="connsiteX25" fmla="*/ 2113280 w 7589520"/>
              <a:gd name="connsiteY25" fmla="*/ 731520 h 1087120"/>
              <a:gd name="connsiteX26" fmla="*/ 2164080 w 7589520"/>
              <a:gd name="connsiteY26" fmla="*/ 741680 h 1087120"/>
              <a:gd name="connsiteX27" fmla="*/ 2316480 w 7589520"/>
              <a:gd name="connsiteY27" fmla="*/ 731520 h 1087120"/>
              <a:gd name="connsiteX28" fmla="*/ 2346960 w 7589520"/>
              <a:gd name="connsiteY28" fmla="*/ 711200 h 1087120"/>
              <a:gd name="connsiteX29" fmla="*/ 2448560 w 7589520"/>
              <a:gd name="connsiteY29" fmla="*/ 690880 h 1087120"/>
              <a:gd name="connsiteX30" fmla="*/ 2550160 w 7589520"/>
              <a:gd name="connsiteY30" fmla="*/ 660400 h 1087120"/>
              <a:gd name="connsiteX31" fmla="*/ 2590800 w 7589520"/>
              <a:gd name="connsiteY31" fmla="*/ 629920 h 1087120"/>
              <a:gd name="connsiteX32" fmla="*/ 2844800 w 7589520"/>
              <a:gd name="connsiteY32" fmla="*/ 599440 h 1087120"/>
              <a:gd name="connsiteX33" fmla="*/ 2875280 w 7589520"/>
              <a:gd name="connsiteY33" fmla="*/ 589280 h 1087120"/>
              <a:gd name="connsiteX34" fmla="*/ 2946400 w 7589520"/>
              <a:gd name="connsiteY34" fmla="*/ 538480 h 1087120"/>
              <a:gd name="connsiteX35" fmla="*/ 2976880 w 7589520"/>
              <a:gd name="connsiteY35" fmla="*/ 528320 h 1087120"/>
              <a:gd name="connsiteX36" fmla="*/ 3017520 w 7589520"/>
              <a:gd name="connsiteY36" fmla="*/ 508000 h 1087120"/>
              <a:gd name="connsiteX37" fmla="*/ 3200400 w 7589520"/>
              <a:gd name="connsiteY37" fmla="*/ 487680 h 1087120"/>
              <a:gd name="connsiteX38" fmla="*/ 3241040 w 7589520"/>
              <a:gd name="connsiteY38" fmla="*/ 477520 h 1087120"/>
              <a:gd name="connsiteX39" fmla="*/ 3302000 w 7589520"/>
              <a:gd name="connsiteY39" fmla="*/ 457200 h 1087120"/>
              <a:gd name="connsiteX40" fmla="*/ 3342640 w 7589520"/>
              <a:gd name="connsiteY40" fmla="*/ 447040 h 1087120"/>
              <a:gd name="connsiteX41" fmla="*/ 3596640 w 7589520"/>
              <a:gd name="connsiteY41" fmla="*/ 436880 h 1087120"/>
              <a:gd name="connsiteX42" fmla="*/ 3738880 w 7589520"/>
              <a:gd name="connsiteY42" fmla="*/ 436880 h 1087120"/>
              <a:gd name="connsiteX43" fmla="*/ 3901440 w 7589520"/>
              <a:gd name="connsiteY43" fmla="*/ 426720 h 1087120"/>
              <a:gd name="connsiteX44" fmla="*/ 3962400 w 7589520"/>
              <a:gd name="connsiteY44" fmla="*/ 406400 h 1087120"/>
              <a:gd name="connsiteX45" fmla="*/ 4084320 w 7589520"/>
              <a:gd name="connsiteY45" fmla="*/ 375920 h 1087120"/>
              <a:gd name="connsiteX46" fmla="*/ 4114800 w 7589520"/>
              <a:gd name="connsiteY46" fmla="*/ 365760 h 1087120"/>
              <a:gd name="connsiteX47" fmla="*/ 4145280 w 7589520"/>
              <a:gd name="connsiteY47" fmla="*/ 345440 h 1087120"/>
              <a:gd name="connsiteX48" fmla="*/ 4460240 w 7589520"/>
              <a:gd name="connsiteY48" fmla="*/ 345440 h 1087120"/>
              <a:gd name="connsiteX49" fmla="*/ 4500880 w 7589520"/>
              <a:gd name="connsiteY49" fmla="*/ 325120 h 1087120"/>
              <a:gd name="connsiteX50" fmla="*/ 4541520 w 7589520"/>
              <a:gd name="connsiteY50" fmla="*/ 314960 h 1087120"/>
              <a:gd name="connsiteX51" fmla="*/ 4592320 w 7589520"/>
              <a:gd name="connsiteY51" fmla="*/ 254000 h 1087120"/>
              <a:gd name="connsiteX52" fmla="*/ 4653280 w 7589520"/>
              <a:gd name="connsiteY52" fmla="*/ 233680 h 1087120"/>
              <a:gd name="connsiteX53" fmla="*/ 4714240 w 7589520"/>
              <a:gd name="connsiteY53" fmla="*/ 193040 h 1087120"/>
              <a:gd name="connsiteX54" fmla="*/ 4754880 w 7589520"/>
              <a:gd name="connsiteY54" fmla="*/ 162560 h 1087120"/>
              <a:gd name="connsiteX55" fmla="*/ 4856480 w 7589520"/>
              <a:gd name="connsiteY55" fmla="*/ 101600 h 1087120"/>
              <a:gd name="connsiteX56" fmla="*/ 4886960 w 7589520"/>
              <a:gd name="connsiteY56" fmla="*/ 81280 h 1087120"/>
              <a:gd name="connsiteX57" fmla="*/ 4948101 w 7589520"/>
              <a:gd name="connsiteY57" fmla="*/ 132080 h 1087120"/>
              <a:gd name="connsiteX58" fmla="*/ 4988560 w 7589520"/>
              <a:gd name="connsiteY58" fmla="*/ 50800 h 1087120"/>
              <a:gd name="connsiteX59" fmla="*/ 5019040 w 7589520"/>
              <a:gd name="connsiteY59" fmla="*/ 101600 h 1087120"/>
              <a:gd name="connsiteX60" fmla="*/ 5171440 w 7589520"/>
              <a:gd name="connsiteY60" fmla="*/ 20320 h 1087120"/>
              <a:gd name="connsiteX61" fmla="*/ 5242560 w 7589520"/>
              <a:gd name="connsiteY61" fmla="*/ 0 h 1087120"/>
              <a:gd name="connsiteX62" fmla="*/ 5394960 w 7589520"/>
              <a:gd name="connsiteY62" fmla="*/ 10160 h 1087120"/>
              <a:gd name="connsiteX63" fmla="*/ 5567680 w 7589520"/>
              <a:gd name="connsiteY63" fmla="*/ 30480 h 1087120"/>
              <a:gd name="connsiteX64" fmla="*/ 5628640 w 7589520"/>
              <a:gd name="connsiteY64" fmla="*/ 50800 h 1087120"/>
              <a:gd name="connsiteX65" fmla="*/ 5699760 w 7589520"/>
              <a:gd name="connsiteY65" fmla="*/ 71120 h 1087120"/>
              <a:gd name="connsiteX66" fmla="*/ 5811520 w 7589520"/>
              <a:gd name="connsiteY66" fmla="*/ 60960 h 1087120"/>
              <a:gd name="connsiteX67" fmla="*/ 5852160 w 7589520"/>
              <a:gd name="connsiteY67" fmla="*/ 40640 h 1087120"/>
              <a:gd name="connsiteX68" fmla="*/ 5953760 w 7589520"/>
              <a:gd name="connsiteY68" fmla="*/ 10160 h 1087120"/>
              <a:gd name="connsiteX69" fmla="*/ 6167120 w 7589520"/>
              <a:gd name="connsiteY69" fmla="*/ 0 h 1087120"/>
              <a:gd name="connsiteX70" fmla="*/ 6268720 w 7589520"/>
              <a:gd name="connsiteY70" fmla="*/ 10160 h 1087120"/>
              <a:gd name="connsiteX71" fmla="*/ 6380480 w 7589520"/>
              <a:gd name="connsiteY71" fmla="*/ 40640 h 1087120"/>
              <a:gd name="connsiteX72" fmla="*/ 7010400 w 7589520"/>
              <a:gd name="connsiteY72" fmla="*/ 40640 h 1087120"/>
              <a:gd name="connsiteX73" fmla="*/ 7071360 w 7589520"/>
              <a:gd name="connsiteY73" fmla="*/ 50800 h 1087120"/>
              <a:gd name="connsiteX74" fmla="*/ 7406640 w 7589520"/>
              <a:gd name="connsiteY74" fmla="*/ 50800 h 1087120"/>
              <a:gd name="connsiteX75" fmla="*/ 7467600 w 7589520"/>
              <a:gd name="connsiteY75" fmla="*/ 91440 h 1087120"/>
              <a:gd name="connsiteX76" fmla="*/ 7589520 w 7589520"/>
              <a:gd name="connsiteY76" fmla="*/ 111760 h 1087120"/>
              <a:gd name="connsiteX0" fmla="*/ 0 w 7589520"/>
              <a:gd name="connsiteY0" fmla="*/ 1087120 h 1087120"/>
              <a:gd name="connsiteX1" fmla="*/ 172720 w 7589520"/>
              <a:gd name="connsiteY1" fmla="*/ 1076960 h 1087120"/>
              <a:gd name="connsiteX2" fmla="*/ 233680 w 7589520"/>
              <a:gd name="connsiteY2" fmla="*/ 1056640 h 1087120"/>
              <a:gd name="connsiteX3" fmla="*/ 264160 w 7589520"/>
              <a:gd name="connsiteY3" fmla="*/ 1046480 h 1087120"/>
              <a:gd name="connsiteX4" fmla="*/ 325120 w 7589520"/>
              <a:gd name="connsiteY4" fmla="*/ 1005840 h 1087120"/>
              <a:gd name="connsiteX5" fmla="*/ 386080 w 7589520"/>
              <a:gd name="connsiteY5" fmla="*/ 985520 h 1087120"/>
              <a:gd name="connsiteX6" fmla="*/ 477520 w 7589520"/>
              <a:gd name="connsiteY6" fmla="*/ 965200 h 1087120"/>
              <a:gd name="connsiteX7" fmla="*/ 660400 w 7589520"/>
              <a:gd name="connsiteY7" fmla="*/ 944880 h 1087120"/>
              <a:gd name="connsiteX8" fmla="*/ 721360 w 7589520"/>
              <a:gd name="connsiteY8" fmla="*/ 894080 h 1087120"/>
              <a:gd name="connsiteX9" fmla="*/ 782320 w 7589520"/>
              <a:gd name="connsiteY9" fmla="*/ 873760 h 1087120"/>
              <a:gd name="connsiteX10" fmla="*/ 812800 w 7589520"/>
              <a:gd name="connsiteY10" fmla="*/ 853440 h 1087120"/>
              <a:gd name="connsiteX11" fmla="*/ 873760 w 7589520"/>
              <a:gd name="connsiteY11" fmla="*/ 833120 h 1087120"/>
              <a:gd name="connsiteX12" fmla="*/ 904240 w 7589520"/>
              <a:gd name="connsiteY12" fmla="*/ 812800 h 1087120"/>
              <a:gd name="connsiteX13" fmla="*/ 934720 w 7589520"/>
              <a:gd name="connsiteY13" fmla="*/ 782320 h 1087120"/>
              <a:gd name="connsiteX14" fmla="*/ 965200 w 7589520"/>
              <a:gd name="connsiteY14" fmla="*/ 772160 h 1087120"/>
              <a:gd name="connsiteX15" fmla="*/ 1026160 w 7589520"/>
              <a:gd name="connsiteY15" fmla="*/ 741680 h 1087120"/>
              <a:gd name="connsiteX16" fmla="*/ 1127760 w 7589520"/>
              <a:gd name="connsiteY16" fmla="*/ 751840 h 1087120"/>
              <a:gd name="connsiteX17" fmla="*/ 1219200 w 7589520"/>
              <a:gd name="connsiteY17" fmla="*/ 782320 h 1087120"/>
              <a:gd name="connsiteX18" fmla="*/ 1249680 w 7589520"/>
              <a:gd name="connsiteY18" fmla="*/ 792480 h 1087120"/>
              <a:gd name="connsiteX19" fmla="*/ 1442720 w 7589520"/>
              <a:gd name="connsiteY19" fmla="*/ 812800 h 1087120"/>
              <a:gd name="connsiteX20" fmla="*/ 1554480 w 7589520"/>
              <a:gd name="connsiteY20" fmla="*/ 762000 h 1087120"/>
              <a:gd name="connsiteX21" fmla="*/ 1676400 w 7589520"/>
              <a:gd name="connsiteY21" fmla="*/ 822960 h 1087120"/>
              <a:gd name="connsiteX22" fmla="*/ 1737360 w 7589520"/>
              <a:gd name="connsiteY22" fmla="*/ 792480 h 1087120"/>
              <a:gd name="connsiteX23" fmla="*/ 1879600 w 7589520"/>
              <a:gd name="connsiteY23" fmla="*/ 751840 h 1087120"/>
              <a:gd name="connsiteX24" fmla="*/ 2032000 w 7589520"/>
              <a:gd name="connsiteY24" fmla="*/ 721360 h 1087120"/>
              <a:gd name="connsiteX25" fmla="*/ 2113280 w 7589520"/>
              <a:gd name="connsiteY25" fmla="*/ 731520 h 1087120"/>
              <a:gd name="connsiteX26" fmla="*/ 2164080 w 7589520"/>
              <a:gd name="connsiteY26" fmla="*/ 741680 h 1087120"/>
              <a:gd name="connsiteX27" fmla="*/ 2316480 w 7589520"/>
              <a:gd name="connsiteY27" fmla="*/ 731520 h 1087120"/>
              <a:gd name="connsiteX28" fmla="*/ 2346960 w 7589520"/>
              <a:gd name="connsiteY28" fmla="*/ 711200 h 1087120"/>
              <a:gd name="connsiteX29" fmla="*/ 2448560 w 7589520"/>
              <a:gd name="connsiteY29" fmla="*/ 690880 h 1087120"/>
              <a:gd name="connsiteX30" fmla="*/ 2550160 w 7589520"/>
              <a:gd name="connsiteY30" fmla="*/ 660400 h 1087120"/>
              <a:gd name="connsiteX31" fmla="*/ 2590800 w 7589520"/>
              <a:gd name="connsiteY31" fmla="*/ 629920 h 1087120"/>
              <a:gd name="connsiteX32" fmla="*/ 2844800 w 7589520"/>
              <a:gd name="connsiteY32" fmla="*/ 599440 h 1087120"/>
              <a:gd name="connsiteX33" fmla="*/ 2875280 w 7589520"/>
              <a:gd name="connsiteY33" fmla="*/ 589280 h 1087120"/>
              <a:gd name="connsiteX34" fmla="*/ 2946400 w 7589520"/>
              <a:gd name="connsiteY34" fmla="*/ 538480 h 1087120"/>
              <a:gd name="connsiteX35" fmla="*/ 2976880 w 7589520"/>
              <a:gd name="connsiteY35" fmla="*/ 528320 h 1087120"/>
              <a:gd name="connsiteX36" fmla="*/ 3017520 w 7589520"/>
              <a:gd name="connsiteY36" fmla="*/ 508000 h 1087120"/>
              <a:gd name="connsiteX37" fmla="*/ 3200400 w 7589520"/>
              <a:gd name="connsiteY37" fmla="*/ 487680 h 1087120"/>
              <a:gd name="connsiteX38" fmla="*/ 3241040 w 7589520"/>
              <a:gd name="connsiteY38" fmla="*/ 477520 h 1087120"/>
              <a:gd name="connsiteX39" fmla="*/ 3302000 w 7589520"/>
              <a:gd name="connsiteY39" fmla="*/ 457200 h 1087120"/>
              <a:gd name="connsiteX40" fmla="*/ 3342640 w 7589520"/>
              <a:gd name="connsiteY40" fmla="*/ 447040 h 1087120"/>
              <a:gd name="connsiteX41" fmla="*/ 3596640 w 7589520"/>
              <a:gd name="connsiteY41" fmla="*/ 436880 h 1087120"/>
              <a:gd name="connsiteX42" fmla="*/ 3738880 w 7589520"/>
              <a:gd name="connsiteY42" fmla="*/ 436880 h 1087120"/>
              <a:gd name="connsiteX43" fmla="*/ 3901440 w 7589520"/>
              <a:gd name="connsiteY43" fmla="*/ 426720 h 1087120"/>
              <a:gd name="connsiteX44" fmla="*/ 3962400 w 7589520"/>
              <a:gd name="connsiteY44" fmla="*/ 406400 h 1087120"/>
              <a:gd name="connsiteX45" fmla="*/ 4084320 w 7589520"/>
              <a:gd name="connsiteY45" fmla="*/ 375920 h 1087120"/>
              <a:gd name="connsiteX46" fmla="*/ 4114800 w 7589520"/>
              <a:gd name="connsiteY46" fmla="*/ 365760 h 1087120"/>
              <a:gd name="connsiteX47" fmla="*/ 4145280 w 7589520"/>
              <a:gd name="connsiteY47" fmla="*/ 345440 h 1087120"/>
              <a:gd name="connsiteX48" fmla="*/ 4460240 w 7589520"/>
              <a:gd name="connsiteY48" fmla="*/ 345440 h 1087120"/>
              <a:gd name="connsiteX49" fmla="*/ 4500880 w 7589520"/>
              <a:gd name="connsiteY49" fmla="*/ 325120 h 1087120"/>
              <a:gd name="connsiteX50" fmla="*/ 4541520 w 7589520"/>
              <a:gd name="connsiteY50" fmla="*/ 314960 h 1087120"/>
              <a:gd name="connsiteX51" fmla="*/ 4592320 w 7589520"/>
              <a:gd name="connsiteY51" fmla="*/ 254000 h 1087120"/>
              <a:gd name="connsiteX52" fmla="*/ 4653280 w 7589520"/>
              <a:gd name="connsiteY52" fmla="*/ 233680 h 1087120"/>
              <a:gd name="connsiteX53" fmla="*/ 4714240 w 7589520"/>
              <a:gd name="connsiteY53" fmla="*/ 193040 h 1087120"/>
              <a:gd name="connsiteX54" fmla="*/ 4754880 w 7589520"/>
              <a:gd name="connsiteY54" fmla="*/ 162560 h 1087120"/>
              <a:gd name="connsiteX55" fmla="*/ 4856480 w 7589520"/>
              <a:gd name="connsiteY55" fmla="*/ 101600 h 1087120"/>
              <a:gd name="connsiteX56" fmla="*/ 4886960 w 7589520"/>
              <a:gd name="connsiteY56" fmla="*/ 172720 h 1087120"/>
              <a:gd name="connsiteX57" fmla="*/ 4948101 w 7589520"/>
              <a:gd name="connsiteY57" fmla="*/ 132080 h 1087120"/>
              <a:gd name="connsiteX58" fmla="*/ 4988560 w 7589520"/>
              <a:gd name="connsiteY58" fmla="*/ 50800 h 1087120"/>
              <a:gd name="connsiteX59" fmla="*/ 5019040 w 7589520"/>
              <a:gd name="connsiteY59" fmla="*/ 101600 h 1087120"/>
              <a:gd name="connsiteX60" fmla="*/ 5171440 w 7589520"/>
              <a:gd name="connsiteY60" fmla="*/ 20320 h 1087120"/>
              <a:gd name="connsiteX61" fmla="*/ 5242560 w 7589520"/>
              <a:gd name="connsiteY61" fmla="*/ 0 h 1087120"/>
              <a:gd name="connsiteX62" fmla="*/ 5394960 w 7589520"/>
              <a:gd name="connsiteY62" fmla="*/ 10160 h 1087120"/>
              <a:gd name="connsiteX63" fmla="*/ 5567680 w 7589520"/>
              <a:gd name="connsiteY63" fmla="*/ 30480 h 1087120"/>
              <a:gd name="connsiteX64" fmla="*/ 5628640 w 7589520"/>
              <a:gd name="connsiteY64" fmla="*/ 50800 h 1087120"/>
              <a:gd name="connsiteX65" fmla="*/ 5699760 w 7589520"/>
              <a:gd name="connsiteY65" fmla="*/ 71120 h 1087120"/>
              <a:gd name="connsiteX66" fmla="*/ 5811520 w 7589520"/>
              <a:gd name="connsiteY66" fmla="*/ 60960 h 1087120"/>
              <a:gd name="connsiteX67" fmla="*/ 5852160 w 7589520"/>
              <a:gd name="connsiteY67" fmla="*/ 40640 h 1087120"/>
              <a:gd name="connsiteX68" fmla="*/ 5953760 w 7589520"/>
              <a:gd name="connsiteY68" fmla="*/ 10160 h 1087120"/>
              <a:gd name="connsiteX69" fmla="*/ 6167120 w 7589520"/>
              <a:gd name="connsiteY69" fmla="*/ 0 h 1087120"/>
              <a:gd name="connsiteX70" fmla="*/ 6268720 w 7589520"/>
              <a:gd name="connsiteY70" fmla="*/ 10160 h 1087120"/>
              <a:gd name="connsiteX71" fmla="*/ 6380480 w 7589520"/>
              <a:gd name="connsiteY71" fmla="*/ 40640 h 1087120"/>
              <a:gd name="connsiteX72" fmla="*/ 7010400 w 7589520"/>
              <a:gd name="connsiteY72" fmla="*/ 40640 h 1087120"/>
              <a:gd name="connsiteX73" fmla="*/ 7071360 w 7589520"/>
              <a:gd name="connsiteY73" fmla="*/ 50800 h 1087120"/>
              <a:gd name="connsiteX74" fmla="*/ 7406640 w 7589520"/>
              <a:gd name="connsiteY74" fmla="*/ 50800 h 1087120"/>
              <a:gd name="connsiteX75" fmla="*/ 7467600 w 7589520"/>
              <a:gd name="connsiteY75" fmla="*/ 91440 h 1087120"/>
              <a:gd name="connsiteX76" fmla="*/ 7589520 w 7589520"/>
              <a:gd name="connsiteY76" fmla="*/ 111760 h 1087120"/>
              <a:gd name="connsiteX0" fmla="*/ 0 w 7589520"/>
              <a:gd name="connsiteY0" fmla="*/ 1087120 h 1087120"/>
              <a:gd name="connsiteX1" fmla="*/ 172720 w 7589520"/>
              <a:gd name="connsiteY1" fmla="*/ 1076960 h 1087120"/>
              <a:gd name="connsiteX2" fmla="*/ 233680 w 7589520"/>
              <a:gd name="connsiteY2" fmla="*/ 1056640 h 1087120"/>
              <a:gd name="connsiteX3" fmla="*/ 264160 w 7589520"/>
              <a:gd name="connsiteY3" fmla="*/ 1046480 h 1087120"/>
              <a:gd name="connsiteX4" fmla="*/ 325120 w 7589520"/>
              <a:gd name="connsiteY4" fmla="*/ 1005840 h 1087120"/>
              <a:gd name="connsiteX5" fmla="*/ 386080 w 7589520"/>
              <a:gd name="connsiteY5" fmla="*/ 985520 h 1087120"/>
              <a:gd name="connsiteX6" fmla="*/ 477520 w 7589520"/>
              <a:gd name="connsiteY6" fmla="*/ 965200 h 1087120"/>
              <a:gd name="connsiteX7" fmla="*/ 660400 w 7589520"/>
              <a:gd name="connsiteY7" fmla="*/ 944880 h 1087120"/>
              <a:gd name="connsiteX8" fmla="*/ 721360 w 7589520"/>
              <a:gd name="connsiteY8" fmla="*/ 894080 h 1087120"/>
              <a:gd name="connsiteX9" fmla="*/ 782320 w 7589520"/>
              <a:gd name="connsiteY9" fmla="*/ 873760 h 1087120"/>
              <a:gd name="connsiteX10" fmla="*/ 812800 w 7589520"/>
              <a:gd name="connsiteY10" fmla="*/ 853440 h 1087120"/>
              <a:gd name="connsiteX11" fmla="*/ 873760 w 7589520"/>
              <a:gd name="connsiteY11" fmla="*/ 833120 h 1087120"/>
              <a:gd name="connsiteX12" fmla="*/ 904240 w 7589520"/>
              <a:gd name="connsiteY12" fmla="*/ 812800 h 1087120"/>
              <a:gd name="connsiteX13" fmla="*/ 934720 w 7589520"/>
              <a:gd name="connsiteY13" fmla="*/ 782320 h 1087120"/>
              <a:gd name="connsiteX14" fmla="*/ 965200 w 7589520"/>
              <a:gd name="connsiteY14" fmla="*/ 772160 h 1087120"/>
              <a:gd name="connsiteX15" fmla="*/ 1026160 w 7589520"/>
              <a:gd name="connsiteY15" fmla="*/ 741680 h 1087120"/>
              <a:gd name="connsiteX16" fmla="*/ 1127760 w 7589520"/>
              <a:gd name="connsiteY16" fmla="*/ 751840 h 1087120"/>
              <a:gd name="connsiteX17" fmla="*/ 1219200 w 7589520"/>
              <a:gd name="connsiteY17" fmla="*/ 782320 h 1087120"/>
              <a:gd name="connsiteX18" fmla="*/ 1249680 w 7589520"/>
              <a:gd name="connsiteY18" fmla="*/ 792480 h 1087120"/>
              <a:gd name="connsiteX19" fmla="*/ 1442720 w 7589520"/>
              <a:gd name="connsiteY19" fmla="*/ 812800 h 1087120"/>
              <a:gd name="connsiteX20" fmla="*/ 1554480 w 7589520"/>
              <a:gd name="connsiteY20" fmla="*/ 762000 h 1087120"/>
              <a:gd name="connsiteX21" fmla="*/ 1676400 w 7589520"/>
              <a:gd name="connsiteY21" fmla="*/ 822960 h 1087120"/>
              <a:gd name="connsiteX22" fmla="*/ 1737360 w 7589520"/>
              <a:gd name="connsiteY22" fmla="*/ 792480 h 1087120"/>
              <a:gd name="connsiteX23" fmla="*/ 1879600 w 7589520"/>
              <a:gd name="connsiteY23" fmla="*/ 751840 h 1087120"/>
              <a:gd name="connsiteX24" fmla="*/ 2032000 w 7589520"/>
              <a:gd name="connsiteY24" fmla="*/ 721360 h 1087120"/>
              <a:gd name="connsiteX25" fmla="*/ 2113280 w 7589520"/>
              <a:gd name="connsiteY25" fmla="*/ 731520 h 1087120"/>
              <a:gd name="connsiteX26" fmla="*/ 2164080 w 7589520"/>
              <a:gd name="connsiteY26" fmla="*/ 741680 h 1087120"/>
              <a:gd name="connsiteX27" fmla="*/ 2316480 w 7589520"/>
              <a:gd name="connsiteY27" fmla="*/ 731520 h 1087120"/>
              <a:gd name="connsiteX28" fmla="*/ 2346960 w 7589520"/>
              <a:gd name="connsiteY28" fmla="*/ 711200 h 1087120"/>
              <a:gd name="connsiteX29" fmla="*/ 2448560 w 7589520"/>
              <a:gd name="connsiteY29" fmla="*/ 690880 h 1087120"/>
              <a:gd name="connsiteX30" fmla="*/ 2550160 w 7589520"/>
              <a:gd name="connsiteY30" fmla="*/ 660400 h 1087120"/>
              <a:gd name="connsiteX31" fmla="*/ 2590800 w 7589520"/>
              <a:gd name="connsiteY31" fmla="*/ 629920 h 1087120"/>
              <a:gd name="connsiteX32" fmla="*/ 2844800 w 7589520"/>
              <a:gd name="connsiteY32" fmla="*/ 599440 h 1087120"/>
              <a:gd name="connsiteX33" fmla="*/ 2875280 w 7589520"/>
              <a:gd name="connsiteY33" fmla="*/ 589280 h 1087120"/>
              <a:gd name="connsiteX34" fmla="*/ 2946400 w 7589520"/>
              <a:gd name="connsiteY34" fmla="*/ 538480 h 1087120"/>
              <a:gd name="connsiteX35" fmla="*/ 2976880 w 7589520"/>
              <a:gd name="connsiteY35" fmla="*/ 528320 h 1087120"/>
              <a:gd name="connsiteX36" fmla="*/ 3017520 w 7589520"/>
              <a:gd name="connsiteY36" fmla="*/ 508000 h 1087120"/>
              <a:gd name="connsiteX37" fmla="*/ 3200400 w 7589520"/>
              <a:gd name="connsiteY37" fmla="*/ 487680 h 1087120"/>
              <a:gd name="connsiteX38" fmla="*/ 3241040 w 7589520"/>
              <a:gd name="connsiteY38" fmla="*/ 477520 h 1087120"/>
              <a:gd name="connsiteX39" fmla="*/ 3302000 w 7589520"/>
              <a:gd name="connsiteY39" fmla="*/ 457200 h 1087120"/>
              <a:gd name="connsiteX40" fmla="*/ 3342640 w 7589520"/>
              <a:gd name="connsiteY40" fmla="*/ 447040 h 1087120"/>
              <a:gd name="connsiteX41" fmla="*/ 3596640 w 7589520"/>
              <a:gd name="connsiteY41" fmla="*/ 436880 h 1087120"/>
              <a:gd name="connsiteX42" fmla="*/ 3738880 w 7589520"/>
              <a:gd name="connsiteY42" fmla="*/ 436880 h 1087120"/>
              <a:gd name="connsiteX43" fmla="*/ 3901440 w 7589520"/>
              <a:gd name="connsiteY43" fmla="*/ 426720 h 1087120"/>
              <a:gd name="connsiteX44" fmla="*/ 3962400 w 7589520"/>
              <a:gd name="connsiteY44" fmla="*/ 406400 h 1087120"/>
              <a:gd name="connsiteX45" fmla="*/ 4084320 w 7589520"/>
              <a:gd name="connsiteY45" fmla="*/ 375920 h 1087120"/>
              <a:gd name="connsiteX46" fmla="*/ 4114800 w 7589520"/>
              <a:gd name="connsiteY46" fmla="*/ 365760 h 1087120"/>
              <a:gd name="connsiteX47" fmla="*/ 4145280 w 7589520"/>
              <a:gd name="connsiteY47" fmla="*/ 345440 h 1087120"/>
              <a:gd name="connsiteX48" fmla="*/ 4460240 w 7589520"/>
              <a:gd name="connsiteY48" fmla="*/ 345440 h 1087120"/>
              <a:gd name="connsiteX49" fmla="*/ 4500880 w 7589520"/>
              <a:gd name="connsiteY49" fmla="*/ 325120 h 1087120"/>
              <a:gd name="connsiteX50" fmla="*/ 4541520 w 7589520"/>
              <a:gd name="connsiteY50" fmla="*/ 314960 h 1087120"/>
              <a:gd name="connsiteX51" fmla="*/ 4592320 w 7589520"/>
              <a:gd name="connsiteY51" fmla="*/ 254000 h 1087120"/>
              <a:gd name="connsiteX52" fmla="*/ 4653280 w 7589520"/>
              <a:gd name="connsiteY52" fmla="*/ 233680 h 1087120"/>
              <a:gd name="connsiteX53" fmla="*/ 4714240 w 7589520"/>
              <a:gd name="connsiteY53" fmla="*/ 193040 h 1087120"/>
              <a:gd name="connsiteX54" fmla="*/ 4794798 w 7589520"/>
              <a:gd name="connsiteY54" fmla="*/ 223520 h 1087120"/>
              <a:gd name="connsiteX55" fmla="*/ 4856480 w 7589520"/>
              <a:gd name="connsiteY55" fmla="*/ 101600 h 1087120"/>
              <a:gd name="connsiteX56" fmla="*/ 4886960 w 7589520"/>
              <a:gd name="connsiteY56" fmla="*/ 172720 h 1087120"/>
              <a:gd name="connsiteX57" fmla="*/ 4948101 w 7589520"/>
              <a:gd name="connsiteY57" fmla="*/ 132080 h 1087120"/>
              <a:gd name="connsiteX58" fmla="*/ 4988560 w 7589520"/>
              <a:gd name="connsiteY58" fmla="*/ 50800 h 1087120"/>
              <a:gd name="connsiteX59" fmla="*/ 5019040 w 7589520"/>
              <a:gd name="connsiteY59" fmla="*/ 101600 h 1087120"/>
              <a:gd name="connsiteX60" fmla="*/ 5171440 w 7589520"/>
              <a:gd name="connsiteY60" fmla="*/ 20320 h 1087120"/>
              <a:gd name="connsiteX61" fmla="*/ 5242560 w 7589520"/>
              <a:gd name="connsiteY61" fmla="*/ 0 h 1087120"/>
              <a:gd name="connsiteX62" fmla="*/ 5394960 w 7589520"/>
              <a:gd name="connsiteY62" fmla="*/ 10160 h 1087120"/>
              <a:gd name="connsiteX63" fmla="*/ 5567680 w 7589520"/>
              <a:gd name="connsiteY63" fmla="*/ 30480 h 1087120"/>
              <a:gd name="connsiteX64" fmla="*/ 5628640 w 7589520"/>
              <a:gd name="connsiteY64" fmla="*/ 50800 h 1087120"/>
              <a:gd name="connsiteX65" fmla="*/ 5699760 w 7589520"/>
              <a:gd name="connsiteY65" fmla="*/ 71120 h 1087120"/>
              <a:gd name="connsiteX66" fmla="*/ 5811520 w 7589520"/>
              <a:gd name="connsiteY66" fmla="*/ 60960 h 1087120"/>
              <a:gd name="connsiteX67" fmla="*/ 5852160 w 7589520"/>
              <a:gd name="connsiteY67" fmla="*/ 40640 h 1087120"/>
              <a:gd name="connsiteX68" fmla="*/ 5953760 w 7589520"/>
              <a:gd name="connsiteY68" fmla="*/ 10160 h 1087120"/>
              <a:gd name="connsiteX69" fmla="*/ 6167120 w 7589520"/>
              <a:gd name="connsiteY69" fmla="*/ 0 h 1087120"/>
              <a:gd name="connsiteX70" fmla="*/ 6268720 w 7589520"/>
              <a:gd name="connsiteY70" fmla="*/ 10160 h 1087120"/>
              <a:gd name="connsiteX71" fmla="*/ 6380480 w 7589520"/>
              <a:gd name="connsiteY71" fmla="*/ 40640 h 1087120"/>
              <a:gd name="connsiteX72" fmla="*/ 7010400 w 7589520"/>
              <a:gd name="connsiteY72" fmla="*/ 40640 h 1087120"/>
              <a:gd name="connsiteX73" fmla="*/ 7071360 w 7589520"/>
              <a:gd name="connsiteY73" fmla="*/ 50800 h 1087120"/>
              <a:gd name="connsiteX74" fmla="*/ 7406640 w 7589520"/>
              <a:gd name="connsiteY74" fmla="*/ 50800 h 1087120"/>
              <a:gd name="connsiteX75" fmla="*/ 7467600 w 7589520"/>
              <a:gd name="connsiteY75" fmla="*/ 91440 h 1087120"/>
              <a:gd name="connsiteX76" fmla="*/ 7589520 w 7589520"/>
              <a:gd name="connsiteY76" fmla="*/ 111760 h 108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7589520" h="1087120">
                <a:moveTo>
                  <a:pt x="0" y="1087120"/>
                </a:moveTo>
                <a:cubicBezTo>
                  <a:pt x="57573" y="1083733"/>
                  <a:pt x="115532" y="1084419"/>
                  <a:pt x="172720" y="1076960"/>
                </a:cubicBezTo>
                <a:cubicBezTo>
                  <a:pt x="193959" y="1074190"/>
                  <a:pt x="213360" y="1063413"/>
                  <a:pt x="233680" y="1056640"/>
                </a:cubicBezTo>
                <a:cubicBezTo>
                  <a:pt x="243840" y="1053253"/>
                  <a:pt x="255249" y="1052421"/>
                  <a:pt x="264160" y="1046480"/>
                </a:cubicBezTo>
                <a:cubicBezTo>
                  <a:pt x="284480" y="1032933"/>
                  <a:pt x="301952" y="1013563"/>
                  <a:pt x="325120" y="1005840"/>
                </a:cubicBezTo>
                <a:cubicBezTo>
                  <a:pt x="345440" y="999067"/>
                  <a:pt x="365300" y="990715"/>
                  <a:pt x="386080" y="985520"/>
                </a:cubicBezTo>
                <a:cubicBezTo>
                  <a:pt x="422613" y="976387"/>
                  <a:pt x="438825" y="971649"/>
                  <a:pt x="477520" y="965200"/>
                </a:cubicBezTo>
                <a:cubicBezTo>
                  <a:pt x="551681" y="952840"/>
                  <a:pt x="577886" y="952381"/>
                  <a:pt x="660400" y="944880"/>
                </a:cubicBezTo>
                <a:cubicBezTo>
                  <a:pt x="679541" y="925739"/>
                  <a:pt x="695899" y="905396"/>
                  <a:pt x="721360" y="894080"/>
                </a:cubicBezTo>
                <a:cubicBezTo>
                  <a:pt x="740933" y="885381"/>
                  <a:pt x="764498" y="885641"/>
                  <a:pt x="782320" y="873760"/>
                </a:cubicBezTo>
                <a:cubicBezTo>
                  <a:pt x="792480" y="866987"/>
                  <a:pt x="801642" y="858399"/>
                  <a:pt x="812800" y="853440"/>
                </a:cubicBezTo>
                <a:cubicBezTo>
                  <a:pt x="832373" y="844741"/>
                  <a:pt x="855938" y="845001"/>
                  <a:pt x="873760" y="833120"/>
                </a:cubicBezTo>
                <a:cubicBezTo>
                  <a:pt x="883920" y="826347"/>
                  <a:pt x="894859" y="820617"/>
                  <a:pt x="904240" y="812800"/>
                </a:cubicBezTo>
                <a:cubicBezTo>
                  <a:pt x="915278" y="803602"/>
                  <a:pt x="922765" y="790290"/>
                  <a:pt x="934720" y="782320"/>
                </a:cubicBezTo>
                <a:cubicBezTo>
                  <a:pt x="943631" y="776379"/>
                  <a:pt x="955621" y="776949"/>
                  <a:pt x="965200" y="772160"/>
                </a:cubicBezTo>
                <a:cubicBezTo>
                  <a:pt x="1043982" y="732769"/>
                  <a:pt x="949548" y="767217"/>
                  <a:pt x="1026160" y="741680"/>
                </a:cubicBezTo>
                <a:cubicBezTo>
                  <a:pt x="1060027" y="745067"/>
                  <a:pt x="1094307" y="745568"/>
                  <a:pt x="1127760" y="751840"/>
                </a:cubicBezTo>
                <a:lnTo>
                  <a:pt x="1219200" y="782320"/>
                </a:lnTo>
                <a:cubicBezTo>
                  <a:pt x="1229360" y="785707"/>
                  <a:pt x="1239078" y="790965"/>
                  <a:pt x="1249680" y="792480"/>
                </a:cubicBezTo>
                <a:cubicBezTo>
                  <a:pt x="1361171" y="808407"/>
                  <a:pt x="1296935" y="800651"/>
                  <a:pt x="1442720" y="812800"/>
                </a:cubicBezTo>
                <a:cubicBezTo>
                  <a:pt x="1469574" y="819513"/>
                  <a:pt x="1529569" y="762000"/>
                  <a:pt x="1554480" y="762000"/>
                </a:cubicBezTo>
                <a:cubicBezTo>
                  <a:pt x="1598637" y="762000"/>
                  <a:pt x="1632373" y="826347"/>
                  <a:pt x="1676400" y="822960"/>
                </a:cubicBezTo>
                <a:cubicBezTo>
                  <a:pt x="1787560" y="785907"/>
                  <a:pt x="1619187" y="845001"/>
                  <a:pt x="1737360" y="792480"/>
                </a:cubicBezTo>
                <a:cubicBezTo>
                  <a:pt x="1870361" y="733368"/>
                  <a:pt x="1718154" y="816418"/>
                  <a:pt x="1879600" y="751840"/>
                </a:cubicBezTo>
                <a:cubicBezTo>
                  <a:pt x="1962001" y="718880"/>
                  <a:pt x="1912253" y="733335"/>
                  <a:pt x="2032000" y="721360"/>
                </a:cubicBezTo>
                <a:cubicBezTo>
                  <a:pt x="2059093" y="724747"/>
                  <a:pt x="2086293" y="727368"/>
                  <a:pt x="2113280" y="731520"/>
                </a:cubicBezTo>
                <a:cubicBezTo>
                  <a:pt x="2130348" y="734146"/>
                  <a:pt x="2146811" y="741680"/>
                  <a:pt x="2164080" y="741680"/>
                </a:cubicBezTo>
                <a:cubicBezTo>
                  <a:pt x="2214993" y="741680"/>
                  <a:pt x="2265680" y="734907"/>
                  <a:pt x="2316480" y="731520"/>
                </a:cubicBezTo>
                <a:cubicBezTo>
                  <a:pt x="2326640" y="724747"/>
                  <a:pt x="2336038" y="716661"/>
                  <a:pt x="2346960" y="711200"/>
                </a:cubicBezTo>
                <a:cubicBezTo>
                  <a:pt x="2375333" y="697014"/>
                  <a:pt x="2422351" y="694624"/>
                  <a:pt x="2448560" y="690880"/>
                </a:cubicBezTo>
                <a:cubicBezTo>
                  <a:pt x="2522767" y="666144"/>
                  <a:pt x="2488740" y="675755"/>
                  <a:pt x="2550160" y="660400"/>
                </a:cubicBezTo>
                <a:cubicBezTo>
                  <a:pt x="2563707" y="650240"/>
                  <a:pt x="2575654" y="637493"/>
                  <a:pt x="2590800" y="629920"/>
                </a:cubicBezTo>
                <a:cubicBezTo>
                  <a:pt x="2667405" y="591618"/>
                  <a:pt x="2767201" y="603524"/>
                  <a:pt x="2844800" y="599440"/>
                </a:cubicBezTo>
                <a:cubicBezTo>
                  <a:pt x="2854960" y="596053"/>
                  <a:pt x="2865701" y="594069"/>
                  <a:pt x="2875280" y="589280"/>
                </a:cubicBezTo>
                <a:cubicBezTo>
                  <a:pt x="2906730" y="573555"/>
                  <a:pt x="2914185" y="556888"/>
                  <a:pt x="2946400" y="538480"/>
                </a:cubicBezTo>
                <a:cubicBezTo>
                  <a:pt x="2955699" y="533167"/>
                  <a:pt x="2967036" y="532539"/>
                  <a:pt x="2976880" y="528320"/>
                </a:cubicBezTo>
                <a:cubicBezTo>
                  <a:pt x="2990801" y="522354"/>
                  <a:pt x="3003339" y="513318"/>
                  <a:pt x="3017520" y="508000"/>
                </a:cubicBezTo>
                <a:cubicBezTo>
                  <a:pt x="3068552" y="488863"/>
                  <a:pt x="3165837" y="490149"/>
                  <a:pt x="3200400" y="487680"/>
                </a:cubicBezTo>
                <a:cubicBezTo>
                  <a:pt x="3213947" y="484293"/>
                  <a:pt x="3227665" y="481532"/>
                  <a:pt x="3241040" y="477520"/>
                </a:cubicBezTo>
                <a:cubicBezTo>
                  <a:pt x="3261556" y="471365"/>
                  <a:pt x="3281220" y="462395"/>
                  <a:pt x="3302000" y="457200"/>
                </a:cubicBezTo>
                <a:cubicBezTo>
                  <a:pt x="3315547" y="453813"/>
                  <a:pt x="3328710" y="448001"/>
                  <a:pt x="3342640" y="447040"/>
                </a:cubicBezTo>
                <a:cubicBezTo>
                  <a:pt x="3427174" y="441210"/>
                  <a:pt x="3511973" y="440267"/>
                  <a:pt x="3596640" y="436880"/>
                </a:cubicBezTo>
                <a:cubicBezTo>
                  <a:pt x="3853688" y="404749"/>
                  <a:pt x="3533797" y="436880"/>
                  <a:pt x="3738880" y="436880"/>
                </a:cubicBezTo>
                <a:cubicBezTo>
                  <a:pt x="3793172" y="436880"/>
                  <a:pt x="3847253" y="430107"/>
                  <a:pt x="3901440" y="426720"/>
                </a:cubicBezTo>
                <a:cubicBezTo>
                  <a:pt x="3921760" y="419947"/>
                  <a:pt x="3941272" y="409921"/>
                  <a:pt x="3962400" y="406400"/>
                </a:cubicBezTo>
                <a:cubicBezTo>
                  <a:pt x="4044488" y="392719"/>
                  <a:pt x="4003817" y="402754"/>
                  <a:pt x="4084320" y="375920"/>
                </a:cubicBezTo>
                <a:cubicBezTo>
                  <a:pt x="4094480" y="372533"/>
                  <a:pt x="4105889" y="371701"/>
                  <a:pt x="4114800" y="365760"/>
                </a:cubicBezTo>
                <a:lnTo>
                  <a:pt x="4145280" y="345440"/>
                </a:lnTo>
                <a:cubicBezTo>
                  <a:pt x="4263082" y="352370"/>
                  <a:pt x="4344847" y="364672"/>
                  <a:pt x="4460240" y="345440"/>
                </a:cubicBezTo>
                <a:cubicBezTo>
                  <a:pt x="4475180" y="342950"/>
                  <a:pt x="4486699" y="330438"/>
                  <a:pt x="4500880" y="325120"/>
                </a:cubicBezTo>
                <a:cubicBezTo>
                  <a:pt x="4513955" y="320217"/>
                  <a:pt x="4527973" y="318347"/>
                  <a:pt x="4541520" y="314960"/>
                </a:cubicBezTo>
                <a:cubicBezTo>
                  <a:pt x="4554167" y="295989"/>
                  <a:pt x="4571612" y="265504"/>
                  <a:pt x="4592320" y="254000"/>
                </a:cubicBezTo>
                <a:cubicBezTo>
                  <a:pt x="4611044" y="243598"/>
                  <a:pt x="4653280" y="233680"/>
                  <a:pt x="4653280" y="233680"/>
                </a:cubicBezTo>
                <a:cubicBezTo>
                  <a:pt x="4724211" y="162749"/>
                  <a:pt x="4690654" y="194733"/>
                  <a:pt x="4714240" y="193040"/>
                </a:cubicBezTo>
                <a:cubicBezTo>
                  <a:pt x="4737826" y="191347"/>
                  <a:pt x="4780926" y="233231"/>
                  <a:pt x="4794798" y="223520"/>
                </a:cubicBezTo>
                <a:cubicBezTo>
                  <a:pt x="4905261" y="146196"/>
                  <a:pt x="4841120" y="110067"/>
                  <a:pt x="4856480" y="101600"/>
                </a:cubicBezTo>
                <a:cubicBezTo>
                  <a:pt x="4871840" y="93133"/>
                  <a:pt x="4871690" y="167640"/>
                  <a:pt x="4886960" y="172720"/>
                </a:cubicBezTo>
                <a:cubicBezTo>
                  <a:pt x="4902230" y="177800"/>
                  <a:pt x="4931168" y="152400"/>
                  <a:pt x="4948101" y="132080"/>
                </a:cubicBezTo>
                <a:cubicBezTo>
                  <a:pt x="4965034" y="111760"/>
                  <a:pt x="4976737" y="55880"/>
                  <a:pt x="4988560" y="50800"/>
                </a:cubicBezTo>
                <a:cubicBezTo>
                  <a:pt x="5000383" y="45720"/>
                  <a:pt x="5006995" y="103607"/>
                  <a:pt x="5019040" y="101600"/>
                </a:cubicBezTo>
                <a:cubicBezTo>
                  <a:pt x="5069260" y="93230"/>
                  <a:pt x="5120640" y="23707"/>
                  <a:pt x="5171440" y="20320"/>
                </a:cubicBezTo>
                <a:cubicBezTo>
                  <a:pt x="5185813" y="15529"/>
                  <a:pt x="5229803" y="0"/>
                  <a:pt x="5242560" y="0"/>
                </a:cubicBezTo>
                <a:cubicBezTo>
                  <a:pt x="5293473" y="0"/>
                  <a:pt x="5344160" y="6773"/>
                  <a:pt x="5394960" y="10160"/>
                </a:cubicBezTo>
                <a:cubicBezTo>
                  <a:pt x="5485301" y="40274"/>
                  <a:pt x="5349219" y="-2289"/>
                  <a:pt x="5567680" y="30480"/>
                </a:cubicBezTo>
                <a:cubicBezTo>
                  <a:pt x="5588862" y="33657"/>
                  <a:pt x="5608320" y="44027"/>
                  <a:pt x="5628640" y="50800"/>
                </a:cubicBezTo>
                <a:cubicBezTo>
                  <a:pt x="5672367" y="65376"/>
                  <a:pt x="5648730" y="58363"/>
                  <a:pt x="5699760" y="71120"/>
                </a:cubicBezTo>
                <a:cubicBezTo>
                  <a:pt x="5737013" y="67733"/>
                  <a:pt x="5774839" y="68296"/>
                  <a:pt x="5811520" y="60960"/>
                </a:cubicBezTo>
                <a:cubicBezTo>
                  <a:pt x="5826372" y="57990"/>
                  <a:pt x="5838098" y="46265"/>
                  <a:pt x="5852160" y="40640"/>
                </a:cubicBezTo>
                <a:cubicBezTo>
                  <a:pt x="5860856" y="37161"/>
                  <a:pt x="5935048" y="11657"/>
                  <a:pt x="5953760" y="10160"/>
                </a:cubicBezTo>
                <a:cubicBezTo>
                  <a:pt x="6024734" y="4482"/>
                  <a:pt x="6096000" y="3387"/>
                  <a:pt x="6167120" y="0"/>
                </a:cubicBezTo>
                <a:cubicBezTo>
                  <a:pt x="6200987" y="3387"/>
                  <a:pt x="6235148" y="4565"/>
                  <a:pt x="6268720" y="10160"/>
                </a:cubicBezTo>
                <a:cubicBezTo>
                  <a:pt x="6314555" y="17799"/>
                  <a:pt x="6341083" y="27508"/>
                  <a:pt x="6380480" y="40640"/>
                </a:cubicBezTo>
                <a:cubicBezTo>
                  <a:pt x="6670224" y="34727"/>
                  <a:pt x="6779933" y="16380"/>
                  <a:pt x="7010400" y="40640"/>
                </a:cubicBezTo>
                <a:cubicBezTo>
                  <a:pt x="7030887" y="42797"/>
                  <a:pt x="7051040" y="47413"/>
                  <a:pt x="7071360" y="50800"/>
                </a:cubicBezTo>
                <a:cubicBezTo>
                  <a:pt x="7170459" y="44606"/>
                  <a:pt x="7308278" y="29417"/>
                  <a:pt x="7406640" y="50800"/>
                </a:cubicBezTo>
                <a:cubicBezTo>
                  <a:pt x="7430504" y="55988"/>
                  <a:pt x="7444432" y="83717"/>
                  <a:pt x="7467600" y="91440"/>
                </a:cubicBezTo>
                <a:cubicBezTo>
                  <a:pt x="7547837" y="118186"/>
                  <a:pt x="7507141" y="111760"/>
                  <a:pt x="7589520" y="111760"/>
                </a:cubicBezTo>
              </a:path>
            </a:pathLst>
          </a:custGeom>
          <a:noFill/>
          <a:ln w="158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0208155" y="1623096"/>
            <a:ext cx="1242165" cy="297938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a:off x="1740642" y="1623096"/>
            <a:ext cx="7277215" cy="1314396"/>
            <a:chOff x="1740642" y="1623096"/>
            <a:chExt cx="7277215" cy="1314396"/>
          </a:xfrm>
        </p:grpSpPr>
        <p:cxnSp>
          <p:nvCxnSpPr>
            <p:cNvPr id="17" name="Straight Connector 16"/>
            <p:cNvCxnSpPr/>
            <p:nvPr/>
          </p:nvCxnSpPr>
          <p:spPr>
            <a:xfrm>
              <a:off x="2576830" y="2458720"/>
              <a:ext cx="0" cy="478772"/>
            </a:xfrm>
            <a:prstGeom prst="line">
              <a:avLst/>
            </a:prstGeom>
            <a:ln>
              <a:solidFill>
                <a:srgbClr val="D9D9D9"/>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4724400" y="2071388"/>
              <a:ext cx="0" cy="478772"/>
            </a:xfrm>
            <a:prstGeom prst="line">
              <a:avLst/>
            </a:prstGeom>
            <a:ln>
              <a:solidFill>
                <a:srgbClr val="D9D9D9"/>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5797125" y="1906508"/>
              <a:ext cx="0" cy="478772"/>
            </a:xfrm>
            <a:prstGeom prst="line">
              <a:avLst/>
            </a:prstGeom>
            <a:ln>
              <a:solidFill>
                <a:srgbClr val="D9D9D9"/>
              </a:solidFill>
            </a:ln>
          </p:spPr>
          <p:style>
            <a:lnRef idx="1">
              <a:schemeClr val="accent5"/>
            </a:lnRef>
            <a:fillRef idx="0">
              <a:schemeClr val="accent5"/>
            </a:fillRef>
            <a:effectRef idx="0">
              <a:schemeClr val="accent5"/>
            </a:effectRef>
            <a:fontRef idx="minor">
              <a:schemeClr val="tx1"/>
            </a:fontRef>
          </p:style>
        </p:cxnSp>
        <p:cxnSp>
          <p:nvCxnSpPr>
            <p:cNvPr id="23" name="Straight Connector 22"/>
            <p:cNvCxnSpPr/>
            <p:nvPr/>
          </p:nvCxnSpPr>
          <p:spPr>
            <a:xfrm>
              <a:off x="6870135" y="1703273"/>
              <a:ext cx="0" cy="478772"/>
            </a:xfrm>
            <a:prstGeom prst="line">
              <a:avLst/>
            </a:prstGeom>
            <a:ln>
              <a:solidFill>
                <a:srgbClr val="D9D9D9"/>
              </a:solidFill>
            </a:ln>
          </p:spPr>
          <p:style>
            <a:lnRef idx="1">
              <a:schemeClr val="accent5"/>
            </a:lnRef>
            <a:fillRef idx="0">
              <a:schemeClr val="accent5"/>
            </a:fillRef>
            <a:effectRef idx="0">
              <a:schemeClr val="accent5"/>
            </a:effectRef>
            <a:fontRef idx="minor">
              <a:schemeClr val="tx1"/>
            </a:fontRef>
          </p:style>
        </p:cxnSp>
        <p:cxnSp>
          <p:nvCxnSpPr>
            <p:cNvPr id="24" name="Straight Connector 23"/>
            <p:cNvCxnSpPr/>
            <p:nvPr/>
          </p:nvCxnSpPr>
          <p:spPr>
            <a:xfrm>
              <a:off x="7943482" y="1623096"/>
              <a:ext cx="0" cy="478772"/>
            </a:xfrm>
            <a:prstGeom prst="line">
              <a:avLst/>
            </a:prstGeom>
            <a:ln>
              <a:solidFill>
                <a:srgbClr val="D9D9D9"/>
              </a:solidFill>
            </a:ln>
          </p:spPr>
          <p:style>
            <a:lnRef idx="1">
              <a:schemeClr val="accent5"/>
            </a:lnRef>
            <a:fillRef idx="0">
              <a:schemeClr val="accent5"/>
            </a:fillRef>
            <a:effectRef idx="0">
              <a:schemeClr val="accent5"/>
            </a:effectRef>
            <a:fontRef idx="minor">
              <a:schemeClr val="tx1"/>
            </a:fontRef>
          </p:style>
        </p:cxnSp>
        <p:cxnSp>
          <p:nvCxnSpPr>
            <p:cNvPr id="25" name="Straight Connector 24"/>
            <p:cNvCxnSpPr/>
            <p:nvPr/>
          </p:nvCxnSpPr>
          <p:spPr>
            <a:xfrm>
              <a:off x="9017857" y="1667122"/>
              <a:ext cx="0" cy="478772"/>
            </a:xfrm>
            <a:prstGeom prst="line">
              <a:avLst/>
            </a:prstGeom>
            <a:ln>
              <a:solidFill>
                <a:srgbClr val="D9D9D9"/>
              </a:solidFill>
            </a:ln>
          </p:spPr>
          <p:style>
            <a:lnRef idx="1">
              <a:schemeClr val="accent5"/>
            </a:lnRef>
            <a:fillRef idx="0">
              <a:schemeClr val="accent5"/>
            </a:fillRef>
            <a:effectRef idx="0">
              <a:schemeClr val="accent5"/>
            </a:effectRef>
            <a:fontRef idx="minor">
              <a:schemeClr val="tx1"/>
            </a:fontRef>
          </p:style>
        </p:cxnSp>
        <p:cxnSp>
          <p:nvCxnSpPr>
            <p:cNvPr id="28" name="Straight Connector 27"/>
            <p:cNvCxnSpPr/>
            <p:nvPr/>
          </p:nvCxnSpPr>
          <p:spPr>
            <a:xfrm flipH="1" flipV="1">
              <a:off x="4301200" y="2296246"/>
              <a:ext cx="2032481" cy="641"/>
            </a:xfrm>
            <a:prstGeom prst="line">
              <a:avLst/>
            </a:prstGeom>
            <a:ln>
              <a:solidFill>
                <a:srgbClr val="D9D9D9"/>
              </a:solidFill>
            </a:ln>
          </p:spPr>
          <p:style>
            <a:lnRef idx="1">
              <a:schemeClr val="accent5"/>
            </a:lnRef>
            <a:fillRef idx="0">
              <a:schemeClr val="accent5"/>
            </a:fillRef>
            <a:effectRef idx="0">
              <a:schemeClr val="accent5"/>
            </a:effectRef>
            <a:fontRef idx="minor">
              <a:schemeClr val="tx1"/>
            </a:fontRef>
          </p:style>
        </p:cxnSp>
        <p:cxnSp>
          <p:nvCxnSpPr>
            <p:cNvPr id="30" name="Straight Connector 29"/>
            <p:cNvCxnSpPr/>
            <p:nvPr/>
          </p:nvCxnSpPr>
          <p:spPr>
            <a:xfrm flipH="1">
              <a:off x="7101789" y="1765981"/>
              <a:ext cx="1682043" cy="0"/>
            </a:xfrm>
            <a:prstGeom prst="line">
              <a:avLst/>
            </a:prstGeom>
            <a:ln>
              <a:solidFill>
                <a:srgbClr val="D9D9D9"/>
              </a:solidFill>
            </a:ln>
          </p:spPr>
          <p:style>
            <a:lnRef idx="1">
              <a:schemeClr val="accent5"/>
            </a:lnRef>
            <a:fillRef idx="0">
              <a:schemeClr val="accent5"/>
            </a:fillRef>
            <a:effectRef idx="0">
              <a:schemeClr val="accent5"/>
            </a:effectRef>
            <a:fontRef idx="minor">
              <a:schemeClr val="tx1"/>
            </a:fontRef>
          </p:style>
        </p:cxnSp>
        <p:cxnSp>
          <p:nvCxnSpPr>
            <p:cNvPr id="32" name="Straight Connector 31"/>
            <p:cNvCxnSpPr/>
            <p:nvPr/>
          </p:nvCxnSpPr>
          <p:spPr>
            <a:xfrm flipH="1">
              <a:off x="1740642" y="2824804"/>
              <a:ext cx="2560320" cy="3120"/>
            </a:xfrm>
            <a:prstGeom prst="line">
              <a:avLst/>
            </a:prstGeom>
            <a:ln>
              <a:solidFill>
                <a:srgbClr val="D9D9D9"/>
              </a:solidFill>
            </a:ln>
          </p:spPr>
          <p:style>
            <a:lnRef idx="1">
              <a:schemeClr val="accent5"/>
            </a:lnRef>
            <a:fillRef idx="0">
              <a:schemeClr val="accent5"/>
            </a:fillRef>
            <a:effectRef idx="0">
              <a:schemeClr val="accent5"/>
            </a:effectRef>
            <a:fontRef idx="minor">
              <a:schemeClr val="tx1"/>
            </a:fontRef>
          </p:style>
        </p:cxnSp>
        <p:cxnSp>
          <p:nvCxnSpPr>
            <p:cNvPr id="34" name="Straight Connector 33"/>
            <p:cNvCxnSpPr/>
            <p:nvPr/>
          </p:nvCxnSpPr>
          <p:spPr>
            <a:xfrm>
              <a:off x="3652187" y="2310774"/>
              <a:ext cx="0" cy="478772"/>
            </a:xfrm>
            <a:prstGeom prst="line">
              <a:avLst/>
            </a:prstGeom>
            <a:ln>
              <a:solidFill>
                <a:srgbClr val="D9D9D9"/>
              </a:solidFill>
            </a:ln>
          </p:spPr>
          <p:style>
            <a:lnRef idx="1">
              <a:schemeClr val="accent5"/>
            </a:lnRef>
            <a:fillRef idx="0">
              <a:schemeClr val="accent5"/>
            </a:fillRef>
            <a:effectRef idx="0">
              <a:schemeClr val="accent5"/>
            </a:effectRef>
            <a:fontRef idx="minor">
              <a:schemeClr val="tx1"/>
            </a:fontRef>
          </p:style>
        </p:cxnSp>
      </p:grpSp>
      <p:sp>
        <p:nvSpPr>
          <p:cNvPr id="48" name="TextBox 47"/>
          <p:cNvSpPr txBox="1"/>
          <p:nvPr/>
        </p:nvSpPr>
        <p:spPr>
          <a:xfrm>
            <a:off x="4026908" y="5701274"/>
            <a:ext cx="4392549" cy="369332"/>
          </a:xfrm>
          <a:prstGeom prst="rect">
            <a:avLst/>
          </a:prstGeom>
          <a:noFill/>
        </p:spPr>
        <p:txBody>
          <a:bodyPr wrap="none" rtlCol="0">
            <a:spAutoFit/>
          </a:bodyPr>
          <a:lstStyle/>
          <a:p>
            <a:r>
              <a:rPr lang="en-US" dirty="0"/>
              <a:t>K-Means 10K performance on 16 nodes</a:t>
            </a:r>
          </a:p>
        </p:txBody>
      </p:sp>
    </p:spTree>
    <p:extLst>
      <p:ext uri="{BB962C8B-B14F-4D97-AF65-F5344CB8AC3E}">
        <p14:creationId xmlns:p14="http://schemas.microsoft.com/office/powerpoint/2010/main" val="285280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Graphic spid="10" grpId="0">
        <p:bldAsOne/>
      </p:bldGraphic>
      <p:bldP spid="3" grpId="0"/>
      <p:bldP spid="11" grpId="0"/>
      <p:bldP spid="13" grpId="0"/>
      <p:bldP spid="14" grpId="0"/>
      <p:bldP spid="15" grpId="0"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Mechanisms</a:t>
            </a:r>
          </a:p>
        </p:txBody>
      </p:sp>
      <p:sp>
        <p:nvSpPr>
          <p:cNvPr id="3" name="Content Placeholder 2"/>
          <p:cNvSpPr>
            <a:spLocks noGrp="1"/>
          </p:cNvSpPr>
          <p:nvPr>
            <p:ph idx="1"/>
          </p:nvPr>
        </p:nvSpPr>
        <p:spPr/>
        <p:txBody>
          <a:bodyPr/>
          <a:lstStyle/>
          <a:p>
            <a:r>
              <a:rPr lang="en-US" dirty="0"/>
              <a:t>Collective communications are expensive.</a:t>
            </a:r>
          </a:p>
          <a:p>
            <a:pPr lvl="1"/>
            <a:r>
              <a:rPr lang="en-US" dirty="0" err="1"/>
              <a:t>Allgather</a:t>
            </a:r>
            <a:r>
              <a:rPr lang="en-US" dirty="0"/>
              <a:t>, </a:t>
            </a:r>
            <a:r>
              <a:rPr lang="en-US" dirty="0" err="1"/>
              <a:t>allreduce</a:t>
            </a:r>
            <a:r>
              <a:rPr lang="en-US" dirty="0"/>
              <a:t>, broadcast.</a:t>
            </a:r>
          </a:p>
          <a:p>
            <a:pPr lvl="1"/>
            <a:r>
              <a:rPr lang="en-US" dirty="0"/>
              <a:t>Frequently used in parallel machine learning</a:t>
            </a:r>
          </a:p>
          <a:p>
            <a:pPr lvl="1"/>
            <a:r>
              <a:rPr lang="en-US" dirty="0"/>
              <a:t>E.g.</a:t>
            </a:r>
          </a:p>
        </p:txBody>
      </p:sp>
      <p:sp>
        <p:nvSpPr>
          <p:cNvPr id="4" name="Date Placeholder 3"/>
          <p:cNvSpPr>
            <a:spLocks noGrp="1"/>
          </p:cNvSpPr>
          <p:nvPr>
            <p:ph type="dt" sz="half" idx="10"/>
          </p:nvPr>
        </p:nvSpPr>
        <p:spPr/>
        <p:txBody>
          <a:bodyPr/>
          <a:lstStyle/>
          <a:p>
            <a:pPr algn="r"/>
            <a:r>
              <a:rPr lang="en-US"/>
              <a:t>9/28/2016</a:t>
            </a:r>
            <a:endParaRPr lang="en-US" dirty="0"/>
          </a:p>
        </p:txBody>
      </p:sp>
      <p:sp>
        <p:nvSpPr>
          <p:cNvPr id="5" name="Footer Placeholder 4"/>
          <p:cNvSpPr>
            <a:spLocks noGrp="1"/>
          </p:cNvSpPr>
          <p:nvPr>
            <p:ph type="ftr" sz="quarter" idx="11"/>
          </p:nvPr>
        </p:nvSpPr>
        <p:spPr/>
        <p:txBody>
          <a:bodyPr/>
          <a:lstStyle/>
          <a:p>
            <a:pPr algn="ctr"/>
            <a:r>
              <a:rPr lang="en-US"/>
              <a:t>Ph.D. Dissertation Defense</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16</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057" y="2527437"/>
            <a:ext cx="5883663" cy="2761494"/>
          </a:xfrm>
          <a:prstGeom prst="rect">
            <a:avLst/>
          </a:prstGeom>
        </p:spPr>
      </p:pic>
      <p:sp>
        <p:nvSpPr>
          <p:cNvPr id="8" name="TextBox 7"/>
          <p:cNvSpPr txBox="1"/>
          <p:nvPr/>
        </p:nvSpPr>
        <p:spPr>
          <a:xfrm>
            <a:off x="952499" y="5437127"/>
            <a:ext cx="6668813" cy="369332"/>
          </a:xfrm>
          <a:prstGeom prst="rect">
            <a:avLst/>
          </a:prstGeom>
          <a:solidFill>
            <a:schemeClr val="bg1"/>
          </a:solidFill>
        </p:spPr>
        <p:txBody>
          <a:bodyPr wrap="none" rtlCol="0">
            <a:spAutoFit/>
          </a:bodyPr>
          <a:lstStyle/>
          <a:p>
            <a:r>
              <a:rPr lang="en-US" dirty="0"/>
              <a:t>3 million double values distributed uniformly over 48 nodes</a:t>
            </a:r>
          </a:p>
        </p:txBody>
      </p:sp>
      <p:sp>
        <p:nvSpPr>
          <p:cNvPr id="9" name="Rectangle 8"/>
          <p:cNvSpPr/>
          <p:nvPr/>
        </p:nvSpPr>
        <p:spPr>
          <a:xfrm>
            <a:off x="7201150" y="2820403"/>
            <a:ext cx="4868930" cy="2092881"/>
          </a:xfrm>
          <a:prstGeom prst="rect">
            <a:avLst/>
          </a:prstGeom>
          <a:ln w="28575">
            <a:noFill/>
          </a:ln>
        </p:spPr>
        <p:txBody>
          <a:bodyPr wrap="square">
            <a:spAutoFit/>
          </a:bodyPr>
          <a:lstStyle/>
          <a:p>
            <a:pPr marL="285750" lvl="2" indent="-285750">
              <a:buFont typeface="Arial" panose="020B0604020202020204" pitchFamily="34" charset="0"/>
              <a:buChar char="•"/>
            </a:pPr>
            <a:r>
              <a:rPr lang="en-US" sz="2000" dirty="0"/>
              <a:t>Identical message size per node, yet 24 MPI is ~10 times slower than 1 MPI</a:t>
            </a:r>
          </a:p>
          <a:p>
            <a:pPr marL="285750" lvl="2" indent="-285750">
              <a:spcBef>
                <a:spcPts val="600"/>
              </a:spcBef>
              <a:buFont typeface="Arial" panose="020B0604020202020204" pitchFamily="34" charset="0"/>
              <a:buChar char="•"/>
            </a:pPr>
            <a:r>
              <a:rPr lang="en-US" sz="2000" dirty="0"/>
              <a:t>Suggests #ranks per node should be 1 for the best performance</a:t>
            </a:r>
          </a:p>
          <a:p>
            <a:pPr marL="285750" lvl="2" indent="-285750">
              <a:spcBef>
                <a:spcPts val="600"/>
              </a:spcBef>
              <a:buFont typeface="Arial" panose="020B0604020202020204" pitchFamily="34" charset="0"/>
              <a:buChar char="•"/>
            </a:pPr>
            <a:r>
              <a:rPr lang="en-US" sz="2000" dirty="0"/>
              <a:t>How to reduce this cost?</a:t>
            </a:r>
          </a:p>
        </p:txBody>
      </p:sp>
    </p:spTree>
    <p:extLst>
      <p:ext uri="{BB962C8B-B14F-4D97-AF65-F5344CB8AC3E}">
        <p14:creationId xmlns:p14="http://schemas.microsoft.com/office/powerpoint/2010/main" val="2949019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Mechanisms</a:t>
            </a:r>
          </a:p>
        </p:txBody>
      </p:sp>
      <p:sp>
        <p:nvSpPr>
          <p:cNvPr id="3" name="Content Placeholder 2"/>
          <p:cNvSpPr>
            <a:spLocks noGrp="1"/>
          </p:cNvSpPr>
          <p:nvPr>
            <p:ph idx="1"/>
          </p:nvPr>
        </p:nvSpPr>
        <p:spPr/>
        <p:txBody>
          <a:bodyPr/>
          <a:lstStyle/>
          <a:p>
            <a:r>
              <a:rPr lang="en-US" dirty="0"/>
              <a:t>Shared Memory (SM) for intra-node communication.</a:t>
            </a:r>
          </a:p>
          <a:p>
            <a:pPr lvl="1"/>
            <a:r>
              <a:rPr lang="en-US" dirty="0"/>
              <a:t>Custom Java implementation in SPIDAL.</a:t>
            </a:r>
          </a:p>
          <a:p>
            <a:pPr lvl="2"/>
            <a:r>
              <a:rPr lang="en-US" dirty="0"/>
              <a:t>Uses </a:t>
            </a:r>
            <a:r>
              <a:rPr lang="en-US" dirty="0" err="1">
                <a:hlinkClick r:id="rId3"/>
              </a:rPr>
              <a:t>OpenHFT</a:t>
            </a:r>
            <a:r>
              <a:rPr lang="en-US" dirty="0" err="1"/>
              <a:t>’s</a:t>
            </a:r>
            <a:r>
              <a:rPr lang="en-US" dirty="0"/>
              <a:t> </a:t>
            </a:r>
            <a:r>
              <a:rPr lang="en-US" dirty="0">
                <a:hlinkClick r:id="rId4"/>
              </a:rPr>
              <a:t>Bytes</a:t>
            </a:r>
            <a:r>
              <a:rPr lang="en-US" dirty="0"/>
              <a:t> API.</a:t>
            </a:r>
          </a:p>
          <a:p>
            <a:pPr lvl="1"/>
            <a:r>
              <a:rPr lang="en-US" dirty="0"/>
              <a:t>Reduce network communications to the number of nodes.</a:t>
            </a:r>
          </a:p>
        </p:txBody>
      </p:sp>
      <p:sp>
        <p:nvSpPr>
          <p:cNvPr id="4" name="Date Placeholder 3"/>
          <p:cNvSpPr>
            <a:spLocks noGrp="1"/>
          </p:cNvSpPr>
          <p:nvPr>
            <p:ph type="dt" sz="half" idx="10"/>
          </p:nvPr>
        </p:nvSpPr>
        <p:spPr/>
        <p:txBody>
          <a:bodyPr/>
          <a:lstStyle/>
          <a:p>
            <a:pPr algn="r"/>
            <a:r>
              <a:rPr lang="en-US"/>
              <a:t>9/28/2016</a:t>
            </a:r>
            <a:endParaRPr lang="en-US" dirty="0"/>
          </a:p>
        </p:txBody>
      </p:sp>
      <p:sp>
        <p:nvSpPr>
          <p:cNvPr id="5" name="Footer Placeholder 4"/>
          <p:cNvSpPr>
            <a:spLocks noGrp="1"/>
          </p:cNvSpPr>
          <p:nvPr>
            <p:ph type="ftr" sz="quarter" idx="11"/>
          </p:nvPr>
        </p:nvSpPr>
        <p:spPr/>
        <p:txBody>
          <a:bodyPr/>
          <a:lstStyle/>
          <a:p>
            <a:pPr algn="ctr"/>
            <a:r>
              <a:rPr lang="en-US"/>
              <a:t>Ph.D. Dissertation Defense</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17</a:t>
            </a:fld>
            <a:endParaRPr lang="en-US"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299" y="2571002"/>
            <a:ext cx="4519798" cy="294145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61240" y="2799955"/>
            <a:ext cx="6397601" cy="1772045"/>
          </a:xfrm>
          <a:prstGeom prst="rect">
            <a:avLst/>
          </a:prstGeom>
        </p:spPr>
      </p:pic>
      <p:sp>
        <p:nvSpPr>
          <p:cNvPr id="9" name="Rectangle 8"/>
          <p:cNvSpPr/>
          <p:nvPr/>
        </p:nvSpPr>
        <p:spPr>
          <a:xfrm>
            <a:off x="1234542" y="5654772"/>
            <a:ext cx="2533312" cy="369332"/>
          </a:xfrm>
          <a:prstGeom prst="rect">
            <a:avLst/>
          </a:prstGeom>
          <a:ln w="28575">
            <a:noFill/>
          </a:ln>
        </p:spPr>
        <p:txBody>
          <a:bodyPr wrap="square">
            <a:spAutoFit/>
          </a:bodyPr>
          <a:lstStyle/>
          <a:p>
            <a:pPr marL="0" lvl="2"/>
            <a:r>
              <a:rPr lang="en-US" dirty="0"/>
              <a:t>Java SM architecture</a:t>
            </a:r>
          </a:p>
        </p:txBody>
      </p:sp>
      <p:sp>
        <p:nvSpPr>
          <p:cNvPr id="10" name="Rectangle 9"/>
          <p:cNvSpPr/>
          <p:nvPr/>
        </p:nvSpPr>
        <p:spPr>
          <a:xfrm>
            <a:off x="7457440" y="4875086"/>
            <a:ext cx="2669256" cy="369332"/>
          </a:xfrm>
          <a:prstGeom prst="rect">
            <a:avLst/>
          </a:prstGeom>
          <a:ln w="28575">
            <a:noFill/>
          </a:ln>
        </p:spPr>
        <p:txBody>
          <a:bodyPr wrap="square">
            <a:spAutoFit/>
          </a:bodyPr>
          <a:lstStyle/>
          <a:p>
            <a:pPr marL="0" lvl="2"/>
            <a:r>
              <a:rPr lang="en-US" dirty="0"/>
              <a:t>Heterogeneity support</a:t>
            </a:r>
          </a:p>
        </p:txBody>
      </p:sp>
    </p:spTree>
    <p:extLst>
      <p:ext uri="{BB962C8B-B14F-4D97-AF65-F5344CB8AC3E}">
        <p14:creationId xmlns:p14="http://schemas.microsoft.com/office/powerpoint/2010/main" val="450632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Factors</a:t>
            </a:r>
          </a:p>
        </p:txBody>
      </p:sp>
      <p:sp>
        <p:nvSpPr>
          <p:cNvPr id="3" name="Content Placeholder 2"/>
          <p:cNvSpPr>
            <a:spLocks noGrp="1"/>
          </p:cNvSpPr>
          <p:nvPr>
            <p:ph idx="1"/>
          </p:nvPr>
        </p:nvSpPr>
        <p:spPr>
          <a:xfrm>
            <a:off x="328473" y="923278"/>
            <a:ext cx="6908629" cy="4993559"/>
          </a:xfrm>
        </p:spPr>
        <p:txBody>
          <a:bodyPr/>
          <a:lstStyle/>
          <a:p>
            <a:r>
              <a:rPr lang="en-US" dirty="0"/>
              <a:t>Garbage Collection (GC)</a:t>
            </a:r>
          </a:p>
          <a:p>
            <a:pPr lvl="1"/>
            <a:r>
              <a:rPr lang="en-US" dirty="0"/>
              <a:t>“Stop the world” events are expensive.</a:t>
            </a:r>
          </a:p>
          <a:p>
            <a:pPr lvl="2"/>
            <a:r>
              <a:rPr lang="en-US" dirty="0"/>
              <a:t>Especially, for parallel machine learning.</a:t>
            </a:r>
          </a:p>
          <a:p>
            <a:pPr lvl="2"/>
            <a:r>
              <a:rPr lang="en-US" dirty="0"/>
              <a:t>Typical OOP </a:t>
            </a:r>
            <a:r>
              <a:rPr lang="en-US" dirty="0">
                <a:sym typeface="Wingdings" panose="05000000000000000000" pitchFamily="2" charset="2"/>
              </a:rPr>
              <a:t> allocate – use – forget. </a:t>
            </a:r>
          </a:p>
          <a:p>
            <a:pPr lvl="2"/>
            <a:r>
              <a:rPr lang="en-US" dirty="0">
                <a:sym typeface="Wingdings" panose="05000000000000000000" pitchFamily="2" charset="2"/>
              </a:rPr>
              <a:t>Original SPIDAL code produced frequent garbage of small arrays.</a:t>
            </a:r>
            <a:endParaRPr lang="en-US" dirty="0"/>
          </a:p>
          <a:p>
            <a:pPr lvl="1"/>
            <a:r>
              <a:rPr lang="en-US" dirty="0"/>
              <a:t>Solutions.</a:t>
            </a:r>
          </a:p>
          <a:p>
            <a:pPr lvl="2"/>
            <a:r>
              <a:rPr lang="en-US" dirty="0"/>
              <a:t>Unavoidable, but can be reduced.</a:t>
            </a:r>
          </a:p>
          <a:p>
            <a:pPr lvl="2"/>
            <a:r>
              <a:rPr lang="en-US" dirty="0"/>
              <a:t>Static allocation.</a:t>
            </a:r>
          </a:p>
          <a:p>
            <a:pPr lvl="2"/>
            <a:r>
              <a:rPr lang="en-US" dirty="0"/>
              <a:t>Object reuse.</a:t>
            </a:r>
          </a:p>
          <a:p>
            <a:pPr lvl="1"/>
            <a:r>
              <a:rPr lang="en-US" dirty="0"/>
              <a:t>Advantage.</a:t>
            </a:r>
          </a:p>
          <a:p>
            <a:pPr lvl="2"/>
            <a:r>
              <a:rPr lang="en-US" dirty="0"/>
              <a:t>Less GC – obvious. </a:t>
            </a:r>
          </a:p>
          <a:p>
            <a:pPr lvl="2"/>
            <a:r>
              <a:rPr lang="en-US" dirty="0"/>
              <a:t>Scale to larger </a:t>
            </a:r>
            <a:r>
              <a:rPr lang="en-US"/>
              <a:t>problem sizes.</a:t>
            </a:r>
            <a:endParaRPr lang="en-US" dirty="0"/>
          </a:p>
          <a:p>
            <a:pPr lvl="3"/>
            <a:r>
              <a:rPr lang="en-US" dirty="0"/>
              <a:t>E.g. Original SPIDAL code required 5GB (x 24 = 120 GB per node) heap per process to handle 200K DA-MDS. Optimized code use &lt; 1GB heap to finish </a:t>
            </a:r>
            <a:r>
              <a:rPr lang="en-US" b="1" dirty="0">
                <a:solidFill>
                  <a:srgbClr val="0070C0"/>
                </a:solidFill>
              </a:rPr>
              <a:t>within the same timing</a:t>
            </a:r>
            <a:r>
              <a:rPr lang="en-US" dirty="0">
                <a:solidFill>
                  <a:srgbClr val="0070C0"/>
                </a:solidFill>
              </a:rPr>
              <a:t>.</a:t>
            </a:r>
          </a:p>
          <a:p>
            <a:pPr lvl="4"/>
            <a:r>
              <a:rPr lang="en-US" dirty="0"/>
              <a:t>Note. Physical memory is 128GB, so with optimized SPIDAL can now do 1 million point MDS within hardware limits.</a:t>
            </a:r>
          </a:p>
        </p:txBody>
      </p:sp>
      <p:sp>
        <p:nvSpPr>
          <p:cNvPr id="4" name="Date Placeholder 3"/>
          <p:cNvSpPr>
            <a:spLocks noGrp="1"/>
          </p:cNvSpPr>
          <p:nvPr>
            <p:ph type="dt" sz="half" idx="10"/>
          </p:nvPr>
        </p:nvSpPr>
        <p:spPr/>
        <p:txBody>
          <a:bodyPr/>
          <a:lstStyle/>
          <a:p>
            <a:pPr algn="r"/>
            <a:r>
              <a:rPr lang="en-US"/>
              <a:t>9/28/2016</a:t>
            </a:r>
            <a:endParaRPr lang="en-US" dirty="0"/>
          </a:p>
        </p:txBody>
      </p:sp>
      <p:sp>
        <p:nvSpPr>
          <p:cNvPr id="5" name="Footer Placeholder 4"/>
          <p:cNvSpPr>
            <a:spLocks noGrp="1"/>
          </p:cNvSpPr>
          <p:nvPr>
            <p:ph type="ftr" sz="quarter" idx="11"/>
          </p:nvPr>
        </p:nvSpPr>
        <p:spPr/>
        <p:txBody>
          <a:bodyPr/>
          <a:lstStyle/>
          <a:p>
            <a:pPr algn="ctr"/>
            <a:r>
              <a:rPr lang="en-US"/>
              <a:t>Ph.D. Dissertation Defense</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18</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3778" y="166473"/>
            <a:ext cx="4702878" cy="304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3778" y="3501802"/>
            <a:ext cx="4702878" cy="3048000"/>
          </a:xfrm>
          <a:prstGeom prst="rect">
            <a:avLst/>
          </a:prstGeom>
        </p:spPr>
      </p:pic>
      <p:sp>
        <p:nvSpPr>
          <p:cNvPr id="9" name="Rounded Rectangle 8"/>
          <p:cNvSpPr/>
          <p:nvPr/>
        </p:nvSpPr>
        <p:spPr>
          <a:xfrm>
            <a:off x="10836203" y="1511673"/>
            <a:ext cx="1237129" cy="15150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021409" y="166473"/>
            <a:ext cx="2985247" cy="3287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10" idx="1"/>
          </p:cNvCxnSpPr>
          <p:nvPr/>
        </p:nvCxnSpPr>
        <p:spPr>
          <a:xfrm>
            <a:off x="9021409" y="330868"/>
            <a:ext cx="0" cy="297374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564086" y="160658"/>
            <a:ext cx="1577788" cy="1169551"/>
          </a:xfrm>
          <a:prstGeom prst="rect">
            <a:avLst/>
          </a:prstGeom>
          <a:noFill/>
        </p:spPr>
        <p:txBody>
          <a:bodyPr wrap="square" rtlCol="0">
            <a:spAutoFit/>
          </a:bodyPr>
          <a:lstStyle/>
          <a:p>
            <a:r>
              <a:rPr lang="en-US" sz="1400" dirty="0"/>
              <a:t>Heap size per process reaches –</a:t>
            </a:r>
            <a:r>
              <a:rPr lang="en-US" sz="1400" dirty="0" err="1"/>
              <a:t>Xmx</a:t>
            </a:r>
            <a:r>
              <a:rPr lang="en-US" sz="1400" dirty="0"/>
              <a:t> (2.5GB) early in the computation</a:t>
            </a:r>
          </a:p>
        </p:txBody>
      </p:sp>
      <p:sp>
        <p:nvSpPr>
          <p:cNvPr id="13" name="TextBox 12"/>
          <p:cNvSpPr txBox="1"/>
          <p:nvPr/>
        </p:nvSpPr>
        <p:spPr>
          <a:xfrm>
            <a:off x="9600192" y="1885701"/>
            <a:ext cx="1577788" cy="307777"/>
          </a:xfrm>
          <a:prstGeom prst="rect">
            <a:avLst/>
          </a:prstGeom>
          <a:noFill/>
        </p:spPr>
        <p:txBody>
          <a:bodyPr wrap="square" rtlCol="0">
            <a:spAutoFit/>
          </a:bodyPr>
          <a:lstStyle/>
          <a:p>
            <a:r>
              <a:rPr lang="en-US" sz="1400" dirty="0"/>
              <a:t>Frequent GC</a:t>
            </a:r>
          </a:p>
        </p:txBody>
      </p:sp>
      <p:sp>
        <p:nvSpPr>
          <p:cNvPr id="14" name="Rounded Rectangle 13"/>
          <p:cNvSpPr/>
          <p:nvPr/>
        </p:nvSpPr>
        <p:spPr>
          <a:xfrm>
            <a:off x="11711939" y="3486720"/>
            <a:ext cx="308723" cy="32879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047309" y="3483197"/>
            <a:ext cx="1577788" cy="954107"/>
          </a:xfrm>
          <a:prstGeom prst="rect">
            <a:avLst/>
          </a:prstGeom>
          <a:noFill/>
        </p:spPr>
        <p:txBody>
          <a:bodyPr wrap="square" rtlCol="0">
            <a:spAutoFit/>
          </a:bodyPr>
          <a:lstStyle/>
          <a:p>
            <a:r>
              <a:rPr lang="en-US" sz="1400" dirty="0"/>
              <a:t>Heap size per process is well below (~1.1GB) of –</a:t>
            </a:r>
            <a:r>
              <a:rPr lang="en-US" sz="1400" dirty="0" err="1"/>
              <a:t>Xmx</a:t>
            </a:r>
            <a:r>
              <a:rPr lang="en-US" sz="1400" dirty="0"/>
              <a:t> (2.5GB)</a:t>
            </a:r>
          </a:p>
        </p:txBody>
      </p:sp>
      <p:sp>
        <p:nvSpPr>
          <p:cNvPr id="16" name="TextBox 15"/>
          <p:cNvSpPr txBox="1"/>
          <p:nvPr/>
        </p:nvSpPr>
        <p:spPr>
          <a:xfrm>
            <a:off x="8725711" y="4774114"/>
            <a:ext cx="2295727" cy="523220"/>
          </a:xfrm>
          <a:prstGeom prst="rect">
            <a:avLst/>
          </a:prstGeom>
          <a:noFill/>
          <a:ln w="19050">
            <a:solidFill>
              <a:schemeClr val="accent3"/>
            </a:solidFill>
          </a:ln>
        </p:spPr>
        <p:txBody>
          <a:bodyPr wrap="square" rtlCol="0">
            <a:spAutoFit/>
          </a:bodyPr>
          <a:lstStyle/>
          <a:p>
            <a:r>
              <a:rPr lang="en-US" sz="1400" dirty="0"/>
              <a:t>Virtually no GC activity after optimizing</a:t>
            </a:r>
          </a:p>
        </p:txBody>
      </p:sp>
    </p:spTree>
    <p:extLst>
      <p:ext uri="{BB962C8B-B14F-4D97-AF65-F5344CB8AC3E}">
        <p14:creationId xmlns:p14="http://schemas.microsoft.com/office/powerpoint/2010/main" val="1207921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Factors</a:t>
            </a:r>
          </a:p>
        </p:txBody>
      </p:sp>
      <p:sp>
        <p:nvSpPr>
          <p:cNvPr id="3" name="Content Placeholder 2"/>
          <p:cNvSpPr>
            <a:spLocks noGrp="1"/>
          </p:cNvSpPr>
          <p:nvPr>
            <p:ph idx="1"/>
          </p:nvPr>
        </p:nvSpPr>
        <p:spPr/>
        <p:txBody>
          <a:bodyPr/>
          <a:lstStyle/>
          <a:p>
            <a:r>
              <a:rPr lang="en-US" dirty="0"/>
              <a:t>Serialization/Deserialization.</a:t>
            </a:r>
          </a:p>
          <a:p>
            <a:pPr lvl="1"/>
            <a:r>
              <a:rPr lang="en-US" dirty="0"/>
              <a:t>Default implementations are verbose, especially in Java.</a:t>
            </a:r>
          </a:p>
          <a:p>
            <a:pPr lvl="1"/>
            <a:r>
              <a:rPr lang="en-US" dirty="0" err="1"/>
              <a:t>Kryo</a:t>
            </a:r>
            <a:r>
              <a:rPr lang="en-US" dirty="0"/>
              <a:t> is by far the best in compactness.</a:t>
            </a:r>
          </a:p>
          <a:p>
            <a:pPr lvl="1"/>
            <a:r>
              <a:rPr lang="en-US" dirty="0"/>
              <a:t>Off-heap buffers are another option.</a:t>
            </a:r>
          </a:p>
          <a:p>
            <a:r>
              <a:rPr lang="en-US" dirty="0"/>
              <a:t>Memory references and cache.</a:t>
            </a:r>
          </a:p>
          <a:p>
            <a:pPr lvl="1"/>
            <a:r>
              <a:rPr lang="en-US" dirty="0"/>
              <a:t>Nested structures are expensive.</a:t>
            </a:r>
          </a:p>
          <a:p>
            <a:pPr lvl="1"/>
            <a:r>
              <a:rPr lang="en-US" dirty="0"/>
              <a:t>Even 1D arrays are preferred over 2D when possible.</a:t>
            </a:r>
          </a:p>
          <a:p>
            <a:pPr lvl="1"/>
            <a:r>
              <a:rPr lang="en-US" dirty="0"/>
              <a:t>Adopt HPC techniques – loop ordering, blocked arrays.</a:t>
            </a:r>
          </a:p>
          <a:p>
            <a:r>
              <a:rPr lang="en-US" dirty="0"/>
              <a:t>Data read/write.</a:t>
            </a:r>
          </a:p>
          <a:p>
            <a:pPr lvl="1"/>
            <a:r>
              <a:rPr lang="en-US" dirty="0"/>
              <a:t>Stream I/O is expensive for large data</a:t>
            </a:r>
          </a:p>
          <a:p>
            <a:pPr lvl="1"/>
            <a:r>
              <a:rPr lang="en-US" dirty="0"/>
              <a:t>Memory mapping is much faster and JNI friendly in Java</a:t>
            </a:r>
          </a:p>
          <a:p>
            <a:pPr lvl="2"/>
            <a:r>
              <a:rPr lang="en-US" dirty="0"/>
              <a:t>Native calls require extra copies as objects move during GC. </a:t>
            </a:r>
          </a:p>
          <a:p>
            <a:pPr lvl="2"/>
            <a:r>
              <a:rPr lang="en-US" dirty="0"/>
              <a:t>Memory maps are in off-GC space, so no extra copying is necessary</a:t>
            </a:r>
          </a:p>
          <a:p>
            <a:pPr lvl="1"/>
            <a:endParaRPr lang="en-US" dirty="0"/>
          </a:p>
        </p:txBody>
      </p:sp>
      <p:sp>
        <p:nvSpPr>
          <p:cNvPr id="4" name="Date Placeholder 3"/>
          <p:cNvSpPr>
            <a:spLocks noGrp="1"/>
          </p:cNvSpPr>
          <p:nvPr>
            <p:ph type="dt" sz="half" idx="10"/>
          </p:nvPr>
        </p:nvSpPr>
        <p:spPr/>
        <p:txBody>
          <a:bodyPr/>
          <a:lstStyle/>
          <a:p>
            <a:pPr algn="r"/>
            <a:r>
              <a:rPr lang="en-US"/>
              <a:t>9/28/2016</a:t>
            </a:r>
            <a:endParaRPr lang="en-US" dirty="0"/>
          </a:p>
        </p:txBody>
      </p:sp>
      <p:sp>
        <p:nvSpPr>
          <p:cNvPr id="5" name="Footer Placeholder 4"/>
          <p:cNvSpPr>
            <a:spLocks noGrp="1"/>
          </p:cNvSpPr>
          <p:nvPr>
            <p:ph type="ftr" sz="quarter" idx="11"/>
          </p:nvPr>
        </p:nvSpPr>
        <p:spPr/>
        <p:txBody>
          <a:bodyPr/>
          <a:lstStyle/>
          <a:p>
            <a:pPr algn="ctr"/>
            <a:r>
              <a:rPr lang="en-US"/>
              <a:t>Ph.D. Dissertation Defense</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19</a:t>
            </a:fld>
            <a:endParaRPr lang="en-US" dirty="0"/>
          </a:p>
        </p:txBody>
      </p:sp>
    </p:spTree>
    <p:extLst>
      <p:ext uri="{BB962C8B-B14F-4D97-AF65-F5344CB8AC3E}">
        <p14:creationId xmlns:p14="http://schemas.microsoft.com/office/powerpoint/2010/main" val="963691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19718" y="282005"/>
            <a:ext cx="8143176" cy="2091824"/>
          </a:xfrm>
        </p:spPr>
        <p:txBody>
          <a:bodyPr>
            <a:normAutofit/>
          </a:bodyPr>
          <a:lstStyle/>
          <a:p>
            <a:pPr algn="r">
              <a:lnSpc>
                <a:spcPct val="100000"/>
              </a:lnSpc>
              <a:spcBef>
                <a:spcPts val="0"/>
              </a:spcBef>
            </a:pPr>
            <a:r>
              <a:rPr lang="en-US" sz="4000" dirty="0"/>
              <a:t>Towards a Systematic Study of Big Data Performance and Benchmarking</a:t>
            </a:r>
          </a:p>
        </p:txBody>
      </p:sp>
      <p:sp>
        <p:nvSpPr>
          <p:cNvPr id="5" name="Date Placeholder 4"/>
          <p:cNvSpPr>
            <a:spLocks noGrp="1"/>
          </p:cNvSpPr>
          <p:nvPr>
            <p:ph type="dt" sz="half" idx="10"/>
          </p:nvPr>
        </p:nvSpPr>
        <p:spPr/>
        <p:txBody>
          <a:bodyPr/>
          <a:lstStyle/>
          <a:p>
            <a:r>
              <a:rPr lang="en-US"/>
              <a:t>9/28/2016</a:t>
            </a:r>
          </a:p>
        </p:txBody>
      </p:sp>
      <p:sp>
        <p:nvSpPr>
          <p:cNvPr id="8" name="Slide Number Placeholder 7"/>
          <p:cNvSpPr>
            <a:spLocks noGrp="1"/>
          </p:cNvSpPr>
          <p:nvPr>
            <p:ph type="sldNum" sz="quarter" idx="12"/>
          </p:nvPr>
        </p:nvSpPr>
        <p:spPr/>
        <p:txBody>
          <a:bodyPr>
            <a:normAutofit fontScale="92500" lnSpcReduction="10000"/>
          </a:bodyPr>
          <a:lstStyle/>
          <a:p>
            <a:fld id="{9C1BBE50-AC4E-4E27-8193-601C5ABE0879}" type="slidenum">
              <a:rPr lang="en-US" smtClean="0"/>
              <a:t>2</a:t>
            </a:fld>
            <a:endParaRPr lang="en-US" dirty="0"/>
          </a:p>
        </p:txBody>
      </p:sp>
      <p:sp>
        <p:nvSpPr>
          <p:cNvPr id="4" name="Footer Placeholder 3"/>
          <p:cNvSpPr>
            <a:spLocks noGrp="1"/>
          </p:cNvSpPr>
          <p:nvPr>
            <p:ph type="ftr" sz="quarter" idx="11"/>
          </p:nvPr>
        </p:nvSpPr>
        <p:spPr/>
        <p:txBody>
          <a:bodyPr/>
          <a:lstStyle/>
          <a:p>
            <a:pPr algn="ctr"/>
            <a:r>
              <a:rPr lang="en-US"/>
              <a:t>Ph.D. Dissertation Defense</a:t>
            </a:r>
            <a:endParaRPr lang="en-US" dirty="0"/>
          </a:p>
        </p:txBody>
      </p:sp>
      <p:sp>
        <p:nvSpPr>
          <p:cNvPr id="11" name="Title 1"/>
          <p:cNvSpPr txBox="1">
            <a:spLocks/>
          </p:cNvSpPr>
          <p:nvPr/>
        </p:nvSpPr>
        <p:spPr>
          <a:xfrm>
            <a:off x="2036604" y="1969291"/>
            <a:ext cx="8143176" cy="2091824"/>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lnSpc>
                <a:spcPct val="100000"/>
              </a:lnSpc>
              <a:spcBef>
                <a:spcPts val="0"/>
              </a:spcBef>
            </a:pPr>
            <a:r>
              <a:rPr lang="en-US" sz="4000" dirty="0"/>
              <a:t>Towards a Systematic Study of Big Data Performance and Benchmarking</a:t>
            </a:r>
          </a:p>
        </p:txBody>
      </p:sp>
      <p:sp>
        <p:nvSpPr>
          <p:cNvPr id="12" name="Title 1"/>
          <p:cNvSpPr txBox="1">
            <a:spLocks/>
          </p:cNvSpPr>
          <p:nvPr/>
        </p:nvSpPr>
        <p:spPr>
          <a:xfrm>
            <a:off x="2036604" y="1969291"/>
            <a:ext cx="8143176" cy="2091824"/>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lnSpc>
                <a:spcPct val="100000"/>
              </a:lnSpc>
              <a:spcBef>
                <a:spcPts val="0"/>
              </a:spcBef>
            </a:pPr>
            <a:r>
              <a:rPr lang="en-US" sz="4000" dirty="0"/>
              <a:t>Towards a Systematic Study of</a:t>
            </a:r>
            <a:r>
              <a:rPr lang="en-US" sz="4000" dirty="0">
                <a:solidFill>
                  <a:schemeClr val="bg1"/>
                </a:solidFill>
              </a:rPr>
              <a:t> </a:t>
            </a:r>
            <a:r>
              <a:rPr lang="en-US" sz="4000" dirty="0">
                <a:solidFill>
                  <a:schemeClr val="accent2"/>
                </a:solidFill>
              </a:rPr>
              <a:t>Big Data </a:t>
            </a:r>
            <a:r>
              <a:rPr lang="en-US" sz="4000" dirty="0"/>
              <a:t>Performance and Benchmarking</a:t>
            </a:r>
          </a:p>
        </p:txBody>
      </p:sp>
      <p:sp>
        <p:nvSpPr>
          <p:cNvPr id="15" name="Title 1"/>
          <p:cNvSpPr txBox="1">
            <a:spLocks/>
          </p:cNvSpPr>
          <p:nvPr/>
        </p:nvSpPr>
        <p:spPr>
          <a:xfrm>
            <a:off x="2036604" y="1969291"/>
            <a:ext cx="8143176" cy="2091824"/>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lnSpc>
                <a:spcPct val="100000"/>
              </a:lnSpc>
              <a:spcBef>
                <a:spcPts val="0"/>
              </a:spcBef>
            </a:pPr>
            <a:r>
              <a:rPr lang="en-US" sz="4000" dirty="0"/>
              <a:t>Towards a Systematic Study of</a:t>
            </a:r>
            <a:r>
              <a:rPr lang="en-US" sz="4000" dirty="0">
                <a:solidFill>
                  <a:schemeClr val="bg1"/>
                </a:solidFill>
              </a:rPr>
              <a:t> </a:t>
            </a:r>
            <a:r>
              <a:rPr lang="en-US" sz="4000" dirty="0">
                <a:solidFill>
                  <a:schemeClr val="accent2"/>
                </a:solidFill>
              </a:rPr>
              <a:t>Big Data </a:t>
            </a:r>
            <a:r>
              <a:rPr lang="en-US" sz="4000" dirty="0">
                <a:solidFill>
                  <a:schemeClr val="accent6"/>
                </a:solidFill>
              </a:rPr>
              <a:t>Performance</a:t>
            </a:r>
            <a:r>
              <a:rPr lang="en-US" sz="4000" dirty="0"/>
              <a:t> and </a:t>
            </a:r>
            <a:r>
              <a:rPr lang="en-US" sz="4000" dirty="0">
                <a:solidFill>
                  <a:schemeClr val="accent6"/>
                </a:solidFill>
              </a:rPr>
              <a:t>Benchmarking</a:t>
            </a:r>
          </a:p>
        </p:txBody>
      </p:sp>
      <p:sp>
        <p:nvSpPr>
          <p:cNvPr id="16" name="Title 1"/>
          <p:cNvSpPr txBox="1">
            <a:spLocks/>
          </p:cNvSpPr>
          <p:nvPr/>
        </p:nvSpPr>
        <p:spPr>
          <a:xfrm>
            <a:off x="2036604" y="1969291"/>
            <a:ext cx="8143176" cy="2091824"/>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a:lnSpc>
                <a:spcPct val="100000"/>
              </a:lnSpc>
              <a:spcBef>
                <a:spcPts val="0"/>
              </a:spcBef>
            </a:pPr>
            <a:r>
              <a:rPr lang="en-US" sz="4000" dirty="0"/>
              <a:t>Towards a </a:t>
            </a:r>
            <a:r>
              <a:rPr lang="en-US" sz="4000" dirty="0">
                <a:solidFill>
                  <a:schemeClr val="accent5"/>
                </a:solidFill>
              </a:rPr>
              <a:t>Systematic Study</a:t>
            </a:r>
            <a:r>
              <a:rPr lang="en-US" sz="4000" dirty="0"/>
              <a:t> of</a:t>
            </a:r>
            <a:r>
              <a:rPr lang="en-US" sz="4000" dirty="0">
                <a:solidFill>
                  <a:schemeClr val="bg1"/>
                </a:solidFill>
              </a:rPr>
              <a:t> </a:t>
            </a:r>
            <a:r>
              <a:rPr lang="en-US" sz="4000" dirty="0">
                <a:solidFill>
                  <a:schemeClr val="accent2"/>
                </a:solidFill>
              </a:rPr>
              <a:t>Big Data </a:t>
            </a:r>
            <a:r>
              <a:rPr lang="en-US" sz="4000" dirty="0">
                <a:solidFill>
                  <a:schemeClr val="accent6"/>
                </a:solidFill>
              </a:rPr>
              <a:t>Performance</a:t>
            </a:r>
            <a:r>
              <a:rPr lang="en-US" sz="4000" dirty="0"/>
              <a:t> and </a:t>
            </a:r>
            <a:r>
              <a:rPr lang="en-US" sz="4000" dirty="0">
                <a:solidFill>
                  <a:schemeClr val="accent6"/>
                </a:solidFill>
              </a:rPr>
              <a:t>Benchmarking</a:t>
            </a:r>
          </a:p>
        </p:txBody>
      </p:sp>
    </p:spTree>
    <p:custDataLst>
      <p:tags r:id="rId1"/>
    </p:custDataLst>
    <p:extLst>
      <p:ext uri="{BB962C8B-B14F-4D97-AF65-F5344CB8AC3E}">
        <p14:creationId xmlns:p14="http://schemas.microsoft.com/office/powerpoint/2010/main" val="370489473"/>
      </p:ext>
    </p:extLst>
  </p:cSld>
  <p:clrMapOvr>
    <a:masterClrMapping/>
  </p:clrMapOvr>
  <mc:AlternateContent xmlns:mc="http://schemas.openxmlformats.org/markup-compatibility/2006" xmlns:p14="http://schemas.microsoft.com/office/powerpoint/2010/main">
    <mc:Choice Requires="p14">
      <p:transition spd="slow" p14:dur="2000" advTm="73799"/>
    </mc:Choice>
    <mc:Fallback xmlns="">
      <p:transition spd="slow" advTm="737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grpId="0" nodeType="withEffect">
                                  <p:stCondLst>
                                    <p:cond delay="0"/>
                                  </p:stCondLst>
                                  <p:childTnLst>
                                    <p:animMotion origin="layout" path="M -3.75E-6 1.48148E-6 L -0.12291 0.24768 " pathEditMode="relative" rAng="0" ptsTypes="AA">
                                      <p:cBhvr>
                                        <p:cTn id="6" dur="500" fill="hold"/>
                                        <p:tgtEl>
                                          <p:spTgt spid="2"/>
                                        </p:tgtEl>
                                        <p:attrNameLst>
                                          <p:attrName>ppt_x</p:attrName>
                                          <p:attrName>ppt_y</p:attrName>
                                        </p:attrNameLst>
                                      </p:cBhvr>
                                      <p:rCtr x="-6146" y="12384"/>
                                    </p:animMotion>
                                  </p:childTnLst>
                                </p:cTn>
                              </p:par>
                            </p:childTnLst>
                          </p:cTn>
                        </p:par>
                        <p:par>
                          <p:cTn id="7" fill="hold">
                            <p:stCondLst>
                              <p:cond delay="500"/>
                            </p:stCondLst>
                            <p:childTnLst>
                              <p:par>
                                <p:cTn id="8" presetID="10" presetClass="exit" presetSubtype="0" fill="hold" grpId="1" nodeType="after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1"/>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2"/>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5"/>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1" grpId="0"/>
      <p:bldP spid="11" grpId="1"/>
      <p:bldP spid="12" grpId="0"/>
      <p:bldP spid="12" grpId="1"/>
      <p:bldP spid="15" grpId="0"/>
      <p:bldP spid="15" grpId="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Evaluation</a:t>
            </a:r>
          </a:p>
        </p:txBody>
      </p:sp>
      <p:sp>
        <p:nvSpPr>
          <p:cNvPr id="3" name="Content Placeholder 2"/>
          <p:cNvSpPr>
            <a:spLocks noGrp="1"/>
          </p:cNvSpPr>
          <p:nvPr>
            <p:ph idx="1"/>
          </p:nvPr>
        </p:nvSpPr>
        <p:spPr>
          <a:xfrm>
            <a:off x="328473" y="923278"/>
            <a:ext cx="5615127" cy="4993559"/>
          </a:xfrm>
        </p:spPr>
        <p:txBody>
          <a:bodyPr/>
          <a:lstStyle/>
          <a:p>
            <a:r>
              <a:rPr lang="en-US" dirty="0"/>
              <a:t>K-Means Clustering</a:t>
            </a:r>
          </a:p>
          <a:p>
            <a:pPr lvl="1"/>
            <a:r>
              <a:rPr lang="en-US" dirty="0"/>
              <a:t>MPI Java and C – LRT-FJ and LRT-BSP</a:t>
            </a:r>
          </a:p>
          <a:p>
            <a:pPr lvl="1"/>
            <a:r>
              <a:rPr lang="en-US" dirty="0" err="1"/>
              <a:t>Flink</a:t>
            </a:r>
            <a:r>
              <a:rPr lang="en-US" dirty="0"/>
              <a:t> K-Means</a:t>
            </a:r>
          </a:p>
          <a:p>
            <a:pPr lvl="1"/>
            <a:r>
              <a:rPr lang="en-US" dirty="0"/>
              <a:t>Spark K-Means</a:t>
            </a:r>
          </a:p>
          <a:p>
            <a:r>
              <a:rPr lang="en-US" dirty="0"/>
              <a:t>DA-MDS</a:t>
            </a:r>
          </a:p>
          <a:p>
            <a:pPr lvl="1"/>
            <a:r>
              <a:rPr lang="en-US" dirty="0"/>
              <a:t>MPI Java – LRT-FJ and LRT-BSP</a:t>
            </a:r>
          </a:p>
          <a:p>
            <a:r>
              <a:rPr lang="en-US" dirty="0"/>
              <a:t>DA-PWC</a:t>
            </a:r>
          </a:p>
          <a:p>
            <a:pPr lvl="1"/>
            <a:r>
              <a:rPr lang="en-US" dirty="0"/>
              <a:t>MPI Java – LRT-FJ</a:t>
            </a:r>
          </a:p>
          <a:p>
            <a:r>
              <a:rPr lang="en-US" dirty="0" err="1"/>
              <a:t>MDSasChisq</a:t>
            </a:r>
            <a:endParaRPr lang="en-US" dirty="0"/>
          </a:p>
          <a:p>
            <a:pPr lvl="1"/>
            <a:r>
              <a:rPr lang="en-US" dirty="0"/>
              <a:t>MPI Java – LRT-FJ</a:t>
            </a:r>
          </a:p>
        </p:txBody>
      </p:sp>
      <p:sp>
        <p:nvSpPr>
          <p:cNvPr id="4" name="Date Placeholder 3"/>
          <p:cNvSpPr>
            <a:spLocks noGrp="1"/>
          </p:cNvSpPr>
          <p:nvPr>
            <p:ph type="dt" sz="half" idx="10"/>
          </p:nvPr>
        </p:nvSpPr>
        <p:spPr/>
        <p:txBody>
          <a:bodyPr/>
          <a:lstStyle/>
          <a:p>
            <a:pPr algn="r"/>
            <a:r>
              <a:rPr lang="en-US"/>
              <a:t>9/28/2016</a:t>
            </a:r>
            <a:endParaRPr lang="en-US" dirty="0"/>
          </a:p>
        </p:txBody>
      </p:sp>
      <p:sp>
        <p:nvSpPr>
          <p:cNvPr id="5" name="Footer Placeholder 4"/>
          <p:cNvSpPr>
            <a:spLocks noGrp="1"/>
          </p:cNvSpPr>
          <p:nvPr>
            <p:ph type="ftr" sz="quarter" idx="11"/>
          </p:nvPr>
        </p:nvSpPr>
        <p:spPr/>
        <p:txBody>
          <a:bodyPr/>
          <a:lstStyle/>
          <a:p>
            <a:pPr algn="ctr"/>
            <a:r>
              <a:rPr lang="en-US"/>
              <a:t>Ph.D. Dissertation Defense</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20</a:t>
            </a:fld>
            <a:endParaRPr lang="en-US" dirty="0"/>
          </a:p>
        </p:txBody>
      </p:sp>
      <p:sp>
        <p:nvSpPr>
          <p:cNvPr id="7" name="Content Placeholder 2"/>
          <p:cNvSpPr txBox="1">
            <a:spLocks/>
          </p:cNvSpPr>
          <p:nvPr/>
        </p:nvSpPr>
        <p:spPr>
          <a:xfrm>
            <a:off x="6119673" y="923278"/>
            <a:ext cx="5857334" cy="4993559"/>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4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20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285750" indent="-285750"/>
            <a:r>
              <a:rPr lang="en-US" dirty="0"/>
              <a:t>HPC Cluster</a:t>
            </a:r>
          </a:p>
          <a:p>
            <a:pPr marL="560070" lvl="1" indent="-285750"/>
            <a:r>
              <a:rPr lang="en-US" dirty="0"/>
              <a:t>128 Intel Haswell nodes with 2.3GHz nominal frequency</a:t>
            </a:r>
          </a:p>
          <a:p>
            <a:pPr marL="834390" lvl="2" indent="-285750"/>
            <a:r>
              <a:rPr lang="en-US" dirty="0"/>
              <a:t>96 nodes with 24 cores on 2 sockets (12 cores each)</a:t>
            </a:r>
          </a:p>
          <a:p>
            <a:pPr marL="834390" lvl="2" indent="-285750"/>
            <a:r>
              <a:rPr lang="en-US" dirty="0"/>
              <a:t>32 nodes with 36 cores on 2 sockets (18 cores each)</a:t>
            </a:r>
          </a:p>
          <a:p>
            <a:pPr marL="560070" lvl="1" indent="-285750"/>
            <a:r>
              <a:rPr lang="en-US" dirty="0"/>
              <a:t>128GB memory per node</a:t>
            </a:r>
          </a:p>
          <a:p>
            <a:pPr marL="560070" lvl="1" indent="-285750"/>
            <a:r>
              <a:rPr lang="en-US" dirty="0"/>
              <a:t>40Gbps </a:t>
            </a:r>
            <a:r>
              <a:rPr lang="en-US" dirty="0" err="1"/>
              <a:t>Infiniband</a:t>
            </a:r>
            <a:endParaRPr lang="en-US" dirty="0"/>
          </a:p>
          <a:p>
            <a:pPr marL="285750" indent="-285750"/>
            <a:r>
              <a:rPr lang="en-US" dirty="0"/>
              <a:t>Software</a:t>
            </a:r>
          </a:p>
          <a:p>
            <a:pPr marL="560070" lvl="1" indent="-285750"/>
            <a:r>
              <a:rPr lang="en-US" dirty="0"/>
              <a:t>RHEL 6.8</a:t>
            </a:r>
          </a:p>
          <a:p>
            <a:pPr marL="560070" lvl="1" indent="-285750"/>
            <a:r>
              <a:rPr lang="en-US" dirty="0"/>
              <a:t>Java 1.8</a:t>
            </a:r>
          </a:p>
          <a:p>
            <a:pPr marL="560070" lvl="1" indent="-285750"/>
            <a:r>
              <a:rPr lang="en-US" dirty="0" err="1"/>
              <a:t>OpenHFT</a:t>
            </a:r>
            <a:r>
              <a:rPr lang="en-US" dirty="0"/>
              <a:t> </a:t>
            </a:r>
            <a:r>
              <a:rPr lang="en-US" dirty="0" err="1"/>
              <a:t>JavaLang</a:t>
            </a:r>
            <a:r>
              <a:rPr lang="en-US" dirty="0"/>
              <a:t> 6.7.2</a:t>
            </a:r>
          </a:p>
          <a:p>
            <a:pPr marL="560070" lvl="1" indent="-285750"/>
            <a:r>
              <a:rPr lang="en-US" dirty="0"/>
              <a:t>Habanero Java 0.1.4</a:t>
            </a:r>
          </a:p>
          <a:p>
            <a:pPr marL="560070" lvl="1" indent="-285750"/>
            <a:r>
              <a:rPr lang="en-US" dirty="0" err="1"/>
              <a:t>OpenMPI</a:t>
            </a:r>
            <a:r>
              <a:rPr lang="en-US" dirty="0"/>
              <a:t> 1.10.1</a:t>
            </a:r>
          </a:p>
        </p:txBody>
      </p:sp>
    </p:spTree>
    <p:extLst>
      <p:ext uri="{BB962C8B-B14F-4D97-AF65-F5344CB8AC3E}">
        <p14:creationId xmlns:p14="http://schemas.microsoft.com/office/powerpoint/2010/main" val="2940261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K-Means Clustering</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8474" y="995854"/>
            <a:ext cx="5704932" cy="3159326"/>
          </a:xfrm>
        </p:spPr>
      </p:pic>
      <p:sp>
        <p:nvSpPr>
          <p:cNvPr id="4" name="Date Placeholder 3"/>
          <p:cNvSpPr>
            <a:spLocks noGrp="1"/>
          </p:cNvSpPr>
          <p:nvPr>
            <p:ph type="dt" sz="half" idx="10"/>
          </p:nvPr>
        </p:nvSpPr>
        <p:spPr/>
        <p:txBody>
          <a:bodyPr/>
          <a:lstStyle/>
          <a:p>
            <a:pPr algn="r"/>
            <a:r>
              <a:rPr lang="en-US"/>
              <a:t>9/28/2016</a:t>
            </a:r>
            <a:endParaRPr lang="en-US" dirty="0"/>
          </a:p>
        </p:txBody>
      </p:sp>
      <p:sp>
        <p:nvSpPr>
          <p:cNvPr id="5" name="Footer Placeholder 4"/>
          <p:cNvSpPr>
            <a:spLocks noGrp="1"/>
          </p:cNvSpPr>
          <p:nvPr>
            <p:ph type="ftr" sz="quarter" idx="11"/>
          </p:nvPr>
        </p:nvSpPr>
        <p:spPr/>
        <p:txBody>
          <a:bodyPr/>
          <a:lstStyle/>
          <a:p>
            <a:pPr algn="ctr"/>
            <a:r>
              <a:rPr lang="en-US"/>
              <a:t>Ph.D. Dissertation Defense</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21</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2828" y="995854"/>
            <a:ext cx="5782965" cy="3160268"/>
          </a:xfrm>
          <a:prstGeom prst="rect">
            <a:avLst/>
          </a:prstGeom>
        </p:spPr>
      </p:pic>
      <p:sp>
        <p:nvSpPr>
          <p:cNvPr id="9" name="Rectangle 8"/>
          <p:cNvSpPr/>
          <p:nvPr/>
        </p:nvSpPr>
        <p:spPr>
          <a:xfrm>
            <a:off x="442978" y="4335023"/>
            <a:ext cx="5475924" cy="830997"/>
          </a:xfrm>
          <a:prstGeom prst="rect">
            <a:avLst/>
          </a:prstGeom>
        </p:spPr>
        <p:txBody>
          <a:bodyPr wrap="square">
            <a:spAutoFit/>
          </a:bodyPr>
          <a:lstStyle/>
          <a:p>
            <a:r>
              <a:rPr lang="en-US" sz="1600" dirty="0"/>
              <a:t>Java K-Means 1 mil points and 1k centers performance on 16 nodes for LRT-FJ and LRT-BSP with varying affinity patterns over varying threads and processes.</a:t>
            </a:r>
          </a:p>
        </p:txBody>
      </p:sp>
      <p:sp>
        <p:nvSpPr>
          <p:cNvPr id="10" name="Rectangle 9"/>
          <p:cNvSpPr/>
          <p:nvPr/>
        </p:nvSpPr>
        <p:spPr>
          <a:xfrm>
            <a:off x="6456348" y="4335023"/>
            <a:ext cx="5475924" cy="830997"/>
          </a:xfrm>
          <a:prstGeom prst="rect">
            <a:avLst/>
          </a:prstGeom>
        </p:spPr>
        <p:txBody>
          <a:bodyPr wrap="square">
            <a:spAutoFit/>
          </a:bodyPr>
          <a:lstStyle/>
          <a:p>
            <a:r>
              <a:rPr lang="en-US" sz="1600" dirty="0"/>
              <a:t>C K-Means 1 mil points and 1k centers performance on 16 nodes for LRT-FJ and LRT-BSP with varying affinity patterns over varying threads and processes.</a:t>
            </a:r>
          </a:p>
        </p:txBody>
      </p:sp>
      <p:sp>
        <p:nvSpPr>
          <p:cNvPr id="11" name="Rectangle 10"/>
          <p:cNvSpPr/>
          <p:nvPr/>
        </p:nvSpPr>
        <p:spPr>
          <a:xfrm>
            <a:off x="1846312" y="5610752"/>
            <a:ext cx="2669256" cy="369332"/>
          </a:xfrm>
          <a:prstGeom prst="rect">
            <a:avLst/>
          </a:prstGeom>
          <a:ln w="28575">
            <a:noFill/>
          </a:ln>
        </p:spPr>
        <p:txBody>
          <a:bodyPr wrap="square">
            <a:spAutoFit/>
          </a:bodyPr>
          <a:lstStyle/>
          <a:p>
            <a:pPr marL="0" lvl="2" algn="ctr"/>
            <a:r>
              <a:rPr lang="en-US" dirty="0"/>
              <a:t>Java MPI+HJ</a:t>
            </a:r>
          </a:p>
        </p:txBody>
      </p:sp>
      <p:sp>
        <p:nvSpPr>
          <p:cNvPr id="12" name="Rectangle 11"/>
          <p:cNvSpPr/>
          <p:nvPr/>
        </p:nvSpPr>
        <p:spPr>
          <a:xfrm>
            <a:off x="7859682" y="5632910"/>
            <a:ext cx="2669256" cy="369332"/>
          </a:xfrm>
          <a:prstGeom prst="rect">
            <a:avLst/>
          </a:prstGeom>
          <a:ln w="28575">
            <a:noFill/>
          </a:ln>
        </p:spPr>
        <p:txBody>
          <a:bodyPr wrap="square">
            <a:spAutoFit/>
          </a:bodyPr>
          <a:lstStyle/>
          <a:p>
            <a:pPr marL="0" lvl="2" algn="ctr"/>
            <a:r>
              <a:rPr lang="en-US" dirty="0"/>
              <a:t>C </a:t>
            </a:r>
            <a:r>
              <a:rPr lang="en-US" dirty="0" err="1"/>
              <a:t>MPI+OpenMP</a:t>
            </a:r>
            <a:endParaRPr lang="en-US" dirty="0"/>
          </a:p>
        </p:txBody>
      </p:sp>
    </p:spTree>
    <p:extLst>
      <p:ext uri="{BB962C8B-B14F-4D97-AF65-F5344CB8AC3E}">
        <p14:creationId xmlns:p14="http://schemas.microsoft.com/office/powerpoint/2010/main" val="426528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K-Means Clustering</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87016" y="776831"/>
            <a:ext cx="4326920" cy="2220340"/>
          </a:xfrm>
        </p:spPr>
      </p:pic>
      <p:sp>
        <p:nvSpPr>
          <p:cNvPr id="4" name="Date Placeholder 3"/>
          <p:cNvSpPr>
            <a:spLocks noGrp="1"/>
          </p:cNvSpPr>
          <p:nvPr>
            <p:ph type="dt" sz="half" idx="10"/>
          </p:nvPr>
        </p:nvSpPr>
        <p:spPr/>
        <p:txBody>
          <a:bodyPr/>
          <a:lstStyle/>
          <a:p>
            <a:pPr algn="r"/>
            <a:r>
              <a:rPr lang="en-US"/>
              <a:t>9/28/2016</a:t>
            </a:r>
            <a:endParaRPr lang="en-US" dirty="0"/>
          </a:p>
        </p:txBody>
      </p:sp>
      <p:sp>
        <p:nvSpPr>
          <p:cNvPr id="5" name="Footer Placeholder 4"/>
          <p:cNvSpPr>
            <a:spLocks noGrp="1"/>
          </p:cNvSpPr>
          <p:nvPr>
            <p:ph type="ftr" sz="quarter" idx="11"/>
          </p:nvPr>
        </p:nvSpPr>
        <p:spPr/>
        <p:txBody>
          <a:bodyPr/>
          <a:lstStyle/>
          <a:p>
            <a:pPr algn="ctr"/>
            <a:r>
              <a:rPr lang="en-US"/>
              <a:t>Ph.D. Dissertation Defense</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22</a:t>
            </a:fld>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9829" y="776831"/>
            <a:ext cx="4328023" cy="222090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016" y="3728972"/>
            <a:ext cx="4326920" cy="224036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9829" y="3728972"/>
            <a:ext cx="4365944" cy="2240365"/>
          </a:xfrm>
          <a:prstGeom prst="rect">
            <a:avLst/>
          </a:prstGeom>
        </p:spPr>
      </p:pic>
      <p:sp>
        <p:nvSpPr>
          <p:cNvPr id="11" name="Rectangle 10"/>
          <p:cNvSpPr/>
          <p:nvPr/>
        </p:nvSpPr>
        <p:spPr>
          <a:xfrm>
            <a:off x="1287016" y="2997171"/>
            <a:ext cx="4326920" cy="646331"/>
          </a:xfrm>
          <a:prstGeom prst="rect">
            <a:avLst/>
          </a:prstGeom>
        </p:spPr>
        <p:txBody>
          <a:bodyPr wrap="square">
            <a:spAutoFit/>
          </a:bodyPr>
          <a:lstStyle/>
          <a:p>
            <a:r>
              <a:rPr lang="en-US" sz="1200" dirty="0">
                <a:latin typeface="+mj-lt"/>
              </a:rPr>
              <a:t>Java K-Means LRT-BSP affinity CE vs NE performance for 1mil points with 1k,10k,50k,100k, and 500k centers on 16 nodes over varying threads and processes.</a:t>
            </a:r>
          </a:p>
        </p:txBody>
      </p:sp>
      <p:sp>
        <p:nvSpPr>
          <p:cNvPr id="12" name="Rectangle 11"/>
          <p:cNvSpPr/>
          <p:nvPr/>
        </p:nvSpPr>
        <p:spPr>
          <a:xfrm>
            <a:off x="6445552" y="2991883"/>
            <a:ext cx="4326920" cy="646331"/>
          </a:xfrm>
          <a:prstGeom prst="rect">
            <a:avLst/>
          </a:prstGeom>
        </p:spPr>
        <p:txBody>
          <a:bodyPr wrap="square">
            <a:spAutoFit/>
          </a:bodyPr>
          <a:lstStyle/>
          <a:p>
            <a:r>
              <a:rPr lang="en-US" sz="1200" dirty="0"/>
              <a:t>Java vs C K-Means LRT-BSP affinity CE performance for 1 mil points with 1k,10k,50k,100k, and 500k centers on 16 nodes over varying threads and processes.</a:t>
            </a:r>
            <a:endParaRPr lang="en-US" sz="1200" dirty="0">
              <a:latin typeface="+mj-lt"/>
            </a:endParaRPr>
          </a:p>
        </p:txBody>
      </p:sp>
      <p:sp>
        <p:nvSpPr>
          <p:cNvPr id="13" name="Rectangle 12"/>
          <p:cNvSpPr/>
          <p:nvPr/>
        </p:nvSpPr>
        <p:spPr>
          <a:xfrm>
            <a:off x="328474" y="6068556"/>
            <a:ext cx="11863526" cy="589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87016" y="5974625"/>
            <a:ext cx="4326920" cy="646331"/>
          </a:xfrm>
          <a:prstGeom prst="rect">
            <a:avLst/>
          </a:prstGeom>
        </p:spPr>
        <p:txBody>
          <a:bodyPr wrap="square">
            <a:spAutoFit/>
          </a:bodyPr>
          <a:lstStyle/>
          <a:p>
            <a:r>
              <a:rPr lang="en-US" sz="1200" dirty="0"/>
              <a:t>Java K-Means 1 mil points with 1k,10k, and 100k centers performance on 16 nodes for LRT-FJ and LRT-BSP over varying threads and processes. The affinity pattern is CE.</a:t>
            </a:r>
            <a:endParaRPr lang="en-US" sz="1200" dirty="0">
              <a:latin typeface="+mj-lt"/>
            </a:endParaRPr>
          </a:p>
        </p:txBody>
      </p:sp>
      <p:sp>
        <p:nvSpPr>
          <p:cNvPr id="15" name="Rectangle 14"/>
          <p:cNvSpPr/>
          <p:nvPr/>
        </p:nvSpPr>
        <p:spPr>
          <a:xfrm>
            <a:off x="6445552" y="5969337"/>
            <a:ext cx="4326920" cy="646331"/>
          </a:xfrm>
          <a:prstGeom prst="rect">
            <a:avLst/>
          </a:prstGeom>
        </p:spPr>
        <p:txBody>
          <a:bodyPr wrap="square">
            <a:spAutoFit/>
          </a:bodyPr>
          <a:lstStyle/>
          <a:p>
            <a:r>
              <a:rPr lang="en-US" sz="1200" dirty="0"/>
              <a:t>Java K-Means 1 mil points with 50k, and 500k centers performance on 16 nodes for LRT-FJ and LRT-BSP over varying threads and processes. The affinity pattern is CE.</a:t>
            </a:r>
            <a:endParaRPr lang="en-US" sz="1200" dirty="0">
              <a:latin typeface="+mj-lt"/>
            </a:endParaRPr>
          </a:p>
        </p:txBody>
      </p:sp>
    </p:spTree>
    <p:extLst>
      <p:ext uri="{BB962C8B-B14F-4D97-AF65-F5344CB8AC3E}">
        <p14:creationId xmlns:p14="http://schemas.microsoft.com/office/powerpoint/2010/main" val="280722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K-Means Clustering</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2321" y="873957"/>
            <a:ext cx="5251582" cy="4136419"/>
          </a:xfrm>
        </p:spPr>
      </p:pic>
      <p:sp>
        <p:nvSpPr>
          <p:cNvPr id="4" name="Date Placeholder 3"/>
          <p:cNvSpPr>
            <a:spLocks noGrp="1"/>
          </p:cNvSpPr>
          <p:nvPr>
            <p:ph type="dt" sz="half" idx="10"/>
          </p:nvPr>
        </p:nvSpPr>
        <p:spPr/>
        <p:txBody>
          <a:bodyPr/>
          <a:lstStyle/>
          <a:p>
            <a:pPr algn="r"/>
            <a:r>
              <a:rPr lang="en-US"/>
              <a:t>9/28/2016</a:t>
            </a:r>
            <a:endParaRPr lang="en-US" dirty="0"/>
          </a:p>
        </p:txBody>
      </p:sp>
      <p:sp>
        <p:nvSpPr>
          <p:cNvPr id="5" name="Footer Placeholder 4"/>
          <p:cNvSpPr>
            <a:spLocks noGrp="1"/>
          </p:cNvSpPr>
          <p:nvPr>
            <p:ph type="ftr" sz="quarter" idx="11"/>
          </p:nvPr>
        </p:nvSpPr>
        <p:spPr/>
        <p:txBody>
          <a:bodyPr/>
          <a:lstStyle/>
          <a:p>
            <a:pPr algn="ctr"/>
            <a:r>
              <a:rPr lang="en-US"/>
              <a:t>Ph.D. Dissertation Defense</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23</a:t>
            </a:fld>
            <a:endParaRPr lang="en-US" dirty="0"/>
          </a:p>
        </p:txBody>
      </p:sp>
      <p:sp>
        <p:nvSpPr>
          <p:cNvPr id="8" name="Rectangle 7"/>
          <p:cNvSpPr/>
          <p:nvPr/>
        </p:nvSpPr>
        <p:spPr>
          <a:xfrm>
            <a:off x="543989" y="5068322"/>
            <a:ext cx="5388246" cy="1077218"/>
          </a:xfrm>
          <a:prstGeom prst="rect">
            <a:avLst/>
          </a:prstGeom>
        </p:spPr>
        <p:txBody>
          <a:bodyPr wrap="square">
            <a:spAutoFit/>
          </a:bodyPr>
          <a:lstStyle/>
          <a:p>
            <a:r>
              <a:rPr lang="en-US" sz="1600" dirty="0"/>
              <a:t>Java and C K-Means 1 mil points with 100k centers performance on 16 nodes for LRT-FJ and LRT-BSP over varying intra-node parallelisms. The affinity pattern is CE.</a:t>
            </a:r>
          </a:p>
        </p:txBody>
      </p:sp>
      <p:sp>
        <p:nvSpPr>
          <p:cNvPr id="9" name="Content Placeholder 2"/>
          <p:cNvSpPr txBox="1">
            <a:spLocks/>
          </p:cNvSpPr>
          <p:nvPr/>
        </p:nvSpPr>
        <p:spPr>
          <a:xfrm>
            <a:off x="6147707" y="923278"/>
            <a:ext cx="5672817" cy="4993559"/>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4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20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US" dirty="0"/>
              <a:t>All-Procs.</a:t>
            </a:r>
          </a:p>
          <a:p>
            <a:pPr lvl="1"/>
            <a:r>
              <a:rPr lang="en-US" dirty="0"/>
              <a:t>#processes = total parallelism.</a:t>
            </a:r>
          </a:p>
          <a:p>
            <a:pPr lvl="1"/>
            <a:r>
              <a:rPr lang="en-US" dirty="0"/>
              <a:t>Each pinned to a separate core.</a:t>
            </a:r>
          </a:p>
          <a:p>
            <a:pPr lvl="1"/>
            <a:r>
              <a:rPr lang="en-US" dirty="0"/>
              <a:t>Balanced across the two sockets.</a:t>
            </a:r>
          </a:p>
          <a:p>
            <a:r>
              <a:rPr lang="en-US" dirty="0"/>
              <a:t>Threads internal.</a:t>
            </a:r>
          </a:p>
          <a:p>
            <a:pPr lvl="1"/>
            <a:r>
              <a:rPr lang="en-US" dirty="0"/>
              <a:t>1 process per node, pinned to T cores, where T = #threads.</a:t>
            </a:r>
          </a:p>
          <a:p>
            <a:pPr lvl="1"/>
            <a:r>
              <a:rPr lang="en-US" dirty="0"/>
              <a:t>Threads pinned to separate cores.</a:t>
            </a:r>
          </a:p>
          <a:p>
            <a:pPr lvl="1"/>
            <a:r>
              <a:rPr lang="en-US" dirty="0"/>
              <a:t>Threads balanced across the two sockets.</a:t>
            </a:r>
          </a:p>
          <a:p>
            <a:r>
              <a:rPr lang="en-US" dirty="0"/>
              <a:t>Hybrid</a:t>
            </a:r>
          </a:p>
          <a:p>
            <a:pPr lvl="1"/>
            <a:r>
              <a:rPr lang="en-US" dirty="0"/>
              <a:t>2 processes per node, pinned to T cores.</a:t>
            </a:r>
          </a:p>
          <a:p>
            <a:pPr lvl="1"/>
            <a:r>
              <a:rPr lang="en-US" dirty="0"/>
              <a:t>Total parallelism = Tx2  where T is 8 or 12.</a:t>
            </a:r>
          </a:p>
          <a:p>
            <a:pPr lvl="1"/>
            <a:r>
              <a:rPr lang="en-US" dirty="0"/>
              <a:t>Threads pinned to separate cores and balanced across the two sockets.</a:t>
            </a:r>
          </a:p>
          <a:p>
            <a:pPr lvl="1"/>
            <a:endParaRPr lang="en-US" dirty="0"/>
          </a:p>
        </p:txBody>
      </p:sp>
    </p:spTree>
    <p:extLst>
      <p:ext uri="{BB962C8B-B14F-4D97-AF65-F5344CB8AC3E}">
        <p14:creationId xmlns:p14="http://schemas.microsoft.com/office/powerpoint/2010/main" val="338985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K-Means Clustering</a:t>
            </a:r>
          </a:p>
        </p:txBody>
      </p:sp>
      <p:sp>
        <p:nvSpPr>
          <p:cNvPr id="3" name="Content Placeholder 2"/>
          <p:cNvSpPr>
            <a:spLocks noGrp="1"/>
          </p:cNvSpPr>
          <p:nvPr>
            <p:ph idx="1"/>
          </p:nvPr>
        </p:nvSpPr>
        <p:spPr/>
        <p:txBody>
          <a:bodyPr/>
          <a:lstStyle/>
          <a:p>
            <a:r>
              <a:rPr lang="en-US" dirty="0" err="1"/>
              <a:t>Flink</a:t>
            </a:r>
            <a:r>
              <a:rPr lang="en-US" dirty="0"/>
              <a:t> and Spark</a:t>
            </a:r>
          </a:p>
        </p:txBody>
      </p:sp>
      <p:sp>
        <p:nvSpPr>
          <p:cNvPr id="4" name="Date Placeholder 3"/>
          <p:cNvSpPr>
            <a:spLocks noGrp="1"/>
          </p:cNvSpPr>
          <p:nvPr>
            <p:ph type="dt" sz="half" idx="10"/>
          </p:nvPr>
        </p:nvSpPr>
        <p:spPr/>
        <p:txBody>
          <a:bodyPr/>
          <a:lstStyle/>
          <a:p>
            <a:pPr algn="r"/>
            <a:r>
              <a:rPr lang="en-US"/>
              <a:t>9/28/2016</a:t>
            </a:r>
            <a:endParaRPr lang="en-US" dirty="0"/>
          </a:p>
        </p:txBody>
      </p:sp>
      <p:sp>
        <p:nvSpPr>
          <p:cNvPr id="5" name="Footer Placeholder 4"/>
          <p:cNvSpPr>
            <a:spLocks noGrp="1"/>
          </p:cNvSpPr>
          <p:nvPr>
            <p:ph type="ftr" sz="quarter" idx="11"/>
          </p:nvPr>
        </p:nvSpPr>
        <p:spPr/>
        <p:txBody>
          <a:bodyPr/>
          <a:lstStyle/>
          <a:p>
            <a:pPr algn="ctr"/>
            <a:r>
              <a:rPr lang="en-US"/>
              <a:t>Ph.D. Dissertation Defense</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24</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2537" y="334742"/>
            <a:ext cx="3472727" cy="282354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340" y="3390236"/>
            <a:ext cx="4683244" cy="259007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3699" y="3391912"/>
            <a:ext cx="4635953" cy="2594571"/>
          </a:xfrm>
          <a:prstGeom prst="rect">
            <a:avLst/>
          </a:prstGeom>
        </p:spPr>
      </p:pic>
      <p:sp>
        <p:nvSpPr>
          <p:cNvPr id="11" name="Rectangle 10"/>
          <p:cNvSpPr/>
          <p:nvPr/>
        </p:nvSpPr>
        <p:spPr>
          <a:xfrm>
            <a:off x="328474" y="6068556"/>
            <a:ext cx="11863526" cy="589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Canvas 4"/>
          <p:cNvGrpSpPr/>
          <p:nvPr/>
        </p:nvGrpSpPr>
        <p:grpSpPr>
          <a:xfrm>
            <a:off x="894207" y="1400481"/>
            <a:ext cx="5253500" cy="1770536"/>
            <a:chOff x="0" y="0"/>
            <a:chExt cx="4777740" cy="1752600"/>
          </a:xfrm>
        </p:grpSpPr>
        <p:sp>
          <p:nvSpPr>
            <p:cNvPr id="13" name="Rectangle 12"/>
            <p:cNvSpPr/>
            <p:nvPr/>
          </p:nvSpPr>
          <p:spPr>
            <a:xfrm>
              <a:off x="0" y="0"/>
              <a:ext cx="4777740" cy="1752600"/>
            </a:xfrm>
            <a:prstGeom prst="rect">
              <a:avLst/>
            </a:prstGeom>
            <a:solidFill>
              <a:schemeClr val="bg1"/>
            </a:solidFill>
          </p:spPr>
        </p:sp>
        <p:sp>
          <p:nvSpPr>
            <p:cNvPr id="14" name="Hexagon 13"/>
            <p:cNvSpPr/>
            <p:nvPr/>
          </p:nvSpPr>
          <p:spPr>
            <a:xfrm>
              <a:off x="1169997" y="609600"/>
              <a:ext cx="1100763"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050" dirty="0">
                  <a:effectLst/>
                  <a:ea typeface="Calibri" panose="020F0502020204030204" pitchFamily="34" charset="0"/>
                  <a:cs typeface="Arial Unicode MS" panose="020B0604020202020204" pitchFamily="34" charset="-128"/>
                </a:rPr>
                <a:t>Map (nearest centroid calculation)</a:t>
              </a:r>
              <a:endParaRPr lang="en-US" sz="1400" dirty="0">
                <a:effectLst/>
                <a:ea typeface="Calibri" panose="020F0502020204030204" pitchFamily="34" charset="0"/>
                <a:cs typeface="Arial Unicode MS" panose="020B0604020202020204" pitchFamily="34" charset="-128"/>
              </a:endParaRPr>
            </a:p>
          </p:txBody>
        </p:sp>
        <p:sp>
          <p:nvSpPr>
            <p:cNvPr id="15" name="Hexagon 14"/>
            <p:cNvSpPr/>
            <p:nvPr/>
          </p:nvSpPr>
          <p:spPr>
            <a:xfrm>
              <a:off x="2781300" y="609600"/>
              <a:ext cx="914400"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050">
                  <a:effectLst/>
                  <a:ea typeface="Calibri" panose="020F0502020204030204" pitchFamily="34" charset="0"/>
                  <a:cs typeface="Arial Unicode MS" panose="020B0604020202020204" pitchFamily="34" charset="-128"/>
                </a:rPr>
                <a:t>Reduce (update centroids)</a:t>
              </a:r>
              <a:endParaRPr lang="en-US" sz="1400">
                <a:effectLst/>
                <a:ea typeface="Calibri" panose="020F0502020204030204" pitchFamily="34" charset="0"/>
                <a:cs typeface="Arial Unicode MS" panose="020B0604020202020204" pitchFamily="34" charset="-128"/>
              </a:endParaRPr>
            </a:p>
          </p:txBody>
        </p:sp>
        <p:cxnSp>
          <p:nvCxnSpPr>
            <p:cNvPr id="16" name="Straight Arrow Connector 15"/>
            <p:cNvCxnSpPr>
              <a:stCxn id="14" idx="0"/>
              <a:endCxn id="15" idx="3"/>
            </p:cNvCxnSpPr>
            <p:nvPr/>
          </p:nvCxnSpPr>
          <p:spPr>
            <a:xfrm>
              <a:off x="2270760" y="929641"/>
              <a:ext cx="5105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Curved Connector 16"/>
            <p:cNvCxnSpPr>
              <a:stCxn id="23" idx="2"/>
              <a:endCxn id="14" idx="1"/>
            </p:cNvCxnSpPr>
            <p:nvPr/>
          </p:nvCxnSpPr>
          <p:spPr>
            <a:xfrm rot="5400000">
              <a:off x="3215555" y="66427"/>
              <a:ext cx="91441" cy="2275066"/>
            </a:xfrm>
            <a:prstGeom prst="curvedConnector3">
              <a:avLst>
                <a:gd name="adj1" fmla="val 347464"/>
              </a:avLst>
            </a:prstGeom>
            <a:ln>
              <a:tailEnd type="triangle"/>
            </a:ln>
          </p:spPr>
          <p:style>
            <a:lnRef idx="1">
              <a:schemeClr val="accent2"/>
            </a:lnRef>
            <a:fillRef idx="0">
              <a:schemeClr val="accent2"/>
            </a:fillRef>
            <a:effectRef idx="0">
              <a:schemeClr val="accent2"/>
            </a:effectRef>
            <a:fontRef idx="minor">
              <a:schemeClr val="tx1"/>
            </a:fontRef>
          </p:style>
        </p:cxnSp>
        <p:sp>
          <p:nvSpPr>
            <p:cNvPr id="18" name="Rectangle 17"/>
            <p:cNvSpPr/>
            <p:nvPr/>
          </p:nvSpPr>
          <p:spPr>
            <a:xfrm>
              <a:off x="436153" y="0"/>
              <a:ext cx="668747"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050">
                  <a:effectLst/>
                  <a:ea typeface="Calibri" panose="020F0502020204030204" pitchFamily="34" charset="0"/>
                  <a:cs typeface="Arial Unicode MS" panose="020B0604020202020204" pitchFamily="34" charset="-128"/>
                </a:rPr>
                <a:t>Data Set &lt;Points&gt;</a:t>
              </a:r>
              <a:endParaRPr lang="en-US" sz="1400">
                <a:effectLst/>
                <a:ea typeface="Calibri" panose="020F0502020204030204" pitchFamily="34" charset="0"/>
                <a:cs typeface="Arial Unicode MS" panose="020B0604020202020204" pitchFamily="34" charset="-128"/>
              </a:endParaRPr>
            </a:p>
          </p:txBody>
        </p:sp>
        <p:cxnSp>
          <p:nvCxnSpPr>
            <p:cNvPr id="19" name="Straight Arrow Connector 18"/>
            <p:cNvCxnSpPr>
              <a:stCxn id="18" idx="3"/>
              <a:endCxn id="14" idx="4"/>
            </p:cNvCxnSpPr>
            <p:nvPr/>
          </p:nvCxnSpPr>
          <p:spPr>
            <a:xfrm>
              <a:off x="1104900" y="228601"/>
              <a:ext cx="212116"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19"/>
            <p:cNvSpPr/>
            <p:nvPr/>
          </p:nvSpPr>
          <p:spPr>
            <a:xfrm>
              <a:off x="0" y="701040"/>
              <a:ext cx="845821"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050">
                  <a:effectLst/>
                  <a:ea typeface="Calibri" panose="020F0502020204030204" pitchFamily="34" charset="0"/>
                  <a:cs typeface="Arial Unicode MS" panose="020B0604020202020204" pitchFamily="34" charset="-128"/>
                </a:rPr>
                <a:t>Data Set &lt;Initial Centroids&gt;</a:t>
              </a:r>
              <a:endParaRPr lang="en-US" sz="1400">
                <a:effectLst/>
                <a:ea typeface="Calibri" panose="020F0502020204030204" pitchFamily="34" charset="0"/>
                <a:cs typeface="Arial Unicode MS" panose="020B0604020202020204" pitchFamily="34" charset="-128"/>
              </a:endParaRPr>
            </a:p>
          </p:txBody>
        </p:sp>
        <p:cxnSp>
          <p:nvCxnSpPr>
            <p:cNvPr id="21" name="Straight Arrow Connector 20"/>
            <p:cNvCxnSpPr>
              <a:stCxn id="20" idx="3"/>
              <a:endCxn id="14" idx="3"/>
            </p:cNvCxnSpPr>
            <p:nvPr/>
          </p:nvCxnSpPr>
          <p:spPr>
            <a:xfrm>
              <a:off x="845821" y="929640"/>
              <a:ext cx="32417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3604260" y="891540"/>
              <a:ext cx="144780" cy="99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sp>
          <p:nvSpPr>
            <p:cNvPr id="23" name="Rectangle 22"/>
            <p:cNvSpPr/>
            <p:nvPr/>
          </p:nvSpPr>
          <p:spPr>
            <a:xfrm>
              <a:off x="4019877" y="701040"/>
              <a:ext cx="757863"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050" dirty="0">
                  <a:effectLst/>
                  <a:ea typeface="Calibri" panose="020F0502020204030204" pitchFamily="34" charset="0"/>
                  <a:cs typeface="Arial Unicode MS" panose="020B0604020202020204" pitchFamily="34" charset="-128"/>
                </a:rPr>
                <a:t>Data Set &lt;Updated Centroids&gt;</a:t>
              </a:r>
              <a:endParaRPr lang="en-US" sz="1400" dirty="0">
                <a:effectLst/>
                <a:ea typeface="Calibri" panose="020F0502020204030204" pitchFamily="34" charset="0"/>
                <a:cs typeface="Arial Unicode MS" panose="020B0604020202020204" pitchFamily="34" charset="-128"/>
              </a:endParaRPr>
            </a:p>
          </p:txBody>
        </p:sp>
        <p:cxnSp>
          <p:nvCxnSpPr>
            <p:cNvPr id="24" name="Straight Arrow Connector 23"/>
            <p:cNvCxnSpPr>
              <a:stCxn id="15" idx="0"/>
              <a:endCxn id="23" idx="1"/>
            </p:cNvCxnSpPr>
            <p:nvPr/>
          </p:nvCxnSpPr>
          <p:spPr>
            <a:xfrm>
              <a:off x="3695699" y="929640"/>
              <a:ext cx="32417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5" name="Text Box 105"/>
            <p:cNvSpPr txBox="1"/>
            <p:nvPr/>
          </p:nvSpPr>
          <p:spPr>
            <a:xfrm>
              <a:off x="2947670" y="1470656"/>
              <a:ext cx="572770" cy="2362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a:effectLst/>
                  <a:ea typeface="Calibri" panose="020F0502020204030204" pitchFamily="34" charset="0"/>
                  <a:cs typeface="Arial Unicode MS" panose="020B0604020202020204" pitchFamily="34" charset="-128"/>
                </a:rPr>
                <a:t>Broadcast</a:t>
              </a:r>
            </a:p>
          </p:txBody>
        </p:sp>
      </p:grpSp>
      <p:sp>
        <p:nvSpPr>
          <p:cNvPr id="34" name="Rectangle 33"/>
          <p:cNvSpPr/>
          <p:nvPr/>
        </p:nvSpPr>
        <p:spPr>
          <a:xfrm>
            <a:off x="7035858" y="5959820"/>
            <a:ext cx="4326920" cy="646331"/>
          </a:xfrm>
          <a:prstGeom prst="rect">
            <a:avLst/>
          </a:prstGeom>
        </p:spPr>
        <p:txBody>
          <a:bodyPr wrap="square">
            <a:spAutoFit/>
          </a:bodyPr>
          <a:lstStyle/>
          <a:p>
            <a:r>
              <a:rPr lang="en-US" sz="1200" dirty="0"/>
              <a:t>K-Means total and compute times for 1 million 2D points and 1k,10,50k,100k, and 500k centroids for Spark, </a:t>
            </a:r>
            <a:r>
              <a:rPr lang="en-US" sz="1200" dirty="0" err="1"/>
              <a:t>Flink</a:t>
            </a:r>
            <a:r>
              <a:rPr lang="en-US" sz="1200" dirty="0"/>
              <a:t>, and MPI Java LRT-BSP CE. Run on 16 nodes as 24x1.</a:t>
            </a:r>
            <a:endParaRPr lang="en-US" sz="1200" dirty="0">
              <a:latin typeface="+mj-lt"/>
            </a:endParaRPr>
          </a:p>
        </p:txBody>
      </p:sp>
      <p:sp>
        <p:nvSpPr>
          <p:cNvPr id="38" name="Rectangle 37"/>
          <p:cNvSpPr/>
          <p:nvPr/>
        </p:nvSpPr>
        <p:spPr>
          <a:xfrm>
            <a:off x="1227626" y="6002309"/>
            <a:ext cx="4326920" cy="646331"/>
          </a:xfrm>
          <a:prstGeom prst="rect">
            <a:avLst/>
          </a:prstGeom>
        </p:spPr>
        <p:txBody>
          <a:bodyPr wrap="square">
            <a:spAutoFit/>
          </a:bodyPr>
          <a:lstStyle/>
          <a:p>
            <a:r>
              <a:rPr lang="en-US" sz="1200" dirty="0"/>
              <a:t>K-Means total and compute times for 100k 2D points and</a:t>
            </a:r>
          </a:p>
          <a:p>
            <a:r>
              <a:rPr lang="en-US" sz="1200" dirty="0"/>
              <a:t>1k,2k,4k,8k, and 16k centroids for Spark, </a:t>
            </a:r>
            <a:r>
              <a:rPr lang="en-US" sz="1200" dirty="0" err="1"/>
              <a:t>Flink</a:t>
            </a:r>
            <a:r>
              <a:rPr lang="en-US" sz="1200" dirty="0"/>
              <a:t>, and MPI Java LRT-BSP CE. Run on 1 node as 24x1.</a:t>
            </a:r>
            <a:endParaRPr lang="en-US" sz="1200" dirty="0">
              <a:latin typeface="+mj-lt"/>
            </a:endParaRPr>
          </a:p>
        </p:txBody>
      </p:sp>
    </p:spTree>
    <p:extLst>
      <p:ext uri="{BB962C8B-B14F-4D97-AF65-F5344CB8AC3E}">
        <p14:creationId xmlns:p14="http://schemas.microsoft.com/office/powerpoint/2010/main" val="33237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28474" y="6068556"/>
            <a:ext cx="11863526" cy="589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DA-MDS</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27052" y="845858"/>
            <a:ext cx="4477470" cy="2419516"/>
          </a:xfrm>
        </p:spPr>
      </p:pic>
      <p:sp>
        <p:nvSpPr>
          <p:cNvPr id="4" name="Date Placeholder 3"/>
          <p:cNvSpPr>
            <a:spLocks noGrp="1"/>
          </p:cNvSpPr>
          <p:nvPr>
            <p:ph type="dt" sz="half" idx="10"/>
          </p:nvPr>
        </p:nvSpPr>
        <p:spPr/>
        <p:txBody>
          <a:bodyPr/>
          <a:lstStyle/>
          <a:p>
            <a:pPr algn="r"/>
            <a:r>
              <a:rPr lang="en-US"/>
              <a:t>9/28/2016</a:t>
            </a:r>
            <a:endParaRPr lang="en-US" dirty="0"/>
          </a:p>
        </p:txBody>
      </p:sp>
      <p:sp>
        <p:nvSpPr>
          <p:cNvPr id="5" name="Footer Placeholder 4"/>
          <p:cNvSpPr>
            <a:spLocks noGrp="1"/>
          </p:cNvSpPr>
          <p:nvPr>
            <p:ph type="ftr" sz="quarter" idx="11"/>
          </p:nvPr>
        </p:nvSpPr>
        <p:spPr/>
        <p:txBody>
          <a:bodyPr/>
          <a:lstStyle/>
          <a:p>
            <a:pPr algn="ctr"/>
            <a:r>
              <a:rPr lang="en-US"/>
              <a:t>Ph.D. Dissertation Defense</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25</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4565" y="3893639"/>
            <a:ext cx="4357822" cy="241648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7053" y="3893639"/>
            <a:ext cx="4477469" cy="242093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4565" y="845858"/>
            <a:ext cx="4357821" cy="2401082"/>
          </a:xfrm>
          <a:prstGeom prst="rect">
            <a:avLst/>
          </a:prstGeom>
        </p:spPr>
      </p:pic>
      <p:sp>
        <p:nvSpPr>
          <p:cNvPr id="12" name="Rectangle 11"/>
          <p:cNvSpPr/>
          <p:nvPr/>
        </p:nvSpPr>
        <p:spPr>
          <a:xfrm>
            <a:off x="1270015" y="3246221"/>
            <a:ext cx="4326920" cy="276999"/>
          </a:xfrm>
          <a:prstGeom prst="rect">
            <a:avLst/>
          </a:prstGeom>
        </p:spPr>
        <p:txBody>
          <a:bodyPr wrap="square">
            <a:spAutoFit/>
          </a:bodyPr>
          <a:lstStyle/>
          <a:p>
            <a:pPr algn="ctr"/>
            <a:r>
              <a:rPr lang="en-US" sz="1200" dirty="0"/>
              <a:t>Java DA-MDS 50k on 16 of 24-core nodes</a:t>
            </a:r>
            <a:endParaRPr lang="en-US" sz="1200" dirty="0">
              <a:latin typeface="+mj-lt"/>
            </a:endParaRPr>
          </a:p>
        </p:txBody>
      </p:sp>
      <p:sp>
        <p:nvSpPr>
          <p:cNvPr id="13" name="Rectangle 12"/>
          <p:cNvSpPr/>
          <p:nvPr/>
        </p:nvSpPr>
        <p:spPr>
          <a:xfrm>
            <a:off x="6402327" y="3246221"/>
            <a:ext cx="4326920" cy="276999"/>
          </a:xfrm>
          <a:prstGeom prst="rect">
            <a:avLst/>
          </a:prstGeom>
        </p:spPr>
        <p:txBody>
          <a:bodyPr wrap="square">
            <a:spAutoFit/>
          </a:bodyPr>
          <a:lstStyle/>
          <a:p>
            <a:pPr algn="ctr"/>
            <a:r>
              <a:rPr lang="en-US" sz="1200" dirty="0"/>
              <a:t>Java DA-MDS 50k on 16 of 36-core nodes</a:t>
            </a:r>
            <a:endParaRPr lang="en-US" sz="1200" dirty="0">
              <a:latin typeface="+mj-lt"/>
            </a:endParaRPr>
          </a:p>
        </p:txBody>
      </p:sp>
      <p:sp>
        <p:nvSpPr>
          <p:cNvPr id="14" name="Rectangle 13"/>
          <p:cNvSpPr/>
          <p:nvPr/>
        </p:nvSpPr>
        <p:spPr>
          <a:xfrm>
            <a:off x="995094" y="6314572"/>
            <a:ext cx="4326920" cy="276999"/>
          </a:xfrm>
          <a:prstGeom prst="rect">
            <a:avLst/>
          </a:prstGeom>
        </p:spPr>
        <p:txBody>
          <a:bodyPr wrap="square">
            <a:spAutoFit/>
          </a:bodyPr>
          <a:lstStyle/>
          <a:p>
            <a:pPr algn="ctr"/>
            <a:r>
              <a:rPr lang="en-US" sz="1200" dirty="0"/>
              <a:t>Java DA-MDS 100k on 16 of 24-core nodes</a:t>
            </a:r>
            <a:endParaRPr lang="en-US" sz="1200" dirty="0">
              <a:latin typeface="+mj-lt"/>
            </a:endParaRPr>
          </a:p>
        </p:txBody>
      </p:sp>
      <p:sp>
        <p:nvSpPr>
          <p:cNvPr id="15" name="Rectangle 14"/>
          <p:cNvSpPr/>
          <p:nvPr/>
        </p:nvSpPr>
        <p:spPr>
          <a:xfrm>
            <a:off x="6127406" y="6314572"/>
            <a:ext cx="4326920" cy="276999"/>
          </a:xfrm>
          <a:prstGeom prst="rect">
            <a:avLst/>
          </a:prstGeom>
        </p:spPr>
        <p:txBody>
          <a:bodyPr wrap="square">
            <a:spAutoFit/>
          </a:bodyPr>
          <a:lstStyle/>
          <a:p>
            <a:pPr algn="ctr"/>
            <a:r>
              <a:rPr lang="en-US" sz="1200" dirty="0"/>
              <a:t>Java DA-MDS 100k on 16 of 36-core nodes</a:t>
            </a:r>
            <a:endParaRPr lang="en-US" sz="1200" dirty="0">
              <a:latin typeface="+mj-lt"/>
            </a:endParaRPr>
          </a:p>
        </p:txBody>
      </p:sp>
    </p:spTree>
    <p:extLst>
      <p:ext uri="{BB962C8B-B14F-4D97-AF65-F5344CB8AC3E}">
        <p14:creationId xmlns:p14="http://schemas.microsoft.com/office/powerpoint/2010/main" val="202600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6402327" y="3929471"/>
            <a:ext cx="4434165" cy="1596299"/>
          </a:xfrm>
          <a:prstGeom prst="rect">
            <a:avLst/>
          </a:prstGeom>
        </p:spPr>
      </p:pic>
      <p:sp>
        <p:nvSpPr>
          <p:cNvPr id="11" name="Rectangle 10"/>
          <p:cNvSpPr/>
          <p:nvPr/>
        </p:nvSpPr>
        <p:spPr>
          <a:xfrm>
            <a:off x="328474" y="6078284"/>
            <a:ext cx="11863526" cy="589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DA-MDS</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32227" y="845858"/>
            <a:ext cx="4467120" cy="2419516"/>
          </a:xfrm>
        </p:spPr>
      </p:pic>
      <p:sp>
        <p:nvSpPr>
          <p:cNvPr id="4" name="Date Placeholder 3"/>
          <p:cNvSpPr>
            <a:spLocks noGrp="1"/>
          </p:cNvSpPr>
          <p:nvPr>
            <p:ph type="dt" sz="half" idx="10"/>
          </p:nvPr>
        </p:nvSpPr>
        <p:spPr/>
        <p:txBody>
          <a:bodyPr/>
          <a:lstStyle/>
          <a:p>
            <a:pPr algn="r"/>
            <a:r>
              <a:rPr lang="en-US"/>
              <a:t>9/28/2016</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26</a:t>
            </a:fld>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8449" y="845858"/>
            <a:ext cx="4330052" cy="2401082"/>
          </a:xfrm>
          <a:prstGeom prst="rect">
            <a:avLst/>
          </a:prstGeom>
        </p:spPr>
      </p:pic>
      <p:sp>
        <p:nvSpPr>
          <p:cNvPr id="12" name="Rectangle 11"/>
          <p:cNvSpPr/>
          <p:nvPr/>
        </p:nvSpPr>
        <p:spPr>
          <a:xfrm>
            <a:off x="1270015" y="3246221"/>
            <a:ext cx="4326920" cy="276999"/>
          </a:xfrm>
          <a:prstGeom prst="rect">
            <a:avLst/>
          </a:prstGeom>
        </p:spPr>
        <p:txBody>
          <a:bodyPr wrap="square">
            <a:spAutoFit/>
          </a:bodyPr>
          <a:lstStyle/>
          <a:p>
            <a:pPr algn="ctr"/>
            <a:r>
              <a:rPr lang="en-US" sz="1200" dirty="0"/>
              <a:t>Java DA-MDS 200k on 16 of 24-core nodes</a:t>
            </a:r>
            <a:endParaRPr lang="en-US" sz="1200" dirty="0">
              <a:latin typeface="+mj-lt"/>
            </a:endParaRPr>
          </a:p>
        </p:txBody>
      </p:sp>
      <p:sp>
        <p:nvSpPr>
          <p:cNvPr id="13" name="Rectangle 12"/>
          <p:cNvSpPr/>
          <p:nvPr/>
        </p:nvSpPr>
        <p:spPr>
          <a:xfrm>
            <a:off x="6402327" y="3246221"/>
            <a:ext cx="4326920" cy="276999"/>
          </a:xfrm>
          <a:prstGeom prst="rect">
            <a:avLst/>
          </a:prstGeom>
        </p:spPr>
        <p:txBody>
          <a:bodyPr wrap="square">
            <a:spAutoFit/>
          </a:bodyPr>
          <a:lstStyle/>
          <a:p>
            <a:pPr algn="ctr"/>
            <a:r>
              <a:rPr lang="en-US" sz="1200" dirty="0"/>
              <a:t>Java DA-MDS 200k on 16 of 36-core nodes</a:t>
            </a:r>
            <a:endParaRPr lang="en-US" sz="1200" dirty="0">
              <a:latin typeface="+mj-lt"/>
            </a:endParaRPr>
          </a:p>
        </p:txBody>
      </p:sp>
      <p:pic>
        <p:nvPicPr>
          <p:cNvPr id="3" name="Picture 2"/>
          <p:cNvPicPr>
            <a:picLocks noChangeAspect="1"/>
          </p:cNvPicPr>
          <p:nvPr/>
        </p:nvPicPr>
        <p:blipFill>
          <a:blip r:embed="rId5"/>
          <a:stretch>
            <a:fillRect/>
          </a:stretch>
        </p:blipFill>
        <p:spPr>
          <a:xfrm>
            <a:off x="613981" y="3595903"/>
            <a:ext cx="5471253" cy="3072357"/>
          </a:xfrm>
          <a:prstGeom prst="rect">
            <a:avLst/>
          </a:prstGeom>
        </p:spPr>
      </p:pic>
      <p:sp>
        <p:nvSpPr>
          <p:cNvPr id="16" name="Rectangle 15"/>
          <p:cNvSpPr/>
          <p:nvPr/>
        </p:nvSpPr>
        <p:spPr>
          <a:xfrm>
            <a:off x="1177047" y="6558772"/>
            <a:ext cx="4539517" cy="276999"/>
          </a:xfrm>
          <a:prstGeom prst="rect">
            <a:avLst/>
          </a:prstGeom>
          <a:solidFill>
            <a:schemeClr val="bg1"/>
          </a:solidFill>
        </p:spPr>
        <p:txBody>
          <a:bodyPr wrap="square">
            <a:spAutoFit/>
          </a:bodyPr>
          <a:lstStyle/>
          <a:p>
            <a:pPr algn="ctr"/>
            <a:r>
              <a:rPr lang="en-US" sz="1200" dirty="0"/>
              <a:t>Java DA-MDS speedup comparison for LRT-FJ and LRT-BSP</a:t>
            </a:r>
            <a:endParaRPr lang="en-US" sz="1200" dirty="0">
              <a:latin typeface="+mj-lt"/>
            </a:endParaRPr>
          </a:p>
        </p:txBody>
      </p:sp>
      <p:sp>
        <p:nvSpPr>
          <p:cNvPr id="18" name="Rectangle 17"/>
          <p:cNvSpPr/>
          <p:nvPr/>
        </p:nvSpPr>
        <p:spPr>
          <a:xfrm>
            <a:off x="6546715" y="5616619"/>
            <a:ext cx="4494178" cy="461665"/>
          </a:xfrm>
          <a:prstGeom prst="rect">
            <a:avLst/>
          </a:prstGeom>
        </p:spPr>
        <p:txBody>
          <a:bodyPr wrap="square">
            <a:spAutoFit/>
          </a:bodyPr>
          <a:lstStyle/>
          <a:p>
            <a:r>
              <a:rPr lang="en-US" sz="1200" dirty="0"/>
              <a:t>Linux </a:t>
            </a:r>
            <a:r>
              <a:rPr lang="en-US" sz="1200" dirty="0">
                <a:latin typeface="Consolas" panose="020B0609020204030204" pitchFamily="49" charset="0"/>
              </a:rPr>
              <a:t>perf</a:t>
            </a:r>
            <a:r>
              <a:rPr lang="en-US" sz="1200" dirty="0"/>
              <a:t> statistics for DA-MDS run of 18x2 on 32 nodes. Affinity pattern is CE.</a:t>
            </a:r>
          </a:p>
        </p:txBody>
      </p:sp>
      <p:sp>
        <p:nvSpPr>
          <p:cNvPr id="19" name="TextBox 18"/>
          <p:cNvSpPr txBox="1"/>
          <p:nvPr/>
        </p:nvSpPr>
        <p:spPr>
          <a:xfrm>
            <a:off x="8619409" y="4421983"/>
            <a:ext cx="894242" cy="923330"/>
          </a:xfrm>
          <a:prstGeom prst="rect">
            <a:avLst/>
          </a:prstGeom>
          <a:solidFill>
            <a:schemeClr val="bg1"/>
          </a:solidFill>
        </p:spPr>
        <p:txBody>
          <a:bodyPr wrap="square" rtlCol="0">
            <a:spAutoFit/>
          </a:bodyPr>
          <a:lstStyle/>
          <a:p>
            <a:pPr algn="ctr"/>
            <a:r>
              <a:rPr lang="en-US" dirty="0">
                <a:solidFill>
                  <a:srgbClr val="FF0000"/>
                </a:solidFill>
              </a:rPr>
              <a:t>15x</a:t>
            </a:r>
          </a:p>
          <a:p>
            <a:pPr algn="ctr"/>
            <a:r>
              <a:rPr lang="en-US" dirty="0">
                <a:solidFill>
                  <a:srgbClr val="FF0000"/>
                </a:solidFill>
              </a:rPr>
              <a:t>74x</a:t>
            </a:r>
          </a:p>
          <a:p>
            <a:pPr algn="ctr"/>
            <a:r>
              <a:rPr lang="en-US" dirty="0">
                <a:solidFill>
                  <a:srgbClr val="FF0000"/>
                </a:solidFill>
              </a:rPr>
              <a:t>2.6x</a:t>
            </a:r>
          </a:p>
        </p:txBody>
      </p:sp>
    </p:spTree>
    <p:extLst>
      <p:ext uri="{BB962C8B-B14F-4D97-AF65-F5344CB8AC3E}">
        <p14:creationId xmlns:p14="http://schemas.microsoft.com/office/powerpoint/2010/main" val="281915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28474" y="6068556"/>
            <a:ext cx="11863526" cy="589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DA-MDS</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81275" y="845858"/>
            <a:ext cx="4369024" cy="2419516"/>
          </a:xfrm>
        </p:spPr>
      </p:pic>
      <p:sp>
        <p:nvSpPr>
          <p:cNvPr id="4" name="Date Placeholder 3"/>
          <p:cNvSpPr>
            <a:spLocks noGrp="1"/>
          </p:cNvSpPr>
          <p:nvPr>
            <p:ph type="dt" sz="half" idx="10"/>
          </p:nvPr>
        </p:nvSpPr>
        <p:spPr/>
        <p:txBody>
          <a:bodyPr/>
          <a:lstStyle/>
          <a:p>
            <a:pPr algn="r"/>
            <a:r>
              <a:rPr lang="en-US"/>
              <a:t>9/28/2016</a:t>
            </a:r>
            <a:endParaRPr lang="en-US" dirty="0"/>
          </a:p>
        </p:txBody>
      </p:sp>
      <p:sp>
        <p:nvSpPr>
          <p:cNvPr id="5" name="Footer Placeholder 4"/>
          <p:cNvSpPr>
            <a:spLocks noGrp="1"/>
          </p:cNvSpPr>
          <p:nvPr>
            <p:ph type="ftr" sz="quarter" idx="11"/>
          </p:nvPr>
        </p:nvSpPr>
        <p:spPr/>
        <p:txBody>
          <a:bodyPr/>
          <a:lstStyle/>
          <a:p>
            <a:pPr algn="ctr"/>
            <a:r>
              <a:rPr lang="en-US"/>
              <a:t>Ph.D. Dissertation Defense</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27</a:t>
            </a:fld>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1895" y="3893639"/>
            <a:ext cx="4343162" cy="241648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1927" y="3893639"/>
            <a:ext cx="4327721" cy="242093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4608" y="845858"/>
            <a:ext cx="4297735" cy="2401082"/>
          </a:xfrm>
          <a:prstGeom prst="rect">
            <a:avLst/>
          </a:prstGeom>
        </p:spPr>
      </p:pic>
      <p:sp>
        <p:nvSpPr>
          <p:cNvPr id="12" name="Rectangle 11"/>
          <p:cNvSpPr/>
          <p:nvPr/>
        </p:nvSpPr>
        <p:spPr>
          <a:xfrm>
            <a:off x="1270015" y="3246221"/>
            <a:ext cx="4326920" cy="276999"/>
          </a:xfrm>
          <a:prstGeom prst="rect">
            <a:avLst/>
          </a:prstGeom>
        </p:spPr>
        <p:txBody>
          <a:bodyPr wrap="square">
            <a:spAutoFit/>
          </a:bodyPr>
          <a:lstStyle/>
          <a:p>
            <a:pPr algn="ctr"/>
            <a:r>
              <a:rPr lang="en-US" sz="1200" dirty="0"/>
              <a:t>Java DA-MDS 100k on 48 of 24-core nodes</a:t>
            </a:r>
            <a:endParaRPr lang="en-US" sz="1200" dirty="0">
              <a:latin typeface="+mj-lt"/>
            </a:endParaRPr>
          </a:p>
        </p:txBody>
      </p:sp>
      <p:sp>
        <p:nvSpPr>
          <p:cNvPr id="13" name="Rectangle 12"/>
          <p:cNvSpPr/>
          <p:nvPr/>
        </p:nvSpPr>
        <p:spPr>
          <a:xfrm>
            <a:off x="6402327" y="3246221"/>
            <a:ext cx="4326920" cy="276999"/>
          </a:xfrm>
          <a:prstGeom prst="rect">
            <a:avLst/>
          </a:prstGeom>
        </p:spPr>
        <p:txBody>
          <a:bodyPr wrap="square">
            <a:spAutoFit/>
          </a:bodyPr>
          <a:lstStyle/>
          <a:p>
            <a:pPr algn="ctr"/>
            <a:r>
              <a:rPr lang="en-US" sz="1200" dirty="0"/>
              <a:t>Java DA-MDS 200k on 48 of 24-core nodes</a:t>
            </a:r>
            <a:endParaRPr lang="en-US" sz="1200" dirty="0">
              <a:latin typeface="+mj-lt"/>
            </a:endParaRPr>
          </a:p>
        </p:txBody>
      </p:sp>
      <p:sp>
        <p:nvSpPr>
          <p:cNvPr id="14" name="Rectangle 13"/>
          <p:cNvSpPr/>
          <p:nvPr/>
        </p:nvSpPr>
        <p:spPr>
          <a:xfrm>
            <a:off x="1284608" y="6314572"/>
            <a:ext cx="4326920" cy="276999"/>
          </a:xfrm>
          <a:prstGeom prst="rect">
            <a:avLst/>
          </a:prstGeom>
        </p:spPr>
        <p:txBody>
          <a:bodyPr wrap="square">
            <a:spAutoFit/>
          </a:bodyPr>
          <a:lstStyle/>
          <a:p>
            <a:pPr algn="ctr"/>
            <a:r>
              <a:rPr lang="en-US" sz="1200" dirty="0"/>
              <a:t>Java DA-MDS 100k communication on 48 of 24-core nodes</a:t>
            </a:r>
            <a:endParaRPr lang="en-US" sz="1200" dirty="0">
              <a:latin typeface="+mj-lt"/>
            </a:endParaRPr>
          </a:p>
        </p:txBody>
      </p:sp>
      <p:sp>
        <p:nvSpPr>
          <p:cNvPr id="15" name="Rectangle 14"/>
          <p:cNvSpPr/>
          <p:nvPr/>
        </p:nvSpPr>
        <p:spPr>
          <a:xfrm>
            <a:off x="6428485" y="6314572"/>
            <a:ext cx="4326920" cy="276999"/>
          </a:xfrm>
          <a:prstGeom prst="rect">
            <a:avLst/>
          </a:prstGeom>
        </p:spPr>
        <p:txBody>
          <a:bodyPr wrap="square">
            <a:spAutoFit/>
          </a:bodyPr>
          <a:lstStyle/>
          <a:p>
            <a:pPr algn="ctr"/>
            <a:r>
              <a:rPr lang="en-US" sz="1200" dirty="0"/>
              <a:t>Java DA-MDS 200k communication on 48 of 24-core nodes</a:t>
            </a:r>
            <a:endParaRPr lang="en-US" sz="1200" dirty="0">
              <a:latin typeface="+mj-lt"/>
            </a:endParaRPr>
          </a:p>
        </p:txBody>
      </p:sp>
    </p:spTree>
    <p:extLst>
      <p:ext uri="{BB962C8B-B14F-4D97-AF65-F5344CB8AC3E}">
        <p14:creationId xmlns:p14="http://schemas.microsoft.com/office/powerpoint/2010/main" val="2665073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28474" y="6078284"/>
            <a:ext cx="11863526" cy="589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DA-MDS</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37204" y="845858"/>
            <a:ext cx="4881730" cy="2742828"/>
          </a:xfrm>
        </p:spPr>
      </p:pic>
      <p:sp>
        <p:nvSpPr>
          <p:cNvPr id="4" name="Date Placeholder 3"/>
          <p:cNvSpPr>
            <a:spLocks noGrp="1"/>
          </p:cNvSpPr>
          <p:nvPr>
            <p:ph type="dt" sz="half" idx="10"/>
          </p:nvPr>
        </p:nvSpPr>
        <p:spPr/>
        <p:txBody>
          <a:bodyPr/>
          <a:lstStyle/>
          <a:p>
            <a:pPr algn="r"/>
            <a:r>
              <a:rPr lang="en-US"/>
              <a:t>9/28/2016</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28</a:t>
            </a:fld>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5544" y="3929073"/>
            <a:ext cx="4288800" cy="241648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4608" y="845857"/>
            <a:ext cx="4293267" cy="2758379"/>
          </a:xfrm>
          <a:prstGeom prst="rect">
            <a:avLst/>
          </a:prstGeom>
        </p:spPr>
      </p:pic>
      <p:sp>
        <p:nvSpPr>
          <p:cNvPr id="12" name="Rectangle 11"/>
          <p:cNvSpPr/>
          <p:nvPr/>
        </p:nvSpPr>
        <p:spPr>
          <a:xfrm>
            <a:off x="1284608" y="3588686"/>
            <a:ext cx="4326920" cy="276999"/>
          </a:xfrm>
          <a:prstGeom prst="rect">
            <a:avLst/>
          </a:prstGeom>
        </p:spPr>
        <p:txBody>
          <a:bodyPr wrap="square">
            <a:spAutoFit/>
          </a:bodyPr>
          <a:lstStyle/>
          <a:p>
            <a:pPr algn="ctr"/>
            <a:r>
              <a:rPr lang="en-US" sz="1200" dirty="0"/>
              <a:t>Java DA-MDS 400k on 48 of 24-core nodes</a:t>
            </a:r>
            <a:endParaRPr lang="en-US" sz="1200" dirty="0">
              <a:latin typeface="+mj-lt"/>
            </a:endParaRPr>
          </a:p>
        </p:txBody>
      </p:sp>
      <p:sp>
        <p:nvSpPr>
          <p:cNvPr id="13" name="Rectangle 12"/>
          <p:cNvSpPr/>
          <p:nvPr/>
        </p:nvSpPr>
        <p:spPr>
          <a:xfrm>
            <a:off x="6402327" y="3588685"/>
            <a:ext cx="4326920" cy="276999"/>
          </a:xfrm>
          <a:prstGeom prst="rect">
            <a:avLst/>
          </a:prstGeom>
        </p:spPr>
        <p:txBody>
          <a:bodyPr wrap="square">
            <a:spAutoFit/>
          </a:bodyPr>
          <a:lstStyle/>
          <a:p>
            <a:pPr algn="ctr"/>
            <a:r>
              <a:rPr lang="en-US" sz="1200" dirty="0"/>
              <a:t>Java DA-MDS speedup with varying data sizes</a:t>
            </a:r>
            <a:endParaRPr lang="en-US" sz="1200" dirty="0">
              <a:latin typeface="+mj-lt"/>
            </a:endParaRPr>
          </a:p>
        </p:txBody>
      </p:sp>
      <p:sp>
        <p:nvSpPr>
          <p:cNvPr id="14" name="Rectangle 13"/>
          <p:cNvSpPr/>
          <p:nvPr/>
        </p:nvSpPr>
        <p:spPr>
          <a:xfrm>
            <a:off x="3911076" y="6350006"/>
            <a:ext cx="4326920" cy="276999"/>
          </a:xfrm>
          <a:prstGeom prst="rect">
            <a:avLst/>
          </a:prstGeom>
        </p:spPr>
        <p:txBody>
          <a:bodyPr wrap="square">
            <a:spAutoFit/>
          </a:bodyPr>
          <a:lstStyle/>
          <a:p>
            <a:pPr algn="ctr"/>
            <a:r>
              <a:rPr lang="en-US" sz="1200" dirty="0"/>
              <a:t>Java DA-MDS speedup on 36-core nodes</a:t>
            </a:r>
            <a:endParaRPr lang="en-US" sz="1200" dirty="0">
              <a:latin typeface="+mj-lt"/>
            </a:endParaRPr>
          </a:p>
        </p:txBody>
      </p:sp>
    </p:spTree>
    <p:extLst>
      <p:ext uri="{BB962C8B-B14F-4D97-AF65-F5344CB8AC3E}">
        <p14:creationId xmlns:p14="http://schemas.microsoft.com/office/powerpoint/2010/main" val="2206642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DA-MDS</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lgn="r"/>
            <a:r>
              <a:rPr lang="en-US"/>
              <a:t>9/28/2016</a:t>
            </a:r>
            <a:endParaRPr lang="en-US" dirty="0"/>
          </a:p>
        </p:txBody>
      </p:sp>
      <p:sp>
        <p:nvSpPr>
          <p:cNvPr id="5" name="Footer Placeholder 4"/>
          <p:cNvSpPr>
            <a:spLocks noGrp="1"/>
          </p:cNvSpPr>
          <p:nvPr>
            <p:ph type="ftr" sz="quarter" idx="11"/>
          </p:nvPr>
        </p:nvSpPr>
        <p:spPr/>
        <p:txBody>
          <a:bodyPr/>
          <a:lstStyle/>
          <a:p>
            <a:pPr algn="ctr"/>
            <a:r>
              <a:rPr lang="en-US"/>
              <a:t>Ph.D. Dissertation Defense</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29</a:t>
            </a:fld>
            <a:endParaRPr lang="en-US" dirty="0"/>
          </a:p>
        </p:txBody>
      </p:sp>
      <p:pic>
        <p:nvPicPr>
          <p:cNvPr id="8"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474" y="1011681"/>
            <a:ext cx="7417032" cy="4377093"/>
          </a:xfrm>
          <a:prstGeom prst="rect">
            <a:avLst/>
          </a:prstGeom>
        </p:spPr>
      </p:pic>
      <p:sp>
        <p:nvSpPr>
          <p:cNvPr id="9" name="TextBox 8"/>
          <p:cNvSpPr txBox="1"/>
          <p:nvPr/>
        </p:nvSpPr>
        <p:spPr>
          <a:xfrm>
            <a:off x="454962" y="5495757"/>
            <a:ext cx="1164101" cy="369332"/>
          </a:xfrm>
          <a:prstGeom prst="rect">
            <a:avLst/>
          </a:prstGeom>
          <a:noFill/>
        </p:spPr>
        <p:txBody>
          <a:bodyPr wrap="none" rtlCol="0">
            <a:spAutoFit/>
          </a:bodyPr>
          <a:lstStyle/>
          <a:p>
            <a:r>
              <a:rPr lang="en-US" dirty="0">
                <a:solidFill>
                  <a:schemeClr val="accent5"/>
                </a:solidFill>
              </a:rPr>
              <a:t>48 Nodes</a:t>
            </a:r>
          </a:p>
        </p:txBody>
      </p:sp>
      <p:sp>
        <p:nvSpPr>
          <p:cNvPr id="10" name="TextBox 9"/>
          <p:cNvSpPr txBox="1"/>
          <p:nvPr/>
        </p:nvSpPr>
        <p:spPr>
          <a:xfrm>
            <a:off x="6783906" y="5492774"/>
            <a:ext cx="1308371" cy="369332"/>
          </a:xfrm>
          <a:prstGeom prst="rect">
            <a:avLst/>
          </a:prstGeom>
          <a:noFill/>
        </p:spPr>
        <p:txBody>
          <a:bodyPr wrap="none" rtlCol="0">
            <a:spAutoFit/>
          </a:bodyPr>
          <a:lstStyle/>
          <a:p>
            <a:r>
              <a:rPr lang="en-US" dirty="0">
                <a:solidFill>
                  <a:schemeClr val="accent5"/>
                </a:solidFill>
              </a:rPr>
              <a:t>128 Nodes</a:t>
            </a:r>
          </a:p>
        </p:txBody>
      </p:sp>
      <p:cxnSp>
        <p:nvCxnSpPr>
          <p:cNvPr id="11" name="Straight Connector 10"/>
          <p:cNvCxnSpPr/>
          <p:nvPr/>
        </p:nvCxnSpPr>
        <p:spPr>
          <a:xfrm>
            <a:off x="1081095" y="4635146"/>
            <a:ext cx="0" cy="86061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476564" y="5040083"/>
            <a:ext cx="1922" cy="50292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844503" y="2376543"/>
            <a:ext cx="3748142" cy="369332"/>
          </a:xfrm>
          <a:prstGeom prst="rect">
            <a:avLst/>
          </a:prstGeom>
          <a:noFill/>
        </p:spPr>
        <p:txBody>
          <a:bodyPr wrap="none" rtlCol="0">
            <a:spAutoFit/>
          </a:bodyPr>
          <a:lstStyle/>
          <a:p>
            <a:r>
              <a:rPr lang="en-US" dirty="0">
                <a:solidFill>
                  <a:schemeClr val="accent6"/>
                </a:solidFill>
              </a:rPr>
              <a:t>&gt;40x Speedup with optimizations</a:t>
            </a:r>
          </a:p>
        </p:txBody>
      </p:sp>
      <p:sp>
        <p:nvSpPr>
          <p:cNvPr id="14" name="TextBox 13"/>
          <p:cNvSpPr txBox="1"/>
          <p:nvPr/>
        </p:nvSpPr>
        <p:spPr>
          <a:xfrm>
            <a:off x="7844503" y="4273744"/>
            <a:ext cx="2087431" cy="369332"/>
          </a:xfrm>
          <a:prstGeom prst="rect">
            <a:avLst/>
          </a:prstGeom>
          <a:noFill/>
        </p:spPr>
        <p:txBody>
          <a:bodyPr wrap="none" rtlCol="0">
            <a:spAutoFit/>
          </a:bodyPr>
          <a:lstStyle/>
          <a:p>
            <a:r>
              <a:rPr lang="en-US" dirty="0"/>
              <a:t>All-MPI approach</a:t>
            </a:r>
          </a:p>
        </p:txBody>
      </p:sp>
      <p:sp>
        <p:nvSpPr>
          <p:cNvPr id="15" name="TextBox 14"/>
          <p:cNvSpPr txBox="1"/>
          <p:nvPr/>
        </p:nvSpPr>
        <p:spPr>
          <a:xfrm>
            <a:off x="7844503" y="3945643"/>
            <a:ext cx="2879314" cy="369332"/>
          </a:xfrm>
          <a:prstGeom prst="rect">
            <a:avLst/>
          </a:prstGeom>
          <a:noFill/>
        </p:spPr>
        <p:txBody>
          <a:bodyPr wrap="none" rtlCol="0">
            <a:spAutoFit/>
          </a:bodyPr>
          <a:lstStyle/>
          <a:p>
            <a:r>
              <a:rPr lang="en-US" dirty="0"/>
              <a:t>Hybrid Threads and MPI</a:t>
            </a:r>
          </a:p>
        </p:txBody>
      </p:sp>
      <p:cxnSp>
        <p:nvCxnSpPr>
          <p:cNvPr id="16" name="Straight Arrow Connector 15"/>
          <p:cNvCxnSpPr/>
          <p:nvPr/>
        </p:nvCxnSpPr>
        <p:spPr>
          <a:xfrm flipH="1">
            <a:off x="7611035" y="4458410"/>
            <a:ext cx="28785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611035" y="4130309"/>
            <a:ext cx="28785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611035" y="2586324"/>
            <a:ext cx="28785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7611035" y="1429877"/>
            <a:ext cx="28785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844503" y="1245218"/>
            <a:ext cx="3219151" cy="369332"/>
          </a:xfrm>
          <a:prstGeom prst="rect">
            <a:avLst/>
          </a:prstGeom>
          <a:noFill/>
        </p:spPr>
        <p:txBody>
          <a:bodyPr wrap="none" rtlCol="0">
            <a:spAutoFit/>
          </a:bodyPr>
          <a:lstStyle/>
          <a:p>
            <a:r>
              <a:rPr lang="en-US" dirty="0"/>
              <a:t>64x Ideal (if life was so fair!)</a:t>
            </a:r>
          </a:p>
        </p:txBody>
      </p:sp>
      <p:sp>
        <p:nvSpPr>
          <p:cNvPr id="22" name="TextBox 21"/>
          <p:cNvSpPr txBox="1"/>
          <p:nvPr/>
        </p:nvSpPr>
        <p:spPr>
          <a:xfrm>
            <a:off x="2472495" y="5492774"/>
            <a:ext cx="3685279" cy="338554"/>
          </a:xfrm>
          <a:prstGeom prst="rect">
            <a:avLst/>
          </a:prstGeom>
          <a:noFill/>
        </p:spPr>
        <p:txBody>
          <a:bodyPr wrap="square" rtlCol="0">
            <a:spAutoFit/>
          </a:bodyPr>
          <a:lstStyle/>
          <a:p>
            <a:pPr algn="ctr"/>
            <a:r>
              <a:rPr lang="en-US" sz="1600" dirty="0"/>
              <a:t>Java DA-MDS speedup</a:t>
            </a:r>
          </a:p>
        </p:txBody>
      </p:sp>
    </p:spTree>
    <p:extLst>
      <p:ext uri="{BB962C8B-B14F-4D97-AF65-F5344CB8AC3E}">
        <p14:creationId xmlns:p14="http://schemas.microsoft.com/office/powerpoint/2010/main" val="2117855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a:t>
            </a:r>
          </a:p>
        </p:txBody>
      </p:sp>
      <p:sp>
        <p:nvSpPr>
          <p:cNvPr id="3" name="Content Placeholder 2"/>
          <p:cNvSpPr>
            <a:spLocks noGrp="1"/>
          </p:cNvSpPr>
          <p:nvPr>
            <p:ph idx="1"/>
          </p:nvPr>
        </p:nvSpPr>
        <p:spPr/>
        <p:txBody>
          <a:bodyPr/>
          <a:lstStyle/>
          <a:p>
            <a:r>
              <a:rPr lang="en-US" dirty="0"/>
              <a:t>Simple queries over scale-out data storages.</a:t>
            </a:r>
          </a:p>
          <a:p>
            <a:pPr lvl="1"/>
            <a:r>
              <a:rPr lang="en-US" dirty="0"/>
              <a:t>Still  the dominant representation of Big Data in commercial use cases</a:t>
            </a:r>
            <a:r>
              <a:rPr lang="en-US" baseline="30000" dirty="0"/>
              <a:t>1</a:t>
            </a:r>
            <a:r>
              <a:rPr lang="en-US" dirty="0"/>
              <a:t>.</a:t>
            </a:r>
          </a:p>
          <a:p>
            <a:pPr lvl="1"/>
            <a:r>
              <a:rPr lang="en-US" dirty="0"/>
              <a:t>E.g. Google MapReduce on GFS and Apache Hadoop on HDFS.</a:t>
            </a:r>
          </a:p>
          <a:p>
            <a:r>
              <a:rPr lang="en-US" dirty="0"/>
              <a:t>Complex queries – parallel machine learning. </a:t>
            </a:r>
            <a:r>
              <a:rPr lang="en-US" dirty="0">
                <a:solidFill>
                  <a:schemeClr val="accent5"/>
                </a:solidFill>
                <a:sym typeface="Wingdings" panose="05000000000000000000" pitchFamily="2" charset="2"/>
              </a:rPr>
              <a:t> </a:t>
            </a:r>
            <a:r>
              <a:rPr lang="en-US" sz="1800" dirty="0">
                <a:solidFill>
                  <a:schemeClr val="accent5"/>
                </a:solidFill>
                <a:sym typeface="Wingdings" panose="05000000000000000000" pitchFamily="2" charset="2"/>
              </a:rPr>
              <a:t>emphasized in this research</a:t>
            </a:r>
            <a:endParaRPr lang="en-US" dirty="0">
              <a:solidFill>
                <a:schemeClr val="accent5"/>
              </a:solidFill>
            </a:endParaRPr>
          </a:p>
          <a:p>
            <a:pPr lvl="1"/>
            <a:r>
              <a:rPr lang="en-US" dirty="0"/>
              <a:t>Sensitive to performance variations.</a:t>
            </a:r>
          </a:p>
          <a:p>
            <a:pPr lvl="1"/>
            <a:r>
              <a:rPr lang="en-US" dirty="0"/>
              <a:t>Includes real time analytics – twitter feed, stocks data.</a:t>
            </a:r>
          </a:p>
          <a:p>
            <a:pPr lvl="1"/>
            <a:r>
              <a:rPr lang="en-US" dirty="0"/>
              <a:t>Frameworks beyond </a:t>
            </a:r>
            <a:r>
              <a:rPr lang="en-US" dirty="0" err="1"/>
              <a:t>MapRedce</a:t>
            </a:r>
            <a:r>
              <a:rPr lang="en-US" dirty="0"/>
              <a:t> – Spark, </a:t>
            </a:r>
            <a:r>
              <a:rPr lang="en-US" dirty="0" err="1"/>
              <a:t>Flink</a:t>
            </a:r>
            <a:r>
              <a:rPr lang="en-US" dirty="0"/>
              <a:t>, Storm, Harp</a:t>
            </a:r>
          </a:p>
          <a:p>
            <a:r>
              <a:rPr lang="en-US" dirty="0"/>
              <a:t>High-Level languages.</a:t>
            </a:r>
          </a:p>
          <a:p>
            <a:pPr lvl="1"/>
            <a:r>
              <a:rPr lang="en-US" dirty="0"/>
              <a:t>Java is dominant; Scala, Python, and C++ to follow.</a:t>
            </a:r>
          </a:p>
          <a:p>
            <a:pPr lvl="1"/>
            <a:r>
              <a:rPr lang="en-US" dirty="0"/>
              <a:t>Ecosystem of open source software – over 350 packages in ABDS</a:t>
            </a:r>
            <a:r>
              <a:rPr lang="en-US" baseline="30000" dirty="0"/>
              <a:t>2</a:t>
            </a:r>
            <a:r>
              <a:rPr lang="en-US" dirty="0"/>
              <a:t>.</a:t>
            </a:r>
          </a:p>
          <a:p>
            <a:r>
              <a:rPr lang="en-US" dirty="0"/>
              <a:t>Convergence with HPC</a:t>
            </a:r>
            <a:r>
              <a:rPr lang="en-US" baseline="30000" dirty="0"/>
              <a:t>3</a:t>
            </a:r>
            <a:r>
              <a:rPr lang="en-US" dirty="0"/>
              <a:t>.</a:t>
            </a:r>
          </a:p>
          <a:p>
            <a:pPr lvl="1"/>
            <a:r>
              <a:rPr lang="en-US" dirty="0"/>
              <a:t>HPC technologies can improve performance oriented Big Data use cases.</a:t>
            </a:r>
          </a:p>
          <a:p>
            <a:pPr lvl="1"/>
            <a:endParaRPr lang="en-US" dirty="0"/>
          </a:p>
          <a:p>
            <a:pPr lvl="1"/>
            <a:endParaRPr lang="en-US" dirty="0"/>
          </a:p>
        </p:txBody>
      </p:sp>
      <p:sp>
        <p:nvSpPr>
          <p:cNvPr id="4" name="Date Placeholder 3"/>
          <p:cNvSpPr>
            <a:spLocks noGrp="1"/>
          </p:cNvSpPr>
          <p:nvPr>
            <p:ph type="dt" sz="half" idx="10"/>
          </p:nvPr>
        </p:nvSpPr>
        <p:spPr/>
        <p:txBody>
          <a:bodyPr/>
          <a:lstStyle/>
          <a:p>
            <a:pPr algn="r"/>
            <a:r>
              <a:rPr lang="en-US"/>
              <a:t>9/28/2016</a:t>
            </a:r>
            <a:endParaRPr lang="en-US" dirty="0"/>
          </a:p>
        </p:txBody>
      </p:sp>
      <p:sp>
        <p:nvSpPr>
          <p:cNvPr id="5" name="Footer Placeholder 4"/>
          <p:cNvSpPr>
            <a:spLocks noGrp="1"/>
          </p:cNvSpPr>
          <p:nvPr>
            <p:ph type="ftr" sz="quarter" idx="11"/>
          </p:nvPr>
        </p:nvSpPr>
        <p:spPr/>
        <p:txBody>
          <a:bodyPr/>
          <a:lstStyle/>
          <a:p>
            <a:pPr algn="ctr"/>
            <a:r>
              <a:rPr lang="en-US"/>
              <a:t>Ph.D. Dissertation Defense</a:t>
            </a:r>
            <a:endParaRPr lang="en-US" dirty="0"/>
          </a:p>
        </p:txBody>
      </p:sp>
      <p:sp>
        <p:nvSpPr>
          <p:cNvPr id="6" name="Slide Number Placeholder 5"/>
          <p:cNvSpPr>
            <a:spLocks noGrp="1"/>
          </p:cNvSpPr>
          <p:nvPr>
            <p:ph type="sldNum" sz="quarter" idx="12"/>
          </p:nvPr>
        </p:nvSpPr>
        <p:spPr/>
        <p:txBody>
          <a:bodyPr>
            <a:normAutofit fontScale="92500" lnSpcReduction="10000"/>
          </a:bodyPr>
          <a:lstStyle/>
          <a:p>
            <a:fld id="{9C1BBE50-AC4E-4E27-8193-601C5ABE0879}" type="slidenum">
              <a:rPr lang="en-US" smtClean="0"/>
              <a:t>3</a:t>
            </a:fld>
            <a:endParaRPr lang="en-US" dirty="0"/>
          </a:p>
        </p:txBody>
      </p:sp>
      <p:sp>
        <p:nvSpPr>
          <p:cNvPr id="8" name="Rectangle 7"/>
          <p:cNvSpPr/>
          <p:nvPr/>
        </p:nvSpPr>
        <p:spPr>
          <a:xfrm>
            <a:off x="6281057" y="6012687"/>
            <a:ext cx="5802085" cy="553998"/>
          </a:xfrm>
          <a:prstGeom prst="rect">
            <a:avLst/>
          </a:prstGeom>
          <a:solidFill>
            <a:schemeClr val="bg1"/>
          </a:solidFill>
        </p:spPr>
        <p:txBody>
          <a:bodyPr wrap="square" lIns="0" tIns="0" rIns="0" bIns="0">
            <a:spAutoFit/>
          </a:bodyPr>
          <a:lstStyle/>
          <a:p>
            <a:r>
              <a:rPr lang="en-US" sz="1200" dirty="0"/>
              <a:t>1 </a:t>
            </a:r>
            <a:r>
              <a:rPr lang="en-US" sz="1200" dirty="0">
                <a:hlinkClick r:id="rId3"/>
              </a:rPr>
              <a:t>https://www.qubole.com/resources/solution/best-use-cases-for-big-data-analytics</a:t>
            </a:r>
            <a:r>
              <a:rPr lang="en-US" sz="1200" dirty="0"/>
              <a:t> </a:t>
            </a:r>
          </a:p>
          <a:p>
            <a:r>
              <a:rPr lang="en-US" sz="1200" dirty="0"/>
              <a:t>2 </a:t>
            </a:r>
            <a:r>
              <a:rPr lang="en-US" sz="1200" dirty="0">
                <a:hlinkClick r:id="rId4"/>
              </a:rPr>
              <a:t>http://hpc-abds.org/kaleidoscope/</a:t>
            </a:r>
            <a:r>
              <a:rPr lang="en-US" sz="1200" dirty="0"/>
              <a:t> </a:t>
            </a:r>
          </a:p>
          <a:p>
            <a:r>
              <a:rPr lang="en-US" sz="1200" dirty="0"/>
              <a:t>3 </a:t>
            </a:r>
            <a:r>
              <a:rPr lang="en-US" sz="1200" dirty="0">
                <a:hlinkClick r:id="rId5"/>
              </a:rPr>
              <a:t>http://dsc.soic.indiana.edu/publications/HPCBigDataConvergence.pdf</a:t>
            </a:r>
            <a:r>
              <a:rPr lang="en-US" sz="1200" dirty="0"/>
              <a:t>   </a:t>
            </a:r>
          </a:p>
        </p:txBody>
      </p:sp>
    </p:spTree>
    <p:extLst>
      <p:ext uri="{BB962C8B-B14F-4D97-AF65-F5344CB8AC3E}">
        <p14:creationId xmlns:p14="http://schemas.microsoft.com/office/powerpoint/2010/main" val="1216135135"/>
      </p:ext>
    </p:extLst>
  </p:cSld>
  <p:clrMapOvr>
    <a:masterClrMapping/>
  </p:clrMapOvr>
  <mc:AlternateContent xmlns:mc="http://schemas.openxmlformats.org/markup-compatibility/2006" xmlns:p14="http://schemas.microsoft.com/office/powerpoint/2010/main">
    <mc:Choice Requires="p14">
      <p:transition spd="slow" p14:dur="2000" advTm="226732"/>
    </mc:Choice>
    <mc:Fallback xmlns="">
      <p:transition spd="slow" advTm="226732"/>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28474" y="6078284"/>
            <a:ext cx="11863526" cy="589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a:t>MDSasChisq</a:t>
            </a:r>
            <a:r>
              <a:rPr lang="en-US" dirty="0"/>
              <a:t> and DA-PWC</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37204" y="1031676"/>
            <a:ext cx="4881730" cy="2371191"/>
          </a:xfrm>
        </p:spPr>
      </p:pic>
      <p:sp>
        <p:nvSpPr>
          <p:cNvPr id="4" name="Date Placeholder 3"/>
          <p:cNvSpPr>
            <a:spLocks noGrp="1"/>
          </p:cNvSpPr>
          <p:nvPr>
            <p:ph type="dt" sz="half" idx="10"/>
          </p:nvPr>
        </p:nvSpPr>
        <p:spPr/>
        <p:txBody>
          <a:bodyPr/>
          <a:lstStyle/>
          <a:p>
            <a:pPr algn="r"/>
            <a:r>
              <a:rPr lang="en-US"/>
              <a:t>9/28/2016</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30</a:t>
            </a:fld>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5544" y="3933228"/>
            <a:ext cx="4288800" cy="240817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4608" y="1035709"/>
            <a:ext cx="4293267" cy="2378674"/>
          </a:xfrm>
          <a:prstGeom prst="rect">
            <a:avLst/>
          </a:prstGeom>
        </p:spPr>
      </p:pic>
      <p:sp>
        <p:nvSpPr>
          <p:cNvPr id="12" name="Rectangle 11"/>
          <p:cNvSpPr/>
          <p:nvPr/>
        </p:nvSpPr>
        <p:spPr>
          <a:xfrm>
            <a:off x="1284608" y="3513426"/>
            <a:ext cx="4326920" cy="276999"/>
          </a:xfrm>
          <a:prstGeom prst="rect">
            <a:avLst/>
          </a:prstGeom>
        </p:spPr>
        <p:txBody>
          <a:bodyPr wrap="square">
            <a:spAutoFit/>
          </a:bodyPr>
          <a:lstStyle/>
          <a:p>
            <a:pPr algn="ctr"/>
            <a:r>
              <a:rPr lang="en-US" sz="1200" dirty="0"/>
              <a:t>Java </a:t>
            </a:r>
            <a:r>
              <a:rPr lang="en-US" sz="1200" dirty="0" err="1"/>
              <a:t>MDSasChisq</a:t>
            </a:r>
            <a:r>
              <a:rPr lang="en-US" sz="1200" dirty="0"/>
              <a:t> performance on 32 of 24-core nodes</a:t>
            </a:r>
            <a:endParaRPr lang="en-US" sz="1200" dirty="0">
              <a:latin typeface="+mj-lt"/>
            </a:endParaRPr>
          </a:p>
        </p:txBody>
      </p:sp>
      <p:sp>
        <p:nvSpPr>
          <p:cNvPr id="13" name="Rectangle 12"/>
          <p:cNvSpPr/>
          <p:nvPr/>
        </p:nvSpPr>
        <p:spPr>
          <a:xfrm>
            <a:off x="6402327" y="3504212"/>
            <a:ext cx="4326920" cy="276999"/>
          </a:xfrm>
          <a:prstGeom prst="rect">
            <a:avLst/>
          </a:prstGeom>
        </p:spPr>
        <p:txBody>
          <a:bodyPr wrap="square">
            <a:spAutoFit/>
          </a:bodyPr>
          <a:lstStyle/>
          <a:p>
            <a:pPr algn="ctr"/>
            <a:r>
              <a:rPr lang="en-US" sz="1200" dirty="0"/>
              <a:t>Java </a:t>
            </a:r>
            <a:r>
              <a:rPr lang="en-US" sz="1200" dirty="0" err="1"/>
              <a:t>MDSasChisq</a:t>
            </a:r>
            <a:r>
              <a:rPr lang="en-US" sz="1200" dirty="0"/>
              <a:t> speedup on 32 of 24-core nodes</a:t>
            </a:r>
          </a:p>
        </p:txBody>
      </p:sp>
      <p:sp>
        <p:nvSpPr>
          <p:cNvPr id="14" name="Rectangle 13"/>
          <p:cNvSpPr/>
          <p:nvPr/>
        </p:nvSpPr>
        <p:spPr>
          <a:xfrm>
            <a:off x="3911076" y="6350006"/>
            <a:ext cx="4326920" cy="276999"/>
          </a:xfrm>
          <a:prstGeom prst="rect">
            <a:avLst/>
          </a:prstGeom>
        </p:spPr>
        <p:txBody>
          <a:bodyPr wrap="square">
            <a:spAutoFit/>
          </a:bodyPr>
          <a:lstStyle/>
          <a:p>
            <a:pPr algn="ctr"/>
            <a:r>
              <a:rPr lang="en-US" sz="1200" dirty="0"/>
              <a:t>Java DA-PWC performance on 32 of 24-core nodes</a:t>
            </a:r>
            <a:endParaRPr lang="en-US" sz="1200" dirty="0">
              <a:latin typeface="+mj-lt"/>
            </a:endParaRPr>
          </a:p>
        </p:txBody>
      </p:sp>
    </p:spTree>
    <p:extLst>
      <p:ext uri="{BB962C8B-B14F-4D97-AF65-F5344CB8AC3E}">
        <p14:creationId xmlns:p14="http://schemas.microsoft.com/office/powerpoint/2010/main" val="4230787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Work</a:t>
            </a:r>
          </a:p>
        </p:txBody>
      </p:sp>
      <p:sp>
        <p:nvSpPr>
          <p:cNvPr id="3" name="Content Placeholder 2"/>
          <p:cNvSpPr>
            <a:spLocks noGrp="1"/>
          </p:cNvSpPr>
          <p:nvPr>
            <p:ph idx="1"/>
          </p:nvPr>
        </p:nvSpPr>
        <p:spPr/>
        <p:txBody>
          <a:bodyPr/>
          <a:lstStyle/>
          <a:p>
            <a:r>
              <a:rPr lang="en-US" dirty="0"/>
              <a:t>Technical Improvements.</a:t>
            </a:r>
          </a:p>
          <a:p>
            <a:pPr lvl="1"/>
            <a:r>
              <a:rPr lang="en-US" dirty="0"/>
              <a:t>Hadoop 1 </a:t>
            </a:r>
            <a:r>
              <a:rPr lang="en-US" dirty="0">
                <a:sym typeface="Wingdings" panose="05000000000000000000" pitchFamily="2" charset="2"/>
              </a:rPr>
              <a:t> Hadoop 2.</a:t>
            </a:r>
          </a:p>
          <a:p>
            <a:pPr lvl="1"/>
            <a:r>
              <a:rPr lang="en-US" dirty="0">
                <a:sym typeface="Wingdings" panose="05000000000000000000" pitchFamily="2" charset="2"/>
              </a:rPr>
              <a:t>Storm  Heron.</a:t>
            </a:r>
          </a:p>
          <a:p>
            <a:pPr lvl="1"/>
            <a:r>
              <a:rPr lang="en-US" dirty="0">
                <a:sym typeface="Wingdings" panose="05000000000000000000" pitchFamily="2" charset="2"/>
              </a:rPr>
              <a:t>Spark 1  Spark 2 (Project Tungsten</a:t>
            </a:r>
            <a:r>
              <a:rPr lang="en-US" baseline="30000" dirty="0">
                <a:sym typeface="Wingdings" panose="05000000000000000000" pitchFamily="2" charset="2"/>
              </a:rPr>
              <a:t>1</a:t>
            </a:r>
            <a:r>
              <a:rPr lang="en-US" dirty="0">
                <a:sym typeface="Wingdings" panose="05000000000000000000" pitchFamily="2" charset="2"/>
              </a:rPr>
              <a:t>).</a:t>
            </a:r>
          </a:p>
          <a:p>
            <a:pPr lvl="1"/>
            <a:r>
              <a:rPr lang="en-US" dirty="0" err="1">
                <a:sym typeface="Wingdings" panose="05000000000000000000" pitchFamily="2" charset="2"/>
              </a:rPr>
              <a:t>Flink</a:t>
            </a:r>
            <a:r>
              <a:rPr lang="en-US" dirty="0">
                <a:sym typeface="Wingdings" panose="05000000000000000000" pitchFamily="2" charset="2"/>
              </a:rPr>
              <a:t>.</a:t>
            </a:r>
          </a:p>
          <a:p>
            <a:pPr lvl="1"/>
            <a:r>
              <a:rPr lang="en-US" dirty="0">
                <a:sym typeface="Wingdings" panose="05000000000000000000" pitchFamily="2" charset="2"/>
              </a:rPr>
              <a:t>Twister and Harp from IU.</a:t>
            </a:r>
          </a:p>
          <a:p>
            <a:pPr lvl="1"/>
            <a:r>
              <a:rPr lang="en-US" dirty="0">
                <a:sym typeface="Wingdings" panose="05000000000000000000" pitchFamily="2" charset="2"/>
              </a:rPr>
              <a:t>Guillermo et al.</a:t>
            </a:r>
            <a:r>
              <a:rPr lang="en-US" baseline="30000" dirty="0">
                <a:sym typeface="Wingdings" panose="05000000000000000000" pitchFamily="2" charset="2"/>
              </a:rPr>
              <a:t> </a:t>
            </a:r>
            <a:r>
              <a:rPr lang="en-US" dirty="0">
                <a:sym typeface="Wingdings" panose="05000000000000000000" pitchFamily="2" charset="2"/>
              </a:rPr>
              <a:t>on Java message passing</a:t>
            </a:r>
            <a:r>
              <a:rPr lang="en-US" baseline="30000" dirty="0">
                <a:sym typeface="Wingdings" panose="05000000000000000000" pitchFamily="2" charset="2"/>
              </a:rPr>
              <a:t>2</a:t>
            </a:r>
            <a:r>
              <a:rPr lang="en-US" dirty="0">
                <a:sym typeface="Wingdings" panose="05000000000000000000" pitchFamily="2" charset="2"/>
              </a:rPr>
              <a:t>.</a:t>
            </a:r>
          </a:p>
          <a:p>
            <a:r>
              <a:rPr lang="en-US" dirty="0">
                <a:sym typeface="Wingdings" panose="05000000000000000000" pitchFamily="2" charset="2"/>
              </a:rPr>
              <a:t>Benchmarks.</a:t>
            </a:r>
          </a:p>
          <a:p>
            <a:pPr lvl="1"/>
            <a:r>
              <a:rPr lang="en-US" dirty="0" err="1"/>
              <a:t>BigDataBench</a:t>
            </a:r>
            <a:r>
              <a:rPr lang="en-US" dirty="0"/>
              <a:t>, TPC-</a:t>
            </a:r>
            <a:r>
              <a:rPr lang="en-US" dirty="0" err="1"/>
              <a:t>xHS</a:t>
            </a:r>
            <a:r>
              <a:rPr lang="en-US" dirty="0"/>
              <a:t>, </a:t>
            </a:r>
            <a:r>
              <a:rPr lang="en-US" dirty="0" err="1"/>
              <a:t>HiBench</a:t>
            </a:r>
            <a:r>
              <a:rPr lang="en-US" dirty="0"/>
              <a:t>, Graph500, </a:t>
            </a:r>
            <a:r>
              <a:rPr lang="en-US" dirty="0" err="1"/>
              <a:t>BigBench</a:t>
            </a:r>
            <a:r>
              <a:rPr lang="en-US" dirty="0"/>
              <a:t>, </a:t>
            </a:r>
            <a:r>
              <a:rPr lang="en-US" dirty="0" err="1"/>
              <a:t>MineBench</a:t>
            </a:r>
            <a:r>
              <a:rPr lang="en-US" dirty="0"/>
              <a:t>, </a:t>
            </a:r>
            <a:r>
              <a:rPr lang="en-US" dirty="0" err="1"/>
              <a:t>LinkBench</a:t>
            </a:r>
            <a:r>
              <a:rPr lang="en-US" dirty="0"/>
              <a:t>, BG Benchmark, </a:t>
            </a:r>
            <a:r>
              <a:rPr lang="en-US" dirty="0" err="1"/>
              <a:t>SparkBench</a:t>
            </a:r>
            <a:r>
              <a:rPr lang="en-US" dirty="0"/>
              <a:t>, YCSB, Berkeley Big Data Benchmark, </a:t>
            </a:r>
            <a:r>
              <a:rPr lang="en-US" dirty="0" err="1"/>
              <a:t>CloudSuite</a:t>
            </a:r>
            <a:endParaRPr lang="en-US" dirty="0"/>
          </a:p>
          <a:p>
            <a:pPr lvl="1"/>
            <a:r>
              <a:rPr lang="en-US" dirty="0" err="1"/>
              <a:t>Baru</a:t>
            </a:r>
            <a:r>
              <a:rPr lang="en-US" dirty="0"/>
              <a:t> et al. guidelines</a:t>
            </a:r>
            <a:r>
              <a:rPr lang="en-US" baseline="30000" dirty="0"/>
              <a:t>3</a:t>
            </a:r>
            <a:r>
              <a:rPr lang="en-US" dirty="0"/>
              <a:t>.</a:t>
            </a:r>
            <a:endParaRPr lang="en-US" baseline="30000" dirty="0"/>
          </a:p>
          <a:p>
            <a:pPr lvl="2"/>
            <a:r>
              <a:rPr lang="en-US" dirty="0"/>
              <a:t>Component vs. end-to-end, applications, data sources, scaling, metrics.</a:t>
            </a:r>
          </a:p>
        </p:txBody>
      </p:sp>
      <p:sp>
        <p:nvSpPr>
          <p:cNvPr id="4" name="Date Placeholder 3"/>
          <p:cNvSpPr>
            <a:spLocks noGrp="1"/>
          </p:cNvSpPr>
          <p:nvPr>
            <p:ph type="dt" sz="half" idx="10"/>
          </p:nvPr>
        </p:nvSpPr>
        <p:spPr/>
        <p:txBody>
          <a:bodyPr/>
          <a:lstStyle/>
          <a:p>
            <a:pPr algn="r"/>
            <a:r>
              <a:rPr lang="en-US"/>
              <a:t>9/28/2016</a:t>
            </a:r>
            <a:endParaRPr lang="en-US" dirty="0"/>
          </a:p>
        </p:txBody>
      </p:sp>
      <p:sp>
        <p:nvSpPr>
          <p:cNvPr id="5" name="Footer Placeholder 4"/>
          <p:cNvSpPr>
            <a:spLocks noGrp="1"/>
          </p:cNvSpPr>
          <p:nvPr>
            <p:ph type="ftr" sz="quarter" idx="11"/>
          </p:nvPr>
        </p:nvSpPr>
        <p:spPr/>
        <p:txBody>
          <a:bodyPr/>
          <a:lstStyle/>
          <a:p>
            <a:pPr algn="ctr"/>
            <a:r>
              <a:rPr lang="en-US"/>
              <a:t>Ph.D. Dissertation Defense</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31</a:t>
            </a:fld>
            <a:endParaRPr lang="en-US" dirty="0"/>
          </a:p>
        </p:txBody>
      </p:sp>
      <p:sp>
        <p:nvSpPr>
          <p:cNvPr id="7" name="Rectangle 6"/>
          <p:cNvSpPr/>
          <p:nvPr/>
        </p:nvSpPr>
        <p:spPr>
          <a:xfrm>
            <a:off x="5007429" y="6004339"/>
            <a:ext cx="7043056" cy="553998"/>
          </a:xfrm>
          <a:prstGeom prst="rect">
            <a:avLst/>
          </a:prstGeom>
          <a:solidFill>
            <a:schemeClr val="bg1"/>
          </a:solidFill>
        </p:spPr>
        <p:txBody>
          <a:bodyPr wrap="square" lIns="0" tIns="0" rIns="0" bIns="0">
            <a:spAutoFit/>
          </a:bodyPr>
          <a:lstStyle/>
          <a:p>
            <a:r>
              <a:rPr lang="en-US" sz="1200" dirty="0"/>
              <a:t>1 </a:t>
            </a:r>
            <a:r>
              <a:rPr lang="en-US" sz="1200" dirty="0">
                <a:hlinkClick r:id="rId3"/>
              </a:rPr>
              <a:t>https://databricks.com/blog/2015/04/28/project-tungsten-bringing-spark-closer-to-bare-metal.html</a:t>
            </a:r>
            <a:r>
              <a:rPr lang="en-US" sz="1200" dirty="0"/>
              <a:t> </a:t>
            </a:r>
          </a:p>
          <a:p>
            <a:r>
              <a:rPr lang="en-US" sz="1200" dirty="0"/>
              <a:t>2 </a:t>
            </a:r>
            <a:r>
              <a:rPr lang="en-US" sz="1200" dirty="0">
                <a:hlinkClick r:id="rId4"/>
              </a:rPr>
              <a:t>http://www.des.udc.es/~gltaboada/papers/taboada_scp11preprint.pdf</a:t>
            </a:r>
            <a:r>
              <a:rPr lang="en-US" sz="1200" dirty="0"/>
              <a:t> </a:t>
            </a:r>
          </a:p>
          <a:p>
            <a:r>
              <a:rPr lang="en-US" sz="1200" dirty="0"/>
              <a:t>3 </a:t>
            </a:r>
            <a:r>
              <a:rPr lang="en-US" sz="1200" dirty="0">
                <a:hlinkClick r:id="rId5"/>
              </a:rPr>
              <a:t>http://clds.ucsd.edu/sites/clds.sdsc.edu/files/WBDB-TPCTC-V011.pdf</a:t>
            </a:r>
            <a:r>
              <a:rPr lang="en-US" sz="1200" dirty="0"/>
              <a:t> </a:t>
            </a:r>
          </a:p>
        </p:txBody>
      </p:sp>
    </p:spTree>
    <p:extLst>
      <p:ext uri="{BB962C8B-B14F-4D97-AF65-F5344CB8AC3E}">
        <p14:creationId xmlns:p14="http://schemas.microsoft.com/office/powerpoint/2010/main" val="2153229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 Classification</a:t>
            </a:r>
          </a:p>
        </p:txBody>
      </p:sp>
      <p:sp>
        <p:nvSpPr>
          <p:cNvPr id="3" name="Content Placeholder 2"/>
          <p:cNvSpPr>
            <a:spLocks noGrp="1"/>
          </p:cNvSpPr>
          <p:nvPr>
            <p:ph idx="1"/>
          </p:nvPr>
        </p:nvSpPr>
        <p:spPr/>
        <p:txBody>
          <a:bodyPr/>
          <a:lstStyle/>
          <a:p>
            <a:r>
              <a:rPr lang="en-US" dirty="0" err="1"/>
              <a:t>BigDataBench</a:t>
            </a:r>
            <a:r>
              <a:rPr lang="en-US" dirty="0"/>
              <a:t>.</a:t>
            </a:r>
          </a:p>
          <a:p>
            <a:pPr lvl="1"/>
            <a:r>
              <a:rPr lang="en-US" dirty="0"/>
              <a:t>Represents a workload as a vector of 45 micro-architectural-level metrics.</a:t>
            </a:r>
          </a:p>
          <a:p>
            <a:pPr lvl="2"/>
            <a:r>
              <a:rPr lang="en-US" dirty="0"/>
              <a:t>E.g. </a:t>
            </a:r>
            <a:r>
              <a:rPr lang="en-US" dirty="0">
                <a:latin typeface="Consolas" panose="020B0609020204030204" pitchFamily="49" charset="0"/>
              </a:rPr>
              <a:t>perf</a:t>
            </a:r>
            <a:r>
              <a:rPr lang="en-US" dirty="0"/>
              <a:t> metrics – cache misses, </a:t>
            </a:r>
            <a:r>
              <a:rPr lang="en-US" dirty="0" err="1"/>
              <a:t>dTLB</a:t>
            </a:r>
            <a:r>
              <a:rPr lang="en-US" dirty="0"/>
              <a:t> misses, etc.</a:t>
            </a:r>
          </a:p>
          <a:p>
            <a:pPr lvl="1"/>
            <a:r>
              <a:rPr lang="en-US" dirty="0"/>
              <a:t>PCA to remove correlated metrics.</a:t>
            </a:r>
          </a:p>
          <a:p>
            <a:pPr lvl="1"/>
            <a:r>
              <a:rPr lang="en-US" dirty="0"/>
              <a:t>K-Means to cluster workloads.</a:t>
            </a:r>
          </a:p>
          <a:p>
            <a:pPr lvl="1"/>
            <a:r>
              <a:rPr lang="en-US" dirty="0"/>
              <a:t>Center finding to identify representative workloads.</a:t>
            </a:r>
          </a:p>
          <a:p>
            <a:r>
              <a:rPr lang="en-US" dirty="0"/>
              <a:t>Convergence Diamonds.</a:t>
            </a:r>
            <a:endParaRPr lang="en-US" baseline="30000" dirty="0"/>
          </a:p>
          <a:p>
            <a:pPr lvl="1"/>
            <a:r>
              <a:rPr lang="en-US" dirty="0"/>
              <a:t>Extension to Ogres.</a:t>
            </a:r>
            <a:endParaRPr lang="en-US" baseline="30000" dirty="0"/>
          </a:p>
          <a:p>
            <a:pPr lvl="2"/>
            <a:r>
              <a:rPr lang="en-US" sz="1200" dirty="0"/>
              <a:t>Geoffrey C. Fox, </a:t>
            </a:r>
            <a:r>
              <a:rPr lang="en-US" sz="1200" dirty="0" err="1"/>
              <a:t>Shantenu</a:t>
            </a:r>
            <a:r>
              <a:rPr lang="en-US" sz="1200" dirty="0"/>
              <a:t> </a:t>
            </a:r>
            <a:r>
              <a:rPr lang="en-US" sz="1200" dirty="0" err="1"/>
              <a:t>Jha</a:t>
            </a:r>
            <a:r>
              <a:rPr lang="en-US" sz="1200" dirty="0"/>
              <a:t>, Judy </a:t>
            </a:r>
            <a:r>
              <a:rPr lang="en-US" sz="1200" dirty="0" err="1"/>
              <a:t>Qiu</a:t>
            </a:r>
            <a:r>
              <a:rPr lang="en-US" sz="1200" dirty="0"/>
              <a:t>, and Andre </a:t>
            </a:r>
            <a:r>
              <a:rPr lang="en-US" sz="1200" dirty="0" err="1"/>
              <a:t>Luckow</a:t>
            </a:r>
            <a:r>
              <a:rPr lang="en-US" sz="1200" dirty="0"/>
              <a:t>. Towards an Understanding of Facets and Exemplars of Big Data Applications. In Proceedings of the 20 Years of Beowulf Workshop on Honor of Thomas Sterling’s 65th Birthday, Beowulf ’14, pages 7–16, New York, NY, USA, 2015. ACM.</a:t>
            </a:r>
          </a:p>
          <a:p>
            <a:pPr lvl="1"/>
            <a:r>
              <a:rPr lang="en-US" dirty="0"/>
              <a:t>Pattern-based approach – similar to Berkeley Dwarfs.</a:t>
            </a:r>
          </a:p>
          <a:p>
            <a:pPr lvl="1"/>
            <a:r>
              <a:rPr lang="en-US" dirty="0"/>
              <a:t>4 dimensions.</a:t>
            </a:r>
          </a:p>
          <a:p>
            <a:pPr lvl="2"/>
            <a:r>
              <a:rPr lang="en-US" dirty="0"/>
              <a:t>Problem Architecture View (PAV), Execution View (EV), Data Source and Style View (DSSV), Processing View (PV).</a:t>
            </a:r>
          </a:p>
          <a:p>
            <a:pPr lvl="1"/>
            <a:r>
              <a:rPr lang="en-US" dirty="0"/>
              <a:t>64 features.</a:t>
            </a:r>
          </a:p>
        </p:txBody>
      </p:sp>
      <p:sp>
        <p:nvSpPr>
          <p:cNvPr id="4" name="Date Placeholder 3"/>
          <p:cNvSpPr>
            <a:spLocks noGrp="1"/>
          </p:cNvSpPr>
          <p:nvPr>
            <p:ph type="dt" sz="half" idx="10"/>
          </p:nvPr>
        </p:nvSpPr>
        <p:spPr/>
        <p:txBody>
          <a:bodyPr/>
          <a:lstStyle/>
          <a:p>
            <a:pPr algn="r"/>
            <a:r>
              <a:rPr lang="en-US"/>
              <a:t>9/28/2016</a:t>
            </a:r>
            <a:endParaRPr lang="en-US" dirty="0"/>
          </a:p>
        </p:txBody>
      </p:sp>
      <p:sp>
        <p:nvSpPr>
          <p:cNvPr id="5" name="Footer Placeholder 4"/>
          <p:cNvSpPr>
            <a:spLocks noGrp="1"/>
          </p:cNvSpPr>
          <p:nvPr>
            <p:ph type="ftr" sz="quarter" idx="11"/>
          </p:nvPr>
        </p:nvSpPr>
        <p:spPr/>
        <p:txBody>
          <a:bodyPr/>
          <a:lstStyle/>
          <a:p>
            <a:pPr algn="ctr"/>
            <a:r>
              <a:rPr lang="en-US"/>
              <a:t>Ph.D. Dissertation Defense</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32</a:t>
            </a:fld>
            <a:endParaRPr lang="en-US" dirty="0"/>
          </a:p>
        </p:txBody>
      </p:sp>
    </p:spTree>
    <p:extLst>
      <p:ext uri="{BB962C8B-B14F-4D97-AF65-F5344CB8AC3E}">
        <p14:creationId xmlns:p14="http://schemas.microsoft.com/office/powerpoint/2010/main" val="3159217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Group 111"/>
          <p:cNvGrpSpPr/>
          <p:nvPr/>
        </p:nvGrpSpPr>
        <p:grpSpPr>
          <a:xfrm>
            <a:off x="526013" y="866489"/>
            <a:ext cx="306531" cy="2925189"/>
            <a:chOff x="952196" y="857253"/>
            <a:chExt cx="306531" cy="2925189"/>
          </a:xfrm>
        </p:grpSpPr>
        <p:sp>
          <p:nvSpPr>
            <p:cNvPr id="211" name="Text Box 342"/>
            <p:cNvSpPr txBox="1"/>
            <p:nvPr/>
          </p:nvSpPr>
          <p:spPr>
            <a:xfrm>
              <a:off x="952196" y="3416682"/>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22</a:t>
              </a:r>
            </a:p>
            <a:p>
              <a:pPr marL="0" marR="0" algn="ctr">
                <a:spcBef>
                  <a:spcPts val="0"/>
                </a:spcBef>
              </a:pPr>
              <a:r>
                <a:rPr lang="en-US" sz="1200" dirty="0">
                  <a:effectLst/>
                  <a:ea typeface="Times New Roman" panose="02020603050405020304" pitchFamily="18" charset="0"/>
                </a:rPr>
                <a:t>M</a:t>
              </a:r>
            </a:p>
          </p:txBody>
        </p:sp>
        <p:cxnSp>
          <p:nvCxnSpPr>
            <p:cNvPr id="212" name="Straight Connector 211"/>
            <p:cNvCxnSpPr/>
            <p:nvPr/>
          </p:nvCxnSpPr>
          <p:spPr>
            <a:xfrm rot="10800000">
              <a:off x="1087919" y="3227806"/>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13" name="Text Box 179"/>
            <p:cNvSpPr txBox="1"/>
            <p:nvPr/>
          </p:nvSpPr>
          <p:spPr>
            <a:xfrm rot="16200000">
              <a:off x="-53374" y="1895628"/>
              <a:ext cx="2350475" cy="2737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400"/>
                </a:spcAft>
              </a:pPr>
              <a:r>
                <a:rPr lang="en-US" sz="1200" dirty="0">
                  <a:ea typeface="Times New Roman" panose="02020603050405020304" pitchFamily="18" charset="0"/>
                </a:rPr>
                <a:t>Nature of mesh if used</a:t>
              </a:r>
              <a:endParaRPr lang="en-US" sz="1200" dirty="0">
                <a:effectLst/>
                <a:ea typeface="Times New Roman" panose="02020603050405020304" pitchFamily="18" charset="0"/>
              </a:endParaRPr>
            </a:p>
          </p:txBody>
        </p:sp>
      </p:grpSp>
      <p:sp>
        <p:nvSpPr>
          <p:cNvPr id="16" name="Rectangle 15"/>
          <p:cNvSpPr/>
          <p:nvPr/>
        </p:nvSpPr>
        <p:spPr>
          <a:xfrm>
            <a:off x="328474" y="6078284"/>
            <a:ext cx="11863526" cy="589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lgn="r"/>
            <a:r>
              <a:rPr lang="en-US"/>
              <a:t>9/28/2016</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33</a:t>
            </a:fld>
            <a:endParaRPr lang="en-US" dirty="0"/>
          </a:p>
        </p:txBody>
      </p:sp>
      <p:grpSp>
        <p:nvGrpSpPr>
          <p:cNvPr id="18" name="Group 17"/>
          <p:cNvGrpSpPr/>
          <p:nvPr/>
        </p:nvGrpSpPr>
        <p:grpSpPr>
          <a:xfrm>
            <a:off x="5022058" y="211138"/>
            <a:ext cx="352530" cy="3651660"/>
            <a:chOff x="5135943" y="607380"/>
            <a:chExt cx="273726" cy="3175062"/>
          </a:xfrm>
        </p:grpSpPr>
        <p:sp>
          <p:nvSpPr>
            <p:cNvPr id="262" name="Text Box 185"/>
            <p:cNvSpPr txBox="1"/>
            <p:nvPr/>
          </p:nvSpPr>
          <p:spPr>
            <a:xfrm rot="16200000">
              <a:off x="3982034" y="1761289"/>
              <a:ext cx="2581544" cy="2737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400"/>
                </a:spcAft>
              </a:pPr>
              <a:r>
                <a:rPr lang="en-US" sz="1200" dirty="0">
                  <a:effectLst/>
                  <a:ea typeface="Times New Roman" panose="02020603050405020304" pitchFamily="18" charset="0"/>
                </a:rPr>
                <a:t>Local (Analytics/Informatics/Simulations)</a:t>
              </a:r>
            </a:p>
          </p:txBody>
        </p:sp>
        <p:cxnSp>
          <p:nvCxnSpPr>
            <p:cNvPr id="263" name="Straight Connector 262"/>
            <p:cNvCxnSpPr/>
            <p:nvPr/>
          </p:nvCxnSpPr>
          <p:spPr>
            <a:xfrm rot="10800000">
              <a:off x="5239896" y="3226174"/>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64" name="Text Box 342"/>
            <p:cNvSpPr txBox="1"/>
            <p:nvPr/>
          </p:nvSpPr>
          <p:spPr>
            <a:xfrm>
              <a:off x="5142011" y="3416682"/>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2</a:t>
              </a:r>
            </a:p>
            <a:p>
              <a:pPr marL="0" marR="0" algn="ctr">
                <a:spcBef>
                  <a:spcPts val="0"/>
                </a:spcBef>
              </a:pPr>
              <a:r>
                <a:rPr lang="en-US" sz="1200" dirty="0">
                  <a:effectLst/>
                  <a:ea typeface="Times New Roman" panose="02020603050405020304" pitchFamily="18" charset="0"/>
                </a:rPr>
                <a:t>M</a:t>
              </a:r>
            </a:p>
          </p:txBody>
        </p:sp>
      </p:grpSp>
      <p:sp>
        <p:nvSpPr>
          <p:cNvPr id="19" name="Text Box 230"/>
          <p:cNvSpPr txBox="1"/>
          <p:nvPr/>
        </p:nvSpPr>
        <p:spPr>
          <a:xfrm>
            <a:off x="8942994" y="223139"/>
            <a:ext cx="2176393" cy="73892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en-US" b="1" dirty="0">
                <a:solidFill>
                  <a:srgbClr val="C00000"/>
                </a:solidFill>
                <a:effectLst/>
                <a:ea typeface="Times New Roman" panose="02020603050405020304" pitchFamily="18" charset="0"/>
              </a:rPr>
              <a:t>Data Source and Style View</a:t>
            </a:r>
          </a:p>
          <a:p>
            <a:pPr marL="0" marR="0" algn="ctr">
              <a:spcBef>
                <a:spcPts val="0"/>
              </a:spcBef>
              <a:spcAft>
                <a:spcPts val="0"/>
              </a:spcAft>
            </a:pPr>
            <a:r>
              <a:rPr lang="en-US" sz="1600" b="1" dirty="0">
                <a:solidFill>
                  <a:srgbClr val="C00000"/>
                </a:solidFill>
                <a:ea typeface="Times New Roman" panose="02020603050405020304" pitchFamily="18" charset="0"/>
              </a:rPr>
              <a:t>(nearly all data)</a:t>
            </a:r>
            <a:endParaRPr lang="en-US" sz="1600" dirty="0">
              <a:solidFill>
                <a:srgbClr val="C00000"/>
              </a:solidFill>
              <a:effectLst/>
              <a:ea typeface="Times New Roman" panose="02020603050405020304" pitchFamily="18" charset="0"/>
            </a:endParaRPr>
          </a:p>
        </p:txBody>
      </p:sp>
      <p:cxnSp>
        <p:nvCxnSpPr>
          <p:cNvPr id="20" name="Straight Connector 19"/>
          <p:cNvCxnSpPr>
            <a:stCxn id="92" idx="2"/>
          </p:cNvCxnSpPr>
          <p:nvPr/>
        </p:nvCxnSpPr>
        <p:spPr>
          <a:xfrm>
            <a:off x="6401901" y="3909129"/>
            <a:ext cx="0" cy="2882570"/>
          </a:xfrm>
          <a:prstGeom prst="line">
            <a:avLst/>
          </a:prstGeom>
          <a:solidFill>
            <a:schemeClr val="bg1"/>
          </a:solidFill>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414897" y="3929871"/>
            <a:ext cx="0" cy="24614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6413335" y="4127108"/>
            <a:ext cx="0" cy="24614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6413335" y="4338449"/>
            <a:ext cx="0" cy="24614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415196" y="4549344"/>
            <a:ext cx="0" cy="24614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6415837" y="5005653"/>
            <a:ext cx="0" cy="24614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6415837" y="5264269"/>
            <a:ext cx="0" cy="24614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6415837" y="5483970"/>
            <a:ext cx="0" cy="24614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6415837" y="5721457"/>
            <a:ext cx="0" cy="24614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6414895" y="5927437"/>
            <a:ext cx="0" cy="24614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6404639" y="6171960"/>
            <a:ext cx="0" cy="24614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6414895" y="6408120"/>
            <a:ext cx="0" cy="24614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 Box 45"/>
          <p:cNvSpPr txBox="1"/>
          <p:nvPr/>
        </p:nvSpPr>
        <p:spPr>
          <a:xfrm rot="5400000">
            <a:off x="4979316" y="2870214"/>
            <a:ext cx="175445" cy="23625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r">
              <a:spcBef>
                <a:spcPts val="0"/>
              </a:spcBef>
              <a:spcAft>
                <a:spcPts val="400"/>
              </a:spcAft>
            </a:pPr>
            <a:r>
              <a:rPr lang="en-US" sz="1200" dirty="0">
                <a:effectLst/>
                <a:ea typeface="Times New Roman" panose="02020603050405020304" pitchFamily="18" charset="0"/>
              </a:rPr>
              <a:t>Pleasingly Parallel</a:t>
            </a:r>
          </a:p>
        </p:txBody>
      </p:sp>
      <p:sp>
        <p:nvSpPr>
          <p:cNvPr id="33" name="Text Box 63"/>
          <p:cNvSpPr txBox="1"/>
          <p:nvPr/>
        </p:nvSpPr>
        <p:spPr>
          <a:xfrm rot="5400000">
            <a:off x="5089446" y="3175536"/>
            <a:ext cx="179981" cy="213868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r">
              <a:spcBef>
                <a:spcPts val="0"/>
              </a:spcBef>
              <a:spcAft>
                <a:spcPts val="400"/>
              </a:spcAft>
            </a:pPr>
            <a:r>
              <a:rPr lang="en-US" sz="1200" dirty="0">
                <a:effectLst/>
                <a:ea typeface="Times New Roman" panose="02020603050405020304" pitchFamily="18" charset="0"/>
              </a:rPr>
              <a:t>Classic </a:t>
            </a:r>
            <a:r>
              <a:rPr lang="en-US" sz="1200" dirty="0" err="1">
                <a:effectLst/>
                <a:ea typeface="Times New Roman" panose="02020603050405020304" pitchFamily="18" charset="0"/>
              </a:rPr>
              <a:t>MapReduce</a:t>
            </a:r>
            <a:endParaRPr lang="en-US" sz="1200" dirty="0">
              <a:effectLst/>
              <a:ea typeface="Times New Roman" panose="02020603050405020304" pitchFamily="18" charset="0"/>
            </a:endParaRPr>
          </a:p>
        </p:txBody>
      </p:sp>
      <p:sp>
        <p:nvSpPr>
          <p:cNvPr id="34" name="Text Box 63"/>
          <p:cNvSpPr txBox="1"/>
          <p:nvPr/>
        </p:nvSpPr>
        <p:spPr>
          <a:xfrm rot="5400000">
            <a:off x="4923925" y="3319280"/>
            <a:ext cx="279256" cy="236374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r">
              <a:spcBef>
                <a:spcPts val="0"/>
              </a:spcBef>
              <a:spcAft>
                <a:spcPts val="400"/>
              </a:spcAft>
            </a:pPr>
            <a:r>
              <a:rPr lang="en-US" sz="1200" dirty="0">
                <a:effectLst/>
                <a:ea typeface="Times New Roman" panose="02020603050405020304" pitchFamily="18" charset="0"/>
              </a:rPr>
              <a:t>Map-Collective</a:t>
            </a:r>
          </a:p>
        </p:txBody>
      </p:sp>
      <p:sp>
        <p:nvSpPr>
          <p:cNvPr id="35" name="Text Box 49"/>
          <p:cNvSpPr txBox="1"/>
          <p:nvPr/>
        </p:nvSpPr>
        <p:spPr>
          <a:xfrm rot="5400000">
            <a:off x="4814528" y="3338550"/>
            <a:ext cx="253653" cy="262060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r">
              <a:spcBef>
                <a:spcPts val="0"/>
              </a:spcBef>
              <a:spcAft>
                <a:spcPts val="400"/>
              </a:spcAft>
            </a:pPr>
            <a:r>
              <a:rPr lang="en-US" sz="1200" dirty="0">
                <a:effectLst/>
                <a:ea typeface="Times New Roman" panose="02020603050405020304" pitchFamily="18" charset="0"/>
              </a:rPr>
              <a:t>Map Point-to-Point</a:t>
            </a:r>
          </a:p>
        </p:txBody>
      </p:sp>
      <p:sp>
        <p:nvSpPr>
          <p:cNvPr id="36" name="Text Box 63"/>
          <p:cNvSpPr txBox="1"/>
          <p:nvPr/>
        </p:nvSpPr>
        <p:spPr>
          <a:xfrm rot="5400000">
            <a:off x="5130039" y="4043241"/>
            <a:ext cx="141058" cy="208198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r">
              <a:spcBef>
                <a:spcPts val="0"/>
              </a:spcBef>
              <a:spcAft>
                <a:spcPts val="400"/>
              </a:spcAft>
            </a:pPr>
            <a:r>
              <a:rPr lang="en-US" sz="1200" dirty="0">
                <a:effectLst/>
                <a:ea typeface="Times New Roman" panose="02020603050405020304" pitchFamily="18" charset="0"/>
              </a:rPr>
              <a:t>Shared Memory</a:t>
            </a:r>
          </a:p>
        </p:txBody>
      </p:sp>
      <p:sp>
        <p:nvSpPr>
          <p:cNvPr id="37" name="Text Box 63"/>
          <p:cNvSpPr txBox="1"/>
          <p:nvPr/>
        </p:nvSpPr>
        <p:spPr>
          <a:xfrm rot="5400000">
            <a:off x="4442410" y="3524555"/>
            <a:ext cx="133863" cy="34921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r">
              <a:spcBef>
                <a:spcPts val="0"/>
              </a:spcBef>
              <a:spcAft>
                <a:spcPts val="400"/>
              </a:spcAft>
            </a:pPr>
            <a:r>
              <a:rPr lang="en-US" sz="1200" dirty="0">
                <a:effectLst/>
                <a:ea typeface="Times New Roman" panose="02020603050405020304" pitchFamily="18" charset="0"/>
              </a:rPr>
              <a:t>Single Program Multiple Data</a:t>
            </a:r>
          </a:p>
        </p:txBody>
      </p:sp>
      <p:sp>
        <p:nvSpPr>
          <p:cNvPr id="38" name="Text Box 59"/>
          <p:cNvSpPr txBox="1"/>
          <p:nvPr/>
        </p:nvSpPr>
        <p:spPr>
          <a:xfrm rot="5400000">
            <a:off x="4510407" y="3886777"/>
            <a:ext cx="216445" cy="32940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r">
              <a:spcBef>
                <a:spcPts val="0"/>
              </a:spcBef>
              <a:spcAft>
                <a:spcPts val="400"/>
              </a:spcAft>
            </a:pPr>
            <a:r>
              <a:rPr lang="en-US" sz="1200" dirty="0">
                <a:effectLst/>
                <a:ea typeface="Times New Roman" panose="02020603050405020304" pitchFamily="18" charset="0"/>
              </a:rPr>
              <a:t>Bulk Synchronous Parallel</a:t>
            </a:r>
          </a:p>
        </p:txBody>
      </p:sp>
      <p:sp>
        <p:nvSpPr>
          <p:cNvPr id="39" name="Text Box 63"/>
          <p:cNvSpPr txBox="1"/>
          <p:nvPr/>
        </p:nvSpPr>
        <p:spPr>
          <a:xfrm rot="5400000">
            <a:off x="5731960" y="5403639"/>
            <a:ext cx="197267" cy="84098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r">
              <a:spcBef>
                <a:spcPts val="0"/>
              </a:spcBef>
              <a:spcAft>
                <a:spcPts val="400"/>
              </a:spcAft>
            </a:pPr>
            <a:r>
              <a:rPr lang="en-US" sz="1200" dirty="0">
                <a:ea typeface="Times New Roman" panose="02020603050405020304" pitchFamily="18" charset="0"/>
              </a:rPr>
              <a:t>Fusion</a:t>
            </a:r>
            <a:endParaRPr lang="en-US" sz="1200" dirty="0">
              <a:effectLst/>
              <a:ea typeface="Times New Roman" panose="02020603050405020304" pitchFamily="18" charset="0"/>
            </a:endParaRPr>
          </a:p>
        </p:txBody>
      </p:sp>
      <p:sp>
        <p:nvSpPr>
          <p:cNvPr id="40" name="Text Box 62"/>
          <p:cNvSpPr txBox="1"/>
          <p:nvPr/>
        </p:nvSpPr>
        <p:spPr>
          <a:xfrm rot="5400000">
            <a:off x="5551425" y="5420253"/>
            <a:ext cx="184663" cy="121097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r">
              <a:spcBef>
                <a:spcPts val="0"/>
              </a:spcBef>
              <a:spcAft>
                <a:spcPts val="400"/>
              </a:spcAft>
            </a:pPr>
            <a:r>
              <a:rPr lang="en-US" sz="1200" dirty="0">
                <a:effectLst/>
                <a:ea typeface="Times New Roman" panose="02020603050405020304" pitchFamily="18" charset="0"/>
              </a:rPr>
              <a:t>Dataflow</a:t>
            </a:r>
          </a:p>
        </p:txBody>
      </p:sp>
      <p:sp>
        <p:nvSpPr>
          <p:cNvPr id="41" name="Text Box 63"/>
          <p:cNvSpPr txBox="1"/>
          <p:nvPr/>
        </p:nvSpPr>
        <p:spPr>
          <a:xfrm rot="5400000">
            <a:off x="5775753" y="5900155"/>
            <a:ext cx="204226" cy="7390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r">
              <a:spcBef>
                <a:spcPts val="0"/>
              </a:spcBef>
              <a:spcAft>
                <a:spcPts val="400"/>
              </a:spcAft>
            </a:pPr>
            <a:r>
              <a:rPr lang="en-US" sz="1200" dirty="0">
                <a:effectLst/>
                <a:ea typeface="Times New Roman" panose="02020603050405020304" pitchFamily="18" charset="0"/>
              </a:rPr>
              <a:t>Agents</a:t>
            </a:r>
          </a:p>
        </p:txBody>
      </p:sp>
      <p:sp>
        <p:nvSpPr>
          <p:cNvPr id="42" name="Text Box 63"/>
          <p:cNvSpPr txBox="1"/>
          <p:nvPr/>
        </p:nvSpPr>
        <p:spPr>
          <a:xfrm rot="5400000">
            <a:off x="5494786" y="5872525"/>
            <a:ext cx="219901" cy="12827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r">
              <a:spcBef>
                <a:spcPts val="0"/>
              </a:spcBef>
              <a:spcAft>
                <a:spcPts val="400"/>
              </a:spcAft>
            </a:pPr>
            <a:r>
              <a:rPr lang="en-US" sz="1200" dirty="0">
                <a:effectLst/>
                <a:ea typeface="Times New Roman" panose="02020603050405020304" pitchFamily="18" charset="0"/>
              </a:rPr>
              <a:t>Workflow</a:t>
            </a:r>
          </a:p>
        </p:txBody>
      </p:sp>
      <p:cxnSp>
        <p:nvCxnSpPr>
          <p:cNvPr id="43" name="Straight Connector 42"/>
          <p:cNvCxnSpPr/>
          <p:nvPr/>
        </p:nvCxnSpPr>
        <p:spPr>
          <a:xfrm rot="5400000">
            <a:off x="5131825" y="1436954"/>
            <a:ext cx="2593871" cy="0"/>
          </a:xfrm>
          <a:prstGeom prst="line">
            <a:avLst/>
          </a:prstGeom>
          <a:solidFill>
            <a:schemeClr val="bg1"/>
          </a:solidFill>
          <a:ln w="95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6436421" y="282979"/>
            <a:ext cx="0" cy="24614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6437442" y="493542"/>
            <a:ext cx="0" cy="24614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6438465" y="711208"/>
            <a:ext cx="0" cy="24614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6438466" y="945632"/>
            <a:ext cx="0" cy="24614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6438465" y="1180786"/>
            <a:ext cx="0" cy="24614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6438463" y="1433371"/>
            <a:ext cx="0" cy="24614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6437442" y="1713488"/>
            <a:ext cx="0" cy="24614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6437442" y="2224448"/>
            <a:ext cx="0" cy="24614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6438515" y="2455863"/>
            <a:ext cx="0" cy="24614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 Box 63"/>
          <p:cNvSpPr txBox="1"/>
          <p:nvPr/>
        </p:nvSpPr>
        <p:spPr>
          <a:xfrm rot="5400000">
            <a:off x="8112507" y="-1264416"/>
            <a:ext cx="201551" cy="32548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400"/>
              </a:spcAft>
            </a:pPr>
            <a:r>
              <a:rPr lang="en-US" sz="1200" dirty="0">
                <a:effectLst/>
                <a:ea typeface="Times New Roman" panose="02020603050405020304" pitchFamily="18" charset="0"/>
              </a:rPr>
              <a:t>Geospatial Information System</a:t>
            </a:r>
          </a:p>
        </p:txBody>
      </p:sp>
      <p:sp>
        <p:nvSpPr>
          <p:cNvPr id="54" name="Text Box 85"/>
          <p:cNvSpPr txBox="1"/>
          <p:nvPr/>
        </p:nvSpPr>
        <p:spPr>
          <a:xfrm rot="5400000">
            <a:off x="7520510" y="-423295"/>
            <a:ext cx="153066" cy="197295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400"/>
              </a:spcAft>
            </a:pPr>
            <a:r>
              <a:rPr lang="en-US" sz="1200">
                <a:effectLst/>
                <a:ea typeface="Times New Roman" panose="02020603050405020304" pitchFamily="18" charset="0"/>
              </a:rPr>
              <a:t>HPC Simulations</a:t>
            </a:r>
          </a:p>
        </p:txBody>
      </p:sp>
      <p:sp>
        <p:nvSpPr>
          <p:cNvPr id="55" name="Text Box 63"/>
          <p:cNvSpPr txBox="1"/>
          <p:nvPr/>
        </p:nvSpPr>
        <p:spPr>
          <a:xfrm rot="5400000">
            <a:off x="7434531" y="-115419"/>
            <a:ext cx="193167" cy="185549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400"/>
              </a:spcAft>
            </a:pPr>
            <a:r>
              <a:rPr lang="en-US" sz="1200" dirty="0">
                <a:effectLst/>
                <a:ea typeface="Times New Roman" panose="02020603050405020304" pitchFamily="18" charset="0"/>
              </a:rPr>
              <a:t>Internet of Things</a:t>
            </a:r>
          </a:p>
        </p:txBody>
      </p:sp>
      <p:sp>
        <p:nvSpPr>
          <p:cNvPr id="56" name="Text Box 63"/>
          <p:cNvSpPr txBox="1"/>
          <p:nvPr/>
        </p:nvSpPr>
        <p:spPr>
          <a:xfrm rot="5400000">
            <a:off x="7745389" y="-188692"/>
            <a:ext cx="162920" cy="24471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400"/>
              </a:spcAft>
            </a:pPr>
            <a:r>
              <a:rPr lang="en-US" sz="1200">
                <a:effectLst/>
                <a:ea typeface="Times New Roman" panose="02020603050405020304" pitchFamily="18" charset="0"/>
              </a:rPr>
              <a:t>Metadata/Provenance</a:t>
            </a:r>
          </a:p>
        </p:txBody>
      </p:sp>
      <p:sp>
        <p:nvSpPr>
          <p:cNvPr id="57" name="Text Box 88"/>
          <p:cNvSpPr txBox="1"/>
          <p:nvPr/>
        </p:nvSpPr>
        <p:spPr>
          <a:xfrm rot="5400000">
            <a:off x="8564227" y="-787392"/>
            <a:ext cx="414344" cy="431904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400"/>
              </a:spcAft>
            </a:pPr>
            <a:r>
              <a:rPr lang="en-US" sz="1200" dirty="0">
                <a:effectLst/>
                <a:ea typeface="Times New Roman" panose="02020603050405020304" pitchFamily="18" charset="0"/>
              </a:rPr>
              <a:t>Shared / Dedicated / Transient / Permanent</a:t>
            </a:r>
          </a:p>
        </p:txBody>
      </p:sp>
      <p:sp>
        <p:nvSpPr>
          <p:cNvPr id="58" name="Text Box 63"/>
          <p:cNvSpPr txBox="1"/>
          <p:nvPr/>
        </p:nvSpPr>
        <p:spPr>
          <a:xfrm rot="5400000">
            <a:off x="8668608" y="-647631"/>
            <a:ext cx="209012" cy="43397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400"/>
              </a:spcAft>
            </a:pPr>
            <a:r>
              <a:rPr lang="en-US" sz="1200" dirty="0">
                <a:effectLst/>
                <a:ea typeface="Times New Roman" panose="02020603050405020304" pitchFamily="18" charset="0"/>
              </a:rPr>
              <a:t>Archived/Batched/Streaming – S1, S2, S3, S4, S5</a:t>
            </a:r>
          </a:p>
        </p:txBody>
      </p:sp>
      <p:sp>
        <p:nvSpPr>
          <p:cNvPr id="59" name="Text Box 63"/>
          <p:cNvSpPr txBox="1"/>
          <p:nvPr/>
        </p:nvSpPr>
        <p:spPr>
          <a:xfrm rot="5400000">
            <a:off x="7640583" y="685148"/>
            <a:ext cx="215774" cy="22904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400"/>
              </a:spcAft>
            </a:pPr>
            <a:r>
              <a:rPr lang="en-US" sz="1200" dirty="0">
                <a:effectLst/>
                <a:ea typeface="Times New Roman" panose="02020603050405020304" pitchFamily="18" charset="0"/>
              </a:rPr>
              <a:t>HDFS/</a:t>
            </a:r>
            <a:r>
              <a:rPr lang="en-US" sz="1200" dirty="0" err="1">
                <a:effectLst/>
                <a:ea typeface="Times New Roman" panose="02020603050405020304" pitchFamily="18" charset="0"/>
              </a:rPr>
              <a:t>Lustre</a:t>
            </a:r>
            <a:r>
              <a:rPr lang="en-US" sz="1200" dirty="0">
                <a:effectLst/>
                <a:ea typeface="Times New Roman" panose="02020603050405020304" pitchFamily="18" charset="0"/>
              </a:rPr>
              <a:t>/GPFS</a:t>
            </a:r>
          </a:p>
        </p:txBody>
      </p:sp>
      <p:sp>
        <p:nvSpPr>
          <p:cNvPr id="60" name="Text Box 91"/>
          <p:cNvSpPr txBox="1"/>
          <p:nvPr/>
        </p:nvSpPr>
        <p:spPr>
          <a:xfrm rot="5400000">
            <a:off x="7328987" y="1277497"/>
            <a:ext cx="178527" cy="162998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400"/>
              </a:spcAft>
            </a:pPr>
            <a:r>
              <a:rPr lang="en-US" sz="1200" dirty="0">
                <a:effectLst/>
                <a:ea typeface="Times New Roman" panose="02020603050405020304" pitchFamily="18" charset="0"/>
              </a:rPr>
              <a:t>Files/Objects</a:t>
            </a:r>
          </a:p>
        </p:txBody>
      </p:sp>
      <p:sp>
        <p:nvSpPr>
          <p:cNvPr id="61" name="Text Box 63"/>
          <p:cNvSpPr txBox="1"/>
          <p:nvPr/>
        </p:nvSpPr>
        <p:spPr>
          <a:xfrm rot="5400000">
            <a:off x="7749437" y="1095737"/>
            <a:ext cx="213109" cy="246090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400"/>
              </a:spcAft>
            </a:pPr>
            <a:r>
              <a:rPr lang="en-US" sz="1200" dirty="0">
                <a:effectLst/>
                <a:ea typeface="Times New Roman" panose="02020603050405020304" pitchFamily="18" charset="0"/>
              </a:rPr>
              <a:t>Enterprise Data Model</a:t>
            </a:r>
          </a:p>
        </p:txBody>
      </p:sp>
      <p:sp>
        <p:nvSpPr>
          <p:cNvPr id="62" name="Text Box 63"/>
          <p:cNvSpPr txBox="1"/>
          <p:nvPr/>
        </p:nvSpPr>
        <p:spPr>
          <a:xfrm rot="5400000">
            <a:off x="7781674" y="1280644"/>
            <a:ext cx="235484" cy="25600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400"/>
              </a:spcAft>
            </a:pPr>
            <a:r>
              <a:rPr lang="en-US" sz="1200" dirty="0">
                <a:effectLst/>
                <a:ea typeface="Times New Roman" panose="02020603050405020304" pitchFamily="18" charset="0"/>
              </a:rPr>
              <a:t>SQL/</a:t>
            </a:r>
            <a:r>
              <a:rPr lang="en-US" sz="1200" dirty="0" err="1">
                <a:effectLst/>
                <a:ea typeface="Times New Roman" panose="02020603050405020304" pitchFamily="18" charset="0"/>
              </a:rPr>
              <a:t>NoSQL</a:t>
            </a:r>
            <a:r>
              <a:rPr lang="en-US" sz="1200" dirty="0">
                <a:effectLst/>
                <a:ea typeface="Times New Roman" panose="02020603050405020304" pitchFamily="18" charset="0"/>
              </a:rPr>
              <a:t>/</a:t>
            </a:r>
            <a:r>
              <a:rPr lang="en-US" sz="1200" dirty="0" err="1">
                <a:effectLst/>
                <a:ea typeface="Times New Roman" panose="02020603050405020304" pitchFamily="18" charset="0"/>
              </a:rPr>
              <a:t>NewSQL</a:t>
            </a:r>
            <a:endParaRPr lang="en-US" sz="1200" dirty="0">
              <a:effectLst/>
              <a:ea typeface="Times New Roman" panose="02020603050405020304" pitchFamily="18" charset="0"/>
            </a:endParaRPr>
          </a:p>
        </p:txBody>
      </p:sp>
      <p:cxnSp>
        <p:nvCxnSpPr>
          <p:cNvPr id="63" name="Straight Connector 62"/>
          <p:cNvCxnSpPr>
            <a:endCxn id="92" idx="3"/>
          </p:cNvCxnSpPr>
          <p:nvPr/>
        </p:nvCxnSpPr>
        <p:spPr>
          <a:xfrm flipH="1">
            <a:off x="7137285" y="3321510"/>
            <a:ext cx="4677829" cy="1"/>
          </a:xfrm>
          <a:prstGeom prst="line">
            <a:avLst/>
          </a:prstGeom>
          <a:solidFill>
            <a:schemeClr val="bg1"/>
          </a:solidFill>
          <a:ln w="952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92" idx="1"/>
          </p:cNvCxnSpPr>
          <p:nvPr/>
        </p:nvCxnSpPr>
        <p:spPr>
          <a:xfrm flipH="1">
            <a:off x="376887" y="3321511"/>
            <a:ext cx="5289630" cy="0"/>
          </a:xfrm>
          <a:prstGeom prst="line">
            <a:avLst/>
          </a:prstGeom>
          <a:solidFill>
            <a:schemeClr val="bg1"/>
          </a:solidFill>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5" name="Group 64"/>
          <p:cNvGrpSpPr/>
          <p:nvPr/>
        </p:nvGrpSpPr>
        <p:grpSpPr>
          <a:xfrm>
            <a:off x="5265023" y="827364"/>
            <a:ext cx="299537" cy="2984634"/>
            <a:chOff x="5302046" y="797808"/>
            <a:chExt cx="299537" cy="2984634"/>
          </a:xfrm>
        </p:grpSpPr>
        <p:sp>
          <p:nvSpPr>
            <p:cNvPr id="259" name="Text Box 342"/>
            <p:cNvSpPr txBox="1"/>
            <p:nvPr/>
          </p:nvSpPr>
          <p:spPr>
            <a:xfrm>
              <a:off x="5302046" y="3416682"/>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1</a:t>
              </a:r>
            </a:p>
            <a:p>
              <a:pPr marL="0" marR="0" algn="ctr">
                <a:spcBef>
                  <a:spcPts val="0"/>
                </a:spcBef>
              </a:pPr>
              <a:r>
                <a:rPr lang="en-US" sz="1200" dirty="0">
                  <a:effectLst/>
                  <a:ea typeface="Times New Roman" panose="02020603050405020304" pitchFamily="18" charset="0"/>
                </a:rPr>
                <a:t>M</a:t>
              </a:r>
            </a:p>
          </p:txBody>
        </p:sp>
        <p:sp>
          <p:nvSpPr>
            <p:cNvPr id="260" name="Text Box 186"/>
            <p:cNvSpPr txBox="1"/>
            <p:nvPr/>
          </p:nvSpPr>
          <p:spPr>
            <a:xfrm rot="16200000">
              <a:off x="4289482" y="1836183"/>
              <a:ext cx="2350475" cy="2737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400"/>
                </a:spcAft>
              </a:pPr>
              <a:r>
                <a:rPr lang="en-US" sz="1200" dirty="0">
                  <a:effectLst/>
                  <a:ea typeface="Times New Roman" panose="02020603050405020304" pitchFamily="18" charset="0"/>
                </a:rPr>
                <a:t>Micro-benchmarks</a:t>
              </a:r>
            </a:p>
          </p:txBody>
        </p:sp>
        <p:cxnSp>
          <p:nvCxnSpPr>
            <p:cNvPr id="261" name="Straight Connector 260"/>
            <p:cNvCxnSpPr/>
            <p:nvPr/>
          </p:nvCxnSpPr>
          <p:spPr>
            <a:xfrm rot="10800000">
              <a:off x="5435006" y="3226990"/>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Text Box 230"/>
          <p:cNvSpPr txBox="1"/>
          <p:nvPr/>
        </p:nvSpPr>
        <p:spPr>
          <a:xfrm>
            <a:off x="9035088" y="6073428"/>
            <a:ext cx="2301405" cy="42472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en-US" b="1" dirty="0">
                <a:solidFill>
                  <a:srgbClr val="C00000"/>
                </a:solidFill>
                <a:effectLst/>
                <a:ea typeface="Times New Roman" panose="02020603050405020304" pitchFamily="18" charset="0"/>
              </a:rPr>
              <a:t>Execution View</a:t>
            </a:r>
          </a:p>
          <a:p>
            <a:pPr marL="0" marR="0" algn="ctr">
              <a:spcBef>
                <a:spcPts val="0"/>
              </a:spcBef>
              <a:spcAft>
                <a:spcPts val="0"/>
              </a:spcAft>
            </a:pPr>
            <a:r>
              <a:rPr lang="en-US" sz="1400" b="1" dirty="0">
                <a:solidFill>
                  <a:srgbClr val="C00000"/>
                </a:solidFill>
                <a:ea typeface="Times New Roman" panose="02020603050405020304" pitchFamily="18" charset="0"/>
              </a:rPr>
              <a:t>(mix of model and data)</a:t>
            </a:r>
            <a:endParaRPr lang="en-US" sz="1400" dirty="0">
              <a:solidFill>
                <a:srgbClr val="C00000"/>
              </a:solidFill>
              <a:effectLst/>
              <a:ea typeface="Times New Roman" panose="02020603050405020304" pitchFamily="18" charset="0"/>
            </a:endParaRPr>
          </a:p>
        </p:txBody>
      </p:sp>
      <p:sp>
        <p:nvSpPr>
          <p:cNvPr id="67" name="Text Box 230"/>
          <p:cNvSpPr txBox="1"/>
          <p:nvPr/>
        </p:nvSpPr>
        <p:spPr>
          <a:xfrm rot="10800000" flipH="1" flipV="1">
            <a:off x="551254" y="4668288"/>
            <a:ext cx="1701622" cy="81647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en-US" b="1" dirty="0">
                <a:solidFill>
                  <a:srgbClr val="C00000"/>
                </a:solidFill>
                <a:effectLst/>
                <a:ea typeface="Times New Roman" panose="02020603050405020304" pitchFamily="18" charset="0"/>
              </a:rPr>
              <a:t>Processing View</a:t>
            </a:r>
          </a:p>
          <a:p>
            <a:pPr marL="0" marR="0" algn="ctr">
              <a:spcBef>
                <a:spcPts val="0"/>
              </a:spcBef>
              <a:spcAft>
                <a:spcPts val="0"/>
              </a:spcAft>
            </a:pPr>
            <a:r>
              <a:rPr lang="en-US" sz="1600" b="1" dirty="0">
                <a:solidFill>
                  <a:srgbClr val="C00000"/>
                </a:solidFill>
                <a:ea typeface="Times New Roman" panose="02020603050405020304" pitchFamily="18" charset="0"/>
              </a:rPr>
              <a:t>(all model)</a:t>
            </a:r>
            <a:endParaRPr lang="en-US" sz="1600" dirty="0">
              <a:solidFill>
                <a:srgbClr val="C00000"/>
              </a:solidFill>
              <a:effectLst/>
              <a:ea typeface="Times New Roman" panose="02020603050405020304" pitchFamily="18" charset="0"/>
            </a:endParaRPr>
          </a:p>
        </p:txBody>
      </p:sp>
      <p:sp>
        <p:nvSpPr>
          <p:cNvPr id="68" name="Text Box 297"/>
          <p:cNvSpPr txBox="1"/>
          <p:nvPr/>
        </p:nvSpPr>
        <p:spPr>
          <a:xfrm>
            <a:off x="6597108" y="3949072"/>
            <a:ext cx="124877" cy="22115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ffectLst/>
                <a:ea typeface="Times New Roman" panose="02020603050405020304" pitchFamily="18" charset="0"/>
              </a:rPr>
              <a:t>1</a:t>
            </a:r>
          </a:p>
        </p:txBody>
      </p:sp>
      <p:sp>
        <p:nvSpPr>
          <p:cNvPr id="69" name="Text Box 298"/>
          <p:cNvSpPr txBox="1"/>
          <p:nvPr/>
        </p:nvSpPr>
        <p:spPr>
          <a:xfrm>
            <a:off x="6593835" y="4142857"/>
            <a:ext cx="124877" cy="22115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ffectLst/>
                <a:ea typeface="Times New Roman" panose="02020603050405020304" pitchFamily="18" charset="0"/>
              </a:rPr>
              <a:t>2</a:t>
            </a:r>
          </a:p>
        </p:txBody>
      </p:sp>
      <p:sp>
        <p:nvSpPr>
          <p:cNvPr id="70" name="Text Box 299"/>
          <p:cNvSpPr txBox="1"/>
          <p:nvPr/>
        </p:nvSpPr>
        <p:spPr>
          <a:xfrm>
            <a:off x="6592430" y="4375354"/>
            <a:ext cx="124877" cy="22115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ffectLst/>
                <a:ea typeface="Times New Roman" panose="02020603050405020304" pitchFamily="18" charset="0"/>
              </a:rPr>
              <a:t>3</a:t>
            </a:r>
          </a:p>
        </p:txBody>
      </p:sp>
      <p:sp>
        <p:nvSpPr>
          <p:cNvPr id="71" name="Text Box 300"/>
          <p:cNvSpPr txBox="1"/>
          <p:nvPr/>
        </p:nvSpPr>
        <p:spPr>
          <a:xfrm>
            <a:off x="6597108" y="4574922"/>
            <a:ext cx="124877" cy="22115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ffectLst/>
                <a:ea typeface="Times New Roman" panose="02020603050405020304" pitchFamily="18" charset="0"/>
              </a:rPr>
              <a:t>4</a:t>
            </a:r>
          </a:p>
        </p:txBody>
      </p:sp>
      <p:sp>
        <p:nvSpPr>
          <p:cNvPr id="72" name="Text Box 301"/>
          <p:cNvSpPr txBox="1"/>
          <p:nvPr/>
        </p:nvSpPr>
        <p:spPr>
          <a:xfrm>
            <a:off x="6598512" y="5017421"/>
            <a:ext cx="124877" cy="22115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a typeface="Times New Roman" panose="02020603050405020304" pitchFamily="18" charset="0"/>
              </a:rPr>
              <a:t>6</a:t>
            </a:r>
            <a:endParaRPr lang="en-US" sz="1200" dirty="0">
              <a:effectLst/>
              <a:ea typeface="Times New Roman" panose="02020603050405020304" pitchFamily="18" charset="0"/>
            </a:endParaRPr>
          </a:p>
        </p:txBody>
      </p:sp>
      <p:sp>
        <p:nvSpPr>
          <p:cNvPr id="73" name="Text Box 302"/>
          <p:cNvSpPr txBox="1"/>
          <p:nvPr/>
        </p:nvSpPr>
        <p:spPr>
          <a:xfrm>
            <a:off x="6599054" y="5279658"/>
            <a:ext cx="124877" cy="22115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a typeface="Times New Roman" panose="02020603050405020304" pitchFamily="18" charset="0"/>
              </a:rPr>
              <a:t>7</a:t>
            </a:r>
            <a:endParaRPr lang="en-US" sz="1200" dirty="0">
              <a:effectLst/>
              <a:ea typeface="Times New Roman" panose="02020603050405020304" pitchFamily="18" charset="0"/>
            </a:endParaRPr>
          </a:p>
        </p:txBody>
      </p:sp>
      <p:sp>
        <p:nvSpPr>
          <p:cNvPr id="74" name="Text Box 303"/>
          <p:cNvSpPr txBox="1"/>
          <p:nvPr/>
        </p:nvSpPr>
        <p:spPr>
          <a:xfrm>
            <a:off x="6606395" y="5509271"/>
            <a:ext cx="124877" cy="22115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a typeface="Times New Roman" panose="02020603050405020304" pitchFamily="18" charset="0"/>
              </a:rPr>
              <a:t>8</a:t>
            </a:r>
            <a:endParaRPr lang="en-US" sz="1200" dirty="0">
              <a:effectLst/>
              <a:ea typeface="Times New Roman" panose="02020603050405020304" pitchFamily="18" charset="0"/>
            </a:endParaRPr>
          </a:p>
        </p:txBody>
      </p:sp>
      <p:sp>
        <p:nvSpPr>
          <p:cNvPr id="75" name="Text Box 304"/>
          <p:cNvSpPr txBox="1"/>
          <p:nvPr/>
        </p:nvSpPr>
        <p:spPr>
          <a:xfrm>
            <a:off x="6601013" y="5750298"/>
            <a:ext cx="124877" cy="22115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a typeface="Times New Roman" panose="02020603050405020304" pitchFamily="18" charset="0"/>
              </a:rPr>
              <a:t>9</a:t>
            </a:r>
            <a:endParaRPr lang="en-US" sz="1200" dirty="0">
              <a:effectLst/>
              <a:ea typeface="Times New Roman" panose="02020603050405020304" pitchFamily="18" charset="0"/>
            </a:endParaRPr>
          </a:p>
        </p:txBody>
      </p:sp>
      <p:sp>
        <p:nvSpPr>
          <p:cNvPr id="76" name="Text Box 305"/>
          <p:cNvSpPr txBox="1"/>
          <p:nvPr/>
        </p:nvSpPr>
        <p:spPr>
          <a:xfrm>
            <a:off x="6595980" y="5939109"/>
            <a:ext cx="491601" cy="22115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a typeface="Times New Roman" panose="02020603050405020304" pitchFamily="18" charset="0"/>
              </a:rPr>
              <a:t>10</a:t>
            </a:r>
            <a:endParaRPr lang="en-US" sz="1200" dirty="0">
              <a:effectLst/>
              <a:ea typeface="Times New Roman" panose="02020603050405020304" pitchFamily="18" charset="0"/>
            </a:endParaRPr>
          </a:p>
        </p:txBody>
      </p:sp>
      <p:sp>
        <p:nvSpPr>
          <p:cNvPr id="77" name="Text Box 306"/>
          <p:cNvSpPr txBox="1"/>
          <p:nvPr/>
        </p:nvSpPr>
        <p:spPr>
          <a:xfrm>
            <a:off x="6597145" y="6182032"/>
            <a:ext cx="454957" cy="22115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ffectLst/>
                <a:ea typeface="Times New Roman" panose="02020603050405020304" pitchFamily="18" charset="0"/>
              </a:rPr>
              <a:t>11M</a:t>
            </a:r>
          </a:p>
        </p:txBody>
      </p:sp>
      <p:sp>
        <p:nvSpPr>
          <p:cNvPr id="78" name="Text Box 307"/>
          <p:cNvSpPr txBox="1"/>
          <p:nvPr/>
        </p:nvSpPr>
        <p:spPr>
          <a:xfrm>
            <a:off x="6591618" y="6450611"/>
            <a:ext cx="443497" cy="1880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ffectLst/>
                <a:ea typeface="Times New Roman" panose="02020603050405020304" pitchFamily="18" charset="0"/>
              </a:rPr>
              <a:t>12</a:t>
            </a:r>
          </a:p>
        </p:txBody>
      </p:sp>
      <p:sp>
        <p:nvSpPr>
          <p:cNvPr id="79" name="Text Box 310"/>
          <p:cNvSpPr txBox="1"/>
          <p:nvPr/>
        </p:nvSpPr>
        <p:spPr>
          <a:xfrm>
            <a:off x="6015064" y="298467"/>
            <a:ext cx="333832" cy="2348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ffectLst/>
                <a:ea typeface="Times New Roman" panose="02020603050405020304" pitchFamily="18" charset="0"/>
              </a:rPr>
              <a:t>10D</a:t>
            </a:r>
          </a:p>
        </p:txBody>
      </p:sp>
      <p:sp>
        <p:nvSpPr>
          <p:cNvPr id="80" name="Text Box 311"/>
          <p:cNvSpPr txBox="1"/>
          <p:nvPr/>
        </p:nvSpPr>
        <p:spPr>
          <a:xfrm>
            <a:off x="6078219" y="528719"/>
            <a:ext cx="257706" cy="20170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ffectLst/>
                <a:ea typeface="Times New Roman" panose="02020603050405020304" pitchFamily="18" charset="0"/>
              </a:rPr>
              <a:t>9</a:t>
            </a:r>
          </a:p>
        </p:txBody>
      </p:sp>
      <p:sp>
        <p:nvSpPr>
          <p:cNvPr id="81" name="Text Box 312"/>
          <p:cNvSpPr txBox="1"/>
          <p:nvPr/>
        </p:nvSpPr>
        <p:spPr>
          <a:xfrm>
            <a:off x="6078218" y="741069"/>
            <a:ext cx="254433" cy="23905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ffectLst/>
                <a:ea typeface="Times New Roman" panose="02020603050405020304" pitchFamily="18" charset="0"/>
              </a:rPr>
              <a:t>8D</a:t>
            </a:r>
          </a:p>
        </p:txBody>
      </p:sp>
      <p:sp>
        <p:nvSpPr>
          <p:cNvPr id="82" name="Text Box 313"/>
          <p:cNvSpPr txBox="1"/>
          <p:nvPr/>
        </p:nvSpPr>
        <p:spPr>
          <a:xfrm>
            <a:off x="6071729" y="972115"/>
            <a:ext cx="273429" cy="2296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ffectLst/>
                <a:ea typeface="Times New Roman" panose="02020603050405020304" pitchFamily="18" charset="0"/>
              </a:rPr>
              <a:t>7D</a:t>
            </a:r>
          </a:p>
        </p:txBody>
      </p:sp>
      <p:sp>
        <p:nvSpPr>
          <p:cNvPr id="83" name="Text Box 315"/>
          <p:cNvSpPr txBox="1"/>
          <p:nvPr/>
        </p:nvSpPr>
        <p:spPr>
          <a:xfrm>
            <a:off x="6078064" y="1205048"/>
            <a:ext cx="236376" cy="20602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ffectLst/>
                <a:ea typeface="Times New Roman" panose="02020603050405020304" pitchFamily="18" charset="0"/>
              </a:rPr>
              <a:t>6D</a:t>
            </a:r>
          </a:p>
        </p:txBody>
      </p:sp>
      <p:sp>
        <p:nvSpPr>
          <p:cNvPr id="84" name="Text Box 316"/>
          <p:cNvSpPr txBox="1"/>
          <p:nvPr/>
        </p:nvSpPr>
        <p:spPr>
          <a:xfrm>
            <a:off x="6068539" y="1450524"/>
            <a:ext cx="230992" cy="21937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ffectLst/>
                <a:ea typeface="Times New Roman" panose="02020603050405020304" pitchFamily="18" charset="0"/>
              </a:rPr>
              <a:t>5D</a:t>
            </a:r>
          </a:p>
        </p:txBody>
      </p:sp>
      <p:sp>
        <p:nvSpPr>
          <p:cNvPr id="85" name="Text Box 317"/>
          <p:cNvSpPr txBox="1"/>
          <p:nvPr/>
        </p:nvSpPr>
        <p:spPr>
          <a:xfrm>
            <a:off x="6059013" y="1729129"/>
            <a:ext cx="233101" cy="22365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ffectLst/>
                <a:ea typeface="Times New Roman" panose="02020603050405020304" pitchFamily="18" charset="0"/>
              </a:rPr>
              <a:t>4D</a:t>
            </a:r>
          </a:p>
        </p:txBody>
      </p:sp>
      <p:sp>
        <p:nvSpPr>
          <p:cNvPr id="86" name="Text Box 318"/>
          <p:cNvSpPr txBox="1"/>
          <p:nvPr/>
        </p:nvSpPr>
        <p:spPr>
          <a:xfrm>
            <a:off x="6059013" y="2036273"/>
            <a:ext cx="330639" cy="2044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ffectLst/>
                <a:ea typeface="Times New Roman" panose="02020603050405020304" pitchFamily="18" charset="0"/>
              </a:rPr>
              <a:t>3D</a:t>
            </a:r>
          </a:p>
        </p:txBody>
      </p:sp>
      <p:sp>
        <p:nvSpPr>
          <p:cNvPr id="87" name="Text Box 319"/>
          <p:cNvSpPr txBox="1"/>
          <p:nvPr/>
        </p:nvSpPr>
        <p:spPr>
          <a:xfrm>
            <a:off x="6059646" y="2238606"/>
            <a:ext cx="233289" cy="1707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ffectLst/>
                <a:ea typeface="Times New Roman" panose="02020603050405020304" pitchFamily="18" charset="0"/>
              </a:rPr>
              <a:t>2D</a:t>
            </a:r>
          </a:p>
        </p:txBody>
      </p:sp>
      <p:sp>
        <p:nvSpPr>
          <p:cNvPr id="88" name="Text Box 320"/>
          <p:cNvSpPr txBox="1"/>
          <p:nvPr/>
        </p:nvSpPr>
        <p:spPr>
          <a:xfrm>
            <a:off x="6059014" y="2457474"/>
            <a:ext cx="232060" cy="22091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ffectLst/>
                <a:ea typeface="Times New Roman" panose="02020603050405020304" pitchFamily="18" charset="0"/>
              </a:rPr>
              <a:t>1D</a:t>
            </a:r>
          </a:p>
        </p:txBody>
      </p:sp>
      <p:cxnSp>
        <p:nvCxnSpPr>
          <p:cNvPr id="89" name="Straight Connector 88"/>
          <p:cNvCxnSpPr/>
          <p:nvPr/>
        </p:nvCxnSpPr>
        <p:spPr>
          <a:xfrm rot="5400000">
            <a:off x="6415837" y="4767475"/>
            <a:ext cx="0" cy="24614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 Box 63"/>
          <p:cNvSpPr txBox="1"/>
          <p:nvPr/>
        </p:nvSpPr>
        <p:spPr>
          <a:xfrm rot="5400000">
            <a:off x="5133115" y="3818342"/>
            <a:ext cx="141058" cy="208198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r">
              <a:spcBef>
                <a:spcPts val="0"/>
              </a:spcBef>
              <a:spcAft>
                <a:spcPts val="400"/>
              </a:spcAft>
            </a:pPr>
            <a:r>
              <a:rPr lang="en-US" sz="1200" dirty="0">
                <a:ea typeface="Times New Roman" panose="02020603050405020304" pitchFamily="18" charset="0"/>
              </a:rPr>
              <a:t>Map Streaming</a:t>
            </a:r>
            <a:endParaRPr lang="en-US" sz="1200" dirty="0">
              <a:effectLst/>
              <a:ea typeface="Times New Roman" panose="02020603050405020304" pitchFamily="18" charset="0"/>
            </a:endParaRPr>
          </a:p>
        </p:txBody>
      </p:sp>
      <p:sp>
        <p:nvSpPr>
          <p:cNvPr id="91" name="Text Box 301"/>
          <p:cNvSpPr txBox="1"/>
          <p:nvPr/>
        </p:nvSpPr>
        <p:spPr>
          <a:xfrm>
            <a:off x="6598512" y="4795634"/>
            <a:ext cx="124877" cy="22115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a typeface="Times New Roman" panose="02020603050405020304" pitchFamily="18" charset="0"/>
              </a:rPr>
              <a:t>5</a:t>
            </a:r>
            <a:endParaRPr lang="en-US" sz="1200" dirty="0">
              <a:effectLst/>
              <a:ea typeface="Times New Roman" panose="02020603050405020304" pitchFamily="18" charset="0"/>
            </a:endParaRPr>
          </a:p>
        </p:txBody>
      </p:sp>
      <p:sp>
        <p:nvSpPr>
          <p:cNvPr id="92" name="Rectangle 91"/>
          <p:cNvSpPr/>
          <p:nvPr/>
        </p:nvSpPr>
        <p:spPr>
          <a:xfrm>
            <a:off x="5666517" y="2733892"/>
            <a:ext cx="1470768" cy="11752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spcBef>
                <a:spcPts val="0"/>
              </a:spcBef>
              <a:spcAft>
                <a:spcPts val="400"/>
              </a:spcAft>
            </a:pPr>
            <a:r>
              <a:rPr lang="en-US" sz="1400" b="1" dirty="0">
                <a:solidFill>
                  <a:srgbClr val="000000"/>
                </a:solidFill>
                <a:effectLst/>
                <a:ea typeface="Times New Roman" panose="02020603050405020304" pitchFamily="18" charset="0"/>
              </a:rPr>
              <a:t>Convergence Diamonds Views and Facets</a:t>
            </a:r>
            <a:endParaRPr lang="en-US" sz="1400" b="1" dirty="0">
              <a:effectLst/>
              <a:ea typeface="Times New Roman" panose="02020603050405020304" pitchFamily="18" charset="0"/>
            </a:endParaRPr>
          </a:p>
        </p:txBody>
      </p:sp>
      <p:sp>
        <p:nvSpPr>
          <p:cNvPr id="93" name="Text Box 265"/>
          <p:cNvSpPr txBox="1"/>
          <p:nvPr/>
        </p:nvSpPr>
        <p:spPr>
          <a:xfrm>
            <a:off x="3064152" y="6049685"/>
            <a:ext cx="2503412" cy="5259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en-US" b="1" dirty="0">
                <a:solidFill>
                  <a:srgbClr val="C00000"/>
                </a:solidFill>
                <a:effectLst/>
                <a:ea typeface="Times New Roman" panose="02020603050405020304" pitchFamily="18" charset="0"/>
              </a:rPr>
              <a:t>Problem Architecture View</a:t>
            </a:r>
          </a:p>
          <a:p>
            <a:pPr marL="0" marR="0" algn="ctr">
              <a:spcBef>
                <a:spcPts val="0"/>
              </a:spcBef>
              <a:spcAft>
                <a:spcPts val="0"/>
              </a:spcAft>
            </a:pPr>
            <a:r>
              <a:rPr lang="en-US" sz="1600" b="1" dirty="0">
                <a:solidFill>
                  <a:srgbClr val="C00000"/>
                </a:solidFill>
                <a:ea typeface="Times New Roman" panose="02020603050405020304" pitchFamily="18" charset="0"/>
              </a:rPr>
              <a:t>(nearly all </a:t>
            </a:r>
            <a:r>
              <a:rPr lang="en-US" sz="1600" b="1" dirty="0" err="1">
                <a:solidFill>
                  <a:srgbClr val="C00000"/>
                </a:solidFill>
                <a:ea typeface="Times New Roman" panose="02020603050405020304" pitchFamily="18" charset="0"/>
              </a:rPr>
              <a:t>data+model</a:t>
            </a:r>
            <a:r>
              <a:rPr lang="en-US" sz="1600" b="1" dirty="0">
                <a:solidFill>
                  <a:srgbClr val="C00000"/>
                </a:solidFill>
                <a:ea typeface="Times New Roman" panose="02020603050405020304" pitchFamily="18" charset="0"/>
              </a:rPr>
              <a:t>)</a:t>
            </a:r>
            <a:endParaRPr lang="en-US" sz="1600" dirty="0">
              <a:solidFill>
                <a:srgbClr val="C00000"/>
              </a:solidFill>
              <a:effectLst/>
              <a:ea typeface="Times New Roman" panose="02020603050405020304" pitchFamily="18" charset="0"/>
            </a:endParaRPr>
          </a:p>
        </p:txBody>
      </p:sp>
      <p:cxnSp>
        <p:nvCxnSpPr>
          <p:cNvPr id="94" name="Straight Connector 93"/>
          <p:cNvCxnSpPr/>
          <p:nvPr/>
        </p:nvCxnSpPr>
        <p:spPr>
          <a:xfrm rot="5400000">
            <a:off x="6437442" y="2018390"/>
            <a:ext cx="0" cy="24614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5" name="Group 94"/>
          <p:cNvGrpSpPr/>
          <p:nvPr/>
        </p:nvGrpSpPr>
        <p:grpSpPr>
          <a:xfrm>
            <a:off x="3907278" y="866489"/>
            <a:ext cx="320179" cy="2925189"/>
            <a:chOff x="4110833" y="857253"/>
            <a:chExt cx="320179" cy="2925189"/>
          </a:xfrm>
        </p:grpSpPr>
        <p:sp>
          <p:nvSpPr>
            <p:cNvPr id="256" name="Text Box 342"/>
            <p:cNvSpPr txBox="1"/>
            <p:nvPr/>
          </p:nvSpPr>
          <p:spPr>
            <a:xfrm>
              <a:off x="4110833" y="3416682"/>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15</a:t>
              </a:r>
            </a:p>
            <a:p>
              <a:pPr marL="0" marR="0" algn="ctr">
                <a:spcBef>
                  <a:spcPts val="0"/>
                </a:spcBef>
              </a:pPr>
              <a:r>
                <a:rPr lang="en-US" sz="1200" dirty="0">
                  <a:effectLst/>
                  <a:ea typeface="Times New Roman" panose="02020603050405020304" pitchFamily="18" charset="0"/>
                </a:rPr>
                <a:t>M</a:t>
              </a:r>
            </a:p>
          </p:txBody>
        </p:sp>
        <p:cxnSp>
          <p:nvCxnSpPr>
            <p:cNvPr id="257" name="Straight Connector 256"/>
            <p:cNvCxnSpPr/>
            <p:nvPr/>
          </p:nvCxnSpPr>
          <p:spPr>
            <a:xfrm rot="10800000">
              <a:off x="4246556" y="3227806"/>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58" name="Text Box 179"/>
            <p:cNvSpPr txBox="1"/>
            <p:nvPr/>
          </p:nvSpPr>
          <p:spPr>
            <a:xfrm rot="16200000">
              <a:off x="3118911" y="1895628"/>
              <a:ext cx="2350475" cy="2737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400"/>
                </a:spcAft>
              </a:pPr>
              <a:r>
                <a:rPr lang="en-US" sz="1200" dirty="0">
                  <a:effectLst/>
                  <a:ea typeface="Times New Roman" panose="02020603050405020304" pitchFamily="18" charset="0"/>
                </a:rPr>
                <a:t>Core Libraries</a:t>
              </a:r>
            </a:p>
          </p:txBody>
        </p:sp>
      </p:grpSp>
      <p:grpSp>
        <p:nvGrpSpPr>
          <p:cNvPr id="96" name="Group 95"/>
          <p:cNvGrpSpPr/>
          <p:nvPr/>
        </p:nvGrpSpPr>
        <p:grpSpPr>
          <a:xfrm>
            <a:off x="4134413" y="874815"/>
            <a:ext cx="302345" cy="2916863"/>
            <a:chOff x="4322066" y="865579"/>
            <a:chExt cx="302345" cy="2916863"/>
          </a:xfrm>
        </p:grpSpPr>
        <p:cxnSp>
          <p:nvCxnSpPr>
            <p:cNvPr id="253" name="Straight Connector 252"/>
            <p:cNvCxnSpPr/>
            <p:nvPr/>
          </p:nvCxnSpPr>
          <p:spPr>
            <a:xfrm rot="10800000">
              <a:off x="4444716" y="3227806"/>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54" name="Text Box 192"/>
            <p:cNvSpPr txBox="1"/>
            <p:nvPr/>
          </p:nvSpPr>
          <p:spPr>
            <a:xfrm rot="16200000">
              <a:off x="3312310" y="1903954"/>
              <a:ext cx="2350475" cy="2737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400"/>
                </a:spcAft>
              </a:pPr>
              <a:r>
                <a:rPr lang="en-US" sz="1200" dirty="0">
                  <a:effectLst/>
                  <a:ea typeface="Times New Roman" panose="02020603050405020304" pitchFamily="18" charset="0"/>
                </a:rPr>
                <a:t>Visualization</a:t>
              </a:r>
            </a:p>
          </p:txBody>
        </p:sp>
        <p:sp>
          <p:nvSpPr>
            <p:cNvPr id="255" name="Text Box 342"/>
            <p:cNvSpPr txBox="1"/>
            <p:nvPr/>
          </p:nvSpPr>
          <p:spPr>
            <a:xfrm>
              <a:off x="4322066" y="3416682"/>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14</a:t>
              </a:r>
            </a:p>
            <a:p>
              <a:pPr marL="0" marR="0" algn="ctr">
                <a:spcBef>
                  <a:spcPts val="0"/>
                </a:spcBef>
              </a:pPr>
              <a:r>
                <a:rPr lang="en-US" sz="1200" dirty="0">
                  <a:effectLst/>
                  <a:ea typeface="Times New Roman" panose="02020603050405020304" pitchFamily="18" charset="0"/>
                </a:rPr>
                <a:t>M</a:t>
              </a:r>
            </a:p>
          </p:txBody>
        </p:sp>
      </p:grpSp>
      <p:grpSp>
        <p:nvGrpSpPr>
          <p:cNvPr id="97" name="Group 96"/>
          <p:cNvGrpSpPr/>
          <p:nvPr/>
        </p:nvGrpSpPr>
        <p:grpSpPr>
          <a:xfrm>
            <a:off x="4343033" y="864076"/>
            <a:ext cx="295126" cy="2927602"/>
            <a:chOff x="4514784" y="854840"/>
            <a:chExt cx="295126" cy="2927602"/>
          </a:xfrm>
        </p:grpSpPr>
        <p:cxnSp>
          <p:nvCxnSpPr>
            <p:cNvPr id="250" name="Straight Connector 249"/>
            <p:cNvCxnSpPr/>
            <p:nvPr/>
          </p:nvCxnSpPr>
          <p:spPr>
            <a:xfrm rot="10800000">
              <a:off x="4641412" y="3226990"/>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51" name="Text Box 173"/>
            <p:cNvSpPr txBox="1"/>
            <p:nvPr/>
          </p:nvSpPr>
          <p:spPr>
            <a:xfrm rot="16200000">
              <a:off x="3497809" y="1893215"/>
              <a:ext cx="2350475" cy="2737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400"/>
                </a:spcAft>
              </a:pPr>
              <a:r>
                <a:rPr lang="en-US" sz="1200" dirty="0">
                  <a:effectLst/>
                  <a:ea typeface="Times New Roman" panose="02020603050405020304" pitchFamily="18" charset="0"/>
                </a:rPr>
                <a:t>Graph Algorithms</a:t>
              </a:r>
            </a:p>
          </p:txBody>
        </p:sp>
        <p:sp>
          <p:nvSpPr>
            <p:cNvPr id="252" name="Text Box 342"/>
            <p:cNvSpPr txBox="1"/>
            <p:nvPr/>
          </p:nvSpPr>
          <p:spPr>
            <a:xfrm>
              <a:off x="4514784" y="3416682"/>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13</a:t>
              </a:r>
            </a:p>
            <a:p>
              <a:pPr marL="0" marR="0" algn="ctr">
                <a:spcBef>
                  <a:spcPts val="0"/>
                </a:spcBef>
              </a:pPr>
              <a:r>
                <a:rPr lang="en-US" sz="1200" dirty="0">
                  <a:effectLst/>
                  <a:ea typeface="Times New Roman" panose="02020603050405020304" pitchFamily="18" charset="0"/>
                </a:rPr>
                <a:t>M</a:t>
              </a:r>
            </a:p>
          </p:txBody>
        </p:sp>
      </p:grpSp>
      <p:grpSp>
        <p:nvGrpSpPr>
          <p:cNvPr id="98" name="Group 97"/>
          <p:cNvGrpSpPr/>
          <p:nvPr/>
        </p:nvGrpSpPr>
        <p:grpSpPr>
          <a:xfrm>
            <a:off x="4572056" y="91441"/>
            <a:ext cx="354259" cy="3791678"/>
            <a:chOff x="4727905" y="706509"/>
            <a:chExt cx="235541" cy="3075933"/>
          </a:xfrm>
        </p:grpSpPr>
        <p:cxnSp>
          <p:nvCxnSpPr>
            <p:cNvPr id="247" name="Straight Connector 246"/>
            <p:cNvCxnSpPr/>
            <p:nvPr/>
          </p:nvCxnSpPr>
          <p:spPr>
            <a:xfrm rot="10800000">
              <a:off x="4845788" y="3226174"/>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48" name="Text Box 171"/>
            <p:cNvSpPr txBox="1"/>
            <p:nvPr/>
          </p:nvSpPr>
          <p:spPr>
            <a:xfrm rot="16200000">
              <a:off x="3595462" y="1848253"/>
              <a:ext cx="2494912" cy="21142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400"/>
                </a:spcAft>
              </a:pPr>
              <a:r>
                <a:rPr lang="en-US" sz="1200" dirty="0">
                  <a:effectLst/>
                  <a:ea typeface="Times New Roman" panose="02020603050405020304" pitchFamily="18" charset="0"/>
                </a:rPr>
                <a:t>Linear Algebra Kernels/Many subclasses</a:t>
              </a:r>
            </a:p>
          </p:txBody>
        </p:sp>
        <p:sp>
          <p:nvSpPr>
            <p:cNvPr id="249" name="Text Box 342"/>
            <p:cNvSpPr txBox="1"/>
            <p:nvPr/>
          </p:nvSpPr>
          <p:spPr>
            <a:xfrm>
              <a:off x="4727905" y="3416682"/>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12</a:t>
              </a:r>
            </a:p>
            <a:p>
              <a:pPr marL="0" marR="0" algn="ctr">
                <a:spcBef>
                  <a:spcPts val="0"/>
                </a:spcBef>
              </a:pPr>
              <a:r>
                <a:rPr lang="en-US" sz="1200" dirty="0">
                  <a:effectLst/>
                  <a:ea typeface="Times New Roman" panose="02020603050405020304" pitchFamily="18" charset="0"/>
                </a:rPr>
                <a:t>M</a:t>
              </a:r>
            </a:p>
          </p:txBody>
        </p:sp>
      </p:grpSp>
      <p:grpSp>
        <p:nvGrpSpPr>
          <p:cNvPr id="99" name="Group 98"/>
          <p:cNvGrpSpPr/>
          <p:nvPr/>
        </p:nvGrpSpPr>
        <p:grpSpPr>
          <a:xfrm>
            <a:off x="4763289" y="-70012"/>
            <a:ext cx="479047" cy="3953130"/>
            <a:chOff x="4916792" y="545350"/>
            <a:chExt cx="319512" cy="3237092"/>
          </a:xfrm>
        </p:grpSpPr>
        <p:cxnSp>
          <p:nvCxnSpPr>
            <p:cNvPr id="244" name="Straight Connector 243"/>
            <p:cNvCxnSpPr/>
            <p:nvPr/>
          </p:nvCxnSpPr>
          <p:spPr>
            <a:xfrm rot="10800000">
              <a:off x="5029992" y="3226990"/>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45" name="Text Box 184"/>
            <p:cNvSpPr txBox="1"/>
            <p:nvPr/>
          </p:nvSpPr>
          <p:spPr>
            <a:xfrm rot="16200000">
              <a:off x="3755318" y="1752610"/>
              <a:ext cx="2688246" cy="2737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400"/>
                </a:spcAft>
              </a:pPr>
              <a:r>
                <a:rPr lang="en-US" sz="1200" dirty="0">
                  <a:effectLst/>
                  <a:ea typeface="Times New Roman" panose="02020603050405020304" pitchFamily="18" charset="0"/>
                </a:rPr>
                <a:t>Global (Analytics/Informatics/Simulations)</a:t>
              </a:r>
            </a:p>
          </p:txBody>
        </p:sp>
        <p:sp>
          <p:nvSpPr>
            <p:cNvPr id="246" name="Text Box 342"/>
            <p:cNvSpPr txBox="1"/>
            <p:nvPr/>
          </p:nvSpPr>
          <p:spPr>
            <a:xfrm>
              <a:off x="4916792" y="3416682"/>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3</a:t>
              </a:r>
            </a:p>
            <a:p>
              <a:pPr marL="0" marR="0" algn="ctr">
                <a:spcBef>
                  <a:spcPts val="0"/>
                </a:spcBef>
              </a:pPr>
              <a:r>
                <a:rPr lang="en-US" sz="1200" dirty="0">
                  <a:effectLst/>
                  <a:ea typeface="Times New Roman" panose="02020603050405020304" pitchFamily="18" charset="0"/>
                </a:rPr>
                <a:t>M</a:t>
              </a:r>
            </a:p>
          </p:txBody>
        </p:sp>
      </p:grpSp>
      <p:grpSp>
        <p:nvGrpSpPr>
          <p:cNvPr id="100" name="Group 99"/>
          <p:cNvGrpSpPr/>
          <p:nvPr/>
        </p:nvGrpSpPr>
        <p:grpSpPr>
          <a:xfrm>
            <a:off x="3419268" y="616616"/>
            <a:ext cx="273726" cy="3175062"/>
            <a:chOff x="3654627" y="607380"/>
            <a:chExt cx="273726" cy="3175062"/>
          </a:xfrm>
        </p:grpSpPr>
        <p:sp>
          <p:nvSpPr>
            <p:cNvPr id="241" name="Text Box 185"/>
            <p:cNvSpPr txBox="1"/>
            <p:nvPr/>
          </p:nvSpPr>
          <p:spPr>
            <a:xfrm rot="16200000">
              <a:off x="2500718" y="1761289"/>
              <a:ext cx="2581544" cy="2737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400"/>
                </a:spcAft>
              </a:pPr>
              <a:r>
                <a:rPr lang="en-US" sz="1200" dirty="0">
                  <a:effectLst/>
                  <a:ea typeface="Times New Roman" panose="02020603050405020304" pitchFamily="18" charset="0"/>
                </a:rPr>
                <a:t>Recommender Engine</a:t>
              </a:r>
            </a:p>
          </p:txBody>
        </p:sp>
        <p:cxnSp>
          <p:nvCxnSpPr>
            <p:cNvPr id="242" name="Straight Connector 241"/>
            <p:cNvCxnSpPr/>
            <p:nvPr/>
          </p:nvCxnSpPr>
          <p:spPr>
            <a:xfrm rot="10800000">
              <a:off x="3758580" y="3226174"/>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43" name="Text Box 342"/>
            <p:cNvSpPr txBox="1"/>
            <p:nvPr/>
          </p:nvSpPr>
          <p:spPr>
            <a:xfrm>
              <a:off x="3660695" y="3416682"/>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5</a:t>
              </a:r>
            </a:p>
            <a:p>
              <a:pPr marL="0" marR="0" algn="ctr">
                <a:spcBef>
                  <a:spcPts val="0"/>
                </a:spcBef>
              </a:pPr>
              <a:r>
                <a:rPr lang="en-US" sz="1200" dirty="0">
                  <a:effectLst/>
                  <a:ea typeface="Times New Roman" panose="02020603050405020304" pitchFamily="18" charset="0"/>
                </a:rPr>
                <a:t>M</a:t>
              </a:r>
            </a:p>
          </p:txBody>
        </p:sp>
      </p:grpSp>
      <p:grpSp>
        <p:nvGrpSpPr>
          <p:cNvPr id="101" name="Group 100"/>
          <p:cNvGrpSpPr/>
          <p:nvPr/>
        </p:nvGrpSpPr>
        <p:grpSpPr>
          <a:xfrm>
            <a:off x="3601273" y="847684"/>
            <a:ext cx="299537" cy="2943994"/>
            <a:chOff x="3820730" y="838448"/>
            <a:chExt cx="299537" cy="2943994"/>
          </a:xfrm>
        </p:grpSpPr>
        <p:sp>
          <p:nvSpPr>
            <p:cNvPr id="238" name="Text Box 342"/>
            <p:cNvSpPr txBox="1"/>
            <p:nvPr/>
          </p:nvSpPr>
          <p:spPr>
            <a:xfrm>
              <a:off x="3820730" y="3416682"/>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4</a:t>
              </a:r>
            </a:p>
            <a:p>
              <a:pPr marL="0" marR="0" algn="ctr">
                <a:spcBef>
                  <a:spcPts val="0"/>
                </a:spcBef>
              </a:pPr>
              <a:r>
                <a:rPr lang="en-US" sz="1200" dirty="0">
                  <a:effectLst/>
                  <a:ea typeface="Times New Roman" panose="02020603050405020304" pitchFamily="18" charset="0"/>
                </a:rPr>
                <a:t>M</a:t>
              </a:r>
            </a:p>
          </p:txBody>
        </p:sp>
        <p:sp>
          <p:nvSpPr>
            <p:cNvPr id="239" name="Text Box 186"/>
            <p:cNvSpPr txBox="1"/>
            <p:nvPr/>
          </p:nvSpPr>
          <p:spPr>
            <a:xfrm rot="16200000">
              <a:off x="2808166" y="1876823"/>
              <a:ext cx="2350475" cy="2737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400"/>
                </a:spcAft>
              </a:pPr>
              <a:r>
                <a:rPr lang="en-US" sz="1200" dirty="0">
                  <a:effectLst/>
                  <a:ea typeface="Times New Roman" panose="02020603050405020304" pitchFamily="18" charset="0"/>
                </a:rPr>
                <a:t>Base Data Statistics</a:t>
              </a:r>
            </a:p>
          </p:txBody>
        </p:sp>
        <p:cxnSp>
          <p:nvCxnSpPr>
            <p:cNvPr id="240" name="Straight Connector 239"/>
            <p:cNvCxnSpPr/>
            <p:nvPr/>
          </p:nvCxnSpPr>
          <p:spPr>
            <a:xfrm rot="10800000">
              <a:off x="3953690" y="3226990"/>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2330551" y="866489"/>
            <a:ext cx="327003" cy="2925189"/>
            <a:chOff x="2629518" y="857253"/>
            <a:chExt cx="327003" cy="2925189"/>
          </a:xfrm>
        </p:grpSpPr>
        <p:sp>
          <p:nvSpPr>
            <p:cNvPr id="235" name="Text Box 342"/>
            <p:cNvSpPr txBox="1"/>
            <p:nvPr/>
          </p:nvSpPr>
          <p:spPr>
            <a:xfrm>
              <a:off x="2629518" y="3416682"/>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10</a:t>
              </a:r>
            </a:p>
            <a:p>
              <a:pPr marL="0" marR="0" algn="ctr">
                <a:spcBef>
                  <a:spcPts val="0"/>
                </a:spcBef>
              </a:pPr>
              <a:r>
                <a:rPr lang="en-US" sz="1200" dirty="0">
                  <a:effectLst/>
                  <a:ea typeface="Times New Roman" panose="02020603050405020304" pitchFamily="18" charset="0"/>
                </a:rPr>
                <a:t>M</a:t>
              </a:r>
            </a:p>
          </p:txBody>
        </p:sp>
        <p:cxnSp>
          <p:nvCxnSpPr>
            <p:cNvPr id="236" name="Straight Connector 235"/>
            <p:cNvCxnSpPr/>
            <p:nvPr/>
          </p:nvCxnSpPr>
          <p:spPr>
            <a:xfrm rot="10800000">
              <a:off x="2765241" y="3227806"/>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37" name="Text Box 179"/>
            <p:cNvSpPr txBox="1"/>
            <p:nvPr/>
          </p:nvSpPr>
          <p:spPr>
            <a:xfrm rot="16200000">
              <a:off x="1644420" y="1895628"/>
              <a:ext cx="2350475" cy="2737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400"/>
                </a:spcAft>
              </a:pPr>
              <a:r>
                <a:rPr lang="en-US" sz="1200" dirty="0">
                  <a:effectLst/>
                  <a:ea typeface="Times New Roman" panose="02020603050405020304" pitchFamily="18" charset="0"/>
                </a:rPr>
                <a:t>Streaming Data Algorithms</a:t>
              </a:r>
            </a:p>
          </p:txBody>
        </p:sp>
      </p:grpSp>
      <p:grpSp>
        <p:nvGrpSpPr>
          <p:cNvPr id="103" name="Group 102"/>
          <p:cNvGrpSpPr/>
          <p:nvPr/>
        </p:nvGrpSpPr>
        <p:grpSpPr>
          <a:xfrm>
            <a:off x="2557685" y="874815"/>
            <a:ext cx="302345" cy="2916863"/>
            <a:chOff x="2840750" y="865579"/>
            <a:chExt cx="302345" cy="2916863"/>
          </a:xfrm>
        </p:grpSpPr>
        <p:cxnSp>
          <p:nvCxnSpPr>
            <p:cNvPr id="232" name="Straight Connector 231"/>
            <p:cNvCxnSpPr/>
            <p:nvPr/>
          </p:nvCxnSpPr>
          <p:spPr>
            <a:xfrm rot="10800000">
              <a:off x="2963400" y="3227806"/>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33" name="Text Box 192"/>
            <p:cNvSpPr txBox="1"/>
            <p:nvPr/>
          </p:nvSpPr>
          <p:spPr>
            <a:xfrm rot="16200000">
              <a:off x="1830994" y="1903954"/>
              <a:ext cx="2350475" cy="2737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400"/>
                </a:spcAft>
              </a:pPr>
              <a:r>
                <a:rPr lang="en-US" sz="1200" dirty="0">
                  <a:effectLst/>
                  <a:ea typeface="Times New Roman" panose="02020603050405020304" pitchFamily="18" charset="0"/>
                </a:rPr>
                <a:t>Optimization Methodology</a:t>
              </a:r>
            </a:p>
          </p:txBody>
        </p:sp>
        <p:sp>
          <p:nvSpPr>
            <p:cNvPr id="234" name="Text Box 342"/>
            <p:cNvSpPr txBox="1"/>
            <p:nvPr/>
          </p:nvSpPr>
          <p:spPr>
            <a:xfrm>
              <a:off x="2840750" y="3416682"/>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9</a:t>
              </a:r>
            </a:p>
            <a:p>
              <a:pPr marL="0" marR="0" algn="ctr">
                <a:spcBef>
                  <a:spcPts val="0"/>
                </a:spcBef>
              </a:pPr>
              <a:r>
                <a:rPr lang="en-US" sz="1200" dirty="0">
                  <a:effectLst/>
                  <a:ea typeface="Times New Roman" panose="02020603050405020304" pitchFamily="18" charset="0"/>
                </a:rPr>
                <a:t>M</a:t>
              </a:r>
            </a:p>
          </p:txBody>
        </p:sp>
      </p:grpSp>
      <p:grpSp>
        <p:nvGrpSpPr>
          <p:cNvPr id="104" name="Group 103"/>
          <p:cNvGrpSpPr/>
          <p:nvPr/>
        </p:nvGrpSpPr>
        <p:grpSpPr>
          <a:xfrm>
            <a:off x="2766305" y="864076"/>
            <a:ext cx="295126" cy="2927602"/>
            <a:chOff x="3033468" y="854840"/>
            <a:chExt cx="295126" cy="2927602"/>
          </a:xfrm>
        </p:grpSpPr>
        <p:cxnSp>
          <p:nvCxnSpPr>
            <p:cNvPr id="229" name="Straight Connector 228"/>
            <p:cNvCxnSpPr/>
            <p:nvPr/>
          </p:nvCxnSpPr>
          <p:spPr>
            <a:xfrm rot="10800000">
              <a:off x="3160096" y="3226990"/>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30" name="Text Box 173"/>
            <p:cNvSpPr txBox="1"/>
            <p:nvPr/>
          </p:nvSpPr>
          <p:spPr>
            <a:xfrm rot="16200000">
              <a:off x="2016493" y="1893215"/>
              <a:ext cx="2350475" cy="2737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400"/>
                </a:spcAft>
              </a:pPr>
              <a:r>
                <a:rPr lang="en-US" sz="1200" dirty="0">
                  <a:effectLst/>
                  <a:ea typeface="Times New Roman" panose="02020603050405020304" pitchFamily="18" charset="0"/>
                </a:rPr>
                <a:t>Learning</a:t>
              </a:r>
            </a:p>
          </p:txBody>
        </p:sp>
        <p:sp>
          <p:nvSpPr>
            <p:cNvPr id="231" name="Text Box 342"/>
            <p:cNvSpPr txBox="1"/>
            <p:nvPr/>
          </p:nvSpPr>
          <p:spPr>
            <a:xfrm>
              <a:off x="3033468" y="3416682"/>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8</a:t>
              </a:r>
            </a:p>
            <a:p>
              <a:pPr marL="0" marR="0" algn="ctr">
                <a:spcBef>
                  <a:spcPts val="0"/>
                </a:spcBef>
              </a:pPr>
              <a:r>
                <a:rPr lang="en-US" sz="1200" dirty="0">
                  <a:effectLst/>
                  <a:ea typeface="Times New Roman" panose="02020603050405020304" pitchFamily="18" charset="0"/>
                </a:rPr>
                <a:t>M</a:t>
              </a:r>
            </a:p>
          </p:txBody>
        </p:sp>
      </p:grpSp>
      <p:grpSp>
        <p:nvGrpSpPr>
          <p:cNvPr id="105" name="Group 104"/>
          <p:cNvGrpSpPr/>
          <p:nvPr/>
        </p:nvGrpSpPr>
        <p:grpSpPr>
          <a:xfrm>
            <a:off x="2995328" y="715745"/>
            <a:ext cx="235541" cy="3075933"/>
            <a:chOff x="3246589" y="706509"/>
            <a:chExt cx="235541" cy="3075933"/>
          </a:xfrm>
        </p:grpSpPr>
        <p:cxnSp>
          <p:nvCxnSpPr>
            <p:cNvPr id="226" name="Straight Connector 225"/>
            <p:cNvCxnSpPr/>
            <p:nvPr/>
          </p:nvCxnSpPr>
          <p:spPr>
            <a:xfrm rot="10800000">
              <a:off x="3364472" y="3226174"/>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27" name="Text Box 171"/>
            <p:cNvSpPr txBox="1"/>
            <p:nvPr/>
          </p:nvSpPr>
          <p:spPr>
            <a:xfrm rot="16200000">
              <a:off x="2114146" y="1848253"/>
              <a:ext cx="2494912" cy="21142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400"/>
                </a:spcAft>
              </a:pPr>
              <a:r>
                <a:rPr lang="en-US" sz="1200" dirty="0">
                  <a:effectLst/>
                  <a:ea typeface="Times New Roman" panose="02020603050405020304" pitchFamily="18" charset="0"/>
                </a:rPr>
                <a:t>Data Classification</a:t>
              </a:r>
            </a:p>
          </p:txBody>
        </p:sp>
        <p:sp>
          <p:nvSpPr>
            <p:cNvPr id="228" name="Text Box 342"/>
            <p:cNvSpPr txBox="1"/>
            <p:nvPr/>
          </p:nvSpPr>
          <p:spPr>
            <a:xfrm>
              <a:off x="3246589" y="3416682"/>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7</a:t>
              </a:r>
            </a:p>
            <a:p>
              <a:pPr marL="0" marR="0" algn="ctr">
                <a:spcBef>
                  <a:spcPts val="0"/>
                </a:spcBef>
              </a:pPr>
              <a:r>
                <a:rPr lang="en-US" sz="1200" dirty="0">
                  <a:effectLst/>
                  <a:ea typeface="Times New Roman" panose="02020603050405020304" pitchFamily="18" charset="0"/>
                </a:rPr>
                <a:t>M</a:t>
              </a:r>
            </a:p>
          </p:txBody>
        </p:sp>
      </p:grpSp>
      <p:grpSp>
        <p:nvGrpSpPr>
          <p:cNvPr id="106" name="Group 105"/>
          <p:cNvGrpSpPr/>
          <p:nvPr/>
        </p:nvGrpSpPr>
        <p:grpSpPr>
          <a:xfrm>
            <a:off x="3211319" y="528719"/>
            <a:ext cx="273732" cy="3262959"/>
            <a:chOff x="3462580" y="519483"/>
            <a:chExt cx="273732" cy="3262959"/>
          </a:xfrm>
        </p:grpSpPr>
        <p:cxnSp>
          <p:nvCxnSpPr>
            <p:cNvPr id="223" name="Straight Connector 222"/>
            <p:cNvCxnSpPr/>
            <p:nvPr/>
          </p:nvCxnSpPr>
          <p:spPr>
            <a:xfrm rot="10800000">
              <a:off x="3575781" y="3226990"/>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24" name="Text Box 184"/>
            <p:cNvSpPr txBox="1"/>
            <p:nvPr/>
          </p:nvSpPr>
          <p:spPr>
            <a:xfrm rot="16200000">
              <a:off x="2255326" y="1726743"/>
              <a:ext cx="2688246" cy="2737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400"/>
                </a:spcAft>
              </a:pPr>
              <a:r>
                <a:rPr lang="en-US" sz="1200" dirty="0">
                  <a:effectLst/>
                  <a:ea typeface="Times New Roman" panose="02020603050405020304" pitchFamily="18" charset="0"/>
                </a:rPr>
                <a:t>Data Search/Query/Index</a:t>
              </a:r>
            </a:p>
          </p:txBody>
        </p:sp>
        <p:sp>
          <p:nvSpPr>
            <p:cNvPr id="225" name="Text Box 342"/>
            <p:cNvSpPr txBox="1"/>
            <p:nvPr/>
          </p:nvSpPr>
          <p:spPr>
            <a:xfrm>
              <a:off x="3462580" y="3416682"/>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6</a:t>
              </a:r>
            </a:p>
            <a:p>
              <a:pPr marL="0" marR="0" algn="ctr">
                <a:spcBef>
                  <a:spcPts val="0"/>
                </a:spcBef>
              </a:pPr>
              <a:r>
                <a:rPr lang="en-US" sz="1200" dirty="0">
                  <a:effectLst/>
                  <a:ea typeface="Times New Roman" panose="02020603050405020304" pitchFamily="18" charset="0"/>
                </a:rPr>
                <a:t>M</a:t>
              </a:r>
            </a:p>
          </p:txBody>
        </p:sp>
      </p:grpSp>
      <p:grpSp>
        <p:nvGrpSpPr>
          <p:cNvPr id="107" name="Group 106"/>
          <p:cNvGrpSpPr/>
          <p:nvPr/>
        </p:nvGrpSpPr>
        <p:grpSpPr>
          <a:xfrm>
            <a:off x="2117153" y="866489"/>
            <a:ext cx="313355" cy="2925189"/>
            <a:chOff x="2432022" y="857253"/>
            <a:chExt cx="313355" cy="2925189"/>
          </a:xfrm>
        </p:grpSpPr>
        <p:sp>
          <p:nvSpPr>
            <p:cNvPr id="220" name="Text Box 342"/>
            <p:cNvSpPr txBox="1"/>
            <p:nvPr/>
          </p:nvSpPr>
          <p:spPr>
            <a:xfrm>
              <a:off x="2432022" y="3416682"/>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11</a:t>
              </a:r>
            </a:p>
            <a:p>
              <a:pPr marL="0" marR="0" algn="ctr">
                <a:spcBef>
                  <a:spcPts val="0"/>
                </a:spcBef>
              </a:pPr>
              <a:r>
                <a:rPr lang="en-US" sz="1200" dirty="0">
                  <a:effectLst/>
                  <a:ea typeface="Times New Roman" panose="02020603050405020304" pitchFamily="18" charset="0"/>
                </a:rPr>
                <a:t>M</a:t>
              </a:r>
            </a:p>
          </p:txBody>
        </p:sp>
        <p:cxnSp>
          <p:nvCxnSpPr>
            <p:cNvPr id="221" name="Straight Connector 220"/>
            <p:cNvCxnSpPr/>
            <p:nvPr/>
          </p:nvCxnSpPr>
          <p:spPr>
            <a:xfrm rot="10800000">
              <a:off x="2567745" y="3227806"/>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Text Box 179"/>
            <p:cNvSpPr txBox="1"/>
            <p:nvPr/>
          </p:nvSpPr>
          <p:spPr>
            <a:xfrm rot="16200000">
              <a:off x="1433276" y="1895628"/>
              <a:ext cx="2350475" cy="2737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400"/>
                </a:spcAft>
              </a:pPr>
              <a:r>
                <a:rPr lang="en-US" sz="1200" dirty="0">
                  <a:effectLst/>
                  <a:ea typeface="Times New Roman" panose="02020603050405020304" pitchFamily="18" charset="0"/>
                </a:rPr>
                <a:t>Data Alignment</a:t>
              </a:r>
            </a:p>
          </p:txBody>
        </p:sp>
      </p:grpSp>
      <p:sp>
        <p:nvSpPr>
          <p:cNvPr id="108" name="Left Brace 107"/>
          <p:cNvSpPr/>
          <p:nvPr/>
        </p:nvSpPr>
        <p:spPr>
          <a:xfrm rot="16200000" flipV="1">
            <a:off x="2934903" y="3089007"/>
            <a:ext cx="90060" cy="1508597"/>
          </a:xfrm>
          <a:prstGeom prst="leftBrace">
            <a:avLst/>
          </a:prstGeom>
          <a:no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a:p>
        </p:txBody>
      </p:sp>
      <p:sp>
        <p:nvSpPr>
          <p:cNvPr id="109" name="Text Box 324"/>
          <p:cNvSpPr txBox="1"/>
          <p:nvPr/>
        </p:nvSpPr>
        <p:spPr>
          <a:xfrm>
            <a:off x="2302176" y="3905920"/>
            <a:ext cx="1363651" cy="37241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400"/>
              </a:spcAft>
            </a:pPr>
            <a:r>
              <a:rPr lang="en-US" sz="1200" dirty="0">
                <a:ea typeface="Times New Roman" panose="02020603050405020304" pitchFamily="18" charset="0"/>
              </a:rPr>
              <a:t>Big Data Processing Diamonds</a:t>
            </a:r>
            <a:endParaRPr lang="en-US" sz="1200" dirty="0">
              <a:effectLst/>
              <a:ea typeface="Times New Roman" panose="02020603050405020304" pitchFamily="18" charset="0"/>
            </a:endParaRPr>
          </a:p>
        </p:txBody>
      </p:sp>
      <p:grpSp>
        <p:nvGrpSpPr>
          <p:cNvPr id="110" name="Group 109"/>
          <p:cNvGrpSpPr/>
          <p:nvPr/>
        </p:nvGrpSpPr>
        <p:grpSpPr>
          <a:xfrm>
            <a:off x="1630632" y="616616"/>
            <a:ext cx="273726" cy="3175062"/>
            <a:chOff x="1977305" y="607380"/>
            <a:chExt cx="273726" cy="3175062"/>
          </a:xfrm>
        </p:grpSpPr>
        <p:sp>
          <p:nvSpPr>
            <p:cNvPr id="217" name="Text Box 185"/>
            <p:cNvSpPr txBox="1"/>
            <p:nvPr/>
          </p:nvSpPr>
          <p:spPr>
            <a:xfrm rot="16200000">
              <a:off x="823396" y="1761289"/>
              <a:ext cx="2581544" cy="2737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400"/>
                </a:spcAft>
              </a:pPr>
              <a:r>
                <a:rPr lang="en-US" sz="1200" dirty="0">
                  <a:effectLst/>
                  <a:ea typeface="Times New Roman" panose="02020603050405020304" pitchFamily="18" charset="0"/>
                </a:rPr>
                <a:t>Multiscale Method</a:t>
              </a:r>
            </a:p>
          </p:txBody>
        </p:sp>
        <p:cxnSp>
          <p:nvCxnSpPr>
            <p:cNvPr id="218" name="Straight Connector 217"/>
            <p:cNvCxnSpPr/>
            <p:nvPr/>
          </p:nvCxnSpPr>
          <p:spPr>
            <a:xfrm rot="10800000">
              <a:off x="2081258" y="3226174"/>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ext Box 342"/>
            <p:cNvSpPr txBox="1"/>
            <p:nvPr/>
          </p:nvSpPr>
          <p:spPr>
            <a:xfrm>
              <a:off x="1983373" y="3416682"/>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17</a:t>
              </a:r>
            </a:p>
            <a:p>
              <a:pPr marL="0" marR="0" algn="ctr">
                <a:spcBef>
                  <a:spcPts val="0"/>
                </a:spcBef>
              </a:pPr>
              <a:r>
                <a:rPr lang="en-US" sz="1200" dirty="0">
                  <a:effectLst/>
                  <a:ea typeface="Times New Roman" panose="02020603050405020304" pitchFamily="18" charset="0"/>
                </a:rPr>
                <a:t>M</a:t>
              </a:r>
            </a:p>
          </p:txBody>
        </p:sp>
      </p:grpSp>
      <p:grpSp>
        <p:nvGrpSpPr>
          <p:cNvPr id="111" name="Group 110"/>
          <p:cNvGrpSpPr/>
          <p:nvPr/>
        </p:nvGrpSpPr>
        <p:grpSpPr>
          <a:xfrm>
            <a:off x="1812637" y="847684"/>
            <a:ext cx="299537" cy="2943994"/>
            <a:chOff x="2143408" y="838448"/>
            <a:chExt cx="299537" cy="2943994"/>
          </a:xfrm>
        </p:grpSpPr>
        <p:sp>
          <p:nvSpPr>
            <p:cNvPr id="214" name="Text Box 342"/>
            <p:cNvSpPr txBox="1"/>
            <p:nvPr/>
          </p:nvSpPr>
          <p:spPr>
            <a:xfrm>
              <a:off x="2143408" y="3416682"/>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16</a:t>
              </a:r>
            </a:p>
            <a:p>
              <a:pPr marL="0" marR="0" algn="ctr">
                <a:spcBef>
                  <a:spcPts val="0"/>
                </a:spcBef>
              </a:pPr>
              <a:r>
                <a:rPr lang="en-US" sz="1200" dirty="0">
                  <a:effectLst/>
                  <a:ea typeface="Times New Roman" panose="02020603050405020304" pitchFamily="18" charset="0"/>
                </a:rPr>
                <a:t>M</a:t>
              </a:r>
            </a:p>
          </p:txBody>
        </p:sp>
        <p:sp>
          <p:nvSpPr>
            <p:cNvPr id="215" name="Text Box 186"/>
            <p:cNvSpPr txBox="1"/>
            <p:nvPr/>
          </p:nvSpPr>
          <p:spPr>
            <a:xfrm rot="16200000">
              <a:off x="1130844" y="1876823"/>
              <a:ext cx="2350475" cy="2737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400"/>
                </a:spcAft>
              </a:pPr>
              <a:r>
                <a:rPr lang="en-US" sz="1200" dirty="0">
                  <a:effectLst/>
                  <a:ea typeface="Times New Roman" panose="02020603050405020304" pitchFamily="18" charset="0"/>
                </a:rPr>
                <a:t>Iterative PDE Solvers</a:t>
              </a:r>
            </a:p>
          </p:txBody>
        </p:sp>
        <p:cxnSp>
          <p:nvCxnSpPr>
            <p:cNvPr id="216" name="Straight Connector 215"/>
            <p:cNvCxnSpPr/>
            <p:nvPr/>
          </p:nvCxnSpPr>
          <p:spPr>
            <a:xfrm rot="10800000">
              <a:off x="2276368" y="3226990"/>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753147" y="874815"/>
            <a:ext cx="302345" cy="2916863"/>
            <a:chOff x="1163428" y="865579"/>
            <a:chExt cx="302345" cy="2916863"/>
          </a:xfrm>
        </p:grpSpPr>
        <p:cxnSp>
          <p:nvCxnSpPr>
            <p:cNvPr id="208" name="Straight Connector 207"/>
            <p:cNvCxnSpPr/>
            <p:nvPr/>
          </p:nvCxnSpPr>
          <p:spPr>
            <a:xfrm rot="10800000">
              <a:off x="1286078" y="3227806"/>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09" name="Text Box 192"/>
            <p:cNvSpPr txBox="1"/>
            <p:nvPr/>
          </p:nvSpPr>
          <p:spPr>
            <a:xfrm rot="16200000">
              <a:off x="153672" y="1903954"/>
              <a:ext cx="2350475" cy="2737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400"/>
                </a:spcAft>
              </a:pPr>
              <a:r>
                <a:rPr lang="en-US" sz="1200" dirty="0">
                  <a:effectLst/>
                  <a:ea typeface="Times New Roman" panose="02020603050405020304" pitchFamily="18" charset="0"/>
                </a:rPr>
                <a:t>Evolution of Discrete Systems</a:t>
              </a:r>
            </a:p>
          </p:txBody>
        </p:sp>
        <p:sp>
          <p:nvSpPr>
            <p:cNvPr id="210" name="Text Box 342"/>
            <p:cNvSpPr txBox="1"/>
            <p:nvPr/>
          </p:nvSpPr>
          <p:spPr>
            <a:xfrm>
              <a:off x="1163428" y="3416682"/>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21</a:t>
              </a:r>
            </a:p>
            <a:p>
              <a:pPr marL="0" marR="0" algn="ctr">
                <a:spcBef>
                  <a:spcPts val="0"/>
                </a:spcBef>
              </a:pPr>
              <a:r>
                <a:rPr lang="en-US" sz="1200" dirty="0">
                  <a:effectLst/>
                  <a:ea typeface="Times New Roman" panose="02020603050405020304" pitchFamily="18" charset="0"/>
                </a:rPr>
                <a:t>M</a:t>
              </a:r>
            </a:p>
          </p:txBody>
        </p:sp>
      </p:grpSp>
      <p:grpSp>
        <p:nvGrpSpPr>
          <p:cNvPr id="114" name="Group 113"/>
          <p:cNvGrpSpPr/>
          <p:nvPr/>
        </p:nvGrpSpPr>
        <p:grpSpPr>
          <a:xfrm>
            <a:off x="961767" y="864076"/>
            <a:ext cx="295126" cy="2927602"/>
            <a:chOff x="1356146" y="854840"/>
            <a:chExt cx="295126" cy="2927602"/>
          </a:xfrm>
        </p:grpSpPr>
        <p:cxnSp>
          <p:nvCxnSpPr>
            <p:cNvPr id="205" name="Straight Connector 204"/>
            <p:cNvCxnSpPr/>
            <p:nvPr/>
          </p:nvCxnSpPr>
          <p:spPr>
            <a:xfrm rot="10800000">
              <a:off x="1482774" y="3226990"/>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06" name="Text Box 173"/>
            <p:cNvSpPr txBox="1"/>
            <p:nvPr/>
          </p:nvSpPr>
          <p:spPr>
            <a:xfrm rot="16200000">
              <a:off x="339171" y="1893215"/>
              <a:ext cx="2350475" cy="2737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400"/>
                </a:spcAft>
              </a:pPr>
              <a:r>
                <a:rPr lang="en-US" sz="1200" dirty="0">
                  <a:effectLst/>
                  <a:ea typeface="Times New Roman" panose="02020603050405020304" pitchFamily="18" charset="0"/>
                </a:rPr>
                <a:t>Particles and Fields</a:t>
              </a:r>
            </a:p>
          </p:txBody>
        </p:sp>
        <p:sp>
          <p:nvSpPr>
            <p:cNvPr id="207" name="Text Box 342"/>
            <p:cNvSpPr txBox="1"/>
            <p:nvPr/>
          </p:nvSpPr>
          <p:spPr>
            <a:xfrm>
              <a:off x="1356146" y="3416682"/>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20</a:t>
              </a:r>
            </a:p>
            <a:p>
              <a:pPr marL="0" marR="0" algn="ctr">
                <a:spcBef>
                  <a:spcPts val="0"/>
                </a:spcBef>
              </a:pPr>
              <a:r>
                <a:rPr lang="en-US" sz="1200" dirty="0">
                  <a:effectLst/>
                  <a:ea typeface="Times New Roman" panose="02020603050405020304" pitchFamily="18" charset="0"/>
                </a:rPr>
                <a:t>M</a:t>
              </a:r>
            </a:p>
          </p:txBody>
        </p:sp>
      </p:grpSp>
      <p:grpSp>
        <p:nvGrpSpPr>
          <p:cNvPr id="115" name="Group 114"/>
          <p:cNvGrpSpPr/>
          <p:nvPr/>
        </p:nvGrpSpPr>
        <p:grpSpPr>
          <a:xfrm>
            <a:off x="1190790" y="715745"/>
            <a:ext cx="235541" cy="3075933"/>
            <a:chOff x="1569267" y="706509"/>
            <a:chExt cx="235541" cy="3075933"/>
          </a:xfrm>
        </p:grpSpPr>
        <p:cxnSp>
          <p:nvCxnSpPr>
            <p:cNvPr id="202" name="Straight Connector 201"/>
            <p:cNvCxnSpPr/>
            <p:nvPr/>
          </p:nvCxnSpPr>
          <p:spPr>
            <a:xfrm rot="10800000">
              <a:off x="1687150" y="3226174"/>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03" name="Text Box 171"/>
            <p:cNvSpPr txBox="1"/>
            <p:nvPr/>
          </p:nvSpPr>
          <p:spPr>
            <a:xfrm rot="16200000">
              <a:off x="436824" y="1848253"/>
              <a:ext cx="2494912" cy="21142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400"/>
                </a:spcAft>
              </a:pPr>
              <a:r>
                <a:rPr lang="en-US" sz="1200" dirty="0">
                  <a:effectLst/>
                  <a:ea typeface="Times New Roman" panose="02020603050405020304" pitchFamily="18" charset="0"/>
                </a:rPr>
                <a:t>N-body Methods</a:t>
              </a:r>
            </a:p>
          </p:txBody>
        </p:sp>
        <p:sp>
          <p:nvSpPr>
            <p:cNvPr id="204" name="Text Box 342"/>
            <p:cNvSpPr txBox="1"/>
            <p:nvPr/>
          </p:nvSpPr>
          <p:spPr>
            <a:xfrm>
              <a:off x="1569267" y="3416682"/>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19</a:t>
              </a:r>
            </a:p>
            <a:p>
              <a:pPr marL="0" marR="0" algn="ctr">
                <a:spcBef>
                  <a:spcPts val="0"/>
                </a:spcBef>
              </a:pPr>
              <a:r>
                <a:rPr lang="en-US" sz="1200" dirty="0">
                  <a:effectLst/>
                  <a:ea typeface="Times New Roman" panose="02020603050405020304" pitchFamily="18" charset="0"/>
                </a:rPr>
                <a:t>M</a:t>
              </a:r>
            </a:p>
          </p:txBody>
        </p:sp>
      </p:grpSp>
      <p:grpSp>
        <p:nvGrpSpPr>
          <p:cNvPr id="116" name="Group 115"/>
          <p:cNvGrpSpPr/>
          <p:nvPr/>
        </p:nvGrpSpPr>
        <p:grpSpPr>
          <a:xfrm>
            <a:off x="1422683" y="528719"/>
            <a:ext cx="273732" cy="3262959"/>
            <a:chOff x="1785258" y="519483"/>
            <a:chExt cx="273732" cy="3262959"/>
          </a:xfrm>
        </p:grpSpPr>
        <p:cxnSp>
          <p:nvCxnSpPr>
            <p:cNvPr id="199" name="Straight Connector 198"/>
            <p:cNvCxnSpPr/>
            <p:nvPr/>
          </p:nvCxnSpPr>
          <p:spPr>
            <a:xfrm rot="10800000">
              <a:off x="1898459" y="3226990"/>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00" name="Text Box 184"/>
            <p:cNvSpPr txBox="1"/>
            <p:nvPr/>
          </p:nvSpPr>
          <p:spPr>
            <a:xfrm rot="16200000">
              <a:off x="578004" y="1726743"/>
              <a:ext cx="2688246" cy="2737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spcBef>
                  <a:spcPts val="0"/>
                </a:spcBef>
                <a:spcAft>
                  <a:spcPts val="400"/>
                </a:spcAft>
              </a:pPr>
              <a:r>
                <a:rPr lang="en-US" sz="1200" dirty="0">
                  <a:effectLst/>
                  <a:ea typeface="Times New Roman" panose="02020603050405020304" pitchFamily="18" charset="0"/>
                </a:rPr>
                <a:t>Spectral Methods</a:t>
              </a:r>
            </a:p>
          </p:txBody>
        </p:sp>
        <p:sp>
          <p:nvSpPr>
            <p:cNvPr id="201" name="Text Box 342"/>
            <p:cNvSpPr txBox="1"/>
            <p:nvPr/>
          </p:nvSpPr>
          <p:spPr>
            <a:xfrm>
              <a:off x="1785258" y="3416682"/>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18</a:t>
              </a:r>
            </a:p>
            <a:p>
              <a:pPr marL="0" marR="0" algn="ctr">
                <a:spcBef>
                  <a:spcPts val="0"/>
                </a:spcBef>
              </a:pPr>
              <a:r>
                <a:rPr lang="en-US" sz="1200" dirty="0">
                  <a:effectLst/>
                  <a:ea typeface="Times New Roman" panose="02020603050405020304" pitchFamily="18" charset="0"/>
                </a:rPr>
                <a:t>M</a:t>
              </a:r>
            </a:p>
          </p:txBody>
        </p:sp>
      </p:grpSp>
      <p:sp>
        <p:nvSpPr>
          <p:cNvPr id="117" name="Left Brace 116"/>
          <p:cNvSpPr/>
          <p:nvPr/>
        </p:nvSpPr>
        <p:spPr>
          <a:xfrm rot="16200000" flipV="1">
            <a:off x="1244651" y="3155095"/>
            <a:ext cx="79370" cy="1365730"/>
          </a:xfrm>
          <a:prstGeom prst="leftBrace">
            <a:avLst/>
          </a:prstGeom>
          <a:no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a:p>
        </p:txBody>
      </p:sp>
      <p:sp>
        <p:nvSpPr>
          <p:cNvPr id="118" name="Text Box 324"/>
          <p:cNvSpPr txBox="1"/>
          <p:nvPr/>
        </p:nvSpPr>
        <p:spPr>
          <a:xfrm>
            <a:off x="611904" y="3905921"/>
            <a:ext cx="1363651" cy="37241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400"/>
              </a:spcAft>
            </a:pPr>
            <a:r>
              <a:rPr lang="en-US" sz="1200" dirty="0">
                <a:ea typeface="Times New Roman" panose="02020603050405020304" pitchFamily="18" charset="0"/>
              </a:rPr>
              <a:t>Simulation (</a:t>
            </a:r>
            <a:r>
              <a:rPr lang="en-US" sz="1200" dirty="0" err="1">
                <a:ea typeface="Times New Roman" panose="02020603050405020304" pitchFamily="18" charset="0"/>
              </a:rPr>
              <a:t>Exascale</a:t>
            </a:r>
            <a:r>
              <a:rPr lang="en-US" sz="1200" dirty="0">
                <a:ea typeface="Times New Roman" panose="02020603050405020304" pitchFamily="18" charset="0"/>
              </a:rPr>
              <a:t>) Processing Diamonds</a:t>
            </a:r>
            <a:endParaRPr lang="en-US" sz="1200" dirty="0">
              <a:effectLst/>
              <a:ea typeface="Times New Roman" panose="02020603050405020304" pitchFamily="18" charset="0"/>
            </a:endParaRPr>
          </a:p>
        </p:txBody>
      </p:sp>
      <p:grpSp>
        <p:nvGrpSpPr>
          <p:cNvPr id="119" name="Group 118"/>
          <p:cNvGrpSpPr/>
          <p:nvPr/>
        </p:nvGrpSpPr>
        <p:grpSpPr>
          <a:xfrm>
            <a:off x="10420343" y="2878561"/>
            <a:ext cx="273963" cy="2938058"/>
            <a:chOff x="10321760" y="2869325"/>
            <a:chExt cx="273963" cy="2938058"/>
          </a:xfrm>
        </p:grpSpPr>
        <p:sp>
          <p:nvSpPr>
            <p:cNvPr id="196" name="Text Box 168"/>
            <p:cNvSpPr txBox="1"/>
            <p:nvPr/>
          </p:nvSpPr>
          <p:spPr>
            <a:xfrm rot="5400000">
              <a:off x="9283504" y="4495164"/>
              <a:ext cx="2350475" cy="2739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ffectLst/>
                  <a:ea typeface="Times New Roman" panose="02020603050405020304" pitchFamily="18" charset="0"/>
                </a:rPr>
                <a:t>Data Abstraction</a:t>
              </a:r>
            </a:p>
          </p:txBody>
        </p:sp>
        <p:sp>
          <p:nvSpPr>
            <p:cNvPr id="197" name="Text Box 342"/>
            <p:cNvSpPr txBox="1"/>
            <p:nvPr/>
          </p:nvSpPr>
          <p:spPr>
            <a:xfrm>
              <a:off x="10342991" y="2869325"/>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D</a:t>
              </a:r>
            </a:p>
            <a:p>
              <a:pPr marL="0" marR="0" algn="ctr">
                <a:spcBef>
                  <a:spcPts val="0"/>
                </a:spcBef>
              </a:pPr>
              <a:r>
                <a:rPr lang="en-US" sz="1200" dirty="0">
                  <a:effectLst/>
                  <a:ea typeface="Times New Roman" panose="02020603050405020304" pitchFamily="18" charset="0"/>
                </a:rPr>
                <a:t>12</a:t>
              </a:r>
            </a:p>
          </p:txBody>
        </p:sp>
        <p:cxnSp>
          <p:nvCxnSpPr>
            <p:cNvPr id="198" name="Straight Connector 197"/>
            <p:cNvCxnSpPr/>
            <p:nvPr/>
          </p:nvCxnSpPr>
          <p:spPr>
            <a:xfrm rot="10800000">
              <a:off x="10478714" y="3227806"/>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 name="Group 119"/>
          <p:cNvGrpSpPr/>
          <p:nvPr/>
        </p:nvGrpSpPr>
        <p:grpSpPr>
          <a:xfrm>
            <a:off x="10645028" y="2878561"/>
            <a:ext cx="273963" cy="2935828"/>
            <a:chOff x="10530543" y="2869325"/>
            <a:chExt cx="273963" cy="2935828"/>
          </a:xfrm>
        </p:grpSpPr>
        <p:sp>
          <p:nvSpPr>
            <p:cNvPr id="193" name="Text Box 168"/>
            <p:cNvSpPr txBox="1"/>
            <p:nvPr/>
          </p:nvSpPr>
          <p:spPr>
            <a:xfrm rot="5400000">
              <a:off x="9492287" y="4492934"/>
              <a:ext cx="2350475" cy="2739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ffectLst/>
                  <a:ea typeface="Times New Roman" panose="02020603050405020304" pitchFamily="18" charset="0"/>
                </a:rPr>
                <a:t>Model Abstraction</a:t>
              </a:r>
            </a:p>
          </p:txBody>
        </p:sp>
        <p:cxnSp>
          <p:nvCxnSpPr>
            <p:cNvPr id="194" name="Straight Connector 193"/>
            <p:cNvCxnSpPr/>
            <p:nvPr/>
          </p:nvCxnSpPr>
          <p:spPr>
            <a:xfrm rot="10800000">
              <a:off x="10676874" y="3227806"/>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Text Box 342"/>
            <p:cNvSpPr txBox="1"/>
            <p:nvPr/>
          </p:nvSpPr>
          <p:spPr>
            <a:xfrm>
              <a:off x="10554224" y="2869325"/>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M</a:t>
              </a:r>
            </a:p>
            <a:p>
              <a:pPr marL="0" marR="0" algn="ctr">
                <a:spcBef>
                  <a:spcPts val="0"/>
                </a:spcBef>
              </a:pPr>
              <a:r>
                <a:rPr lang="en-US" sz="1200" dirty="0">
                  <a:effectLst/>
                  <a:ea typeface="Times New Roman" panose="02020603050405020304" pitchFamily="18" charset="0"/>
                </a:rPr>
                <a:t>12</a:t>
              </a:r>
            </a:p>
          </p:txBody>
        </p:sp>
      </p:grpSp>
      <p:grpSp>
        <p:nvGrpSpPr>
          <p:cNvPr id="121" name="Group 120"/>
          <p:cNvGrpSpPr/>
          <p:nvPr/>
        </p:nvGrpSpPr>
        <p:grpSpPr>
          <a:xfrm>
            <a:off x="10836601" y="2878561"/>
            <a:ext cx="276269" cy="3405763"/>
            <a:chOff x="10706214" y="2869325"/>
            <a:chExt cx="276269" cy="3405763"/>
          </a:xfrm>
        </p:grpSpPr>
        <p:sp>
          <p:nvSpPr>
            <p:cNvPr id="190" name="Text Box 170"/>
            <p:cNvSpPr txBox="1"/>
            <p:nvPr/>
          </p:nvSpPr>
          <p:spPr>
            <a:xfrm rot="5400000">
              <a:off x="9429406" y="4724316"/>
              <a:ext cx="2827580" cy="2739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ffectLst/>
                  <a:ea typeface="Times New Roman" panose="02020603050405020304" pitchFamily="18" charset="0"/>
                </a:rPr>
                <a:t>Data Metric = M / Non-Metric = N</a:t>
              </a:r>
            </a:p>
          </p:txBody>
        </p:sp>
        <p:cxnSp>
          <p:nvCxnSpPr>
            <p:cNvPr id="191" name="Straight Connector 190"/>
            <p:cNvCxnSpPr/>
            <p:nvPr/>
          </p:nvCxnSpPr>
          <p:spPr>
            <a:xfrm rot="10800000">
              <a:off x="10873570" y="3226990"/>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 Box 342"/>
            <p:cNvSpPr txBox="1"/>
            <p:nvPr/>
          </p:nvSpPr>
          <p:spPr>
            <a:xfrm>
              <a:off x="10746942" y="2869325"/>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D</a:t>
              </a:r>
            </a:p>
            <a:p>
              <a:pPr marL="0" marR="0" algn="ctr">
                <a:spcBef>
                  <a:spcPts val="0"/>
                </a:spcBef>
              </a:pPr>
              <a:r>
                <a:rPr lang="en-US" sz="1200" dirty="0">
                  <a:effectLst/>
                  <a:ea typeface="Times New Roman" panose="02020603050405020304" pitchFamily="18" charset="0"/>
                </a:rPr>
                <a:t>13</a:t>
              </a:r>
            </a:p>
          </p:txBody>
        </p:sp>
      </p:grpSp>
      <p:grpSp>
        <p:nvGrpSpPr>
          <p:cNvPr id="122" name="Group 121"/>
          <p:cNvGrpSpPr/>
          <p:nvPr/>
        </p:nvGrpSpPr>
        <p:grpSpPr>
          <a:xfrm>
            <a:off x="11062530" y="2878561"/>
            <a:ext cx="279363" cy="3405762"/>
            <a:chOff x="10916241" y="2869325"/>
            <a:chExt cx="279363" cy="3405762"/>
          </a:xfrm>
        </p:grpSpPr>
        <p:sp>
          <p:nvSpPr>
            <p:cNvPr id="187" name="Text Box 170"/>
            <p:cNvSpPr txBox="1"/>
            <p:nvPr/>
          </p:nvSpPr>
          <p:spPr>
            <a:xfrm rot="5400000">
              <a:off x="9639433" y="4724315"/>
              <a:ext cx="2827580" cy="2739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ffectLst/>
                  <a:ea typeface="Times New Roman" panose="02020603050405020304" pitchFamily="18" charset="0"/>
                </a:rPr>
                <a:t>Data Metric = M / Non-Metric = N</a:t>
              </a:r>
            </a:p>
          </p:txBody>
        </p:sp>
        <p:cxnSp>
          <p:nvCxnSpPr>
            <p:cNvPr id="188" name="Straight Connector 187"/>
            <p:cNvCxnSpPr/>
            <p:nvPr/>
          </p:nvCxnSpPr>
          <p:spPr>
            <a:xfrm rot="10800000">
              <a:off x="11077946" y="3226174"/>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Text Box 342"/>
            <p:cNvSpPr txBox="1"/>
            <p:nvPr/>
          </p:nvSpPr>
          <p:spPr>
            <a:xfrm>
              <a:off x="10960063" y="2869325"/>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M</a:t>
              </a:r>
            </a:p>
            <a:p>
              <a:pPr marL="0" marR="0" algn="ctr">
                <a:spcBef>
                  <a:spcPts val="0"/>
                </a:spcBef>
              </a:pPr>
              <a:r>
                <a:rPr lang="en-US" sz="1200" dirty="0">
                  <a:effectLst/>
                  <a:ea typeface="Times New Roman" panose="02020603050405020304" pitchFamily="18" charset="0"/>
                </a:rPr>
                <a:t>13</a:t>
              </a:r>
            </a:p>
          </p:txBody>
        </p:sp>
      </p:grpSp>
      <p:grpSp>
        <p:nvGrpSpPr>
          <p:cNvPr id="123" name="Group 122"/>
          <p:cNvGrpSpPr/>
          <p:nvPr/>
        </p:nvGrpSpPr>
        <p:grpSpPr>
          <a:xfrm>
            <a:off x="11297060" y="2878561"/>
            <a:ext cx="276726" cy="2928656"/>
            <a:chOff x="11134869" y="2869325"/>
            <a:chExt cx="276726" cy="2928656"/>
          </a:xfrm>
        </p:grpSpPr>
        <mc:AlternateContent xmlns:mc="http://schemas.openxmlformats.org/markup-compatibility/2006" xmlns:a14="http://schemas.microsoft.com/office/drawing/2010/main">
          <mc:Choice Requires="a14">
            <p:sp>
              <p:nvSpPr>
                <p:cNvPr id="184" name="Text Box 172"/>
                <p:cNvSpPr txBox="1"/>
                <p:nvPr/>
              </p:nvSpPr>
              <p:spPr>
                <a:xfrm rot="5400000">
                  <a:off x="10096613" y="4485762"/>
                  <a:ext cx="2350475" cy="2739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14:m>
                    <m:oMath xmlns:m="http://schemas.openxmlformats.org/officeDocument/2006/math">
                      <m:r>
                        <a:rPr lang="en-US" sz="1200" i="1">
                          <a:effectLst/>
                          <a:latin typeface="Cambria Math" panose="02040503050406030204" pitchFamily="18" charset="0"/>
                          <a:ea typeface="Times New Roman" panose="02020603050405020304" pitchFamily="18" charset="0"/>
                        </a:rPr>
                        <m:t>𝑂</m:t>
                      </m:r>
                      <m:d>
                        <m:dPr>
                          <m:ctrlPr>
                            <a:rPr lang="en-US" sz="1200" i="1">
                              <a:effectLst/>
                              <a:latin typeface="Cambria Math" panose="02040503050406030204" pitchFamily="18" charset="0"/>
                              <a:ea typeface="Times New Roman" panose="02020603050405020304" pitchFamily="18" charset="0"/>
                            </a:rPr>
                          </m:ctrlPr>
                        </m:dPr>
                        <m:e>
                          <m:sSup>
                            <m:sSupPr>
                              <m:ctrlPr>
                                <a:rPr lang="en-US" sz="1200" i="1">
                                  <a:effectLst/>
                                  <a:latin typeface="Cambria Math" panose="02040503050406030204" pitchFamily="18" charset="0"/>
                                  <a:ea typeface="Times New Roman" panose="02020603050405020304" pitchFamily="18" charset="0"/>
                                </a:rPr>
                              </m:ctrlPr>
                            </m:sSupPr>
                            <m:e>
                              <m:r>
                                <a:rPr lang="en-US" sz="1200" i="1">
                                  <a:effectLst/>
                                  <a:latin typeface="Cambria Math" panose="02040503050406030204" pitchFamily="18" charset="0"/>
                                  <a:ea typeface="Times New Roman" panose="02020603050405020304" pitchFamily="18" charset="0"/>
                                </a:rPr>
                                <m:t>𝑁</m:t>
                              </m:r>
                            </m:e>
                            <m:sup>
                              <m:r>
                                <a:rPr lang="en-US" sz="1200" i="1">
                                  <a:effectLst/>
                                  <a:latin typeface="Cambria Math" panose="02040503050406030204" pitchFamily="18" charset="0"/>
                                  <a:ea typeface="Times New Roman" panose="02020603050405020304" pitchFamily="18" charset="0"/>
                                </a:rPr>
                                <m:t>2</m:t>
                              </m:r>
                            </m:sup>
                          </m:sSup>
                        </m:e>
                      </m:d>
                    </m:oMath>
                  </a14:m>
                  <a:r>
                    <a:rPr lang="en-US" sz="1200" dirty="0">
                      <a:effectLst/>
                      <a:ea typeface="Times New Roman" panose="02020603050405020304" pitchFamily="18" charset="0"/>
                    </a:rPr>
                    <a:t> = NN / </a:t>
                  </a:r>
                  <a14:m>
                    <m:oMath xmlns:m="http://schemas.openxmlformats.org/officeDocument/2006/math">
                      <m:r>
                        <a:rPr lang="en-US" sz="1200" i="1">
                          <a:effectLst/>
                          <a:latin typeface="Cambria Math" panose="02040503050406030204" pitchFamily="18" charset="0"/>
                          <a:ea typeface="Times New Roman" panose="02020603050405020304" pitchFamily="18" charset="0"/>
                        </a:rPr>
                        <m:t>𝑂</m:t>
                      </m:r>
                      <m:r>
                        <a:rPr lang="en-US" sz="1200" i="1">
                          <a:effectLst/>
                          <a:latin typeface="Cambria Math" panose="02040503050406030204" pitchFamily="18" charset="0"/>
                          <a:ea typeface="Times New Roman" panose="02020603050405020304" pitchFamily="18" charset="0"/>
                        </a:rPr>
                        <m:t>(</m:t>
                      </m:r>
                      <m:r>
                        <a:rPr lang="en-US" sz="1200" i="1">
                          <a:effectLst/>
                          <a:latin typeface="Cambria Math" panose="02040503050406030204" pitchFamily="18" charset="0"/>
                          <a:ea typeface="Times New Roman" panose="02020603050405020304" pitchFamily="18" charset="0"/>
                        </a:rPr>
                        <m:t>𝑁</m:t>
                      </m:r>
                      <m:r>
                        <a:rPr lang="en-US" sz="1200" i="1">
                          <a:effectLst/>
                          <a:latin typeface="Cambria Math" panose="02040503050406030204" pitchFamily="18" charset="0"/>
                          <a:ea typeface="Times New Roman" panose="02020603050405020304" pitchFamily="18" charset="0"/>
                        </a:rPr>
                        <m:t>)</m:t>
                      </m:r>
                    </m:oMath>
                  </a14:m>
                  <a:r>
                    <a:rPr lang="en-US" sz="1200" dirty="0">
                      <a:effectLst/>
                      <a:ea typeface="Times New Roman" panose="02020603050405020304" pitchFamily="18" charset="0"/>
                    </a:rPr>
                    <a:t> = N</a:t>
                  </a:r>
                </a:p>
              </p:txBody>
            </p:sp>
          </mc:Choice>
          <mc:Fallback xmlns="">
            <p:sp>
              <p:nvSpPr>
                <p:cNvPr id="184" name="Text Box 172"/>
                <p:cNvSpPr txBox="1">
                  <a:spLocks noRot="1" noChangeAspect="1" noMove="1" noResize="1" noEditPoints="1" noAdjustHandles="1" noChangeArrowheads="1" noChangeShapeType="1" noTextEdit="1"/>
                </p:cNvSpPr>
                <p:nvPr/>
              </p:nvSpPr>
              <p:spPr>
                <a:xfrm rot="5400000">
                  <a:off x="10096613" y="4485762"/>
                  <a:ext cx="2350475" cy="273963"/>
                </a:xfrm>
                <a:prstGeom prst="rect">
                  <a:avLst/>
                </a:prstGeom>
                <a:blipFill>
                  <a:blip r:embed="rId3"/>
                  <a:stretch>
                    <a:fillRect t="-2332" r="-20000"/>
                  </a:stretch>
                </a:blipFill>
                <a:ln w="6350">
                  <a:noFill/>
                </a:ln>
                <a:effectLst/>
              </p:spPr>
              <p:txBody>
                <a:bodyPr/>
                <a:lstStyle/>
                <a:p>
                  <a:r>
                    <a:rPr lang="en-US">
                      <a:noFill/>
                    </a:rPr>
                    <a:t> </a:t>
                  </a:r>
                </a:p>
              </p:txBody>
            </p:sp>
          </mc:Fallback>
        </mc:AlternateContent>
        <p:cxnSp>
          <p:nvCxnSpPr>
            <p:cNvPr id="185" name="Straight Connector 184"/>
            <p:cNvCxnSpPr/>
            <p:nvPr/>
          </p:nvCxnSpPr>
          <p:spPr>
            <a:xfrm rot="10800000">
              <a:off x="11289255" y="3226990"/>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 Box 342"/>
            <p:cNvSpPr txBox="1"/>
            <p:nvPr/>
          </p:nvSpPr>
          <p:spPr>
            <a:xfrm>
              <a:off x="11176054" y="2869325"/>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M</a:t>
              </a:r>
            </a:p>
            <a:p>
              <a:pPr marL="0" marR="0" algn="ctr">
                <a:spcBef>
                  <a:spcPts val="0"/>
                </a:spcBef>
              </a:pPr>
              <a:r>
                <a:rPr lang="en-US" sz="1200" dirty="0">
                  <a:effectLst/>
                  <a:ea typeface="Times New Roman" panose="02020603050405020304" pitchFamily="18" charset="0"/>
                </a:rPr>
                <a:t>14</a:t>
              </a:r>
            </a:p>
          </p:txBody>
        </p:sp>
      </p:grpSp>
      <p:grpSp>
        <p:nvGrpSpPr>
          <p:cNvPr id="124" name="Group 123"/>
          <p:cNvGrpSpPr/>
          <p:nvPr/>
        </p:nvGrpSpPr>
        <p:grpSpPr>
          <a:xfrm>
            <a:off x="9984220" y="2878561"/>
            <a:ext cx="282512" cy="3405763"/>
            <a:chOff x="9917441" y="2869325"/>
            <a:chExt cx="282512" cy="3405763"/>
          </a:xfrm>
        </p:grpSpPr>
        <p:sp>
          <p:nvSpPr>
            <p:cNvPr id="181" name="Text Box 189"/>
            <p:cNvSpPr txBox="1"/>
            <p:nvPr/>
          </p:nvSpPr>
          <p:spPr>
            <a:xfrm rot="5400000">
              <a:off x="8645333" y="4729016"/>
              <a:ext cx="2818180" cy="2739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ffectLst/>
                  <a:ea typeface="Times New Roman" panose="02020603050405020304" pitchFamily="18" charset="0"/>
                </a:rPr>
                <a:t>Regular = R / Irregular = I Model</a:t>
              </a:r>
            </a:p>
          </p:txBody>
        </p:sp>
        <p:cxnSp>
          <p:nvCxnSpPr>
            <p:cNvPr id="182" name="Straight Connector 181"/>
            <p:cNvCxnSpPr/>
            <p:nvPr/>
          </p:nvCxnSpPr>
          <p:spPr>
            <a:xfrm rot="10800000">
              <a:off x="10062297" y="3226174"/>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Text Box 342"/>
            <p:cNvSpPr txBox="1"/>
            <p:nvPr/>
          </p:nvSpPr>
          <p:spPr>
            <a:xfrm>
              <a:off x="9964412" y="2869325"/>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M</a:t>
              </a:r>
            </a:p>
            <a:p>
              <a:pPr marL="0" marR="0" algn="ctr">
                <a:spcBef>
                  <a:spcPts val="0"/>
                </a:spcBef>
              </a:pPr>
              <a:r>
                <a:rPr lang="en-US" sz="1200" dirty="0">
                  <a:effectLst/>
                  <a:ea typeface="Times New Roman" panose="02020603050405020304" pitchFamily="18" charset="0"/>
                </a:rPr>
                <a:t>10</a:t>
              </a:r>
            </a:p>
          </p:txBody>
        </p:sp>
      </p:grpSp>
      <p:grpSp>
        <p:nvGrpSpPr>
          <p:cNvPr id="125" name="Group 124"/>
          <p:cNvGrpSpPr/>
          <p:nvPr/>
        </p:nvGrpSpPr>
        <p:grpSpPr>
          <a:xfrm>
            <a:off x="8911788" y="2878561"/>
            <a:ext cx="273963" cy="2938058"/>
            <a:chOff x="8924519" y="2869325"/>
            <a:chExt cx="273963" cy="2938058"/>
          </a:xfrm>
        </p:grpSpPr>
        <p:sp>
          <p:nvSpPr>
            <p:cNvPr id="178" name="Text Box 166"/>
            <p:cNvSpPr txBox="1"/>
            <p:nvPr/>
          </p:nvSpPr>
          <p:spPr>
            <a:xfrm rot="5400000">
              <a:off x="7886263" y="4495164"/>
              <a:ext cx="2350475" cy="2739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ffectLst/>
                  <a:ea typeface="Times New Roman" panose="02020603050405020304" pitchFamily="18" charset="0"/>
                </a:rPr>
                <a:t>Veracity</a:t>
              </a:r>
            </a:p>
          </p:txBody>
        </p:sp>
        <p:sp>
          <p:nvSpPr>
            <p:cNvPr id="179" name="Text Box 342"/>
            <p:cNvSpPr txBox="1"/>
            <p:nvPr/>
          </p:nvSpPr>
          <p:spPr>
            <a:xfrm>
              <a:off x="8949137" y="2869325"/>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endParaRPr lang="en-US" sz="1200" dirty="0">
                <a:ea typeface="Times New Roman" panose="02020603050405020304" pitchFamily="18" charset="0"/>
              </a:endParaRPr>
            </a:p>
            <a:p>
              <a:pPr marL="0" marR="0" algn="ctr">
                <a:spcBef>
                  <a:spcPts val="0"/>
                </a:spcBef>
              </a:pPr>
              <a:r>
                <a:rPr lang="en-US" sz="1200" dirty="0">
                  <a:ea typeface="Times New Roman" panose="02020603050405020304" pitchFamily="18" charset="0"/>
                </a:rPr>
                <a:t>7</a:t>
              </a:r>
              <a:endParaRPr lang="en-US" sz="1200" dirty="0">
                <a:effectLst/>
                <a:ea typeface="Times New Roman" panose="02020603050405020304" pitchFamily="18" charset="0"/>
              </a:endParaRPr>
            </a:p>
          </p:txBody>
        </p:sp>
        <p:cxnSp>
          <p:nvCxnSpPr>
            <p:cNvPr id="180" name="Straight Connector 179"/>
            <p:cNvCxnSpPr/>
            <p:nvPr/>
          </p:nvCxnSpPr>
          <p:spPr>
            <a:xfrm rot="10800000">
              <a:off x="9068958" y="3227806"/>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6" name="Group 125"/>
          <p:cNvGrpSpPr/>
          <p:nvPr/>
        </p:nvGrpSpPr>
        <p:grpSpPr>
          <a:xfrm>
            <a:off x="10207736" y="2878561"/>
            <a:ext cx="273963" cy="2939134"/>
            <a:chOff x="10125055" y="2869325"/>
            <a:chExt cx="273963" cy="2939134"/>
          </a:xfrm>
        </p:grpSpPr>
        <p:sp>
          <p:nvSpPr>
            <p:cNvPr id="175" name="Text Box 168"/>
            <p:cNvSpPr txBox="1"/>
            <p:nvPr/>
          </p:nvSpPr>
          <p:spPr>
            <a:xfrm rot="5400000">
              <a:off x="9086799" y="4496240"/>
              <a:ext cx="2350475" cy="2739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ffectLst/>
                  <a:ea typeface="Times New Roman" panose="02020603050405020304" pitchFamily="18" charset="0"/>
                </a:rPr>
                <a:t>Iterative / Simple</a:t>
              </a:r>
            </a:p>
          </p:txBody>
        </p:sp>
        <p:sp>
          <p:nvSpPr>
            <p:cNvPr id="176" name="Text Box 342"/>
            <p:cNvSpPr txBox="1"/>
            <p:nvPr/>
          </p:nvSpPr>
          <p:spPr>
            <a:xfrm>
              <a:off x="10140349" y="2869325"/>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M</a:t>
              </a:r>
            </a:p>
            <a:p>
              <a:pPr marL="0" marR="0" algn="ctr">
                <a:spcBef>
                  <a:spcPts val="0"/>
                </a:spcBef>
              </a:pPr>
              <a:r>
                <a:rPr lang="en-US" sz="1200" dirty="0">
                  <a:effectLst/>
                  <a:ea typeface="Times New Roman" panose="02020603050405020304" pitchFamily="18" charset="0"/>
                </a:rPr>
                <a:t>11</a:t>
              </a:r>
            </a:p>
          </p:txBody>
        </p:sp>
        <p:cxnSp>
          <p:nvCxnSpPr>
            <p:cNvPr id="177" name="Straight Connector 176"/>
            <p:cNvCxnSpPr/>
            <p:nvPr/>
          </p:nvCxnSpPr>
          <p:spPr>
            <a:xfrm rot="10800000">
              <a:off x="10273309" y="3226990"/>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7" name="Group 126"/>
          <p:cNvGrpSpPr/>
          <p:nvPr/>
        </p:nvGrpSpPr>
        <p:grpSpPr>
          <a:xfrm>
            <a:off x="9114126" y="2878561"/>
            <a:ext cx="273963" cy="2938058"/>
            <a:chOff x="9110955" y="2869325"/>
            <a:chExt cx="273963" cy="2938058"/>
          </a:xfrm>
        </p:grpSpPr>
        <p:sp>
          <p:nvSpPr>
            <p:cNvPr id="172" name="Text Box 167"/>
            <p:cNvSpPr txBox="1"/>
            <p:nvPr/>
          </p:nvSpPr>
          <p:spPr>
            <a:xfrm rot="5400000">
              <a:off x="8072699" y="4495164"/>
              <a:ext cx="2350475" cy="2739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ffectLst/>
                  <a:ea typeface="Times New Roman" panose="02020603050405020304" pitchFamily="18" charset="0"/>
                </a:rPr>
                <a:t>Communication Structure</a:t>
              </a:r>
            </a:p>
          </p:txBody>
        </p:sp>
        <p:cxnSp>
          <p:nvCxnSpPr>
            <p:cNvPr id="173" name="Straight Connector 172"/>
            <p:cNvCxnSpPr/>
            <p:nvPr/>
          </p:nvCxnSpPr>
          <p:spPr>
            <a:xfrm rot="10800000">
              <a:off x="9267117" y="3227806"/>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Text Box 342"/>
            <p:cNvSpPr txBox="1"/>
            <p:nvPr/>
          </p:nvSpPr>
          <p:spPr>
            <a:xfrm>
              <a:off x="9144467" y="2869325"/>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M</a:t>
              </a:r>
            </a:p>
            <a:p>
              <a:pPr marL="0" marR="0" algn="ctr">
                <a:spcBef>
                  <a:spcPts val="0"/>
                </a:spcBef>
              </a:pPr>
              <a:r>
                <a:rPr lang="en-US" sz="1200" dirty="0">
                  <a:effectLst/>
                  <a:ea typeface="Times New Roman" panose="02020603050405020304" pitchFamily="18" charset="0"/>
                </a:rPr>
                <a:t>8</a:t>
              </a:r>
            </a:p>
          </p:txBody>
        </p:sp>
      </p:grpSp>
      <p:grpSp>
        <p:nvGrpSpPr>
          <p:cNvPr id="128" name="Group 127"/>
          <p:cNvGrpSpPr/>
          <p:nvPr/>
        </p:nvGrpSpPr>
        <p:grpSpPr>
          <a:xfrm>
            <a:off x="9325594" y="2878561"/>
            <a:ext cx="273963" cy="2935828"/>
            <a:chOff x="9306521" y="2869325"/>
            <a:chExt cx="273963" cy="2935828"/>
          </a:xfrm>
        </p:grpSpPr>
        <p:sp>
          <p:nvSpPr>
            <p:cNvPr id="169" name="Text Box 190"/>
            <p:cNvSpPr txBox="1"/>
            <p:nvPr/>
          </p:nvSpPr>
          <p:spPr>
            <a:xfrm rot="5400000">
              <a:off x="8268265" y="4492934"/>
              <a:ext cx="2350475" cy="2739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ffectLst/>
                  <a:ea typeface="Times New Roman" panose="02020603050405020304" pitchFamily="18" charset="0"/>
                </a:rPr>
                <a:t>Dynamic = D / Static = S</a:t>
              </a:r>
            </a:p>
          </p:txBody>
        </p:sp>
        <p:cxnSp>
          <p:nvCxnSpPr>
            <p:cNvPr id="170" name="Straight Connector 169"/>
            <p:cNvCxnSpPr/>
            <p:nvPr/>
          </p:nvCxnSpPr>
          <p:spPr>
            <a:xfrm rot="10800000">
              <a:off x="9463813" y="3226990"/>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Text Box 342"/>
            <p:cNvSpPr txBox="1"/>
            <p:nvPr/>
          </p:nvSpPr>
          <p:spPr>
            <a:xfrm>
              <a:off x="9337185" y="2869325"/>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D</a:t>
              </a:r>
            </a:p>
            <a:p>
              <a:pPr marL="0" marR="0" algn="ctr">
                <a:spcBef>
                  <a:spcPts val="0"/>
                </a:spcBef>
              </a:pPr>
              <a:r>
                <a:rPr lang="en-US" sz="1200" dirty="0">
                  <a:effectLst/>
                  <a:ea typeface="Times New Roman" panose="02020603050405020304" pitchFamily="18" charset="0"/>
                </a:rPr>
                <a:t>9</a:t>
              </a:r>
            </a:p>
          </p:txBody>
        </p:sp>
      </p:grpSp>
      <p:grpSp>
        <p:nvGrpSpPr>
          <p:cNvPr id="129" name="Group 128"/>
          <p:cNvGrpSpPr/>
          <p:nvPr/>
        </p:nvGrpSpPr>
        <p:grpSpPr>
          <a:xfrm>
            <a:off x="9550725" y="2878561"/>
            <a:ext cx="273963" cy="2935828"/>
            <a:chOff x="9515750" y="2869325"/>
            <a:chExt cx="273963" cy="2935828"/>
          </a:xfrm>
        </p:grpSpPr>
        <p:sp>
          <p:nvSpPr>
            <p:cNvPr id="166" name="Text Box 190"/>
            <p:cNvSpPr txBox="1"/>
            <p:nvPr/>
          </p:nvSpPr>
          <p:spPr>
            <a:xfrm rot="5400000">
              <a:off x="8477494" y="4492934"/>
              <a:ext cx="2350475" cy="2739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ffectLst/>
                  <a:ea typeface="Times New Roman" panose="02020603050405020304" pitchFamily="18" charset="0"/>
                </a:rPr>
                <a:t>Dynamic = D / Static = S</a:t>
              </a:r>
            </a:p>
          </p:txBody>
        </p:sp>
        <p:cxnSp>
          <p:nvCxnSpPr>
            <p:cNvPr id="167" name="Straight Connector 166"/>
            <p:cNvCxnSpPr/>
            <p:nvPr/>
          </p:nvCxnSpPr>
          <p:spPr>
            <a:xfrm rot="10800000">
              <a:off x="9668189" y="3226174"/>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 Box 342"/>
            <p:cNvSpPr txBox="1"/>
            <p:nvPr/>
          </p:nvSpPr>
          <p:spPr>
            <a:xfrm>
              <a:off x="9550306" y="2869325"/>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M</a:t>
              </a:r>
            </a:p>
            <a:p>
              <a:pPr marL="0" marR="0" algn="ctr">
                <a:spcBef>
                  <a:spcPts val="0"/>
                </a:spcBef>
              </a:pPr>
              <a:r>
                <a:rPr lang="en-US" sz="1200" dirty="0">
                  <a:effectLst/>
                  <a:ea typeface="Times New Roman" panose="02020603050405020304" pitchFamily="18" charset="0"/>
                </a:rPr>
                <a:t>9</a:t>
              </a:r>
            </a:p>
          </p:txBody>
        </p:sp>
      </p:grpSp>
      <p:grpSp>
        <p:nvGrpSpPr>
          <p:cNvPr id="130" name="Group 129"/>
          <p:cNvGrpSpPr/>
          <p:nvPr/>
        </p:nvGrpSpPr>
        <p:grpSpPr>
          <a:xfrm>
            <a:off x="9788527" y="2878561"/>
            <a:ext cx="273963" cy="3194240"/>
            <a:chOff x="9737650" y="2869325"/>
            <a:chExt cx="273963" cy="3194240"/>
          </a:xfrm>
        </p:grpSpPr>
        <p:sp>
          <p:nvSpPr>
            <p:cNvPr id="163" name="Text Box 189"/>
            <p:cNvSpPr txBox="1"/>
            <p:nvPr/>
          </p:nvSpPr>
          <p:spPr>
            <a:xfrm rot="5400000">
              <a:off x="8571303" y="4623255"/>
              <a:ext cx="2606657" cy="2739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ffectLst/>
                  <a:ea typeface="Times New Roman" panose="02020603050405020304" pitchFamily="18" charset="0"/>
                </a:rPr>
                <a:t>Regular = R / Irregular = I Data</a:t>
              </a:r>
            </a:p>
          </p:txBody>
        </p:sp>
        <p:cxnSp>
          <p:nvCxnSpPr>
            <p:cNvPr id="164" name="Straight Connector 163"/>
            <p:cNvCxnSpPr/>
            <p:nvPr/>
          </p:nvCxnSpPr>
          <p:spPr>
            <a:xfrm rot="10800000">
              <a:off x="9879498" y="3226990"/>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Text Box 342"/>
            <p:cNvSpPr txBox="1"/>
            <p:nvPr/>
          </p:nvSpPr>
          <p:spPr>
            <a:xfrm>
              <a:off x="9766297" y="2869325"/>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D</a:t>
              </a:r>
            </a:p>
            <a:p>
              <a:pPr marL="0" marR="0" algn="ctr">
                <a:spcBef>
                  <a:spcPts val="0"/>
                </a:spcBef>
              </a:pPr>
              <a:r>
                <a:rPr lang="en-US" sz="1200" dirty="0">
                  <a:effectLst/>
                  <a:ea typeface="Times New Roman" panose="02020603050405020304" pitchFamily="18" charset="0"/>
                </a:rPr>
                <a:t>10</a:t>
              </a:r>
            </a:p>
          </p:txBody>
        </p:sp>
      </p:grpSp>
      <p:grpSp>
        <p:nvGrpSpPr>
          <p:cNvPr id="131" name="Group 130"/>
          <p:cNvGrpSpPr/>
          <p:nvPr/>
        </p:nvGrpSpPr>
        <p:grpSpPr>
          <a:xfrm>
            <a:off x="8690094" y="2878561"/>
            <a:ext cx="273963" cy="2938058"/>
            <a:chOff x="8718727" y="2869325"/>
            <a:chExt cx="273963" cy="2938058"/>
          </a:xfrm>
        </p:grpSpPr>
        <p:sp>
          <p:nvSpPr>
            <p:cNvPr id="160" name="Text Box 165"/>
            <p:cNvSpPr txBox="1"/>
            <p:nvPr/>
          </p:nvSpPr>
          <p:spPr>
            <a:xfrm rot="5400000">
              <a:off x="7680471" y="4495164"/>
              <a:ext cx="2350475" cy="2739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a typeface="Times New Roman" panose="02020603050405020304" pitchFamily="18" charset="0"/>
                </a:rPr>
                <a:t>Model</a:t>
              </a:r>
              <a:r>
                <a:rPr lang="en-US" sz="1200" dirty="0">
                  <a:effectLst/>
                  <a:ea typeface="Times New Roman" panose="02020603050405020304" pitchFamily="18" charset="0"/>
                </a:rPr>
                <a:t> Variety</a:t>
              </a:r>
            </a:p>
          </p:txBody>
        </p:sp>
        <p:sp>
          <p:nvSpPr>
            <p:cNvPr id="161" name="Text Box 342"/>
            <p:cNvSpPr txBox="1"/>
            <p:nvPr/>
          </p:nvSpPr>
          <p:spPr>
            <a:xfrm>
              <a:off x="8735739" y="2869325"/>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M</a:t>
              </a:r>
            </a:p>
            <a:p>
              <a:pPr marL="0" marR="0" algn="ctr">
                <a:spcBef>
                  <a:spcPts val="0"/>
                </a:spcBef>
              </a:pPr>
              <a:r>
                <a:rPr lang="en-US" sz="1200" dirty="0">
                  <a:effectLst/>
                  <a:ea typeface="Times New Roman" panose="02020603050405020304" pitchFamily="18" charset="0"/>
                </a:rPr>
                <a:t>6</a:t>
              </a:r>
            </a:p>
          </p:txBody>
        </p:sp>
        <p:cxnSp>
          <p:nvCxnSpPr>
            <p:cNvPr id="162" name="Straight Connector 161"/>
            <p:cNvCxnSpPr/>
            <p:nvPr/>
          </p:nvCxnSpPr>
          <p:spPr>
            <a:xfrm rot="10800000">
              <a:off x="8871462" y="3227806"/>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8253962" y="2878561"/>
            <a:ext cx="295693" cy="2938058"/>
            <a:chOff x="8314399" y="2869325"/>
            <a:chExt cx="295693" cy="2938058"/>
          </a:xfrm>
        </p:grpSpPr>
        <p:sp>
          <p:nvSpPr>
            <p:cNvPr id="157" name="Text Box 164"/>
            <p:cNvSpPr txBox="1"/>
            <p:nvPr/>
          </p:nvSpPr>
          <p:spPr>
            <a:xfrm rot="5400000">
              <a:off x="7276143" y="4495164"/>
              <a:ext cx="2350475" cy="2739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ffectLst/>
                  <a:ea typeface="Times New Roman" panose="02020603050405020304" pitchFamily="18" charset="0"/>
                </a:rPr>
                <a:t>Data Velocity</a:t>
              </a:r>
            </a:p>
          </p:txBody>
        </p:sp>
        <p:cxnSp>
          <p:nvCxnSpPr>
            <p:cNvPr id="158" name="Straight Connector 157"/>
            <p:cNvCxnSpPr/>
            <p:nvPr/>
          </p:nvCxnSpPr>
          <p:spPr>
            <a:xfrm rot="10800000">
              <a:off x="8472436" y="3226174"/>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Text Box 342"/>
            <p:cNvSpPr txBox="1"/>
            <p:nvPr/>
          </p:nvSpPr>
          <p:spPr>
            <a:xfrm>
              <a:off x="8374551" y="2869325"/>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D</a:t>
              </a:r>
            </a:p>
            <a:p>
              <a:pPr marL="0" marR="0" algn="ctr">
                <a:spcBef>
                  <a:spcPts val="0"/>
                </a:spcBef>
              </a:pPr>
              <a:r>
                <a:rPr lang="en-US" sz="1200" dirty="0">
                  <a:effectLst/>
                  <a:ea typeface="Times New Roman" panose="02020603050405020304" pitchFamily="18" charset="0"/>
                </a:rPr>
                <a:t>5</a:t>
              </a:r>
            </a:p>
          </p:txBody>
        </p:sp>
      </p:grpSp>
      <p:grpSp>
        <p:nvGrpSpPr>
          <p:cNvPr id="133" name="Group 132"/>
          <p:cNvGrpSpPr/>
          <p:nvPr/>
        </p:nvGrpSpPr>
        <p:grpSpPr>
          <a:xfrm>
            <a:off x="7130581" y="2878561"/>
            <a:ext cx="308387" cy="2695753"/>
            <a:chOff x="7311570" y="2869325"/>
            <a:chExt cx="235541" cy="2352777"/>
          </a:xfrm>
        </p:grpSpPr>
        <p:sp>
          <p:nvSpPr>
            <p:cNvPr id="154" name="Text Box 159"/>
            <p:cNvSpPr txBox="1"/>
            <p:nvPr/>
          </p:nvSpPr>
          <p:spPr>
            <a:xfrm rot="5400000">
              <a:off x="6567685" y="4252481"/>
              <a:ext cx="1765195" cy="1740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ffectLst/>
                  <a:ea typeface="Times New Roman" panose="02020603050405020304" pitchFamily="18" charset="0"/>
                </a:rPr>
                <a:t>Performance Metrics</a:t>
              </a:r>
            </a:p>
          </p:txBody>
        </p:sp>
        <p:sp>
          <p:nvSpPr>
            <p:cNvPr id="155" name="Text Box 342"/>
            <p:cNvSpPr txBox="1"/>
            <p:nvPr/>
          </p:nvSpPr>
          <p:spPr>
            <a:xfrm>
              <a:off x="7311570" y="2869325"/>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endParaRPr lang="en-US" sz="1200" dirty="0">
                <a:ea typeface="Times New Roman" panose="02020603050405020304" pitchFamily="18" charset="0"/>
              </a:endParaRPr>
            </a:p>
            <a:p>
              <a:pPr marL="0" marR="0" algn="ctr">
                <a:spcBef>
                  <a:spcPts val="0"/>
                </a:spcBef>
              </a:pPr>
              <a:r>
                <a:rPr lang="en-US" sz="1200" dirty="0">
                  <a:ea typeface="Times New Roman" panose="02020603050405020304" pitchFamily="18" charset="0"/>
                </a:rPr>
                <a:t>1</a:t>
              </a:r>
              <a:endParaRPr lang="en-US" sz="1200" dirty="0">
                <a:effectLst/>
                <a:ea typeface="Times New Roman" panose="02020603050405020304" pitchFamily="18" charset="0"/>
              </a:endParaRPr>
            </a:p>
          </p:txBody>
        </p:sp>
        <p:cxnSp>
          <p:nvCxnSpPr>
            <p:cNvPr id="156" name="Straight Connector 155"/>
            <p:cNvCxnSpPr/>
            <p:nvPr/>
          </p:nvCxnSpPr>
          <p:spPr>
            <a:xfrm rot="10800000">
              <a:off x="7447293" y="3227806"/>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462572" y="2878561"/>
            <a:ext cx="273963" cy="2938058"/>
            <a:chOff x="8507107" y="2869325"/>
            <a:chExt cx="273963" cy="2938058"/>
          </a:xfrm>
        </p:grpSpPr>
        <p:sp>
          <p:nvSpPr>
            <p:cNvPr id="151" name="Text Box 165"/>
            <p:cNvSpPr txBox="1"/>
            <p:nvPr/>
          </p:nvSpPr>
          <p:spPr>
            <a:xfrm rot="5400000">
              <a:off x="7468851" y="4495164"/>
              <a:ext cx="2350475" cy="2739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ffectLst/>
                  <a:ea typeface="Times New Roman" panose="02020603050405020304" pitchFamily="18" charset="0"/>
                </a:rPr>
                <a:t>Data Variety</a:t>
              </a:r>
            </a:p>
          </p:txBody>
        </p:sp>
        <p:sp>
          <p:nvSpPr>
            <p:cNvPr id="152" name="Text Box 342"/>
            <p:cNvSpPr txBox="1"/>
            <p:nvPr/>
          </p:nvSpPr>
          <p:spPr>
            <a:xfrm>
              <a:off x="8534586" y="2869325"/>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D</a:t>
              </a:r>
            </a:p>
            <a:p>
              <a:pPr marL="0" marR="0" algn="ctr">
                <a:spcBef>
                  <a:spcPts val="0"/>
                </a:spcBef>
              </a:pPr>
              <a:r>
                <a:rPr lang="en-US" sz="1200" dirty="0">
                  <a:ea typeface="Times New Roman" panose="02020603050405020304" pitchFamily="18" charset="0"/>
                </a:rPr>
                <a:t>6</a:t>
              </a:r>
            </a:p>
          </p:txBody>
        </p:sp>
        <p:cxnSp>
          <p:nvCxnSpPr>
            <p:cNvPr id="153" name="Straight Connector 152"/>
            <p:cNvCxnSpPr/>
            <p:nvPr/>
          </p:nvCxnSpPr>
          <p:spPr>
            <a:xfrm rot="10800000">
              <a:off x="8667546" y="3226990"/>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5" name="Group 134"/>
          <p:cNvGrpSpPr/>
          <p:nvPr/>
        </p:nvGrpSpPr>
        <p:grpSpPr>
          <a:xfrm>
            <a:off x="7213509" y="2868400"/>
            <a:ext cx="529027" cy="3652633"/>
            <a:chOff x="7507340" y="2869325"/>
            <a:chExt cx="315354" cy="3216010"/>
          </a:xfrm>
        </p:grpSpPr>
        <p:sp>
          <p:nvSpPr>
            <p:cNvPr id="148" name="Text Box 161"/>
            <p:cNvSpPr txBox="1"/>
            <p:nvPr/>
          </p:nvSpPr>
          <p:spPr>
            <a:xfrm rot="5400000">
              <a:off x="6330108" y="4634139"/>
              <a:ext cx="2628428" cy="2739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ffectLst/>
                  <a:ea typeface="Times New Roman" panose="02020603050405020304" pitchFamily="18" charset="0"/>
                </a:rPr>
                <a:t>Flops per Byte/Memory IO/Flops per watt</a:t>
              </a:r>
            </a:p>
          </p:txBody>
        </p:sp>
        <p:cxnSp>
          <p:nvCxnSpPr>
            <p:cNvPr id="149" name="Straight Connector 148"/>
            <p:cNvCxnSpPr/>
            <p:nvPr/>
          </p:nvCxnSpPr>
          <p:spPr>
            <a:xfrm rot="10800000">
              <a:off x="7709807" y="3227806"/>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 Box 342"/>
            <p:cNvSpPr txBox="1"/>
            <p:nvPr/>
          </p:nvSpPr>
          <p:spPr>
            <a:xfrm>
              <a:off x="7587153" y="2869325"/>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endParaRPr lang="en-US" sz="1200" dirty="0">
                <a:ea typeface="Times New Roman" panose="02020603050405020304" pitchFamily="18" charset="0"/>
              </a:endParaRPr>
            </a:p>
            <a:p>
              <a:pPr marL="0" marR="0" algn="ctr">
                <a:spcBef>
                  <a:spcPts val="0"/>
                </a:spcBef>
              </a:pPr>
              <a:r>
                <a:rPr lang="en-US" sz="1200" dirty="0">
                  <a:ea typeface="Times New Roman" panose="02020603050405020304" pitchFamily="18" charset="0"/>
                </a:rPr>
                <a:t>2</a:t>
              </a:r>
              <a:endParaRPr lang="en-US" sz="1200" dirty="0">
                <a:effectLst/>
                <a:ea typeface="Times New Roman" panose="02020603050405020304" pitchFamily="18" charset="0"/>
              </a:endParaRPr>
            </a:p>
          </p:txBody>
        </p:sp>
      </p:grpSp>
      <p:grpSp>
        <p:nvGrpSpPr>
          <p:cNvPr id="136" name="Group 135"/>
          <p:cNvGrpSpPr/>
          <p:nvPr/>
        </p:nvGrpSpPr>
        <p:grpSpPr>
          <a:xfrm>
            <a:off x="7609108" y="2878561"/>
            <a:ext cx="273963" cy="3742350"/>
            <a:chOff x="7717251" y="2869325"/>
            <a:chExt cx="273963" cy="3742350"/>
          </a:xfrm>
        </p:grpSpPr>
        <p:sp>
          <p:nvSpPr>
            <p:cNvPr id="145" name="Text Box 162"/>
            <p:cNvSpPr txBox="1"/>
            <p:nvPr/>
          </p:nvSpPr>
          <p:spPr>
            <a:xfrm rot="5400000">
              <a:off x="6275734" y="4896195"/>
              <a:ext cx="3156997" cy="2739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ffectLst/>
                  <a:ea typeface="Times New Roman" panose="02020603050405020304" pitchFamily="18" charset="0"/>
                </a:rPr>
                <a:t>Execution Environment; Core libraries</a:t>
              </a:r>
            </a:p>
          </p:txBody>
        </p:sp>
        <p:cxnSp>
          <p:nvCxnSpPr>
            <p:cNvPr id="146" name="Straight Connector 145"/>
            <p:cNvCxnSpPr/>
            <p:nvPr/>
          </p:nvCxnSpPr>
          <p:spPr>
            <a:xfrm rot="10800000">
              <a:off x="7873952" y="3226990"/>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Text Box 342"/>
            <p:cNvSpPr txBox="1"/>
            <p:nvPr/>
          </p:nvSpPr>
          <p:spPr>
            <a:xfrm>
              <a:off x="7747324" y="2869325"/>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endParaRPr lang="en-US" sz="1200" dirty="0">
                <a:ea typeface="Times New Roman" panose="02020603050405020304" pitchFamily="18" charset="0"/>
              </a:endParaRPr>
            </a:p>
            <a:p>
              <a:pPr marL="0" marR="0" algn="ctr">
                <a:spcBef>
                  <a:spcPts val="0"/>
                </a:spcBef>
              </a:pPr>
              <a:r>
                <a:rPr lang="en-US" sz="1200" dirty="0">
                  <a:ea typeface="Times New Roman" panose="02020603050405020304" pitchFamily="18" charset="0"/>
                </a:rPr>
                <a:t>3</a:t>
              </a:r>
              <a:endParaRPr lang="en-US" sz="1200" dirty="0">
                <a:effectLst/>
                <a:ea typeface="Times New Roman" panose="02020603050405020304" pitchFamily="18" charset="0"/>
              </a:endParaRPr>
            </a:p>
          </p:txBody>
        </p:sp>
      </p:grpSp>
      <p:grpSp>
        <p:nvGrpSpPr>
          <p:cNvPr id="137" name="Group 136"/>
          <p:cNvGrpSpPr/>
          <p:nvPr/>
        </p:nvGrpSpPr>
        <p:grpSpPr>
          <a:xfrm>
            <a:off x="7814202" y="2878561"/>
            <a:ext cx="289543" cy="2938057"/>
            <a:chOff x="7906443" y="2869325"/>
            <a:chExt cx="289543" cy="2938057"/>
          </a:xfrm>
        </p:grpSpPr>
        <p:sp>
          <p:nvSpPr>
            <p:cNvPr id="142" name="Text Box 163"/>
            <p:cNvSpPr txBox="1"/>
            <p:nvPr/>
          </p:nvSpPr>
          <p:spPr>
            <a:xfrm rot="5400000">
              <a:off x="6868187" y="4495163"/>
              <a:ext cx="2350475" cy="2739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ffectLst/>
                  <a:ea typeface="Times New Roman" panose="02020603050405020304" pitchFamily="18" charset="0"/>
                </a:rPr>
                <a:t>Data Volume</a:t>
              </a:r>
            </a:p>
          </p:txBody>
        </p:sp>
        <p:cxnSp>
          <p:nvCxnSpPr>
            <p:cNvPr id="143" name="Straight Connector 142"/>
            <p:cNvCxnSpPr/>
            <p:nvPr/>
          </p:nvCxnSpPr>
          <p:spPr>
            <a:xfrm rot="10800000">
              <a:off x="8078328" y="3226174"/>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 Box 342"/>
            <p:cNvSpPr txBox="1"/>
            <p:nvPr/>
          </p:nvSpPr>
          <p:spPr>
            <a:xfrm>
              <a:off x="7960445" y="2869325"/>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D</a:t>
              </a:r>
            </a:p>
            <a:p>
              <a:pPr marL="0" marR="0" algn="ctr">
                <a:spcBef>
                  <a:spcPts val="0"/>
                </a:spcBef>
              </a:pPr>
              <a:r>
                <a:rPr lang="en-US" sz="1200" dirty="0">
                  <a:effectLst/>
                  <a:ea typeface="Times New Roman" panose="02020603050405020304" pitchFamily="18" charset="0"/>
                </a:rPr>
                <a:t>4</a:t>
              </a:r>
            </a:p>
          </p:txBody>
        </p:sp>
      </p:grpSp>
      <p:grpSp>
        <p:nvGrpSpPr>
          <p:cNvPr id="138" name="Group 137"/>
          <p:cNvGrpSpPr/>
          <p:nvPr/>
        </p:nvGrpSpPr>
        <p:grpSpPr>
          <a:xfrm>
            <a:off x="8049814" y="2878561"/>
            <a:ext cx="285824" cy="2938057"/>
            <a:chOff x="8126153" y="2869325"/>
            <a:chExt cx="285824" cy="2938057"/>
          </a:xfrm>
        </p:grpSpPr>
        <p:sp>
          <p:nvSpPr>
            <p:cNvPr id="139" name="Text Box 163"/>
            <p:cNvSpPr txBox="1"/>
            <p:nvPr/>
          </p:nvSpPr>
          <p:spPr>
            <a:xfrm rot="5400000">
              <a:off x="7087897" y="4495163"/>
              <a:ext cx="2350475" cy="2739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just">
                <a:spcBef>
                  <a:spcPts val="0"/>
                </a:spcBef>
                <a:spcAft>
                  <a:spcPts val="400"/>
                </a:spcAft>
              </a:pPr>
              <a:r>
                <a:rPr lang="en-US" sz="1200" dirty="0">
                  <a:effectLst/>
                  <a:ea typeface="Times New Roman" panose="02020603050405020304" pitchFamily="18" charset="0"/>
                </a:rPr>
                <a:t>Model Size</a:t>
              </a:r>
            </a:p>
          </p:txBody>
        </p:sp>
        <p:cxnSp>
          <p:nvCxnSpPr>
            <p:cNvPr id="140" name="Straight Connector 139"/>
            <p:cNvCxnSpPr/>
            <p:nvPr/>
          </p:nvCxnSpPr>
          <p:spPr>
            <a:xfrm rot="10800000">
              <a:off x="8289637" y="3226990"/>
              <a:ext cx="0" cy="196689"/>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 Box 342"/>
            <p:cNvSpPr txBox="1"/>
            <p:nvPr/>
          </p:nvSpPr>
          <p:spPr>
            <a:xfrm>
              <a:off x="8176436" y="2869325"/>
              <a:ext cx="235541" cy="3657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pPr>
              <a:r>
                <a:rPr lang="en-US" sz="1200" dirty="0">
                  <a:ea typeface="Times New Roman" panose="02020603050405020304" pitchFamily="18" charset="0"/>
                </a:rPr>
                <a:t>M</a:t>
              </a:r>
            </a:p>
            <a:p>
              <a:pPr marL="0" marR="0" algn="ctr">
                <a:spcBef>
                  <a:spcPts val="0"/>
                </a:spcBef>
              </a:pPr>
              <a:r>
                <a:rPr lang="en-US" sz="1200" dirty="0">
                  <a:effectLst/>
                  <a:ea typeface="Times New Roman" panose="02020603050405020304" pitchFamily="18" charset="0"/>
                </a:rPr>
                <a:t>4</a:t>
              </a:r>
            </a:p>
          </p:txBody>
        </p:sp>
      </p:grpSp>
    </p:spTree>
    <p:extLst>
      <p:ext uri="{BB962C8B-B14F-4D97-AF65-F5344CB8AC3E}">
        <p14:creationId xmlns:p14="http://schemas.microsoft.com/office/powerpoint/2010/main" val="2283747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Dimensions</a:t>
            </a:r>
          </a:p>
        </p:txBody>
      </p:sp>
      <p:sp>
        <p:nvSpPr>
          <p:cNvPr id="3" name="Content Placeholder 2"/>
          <p:cNvSpPr>
            <a:spLocks noGrp="1"/>
          </p:cNvSpPr>
          <p:nvPr>
            <p:ph idx="1"/>
          </p:nvPr>
        </p:nvSpPr>
        <p:spPr/>
        <p:txBody>
          <a:bodyPr/>
          <a:lstStyle/>
          <a:p>
            <a:r>
              <a:rPr lang="en-US" dirty="0"/>
              <a:t>Problem Architecture View (PAV).</a:t>
            </a:r>
          </a:p>
          <a:p>
            <a:pPr lvl="1"/>
            <a:r>
              <a:rPr lang="en-US" dirty="0"/>
              <a:t>Describes the overall structure of the problem.</a:t>
            </a:r>
          </a:p>
          <a:p>
            <a:r>
              <a:rPr lang="en-US" dirty="0"/>
              <a:t>Execution View (EV).</a:t>
            </a:r>
          </a:p>
          <a:p>
            <a:pPr lvl="1"/>
            <a:r>
              <a:rPr lang="en-US" dirty="0"/>
              <a:t>Lists facets related to the execution of an application, such as performance metrics.</a:t>
            </a:r>
          </a:p>
          <a:p>
            <a:r>
              <a:rPr lang="en-US" dirty="0"/>
              <a:t> Data Source and Style View (DSSV).</a:t>
            </a:r>
          </a:p>
          <a:p>
            <a:pPr lvl="1"/>
            <a:r>
              <a:rPr lang="en-US" dirty="0"/>
              <a:t>Describes data of the application. This is more relevant to Big Data applications than to scientific applications.</a:t>
            </a:r>
          </a:p>
          <a:p>
            <a:r>
              <a:rPr lang="en-US" dirty="0"/>
              <a:t> Processing View (PV).</a:t>
            </a:r>
          </a:p>
          <a:p>
            <a:pPr lvl="1"/>
            <a:r>
              <a:rPr lang="en-US" dirty="0"/>
              <a:t>Facets of the application model separated for Big Data and Big Simulations.</a:t>
            </a:r>
          </a:p>
        </p:txBody>
      </p:sp>
      <p:sp>
        <p:nvSpPr>
          <p:cNvPr id="4" name="Date Placeholder 3"/>
          <p:cNvSpPr>
            <a:spLocks noGrp="1"/>
          </p:cNvSpPr>
          <p:nvPr>
            <p:ph type="dt" sz="half" idx="10"/>
          </p:nvPr>
        </p:nvSpPr>
        <p:spPr/>
        <p:txBody>
          <a:bodyPr/>
          <a:lstStyle/>
          <a:p>
            <a:pPr algn="r"/>
            <a:r>
              <a:rPr lang="en-US"/>
              <a:t>9/28/2016</a:t>
            </a:r>
            <a:endParaRPr lang="en-US" dirty="0"/>
          </a:p>
        </p:txBody>
      </p:sp>
      <p:sp>
        <p:nvSpPr>
          <p:cNvPr id="5" name="Footer Placeholder 4"/>
          <p:cNvSpPr>
            <a:spLocks noGrp="1"/>
          </p:cNvSpPr>
          <p:nvPr>
            <p:ph type="ftr" sz="quarter" idx="11"/>
          </p:nvPr>
        </p:nvSpPr>
        <p:spPr/>
        <p:txBody>
          <a:bodyPr/>
          <a:lstStyle/>
          <a:p>
            <a:pPr algn="ctr"/>
            <a:r>
              <a:rPr lang="en-US"/>
              <a:t>Ph.D. Dissertation Defense</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34</a:t>
            </a:fld>
            <a:endParaRPr lang="en-US" dirty="0"/>
          </a:p>
        </p:txBody>
      </p:sp>
    </p:spTree>
    <p:extLst>
      <p:ext uri="{BB962C8B-B14F-4D97-AF65-F5344CB8AC3E}">
        <p14:creationId xmlns:p14="http://schemas.microsoft.com/office/powerpoint/2010/main" val="2591453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Description of Facets</a:t>
            </a:r>
          </a:p>
        </p:txBody>
      </p:sp>
      <p:sp>
        <p:nvSpPr>
          <p:cNvPr id="3" name="Content Placeholder 2"/>
          <p:cNvSpPr>
            <a:spLocks noGrp="1"/>
          </p:cNvSpPr>
          <p:nvPr>
            <p:ph idx="1"/>
          </p:nvPr>
        </p:nvSpPr>
        <p:spPr/>
        <p:txBody>
          <a:bodyPr/>
          <a:lstStyle/>
          <a:p>
            <a:r>
              <a:rPr lang="en-US" dirty="0"/>
              <a:t>Problem Architecture View.</a:t>
            </a:r>
          </a:p>
          <a:p>
            <a:pPr lvl="1"/>
            <a:r>
              <a:rPr lang="en-US" dirty="0"/>
              <a:t>Pleasingly Parallel (PAV-1).</a:t>
            </a:r>
          </a:p>
          <a:p>
            <a:pPr lvl="2"/>
            <a:r>
              <a:rPr lang="en-US" dirty="0"/>
              <a:t>Indicates the processing of a collection of independent events, e.g. applying an image-processing operation in parallel over a collection of images.</a:t>
            </a:r>
          </a:p>
          <a:p>
            <a:pPr lvl="1"/>
            <a:r>
              <a:rPr lang="en-US" dirty="0"/>
              <a:t>Classic MapReduce (PAV-2).</a:t>
            </a:r>
          </a:p>
          <a:p>
            <a:pPr lvl="2"/>
            <a:r>
              <a:rPr lang="en-US" dirty="0"/>
              <a:t>Independent calculations (maps) followed by a final reduction step, e.g. </a:t>
            </a:r>
            <a:r>
              <a:rPr lang="en-US" dirty="0" err="1"/>
              <a:t>WordCount</a:t>
            </a:r>
            <a:r>
              <a:rPr lang="en-US" dirty="0"/>
              <a:t> from Big Data.</a:t>
            </a:r>
          </a:p>
          <a:p>
            <a:pPr lvl="1"/>
            <a:r>
              <a:rPr lang="en-US" dirty="0"/>
              <a:t>Map-Collective (PAV-3).</a:t>
            </a:r>
          </a:p>
          <a:p>
            <a:pPr lvl="2"/>
            <a:r>
              <a:rPr lang="en-US" dirty="0"/>
              <a:t>Independent calculations (maps) with collective communications. For example, parallel machine learning is dominated by collectives such as scatter, gather, and reduce.</a:t>
            </a:r>
          </a:p>
          <a:p>
            <a:pPr lvl="1"/>
            <a:r>
              <a:rPr lang="en-US" dirty="0"/>
              <a:t>Map Point-to-Point (PAV-4).</a:t>
            </a:r>
          </a:p>
          <a:p>
            <a:pPr lvl="2"/>
            <a:r>
              <a:rPr lang="en-US" dirty="0"/>
              <a:t>Independent computations with point-to-point communications. Graph analytics and simulations often employ local neighbor communications.</a:t>
            </a:r>
          </a:p>
          <a:p>
            <a:pPr lvl="1"/>
            <a:r>
              <a:rPr lang="en-US" dirty="0"/>
              <a:t>Map Streaming (PAV-5).</a:t>
            </a:r>
          </a:p>
          <a:p>
            <a:pPr lvl="2"/>
            <a:r>
              <a:rPr lang="en-US" dirty="0"/>
              <a:t>Independent tasks with streaming data. This is seen in recent approaches to processing real-time data.</a:t>
            </a:r>
          </a:p>
          <a:p>
            <a:pPr lvl="1"/>
            <a:r>
              <a:rPr lang="en-US" dirty="0"/>
              <a:t>Shared Memory (PAV-6).</a:t>
            </a:r>
          </a:p>
          <a:p>
            <a:pPr lvl="2"/>
            <a:r>
              <a:rPr lang="en-US" dirty="0"/>
              <a:t>In CDs we do not consider pure SM architectures but look at hybrids of SM and other DM models.</a:t>
            </a:r>
          </a:p>
        </p:txBody>
      </p:sp>
      <p:sp>
        <p:nvSpPr>
          <p:cNvPr id="4" name="Date Placeholder 3"/>
          <p:cNvSpPr>
            <a:spLocks noGrp="1"/>
          </p:cNvSpPr>
          <p:nvPr>
            <p:ph type="dt" sz="half" idx="10"/>
          </p:nvPr>
        </p:nvSpPr>
        <p:spPr/>
        <p:txBody>
          <a:bodyPr/>
          <a:lstStyle/>
          <a:p>
            <a:pPr algn="r"/>
            <a:r>
              <a:rPr lang="en-US"/>
              <a:t>9/28/2016</a:t>
            </a:r>
            <a:endParaRPr lang="en-US" dirty="0"/>
          </a:p>
        </p:txBody>
      </p:sp>
      <p:sp>
        <p:nvSpPr>
          <p:cNvPr id="5" name="Footer Placeholder 4"/>
          <p:cNvSpPr>
            <a:spLocks noGrp="1"/>
          </p:cNvSpPr>
          <p:nvPr>
            <p:ph type="ftr" sz="quarter" idx="11"/>
          </p:nvPr>
        </p:nvSpPr>
        <p:spPr/>
        <p:txBody>
          <a:bodyPr/>
          <a:lstStyle/>
          <a:p>
            <a:pPr algn="ctr"/>
            <a:r>
              <a:rPr lang="en-US"/>
              <a:t>Ph.D. Dissertation Defense</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35</a:t>
            </a:fld>
            <a:endParaRPr lang="en-US" dirty="0"/>
          </a:p>
        </p:txBody>
      </p:sp>
    </p:spTree>
    <p:extLst>
      <p:ext uri="{BB962C8B-B14F-4D97-AF65-F5344CB8AC3E}">
        <p14:creationId xmlns:p14="http://schemas.microsoft.com/office/powerpoint/2010/main" val="2982275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Description of Facets</a:t>
            </a:r>
          </a:p>
        </p:txBody>
      </p:sp>
      <p:sp>
        <p:nvSpPr>
          <p:cNvPr id="3" name="Content Placeholder 2"/>
          <p:cNvSpPr>
            <a:spLocks noGrp="1"/>
          </p:cNvSpPr>
          <p:nvPr>
            <p:ph idx="1"/>
          </p:nvPr>
        </p:nvSpPr>
        <p:spPr/>
        <p:txBody>
          <a:bodyPr/>
          <a:lstStyle/>
          <a:p>
            <a:r>
              <a:rPr lang="en-US" dirty="0"/>
              <a:t>Execution View (EV).</a:t>
            </a:r>
          </a:p>
          <a:p>
            <a:pPr lvl="1"/>
            <a:r>
              <a:rPr lang="en-US" dirty="0"/>
              <a:t>EV D4, D5, D6.</a:t>
            </a:r>
          </a:p>
          <a:p>
            <a:pPr lvl="2"/>
            <a:r>
              <a:rPr lang="en-US" dirty="0"/>
              <a:t>Represents 3V’s out of the usual 4V’s of Big Data.</a:t>
            </a:r>
          </a:p>
          <a:p>
            <a:pPr lvl="1"/>
            <a:r>
              <a:rPr lang="en-US" dirty="0"/>
              <a:t>EV M4.</a:t>
            </a:r>
          </a:p>
          <a:p>
            <a:pPr lvl="2"/>
            <a:r>
              <a:rPr lang="en-US" dirty="0"/>
              <a:t>An application whether Big Data or Big Simulation can be broken up into data plus model. This facet identifies the size of the model, which is an important factor in application’s performance.</a:t>
            </a:r>
          </a:p>
          <a:p>
            <a:pPr lvl="1"/>
            <a:r>
              <a:rPr lang="en-US" dirty="0"/>
              <a:t>EV M8.</a:t>
            </a:r>
          </a:p>
          <a:p>
            <a:pPr lvl="2"/>
            <a:r>
              <a:rPr lang="en-US" dirty="0"/>
              <a:t>Identifies the type and structure of communication such as collective, point-to-point, or pub/sub. This is another important aspect in performance.</a:t>
            </a:r>
          </a:p>
          <a:p>
            <a:pPr lvl="1"/>
            <a:r>
              <a:rPr lang="en-US" dirty="0"/>
              <a:t>EV M11.</a:t>
            </a:r>
          </a:p>
          <a:p>
            <a:pPr lvl="2"/>
            <a:r>
              <a:rPr lang="en-US" dirty="0"/>
              <a:t>Identifies the iterative nature of applications, which is common in parallel machine learning.</a:t>
            </a:r>
          </a:p>
          <a:p>
            <a:pPr lvl="1"/>
            <a:r>
              <a:rPr lang="en-US" dirty="0"/>
              <a:t>EV M14.</a:t>
            </a:r>
          </a:p>
          <a:p>
            <a:pPr lvl="2"/>
            <a:r>
              <a:rPr lang="en-US" dirty="0"/>
              <a:t>The complexity of the model.</a:t>
            </a:r>
          </a:p>
        </p:txBody>
      </p:sp>
      <p:sp>
        <p:nvSpPr>
          <p:cNvPr id="4" name="Date Placeholder 3"/>
          <p:cNvSpPr>
            <a:spLocks noGrp="1"/>
          </p:cNvSpPr>
          <p:nvPr>
            <p:ph type="dt" sz="half" idx="10"/>
          </p:nvPr>
        </p:nvSpPr>
        <p:spPr/>
        <p:txBody>
          <a:bodyPr/>
          <a:lstStyle/>
          <a:p>
            <a:pPr algn="r"/>
            <a:r>
              <a:rPr lang="en-US"/>
              <a:t>9/28/2016</a:t>
            </a:r>
            <a:endParaRPr lang="en-US" dirty="0"/>
          </a:p>
        </p:txBody>
      </p:sp>
      <p:sp>
        <p:nvSpPr>
          <p:cNvPr id="5" name="Footer Placeholder 4"/>
          <p:cNvSpPr>
            <a:spLocks noGrp="1"/>
          </p:cNvSpPr>
          <p:nvPr>
            <p:ph type="ftr" sz="quarter" idx="11"/>
          </p:nvPr>
        </p:nvSpPr>
        <p:spPr/>
        <p:txBody>
          <a:bodyPr/>
          <a:lstStyle/>
          <a:p>
            <a:pPr algn="ctr"/>
            <a:r>
              <a:rPr lang="en-US"/>
              <a:t>Ph.D. Dissertation Defense</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36</a:t>
            </a:fld>
            <a:endParaRPr lang="en-US" dirty="0"/>
          </a:p>
        </p:txBody>
      </p:sp>
    </p:spTree>
    <p:extLst>
      <p:ext uri="{BB962C8B-B14F-4D97-AF65-F5344CB8AC3E}">
        <p14:creationId xmlns:p14="http://schemas.microsoft.com/office/powerpoint/2010/main" val="3739833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Description of Facets</a:t>
            </a:r>
          </a:p>
        </p:txBody>
      </p:sp>
      <p:sp>
        <p:nvSpPr>
          <p:cNvPr id="3" name="Content Placeholder 2"/>
          <p:cNvSpPr>
            <a:spLocks noGrp="1"/>
          </p:cNvSpPr>
          <p:nvPr>
            <p:ph idx="1"/>
          </p:nvPr>
        </p:nvSpPr>
        <p:spPr/>
        <p:txBody>
          <a:bodyPr/>
          <a:lstStyle/>
          <a:p>
            <a:r>
              <a:rPr lang="en-US" dirty="0"/>
              <a:t>Data Source and Style View (DSSV).</a:t>
            </a:r>
          </a:p>
          <a:p>
            <a:pPr lvl="1"/>
            <a:r>
              <a:rPr lang="en-US" dirty="0"/>
              <a:t>Streaming (DSSV-D5).</a:t>
            </a:r>
          </a:p>
          <a:p>
            <a:pPr lvl="2"/>
            <a:r>
              <a:rPr lang="en-US" dirty="0"/>
              <a:t>The streaming data has a lot of recent progress, especially within the Big Data community.</a:t>
            </a:r>
          </a:p>
          <a:p>
            <a:pPr lvl="1"/>
            <a:r>
              <a:rPr lang="en-US" dirty="0"/>
              <a:t>HPC Simulations (DSSV-D9).</a:t>
            </a:r>
          </a:p>
          <a:p>
            <a:pPr lvl="2"/>
            <a:r>
              <a:rPr lang="en-US" dirty="0"/>
              <a:t>Identifies data that is generated as output of another program. In all of Scalable Parallel Interoperable Data Analytics Library (SPIDAL) analytics, the input to DA-MDS and DA-PWC comes in this form.</a:t>
            </a:r>
          </a:p>
          <a:p>
            <a:r>
              <a:rPr lang="en-US" dirty="0"/>
              <a:t>Processing View (PV).</a:t>
            </a:r>
          </a:p>
          <a:p>
            <a:pPr lvl="1"/>
            <a:r>
              <a:rPr lang="en-US" dirty="0"/>
              <a:t>Local (Analytics/Informatics/Simulations) (PV-M2).</a:t>
            </a:r>
          </a:p>
          <a:p>
            <a:pPr lvl="2"/>
            <a:r>
              <a:rPr lang="en-US" dirty="0"/>
              <a:t>Identifies models dealing with only local data like those of neighbors.</a:t>
            </a:r>
          </a:p>
          <a:p>
            <a:pPr lvl="1"/>
            <a:r>
              <a:rPr lang="en-US" dirty="0"/>
              <a:t>Global (Analytics/Informatics/Simulations) (PV-M3)</a:t>
            </a:r>
          </a:p>
          <a:p>
            <a:pPr lvl="2"/>
            <a:r>
              <a:rPr lang="en-US" dirty="0"/>
              <a:t>Represents models with global data synchronizations. For example, parallel machine learning typically requires global knowledge at each step.</a:t>
            </a:r>
          </a:p>
          <a:p>
            <a:pPr lvl="1"/>
            <a:r>
              <a:rPr lang="en-US" dirty="0"/>
              <a:t>PV 4M through 11M.</a:t>
            </a:r>
          </a:p>
          <a:p>
            <a:pPr lvl="2"/>
            <a:r>
              <a:rPr lang="en-US" dirty="0"/>
              <a:t>Facets for Big Data models.</a:t>
            </a:r>
          </a:p>
          <a:p>
            <a:pPr lvl="1"/>
            <a:r>
              <a:rPr lang="en-US" dirty="0"/>
              <a:t>PV 16M through 22M.</a:t>
            </a:r>
          </a:p>
          <a:p>
            <a:pPr lvl="2"/>
            <a:r>
              <a:rPr lang="en-US" dirty="0"/>
              <a:t>Facets for Big Simulation models.</a:t>
            </a:r>
          </a:p>
        </p:txBody>
      </p:sp>
      <p:sp>
        <p:nvSpPr>
          <p:cNvPr id="4" name="Date Placeholder 3"/>
          <p:cNvSpPr>
            <a:spLocks noGrp="1"/>
          </p:cNvSpPr>
          <p:nvPr>
            <p:ph type="dt" sz="half" idx="10"/>
          </p:nvPr>
        </p:nvSpPr>
        <p:spPr/>
        <p:txBody>
          <a:bodyPr/>
          <a:lstStyle/>
          <a:p>
            <a:pPr algn="r"/>
            <a:r>
              <a:rPr lang="en-US"/>
              <a:t>9/28/2016</a:t>
            </a:r>
            <a:endParaRPr lang="en-US" dirty="0"/>
          </a:p>
        </p:txBody>
      </p:sp>
      <p:sp>
        <p:nvSpPr>
          <p:cNvPr id="5" name="Footer Placeholder 4"/>
          <p:cNvSpPr>
            <a:spLocks noGrp="1"/>
          </p:cNvSpPr>
          <p:nvPr>
            <p:ph type="ftr" sz="quarter" idx="11"/>
          </p:nvPr>
        </p:nvSpPr>
        <p:spPr/>
        <p:txBody>
          <a:bodyPr/>
          <a:lstStyle/>
          <a:p>
            <a:pPr algn="ctr"/>
            <a:r>
              <a:rPr lang="en-US"/>
              <a:t>Ph.D. Dissertation Defense</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37</a:t>
            </a:fld>
            <a:endParaRPr lang="en-US" dirty="0"/>
          </a:p>
        </p:txBody>
      </p:sp>
    </p:spTree>
    <p:extLst>
      <p:ext uri="{BB962C8B-B14F-4D97-AF65-F5344CB8AC3E}">
        <p14:creationId xmlns:p14="http://schemas.microsoft.com/office/powerpoint/2010/main" val="3918589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Parallel machine learning is important in Big Data analytics.</a:t>
            </a:r>
          </a:p>
          <a:p>
            <a:r>
              <a:rPr lang="en-US" dirty="0"/>
              <a:t>Big Data on HPC is growing.</a:t>
            </a:r>
          </a:p>
          <a:p>
            <a:r>
              <a:rPr lang="en-US" dirty="0"/>
              <a:t>Performance depends on many factors.</a:t>
            </a:r>
          </a:p>
          <a:p>
            <a:pPr lvl="1"/>
            <a:r>
              <a:rPr lang="en-US" dirty="0"/>
              <a:t>Thread models, affinity, and communication are dominant.</a:t>
            </a:r>
          </a:p>
          <a:p>
            <a:pPr lvl="1"/>
            <a:r>
              <a:rPr lang="en-US" dirty="0"/>
              <a:t>Java and other high-level languages.</a:t>
            </a:r>
          </a:p>
          <a:p>
            <a:r>
              <a:rPr lang="en-US" dirty="0"/>
              <a:t>Big Data frameworks provide elegant programming models</a:t>
            </a:r>
          </a:p>
          <a:p>
            <a:pPr lvl="1"/>
            <a:r>
              <a:rPr lang="en-US"/>
              <a:t>Possibilities to </a:t>
            </a:r>
            <a:r>
              <a:rPr lang="en-US" dirty="0"/>
              <a:t>improve performance of the implementations.</a:t>
            </a:r>
          </a:p>
          <a:p>
            <a:r>
              <a:rPr lang="en-US" dirty="0"/>
              <a:t>Systematic study of performance is necessary.</a:t>
            </a:r>
          </a:p>
          <a:p>
            <a:pPr lvl="1"/>
            <a:r>
              <a:rPr lang="en-US" dirty="0"/>
              <a:t>Over cores, nodes, data sizes.</a:t>
            </a:r>
          </a:p>
          <a:p>
            <a:r>
              <a:rPr lang="en-US" dirty="0"/>
              <a:t>The need for classification schemes.</a:t>
            </a:r>
          </a:p>
          <a:p>
            <a:pPr lvl="1"/>
            <a:r>
              <a:rPr lang="en-US" dirty="0"/>
              <a:t>CDs can be further extended.</a:t>
            </a:r>
          </a:p>
        </p:txBody>
      </p:sp>
      <p:sp>
        <p:nvSpPr>
          <p:cNvPr id="4" name="Date Placeholder 3"/>
          <p:cNvSpPr>
            <a:spLocks noGrp="1"/>
          </p:cNvSpPr>
          <p:nvPr>
            <p:ph type="dt" sz="half" idx="10"/>
          </p:nvPr>
        </p:nvSpPr>
        <p:spPr/>
        <p:txBody>
          <a:bodyPr/>
          <a:lstStyle/>
          <a:p>
            <a:pPr algn="r"/>
            <a:r>
              <a:rPr lang="en-US"/>
              <a:t>9/28/2016</a:t>
            </a:r>
            <a:endParaRPr lang="en-US" dirty="0"/>
          </a:p>
        </p:txBody>
      </p:sp>
      <p:sp>
        <p:nvSpPr>
          <p:cNvPr id="5" name="Footer Placeholder 4"/>
          <p:cNvSpPr>
            <a:spLocks noGrp="1"/>
          </p:cNvSpPr>
          <p:nvPr>
            <p:ph type="ftr" sz="quarter" idx="11"/>
          </p:nvPr>
        </p:nvSpPr>
        <p:spPr/>
        <p:txBody>
          <a:bodyPr/>
          <a:lstStyle/>
          <a:p>
            <a:pPr algn="ctr"/>
            <a:r>
              <a:rPr lang="en-US"/>
              <a:t>Ph.D. Dissertation Defense</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38</a:t>
            </a:fld>
            <a:endParaRPr lang="en-US" dirty="0"/>
          </a:p>
        </p:txBody>
      </p:sp>
    </p:spTree>
    <p:extLst>
      <p:ext uri="{BB962C8B-B14F-4D97-AF65-F5344CB8AC3E}">
        <p14:creationId xmlns:p14="http://schemas.microsoft.com/office/powerpoint/2010/main" val="2971091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lgn="r"/>
            <a:r>
              <a:rPr lang="en-US"/>
              <a:t>9/28/2016</a:t>
            </a:r>
            <a:endParaRPr lang="en-US" dirty="0"/>
          </a:p>
        </p:txBody>
      </p:sp>
      <p:sp>
        <p:nvSpPr>
          <p:cNvPr id="6" name="Footer Placeholder 5"/>
          <p:cNvSpPr>
            <a:spLocks noGrp="1"/>
          </p:cNvSpPr>
          <p:nvPr>
            <p:ph type="ftr" sz="quarter" idx="11"/>
          </p:nvPr>
        </p:nvSpPr>
        <p:spPr/>
        <p:txBody>
          <a:bodyPr/>
          <a:lstStyle/>
          <a:p>
            <a:pPr algn="ctr"/>
            <a:r>
              <a:rPr lang="en-US"/>
              <a:t>Ph.D. Dissertation Defense</a:t>
            </a:r>
            <a:endParaRPr lang="en-US" dirty="0"/>
          </a:p>
        </p:txBody>
      </p:sp>
      <p:sp>
        <p:nvSpPr>
          <p:cNvPr id="5" name="Slide Number Placeholder 4"/>
          <p:cNvSpPr>
            <a:spLocks noGrp="1"/>
          </p:cNvSpPr>
          <p:nvPr>
            <p:ph type="sldNum" sz="quarter" idx="12"/>
          </p:nvPr>
        </p:nvSpPr>
        <p:spPr/>
        <p:txBody>
          <a:bodyPr>
            <a:normAutofit fontScale="92500" lnSpcReduction="10000"/>
          </a:bodyPr>
          <a:lstStyle/>
          <a:p>
            <a:fld id="{9C1BBE50-AC4E-4E27-8193-601C5ABE0879}" type="slidenum">
              <a:rPr lang="en-US" smtClean="0"/>
              <a:t>39</a:t>
            </a:fld>
            <a:endParaRPr lang="en-US" dirty="0"/>
          </a:p>
        </p:txBody>
      </p:sp>
    </p:spTree>
    <p:extLst>
      <p:ext uri="{BB962C8B-B14F-4D97-AF65-F5344CB8AC3E}">
        <p14:creationId xmlns:p14="http://schemas.microsoft.com/office/powerpoint/2010/main" val="958338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and Benchmarking</a:t>
            </a:r>
          </a:p>
        </p:txBody>
      </p:sp>
      <p:sp>
        <p:nvSpPr>
          <p:cNvPr id="3" name="Content Placeholder 2"/>
          <p:cNvSpPr>
            <a:spLocks noGrp="1"/>
          </p:cNvSpPr>
          <p:nvPr>
            <p:ph idx="1"/>
          </p:nvPr>
        </p:nvSpPr>
        <p:spPr>
          <a:xfrm>
            <a:off x="328473" y="923278"/>
            <a:ext cx="11492051" cy="5751842"/>
          </a:xfrm>
          <a:solidFill>
            <a:schemeClr val="bg1"/>
          </a:solidFill>
        </p:spPr>
        <p:txBody>
          <a:bodyPr/>
          <a:lstStyle/>
          <a:p>
            <a:r>
              <a:rPr lang="en-US" dirty="0"/>
              <a:t>Performance factors.</a:t>
            </a:r>
          </a:p>
          <a:p>
            <a:pPr lvl="1"/>
            <a:r>
              <a:rPr lang="en-US" dirty="0"/>
              <a:t>Thread models.</a:t>
            </a:r>
          </a:p>
          <a:p>
            <a:pPr lvl="1"/>
            <a:r>
              <a:rPr lang="en-US" dirty="0"/>
              <a:t>Affinity.</a:t>
            </a:r>
          </a:p>
          <a:p>
            <a:pPr lvl="1"/>
            <a:r>
              <a:rPr lang="en-US" dirty="0"/>
              <a:t>Communication mechanisms.</a:t>
            </a:r>
          </a:p>
          <a:p>
            <a:pPr lvl="1"/>
            <a:r>
              <a:rPr lang="en-US" dirty="0"/>
              <a:t>Other factors of high-level languages</a:t>
            </a:r>
          </a:p>
          <a:p>
            <a:pPr lvl="2"/>
            <a:r>
              <a:rPr lang="en-US" dirty="0"/>
              <a:t>Garbage collection, serialization/deserialization, memory references and cache, data read/write</a:t>
            </a:r>
          </a:p>
          <a:p>
            <a:r>
              <a:rPr lang="en-US" dirty="0"/>
              <a:t>Parallel machine learning.</a:t>
            </a:r>
          </a:p>
          <a:p>
            <a:pPr lvl="1"/>
            <a:r>
              <a:rPr lang="en-US" dirty="0"/>
              <a:t>Dense matrix operations.</a:t>
            </a:r>
          </a:p>
          <a:p>
            <a:pPr lvl="1"/>
            <a:r>
              <a:rPr lang="en-US" dirty="0"/>
              <a:t>Collective communications. </a:t>
            </a:r>
            <a:r>
              <a:rPr lang="en-US" dirty="0">
                <a:solidFill>
                  <a:schemeClr val="accent5"/>
                </a:solidFill>
                <a:sym typeface="Wingdings" panose="05000000000000000000" pitchFamily="2" charset="2"/>
              </a:rPr>
              <a:t></a:t>
            </a:r>
            <a:r>
              <a:rPr lang="en-US" dirty="0">
                <a:sym typeface="Wingdings" panose="05000000000000000000" pitchFamily="2" charset="2"/>
              </a:rPr>
              <a:t> </a:t>
            </a:r>
            <a:r>
              <a:rPr lang="en-US" sz="1800" dirty="0">
                <a:solidFill>
                  <a:schemeClr val="accent5"/>
                </a:solidFill>
                <a:sym typeface="Wingdings" panose="05000000000000000000" pitchFamily="2" charset="2"/>
              </a:rPr>
              <a:t>contrast to scientific simulations</a:t>
            </a:r>
          </a:p>
          <a:p>
            <a:pPr lvl="1"/>
            <a:r>
              <a:rPr lang="en-US" dirty="0">
                <a:sym typeface="Wingdings" panose="05000000000000000000" pitchFamily="2" charset="2"/>
              </a:rPr>
              <a:t>Nested iterations.</a:t>
            </a:r>
            <a:endParaRPr lang="en-US" dirty="0"/>
          </a:p>
          <a:p>
            <a:r>
              <a:rPr lang="en-US" dirty="0"/>
              <a:t>Performance optimizations.</a:t>
            </a:r>
          </a:p>
          <a:p>
            <a:pPr lvl="1"/>
            <a:r>
              <a:rPr lang="en-US" dirty="0"/>
              <a:t>Significant performance improvement over previous factors.</a:t>
            </a:r>
          </a:p>
          <a:p>
            <a:r>
              <a:rPr lang="en-US" dirty="0"/>
              <a:t>Benchmark classification</a:t>
            </a:r>
          </a:p>
          <a:p>
            <a:pPr lvl="1"/>
            <a:r>
              <a:rPr lang="en-US" dirty="0"/>
              <a:t>Introduce Convergence Diamonds (CDs) classification</a:t>
            </a:r>
          </a:p>
        </p:txBody>
      </p:sp>
      <p:sp>
        <p:nvSpPr>
          <p:cNvPr id="4" name="Date Placeholder 3"/>
          <p:cNvSpPr>
            <a:spLocks noGrp="1"/>
          </p:cNvSpPr>
          <p:nvPr>
            <p:ph type="dt" sz="half" idx="10"/>
          </p:nvPr>
        </p:nvSpPr>
        <p:spPr/>
        <p:txBody>
          <a:bodyPr/>
          <a:lstStyle/>
          <a:p>
            <a:pPr algn="r"/>
            <a:r>
              <a:rPr lang="en-US"/>
              <a:t>9/28/2016</a:t>
            </a:r>
            <a:endParaRPr lang="en-US" dirty="0"/>
          </a:p>
        </p:txBody>
      </p:sp>
      <p:sp>
        <p:nvSpPr>
          <p:cNvPr id="5" name="Footer Placeholder 4"/>
          <p:cNvSpPr>
            <a:spLocks noGrp="1"/>
          </p:cNvSpPr>
          <p:nvPr>
            <p:ph type="ftr" sz="quarter" idx="11"/>
          </p:nvPr>
        </p:nvSpPr>
        <p:spPr/>
        <p:txBody>
          <a:bodyPr/>
          <a:lstStyle/>
          <a:p>
            <a:pPr algn="ctr"/>
            <a:r>
              <a:rPr lang="en-US"/>
              <a:t>Ph.D. Dissertation Defense</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4</a:t>
            </a:fld>
            <a:endParaRPr lang="en-US" dirty="0"/>
          </a:p>
        </p:txBody>
      </p:sp>
    </p:spTree>
    <p:extLst>
      <p:ext uri="{BB962C8B-B14F-4D97-AF65-F5344CB8AC3E}">
        <p14:creationId xmlns:p14="http://schemas.microsoft.com/office/powerpoint/2010/main" val="3223561241"/>
      </p:ext>
    </p:extLst>
  </p:cSld>
  <p:clrMapOvr>
    <a:masterClrMapping/>
  </p:clrMapOvr>
  <mc:AlternateContent xmlns:mc="http://schemas.openxmlformats.org/markup-compatibility/2006" xmlns:p14="http://schemas.microsoft.com/office/powerpoint/2010/main">
    <mc:Choice Requires="p14">
      <p:transition spd="slow" p14:dur="2000" advTm="117069"/>
    </mc:Choice>
    <mc:Fallback xmlns="">
      <p:transition spd="slow" advTm="11706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Systematic Study</a:t>
            </a:r>
          </a:p>
        </p:txBody>
      </p:sp>
      <p:sp>
        <p:nvSpPr>
          <p:cNvPr id="3" name="Content Placeholder 2"/>
          <p:cNvSpPr>
            <a:spLocks noGrp="1"/>
          </p:cNvSpPr>
          <p:nvPr>
            <p:ph idx="1"/>
          </p:nvPr>
        </p:nvSpPr>
        <p:spPr/>
        <p:txBody>
          <a:bodyPr/>
          <a:lstStyle/>
          <a:p>
            <a:r>
              <a:rPr lang="en-US" dirty="0"/>
              <a:t>Performance scaling,</a:t>
            </a:r>
          </a:p>
          <a:p>
            <a:pPr lvl="1"/>
            <a:r>
              <a:rPr lang="en-US" dirty="0"/>
              <a:t>Over many cores within a node.</a:t>
            </a:r>
          </a:p>
          <a:p>
            <a:pPr lvl="1"/>
            <a:r>
              <a:rPr lang="en-US" dirty="0"/>
              <a:t>Across nodes.</a:t>
            </a:r>
          </a:p>
          <a:p>
            <a:pPr lvl="1"/>
            <a:r>
              <a:rPr lang="en-US" dirty="0"/>
              <a:t>With varying data sizes.</a:t>
            </a:r>
          </a:p>
          <a:p>
            <a:r>
              <a:rPr lang="en-US" dirty="0"/>
              <a:t>Multiple applications</a:t>
            </a:r>
          </a:p>
          <a:p>
            <a:pPr lvl="1"/>
            <a:r>
              <a:rPr lang="en-US" dirty="0"/>
              <a:t>DA-MDS, K-Means, DA-PWC, and </a:t>
            </a:r>
            <a:r>
              <a:rPr lang="en-US" dirty="0" err="1"/>
              <a:t>MDSasChisq</a:t>
            </a:r>
            <a:endParaRPr lang="en-US" dirty="0"/>
          </a:p>
          <a:p>
            <a:r>
              <a:rPr lang="en-US" dirty="0"/>
              <a:t>Frameworks</a:t>
            </a:r>
          </a:p>
          <a:p>
            <a:pPr lvl="1"/>
            <a:r>
              <a:rPr lang="en-US" dirty="0"/>
              <a:t>MPI, </a:t>
            </a:r>
            <a:r>
              <a:rPr lang="en-US" dirty="0" err="1"/>
              <a:t>Flink</a:t>
            </a:r>
            <a:r>
              <a:rPr lang="en-US" dirty="0"/>
              <a:t>, and Spark</a:t>
            </a:r>
          </a:p>
        </p:txBody>
      </p:sp>
      <p:sp>
        <p:nvSpPr>
          <p:cNvPr id="4" name="Date Placeholder 3"/>
          <p:cNvSpPr>
            <a:spLocks noGrp="1"/>
          </p:cNvSpPr>
          <p:nvPr>
            <p:ph type="dt" sz="half" idx="10"/>
          </p:nvPr>
        </p:nvSpPr>
        <p:spPr/>
        <p:txBody>
          <a:bodyPr/>
          <a:lstStyle/>
          <a:p>
            <a:pPr algn="r"/>
            <a:r>
              <a:rPr lang="en-US"/>
              <a:t>9/28/2016</a:t>
            </a:r>
            <a:endParaRPr lang="en-US" dirty="0"/>
          </a:p>
        </p:txBody>
      </p:sp>
      <p:sp>
        <p:nvSpPr>
          <p:cNvPr id="5" name="Footer Placeholder 4"/>
          <p:cNvSpPr>
            <a:spLocks noGrp="1"/>
          </p:cNvSpPr>
          <p:nvPr>
            <p:ph type="ftr" sz="quarter" idx="11"/>
          </p:nvPr>
        </p:nvSpPr>
        <p:spPr/>
        <p:txBody>
          <a:bodyPr/>
          <a:lstStyle/>
          <a:p>
            <a:pPr algn="ctr"/>
            <a:r>
              <a:rPr lang="en-US"/>
              <a:t>Ph.D. Dissertation Defense</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5</a:t>
            </a:fld>
            <a:endParaRPr lang="en-US" dirty="0"/>
          </a:p>
        </p:txBody>
      </p:sp>
    </p:spTree>
    <p:extLst>
      <p:ext uri="{BB962C8B-B14F-4D97-AF65-F5344CB8AC3E}">
        <p14:creationId xmlns:p14="http://schemas.microsoft.com/office/powerpoint/2010/main" val="4090824910"/>
      </p:ext>
    </p:extLst>
  </p:cSld>
  <p:clrMapOvr>
    <a:masterClrMapping/>
  </p:clrMapOvr>
  <mc:AlternateContent xmlns:mc="http://schemas.openxmlformats.org/markup-compatibility/2006" xmlns:p14="http://schemas.microsoft.com/office/powerpoint/2010/main">
    <mc:Choice Requires="p14">
      <p:transition spd="slow" p14:dur="2000" advTm="108233"/>
    </mc:Choice>
    <mc:Fallback xmlns="">
      <p:transition spd="slow" advTm="10823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to Expect in Upcoming Slides</a:t>
            </a:r>
          </a:p>
        </p:txBody>
      </p:sp>
      <p:sp>
        <p:nvSpPr>
          <p:cNvPr id="4" name="Date Placeholder 3"/>
          <p:cNvSpPr>
            <a:spLocks noGrp="1"/>
          </p:cNvSpPr>
          <p:nvPr>
            <p:ph type="dt" sz="half" idx="10"/>
          </p:nvPr>
        </p:nvSpPr>
        <p:spPr/>
        <p:txBody>
          <a:bodyPr/>
          <a:lstStyle/>
          <a:p>
            <a:pPr algn="r"/>
            <a:r>
              <a:rPr lang="en-US"/>
              <a:t>5/16/2016</a:t>
            </a:r>
            <a:endParaRPr lang="en-US" dirty="0"/>
          </a:p>
        </p:txBody>
      </p:sp>
      <p:sp>
        <p:nvSpPr>
          <p:cNvPr id="595" name="Up Arrow 594"/>
          <p:cNvSpPr/>
          <p:nvPr/>
        </p:nvSpPr>
        <p:spPr>
          <a:xfrm>
            <a:off x="8116874" y="2745875"/>
            <a:ext cx="672353" cy="1712535"/>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596"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28474" y="1011681"/>
            <a:ext cx="7417032" cy="4377093"/>
          </a:xfrm>
        </p:spPr>
      </p:pic>
      <p:sp>
        <p:nvSpPr>
          <p:cNvPr id="597" name="TextBox 596"/>
          <p:cNvSpPr txBox="1"/>
          <p:nvPr/>
        </p:nvSpPr>
        <p:spPr>
          <a:xfrm>
            <a:off x="454962" y="5495757"/>
            <a:ext cx="1164101" cy="369332"/>
          </a:xfrm>
          <a:prstGeom prst="rect">
            <a:avLst/>
          </a:prstGeom>
          <a:noFill/>
        </p:spPr>
        <p:txBody>
          <a:bodyPr wrap="none" rtlCol="0">
            <a:spAutoFit/>
          </a:bodyPr>
          <a:lstStyle/>
          <a:p>
            <a:r>
              <a:rPr lang="en-US" dirty="0">
                <a:solidFill>
                  <a:schemeClr val="accent5"/>
                </a:solidFill>
              </a:rPr>
              <a:t>48 Nodes</a:t>
            </a:r>
          </a:p>
        </p:txBody>
      </p:sp>
      <p:sp>
        <p:nvSpPr>
          <p:cNvPr id="598" name="TextBox 597"/>
          <p:cNvSpPr txBox="1"/>
          <p:nvPr/>
        </p:nvSpPr>
        <p:spPr>
          <a:xfrm>
            <a:off x="6783906" y="5492774"/>
            <a:ext cx="1308371" cy="369332"/>
          </a:xfrm>
          <a:prstGeom prst="rect">
            <a:avLst/>
          </a:prstGeom>
          <a:noFill/>
        </p:spPr>
        <p:txBody>
          <a:bodyPr wrap="none" rtlCol="0">
            <a:spAutoFit/>
          </a:bodyPr>
          <a:lstStyle/>
          <a:p>
            <a:r>
              <a:rPr lang="en-US" dirty="0">
                <a:solidFill>
                  <a:schemeClr val="accent5"/>
                </a:solidFill>
              </a:rPr>
              <a:t>128 Nodes</a:t>
            </a:r>
          </a:p>
        </p:txBody>
      </p:sp>
      <p:cxnSp>
        <p:nvCxnSpPr>
          <p:cNvPr id="599" name="Straight Connector 598"/>
          <p:cNvCxnSpPr/>
          <p:nvPr/>
        </p:nvCxnSpPr>
        <p:spPr>
          <a:xfrm>
            <a:off x="1081095" y="4635146"/>
            <a:ext cx="0" cy="86061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p:nvPr/>
        </p:nvCxnSpPr>
        <p:spPr>
          <a:xfrm flipH="1">
            <a:off x="7476564" y="5040083"/>
            <a:ext cx="1922" cy="50292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01" name="TextBox 600"/>
          <p:cNvSpPr txBox="1"/>
          <p:nvPr/>
        </p:nvSpPr>
        <p:spPr>
          <a:xfrm>
            <a:off x="7844503" y="2376543"/>
            <a:ext cx="3748142" cy="369332"/>
          </a:xfrm>
          <a:prstGeom prst="rect">
            <a:avLst/>
          </a:prstGeom>
          <a:noFill/>
        </p:spPr>
        <p:txBody>
          <a:bodyPr wrap="none" rtlCol="0">
            <a:spAutoFit/>
          </a:bodyPr>
          <a:lstStyle/>
          <a:p>
            <a:r>
              <a:rPr lang="en-US" dirty="0">
                <a:solidFill>
                  <a:schemeClr val="accent6"/>
                </a:solidFill>
              </a:rPr>
              <a:t>&gt;40x Speedup with optimizations</a:t>
            </a:r>
          </a:p>
        </p:txBody>
      </p:sp>
      <p:sp>
        <p:nvSpPr>
          <p:cNvPr id="602" name="TextBox 601"/>
          <p:cNvSpPr txBox="1"/>
          <p:nvPr/>
        </p:nvSpPr>
        <p:spPr>
          <a:xfrm>
            <a:off x="7844503" y="4273744"/>
            <a:ext cx="2087431" cy="369332"/>
          </a:xfrm>
          <a:prstGeom prst="rect">
            <a:avLst/>
          </a:prstGeom>
          <a:noFill/>
        </p:spPr>
        <p:txBody>
          <a:bodyPr wrap="none" rtlCol="0">
            <a:spAutoFit/>
          </a:bodyPr>
          <a:lstStyle/>
          <a:p>
            <a:r>
              <a:rPr lang="en-US" dirty="0"/>
              <a:t>All-MPI approach</a:t>
            </a:r>
          </a:p>
        </p:txBody>
      </p:sp>
      <p:sp>
        <p:nvSpPr>
          <p:cNvPr id="603" name="TextBox 602"/>
          <p:cNvSpPr txBox="1"/>
          <p:nvPr/>
        </p:nvSpPr>
        <p:spPr>
          <a:xfrm>
            <a:off x="7844503" y="3945643"/>
            <a:ext cx="2879314" cy="369332"/>
          </a:xfrm>
          <a:prstGeom prst="rect">
            <a:avLst/>
          </a:prstGeom>
          <a:noFill/>
        </p:spPr>
        <p:txBody>
          <a:bodyPr wrap="none" rtlCol="0">
            <a:spAutoFit/>
          </a:bodyPr>
          <a:lstStyle/>
          <a:p>
            <a:r>
              <a:rPr lang="en-US" dirty="0"/>
              <a:t>Hybrid Threads and MPI</a:t>
            </a:r>
          </a:p>
        </p:txBody>
      </p:sp>
      <p:cxnSp>
        <p:nvCxnSpPr>
          <p:cNvPr id="604" name="Straight Arrow Connector 603"/>
          <p:cNvCxnSpPr/>
          <p:nvPr/>
        </p:nvCxnSpPr>
        <p:spPr>
          <a:xfrm flipH="1">
            <a:off x="7611035" y="4458410"/>
            <a:ext cx="28785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5" name="Straight Arrow Connector 604"/>
          <p:cNvCxnSpPr/>
          <p:nvPr/>
        </p:nvCxnSpPr>
        <p:spPr>
          <a:xfrm flipH="1">
            <a:off x="7611035" y="4130309"/>
            <a:ext cx="28785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6" name="Straight Arrow Connector 605"/>
          <p:cNvCxnSpPr/>
          <p:nvPr/>
        </p:nvCxnSpPr>
        <p:spPr>
          <a:xfrm flipH="1">
            <a:off x="7611035" y="2586324"/>
            <a:ext cx="28785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7" name="Straight Arrow Connector 606"/>
          <p:cNvCxnSpPr/>
          <p:nvPr/>
        </p:nvCxnSpPr>
        <p:spPr>
          <a:xfrm flipH="1">
            <a:off x="7611035" y="1429877"/>
            <a:ext cx="28785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8" name="TextBox 607"/>
          <p:cNvSpPr txBox="1"/>
          <p:nvPr/>
        </p:nvSpPr>
        <p:spPr>
          <a:xfrm>
            <a:off x="7844503" y="1245218"/>
            <a:ext cx="3219151" cy="369332"/>
          </a:xfrm>
          <a:prstGeom prst="rect">
            <a:avLst/>
          </a:prstGeom>
          <a:noFill/>
        </p:spPr>
        <p:txBody>
          <a:bodyPr wrap="none" rtlCol="0">
            <a:spAutoFit/>
          </a:bodyPr>
          <a:lstStyle/>
          <a:p>
            <a:r>
              <a:rPr lang="en-US" dirty="0"/>
              <a:t>64x Ideal (if life was so fair!)</a:t>
            </a:r>
          </a:p>
        </p:txBody>
      </p:sp>
      <p:sp>
        <p:nvSpPr>
          <p:cNvPr id="609" name="TextBox 608"/>
          <p:cNvSpPr txBox="1"/>
          <p:nvPr/>
        </p:nvSpPr>
        <p:spPr>
          <a:xfrm>
            <a:off x="8789227" y="3507868"/>
            <a:ext cx="2876108" cy="461665"/>
          </a:xfrm>
          <a:prstGeom prst="rect">
            <a:avLst/>
          </a:prstGeom>
          <a:noFill/>
        </p:spPr>
        <p:txBody>
          <a:bodyPr wrap="none" rtlCol="0">
            <a:spAutoFit/>
          </a:bodyPr>
          <a:lstStyle/>
          <a:p>
            <a:r>
              <a:rPr lang="en-US" sz="2400" dirty="0">
                <a:solidFill>
                  <a:schemeClr val="accent5"/>
                </a:solidFill>
              </a:rPr>
              <a:t>We’ll discuss today</a:t>
            </a:r>
          </a:p>
        </p:txBody>
      </p:sp>
      <p:sp>
        <p:nvSpPr>
          <p:cNvPr id="610" name="TextBox 609"/>
          <p:cNvSpPr txBox="1"/>
          <p:nvPr/>
        </p:nvSpPr>
        <p:spPr>
          <a:xfrm>
            <a:off x="2472495" y="5492774"/>
            <a:ext cx="3685279" cy="584775"/>
          </a:xfrm>
          <a:prstGeom prst="rect">
            <a:avLst/>
          </a:prstGeom>
          <a:noFill/>
        </p:spPr>
        <p:txBody>
          <a:bodyPr wrap="square" rtlCol="0">
            <a:spAutoFit/>
          </a:bodyPr>
          <a:lstStyle/>
          <a:p>
            <a:pPr algn="ctr"/>
            <a:r>
              <a:rPr lang="en-US" sz="1600" dirty="0"/>
              <a:t>Intel Haswell HPC  Cluster with 24 core nodes and 40Gbps </a:t>
            </a:r>
            <a:r>
              <a:rPr lang="en-US" sz="1600" dirty="0" err="1"/>
              <a:t>Infiniband</a:t>
            </a:r>
            <a:endParaRPr lang="en-US" sz="1600" dirty="0"/>
          </a:p>
        </p:txBody>
      </p:sp>
      <p:sp>
        <p:nvSpPr>
          <p:cNvPr id="611" name="Slide Number Placeholder 610"/>
          <p:cNvSpPr>
            <a:spLocks noGrp="1"/>
          </p:cNvSpPr>
          <p:nvPr>
            <p:ph type="sldNum" sz="quarter" idx="12"/>
          </p:nvPr>
        </p:nvSpPr>
        <p:spPr/>
        <p:txBody>
          <a:bodyPr>
            <a:normAutofit fontScale="92500" lnSpcReduction="10000"/>
          </a:bodyPr>
          <a:lstStyle/>
          <a:p>
            <a:fld id="{9C1BBE50-AC4E-4E27-8193-601C5ABE0879}" type="slidenum">
              <a:rPr lang="en-US" smtClean="0"/>
              <a:t>6</a:t>
            </a:fld>
            <a:endParaRPr lang="en-US" dirty="0"/>
          </a:p>
        </p:txBody>
      </p:sp>
    </p:spTree>
    <p:custDataLst>
      <p:tags r:id="rId1"/>
    </p:custDataLst>
    <p:extLst>
      <p:ext uri="{BB962C8B-B14F-4D97-AF65-F5344CB8AC3E}">
        <p14:creationId xmlns:p14="http://schemas.microsoft.com/office/powerpoint/2010/main" val="3962075684"/>
      </p:ext>
    </p:extLst>
  </p:cSld>
  <p:clrMapOvr>
    <a:masterClrMapping/>
  </p:clrMapOvr>
  <mc:AlternateContent xmlns:mc="http://schemas.openxmlformats.org/markup-compatibility/2006" xmlns:p14="http://schemas.microsoft.com/office/powerpoint/2010/main">
    <mc:Choice Requires="p14">
      <p:transition spd="slow" p14:dur="2000" advTm="103740"/>
    </mc:Choice>
    <mc:Fallback xmlns="">
      <p:transition spd="slow" advTm="1037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95"/>
                                        </p:tgtEl>
                                        <p:attrNameLst>
                                          <p:attrName>style.visibility</p:attrName>
                                        </p:attrNameLst>
                                      </p:cBhvr>
                                      <p:to>
                                        <p:strVal val="visible"/>
                                      </p:to>
                                    </p:set>
                                    <p:animEffect transition="in" filter="wipe(down)">
                                      <p:cBhvr>
                                        <p:cTn id="7" dur="500"/>
                                        <p:tgtEl>
                                          <p:spTgt spid="595"/>
                                        </p:tgtEl>
                                      </p:cBhvr>
                                    </p:animEffect>
                                  </p:childTnLst>
                                </p:cTn>
                              </p:par>
                              <p:par>
                                <p:cTn id="8" presetID="1" presetClass="exit" presetSubtype="0" fill="hold" grpId="0" nodeType="withEffect">
                                  <p:stCondLst>
                                    <p:cond delay="0"/>
                                  </p:stCondLst>
                                  <p:childTnLst>
                                    <p:set>
                                      <p:cBhvr>
                                        <p:cTn id="9" dur="1" fill="hold">
                                          <p:stCondLst>
                                            <p:cond delay="0"/>
                                          </p:stCondLst>
                                        </p:cTn>
                                        <p:tgtEl>
                                          <p:spTgt spid="603"/>
                                        </p:tgtEl>
                                        <p:attrNameLst>
                                          <p:attrName>style.visibility</p:attrName>
                                        </p:attrNameLst>
                                      </p:cBhvr>
                                      <p:to>
                                        <p:strVal val="hidden"/>
                                      </p:to>
                                    </p:set>
                                  </p:childTnLst>
                                </p:cTn>
                              </p:par>
                              <p:par>
                                <p:cTn id="10" presetID="1" presetClass="exit" presetSubtype="0" fill="hold" nodeType="withEffect">
                                  <p:stCondLst>
                                    <p:cond delay="0"/>
                                  </p:stCondLst>
                                  <p:childTnLst>
                                    <p:set>
                                      <p:cBhvr>
                                        <p:cTn id="11" dur="1" fill="hold">
                                          <p:stCondLst>
                                            <p:cond delay="0"/>
                                          </p:stCondLst>
                                        </p:cTn>
                                        <p:tgtEl>
                                          <p:spTgt spid="605"/>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602"/>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604"/>
                                        </p:tgtEl>
                                        <p:attrNameLst>
                                          <p:attrName>style.visibility</p:attrName>
                                        </p:attrNameLst>
                                      </p:cBhvr>
                                      <p:to>
                                        <p:strVal val="hidden"/>
                                      </p:to>
                                    </p:se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 grpId="0" animBg="1"/>
      <p:bldP spid="602" grpId="0"/>
      <p:bldP spid="603" grpId="0"/>
      <p:bldP spid="60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Canvas 107"/>
          <p:cNvGrpSpPr/>
          <p:nvPr/>
        </p:nvGrpSpPr>
        <p:grpSpPr>
          <a:xfrm>
            <a:off x="3551288" y="3786431"/>
            <a:ext cx="3584754" cy="1676116"/>
            <a:chOff x="0" y="0"/>
            <a:chExt cx="3060065" cy="1417320"/>
          </a:xfrm>
        </p:grpSpPr>
        <p:sp>
          <p:nvSpPr>
            <p:cNvPr id="12" name="Rectangle 11"/>
            <p:cNvSpPr/>
            <p:nvPr/>
          </p:nvSpPr>
          <p:spPr>
            <a:xfrm>
              <a:off x="0" y="0"/>
              <a:ext cx="3060065" cy="1417320"/>
            </a:xfrm>
            <a:prstGeom prst="rect">
              <a:avLst/>
            </a:prstGeom>
            <a:solidFill>
              <a:schemeClr val="bg1"/>
            </a:solidFill>
          </p:spPr>
        </p:sp>
        <p:sp>
          <p:nvSpPr>
            <p:cNvPr id="13" name="Flowchart: Document 12"/>
            <p:cNvSpPr/>
            <p:nvPr/>
          </p:nvSpPr>
          <p:spPr>
            <a:xfrm>
              <a:off x="206477" y="232410"/>
              <a:ext cx="313371" cy="273685"/>
            </a:xfrm>
            <a:prstGeom prst="flowChartDocumen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algn="ctr">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rPr>
                <a:t>Data</a:t>
              </a:r>
              <a:endParaRPr lang="en-US" sz="1200" dirty="0">
                <a:effectLst/>
                <a:latin typeface="Calibri" panose="020F0502020204030204" pitchFamily="34" charset="0"/>
                <a:ea typeface="Times New Roman" panose="02020603050405020304" pitchFamily="18" charset="0"/>
              </a:endParaRPr>
            </a:p>
          </p:txBody>
        </p:sp>
        <p:sp>
          <p:nvSpPr>
            <p:cNvPr id="14" name="Oval 13"/>
            <p:cNvSpPr/>
            <p:nvPr/>
          </p:nvSpPr>
          <p:spPr>
            <a:xfrm>
              <a:off x="683699" y="236855"/>
              <a:ext cx="365760" cy="27432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432" rIns="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a:solidFill>
                    <a:srgbClr val="000000"/>
                  </a:solidFill>
                  <a:effectLst/>
                  <a:latin typeface="Calibri" panose="020F0502020204030204" pitchFamily="34" charset="0"/>
                  <a:ea typeface="Calibri" panose="020F0502020204030204" pitchFamily="34" charset="0"/>
                  <a:cs typeface="Iskoola Pota" panose="020B0502040204020203" pitchFamily="34" charset="0"/>
                </a:rPr>
                <a:t>Task</a:t>
              </a:r>
              <a:endParaRPr lang="en-US" sz="1200">
                <a:effectLst/>
                <a:latin typeface="Calibri" panose="020F0502020204030204" pitchFamily="34" charset="0"/>
                <a:ea typeface="Times New Roman" panose="02020603050405020304" pitchFamily="18" charset="0"/>
              </a:endParaRPr>
            </a:p>
          </p:txBody>
        </p:sp>
        <p:cxnSp>
          <p:nvCxnSpPr>
            <p:cNvPr id="15" name="Straight Arrow Connector 14"/>
            <p:cNvCxnSpPr/>
            <p:nvPr/>
          </p:nvCxnSpPr>
          <p:spPr>
            <a:xfrm>
              <a:off x="519869" y="369253"/>
              <a:ext cx="163830" cy="476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833500" y="231775"/>
              <a:ext cx="365760" cy="27432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432" rIns="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a:solidFill>
                    <a:srgbClr val="000000"/>
                  </a:solidFill>
                  <a:effectLst/>
                  <a:latin typeface="Calibri" panose="020F0502020204030204" pitchFamily="34" charset="0"/>
                  <a:ea typeface="Calibri" panose="020F0502020204030204" pitchFamily="34" charset="0"/>
                  <a:cs typeface="Iskoola Pota" panose="020B0502040204020203" pitchFamily="34" charset="0"/>
                </a:rPr>
                <a:t>Task</a:t>
              </a:r>
              <a:endParaRPr lang="en-US" sz="1200">
                <a:effectLst/>
                <a:latin typeface="Calibri" panose="020F0502020204030204" pitchFamily="34" charset="0"/>
                <a:ea typeface="Times New Roman" panose="02020603050405020304" pitchFamily="18" charset="0"/>
              </a:endParaRPr>
            </a:p>
          </p:txBody>
        </p:sp>
        <p:cxnSp>
          <p:nvCxnSpPr>
            <p:cNvPr id="17" name="Straight Arrow Connector 16"/>
            <p:cNvCxnSpPr/>
            <p:nvPr/>
          </p:nvCxnSpPr>
          <p:spPr>
            <a:xfrm flipV="1">
              <a:off x="1049459" y="368935"/>
              <a:ext cx="784041" cy="508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501661" y="694061"/>
              <a:ext cx="365760" cy="27432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432" rIns="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a:solidFill>
                    <a:srgbClr val="000000"/>
                  </a:solidFill>
                  <a:effectLst/>
                  <a:latin typeface="Calibri" panose="020F0502020204030204" pitchFamily="34" charset="0"/>
                  <a:ea typeface="Calibri" panose="020F0502020204030204" pitchFamily="34" charset="0"/>
                </a:rPr>
                <a:t>Task</a:t>
              </a:r>
              <a:endParaRPr lang="en-US" sz="1200">
                <a:effectLst/>
                <a:latin typeface="Calibri" panose="020F0502020204030204" pitchFamily="34" charset="0"/>
                <a:ea typeface="Times New Roman" panose="02020603050405020304" pitchFamily="18" charset="0"/>
              </a:endParaRPr>
            </a:p>
          </p:txBody>
        </p:sp>
        <p:cxnSp>
          <p:nvCxnSpPr>
            <p:cNvPr id="19" name="Straight Arrow Connector 18"/>
            <p:cNvCxnSpPr/>
            <p:nvPr/>
          </p:nvCxnSpPr>
          <p:spPr>
            <a:xfrm flipV="1">
              <a:off x="1798841" y="506095"/>
              <a:ext cx="103239" cy="18796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Flowchart: Document 19"/>
            <p:cNvSpPr/>
            <p:nvPr/>
          </p:nvSpPr>
          <p:spPr>
            <a:xfrm>
              <a:off x="2602198" y="234950"/>
              <a:ext cx="331971" cy="271145"/>
            </a:xfrm>
            <a:prstGeom prst="flowChartDocumen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algn="ct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Data</a:t>
              </a:r>
              <a:endParaRPr lang="en-US" sz="1200">
                <a:effectLst/>
                <a:latin typeface="Calibri" panose="020F0502020204030204" pitchFamily="34" charset="0"/>
                <a:ea typeface="Times New Roman" panose="02020603050405020304" pitchFamily="18" charset="0"/>
              </a:endParaRPr>
            </a:p>
          </p:txBody>
        </p:sp>
        <p:cxnSp>
          <p:nvCxnSpPr>
            <p:cNvPr id="21" name="Straight Arrow Connector 20"/>
            <p:cNvCxnSpPr/>
            <p:nvPr/>
          </p:nvCxnSpPr>
          <p:spPr>
            <a:xfrm>
              <a:off x="2199260" y="368935"/>
              <a:ext cx="402938" cy="285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Connector: Curved 105"/>
            <p:cNvCxnSpPr/>
            <p:nvPr/>
          </p:nvCxnSpPr>
          <p:spPr>
            <a:xfrm rot="5400000">
              <a:off x="2038657" y="268743"/>
              <a:ext cx="459746" cy="939530"/>
            </a:xfrm>
            <a:prstGeom prst="curvedConnector3">
              <a:avLst>
                <a:gd name="adj1" fmla="val 149723"/>
              </a:avLst>
            </a:prstGeom>
            <a:ln>
              <a:tailEnd type="triangle"/>
            </a:ln>
          </p:spPr>
          <p:style>
            <a:lnRef idx="1">
              <a:schemeClr val="dk1"/>
            </a:lnRef>
            <a:fillRef idx="0">
              <a:schemeClr val="dk1"/>
            </a:fillRef>
            <a:effectRef idx="0">
              <a:schemeClr val="dk1"/>
            </a:effectRef>
            <a:fontRef idx="minor">
              <a:schemeClr val="tx1"/>
            </a:fontRef>
          </p:style>
        </p:cxnSp>
        <p:sp>
          <p:nvSpPr>
            <p:cNvPr id="23" name="Oval 22"/>
            <p:cNvSpPr/>
            <p:nvPr/>
          </p:nvSpPr>
          <p:spPr>
            <a:xfrm>
              <a:off x="706559" y="694055"/>
              <a:ext cx="365760" cy="27432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432" rIns="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a:solidFill>
                    <a:srgbClr val="000000"/>
                  </a:solidFill>
                  <a:effectLst/>
                  <a:latin typeface="Calibri" panose="020F0502020204030204" pitchFamily="34" charset="0"/>
                  <a:ea typeface="Calibri" panose="020F0502020204030204" pitchFamily="34" charset="0"/>
                  <a:cs typeface="Iskoola Pota" panose="020B0502040204020203" pitchFamily="34" charset="0"/>
                </a:rPr>
                <a:t>Task</a:t>
              </a:r>
              <a:endParaRPr lang="en-US" sz="1200">
                <a:effectLst/>
                <a:latin typeface="Calibri" panose="020F0502020204030204" pitchFamily="34" charset="0"/>
                <a:ea typeface="Times New Roman" panose="02020603050405020304" pitchFamily="18" charset="0"/>
              </a:endParaRPr>
            </a:p>
          </p:txBody>
        </p:sp>
        <p:cxnSp>
          <p:nvCxnSpPr>
            <p:cNvPr id="24" name="Straight Arrow Connector 23"/>
            <p:cNvCxnSpPr/>
            <p:nvPr/>
          </p:nvCxnSpPr>
          <p:spPr>
            <a:xfrm>
              <a:off x="363163" y="506095"/>
              <a:ext cx="343396" cy="32512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072319" y="831215"/>
              <a:ext cx="429342" cy="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a:t>Programming Models</a:t>
            </a:r>
          </a:p>
        </p:txBody>
      </p:sp>
      <p:sp>
        <p:nvSpPr>
          <p:cNvPr id="3" name="Content Placeholder 2"/>
          <p:cNvSpPr>
            <a:spLocks noGrp="1"/>
          </p:cNvSpPr>
          <p:nvPr>
            <p:ph idx="1"/>
          </p:nvPr>
        </p:nvSpPr>
        <p:spPr/>
        <p:txBody>
          <a:bodyPr/>
          <a:lstStyle/>
          <a:p>
            <a:r>
              <a:rPr lang="en-US" dirty="0"/>
              <a:t>Shared Memory (SM).</a:t>
            </a:r>
          </a:p>
          <a:p>
            <a:pPr lvl="1"/>
            <a:r>
              <a:rPr lang="en-US" dirty="0" err="1"/>
              <a:t>Pthreads</a:t>
            </a:r>
            <a:r>
              <a:rPr lang="en-US" dirty="0"/>
              <a:t>, Java threads.</a:t>
            </a:r>
          </a:p>
          <a:p>
            <a:pPr lvl="1"/>
            <a:r>
              <a:rPr lang="en-US" dirty="0" err="1"/>
              <a:t>OpenMP</a:t>
            </a:r>
            <a:r>
              <a:rPr lang="en-US" dirty="0"/>
              <a:t>, Habanero Java (HJ).</a:t>
            </a:r>
          </a:p>
          <a:p>
            <a:r>
              <a:rPr lang="en-US" dirty="0"/>
              <a:t>Distributed Memory (DM).</a:t>
            </a:r>
          </a:p>
          <a:p>
            <a:pPr lvl="1"/>
            <a:r>
              <a:rPr lang="en-US" dirty="0"/>
              <a:t>Message Passing Interface (MPI).</a:t>
            </a:r>
          </a:p>
          <a:p>
            <a:pPr lvl="1"/>
            <a:r>
              <a:rPr lang="en-US" dirty="0"/>
              <a:t>Hadoop, Twister, Harp</a:t>
            </a:r>
          </a:p>
          <a:p>
            <a:r>
              <a:rPr lang="en-US" dirty="0"/>
              <a:t>Hybrid of SM and DM.</a:t>
            </a:r>
          </a:p>
          <a:p>
            <a:pPr lvl="1"/>
            <a:r>
              <a:rPr lang="en-US" dirty="0"/>
              <a:t>MPI+{OpenMP,HJ}.</a:t>
            </a:r>
          </a:p>
          <a:p>
            <a:r>
              <a:rPr lang="en-US" dirty="0"/>
              <a:t>Dataflow.</a:t>
            </a:r>
          </a:p>
          <a:p>
            <a:pPr lvl="1"/>
            <a:r>
              <a:rPr lang="en-US" dirty="0"/>
              <a:t>Hybrid of SM and DM.</a:t>
            </a:r>
          </a:p>
          <a:p>
            <a:pPr lvl="1"/>
            <a:r>
              <a:rPr lang="en-US" dirty="0"/>
              <a:t>Spark, </a:t>
            </a:r>
            <a:r>
              <a:rPr lang="en-US" dirty="0" err="1"/>
              <a:t>Flink</a:t>
            </a:r>
            <a:r>
              <a:rPr lang="en-US" dirty="0"/>
              <a:t>.</a:t>
            </a:r>
          </a:p>
        </p:txBody>
      </p:sp>
      <p:sp>
        <p:nvSpPr>
          <p:cNvPr id="4" name="Date Placeholder 3"/>
          <p:cNvSpPr>
            <a:spLocks noGrp="1"/>
          </p:cNvSpPr>
          <p:nvPr>
            <p:ph type="dt" sz="half" idx="10"/>
          </p:nvPr>
        </p:nvSpPr>
        <p:spPr/>
        <p:txBody>
          <a:bodyPr/>
          <a:lstStyle/>
          <a:p>
            <a:pPr algn="r"/>
            <a:r>
              <a:rPr lang="en-US"/>
              <a:t>9/28/2016</a:t>
            </a:r>
            <a:endParaRPr lang="en-US" dirty="0"/>
          </a:p>
        </p:txBody>
      </p:sp>
      <p:sp>
        <p:nvSpPr>
          <p:cNvPr id="5" name="Footer Placeholder 4"/>
          <p:cNvSpPr>
            <a:spLocks noGrp="1"/>
          </p:cNvSpPr>
          <p:nvPr>
            <p:ph type="ftr" sz="quarter" idx="11"/>
          </p:nvPr>
        </p:nvSpPr>
        <p:spPr/>
        <p:txBody>
          <a:bodyPr/>
          <a:lstStyle/>
          <a:p>
            <a:pPr algn="ctr"/>
            <a:r>
              <a:rPr lang="en-US"/>
              <a:t>Ph.D. Dissertation Defense</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7</a:t>
            </a:fld>
            <a:endParaRPr lang="en-US" dirty="0"/>
          </a:p>
        </p:txBody>
      </p:sp>
      <p:grpSp>
        <p:nvGrpSpPr>
          <p:cNvPr id="52" name="Canvas 79"/>
          <p:cNvGrpSpPr/>
          <p:nvPr/>
        </p:nvGrpSpPr>
        <p:grpSpPr>
          <a:xfrm>
            <a:off x="7660573" y="-101779"/>
            <a:ext cx="3620982" cy="2447497"/>
            <a:chOff x="0" y="0"/>
            <a:chExt cx="2447925" cy="1859280"/>
          </a:xfrm>
        </p:grpSpPr>
        <p:sp>
          <p:nvSpPr>
            <p:cNvPr id="53" name="Rectangle 52"/>
            <p:cNvSpPr/>
            <p:nvPr/>
          </p:nvSpPr>
          <p:spPr>
            <a:xfrm>
              <a:off x="0" y="0"/>
              <a:ext cx="2447925" cy="1859280"/>
            </a:xfrm>
            <a:prstGeom prst="rect">
              <a:avLst/>
            </a:prstGeom>
            <a:solidFill>
              <a:sysClr val="window" lastClr="FFFFFF"/>
            </a:solidFill>
            <a:ln>
              <a:noFill/>
            </a:ln>
          </p:spPr>
        </p:sp>
        <p:sp>
          <p:nvSpPr>
            <p:cNvPr id="54" name="Oval 53"/>
            <p:cNvSpPr/>
            <p:nvPr/>
          </p:nvSpPr>
          <p:spPr>
            <a:xfrm>
              <a:off x="282894" y="530138"/>
              <a:ext cx="341926" cy="218099"/>
            </a:xfrm>
            <a:prstGeom prst="ellipse">
              <a:avLst/>
            </a:prstGeom>
            <a:noFill/>
            <a:ln w="9525" cap="flat" cmpd="sng" algn="ctr">
              <a:solidFill>
                <a:sysClr val="windowText" lastClr="000000"/>
              </a:solidFill>
              <a:prstDash val="solid"/>
              <a:miter lim="800000"/>
            </a:ln>
            <a:effectLst/>
          </p:spPr>
          <p:txBody>
            <a:bodyPr rot="0" spcFirstLastPara="0" vert="horz" wrap="square" lIns="0" tIns="9144"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Arial Unicode MS" panose="020B0604020202020204" pitchFamily="34" charset="-128"/>
                </a:rPr>
                <a:t>Task</a:t>
              </a:r>
              <a:endParaRPr kumimoji="0" lang="en-US" sz="12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Unicode MS" panose="020B0604020202020204" pitchFamily="34" charset="-128"/>
              </a:endParaRPr>
            </a:p>
          </p:txBody>
        </p:sp>
        <p:sp>
          <p:nvSpPr>
            <p:cNvPr id="55" name="Rectangle 54"/>
            <p:cNvSpPr/>
            <p:nvPr/>
          </p:nvSpPr>
          <p:spPr>
            <a:xfrm>
              <a:off x="140017" y="1252747"/>
              <a:ext cx="628650" cy="266700"/>
            </a:xfrm>
            <a:prstGeom prst="rect">
              <a:avLst/>
            </a:prstGeom>
            <a:noFill/>
            <a:ln w="9525" cap="flat" cmpd="sng" algn="ctr">
              <a:solidFill>
                <a:sysClr val="windowText" lastClr="00000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mn-cs"/>
                </a:rPr>
                <a:t>Local Address Space</a:t>
              </a:r>
              <a:endParaRPr kumimoji="0" lang="en-US" sz="12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56" name="Oval 55"/>
            <p:cNvSpPr/>
            <p:nvPr/>
          </p:nvSpPr>
          <p:spPr>
            <a:xfrm>
              <a:off x="1042922" y="535601"/>
              <a:ext cx="341630" cy="217805"/>
            </a:xfrm>
            <a:prstGeom prst="ellipse">
              <a:avLst/>
            </a:prstGeom>
            <a:noFill/>
            <a:ln w="9525" cap="flat" cmpd="sng" algn="ctr">
              <a:solidFill>
                <a:sysClr val="windowText" lastClr="000000"/>
              </a:solidFill>
              <a:prstDash val="solid"/>
              <a:miter lim="800000"/>
            </a:ln>
            <a:effectLst/>
          </p:spPr>
          <p:txBody>
            <a:bodyPr rot="0" spcFirstLastPara="0" vert="horz" wrap="square" lIns="0" tIns="9144"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panose="020F0502020204030204"/>
                  <a:ea typeface="Times New Roman" panose="02020603050405020304" pitchFamily="18" charset="0"/>
                  <a:cs typeface="+mn-cs"/>
                </a:rPr>
                <a:t>Task</a:t>
              </a:r>
              <a:endParaRPr kumimoji="0" lang="en-US" sz="12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57" name="Oval 56"/>
            <p:cNvSpPr/>
            <p:nvPr/>
          </p:nvSpPr>
          <p:spPr>
            <a:xfrm>
              <a:off x="1795397" y="536577"/>
              <a:ext cx="341630" cy="217805"/>
            </a:xfrm>
            <a:prstGeom prst="ellipse">
              <a:avLst/>
            </a:prstGeom>
            <a:noFill/>
            <a:ln w="9525" cap="flat" cmpd="sng" algn="ctr">
              <a:solidFill>
                <a:sysClr val="windowText" lastClr="000000"/>
              </a:solidFill>
              <a:prstDash val="solid"/>
              <a:miter lim="800000"/>
            </a:ln>
            <a:effectLst/>
          </p:spPr>
          <p:txBody>
            <a:bodyPr rot="0" spcFirstLastPara="0" vert="horz" wrap="square" lIns="0" tIns="9144"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panose="020F0502020204030204"/>
                  <a:ea typeface="Times New Roman" panose="02020603050405020304" pitchFamily="18" charset="0"/>
                  <a:cs typeface="+mn-cs"/>
                </a:rPr>
                <a:t>Task</a:t>
              </a:r>
              <a:endParaRPr kumimoji="0" lang="en-US" sz="12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cxnSp>
          <p:nvCxnSpPr>
            <p:cNvPr id="58" name="Straight Arrow Connector 57"/>
            <p:cNvCxnSpPr>
              <a:stCxn id="54" idx="4"/>
              <a:endCxn id="55" idx="0"/>
            </p:cNvCxnSpPr>
            <p:nvPr/>
          </p:nvCxnSpPr>
          <p:spPr>
            <a:xfrm>
              <a:off x="453857" y="748237"/>
              <a:ext cx="485" cy="504510"/>
            </a:xfrm>
            <a:prstGeom prst="straightConnector1">
              <a:avLst/>
            </a:prstGeom>
            <a:noFill/>
            <a:ln w="6350" cap="flat" cmpd="sng" algn="ctr">
              <a:solidFill>
                <a:sysClr val="windowText" lastClr="000000"/>
              </a:solidFill>
              <a:prstDash val="solid"/>
              <a:miter lim="800000"/>
              <a:headEnd type="triangle" w="med" len="med"/>
              <a:tailEnd type="triangle" w="med" len="med"/>
            </a:ln>
            <a:effectLst/>
          </p:spPr>
        </p:cxnSp>
        <p:cxnSp>
          <p:nvCxnSpPr>
            <p:cNvPr id="59" name="Straight Arrow Connector 58"/>
            <p:cNvCxnSpPr>
              <a:stCxn id="61" idx="0"/>
              <a:endCxn id="56" idx="4"/>
            </p:cNvCxnSpPr>
            <p:nvPr/>
          </p:nvCxnSpPr>
          <p:spPr>
            <a:xfrm flipH="1" flipV="1">
              <a:off x="1213737" y="753406"/>
              <a:ext cx="962" cy="514770"/>
            </a:xfrm>
            <a:prstGeom prst="straightConnector1">
              <a:avLst/>
            </a:prstGeom>
            <a:noFill/>
            <a:ln w="6350" cap="flat" cmpd="sng" algn="ctr">
              <a:solidFill>
                <a:sysClr val="windowText" lastClr="000000"/>
              </a:solidFill>
              <a:prstDash val="solid"/>
              <a:miter lim="800000"/>
              <a:headEnd type="triangle" w="med" len="med"/>
              <a:tailEnd type="triangle" w="med" len="med"/>
            </a:ln>
            <a:effectLst/>
          </p:spPr>
        </p:cxnSp>
        <p:cxnSp>
          <p:nvCxnSpPr>
            <p:cNvPr id="60" name="Straight Arrow Connector 59"/>
            <p:cNvCxnSpPr>
              <a:stCxn id="57" idx="4"/>
              <a:endCxn id="62" idx="0"/>
            </p:cNvCxnSpPr>
            <p:nvPr/>
          </p:nvCxnSpPr>
          <p:spPr>
            <a:xfrm>
              <a:off x="1966212" y="754382"/>
              <a:ext cx="913" cy="513909"/>
            </a:xfrm>
            <a:prstGeom prst="straightConnector1">
              <a:avLst/>
            </a:prstGeom>
            <a:noFill/>
            <a:ln w="6350" cap="flat" cmpd="sng" algn="ctr">
              <a:solidFill>
                <a:sysClr val="windowText" lastClr="000000"/>
              </a:solidFill>
              <a:prstDash val="solid"/>
              <a:miter lim="800000"/>
              <a:headEnd type="triangle" w="med" len="med"/>
              <a:tailEnd type="triangle" w="med" len="med"/>
            </a:ln>
            <a:effectLst/>
          </p:spPr>
        </p:cxnSp>
        <p:sp>
          <p:nvSpPr>
            <p:cNvPr id="61" name="Rectangle 60"/>
            <p:cNvSpPr/>
            <p:nvPr/>
          </p:nvSpPr>
          <p:spPr>
            <a:xfrm>
              <a:off x="900691" y="1268176"/>
              <a:ext cx="628015" cy="266065"/>
            </a:xfrm>
            <a:prstGeom prst="rect">
              <a:avLst/>
            </a:prstGeom>
            <a:noFill/>
            <a:ln w="9525" cap="flat" cmpd="sng" algn="ctr">
              <a:solidFill>
                <a:sysClr val="windowText" lastClr="00000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mn-cs"/>
                </a:rPr>
                <a:t>Local Address Space</a:t>
              </a:r>
              <a:endParaRPr kumimoji="0" lang="en-US" sz="12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62" name="Rectangle 61"/>
            <p:cNvSpPr/>
            <p:nvPr/>
          </p:nvSpPr>
          <p:spPr>
            <a:xfrm>
              <a:off x="1653117" y="1268291"/>
              <a:ext cx="628015" cy="266065"/>
            </a:xfrm>
            <a:prstGeom prst="rect">
              <a:avLst/>
            </a:prstGeom>
            <a:noFill/>
            <a:ln w="9525" cap="flat" cmpd="sng" algn="ctr">
              <a:solidFill>
                <a:sysClr val="windowText" lastClr="00000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mn-cs"/>
                </a:rPr>
                <a:t>Local Address Space</a:t>
              </a:r>
              <a:endParaRPr kumimoji="0" lang="en-US" sz="12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cxnSp>
          <p:nvCxnSpPr>
            <p:cNvPr id="63" name="Curved Connector 62"/>
            <p:cNvCxnSpPr>
              <a:stCxn id="54" idx="6"/>
              <a:endCxn id="56" idx="2"/>
            </p:cNvCxnSpPr>
            <p:nvPr/>
          </p:nvCxnSpPr>
          <p:spPr>
            <a:xfrm>
              <a:off x="624820" y="639188"/>
              <a:ext cx="418102" cy="5316"/>
            </a:xfrm>
            <a:prstGeom prst="curvedConnector3">
              <a:avLst>
                <a:gd name="adj1" fmla="val 50000"/>
              </a:avLst>
            </a:prstGeom>
            <a:noFill/>
            <a:ln w="6350" cap="flat" cmpd="sng" algn="ctr">
              <a:solidFill>
                <a:sysClr val="windowText" lastClr="000000"/>
              </a:solidFill>
              <a:prstDash val="dash"/>
              <a:miter lim="800000"/>
              <a:headEnd type="triangle" w="med" len="med"/>
              <a:tailEnd type="triangle" w="med" len="med"/>
            </a:ln>
            <a:effectLst/>
          </p:spPr>
        </p:cxnSp>
        <p:cxnSp>
          <p:nvCxnSpPr>
            <p:cNvPr id="64" name="Curved Connector 63"/>
            <p:cNvCxnSpPr>
              <a:stCxn id="56" idx="6"/>
              <a:endCxn id="57" idx="2"/>
            </p:cNvCxnSpPr>
            <p:nvPr/>
          </p:nvCxnSpPr>
          <p:spPr>
            <a:xfrm>
              <a:off x="1384552" y="644504"/>
              <a:ext cx="410845" cy="976"/>
            </a:xfrm>
            <a:prstGeom prst="curvedConnector3">
              <a:avLst>
                <a:gd name="adj1" fmla="val 50000"/>
              </a:avLst>
            </a:prstGeom>
            <a:noFill/>
            <a:ln w="6350" cap="flat" cmpd="sng" algn="ctr">
              <a:solidFill>
                <a:sysClr val="windowText" lastClr="000000"/>
              </a:solidFill>
              <a:prstDash val="dash"/>
              <a:miter lim="800000"/>
              <a:headEnd type="triangle" w="med" len="med"/>
              <a:tailEnd type="triangle" w="med" len="med"/>
            </a:ln>
            <a:effectLst/>
          </p:spPr>
        </p:cxnSp>
        <p:cxnSp>
          <p:nvCxnSpPr>
            <p:cNvPr id="65" name="Curved Connector 64"/>
            <p:cNvCxnSpPr>
              <a:stCxn id="54" idx="7"/>
              <a:endCxn id="57" idx="1"/>
            </p:cNvCxnSpPr>
            <p:nvPr/>
          </p:nvCxnSpPr>
          <p:spPr>
            <a:xfrm rot="16200000" flipH="1">
              <a:off x="1206889" y="-70065"/>
              <a:ext cx="6396" cy="1270682"/>
            </a:xfrm>
            <a:prstGeom prst="curvedConnector3">
              <a:avLst>
                <a:gd name="adj1" fmla="val -4073483"/>
              </a:avLst>
            </a:prstGeom>
            <a:noFill/>
            <a:ln w="6350" cap="flat" cmpd="sng" algn="ctr">
              <a:solidFill>
                <a:sysClr val="windowText" lastClr="000000"/>
              </a:solidFill>
              <a:prstDash val="dash"/>
              <a:miter lim="800000"/>
              <a:headEnd type="triangle" w="med" len="med"/>
              <a:tailEnd type="triangle" w="med" len="med"/>
            </a:ln>
            <a:effectLst/>
          </p:spPr>
        </p:cxnSp>
      </p:grpSp>
      <p:grpSp>
        <p:nvGrpSpPr>
          <p:cNvPr id="75" name="Canvas 40"/>
          <p:cNvGrpSpPr/>
          <p:nvPr/>
        </p:nvGrpSpPr>
        <p:grpSpPr>
          <a:xfrm>
            <a:off x="4957992" y="1117235"/>
            <a:ext cx="2178050" cy="1279842"/>
            <a:chOff x="0" y="0"/>
            <a:chExt cx="1592580" cy="923925"/>
          </a:xfrm>
        </p:grpSpPr>
        <p:sp>
          <p:nvSpPr>
            <p:cNvPr id="76" name="Rectangle 75"/>
            <p:cNvSpPr/>
            <p:nvPr/>
          </p:nvSpPr>
          <p:spPr>
            <a:xfrm>
              <a:off x="0" y="0"/>
              <a:ext cx="1592580" cy="923925"/>
            </a:xfrm>
            <a:prstGeom prst="rect">
              <a:avLst/>
            </a:prstGeom>
            <a:solidFill>
              <a:sysClr val="window" lastClr="FFFFFF"/>
            </a:solidFill>
          </p:spPr>
        </p:sp>
        <p:sp>
          <p:nvSpPr>
            <p:cNvPr id="77" name="Oval 76"/>
            <p:cNvSpPr/>
            <p:nvPr/>
          </p:nvSpPr>
          <p:spPr>
            <a:xfrm>
              <a:off x="152402" y="63846"/>
              <a:ext cx="341926" cy="218099"/>
            </a:xfrm>
            <a:prstGeom prst="ellipse">
              <a:avLst/>
            </a:prstGeom>
            <a:noFill/>
            <a:ln w="9525" cap="flat" cmpd="sng" algn="ctr">
              <a:solidFill>
                <a:sysClr val="windowText" lastClr="000000"/>
              </a:solidFill>
              <a:prstDash val="solid"/>
              <a:miter lim="800000"/>
            </a:ln>
            <a:effectLst/>
          </p:spPr>
          <p:txBody>
            <a:bodyPr rot="0" spcFirstLastPara="0" vert="horz" wrap="square" lIns="0" tIns="27432"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Arial Unicode MS" panose="020B0604020202020204" pitchFamily="34" charset="-128"/>
                </a:rPr>
                <a:t>Task</a:t>
              </a:r>
              <a:endParaRPr kumimoji="0" lang="en-US" sz="12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Unicode MS" panose="020B0604020202020204" pitchFamily="34" charset="-128"/>
              </a:endParaRPr>
            </a:p>
          </p:txBody>
        </p:sp>
        <p:sp>
          <p:nvSpPr>
            <p:cNvPr id="78" name="Rectangle 77"/>
            <p:cNvSpPr/>
            <p:nvPr/>
          </p:nvSpPr>
          <p:spPr>
            <a:xfrm>
              <a:off x="152401" y="568420"/>
              <a:ext cx="1292942" cy="266700"/>
            </a:xfrm>
            <a:prstGeom prst="rect">
              <a:avLst/>
            </a:prstGeom>
            <a:noFill/>
            <a:ln w="9525" cap="flat" cmpd="sng" algn="ctr">
              <a:solidFill>
                <a:sysClr val="windowText" lastClr="00000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Shared Global Address Space</a:t>
              </a:r>
              <a:endParaRPr kumimoji="0" lang="en-US" sz="12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79" name="Oval 78"/>
            <p:cNvSpPr/>
            <p:nvPr/>
          </p:nvSpPr>
          <p:spPr>
            <a:xfrm>
              <a:off x="655278" y="64480"/>
              <a:ext cx="341630" cy="217805"/>
            </a:xfrm>
            <a:prstGeom prst="ellipse">
              <a:avLst/>
            </a:prstGeom>
            <a:noFill/>
            <a:ln w="9525" cap="flat" cmpd="sng" algn="ctr">
              <a:solidFill>
                <a:sysClr val="windowText" lastClr="000000"/>
              </a:solidFill>
              <a:prstDash val="solid"/>
              <a:miter lim="800000"/>
            </a:ln>
            <a:effectLst/>
          </p:spPr>
          <p:txBody>
            <a:bodyPr rot="0" spcFirstLastPara="0" vert="horz" wrap="square" lIns="0" tIns="27432"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panose="020F0502020204030204"/>
                  <a:ea typeface="Times New Roman" panose="02020603050405020304" pitchFamily="18" charset="0"/>
                  <a:cs typeface="+mn-cs"/>
                </a:rPr>
                <a:t>Task</a:t>
              </a:r>
              <a:endParaRPr kumimoji="0" lang="en-US" sz="12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80" name="Oval 79"/>
            <p:cNvSpPr/>
            <p:nvPr/>
          </p:nvSpPr>
          <p:spPr>
            <a:xfrm>
              <a:off x="1131528" y="65456"/>
              <a:ext cx="341630" cy="217805"/>
            </a:xfrm>
            <a:prstGeom prst="ellipse">
              <a:avLst/>
            </a:prstGeom>
            <a:noFill/>
            <a:ln w="9525" cap="flat" cmpd="sng" algn="ctr">
              <a:solidFill>
                <a:sysClr val="windowText" lastClr="000000"/>
              </a:solidFill>
              <a:prstDash val="solid"/>
              <a:miter lim="800000"/>
            </a:ln>
            <a:effectLst/>
          </p:spPr>
          <p:txBody>
            <a:bodyPr rot="0" spcFirstLastPara="0" vert="horz" wrap="square" lIns="0" tIns="27432"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panose="020F0502020204030204"/>
                  <a:ea typeface="Times New Roman" panose="02020603050405020304" pitchFamily="18" charset="0"/>
                  <a:cs typeface="+mn-cs"/>
                </a:rPr>
                <a:t>Task</a:t>
              </a:r>
              <a:endParaRPr kumimoji="0" lang="en-US" sz="12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cxnSp>
          <p:nvCxnSpPr>
            <p:cNvPr id="81" name="Straight Arrow Connector 80"/>
            <p:cNvCxnSpPr>
              <a:stCxn id="77" idx="4"/>
            </p:cNvCxnSpPr>
            <p:nvPr/>
          </p:nvCxnSpPr>
          <p:spPr>
            <a:xfrm flipH="1">
              <a:off x="323357" y="281945"/>
              <a:ext cx="8" cy="286725"/>
            </a:xfrm>
            <a:prstGeom prst="straightConnector1">
              <a:avLst/>
            </a:prstGeom>
            <a:noFill/>
            <a:ln w="6350" cap="flat" cmpd="sng" algn="ctr">
              <a:solidFill>
                <a:sysClr val="windowText" lastClr="000000"/>
              </a:solidFill>
              <a:prstDash val="solid"/>
              <a:miter lim="800000"/>
              <a:headEnd type="triangle" w="med" len="med"/>
              <a:tailEnd type="triangle" w="med" len="med"/>
            </a:ln>
            <a:effectLst/>
          </p:spPr>
        </p:cxnSp>
        <p:cxnSp>
          <p:nvCxnSpPr>
            <p:cNvPr id="82" name="Straight Arrow Connector 81"/>
            <p:cNvCxnSpPr/>
            <p:nvPr/>
          </p:nvCxnSpPr>
          <p:spPr>
            <a:xfrm flipH="1">
              <a:off x="836253" y="281945"/>
              <a:ext cx="0" cy="286385"/>
            </a:xfrm>
            <a:prstGeom prst="straightConnector1">
              <a:avLst/>
            </a:prstGeom>
            <a:noFill/>
            <a:ln w="6350" cap="flat" cmpd="sng" algn="ctr">
              <a:solidFill>
                <a:sysClr val="windowText" lastClr="000000"/>
              </a:solidFill>
              <a:prstDash val="solid"/>
              <a:miter lim="800000"/>
              <a:headEnd type="triangle" w="med" len="med"/>
              <a:tailEnd type="triangle" w="med" len="med"/>
            </a:ln>
            <a:effectLst/>
          </p:spPr>
        </p:cxnSp>
        <p:cxnSp>
          <p:nvCxnSpPr>
            <p:cNvPr id="83" name="Straight Arrow Connector 82"/>
            <p:cNvCxnSpPr/>
            <p:nvPr/>
          </p:nvCxnSpPr>
          <p:spPr>
            <a:xfrm flipH="1">
              <a:off x="1302978" y="278430"/>
              <a:ext cx="0" cy="286385"/>
            </a:xfrm>
            <a:prstGeom prst="straightConnector1">
              <a:avLst/>
            </a:prstGeom>
            <a:noFill/>
            <a:ln w="6350" cap="flat" cmpd="sng" algn="ctr">
              <a:solidFill>
                <a:sysClr val="windowText" lastClr="000000"/>
              </a:solidFill>
              <a:prstDash val="solid"/>
              <a:miter lim="800000"/>
              <a:headEnd type="triangle" w="med" len="med"/>
              <a:tailEnd type="triangle" w="med" len="med"/>
            </a:ln>
            <a:effectLst/>
          </p:spPr>
        </p:cxnSp>
      </p:grpSp>
      <p:grpSp>
        <p:nvGrpSpPr>
          <p:cNvPr id="119" name="Canvas 186"/>
          <p:cNvGrpSpPr/>
          <p:nvPr/>
        </p:nvGrpSpPr>
        <p:grpSpPr>
          <a:xfrm>
            <a:off x="7222645" y="2865321"/>
            <a:ext cx="4618180" cy="2151111"/>
            <a:chOff x="211331" y="398065"/>
            <a:chExt cx="3208542" cy="1463737"/>
          </a:xfrm>
        </p:grpSpPr>
        <p:sp>
          <p:nvSpPr>
            <p:cNvPr id="121" name="Oval 120"/>
            <p:cNvSpPr/>
            <p:nvPr/>
          </p:nvSpPr>
          <p:spPr>
            <a:xfrm>
              <a:off x="211331" y="402385"/>
              <a:ext cx="1280160" cy="894751"/>
            </a:xfrm>
            <a:prstGeom prst="ellipse">
              <a:avLst/>
            </a:prstGeom>
            <a:noFill/>
            <a:ln w="9525" cap="flat" cmpd="sng" algn="ctr">
              <a:solidFill>
                <a:sysClr val="windowText" lastClr="000000"/>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Arial Unicode MS" panose="020B0604020202020204" pitchFamily="34" charset="-128"/>
                </a:rPr>
                <a:t> </a:t>
              </a:r>
              <a:endParaRPr kumimoji="0" lang="en-US" sz="12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Unicode MS" panose="020B0604020202020204" pitchFamily="34" charset="-128"/>
              </a:endParaRPr>
            </a:p>
          </p:txBody>
        </p:sp>
        <p:sp>
          <p:nvSpPr>
            <p:cNvPr id="122" name="Rectangle 121"/>
            <p:cNvSpPr/>
            <p:nvPr/>
          </p:nvSpPr>
          <p:spPr>
            <a:xfrm>
              <a:off x="563503" y="1595102"/>
              <a:ext cx="628650" cy="266700"/>
            </a:xfrm>
            <a:prstGeom prst="rect">
              <a:avLst/>
            </a:prstGeom>
            <a:noFill/>
            <a:ln w="9525" cap="flat" cmpd="sng" algn="ctr">
              <a:solidFill>
                <a:sysClr val="windowText" lastClr="00000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mn-cs"/>
                </a:rPr>
                <a:t>Local Address Space</a:t>
              </a:r>
              <a:endParaRPr kumimoji="0" lang="en-US" sz="12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cxnSp>
          <p:nvCxnSpPr>
            <p:cNvPr id="124" name="Curved Connector 123"/>
            <p:cNvCxnSpPr>
              <a:stCxn id="121" idx="0"/>
              <a:endCxn id="131" idx="0"/>
            </p:cNvCxnSpPr>
            <p:nvPr/>
          </p:nvCxnSpPr>
          <p:spPr>
            <a:xfrm rot="5400000" flipH="1" flipV="1">
              <a:off x="1648201" y="-394313"/>
              <a:ext cx="8642" cy="1593397"/>
            </a:xfrm>
            <a:prstGeom prst="curvedConnector3">
              <a:avLst>
                <a:gd name="adj1" fmla="val 1800000"/>
              </a:avLst>
            </a:prstGeom>
            <a:noFill/>
            <a:ln w="6350" cap="flat" cmpd="sng" algn="ctr">
              <a:solidFill>
                <a:sysClr val="windowText" lastClr="000000"/>
              </a:solidFill>
              <a:prstDash val="dash"/>
              <a:miter lim="800000"/>
              <a:headEnd type="triangle" w="med" len="med"/>
              <a:tailEnd type="triangle" w="med" len="med"/>
            </a:ln>
            <a:effectLst/>
          </p:spPr>
        </p:cxnSp>
        <p:sp>
          <p:nvSpPr>
            <p:cNvPr id="125" name="Oval 124"/>
            <p:cNvSpPr/>
            <p:nvPr/>
          </p:nvSpPr>
          <p:spPr>
            <a:xfrm>
              <a:off x="382568" y="507976"/>
              <a:ext cx="341630" cy="217805"/>
            </a:xfrm>
            <a:prstGeom prst="ellipse">
              <a:avLst/>
            </a:prstGeom>
            <a:noFill/>
            <a:ln w="9525" cap="flat" cmpd="sng" algn="ctr">
              <a:solidFill>
                <a:sysClr val="windowText" lastClr="000000"/>
              </a:solidFill>
              <a:prstDash val="solid"/>
              <a:miter lim="800000"/>
            </a:ln>
            <a:effectLst/>
          </p:spPr>
          <p:txBody>
            <a:bodyPr rot="0" spcFirstLastPara="0" vert="horz" wrap="square" lIns="0" tIns="27432"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panose="020F0502020204030204"/>
                  <a:ea typeface="Times New Roman" panose="02020603050405020304" pitchFamily="18" charset="0"/>
                  <a:cs typeface="+mn-cs"/>
                </a:rPr>
                <a:t>Task</a:t>
              </a:r>
              <a:endParaRPr kumimoji="0" lang="en-US" sz="12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126" name="Rectangle 125"/>
            <p:cNvSpPr/>
            <p:nvPr/>
          </p:nvSpPr>
          <p:spPr>
            <a:xfrm>
              <a:off x="429409" y="910271"/>
              <a:ext cx="822960" cy="266065"/>
            </a:xfrm>
            <a:prstGeom prst="rect">
              <a:avLst/>
            </a:prstGeom>
            <a:noFill/>
            <a:ln w="9525" cap="flat" cmpd="sng" algn="ctr">
              <a:solidFill>
                <a:sysClr val="windowText" lastClr="000000"/>
              </a:solidFill>
              <a:prstDash val="dash"/>
              <a:miter lim="800000"/>
            </a:ln>
            <a:effectLst/>
          </p:spPr>
          <p:txBody>
            <a:bodyPr rot="0" spcFirstLastPara="0" vert="horz" wrap="square" lIns="91440" tIns="0" rIns="9144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mn-cs"/>
                </a:rPr>
                <a:t>Shared Global Address Space</a:t>
              </a:r>
              <a:endParaRPr kumimoji="0" lang="en-US" sz="12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127" name="Text Box 39"/>
            <p:cNvSpPr txBox="1"/>
            <p:nvPr/>
          </p:nvSpPr>
          <p:spPr>
            <a:xfrm>
              <a:off x="790667" y="474730"/>
              <a:ext cx="190219" cy="182880"/>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mn-cs"/>
                </a:rPr>
                <a:t>...</a:t>
              </a:r>
              <a:endPar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128" name="Oval 127"/>
            <p:cNvSpPr/>
            <p:nvPr/>
          </p:nvSpPr>
          <p:spPr>
            <a:xfrm>
              <a:off x="981793" y="513986"/>
              <a:ext cx="340995" cy="217170"/>
            </a:xfrm>
            <a:prstGeom prst="ellipse">
              <a:avLst/>
            </a:prstGeom>
            <a:noFill/>
            <a:ln w="9525" cap="flat" cmpd="sng" algn="ctr">
              <a:solidFill>
                <a:sysClr val="windowText" lastClr="000000"/>
              </a:solidFill>
              <a:prstDash val="solid"/>
              <a:miter lim="800000"/>
            </a:ln>
            <a:effectLst/>
          </p:spPr>
          <p:txBody>
            <a:bodyPr rot="0" spcFirstLastPara="0" vert="horz" wrap="square" lIns="0" tIns="27432"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panose="020F0502020204030204"/>
                  <a:ea typeface="Times New Roman" panose="02020603050405020304" pitchFamily="18" charset="0"/>
                  <a:cs typeface="+mn-cs"/>
                </a:rPr>
                <a:t>Task</a:t>
              </a:r>
              <a:endParaRPr kumimoji="0" lang="en-US" sz="12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cxnSp>
          <p:nvCxnSpPr>
            <p:cNvPr id="129" name="Straight Arrow Connector 128"/>
            <p:cNvCxnSpPr/>
            <p:nvPr/>
          </p:nvCxnSpPr>
          <p:spPr>
            <a:xfrm>
              <a:off x="557203" y="727391"/>
              <a:ext cx="0" cy="182880"/>
            </a:xfrm>
            <a:prstGeom prst="straightConnector1">
              <a:avLst/>
            </a:prstGeom>
            <a:noFill/>
            <a:ln w="6350" cap="flat" cmpd="sng" algn="ctr">
              <a:solidFill>
                <a:sysClr val="windowText" lastClr="000000"/>
              </a:solidFill>
              <a:prstDash val="solid"/>
              <a:miter lim="800000"/>
              <a:headEnd type="triangle" w="med" len="med"/>
              <a:tailEnd type="triangle" w="med" len="med"/>
            </a:ln>
            <a:effectLst/>
          </p:spPr>
        </p:cxnSp>
        <p:cxnSp>
          <p:nvCxnSpPr>
            <p:cNvPr id="130" name="Straight Arrow Connector 129"/>
            <p:cNvCxnSpPr/>
            <p:nvPr/>
          </p:nvCxnSpPr>
          <p:spPr>
            <a:xfrm flipH="1">
              <a:off x="1142457" y="727391"/>
              <a:ext cx="0" cy="182880"/>
            </a:xfrm>
            <a:prstGeom prst="straightConnector1">
              <a:avLst/>
            </a:prstGeom>
            <a:noFill/>
            <a:ln w="6350" cap="flat" cmpd="sng" algn="ctr">
              <a:solidFill>
                <a:sysClr val="windowText" lastClr="000000"/>
              </a:solidFill>
              <a:prstDash val="solid"/>
              <a:miter lim="800000"/>
              <a:headEnd type="triangle" w="med" len="med"/>
              <a:tailEnd type="triangle" w="med" len="med"/>
            </a:ln>
            <a:effectLst/>
          </p:spPr>
        </p:cxnSp>
        <p:sp>
          <p:nvSpPr>
            <p:cNvPr id="131" name="Oval 130"/>
            <p:cNvSpPr/>
            <p:nvPr/>
          </p:nvSpPr>
          <p:spPr>
            <a:xfrm>
              <a:off x="1804728" y="402385"/>
              <a:ext cx="1280160" cy="894715"/>
            </a:xfrm>
            <a:prstGeom prst="ellipse">
              <a:avLst/>
            </a:prstGeom>
            <a:noFill/>
            <a:ln w="9525" cap="flat" cmpd="sng" algn="ctr">
              <a:solidFill>
                <a:sysClr val="windowText" lastClr="000000"/>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panose="020F0502020204030204"/>
                  <a:ea typeface="Times New Roman" panose="02020603050405020304" pitchFamily="18" charset="0"/>
                  <a:cs typeface="+mn-cs"/>
                </a:rPr>
                <a:t> </a:t>
              </a:r>
              <a:endParaRPr kumimoji="0" lang="en-US" sz="12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132" name="Oval 131"/>
            <p:cNvSpPr/>
            <p:nvPr/>
          </p:nvSpPr>
          <p:spPr>
            <a:xfrm>
              <a:off x="1985068" y="507795"/>
              <a:ext cx="341630" cy="217805"/>
            </a:xfrm>
            <a:prstGeom prst="ellipse">
              <a:avLst/>
            </a:prstGeom>
            <a:noFill/>
            <a:ln w="9525" cap="flat" cmpd="sng" algn="ctr">
              <a:solidFill>
                <a:sysClr val="windowText" lastClr="000000"/>
              </a:solidFill>
              <a:prstDash val="solid"/>
              <a:miter lim="800000"/>
            </a:ln>
            <a:effectLst/>
          </p:spPr>
          <p:txBody>
            <a:bodyPr rot="0" spcFirstLastPara="0" vert="horz" wrap="square" lIns="0" tIns="27432"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panose="020F0502020204030204"/>
                  <a:ea typeface="Times New Roman" panose="02020603050405020304" pitchFamily="18" charset="0"/>
                  <a:cs typeface="+mn-cs"/>
                </a:rPr>
                <a:t>Task</a:t>
              </a:r>
              <a:endParaRPr kumimoji="0" lang="en-US" sz="12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133" name="Rectangle 132"/>
            <p:cNvSpPr/>
            <p:nvPr/>
          </p:nvSpPr>
          <p:spPr>
            <a:xfrm>
              <a:off x="2032058" y="909750"/>
              <a:ext cx="822960" cy="266065"/>
            </a:xfrm>
            <a:prstGeom prst="rect">
              <a:avLst/>
            </a:prstGeom>
            <a:noFill/>
            <a:ln w="9525" cap="flat" cmpd="sng" algn="ctr">
              <a:solidFill>
                <a:sysClr val="windowText" lastClr="000000"/>
              </a:solidFill>
              <a:prstDash val="dash"/>
              <a:miter lim="800000"/>
            </a:ln>
            <a:effectLst/>
          </p:spPr>
          <p:txBody>
            <a:bodyPr rot="0" spcFirstLastPara="0" vert="horz" wrap="square" lIns="91440" tIns="0" rIns="9144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mn-cs"/>
                </a:rPr>
                <a:t>Shared Global Address Space</a:t>
              </a:r>
              <a:endParaRPr kumimoji="0" lang="en-US" sz="12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134" name="Text Box 39"/>
            <p:cNvSpPr txBox="1"/>
            <p:nvPr/>
          </p:nvSpPr>
          <p:spPr>
            <a:xfrm>
              <a:off x="2393373" y="474140"/>
              <a:ext cx="189865" cy="182880"/>
            </a:xfrm>
            <a:prstGeom prst="rect">
              <a:avLst/>
            </a:prstGeom>
            <a:solidFill>
              <a:sysClr val="window" lastClr="FFFFFF"/>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mn-cs"/>
                </a:rPr>
                <a:t>...</a:t>
              </a:r>
              <a:endPar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135" name="Oval 134"/>
            <p:cNvSpPr/>
            <p:nvPr/>
          </p:nvSpPr>
          <p:spPr>
            <a:xfrm>
              <a:off x="2584508" y="513510"/>
              <a:ext cx="340995" cy="217170"/>
            </a:xfrm>
            <a:prstGeom prst="ellipse">
              <a:avLst/>
            </a:prstGeom>
            <a:noFill/>
            <a:ln w="9525" cap="flat" cmpd="sng" algn="ctr">
              <a:solidFill>
                <a:sysClr val="windowText" lastClr="000000"/>
              </a:solidFill>
              <a:prstDash val="solid"/>
              <a:miter lim="800000"/>
            </a:ln>
            <a:effectLst/>
          </p:spPr>
          <p:txBody>
            <a:bodyPr rot="0" spcFirstLastPara="0" vert="horz" wrap="square" lIns="0" tIns="27432"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panose="020F0502020204030204"/>
                  <a:ea typeface="Times New Roman" panose="02020603050405020304" pitchFamily="18" charset="0"/>
                  <a:cs typeface="+mn-cs"/>
                </a:rPr>
                <a:t>Task</a:t>
              </a:r>
              <a:endParaRPr kumimoji="0" lang="en-US" sz="12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cxnSp>
          <p:nvCxnSpPr>
            <p:cNvPr id="136" name="Straight Arrow Connector 135"/>
            <p:cNvCxnSpPr/>
            <p:nvPr/>
          </p:nvCxnSpPr>
          <p:spPr>
            <a:xfrm>
              <a:off x="2159693" y="726870"/>
              <a:ext cx="0" cy="182880"/>
            </a:xfrm>
            <a:prstGeom prst="straightConnector1">
              <a:avLst/>
            </a:prstGeom>
            <a:noFill/>
            <a:ln w="6350" cap="flat" cmpd="sng" algn="ctr">
              <a:solidFill>
                <a:sysClr val="windowText" lastClr="000000"/>
              </a:solidFill>
              <a:prstDash val="solid"/>
              <a:miter lim="800000"/>
              <a:headEnd type="triangle" w="med" len="med"/>
              <a:tailEnd type="triangle" w="med" len="med"/>
            </a:ln>
            <a:effectLst/>
          </p:spPr>
        </p:cxnSp>
        <p:cxnSp>
          <p:nvCxnSpPr>
            <p:cNvPr id="137" name="Straight Arrow Connector 136"/>
            <p:cNvCxnSpPr/>
            <p:nvPr/>
          </p:nvCxnSpPr>
          <p:spPr>
            <a:xfrm flipH="1">
              <a:off x="2745163" y="726870"/>
              <a:ext cx="0" cy="182880"/>
            </a:xfrm>
            <a:prstGeom prst="straightConnector1">
              <a:avLst/>
            </a:prstGeom>
            <a:noFill/>
            <a:ln w="6350" cap="flat" cmpd="sng" algn="ctr">
              <a:solidFill>
                <a:sysClr val="windowText" lastClr="000000"/>
              </a:solidFill>
              <a:prstDash val="solid"/>
              <a:miter lim="800000"/>
              <a:headEnd type="triangle" w="med" len="med"/>
              <a:tailEnd type="triangle" w="med" len="med"/>
            </a:ln>
            <a:effectLst/>
          </p:spPr>
        </p:cxnSp>
        <p:cxnSp>
          <p:nvCxnSpPr>
            <p:cNvPr id="146" name="Straight Arrow Connector 145"/>
            <p:cNvCxnSpPr/>
            <p:nvPr/>
          </p:nvCxnSpPr>
          <p:spPr>
            <a:xfrm flipH="1">
              <a:off x="864751" y="1294766"/>
              <a:ext cx="1" cy="276812"/>
            </a:xfrm>
            <a:prstGeom prst="straightConnector1">
              <a:avLst/>
            </a:prstGeom>
            <a:noFill/>
            <a:ln w="6350" cap="flat" cmpd="sng" algn="ctr">
              <a:solidFill>
                <a:sysClr val="windowText" lastClr="000000"/>
              </a:solidFill>
              <a:prstDash val="solid"/>
              <a:miter lim="800000"/>
              <a:headEnd type="triangle" w="med" len="med"/>
              <a:tailEnd type="triangle" w="med" len="med"/>
            </a:ln>
            <a:effectLst/>
          </p:spPr>
        </p:cxnSp>
        <p:sp>
          <p:nvSpPr>
            <p:cNvPr id="147" name="Rectangle 146"/>
            <p:cNvSpPr/>
            <p:nvPr/>
          </p:nvSpPr>
          <p:spPr>
            <a:xfrm>
              <a:off x="2154435" y="1588027"/>
              <a:ext cx="628015" cy="266700"/>
            </a:xfrm>
            <a:prstGeom prst="rect">
              <a:avLst/>
            </a:prstGeom>
            <a:noFill/>
            <a:ln w="9525" cap="flat" cmpd="sng" algn="ctr">
              <a:solidFill>
                <a:sysClr val="windowText" lastClr="00000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Local Address Space</a:t>
              </a:r>
              <a:endParaRPr kumimoji="0" lang="en-US" sz="12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cxnSp>
          <p:nvCxnSpPr>
            <p:cNvPr id="148" name="Straight Arrow Connector 147"/>
            <p:cNvCxnSpPr/>
            <p:nvPr/>
          </p:nvCxnSpPr>
          <p:spPr>
            <a:xfrm flipH="1">
              <a:off x="2455425" y="1287672"/>
              <a:ext cx="0" cy="276225"/>
            </a:xfrm>
            <a:prstGeom prst="straightConnector1">
              <a:avLst/>
            </a:prstGeom>
            <a:noFill/>
            <a:ln w="6350" cap="flat" cmpd="sng" algn="ctr">
              <a:solidFill>
                <a:sysClr val="windowText" lastClr="000000"/>
              </a:solidFill>
              <a:prstDash val="solid"/>
              <a:miter lim="800000"/>
              <a:headEnd type="triangle" w="med" len="med"/>
              <a:tailEnd type="triangle" w="med" len="med"/>
            </a:ln>
            <a:effectLst/>
          </p:spPr>
        </p:cxnSp>
        <p:sp>
          <p:nvSpPr>
            <p:cNvPr id="151" name="Text Box 183"/>
            <p:cNvSpPr txBox="1"/>
            <p:nvPr/>
          </p:nvSpPr>
          <p:spPr>
            <a:xfrm>
              <a:off x="1362050" y="971368"/>
              <a:ext cx="458373" cy="20002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Arial Unicode MS" panose="020B0604020202020204" pitchFamily="34" charset="-128"/>
                </a:rPr>
                <a:t>Task</a:t>
              </a:r>
            </a:p>
          </p:txBody>
        </p:sp>
        <p:sp>
          <p:nvSpPr>
            <p:cNvPr id="152" name="Text Box 120"/>
            <p:cNvSpPr txBox="1"/>
            <p:nvPr/>
          </p:nvSpPr>
          <p:spPr>
            <a:xfrm>
              <a:off x="2962038" y="991017"/>
              <a:ext cx="457835" cy="20002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mn-cs"/>
                </a:rPr>
                <a:t>Task</a:t>
              </a:r>
              <a:endPar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grpSp>
      <p:sp>
        <p:nvSpPr>
          <p:cNvPr id="155" name="TextBox 154"/>
          <p:cNvSpPr txBox="1"/>
          <p:nvPr/>
        </p:nvSpPr>
        <p:spPr>
          <a:xfrm>
            <a:off x="5670204" y="2341031"/>
            <a:ext cx="548548" cy="369332"/>
          </a:xfrm>
          <a:prstGeom prst="rect">
            <a:avLst/>
          </a:prstGeom>
          <a:noFill/>
        </p:spPr>
        <p:txBody>
          <a:bodyPr wrap="none" rtlCol="0">
            <a:spAutoFit/>
          </a:bodyPr>
          <a:lstStyle/>
          <a:p>
            <a:r>
              <a:rPr lang="en-US" dirty="0"/>
              <a:t>SM</a:t>
            </a:r>
          </a:p>
        </p:txBody>
      </p:sp>
      <p:sp>
        <p:nvSpPr>
          <p:cNvPr id="156" name="TextBox 155"/>
          <p:cNvSpPr txBox="1"/>
          <p:nvPr/>
        </p:nvSpPr>
        <p:spPr>
          <a:xfrm>
            <a:off x="9196197" y="2041447"/>
            <a:ext cx="582211" cy="369332"/>
          </a:xfrm>
          <a:prstGeom prst="rect">
            <a:avLst/>
          </a:prstGeom>
          <a:noFill/>
        </p:spPr>
        <p:txBody>
          <a:bodyPr wrap="none" rtlCol="0">
            <a:spAutoFit/>
          </a:bodyPr>
          <a:lstStyle/>
          <a:p>
            <a:r>
              <a:rPr lang="en-US" dirty="0"/>
              <a:t>DM</a:t>
            </a:r>
          </a:p>
        </p:txBody>
      </p:sp>
      <p:sp>
        <p:nvSpPr>
          <p:cNvPr id="157" name="TextBox 156"/>
          <p:cNvSpPr txBox="1"/>
          <p:nvPr/>
        </p:nvSpPr>
        <p:spPr>
          <a:xfrm>
            <a:off x="9159558" y="5259174"/>
            <a:ext cx="936475" cy="369332"/>
          </a:xfrm>
          <a:prstGeom prst="rect">
            <a:avLst/>
          </a:prstGeom>
          <a:noFill/>
        </p:spPr>
        <p:txBody>
          <a:bodyPr wrap="none" rtlCol="0">
            <a:spAutoFit/>
          </a:bodyPr>
          <a:lstStyle/>
          <a:p>
            <a:r>
              <a:rPr lang="en-US" dirty="0"/>
              <a:t>Hybrid</a:t>
            </a:r>
          </a:p>
        </p:txBody>
      </p:sp>
      <p:sp>
        <p:nvSpPr>
          <p:cNvPr id="193" name="TextBox 192"/>
          <p:cNvSpPr txBox="1"/>
          <p:nvPr/>
        </p:nvSpPr>
        <p:spPr>
          <a:xfrm>
            <a:off x="5973902" y="5394439"/>
            <a:ext cx="1154483" cy="369332"/>
          </a:xfrm>
          <a:prstGeom prst="rect">
            <a:avLst/>
          </a:prstGeom>
          <a:noFill/>
        </p:spPr>
        <p:txBody>
          <a:bodyPr wrap="none" rtlCol="0">
            <a:spAutoFit/>
          </a:bodyPr>
          <a:lstStyle/>
          <a:p>
            <a:r>
              <a:rPr lang="en-US" dirty="0"/>
              <a:t>Dataflow</a:t>
            </a:r>
          </a:p>
        </p:txBody>
      </p:sp>
    </p:spTree>
    <p:extLst>
      <p:ext uri="{BB962C8B-B14F-4D97-AF65-F5344CB8AC3E}">
        <p14:creationId xmlns:p14="http://schemas.microsoft.com/office/powerpoint/2010/main" val="2407720829"/>
      </p:ext>
    </p:extLst>
  </p:cSld>
  <p:clrMapOvr>
    <a:masterClrMapping/>
  </p:clrMapOvr>
  <mc:AlternateContent xmlns:mc="http://schemas.openxmlformats.org/markup-compatibility/2006" xmlns:p14="http://schemas.microsoft.com/office/powerpoint/2010/main">
    <mc:Choice Requires="p14">
      <p:transition spd="slow" p14:dur="2000" advTm="210129"/>
    </mc:Choice>
    <mc:Fallback xmlns="">
      <p:transition spd="slow" advTm="21012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SPIDAL Java: Parallel Machine Learning</a:t>
            </a:r>
          </a:p>
        </p:txBody>
      </p:sp>
      <p:sp>
        <p:nvSpPr>
          <p:cNvPr id="3" name="Content Placeholder 2"/>
          <p:cNvSpPr>
            <a:spLocks noGrp="1"/>
          </p:cNvSpPr>
          <p:nvPr>
            <p:ph idx="1"/>
          </p:nvPr>
        </p:nvSpPr>
        <p:spPr/>
        <p:txBody>
          <a:bodyPr/>
          <a:lstStyle/>
          <a:p>
            <a:r>
              <a:rPr lang="en-US" dirty="0"/>
              <a:t>Scalable Parallel Interoperable Data Analytics Library (SPIDAL)</a:t>
            </a:r>
          </a:p>
          <a:p>
            <a:pPr lvl="1"/>
            <a:r>
              <a:rPr lang="en-US" dirty="0"/>
              <a:t>Available in GitHub </a:t>
            </a:r>
            <a:r>
              <a:rPr lang="en-US" dirty="0">
                <a:hlinkClick r:id="rId2"/>
              </a:rPr>
              <a:t>https://github.com/DSC-SPIDAL</a:t>
            </a:r>
            <a:r>
              <a:rPr lang="en-US" dirty="0"/>
              <a:t> </a:t>
            </a:r>
          </a:p>
          <a:p>
            <a:pPr lvl="1"/>
            <a:r>
              <a:rPr lang="en-US" dirty="0"/>
              <a:t>DA-MDS</a:t>
            </a:r>
            <a:r>
              <a:rPr lang="en-US" baseline="30000" dirty="0"/>
              <a:t>1</a:t>
            </a:r>
            <a:endParaRPr lang="en-US" dirty="0"/>
          </a:p>
          <a:p>
            <a:pPr lvl="2"/>
            <a:r>
              <a:rPr lang="en-US" dirty="0"/>
              <a:t>Weighted multidimensional scaling using deterministic annealing</a:t>
            </a:r>
          </a:p>
          <a:p>
            <a:pPr lvl="1"/>
            <a:r>
              <a:rPr lang="en-US" dirty="0"/>
              <a:t>DA-PWC</a:t>
            </a:r>
            <a:r>
              <a:rPr lang="en-US" baseline="30000" dirty="0"/>
              <a:t>2</a:t>
            </a:r>
            <a:endParaRPr lang="en-US" dirty="0"/>
          </a:p>
          <a:p>
            <a:pPr lvl="2"/>
            <a:r>
              <a:rPr lang="en-US" dirty="0"/>
              <a:t>Pairwise clustering using deterministic annealing</a:t>
            </a:r>
          </a:p>
          <a:p>
            <a:pPr lvl="1"/>
            <a:r>
              <a:rPr lang="en-US" dirty="0"/>
              <a:t>DA-VS</a:t>
            </a:r>
            <a:r>
              <a:rPr lang="en-US" baseline="30000" dirty="0"/>
              <a:t>3</a:t>
            </a:r>
            <a:endParaRPr lang="en-US" dirty="0"/>
          </a:p>
          <a:p>
            <a:pPr lvl="2"/>
            <a:r>
              <a:rPr lang="en-US" dirty="0"/>
              <a:t>Clustering in vector space deterministic annealing</a:t>
            </a:r>
          </a:p>
          <a:p>
            <a:pPr lvl="2"/>
            <a:r>
              <a:rPr lang="en-US" dirty="0"/>
              <a:t>Also supports Elkan’s K-Means</a:t>
            </a:r>
            <a:r>
              <a:rPr lang="en-US" baseline="30000" dirty="0"/>
              <a:t>4</a:t>
            </a:r>
            <a:r>
              <a:rPr lang="en-US" dirty="0"/>
              <a:t> clustering</a:t>
            </a:r>
          </a:p>
          <a:p>
            <a:pPr lvl="1"/>
            <a:r>
              <a:rPr lang="en-US" dirty="0"/>
              <a:t>MDSasChisq</a:t>
            </a:r>
            <a:r>
              <a:rPr lang="en-US" baseline="30000" dirty="0"/>
              <a:t>5</a:t>
            </a:r>
            <a:endParaRPr lang="en-US" dirty="0"/>
          </a:p>
          <a:p>
            <a:pPr lvl="2"/>
            <a:r>
              <a:rPr lang="en-US" dirty="0"/>
              <a:t>General multidimensional scaling using Levenberg-Marquardt</a:t>
            </a:r>
            <a:r>
              <a:rPr lang="en-US" baseline="30000" dirty="0"/>
              <a:t>6</a:t>
            </a:r>
            <a:r>
              <a:rPr lang="en-US" dirty="0"/>
              <a:t> algorithm</a:t>
            </a:r>
          </a:p>
          <a:p>
            <a:pPr lvl="2"/>
            <a:r>
              <a:rPr lang="en-US" dirty="0"/>
              <a:t>Supports distance transformations such as 4D, square root of 4D</a:t>
            </a:r>
          </a:p>
          <a:p>
            <a:pPr lvl="1"/>
            <a:r>
              <a:rPr lang="en-US" dirty="0"/>
              <a:t>K-Means</a:t>
            </a:r>
          </a:p>
          <a:p>
            <a:pPr lvl="1"/>
            <a:endParaRPr lang="en-US" dirty="0"/>
          </a:p>
        </p:txBody>
      </p:sp>
      <p:sp>
        <p:nvSpPr>
          <p:cNvPr id="4" name="Date Placeholder 3"/>
          <p:cNvSpPr>
            <a:spLocks noGrp="1"/>
          </p:cNvSpPr>
          <p:nvPr>
            <p:ph type="dt" sz="half" idx="10"/>
          </p:nvPr>
        </p:nvSpPr>
        <p:spPr/>
        <p:txBody>
          <a:bodyPr/>
          <a:lstStyle/>
          <a:p>
            <a:pPr algn="r"/>
            <a:r>
              <a:rPr lang="en-US"/>
              <a:t>9/28/2016</a:t>
            </a:r>
            <a:endParaRPr lang="en-US" dirty="0"/>
          </a:p>
        </p:txBody>
      </p:sp>
      <p:sp>
        <p:nvSpPr>
          <p:cNvPr id="5" name="Footer Placeholder 4"/>
          <p:cNvSpPr>
            <a:spLocks noGrp="1"/>
          </p:cNvSpPr>
          <p:nvPr>
            <p:ph type="ftr" sz="quarter" idx="11"/>
          </p:nvPr>
        </p:nvSpPr>
        <p:spPr/>
        <p:txBody>
          <a:bodyPr/>
          <a:lstStyle/>
          <a:p>
            <a:pPr algn="ctr"/>
            <a:r>
              <a:rPr lang="en-US"/>
              <a:t>Ph.D. Dissertation Defense</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8</a:t>
            </a:fld>
            <a:endParaRPr lang="en-US" dirty="0"/>
          </a:p>
        </p:txBody>
      </p:sp>
      <p:sp>
        <p:nvSpPr>
          <p:cNvPr id="7" name="Rectangle 6"/>
          <p:cNvSpPr/>
          <p:nvPr/>
        </p:nvSpPr>
        <p:spPr>
          <a:xfrm>
            <a:off x="6768737" y="4997148"/>
            <a:ext cx="5291183" cy="1107996"/>
          </a:xfrm>
          <a:prstGeom prst="rect">
            <a:avLst/>
          </a:prstGeom>
          <a:solidFill>
            <a:schemeClr val="bg1"/>
          </a:solidFill>
        </p:spPr>
        <p:txBody>
          <a:bodyPr wrap="square" lIns="0" tIns="0" rIns="0" bIns="0">
            <a:spAutoFit/>
          </a:bodyPr>
          <a:lstStyle/>
          <a:p>
            <a:r>
              <a:rPr lang="en-US" sz="1200" dirty="0"/>
              <a:t>1 </a:t>
            </a:r>
            <a:r>
              <a:rPr lang="en-US" sz="1200" dirty="0">
                <a:hlinkClick r:id="rId3"/>
              </a:rPr>
              <a:t>http://cgl.soic.indiana.edu/publications/WDA-SMACOF_v1.02.pdf</a:t>
            </a:r>
            <a:r>
              <a:rPr lang="en-US" sz="1200" dirty="0"/>
              <a:t> </a:t>
            </a:r>
          </a:p>
          <a:p>
            <a:r>
              <a:rPr lang="en-US" sz="1200" dirty="0"/>
              <a:t>2 </a:t>
            </a:r>
            <a:r>
              <a:rPr lang="en-US" sz="1200" dirty="0">
                <a:hlinkClick r:id="rId4"/>
              </a:rPr>
              <a:t>http://grids.ucs.indiana.edu/ptliupages/publications/pdac24g-fox.pdf</a:t>
            </a:r>
            <a:r>
              <a:rPr lang="en-US" sz="1200" dirty="0"/>
              <a:t> </a:t>
            </a:r>
          </a:p>
          <a:p>
            <a:r>
              <a:rPr lang="en-US" sz="1200" dirty="0"/>
              <a:t>3 </a:t>
            </a:r>
            <a:r>
              <a:rPr lang="en-US" sz="1200" dirty="0">
                <a:hlinkClick r:id="rId5"/>
              </a:rPr>
              <a:t>http://cgl.soic.indiana.edu/publications/Clusteringv1.pdf</a:t>
            </a:r>
            <a:r>
              <a:rPr lang="en-US" sz="1200" dirty="0"/>
              <a:t>  </a:t>
            </a:r>
          </a:p>
          <a:p>
            <a:r>
              <a:rPr lang="en-US" sz="1200" dirty="0"/>
              <a:t>4 </a:t>
            </a:r>
            <a:r>
              <a:rPr lang="en-US" sz="1200" dirty="0">
                <a:hlinkClick r:id="rId6"/>
              </a:rPr>
              <a:t>http://users.cecs.anu.edu.au/~daa/courses/GSAC6017/kmeansicml03.pdf</a:t>
            </a:r>
            <a:r>
              <a:rPr lang="en-US" sz="1200" dirty="0"/>
              <a:t> </a:t>
            </a:r>
          </a:p>
          <a:p>
            <a:r>
              <a:rPr lang="en-US" sz="1200" dirty="0"/>
              <a:t>5 </a:t>
            </a:r>
            <a:r>
              <a:rPr lang="en-US" sz="1200" dirty="0">
                <a:hlinkClick r:id="rId7"/>
              </a:rPr>
              <a:t>https://github.com/DSC-SPIDAL/MDSasChisq/tree/working</a:t>
            </a:r>
            <a:r>
              <a:rPr lang="en-US" sz="1200" dirty="0"/>
              <a:t> </a:t>
            </a:r>
          </a:p>
          <a:p>
            <a:r>
              <a:rPr lang="en-US" sz="1200" dirty="0"/>
              <a:t>6 </a:t>
            </a:r>
            <a:r>
              <a:rPr lang="en-US" sz="1200" dirty="0">
                <a:hlinkClick r:id="rId8"/>
              </a:rPr>
              <a:t>https://www.jstor.org/stable/43633451</a:t>
            </a:r>
            <a:r>
              <a:rPr lang="en-US" sz="1200" dirty="0"/>
              <a:t> </a:t>
            </a:r>
          </a:p>
        </p:txBody>
      </p:sp>
    </p:spTree>
    <p:extLst>
      <p:ext uri="{BB962C8B-B14F-4D97-AF65-F5344CB8AC3E}">
        <p14:creationId xmlns:p14="http://schemas.microsoft.com/office/powerpoint/2010/main" val="361120034"/>
      </p:ext>
    </p:extLst>
  </p:cSld>
  <p:clrMapOvr>
    <a:masterClrMapping/>
  </p:clrMapOvr>
  <mc:AlternateContent xmlns:mc="http://schemas.openxmlformats.org/markup-compatibility/2006" xmlns:p14="http://schemas.microsoft.com/office/powerpoint/2010/main">
    <mc:Choice Requires="p14">
      <p:transition spd="slow" p14:dur="2000" advTm="67057"/>
    </mc:Choice>
    <mc:Fallback xmlns="">
      <p:transition spd="slow" advTm="6705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SPIDAL Java Use Cases</a:t>
            </a:r>
          </a:p>
        </p:txBody>
      </p:sp>
      <p:sp>
        <p:nvSpPr>
          <p:cNvPr id="3" name="Content Placeholder 2"/>
          <p:cNvSpPr>
            <a:spLocks noGrp="1"/>
          </p:cNvSpPr>
          <p:nvPr>
            <p:ph idx="1"/>
          </p:nvPr>
        </p:nvSpPr>
        <p:spPr>
          <a:xfrm>
            <a:off x="328474" y="923278"/>
            <a:ext cx="4798004" cy="4993559"/>
          </a:xfrm>
        </p:spPr>
        <p:txBody>
          <a:bodyPr/>
          <a:lstStyle/>
          <a:p>
            <a:r>
              <a:rPr lang="en-US" dirty="0"/>
              <a:t>Gene sequence clustering.</a:t>
            </a:r>
          </a:p>
          <a:p>
            <a:pPr lvl="1"/>
            <a:r>
              <a:rPr lang="en-US" dirty="0"/>
              <a:t>Find sequence groups with similar properties.</a:t>
            </a:r>
          </a:p>
          <a:p>
            <a:pPr lvl="1"/>
            <a:r>
              <a:rPr lang="en-US" dirty="0"/>
              <a:t>DA-MDS to produce a 3D plot.</a:t>
            </a:r>
          </a:p>
          <a:p>
            <a:pPr lvl="1"/>
            <a:r>
              <a:rPr lang="en-US" dirty="0"/>
              <a:t>DA-PWC to cluster sequences.</a:t>
            </a:r>
          </a:p>
          <a:p>
            <a:pPr lvl="1"/>
            <a:r>
              <a:rPr lang="en-US" dirty="0"/>
              <a:t>3D phylogenetic trees.</a:t>
            </a:r>
          </a:p>
          <a:p>
            <a:pPr lvl="1"/>
            <a:r>
              <a:rPr lang="en-US" dirty="0" err="1"/>
              <a:t>WebPviz</a:t>
            </a:r>
            <a:r>
              <a:rPr lang="en-US" dirty="0"/>
              <a:t> visualizer.</a:t>
            </a:r>
          </a:p>
        </p:txBody>
      </p:sp>
      <p:sp>
        <p:nvSpPr>
          <p:cNvPr id="4" name="Date Placeholder 3"/>
          <p:cNvSpPr>
            <a:spLocks noGrp="1"/>
          </p:cNvSpPr>
          <p:nvPr>
            <p:ph type="dt" sz="half" idx="10"/>
          </p:nvPr>
        </p:nvSpPr>
        <p:spPr/>
        <p:txBody>
          <a:bodyPr/>
          <a:lstStyle/>
          <a:p>
            <a:pPr algn="r"/>
            <a:r>
              <a:rPr lang="en-US"/>
              <a:t>9/28/2016</a:t>
            </a:r>
            <a:endParaRPr lang="en-US" dirty="0"/>
          </a:p>
        </p:txBody>
      </p:sp>
      <p:sp>
        <p:nvSpPr>
          <p:cNvPr id="5" name="Footer Placeholder 4"/>
          <p:cNvSpPr>
            <a:spLocks noGrp="1"/>
          </p:cNvSpPr>
          <p:nvPr>
            <p:ph type="ftr" sz="quarter" idx="11"/>
          </p:nvPr>
        </p:nvSpPr>
        <p:spPr/>
        <p:txBody>
          <a:bodyPr/>
          <a:lstStyle/>
          <a:p>
            <a:pPr algn="ctr"/>
            <a:r>
              <a:rPr lang="en-US"/>
              <a:t>Ph.D. Dissertation Defense</a:t>
            </a:r>
            <a:endParaRPr lang="en-US" dirty="0"/>
          </a:p>
        </p:txBody>
      </p:sp>
      <p:sp>
        <p:nvSpPr>
          <p:cNvPr id="6" name="Slide Number Placeholder 5"/>
          <p:cNvSpPr>
            <a:spLocks noGrp="1"/>
          </p:cNvSpPr>
          <p:nvPr>
            <p:ph type="sldNum" sz="quarter" idx="12"/>
          </p:nvPr>
        </p:nvSpPr>
        <p:spPr/>
        <p:txBody>
          <a:bodyPr/>
          <a:lstStyle/>
          <a:p>
            <a:fld id="{9C1BBE50-AC4E-4E27-8193-601C5ABE0879}" type="slidenum">
              <a:rPr lang="en-US" smtClean="0"/>
              <a:t>9</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9077" y="671372"/>
            <a:ext cx="5049774" cy="265925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7492" y="3663847"/>
            <a:ext cx="7662984" cy="2716803"/>
          </a:xfrm>
          <a:prstGeom prst="rect">
            <a:avLst/>
          </a:prstGeom>
        </p:spPr>
      </p:pic>
    </p:spTree>
    <p:extLst>
      <p:ext uri="{BB962C8B-B14F-4D97-AF65-F5344CB8AC3E}">
        <p14:creationId xmlns:p14="http://schemas.microsoft.com/office/powerpoint/2010/main" val="1057008308"/>
      </p:ext>
    </p:extLst>
  </p:cSld>
  <p:clrMapOvr>
    <a:masterClrMapping/>
  </p:clrMapOvr>
  <mc:AlternateContent xmlns:mc="http://schemas.openxmlformats.org/markup-compatibility/2006" xmlns:p14="http://schemas.microsoft.com/office/powerpoint/2010/main">
    <mc:Choice Requires="p14">
      <p:transition spd="slow" p14:dur="2000" advTm="106901"/>
    </mc:Choice>
    <mc:Fallback xmlns="">
      <p:transition spd="slow" advTm="10690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5.6|13.6|28.1"/>
</p:tagLst>
</file>

<file path=ppt/tags/tag2.xml><?xml version="1.0" encoding="utf-8"?>
<p:tagLst xmlns:a="http://schemas.openxmlformats.org/drawingml/2006/main" xmlns:r="http://schemas.openxmlformats.org/officeDocument/2006/relationships" xmlns:p="http://schemas.openxmlformats.org/presentationml/2006/main">
  <p:tag name="TIMING" val="|101.8"/>
</p:tagLst>
</file>

<file path=ppt/theme/theme1.xml><?xml version="1.0" encoding="utf-8"?>
<a:theme xmlns:a="http://schemas.openxmlformats.org/drawingml/2006/main" name="mycust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mycustom" id="{AE4AB057-9055-4329-A336-F7CCA9DC061F}" vid="{C99E949D-133A-41F8-A69B-439A91FD3F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31779</TotalTime>
  <Words>3742</Words>
  <Application>Microsoft Office PowerPoint</Application>
  <PresentationFormat>Widescreen</PresentationFormat>
  <Paragraphs>859</Paragraphs>
  <Slides>39</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 Unicode MS</vt:lpstr>
      <vt:lpstr>Arial</vt:lpstr>
      <vt:lpstr>Calibri</vt:lpstr>
      <vt:lpstr>Cambria Math</vt:lpstr>
      <vt:lpstr>Century Schoolbook</vt:lpstr>
      <vt:lpstr>Consolas</vt:lpstr>
      <vt:lpstr>Helvetica</vt:lpstr>
      <vt:lpstr>Iskoola Pota</vt:lpstr>
      <vt:lpstr>Times New Roman</vt:lpstr>
      <vt:lpstr>Wingdings</vt:lpstr>
      <vt:lpstr>Wingdings 2</vt:lpstr>
      <vt:lpstr>mycustom</vt:lpstr>
      <vt:lpstr>Towards a Systematic Study of Big Data Performance and Benchmarking</vt:lpstr>
      <vt:lpstr>Towards a Systematic Study of Big Data Performance and Benchmarking</vt:lpstr>
      <vt:lpstr>Big Data</vt:lpstr>
      <vt:lpstr>Performance and Benchmarking</vt:lpstr>
      <vt:lpstr>Systematic Study</vt:lpstr>
      <vt:lpstr>What to Expect in Upcoming Slides</vt:lpstr>
      <vt:lpstr>Programming Models</vt:lpstr>
      <vt:lpstr>SPIDAL Java: Parallel Machine Learning</vt:lpstr>
      <vt:lpstr>SPIDAL Java Use Cases</vt:lpstr>
      <vt:lpstr>SPIDAL Java Use Cases</vt:lpstr>
      <vt:lpstr>Performance Factors</vt:lpstr>
      <vt:lpstr>Thread Models</vt:lpstr>
      <vt:lpstr>Thread Models</vt:lpstr>
      <vt:lpstr>Affinity</vt:lpstr>
      <vt:lpstr>A Quick Peek into Performance </vt:lpstr>
      <vt:lpstr>Communication Mechanisms</vt:lpstr>
      <vt:lpstr>Communication Mechanisms</vt:lpstr>
      <vt:lpstr>Other Factors</vt:lpstr>
      <vt:lpstr>Other Factors</vt:lpstr>
      <vt:lpstr>Performance Evaluation</vt:lpstr>
      <vt:lpstr>K-Means Clustering</vt:lpstr>
      <vt:lpstr>K-Means Clustering</vt:lpstr>
      <vt:lpstr>K-Means Clustering</vt:lpstr>
      <vt:lpstr>K-Means Clustering</vt:lpstr>
      <vt:lpstr>DA-MDS</vt:lpstr>
      <vt:lpstr>DA-MDS</vt:lpstr>
      <vt:lpstr>DA-MDS</vt:lpstr>
      <vt:lpstr>DA-MDS</vt:lpstr>
      <vt:lpstr>DA-MDS</vt:lpstr>
      <vt:lpstr>MDSasChisq and DA-PWC</vt:lpstr>
      <vt:lpstr>Related Work</vt:lpstr>
      <vt:lpstr>Benchmark Classification</vt:lpstr>
      <vt:lpstr>PowerPoint Presentation</vt:lpstr>
      <vt:lpstr>The Four Dimensions</vt:lpstr>
      <vt:lpstr>Description of Facets</vt:lpstr>
      <vt:lpstr>Description of Facets</vt:lpstr>
      <vt:lpstr>Description of Facets</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SPIDAL Java High Performance Data Analytics with Java on Large Multicore HPC Clusters</dc:title>
  <dc:creator>Saliya Ekanayake</dc:creator>
  <cp:lastModifiedBy>Saliya Ekanayake</cp:lastModifiedBy>
  <cp:revision>385</cp:revision>
  <cp:lastPrinted>2016-09-28T12:49:45Z</cp:lastPrinted>
  <dcterms:created xsi:type="dcterms:W3CDTF">2016-03-23T01:55:27Z</dcterms:created>
  <dcterms:modified xsi:type="dcterms:W3CDTF">2016-09-28T23:53:12Z</dcterms:modified>
</cp:coreProperties>
</file>