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8" r:id="rId3"/>
    <p:sldId id="289" r:id="rId4"/>
    <p:sldId id="290" r:id="rId5"/>
    <p:sldId id="292" r:id="rId6"/>
    <p:sldId id="293" r:id="rId7"/>
    <p:sldId id="294" r:id="rId8"/>
    <p:sldId id="295" r:id="rId9"/>
    <p:sldId id="299" r:id="rId10"/>
    <p:sldId id="300" r:id="rId11"/>
    <p:sldId id="301" r:id="rId12"/>
    <p:sldId id="298" r:id="rId13"/>
    <p:sldId id="303" r:id="rId14"/>
    <p:sldId id="287" r:id="rId15"/>
    <p:sldId id="304" r:id="rId16"/>
    <p:sldId id="296" r:id="rId17"/>
    <p:sldId id="297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iya Ekanayake" initials="SE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51A2C7"/>
    <a:srgbClr val="3B92B8"/>
    <a:srgbClr val="3D93BA"/>
    <a:srgbClr val="235772"/>
    <a:srgbClr val="3B91B8"/>
    <a:srgbClr val="0C77C3"/>
    <a:srgbClr val="3680A3"/>
    <a:srgbClr val="3A8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5" autoAdjust="0"/>
    <p:restoredTop sz="78047" autoAdjust="0"/>
  </p:normalViewPr>
  <p:slideViewPr>
    <p:cSldViewPr snapToGrid="0">
      <p:cViewPr varScale="1">
        <p:scale>
          <a:sx n="86" d="100"/>
          <a:sy n="86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file:///E:\Sali\InCloud\IUBox\Box%20Sync\Benchmarks\kmeans\juliet\--juliet-kmeans.xlsx" TargetMode="Externa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oleObject" Target="file:///E:\Sali\InCloud\IUBox\Box%20Sync\Benchmarks\kmeans\juliet\--juliet-kmeans.xlsx" TargetMode="Externa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4" Type="http://schemas.openxmlformats.org/officeDocument/2006/relationships/oleObject" Target="file:///E:\Sali\InCloud\IUBox\Box%20Sync\Benchmarks\kmeans\juliet\--juliet-kmeans.xlsx" TargetMode="External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4" Type="http://schemas.openxmlformats.org/officeDocument/2006/relationships/oleObject" Target="file:///E:\Sali\InCloud\IUBox\Box%20Sync\Benchmarks\kmeans\juliet\--juliet-kmeans.xlsx" TargetMode="External"/><Relationship Id="rId1" Type="http://schemas.microsoft.com/office/2011/relationships/chartStyle" Target="style4.xml"/><Relationship Id="rId2" Type="http://schemas.microsoft.com/office/2011/relationships/chartColorStyle" Target="colors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3938664441788"/>
          <c:y val="0.0391596856516421"/>
          <c:w val="0.776137073402825"/>
          <c:h val="0.827601744043605"/>
        </c:manualLayout>
      </c:layout>
      <c:lineChart>
        <c:grouping val="standard"/>
        <c:varyColors val="0"/>
        <c:ser>
          <c:idx val="2"/>
          <c:order val="2"/>
          <c:tx>
            <c:v>LRT-FJ NI</c:v>
          </c:tx>
          <c:spPr>
            <a:ln w="158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Java2!$H$9:$H$16</c:f>
              <c:strCache>
                <c:ptCount val="8"/>
                <c:pt idx="0">
                  <c:v>1x24</c:v>
                </c:pt>
                <c:pt idx="1">
                  <c:v>2x12</c:v>
                </c:pt>
                <c:pt idx="2">
                  <c:v>3x8</c:v>
                </c:pt>
                <c:pt idx="3">
                  <c:v>4x6</c:v>
                </c:pt>
                <c:pt idx="4">
                  <c:v>6x4</c:v>
                </c:pt>
                <c:pt idx="5">
                  <c:v>8x3</c:v>
                </c:pt>
                <c:pt idx="6">
                  <c:v>12x2</c:v>
                </c:pt>
                <c:pt idx="7">
                  <c:v>24x1</c:v>
                </c:pt>
              </c:strCache>
            </c:strRef>
          </c:cat>
          <c:val>
            <c:numRef>
              <c:f>Java2!$M$19:$M$26</c:f>
              <c:numCache>
                <c:formatCode>General</c:formatCode>
                <c:ptCount val="8"/>
                <c:pt idx="0">
                  <c:v>34194.6119791666</c:v>
                </c:pt>
                <c:pt idx="1">
                  <c:v>37303.3125</c:v>
                </c:pt>
                <c:pt idx="2">
                  <c:v>37291.5625</c:v>
                </c:pt>
                <c:pt idx="3">
                  <c:v>40023.60416666659</c:v>
                </c:pt>
                <c:pt idx="4">
                  <c:v>41263.70312499999</c:v>
                </c:pt>
                <c:pt idx="5">
                  <c:v>44460.4583333333</c:v>
                </c:pt>
                <c:pt idx="6">
                  <c:v>43950.5</c:v>
                </c:pt>
                <c:pt idx="7">
                  <c:v>43632.0625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9E8-4BED-A8D1-D74CC6A9A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5592320"/>
        <c:axId val="-204559812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5"/>
                <c:order val="0"/>
                <c:tx>
                  <c:v>LRT-FJ CI</c:v>
                </c:tx>
                <c:spPr>
                  <a:ln w="9525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rgbClr val="C00000"/>
                    </a:solidFill>
                    <a:ln w="12700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Java2!$I$19:$I$26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22105.6458333333</c:v>
                      </c:pt>
                      <c:pt idx="1">
                        <c:v>40499.70833333329</c:v>
                      </c:pt>
                      <c:pt idx="2">
                        <c:v>36230.609375</c:v>
                      </c:pt>
                      <c:pt idx="3">
                        <c:v>40544.47916666659</c:v>
                      </c:pt>
                      <c:pt idx="4">
                        <c:v>43414.75</c:v>
                      </c:pt>
                      <c:pt idx="5">
                        <c:v>47025.9583333333</c:v>
                      </c:pt>
                      <c:pt idx="6">
                        <c:v>43525.1875</c:v>
                      </c:pt>
                      <c:pt idx="7">
                        <c:v>42753.625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E9E8-4BED-A8D1-D74CC6A9AE02}"/>
                  </c:ext>
                </c:extLst>
              </c15:ser>
            </c15:filteredLineSeries>
            <c15:filteredLineSeries>
              <c15:ser>
                <c:idx val="4"/>
                <c:order val="1"/>
                <c:tx>
                  <c:v>LRT-FJ SI</c:v>
                </c:tx>
                <c:spPr>
                  <a:ln w="9525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rgbClr val="C00000"/>
                    </a:solidFill>
                    <a:ln w="12700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Java2!$J$19:$J$26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24607.9973958333</c:v>
                      </c:pt>
                      <c:pt idx="1">
                        <c:v>38840.4322916666</c:v>
                      </c:pt>
                      <c:pt idx="2">
                        <c:v>38042.5625</c:v>
                      </c:pt>
                      <c:pt idx="3">
                        <c:v>40820.14583333329</c:v>
                      </c:pt>
                      <c:pt idx="4">
                        <c:v>40472.3125</c:v>
                      </c:pt>
                      <c:pt idx="5">
                        <c:v>45574.0625</c:v>
                      </c:pt>
                      <c:pt idx="6">
                        <c:v>43391.75</c:v>
                      </c:pt>
                      <c:pt idx="7">
                        <c:v>45158.125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E9E8-4BED-A8D1-D74CC6A9AE02}"/>
                  </c:ext>
                </c:extLst>
              </c15:ser>
            </c15:filteredLineSeries>
            <c15:filteredLineSeries>
              <c15:ser>
                <c:idx val="1"/>
                <c:order val="3"/>
                <c:tx>
                  <c:v>LRT-FJ CE</c:v>
                </c:tx>
                <c:spPr>
                  <a:ln w="952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ysClr val="windowText" lastClr="000000"/>
                    </a:solidFill>
                    <a:ln w="9525">
                      <a:solidFill>
                        <a:sysClr val="windowText" lastClr="00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Java2!$L$19:$L$26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22175.2005208333</c:v>
                      </c:pt>
                      <c:pt idx="1">
                        <c:v>42231.28645833329</c:v>
                      </c:pt>
                      <c:pt idx="2">
                        <c:v>38766.1953125</c:v>
                      </c:pt>
                      <c:pt idx="3">
                        <c:v>38326.42708333328</c:v>
                      </c:pt>
                      <c:pt idx="4">
                        <c:v>38651.609375</c:v>
                      </c:pt>
                      <c:pt idx="5">
                        <c:v>40577.79166666658</c:v>
                      </c:pt>
                      <c:pt idx="6">
                        <c:v>37254.59374999999</c:v>
                      </c:pt>
                      <c:pt idx="7">
                        <c:v>38279.9375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E9E8-4BED-A8D1-D74CC6A9AE02}"/>
                  </c:ext>
                </c:extLst>
              </c15:ser>
            </c15:filteredLineSeries>
            <c15:filteredLineSeries>
              <c15:ser>
                <c:idx val="3"/>
                <c:order val="4"/>
                <c:tx>
                  <c:v>LRT-FJ SE</c:v>
                </c:tx>
                <c:spPr>
                  <a:ln w="952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ysClr val="windowText" lastClr="000000"/>
                    </a:solidFill>
                    <a:ln w="9525">
                      <a:solidFill>
                        <a:sysClr val="windowText" lastClr="00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Java2!$N$19:$N$26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20254.0286458333</c:v>
                      </c:pt>
                      <c:pt idx="1">
                        <c:v>40838.8854166666</c:v>
                      </c:pt>
                      <c:pt idx="2">
                        <c:v>40396.90625</c:v>
                      </c:pt>
                      <c:pt idx="3">
                        <c:v>42092.4166666666</c:v>
                      </c:pt>
                      <c:pt idx="4">
                        <c:v>40864.921875</c:v>
                      </c:pt>
                      <c:pt idx="5">
                        <c:v>41703.58333333329</c:v>
                      </c:pt>
                      <c:pt idx="6">
                        <c:v>37342.65625</c:v>
                      </c:pt>
                      <c:pt idx="7">
                        <c:v>37378.5625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E9E8-4BED-A8D1-D74CC6A9AE02}"/>
                  </c:ext>
                </c:extLst>
              </c15:ser>
            </c15:filteredLineSeries>
            <c15:filteredLineSeries>
              <c15:ser>
                <c:idx val="0"/>
                <c:order val="5"/>
                <c:tx>
                  <c:v>LRT-FJ NE</c:v>
                </c:tx>
                <c:spPr>
                  <a:ln w="952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ysClr val="windowText" lastClr="000000"/>
                    </a:solidFill>
                    <a:ln w="9525">
                      <a:solidFill>
                        <a:sysClr val="windowText" lastClr="00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Java2!$K$19:$K$26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19537.4375</c:v>
                      </c:pt>
                      <c:pt idx="1">
                        <c:v>34295.41145833329</c:v>
                      </c:pt>
                      <c:pt idx="2">
                        <c:v>36105.2421875</c:v>
                      </c:pt>
                      <c:pt idx="3">
                        <c:v>36949.14583333329</c:v>
                      </c:pt>
                      <c:pt idx="4">
                        <c:v>37165.40625</c:v>
                      </c:pt>
                      <c:pt idx="5">
                        <c:v>39506.3125</c:v>
                      </c:pt>
                      <c:pt idx="6">
                        <c:v>40077.875</c:v>
                      </c:pt>
                      <c:pt idx="7">
                        <c:v>37413.875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E9E8-4BED-A8D1-D74CC6A9AE02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v>LRT-BSP CI</c:v>
                </c:tx>
                <c:spPr>
                  <a:ln w="9525" cap="rnd">
                    <a:solidFill>
                      <a:srgbClr val="ED7D31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rgbClr val="ED7D31"/>
                    </a:solidFill>
                    <a:ln w="9525">
                      <a:solidFill>
                        <a:srgbClr val="ED7D31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Java2!$O$19:$O$26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19980.2109375</c:v>
                      </c:pt>
                      <c:pt idx="1">
                        <c:v>26989.859375</c:v>
                      </c:pt>
                      <c:pt idx="2">
                        <c:v>29444.4453125</c:v>
                      </c:pt>
                      <c:pt idx="3">
                        <c:v>30084.7291666666</c:v>
                      </c:pt>
                      <c:pt idx="4">
                        <c:v>27291.953125</c:v>
                      </c:pt>
                      <c:pt idx="5">
                        <c:v>29956.0625</c:v>
                      </c:pt>
                      <c:pt idx="6">
                        <c:v>20431.59375</c:v>
                      </c:pt>
                      <c:pt idx="7">
                        <c:v>29764.0625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E9E8-4BED-A8D1-D74CC6A9AE02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v>LRT-BSP SI</c:v>
                </c:tx>
                <c:spPr>
                  <a:ln w="9525" cap="rnd">
                    <a:solidFill>
                      <a:srgbClr val="ED7D31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rgbClr val="ED7D31"/>
                    </a:solidFill>
                    <a:ln w="9525">
                      <a:solidFill>
                        <a:srgbClr val="ED7D31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Java2!$P$19:$P$26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21877.4401041666</c:v>
                      </c:pt>
                      <c:pt idx="1">
                        <c:v>21110.2708333333</c:v>
                      </c:pt>
                      <c:pt idx="2">
                        <c:v>24330.890625</c:v>
                      </c:pt>
                      <c:pt idx="3">
                        <c:v>22221.0416666666</c:v>
                      </c:pt>
                      <c:pt idx="4">
                        <c:v>21977.40625</c:v>
                      </c:pt>
                      <c:pt idx="5">
                        <c:v>30075.6458333333</c:v>
                      </c:pt>
                      <c:pt idx="6">
                        <c:v>20004.3125</c:v>
                      </c:pt>
                      <c:pt idx="7">
                        <c:v>34451.8125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E9E8-4BED-A8D1-D74CC6A9AE02}"/>
                  </c:ext>
                </c:extLst>
              </c15:ser>
            </c15:filteredLineSeries>
            <c15:filteredLineSeries>
              <c15:ser>
                <c:idx val="10"/>
                <c:order val="8"/>
                <c:tx>
                  <c:v>LRT-BSP NI</c:v>
                </c:tx>
                <c:spPr>
                  <a:ln w="9525" cap="rnd">
                    <a:solidFill>
                      <a:srgbClr val="ED7D31"/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rgbClr val="ED7D31"/>
                    </a:solidFill>
                    <a:ln w="9525">
                      <a:solidFill>
                        <a:srgbClr val="ED7D31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Java2!$S$19:$S$26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32130.6536458333</c:v>
                      </c:pt>
                      <c:pt idx="1">
                        <c:v>31724.171875</c:v>
                      </c:pt>
                      <c:pt idx="2">
                        <c:v>29894.2265625</c:v>
                      </c:pt>
                      <c:pt idx="3">
                        <c:v>29731.7604166666</c:v>
                      </c:pt>
                      <c:pt idx="4">
                        <c:v>29761.953125</c:v>
                      </c:pt>
                      <c:pt idx="5">
                        <c:v>29756.875</c:v>
                      </c:pt>
                      <c:pt idx="6">
                        <c:v>31091.59375</c:v>
                      </c:pt>
                      <c:pt idx="7">
                        <c:v>30046.0625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E9E8-4BED-A8D1-D74CC6A9AE02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v>LRT-BSP CE</c:v>
                </c:tx>
                <c:spPr>
                  <a:ln w="952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rgbClr val="00B050"/>
                    </a:solidFill>
                    <a:ln w="9525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Java2!$R$19:$R$26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20562.203125</c:v>
                      </c:pt>
                      <c:pt idx="1">
                        <c:v>21367.484375</c:v>
                      </c:pt>
                      <c:pt idx="2">
                        <c:v>21220.1640625</c:v>
                      </c:pt>
                      <c:pt idx="3">
                        <c:v>19718.1458333333</c:v>
                      </c:pt>
                      <c:pt idx="4">
                        <c:v>18355.21875</c:v>
                      </c:pt>
                      <c:pt idx="5">
                        <c:v>18360.4375</c:v>
                      </c:pt>
                      <c:pt idx="6">
                        <c:v>17246.71875</c:v>
                      </c:pt>
                      <c:pt idx="7">
                        <c:v>17880.5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E9E8-4BED-A8D1-D74CC6A9AE02}"/>
                  </c:ext>
                </c:extLst>
              </c15:ser>
            </c15:filteredLineSeries>
            <c15:filteredLineSeries>
              <c15:ser>
                <c:idx val="11"/>
                <c:order val="10"/>
                <c:tx>
                  <c:v>LRT-BSP SE</c:v>
                </c:tx>
                <c:spPr>
                  <a:ln w="952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rgbClr val="00B050"/>
                    </a:solidFill>
                    <a:ln w="9525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Java2!$T$19:$T$26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17344.9010416666</c:v>
                      </c:pt>
                      <c:pt idx="1">
                        <c:v>17230.28125</c:v>
                      </c:pt>
                      <c:pt idx="2">
                        <c:v>18121.9453125</c:v>
                      </c:pt>
                      <c:pt idx="3">
                        <c:v>17547.4791666666</c:v>
                      </c:pt>
                      <c:pt idx="4">
                        <c:v>17602.390625</c:v>
                      </c:pt>
                      <c:pt idx="5">
                        <c:v>17261.3541666666</c:v>
                      </c:pt>
                      <c:pt idx="6">
                        <c:v>17225.1875</c:v>
                      </c:pt>
                      <c:pt idx="7">
                        <c:v>16948.3125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E9E8-4BED-A8D1-D74CC6A9AE02}"/>
                  </c:ext>
                </c:extLst>
              </c15:ser>
            </c15:filteredLineSeries>
            <c15:filteredLineSeries>
              <c15:ser>
                <c:idx val="8"/>
                <c:order val="11"/>
                <c:tx>
                  <c:v>LRT-BSP NE</c:v>
                </c:tx>
                <c:spPr>
                  <a:ln w="952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rgbClr val="00B050"/>
                    </a:solidFill>
                    <a:ln w="9525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Java2!$Q$19:$Q$26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17461.6770833333</c:v>
                      </c:pt>
                      <c:pt idx="1">
                        <c:v>18259.2395833333</c:v>
                      </c:pt>
                      <c:pt idx="2">
                        <c:v>18599.2578125</c:v>
                      </c:pt>
                      <c:pt idx="3">
                        <c:v>17810.0625</c:v>
                      </c:pt>
                      <c:pt idx="4">
                        <c:v>18547.609375</c:v>
                      </c:pt>
                      <c:pt idx="5">
                        <c:v>17433.7916666666</c:v>
                      </c:pt>
                      <c:pt idx="6">
                        <c:v>17539.40625</c:v>
                      </c:pt>
                      <c:pt idx="7">
                        <c:v>17630.125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E9E8-4BED-A8D1-D74CC6A9AE02}"/>
                  </c:ext>
                </c:extLst>
              </c15:ser>
            </c15:filteredLineSeries>
          </c:ext>
        </c:extLst>
      </c:lineChart>
      <c:catAx>
        <c:axId val="-204559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Helvetica" panose="020B0604020202020204" pitchFamily="34" charset="0"/>
                  </a:defRPr>
                </a:pPr>
                <a:r>
                  <a:rPr lang="en-US" sz="1400"/>
                  <a:t>Threads per process x Processes per node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-2045598128"/>
        <c:crosses val="autoZero"/>
        <c:auto val="1"/>
        <c:lblAlgn val="ctr"/>
        <c:lblOffset val="0"/>
        <c:noMultiLvlLbl val="1"/>
      </c:catAx>
      <c:valAx>
        <c:axId val="-2045598128"/>
        <c:scaling>
          <c:orientation val="minMax"/>
          <c:max val="50000.0"/>
          <c:min val="15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Helvetica" panose="020B0604020202020204" pitchFamily="34" charset="0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Time (ms)</a:t>
                </a:r>
              </a:p>
            </c:rich>
          </c:tx>
          <c:layout>
            <c:manualLayout>
              <c:xMode val="edge"/>
              <c:yMode val="edge"/>
              <c:x val="0.00878364811816615"/>
              <c:y val="0.3771271567795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0.0E+0" sourceLinked="0"/>
        <c:majorTickMark val="out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-2045592320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66943565099262"/>
          <c:y val="0.0399851129093616"/>
          <c:w val="0.120636234779182"/>
          <c:h val="0.82601882134511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t" anchorCtr="0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3938664441788"/>
          <c:y val="0.0391596856516421"/>
          <c:w val="0.776137073402825"/>
          <c:h val="0.827601744043605"/>
        </c:manualLayout>
      </c:layout>
      <c:lineChart>
        <c:grouping val="standard"/>
        <c:varyColors val="0"/>
        <c:ser>
          <c:idx val="2"/>
          <c:order val="2"/>
          <c:tx>
            <c:v>LRT-FJ NI</c:v>
          </c:tx>
          <c:spPr>
            <a:ln w="158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Java2!$H$9:$H$16</c:f>
              <c:strCache>
                <c:ptCount val="8"/>
                <c:pt idx="0">
                  <c:v>1x24</c:v>
                </c:pt>
                <c:pt idx="1">
                  <c:v>2x12</c:v>
                </c:pt>
                <c:pt idx="2">
                  <c:v>3x8</c:v>
                </c:pt>
                <c:pt idx="3">
                  <c:v>4x6</c:v>
                </c:pt>
                <c:pt idx="4">
                  <c:v>6x4</c:v>
                </c:pt>
                <c:pt idx="5">
                  <c:v>8x3</c:v>
                </c:pt>
                <c:pt idx="6">
                  <c:v>12x2</c:v>
                </c:pt>
                <c:pt idx="7">
                  <c:v>24x1</c:v>
                </c:pt>
              </c:strCache>
            </c:strRef>
          </c:cat>
          <c:val>
            <c:numRef>
              <c:f>Java2!$M$19:$M$26</c:f>
              <c:numCache>
                <c:formatCode>General</c:formatCode>
                <c:ptCount val="8"/>
                <c:pt idx="0">
                  <c:v>34194.6119791666</c:v>
                </c:pt>
                <c:pt idx="1">
                  <c:v>37303.3125</c:v>
                </c:pt>
                <c:pt idx="2">
                  <c:v>37291.5625</c:v>
                </c:pt>
                <c:pt idx="3">
                  <c:v>40023.60416666659</c:v>
                </c:pt>
                <c:pt idx="4">
                  <c:v>41263.70312499999</c:v>
                </c:pt>
                <c:pt idx="5">
                  <c:v>44460.4583333333</c:v>
                </c:pt>
                <c:pt idx="6">
                  <c:v>43950.5</c:v>
                </c:pt>
                <c:pt idx="7">
                  <c:v>43632.0625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06F-44D7-BFA8-C86E705889CD}"/>
            </c:ext>
          </c:extLst>
        </c:ser>
        <c:ser>
          <c:idx val="0"/>
          <c:order val="5"/>
          <c:tx>
            <c:v>LRT-FJ NE</c:v>
          </c:tx>
          <c:spPr>
            <a:ln w="158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Java2!$H$9:$H$16</c:f>
              <c:strCache>
                <c:ptCount val="8"/>
                <c:pt idx="0">
                  <c:v>1x24</c:v>
                </c:pt>
                <c:pt idx="1">
                  <c:v>2x12</c:v>
                </c:pt>
                <c:pt idx="2">
                  <c:v>3x8</c:v>
                </c:pt>
                <c:pt idx="3">
                  <c:v>4x6</c:v>
                </c:pt>
                <c:pt idx="4">
                  <c:v>6x4</c:v>
                </c:pt>
                <c:pt idx="5">
                  <c:v>8x3</c:v>
                </c:pt>
                <c:pt idx="6">
                  <c:v>12x2</c:v>
                </c:pt>
                <c:pt idx="7">
                  <c:v>24x1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Java2!$K$19:$K$26</c:f>
              <c:numCache>
                <c:formatCode>General</c:formatCode>
                <c:ptCount val="8"/>
                <c:pt idx="0">
                  <c:v>19537.4375</c:v>
                </c:pt>
                <c:pt idx="1">
                  <c:v>34295.41145833329</c:v>
                </c:pt>
                <c:pt idx="2">
                  <c:v>36105.2421875</c:v>
                </c:pt>
                <c:pt idx="3">
                  <c:v>36949.14583333329</c:v>
                </c:pt>
                <c:pt idx="4">
                  <c:v>37165.40625</c:v>
                </c:pt>
                <c:pt idx="5">
                  <c:v>39506.3125</c:v>
                </c:pt>
                <c:pt idx="6">
                  <c:v>40077.875</c:v>
                </c:pt>
                <c:pt idx="7">
                  <c:v>37413.875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06F-44D7-BFA8-C86E70588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5716704"/>
        <c:axId val="-204572251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5"/>
                <c:order val="0"/>
                <c:tx>
                  <c:v>LRT-FJ CI</c:v>
                </c:tx>
                <c:spPr>
                  <a:ln w="9525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rgbClr val="C00000"/>
                    </a:solidFill>
                    <a:ln w="12700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Java2!$I$19:$I$26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22105.6458333333</c:v>
                      </c:pt>
                      <c:pt idx="1">
                        <c:v>40499.70833333329</c:v>
                      </c:pt>
                      <c:pt idx="2">
                        <c:v>36230.609375</c:v>
                      </c:pt>
                      <c:pt idx="3">
                        <c:v>40544.47916666659</c:v>
                      </c:pt>
                      <c:pt idx="4">
                        <c:v>43414.75</c:v>
                      </c:pt>
                      <c:pt idx="5">
                        <c:v>47025.9583333333</c:v>
                      </c:pt>
                      <c:pt idx="6">
                        <c:v>43525.1875</c:v>
                      </c:pt>
                      <c:pt idx="7">
                        <c:v>42753.625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606F-44D7-BFA8-C86E705889CD}"/>
                  </c:ext>
                </c:extLst>
              </c15:ser>
            </c15:filteredLineSeries>
            <c15:filteredLineSeries>
              <c15:ser>
                <c:idx val="4"/>
                <c:order val="1"/>
                <c:tx>
                  <c:v>LRT-FJ SI</c:v>
                </c:tx>
                <c:spPr>
                  <a:ln w="9525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rgbClr val="C00000"/>
                    </a:solidFill>
                    <a:ln w="12700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Java2!$J$19:$J$26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24607.9973958333</c:v>
                      </c:pt>
                      <c:pt idx="1">
                        <c:v>38840.4322916666</c:v>
                      </c:pt>
                      <c:pt idx="2">
                        <c:v>38042.5625</c:v>
                      </c:pt>
                      <c:pt idx="3">
                        <c:v>40820.14583333329</c:v>
                      </c:pt>
                      <c:pt idx="4">
                        <c:v>40472.3125</c:v>
                      </c:pt>
                      <c:pt idx="5">
                        <c:v>45574.0625</c:v>
                      </c:pt>
                      <c:pt idx="6">
                        <c:v>43391.75</c:v>
                      </c:pt>
                      <c:pt idx="7">
                        <c:v>45158.125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606F-44D7-BFA8-C86E705889CD}"/>
                  </c:ext>
                </c:extLst>
              </c15:ser>
            </c15:filteredLineSeries>
            <c15:filteredLineSeries>
              <c15:ser>
                <c:idx val="1"/>
                <c:order val="3"/>
                <c:tx>
                  <c:v>LRT-FJ CE</c:v>
                </c:tx>
                <c:spPr>
                  <a:ln w="952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ysClr val="windowText" lastClr="000000"/>
                    </a:solidFill>
                    <a:ln w="9525">
                      <a:solidFill>
                        <a:sysClr val="windowText" lastClr="00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Java2!$L$19:$L$26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22175.2005208333</c:v>
                      </c:pt>
                      <c:pt idx="1">
                        <c:v>42231.28645833329</c:v>
                      </c:pt>
                      <c:pt idx="2">
                        <c:v>38766.1953125</c:v>
                      </c:pt>
                      <c:pt idx="3">
                        <c:v>38326.42708333328</c:v>
                      </c:pt>
                      <c:pt idx="4">
                        <c:v>38651.609375</c:v>
                      </c:pt>
                      <c:pt idx="5">
                        <c:v>40577.79166666658</c:v>
                      </c:pt>
                      <c:pt idx="6">
                        <c:v>37254.59374999999</c:v>
                      </c:pt>
                      <c:pt idx="7">
                        <c:v>38279.9375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606F-44D7-BFA8-C86E705889CD}"/>
                  </c:ext>
                </c:extLst>
              </c15:ser>
            </c15:filteredLineSeries>
            <c15:filteredLineSeries>
              <c15:ser>
                <c:idx val="3"/>
                <c:order val="4"/>
                <c:tx>
                  <c:v>LRT-FJ SE</c:v>
                </c:tx>
                <c:spPr>
                  <a:ln w="952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ysClr val="windowText" lastClr="000000"/>
                    </a:solidFill>
                    <a:ln w="9525">
                      <a:solidFill>
                        <a:sysClr val="windowText" lastClr="00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Java2!$N$19:$N$26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20254.0286458333</c:v>
                      </c:pt>
                      <c:pt idx="1">
                        <c:v>40838.8854166666</c:v>
                      </c:pt>
                      <c:pt idx="2">
                        <c:v>40396.90625</c:v>
                      </c:pt>
                      <c:pt idx="3">
                        <c:v>42092.4166666666</c:v>
                      </c:pt>
                      <c:pt idx="4">
                        <c:v>40864.921875</c:v>
                      </c:pt>
                      <c:pt idx="5">
                        <c:v>41703.58333333329</c:v>
                      </c:pt>
                      <c:pt idx="6">
                        <c:v>37342.65625</c:v>
                      </c:pt>
                      <c:pt idx="7">
                        <c:v>37378.5625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606F-44D7-BFA8-C86E705889CD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v>LRT-BSP CI</c:v>
                </c:tx>
                <c:spPr>
                  <a:ln w="9525" cap="rnd">
                    <a:solidFill>
                      <a:srgbClr val="ED7D31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rgbClr val="ED7D31"/>
                    </a:solidFill>
                    <a:ln w="9525">
                      <a:solidFill>
                        <a:srgbClr val="ED7D31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Java2!$O$19:$O$26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19980.2109375</c:v>
                      </c:pt>
                      <c:pt idx="1">
                        <c:v>26989.859375</c:v>
                      </c:pt>
                      <c:pt idx="2">
                        <c:v>29444.4453125</c:v>
                      </c:pt>
                      <c:pt idx="3">
                        <c:v>30084.7291666666</c:v>
                      </c:pt>
                      <c:pt idx="4">
                        <c:v>27291.953125</c:v>
                      </c:pt>
                      <c:pt idx="5">
                        <c:v>29956.0625</c:v>
                      </c:pt>
                      <c:pt idx="6">
                        <c:v>20431.59375</c:v>
                      </c:pt>
                      <c:pt idx="7">
                        <c:v>29764.0625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606F-44D7-BFA8-C86E705889CD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v>LRT-BSP SI</c:v>
                </c:tx>
                <c:spPr>
                  <a:ln w="9525" cap="rnd">
                    <a:solidFill>
                      <a:srgbClr val="ED7D31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rgbClr val="ED7D31"/>
                    </a:solidFill>
                    <a:ln w="9525">
                      <a:solidFill>
                        <a:srgbClr val="ED7D31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Java2!$P$19:$P$26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21877.4401041666</c:v>
                      </c:pt>
                      <c:pt idx="1">
                        <c:v>21110.2708333333</c:v>
                      </c:pt>
                      <c:pt idx="2">
                        <c:v>24330.890625</c:v>
                      </c:pt>
                      <c:pt idx="3">
                        <c:v>22221.0416666666</c:v>
                      </c:pt>
                      <c:pt idx="4">
                        <c:v>21977.40625</c:v>
                      </c:pt>
                      <c:pt idx="5">
                        <c:v>30075.6458333333</c:v>
                      </c:pt>
                      <c:pt idx="6">
                        <c:v>20004.3125</c:v>
                      </c:pt>
                      <c:pt idx="7">
                        <c:v>34451.8125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606F-44D7-BFA8-C86E705889CD}"/>
                  </c:ext>
                </c:extLst>
              </c15:ser>
            </c15:filteredLineSeries>
            <c15:filteredLineSeries>
              <c15:ser>
                <c:idx val="10"/>
                <c:order val="8"/>
                <c:tx>
                  <c:v>LRT-BSP NI</c:v>
                </c:tx>
                <c:spPr>
                  <a:ln w="9525" cap="rnd">
                    <a:solidFill>
                      <a:srgbClr val="ED7D31"/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rgbClr val="ED7D31"/>
                    </a:solidFill>
                    <a:ln w="9525">
                      <a:solidFill>
                        <a:srgbClr val="ED7D31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Java2!$S$19:$S$26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32130.6536458333</c:v>
                      </c:pt>
                      <c:pt idx="1">
                        <c:v>31724.171875</c:v>
                      </c:pt>
                      <c:pt idx="2">
                        <c:v>29894.2265625</c:v>
                      </c:pt>
                      <c:pt idx="3">
                        <c:v>29731.7604166666</c:v>
                      </c:pt>
                      <c:pt idx="4">
                        <c:v>29761.953125</c:v>
                      </c:pt>
                      <c:pt idx="5">
                        <c:v>29756.875</c:v>
                      </c:pt>
                      <c:pt idx="6">
                        <c:v>31091.59375</c:v>
                      </c:pt>
                      <c:pt idx="7">
                        <c:v>30046.0625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606F-44D7-BFA8-C86E705889CD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v>LRT-BSP CE</c:v>
                </c:tx>
                <c:spPr>
                  <a:ln w="952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rgbClr val="00B050"/>
                    </a:solidFill>
                    <a:ln w="9525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Java2!$R$19:$R$26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20562.203125</c:v>
                      </c:pt>
                      <c:pt idx="1">
                        <c:v>21367.484375</c:v>
                      </c:pt>
                      <c:pt idx="2">
                        <c:v>21220.1640625</c:v>
                      </c:pt>
                      <c:pt idx="3">
                        <c:v>19718.1458333333</c:v>
                      </c:pt>
                      <c:pt idx="4">
                        <c:v>18355.21875</c:v>
                      </c:pt>
                      <c:pt idx="5">
                        <c:v>18360.4375</c:v>
                      </c:pt>
                      <c:pt idx="6">
                        <c:v>17246.71875</c:v>
                      </c:pt>
                      <c:pt idx="7">
                        <c:v>17880.5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606F-44D7-BFA8-C86E705889CD}"/>
                  </c:ext>
                </c:extLst>
              </c15:ser>
            </c15:filteredLineSeries>
            <c15:filteredLineSeries>
              <c15:ser>
                <c:idx val="11"/>
                <c:order val="10"/>
                <c:tx>
                  <c:v>LRT-BSP SE</c:v>
                </c:tx>
                <c:spPr>
                  <a:ln w="952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rgbClr val="00B050"/>
                    </a:solidFill>
                    <a:ln w="9525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Java2!$T$19:$T$26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17344.9010416666</c:v>
                      </c:pt>
                      <c:pt idx="1">
                        <c:v>17230.28125</c:v>
                      </c:pt>
                      <c:pt idx="2">
                        <c:v>18121.9453125</c:v>
                      </c:pt>
                      <c:pt idx="3">
                        <c:v>17547.4791666666</c:v>
                      </c:pt>
                      <c:pt idx="4">
                        <c:v>17602.390625</c:v>
                      </c:pt>
                      <c:pt idx="5">
                        <c:v>17261.3541666666</c:v>
                      </c:pt>
                      <c:pt idx="6">
                        <c:v>17225.1875</c:v>
                      </c:pt>
                      <c:pt idx="7">
                        <c:v>16948.3125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606F-44D7-BFA8-C86E705889CD}"/>
                  </c:ext>
                </c:extLst>
              </c15:ser>
            </c15:filteredLineSeries>
            <c15:filteredLineSeries>
              <c15:ser>
                <c:idx val="8"/>
                <c:order val="11"/>
                <c:tx>
                  <c:v>LRT-BSP NE</c:v>
                </c:tx>
                <c:spPr>
                  <a:ln w="952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rgbClr val="00B050"/>
                    </a:solidFill>
                    <a:ln w="9525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Java2!$Q$19:$Q$26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17461.6770833333</c:v>
                      </c:pt>
                      <c:pt idx="1">
                        <c:v>18259.2395833333</c:v>
                      </c:pt>
                      <c:pt idx="2">
                        <c:v>18599.2578125</c:v>
                      </c:pt>
                      <c:pt idx="3">
                        <c:v>17810.0625</c:v>
                      </c:pt>
                      <c:pt idx="4">
                        <c:v>18547.609375</c:v>
                      </c:pt>
                      <c:pt idx="5">
                        <c:v>17433.7916666666</c:v>
                      </c:pt>
                      <c:pt idx="6">
                        <c:v>17539.40625</c:v>
                      </c:pt>
                      <c:pt idx="7">
                        <c:v>17630.125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606F-44D7-BFA8-C86E705889CD}"/>
                  </c:ext>
                </c:extLst>
              </c15:ser>
            </c15:filteredLineSeries>
          </c:ext>
        </c:extLst>
      </c:lineChart>
      <c:catAx>
        <c:axId val="-204571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Helvetica" panose="020B0604020202020204" pitchFamily="34" charset="0"/>
                  </a:defRPr>
                </a:pPr>
                <a:r>
                  <a:rPr lang="en-US" sz="1400"/>
                  <a:t>Threads per process x Processes per node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-2045722512"/>
        <c:crosses val="autoZero"/>
        <c:auto val="1"/>
        <c:lblAlgn val="ctr"/>
        <c:lblOffset val="0"/>
        <c:noMultiLvlLbl val="1"/>
      </c:catAx>
      <c:valAx>
        <c:axId val="-2045722512"/>
        <c:scaling>
          <c:orientation val="minMax"/>
          <c:max val="50000.0"/>
          <c:min val="15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Helvetica" panose="020B0604020202020204" pitchFamily="34" charset="0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Time (ms)</a:t>
                </a:r>
              </a:p>
            </c:rich>
          </c:tx>
          <c:layout>
            <c:manualLayout>
              <c:xMode val="edge"/>
              <c:yMode val="edge"/>
              <c:x val="0.00878364811816615"/>
              <c:y val="0.3771271567795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0.0E+0" sourceLinked="0"/>
        <c:majorTickMark val="out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-2045716704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66943565099262"/>
          <c:y val="0.0399851129093616"/>
          <c:w val="0.120636234779182"/>
          <c:h val="0.82601882134511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t" anchorCtr="0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3938664441788"/>
          <c:y val="0.0391596856516421"/>
          <c:w val="0.776137073402825"/>
          <c:h val="0.827601744043605"/>
        </c:manualLayout>
      </c:layout>
      <c:lineChart>
        <c:grouping val="standard"/>
        <c:varyColors val="0"/>
        <c:ser>
          <c:idx val="2"/>
          <c:order val="2"/>
          <c:tx>
            <c:v>LRT-FJ NI</c:v>
          </c:tx>
          <c:spPr>
            <a:ln w="158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Java2!$H$9:$H$16</c:f>
              <c:strCache>
                <c:ptCount val="8"/>
                <c:pt idx="0">
                  <c:v>1x24</c:v>
                </c:pt>
                <c:pt idx="1">
                  <c:v>2x12</c:v>
                </c:pt>
                <c:pt idx="2">
                  <c:v>3x8</c:v>
                </c:pt>
                <c:pt idx="3">
                  <c:v>4x6</c:v>
                </c:pt>
                <c:pt idx="4">
                  <c:v>6x4</c:v>
                </c:pt>
                <c:pt idx="5">
                  <c:v>8x3</c:v>
                </c:pt>
                <c:pt idx="6">
                  <c:v>12x2</c:v>
                </c:pt>
                <c:pt idx="7">
                  <c:v>24x1</c:v>
                </c:pt>
              </c:strCache>
            </c:strRef>
          </c:cat>
          <c:val>
            <c:numRef>
              <c:f>Java2!$M$19:$M$26</c:f>
              <c:numCache>
                <c:formatCode>General</c:formatCode>
                <c:ptCount val="8"/>
                <c:pt idx="0">
                  <c:v>34194.6119791666</c:v>
                </c:pt>
                <c:pt idx="1">
                  <c:v>37303.3125</c:v>
                </c:pt>
                <c:pt idx="2">
                  <c:v>37291.5625</c:v>
                </c:pt>
                <c:pt idx="3">
                  <c:v>40023.60416666659</c:v>
                </c:pt>
                <c:pt idx="4">
                  <c:v>41263.70312499999</c:v>
                </c:pt>
                <c:pt idx="5">
                  <c:v>44460.4583333333</c:v>
                </c:pt>
                <c:pt idx="6">
                  <c:v>43950.5</c:v>
                </c:pt>
                <c:pt idx="7">
                  <c:v>43632.0625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D37-48BA-A69B-69FEE7169A49}"/>
            </c:ext>
          </c:extLst>
        </c:ser>
        <c:ser>
          <c:idx val="0"/>
          <c:order val="5"/>
          <c:tx>
            <c:v>LRT-FJ NE</c:v>
          </c:tx>
          <c:spPr>
            <a:ln w="158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Java2!$H$9:$H$16</c:f>
              <c:strCache>
                <c:ptCount val="8"/>
                <c:pt idx="0">
                  <c:v>1x24</c:v>
                </c:pt>
                <c:pt idx="1">
                  <c:v>2x12</c:v>
                </c:pt>
                <c:pt idx="2">
                  <c:v>3x8</c:v>
                </c:pt>
                <c:pt idx="3">
                  <c:v>4x6</c:v>
                </c:pt>
                <c:pt idx="4">
                  <c:v>6x4</c:v>
                </c:pt>
                <c:pt idx="5">
                  <c:v>8x3</c:v>
                </c:pt>
                <c:pt idx="6">
                  <c:v>12x2</c:v>
                </c:pt>
                <c:pt idx="7">
                  <c:v>24x1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Java2!$K$19:$K$26</c:f>
              <c:numCache>
                <c:formatCode>General</c:formatCode>
                <c:ptCount val="8"/>
                <c:pt idx="0">
                  <c:v>19537.4375</c:v>
                </c:pt>
                <c:pt idx="1">
                  <c:v>34295.41145833329</c:v>
                </c:pt>
                <c:pt idx="2">
                  <c:v>36105.2421875</c:v>
                </c:pt>
                <c:pt idx="3">
                  <c:v>36949.14583333329</c:v>
                </c:pt>
                <c:pt idx="4">
                  <c:v>37165.40625</c:v>
                </c:pt>
                <c:pt idx="5">
                  <c:v>39506.3125</c:v>
                </c:pt>
                <c:pt idx="6">
                  <c:v>40077.875</c:v>
                </c:pt>
                <c:pt idx="7">
                  <c:v>37413.875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37-48BA-A69B-69FEE7169A49}"/>
            </c:ext>
          </c:extLst>
        </c:ser>
        <c:ser>
          <c:idx val="10"/>
          <c:order val="8"/>
          <c:tx>
            <c:v>LRT-BSP NI</c:v>
          </c:tx>
          <c:spPr>
            <a:ln w="15875" cap="rnd">
              <a:solidFill>
                <a:srgbClr val="ED7D3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ED7D31"/>
              </a:solidFill>
              <a:ln w="9525">
                <a:solidFill>
                  <a:srgbClr val="ED7D31"/>
                </a:solidFill>
              </a:ln>
              <a:effectLst/>
            </c:spPr>
          </c:marker>
          <c:cat>
            <c:strRef>
              <c:f>Java2!$H$9:$H$16</c:f>
              <c:strCache>
                <c:ptCount val="8"/>
                <c:pt idx="0">
                  <c:v>1x24</c:v>
                </c:pt>
                <c:pt idx="1">
                  <c:v>2x12</c:v>
                </c:pt>
                <c:pt idx="2">
                  <c:v>3x8</c:v>
                </c:pt>
                <c:pt idx="3">
                  <c:v>4x6</c:v>
                </c:pt>
                <c:pt idx="4">
                  <c:v>6x4</c:v>
                </c:pt>
                <c:pt idx="5">
                  <c:v>8x3</c:v>
                </c:pt>
                <c:pt idx="6">
                  <c:v>12x2</c:v>
                </c:pt>
                <c:pt idx="7">
                  <c:v>24x1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Java2!$S$19:$S$26</c:f>
              <c:numCache>
                <c:formatCode>General</c:formatCode>
                <c:ptCount val="8"/>
                <c:pt idx="0">
                  <c:v>32130.6536458333</c:v>
                </c:pt>
                <c:pt idx="1">
                  <c:v>31724.171875</c:v>
                </c:pt>
                <c:pt idx="2">
                  <c:v>29894.2265625</c:v>
                </c:pt>
                <c:pt idx="3">
                  <c:v>29731.7604166666</c:v>
                </c:pt>
                <c:pt idx="4">
                  <c:v>29761.953125</c:v>
                </c:pt>
                <c:pt idx="5">
                  <c:v>29756.875</c:v>
                </c:pt>
                <c:pt idx="6">
                  <c:v>31091.59375</c:v>
                </c:pt>
                <c:pt idx="7">
                  <c:v>30046.0625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D37-48BA-A69B-69FEE7169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4302800"/>
        <c:axId val="-204429700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5"/>
                <c:order val="0"/>
                <c:tx>
                  <c:v>LRT-FJ CI</c:v>
                </c:tx>
                <c:spPr>
                  <a:ln w="9525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rgbClr val="C00000"/>
                    </a:solidFill>
                    <a:ln w="12700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Java2!$I$19:$I$26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22105.6458333333</c:v>
                      </c:pt>
                      <c:pt idx="1">
                        <c:v>40499.70833333329</c:v>
                      </c:pt>
                      <c:pt idx="2">
                        <c:v>36230.609375</c:v>
                      </c:pt>
                      <c:pt idx="3">
                        <c:v>40544.47916666659</c:v>
                      </c:pt>
                      <c:pt idx="4">
                        <c:v>43414.75</c:v>
                      </c:pt>
                      <c:pt idx="5">
                        <c:v>47025.9583333333</c:v>
                      </c:pt>
                      <c:pt idx="6">
                        <c:v>43525.1875</c:v>
                      </c:pt>
                      <c:pt idx="7">
                        <c:v>42753.625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3D37-48BA-A69B-69FEE7169A49}"/>
                  </c:ext>
                </c:extLst>
              </c15:ser>
            </c15:filteredLineSeries>
            <c15:filteredLineSeries>
              <c15:ser>
                <c:idx val="4"/>
                <c:order val="1"/>
                <c:tx>
                  <c:v>LRT-FJ SI</c:v>
                </c:tx>
                <c:spPr>
                  <a:ln w="9525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rgbClr val="C00000"/>
                    </a:solidFill>
                    <a:ln w="12700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Java2!$J$19:$J$26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24607.9973958333</c:v>
                      </c:pt>
                      <c:pt idx="1">
                        <c:v>38840.4322916666</c:v>
                      </c:pt>
                      <c:pt idx="2">
                        <c:v>38042.5625</c:v>
                      </c:pt>
                      <c:pt idx="3">
                        <c:v>40820.14583333329</c:v>
                      </c:pt>
                      <c:pt idx="4">
                        <c:v>40472.3125</c:v>
                      </c:pt>
                      <c:pt idx="5">
                        <c:v>45574.0625</c:v>
                      </c:pt>
                      <c:pt idx="6">
                        <c:v>43391.75</c:v>
                      </c:pt>
                      <c:pt idx="7">
                        <c:v>45158.125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3D37-48BA-A69B-69FEE7169A49}"/>
                  </c:ext>
                </c:extLst>
              </c15:ser>
            </c15:filteredLineSeries>
            <c15:filteredLineSeries>
              <c15:ser>
                <c:idx val="1"/>
                <c:order val="3"/>
                <c:tx>
                  <c:v>LRT-FJ CE</c:v>
                </c:tx>
                <c:spPr>
                  <a:ln w="952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ysClr val="windowText" lastClr="000000"/>
                    </a:solidFill>
                    <a:ln w="9525">
                      <a:solidFill>
                        <a:sysClr val="windowText" lastClr="00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Java2!$L$19:$L$26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22175.2005208333</c:v>
                      </c:pt>
                      <c:pt idx="1">
                        <c:v>42231.28645833329</c:v>
                      </c:pt>
                      <c:pt idx="2">
                        <c:v>38766.1953125</c:v>
                      </c:pt>
                      <c:pt idx="3">
                        <c:v>38326.42708333328</c:v>
                      </c:pt>
                      <c:pt idx="4">
                        <c:v>38651.609375</c:v>
                      </c:pt>
                      <c:pt idx="5">
                        <c:v>40577.79166666658</c:v>
                      </c:pt>
                      <c:pt idx="6">
                        <c:v>37254.59374999999</c:v>
                      </c:pt>
                      <c:pt idx="7">
                        <c:v>38279.9375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3D37-48BA-A69B-69FEE7169A49}"/>
                  </c:ext>
                </c:extLst>
              </c15:ser>
            </c15:filteredLineSeries>
            <c15:filteredLineSeries>
              <c15:ser>
                <c:idx val="3"/>
                <c:order val="4"/>
                <c:tx>
                  <c:v>LRT-FJ SE</c:v>
                </c:tx>
                <c:spPr>
                  <a:ln w="952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ysClr val="windowText" lastClr="000000"/>
                    </a:solidFill>
                    <a:ln w="9525">
                      <a:solidFill>
                        <a:sysClr val="windowText" lastClr="00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Java2!$N$19:$N$26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20254.0286458333</c:v>
                      </c:pt>
                      <c:pt idx="1">
                        <c:v>40838.8854166666</c:v>
                      </c:pt>
                      <c:pt idx="2">
                        <c:v>40396.90625</c:v>
                      </c:pt>
                      <c:pt idx="3">
                        <c:v>42092.4166666666</c:v>
                      </c:pt>
                      <c:pt idx="4">
                        <c:v>40864.921875</c:v>
                      </c:pt>
                      <c:pt idx="5">
                        <c:v>41703.58333333329</c:v>
                      </c:pt>
                      <c:pt idx="6">
                        <c:v>37342.65625</c:v>
                      </c:pt>
                      <c:pt idx="7">
                        <c:v>37378.5625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3D37-48BA-A69B-69FEE7169A49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v>LRT-BSP CI</c:v>
                </c:tx>
                <c:spPr>
                  <a:ln w="9525" cap="rnd">
                    <a:solidFill>
                      <a:srgbClr val="ED7D31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rgbClr val="ED7D31"/>
                    </a:solidFill>
                    <a:ln w="9525">
                      <a:solidFill>
                        <a:srgbClr val="ED7D31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Java2!$O$19:$O$26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19980.2109375</c:v>
                      </c:pt>
                      <c:pt idx="1">
                        <c:v>26989.859375</c:v>
                      </c:pt>
                      <c:pt idx="2">
                        <c:v>29444.4453125</c:v>
                      </c:pt>
                      <c:pt idx="3">
                        <c:v>30084.7291666666</c:v>
                      </c:pt>
                      <c:pt idx="4">
                        <c:v>27291.953125</c:v>
                      </c:pt>
                      <c:pt idx="5">
                        <c:v>29956.0625</c:v>
                      </c:pt>
                      <c:pt idx="6">
                        <c:v>20431.59375</c:v>
                      </c:pt>
                      <c:pt idx="7">
                        <c:v>29764.0625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3D37-48BA-A69B-69FEE7169A49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v>LRT-BSP SI</c:v>
                </c:tx>
                <c:spPr>
                  <a:ln w="9525" cap="rnd">
                    <a:solidFill>
                      <a:srgbClr val="ED7D31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rgbClr val="ED7D31"/>
                    </a:solidFill>
                    <a:ln w="9525">
                      <a:solidFill>
                        <a:srgbClr val="ED7D31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Java2!$P$19:$P$26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21877.4401041666</c:v>
                      </c:pt>
                      <c:pt idx="1">
                        <c:v>21110.2708333333</c:v>
                      </c:pt>
                      <c:pt idx="2">
                        <c:v>24330.890625</c:v>
                      </c:pt>
                      <c:pt idx="3">
                        <c:v>22221.0416666666</c:v>
                      </c:pt>
                      <c:pt idx="4">
                        <c:v>21977.40625</c:v>
                      </c:pt>
                      <c:pt idx="5">
                        <c:v>30075.6458333333</c:v>
                      </c:pt>
                      <c:pt idx="6">
                        <c:v>20004.3125</c:v>
                      </c:pt>
                      <c:pt idx="7">
                        <c:v>34451.8125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3D37-48BA-A69B-69FEE7169A49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v>LRT-BSP CE</c:v>
                </c:tx>
                <c:spPr>
                  <a:ln w="952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rgbClr val="00B050"/>
                    </a:solidFill>
                    <a:ln w="9525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Java2!$R$19:$R$26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20562.203125</c:v>
                      </c:pt>
                      <c:pt idx="1">
                        <c:v>21367.484375</c:v>
                      </c:pt>
                      <c:pt idx="2">
                        <c:v>21220.1640625</c:v>
                      </c:pt>
                      <c:pt idx="3">
                        <c:v>19718.1458333333</c:v>
                      </c:pt>
                      <c:pt idx="4">
                        <c:v>18355.21875</c:v>
                      </c:pt>
                      <c:pt idx="5">
                        <c:v>18360.4375</c:v>
                      </c:pt>
                      <c:pt idx="6">
                        <c:v>17246.71875</c:v>
                      </c:pt>
                      <c:pt idx="7">
                        <c:v>17880.5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3D37-48BA-A69B-69FEE7169A49}"/>
                  </c:ext>
                </c:extLst>
              </c15:ser>
            </c15:filteredLineSeries>
            <c15:filteredLineSeries>
              <c15:ser>
                <c:idx val="11"/>
                <c:order val="10"/>
                <c:tx>
                  <c:v>LRT-BSP SE</c:v>
                </c:tx>
                <c:spPr>
                  <a:ln w="952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rgbClr val="00B050"/>
                    </a:solidFill>
                    <a:ln w="9525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Java2!$T$19:$T$26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17344.9010416666</c:v>
                      </c:pt>
                      <c:pt idx="1">
                        <c:v>17230.28125</c:v>
                      </c:pt>
                      <c:pt idx="2">
                        <c:v>18121.9453125</c:v>
                      </c:pt>
                      <c:pt idx="3">
                        <c:v>17547.4791666666</c:v>
                      </c:pt>
                      <c:pt idx="4">
                        <c:v>17602.390625</c:v>
                      </c:pt>
                      <c:pt idx="5">
                        <c:v>17261.3541666666</c:v>
                      </c:pt>
                      <c:pt idx="6">
                        <c:v>17225.1875</c:v>
                      </c:pt>
                      <c:pt idx="7">
                        <c:v>16948.3125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3D37-48BA-A69B-69FEE7169A49}"/>
                  </c:ext>
                </c:extLst>
              </c15:ser>
            </c15:filteredLineSeries>
            <c15:filteredLineSeries>
              <c15:ser>
                <c:idx val="8"/>
                <c:order val="11"/>
                <c:tx>
                  <c:v>LRT-BSP NE</c:v>
                </c:tx>
                <c:spPr>
                  <a:ln w="952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rgbClr val="00B050"/>
                    </a:solidFill>
                    <a:ln w="9525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Java2!$Q$19:$Q$26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17461.6770833333</c:v>
                      </c:pt>
                      <c:pt idx="1">
                        <c:v>18259.2395833333</c:v>
                      </c:pt>
                      <c:pt idx="2">
                        <c:v>18599.2578125</c:v>
                      </c:pt>
                      <c:pt idx="3">
                        <c:v>17810.0625</c:v>
                      </c:pt>
                      <c:pt idx="4">
                        <c:v>18547.609375</c:v>
                      </c:pt>
                      <c:pt idx="5">
                        <c:v>17433.7916666666</c:v>
                      </c:pt>
                      <c:pt idx="6">
                        <c:v>17539.40625</c:v>
                      </c:pt>
                      <c:pt idx="7">
                        <c:v>17630.125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3D37-48BA-A69B-69FEE7169A49}"/>
                  </c:ext>
                </c:extLst>
              </c15:ser>
            </c15:filteredLineSeries>
          </c:ext>
        </c:extLst>
      </c:lineChart>
      <c:catAx>
        <c:axId val="-2044302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Helvetica" panose="020B0604020202020204" pitchFamily="34" charset="0"/>
                  </a:defRPr>
                </a:pPr>
                <a:r>
                  <a:rPr lang="en-US" sz="1400"/>
                  <a:t>Threads per process x Processes per node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-2044297008"/>
        <c:crosses val="autoZero"/>
        <c:auto val="1"/>
        <c:lblAlgn val="ctr"/>
        <c:lblOffset val="0"/>
        <c:noMultiLvlLbl val="1"/>
      </c:catAx>
      <c:valAx>
        <c:axId val="-2044297008"/>
        <c:scaling>
          <c:orientation val="minMax"/>
          <c:max val="50000.0"/>
          <c:min val="15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Helvetica" panose="020B0604020202020204" pitchFamily="34" charset="0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Time (ms)</a:t>
                </a:r>
              </a:p>
            </c:rich>
          </c:tx>
          <c:layout>
            <c:manualLayout>
              <c:xMode val="edge"/>
              <c:yMode val="edge"/>
              <c:x val="0.00878364811816615"/>
              <c:y val="0.3771271567795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0.0E+0" sourceLinked="0"/>
        <c:majorTickMark val="out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-2044302800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66943565099262"/>
          <c:y val="0.0399851129093616"/>
          <c:w val="0.120636234779182"/>
          <c:h val="0.82601882134511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t" anchorCtr="0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3938664441788"/>
          <c:y val="0.0391596856516421"/>
          <c:w val="0.776137073402825"/>
          <c:h val="0.827601744043605"/>
        </c:manualLayout>
      </c:layout>
      <c:lineChart>
        <c:grouping val="standard"/>
        <c:varyColors val="0"/>
        <c:ser>
          <c:idx val="2"/>
          <c:order val="2"/>
          <c:tx>
            <c:v>LRT-FJ NI</c:v>
          </c:tx>
          <c:spPr>
            <a:ln w="158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Java2!$H$9:$H$16</c:f>
              <c:strCache>
                <c:ptCount val="8"/>
                <c:pt idx="0">
                  <c:v>1x24</c:v>
                </c:pt>
                <c:pt idx="1">
                  <c:v>2x12</c:v>
                </c:pt>
                <c:pt idx="2">
                  <c:v>3x8</c:v>
                </c:pt>
                <c:pt idx="3">
                  <c:v>4x6</c:v>
                </c:pt>
                <c:pt idx="4">
                  <c:v>6x4</c:v>
                </c:pt>
                <c:pt idx="5">
                  <c:v>8x3</c:v>
                </c:pt>
                <c:pt idx="6">
                  <c:v>12x2</c:v>
                </c:pt>
                <c:pt idx="7">
                  <c:v>24x1</c:v>
                </c:pt>
              </c:strCache>
            </c:strRef>
          </c:cat>
          <c:val>
            <c:numRef>
              <c:f>Java2!$M$19:$M$26</c:f>
              <c:numCache>
                <c:formatCode>General</c:formatCode>
                <c:ptCount val="8"/>
                <c:pt idx="0">
                  <c:v>34194.6119791666</c:v>
                </c:pt>
                <c:pt idx="1">
                  <c:v>37303.3125</c:v>
                </c:pt>
                <c:pt idx="2">
                  <c:v>37291.5625</c:v>
                </c:pt>
                <c:pt idx="3">
                  <c:v>40023.60416666659</c:v>
                </c:pt>
                <c:pt idx="4">
                  <c:v>41263.70312499999</c:v>
                </c:pt>
                <c:pt idx="5">
                  <c:v>44460.4583333333</c:v>
                </c:pt>
                <c:pt idx="6">
                  <c:v>43950.5</c:v>
                </c:pt>
                <c:pt idx="7">
                  <c:v>43632.0625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35B-4AAF-988A-700EB8D4C603}"/>
            </c:ext>
          </c:extLst>
        </c:ser>
        <c:ser>
          <c:idx val="0"/>
          <c:order val="5"/>
          <c:tx>
            <c:v>LRT-FJ NE</c:v>
          </c:tx>
          <c:spPr>
            <a:ln w="158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Java2!$H$9:$H$16</c:f>
              <c:strCache>
                <c:ptCount val="8"/>
                <c:pt idx="0">
                  <c:v>1x24</c:v>
                </c:pt>
                <c:pt idx="1">
                  <c:v>2x12</c:v>
                </c:pt>
                <c:pt idx="2">
                  <c:v>3x8</c:v>
                </c:pt>
                <c:pt idx="3">
                  <c:v>4x6</c:v>
                </c:pt>
                <c:pt idx="4">
                  <c:v>6x4</c:v>
                </c:pt>
                <c:pt idx="5">
                  <c:v>8x3</c:v>
                </c:pt>
                <c:pt idx="6">
                  <c:v>12x2</c:v>
                </c:pt>
                <c:pt idx="7">
                  <c:v>24x1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Java2!$K$19:$K$26</c:f>
              <c:numCache>
                <c:formatCode>General</c:formatCode>
                <c:ptCount val="8"/>
                <c:pt idx="0">
                  <c:v>19537.4375</c:v>
                </c:pt>
                <c:pt idx="1">
                  <c:v>34295.41145833329</c:v>
                </c:pt>
                <c:pt idx="2">
                  <c:v>36105.2421875</c:v>
                </c:pt>
                <c:pt idx="3">
                  <c:v>36949.14583333329</c:v>
                </c:pt>
                <c:pt idx="4">
                  <c:v>37165.40625</c:v>
                </c:pt>
                <c:pt idx="5">
                  <c:v>39506.3125</c:v>
                </c:pt>
                <c:pt idx="6">
                  <c:v>40077.875</c:v>
                </c:pt>
                <c:pt idx="7">
                  <c:v>37413.875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35B-4AAF-988A-700EB8D4C603}"/>
            </c:ext>
          </c:extLst>
        </c:ser>
        <c:ser>
          <c:idx val="10"/>
          <c:order val="8"/>
          <c:tx>
            <c:v>LRT-BSP NI</c:v>
          </c:tx>
          <c:spPr>
            <a:ln w="15875" cap="rnd">
              <a:solidFill>
                <a:srgbClr val="ED7D3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ED7D31"/>
              </a:solidFill>
              <a:ln w="9525">
                <a:solidFill>
                  <a:srgbClr val="ED7D31"/>
                </a:solidFill>
              </a:ln>
              <a:effectLst/>
            </c:spPr>
          </c:marker>
          <c:cat>
            <c:strRef>
              <c:f>Java2!$H$9:$H$16</c:f>
              <c:strCache>
                <c:ptCount val="8"/>
                <c:pt idx="0">
                  <c:v>1x24</c:v>
                </c:pt>
                <c:pt idx="1">
                  <c:v>2x12</c:v>
                </c:pt>
                <c:pt idx="2">
                  <c:v>3x8</c:v>
                </c:pt>
                <c:pt idx="3">
                  <c:v>4x6</c:v>
                </c:pt>
                <c:pt idx="4">
                  <c:v>6x4</c:v>
                </c:pt>
                <c:pt idx="5">
                  <c:v>8x3</c:v>
                </c:pt>
                <c:pt idx="6">
                  <c:v>12x2</c:v>
                </c:pt>
                <c:pt idx="7">
                  <c:v>24x1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Java2!$S$19:$S$26</c:f>
              <c:numCache>
                <c:formatCode>General</c:formatCode>
                <c:ptCount val="8"/>
                <c:pt idx="0">
                  <c:v>32130.6536458333</c:v>
                </c:pt>
                <c:pt idx="1">
                  <c:v>31724.171875</c:v>
                </c:pt>
                <c:pt idx="2">
                  <c:v>29894.2265625</c:v>
                </c:pt>
                <c:pt idx="3">
                  <c:v>29731.7604166666</c:v>
                </c:pt>
                <c:pt idx="4">
                  <c:v>29761.953125</c:v>
                </c:pt>
                <c:pt idx="5">
                  <c:v>29756.875</c:v>
                </c:pt>
                <c:pt idx="6">
                  <c:v>31091.59375</c:v>
                </c:pt>
                <c:pt idx="7">
                  <c:v>30046.0625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35B-4AAF-988A-700EB8D4C603}"/>
            </c:ext>
          </c:extLst>
        </c:ser>
        <c:ser>
          <c:idx val="8"/>
          <c:order val="11"/>
          <c:tx>
            <c:v>LRT-BSP NE</c:v>
          </c:tx>
          <c:spPr>
            <a:ln w="158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Java2!$H$9:$H$16</c:f>
              <c:strCache>
                <c:ptCount val="8"/>
                <c:pt idx="0">
                  <c:v>1x24</c:v>
                </c:pt>
                <c:pt idx="1">
                  <c:v>2x12</c:v>
                </c:pt>
                <c:pt idx="2">
                  <c:v>3x8</c:v>
                </c:pt>
                <c:pt idx="3">
                  <c:v>4x6</c:v>
                </c:pt>
                <c:pt idx="4">
                  <c:v>6x4</c:v>
                </c:pt>
                <c:pt idx="5">
                  <c:v>8x3</c:v>
                </c:pt>
                <c:pt idx="6">
                  <c:v>12x2</c:v>
                </c:pt>
                <c:pt idx="7">
                  <c:v>24x1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Java2!$Q$19:$Q$26</c:f>
              <c:numCache>
                <c:formatCode>General</c:formatCode>
                <c:ptCount val="8"/>
                <c:pt idx="0">
                  <c:v>17461.6770833333</c:v>
                </c:pt>
                <c:pt idx="1">
                  <c:v>18259.2395833333</c:v>
                </c:pt>
                <c:pt idx="2">
                  <c:v>18599.2578125</c:v>
                </c:pt>
                <c:pt idx="3">
                  <c:v>17810.0625</c:v>
                </c:pt>
                <c:pt idx="4">
                  <c:v>18547.609375</c:v>
                </c:pt>
                <c:pt idx="5">
                  <c:v>17433.7916666666</c:v>
                </c:pt>
                <c:pt idx="6">
                  <c:v>17539.40625</c:v>
                </c:pt>
                <c:pt idx="7">
                  <c:v>17630.125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35B-4AAF-988A-700EB8D4C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4178176"/>
        <c:axId val="-204417238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5"/>
                <c:order val="0"/>
                <c:tx>
                  <c:v>LRT-FJ CI</c:v>
                </c:tx>
                <c:spPr>
                  <a:ln w="9525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rgbClr val="C00000"/>
                    </a:solidFill>
                    <a:ln w="12700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Java2!$I$19:$I$26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22105.6458333333</c:v>
                      </c:pt>
                      <c:pt idx="1">
                        <c:v>40499.70833333329</c:v>
                      </c:pt>
                      <c:pt idx="2">
                        <c:v>36230.609375</c:v>
                      </c:pt>
                      <c:pt idx="3">
                        <c:v>40544.47916666659</c:v>
                      </c:pt>
                      <c:pt idx="4">
                        <c:v>43414.75</c:v>
                      </c:pt>
                      <c:pt idx="5">
                        <c:v>47025.9583333333</c:v>
                      </c:pt>
                      <c:pt idx="6">
                        <c:v>43525.1875</c:v>
                      </c:pt>
                      <c:pt idx="7">
                        <c:v>42753.625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4-935B-4AAF-988A-700EB8D4C603}"/>
                  </c:ext>
                </c:extLst>
              </c15:ser>
            </c15:filteredLineSeries>
            <c15:filteredLineSeries>
              <c15:ser>
                <c:idx val="4"/>
                <c:order val="1"/>
                <c:tx>
                  <c:v>LRT-FJ SI</c:v>
                </c:tx>
                <c:spPr>
                  <a:ln w="9525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rgbClr val="C00000"/>
                    </a:solidFill>
                    <a:ln w="12700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Java2!$J$19:$J$26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24607.9973958333</c:v>
                      </c:pt>
                      <c:pt idx="1">
                        <c:v>38840.4322916666</c:v>
                      </c:pt>
                      <c:pt idx="2">
                        <c:v>38042.5625</c:v>
                      </c:pt>
                      <c:pt idx="3">
                        <c:v>40820.14583333329</c:v>
                      </c:pt>
                      <c:pt idx="4">
                        <c:v>40472.3125</c:v>
                      </c:pt>
                      <c:pt idx="5">
                        <c:v>45574.0625</c:v>
                      </c:pt>
                      <c:pt idx="6">
                        <c:v>43391.75</c:v>
                      </c:pt>
                      <c:pt idx="7">
                        <c:v>45158.125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935B-4AAF-988A-700EB8D4C603}"/>
                  </c:ext>
                </c:extLst>
              </c15:ser>
            </c15:filteredLineSeries>
            <c15:filteredLineSeries>
              <c15:ser>
                <c:idx val="1"/>
                <c:order val="3"/>
                <c:tx>
                  <c:v>LRT-FJ CE</c:v>
                </c:tx>
                <c:spPr>
                  <a:ln w="952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ysClr val="windowText" lastClr="000000"/>
                    </a:solidFill>
                    <a:ln w="9525">
                      <a:solidFill>
                        <a:sysClr val="windowText" lastClr="00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Java2!$L$19:$L$26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22175.2005208333</c:v>
                      </c:pt>
                      <c:pt idx="1">
                        <c:v>42231.28645833329</c:v>
                      </c:pt>
                      <c:pt idx="2">
                        <c:v>38766.1953125</c:v>
                      </c:pt>
                      <c:pt idx="3">
                        <c:v>38326.42708333328</c:v>
                      </c:pt>
                      <c:pt idx="4">
                        <c:v>38651.609375</c:v>
                      </c:pt>
                      <c:pt idx="5">
                        <c:v>40577.79166666658</c:v>
                      </c:pt>
                      <c:pt idx="6">
                        <c:v>37254.59374999999</c:v>
                      </c:pt>
                      <c:pt idx="7">
                        <c:v>38279.9375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935B-4AAF-988A-700EB8D4C603}"/>
                  </c:ext>
                </c:extLst>
              </c15:ser>
            </c15:filteredLineSeries>
            <c15:filteredLineSeries>
              <c15:ser>
                <c:idx val="3"/>
                <c:order val="4"/>
                <c:tx>
                  <c:v>LRT-FJ SE</c:v>
                </c:tx>
                <c:spPr>
                  <a:ln w="952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ysClr val="windowText" lastClr="000000"/>
                    </a:solidFill>
                    <a:ln w="9525">
                      <a:solidFill>
                        <a:sysClr val="windowText" lastClr="00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Java2!$N$19:$N$26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20254.0286458333</c:v>
                      </c:pt>
                      <c:pt idx="1">
                        <c:v>40838.8854166666</c:v>
                      </c:pt>
                      <c:pt idx="2">
                        <c:v>40396.90625</c:v>
                      </c:pt>
                      <c:pt idx="3">
                        <c:v>42092.4166666666</c:v>
                      </c:pt>
                      <c:pt idx="4">
                        <c:v>40864.921875</c:v>
                      </c:pt>
                      <c:pt idx="5">
                        <c:v>41703.58333333329</c:v>
                      </c:pt>
                      <c:pt idx="6">
                        <c:v>37342.65625</c:v>
                      </c:pt>
                      <c:pt idx="7">
                        <c:v>37378.5625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935B-4AAF-988A-700EB8D4C603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v>LRT-BSP CI</c:v>
                </c:tx>
                <c:spPr>
                  <a:ln w="9525" cap="rnd">
                    <a:solidFill>
                      <a:srgbClr val="ED7D31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rgbClr val="ED7D31"/>
                    </a:solidFill>
                    <a:ln w="9525">
                      <a:solidFill>
                        <a:srgbClr val="ED7D31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Java2!$O$19:$O$26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19980.2109375</c:v>
                      </c:pt>
                      <c:pt idx="1">
                        <c:v>26989.859375</c:v>
                      </c:pt>
                      <c:pt idx="2">
                        <c:v>29444.4453125</c:v>
                      </c:pt>
                      <c:pt idx="3">
                        <c:v>30084.7291666666</c:v>
                      </c:pt>
                      <c:pt idx="4">
                        <c:v>27291.953125</c:v>
                      </c:pt>
                      <c:pt idx="5">
                        <c:v>29956.0625</c:v>
                      </c:pt>
                      <c:pt idx="6">
                        <c:v>20431.59375</c:v>
                      </c:pt>
                      <c:pt idx="7">
                        <c:v>29764.0625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935B-4AAF-988A-700EB8D4C603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v>LRT-BSP SI</c:v>
                </c:tx>
                <c:spPr>
                  <a:ln w="9525" cap="rnd">
                    <a:solidFill>
                      <a:srgbClr val="ED7D31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rgbClr val="ED7D31"/>
                    </a:solidFill>
                    <a:ln w="9525">
                      <a:solidFill>
                        <a:srgbClr val="ED7D31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Java2!$P$19:$P$26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21877.4401041666</c:v>
                      </c:pt>
                      <c:pt idx="1">
                        <c:v>21110.2708333333</c:v>
                      </c:pt>
                      <c:pt idx="2">
                        <c:v>24330.890625</c:v>
                      </c:pt>
                      <c:pt idx="3">
                        <c:v>22221.0416666666</c:v>
                      </c:pt>
                      <c:pt idx="4">
                        <c:v>21977.40625</c:v>
                      </c:pt>
                      <c:pt idx="5">
                        <c:v>30075.6458333333</c:v>
                      </c:pt>
                      <c:pt idx="6">
                        <c:v>20004.3125</c:v>
                      </c:pt>
                      <c:pt idx="7">
                        <c:v>34451.8125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935B-4AAF-988A-700EB8D4C603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v>LRT-BSP CE</c:v>
                </c:tx>
                <c:spPr>
                  <a:ln w="952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rgbClr val="00B050"/>
                    </a:solidFill>
                    <a:ln w="9525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Java2!$R$19:$R$26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20562.203125</c:v>
                      </c:pt>
                      <c:pt idx="1">
                        <c:v>21367.484375</c:v>
                      </c:pt>
                      <c:pt idx="2">
                        <c:v>21220.1640625</c:v>
                      </c:pt>
                      <c:pt idx="3">
                        <c:v>19718.1458333333</c:v>
                      </c:pt>
                      <c:pt idx="4">
                        <c:v>18355.21875</c:v>
                      </c:pt>
                      <c:pt idx="5">
                        <c:v>18360.4375</c:v>
                      </c:pt>
                      <c:pt idx="6">
                        <c:v>17246.71875</c:v>
                      </c:pt>
                      <c:pt idx="7">
                        <c:v>17880.5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935B-4AAF-988A-700EB8D4C603}"/>
                  </c:ext>
                </c:extLst>
              </c15:ser>
            </c15:filteredLineSeries>
            <c15:filteredLineSeries>
              <c15:ser>
                <c:idx val="11"/>
                <c:order val="10"/>
                <c:tx>
                  <c:v>LRT-BSP SE</c:v>
                </c:tx>
                <c:spPr>
                  <a:ln w="952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rgbClr val="00B050"/>
                    </a:solidFill>
                    <a:ln w="9525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Java2!$T$19:$T$26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17344.9010416666</c:v>
                      </c:pt>
                      <c:pt idx="1">
                        <c:v>17230.28125</c:v>
                      </c:pt>
                      <c:pt idx="2">
                        <c:v>18121.9453125</c:v>
                      </c:pt>
                      <c:pt idx="3">
                        <c:v>17547.4791666666</c:v>
                      </c:pt>
                      <c:pt idx="4">
                        <c:v>17602.390625</c:v>
                      </c:pt>
                      <c:pt idx="5">
                        <c:v>17261.3541666666</c:v>
                      </c:pt>
                      <c:pt idx="6">
                        <c:v>17225.1875</c:v>
                      </c:pt>
                      <c:pt idx="7">
                        <c:v>16948.3125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935B-4AAF-988A-700EB8D4C603}"/>
                  </c:ext>
                </c:extLst>
              </c15:ser>
            </c15:filteredLineSeries>
          </c:ext>
        </c:extLst>
      </c:lineChart>
      <c:catAx>
        <c:axId val="-2044178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Helvetica" panose="020B0604020202020204" pitchFamily="34" charset="0"/>
                  </a:defRPr>
                </a:pPr>
                <a:r>
                  <a:rPr lang="en-US" sz="1400"/>
                  <a:t>Threads per process x Processes per node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-2044172384"/>
        <c:crosses val="autoZero"/>
        <c:auto val="1"/>
        <c:lblAlgn val="ctr"/>
        <c:lblOffset val="0"/>
        <c:noMultiLvlLbl val="1"/>
      </c:catAx>
      <c:valAx>
        <c:axId val="-2044172384"/>
        <c:scaling>
          <c:orientation val="minMax"/>
          <c:max val="50000.0"/>
          <c:min val="15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Helvetica" panose="020B0604020202020204" pitchFamily="34" charset="0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Time (ms)</a:t>
                </a:r>
              </a:p>
            </c:rich>
          </c:tx>
          <c:layout>
            <c:manualLayout>
              <c:xMode val="edge"/>
              <c:yMode val="edge"/>
              <c:x val="0.00878364811816615"/>
              <c:y val="0.3771271567795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0.0E+0" sourceLinked="0"/>
        <c:majorTickMark val="out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-2044178176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66943565099262"/>
          <c:y val="0.0399851129093616"/>
          <c:w val="0.120636234779182"/>
          <c:h val="0.82601882134511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t" anchorCtr="0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BD995-38A2-4938-BB67-296B3FB62EDA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CFEA3-EF54-4D75-9706-26B983A2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64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0EFC6C-0B3B-456D-B90A-53A4C0C170FD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9804DD-E327-412A-BEC9-AE4F0CAF3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6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04DD-E327-412A-BEC9-AE4F0CAF37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3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04DD-E327-412A-BEC9-AE4F0CAF37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3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04DD-E327-412A-BEC9-AE4F0CAF37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5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dirty="0"/>
              <a:t>Note the differences</a:t>
            </a:r>
            <a:r>
              <a:rPr lang="en-US" baseline="0" dirty="0"/>
              <a:t> in communication architectures</a:t>
            </a:r>
          </a:p>
          <a:p>
            <a:pPr marL="232943" indent="-232943">
              <a:buAutoNum type="arabicPeriod"/>
            </a:pPr>
            <a:r>
              <a:rPr lang="en-US" baseline="0" dirty="0"/>
              <a:t>Note times are in log scale</a:t>
            </a:r>
          </a:p>
          <a:p>
            <a:pPr marL="232943" indent="-232943">
              <a:buAutoNum type="arabicPeriod"/>
            </a:pPr>
            <a:r>
              <a:rPr lang="en-US" baseline="0" dirty="0"/>
              <a:t>Bars indicate compute only times, which is similar across these frameworks</a:t>
            </a:r>
          </a:p>
          <a:p>
            <a:pPr marL="232943" indent="-232943">
              <a:buAutoNum type="arabicPeriod"/>
            </a:pPr>
            <a:r>
              <a:rPr lang="en-US" baseline="0" dirty="0"/>
              <a:t>Overhead is dominated by communications in </a:t>
            </a:r>
            <a:r>
              <a:rPr lang="en-US" baseline="0" dirty="0" err="1"/>
              <a:t>Flink</a:t>
            </a:r>
            <a:r>
              <a:rPr lang="en-US" baseline="0" dirty="0"/>
              <a:t> and Spark</a:t>
            </a:r>
          </a:p>
          <a:p>
            <a:pPr marL="232943" indent="-23294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04DD-E327-412A-BEC9-AE4F0CAF37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04DD-E327-412A-BEC9-AE4F0CAF37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0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12/08/2016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96300" y="6113235"/>
            <a:ext cx="3695700" cy="485775"/>
          </a:xfrm>
          <a:prstGeom prst="rect">
            <a:avLst/>
          </a:prstGeom>
          <a:solidFill>
            <a:srgbClr val="3B9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571786"/>
            <a:ext cx="914400" cy="28859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C1BBE50-AC4E-4E27-8193-601C5ABE08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Supercomputing-Background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7824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7492" y="6519286"/>
            <a:ext cx="3581400" cy="365125"/>
          </a:xfrm>
        </p:spPr>
        <p:txBody>
          <a:bodyPr tIns="13716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en-US"/>
              <a:t>IEEE BigData 2016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02348"/>
            <a:ext cx="12192000" cy="502920"/>
          </a:xfrm>
          <a:prstGeom prst="rect">
            <a:avLst/>
          </a:prstGeom>
          <a:gradFill flip="none" rotWithShape="1">
            <a:gsLst>
              <a:gs pos="0">
                <a:srgbClr val="235772"/>
              </a:gs>
              <a:gs pos="100000">
                <a:srgbClr val="51A2C7"/>
              </a:gs>
              <a:gs pos="75000">
                <a:srgbClr val="3D93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7824"/>
            <a:ext cx="915144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59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IEEE BigData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5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IEEE BigData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7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74" y="134206"/>
            <a:ext cx="11492050" cy="6818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3" y="923278"/>
            <a:ext cx="11492051" cy="49935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tIns="45720"/>
          <a:lstStyle/>
          <a:p>
            <a:pPr algn="r"/>
            <a:r>
              <a:rPr lang="en-US"/>
              <a:t>12/08/2016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7492" y="6519286"/>
            <a:ext cx="3581400" cy="365125"/>
          </a:xfrm>
        </p:spPr>
        <p:txBody>
          <a:bodyPr tIns="137160"/>
          <a:lstStyle/>
          <a:p>
            <a:pPr algn="ctr"/>
            <a:r>
              <a:rPr lang="en-US"/>
              <a:t>IEEE BigData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582562"/>
            <a:ext cx="914400" cy="288593"/>
          </a:xfrm>
        </p:spPr>
        <p:txBody>
          <a:bodyPr tIns="91440"/>
          <a:lstStyle/>
          <a:p>
            <a:fld id="{9C1BBE50-AC4E-4E27-8193-601C5ABE0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9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7492" y="6530172"/>
            <a:ext cx="3581400" cy="365125"/>
          </a:xfrm>
        </p:spPr>
        <p:txBody>
          <a:bodyPr tIns="137160"/>
          <a:lstStyle/>
          <a:p>
            <a:pPr algn="ctr"/>
            <a:r>
              <a:rPr lang="en-US"/>
              <a:t>IEEE BigData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605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IEEE BigData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0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12/08/2016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IEEE BigData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1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12/08/2016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IEEE BigData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4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12/08/2016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IEEE BigData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IEEE BigData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9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IEEE BigData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7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911788" y="577789"/>
            <a:ext cx="368425" cy="1219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0" y="6251460"/>
            <a:ext cx="12192000" cy="411480"/>
          </a:xfrm>
          <a:prstGeom prst="rect">
            <a:avLst/>
          </a:prstGeom>
          <a:gradFill flip="none" rotWithShape="1">
            <a:gsLst>
              <a:gs pos="0">
                <a:srgbClr val="235772"/>
              </a:gs>
              <a:gs pos="100000">
                <a:srgbClr val="51A2C7"/>
              </a:gs>
              <a:gs pos="61000">
                <a:srgbClr val="3D93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83923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</a:defRPr>
            </a:lvl1pPr>
          </a:lstStyle>
          <a:p>
            <a:r>
              <a:rPr lang="en-US"/>
              <a:t>12/08/2016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60900"/>
            <a:ext cx="914400" cy="288593"/>
          </a:xfrm>
          <a:prstGeom prst="rect">
            <a:avLst/>
          </a:prstGeom>
        </p:spPr>
        <p:txBody>
          <a:bodyPr vert="horz" lIns="45720" tIns="91440" rIns="45720" bIns="0" rtlCol="0" anchor="ctr">
            <a:noAutofit/>
          </a:bodyPr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9C1BBE50-AC4E-4E27-8193-601C5ABE08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Supercomputing-Background-1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7315"/>
            <a:ext cx="7358743" cy="69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7492" y="6572172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/>
              <a:t>IEEE BigData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5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sc.soic.indiana.edu/" TargetMode="External"/><Relationship Id="rId3" Type="http://schemas.openxmlformats.org/officeDocument/2006/relationships/hyperlink" Target="https://www.bi.vt.edu/ndss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HFT" TargetMode="External"/><Relationship Id="rId4" Type="http://schemas.openxmlformats.org/officeDocument/2006/relationships/hyperlink" Target="https://github.com/OpenHFT/Java-Lang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9718" y="1483742"/>
            <a:ext cx="8143176" cy="2091824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Java Thread and Process Performance for Parallel Machine Learning on Multicore HPC Clusters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12/08/2016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C1BBE50-AC4E-4E27-8193-601C5ABE0879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IEEE </a:t>
            </a:r>
            <a:r>
              <a:rPr lang="en-US" dirty="0" err="1"/>
              <a:t>BigData</a:t>
            </a:r>
            <a:r>
              <a:rPr lang="en-US" dirty="0"/>
              <a:t>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2223243" y="546184"/>
            <a:ext cx="9039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IEEE </a:t>
            </a:r>
            <a:r>
              <a:rPr lang="en-US" sz="1600" dirty="0" err="1"/>
              <a:t>BigData</a:t>
            </a:r>
            <a:r>
              <a:rPr lang="en-US" sz="1600" dirty="0"/>
              <a:t> 2016</a:t>
            </a:r>
          </a:p>
          <a:p>
            <a:pPr algn="r"/>
            <a:r>
              <a:rPr lang="en-US" sz="1600" dirty="0"/>
              <a:t>December 5-8, Washington D.C.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07999" y="4941689"/>
            <a:ext cx="7354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Saliya Ekanayake</a:t>
            </a:r>
            <a:endParaRPr lang="en-US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Supun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Kamburugamuve</a:t>
            </a:r>
            <a:r>
              <a:rPr lang="en-US" dirty="0">
                <a:solidFill>
                  <a:schemeClr val="tx1"/>
                </a:solidFill>
              </a:rPr>
              <a:t> |</a:t>
            </a:r>
            <a:r>
              <a:rPr lang="en-US" dirty="0" err="1"/>
              <a:t>Pulasthi</a:t>
            </a:r>
            <a:r>
              <a:rPr lang="en-US" dirty="0"/>
              <a:t> </a:t>
            </a:r>
            <a:r>
              <a:rPr lang="en-US" dirty="0" err="1"/>
              <a:t>Wickramasinghe|</a:t>
            </a:r>
            <a:r>
              <a:rPr lang="en-US" dirty="0" err="1">
                <a:solidFill>
                  <a:schemeClr val="tx1"/>
                </a:solidFill>
              </a:rPr>
              <a:t>Geoffrey</a:t>
            </a:r>
            <a:r>
              <a:rPr lang="en-US" dirty="0">
                <a:solidFill>
                  <a:schemeClr val="tx1"/>
                </a:solidFill>
              </a:rPr>
              <a:t> Fox</a:t>
            </a:r>
          </a:p>
        </p:txBody>
      </p:sp>
    </p:spTree>
    <p:extLst>
      <p:ext uri="{BB962C8B-B14F-4D97-AF65-F5344CB8AC3E}">
        <p14:creationId xmlns:p14="http://schemas.microsoft.com/office/powerpoint/2010/main" val="41261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17"/>
    </mc:Choice>
    <mc:Fallback xmlns="">
      <p:transition spd="slow" advTm="3941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Performance: K-Means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1" y="873957"/>
            <a:ext cx="5251582" cy="413641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Ph.D. Dissertation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3989" y="5068322"/>
            <a:ext cx="538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Java and C K-Means 1 mil points with 100k centers performance on 16 nodes for LRT-FJ and LRT-BSP over varying intra-node parallelisms. The affinity pattern is CE.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19183" y="1915047"/>
            <a:ext cx="5672817" cy="46675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All-Procs.</a:t>
            </a:r>
          </a:p>
          <a:p>
            <a:pPr lvl="1"/>
            <a:r>
              <a:rPr lang="en-US" dirty="0"/>
              <a:t>#processes = total parallelism.</a:t>
            </a:r>
          </a:p>
          <a:p>
            <a:pPr lvl="1"/>
            <a:r>
              <a:rPr lang="en-US" dirty="0"/>
              <a:t>Each pinned to a separate core.</a:t>
            </a:r>
          </a:p>
          <a:p>
            <a:pPr lvl="1"/>
            <a:r>
              <a:rPr lang="en-US" dirty="0"/>
              <a:t>Balanced across the two sockets.</a:t>
            </a:r>
          </a:p>
          <a:p>
            <a:r>
              <a:rPr lang="en-US" dirty="0"/>
              <a:t>Threads internal.</a:t>
            </a:r>
          </a:p>
          <a:p>
            <a:pPr lvl="1"/>
            <a:r>
              <a:rPr lang="en-US" dirty="0"/>
              <a:t>1 process per node, pinned to T cores, where T = #threads.</a:t>
            </a:r>
          </a:p>
          <a:p>
            <a:pPr lvl="1"/>
            <a:r>
              <a:rPr lang="en-US" dirty="0"/>
              <a:t>Threads pinned to separate cores.</a:t>
            </a:r>
          </a:p>
          <a:p>
            <a:pPr lvl="1"/>
            <a:r>
              <a:rPr lang="en-US" dirty="0"/>
              <a:t>Threads balanced across the two sockets.</a:t>
            </a:r>
          </a:p>
          <a:p>
            <a:r>
              <a:rPr lang="en-US" dirty="0"/>
              <a:t>Hybrid</a:t>
            </a:r>
          </a:p>
          <a:p>
            <a:pPr lvl="1"/>
            <a:r>
              <a:rPr lang="en-US" dirty="0"/>
              <a:t>2 processes per node, pinned to T cores.</a:t>
            </a:r>
          </a:p>
          <a:p>
            <a:pPr lvl="1"/>
            <a:r>
              <a:rPr lang="en-US" dirty="0"/>
              <a:t>Total parallelism = Tx2  where T is 8 or 12.</a:t>
            </a:r>
          </a:p>
          <a:p>
            <a:pPr lvl="1"/>
            <a:r>
              <a:rPr lang="en-US" dirty="0"/>
              <a:t>Threads pinned to separate cores and balanced across the two sockets.</a:t>
            </a:r>
          </a:p>
          <a:p>
            <a:pPr lvl="1"/>
            <a:endParaRPr lang="en-US" dirty="0"/>
          </a:p>
        </p:txBody>
      </p:sp>
      <p:cxnSp>
        <p:nvCxnSpPr>
          <p:cNvPr id="10" name="Straight Arrow Connector 9"/>
          <p:cNvCxnSpPr>
            <a:stCxn id="14" idx="1"/>
          </p:cNvCxnSpPr>
          <p:nvPr/>
        </p:nvCxnSpPr>
        <p:spPr>
          <a:xfrm flipH="1">
            <a:off x="5414964" y="1090546"/>
            <a:ext cx="1104218" cy="45250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6519182" y="554636"/>
            <a:ext cx="5098195" cy="107181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lvl="1" indent="0">
              <a:buNone/>
            </a:pPr>
            <a:r>
              <a:rPr lang="en-US" sz="2600" dirty="0" smtClean="0"/>
              <a:t>Java LRT-BSP </a:t>
            </a:r>
          </a:p>
          <a:p>
            <a:pPr marL="14288" lvl="1" indent="0">
              <a:buNone/>
              <a:tabLst>
                <a:tab pos="295275" algn="l"/>
              </a:tabLst>
            </a:pPr>
            <a:r>
              <a:rPr lang="en-US" dirty="0"/>
              <a:t>	</a:t>
            </a:r>
            <a:r>
              <a:rPr lang="en-US" dirty="0" smtClean="0"/>
              <a:t>－</a:t>
            </a:r>
            <a:r>
              <a:rPr lang="en-US" dirty="0" smtClean="0"/>
              <a:t>{All </a:t>
            </a:r>
            <a:r>
              <a:rPr lang="en-US" dirty="0" err="1" smtClean="0"/>
              <a:t>Procs</a:t>
            </a:r>
            <a:r>
              <a:rPr lang="en-US" dirty="0" smtClean="0"/>
              <a:t>, Threads Internal,  Hybrid} </a:t>
            </a:r>
          </a:p>
          <a:p>
            <a:pPr marL="14288" lvl="1" indent="0">
              <a:buNone/>
            </a:pPr>
            <a:r>
              <a:rPr lang="en-US" sz="2600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K-Means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Flink</a:t>
            </a:r>
            <a:r>
              <a:rPr lang="en-US" dirty="0"/>
              <a:t> and Spark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Ph.D. Dissertation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37" y="334742"/>
            <a:ext cx="3472727" cy="2823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40" y="3390236"/>
            <a:ext cx="4683244" cy="2590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99" y="3391912"/>
            <a:ext cx="4635953" cy="25945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8474" y="6068556"/>
            <a:ext cx="11863526" cy="58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Canvas 4"/>
          <p:cNvGrpSpPr/>
          <p:nvPr/>
        </p:nvGrpSpPr>
        <p:grpSpPr>
          <a:xfrm>
            <a:off x="894207" y="1400481"/>
            <a:ext cx="5253500" cy="1770536"/>
            <a:chOff x="0" y="0"/>
            <a:chExt cx="4777740" cy="17526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4777740" cy="1752600"/>
            </a:xfrm>
            <a:prstGeom prst="rect">
              <a:avLst/>
            </a:prstGeom>
            <a:solidFill>
              <a:schemeClr val="bg1"/>
            </a:solidFill>
          </p:spPr>
        </p:sp>
        <p:sp>
          <p:nvSpPr>
            <p:cNvPr id="14" name="Hexagon 13"/>
            <p:cNvSpPr/>
            <p:nvPr/>
          </p:nvSpPr>
          <p:spPr>
            <a:xfrm>
              <a:off x="1169997" y="609600"/>
              <a:ext cx="1100763" cy="640080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ea typeface="Calibri" panose="020F0502020204030204" pitchFamily="34" charset="0"/>
                  <a:cs typeface="Arial Unicode MS" panose="020B0604020202020204" pitchFamily="34" charset="-128"/>
                </a:rPr>
                <a:t>Map (nearest centroid calculation)</a:t>
              </a:r>
              <a:endParaRPr lang="en-US" sz="1400" dirty="0">
                <a:effectLst/>
                <a:ea typeface="Calibri" panose="020F0502020204030204" pitchFamily="34" charset="0"/>
                <a:cs typeface="Arial Unicode MS" panose="020B0604020202020204" pitchFamily="34" charset="-128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>
              <a:off x="2781300" y="609600"/>
              <a:ext cx="914400" cy="640080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>
                  <a:effectLst/>
                  <a:ea typeface="Calibri" panose="020F0502020204030204" pitchFamily="34" charset="0"/>
                  <a:cs typeface="Arial Unicode MS" panose="020B0604020202020204" pitchFamily="34" charset="-128"/>
                </a:rPr>
                <a:t>Reduce (update centroids)</a:t>
              </a:r>
              <a:endParaRPr lang="en-US" sz="1400">
                <a:effectLst/>
                <a:ea typeface="Calibri" panose="020F0502020204030204" pitchFamily="34" charset="0"/>
                <a:cs typeface="Arial Unicode MS" panose="020B0604020202020204" pitchFamily="34" charset="-128"/>
              </a:endParaRPr>
            </a:p>
          </p:txBody>
        </p:sp>
        <p:cxnSp>
          <p:nvCxnSpPr>
            <p:cNvPr id="16" name="Straight Arrow Connector 15"/>
            <p:cNvCxnSpPr>
              <a:stCxn id="14" idx="0"/>
              <a:endCxn id="15" idx="3"/>
            </p:cNvCxnSpPr>
            <p:nvPr/>
          </p:nvCxnSpPr>
          <p:spPr>
            <a:xfrm>
              <a:off x="2270760" y="929641"/>
              <a:ext cx="5105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23" idx="2"/>
              <a:endCxn id="14" idx="1"/>
            </p:cNvCxnSpPr>
            <p:nvPr/>
          </p:nvCxnSpPr>
          <p:spPr>
            <a:xfrm rot="5400000">
              <a:off x="3215555" y="66427"/>
              <a:ext cx="91441" cy="2275066"/>
            </a:xfrm>
            <a:prstGeom prst="curvedConnector3">
              <a:avLst>
                <a:gd name="adj1" fmla="val 347464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436153" y="0"/>
              <a:ext cx="668747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>
                  <a:effectLst/>
                  <a:ea typeface="Calibri" panose="020F0502020204030204" pitchFamily="34" charset="0"/>
                  <a:cs typeface="Arial Unicode MS" panose="020B0604020202020204" pitchFamily="34" charset="-128"/>
                </a:rPr>
                <a:t>Data Set &lt;Points&gt;</a:t>
              </a:r>
              <a:endParaRPr lang="en-US" sz="1400">
                <a:effectLst/>
                <a:ea typeface="Calibri" panose="020F0502020204030204" pitchFamily="34" charset="0"/>
                <a:cs typeface="Arial Unicode MS" panose="020B0604020202020204" pitchFamily="34" charset="-128"/>
              </a:endParaRPr>
            </a:p>
          </p:txBody>
        </p:sp>
        <p:cxnSp>
          <p:nvCxnSpPr>
            <p:cNvPr id="19" name="Straight Arrow Connector 18"/>
            <p:cNvCxnSpPr>
              <a:stCxn id="18" idx="3"/>
              <a:endCxn id="14" idx="4"/>
            </p:cNvCxnSpPr>
            <p:nvPr/>
          </p:nvCxnSpPr>
          <p:spPr>
            <a:xfrm>
              <a:off x="1104900" y="228601"/>
              <a:ext cx="212116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0" y="701040"/>
              <a:ext cx="845821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>
                  <a:effectLst/>
                  <a:ea typeface="Calibri" panose="020F0502020204030204" pitchFamily="34" charset="0"/>
                  <a:cs typeface="Arial Unicode MS" panose="020B0604020202020204" pitchFamily="34" charset="-128"/>
                </a:rPr>
                <a:t>Data Set &lt;Initial Centroids&gt;</a:t>
              </a:r>
              <a:endParaRPr lang="en-US" sz="1400">
                <a:effectLst/>
                <a:ea typeface="Calibri" panose="020F0502020204030204" pitchFamily="34" charset="0"/>
                <a:cs typeface="Arial Unicode MS" panose="020B0604020202020204" pitchFamily="34" charset="-128"/>
              </a:endParaRPr>
            </a:p>
          </p:txBody>
        </p:sp>
        <p:cxnSp>
          <p:nvCxnSpPr>
            <p:cNvPr id="21" name="Straight Arrow Connector 20"/>
            <p:cNvCxnSpPr>
              <a:stCxn id="20" idx="3"/>
              <a:endCxn id="14" idx="3"/>
            </p:cNvCxnSpPr>
            <p:nvPr/>
          </p:nvCxnSpPr>
          <p:spPr>
            <a:xfrm>
              <a:off x="845821" y="929640"/>
              <a:ext cx="32417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604260" y="891540"/>
              <a:ext cx="144780" cy="99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19877" y="701040"/>
              <a:ext cx="757863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ea typeface="Calibri" panose="020F0502020204030204" pitchFamily="34" charset="0"/>
                  <a:cs typeface="Arial Unicode MS" panose="020B0604020202020204" pitchFamily="34" charset="-128"/>
                </a:rPr>
                <a:t>Data Set &lt;Updated Centroids&gt;</a:t>
              </a:r>
              <a:endParaRPr lang="en-US" sz="1400" dirty="0">
                <a:effectLst/>
                <a:ea typeface="Calibri" panose="020F0502020204030204" pitchFamily="34" charset="0"/>
                <a:cs typeface="Arial Unicode MS" panose="020B0604020202020204" pitchFamily="34" charset="-128"/>
              </a:endParaRPr>
            </a:p>
          </p:txBody>
        </p:sp>
        <p:cxnSp>
          <p:nvCxnSpPr>
            <p:cNvPr id="24" name="Straight Arrow Connector 23"/>
            <p:cNvCxnSpPr>
              <a:stCxn id="15" idx="0"/>
              <a:endCxn id="23" idx="1"/>
            </p:cNvCxnSpPr>
            <p:nvPr/>
          </p:nvCxnSpPr>
          <p:spPr>
            <a:xfrm>
              <a:off x="3695699" y="929640"/>
              <a:ext cx="3241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 Box 105"/>
            <p:cNvSpPr txBox="1"/>
            <p:nvPr/>
          </p:nvSpPr>
          <p:spPr>
            <a:xfrm>
              <a:off x="2947670" y="1470656"/>
              <a:ext cx="572770" cy="2362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effectLst/>
                  <a:ea typeface="Calibri" panose="020F0502020204030204" pitchFamily="34" charset="0"/>
                  <a:cs typeface="Arial Unicode MS" panose="020B0604020202020204" pitchFamily="34" charset="-128"/>
                </a:rPr>
                <a:t>Broadcast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7035858" y="5959820"/>
            <a:ext cx="4326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K-Means total and compute times for 1 million 2D points and 1k,10,50k,100k, and 500k centroids for Spark, </a:t>
            </a:r>
            <a:r>
              <a:rPr lang="en-US" sz="1200" dirty="0" err="1"/>
              <a:t>Flink</a:t>
            </a:r>
            <a:r>
              <a:rPr lang="en-US" sz="1200" dirty="0"/>
              <a:t>, and MPI Java LRT-BSP CE. Run on 16 nodes as 24x1.</a:t>
            </a:r>
            <a:endParaRPr lang="en-US" sz="1200" dirty="0"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27626" y="6002309"/>
            <a:ext cx="4326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K-Means total and compute times for 100k 2D points and</a:t>
            </a:r>
          </a:p>
          <a:p>
            <a:r>
              <a:rPr lang="en-US" sz="1200" dirty="0"/>
              <a:t>1k,2k,4k,8k, and 16k centroids for Spark, </a:t>
            </a:r>
            <a:r>
              <a:rPr lang="en-US" sz="1200" dirty="0" err="1"/>
              <a:t>Flink</a:t>
            </a:r>
            <a:r>
              <a:rPr lang="en-US" sz="1200" dirty="0"/>
              <a:t>, and MPI Java LRT-BSP CE. Run on 1 node as 24x1.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32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12/08/2016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IEEE </a:t>
            </a:r>
            <a:r>
              <a:rPr lang="en-US" dirty="0" err="1"/>
              <a:t>BigData</a:t>
            </a:r>
            <a:r>
              <a:rPr lang="en-US" dirty="0"/>
              <a:t> 2016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8474" y="6068555"/>
            <a:ext cx="11863526" cy="767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Performance: Multidimensional Scaling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55" y="831665"/>
            <a:ext cx="4357821" cy="24010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4750" y="3286633"/>
            <a:ext cx="4326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Java DA-MDS 50k on 16 of 24-core nodes</a:t>
            </a:r>
            <a:endParaRPr lang="en-US" sz="12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34422" y="3267587"/>
            <a:ext cx="4326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Java DA-MDS 100k on 16 of 24-core nodes</a:t>
            </a:r>
            <a:endParaRPr lang="en-US" sz="1200" dirty="0">
              <a:latin typeface="+mj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22" y="831665"/>
            <a:ext cx="4357822" cy="24164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327" y="3929471"/>
            <a:ext cx="4434165" cy="15962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81" y="3595903"/>
            <a:ext cx="5471253" cy="307235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177047" y="6558772"/>
            <a:ext cx="453951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Java DA-MDS speedup comparison for LRT-FJ and LRT-BSP</a:t>
            </a:r>
            <a:endParaRPr lang="en-US" sz="1200" dirty="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46715" y="5616619"/>
            <a:ext cx="4494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Linux </a:t>
            </a:r>
            <a:r>
              <a:rPr lang="en-US" sz="1200" dirty="0">
                <a:latin typeface="Consolas" panose="020B0609020204030204" pitchFamily="49" charset="0"/>
              </a:rPr>
              <a:t>perf</a:t>
            </a:r>
            <a:r>
              <a:rPr lang="en-US" sz="1200" dirty="0"/>
              <a:t> statistics for DA-MDS run of 18x2 on 32 nodes. Affinity pattern is CE.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19409" y="4421983"/>
            <a:ext cx="8942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15x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74x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2.6x</a:t>
            </a:r>
          </a:p>
        </p:txBody>
      </p:sp>
    </p:spTree>
    <p:extLst>
      <p:ext uri="{BB962C8B-B14F-4D97-AF65-F5344CB8AC3E}">
        <p14:creationId xmlns:p14="http://schemas.microsoft.com/office/powerpoint/2010/main" val="31394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Performance: Multidimensional Scaling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5/16/2016</a:t>
            </a:r>
            <a:endParaRPr lang="en-US" dirty="0"/>
          </a:p>
        </p:txBody>
      </p:sp>
      <p:pic>
        <p:nvPicPr>
          <p:cNvPr id="596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4" y="1011681"/>
            <a:ext cx="7417032" cy="4377093"/>
          </a:xfrm>
        </p:spPr>
      </p:pic>
      <p:sp>
        <p:nvSpPr>
          <p:cNvPr id="597" name="TextBox 596"/>
          <p:cNvSpPr txBox="1"/>
          <p:nvPr/>
        </p:nvSpPr>
        <p:spPr>
          <a:xfrm>
            <a:off x="454962" y="5495757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48 Nodes</a:t>
            </a:r>
          </a:p>
        </p:txBody>
      </p:sp>
      <p:sp>
        <p:nvSpPr>
          <p:cNvPr id="598" name="TextBox 597"/>
          <p:cNvSpPr txBox="1"/>
          <p:nvPr/>
        </p:nvSpPr>
        <p:spPr>
          <a:xfrm>
            <a:off x="6783906" y="5492774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128 Nodes</a:t>
            </a:r>
          </a:p>
        </p:txBody>
      </p:sp>
      <p:cxnSp>
        <p:nvCxnSpPr>
          <p:cNvPr id="599" name="Straight Connector 598"/>
          <p:cNvCxnSpPr/>
          <p:nvPr/>
        </p:nvCxnSpPr>
        <p:spPr>
          <a:xfrm>
            <a:off x="1081095" y="4635146"/>
            <a:ext cx="0" cy="86061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/>
          <p:cNvCxnSpPr/>
          <p:nvPr/>
        </p:nvCxnSpPr>
        <p:spPr>
          <a:xfrm flipH="1">
            <a:off x="7476564" y="5040083"/>
            <a:ext cx="1922" cy="50292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1" name="TextBox 600"/>
          <p:cNvSpPr txBox="1"/>
          <p:nvPr/>
        </p:nvSpPr>
        <p:spPr>
          <a:xfrm>
            <a:off x="7844503" y="2376543"/>
            <a:ext cx="374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&gt;40x Speedup with optimizations</a:t>
            </a:r>
          </a:p>
        </p:txBody>
      </p:sp>
      <p:sp>
        <p:nvSpPr>
          <p:cNvPr id="602" name="TextBox 601"/>
          <p:cNvSpPr txBox="1"/>
          <p:nvPr/>
        </p:nvSpPr>
        <p:spPr>
          <a:xfrm>
            <a:off x="7844503" y="4273744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All-MPI approach</a:t>
            </a:r>
          </a:p>
        </p:txBody>
      </p:sp>
      <p:sp>
        <p:nvSpPr>
          <p:cNvPr id="603" name="TextBox 602"/>
          <p:cNvSpPr txBox="1"/>
          <p:nvPr/>
        </p:nvSpPr>
        <p:spPr>
          <a:xfrm>
            <a:off x="7844503" y="3945643"/>
            <a:ext cx="287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Hybrid Threads and MPI</a:t>
            </a:r>
          </a:p>
        </p:txBody>
      </p:sp>
      <p:cxnSp>
        <p:nvCxnSpPr>
          <p:cNvPr id="604" name="Straight Arrow Connector 603"/>
          <p:cNvCxnSpPr/>
          <p:nvPr/>
        </p:nvCxnSpPr>
        <p:spPr>
          <a:xfrm flipH="1">
            <a:off x="7611035" y="4458410"/>
            <a:ext cx="28785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Arrow Connector 604"/>
          <p:cNvCxnSpPr/>
          <p:nvPr/>
        </p:nvCxnSpPr>
        <p:spPr>
          <a:xfrm flipH="1">
            <a:off x="7611035" y="4130309"/>
            <a:ext cx="28785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Arrow Connector 605"/>
          <p:cNvCxnSpPr/>
          <p:nvPr/>
        </p:nvCxnSpPr>
        <p:spPr>
          <a:xfrm flipH="1">
            <a:off x="7611035" y="2586324"/>
            <a:ext cx="28785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Arrow Connector 606"/>
          <p:cNvCxnSpPr/>
          <p:nvPr/>
        </p:nvCxnSpPr>
        <p:spPr>
          <a:xfrm flipH="1">
            <a:off x="7611035" y="1429877"/>
            <a:ext cx="28785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8" name="TextBox 607"/>
          <p:cNvSpPr txBox="1"/>
          <p:nvPr/>
        </p:nvSpPr>
        <p:spPr>
          <a:xfrm>
            <a:off x="7844503" y="1245218"/>
            <a:ext cx="321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64x Ideal (if life was so fair!)</a:t>
            </a:r>
          </a:p>
        </p:txBody>
      </p:sp>
      <p:sp>
        <p:nvSpPr>
          <p:cNvPr id="610" name="TextBox 609"/>
          <p:cNvSpPr txBox="1"/>
          <p:nvPr/>
        </p:nvSpPr>
        <p:spPr>
          <a:xfrm>
            <a:off x="1904999" y="5492774"/>
            <a:ext cx="4252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Multidimensional Scaling (MDS) on Intel Haswell HPC  Cluster with 24 core nodes and 40Gbps </a:t>
            </a:r>
            <a:r>
              <a:rPr lang="en-US" sz="1600" dirty="0" err="1"/>
              <a:t>Infiniband</a:t>
            </a:r>
            <a:endParaRPr lang="en-US" sz="1600" dirty="0"/>
          </a:p>
        </p:txBody>
      </p:sp>
      <p:sp>
        <p:nvSpPr>
          <p:cNvPr id="611" name="Slide Number Placeholder 6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C1BBE50-AC4E-4E27-8193-601C5ABE0879}" type="slidenum">
              <a:rPr lang="en-US" smtClean="0"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6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740"/>
    </mc:Choice>
    <mc:Fallback>
      <p:transition spd="slow" advTm="10374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Grants: NSF </a:t>
            </a:r>
            <a:r>
              <a:rPr lang="en-US" dirty="0"/>
              <a:t>CIF21 DIBBS 1443054 and NSF </a:t>
            </a:r>
            <a:r>
              <a:rPr lang="en-US" dirty="0" err="1"/>
              <a:t>RaPyDLI</a:t>
            </a:r>
            <a:r>
              <a:rPr lang="en-US" dirty="0"/>
              <a:t> 1415459 </a:t>
            </a:r>
            <a:endParaRPr lang="en-US" dirty="0"/>
          </a:p>
          <a:p>
            <a:r>
              <a:rPr lang="en-US" dirty="0" smtClean="0">
                <a:hlinkClick r:id="rId2"/>
              </a:rPr>
              <a:t>Digital Science Center (DSC)</a:t>
            </a:r>
            <a:r>
              <a:rPr lang="en-US" dirty="0" smtClean="0"/>
              <a:t> at Indiana University</a:t>
            </a:r>
          </a:p>
          <a:p>
            <a:r>
              <a:rPr lang="en-US" dirty="0" smtClean="0">
                <a:hlinkClick r:id="rId3"/>
              </a:rPr>
              <a:t>Network Dynamics and Simulation Science Laboratory (NDSSL)</a:t>
            </a:r>
            <a:r>
              <a:rPr lang="en-US" dirty="0" smtClean="0"/>
              <a:t> at Virginia Tech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12/08/2016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IEEE BigData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24249" y="4630006"/>
            <a:ext cx="11492050" cy="6818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12/08/2016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IEEE BigData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3" y="923278"/>
            <a:ext cx="6908629" cy="49935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Garbage Collection (GC)</a:t>
            </a:r>
          </a:p>
          <a:p>
            <a:pPr lvl="1"/>
            <a:r>
              <a:rPr lang="en-US" dirty="0"/>
              <a:t>“Stop the world” events are expensive.</a:t>
            </a:r>
          </a:p>
          <a:p>
            <a:pPr lvl="2"/>
            <a:r>
              <a:rPr lang="en-US" dirty="0"/>
              <a:t>Especially, for parallel machine learning.</a:t>
            </a:r>
          </a:p>
          <a:p>
            <a:pPr lvl="2"/>
            <a:r>
              <a:rPr lang="en-US" dirty="0"/>
              <a:t>Typical OOP </a:t>
            </a:r>
            <a:r>
              <a:rPr lang="en-US" dirty="0">
                <a:sym typeface="Wingdings" panose="05000000000000000000" pitchFamily="2" charset="2"/>
              </a:rPr>
              <a:t> allocate – use – forget.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Original SPIDAL code produced frequent garbage of small arrays.</a:t>
            </a:r>
            <a:endParaRPr lang="en-US" dirty="0"/>
          </a:p>
          <a:p>
            <a:pPr lvl="1"/>
            <a:r>
              <a:rPr lang="en-US" dirty="0"/>
              <a:t>Solutions.</a:t>
            </a:r>
          </a:p>
          <a:p>
            <a:pPr lvl="2"/>
            <a:r>
              <a:rPr lang="en-US" dirty="0"/>
              <a:t>Unavoidable, but can be reduced.</a:t>
            </a:r>
          </a:p>
          <a:p>
            <a:pPr lvl="2"/>
            <a:r>
              <a:rPr lang="en-US" dirty="0"/>
              <a:t>Static allocation.</a:t>
            </a:r>
          </a:p>
          <a:p>
            <a:pPr lvl="2"/>
            <a:r>
              <a:rPr lang="en-US" dirty="0"/>
              <a:t>Object reuse.</a:t>
            </a:r>
          </a:p>
          <a:p>
            <a:pPr lvl="1"/>
            <a:r>
              <a:rPr lang="en-US" dirty="0"/>
              <a:t>Advantage.</a:t>
            </a:r>
          </a:p>
          <a:p>
            <a:pPr lvl="2"/>
            <a:r>
              <a:rPr lang="en-US" dirty="0"/>
              <a:t>Less GC – obvious. </a:t>
            </a:r>
          </a:p>
          <a:p>
            <a:pPr lvl="2"/>
            <a:r>
              <a:rPr lang="en-US" dirty="0"/>
              <a:t>Scale to larger </a:t>
            </a:r>
            <a:r>
              <a:rPr lang="en-US"/>
              <a:t>problem sizes.</a:t>
            </a:r>
            <a:endParaRPr lang="en-US" dirty="0"/>
          </a:p>
          <a:p>
            <a:pPr lvl="3"/>
            <a:r>
              <a:rPr lang="en-US" dirty="0"/>
              <a:t>E.g. Original SPIDAL code required 5GB (x 24 = 120 GB per node) heap per process to handle 200K DA-MDS. Optimized code use &lt; 1GB heap to finish </a:t>
            </a:r>
            <a:r>
              <a:rPr lang="en-US" b="1" dirty="0">
                <a:solidFill>
                  <a:srgbClr val="0070C0"/>
                </a:solidFill>
              </a:rPr>
              <a:t>within the same timing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4"/>
            <a:r>
              <a:rPr lang="en-US" dirty="0"/>
              <a:t>Note. Physical memory is 128GB, so with optimized SPIDAL can now do 1 million point MDS within hardware limits.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Ph.D. Dissertation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78" y="166473"/>
            <a:ext cx="4702878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78" y="3501802"/>
            <a:ext cx="4702878" cy="3048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836203" y="1511673"/>
            <a:ext cx="1237129" cy="15150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021409" y="166473"/>
            <a:ext cx="2985247" cy="3287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1"/>
          </p:cNvCxnSpPr>
          <p:nvPr/>
        </p:nvCxnSpPr>
        <p:spPr>
          <a:xfrm>
            <a:off x="9021409" y="330868"/>
            <a:ext cx="0" cy="297374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64086" y="160658"/>
            <a:ext cx="15777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Heap size per process reaches –</a:t>
            </a:r>
            <a:r>
              <a:rPr lang="en-US" sz="1400" dirty="0" err="1"/>
              <a:t>Xmx</a:t>
            </a:r>
            <a:r>
              <a:rPr lang="en-US" sz="1400" dirty="0"/>
              <a:t> (2.5GB) early in the computation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00192" y="1885701"/>
            <a:ext cx="1577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Frequent GC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711939" y="3486720"/>
            <a:ext cx="308723" cy="3287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047309" y="3483197"/>
            <a:ext cx="1577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Heap size per process is well below (~1.1GB) of –</a:t>
            </a:r>
            <a:r>
              <a:rPr lang="en-US" sz="1400" dirty="0" err="1"/>
              <a:t>Xmx</a:t>
            </a:r>
            <a:r>
              <a:rPr lang="en-US" sz="1400" dirty="0"/>
              <a:t> (2.5GB)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5711" y="4774114"/>
            <a:ext cx="2295727" cy="52322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Virtually no GC activity after optimizing</a:t>
            </a:r>
          </a:p>
        </p:txBody>
      </p:sp>
    </p:spTree>
    <p:extLst>
      <p:ext uri="{BB962C8B-B14F-4D97-AF65-F5344CB8AC3E}">
        <p14:creationId xmlns:p14="http://schemas.microsoft.com/office/powerpoint/2010/main" val="12079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Serialization/Deserialization.</a:t>
            </a:r>
          </a:p>
          <a:p>
            <a:pPr lvl="1"/>
            <a:r>
              <a:rPr lang="en-US" dirty="0"/>
              <a:t>Default implementations are verbose, especially in Java.</a:t>
            </a:r>
          </a:p>
          <a:p>
            <a:pPr lvl="1"/>
            <a:r>
              <a:rPr lang="en-US" dirty="0" err="1"/>
              <a:t>Kryo</a:t>
            </a:r>
            <a:r>
              <a:rPr lang="en-US" dirty="0"/>
              <a:t> is by far the best in compactness.</a:t>
            </a:r>
          </a:p>
          <a:p>
            <a:pPr lvl="1"/>
            <a:r>
              <a:rPr lang="en-US" dirty="0"/>
              <a:t>Off-heap buffers are another option.</a:t>
            </a:r>
          </a:p>
          <a:p>
            <a:r>
              <a:rPr lang="en-US" dirty="0"/>
              <a:t>Memory references and cache.</a:t>
            </a:r>
          </a:p>
          <a:p>
            <a:pPr lvl="1"/>
            <a:r>
              <a:rPr lang="en-US" dirty="0"/>
              <a:t>Nested structures are expensive.</a:t>
            </a:r>
          </a:p>
          <a:p>
            <a:pPr lvl="1"/>
            <a:r>
              <a:rPr lang="en-US" dirty="0"/>
              <a:t>Even 1D arrays are preferred over 2D when possible.</a:t>
            </a:r>
          </a:p>
          <a:p>
            <a:pPr lvl="1"/>
            <a:r>
              <a:rPr lang="en-US" dirty="0"/>
              <a:t>Adopt HPC techniques – loop ordering, blocked arrays.</a:t>
            </a:r>
          </a:p>
          <a:p>
            <a:r>
              <a:rPr lang="en-US" dirty="0"/>
              <a:t>Data read/write.</a:t>
            </a:r>
          </a:p>
          <a:p>
            <a:pPr lvl="1"/>
            <a:r>
              <a:rPr lang="en-US" dirty="0"/>
              <a:t>Stream I/O is expensive for large data</a:t>
            </a:r>
          </a:p>
          <a:p>
            <a:pPr lvl="1"/>
            <a:r>
              <a:rPr lang="en-US" dirty="0"/>
              <a:t>Memory mapping is much faster and JNI friendly in Java</a:t>
            </a:r>
          </a:p>
          <a:p>
            <a:pPr lvl="2"/>
            <a:r>
              <a:rPr lang="en-US" dirty="0"/>
              <a:t>Native calls require extra copies as objects move during GC. </a:t>
            </a:r>
          </a:p>
          <a:p>
            <a:pPr lvl="2"/>
            <a:r>
              <a:rPr lang="en-US" dirty="0"/>
              <a:t>Memory maps are in off-GC space, so no extra copying is necessary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Ph.D. Dissertation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Performance on Multicore HPC Clusters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5/16/2016</a:t>
            </a:r>
            <a:endParaRPr lang="en-US" dirty="0"/>
          </a:p>
        </p:txBody>
      </p:sp>
      <p:sp>
        <p:nvSpPr>
          <p:cNvPr id="595" name="Up Arrow 594"/>
          <p:cNvSpPr/>
          <p:nvPr/>
        </p:nvSpPr>
        <p:spPr>
          <a:xfrm>
            <a:off x="8116874" y="2745875"/>
            <a:ext cx="672353" cy="1712535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6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4" y="1011681"/>
            <a:ext cx="7417032" cy="4377093"/>
          </a:xfrm>
        </p:spPr>
      </p:pic>
      <p:sp>
        <p:nvSpPr>
          <p:cNvPr id="597" name="TextBox 596"/>
          <p:cNvSpPr txBox="1"/>
          <p:nvPr/>
        </p:nvSpPr>
        <p:spPr>
          <a:xfrm>
            <a:off x="454962" y="5495757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48 Nodes</a:t>
            </a:r>
          </a:p>
        </p:txBody>
      </p:sp>
      <p:sp>
        <p:nvSpPr>
          <p:cNvPr id="598" name="TextBox 597"/>
          <p:cNvSpPr txBox="1"/>
          <p:nvPr/>
        </p:nvSpPr>
        <p:spPr>
          <a:xfrm>
            <a:off x="6783906" y="5492774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128 Nodes</a:t>
            </a:r>
          </a:p>
        </p:txBody>
      </p:sp>
      <p:cxnSp>
        <p:nvCxnSpPr>
          <p:cNvPr id="599" name="Straight Connector 598"/>
          <p:cNvCxnSpPr/>
          <p:nvPr/>
        </p:nvCxnSpPr>
        <p:spPr>
          <a:xfrm>
            <a:off x="1081095" y="4635146"/>
            <a:ext cx="0" cy="86061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/>
          <p:cNvCxnSpPr/>
          <p:nvPr/>
        </p:nvCxnSpPr>
        <p:spPr>
          <a:xfrm flipH="1">
            <a:off x="7476564" y="5040083"/>
            <a:ext cx="1922" cy="50292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1" name="TextBox 600"/>
          <p:cNvSpPr txBox="1"/>
          <p:nvPr/>
        </p:nvSpPr>
        <p:spPr>
          <a:xfrm>
            <a:off x="7844503" y="2376543"/>
            <a:ext cx="374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&gt;40x Speedup with optimizations</a:t>
            </a:r>
          </a:p>
        </p:txBody>
      </p:sp>
      <p:sp>
        <p:nvSpPr>
          <p:cNvPr id="602" name="TextBox 601"/>
          <p:cNvSpPr txBox="1"/>
          <p:nvPr/>
        </p:nvSpPr>
        <p:spPr>
          <a:xfrm>
            <a:off x="7844503" y="4273744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All-MPI approach</a:t>
            </a:r>
          </a:p>
        </p:txBody>
      </p:sp>
      <p:sp>
        <p:nvSpPr>
          <p:cNvPr id="603" name="TextBox 602"/>
          <p:cNvSpPr txBox="1"/>
          <p:nvPr/>
        </p:nvSpPr>
        <p:spPr>
          <a:xfrm>
            <a:off x="7844503" y="3945643"/>
            <a:ext cx="287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Hybrid Threads and MPI</a:t>
            </a:r>
          </a:p>
        </p:txBody>
      </p:sp>
      <p:cxnSp>
        <p:nvCxnSpPr>
          <p:cNvPr id="604" name="Straight Arrow Connector 603"/>
          <p:cNvCxnSpPr/>
          <p:nvPr/>
        </p:nvCxnSpPr>
        <p:spPr>
          <a:xfrm flipH="1">
            <a:off x="7611035" y="4458410"/>
            <a:ext cx="28785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Arrow Connector 604"/>
          <p:cNvCxnSpPr/>
          <p:nvPr/>
        </p:nvCxnSpPr>
        <p:spPr>
          <a:xfrm flipH="1">
            <a:off x="7611035" y="4130309"/>
            <a:ext cx="28785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Arrow Connector 605"/>
          <p:cNvCxnSpPr/>
          <p:nvPr/>
        </p:nvCxnSpPr>
        <p:spPr>
          <a:xfrm flipH="1">
            <a:off x="7611035" y="2586324"/>
            <a:ext cx="28785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Arrow Connector 606"/>
          <p:cNvCxnSpPr/>
          <p:nvPr/>
        </p:nvCxnSpPr>
        <p:spPr>
          <a:xfrm flipH="1">
            <a:off x="7611035" y="1429877"/>
            <a:ext cx="28785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8" name="TextBox 607"/>
          <p:cNvSpPr txBox="1"/>
          <p:nvPr/>
        </p:nvSpPr>
        <p:spPr>
          <a:xfrm>
            <a:off x="7844503" y="1245218"/>
            <a:ext cx="321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64x Ideal (if life was so fair!)</a:t>
            </a:r>
          </a:p>
        </p:txBody>
      </p:sp>
      <p:sp>
        <p:nvSpPr>
          <p:cNvPr id="609" name="TextBox 608"/>
          <p:cNvSpPr txBox="1"/>
          <p:nvPr/>
        </p:nvSpPr>
        <p:spPr>
          <a:xfrm>
            <a:off x="8789227" y="3507868"/>
            <a:ext cx="287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We’ll discuss today</a:t>
            </a:r>
          </a:p>
        </p:txBody>
      </p:sp>
      <p:sp>
        <p:nvSpPr>
          <p:cNvPr id="610" name="TextBox 609"/>
          <p:cNvSpPr txBox="1"/>
          <p:nvPr/>
        </p:nvSpPr>
        <p:spPr>
          <a:xfrm>
            <a:off x="1904999" y="5492774"/>
            <a:ext cx="4252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Multidimensional Scaling (MDS) on Intel Haswell HPC  Cluster with 24 core nodes and 40Gbps </a:t>
            </a:r>
            <a:r>
              <a:rPr lang="en-US" sz="1600" dirty="0" err="1"/>
              <a:t>Infiniband</a:t>
            </a:r>
            <a:endParaRPr lang="en-US" sz="1600" dirty="0"/>
          </a:p>
        </p:txBody>
      </p:sp>
      <p:sp>
        <p:nvSpPr>
          <p:cNvPr id="611" name="Slide Number Placeholder 6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C1BBE50-AC4E-4E27-8193-601C5ABE0879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07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40"/>
    </mc:Choice>
    <mc:Fallback xmlns="">
      <p:transition spd="slow" advTm="103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 animBg="1"/>
      <p:bldP spid="602" grpId="0"/>
      <p:bldP spid="603" grpId="0"/>
      <p:bldP spid="6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Thread models.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Affinity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Communication.</a:t>
            </a:r>
          </a:p>
          <a:p>
            <a:r>
              <a:rPr lang="en-US" dirty="0" smtClean="0"/>
              <a:t>Other </a:t>
            </a:r>
            <a:r>
              <a:rPr lang="en-US" dirty="0"/>
              <a:t>factors of high-level </a:t>
            </a:r>
            <a:r>
              <a:rPr lang="en-US" dirty="0" smtClean="0"/>
              <a:t>languages.</a:t>
            </a:r>
            <a:endParaRPr lang="en-US" dirty="0"/>
          </a:p>
          <a:p>
            <a:pPr lvl="1"/>
            <a:r>
              <a:rPr lang="en-US" dirty="0"/>
              <a:t>Garbage collection</a:t>
            </a:r>
          </a:p>
          <a:p>
            <a:pPr lvl="1"/>
            <a:r>
              <a:rPr lang="en-US" dirty="0"/>
              <a:t>Serialization/Deserialization</a:t>
            </a:r>
          </a:p>
          <a:p>
            <a:pPr lvl="1"/>
            <a:r>
              <a:rPr lang="en-US" dirty="0"/>
              <a:t>Memory references and cache</a:t>
            </a:r>
          </a:p>
          <a:p>
            <a:pPr lvl="1"/>
            <a:r>
              <a:rPr lang="en-US" dirty="0"/>
              <a:t>Data read/write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Ph.D. Dissertation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 txBox="1">
            <a:spLocks/>
          </p:cNvSpPr>
          <p:nvPr/>
        </p:nvSpPr>
        <p:spPr>
          <a:xfrm>
            <a:off x="328472" y="2513020"/>
            <a:ext cx="11492051" cy="4993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Long Running Threads – Bulk Synchronous Parallel (LRT-BSP).</a:t>
            </a:r>
          </a:p>
          <a:p>
            <a:pPr lvl="1"/>
            <a:r>
              <a:rPr lang="en-US" dirty="0"/>
              <a:t>Resembles the classic BSP model of processes.</a:t>
            </a:r>
          </a:p>
          <a:p>
            <a:pPr lvl="1"/>
            <a:r>
              <a:rPr lang="en-US" dirty="0"/>
              <a:t>A long running thread pool similar to FJ.</a:t>
            </a:r>
          </a:p>
          <a:p>
            <a:pPr lvl="1"/>
            <a:r>
              <a:rPr lang="en-US" dirty="0"/>
              <a:t>Threads occupy CPUs always – “hot” threads.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Thread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Running Threads – Fork Join (LRT-FJ).</a:t>
            </a:r>
          </a:p>
          <a:p>
            <a:pPr lvl="1"/>
            <a:r>
              <a:rPr lang="en-US" dirty="0"/>
              <a:t>Serial work followed by parallel regions.</a:t>
            </a:r>
          </a:p>
          <a:p>
            <a:pPr lvl="1"/>
            <a:r>
              <a:rPr lang="en-US" dirty="0"/>
              <a:t>A long running thread pool handles parallel tasks.</a:t>
            </a:r>
          </a:p>
          <a:p>
            <a:pPr lvl="1"/>
            <a:r>
              <a:rPr lang="en-US" dirty="0"/>
              <a:t>Threads sleep after parallel work.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Ph.D. Dissertation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254786" y="440261"/>
            <a:ext cx="655332" cy="2502084"/>
            <a:chOff x="0" y="247650"/>
            <a:chExt cx="762000" cy="3284220"/>
          </a:xfrm>
        </p:grpSpPr>
        <p:sp>
          <p:nvSpPr>
            <p:cNvPr id="71" name="Hexagon 70"/>
            <p:cNvSpPr/>
            <p:nvPr/>
          </p:nvSpPr>
          <p:spPr>
            <a:xfrm rot="5400000">
              <a:off x="7620" y="845821"/>
              <a:ext cx="739141" cy="670559"/>
            </a:xfrm>
            <a:prstGeom prst="hexagon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5400000">
              <a:off x="13801" y="1049190"/>
              <a:ext cx="731520" cy="271440"/>
            </a:xfrm>
            <a:prstGeom prst="hexagon">
              <a:avLst>
                <a:gd name="adj" fmla="val 63669"/>
                <a:gd name="vf" fmla="val 115470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0" y="1032510"/>
              <a:ext cx="99060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90501" y="1032510"/>
              <a:ext cx="99059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4820" y="1032510"/>
              <a:ext cx="99060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62940" y="1032510"/>
              <a:ext cx="99060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379560" y="247650"/>
              <a:ext cx="3810" cy="5715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>
              <a:off x="379560" y="1550670"/>
              <a:ext cx="0" cy="30861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9" name="Rectangle 78"/>
            <p:cNvSpPr/>
            <p:nvPr/>
          </p:nvSpPr>
          <p:spPr>
            <a:xfrm>
              <a:off x="111759" y="1501141"/>
              <a:ext cx="263822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9060" y="621030"/>
              <a:ext cx="263821" cy="19050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81" name="Hexagon 80"/>
            <p:cNvSpPr/>
            <p:nvPr/>
          </p:nvSpPr>
          <p:spPr>
            <a:xfrm rot="5400000">
              <a:off x="-93345" y="1994535"/>
              <a:ext cx="941070" cy="670561"/>
            </a:xfrm>
            <a:prstGeom prst="hexagon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82" name="Hexagon 81"/>
            <p:cNvSpPr/>
            <p:nvPr/>
          </p:nvSpPr>
          <p:spPr>
            <a:xfrm rot="5400000">
              <a:off x="-90974" y="2194095"/>
              <a:ext cx="941069" cy="271440"/>
            </a:xfrm>
            <a:prstGeom prst="hexagon">
              <a:avLst>
                <a:gd name="adj" fmla="val 63669"/>
                <a:gd name="vf" fmla="val 115470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0" y="2129790"/>
              <a:ext cx="99060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90501" y="2129790"/>
              <a:ext cx="99059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64820" y="2129790"/>
              <a:ext cx="99060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62940" y="2129790"/>
              <a:ext cx="99060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43841" y="3341369"/>
              <a:ext cx="263821" cy="19050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375751" y="2800350"/>
              <a:ext cx="3809" cy="54101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9" name="Rectangle 88"/>
            <p:cNvSpPr/>
            <p:nvPr/>
          </p:nvSpPr>
          <p:spPr>
            <a:xfrm>
              <a:off x="99060" y="3120389"/>
              <a:ext cx="263821" cy="19050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cxnSp>
          <p:nvCxnSpPr>
            <p:cNvPr id="90" name="Curved Connector 89"/>
            <p:cNvCxnSpPr/>
            <p:nvPr/>
          </p:nvCxnSpPr>
          <p:spPr>
            <a:xfrm flipH="1" flipV="1">
              <a:off x="362881" y="716280"/>
              <a:ext cx="12701" cy="880111"/>
            </a:xfrm>
            <a:prstGeom prst="curvedConnector3">
              <a:avLst>
                <a:gd name="adj1" fmla="val 4740000"/>
              </a:avLst>
            </a:prstGeom>
            <a:noFill/>
            <a:ln w="9525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1" name="Curved Connector 90"/>
            <p:cNvCxnSpPr/>
            <p:nvPr/>
          </p:nvCxnSpPr>
          <p:spPr>
            <a:xfrm flipV="1">
              <a:off x="362881" y="441961"/>
              <a:ext cx="12701" cy="2773679"/>
            </a:xfrm>
            <a:prstGeom prst="curvedConnector3">
              <a:avLst>
                <a:gd name="adj1" fmla="val 4980000"/>
              </a:avLst>
            </a:prstGeom>
            <a:noFill/>
            <a:ln w="9525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2" name="Rectangle 91"/>
            <p:cNvSpPr/>
            <p:nvPr/>
          </p:nvSpPr>
          <p:spPr>
            <a:xfrm>
              <a:off x="99060" y="346710"/>
              <a:ext cx="263821" cy="19050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58140" y="1642110"/>
              <a:ext cx="54864" cy="18288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58140" y="2815589"/>
              <a:ext cx="54864" cy="36576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58140" y="441961"/>
              <a:ext cx="54864" cy="27431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97169" y="3371253"/>
            <a:ext cx="1330324" cy="2531113"/>
            <a:chOff x="2481213" y="213360"/>
            <a:chExt cx="1546860" cy="3322320"/>
          </a:xfrm>
        </p:grpSpPr>
        <p:sp>
          <p:nvSpPr>
            <p:cNvPr id="18" name="Hexagon 17"/>
            <p:cNvSpPr/>
            <p:nvPr/>
          </p:nvSpPr>
          <p:spPr>
            <a:xfrm rot="5400000">
              <a:off x="1829704" y="1188720"/>
              <a:ext cx="2655569" cy="1245870"/>
            </a:xfrm>
            <a:prstGeom prst="hexagon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1833978" y="1603546"/>
              <a:ext cx="2655570" cy="416219"/>
            </a:xfrm>
            <a:prstGeom prst="hexagon">
              <a:avLst>
                <a:gd name="adj" fmla="val 63669"/>
                <a:gd name="vf" fmla="val 115470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81213" y="125730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3161763" y="281940"/>
              <a:ext cx="1" cy="20193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2" name="Rectangle 21"/>
            <p:cNvSpPr/>
            <p:nvPr/>
          </p:nvSpPr>
          <p:spPr>
            <a:xfrm>
              <a:off x="2877453" y="213360"/>
              <a:ext cx="263821" cy="1905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22233" y="3345181"/>
              <a:ext cx="263822" cy="19049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3154144" y="3139441"/>
              <a:ext cx="7618" cy="20574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5" name="Rectangle 24"/>
            <p:cNvSpPr/>
            <p:nvPr/>
          </p:nvSpPr>
          <p:spPr>
            <a:xfrm>
              <a:off x="2877453" y="3284220"/>
              <a:ext cx="263821" cy="1905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14571" y="1181101"/>
              <a:ext cx="263822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14571" y="1577341"/>
              <a:ext cx="263822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cxnSp>
          <p:nvCxnSpPr>
            <p:cNvPr id="28" name="Curved Connector 27"/>
            <p:cNvCxnSpPr/>
            <p:nvPr/>
          </p:nvCxnSpPr>
          <p:spPr>
            <a:xfrm rot="10800000">
              <a:off x="2514571" y="1276350"/>
              <a:ext cx="12701" cy="396240"/>
            </a:xfrm>
            <a:prstGeom prst="curvedConnector3">
              <a:avLst>
                <a:gd name="adj1" fmla="val 138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9" name="Rectangle 28"/>
            <p:cNvSpPr/>
            <p:nvPr/>
          </p:nvSpPr>
          <p:spPr>
            <a:xfrm>
              <a:off x="2496452" y="201168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23172" y="201168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24154" y="201168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46133" y="201168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00314" y="1257301"/>
              <a:ext cx="99059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33672" y="118110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933672" y="157734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cxnSp>
          <p:nvCxnSpPr>
            <p:cNvPr id="36" name="Curved Connector 35"/>
            <p:cNvCxnSpPr/>
            <p:nvPr/>
          </p:nvCxnSpPr>
          <p:spPr>
            <a:xfrm rot="10800000">
              <a:off x="2933672" y="1276350"/>
              <a:ext cx="12701" cy="396240"/>
            </a:xfrm>
            <a:prstGeom prst="curvedConnector3">
              <a:avLst>
                <a:gd name="adj1" fmla="val 144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7" name="Rectangle 36"/>
            <p:cNvSpPr/>
            <p:nvPr/>
          </p:nvSpPr>
          <p:spPr>
            <a:xfrm>
              <a:off x="3336515" y="125730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369874" y="118110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69874" y="157734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cxnSp>
          <p:nvCxnSpPr>
            <p:cNvPr id="40" name="Curved Connector 39"/>
            <p:cNvCxnSpPr/>
            <p:nvPr/>
          </p:nvCxnSpPr>
          <p:spPr>
            <a:xfrm rot="10800000">
              <a:off x="3369874" y="1276350"/>
              <a:ext cx="12699" cy="396240"/>
            </a:xfrm>
            <a:prstGeom prst="curvedConnector3">
              <a:avLst>
                <a:gd name="adj1" fmla="val 144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1" name="Rectangle 40"/>
            <p:cNvSpPr/>
            <p:nvPr/>
          </p:nvSpPr>
          <p:spPr>
            <a:xfrm>
              <a:off x="3730893" y="125730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64252" y="118110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764252" y="157734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cxnSp>
          <p:nvCxnSpPr>
            <p:cNvPr id="44" name="Curved Connector 43"/>
            <p:cNvCxnSpPr/>
            <p:nvPr/>
          </p:nvCxnSpPr>
          <p:spPr>
            <a:xfrm rot="10800000">
              <a:off x="3764252" y="1276350"/>
              <a:ext cx="12701" cy="396240"/>
            </a:xfrm>
            <a:prstGeom prst="curvedConnector3">
              <a:avLst>
                <a:gd name="adj1" fmla="val 132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5" name="Rectangle 44"/>
            <p:cNvSpPr/>
            <p:nvPr/>
          </p:nvSpPr>
          <p:spPr>
            <a:xfrm>
              <a:off x="2514571" y="777241"/>
              <a:ext cx="263822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14571" y="2712721"/>
              <a:ext cx="263822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cxnSp>
          <p:nvCxnSpPr>
            <p:cNvPr id="47" name="Curved Connector 46"/>
            <p:cNvCxnSpPr/>
            <p:nvPr/>
          </p:nvCxnSpPr>
          <p:spPr>
            <a:xfrm rot="10800000">
              <a:off x="2514571" y="872490"/>
              <a:ext cx="12701" cy="1935480"/>
            </a:xfrm>
            <a:prstGeom prst="curvedConnector3">
              <a:avLst>
                <a:gd name="adj1" fmla="val 180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8" name="Rectangle 47"/>
            <p:cNvSpPr/>
            <p:nvPr/>
          </p:nvSpPr>
          <p:spPr>
            <a:xfrm>
              <a:off x="2933672" y="77724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933672" y="271272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cxnSp>
          <p:nvCxnSpPr>
            <p:cNvPr id="50" name="Curved Connector 49"/>
            <p:cNvCxnSpPr/>
            <p:nvPr/>
          </p:nvCxnSpPr>
          <p:spPr>
            <a:xfrm rot="10800000">
              <a:off x="2933672" y="872490"/>
              <a:ext cx="12701" cy="1935480"/>
            </a:xfrm>
            <a:prstGeom prst="curvedConnector3">
              <a:avLst>
                <a:gd name="adj1" fmla="val 180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1" name="Rectangle 50"/>
            <p:cNvSpPr/>
            <p:nvPr/>
          </p:nvSpPr>
          <p:spPr>
            <a:xfrm>
              <a:off x="3352772" y="77724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352772" y="271272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cxnSp>
          <p:nvCxnSpPr>
            <p:cNvPr id="53" name="Curved Connector 52"/>
            <p:cNvCxnSpPr/>
            <p:nvPr/>
          </p:nvCxnSpPr>
          <p:spPr>
            <a:xfrm rot="10800000">
              <a:off x="3352772" y="872490"/>
              <a:ext cx="12699" cy="1935480"/>
            </a:xfrm>
            <a:prstGeom prst="curvedConnector3">
              <a:avLst>
                <a:gd name="adj1" fmla="val 180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3764252" y="77724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764252" y="271272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cxnSp>
          <p:nvCxnSpPr>
            <p:cNvPr id="56" name="Curved Connector 55"/>
            <p:cNvCxnSpPr/>
            <p:nvPr/>
          </p:nvCxnSpPr>
          <p:spPr>
            <a:xfrm rot="10800000">
              <a:off x="3764252" y="872490"/>
              <a:ext cx="12701" cy="1935480"/>
            </a:xfrm>
            <a:prstGeom prst="curvedConnector3">
              <a:avLst>
                <a:gd name="adj1" fmla="val 180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7" name="Rectangle 56"/>
            <p:cNvSpPr/>
            <p:nvPr/>
          </p:nvSpPr>
          <p:spPr>
            <a:xfrm flipV="1">
              <a:off x="2496452" y="1630681"/>
              <a:ext cx="1356361" cy="2743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509322" y="1775460"/>
              <a:ext cx="54864" cy="18288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33672" y="1775460"/>
              <a:ext cx="54864" cy="18288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352771" y="1775460"/>
              <a:ext cx="54864" cy="18288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764251" y="1775460"/>
              <a:ext cx="54864" cy="18288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flipV="1">
              <a:off x="2496452" y="2403348"/>
              <a:ext cx="1356361" cy="2743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509322" y="941071"/>
              <a:ext cx="54864" cy="2743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933672" y="941071"/>
              <a:ext cx="54864" cy="2743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49554" y="941071"/>
              <a:ext cx="54864" cy="2743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64251" y="941071"/>
              <a:ext cx="54864" cy="2743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509322" y="2438401"/>
              <a:ext cx="54864" cy="36575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933672" y="2438401"/>
              <a:ext cx="54864" cy="36575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352772" y="2438401"/>
              <a:ext cx="54864" cy="36575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761034" y="2438401"/>
              <a:ext cx="54865" cy="36575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27401" y="1171994"/>
            <a:ext cx="2994026" cy="577081"/>
            <a:chOff x="676356" y="2424545"/>
            <a:chExt cx="2652276" cy="577081"/>
          </a:xfrm>
        </p:grpSpPr>
        <p:sp>
          <p:nvSpPr>
            <p:cNvPr id="14" name="Rectangle 13"/>
            <p:cNvSpPr/>
            <p:nvPr/>
          </p:nvSpPr>
          <p:spPr>
            <a:xfrm>
              <a:off x="694416" y="2455553"/>
              <a:ext cx="41799" cy="20899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6356" y="2708436"/>
              <a:ext cx="75469" cy="20899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Box 4"/>
            <p:cNvSpPr txBox="1"/>
            <p:nvPr/>
          </p:nvSpPr>
          <p:spPr>
            <a:xfrm>
              <a:off x="774027" y="2424545"/>
              <a:ext cx="255460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imes New Roman" panose="02020603050405020304" pitchFamily="18" charset="0"/>
                </a:rPr>
                <a:t>Serial work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imes New Roman" panose="02020603050405020304" pitchFamily="18" charset="0"/>
                </a:rPr>
                <a:t>Non-trivial parallel work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anose="02020603050405020304" pitchFamily="18" charset="0"/>
              </a:endParaRPr>
            </a:p>
          </p:txBody>
        </p:sp>
      </p:grpSp>
      <p:sp>
        <p:nvSpPr>
          <p:cNvPr id="12" name="Text Box 89"/>
          <p:cNvSpPr txBox="1"/>
          <p:nvPr/>
        </p:nvSpPr>
        <p:spPr>
          <a:xfrm>
            <a:off x="10297382" y="221089"/>
            <a:ext cx="1575572" cy="28448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Iskoola Pota" panose="020B0502040204020203" pitchFamily="34" charset="0"/>
              </a:rPr>
              <a:t>LRT-FJ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3" name="Text Box 91"/>
          <p:cNvSpPr txBox="1"/>
          <p:nvPr/>
        </p:nvSpPr>
        <p:spPr>
          <a:xfrm>
            <a:off x="10254620" y="3051931"/>
            <a:ext cx="1105368" cy="27868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Iskoola Pota" panose="020B0502040204020203" pitchFamily="34" charset="0"/>
              </a:rPr>
              <a:t>LRT-BSP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7729553" y="4734199"/>
            <a:ext cx="3088382" cy="838691"/>
            <a:chOff x="592770" y="2424545"/>
            <a:chExt cx="2735862" cy="838691"/>
          </a:xfrm>
        </p:grpSpPr>
        <p:sp>
          <p:nvSpPr>
            <p:cNvPr id="125" name="Rectangle 124"/>
            <p:cNvSpPr/>
            <p:nvPr/>
          </p:nvSpPr>
          <p:spPr>
            <a:xfrm>
              <a:off x="694416" y="2455553"/>
              <a:ext cx="41799" cy="20899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76356" y="2708436"/>
              <a:ext cx="75469" cy="20899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TextBox 4"/>
            <p:cNvSpPr txBox="1"/>
            <p:nvPr/>
          </p:nvSpPr>
          <p:spPr>
            <a:xfrm>
              <a:off x="774027" y="2424545"/>
              <a:ext cx="2554605" cy="83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imes New Roman" panose="02020603050405020304" pitchFamily="18" charset="0"/>
                </a:rPr>
                <a:t>Serial work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imes New Roman" panose="02020603050405020304" pitchFamily="18" charset="0"/>
                </a:rPr>
                <a:t>Non-trivial parallel work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imes New Roman" panose="02020603050405020304" pitchFamily="18" charset="0"/>
                </a:rPr>
                <a:t>Busy thread synchronization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anose="02020603050405020304" pitchFamily="18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flipV="1">
              <a:off x="592770" y="3111845"/>
              <a:ext cx="208991" cy="20899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9" name="Content Placeholder 2"/>
          <p:cNvSpPr txBox="1">
            <a:spLocks/>
          </p:cNvSpPr>
          <p:nvPr/>
        </p:nvSpPr>
        <p:spPr>
          <a:xfrm>
            <a:off x="328472" y="4108528"/>
            <a:ext cx="11492051" cy="4993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LRT-FJ vs. LRT-BSP.</a:t>
            </a:r>
          </a:p>
          <a:p>
            <a:pPr marL="617220" lvl="1" indent="-3429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High context switch overhead in FJ.</a:t>
            </a:r>
          </a:p>
          <a:p>
            <a:pPr marL="617220" lvl="1" indent="-3429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BSP replicates serial work but reduced overhead.</a:t>
            </a:r>
          </a:p>
          <a:p>
            <a:pPr marL="617220" lvl="1" indent="-3429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Implicit synchronization in FJ.</a:t>
            </a:r>
          </a:p>
          <a:p>
            <a:pPr marL="617220" lvl="1" indent="-3429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BSP use explicit busy synchronizations. </a:t>
            </a:r>
          </a:p>
        </p:txBody>
      </p:sp>
    </p:spTree>
    <p:extLst>
      <p:ext uri="{BB962C8B-B14F-4D97-AF65-F5344CB8AC3E}">
        <p14:creationId xmlns:p14="http://schemas.microsoft.com/office/powerpoint/2010/main" val="378408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3" grpId="0" animBg="1"/>
      <p:bldP spid="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Ph.D. Dissertation Defense</a:t>
            </a:r>
          </a:p>
        </p:txBody>
      </p:sp>
      <p:sp>
        <p:nvSpPr>
          <p:cNvPr id="379" name="Rectangle 378"/>
          <p:cNvSpPr/>
          <p:nvPr/>
        </p:nvSpPr>
        <p:spPr>
          <a:xfrm>
            <a:off x="4541520" y="6582562"/>
            <a:ext cx="2824480" cy="275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377"/>
          <p:cNvSpPr/>
          <p:nvPr/>
        </p:nvSpPr>
        <p:spPr>
          <a:xfrm>
            <a:off x="328473" y="6082306"/>
            <a:ext cx="11863527" cy="59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Affinity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Six affinity patterns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E.g. 2x4</a:t>
            </a:r>
          </a:p>
          <a:p>
            <a:pPr lvl="1"/>
            <a:r>
              <a:rPr lang="en-US" dirty="0"/>
              <a:t>Two threads per process</a:t>
            </a:r>
          </a:p>
          <a:p>
            <a:pPr lvl="1"/>
            <a:r>
              <a:rPr lang="en-US" dirty="0"/>
              <a:t>Four processes per node</a:t>
            </a:r>
          </a:p>
          <a:p>
            <a:pPr lvl="1"/>
            <a:r>
              <a:rPr lang="en-US" dirty="0"/>
              <a:t>Assume two 4 core sockets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9/28/2016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41172" y="1483097"/>
          <a:ext cx="3237231" cy="1755403"/>
        </p:xfrm>
        <a:graphic>
          <a:graphicData uri="http://schemas.openxmlformats.org/drawingml/2006/table">
            <a:tbl>
              <a:tblPr/>
              <a:tblGrid>
                <a:gridCol w="1223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0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54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82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5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Threads Affinity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Processes Affinity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Socket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 (All)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Inherit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Explicit per core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87" name="Group 186"/>
          <p:cNvGrpSpPr/>
          <p:nvPr/>
        </p:nvGrpSpPr>
        <p:grpSpPr>
          <a:xfrm>
            <a:off x="4896003" y="93566"/>
            <a:ext cx="6229298" cy="1032795"/>
            <a:chOff x="4690053" y="1439592"/>
            <a:chExt cx="6229298" cy="1032795"/>
          </a:xfrm>
        </p:grpSpPr>
        <p:sp>
          <p:nvSpPr>
            <p:cNvPr id="133" name="TextBox 132"/>
            <p:cNvSpPr txBox="1"/>
            <p:nvPr/>
          </p:nvSpPr>
          <p:spPr>
            <a:xfrm>
              <a:off x="10029364" y="1642656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/>
                </a:rPr>
                <a:t>2x4 CI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4690053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C0</a:t>
              </a: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5276911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C1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5863769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C2</a:t>
              </a: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6450627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C3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7647896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C4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8234754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C5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8821612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C6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9420996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C7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03450" y="2103055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/>
                </a:rPr>
                <a:t>Socket 0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258238" y="2103055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/>
                </a:rPr>
                <a:t>Socket 1</a:t>
              </a: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4724317" y="1439713"/>
              <a:ext cx="981251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P0</a:t>
              </a:r>
            </a:p>
          </p:txBody>
        </p:sp>
        <p:sp>
          <p:nvSpPr>
            <p:cNvPr id="103" name="Left-Right Arrow 102"/>
            <p:cNvSpPr/>
            <p:nvPr/>
          </p:nvSpPr>
          <p:spPr>
            <a:xfrm>
              <a:off x="6971056" y="1853161"/>
              <a:ext cx="613610" cy="249894"/>
            </a:xfrm>
            <a:prstGeom prst="leftRightArrow">
              <a:avLst/>
            </a:prstGeom>
            <a:solidFill>
              <a:srgbClr val="B9A489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5026759" y="1635745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416413" y="1464506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4876906" y="1542821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5538881" y="1716201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5255342" y="1724155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5880740" y="1439834"/>
              <a:ext cx="981251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P1</a:t>
              </a:r>
            </a:p>
          </p:txBody>
        </p:sp>
        <p:sp>
          <p:nvSpPr>
            <p:cNvPr id="170" name="Oval 169"/>
            <p:cNvSpPr/>
            <p:nvPr/>
          </p:nvSpPr>
          <p:spPr>
            <a:xfrm>
              <a:off x="6497386" y="1472239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633796" y="1627187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6135797" y="1725744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5984589" y="1643400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6411765" y="1724276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7696852" y="1439592"/>
              <a:ext cx="981251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P3</a:t>
              </a:r>
            </a:p>
          </p:txBody>
        </p:sp>
        <p:sp>
          <p:nvSpPr>
            <p:cNvPr id="176" name="Oval 175"/>
            <p:cNvSpPr/>
            <p:nvPr/>
          </p:nvSpPr>
          <p:spPr>
            <a:xfrm>
              <a:off x="7738470" y="1576048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8304378" y="1657586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8001262" y="1682827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8419976" y="1502720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8491240" y="1621652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8853275" y="1439713"/>
              <a:ext cx="981251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P4</a:t>
              </a:r>
            </a:p>
          </p:txBody>
        </p:sp>
        <p:sp>
          <p:nvSpPr>
            <p:cNvPr id="182" name="Oval 181"/>
            <p:cNvSpPr/>
            <p:nvPr/>
          </p:nvSpPr>
          <p:spPr>
            <a:xfrm>
              <a:off x="9064277" y="1635745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9545963" y="1476799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8975384" y="1502181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9683123" y="1716201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9384300" y="1724155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896003" y="1190820"/>
            <a:ext cx="6208460" cy="1052417"/>
            <a:chOff x="4784243" y="1929876"/>
            <a:chExt cx="6208460" cy="1052417"/>
          </a:xfrm>
        </p:grpSpPr>
        <p:sp>
          <p:nvSpPr>
            <p:cNvPr id="189" name="TextBox 188"/>
            <p:cNvSpPr txBox="1"/>
            <p:nvPr/>
          </p:nvSpPr>
          <p:spPr>
            <a:xfrm>
              <a:off x="10123554" y="2152562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/>
                </a:rPr>
                <a:t>2x4 SI</a:t>
              </a: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4784243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C0</a:t>
              </a: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5371101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C1</a:t>
              </a:r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5957959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C2</a:t>
              </a:r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6544817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C3</a:t>
              </a:r>
            </a:p>
          </p:txBody>
        </p:sp>
        <p:sp>
          <p:nvSpPr>
            <p:cNvPr id="194" name="Rounded Rectangle 193"/>
            <p:cNvSpPr/>
            <p:nvPr/>
          </p:nvSpPr>
          <p:spPr>
            <a:xfrm>
              <a:off x="7742086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C4</a:t>
              </a:r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8328944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C5</a:t>
              </a:r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8915802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C6</a:t>
              </a:r>
            </a:p>
          </p:txBody>
        </p:sp>
        <p:sp>
          <p:nvSpPr>
            <p:cNvPr id="197" name="Rounded Rectangle 196"/>
            <p:cNvSpPr/>
            <p:nvPr/>
          </p:nvSpPr>
          <p:spPr>
            <a:xfrm>
              <a:off x="9515186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C7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5397640" y="2612961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/>
                </a:rPr>
                <a:t>Socket 0</a:t>
              </a: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8352428" y="2612961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/>
                </a:rPr>
                <a:t>Socket 1</a:t>
              </a:r>
            </a:p>
          </p:txBody>
        </p:sp>
        <p:sp>
          <p:nvSpPr>
            <p:cNvPr id="200" name="Rounded Rectangle 199"/>
            <p:cNvSpPr/>
            <p:nvPr/>
          </p:nvSpPr>
          <p:spPr>
            <a:xfrm>
              <a:off x="4818507" y="1949619"/>
              <a:ext cx="2155877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P0,P1</a:t>
              </a:r>
            </a:p>
          </p:txBody>
        </p:sp>
        <p:sp>
          <p:nvSpPr>
            <p:cNvPr id="201" name="Left-Right Arrow 200"/>
            <p:cNvSpPr/>
            <p:nvPr/>
          </p:nvSpPr>
          <p:spPr>
            <a:xfrm>
              <a:off x="7065246" y="2363067"/>
              <a:ext cx="613610" cy="249894"/>
            </a:xfrm>
            <a:prstGeom prst="leftRightArrow">
              <a:avLst/>
            </a:prstGeom>
            <a:solidFill>
              <a:srgbClr val="B9A489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5071358" y="2012087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5702864" y="2125908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4940616" y="2012087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5450191" y="2163903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5186910" y="2234182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6318233" y="2013433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6727986" y="2137093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6168159" y="2012208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>
              <a:off x="6698054" y="2012868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6149589" y="2234182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7776394" y="1929876"/>
              <a:ext cx="2155877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P2,P3</a:t>
              </a:r>
            </a:p>
          </p:txBody>
        </p:sp>
        <p:sp>
          <p:nvSpPr>
            <p:cNvPr id="226" name="Oval 225"/>
            <p:cNvSpPr/>
            <p:nvPr/>
          </p:nvSpPr>
          <p:spPr>
            <a:xfrm>
              <a:off x="7823082" y="2116915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8875596" y="2107687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8111410" y="2104873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8559886" y="2206051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8307419" y="2214318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9143819" y="2126029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9412042" y="1942541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9126046" y="1992465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9755146" y="2164856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9463842" y="2214439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4896003" y="2296151"/>
            <a:ext cx="6250138" cy="1032674"/>
            <a:chOff x="4784243" y="1949619"/>
            <a:chExt cx="6250138" cy="1032674"/>
          </a:xfrm>
        </p:grpSpPr>
        <p:sp>
          <p:nvSpPr>
            <p:cNvPr id="238" name="TextBox 237"/>
            <p:cNvSpPr txBox="1"/>
            <p:nvPr/>
          </p:nvSpPr>
          <p:spPr>
            <a:xfrm>
              <a:off x="10123554" y="2152562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>
                  <a:solidFill>
                    <a:srgbClr val="000000"/>
                  </a:solidFill>
                  <a:latin typeface="Century Schoolbook" panose="02040604050505020304"/>
                </a:rPr>
                <a:t>2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/>
                </a:rPr>
                <a:t>x4 NI</a:t>
              </a:r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4784243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C0</a:t>
              </a:r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5371101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C1</a:t>
              </a:r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5957959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C2</a:t>
              </a:r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6544817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C3</a:t>
              </a:r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7742086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C4</a:t>
              </a:r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8328944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C5</a:t>
              </a:r>
            </a:p>
          </p:txBody>
        </p:sp>
        <p:sp>
          <p:nvSpPr>
            <p:cNvPr id="245" name="Rounded Rectangle 244"/>
            <p:cNvSpPr/>
            <p:nvPr/>
          </p:nvSpPr>
          <p:spPr>
            <a:xfrm>
              <a:off x="8915802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C6</a:t>
              </a:r>
            </a:p>
          </p:txBody>
        </p:sp>
        <p:sp>
          <p:nvSpPr>
            <p:cNvPr id="246" name="Rounded Rectangle 245"/>
            <p:cNvSpPr/>
            <p:nvPr/>
          </p:nvSpPr>
          <p:spPr>
            <a:xfrm>
              <a:off x="9515186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C7</a:t>
              </a: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5397640" y="2612961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/>
                </a:rPr>
                <a:t>Socket 0</a:t>
              </a: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8352428" y="2612961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/>
                </a:rPr>
                <a:t>Socket 1</a:t>
              </a:r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4818507" y="1949619"/>
              <a:ext cx="5110209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P0,P1,P2,P3</a:t>
              </a:r>
            </a:p>
          </p:txBody>
        </p:sp>
        <p:sp>
          <p:nvSpPr>
            <p:cNvPr id="250" name="Left-Right Arrow 249"/>
            <p:cNvSpPr/>
            <p:nvPr/>
          </p:nvSpPr>
          <p:spPr>
            <a:xfrm>
              <a:off x="7065246" y="2363067"/>
              <a:ext cx="613610" cy="249894"/>
            </a:xfrm>
            <a:prstGeom prst="leftRightArrow">
              <a:avLst/>
            </a:prstGeom>
            <a:solidFill>
              <a:srgbClr val="B9A489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5029509" y="2145651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5917709" y="2075652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4940616" y="2012087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5511151" y="2012747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5349532" y="2234061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6185932" y="2145772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7744553" y="2145749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6168159" y="2012208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6810490" y="2171628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6505955" y="2234182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987396" y="2125908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8632537" y="2016578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7898503" y="1992344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8469038" y="1993004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8307419" y="2214318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9064004" y="2153315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9685873" y="2086122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8912836" y="2083784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9655941" y="1993125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9463842" y="2214439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896003" y="3677939"/>
            <a:ext cx="6301434" cy="1032795"/>
            <a:chOff x="4690053" y="1439592"/>
            <a:chExt cx="6301434" cy="1032795"/>
          </a:xfrm>
        </p:grpSpPr>
        <p:sp>
          <p:nvSpPr>
            <p:cNvPr id="273" name="TextBox 272"/>
            <p:cNvSpPr txBox="1"/>
            <p:nvPr/>
          </p:nvSpPr>
          <p:spPr>
            <a:xfrm>
              <a:off x="10029364" y="1642656"/>
              <a:ext cx="96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/>
                </a:rPr>
                <a:t>2x4 CE</a:t>
              </a:r>
            </a:p>
          </p:txBody>
        </p:sp>
        <p:sp>
          <p:nvSpPr>
            <p:cNvPr id="274" name="Rounded Rectangle 273"/>
            <p:cNvSpPr/>
            <p:nvPr/>
          </p:nvSpPr>
          <p:spPr>
            <a:xfrm>
              <a:off x="4690053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C0</a:t>
              </a:r>
            </a:p>
          </p:txBody>
        </p:sp>
        <p:sp>
          <p:nvSpPr>
            <p:cNvPr id="275" name="Rounded Rectangle 274"/>
            <p:cNvSpPr/>
            <p:nvPr/>
          </p:nvSpPr>
          <p:spPr>
            <a:xfrm>
              <a:off x="5276911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C1</a:t>
              </a:r>
            </a:p>
          </p:txBody>
        </p:sp>
        <p:sp>
          <p:nvSpPr>
            <p:cNvPr id="276" name="Rounded Rectangle 275"/>
            <p:cNvSpPr/>
            <p:nvPr/>
          </p:nvSpPr>
          <p:spPr>
            <a:xfrm>
              <a:off x="5863769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C2</a:t>
              </a:r>
            </a:p>
          </p:txBody>
        </p:sp>
        <p:sp>
          <p:nvSpPr>
            <p:cNvPr id="277" name="Rounded Rectangle 276"/>
            <p:cNvSpPr/>
            <p:nvPr/>
          </p:nvSpPr>
          <p:spPr>
            <a:xfrm>
              <a:off x="6450627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C3</a:t>
              </a:r>
            </a:p>
          </p:txBody>
        </p:sp>
        <p:sp>
          <p:nvSpPr>
            <p:cNvPr id="278" name="Rounded Rectangle 277"/>
            <p:cNvSpPr/>
            <p:nvPr/>
          </p:nvSpPr>
          <p:spPr>
            <a:xfrm>
              <a:off x="7647896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C4</a:t>
              </a:r>
            </a:p>
          </p:txBody>
        </p:sp>
        <p:sp>
          <p:nvSpPr>
            <p:cNvPr id="279" name="Rounded Rectangle 278"/>
            <p:cNvSpPr/>
            <p:nvPr/>
          </p:nvSpPr>
          <p:spPr>
            <a:xfrm>
              <a:off x="8234754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C5</a:t>
              </a:r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8821612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C6</a:t>
              </a:r>
            </a:p>
          </p:txBody>
        </p:sp>
        <p:sp>
          <p:nvSpPr>
            <p:cNvPr id="281" name="Rounded Rectangle 280"/>
            <p:cNvSpPr/>
            <p:nvPr/>
          </p:nvSpPr>
          <p:spPr>
            <a:xfrm>
              <a:off x="9420996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C7</a:t>
              </a: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5303450" y="2103055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/>
                </a:rPr>
                <a:t>Socket 0</a:t>
              </a: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8258238" y="2103055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/>
                </a:rPr>
                <a:t>Socket 1</a:t>
              </a:r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4724317" y="1439713"/>
              <a:ext cx="981251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P0</a:t>
              </a:r>
            </a:p>
          </p:txBody>
        </p:sp>
        <p:sp>
          <p:nvSpPr>
            <p:cNvPr id="285" name="Left-Right Arrow 284"/>
            <p:cNvSpPr/>
            <p:nvPr/>
          </p:nvSpPr>
          <p:spPr>
            <a:xfrm>
              <a:off x="6971056" y="1853161"/>
              <a:ext cx="613610" cy="249894"/>
            </a:xfrm>
            <a:prstGeom prst="leftRightArrow">
              <a:avLst/>
            </a:prstGeom>
            <a:solidFill>
              <a:srgbClr val="B9A489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4935319" y="1777985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5477373" y="1769306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4846426" y="1502181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89" name="Oval 288"/>
            <p:cNvSpPr/>
            <p:nvPr/>
          </p:nvSpPr>
          <p:spPr>
            <a:xfrm>
              <a:off x="5447441" y="1502841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5255342" y="1724155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91" name="Rounded Rectangle 290"/>
            <p:cNvSpPr/>
            <p:nvPr/>
          </p:nvSpPr>
          <p:spPr>
            <a:xfrm>
              <a:off x="5880740" y="1439834"/>
              <a:ext cx="981251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P1</a:t>
              </a:r>
            </a:p>
          </p:txBody>
        </p:sp>
        <p:sp>
          <p:nvSpPr>
            <p:cNvPr id="292" name="Oval 291"/>
            <p:cNvSpPr/>
            <p:nvPr/>
          </p:nvSpPr>
          <p:spPr>
            <a:xfrm>
              <a:off x="6091742" y="1778106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6633796" y="1769427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6002849" y="1502302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6603864" y="1502962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6411765" y="1724276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97" name="Rounded Rectangle 296"/>
            <p:cNvSpPr/>
            <p:nvPr/>
          </p:nvSpPr>
          <p:spPr>
            <a:xfrm>
              <a:off x="7696852" y="1439592"/>
              <a:ext cx="981251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P3</a:t>
              </a:r>
            </a:p>
          </p:txBody>
        </p:sp>
        <p:sp>
          <p:nvSpPr>
            <p:cNvPr id="298" name="Oval 297"/>
            <p:cNvSpPr/>
            <p:nvPr/>
          </p:nvSpPr>
          <p:spPr>
            <a:xfrm>
              <a:off x="7907854" y="1777864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8449908" y="1769185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7818961" y="1502060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419976" y="1502720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227877" y="1724034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03" name="Rounded Rectangle 302"/>
            <p:cNvSpPr/>
            <p:nvPr/>
          </p:nvSpPr>
          <p:spPr>
            <a:xfrm>
              <a:off x="8853275" y="1439713"/>
              <a:ext cx="981251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P4</a:t>
              </a:r>
            </a:p>
          </p:txBody>
        </p:sp>
        <p:sp>
          <p:nvSpPr>
            <p:cNvPr id="304" name="Oval 303"/>
            <p:cNvSpPr/>
            <p:nvPr/>
          </p:nvSpPr>
          <p:spPr>
            <a:xfrm>
              <a:off x="9064277" y="1777985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9606331" y="1769306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975384" y="1502181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9576399" y="1502841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9384300" y="1724155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4896003" y="4756073"/>
            <a:ext cx="6280594" cy="1052417"/>
            <a:chOff x="4784243" y="1929876"/>
            <a:chExt cx="6280594" cy="1052417"/>
          </a:xfrm>
        </p:grpSpPr>
        <p:sp>
          <p:nvSpPr>
            <p:cNvPr id="310" name="TextBox 309"/>
            <p:cNvSpPr txBox="1"/>
            <p:nvPr/>
          </p:nvSpPr>
          <p:spPr>
            <a:xfrm>
              <a:off x="10123554" y="2152562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/>
                </a:rPr>
                <a:t>2x4 SE</a:t>
              </a:r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4784243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C0</a:t>
              </a:r>
            </a:p>
          </p:txBody>
        </p:sp>
        <p:sp>
          <p:nvSpPr>
            <p:cNvPr id="312" name="Rounded Rectangle 311"/>
            <p:cNvSpPr/>
            <p:nvPr/>
          </p:nvSpPr>
          <p:spPr>
            <a:xfrm>
              <a:off x="5371101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C1</a:t>
              </a:r>
            </a:p>
          </p:txBody>
        </p:sp>
        <p:sp>
          <p:nvSpPr>
            <p:cNvPr id="313" name="Rounded Rectangle 312"/>
            <p:cNvSpPr/>
            <p:nvPr/>
          </p:nvSpPr>
          <p:spPr>
            <a:xfrm>
              <a:off x="5957959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C2</a:t>
              </a:r>
            </a:p>
          </p:txBody>
        </p:sp>
        <p:sp>
          <p:nvSpPr>
            <p:cNvPr id="314" name="Rounded Rectangle 313"/>
            <p:cNvSpPr/>
            <p:nvPr/>
          </p:nvSpPr>
          <p:spPr>
            <a:xfrm>
              <a:off x="6544817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C3</a:t>
              </a:r>
            </a:p>
          </p:txBody>
        </p:sp>
        <p:sp>
          <p:nvSpPr>
            <p:cNvPr id="315" name="Rounded Rectangle 314"/>
            <p:cNvSpPr/>
            <p:nvPr/>
          </p:nvSpPr>
          <p:spPr>
            <a:xfrm>
              <a:off x="7742086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C4</a:t>
              </a:r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8328944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C5</a:t>
              </a:r>
            </a:p>
          </p:txBody>
        </p:sp>
        <p:sp>
          <p:nvSpPr>
            <p:cNvPr id="317" name="Rounded Rectangle 316"/>
            <p:cNvSpPr/>
            <p:nvPr/>
          </p:nvSpPr>
          <p:spPr>
            <a:xfrm>
              <a:off x="8915802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C6</a:t>
              </a:r>
            </a:p>
          </p:txBody>
        </p:sp>
        <p:sp>
          <p:nvSpPr>
            <p:cNvPr id="318" name="Rounded Rectangle 317"/>
            <p:cNvSpPr/>
            <p:nvPr/>
          </p:nvSpPr>
          <p:spPr>
            <a:xfrm>
              <a:off x="9515186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C7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397640" y="2612961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/>
                </a:rPr>
                <a:t>Socket 0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8352428" y="2612961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/>
                </a:rPr>
                <a:t>Socket 1</a:t>
              </a:r>
            </a:p>
          </p:txBody>
        </p:sp>
        <p:sp>
          <p:nvSpPr>
            <p:cNvPr id="321" name="Rounded Rectangle 320"/>
            <p:cNvSpPr/>
            <p:nvPr/>
          </p:nvSpPr>
          <p:spPr>
            <a:xfrm>
              <a:off x="4818507" y="1949619"/>
              <a:ext cx="2155877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P0,P1</a:t>
              </a:r>
            </a:p>
          </p:txBody>
        </p:sp>
        <p:sp>
          <p:nvSpPr>
            <p:cNvPr id="322" name="Left-Right Arrow 321"/>
            <p:cNvSpPr/>
            <p:nvPr/>
          </p:nvSpPr>
          <p:spPr>
            <a:xfrm>
              <a:off x="7065246" y="2363067"/>
              <a:ext cx="613610" cy="249894"/>
            </a:xfrm>
            <a:prstGeom prst="leftRightArrow">
              <a:avLst/>
            </a:prstGeom>
            <a:solidFill>
              <a:srgbClr val="B9A489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5029509" y="2267571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5571563" y="2258892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4940616" y="2012087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5511151" y="2012747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5349532" y="2234061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6185932" y="2267692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6727986" y="2259013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6168159" y="2012208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6698054" y="2012868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6505955" y="2234182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33" name="Rounded Rectangle 332"/>
            <p:cNvSpPr/>
            <p:nvPr/>
          </p:nvSpPr>
          <p:spPr>
            <a:xfrm>
              <a:off x="7776394" y="1929876"/>
              <a:ext cx="2155877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P2,P3</a:t>
              </a:r>
            </a:p>
          </p:txBody>
        </p:sp>
        <p:sp>
          <p:nvSpPr>
            <p:cNvPr id="334" name="Oval 333"/>
            <p:cNvSpPr/>
            <p:nvPr/>
          </p:nvSpPr>
          <p:spPr>
            <a:xfrm>
              <a:off x="7987396" y="2247828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529450" y="2239149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7898503" y="1992344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8469038" y="1993004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8307419" y="2214318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9143819" y="2247949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9685873" y="2239270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9126046" y="1992465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9655941" y="1993125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9463842" y="2214439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4899842" y="5804671"/>
            <a:ext cx="6322272" cy="1032674"/>
            <a:chOff x="4784243" y="1949619"/>
            <a:chExt cx="6322272" cy="1032674"/>
          </a:xfrm>
        </p:grpSpPr>
        <p:sp>
          <p:nvSpPr>
            <p:cNvPr id="345" name="TextBox 344"/>
            <p:cNvSpPr txBox="1"/>
            <p:nvPr/>
          </p:nvSpPr>
          <p:spPr>
            <a:xfrm>
              <a:off x="10123554" y="2152562"/>
              <a:ext cx="98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>
                  <a:solidFill>
                    <a:srgbClr val="000000"/>
                  </a:solidFill>
                  <a:latin typeface="Century Schoolbook" panose="02040604050505020304"/>
                </a:rPr>
                <a:t>2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/>
                </a:rPr>
                <a:t>x4 NE</a:t>
              </a:r>
            </a:p>
          </p:txBody>
        </p:sp>
        <p:sp>
          <p:nvSpPr>
            <p:cNvPr id="346" name="Rounded Rectangle 345"/>
            <p:cNvSpPr/>
            <p:nvPr/>
          </p:nvSpPr>
          <p:spPr>
            <a:xfrm>
              <a:off x="4784243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C0</a:t>
              </a:r>
            </a:p>
          </p:txBody>
        </p:sp>
        <p:sp>
          <p:nvSpPr>
            <p:cNvPr id="347" name="Rounded Rectangle 346"/>
            <p:cNvSpPr/>
            <p:nvPr/>
          </p:nvSpPr>
          <p:spPr>
            <a:xfrm>
              <a:off x="5371101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C1</a:t>
              </a:r>
            </a:p>
          </p:txBody>
        </p:sp>
        <p:sp>
          <p:nvSpPr>
            <p:cNvPr id="348" name="Rounded Rectangle 347"/>
            <p:cNvSpPr/>
            <p:nvPr/>
          </p:nvSpPr>
          <p:spPr>
            <a:xfrm>
              <a:off x="5957959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C2</a:t>
              </a:r>
            </a:p>
          </p:txBody>
        </p:sp>
        <p:sp>
          <p:nvSpPr>
            <p:cNvPr id="349" name="Rounded Rectangle 348"/>
            <p:cNvSpPr/>
            <p:nvPr/>
          </p:nvSpPr>
          <p:spPr>
            <a:xfrm>
              <a:off x="6544817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C3</a:t>
              </a: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7742086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C4</a:t>
              </a: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8328944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C5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8915802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C6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9515186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C7</a:t>
              </a:r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5397640" y="2612961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/>
                </a:rPr>
                <a:t>Socket 0</a:t>
              </a: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8352428" y="2612961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anose="02040604050505020304"/>
                </a:rPr>
                <a:t>Socket 1</a:t>
              </a:r>
            </a:p>
          </p:txBody>
        </p:sp>
        <p:sp>
          <p:nvSpPr>
            <p:cNvPr id="356" name="Rounded Rectangle 355"/>
            <p:cNvSpPr/>
            <p:nvPr/>
          </p:nvSpPr>
          <p:spPr>
            <a:xfrm>
              <a:off x="4818507" y="1949619"/>
              <a:ext cx="5110209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rPr>
                <a:t>P0,P1,P2,P3</a:t>
              </a:r>
            </a:p>
          </p:txBody>
        </p:sp>
        <p:sp>
          <p:nvSpPr>
            <p:cNvPr id="357" name="Left-Right Arrow 356"/>
            <p:cNvSpPr/>
            <p:nvPr/>
          </p:nvSpPr>
          <p:spPr>
            <a:xfrm>
              <a:off x="7065246" y="2363067"/>
              <a:ext cx="613610" cy="249894"/>
            </a:xfrm>
            <a:prstGeom prst="leftRightArrow">
              <a:avLst/>
            </a:prstGeom>
            <a:solidFill>
              <a:srgbClr val="B9A489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5029509" y="2277731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5571563" y="2269052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4940616" y="2012087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5511151" y="2012747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5349532" y="2234061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6185932" y="2277852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6727986" y="2269173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6168159" y="2012208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6698054" y="2012868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6505955" y="2234182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7987396" y="2257988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8529450" y="2249309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7898503" y="1992344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8469038" y="1993004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8307419" y="2214318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9143819" y="2258109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9685873" y="2249430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9126046" y="1992465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9655941" y="1993125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9463842" y="2214439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endParaRPr>
            </a:p>
          </p:txBody>
        </p:sp>
      </p:grpSp>
      <p:cxnSp>
        <p:nvCxnSpPr>
          <p:cNvPr id="381" name="Straight Connector 380"/>
          <p:cNvCxnSpPr/>
          <p:nvPr/>
        </p:nvCxnSpPr>
        <p:spPr>
          <a:xfrm>
            <a:off x="3978403" y="3389785"/>
            <a:ext cx="791895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3" name="Oval 222"/>
          <p:cNvSpPr/>
          <p:nvPr/>
        </p:nvSpPr>
        <p:spPr>
          <a:xfrm>
            <a:off x="779465" y="5474443"/>
            <a:ext cx="182880" cy="182880"/>
          </a:xfrm>
          <a:prstGeom prst="ellipse">
            <a:avLst/>
          </a:prstGeom>
          <a:solidFill>
            <a:srgbClr val="00B0F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726037" y="5826514"/>
            <a:ext cx="91440" cy="91440"/>
          </a:xfrm>
          <a:prstGeom prst="ellipse">
            <a:avLst/>
          </a:prstGeom>
          <a:solidFill>
            <a:srgbClr val="FF0000"/>
          </a:solidFill>
          <a:ln w="1397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887678" y="5847396"/>
            <a:ext cx="91440" cy="91440"/>
          </a:xfrm>
          <a:prstGeom prst="ellipse">
            <a:avLst/>
          </a:prstGeom>
          <a:solidFill>
            <a:srgbClr val="7030A0"/>
          </a:solidFill>
          <a:ln w="1397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80" name="Oval 379"/>
          <p:cNvSpPr/>
          <p:nvPr/>
        </p:nvSpPr>
        <p:spPr>
          <a:xfrm>
            <a:off x="841958" y="5973069"/>
            <a:ext cx="91440" cy="91440"/>
          </a:xfrm>
          <a:prstGeom prst="ellipse">
            <a:avLst/>
          </a:prstGeom>
          <a:solidFill>
            <a:schemeClr val="tx1"/>
          </a:solidFill>
          <a:ln w="1397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83" name="Text Box 89"/>
          <p:cNvSpPr txBox="1"/>
          <p:nvPr/>
        </p:nvSpPr>
        <p:spPr>
          <a:xfrm>
            <a:off x="1022662" y="5423643"/>
            <a:ext cx="1575572" cy="28448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Iskoola Pota" panose="020B0502040204020203" pitchFamily="34" charset="0"/>
              </a:rPr>
              <a:t>Worker thread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84" name="Text Box 89"/>
          <p:cNvSpPr txBox="1"/>
          <p:nvPr/>
        </p:nvSpPr>
        <p:spPr>
          <a:xfrm>
            <a:off x="1006569" y="5767847"/>
            <a:ext cx="1575572" cy="28448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Iskoola Pota" panose="020B0502040204020203" pitchFamily="34" charset="0"/>
              </a:rPr>
              <a:t>Background thread (GC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Iskoola Pota" panose="020B0502040204020203" pitchFamily="34" charset="0"/>
              </a:rPr>
              <a:t> and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Iskoola Pota" panose="020B0502040204020203" pitchFamily="34" charset="0"/>
              </a:rPr>
              <a:t>othe</a:t>
            </a:r>
            <a:r>
              <a:rPr lang="en-US" sz="12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r JVM threads)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85" name="Text Box 89"/>
          <p:cNvSpPr txBox="1"/>
          <p:nvPr/>
        </p:nvSpPr>
        <p:spPr>
          <a:xfrm>
            <a:off x="1020479" y="6139594"/>
            <a:ext cx="1575572" cy="28448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Iskoola Pota" panose="020B0502040204020203" pitchFamily="34" charset="0"/>
              </a:rPr>
              <a:t>Process (JVM)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82" name="Rounded Rectangle 381"/>
          <p:cNvSpPr/>
          <p:nvPr/>
        </p:nvSpPr>
        <p:spPr>
          <a:xfrm>
            <a:off x="719148" y="6172831"/>
            <a:ext cx="303514" cy="218006"/>
          </a:xfrm>
          <a:prstGeom prst="roundRect">
            <a:avLst/>
          </a:prstGeom>
          <a:solidFill>
            <a:srgbClr val="92D05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lIns="0" tIns="0" r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1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Quick Peek into Performance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Ph.D. Dissertation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C1BBE50-AC4E-4E27-8193-601C5ABE087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577403" y="1058948"/>
          <a:ext cx="11061577" cy="448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577402" y="1058948"/>
          <a:ext cx="11061577" cy="448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577402" y="1058948"/>
          <a:ext cx="11061577" cy="448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577402" y="1058948"/>
          <a:ext cx="11061577" cy="448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16572" y="1344101"/>
            <a:ext cx="29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thread pinning and FJ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3452" y="2568160"/>
            <a:ext cx="355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Threads pinned to cores and FJ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87212" y="3459354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thread pinning and BSP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3908" y="4159929"/>
            <a:ext cx="380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Threads pinned to cores and BSP</a:t>
            </a:r>
          </a:p>
        </p:txBody>
      </p:sp>
      <p:sp>
        <p:nvSpPr>
          <p:cNvPr id="15" name="Freeform 14"/>
          <p:cNvSpPr/>
          <p:nvPr/>
        </p:nvSpPr>
        <p:spPr>
          <a:xfrm>
            <a:off x="1929302" y="1829327"/>
            <a:ext cx="7726681" cy="1087120"/>
          </a:xfrm>
          <a:custGeom>
            <a:avLst/>
            <a:gdLst>
              <a:gd name="connsiteX0" fmla="*/ 0 w 7589520"/>
              <a:gd name="connsiteY0" fmla="*/ 1087120 h 1087120"/>
              <a:gd name="connsiteX1" fmla="*/ 172720 w 7589520"/>
              <a:gd name="connsiteY1" fmla="*/ 1076960 h 1087120"/>
              <a:gd name="connsiteX2" fmla="*/ 233680 w 7589520"/>
              <a:gd name="connsiteY2" fmla="*/ 1056640 h 1087120"/>
              <a:gd name="connsiteX3" fmla="*/ 264160 w 7589520"/>
              <a:gd name="connsiteY3" fmla="*/ 1046480 h 1087120"/>
              <a:gd name="connsiteX4" fmla="*/ 325120 w 7589520"/>
              <a:gd name="connsiteY4" fmla="*/ 1005840 h 1087120"/>
              <a:gd name="connsiteX5" fmla="*/ 386080 w 7589520"/>
              <a:gd name="connsiteY5" fmla="*/ 985520 h 1087120"/>
              <a:gd name="connsiteX6" fmla="*/ 477520 w 7589520"/>
              <a:gd name="connsiteY6" fmla="*/ 965200 h 1087120"/>
              <a:gd name="connsiteX7" fmla="*/ 660400 w 7589520"/>
              <a:gd name="connsiteY7" fmla="*/ 944880 h 1087120"/>
              <a:gd name="connsiteX8" fmla="*/ 721360 w 7589520"/>
              <a:gd name="connsiteY8" fmla="*/ 894080 h 1087120"/>
              <a:gd name="connsiteX9" fmla="*/ 782320 w 7589520"/>
              <a:gd name="connsiteY9" fmla="*/ 873760 h 1087120"/>
              <a:gd name="connsiteX10" fmla="*/ 812800 w 7589520"/>
              <a:gd name="connsiteY10" fmla="*/ 853440 h 1087120"/>
              <a:gd name="connsiteX11" fmla="*/ 873760 w 7589520"/>
              <a:gd name="connsiteY11" fmla="*/ 833120 h 1087120"/>
              <a:gd name="connsiteX12" fmla="*/ 904240 w 7589520"/>
              <a:gd name="connsiteY12" fmla="*/ 812800 h 1087120"/>
              <a:gd name="connsiteX13" fmla="*/ 934720 w 7589520"/>
              <a:gd name="connsiteY13" fmla="*/ 782320 h 1087120"/>
              <a:gd name="connsiteX14" fmla="*/ 965200 w 7589520"/>
              <a:gd name="connsiteY14" fmla="*/ 772160 h 1087120"/>
              <a:gd name="connsiteX15" fmla="*/ 1026160 w 7589520"/>
              <a:gd name="connsiteY15" fmla="*/ 741680 h 1087120"/>
              <a:gd name="connsiteX16" fmla="*/ 1127760 w 7589520"/>
              <a:gd name="connsiteY16" fmla="*/ 751840 h 1087120"/>
              <a:gd name="connsiteX17" fmla="*/ 1219200 w 7589520"/>
              <a:gd name="connsiteY17" fmla="*/ 782320 h 1087120"/>
              <a:gd name="connsiteX18" fmla="*/ 1249680 w 7589520"/>
              <a:gd name="connsiteY18" fmla="*/ 792480 h 1087120"/>
              <a:gd name="connsiteX19" fmla="*/ 1442720 w 7589520"/>
              <a:gd name="connsiteY19" fmla="*/ 812800 h 1087120"/>
              <a:gd name="connsiteX20" fmla="*/ 1544320 w 7589520"/>
              <a:gd name="connsiteY20" fmla="*/ 833120 h 1087120"/>
              <a:gd name="connsiteX21" fmla="*/ 1676400 w 7589520"/>
              <a:gd name="connsiteY21" fmla="*/ 822960 h 1087120"/>
              <a:gd name="connsiteX22" fmla="*/ 1737360 w 7589520"/>
              <a:gd name="connsiteY22" fmla="*/ 792480 h 1087120"/>
              <a:gd name="connsiteX23" fmla="*/ 1879600 w 7589520"/>
              <a:gd name="connsiteY23" fmla="*/ 751840 h 1087120"/>
              <a:gd name="connsiteX24" fmla="*/ 2032000 w 7589520"/>
              <a:gd name="connsiteY24" fmla="*/ 721360 h 1087120"/>
              <a:gd name="connsiteX25" fmla="*/ 2113280 w 7589520"/>
              <a:gd name="connsiteY25" fmla="*/ 731520 h 1087120"/>
              <a:gd name="connsiteX26" fmla="*/ 2164080 w 7589520"/>
              <a:gd name="connsiteY26" fmla="*/ 741680 h 1087120"/>
              <a:gd name="connsiteX27" fmla="*/ 2316480 w 7589520"/>
              <a:gd name="connsiteY27" fmla="*/ 731520 h 1087120"/>
              <a:gd name="connsiteX28" fmla="*/ 2346960 w 7589520"/>
              <a:gd name="connsiteY28" fmla="*/ 711200 h 1087120"/>
              <a:gd name="connsiteX29" fmla="*/ 2448560 w 7589520"/>
              <a:gd name="connsiteY29" fmla="*/ 690880 h 1087120"/>
              <a:gd name="connsiteX30" fmla="*/ 2550160 w 7589520"/>
              <a:gd name="connsiteY30" fmla="*/ 660400 h 1087120"/>
              <a:gd name="connsiteX31" fmla="*/ 2590800 w 7589520"/>
              <a:gd name="connsiteY31" fmla="*/ 629920 h 1087120"/>
              <a:gd name="connsiteX32" fmla="*/ 2844800 w 7589520"/>
              <a:gd name="connsiteY32" fmla="*/ 599440 h 1087120"/>
              <a:gd name="connsiteX33" fmla="*/ 2875280 w 7589520"/>
              <a:gd name="connsiteY33" fmla="*/ 589280 h 1087120"/>
              <a:gd name="connsiteX34" fmla="*/ 2946400 w 7589520"/>
              <a:gd name="connsiteY34" fmla="*/ 538480 h 1087120"/>
              <a:gd name="connsiteX35" fmla="*/ 2976880 w 7589520"/>
              <a:gd name="connsiteY35" fmla="*/ 528320 h 1087120"/>
              <a:gd name="connsiteX36" fmla="*/ 3017520 w 7589520"/>
              <a:gd name="connsiteY36" fmla="*/ 508000 h 1087120"/>
              <a:gd name="connsiteX37" fmla="*/ 3200400 w 7589520"/>
              <a:gd name="connsiteY37" fmla="*/ 487680 h 1087120"/>
              <a:gd name="connsiteX38" fmla="*/ 3241040 w 7589520"/>
              <a:gd name="connsiteY38" fmla="*/ 477520 h 1087120"/>
              <a:gd name="connsiteX39" fmla="*/ 3302000 w 7589520"/>
              <a:gd name="connsiteY39" fmla="*/ 457200 h 1087120"/>
              <a:gd name="connsiteX40" fmla="*/ 3342640 w 7589520"/>
              <a:gd name="connsiteY40" fmla="*/ 447040 h 1087120"/>
              <a:gd name="connsiteX41" fmla="*/ 3596640 w 7589520"/>
              <a:gd name="connsiteY41" fmla="*/ 436880 h 1087120"/>
              <a:gd name="connsiteX42" fmla="*/ 3738880 w 7589520"/>
              <a:gd name="connsiteY42" fmla="*/ 436880 h 1087120"/>
              <a:gd name="connsiteX43" fmla="*/ 3901440 w 7589520"/>
              <a:gd name="connsiteY43" fmla="*/ 426720 h 1087120"/>
              <a:gd name="connsiteX44" fmla="*/ 3962400 w 7589520"/>
              <a:gd name="connsiteY44" fmla="*/ 406400 h 1087120"/>
              <a:gd name="connsiteX45" fmla="*/ 4084320 w 7589520"/>
              <a:gd name="connsiteY45" fmla="*/ 375920 h 1087120"/>
              <a:gd name="connsiteX46" fmla="*/ 4114800 w 7589520"/>
              <a:gd name="connsiteY46" fmla="*/ 365760 h 1087120"/>
              <a:gd name="connsiteX47" fmla="*/ 4145280 w 7589520"/>
              <a:gd name="connsiteY47" fmla="*/ 345440 h 1087120"/>
              <a:gd name="connsiteX48" fmla="*/ 4460240 w 7589520"/>
              <a:gd name="connsiteY48" fmla="*/ 345440 h 1087120"/>
              <a:gd name="connsiteX49" fmla="*/ 4500880 w 7589520"/>
              <a:gd name="connsiteY49" fmla="*/ 325120 h 1087120"/>
              <a:gd name="connsiteX50" fmla="*/ 4541520 w 7589520"/>
              <a:gd name="connsiteY50" fmla="*/ 314960 h 1087120"/>
              <a:gd name="connsiteX51" fmla="*/ 4592320 w 7589520"/>
              <a:gd name="connsiteY51" fmla="*/ 254000 h 1087120"/>
              <a:gd name="connsiteX52" fmla="*/ 4653280 w 7589520"/>
              <a:gd name="connsiteY52" fmla="*/ 233680 h 1087120"/>
              <a:gd name="connsiteX53" fmla="*/ 4714240 w 7589520"/>
              <a:gd name="connsiteY53" fmla="*/ 193040 h 1087120"/>
              <a:gd name="connsiteX54" fmla="*/ 4754880 w 7589520"/>
              <a:gd name="connsiteY54" fmla="*/ 162560 h 1087120"/>
              <a:gd name="connsiteX55" fmla="*/ 4856480 w 7589520"/>
              <a:gd name="connsiteY55" fmla="*/ 101600 h 1087120"/>
              <a:gd name="connsiteX56" fmla="*/ 4886960 w 7589520"/>
              <a:gd name="connsiteY56" fmla="*/ 81280 h 1087120"/>
              <a:gd name="connsiteX57" fmla="*/ 4958080 w 7589520"/>
              <a:gd name="connsiteY57" fmla="*/ 60960 h 1087120"/>
              <a:gd name="connsiteX58" fmla="*/ 4988560 w 7589520"/>
              <a:gd name="connsiteY58" fmla="*/ 50800 h 1087120"/>
              <a:gd name="connsiteX59" fmla="*/ 5019040 w 7589520"/>
              <a:gd name="connsiteY59" fmla="*/ 30480 h 1087120"/>
              <a:gd name="connsiteX60" fmla="*/ 5171440 w 7589520"/>
              <a:gd name="connsiteY60" fmla="*/ 20320 h 1087120"/>
              <a:gd name="connsiteX61" fmla="*/ 5242560 w 7589520"/>
              <a:gd name="connsiteY61" fmla="*/ 0 h 1087120"/>
              <a:gd name="connsiteX62" fmla="*/ 5394960 w 7589520"/>
              <a:gd name="connsiteY62" fmla="*/ 10160 h 1087120"/>
              <a:gd name="connsiteX63" fmla="*/ 5567680 w 7589520"/>
              <a:gd name="connsiteY63" fmla="*/ 30480 h 1087120"/>
              <a:gd name="connsiteX64" fmla="*/ 5628640 w 7589520"/>
              <a:gd name="connsiteY64" fmla="*/ 50800 h 1087120"/>
              <a:gd name="connsiteX65" fmla="*/ 5699760 w 7589520"/>
              <a:gd name="connsiteY65" fmla="*/ 71120 h 1087120"/>
              <a:gd name="connsiteX66" fmla="*/ 5811520 w 7589520"/>
              <a:gd name="connsiteY66" fmla="*/ 60960 h 1087120"/>
              <a:gd name="connsiteX67" fmla="*/ 5852160 w 7589520"/>
              <a:gd name="connsiteY67" fmla="*/ 40640 h 1087120"/>
              <a:gd name="connsiteX68" fmla="*/ 5953760 w 7589520"/>
              <a:gd name="connsiteY68" fmla="*/ 10160 h 1087120"/>
              <a:gd name="connsiteX69" fmla="*/ 6167120 w 7589520"/>
              <a:gd name="connsiteY69" fmla="*/ 0 h 1087120"/>
              <a:gd name="connsiteX70" fmla="*/ 6268720 w 7589520"/>
              <a:gd name="connsiteY70" fmla="*/ 10160 h 1087120"/>
              <a:gd name="connsiteX71" fmla="*/ 6380480 w 7589520"/>
              <a:gd name="connsiteY71" fmla="*/ 40640 h 1087120"/>
              <a:gd name="connsiteX72" fmla="*/ 7010400 w 7589520"/>
              <a:gd name="connsiteY72" fmla="*/ 40640 h 1087120"/>
              <a:gd name="connsiteX73" fmla="*/ 7071360 w 7589520"/>
              <a:gd name="connsiteY73" fmla="*/ 50800 h 1087120"/>
              <a:gd name="connsiteX74" fmla="*/ 7406640 w 7589520"/>
              <a:gd name="connsiteY74" fmla="*/ 50800 h 1087120"/>
              <a:gd name="connsiteX75" fmla="*/ 7467600 w 7589520"/>
              <a:gd name="connsiteY75" fmla="*/ 91440 h 1087120"/>
              <a:gd name="connsiteX76" fmla="*/ 7589520 w 7589520"/>
              <a:gd name="connsiteY76" fmla="*/ 111760 h 1087120"/>
              <a:gd name="connsiteX0" fmla="*/ 0 w 7589520"/>
              <a:gd name="connsiteY0" fmla="*/ 1087120 h 1087120"/>
              <a:gd name="connsiteX1" fmla="*/ 172720 w 7589520"/>
              <a:gd name="connsiteY1" fmla="*/ 1076960 h 1087120"/>
              <a:gd name="connsiteX2" fmla="*/ 233680 w 7589520"/>
              <a:gd name="connsiteY2" fmla="*/ 1056640 h 1087120"/>
              <a:gd name="connsiteX3" fmla="*/ 264160 w 7589520"/>
              <a:gd name="connsiteY3" fmla="*/ 1046480 h 1087120"/>
              <a:gd name="connsiteX4" fmla="*/ 325120 w 7589520"/>
              <a:gd name="connsiteY4" fmla="*/ 1005840 h 1087120"/>
              <a:gd name="connsiteX5" fmla="*/ 386080 w 7589520"/>
              <a:gd name="connsiteY5" fmla="*/ 985520 h 1087120"/>
              <a:gd name="connsiteX6" fmla="*/ 477520 w 7589520"/>
              <a:gd name="connsiteY6" fmla="*/ 965200 h 1087120"/>
              <a:gd name="connsiteX7" fmla="*/ 660400 w 7589520"/>
              <a:gd name="connsiteY7" fmla="*/ 944880 h 1087120"/>
              <a:gd name="connsiteX8" fmla="*/ 721360 w 7589520"/>
              <a:gd name="connsiteY8" fmla="*/ 894080 h 1087120"/>
              <a:gd name="connsiteX9" fmla="*/ 782320 w 7589520"/>
              <a:gd name="connsiteY9" fmla="*/ 873760 h 1087120"/>
              <a:gd name="connsiteX10" fmla="*/ 812800 w 7589520"/>
              <a:gd name="connsiteY10" fmla="*/ 853440 h 1087120"/>
              <a:gd name="connsiteX11" fmla="*/ 873760 w 7589520"/>
              <a:gd name="connsiteY11" fmla="*/ 833120 h 1087120"/>
              <a:gd name="connsiteX12" fmla="*/ 904240 w 7589520"/>
              <a:gd name="connsiteY12" fmla="*/ 812800 h 1087120"/>
              <a:gd name="connsiteX13" fmla="*/ 934720 w 7589520"/>
              <a:gd name="connsiteY13" fmla="*/ 782320 h 1087120"/>
              <a:gd name="connsiteX14" fmla="*/ 965200 w 7589520"/>
              <a:gd name="connsiteY14" fmla="*/ 772160 h 1087120"/>
              <a:gd name="connsiteX15" fmla="*/ 1026160 w 7589520"/>
              <a:gd name="connsiteY15" fmla="*/ 741680 h 1087120"/>
              <a:gd name="connsiteX16" fmla="*/ 1127760 w 7589520"/>
              <a:gd name="connsiteY16" fmla="*/ 751840 h 1087120"/>
              <a:gd name="connsiteX17" fmla="*/ 1219200 w 7589520"/>
              <a:gd name="connsiteY17" fmla="*/ 782320 h 1087120"/>
              <a:gd name="connsiteX18" fmla="*/ 1249680 w 7589520"/>
              <a:gd name="connsiteY18" fmla="*/ 792480 h 1087120"/>
              <a:gd name="connsiteX19" fmla="*/ 1442720 w 7589520"/>
              <a:gd name="connsiteY19" fmla="*/ 812800 h 1087120"/>
              <a:gd name="connsiteX20" fmla="*/ 1554480 w 7589520"/>
              <a:gd name="connsiteY20" fmla="*/ 762000 h 1087120"/>
              <a:gd name="connsiteX21" fmla="*/ 1676400 w 7589520"/>
              <a:gd name="connsiteY21" fmla="*/ 822960 h 1087120"/>
              <a:gd name="connsiteX22" fmla="*/ 1737360 w 7589520"/>
              <a:gd name="connsiteY22" fmla="*/ 792480 h 1087120"/>
              <a:gd name="connsiteX23" fmla="*/ 1879600 w 7589520"/>
              <a:gd name="connsiteY23" fmla="*/ 751840 h 1087120"/>
              <a:gd name="connsiteX24" fmla="*/ 2032000 w 7589520"/>
              <a:gd name="connsiteY24" fmla="*/ 721360 h 1087120"/>
              <a:gd name="connsiteX25" fmla="*/ 2113280 w 7589520"/>
              <a:gd name="connsiteY25" fmla="*/ 731520 h 1087120"/>
              <a:gd name="connsiteX26" fmla="*/ 2164080 w 7589520"/>
              <a:gd name="connsiteY26" fmla="*/ 741680 h 1087120"/>
              <a:gd name="connsiteX27" fmla="*/ 2316480 w 7589520"/>
              <a:gd name="connsiteY27" fmla="*/ 731520 h 1087120"/>
              <a:gd name="connsiteX28" fmla="*/ 2346960 w 7589520"/>
              <a:gd name="connsiteY28" fmla="*/ 711200 h 1087120"/>
              <a:gd name="connsiteX29" fmla="*/ 2448560 w 7589520"/>
              <a:gd name="connsiteY29" fmla="*/ 690880 h 1087120"/>
              <a:gd name="connsiteX30" fmla="*/ 2550160 w 7589520"/>
              <a:gd name="connsiteY30" fmla="*/ 660400 h 1087120"/>
              <a:gd name="connsiteX31" fmla="*/ 2590800 w 7589520"/>
              <a:gd name="connsiteY31" fmla="*/ 629920 h 1087120"/>
              <a:gd name="connsiteX32" fmla="*/ 2844800 w 7589520"/>
              <a:gd name="connsiteY32" fmla="*/ 599440 h 1087120"/>
              <a:gd name="connsiteX33" fmla="*/ 2875280 w 7589520"/>
              <a:gd name="connsiteY33" fmla="*/ 589280 h 1087120"/>
              <a:gd name="connsiteX34" fmla="*/ 2946400 w 7589520"/>
              <a:gd name="connsiteY34" fmla="*/ 538480 h 1087120"/>
              <a:gd name="connsiteX35" fmla="*/ 2976880 w 7589520"/>
              <a:gd name="connsiteY35" fmla="*/ 528320 h 1087120"/>
              <a:gd name="connsiteX36" fmla="*/ 3017520 w 7589520"/>
              <a:gd name="connsiteY36" fmla="*/ 508000 h 1087120"/>
              <a:gd name="connsiteX37" fmla="*/ 3200400 w 7589520"/>
              <a:gd name="connsiteY37" fmla="*/ 487680 h 1087120"/>
              <a:gd name="connsiteX38" fmla="*/ 3241040 w 7589520"/>
              <a:gd name="connsiteY38" fmla="*/ 477520 h 1087120"/>
              <a:gd name="connsiteX39" fmla="*/ 3302000 w 7589520"/>
              <a:gd name="connsiteY39" fmla="*/ 457200 h 1087120"/>
              <a:gd name="connsiteX40" fmla="*/ 3342640 w 7589520"/>
              <a:gd name="connsiteY40" fmla="*/ 447040 h 1087120"/>
              <a:gd name="connsiteX41" fmla="*/ 3596640 w 7589520"/>
              <a:gd name="connsiteY41" fmla="*/ 436880 h 1087120"/>
              <a:gd name="connsiteX42" fmla="*/ 3738880 w 7589520"/>
              <a:gd name="connsiteY42" fmla="*/ 436880 h 1087120"/>
              <a:gd name="connsiteX43" fmla="*/ 3901440 w 7589520"/>
              <a:gd name="connsiteY43" fmla="*/ 426720 h 1087120"/>
              <a:gd name="connsiteX44" fmla="*/ 3962400 w 7589520"/>
              <a:gd name="connsiteY44" fmla="*/ 406400 h 1087120"/>
              <a:gd name="connsiteX45" fmla="*/ 4084320 w 7589520"/>
              <a:gd name="connsiteY45" fmla="*/ 375920 h 1087120"/>
              <a:gd name="connsiteX46" fmla="*/ 4114800 w 7589520"/>
              <a:gd name="connsiteY46" fmla="*/ 365760 h 1087120"/>
              <a:gd name="connsiteX47" fmla="*/ 4145280 w 7589520"/>
              <a:gd name="connsiteY47" fmla="*/ 345440 h 1087120"/>
              <a:gd name="connsiteX48" fmla="*/ 4460240 w 7589520"/>
              <a:gd name="connsiteY48" fmla="*/ 345440 h 1087120"/>
              <a:gd name="connsiteX49" fmla="*/ 4500880 w 7589520"/>
              <a:gd name="connsiteY49" fmla="*/ 325120 h 1087120"/>
              <a:gd name="connsiteX50" fmla="*/ 4541520 w 7589520"/>
              <a:gd name="connsiteY50" fmla="*/ 314960 h 1087120"/>
              <a:gd name="connsiteX51" fmla="*/ 4592320 w 7589520"/>
              <a:gd name="connsiteY51" fmla="*/ 254000 h 1087120"/>
              <a:gd name="connsiteX52" fmla="*/ 4653280 w 7589520"/>
              <a:gd name="connsiteY52" fmla="*/ 233680 h 1087120"/>
              <a:gd name="connsiteX53" fmla="*/ 4714240 w 7589520"/>
              <a:gd name="connsiteY53" fmla="*/ 193040 h 1087120"/>
              <a:gd name="connsiteX54" fmla="*/ 4754880 w 7589520"/>
              <a:gd name="connsiteY54" fmla="*/ 162560 h 1087120"/>
              <a:gd name="connsiteX55" fmla="*/ 4856480 w 7589520"/>
              <a:gd name="connsiteY55" fmla="*/ 101600 h 1087120"/>
              <a:gd name="connsiteX56" fmla="*/ 4886960 w 7589520"/>
              <a:gd name="connsiteY56" fmla="*/ 81280 h 1087120"/>
              <a:gd name="connsiteX57" fmla="*/ 4958080 w 7589520"/>
              <a:gd name="connsiteY57" fmla="*/ 60960 h 1087120"/>
              <a:gd name="connsiteX58" fmla="*/ 4988560 w 7589520"/>
              <a:gd name="connsiteY58" fmla="*/ 50800 h 1087120"/>
              <a:gd name="connsiteX59" fmla="*/ 5019040 w 7589520"/>
              <a:gd name="connsiteY59" fmla="*/ 30480 h 1087120"/>
              <a:gd name="connsiteX60" fmla="*/ 5171440 w 7589520"/>
              <a:gd name="connsiteY60" fmla="*/ 20320 h 1087120"/>
              <a:gd name="connsiteX61" fmla="*/ 5242560 w 7589520"/>
              <a:gd name="connsiteY61" fmla="*/ 0 h 1087120"/>
              <a:gd name="connsiteX62" fmla="*/ 5394960 w 7589520"/>
              <a:gd name="connsiteY62" fmla="*/ 10160 h 1087120"/>
              <a:gd name="connsiteX63" fmla="*/ 5567680 w 7589520"/>
              <a:gd name="connsiteY63" fmla="*/ 30480 h 1087120"/>
              <a:gd name="connsiteX64" fmla="*/ 5628640 w 7589520"/>
              <a:gd name="connsiteY64" fmla="*/ 50800 h 1087120"/>
              <a:gd name="connsiteX65" fmla="*/ 5699760 w 7589520"/>
              <a:gd name="connsiteY65" fmla="*/ 71120 h 1087120"/>
              <a:gd name="connsiteX66" fmla="*/ 5811520 w 7589520"/>
              <a:gd name="connsiteY66" fmla="*/ 60960 h 1087120"/>
              <a:gd name="connsiteX67" fmla="*/ 5852160 w 7589520"/>
              <a:gd name="connsiteY67" fmla="*/ 40640 h 1087120"/>
              <a:gd name="connsiteX68" fmla="*/ 5953760 w 7589520"/>
              <a:gd name="connsiteY68" fmla="*/ 10160 h 1087120"/>
              <a:gd name="connsiteX69" fmla="*/ 6167120 w 7589520"/>
              <a:gd name="connsiteY69" fmla="*/ 0 h 1087120"/>
              <a:gd name="connsiteX70" fmla="*/ 6268720 w 7589520"/>
              <a:gd name="connsiteY70" fmla="*/ 10160 h 1087120"/>
              <a:gd name="connsiteX71" fmla="*/ 6380480 w 7589520"/>
              <a:gd name="connsiteY71" fmla="*/ 40640 h 1087120"/>
              <a:gd name="connsiteX72" fmla="*/ 7010400 w 7589520"/>
              <a:gd name="connsiteY72" fmla="*/ 40640 h 1087120"/>
              <a:gd name="connsiteX73" fmla="*/ 7071360 w 7589520"/>
              <a:gd name="connsiteY73" fmla="*/ 50800 h 1087120"/>
              <a:gd name="connsiteX74" fmla="*/ 7406640 w 7589520"/>
              <a:gd name="connsiteY74" fmla="*/ 50800 h 1087120"/>
              <a:gd name="connsiteX75" fmla="*/ 7467600 w 7589520"/>
              <a:gd name="connsiteY75" fmla="*/ 91440 h 1087120"/>
              <a:gd name="connsiteX76" fmla="*/ 7589520 w 7589520"/>
              <a:gd name="connsiteY76" fmla="*/ 111760 h 1087120"/>
              <a:gd name="connsiteX0" fmla="*/ 0 w 7589520"/>
              <a:gd name="connsiteY0" fmla="*/ 1087120 h 1087120"/>
              <a:gd name="connsiteX1" fmla="*/ 172720 w 7589520"/>
              <a:gd name="connsiteY1" fmla="*/ 1076960 h 1087120"/>
              <a:gd name="connsiteX2" fmla="*/ 233680 w 7589520"/>
              <a:gd name="connsiteY2" fmla="*/ 1056640 h 1087120"/>
              <a:gd name="connsiteX3" fmla="*/ 264160 w 7589520"/>
              <a:gd name="connsiteY3" fmla="*/ 1046480 h 1087120"/>
              <a:gd name="connsiteX4" fmla="*/ 325120 w 7589520"/>
              <a:gd name="connsiteY4" fmla="*/ 1005840 h 1087120"/>
              <a:gd name="connsiteX5" fmla="*/ 386080 w 7589520"/>
              <a:gd name="connsiteY5" fmla="*/ 985520 h 1087120"/>
              <a:gd name="connsiteX6" fmla="*/ 477520 w 7589520"/>
              <a:gd name="connsiteY6" fmla="*/ 965200 h 1087120"/>
              <a:gd name="connsiteX7" fmla="*/ 660400 w 7589520"/>
              <a:gd name="connsiteY7" fmla="*/ 944880 h 1087120"/>
              <a:gd name="connsiteX8" fmla="*/ 721360 w 7589520"/>
              <a:gd name="connsiteY8" fmla="*/ 894080 h 1087120"/>
              <a:gd name="connsiteX9" fmla="*/ 782320 w 7589520"/>
              <a:gd name="connsiteY9" fmla="*/ 873760 h 1087120"/>
              <a:gd name="connsiteX10" fmla="*/ 812800 w 7589520"/>
              <a:gd name="connsiteY10" fmla="*/ 853440 h 1087120"/>
              <a:gd name="connsiteX11" fmla="*/ 873760 w 7589520"/>
              <a:gd name="connsiteY11" fmla="*/ 833120 h 1087120"/>
              <a:gd name="connsiteX12" fmla="*/ 904240 w 7589520"/>
              <a:gd name="connsiteY12" fmla="*/ 812800 h 1087120"/>
              <a:gd name="connsiteX13" fmla="*/ 934720 w 7589520"/>
              <a:gd name="connsiteY13" fmla="*/ 782320 h 1087120"/>
              <a:gd name="connsiteX14" fmla="*/ 965200 w 7589520"/>
              <a:gd name="connsiteY14" fmla="*/ 772160 h 1087120"/>
              <a:gd name="connsiteX15" fmla="*/ 1026160 w 7589520"/>
              <a:gd name="connsiteY15" fmla="*/ 741680 h 1087120"/>
              <a:gd name="connsiteX16" fmla="*/ 1127760 w 7589520"/>
              <a:gd name="connsiteY16" fmla="*/ 751840 h 1087120"/>
              <a:gd name="connsiteX17" fmla="*/ 1219200 w 7589520"/>
              <a:gd name="connsiteY17" fmla="*/ 782320 h 1087120"/>
              <a:gd name="connsiteX18" fmla="*/ 1249680 w 7589520"/>
              <a:gd name="connsiteY18" fmla="*/ 792480 h 1087120"/>
              <a:gd name="connsiteX19" fmla="*/ 1442720 w 7589520"/>
              <a:gd name="connsiteY19" fmla="*/ 812800 h 1087120"/>
              <a:gd name="connsiteX20" fmla="*/ 1554480 w 7589520"/>
              <a:gd name="connsiteY20" fmla="*/ 762000 h 1087120"/>
              <a:gd name="connsiteX21" fmla="*/ 1676400 w 7589520"/>
              <a:gd name="connsiteY21" fmla="*/ 822960 h 1087120"/>
              <a:gd name="connsiteX22" fmla="*/ 1737360 w 7589520"/>
              <a:gd name="connsiteY22" fmla="*/ 792480 h 1087120"/>
              <a:gd name="connsiteX23" fmla="*/ 1879600 w 7589520"/>
              <a:gd name="connsiteY23" fmla="*/ 751840 h 1087120"/>
              <a:gd name="connsiteX24" fmla="*/ 2032000 w 7589520"/>
              <a:gd name="connsiteY24" fmla="*/ 721360 h 1087120"/>
              <a:gd name="connsiteX25" fmla="*/ 2113280 w 7589520"/>
              <a:gd name="connsiteY25" fmla="*/ 731520 h 1087120"/>
              <a:gd name="connsiteX26" fmla="*/ 2164080 w 7589520"/>
              <a:gd name="connsiteY26" fmla="*/ 741680 h 1087120"/>
              <a:gd name="connsiteX27" fmla="*/ 2316480 w 7589520"/>
              <a:gd name="connsiteY27" fmla="*/ 731520 h 1087120"/>
              <a:gd name="connsiteX28" fmla="*/ 2346960 w 7589520"/>
              <a:gd name="connsiteY28" fmla="*/ 711200 h 1087120"/>
              <a:gd name="connsiteX29" fmla="*/ 2448560 w 7589520"/>
              <a:gd name="connsiteY29" fmla="*/ 690880 h 1087120"/>
              <a:gd name="connsiteX30" fmla="*/ 2550160 w 7589520"/>
              <a:gd name="connsiteY30" fmla="*/ 660400 h 1087120"/>
              <a:gd name="connsiteX31" fmla="*/ 2590800 w 7589520"/>
              <a:gd name="connsiteY31" fmla="*/ 629920 h 1087120"/>
              <a:gd name="connsiteX32" fmla="*/ 2844800 w 7589520"/>
              <a:gd name="connsiteY32" fmla="*/ 599440 h 1087120"/>
              <a:gd name="connsiteX33" fmla="*/ 2875280 w 7589520"/>
              <a:gd name="connsiteY33" fmla="*/ 589280 h 1087120"/>
              <a:gd name="connsiteX34" fmla="*/ 2946400 w 7589520"/>
              <a:gd name="connsiteY34" fmla="*/ 538480 h 1087120"/>
              <a:gd name="connsiteX35" fmla="*/ 2976880 w 7589520"/>
              <a:gd name="connsiteY35" fmla="*/ 528320 h 1087120"/>
              <a:gd name="connsiteX36" fmla="*/ 3017520 w 7589520"/>
              <a:gd name="connsiteY36" fmla="*/ 508000 h 1087120"/>
              <a:gd name="connsiteX37" fmla="*/ 3200400 w 7589520"/>
              <a:gd name="connsiteY37" fmla="*/ 487680 h 1087120"/>
              <a:gd name="connsiteX38" fmla="*/ 3241040 w 7589520"/>
              <a:gd name="connsiteY38" fmla="*/ 477520 h 1087120"/>
              <a:gd name="connsiteX39" fmla="*/ 3302000 w 7589520"/>
              <a:gd name="connsiteY39" fmla="*/ 457200 h 1087120"/>
              <a:gd name="connsiteX40" fmla="*/ 3342640 w 7589520"/>
              <a:gd name="connsiteY40" fmla="*/ 447040 h 1087120"/>
              <a:gd name="connsiteX41" fmla="*/ 3596640 w 7589520"/>
              <a:gd name="connsiteY41" fmla="*/ 436880 h 1087120"/>
              <a:gd name="connsiteX42" fmla="*/ 3738880 w 7589520"/>
              <a:gd name="connsiteY42" fmla="*/ 436880 h 1087120"/>
              <a:gd name="connsiteX43" fmla="*/ 3901440 w 7589520"/>
              <a:gd name="connsiteY43" fmla="*/ 426720 h 1087120"/>
              <a:gd name="connsiteX44" fmla="*/ 3962400 w 7589520"/>
              <a:gd name="connsiteY44" fmla="*/ 406400 h 1087120"/>
              <a:gd name="connsiteX45" fmla="*/ 4084320 w 7589520"/>
              <a:gd name="connsiteY45" fmla="*/ 375920 h 1087120"/>
              <a:gd name="connsiteX46" fmla="*/ 4114800 w 7589520"/>
              <a:gd name="connsiteY46" fmla="*/ 365760 h 1087120"/>
              <a:gd name="connsiteX47" fmla="*/ 4145280 w 7589520"/>
              <a:gd name="connsiteY47" fmla="*/ 345440 h 1087120"/>
              <a:gd name="connsiteX48" fmla="*/ 4460240 w 7589520"/>
              <a:gd name="connsiteY48" fmla="*/ 345440 h 1087120"/>
              <a:gd name="connsiteX49" fmla="*/ 4500880 w 7589520"/>
              <a:gd name="connsiteY49" fmla="*/ 325120 h 1087120"/>
              <a:gd name="connsiteX50" fmla="*/ 4541520 w 7589520"/>
              <a:gd name="connsiteY50" fmla="*/ 314960 h 1087120"/>
              <a:gd name="connsiteX51" fmla="*/ 4592320 w 7589520"/>
              <a:gd name="connsiteY51" fmla="*/ 254000 h 1087120"/>
              <a:gd name="connsiteX52" fmla="*/ 4653280 w 7589520"/>
              <a:gd name="connsiteY52" fmla="*/ 233680 h 1087120"/>
              <a:gd name="connsiteX53" fmla="*/ 4714240 w 7589520"/>
              <a:gd name="connsiteY53" fmla="*/ 193040 h 1087120"/>
              <a:gd name="connsiteX54" fmla="*/ 4754880 w 7589520"/>
              <a:gd name="connsiteY54" fmla="*/ 162560 h 1087120"/>
              <a:gd name="connsiteX55" fmla="*/ 4856480 w 7589520"/>
              <a:gd name="connsiteY55" fmla="*/ 101600 h 1087120"/>
              <a:gd name="connsiteX56" fmla="*/ 4886960 w 7589520"/>
              <a:gd name="connsiteY56" fmla="*/ 81280 h 1087120"/>
              <a:gd name="connsiteX57" fmla="*/ 4958080 w 7589520"/>
              <a:gd name="connsiteY57" fmla="*/ 60960 h 1087120"/>
              <a:gd name="connsiteX58" fmla="*/ 4988560 w 7589520"/>
              <a:gd name="connsiteY58" fmla="*/ 50800 h 1087120"/>
              <a:gd name="connsiteX59" fmla="*/ 5019040 w 7589520"/>
              <a:gd name="connsiteY59" fmla="*/ 101600 h 1087120"/>
              <a:gd name="connsiteX60" fmla="*/ 5171440 w 7589520"/>
              <a:gd name="connsiteY60" fmla="*/ 20320 h 1087120"/>
              <a:gd name="connsiteX61" fmla="*/ 5242560 w 7589520"/>
              <a:gd name="connsiteY61" fmla="*/ 0 h 1087120"/>
              <a:gd name="connsiteX62" fmla="*/ 5394960 w 7589520"/>
              <a:gd name="connsiteY62" fmla="*/ 10160 h 1087120"/>
              <a:gd name="connsiteX63" fmla="*/ 5567680 w 7589520"/>
              <a:gd name="connsiteY63" fmla="*/ 30480 h 1087120"/>
              <a:gd name="connsiteX64" fmla="*/ 5628640 w 7589520"/>
              <a:gd name="connsiteY64" fmla="*/ 50800 h 1087120"/>
              <a:gd name="connsiteX65" fmla="*/ 5699760 w 7589520"/>
              <a:gd name="connsiteY65" fmla="*/ 71120 h 1087120"/>
              <a:gd name="connsiteX66" fmla="*/ 5811520 w 7589520"/>
              <a:gd name="connsiteY66" fmla="*/ 60960 h 1087120"/>
              <a:gd name="connsiteX67" fmla="*/ 5852160 w 7589520"/>
              <a:gd name="connsiteY67" fmla="*/ 40640 h 1087120"/>
              <a:gd name="connsiteX68" fmla="*/ 5953760 w 7589520"/>
              <a:gd name="connsiteY68" fmla="*/ 10160 h 1087120"/>
              <a:gd name="connsiteX69" fmla="*/ 6167120 w 7589520"/>
              <a:gd name="connsiteY69" fmla="*/ 0 h 1087120"/>
              <a:gd name="connsiteX70" fmla="*/ 6268720 w 7589520"/>
              <a:gd name="connsiteY70" fmla="*/ 10160 h 1087120"/>
              <a:gd name="connsiteX71" fmla="*/ 6380480 w 7589520"/>
              <a:gd name="connsiteY71" fmla="*/ 40640 h 1087120"/>
              <a:gd name="connsiteX72" fmla="*/ 7010400 w 7589520"/>
              <a:gd name="connsiteY72" fmla="*/ 40640 h 1087120"/>
              <a:gd name="connsiteX73" fmla="*/ 7071360 w 7589520"/>
              <a:gd name="connsiteY73" fmla="*/ 50800 h 1087120"/>
              <a:gd name="connsiteX74" fmla="*/ 7406640 w 7589520"/>
              <a:gd name="connsiteY74" fmla="*/ 50800 h 1087120"/>
              <a:gd name="connsiteX75" fmla="*/ 7467600 w 7589520"/>
              <a:gd name="connsiteY75" fmla="*/ 91440 h 1087120"/>
              <a:gd name="connsiteX76" fmla="*/ 7589520 w 7589520"/>
              <a:gd name="connsiteY76" fmla="*/ 111760 h 1087120"/>
              <a:gd name="connsiteX0" fmla="*/ 0 w 7589520"/>
              <a:gd name="connsiteY0" fmla="*/ 1087120 h 1087120"/>
              <a:gd name="connsiteX1" fmla="*/ 172720 w 7589520"/>
              <a:gd name="connsiteY1" fmla="*/ 1076960 h 1087120"/>
              <a:gd name="connsiteX2" fmla="*/ 233680 w 7589520"/>
              <a:gd name="connsiteY2" fmla="*/ 1056640 h 1087120"/>
              <a:gd name="connsiteX3" fmla="*/ 264160 w 7589520"/>
              <a:gd name="connsiteY3" fmla="*/ 1046480 h 1087120"/>
              <a:gd name="connsiteX4" fmla="*/ 325120 w 7589520"/>
              <a:gd name="connsiteY4" fmla="*/ 1005840 h 1087120"/>
              <a:gd name="connsiteX5" fmla="*/ 386080 w 7589520"/>
              <a:gd name="connsiteY5" fmla="*/ 985520 h 1087120"/>
              <a:gd name="connsiteX6" fmla="*/ 477520 w 7589520"/>
              <a:gd name="connsiteY6" fmla="*/ 965200 h 1087120"/>
              <a:gd name="connsiteX7" fmla="*/ 660400 w 7589520"/>
              <a:gd name="connsiteY7" fmla="*/ 944880 h 1087120"/>
              <a:gd name="connsiteX8" fmla="*/ 721360 w 7589520"/>
              <a:gd name="connsiteY8" fmla="*/ 894080 h 1087120"/>
              <a:gd name="connsiteX9" fmla="*/ 782320 w 7589520"/>
              <a:gd name="connsiteY9" fmla="*/ 873760 h 1087120"/>
              <a:gd name="connsiteX10" fmla="*/ 812800 w 7589520"/>
              <a:gd name="connsiteY10" fmla="*/ 853440 h 1087120"/>
              <a:gd name="connsiteX11" fmla="*/ 873760 w 7589520"/>
              <a:gd name="connsiteY11" fmla="*/ 833120 h 1087120"/>
              <a:gd name="connsiteX12" fmla="*/ 904240 w 7589520"/>
              <a:gd name="connsiteY12" fmla="*/ 812800 h 1087120"/>
              <a:gd name="connsiteX13" fmla="*/ 934720 w 7589520"/>
              <a:gd name="connsiteY13" fmla="*/ 782320 h 1087120"/>
              <a:gd name="connsiteX14" fmla="*/ 965200 w 7589520"/>
              <a:gd name="connsiteY14" fmla="*/ 772160 h 1087120"/>
              <a:gd name="connsiteX15" fmla="*/ 1026160 w 7589520"/>
              <a:gd name="connsiteY15" fmla="*/ 741680 h 1087120"/>
              <a:gd name="connsiteX16" fmla="*/ 1127760 w 7589520"/>
              <a:gd name="connsiteY16" fmla="*/ 751840 h 1087120"/>
              <a:gd name="connsiteX17" fmla="*/ 1219200 w 7589520"/>
              <a:gd name="connsiteY17" fmla="*/ 782320 h 1087120"/>
              <a:gd name="connsiteX18" fmla="*/ 1249680 w 7589520"/>
              <a:gd name="connsiteY18" fmla="*/ 792480 h 1087120"/>
              <a:gd name="connsiteX19" fmla="*/ 1442720 w 7589520"/>
              <a:gd name="connsiteY19" fmla="*/ 812800 h 1087120"/>
              <a:gd name="connsiteX20" fmla="*/ 1554480 w 7589520"/>
              <a:gd name="connsiteY20" fmla="*/ 762000 h 1087120"/>
              <a:gd name="connsiteX21" fmla="*/ 1676400 w 7589520"/>
              <a:gd name="connsiteY21" fmla="*/ 822960 h 1087120"/>
              <a:gd name="connsiteX22" fmla="*/ 1737360 w 7589520"/>
              <a:gd name="connsiteY22" fmla="*/ 792480 h 1087120"/>
              <a:gd name="connsiteX23" fmla="*/ 1879600 w 7589520"/>
              <a:gd name="connsiteY23" fmla="*/ 751840 h 1087120"/>
              <a:gd name="connsiteX24" fmla="*/ 2032000 w 7589520"/>
              <a:gd name="connsiteY24" fmla="*/ 721360 h 1087120"/>
              <a:gd name="connsiteX25" fmla="*/ 2113280 w 7589520"/>
              <a:gd name="connsiteY25" fmla="*/ 731520 h 1087120"/>
              <a:gd name="connsiteX26" fmla="*/ 2164080 w 7589520"/>
              <a:gd name="connsiteY26" fmla="*/ 741680 h 1087120"/>
              <a:gd name="connsiteX27" fmla="*/ 2316480 w 7589520"/>
              <a:gd name="connsiteY27" fmla="*/ 731520 h 1087120"/>
              <a:gd name="connsiteX28" fmla="*/ 2346960 w 7589520"/>
              <a:gd name="connsiteY28" fmla="*/ 711200 h 1087120"/>
              <a:gd name="connsiteX29" fmla="*/ 2448560 w 7589520"/>
              <a:gd name="connsiteY29" fmla="*/ 690880 h 1087120"/>
              <a:gd name="connsiteX30" fmla="*/ 2550160 w 7589520"/>
              <a:gd name="connsiteY30" fmla="*/ 660400 h 1087120"/>
              <a:gd name="connsiteX31" fmla="*/ 2590800 w 7589520"/>
              <a:gd name="connsiteY31" fmla="*/ 629920 h 1087120"/>
              <a:gd name="connsiteX32" fmla="*/ 2844800 w 7589520"/>
              <a:gd name="connsiteY32" fmla="*/ 599440 h 1087120"/>
              <a:gd name="connsiteX33" fmla="*/ 2875280 w 7589520"/>
              <a:gd name="connsiteY33" fmla="*/ 589280 h 1087120"/>
              <a:gd name="connsiteX34" fmla="*/ 2946400 w 7589520"/>
              <a:gd name="connsiteY34" fmla="*/ 538480 h 1087120"/>
              <a:gd name="connsiteX35" fmla="*/ 2976880 w 7589520"/>
              <a:gd name="connsiteY35" fmla="*/ 528320 h 1087120"/>
              <a:gd name="connsiteX36" fmla="*/ 3017520 w 7589520"/>
              <a:gd name="connsiteY36" fmla="*/ 508000 h 1087120"/>
              <a:gd name="connsiteX37" fmla="*/ 3200400 w 7589520"/>
              <a:gd name="connsiteY37" fmla="*/ 487680 h 1087120"/>
              <a:gd name="connsiteX38" fmla="*/ 3241040 w 7589520"/>
              <a:gd name="connsiteY38" fmla="*/ 477520 h 1087120"/>
              <a:gd name="connsiteX39" fmla="*/ 3302000 w 7589520"/>
              <a:gd name="connsiteY39" fmla="*/ 457200 h 1087120"/>
              <a:gd name="connsiteX40" fmla="*/ 3342640 w 7589520"/>
              <a:gd name="connsiteY40" fmla="*/ 447040 h 1087120"/>
              <a:gd name="connsiteX41" fmla="*/ 3596640 w 7589520"/>
              <a:gd name="connsiteY41" fmla="*/ 436880 h 1087120"/>
              <a:gd name="connsiteX42" fmla="*/ 3738880 w 7589520"/>
              <a:gd name="connsiteY42" fmla="*/ 436880 h 1087120"/>
              <a:gd name="connsiteX43" fmla="*/ 3901440 w 7589520"/>
              <a:gd name="connsiteY43" fmla="*/ 426720 h 1087120"/>
              <a:gd name="connsiteX44" fmla="*/ 3962400 w 7589520"/>
              <a:gd name="connsiteY44" fmla="*/ 406400 h 1087120"/>
              <a:gd name="connsiteX45" fmla="*/ 4084320 w 7589520"/>
              <a:gd name="connsiteY45" fmla="*/ 375920 h 1087120"/>
              <a:gd name="connsiteX46" fmla="*/ 4114800 w 7589520"/>
              <a:gd name="connsiteY46" fmla="*/ 365760 h 1087120"/>
              <a:gd name="connsiteX47" fmla="*/ 4145280 w 7589520"/>
              <a:gd name="connsiteY47" fmla="*/ 345440 h 1087120"/>
              <a:gd name="connsiteX48" fmla="*/ 4460240 w 7589520"/>
              <a:gd name="connsiteY48" fmla="*/ 345440 h 1087120"/>
              <a:gd name="connsiteX49" fmla="*/ 4500880 w 7589520"/>
              <a:gd name="connsiteY49" fmla="*/ 325120 h 1087120"/>
              <a:gd name="connsiteX50" fmla="*/ 4541520 w 7589520"/>
              <a:gd name="connsiteY50" fmla="*/ 314960 h 1087120"/>
              <a:gd name="connsiteX51" fmla="*/ 4592320 w 7589520"/>
              <a:gd name="connsiteY51" fmla="*/ 254000 h 1087120"/>
              <a:gd name="connsiteX52" fmla="*/ 4653280 w 7589520"/>
              <a:gd name="connsiteY52" fmla="*/ 233680 h 1087120"/>
              <a:gd name="connsiteX53" fmla="*/ 4714240 w 7589520"/>
              <a:gd name="connsiteY53" fmla="*/ 193040 h 1087120"/>
              <a:gd name="connsiteX54" fmla="*/ 4754880 w 7589520"/>
              <a:gd name="connsiteY54" fmla="*/ 162560 h 1087120"/>
              <a:gd name="connsiteX55" fmla="*/ 4856480 w 7589520"/>
              <a:gd name="connsiteY55" fmla="*/ 101600 h 1087120"/>
              <a:gd name="connsiteX56" fmla="*/ 4886960 w 7589520"/>
              <a:gd name="connsiteY56" fmla="*/ 81280 h 1087120"/>
              <a:gd name="connsiteX57" fmla="*/ 4948101 w 7589520"/>
              <a:gd name="connsiteY57" fmla="*/ 132080 h 1087120"/>
              <a:gd name="connsiteX58" fmla="*/ 4988560 w 7589520"/>
              <a:gd name="connsiteY58" fmla="*/ 50800 h 1087120"/>
              <a:gd name="connsiteX59" fmla="*/ 5019040 w 7589520"/>
              <a:gd name="connsiteY59" fmla="*/ 101600 h 1087120"/>
              <a:gd name="connsiteX60" fmla="*/ 5171440 w 7589520"/>
              <a:gd name="connsiteY60" fmla="*/ 20320 h 1087120"/>
              <a:gd name="connsiteX61" fmla="*/ 5242560 w 7589520"/>
              <a:gd name="connsiteY61" fmla="*/ 0 h 1087120"/>
              <a:gd name="connsiteX62" fmla="*/ 5394960 w 7589520"/>
              <a:gd name="connsiteY62" fmla="*/ 10160 h 1087120"/>
              <a:gd name="connsiteX63" fmla="*/ 5567680 w 7589520"/>
              <a:gd name="connsiteY63" fmla="*/ 30480 h 1087120"/>
              <a:gd name="connsiteX64" fmla="*/ 5628640 w 7589520"/>
              <a:gd name="connsiteY64" fmla="*/ 50800 h 1087120"/>
              <a:gd name="connsiteX65" fmla="*/ 5699760 w 7589520"/>
              <a:gd name="connsiteY65" fmla="*/ 71120 h 1087120"/>
              <a:gd name="connsiteX66" fmla="*/ 5811520 w 7589520"/>
              <a:gd name="connsiteY66" fmla="*/ 60960 h 1087120"/>
              <a:gd name="connsiteX67" fmla="*/ 5852160 w 7589520"/>
              <a:gd name="connsiteY67" fmla="*/ 40640 h 1087120"/>
              <a:gd name="connsiteX68" fmla="*/ 5953760 w 7589520"/>
              <a:gd name="connsiteY68" fmla="*/ 10160 h 1087120"/>
              <a:gd name="connsiteX69" fmla="*/ 6167120 w 7589520"/>
              <a:gd name="connsiteY69" fmla="*/ 0 h 1087120"/>
              <a:gd name="connsiteX70" fmla="*/ 6268720 w 7589520"/>
              <a:gd name="connsiteY70" fmla="*/ 10160 h 1087120"/>
              <a:gd name="connsiteX71" fmla="*/ 6380480 w 7589520"/>
              <a:gd name="connsiteY71" fmla="*/ 40640 h 1087120"/>
              <a:gd name="connsiteX72" fmla="*/ 7010400 w 7589520"/>
              <a:gd name="connsiteY72" fmla="*/ 40640 h 1087120"/>
              <a:gd name="connsiteX73" fmla="*/ 7071360 w 7589520"/>
              <a:gd name="connsiteY73" fmla="*/ 50800 h 1087120"/>
              <a:gd name="connsiteX74" fmla="*/ 7406640 w 7589520"/>
              <a:gd name="connsiteY74" fmla="*/ 50800 h 1087120"/>
              <a:gd name="connsiteX75" fmla="*/ 7467600 w 7589520"/>
              <a:gd name="connsiteY75" fmla="*/ 91440 h 1087120"/>
              <a:gd name="connsiteX76" fmla="*/ 7589520 w 7589520"/>
              <a:gd name="connsiteY76" fmla="*/ 111760 h 1087120"/>
              <a:gd name="connsiteX0" fmla="*/ 0 w 7589520"/>
              <a:gd name="connsiteY0" fmla="*/ 1087120 h 1087120"/>
              <a:gd name="connsiteX1" fmla="*/ 172720 w 7589520"/>
              <a:gd name="connsiteY1" fmla="*/ 1076960 h 1087120"/>
              <a:gd name="connsiteX2" fmla="*/ 233680 w 7589520"/>
              <a:gd name="connsiteY2" fmla="*/ 1056640 h 1087120"/>
              <a:gd name="connsiteX3" fmla="*/ 264160 w 7589520"/>
              <a:gd name="connsiteY3" fmla="*/ 1046480 h 1087120"/>
              <a:gd name="connsiteX4" fmla="*/ 325120 w 7589520"/>
              <a:gd name="connsiteY4" fmla="*/ 1005840 h 1087120"/>
              <a:gd name="connsiteX5" fmla="*/ 386080 w 7589520"/>
              <a:gd name="connsiteY5" fmla="*/ 985520 h 1087120"/>
              <a:gd name="connsiteX6" fmla="*/ 477520 w 7589520"/>
              <a:gd name="connsiteY6" fmla="*/ 965200 h 1087120"/>
              <a:gd name="connsiteX7" fmla="*/ 660400 w 7589520"/>
              <a:gd name="connsiteY7" fmla="*/ 944880 h 1087120"/>
              <a:gd name="connsiteX8" fmla="*/ 721360 w 7589520"/>
              <a:gd name="connsiteY8" fmla="*/ 894080 h 1087120"/>
              <a:gd name="connsiteX9" fmla="*/ 782320 w 7589520"/>
              <a:gd name="connsiteY9" fmla="*/ 873760 h 1087120"/>
              <a:gd name="connsiteX10" fmla="*/ 812800 w 7589520"/>
              <a:gd name="connsiteY10" fmla="*/ 853440 h 1087120"/>
              <a:gd name="connsiteX11" fmla="*/ 873760 w 7589520"/>
              <a:gd name="connsiteY11" fmla="*/ 833120 h 1087120"/>
              <a:gd name="connsiteX12" fmla="*/ 904240 w 7589520"/>
              <a:gd name="connsiteY12" fmla="*/ 812800 h 1087120"/>
              <a:gd name="connsiteX13" fmla="*/ 934720 w 7589520"/>
              <a:gd name="connsiteY13" fmla="*/ 782320 h 1087120"/>
              <a:gd name="connsiteX14" fmla="*/ 965200 w 7589520"/>
              <a:gd name="connsiteY14" fmla="*/ 772160 h 1087120"/>
              <a:gd name="connsiteX15" fmla="*/ 1026160 w 7589520"/>
              <a:gd name="connsiteY15" fmla="*/ 741680 h 1087120"/>
              <a:gd name="connsiteX16" fmla="*/ 1127760 w 7589520"/>
              <a:gd name="connsiteY16" fmla="*/ 751840 h 1087120"/>
              <a:gd name="connsiteX17" fmla="*/ 1219200 w 7589520"/>
              <a:gd name="connsiteY17" fmla="*/ 782320 h 1087120"/>
              <a:gd name="connsiteX18" fmla="*/ 1249680 w 7589520"/>
              <a:gd name="connsiteY18" fmla="*/ 792480 h 1087120"/>
              <a:gd name="connsiteX19" fmla="*/ 1442720 w 7589520"/>
              <a:gd name="connsiteY19" fmla="*/ 812800 h 1087120"/>
              <a:gd name="connsiteX20" fmla="*/ 1554480 w 7589520"/>
              <a:gd name="connsiteY20" fmla="*/ 762000 h 1087120"/>
              <a:gd name="connsiteX21" fmla="*/ 1676400 w 7589520"/>
              <a:gd name="connsiteY21" fmla="*/ 822960 h 1087120"/>
              <a:gd name="connsiteX22" fmla="*/ 1737360 w 7589520"/>
              <a:gd name="connsiteY22" fmla="*/ 792480 h 1087120"/>
              <a:gd name="connsiteX23" fmla="*/ 1879600 w 7589520"/>
              <a:gd name="connsiteY23" fmla="*/ 751840 h 1087120"/>
              <a:gd name="connsiteX24" fmla="*/ 2032000 w 7589520"/>
              <a:gd name="connsiteY24" fmla="*/ 721360 h 1087120"/>
              <a:gd name="connsiteX25" fmla="*/ 2113280 w 7589520"/>
              <a:gd name="connsiteY25" fmla="*/ 731520 h 1087120"/>
              <a:gd name="connsiteX26" fmla="*/ 2164080 w 7589520"/>
              <a:gd name="connsiteY26" fmla="*/ 741680 h 1087120"/>
              <a:gd name="connsiteX27" fmla="*/ 2316480 w 7589520"/>
              <a:gd name="connsiteY27" fmla="*/ 731520 h 1087120"/>
              <a:gd name="connsiteX28" fmla="*/ 2346960 w 7589520"/>
              <a:gd name="connsiteY28" fmla="*/ 711200 h 1087120"/>
              <a:gd name="connsiteX29" fmla="*/ 2448560 w 7589520"/>
              <a:gd name="connsiteY29" fmla="*/ 690880 h 1087120"/>
              <a:gd name="connsiteX30" fmla="*/ 2550160 w 7589520"/>
              <a:gd name="connsiteY30" fmla="*/ 660400 h 1087120"/>
              <a:gd name="connsiteX31" fmla="*/ 2590800 w 7589520"/>
              <a:gd name="connsiteY31" fmla="*/ 629920 h 1087120"/>
              <a:gd name="connsiteX32" fmla="*/ 2844800 w 7589520"/>
              <a:gd name="connsiteY32" fmla="*/ 599440 h 1087120"/>
              <a:gd name="connsiteX33" fmla="*/ 2875280 w 7589520"/>
              <a:gd name="connsiteY33" fmla="*/ 589280 h 1087120"/>
              <a:gd name="connsiteX34" fmla="*/ 2946400 w 7589520"/>
              <a:gd name="connsiteY34" fmla="*/ 538480 h 1087120"/>
              <a:gd name="connsiteX35" fmla="*/ 2976880 w 7589520"/>
              <a:gd name="connsiteY35" fmla="*/ 528320 h 1087120"/>
              <a:gd name="connsiteX36" fmla="*/ 3017520 w 7589520"/>
              <a:gd name="connsiteY36" fmla="*/ 508000 h 1087120"/>
              <a:gd name="connsiteX37" fmla="*/ 3200400 w 7589520"/>
              <a:gd name="connsiteY37" fmla="*/ 487680 h 1087120"/>
              <a:gd name="connsiteX38" fmla="*/ 3241040 w 7589520"/>
              <a:gd name="connsiteY38" fmla="*/ 477520 h 1087120"/>
              <a:gd name="connsiteX39" fmla="*/ 3302000 w 7589520"/>
              <a:gd name="connsiteY39" fmla="*/ 457200 h 1087120"/>
              <a:gd name="connsiteX40" fmla="*/ 3342640 w 7589520"/>
              <a:gd name="connsiteY40" fmla="*/ 447040 h 1087120"/>
              <a:gd name="connsiteX41" fmla="*/ 3596640 w 7589520"/>
              <a:gd name="connsiteY41" fmla="*/ 436880 h 1087120"/>
              <a:gd name="connsiteX42" fmla="*/ 3738880 w 7589520"/>
              <a:gd name="connsiteY42" fmla="*/ 436880 h 1087120"/>
              <a:gd name="connsiteX43" fmla="*/ 3901440 w 7589520"/>
              <a:gd name="connsiteY43" fmla="*/ 426720 h 1087120"/>
              <a:gd name="connsiteX44" fmla="*/ 3962400 w 7589520"/>
              <a:gd name="connsiteY44" fmla="*/ 406400 h 1087120"/>
              <a:gd name="connsiteX45" fmla="*/ 4084320 w 7589520"/>
              <a:gd name="connsiteY45" fmla="*/ 375920 h 1087120"/>
              <a:gd name="connsiteX46" fmla="*/ 4114800 w 7589520"/>
              <a:gd name="connsiteY46" fmla="*/ 365760 h 1087120"/>
              <a:gd name="connsiteX47" fmla="*/ 4145280 w 7589520"/>
              <a:gd name="connsiteY47" fmla="*/ 345440 h 1087120"/>
              <a:gd name="connsiteX48" fmla="*/ 4460240 w 7589520"/>
              <a:gd name="connsiteY48" fmla="*/ 345440 h 1087120"/>
              <a:gd name="connsiteX49" fmla="*/ 4500880 w 7589520"/>
              <a:gd name="connsiteY49" fmla="*/ 325120 h 1087120"/>
              <a:gd name="connsiteX50" fmla="*/ 4541520 w 7589520"/>
              <a:gd name="connsiteY50" fmla="*/ 314960 h 1087120"/>
              <a:gd name="connsiteX51" fmla="*/ 4592320 w 7589520"/>
              <a:gd name="connsiteY51" fmla="*/ 254000 h 1087120"/>
              <a:gd name="connsiteX52" fmla="*/ 4653280 w 7589520"/>
              <a:gd name="connsiteY52" fmla="*/ 233680 h 1087120"/>
              <a:gd name="connsiteX53" fmla="*/ 4714240 w 7589520"/>
              <a:gd name="connsiteY53" fmla="*/ 193040 h 1087120"/>
              <a:gd name="connsiteX54" fmla="*/ 4754880 w 7589520"/>
              <a:gd name="connsiteY54" fmla="*/ 162560 h 1087120"/>
              <a:gd name="connsiteX55" fmla="*/ 4856480 w 7589520"/>
              <a:gd name="connsiteY55" fmla="*/ 101600 h 1087120"/>
              <a:gd name="connsiteX56" fmla="*/ 4886960 w 7589520"/>
              <a:gd name="connsiteY56" fmla="*/ 172720 h 1087120"/>
              <a:gd name="connsiteX57" fmla="*/ 4948101 w 7589520"/>
              <a:gd name="connsiteY57" fmla="*/ 132080 h 1087120"/>
              <a:gd name="connsiteX58" fmla="*/ 4988560 w 7589520"/>
              <a:gd name="connsiteY58" fmla="*/ 50800 h 1087120"/>
              <a:gd name="connsiteX59" fmla="*/ 5019040 w 7589520"/>
              <a:gd name="connsiteY59" fmla="*/ 101600 h 1087120"/>
              <a:gd name="connsiteX60" fmla="*/ 5171440 w 7589520"/>
              <a:gd name="connsiteY60" fmla="*/ 20320 h 1087120"/>
              <a:gd name="connsiteX61" fmla="*/ 5242560 w 7589520"/>
              <a:gd name="connsiteY61" fmla="*/ 0 h 1087120"/>
              <a:gd name="connsiteX62" fmla="*/ 5394960 w 7589520"/>
              <a:gd name="connsiteY62" fmla="*/ 10160 h 1087120"/>
              <a:gd name="connsiteX63" fmla="*/ 5567680 w 7589520"/>
              <a:gd name="connsiteY63" fmla="*/ 30480 h 1087120"/>
              <a:gd name="connsiteX64" fmla="*/ 5628640 w 7589520"/>
              <a:gd name="connsiteY64" fmla="*/ 50800 h 1087120"/>
              <a:gd name="connsiteX65" fmla="*/ 5699760 w 7589520"/>
              <a:gd name="connsiteY65" fmla="*/ 71120 h 1087120"/>
              <a:gd name="connsiteX66" fmla="*/ 5811520 w 7589520"/>
              <a:gd name="connsiteY66" fmla="*/ 60960 h 1087120"/>
              <a:gd name="connsiteX67" fmla="*/ 5852160 w 7589520"/>
              <a:gd name="connsiteY67" fmla="*/ 40640 h 1087120"/>
              <a:gd name="connsiteX68" fmla="*/ 5953760 w 7589520"/>
              <a:gd name="connsiteY68" fmla="*/ 10160 h 1087120"/>
              <a:gd name="connsiteX69" fmla="*/ 6167120 w 7589520"/>
              <a:gd name="connsiteY69" fmla="*/ 0 h 1087120"/>
              <a:gd name="connsiteX70" fmla="*/ 6268720 w 7589520"/>
              <a:gd name="connsiteY70" fmla="*/ 10160 h 1087120"/>
              <a:gd name="connsiteX71" fmla="*/ 6380480 w 7589520"/>
              <a:gd name="connsiteY71" fmla="*/ 40640 h 1087120"/>
              <a:gd name="connsiteX72" fmla="*/ 7010400 w 7589520"/>
              <a:gd name="connsiteY72" fmla="*/ 40640 h 1087120"/>
              <a:gd name="connsiteX73" fmla="*/ 7071360 w 7589520"/>
              <a:gd name="connsiteY73" fmla="*/ 50800 h 1087120"/>
              <a:gd name="connsiteX74" fmla="*/ 7406640 w 7589520"/>
              <a:gd name="connsiteY74" fmla="*/ 50800 h 1087120"/>
              <a:gd name="connsiteX75" fmla="*/ 7467600 w 7589520"/>
              <a:gd name="connsiteY75" fmla="*/ 91440 h 1087120"/>
              <a:gd name="connsiteX76" fmla="*/ 7589520 w 7589520"/>
              <a:gd name="connsiteY76" fmla="*/ 111760 h 1087120"/>
              <a:gd name="connsiteX0" fmla="*/ 0 w 7589520"/>
              <a:gd name="connsiteY0" fmla="*/ 1087120 h 1087120"/>
              <a:gd name="connsiteX1" fmla="*/ 172720 w 7589520"/>
              <a:gd name="connsiteY1" fmla="*/ 1076960 h 1087120"/>
              <a:gd name="connsiteX2" fmla="*/ 233680 w 7589520"/>
              <a:gd name="connsiteY2" fmla="*/ 1056640 h 1087120"/>
              <a:gd name="connsiteX3" fmla="*/ 264160 w 7589520"/>
              <a:gd name="connsiteY3" fmla="*/ 1046480 h 1087120"/>
              <a:gd name="connsiteX4" fmla="*/ 325120 w 7589520"/>
              <a:gd name="connsiteY4" fmla="*/ 1005840 h 1087120"/>
              <a:gd name="connsiteX5" fmla="*/ 386080 w 7589520"/>
              <a:gd name="connsiteY5" fmla="*/ 985520 h 1087120"/>
              <a:gd name="connsiteX6" fmla="*/ 477520 w 7589520"/>
              <a:gd name="connsiteY6" fmla="*/ 965200 h 1087120"/>
              <a:gd name="connsiteX7" fmla="*/ 660400 w 7589520"/>
              <a:gd name="connsiteY7" fmla="*/ 944880 h 1087120"/>
              <a:gd name="connsiteX8" fmla="*/ 721360 w 7589520"/>
              <a:gd name="connsiteY8" fmla="*/ 894080 h 1087120"/>
              <a:gd name="connsiteX9" fmla="*/ 782320 w 7589520"/>
              <a:gd name="connsiteY9" fmla="*/ 873760 h 1087120"/>
              <a:gd name="connsiteX10" fmla="*/ 812800 w 7589520"/>
              <a:gd name="connsiteY10" fmla="*/ 853440 h 1087120"/>
              <a:gd name="connsiteX11" fmla="*/ 873760 w 7589520"/>
              <a:gd name="connsiteY11" fmla="*/ 833120 h 1087120"/>
              <a:gd name="connsiteX12" fmla="*/ 904240 w 7589520"/>
              <a:gd name="connsiteY12" fmla="*/ 812800 h 1087120"/>
              <a:gd name="connsiteX13" fmla="*/ 934720 w 7589520"/>
              <a:gd name="connsiteY13" fmla="*/ 782320 h 1087120"/>
              <a:gd name="connsiteX14" fmla="*/ 965200 w 7589520"/>
              <a:gd name="connsiteY14" fmla="*/ 772160 h 1087120"/>
              <a:gd name="connsiteX15" fmla="*/ 1026160 w 7589520"/>
              <a:gd name="connsiteY15" fmla="*/ 741680 h 1087120"/>
              <a:gd name="connsiteX16" fmla="*/ 1127760 w 7589520"/>
              <a:gd name="connsiteY16" fmla="*/ 751840 h 1087120"/>
              <a:gd name="connsiteX17" fmla="*/ 1219200 w 7589520"/>
              <a:gd name="connsiteY17" fmla="*/ 782320 h 1087120"/>
              <a:gd name="connsiteX18" fmla="*/ 1249680 w 7589520"/>
              <a:gd name="connsiteY18" fmla="*/ 792480 h 1087120"/>
              <a:gd name="connsiteX19" fmla="*/ 1442720 w 7589520"/>
              <a:gd name="connsiteY19" fmla="*/ 812800 h 1087120"/>
              <a:gd name="connsiteX20" fmla="*/ 1554480 w 7589520"/>
              <a:gd name="connsiteY20" fmla="*/ 762000 h 1087120"/>
              <a:gd name="connsiteX21" fmla="*/ 1676400 w 7589520"/>
              <a:gd name="connsiteY21" fmla="*/ 822960 h 1087120"/>
              <a:gd name="connsiteX22" fmla="*/ 1737360 w 7589520"/>
              <a:gd name="connsiteY22" fmla="*/ 792480 h 1087120"/>
              <a:gd name="connsiteX23" fmla="*/ 1879600 w 7589520"/>
              <a:gd name="connsiteY23" fmla="*/ 751840 h 1087120"/>
              <a:gd name="connsiteX24" fmla="*/ 2032000 w 7589520"/>
              <a:gd name="connsiteY24" fmla="*/ 721360 h 1087120"/>
              <a:gd name="connsiteX25" fmla="*/ 2113280 w 7589520"/>
              <a:gd name="connsiteY25" fmla="*/ 731520 h 1087120"/>
              <a:gd name="connsiteX26" fmla="*/ 2164080 w 7589520"/>
              <a:gd name="connsiteY26" fmla="*/ 741680 h 1087120"/>
              <a:gd name="connsiteX27" fmla="*/ 2316480 w 7589520"/>
              <a:gd name="connsiteY27" fmla="*/ 731520 h 1087120"/>
              <a:gd name="connsiteX28" fmla="*/ 2346960 w 7589520"/>
              <a:gd name="connsiteY28" fmla="*/ 711200 h 1087120"/>
              <a:gd name="connsiteX29" fmla="*/ 2448560 w 7589520"/>
              <a:gd name="connsiteY29" fmla="*/ 690880 h 1087120"/>
              <a:gd name="connsiteX30" fmla="*/ 2550160 w 7589520"/>
              <a:gd name="connsiteY30" fmla="*/ 660400 h 1087120"/>
              <a:gd name="connsiteX31" fmla="*/ 2590800 w 7589520"/>
              <a:gd name="connsiteY31" fmla="*/ 629920 h 1087120"/>
              <a:gd name="connsiteX32" fmla="*/ 2844800 w 7589520"/>
              <a:gd name="connsiteY32" fmla="*/ 599440 h 1087120"/>
              <a:gd name="connsiteX33" fmla="*/ 2875280 w 7589520"/>
              <a:gd name="connsiteY33" fmla="*/ 589280 h 1087120"/>
              <a:gd name="connsiteX34" fmla="*/ 2946400 w 7589520"/>
              <a:gd name="connsiteY34" fmla="*/ 538480 h 1087120"/>
              <a:gd name="connsiteX35" fmla="*/ 2976880 w 7589520"/>
              <a:gd name="connsiteY35" fmla="*/ 528320 h 1087120"/>
              <a:gd name="connsiteX36" fmla="*/ 3017520 w 7589520"/>
              <a:gd name="connsiteY36" fmla="*/ 508000 h 1087120"/>
              <a:gd name="connsiteX37" fmla="*/ 3200400 w 7589520"/>
              <a:gd name="connsiteY37" fmla="*/ 487680 h 1087120"/>
              <a:gd name="connsiteX38" fmla="*/ 3241040 w 7589520"/>
              <a:gd name="connsiteY38" fmla="*/ 477520 h 1087120"/>
              <a:gd name="connsiteX39" fmla="*/ 3302000 w 7589520"/>
              <a:gd name="connsiteY39" fmla="*/ 457200 h 1087120"/>
              <a:gd name="connsiteX40" fmla="*/ 3342640 w 7589520"/>
              <a:gd name="connsiteY40" fmla="*/ 447040 h 1087120"/>
              <a:gd name="connsiteX41" fmla="*/ 3596640 w 7589520"/>
              <a:gd name="connsiteY41" fmla="*/ 436880 h 1087120"/>
              <a:gd name="connsiteX42" fmla="*/ 3738880 w 7589520"/>
              <a:gd name="connsiteY42" fmla="*/ 436880 h 1087120"/>
              <a:gd name="connsiteX43" fmla="*/ 3901440 w 7589520"/>
              <a:gd name="connsiteY43" fmla="*/ 426720 h 1087120"/>
              <a:gd name="connsiteX44" fmla="*/ 3962400 w 7589520"/>
              <a:gd name="connsiteY44" fmla="*/ 406400 h 1087120"/>
              <a:gd name="connsiteX45" fmla="*/ 4084320 w 7589520"/>
              <a:gd name="connsiteY45" fmla="*/ 375920 h 1087120"/>
              <a:gd name="connsiteX46" fmla="*/ 4114800 w 7589520"/>
              <a:gd name="connsiteY46" fmla="*/ 365760 h 1087120"/>
              <a:gd name="connsiteX47" fmla="*/ 4145280 w 7589520"/>
              <a:gd name="connsiteY47" fmla="*/ 345440 h 1087120"/>
              <a:gd name="connsiteX48" fmla="*/ 4460240 w 7589520"/>
              <a:gd name="connsiteY48" fmla="*/ 345440 h 1087120"/>
              <a:gd name="connsiteX49" fmla="*/ 4500880 w 7589520"/>
              <a:gd name="connsiteY49" fmla="*/ 325120 h 1087120"/>
              <a:gd name="connsiteX50" fmla="*/ 4541520 w 7589520"/>
              <a:gd name="connsiteY50" fmla="*/ 314960 h 1087120"/>
              <a:gd name="connsiteX51" fmla="*/ 4592320 w 7589520"/>
              <a:gd name="connsiteY51" fmla="*/ 254000 h 1087120"/>
              <a:gd name="connsiteX52" fmla="*/ 4653280 w 7589520"/>
              <a:gd name="connsiteY52" fmla="*/ 233680 h 1087120"/>
              <a:gd name="connsiteX53" fmla="*/ 4714240 w 7589520"/>
              <a:gd name="connsiteY53" fmla="*/ 193040 h 1087120"/>
              <a:gd name="connsiteX54" fmla="*/ 4794798 w 7589520"/>
              <a:gd name="connsiteY54" fmla="*/ 223520 h 1087120"/>
              <a:gd name="connsiteX55" fmla="*/ 4856480 w 7589520"/>
              <a:gd name="connsiteY55" fmla="*/ 101600 h 1087120"/>
              <a:gd name="connsiteX56" fmla="*/ 4886960 w 7589520"/>
              <a:gd name="connsiteY56" fmla="*/ 172720 h 1087120"/>
              <a:gd name="connsiteX57" fmla="*/ 4948101 w 7589520"/>
              <a:gd name="connsiteY57" fmla="*/ 132080 h 1087120"/>
              <a:gd name="connsiteX58" fmla="*/ 4988560 w 7589520"/>
              <a:gd name="connsiteY58" fmla="*/ 50800 h 1087120"/>
              <a:gd name="connsiteX59" fmla="*/ 5019040 w 7589520"/>
              <a:gd name="connsiteY59" fmla="*/ 101600 h 1087120"/>
              <a:gd name="connsiteX60" fmla="*/ 5171440 w 7589520"/>
              <a:gd name="connsiteY60" fmla="*/ 20320 h 1087120"/>
              <a:gd name="connsiteX61" fmla="*/ 5242560 w 7589520"/>
              <a:gd name="connsiteY61" fmla="*/ 0 h 1087120"/>
              <a:gd name="connsiteX62" fmla="*/ 5394960 w 7589520"/>
              <a:gd name="connsiteY62" fmla="*/ 10160 h 1087120"/>
              <a:gd name="connsiteX63" fmla="*/ 5567680 w 7589520"/>
              <a:gd name="connsiteY63" fmla="*/ 30480 h 1087120"/>
              <a:gd name="connsiteX64" fmla="*/ 5628640 w 7589520"/>
              <a:gd name="connsiteY64" fmla="*/ 50800 h 1087120"/>
              <a:gd name="connsiteX65" fmla="*/ 5699760 w 7589520"/>
              <a:gd name="connsiteY65" fmla="*/ 71120 h 1087120"/>
              <a:gd name="connsiteX66" fmla="*/ 5811520 w 7589520"/>
              <a:gd name="connsiteY66" fmla="*/ 60960 h 1087120"/>
              <a:gd name="connsiteX67" fmla="*/ 5852160 w 7589520"/>
              <a:gd name="connsiteY67" fmla="*/ 40640 h 1087120"/>
              <a:gd name="connsiteX68" fmla="*/ 5953760 w 7589520"/>
              <a:gd name="connsiteY68" fmla="*/ 10160 h 1087120"/>
              <a:gd name="connsiteX69" fmla="*/ 6167120 w 7589520"/>
              <a:gd name="connsiteY69" fmla="*/ 0 h 1087120"/>
              <a:gd name="connsiteX70" fmla="*/ 6268720 w 7589520"/>
              <a:gd name="connsiteY70" fmla="*/ 10160 h 1087120"/>
              <a:gd name="connsiteX71" fmla="*/ 6380480 w 7589520"/>
              <a:gd name="connsiteY71" fmla="*/ 40640 h 1087120"/>
              <a:gd name="connsiteX72" fmla="*/ 7010400 w 7589520"/>
              <a:gd name="connsiteY72" fmla="*/ 40640 h 1087120"/>
              <a:gd name="connsiteX73" fmla="*/ 7071360 w 7589520"/>
              <a:gd name="connsiteY73" fmla="*/ 50800 h 1087120"/>
              <a:gd name="connsiteX74" fmla="*/ 7406640 w 7589520"/>
              <a:gd name="connsiteY74" fmla="*/ 50800 h 1087120"/>
              <a:gd name="connsiteX75" fmla="*/ 7467600 w 7589520"/>
              <a:gd name="connsiteY75" fmla="*/ 91440 h 1087120"/>
              <a:gd name="connsiteX76" fmla="*/ 7589520 w 7589520"/>
              <a:gd name="connsiteY76" fmla="*/ 111760 h 108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589520" h="1087120">
                <a:moveTo>
                  <a:pt x="0" y="1087120"/>
                </a:moveTo>
                <a:cubicBezTo>
                  <a:pt x="57573" y="1083733"/>
                  <a:pt x="115532" y="1084419"/>
                  <a:pt x="172720" y="1076960"/>
                </a:cubicBezTo>
                <a:cubicBezTo>
                  <a:pt x="193959" y="1074190"/>
                  <a:pt x="213360" y="1063413"/>
                  <a:pt x="233680" y="1056640"/>
                </a:cubicBezTo>
                <a:cubicBezTo>
                  <a:pt x="243840" y="1053253"/>
                  <a:pt x="255249" y="1052421"/>
                  <a:pt x="264160" y="1046480"/>
                </a:cubicBezTo>
                <a:cubicBezTo>
                  <a:pt x="284480" y="1032933"/>
                  <a:pt x="301952" y="1013563"/>
                  <a:pt x="325120" y="1005840"/>
                </a:cubicBezTo>
                <a:cubicBezTo>
                  <a:pt x="345440" y="999067"/>
                  <a:pt x="365300" y="990715"/>
                  <a:pt x="386080" y="985520"/>
                </a:cubicBezTo>
                <a:cubicBezTo>
                  <a:pt x="422613" y="976387"/>
                  <a:pt x="438825" y="971649"/>
                  <a:pt x="477520" y="965200"/>
                </a:cubicBezTo>
                <a:cubicBezTo>
                  <a:pt x="551681" y="952840"/>
                  <a:pt x="577886" y="952381"/>
                  <a:pt x="660400" y="944880"/>
                </a:cubicBezTo>
                <a:cubicBezTo>
                  <a:pt x="679541" y="925739"/>
                  <a:pt x="695899" y="905396"/>
                  <a:pt x="721360" y="894080"/>
                </a:cubicBezTo>
                <a:cubicBezTo>
                  <a:pt x="740933" y="885381"/>
                  <a:pt x="764498" y="885641"/>
                  <a:pt x="782320" y="873760"/>
                </a:cubicBezTo>
                <a:cubicBezTo>
                  <a:pt x="792480" y="866987"/>
                  <a:pt x="801642" y="858399"/>
                  <a:pt x="812800" y="853440"/>
                </a:cubicBezTo>
                <a:cubicBezTo>
                  <a:pt x="832373" y="844741"/>
                  <a:pt x="855938" y="845001"/>
                  <a:pt x="873760" y="833120"/>
                </a:cubicBezTo>
                <a:cubicBezTo>
                  <a:pt x="883920" y="826347"/>
                  <a:pt x="894859" y="820617"/>
                  <a:pt x="904240" y="812800"/>
                </a:cubicBezTo>
                <a:cubicBezTo>
                  <a:pt x="915278" y="803602"/>
                  <a:pt x="922765" y="790290"/>
                  <a:pt x="934720" y="782320"/>
                </a:cubicBezTo>
                <a:cubicBezTo>
                  <a:pt x="943631" y="776379"/>
                  <a:pt x="955621" y="776949"/>
                  <a:pt x="965200" y="772160"/>
                </a:cubicBezTo>
                <a:cubicBezTo>
                  <a:pt x="1043982" y="732769"/>
                  <a:pt x="949548" y="767217"/>
                  <a:pt x="1026160" y="741680"/>
                </a:cubicBezTo>
                <a:cubicBezTo>
                  <a:pt x="1060027" y="745067"/>
                  <a:pt x="1094307" y="745568"/>
                  <a:pt x="1127760" y="751840"/>
                </a:cubicBezTo>
                <a:lnTo>
                  <a:pt x="1219200" y="782320"/>
                </a:lnTo>
                <a:cubicBezTo>
                  <a:pt x="1229360" y="785707"/>
                  <a:pt x="1239078" y="790965"/>
                  <a:pt x="1249680" y="792480"/>
                </a:cubicBezTo>
                <a:cubicBezTo>
                  <a:pt x="1361171" y="808407"/>
                  <a:pt x="1296935" y="800651"/>
                  <a:pt x="1442720" y="812800"/>
                </a:cubicBezTo>
                <a:cubicBezTo>
                  <a:pt x="1469574" y="819513"/>
                  <a:pt x="1529569" y="762000"/>
                  <a:pt x="1554480" y="762000"/>
                </a:cubicBezTo>
                <a:cubicBezTo>
                  <a:pt x="1598637" y="762000"/>
                  <a:pt x="1632373" y="826347"/>
                  <a:pt x="1676400" y="822960"/>
                </a:cubicBezTo>
                <a:cubicBezTo>
                  <a:pt x="1787560" y="785907"/>
                  <a:pt x="1619187" y="845001"/>
                  <a:pt x="1737360" y="792480"/>
                </a:cubicBezTo>
                <a:cubicBezTo>
                  <a:pt x="1870361" y="733368"/>
                  <a:pt x="1718154" y="816418"/>
                  <a:pt x="1879600" y="751840"/>
                </a:cubicBezTo>
                <a:cubicBezTo>
                  <a:pt x="1962001" y="718880"/>
                  <a:pt x="1912253" y="733335"/>
                  <a:pt x="2032000" y="721360"/>
                </a:cubicBezTo>
                <a:cubicBezTo>
                  <a:pt x="2059093" y="724747"/>
                  <a:pt x="2086293" y="727368"/>
                  <a:pt x="2113280" y="731520"/>
                </a:cubicBezTo>
                <a:cubicBezTo>
                  <a:pt x="2130348" y="734146"/>
                  <a:pt x="2146811" y="741680"/>
                  <a:pt x="2164080" y="741680"/>
                </a:cubicBezTo>
                <a:cubicBezTo>
                  <a:pt x="2214993" y="741680"/>
                  <a:pt x="2265680" y="734907"/>
                  <a:pt x="2316480" y="731520"/>
                </a:cubicBezTo>
                <a:cubicBezTo>
                  <a:pt x="2326640" y="724747"/>
                  <a:pt x="2336038" y="716661"/>
                  <a:pt x="2346960" y="711200"/>
                </a:cubicBezTo>
                <a:cubicBezTo>
                  <a:pt x="2375333" y="697014"/>
                  <a:pt x="2422351" y="694624"/>
                  <a:pt x="2448560" y="690880"/>
                </a:cubicBezTo>
                <a:cubicBezTo>
                  <a:pt x="2522767" y="666144"/>
                  <a:pt x="2488740" y="675755"/>
                  <a:pt x="2550160" y="660400"/>
                </a:cubicBezTo>
                <a:cubicBezTo>
                  <a:pt x="2563707" y="650240"/>
                  <a:pt x="2575654" y="637493"/>
                  <a:pt x="2590800" y="629920"/>
                </a:cubicBezTo>
                <a:cubicBezTo>
                  <a:pt x="2667405" y="591618"/>
                  <a:pt x="2767201" y="603524"/>
                  <a:pt x="2844800" y="599440"/>
                </a:cubicBezTo>
                <a:cubicBezTo>
                  <a:pt x="2854960" y="596053"/>
                  <a:pt x="2865701" y="594069"/>
                  <a:pt x="2875280" y="589280"/>
                </a:cubicBezTo>
                <a:cubicBezTo>
                  <a:pt x="2906730" y="573555"/>
                  <a:pt x="2914185" y="556888"/>
                  <a:pt x="2946400" y="538480"/>
                </a:cubicBezTo>
                <a:cubicBezTo>
                  <a:pt x="2955699" y="533167"/>
                  <a:pt x="2967036" y="532539"/>
                  <a:pt x="2976880" y="528320"/>
                </a:cubicBezTo>
                <a:cubicBezTo>
                  <a:pt x="2990801" y="522354"/>
                  <a:pt x="3003339" y="513318"/>
                  <a:pt x="3017520" y="508000"/>
                </a:cubicBezTo>
                <a:cubicBezTo>
                  <a:pt x="3068552" y="488863"/>
                  <a:pt x="3165837" y="490149"/>
                  <a:pt x="3200400" y="487680"/>
                </a:cubicBezTo>
                <a:cubicBezTo>
                  <a:pt x="3213947" y="484293"/>
                  <a:pt x="3227665" y="481532"/>
                  <a:pt x="3241040" y="477520"/>
                </a:cubicBezTo>
                <a:cubicBezTo>
                  <a:pt x="3261556" y="471365"/>
                  <a:pt x="3281220" y="462395"/>
                  <a:pt x="3302000" y="457200"/>
                </a:cubicBezTo>
                <a:cubicBezTo>
                  <a:pt x="3315547" y="453813"/>
                  <a:pt x="3328710" y="448001"/>
                  <a:pt x="3342640" y="447040"/>
                </a:cubicBezTo>
                <a:cubicBezTo>
                  <a:pt x="3427174" y="441210"/>
                  <a:pt x="3511973" y="440267"/>
                  <a:pt x="3596640" y="436880"/>
                </a:cubicBezTo>
                <a:cubicBezTo>
                  <a:pt x="3853688" y="404749"/>
                  <a:pt x="3533797" y="436880"/>
                  <a:pt x="3738880" y="436880"/>
                </a:cubicBezTo>
                <a:cubicBezTo>
                  <a:pt x="3793172" y="436880"/>
                  <a:pt x="3847253" y="430107"/>
                  <a:pt x="3901440" y="426720"/>
                </a:cubicBezTo>
                <a:cubicBezTo>
                  <a:pt x="3921760" y="419947"/>
                  <a:pt x="3941272" y="409921"/>
                  <a:pt x="3962400" y="406400"/>
                </a:cubicBezTo>
                <a:cubicBezTo>
                  <a:pt x="4044488" y="392719"/>
                  <a:pt x="4003817" y="402754"/>
                  <a:pt x="4084320" y="375920"/>
                </a:cubicBezTo>
                <a:cubicBezTo>
                  <a:pt x="4094480" y="372533"/>
                  <a:pt x="4105889" y="371701"/>
                  <a:pt x="4114800" y="365760"/>
                </a:cubicBezTo>
                <a:lnTo>
                  <a:pt x="4145280" y="345440"/>
                </a:lnTo>
                <a:cubicBezTo>
                  <a:pt x="4263082" y="352370"/>
                  <a:pt x="4344847" y="364672"/>
                  <a:pt x="4460240" y="345440"/>
                </a:cubicBezTo>
                <a:cubicBezTo>
                  <a:pt x="4475180" y="342950"/>
                  <a:pt x="4486699" y="330438"/>
                  <a:pt x="4500880" y="325120"/>
                </a:cubicBezTo>
                <a:cubicBezTo>
                  <a:pt x="4513955" y="320217"/>
                  <a:pt x="4527973" y="318347"/>
                  <a:pt x="4541520" y="314960"/>
                </a:cubicBezTo>
                <a:cubicBezTo>
                  <a:pt x="4554167" y="295989"/>
                  <a:pt x="4571612" y="265504"/>
                  <a:pt x="4592320" y="254000"/>
                </a:cubicBezTo>
                <a:cubicBezTo>
                  <a:pt x="4611044" y="243598"/>
                  <a:pt x="4653280" y="233680"/>
                  <a:pt x="4653280" y="233680"/>
                </a:cubicBezTo>
                <a:cubicBezTo>
                  <a:pt x="4724211" y="162749"/>
                  <a:pt x="4690654" y="194733"/>
                  <a:pt x="4714240" y="193040"/>
                </a:cubicBezTo>
                <a:cubicBezTo>
                  <a:pt x="4737826" y="191347"/>
                  <a:pt x="4780926" y="233231"/>
                  <a:pt x="4794798" y="223520"/>
                </a:cubicBezTo>
                <a:cubicBezTo>
                  <a:pt x="4905261" y="146196"/>
                  <a:pt x="4841120" y="110067"/>
                  <a:pt x="4856480" y="101600"/>
                </a:cubicBezTo>
                <a:cubicBezTo>
                  <a:pt x="4871840" y="93133"/>
                  <a:pt x="4871690" y="167640"/>
                  <a:pt x="4886960" y="172720"/>
                </a:cubicBezTo>
                <a:cubicBezTo>
                  <a:pt x="4902230" y="177800"/>
                  <a:pt x="4931168" y="152400"/>
                  <a:pt x="4948101" y="132080"/>
                </a:cubicBezTo>
                <a:cubicBezTo>
                  <a:pt x="4965034" y="111760"/>
                  <a:pt x="4976737" y="55880"/>
                  <a:pt x="4988560" y="50800"/>
                </a:cubicBezTo>
                <a:cubicBezTo>
                  <a:pt x="5000383" y="45720"/>
                  <a:pt x="5006995" y="103607"/>
                  <a:pt x="5019040" y="101600"/>
                </a:cubicBezTo>
                <a:cubicBezTo>
                  <a:pt x="5069260" y="93230"/>
                  <a:pt x="5120640" y="23707"/>
                  <a:pt x="5171440" y="20320"/>
                </a:cubicBezTo>
                <a:cubicBezTo>
                  <a:pt x="5185813" y="15529"/>
                  <a:pt x="5229803" y="0"/>
                  <a:pt x="5242560" y="0"/>
                </a:cubicBezTo>
                <a:cubicBezTo>
                  <a:pt x="5293473" y="0"/>
                  <a:pt x="5344160" y="6773"/>
                  <a:pt x="5394960" y="10160"/>
                </a:cubicBezTo>
                <a:cubicBezTo>
                  <a:pt x="5485301" y="40274"/>
                  <a:pt x="5349219" y="-2289"/>
                  <a:pt x="5567680" y="30480"/>
                </a:cubicBezTo>
                <a:cubicBezTo>
                  <a:pt x="5588862" y="33657"/>
                  <a:pt x="5608320" y="44027"/>
                  <a:pt x="5628640" y="50800"/>
                </a:cubicBezTo>
                <a:cubicBezTo>
                  <a:pt x="5672367" y="65376"/>
                  <a:pt x="5648730" y="58363"/>
                  <a:pt x="5699760" y="71120"/>
                </a:cubicBezTo>
                <a:cubicBezTo>
                  <a:pt x="5737013" y="67733"/>
                  <a:pt x="5774839" y="68296"/>
                  <a:pt x="5811520" y="60960"/>
                </a:cubicBezTo>
                <a:cubicBezTo>
                  <a:pt x="5826372" y="57990"/>
                  <a:pt x="5838098" y="46265"/>
                  <a:pt x="5852160" y="40640"/>
                </a:cubicBezTo>
                <a:cubicBezTo>
                  <a:pt x="5860856" y="37161"/>
                  <a:pt x="5935048" y="11657"/>
                  <a:pt x="5953760" y="10160"/>
                </a:cubicBezTo>
                <a:cubicBezTo>
                  <a:pt x="6024734" y="4482"/>
                  <a:pt x="6096000" y="3387"/>
                  <a:pt x="6167120" y="0"/>
                </a:cubicBezTo>
                <a:cubicBezTo>
                  <a:pt x="6200987" y="3387"/>
                  <a:pt x="6235148" y="4565"/>
                  <a:pt x="6268720" y="10160"/>
                </a:cubicBezTo>
                <a:cubicBezTo>
                  <a:pt x="6314555" y="17799"/>
                  <a:pt x="6341083" y="27508"/>
                  <a:pt x="6380480" y="40640"/>
                </a:cubicBezTo>
                <a:cubicBezTo>
                  <a:pt x="6670224" y="34727"/>
                  <a:pt x="6779933" y="16380"/>
                  <a:pt x="7010400" y="40640"/>
                </a:cubicBezTo>
                <a:cubicBezTo>
                  <a:pt x="7030887" y="42797"/>
                  <a:pt x="7051040" y="47413"/>
                  <a:pt x="7071360" y="50800"/>
                </a:cubicBezTo>
                <a:cubicBezTo>
                  <a:pt x="7170459" y="44606"/>
                  <a:pt x="7308278" y="29417"/>
                  <a:pt x="7406640" y="50800"/>
                </a:cubicBezTo>
                <a:cubicBezTo>
                  <a:pt x="7430504" y="55988"/>
                  <a:pt x="7444432" y="83717"/>
                  <a:pt x="7467600" y="91440"/>
                </a:cubicBezTo>
                <a:cubicBezTo>
                  <a:pt x="7547837" y="118186"/>
                  <a:pt x="7507141" y="111760"/>
                  <a:pt x="7589520" y="111760"/>
                </a:cubicBezTo>
              </a:path>
            </a:pathLst>
          </a:custGeom>
          <a:noFill/>
          <a:ln w="158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208155" y="1623096"/>
            <a:ext cx="1242165" cy="29793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740642" y="1623096"/>
            <a:ext cx="7277215" cy="1314396"/>
            <a:chOff x="1740642" y="1623096"/>
            <a:chExt cx="7277215" cy="131439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576830" y="2458720"/>
              <a:ext cx="0" cy="478772"/>
            </a:xfrm>
            <a:prstGeom prst="line">
              <a:avLst/>
            </a:prstGeom>
            <a:ln>
              <a:solidFill>
                <a:srgbClr val="D9D9D9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724400" y="2071388"/>
              <a:ext cx="0" cy="478772"/>
            </a:xfrm>
            <a:prstGeom prst="line">
              <a:avLst/>
            </a:prstGeom>
            <a:ln>
              <a:solidFill>
                <a:srgbClr val="D9D9D9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797125" y="1906508"/>
              <a:ext cx="0" cy="478772"/>
            </a:xfrm>
            <a:prstGeom prst="line">
              <a:avLst/>
            </a:prstGeom>
            <a:ln>
              <a:solidFill>
                <a:srgbClr val="D9D9D9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870135" y="1703273"/>
              <a:ext cx="0" cy="478772"/>
            </a:xfrm>
            <a:prstGeom prst="line">
              <a:avLst/>
            </a:prstGeom>
            <a:ln>
              <a:solidFill>
                <a:srgbClr val="D9D9D9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943482" y="1623096"/>
              <a:ext cx="0" cy="478772"/>
            </a:xfrm>
            <a:prstGeom prst="line">
              <a:avLst/>
            </a:prstGeom>
            <a:ln>
              <a:solidFill>
                <a:srgbClr val="D9D9D9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017857" y="1667122"/>
              <a:ext cx="0" cy="478772"/>
            </a:xfrm>
            <a:prstGeom prst="line">
              <a:avLst/>
            </a:prstGeom>
            <a:ln>
              <a:solidFill>
                <a:srgbClr val="D9D9D9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4301200" y="2296246"/>
              <a:ext cx="2032481" cy="641"/>
            </a:xfrm>
            <a:prstGeom prst="line">
              <a:avLst/>
            </a:prstGeom>
            <a:ln>
              <a:solidFill>
                <a:srgbClr val="D9D9D9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101789" y="1765981"/>
              <a:ext cx="1682043" cy="0"/>
            </a:xfrm>
            <a:prstGeom prst="line">
              <a:avLst/>
            </a:prstGeom>
            <a:ln>
              <a:solidFill>
                <a:srgbClr val="D9D9D9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740642" y="2824804"/>
              <a:ext cx="2560320" cy="3120"/>
            </a:xfrm>
            <a:prstGeom prst="line">
              <a:avLst/>
            </a:prstGeom>
            <a:ln>
              <a:solidFill>
                <a:srgbClr val="D9D9D9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652187" y="2310774"/>
              <a:ext cx="0" cy="478772"/>
            </a:xfrm>
            <a:prstGeom prst="line">
              <a:avLst/>
            </a:prstGeom>
            <a:ln>
              <a:solidFill>
                <a:srgbClr val="D9D9D9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4026908" y="5701274"/>
            <a:ext cx="439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K-Means 10K performance on 16 nodes</a:t>
            </a:r>
          </a:p>
        </p:txBody>
      </p:sp>
    </p:spTree>
    <p:extLst>
      <p:ext uri="{BB962C8B-B14F-4D97-AF65-F5344CB8AC3E}">
        <p14:creationId xmlns:p14="http://schemas.microsoft.com/office/powerpoint/2010/main" val="28528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  <p:bldP spid="3" grpId="0"/>
      <p:bldP spid="11" grpId="0"/>
      <p:bldP spid="13" grpId="0"/>
      <p:bldP spid="14" grpId="0"/>
      <p:bldP spid="15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Collective communications are expensive.</a:t>
            </a:r>
          </a:p>
          <a:p>
            <a:pPr lvl="1"/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r>
              <a:rPr lang="en-US" dirty="0"/>
              <a:t>, broadcast.</a:t>
            </a:r>
          </a:p>
          <a:p>
            <a:pPr lvl="1"/>
            <a:r>
              <a:rPr lang="en-US" dirty="0"/>
              <a:t>Frequently used in parallel machine learning</a:t>
            </a:r>
          </a:p>
          <a:p>
            <a:pPr lvl="1"/>
            <a:r>
              <a:rPr lang="en-US" dirty="0"/>
              <a:t>E.g.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Ph.D. Dissertation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57" y="2527437"/>
            <a:ext cx="5883663" cy="2761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499" y="5437127"/>
            <a:ext cx="66688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 million double values distributed uniformly over 48 nodes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201150" y="2820403"/>
            <a:ext cx="4868930" cy="209288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Identical message size per node, yet 24 MPI is ~10 times slower than 1 MPI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Suggests #ranks per node should be 1 for the best performance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How to reduce this cost?</a:t>
            </a:r>
          </a:p>
        </p:txBody>
      </p:sp>
    </p:spTree>
    <p:extLst>
      <p:ext uri="{BB962C8B-B14F-4D97-AF65-F5344CB8AC3E}">
        <p14:creationId xmlns:p14="http://schemas.microsoft.com/office/powerpoint/2010/main" val="29490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3" y="923278"/>
            <a:ext cx="7386915" cy="4993559"/>
          </a:xfrm>
        </p:spPr>
        <p:txBody>
          <a:bodyPr/>
          <a:lstStyle/>
          <a:p>
            <a:r>
              <a:rPr lang="en-US" dirty="0"/>
              <a:t>Shared Memory (SM) </a:t>
            </a:r>
            <a:r>
              <a:rPr lang="en-US" dirty="0" smtClean="0"/>
              <a:t>for inter-process communication (IPC).</a:t>
            </a:r>
            <a:endParaRPr lang="en-US" dirty="0"/>
          </a:p>
          <a:p>
            <a:pPr lvl="1"/>
            <a:r>
              <a:rPr lang="en-US" dirty="0"/>
              <a:t>Custom Java implementation in SPIDAL.</a:t>
            </a:r>
          </a:p>
          <a:p>
            <a:pPr lvl="2"/>
            <a:r>
              <a:rPr lang="en-US" dirty="0"/>
              <a:t>Uses </a:t>
            </a:r>
            <a:r>
              <a:rPr lang="en-US" dirty="0" err="1">
                <a:hlinkClick r:id="rId3"/>
              </a:rPr>
              <a:t>OpenHFT</a:t>
            </a:r>
            <a:r>
              <a:rPr lang="en-US" dirty="0" err="1"/>
              <a:t>’s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Bytes</a:t>
            </a:r>
            <a:r>
              <a:rPr lang="en-US" dirty="0"/>
              <a:t> API.</a:t>
            </a:r>
          </a:p>
          <a:p>
            <a:pPr lvl="1"/>
            <a:r>
              <a:rPr lang="en-US" dirty="0"/>
              <a:t>Reduce network communications to the number of nodes.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Ph.D. Dissertation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32" y="2713458"/>
            <a:ext cx="4519798" cy="29414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55275" y="5797228"/>
            <a:ext cx="2533312" cy="36933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lvl="2"/>
            <a:r>
              <a:rPr lang="en-US" dirty="0"/>
              <a:t>Java SM architecture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75" y="256192"/>
            <a:ext cx="4343162" cy="24164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59" y="3233982"/>
            <a:ext cx="4327721" cy="24209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15388" y="2677125"/>
            <a:ext cx="4326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Java DA-MDS 100k communication on 48 of 24-core nodes</a:t>
            </a:r>
            <a:endParaRPr lang="en-US" sz="12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08917" y="5654915"/>
            <a:ext cx="4326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Java DA-MDS 200k communication on 48 of 24-core nodes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06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Performance: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970" y="923278"/>
            <a:ext cx="13266660" cy="57646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12/08/2016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IEEE BigData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9</a:t>
            </a:fld>
            <a:endParaRPr lang="en-US" dirty="0"/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8" y="995854"/>
            <a:ext cx="5704932" cy="31593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2598" y="4335023"/>
            <a:ext cx="57049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Java K-Means 1 mil points and 1k centers performance on 16 nodes for LRT-FJ and LRT-BSP with varying affinity patterns over varying threads and processes.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902" y="995854"/>
            <a:ext cx="6156783" cy="31593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58058" y="4335023"/>
            <a:ext cx="537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Java vs C K-Means LRT-BSP affinity CE performance for 1 mil points with 1k,10k,50k,100k, and 500k centers on 16 nodes over varying threads and processes.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14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1.8"/>
</p:tagLst>
</file>

<file path=ppt/theme/theme1.xml><?xml version="1.0" encoding="utf-8"?>
<a:theme xmlns:a="http://schemas.openxmlformats.org/drawingml/2006/main" name="mycust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custom" id="{AE4AB057-9055-4329-A336-F7CCA9DC061F}" vid="{C99E949D-133A-41F8-A69B-439A91FD3F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40249</TotalTime>
  <Words>1372</Words>
  <Application>Microsoft Macintosh PowerPoint</Application>
  <PresentationFormat>Widescreen</PresentationFormat>
  <Paragraphs>325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 Unicode MS</vt:lpstr>
      <vt:lpstr>Calibri</vt:lpstr>
      <vt:lpstr>Century Schoolbook</vt:lpstr>
      <vt:lpstr>Consolas</vt:lpstr>
      <vt:lpstr>Helvetica</vt:lpstr>
      <vt:lpstr>Iskoola Pota</vt:lpstr>
      <vt:lpstr>Times New Roman</vt:lpstr>
      <vt:lpstr>Wingdings</vt:lpstr>
      <vt:lpstr>Wingdings 2</vt:lpstr>
      <vt:lpstr>Arial</vt:lpstr>
      <vt:lpstr>mycustom</vt:lpstr>
      <vt:lpstr>Java Thread and Process Performance for Parallel Machine Learning on Multicore HPC Clusters </vt:lpstr>
      <vt:lpstr>Performance on Multicore HPC Clusters</vt:lpstr>
      <vt:lpstr>Performance Factors</vt:lpstr>
      <vt:lpstr>Thread Models</vt:lpstr>
      <vt:lpstr>Affinity</vt:lpstr>
      <vt:lpstr>A Quick Peek into Performance </vt:lpstr>
      <vt:lpstr>Communication Mechanisms</vt:lpstr>
      <vt:lpstr>Communication Mechanisms</vt:lpstr>
      <vt:lpstr>Performance: K-Means</vt:lpstr>
      <vt:lpstr>Performance: K-Means</vt:lpstr>
      <vt:lpstr>K-Means Clustering</vt:lpstr>
      <vt:lpstr>Performance: Multidimensional Scaling</vt:lpstr>
      <vt:lpstr>Performance: Multidimensional Scaling</vt:lpstr>
      <vt:lpstr>Acknowledgement</vt:lpstr>
      <vt:lpstr>Backup Slides</vt:lpstr>
      <vt:lpstr>Other Factors</vt:lpstr>
      <vt:lpstr>Other Factors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SPIDAL Java High Performance Data Analytics with Java on Large Multicore HPC Clusters</dc:title>
  <dc:creator>Saliya Ekanayake</dc:creator>
  <cp:lastModifiedBy>Saliya Ekanayake</cp:lastModifiedBy>
  <cp:revision>404</cp:revision>
  <cp:lastPrinted>2016-09-28T12:49:45Z</cp:lastPrinted>
  <dcterms:created xsi:type="dcterms:W3CDTF">2016-03-23T01:55:27Z</dcterms:created>
  <dcterms:modified xsi:type="dcterms:W3CDTF">2016-12-07T18:04:39Z</dcterms:modified>
</cp:coreProperties>
</file>