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21945600"/>
  <p:notesSz cx="6858000" cy="9144000"/>
  <p:defaultTextStyle>
    <a:defPPr>
      <a:defRPr lang="en-US"/>
    </a:defPPr>
    <a:lvl1pPr marL="0" algn="l" defTabSz="1463040" rtl="0" eaLnBrk="1" latinLnBrk="0" hangingPunct="1">
      <a:defRPr sz="5800" kern="1200">
        <a:solidFill>
          <a:schemeClr val="tx1"/>
        </a:solidFill>
        <a:latin typeface="+mn-lt"/>
        <a:ea typeface="+mn-ea"/>
        <a:cs typeface="+mn-cs"/>
      </a:defRPr>
    </a:lvl1pPr>
    <a:lvl2pPr marL="1463040" algn="l" defTabSz="1463040" rtl="0" eaLnBrk="1" latinLnBrk="0" hangingPunct="1">
      <a:defRPr sz="5800" kern="1200">
        <a:solidFill>
          <a:schemeClr val="tx1"/>
        </a:solidFill>
        <a:latin typeface="+mn-lt"/>
        <a:ea typeface="+mn-ea"/>
        <a:cs typeface="+mn-cs"/>
      </a:defRPr>
    </a:lvl2pPr>
    <a:lvl3pPr marL="2926080" algn="l" defTabSz="1463040" rtl="0" eaLnBrk="1" latinLnBrk="0" hangingPunct="1">
      <a:defRPr sz="5800" kern="1200">
        <a:solidFill>
          <a:schemeClr val="tx1"/>
        </a:solidFill>
        <a:latin typeface="+mn-lt"/>
        <a:ea typeface="+mn-ea"/>
        <a:cs typeface="+mn-cs"/>
      </a:defRPr>
    </a:lvl3pPr>
    <a:lvl4pPr marL="4389120" algn="l" defTabSz="1463040" rtl="0" eaLnBrk="1" latinLnBrk="0" hangingPunct="1">
      <a:defRPr sz="5800" kern="1200">
        <a:solidFill>
          <a:schemeClr val="tx1"/>
        </a:solidFill>
        <a:latin typeface="+mn-lt"/>
        <a:ea typeface="+mn-ea"/>
        <a:cs typeface="+mn-cs"/>
      </a:defRPr>
    </a:lvl4pPr>
    <a:lvl5pPr marL="5852160" algn="l" defTabSz="1463040" rtl="0" eaLnBrk="1" latinLnBrk="0" hangingPunct="1">
      <a:defRPr sz="5800" kern="1200">
        <a:solidFill>
          <a:schemeClr val="tx1"/>
        </a:solidFill>
        <a:latin typeface="+mn-lt"/>
        <a:ea typeface="+mn-ea"/>
        <a:cs typeface="+mn-cs"/>
      </a:defRPr>
    </a:lvl5pPr>
    <a:lvl6pPr marL="7315200" algn="l" defTabSz="1463040" rtl="0" eaLnBrk="1" latinLnBrk="0" hangingPunct="1">
      <a:defRPr sz="5800" kern="1200">
        <a:solidFill>
          <a:schemeClr val="tx1"/>
        </a:solidFill>
        <a:latin typeface="+mn-lt"/>
        <a:ea typeface="+mn-ea"/>
        <a:cs typeface="+mn-cs"/>
      </a:defRPr>
    </a:lvl6pPr>
    <a:lvl7pPr marL="8778240" algn="l" defTabSz="1463040" rtl="0" eaLnBrk="1" latinLnBrk="0" hangingPunct="1">
      <a:defRPr sz="5800" kern="1200">
        <a:solidFill>
          <a:schemeClr val="tx1"/>
        </a:solidFill>
        <a:latin typeface="+mn-lt"/>
        <a:ea typeface="+mn-ea"/>
        <a:cs typeface="+mn-cs"/>
      </a:defRPr>
    </a:lvl7pPr>
    <a:lvl8pPr marL="10241280" algn="l" defTabSz="1463040" rtl="0" eaLnBrk="1" latinLnBrk="0" hangingPunct="1">
      <a:defRPr sz="5800" kern="1200">
        <a:solidFill>
          <a:schemeClr val="tx1"/>
        </a:solidFill>
        <a:latin typeface="+mn-lt"/>
        <a:ea typeface="+mn-ea"/>
        <a:cs typeface="+mn-cs"/>
      </a:defRPr>
    </a:lvl8pPr>
    <a:lvl9pPr marL="11704320" algn="l" defTabSz="1463040"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32" autoAdjust="0"/>
    <p:restoredTop sz="94660"/>
  </p:normalViewPr>
  <p:slideViewPr>
    <p:cSldViewPr snapToGrid="0" snapToObjects="1">
      <p:cViewPr varScale="1">
        <p:scale>
          <a:sx n="38" d="100"/>
          <a:sy n="38" d="100"/>
        </p:scale>
        <p:origin x="462" y="126"/>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a:prstGeom prst="rect">
            <a:avLst/>
          </a:prstGeo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5" name="Footer Placeholder 4"/>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5120641"/>
            <a:ext cx="29626560" cy="1448308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5" name="Footer Placeholder 4"/>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3"/>
            <a:ext cx="7406640" cy="1872488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3"/>
            <a:ext cx="21671280" cy="1872488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5" name="Footer Placeholder 4"/>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45920" y="5120641"/>
            <a:ext cx="29626560" cy="144830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5" name="Footer Placeholder 4"/>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a:prstGeom prst="rect">
            <a:avLst/>
          </a:prstGeo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a:prstGeom prst="rect">
            <a:avLst/>
          </a:prstGeom>
        </p:spPr>
        <p:txBody>
          <a:bodyPr anchor="b"/>
          <a:lstStyle>
            <a:lvl1pPr marL="0" indent="0">
              <a:buNone/>
              <a:defRPr sz="6400">
                <a:solidFill>
                  <a:schemeClr val="tx1">
                    <a:tint val="75000"/>
                  </a:schemeClr>
                </a:solidFill>
              </a:defRPr>
            </a:lvl1pPr>
            <a:lvl2pPr marL="1463040" indent="0">
              <a:buNone/>
              <a:defRPr sz="5800">
                <a:solidFill>
                  <a:schemeClr val="tx1">
                    <a:tint val="75000"/>
                  </a:schemeClr>
                </a:solidFill>
              </a:defRPr>
            </a:lvl2pPr>
            <a:lvl3pPr marL="2926080" indent="0">
              <a:buNone/>
              <a:defRPr sz="5100">
                <a:solidFill>
                  <a:schemeClr val="tx1">
                    <a:tint val="75000"/>
                  </a:schemeClr>
                </a:solidFill>
              </a:defRPr>
            </a:lvl3pPr>
            <a:lvl4pPr marL="4389120" indent="0">
              <a:buNone/>
              <a:defRPr sz="4500">
                <a:solidFill>
                  <a:schemeClr val="tx1">
                    <a:tint val="75000"/>
                  </a:schemeClr>
                </a:solidFill>
              </a:defRPr>
            </a:lvl4pPr>
            <a:lvl5pPr marL="5852160" indent="0">
              <a:buNone/>
              <a:defRPr sz="4500">
                <a:solidFill>
                  <a:schemeClr val="tx1">
                    <a:tint val="75000"/>
                  </a:schemeClr>
                </a:solidFill>
              </a:defRPr>
            </a:lvl5pPr>
            <a:lvl6pPr marL="7315200" indent="0">
              <a:buNone/>
              <a:defRPr sz="4500">
                <a:solidFill>
                  <a:schemeClr val="tx1">
                    <a:tint val="75000"/>
                  </a:schemeClr>
                </a:solidFill>
              </a:defRPr>
            </a:lvl6pPr>
            <a:lvl7pPr marL="8778240" indent="0">
              <a:buNone/>
              <a:defRPr sz="4500">
                <a:solidFill>
                  <a:schemeClr val="tx1">
                    <a:tint val="75000"/>
                  </a:schemeClr>
                </a:solidFill>
              </a:defRPr>
            </a:lvl7pPr>
            <a:lvl8pPr marL="10241280" indent="0">
              <a:buNone/>
              <a:defRPr sz="4500">
                <a:solidFill>
                  <a:schemeClr val="tx1">
                    <a:tint val="75000"/>
                  </a:schemeClr>
                </a:solidFill>
              </a:defRPr>
            </a:lvl8pPr>
            <a:lvl9pPr marL="11704320"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5" name="Footer Placeholder 4"/>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1"/>
            <a:ext cx="14538960" cy="14483082"/>
          </a:xfrm>
          <a:prstGeom prst="rect">
            <a:avLst/>
          </a:prstGeo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1"/>
            <a:ext cx="14538960" cy="14483082"/>
          </a:xfrm>
          <a:prstGeom prst="rect">
            <a:avLst/>
          </a:prstGeo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6" name="Footer Placeholder 5"/>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7" name="Slide Number Placeholder 6"/>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a:prstGeom prst="rect">
            <a:avLst/>
          </a:prstGeo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a:prstGeom prst="rect">
            <a:avLst/>
          </a:prstGeo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a:prstGeom prst="rect">
            <a:avLst/>
          </a:prstGeo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a:prstGeom prst="rect">
            <a:avLst/>
          </a:prstGeo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8" name="Footer Placeholder 7"/>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9" name="Slide Number Placeholder 8"/>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4" name="Footer Placeholder 3"/>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5" name="Slide Number Placeholder 4"/>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3" name="Footer Placeholder 2"/>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4" name="Slide Number Placeholder 3"/>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1" y="873760"/>
            <a:ext cx="10829927" cy="3718560"/>
          </a:xfrm>
          <a:prstGeom prst="rect">
            <a:avLst/>
          </a:prstGeo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a:prstGeom prst="rect">
            <a:avLst/>
          </a:prstGeom>
        </p:spPr>
        <p:txBody>
          <a:bodyPr/>
          <a:lstStyle>
            <a:lvl1pPr>
              <a:defRPr sz="102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1" y="4592321"/>
            <a:ext cx="10829927" cy="15011402"/>
          </a:xfrm>
          <a:prstGeom prst="rect">
            <a:avLst/>
          </a:prstGeo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smtClean="0"/>
              <a:t>Click to edit Master text styles</a:t>
            </a:r>
          </a:p>
        </p:txBody>
      </p:sp>
      <p:sp>
        <p:nvSpPr>
          <p:cNvPr id="5" name="Date Placeholder 4"/>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6" name="Footer Placeholder 5"/>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7" name="Slide Number Placeholder 6"/>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a:prstGeom prst="rect">
            <a:avLst/>
          </a:prstGeo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a:prstGeom prst="rect">
            <a:avLst/>
          </a:prstGeom>
        </p:spPr>
        <p:txBody>
          <a:bodyPr/>
          <a:lstStyle>
            <a:lvl1pPr marL="0" indent="0">
              <a:buNone/>
              <a:defRPr sz="10200"/>
            </a:lvl1pPr>
            <a:lvl2pPr marL="1463040" indent="0">
              <a:buNone/>
              <a:defRPr sz="9000"/>
            </a:lvl2pPr>
            <a:lvl3pPr marL="2926080" indent="0">
              <a:buNone/>
              <a:defRPr sz="770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a:prstGeom prst="rect">
            <a:avLst/>
          </a:prstGeo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smtClean="0"/>
              <a:t>Click to edit Master text styles</a:t>
            </a:r>
          </a:p>
        </p:txBody>
      </p:sp>
      <p:sp>
        <p:nvSpPr>
          <p:cNvPr id="5" name="Date Placeholder 4"/>
          <p:cNvSpPr>
            <a:spLocks noGrp="1"/>
          </p:cNvSpPr>
          <p:nvPr>
            <p:ph type="dt" sz="half" idx="10"/>
          </p:nvPr>
        </p:nvSpPr>
        <p:spPr>
          <a:xfrm>
            <a:off x="1645920" y="20340322"/>
            <a:ext cx="7680960" cy="1168400"/>
          </a:xfrm>
          <a:prstGeom prst="rect">
            <a:avLst/>
          </a:prstGeom>
        </p:spPr>
        <p:txBody>
          <a:bodyPr/>
          <a:lstStyle/>
          <a:p>
            <a:fld id="{6D3337B5-D555-8B40-B9A5-1FAE1C64BA90}" type="datetimeFigureOut">
              <a:rPr lang="en-US" smtClean="0"/>
              <a:pPr/>
              <a:t>9/29/2014</a:t>
            </a:fld>
            <a:endParaRPr lang="en-US"/>
          </a:p>
        </p:txBody>
      </p:sp>
      <p:sp>
        <p:nvSpPr>
          <p:cNvPr id="6" name="Footer Placeholder 5"/>
          <p:cNvSpPr>
            <a:spLocks noGrp="1"/>
          </p:cNvSpPr>
          <p:nvPr>
            <p:ph type="ftr" sz="quarter" idx="11"/>
          </p:nvPr>
        </p:nvSpPr>
        <p:spPr>
          <a:xfrm>
            <a:off x="11247120" y="20340322"/>
            <a:ext cx="10424160" cy="1168400"/>
          </a:xfrm>
          <a:prstGeom prst="rect">
            <a:avLst/>
          </a:prstGeom>
        </p:spPr>
        <p:txBody>
          <a:bodyPr/>
          <a:lstStyle/>
          <a:p>
            <a:endParaRPr lang="en-US"/>
          </a:p>
        </p:txBody>
      </p:sp>
      <p:sp>
        <p:nvSpPr>
          <p:cNvPr id="7" name="Slide Number Placeholder 6"/>
          <p:cNvSpPr>
            <a:spLocks noGrp="1"/>
          </p:cNvSpPr>
          <p:nvPr>
            <p:ph type="sldNum" sz="quarter" idx="12"/>
          </p:nvPr>
        </p:nvSpPr>
        <p:spPr>
          <a:xfrm>
            <a:off x="23591520" y="20340322"/>
            <a:ext cx="7680960" cy="1168400"/>
          </a:xfrm>
          <a:prstGeom prst="rect">
            <a:avLst/>
          </a:prstGeom>
        </p:spPr>
        <p:txBody>
          <a:bodyPr/>
          <a:lstStyle/>
          <a:p>
            <a:fld id="{D9468DB8-F3A6-D445-8694-61AF149CA3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 y="18059885"/>
            <a:ext cx="32914288" cy="3885715"/>
          </a:xfrm>
          <a:prstGeom prst="rect">
            <a:avLst/>
          </a:prstGeom>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 y="0"/>
            <a:ext cx="32918397" cy="5238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463040" rtl="0" eaLnBrk="1" latinLnBrk="0" hangingPunct="1">
        <a:spcBef>
          <a:spcPct val="0"/>
        </a:spcBef>
        <a:buNone/>
        <a:defRPr sz="14100" kern="1200">
          <a:solidFill>
            <a:schemeClr val="tx1"/>
          </a:solidFill>
          <a:latin typeface="+mj-lt"/>
          <a:ea typeface="+mj-ea"/>
          <a:cs typeface="+mj-cs"/>
        </a:defRPr>
      </a:lvl1pPr>
    </p:titleStyle>
    <p:bodyStyle>
      <a:lvl1pPr marL="1097280" indent="-1097280" algn="l" defTabSz="1463040" rtl="0" eaLnBrk="1" latinLnBrk="0" hangingPunct="1">
        <a:spcBef>
          <a:spcPct val="20000"/>
        </a:spcBef>
        <a:buFont typeface="Arial"/>
        <a:buChar char="•"/>
        <a:defRPr sz="10200" kern="1200">
          <a:solidFill>
            <a:schemeClr val="tx1"/>
          </a:solidFill>
          <a:latin typeface="+mn-lt"/>
          <a:ea typeface="+mn-ea"/>
          <a:cs typeface="+mn-cs"/>
        </a:defRPr>
      </a:lvl1pPr>
      <a:lvl2pPr marL="2377440" indent="-914400" algn="l" defTabSz="1463040" rtl="0" eaLnBrk="1" latinLnBrk="0" hangingPunct="1">
        <a:spcBef>
          <a:spcPct val="20000"/>
        </a:spcBef>
        <a:buFont typeface="Arial"/>
        <a:buChar char="–"/>
        <a:defRPr sz="9000" kern="1200">
          <a:solidFill>
            <a:schemeClr val="tx1"/>
          </a:solidFill>
          <a:latin typeface="+mn-lt"/>
          <a:ea typeface="+mn-ea"/>
          <a:cs typeface="+mn-cs"/>
        </a:defRPr>
      </a:lvl2pPr>
      <a:lvl3pPr marL="3657600" indent="-731520" algn="l" defTabSz="1463040" rtl="0" eaLnBrk="1" latinLnBrk="0" hangingPunct="1">
        <a:spcBef>
          <a:spcPct val="20000"/>
        </a:spcBef>
        <a:buFont typeface="Arial"/>
        <a:buChar char="•"/>
        <a:defRPr sz="7700" kern="1200">
          <a:solidFill>
            <a:schemeClr val="tx1"/>
          </a:solidFill>
          <a:latin typeface="+mn-lt"/>
          <a:ea typeface="+mn-ea"/>
          <a:cs typeface="+mn-cs"/>
        </a:defRPr>
      </a:lvl3pPr>
      <a:lvl4pPr marL="5120640" indent="-731520" algn="l" defTabSz="1463040" rtl="0" eaLnBrk="1" latinLnBrk="0" hangingPunct="1">
        <a:spcBef>
          <a:spcPct val="20000"/>
        </a:spcBef>
        <a:buFont typeface="Arial"/>
        <a:buChar char="–"/>
        <a:defRPr sz="6400" kern="1200">
          <a:solidFill>
            <a:schemeClr val="tx1"/>
          </a:solidFill>
          <a:latin typeface="+mn-lt"/>
          <a:ea typeface="+mn-ea"/>
          <a:cs typeface="+mn-cs"/>
        </a:defRPr>
      </a:lvl4pPr>
      <a:lvl5pPr marL="6583680" indent="-731520" algn="l" defTabSz="1463040" rtl="0" eaLnBrk="1" latinLnBrk="0" hangingPunct="1">
        <a:spcBef>
          <a:spcPct val="20000"/>
        </a:spcBef>
        <a:buFont typeface="Arial"/>
        <a:buChar char="»"/>
        <a:defRPr sz="6400" kern="1200">
          <a:solidFill>
            <a:schemeClr val="tx1"/>
          </a:solidFill>
          <a:latin typeface="+mn-lt"/>
          <a:ea typeface="+mn-ea"/>
          <a:cs typeface="+mn-cs"/>
        </a:defRPr>
      </a:lvl5pPr>
      <a:lvl6pPr marL="8046720" indent="-731520" algn="l" defTabSz="1463040" rtl="0" eaLnBrk="1" latinLnBrk="0" hangingPunct="1">
        <a:spcBef>
          <a:spcPct val="20000"/>
        </a:spcBef>
        <a:buFont typeface="Arial"/>
        <a:buChar char="•"/>
        <a:defRPr sz="6400" kern="1200">
          <a:solidFill>
            <a:schemeClr val="tx1"/>
          </a:solidFill>
          <a:latin typeface="+mn-lt"/>
          <a:ea typeface="+mn-ea"/>
          <a:cs typeface="+mn-cs"/>
        </a:defRPr>
      </a:lvl6pPr>
      <a:lvl7pPr marL="9509760" indent="-731520" algn="l" defTabSz="1463040" rtl="0" eaLnBrk="1" latinLnBrk="0" hangingPunct="1">
        <a:spcBef>
          <a:spcPct val="20000"/>
        </a:spcBef>
        <a:buFont typeface="Arial"/>
        <a:buChar char="•"/>
        <a:defRPr sz="6400" kern="1200">
          <a:solidFill>
            <a:schemeClr val="tx1"/>
          </a:solidFill>
          <a:latin typeface="+mn-lt"/>
          <a:ea typeface="+mn-ea"/>
          <a:cs typeface="+mn-cs"/>
        </a:defRPr>
      </a:lvl7pPr>
      <a:lvl8pPr marL="10972800" indent="-731520" algn="l" defTabSz="1463040" rtl="0" eaLnBrk="1" latinLnBrk="0" hangingPunct="1">
        <a:spcBef>
          <a:spcPct val="20000"/>
        </a:spcBef>
        <a:buFont typeface="Arial"/>
        <a:buChar char="•"/>
        <a:defRPr sz="6400" kern="1200">
          <a:solidFill>
            <a:schemeClr val="tx1"/>
          </a:solidFill>
          <a:latin typeface="+mn-lt"/>
          <a:ea typeface="+mn-ea"/>
          <a:cs typeface="+mn-cs"/>
        </a:defRPr>
      </a:lvl8pPr>
      <a:lvl9pPr marL="12435840" indent="-731520" algn="l" defTabSz="1463040" rtl="0" eaLnBrk="1" latinLnBrk="0" hangingPunct="1">
        <a:spcBef>
          <a:spcPct val="20000"/>
        </a:spcBef>
        <a:buFont typeface="Arial"/>
        <a:buChar char="•"/>
        <a:defRPr sz="6400" kern="1200">
          <a:solidFill>
            <a:schemeClr val="tx1"/>
          </a:solidFill>
          <a:latin typeface="+mn-lt"/>
          <a:ea typeface="+mn-ea"/>
          <a:cs typeface="+mn-cs"/>
        </a:defRPr>
      </a:lvl9pPr>
    </p:bodyStyle>
    <p:otherStyle>
      <a:defPPr>
        <a:defRPr lang="en-US"/>
      </a:defPPr>
      <a:lvl1pPr marL="0" algn="l" defTabSz="1463040" rtl="0" eaLnBrk="1" latinLnBrk="0" hangingPunct="1">
        <a:defRPr sz="5800" kern="1200">
          <a:solidFill>
            <a:schemeClr val="tx1"/>
          </a:solidFill>
          <a:latin typeface="+mn-lt"/>
          <a:ea typeface="+mn-ea"/>
          <a:cs typeface="+mn-cs"/>
        </a:defRPr>
      </a:lvl1pPr>
      <a:lvl2pPr marL="1463040" algn="l" defTabSz="1463040" rtl="0" eaLnBrk="1" latinLnBrk="0" hangingPunct="1">
        <a:defRPr sz="5800" kern="1200">
          <a:solidFill>
            <a:schemeClr val="tx1"/>
          </a:solidFill>
          <a:latin typeface="+mn-lt"/>
          <a:ea typeface="+mn-ea"/>
          <a:cs typeface="+mn-cs"/>
        </a:defRPr>
      </a:lvl2pPr>
      <a:lvl3pPr marL="2926080" algn="l" defTabSz="1463040" rtl="0" eaLnBrk="1" latinLnBrk="0" hangingPunct="1">
        <a:defRPr sz="5800" kern="1200">
          <a:solidFill>
            <a:schemeClr val="tx1"/>
          </a:solidFill>
          <a:latin typeface="+mn-lt"/>
          <a:ea typeface="+mn-ea"/>
          <a:cs typeface="+mn-cs"/>
        </a:defRPr>
      </a:lvl3pPr>
      <a:lvl4pPr marL="4389120" algn="l" defTabSz="1463040" rtl="0" eaLnBrk="1" latinLnBrk="0" hangingPunct="1">
        <a:defRPr sz="5800" kern="1200">
          <a:solidFill>
            <a:schemeClr val="tx1"/>
          </a:solidFill>
          <a:latin typeface="+mn-lt"/>
          <a:ea typeface="+mn-ea"/>
          <a:cs typeface="+mn-cs"/>
        </a:defRPr>
      </a:lvl4pPr>
      <a:lvl5pPr marL="5852160" algn="l" defTabSz="1463040" rtl="0" eaLnBrk="1" latinLnBrk="0" hangingPunct="1">
        <a:defRPr sz="5800" kern="1200">
          <a:solidFill>
            <a:schemeClr val="tx1"/>
          </a:solidFill>
          <a:latin typeface="+mn-lt"/>
          <a:ea typeface="+mn-ea"/>
          <a:cs typeface="+mn-cs"/>
        </a:defRPr>
      </a:lvl5pPr>
      <a:lvl6pPr marL="7315200" algn="l" defTabSz="1463040" rtl="0" eaLnBrk="1" latinLnBrk="0" hangingPunct="1">
        <a:defRPr sz="5800" kern="1200">
          <a:solidFill>
            <a:schemeClr val="tx1"/>
          </a:solidFill>
          <a:latin typeface="+mn-lt"/>
          <a:ea typeface="+mn-ea"/>
          <a:cs typeface="+mn-cs"/>
        </a:defRPr>
      </a:lvl6pPr>
      <a:lvl7pPr marL="8778240" algn="l" defTabSz="1463040" rtl="0" eaLnBrk="1" latinLnBrk="0" hangingPunct="1">
        <a:defRPr sz="5800" kern="1200">
          <a:solidFill>
            <a:schemeClr val="tx1"/>
          </a:solidFill>
          <a:latin typeface="+mn-lt"/>
          <a:ea typeface="+mn-ea"/>
          <a:cs typeface="+mn-cs"/>
        </a:defRPr>
      </a:lvl7pPr>
      <a:lvl8pPr marL="10241280" algn="l" defTabSz="1463040" rtl="0" eaLnBrk="1" latinLnBrk="0" hangingPunct="1">
        <a:defRPr sz="5800" kern="1200">
          <a:solidFill>
            <a:schemeClr val="tx1"/>
          </a:solidFill>
          <a:latin typeface="+mn-lt"/>
          <a:ea typeface="+mn-ea"/>
          <a:cs typeface="+mn-cs"/>
        </a:defRPr>
      </a:lvl8pPr>
      <a:lvl9pPr marL="11704320" algn="l" defTabSz="146304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82793" y="666700"/>
            <a:ext cx="28752814" cy="1200329"/>
          </a:xfrm>
          <a:prstGeom prst="rect">
            <a:avLst/>
          </a:prstGeom>
          <a:noFill/>
        </p:spPr>
        <p:txBody>
          <a:bodyPr wrap="square" rtlCol="0">
            <a:spAutoFit/>
          </a:bodyPr>
          <a:lstStyle/>
          <a:p>
            <a:pPr algn="ctr"/>
            <a:r>
              <a:rPr lang="en-US" sz="7200" dirty="0" smtClean="0"/>
              <a:t>Techniques for Estimating Layers from Polar Radar Imagery </a:t>
            </a:r>
            <a:endParaRPr lang="en-US" sz="7200" dirty="0"/>
          </a:p>
        </p:txBody>
      </p:sp>
      <p:sp>
        <p:nvSpPr>
          <p:cNvPr id="17" name="TextBox 16"/>
          <p:cNvSpPr txBox="1"/>
          <p:nvPr/>
        </p:nvSpPr>
        <p:spPr>
          <a:xfrm>
            <a:off x="3759545" y="1867029"/>
            <a:ext cx="25399311" cy="461665"/>
          </a:xfrm>
          <a:prstGeom prst="rect">
            <a:avLst/>
          </a:prstGeom>
          <a:noFill/>
        </p:spPr>
        <p:txBody>
          <a:bodyPr wrap="square" rtlCol="0">
            <a:spAutoFit/>
          </a:bodyPr>
          <a:lstStyle/>
          <a:p>
            <a:pPr algn="ctr"/>
            <a:r>
              <a:rPr lang="en-US" sz="2400" dirty="0" smtClean="0"/>
              <a:t>Jerome E. Mitchell, Geoffrey C. Fox, and David J. Crandall :: CReSIS NSF Site Visit  ::  School of Informatics and Computing, Indiana University</a:t>
            </a:r>
            <a:r>
              <a:rPr lang="en-US" sz="2400" dirty="0"/>
              <a:t> </a:t>
            </a:r>
            <a:r>
              <a:rPr lang="en-US" sz="2400" dirty="0" smtClean="0"/>
              <a:t>– Bloomington, Indiana, 47403 USA</a:t>
            </a:r>
            <a:endParaRPr lang="en-US" sz="2400" dirty="0"/>
          </a:p>
        </p:txBody>
      </p:sp>
      <p:sp>
        <p:nvSpPr>
          <p:cNvPr id="18" name="TextBox 17"/>
          <p:cNvSpPr txBox="1"/>
          <p:nvPr/>
        </p:nvSpPr>
        <p:spPr>
          <a:xfrm>
            <a:off x="487966" y="2380385"/>
            <a:ext cx="9461244" cy="14250055"/>
          </a:xfrm>
          <a:prstGeom prst="rect">
            <a:avLst/>
          </a:prstGeom>
          <a:noFill/>
        </p:spPr>
        <p:txBody>
          <a:bodyPr wrap="square" rtlCol="0">
            <a:spAutoFit/>
          </a:bodyPr>
          <a:lstStyle/>
          <a:p>
            <a:pPr algn="ctr"/>
            <a:r>
              <a:rPr lang="en-US" sz="2400" b="1" dirty="0" smtClean="0"/>
              <a:t>Active Contours (Snakes) [1]</a:t>
            </a:r>
          </a:p>
          <a:p>
            <a:pPr algn="ctr"/>
            <a:r>
              <a:rPr lang="en-US" sz="2400" b="1" dirty="0" smtClean="0"/>
              <a:t>(for near surface internal layers ) </a:t>
            </a:r>
            <a:endParaRPr lang="en-US" dirty="0" smtClean="0"/>
          </a:p>
          <a:p>
            <a:r>
              <a:rPr lang="en-US" sz="1800" b="1" dirty="0"/>
              <a:t>Edge Detection</a:t>
            </a:r>
            <a:endParaRPr lang="en-US" sz="1800" dirty="0"/>
          </a:p>
          <a:p>
            <a:pPr marL="285750" lvl="0" indent="-285750" algn="just">
              <a:buFont typeface="Arial"/>
              <a:buChar char="•"/>
            </a:pPr>
            <a:r>
              <a:rPr lang="en-US" sz="1800" dirty="0"/>
              <a:t>Canny edge </a:t>
            </a:r>
            <a:r>
              <a:rPr lang="en-US" sz="1800" dirty="0" smtClean="0"/>
              <a:t>detection uses </a:t>
            </a:r>
            <a:r>
              <a:rPr lang="en-US" sz="1800" dirty="0"/>
              <a:t>linear filtering with a Gaussian kernel to smooth noise and to compute the edge strength and direction for each pixel in the smoothed image.</a:t>
            </a:r>
          </a:p>
          <a:p>
            <a:pPr algn="just"/>
            <a:endParaRPr lang="en-US" sz="1800" dirty="0"/>
          </a:p>
          <a:p>
            <a:pPr marL="285750" lvl="0" indent="-285750" algn="just">
              <a:buFont typeface="Arial"/>
              <a:buChar char="•"/>
            </a:pPr>
            <a:r>
              <a:rPr lang="en-US" sz="1800" dirty="0"/>
              <a:t>Candidate edge pixels are identified through non-maximal suppression. In this process, the edge strength of each candidate edge pixel is set to zero if its edge strength is not larger than the edge strength of the two adjacent pixels in the gradient direction.  Two edge strength thresholds on the edge magnitude is applied using hysteresis.</a:t>
            </a:r>
          </a:p>
          <a:p>
            <a:pPr algn="just"/>
            <a:r>
              <a:rPr lang="en-US" sz="1800" dirty="0"/>
              <a:t> </a:t>
            </a:r>
          </a:p>
          <a:p>
            <a:pPr marL="285750" lvl="0" indent="-285750" algn="just">
              <a:buFont typeface="Arial"/>
              <a:buChar char="•"/>
            </a:pPr>
            <a:r>
              <a:rPr lang="en-US" sz="1800" dirty="0"/>
              <a:t>All candidate edge pixels below the lower threshold are labeled as non-edges while all pixels above the low threshold, which can be connected to any pixel above the high threshold are labeled as edge pixels. </a:t>
            </a:r>
            <a:endParaRPr lang="en-US" dirty="0"/>
          </a:p>
          <a:p>
            <a:endParaRPr lang="en-US" sz="1800" b="1" dirty="0" smtClean="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r>
              <a:rPr lang="en-US" sz="1800" b="1" dirty="0" smtClean="0"/>
              <a:t>Classification </a:t>
            </a:r>
            <a:r>
              <a:rPr lang="en-US" sz="1800" b="1" dirty="0"/>
              <a:t>of Curve Points</a:t>
            </a:r>
            <a:endParaRPr lang="en-US" sz="1800" dirty="0"/>
          </a:p>
          <a:p>
            <a:pPr marL="285750" lvl="0" indent="-285750" algn="just">
              <a:buFont typeface="Arial"/>
              <a:buChar char="•"/>
            </a:pPr>
            <a:r>
              <a:rPr lang="en-US" sz="1800" dirty="0"/>
              <a:t>In Steger’s curve point </a:t>
            </a:r>
            <a:r>
              <a:rPr lang="en-US" sz="1800" dirty="0" smtClean="0"/>
              <a:t>classification, </a:t>
            </a:r>
            <a:r>
              <a:rPr lang="en-US" sz="1800" dirty="0"/>
              <a:t>curvilinear structures in a 2D image are modeled as curves s(t), which exhibit a characteristic 1D line profile. The direction perpendicular to s’(t) can be n(t).</a:t>
            </a:r>
          </a:p>
          <a:p>
            <a:pPr algn="just"/>
            <a:endParaRPr lang="en-US" sz="1800" dirty="0"/>
          </a:p>
          <a:p>
            <a:pPr marL="285750" lvl="0" indent="-285750" algn="just">
              <a:buFont typeface="Arial"/>
              <a:buChar char="•"/>
            </a:pPr>
            <a:r>
              <a:rPr lang="en-US" sz="1800" dirty="0"/>
              <a:t>The 1D line profile of a curve point is characterized by a vanishing first derivative and the largest absolute value is the second derivative. Thus, a curve point has a first derivative in the direction n(t), which vanishes and the second directional should be a large absolute value. </a:t>
            </a:r>
          </a:p>
          <a:p>
            <a:pPr algn="just"/>
            <a:r>
              <a:rPr lang="en-US" sz="1800" dirty="0"/>
              <a:t> </a:t>
            </a:r>
          </a:p>
          <a:p>
            <a:pPr marL="285750" lvl="0" indent="-285750" algn="just">
              <a:buFont typeface="Arial"/>
              <a:buChar char="•"/>
            </a:pPr>
            <a:r>
              <a:rPr lang="en-US" sz="1800" dirty="0"/>
              <a:t>A pixel in an image is classified as a curve point if the first derivative along n(t) vanishes within a unit square centered around the pixel</a:t>
            </a:r>
            <a:r>
              <a:rPr lang="en-US" sz="1800" dirty="0" smtClean="0"/>
              <a:t>.</a:t>
            </a:r>
          </a:p>
          <a:p>
            <a:pPr lvl="0" algn="just"/>
            <a:endParaRPr lang="en-US" dirty="0" smtClean="0"/>
          </a:p>
          <a:p>
            <a:pPr lvl="0" algn="just"/>
            <a:endParaRPr lang="en-US" dirty="0" smtClean="0"/>
          </a:p>
          <a:p>
            <a:pPr lvl="0" algn="just"/>
            <a:endParaRPr lang="en-US" sz="1800" dirty="0" smtClean="0"/>
          </a:p>
          <a:p>
            <a:endParaRPr lang="en-US" sz="1800" b="1" dirty="0" smtClean="0"/>
          </a:p>
          <a:p>
            <a:r>
              <a:rPr lang="en-US" sz="1800" b="1" dirty="0" smtClean="0"/>
              <a:t>Active </a:t>
            </a:r>
            <a:r>
              <a:rPr lang="en-US" sz="1800" b="1" dirty="0"/>
              <a:t>Contours (Snakes)</a:t>
            </a:r>
            <a:endParaRPr lang="en-US" sz="1800" dirty="0"/>
          </a:p>
          <a:p>
            <a:pPr marL="285750" lvl="0" indent="-285750" algn="just">
              <a:buFont typeface="Arial"/>
              <a:buChar char="•"/>
            </a:pPr>
            <a:r>
              <a:rPr lang="en-US" sz="1800" dirty="0"/>
              <a:t>In active </a:t>
            </a:r>
            <a:r>
              <a:rPr lang="en-US" sz="1800" dirty="0" smtClean="0"/>
              <a:t>contours, </a:t>
            </a:r>
            <a:r>
              <a:rPr lang="en-US" sz="1800" dirty="0"/>
              <a:t>a snake is defined as an energy minimization spline, which deforms to minimize the energy.</a:t>
            </a:r>
          </a:p>
          <a:p>
            <a:pPr algn="just"/>
            <a:endParaRPr lang="en-US" sz="1800" dirty="0"/>
          </a:p>
          <a:p>
            <a:pPr marL="285750" lvl="0" indent="-285750" algn="just">
              <a:buFont typeface="Arial"/>
              <a:buChar char="•"/>
            </a:pPr>
            <a:r>
              <a:rPr lang="en-US" sz="1800" dirty="0"/>
              <a:t>Internal energy, which represent the tension and rigidity while the external energy attracts the snake to the target object.</a:t>
            </a:r>
          </a:p>
          <a:p>
            <a:pPr algn="just"/>
            <a:r>
              <a:rPr lang="en-US" sz="1800" dirty="0"/>
              <a:t> </a:t>
            </a:r>
          </a:p>
          <a:p>
            <a:pPr marL="285750" lvl="0" indent="-285750" algn="just">
              <a:buFont typeface="Arial"/>
              <a:buChar char="•"/>
            </a:pPr>
            <a:r>
              <a:rPr lang="en-US" sz="1800" dirty="0"/>
              <a:t>The parameters </a:t>
            </a:r>
            <a:r>
              <a:rPr lang="en-US" sz="1800" i="1" dirty="0"/>
              <a:t>α</a:t>
            </a:r>
            <a:r>
              <a:rPr lang="en-US" sz="1800" dirty="0"/>
              <a:t>, </a:t>
            </a:r>
            <a:r>
              <a:rPr lang="en-US" sz="1800" i="1" dirty="0"/>
              <a:t>β</a:t>
            </a:r>
            <a:r>
              <a:rPr lang="en-US" sz="1800" dirty="0"/>
              <a:t>, and </a:t>
            </a:r>
            <a:r>
              <a:rPr lang="en-US" sz="1800" i="1" dirty="0" err="1"/>
              <a:t>γ</a:t>
            </a:r>
            <a:r>
              <a:rPr lang="en-US" sz="1800" dirty="0"/>
              <a:t> as coefficients of each term represents weighting </a:t>
            </a:r>
            <a:r>
              <a:rPr lang="en-US" sz="1800" dirty="0" smtClean="0"/>
              <a:t>functions</a:t>
            </a:r>
            <a:endParaRPr lang="en-US" sz="1800" dirty="0"/>
          </a:p>
        </p:txBody>
      </p:sp>
      <p:sp>
        <p:nvSpPr>
          <p:cNvPr id="19" name="TextBox 18"/>
          <p:cNvSpPr txBox="1"/>
          <p:nvPr/>
        </p:nvSpPr>
        <p:spPr>
          <a:xfrm>
            <a:off x="11728578" y="2909942"/>
            <a:ext cx="9461244" cy="6924973"/>
          </a:xfrm>
          <a:prstGeom prst="rect">
            <a:avLst/>
          </a:prstGeom>
          <a:noFill/>
        </p:spPr>
        <p:txBody>
          <a:bodyPr wrap="square" rtlCol="0">
            <a:spAutoFit/>
          </a:bodyPr>
          <a:lstStyle/>
          <a:p>
            <a:pPr algn="ctr"/>
            <a:r>
              <a:rPr lang="en-US" sz="2400" b="1" dirty="0" smtClean="0"/>
              <a:t>Active Contours (Level Sets) [2]</a:t>
            </a:r>
          </a:p>
          <a:p>
            <a:pPr algn="ctr"/>
            <a:r>
              <a:rPr lang="en-US" sz="2400" b="1" dirty="0" smtClean="0"/>
              <a:t>(for bedrock and surface layers) </a:t>
            </a:r>
            <a:endParaRPr lang="en-US" dirty="0" smtClean="0"/>
          </a:p>
          <a:p>
            <a:pPr marL="285750" lvl="0" indent="-285750">
              <a:buFont typeface="Arial"/>
              <a:buChar char="•"/>
            </a:pPr>
            <a:r>
              <a:rPr lang="en-US" sz="1800" dirty="0" smtClean="0"/>
              <a:t>The </a:t>
            </a:r>
            <a:r>
              <a:rPr lang="en-US" sz="1800" dirty="0"/>
              <a:t>level set method is used as a segmentation approach for propagating a contour to object boundaries using properties of an image. Earlier applications have employed level sets to identify edges, but more recently, it has focused on detecting textures, shapes, and colors in an image.</a:t>
            </a:r>
          </a:p>
          <a:p>
            <a:endParaRPr lang="en-US" sz="1800" dirty="0"/>
          </a:p>
          <a:p>
            <a:pPr marL="285750" lvl="0" indent="-285750">
              <a:buFont typeface="Arial"/>
              <a:buChar char="•"/>
            </a:pPr>
            <a:r>
              <a:rPr lang="en-US" sz="1800" dirty="0"/>
              <a:t>A level set, briefly described in image processing, is a 1D curve embedded in a 2D space. This space defines the level set function, where every point is closest in distance to the boundary.</a:t>
            </a:r>
          </a:p>
          <a:p>
            <a:r>
              <a:rPr lang="en-US" sz="1800" dirty="0"/>
              <a:t> </a:t>
            </a:r>
          </a:p>
          <a:p>
            <a:pPr marL="285750" lvl="0" indent="-285750">
              <a:buFont typeface="Arial"/>
              <a:buChar char="•"/>
            </a:pPr>
            <a:r>
              <a:rPr lang="en-US" sz="1800" dirty="0"/>
              <a:t>For each layer, an ellipse was manually initialized, so its zero level set contained the boundary of interest. In order to evolve the contour a partial differential equation (Hamilton Jacobi) used the curvature and magnitude of the gradient for deforming the boundary over time.</a:t>
            </a:r>
          </a:p>
          <a:p>
            <a:r>
              <a:rPr lang="en-US" sz="1800" dirty="0"/>
              <a:t> </a:t>
            </a:r>
          </a:p>
          <a:p>
            <a:pPr marL="285750" lvl="0" indent="-285750">
              <a:buFont typeface="Arial"/>
              <a:buChar char="•"/>
            </a:pPr>
            <a:r>
              <a:rPr lang="en-US" sz="1800" dirty="0"/>
              <a:t>We also used a cost function, which served for stopping the contour’s movement when the gradient was maximum at layer boundaries. </a:t>
            </a:r>
          </a:p>
          <a:p>
            <a:r>
              <a:rPr lang="en-US" sz="1800" dirty="0"/>
              <a:t> </a:t>
            </a:r>
          </a:p>
          <a:p>
            <a:pPr marL="285750" lvl="0" indent="-285750">
              <a:buFont typeface="Arial"/>
              <a:buChar char="•"/>
            </a:pPr>
            <a:r>
              <a:rPr lang="en-US" sz="1800" dirty="0"/>
              <a:t>As the level set function evolved with time, the shape from an ellipse to the exact bedrock and surface topologies (shown in Results)</a:t>
            </a:r>
          </a:p>
          <a:p>
            <a:r>
              <a:rPr lang="en-US" sz="1800" dirty="0"/>
              <a:t> </a:t>
            </a:r>
          </a:p>
          <a:p>
            <a:pPr marL="285750" indent="-285750">
              <a:buFont typeface="Arial"/>
              <a:buChar char="•"/>
            </a:pPr>
            <a:r>
              <a:rPr lang="en-US" sz="1800" dirty="0"/>
              <a:t>Numeral instabilities, such as sharp and shapes may occur, which led to computational inaccuracies and an improper result. To avoid this problem, we used </a:t>
            </a:r>
            <a:r>
              <a:rPr lang="en-US" sz="1800" dirty="0" err="1"/>
              <a:t>reinitialization</a:t>
            </a:r>
            <a:r>
              <a:rPr lang="en-US" sz="1800" dirty="0"/>
              <a:t> to reshape the embedding function periodically after a number of iterations </a:t>
            </a:r>
            <a:r>
              <a:rPr lang="en-US" sz="1800" dirty="0" smtClean="0"/>
              <a:t>The </a:t>
            </a:r>
            <a:r>
              <a:rPr lang="en-US" sz="1800" dirty="0"/>
              <a:t>parameters </a:t>
            </a:r>
            <a:r>
              <a:rPr lang="en-US" sz="1800" i="1" dirty="0"/>
              <a:t>α</a:t>
            </a:r>
            <a:r>
              <a:rPr lang="en-US" sz="1800" dirty="0"/>
              <a:t>, </a:t>
            </a:r>
            <a:r>
              <a:rPr lang="en-US" sz="1800" i="1" dirty="0"/>
              <a:t>β</a:t>
            </a:r>
            <a:r>
              <a:rPr lang="en-US" sz="1800" dirty="0"/>
              <a:t>, and </a:t>
            </a:r>
            <a:r>
              <a:rPr lang="en-US" sz="1800" i="1" dirty="0" err="1"/>
              <a:t>γ</a:t>
            </a:r>
            <a:r>
              <a:rPr lang="en-US" sz="1800" dirty="0"/>
              <a:t> as coefficients of each term represents weighting </a:t>
            </a:r>
            <a:r>
              <a:rPr lang="en-US" sz="1800" dirty="0" smtClean="0"/>
              <a:t>functions</a:t>
            </a:r>
            <a:endParaRPr lang="en-US" sz="1800" dirty="0"/>
          </a:p>
        </p:txBody>
      </p:sp>
      <p:sp>
        <p:nvSpPr>
          <p:cNvPr id="20" name="TextBox 19"/>
          <p:cNvSpPr txBox="1"/>
          <p:nvPr/>
        </p:nvSpPr>
        <p:spPr>
          <a:xfrm>
            <a:off x="22827236" y="2909942"/>
            <a:ext cx="9461244" cy="8463855"/>
          </a:xfrm>
          <a:prstGeom prst="rect">
            <a:avLst/>
          </a:prstGeom>
          <a:noFill/>
        </p:spPr>
        <p:txBody>
          <a:bodyPr wrap="square" rtlCol="0">
            <a:spAutoFit/>
          </a:bodyPr>
          <a:lstStyle/>
          <a:p>
            <a:pPr algn="ctr"/>
            <a:r>
              <a:rPr lang="en-US" sz="2400" b="1" dirty="0" smtClean="0"/>
              <a:t>Probabilistic Graphical Model [3] </a:t>
            </a:r>
          </a:p>
          <a:p>
            <a:pPr algn="ctr"/>
            <a:r>
              <a:rPr lang="en-US" sz="2400" b="1" dirty="0" smtClean="0"/>
              <a:t>(for bedrock and surface Layers)</a:t>
            </a:r>
          </a:p>
          <a:p>
            <a:pPr algn="ctr"/>
            <a:endParaRPr lang="en-US" sz="1800" b="1" dirty="0"/>
          </a:p>
          <a:p>
            <a:pPr algn="just"/>
            <a:r>
              <a:rPr lang="en-US" sz="1800" dirty="0" smtClean="0"/>
              <a:t>Identify K = 2 layer boundaries in each column of a m x n radar image. </a:t>
            </a:r>
            <a:r>
              <a:rPr lang="en-US" sz="1800" dirty="0" err="1" smtClean="0"/>
              <a:t>L</a:t>
            </a:r>
            <a:r>
              <a:rPr lang="en-US" sz="1800" baseline="-25000" dirty="0" err="1" smtClean="0"/>
              <a:t>ij</a:t>
            </a:r>
            <a:r>
              <a:rPr lang="en-US" sz="1800" dirty="0" smtClean="0"/>
              <a:t> represent the row coordinate of layer boundary </a:t>
            </a:r>
            <a:r>
              <a:rPr lang="en-US" sz="1800" dirty="0" err="1" smtClean="0"/>
              <a:t>i</a:t>
            </a:r>
            <a:r>
              <a:rPr lang="en-US" sz="1800" dirty="0" smtClean="0"/>
              <a:t> in column j</a:t>
            </a:r>
            <a:endParaRPr lang="en-US" sz="1800" dirty="0"/>
          </a:p>
          <a:p>
            <a:pPr algn="just"/>
            <a:endParaRPr lang="en-US" sz="1800" b="1" dirty="0" smtClean="0"/>
          </a:p>
          <a:p>
            <a:pPr algn="just"/>
            <a:r>
              <a:rPr lang="en-US" sz="1800" b="1" dirty="0" smtClean="0"/>
              <a:t>Probabilistic Formulation</a:t>
            </a:r>
          </a:p>
          <a:p>
            <a:pPr marL="285750" indent="-285750" algn="just">
              <a:buFont typeface="Arial"/>
              <a:buChar char="•"/>
            </a:pPr>
            <a:r>
              <a:rPr lang="en-US" sz="1800" dirty="0" smtClean="0"/>
              <a:t>The problem of layer detection is posed as a probabilistic graphical model based on the following assumptions:</a:t>
            </a:r>
          </a:p>
          <a:p>
            <a:pPr algn="just"/>
            <a:endParaRPr lang="en-US" sz="1800" dirty="0" smtClean="0"/>
          </a:p>
          <a:p>
            <a:pPr marL="342900" indent="-342900" algn="just">
              <a:buFont typeface="+mj-lt"/>
              <a:buAutoNum type="arabicPeriod"/>
            </a:pPr>
            <a:r>
              <a:rPr lang="en-US" sz="1800" dirty="0" smtClean="0"/>
              <a:t>Image characteristics determined by local layer boundaries</a:t>
            </a:r>
          </a:p>
          <a:p>
            <a:pPr algn="just"/>
            <a:endParaRPr lang="en-US" sz="1800" dirty="0" smtClean="0"/>
          </a:p>
          <a:p>
            <a:pPr algn="just"/>
            <a:r>
              <a:rPr lang="en-US" sz="1800" dirty="0" smtClean="0"/>
              <a:t>2.   Variables </a:t>
            </a:r>
            <a:r>
              <a:rPr lang="en-US" sz="1800" dirty="0" smtClean="0"/>
              <a:t>in L exhibit a Markov property with respect to their local neighbors   </a:t>
            </a:r>
          </a:p>
          <a:p>
            <a:pPr algn="just">
              <a:spcBef>
                <a:spcPts val="1200"/>
              </a:spcBef>
            </a:pPr>
            <a:r>
              <a:rPr lang="en-US" sz="1800" b="1" dirty="0" smtClean="0"/>
              <a:t>Inference </a:t>
            </a:r>
            <a:endParaRPr lang="en-US" sz="2400" b="1" dirty="0"/>
          </a:p>
          <a:p>
            <a:pPr marL="342900" indent="-342900" algn="just">
              <a:buFont typeface="Arial"/>
              <a:buChar char="•"/>
            </a:pPr>
            <a:r>
              <a:rPr lang="en-US" sz="1800" dirty="0" smtClean="0"/>
              <a:t>Finding L, which maximizes P(L | I) involves inference on a Markov Random Field. Estimate the full joint distribution using Gibbs sampling</a:t>
            </a:r>
          </a:p>
          <a:p>
            <a:pPr marL="342900" indent="-342900" algn="just">
              <a:buFont typeface="Arial"/>
              <a:buChar char="•"/>
            </a:pPr>
            <a:endParaRPr lang="en-US" sz="1800" dirty="0"/>
          </a:p>
          <a:p>
            <a:pPr marL="342900" indent="-342900" algn="just">
              <a:buFont typeface="Arial"/>
              <a:buChar char="•"/>
            </a:pPr>
            <a:r>
              <a:rPr lang="en-US" sz="1800" dirty="0" smtClean="0"/>
              <a:t>Gibbs sampling approximates the joint distribution by iteratively sampling from the conditional distribution</a:t>
            </a:r>
          </a:p>
          <a:p>
            <a:pPr marL="342900" indent="-342900" algn="just">
              <a:buFont typeface="Arial"/>
              <a:buChar char="•"/>
            </a:pPr>
            <a:endParaRPr lang="en-US" sz="1800" dirty="0"/>
          </a:p>
          <a:p>
            <a:pPr marL="342900" indent="-342900" algn="just">
              <a:buFont typeface="Arial"/>
              <a:buChar char="•"/>
            </a:pPr>
            <a:r>
              <a:rPr lang="en-US" sz="1800" dirty="0" smtClean="0"/>
              <a:t>Layer location determined by the mean posterior samples, which approximates the expectation of the joint distribution</a:t>
            </a:r>
          </a:p>
          <a:p>
            <a:pPr marL="342900" indent="-342900" algn="just">
              <a:buFont typeface="Arial"/>
              <a:buChar char="•"/>
            </a:pPr>
            <a:endParaRPr lang="en-US" sz="1800" dirty="0"/>
          </a:p>
          <a:p>
            <a:pPr algn="just"/>
            <a:r>
              <a:rPr lang="en-US" sz="1800" b="1" dirty="0" smtClean="0"/>
              <a:t>Confidence Intervals</a:t>
            </a:r>
          </a:p>
          <a:p>
            <a:pPr marL="285750" indent="-285750" algn="just">
              <a:buFont typeface="Arial"/>
              <a:buChar char="•"/>
            </a:pPr>
            <a:r>
              <a:rPr lang="en-US" sz="1800" dirty="0" smtClean="0"/>
              <a:t>Confidence intervals provide quality control for label accuracy in distinguishing between bedrock and surface boundaries</a:t>
            </a:r>
          </a:p>
          <a:p>
            <a:pPr marL="1748790" lvl="1" indent="-285750" algn="just">
              <a:buFont typeface="Arial"/>
              <a:buChar char="•"/>
            </a:pPr>
            <a:r>
              <a:rPr lang="en-US" sz="1800" dirty="0" smtClean="0"/>
              <a:t> 2.5% and 97.5% of the posterior sample determine a 95% interval</a:t>
            </a:r>
          </a:p>
          <a:p>
            <a:pPr marL="3211830" lvl="2" indent="-285750" algn="just">
              <a:buFont typeface="Arial"/>
              <a:buChar char="•"/>
            </a:pPr>
            <a:r>
              <a:rPr lang="en-US" sz="1800" dirty="0" smtClean="0"/>
              <a:t>94.7% of surface boundaries and 78.1% of bedrock boundaries are within confidence intervals</a:t>
            </a:r>
          </a:p>
        </p:txBody>
      </p:sp>
      <p:pic>
        <p:nvPicPr>
          <p:cNvPr id="21" name="Picture 20" descr="edge_detection"/>
          <p:cNvPicPr/>
          <p:nvPr/>
        </p:nvPicPr>
        <p:blipFill>
          <a:blip r:embed="rId2">
            <a:extLst>
              <a:ext uri="{28A0092B-C50C-407E-A947-70E740481C1C}">
                <a14:useLocalDpi xmlns:a14="http://schemas.microsoft.com/office/drawing/2010/main" val="0"/>
              </a:ext>
            </a:extLst>
          </a:blip>
          <a:srcRect/>
          <a:stretch>
            <a:fillRect/>
          </a:stretch>
        </p:blipFill>
        <p:spPr bwMode="auto">
          <a:xfrm>
            <a:off x="3759545" y="6411069"/>
            <a:ext cx="4206240" cy="1828800"/>
          </a:xfrm>
          <a:prstGeom prst="rect">
            <a:avLst/>
          </a:prstGeom>
          <a:noFill/>
          <a:ln>
            <a:noFill/>
          </a:ln>
        </p:spPr>
      </p:pic>
      <p:pic>
        <p:nvPicPr>
          <p:cNvPr id="22" name="Picture 21" descr="zoomcurvepoint"/>
          <p:cNvPicPr/>
          <p:nvPr/>
        </p:nvPicPr>
        <p:blipFill>
          <a:blip r:embed="rId3">
            <a:extLst>
              <a:ext uri="{28A0092B-C50C-407E-A947-70E740481C1C}">
                <a14:useLocalDpi xmlns:a14="http://schemas.microsoft.com/office/drawing/2010/main" val="0"/>
              </a:ext>
            </a:extLst>
          </a:blip>
          <a:srcRect l="5330" t="11806" r="5893" b="20035"/>
          <a:stretch>
            <a:fillRect/>
          </a:stretch>
        </p:blipFill>
        <p:spPr bwMode="auto">
          <a:xfrm>
            <a:off x="4590871" y="11608815"/>
            <a:ext cx="4208145" cy="1828800"/>
          </a:xfrm>
          <a:prstGeom prst="rect">
            <a:avLst/>
          </a:prstGeom>
          <a:noFill/>
          <a:ln>
            <a:noFill/>
          </a:ln>
        </p:spPr>
      </p:pic>
      <p:pic>
        <p:nvPicPr>
          <p:cNvPr id="23" name="Picture 22" descr="HD:Users:jemitchell:Dropbox:Graduate School:Conferences:IGARSS 2013:images:resultimage_20.jpg"/>
          <p:cNvPicPr/>
          <p:nvPr/>
        </p:nvPicPr>
        <p:blipFill>
          <a:blip r:embed="rId4">
            <a:extLst>
              <a:ext uri="{28A0092B-C50C-407E-A947-70E740481C1C}">
                <a14:useLocalDpi xmlns:a14="http://schemas.microsoft.com/office/drawing/2010/main" val="0"/>
              </a:ext>
            </a:extLst>
          </a:blip>
          <a:srcRect/>
          <a:stretch>
            <a:fillRect/>
          </a:stretch>
        </p:blipFill>
        <p:spPr bwMode="auto">
          <a:xfrm>
            <a:off x="3759545" y="16285982"/>
            <a:ext cx="4206240" cy="1828800"/>
          </a:xfrm>
          <a:prstGeom prst="rect">
            <a:avLst/>
          </a:prstGeom>
          <a:noFill/>
          <a:ln>
            <a:noFill/>
          </a:ln>
        </p:spPr>
      </p:pic>
      <p:grpSp>
        <p:nvGrpSpPr>
          <p:cNvPr id="31" name="Group 30"/>
          <p:cNvGrpSpPr/>
          <p:nvPr/>
        </p:nvGrpSpPr>
        <p:grpSpPr>
          <a:xfrm>
            <a:off x="12161520" y="10570219"/>
            <a:ext cx="8595360" cy="2536970"/>
            <a:chOff x="10476326" y="9897362"/>
            <a:chExt cx="8595360" cy="2536970"/>
          </a:xfrm>
        </p:grpSpPr>
        <p:grpSp>
          <p:nvGrpSpPr>
            <p:cNvPr id="30" name="Group 29"/>
            <p:cNvGrpSpPr/>
            <p:nvPr/>
          </p:nvGrpSpPr>
          <p:grpSpPr>
            <a:xfrm>
              <a:off x="11563763" y="9897362"/>
              <a:ext cx="6420486" cy="2167638"/>
              <a:chOff x="11143614" y="9897362"/>
              <a:chExt cx="6420486" cy="2167638"/>
            </a:xfrm>
          </p:grpSpPr>
          <p:pic>
            <p:nvPicPr>
              <p:cNvPr id="24" name="Picture 23" descr="HD:Users:penguin:Downloads:inital_curves(1).png"/>
              <p:cNvPicPr/>
              <p:nvPr/>
            </p:nvPicPr>
            <p:blipFill>
              <a:blip r:embed="rId5">
                <a:extLst>
                  <a:ext uri="{28A0092B-C50C-407E-A947-70E740481C1C}">
                    <a14:useLocalDpi xmlns:a14="http://schemas.microsoft.com/office/drawing/2010/main" val="0"/>
                  </a:ext>
                </a:extLst>
              </a:blip>
              <a:srcRect/>
              <a:stretch>
                <a:fillRect/>
              </a:stretch>
            </p:blipFill>
            <p:spPr bwMode="auto">
              <a:xfrm>
                <a:off x="11143614" y="9897362"/>
                <a:ext cx="2978785" cy="2167638"/>
              </a:xfrm>
              <a:prstGeom prst="rect">
                <a:avLst/>
              </a:prstGeom>
              <a:noFill/>
              <a:ln>
                <a:noFill/>
              </a:ln>
            </p:spPr>
          </p:pic>
          <p:pic>
            <p:nvPicPr>
              <p:cNvPr id="25" name="Picture 24" descr="HD:Users:penguin:Downloads:levelset_20091016_seg1_25_18193012_1chop.png"/>
              <p:cNvPicPr/>
              <p:nvPr/>
            </p:nvPicPr>
            <p:blipFill>
              <a:blip r:embed="rId6">
                <a:extLst>
                  <a:ext uri="{28A0092B-C50C-407E-A947-70E740481C1C}">
                    <a14:useLocalDpi xmlns:a14="http://schemas.microsoft.com/office/drawing/2010/main" val="0"/>
                  </a:ext>
                </a:extLst>
              </a:blip>
              <a:srcRect/>
              <a:stretch>
                <a:fillRect/>
              </a:stretch>
            </p:blipFill>
            <p:spPr bwMode="auto">
              <a:xfrm>
                <a:off x="14605317" y="9897362"/>
                <a:ext cx="2958783" cy="2167638"/>
              </a:xfrm>
              <a:prstGeom prst="rect">
                <a:avLst/>
              </a:prstGeom>
              <a:noFill/>
              <a:ln>
                <a:noFill/>
              </a:ln>
            </p:spPr>
          </p:pic>
        </p:grpSp>
        <p:sp>
          <p:nvSpPr>
            <p:cNvPr id="26" name="Rectangle 25"/>
            <p:cNvSpPr/>
            <p:nvPr/>
          </p:nvSpPr>
          <p:spPr>
            <a:xfrm>
              <a:off x="10476326" y="12065000"/>
              <a:ext cx="8595360" cy="369332"/>
            </a:xfrm>
            <a:prstGeom prst="rect">
              <a:avLst/>
            </a:prstGeom>
          </p:spPr>
          <p:txBody>
            <a:bodyPr>
              <a:spAutoFit/>
            </a:bodyPr>
            <a:lstStyle/>
            <a:p>
              <a:pPr algn="ctr"/>
              <a:r>
                <a:rPr lang="en-US" sz="1800" dirty="0"/>
                <a:t>Figure 1: (Left) Initialization of ellipse and (Right) Detected bedrock/surface </a:t>
              </a:r>
              <a:r>
                <a:rPr lang="en-US" sz="1800" dirty="0" smtClean="0"/>
                <a:t>layers</a:t>
              </a:r>
              <a:endParaRPr lang="en-US" sz="1800" dirty="0"/>
            </a:p>
          </p:txBody>
        </p:sp>
      </p:grpSp>
      <p:sp>
        <p:nvSpPr>
          <p:cNvPr id="27" name="TextBox 26"/>
          <p:cNvSpPr txBox="1"/>
          <p:nvPr/>
        </p:nvSpPr>
        <p:spPr>
          <a:xfrm>
            <a:off x="12161520" y="14091114"/>
            <a:ext cx="6207443" cy="2831544"/>
          </a:xfrm>
          <a:prstGeom prst="rect">
            <a:avLst/>
          </a:prstGeom>
          <a:noFill/>
        </p:spPr>
        <p:txBody>
          <a:bodyPr wrap="square" rtlCol="0">
            <a:spAutoFit/>
          </a:bodyPr>
          <a:lstStyle/>
          <a:p>
            <a:r>
              <a:rPr lang="en-US" sz="2400" b="1" dirty="0" smtClean="0"/>
              <a:t>References</a:t>
            </a:r>
          </a:p>
          <a:p>
            <a:pPr algn="just"/>
            <a:r>
              <a:rPr lang="en-US" sz="1400" dirty="0" smtClean="0"/>
              <a:t>[1] Jerome E. Mitchell, David Crandall, Geoffrey C. Fox, and John D. Paden, “A Semi-Automated Approach for Estimating Near Surface Internal Layers from Snow Radar Imagery, International Geoscience and Remote Sensing Symposium (IGARSS), 2010</a:t>
            </a:r>
          </a:p>
          <a:p>
            <a:pPr algn="just"/>
            <a:endParaRPr lang="en-US" sz="1400" dirty="0" smtClean="0"/>
          </a:p>
          <a:p>
            <a:pPr algn="just"/>
            <a:r>
              <a:rPr lang="en-US" sz="1400" dirty="0" smtClean="0"/>
              <a:t>[2] Jerome E. Mitchell, David J. Crandall, Geoffrey C. Fox, Maryam </a:t>
            </a:r>
            <a:r>
              <a:rPr lang="en-US" sz="1400" dirty="0" err="1" smtClean="0"/>
              <a:t>Rahnemoonfar</a:t>
            </a:r>
            <a:r>
              <a:rPr lang="en-US" sz="1400" dirty="0" smtClean="0"/>
              <a:t>, and John D. Paden,  A Semi-Automated Approach for Estimating Bedrock and Surface Layers from Multichannel Coherent Radar Depth Sounder Imagery, 2013</a:t>
            </a:r>
          </a:p>
          <a:p>
            <a:pPr algn="just"/>
            <a:endParaRPr lang="en-US" sz="1400" dirty="0"/>
          </a:p>
          <a:p>
            <a:pPr algn="just"/>
            <a:r>
              <a:rPr lang="en-US" sz="1400" dirty="0" smtClean="0"/>
              <a:t>[3] Stefan Lee, Jerome Mitchell, David Crandall, and  Geoffrey Fox, Estimating Bedrock and Surface Layer Boundaries and Confidence Intervals in Ice Sheet Radar Imagery using MCMC, 2014</a:t>
            </a:r>
          </a:p>
        </p:txBody>
      </p:sp>
      <p:pic>
        <p:nvPicPr>
          <p:cNvPr id="28" name="Picture 27" descr="22_ours.pdf"/>
          <p:cNvPicPr>
            <a:picLocks noChangeAspect="1"/>
          </p:cNvPicPr>
          <p:nvPr/>
        </p:nvPicPr>
        <p:blipFill rotWithShape="1">
          <a:blip r:embed="rId7">
            <a:extLst>
              <a:ext uri="{28A0092B-C50C-407E-A947-70E740481C1C}">
                <a14:useLocalDpi xmlns:a14="http://schemas.microsoft.com/office/drawing/2010/main" val="0"/>
              </a:ext>
            </a:extLst>
          </a:blip>
          <a:srcRect l="10749" t="6208" r="10840" b="8917"/>
          <a:stretch/>
        </p:blipFill>
        <p:spPr>
          <a:xfrm>
            <a:off x="24500277" y="11838704"/>
            <a:ext cx="6115162" cy="4772400"/>
          </a:xfrm>
          <a:prstGeom prst="rect">
            <a:avLst/>
          </a:prstGeom>
        </p:spPr>
      </p:pic>
      <p:sp>
        <p:nvSpPr>
          <p:cNvPr id="29" name="TextBox 28"/>
          <p:cNvSpPr txBox="1"/>
          <p:nvPr/>
        </p:nvSpPr>
        <p:spPr>
          <a:xfrm>
            <a:off x="15744379" y="17379739"/>
            <a:ext cx="6207443" cy="1323439"/>
          </a:xfrm>
          <a:prstGeom prst="rect">
            <a:avLst/>
          </a:prstGeom>
          <a:noFill/>
        </p:spPr>
        <p:txBody>
          <a:bodyPr wrap="square" rtlCol="0">
            <a:spAutoFit/>
          </a:bodyPr>
          <a:lstStyle/>
          <a:p>
            <a:r>
              <a:rPr lang="en-US" sz="2400" b="1" dirty="0" smtClean="0"/>
              <a:t>Acknowledgements </a:t>
            </a:r>
          </a:p>
          <a:p>
            <a:pPr algn="just"/>
            <a:r>
              <a:rPr lang="en-US" sz="1400" dirty="0" smtClean="0"/>
              <a:t>This </a:t>
            </a:r>
            <a:r>
              <a:rPr lang="en-US" sz="1400" dirty="0"/>
              <a:t>work was supported in part by the National Science Foundation (CNS-0723054, OCI-0636361, IIS-1253549, ANT-0424589) and by a NASA Earth and Space Science </a:t>
            </a:r>
            <a:r>
              <a:rPr lang="en-US" sz="1400" dirty="0" smtClean="0"/>
              <a:t>Fellowship </a:t>
            </a:r>
            <a:r>
              <a:rPr lang="en-US" sz="1400" dirty="0"/>
              <a:t>(NNX13AN82H). Thanks to the Center for the Re- mote Sensing of Ice Sheets (CReSIS) for providing datasets. </a:t>
            </a:r>
          </a:p>
        </p:txBody>
      </p:sp>
      <p:sp>
        <p:nvSpPr>
          <p:cNvPr id="32" name="Rectangle 31"/>
          <p:cNvSpPr/>
          <p:nvPr/>
        </p:nvSpPr>
        <p:spPr>
          <a:xfrm>
            <a:off x="1564985" y="8291560"/>
            <a:ext cx="8595360" cy="369332"/>
          </a:xfrm>
          <a:prstGeom prst="rect">
            <a:avLst/>
          </a:prstGeom>
        </p:spPr>
        <p:txBody>
          <a:bodyPr>
            <a:spAutoFit/>
          </a:bodyPr>
          <a:lstStyle/>
          <a:p>
            <a:pPr algn="ctr"/>
            <a:r>
              <a:rPr lang="en-US" sz="1800" dirty="0"/>
              <a:t>Figure </a:t>
            </a:r>
            <a:r>
              <a:rPr lang="en-US" sz="1800" dirty="0" smtClean="0"/>
              <a:t>1: Canny Edge Detector of Near Surface Internal Layer Surface</a:t>
            </a:r>
            <a:endParaRPr lang="en-US" sz="1800" dirty="0"/>
          </a:p>
        </p:txBody>
      </p:sp>
      <p:sp>
        <p:nvSpPr>
          <p:cNvPr id="33" name="Rectangle 32"/>
          <p:cNvSpPr/>
          <p:nvPr/>
        </p:nvSpPr>
        <p:spPr>
          <a:xfrm>
            <a:off x="2478723" y="13437615"/>
            <a:ext cx="8595360" cy="369332"/>
          </a:xfrm>
          <a:prstGeom prst="rect">
            <a:avLst/>
          </a:prstGeom>
        </p:spPr>
        <p:txBody>
          <a:bodyPr>
            <a:spAutoFit/>
          </a:bodyPr>
          <a:lstStyle/>
          <a:p>
            <a:pPr algn="ctr"/>
            <a:r>
              <a:rPr lang="en-US" sz="1800" dirty="0"/>
              <a:t>Figure </a:t>
            </a:r>
            <a:r>
              <a:rPr lang="en-US" sz="1800" dirty="0"/>
              <a:t>2</a:t>
            </a:r>
            <a:r>
              <a:rPr lang="en-US" sz="1800" dirty="0" smtClean="0"/>
              <a:t>: Steger’s Curve Point Classification</a:t>
            </a:r>
            <a:endParaRPr lang="en-US" sz="1800" dirty="0"/>
          </a:p>
        </p:txBody>
      </p:sp>
      <p:sp>
        <p:nvSpPr>
          <p:cNvPr id="34" name="Rectangle 33"/>
          <p:cNvSpPr/>
          <p:nvPr/>
        </p:nvSpPr>
        <p:spPr>
          <a:xfrm>
            <a:off x="-1666557" y="18121153"/>
            <a:ext cx="8595360" cy="369332"/>
          </a:xfrm>
          <a:prstGeom prst="rect">
            <a:avLst/>
          </a:prstGeom>
        </p:spPr>
        <p:txBody>
          <a:bodyPr>
            <a:spAutoFit/>
          </a:bodyPr>
          <a:lstStyle/>
          <a:p>
            <a:pPr algn="ctr"/>
            <a:r>
              <a:rPr lang="en-US" sz="1800" dirty="0"/>
              <a:t>Figure </a:t>
            </a:r>
            <a:r>
              <a:rPr lang="en-US" sz="1800" dirty="0" smtClean="0"/>
              <a:t>3: Detected Near Surface Internal Layers</a:t>
            </a:r>
            <a:endParaRPr lang="en-US" sz="1800" dirty="0"/>
          </a:p>
        </p:txBody>
      </p:sp>
      <p:sp>
        <p:nvSpPr>
          <p:cNvPr id="35" name="Rectangle 34"/>
          <p:cNvSpPr/>
          <p:nvPr/>
        </p:nvSpPr>
        <p:spPr>
          <a:xfrm>
            <a:off x="23260178" y="16619882"/>
            <a:ext cx="8595360" cy="369332"/>
          </a:xfrm>
          <a:prstGeom prst="rect">
            <a:avLst/>
          </a:prstGeom>
        </p:spPr>
        <p:txBody>
          <a:bodyPr>
            <a:spAutoFit/>
          </a:bodyPr>
          <a:lstStyle/>
          <a:p>
            <a:pPr algn="ctr"/>
            <a:r>
              <a:rPr lang="en-US" sz="1800" dirty="0"/>
              <a:t>Figure </a:t>
            </a:r>
            <a:r>
              <a:rPr lang="en-US" sz="1800" dirty="0" smtClean="0"/>
              <a:t>3: Detected bedrock/surface layers along with confidence intervals </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TotalTime>
  <Words>675</Words>
  <Application>Microsoft Office PowerPoint</Application>
  <PresentationFormat>Custom</PresentationFormat>
  <Paragraphs>83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University of 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Zingre</dc:creator>
  <cp:lastModifiedBy>Jerome Mitchell</cp:lastModifiedBy>
  <cp:revision>20</cp:revision>
  <dcterms:created xsi:type="dcterms:W3CDTF">2011-11-09T18:27:35Z</dcterms:created>
  <dcterms:modified xsi:type="dcterms:W3CDTF">2014-09-29T15:21:15Z</dcterms:modified>
</cp:coreProperties>
</file>