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43891200" cy="32918400"/>
  <p:notesSz cx="7010400" cy="92964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A40000"/>
    <a:srgbClr val="000000"/>
    <a:srgbClr val="C8A425"/>
    <a:srgbClr val="163576"/>
    <a:srgbClr val="CBC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56" autoAdjust="0"/>
    <p:restoredTop sz="94643" autoAdjust="0"/>
  </p:normalViewPr>
  <p:slideViewPr>
    <p:cSldViewPr>
      <p:cViewPr varScale="1">
        <p:scale>
          <a:sx n="22" d="100"/>
          <a:sy n="22" d="100"/>
        </p:scale>
        <p:origin x="2384" y="124"/>
      </p:cViewPr>
      <p:guideLst>
        <p:guide orient="horz" pos="10368"/>
        <p:guide pos="13824"/>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F5C9AE9-9229-BC48-958E-24F847DB0688}" type="datetimeFigureOut">
              <a:rPr lang="en-US" smtClean="0"/>
              <a:t>10/28/2017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8F99C66-7582-114E-B0DA-CF9A82F50094}" type="slidenum">
              <a:rPr lang="en-US" smtClean="0"/>
              <a:t>‹#›</a:t>
            </a:fld>
            <a:endParaRPr lang="en-US"/>
          </a:p>
        </p:txBody>
      </p:sp>
    </p:spTree>
    <p:extLst>
      <p:ext uri="{BB962C8B-B14F-4D97-AF65-F5344CB8AC3E}">
        <p14:creationId xmlns:p14="http://schemas.microsoft.com/office/powerpoint/2010/main" val="2085713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ADDE0D-B5B0-4110-BB8F-479ADBEEFD5F}"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43F6C-2717-459B-94A0-50FE301A84B9}" type="slidenum">
              <a:rPr lang="en-US" smtClean="0"/>
              <a:t>‹#›</a:t>
            </a:fld>
            <a:endParaRPr lang="en-US"/>
          </a:p>
        </p:txBody>
      </p:sp>
    </p:spTree>
    <p:extLst>
      <p:ext uri="{BB962C8B-B14F-4D97-AF65-F5344CB8AC3E}">
        <p14:creationId xmlns:p14="http://schemas.microsoft.com/office/powerpoint/2010/main" val="857117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ADDE0D-B5B0-4110-BB8F-479ADBEEFD5F}"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43F6C-2717-459B-94A0-50FE301A84B9}" type="slidenum">
              <a:rPr lang="en-US" smtClean="0"/>
              <a:t>‹#›</a:t>
            </a:fld>
            <a:endParaRPr lang="en-US"/>
          </a:p>
        </p:txBody>
      </p:sp>
    </p:spTree>
    <p:extLst>
      <p:ext uri="{BB962C8B-B14F-4D97-AF65-F5344CB8AC3E}">
        <p14:creationId xmlns:p14="http://schemas.microsoft.com/office/powerpoint/2010/main" val="489366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ADDE0D-B5B0-4110-BB8F-479ADBEEFD5F}"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43F6C-2717-459B-94A0-50FE301A84B9}" type="slidenum">
              <a:rPr lang="en-US" smtClean="0"/>
              <a:t>‹#›</a:t>
            </a:fld>
            <a:endParaRPr lang="en-US"/>
          </a:p>
        </p:txBody>
      </p:sp>
    </p:spTree>
    <p:extLst>
      <p:ext uri="{BB962C8B-B14F-4D97-AF65-F5344CB8AC3E}">
        <p14:creationId xmlns:p14="http://schemas.microsoft.com/office/powerpoint/2010/main" val="3304997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ADDE0D-B5B0-4110-BB8F-479ADBEEFD5F}"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43F6C-2717-459B-94A0-50FE301A84B9}" type="slidenum">
              <a:rPr lang="en-US" smtClean="0"/>
              <a:t>‹#›</a:t>
            </a:fld>
            <a:endParaRPr lang="en-US"/>
          </a:p>
        </p:txBody>
      </p:sp>
    </p:spTree>
    <p:extLst>
      <p:ext uri="{BB962C8B-B14F-4D97-AF65-F5344CB8AC3E}">
        <p14:creationId xmlns:p14="http://schemas.microsoft.com/office/powerpoint/2010/main" val="420223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ADDE0D-B5B0-4110-BB8F-479ADBEEFD5F}"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43F6C-2717-459B-94A0-50FE301A84B9}" type="slidenum">
              <a:rPr lang="en-US" smtClean="0"/>
              <a:t>‹#›</a:t>
            </a:fld>
            <a:endParaRPr lang="en-US"/>
          </a:p>
        </p:txBody>
      </p:sp>
    </p:spTree>
    <p:extLst>
      <p:ext uri="{BB962C8B-B14F-4D97-AF65-F5344CB8AC3E}">
        <p14:creationId xmlns:p14="http://schemas.microsoft.com/office/powerpoint/2010/main" val="1407376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ADDE0D-B5B0-4110-BB8F-479ADBEEFD5F}"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F43F6C-2717-459B-94A0-50FE301A84B9}" type="slidenum">
              <a:rPr lang="en-US" smtClean="0"/>
              <a:t>‹#›</a:t>
            </a:fld>
            <a:endParaRPr lang="en-US"/>
          </a:p>
        </p:txBody>
      </p:sp>
    </p:spTree>
    <p:extLst>
      <p:ext uri="{BB962C8B-B14F-4D97-AF65-F5344CB8AC3E}">
        <p14:creationId xmlns:p14="http://schemas.microsoft.com/office/powerpoint/2010/main" val="71443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ADDE0D-B5B0-4110-BB8F-479ADBEEFD5F}" type="datetimeFigureOut">
              <a:rPr lang="en-US" smtClean="0"/>
              <a:t>10/28/2017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F43F6C-2717-459B-94A0-50FE301A84B9}" type="slidenum">
              <a:rPr lang="en-US" smtClean="0"/>
              <a:t>‹#›</a:t>
            </a:fld>
            <a:endParaRPr lang="en-US"/>
          </a:p>
        </p:txBody>
      </p:sp>
    </p:spTree>
    <p:extLst>
      <p:ext uri="{BB962C8B-B14F-4D97-AF65-F5344CB8AC3E}">
        <p14:creationId xmlns:p14="http://schemas.microsoft.com/office/powerpoint/2010/main" val="2829119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ADDE0D-B5B0-4110-BB8F-479ADBEEFD5F}" type="datetimeFigureOut">
              <a:rPr lang="en-US" smtClean="0"/>
              <a:t>10/28/2017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F43F6C-2717-459B-94A0-50FE301A84B9}" type="slidenum">
              <a:rPr lang="en-US" smtClean="0"/>
              <a:t>‹#›</a:t>
            </a:fld>
            <a:endParaRPr lang="en-US"/>
          </a:p>
        </p:txBody>
      </p:sp>
    </p:spTree>
    <p:extLst>
      <p:ext uri="{BB962C8B-B14F-4D97-AF65-F5344CB8AC3E}">
        <p14:creationId xmlns:p14="http://schemas.microsoft.com/office/powerpoint/2010/main" val="2725546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DDE0D-B5B0-4110-BB8F-479ADBEEFD5F}" type="datetimeFigureOut">
              <a:rPr lang="en-US" smtClean="0"/>
              <a:t>10/28/2017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F43F6C-2717-459B-94A0-50FE301A84B9}" type="slidenum">
              <a:rPr lang="en-US" smtClean="0"/>
              <a:t>‹#›</a:t>
            </a:fld>
            <a:endParaRPr lang="en-US"/>
          </a:p>
        </p:txBody>
      </p:sp>
    </p:spTree>
    <p:extLst>
      <p:ext uri="{BB962C8B-B14F-4D97-AF65-F5344CB8AC3E}">
        <p14:creationId xmlns:p14="http://schemas.microsoft.com/office/powerpoint/2010/main" val="1512291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21ADDE0D-B5B0-4110-BB8F-479ADBEEFD5F}"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F43F6C-2717-459B-94A0-50FE301A84B9}" type="slidenum">
              <a:rPr lang="en-US" smtClean="0"/>
              <a:t>‹#›</a:t>
            </a:fld>
            <a:endParaRPr lang="en-US"/>
          </a:p>
        </p:txBody>
      </p:sp>
    </p:spTree>
    <p:extLst>
      <p:ext uri="{BB962C8B-B14F-4D97-AF65-F5344CB8AC3E}">
        <p14:creationId xmlns:p14="http://schemas.microsoft.com/office/powerpoint/2010/main" val="372466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Drag picture to placeholder or click icon to add</a:t>
            </a:r>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21ADDE0D-B5B0-4110-BB8F-479ADBEEFD5F}"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F43F6C-2717-459B-94A0-50FE301A84B9}" type="slidenum">
              <a:rPr lang="en-US" smtClean="0"/>
              <a:t>‹#›</a:t>
            </a:fld>
            <a:endParaRPr lang="en-US"/>
          </a:p>
        </p:txBody>
      </p:sp>
    </p:spTree>
    <p:extLst>
      <p:ext uri="{BB962C8B-B14F-4D97-AF65-F5344CB8AC3E}">
        <p14:creationId xmlns:p14="http://schemas.microsoft.com/office/powerpoint/2010/main" val="428446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21ADDE0D-B5B0-4110-BB8F-479ADBEEFD5F}" type="datetimeFigureOut">
              <a:rPr lang="en-US" smtClean="0"/>
              <a:t>10/28/2017</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97F43F6C-2717-459B-94A0-50FE301A84B9}" type="slidenum">
              <a:rPr lang="en-US" smtClean="0"/>
              <a:t>‹#›</a:t>
            </a:fld>
            <a:endParaRPr lang="en-US"/>
          </a:p>
        </p:txBody>
      </p:sp>
    </p:spTree>
    <p:extLst>
      <p:ext uri="{BB962C8B-B14F-4D97-AF65-F5344CB8AC3E}">
        <p14:creationId xmlns:p14="http://schemas.microsoft.com/office/powerpoint/2010/main" val="668946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cid:829F2FD4-222B-4D6C-A458-C5C31E4539FB"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image" Target="../media/image4.emf"/><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654490" y="1054985"/>
            <a:ext cx="34771012" cy="132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3" tIns="45614" rIns="91243" bIns="45614">
            <a:spAutoFit/>
          </a:bodyPr>
          <a:lstStyle/>
          <a:p>
            <a:pPr algn="ctr">
              <a:spcBef>
                <a:spcPct val="50000"/>
              </a:spcBef>
            </a:pPr>
            <a:r>
              <a:rPr lang="en-US" altLang="en-US" sz="8000" dirty="0">
                <a:solidFill>
                  <a:srgbClr val="163576"/>
                </a:solidFill>
                <a:latin typeface="Arial Black" pitchFamily="34" charset="0"/>
              </a:rPr>
              <a:t>Engineered </a:t>
            </a:r>
            <a:r>
              <a:rPr lang="en-US" altLang="en-US" sz="8000" dirty="0" err="1">
                <a:solidFill>
                  <a:srgbClr val="163576"/>
                </a:solidFill>
                <a:latin typeface="Arial Black" pitchFamily="34" charset="0"/>
              </a:rPr>
              <a:t>nanoBIO</a:t>
            </a:r>
            <a:r>
              <a:rPr lang="en-US" altLang="en-US" sz="8000" dirty="0">
                <a:solidFill>
                  <a:srgbClr val="163576"/>
                </a:solidFill>
                <a:latin typeface="Arial Black" pitchFamily="34" charset="0"/>
              </a:rPr>
              <a:t> Node</a:t>
            </a:r>
          </a:p>
        </p:txBody>
      </p:sp>
      <p:pic>
        <p:nvPicPr>
          <p:cNvPr id="6" name="Picture 69" descr="nsf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90600" y="661756"/>
            <a:ext cx="3984101" cy="400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560094" y="2216387"/>
            <a:ext cx="34771012" cy="2308324"/>
          </a:xfrm>
          <a:prstGeom prst="rect">
            <a:avLst/>
          </a:prstGeom>
        </p:spPr>
        <p:txBody>
          <a:bodyPr wrap="square">
            <a:spAutoFit/>
          </a:bodyPr>
          <a:lstStyle/>
          <a:p>
            <a:pPr algn="ctr" eaLnBrk="0" hangingPunct="0"/>
            <a:r>
              <a:rPr lang="en-US" altLang="en-US" sz="7200" b="1" dirty="0">
                <a:solidFill>
                  <a:srgbClr val="163576"/>
                </a:solidFill>
                <a:latin typeface="Arial" charset="0"/>
              </a:rPr>
              <a:t>Indiana University, Intelligent Systems Engineering and Chemistry</a:t>
            </a:r>
          </a:p>
          <a:p>
            <a:pPr algn="ctr" eaLnBrk="0" hangingPunct="0"/>
            <a:r>
              <a:rPr lang="en-US" altLang="en-US" sz="7200" b="1" dirty="0">
                <a:solidFill>
                  <a:srgbClr val="163576"/>
                </a:solidFill>
                <a:latin typeface="Arial" charset="0"/>
              </a:rPr>
              <a:t>Purdue University, Science Gateways Community Institute</a:t>
            </a:r>
          </a:p>
        </p:txBody>
      </p:sp>
      <p:sp>
        <p:nvSpPr>
          <p:cNvPr id="8" name="Rectangle 7"/>
          <p:cNvSpPr/>
          <p:nvPr/>
        </p:nvSpPr>
        <p:spPr>
          <a:xfrm>
            <a:off x="1227003" y="9325496"/>
            <a:ext cx="8126820" cy="1323439"/>
          </a:xfrm>
          <a:prstGeom prst="rect">
            <a:avLst/>
          </a:prstGeom>
          <a:noFill/>
        </p:spPr>
        <p:txBody>
          <a:bodyPr wrap="square" lIns="91440" tIns="45720" rIns="91440" bIns="45720">
            <a:spAutoFit/>
          </a:bodyPr>
          <a:lstStyle/>
          <a:p>
            <a:r>
              <a:rPr lang="en-US" sz="8000" b="1" u="sng" dirty="0">
                <a:ln w="0"/>
                <a:effectLst>
                  <a:outerShdw blurRad="38100" dist="19050" dir="2700000" algn="tl" rotWithShape="0">
                    <a:schemeClr val="dk1">
                      <a:alpha val="40000"/>
                    </a:schemeClr>
                  </a:outerShdw>
                </a:effectLst>
                <a:latin typeface="+mj-lt"/>
              </a:rPr>
              <a:t>Research:</a:t>
            </a:r>
          </a:p>
        </p:txBody>
      </p:sp>
      <p:sp>
        <p:nvSpPr>
          <p:cNvPr id="11" name="Rectangle 10"/>
          <p:cNvSpPr/>
          <p:nvPr/>
        </p:nvSpPr>
        <p:spPr>
          <a:xfrm>
            <a:off x="26405491" y="9473856"/>
            <a:ext cx="15505718" cy="1323439"/>
          </a:xfrm>
          <a:prstGeom prst="rect">
            <a:avLst/>
          </a:prstGeom>
          <a:noFill/>
        </p:spPr>
        <p:txBody>
          <a:bodyPr wrap="square" lIns="91440" tIns="45720" rIns="91440" bIns="45720">
            <a:spAutoFit/>
          </a:bodyPr>
          <a:lstStyle/>
          <a:p>
            <a:r>
              <a:rPr lang="en-US" sz="7200" u="sng" dirty="0">
                <a:ln w="0"/>
                <a:effectLst>
                  <a:outerShdw blurRad="38100" dist="19050" dir="2700000" algn="tl" rotWithShape="0">
                    <a:schemeClr val="dk1">
                      <a:alpha val="40000"/>
                    </a:schemeClr>
                  </a:outerShdw>
                </a:effectLst>
              </a:rPr>
              <a:t> </a:t>
            </a:r>
            <a:r>
              <a:rPr lang="en-US" sz="8000" b="1" u="sng" dirty="0">
                <a:ln w="0"/>
                <a:effectLst>
                  <a:outerShdw blurRad="38100" dist="19050" dir="2700000" algn="tl" rotWithShape="0">
                    <a:schemeClr val="dk1">
                      <a:alpha val="40000"/>
                    </a:schemeClr>
                  </a:outerShdw>
                </a:effectLst>
              </a:rPr>
              <a:t>Workforce Development</a:t>
            </a:r>
            <a:r>
              <a:rPr lang="en-US" sz="7200" u="sng" dirty="0">
                <a:ln w="0"/>
                <a:effectLst>
                  <a:outerShdw blurRad="38100" dist="19050" dir="2700000" algn="tl" rotWithShape="0">
                    <a:schemeClr val="dk1">
                      <a:alpha val="40000"/>
                    </a:schemeClr>
                  </a:outerShdw>
                </a:effectLst>
              </a:rPr>
              <a:t>:  </a:t>
            </a:r>
            <a:endParaRPr lang="en-US" sz="6000" u="sng" dirty="0">
              <a:ln w="12700">
                <a:solidFill>
                  <a:schemeClr val="tx2">
                    <a:satMod val="155000"/>
                  </a:schemeClr>
                </a:solidFill>
                <a:prstDash val="solid"/>
              </a:ln>
              <a:effectLst>
                <a:outerShdw blurRad="41275" dist="20320" dir="1800000" algn="tl" rotWithShape="0">
                  <a:srgbClr val="000000">
                    <a:alpha val="40000"/>
                  </a:srgbClr>
                </a:outerShdw>
              </a:effectLst>
              <a:latin typeface="+mj-lt"/>
            </a:endParaRPr>
          </a:p>
        </p:txBody>
      </p:sp>
      <p:sp>
        <p:nvSpPr>
          <p:cNvPr id="15" name="Rectangle 14"/>
          <p:cNvSpPr/>
          <p:nvPr/>
        </p:nvSpPr>
        <p:spPr>
          <a:xfrm>
            <a:off x="668730" y="5201817"/>
            <a:ext cx="43205400" cy="3970318"/>
          </a:xfrm>
          <a:prstGeom prst="rect">
            <a:avLst/>
          </a:prstGeom>
          <a:noFill/>
        </p:spPr>
        <p:txBody>
          <a:bodyPr wrap="square" lIns="91440" tIns="45720" rIns="91440" bIns="45720">
            <a:spAutoFit/>
          </a:bodyPr>
          <a:lstStyle/>
          <a:p>
            <a:r>
              <a:rPr lang="en-US" sz="7200" u="sng"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j-lt"/>
              </a:rPr>
              <a:t>Center Vision: </a:t>
            </a:r>
            <a:r>
              <a:rPr lang="en-US" sz="6000" dirty="0"/>
              <a:t>The Engineered nanoBIO node at Indiana University (IU) will develop a powerful set of integrated computational nanotechnology tools that facilitate the discovery of customized, efficient, and safe nanoscale devices for biological applications. Applications and Frameworks will be deployed and supported on nanoHUB.</a:t>
            </a:r>
          </a:p>
          <a:p>
            <a:endParaRPr lang="en-US" sz="6000" u="sng"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j-lt"/>
            </a:endParaRPr>
          </a:p>
        </p:txBody>
      </p:sp>
      <p:cxnSp>
        <p:nvCxnSpPr>
          <p:cNvPr id="47" name="Straight Connector 46"/>
          <p:cNvCxnSpPr/>
          <p:nvPr/>
        </p:nvCxnSpPr>
        <p:spPr bwMode="auto">
          <a:xfrm>
            <a:off x="0" y="9323988"/>
            <a:ext cx="43891200" cy="0"/>
          </a:xfrm>
          <a:prstGeom prst="line">
            <a:avLst/>
          </a:prstGeom>
          <a:noFill/>
          <a:ln w="101600" cap="flat" cmpd="sng" algn="ctr">
            <a:solidFill>
              <a:srgbClr val="C8A42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Box 59"/>
          <p:cNvSpPr txBox="1"/>
          <p:nvPr/>
        </p:nvSpPr>
        <p:spPr>
          <a:xfrm>
            <a:off x="1172994" y="25023931"/>
            <a:ext cx="15374220" cy="1323439"/>
          </a:xfrm>
          <a:prstGeom prst="rect">
            <a:avLst/>
          </a:prstGeom>
          <a:noFill/>
        </p:spPr>
        <p:txBody>
          <a:bodyPr wrap="square" rtlCol="0">
            <a:spAutoFit/>
          </a:bodyPr>
          <a:lstStyle/>
          <a:p>
            <a:r>
              <a:rPr lang="en-US" sz="8000" b="1" u="sng" dirty="0"/>
              <a:t>Innovation Ecosystem</a:t>
            </a:r>
            <a:endParaRPr lang="en-US" altLang="en-US" sz="5400" b="1" u="sng" dirty="0">
              <a:latin typeface="Arial Narrow" pitchFamily="34" charset="0"/>
            </a:endParaRPr>
          </a:p>
        </p:txBody>
      </p:sp>
      <p:sp>
        <p:nvSpPr>
          <p:cNvPr id="10" name="Content Placeholder 9">
            <a:extLst>
              <a:ext uri="{FF2B5EF4-FFF2-40B4-BE49-F238E27FC236}">
                <a16:creationId xmlns:a16="http://schemas.microsoft.com/office/drawing/2014/main" id="{D8605A86-EFF1-4458-92F9-796C7DEE583F}"/>
              </a:ext>
            </a:extLst>
          </p:cNvPr>
          <p:cNvSpPr>
            <a:spLocks noGrp="1"/>
          </p:cNvSpPr>
          <p:nvPr>
            <p:ph sz="quarter" idx="4294967295"/>
          </p:nvPr>
        </p:nvSpPr>
        <p:spPr>
          <a:xfrm>
            <a:off x="24425501" y="10842625"/>
            <a:ext cx="19465699" cy="14181306"/>
          </a:xfrm>
        </p:spPr>
        <p:txBody>
          <a:bodyPr>
            <a:normAutofit fontScale="40000" lnSpcReduction="20000"/>
          </a:bodyPr>
          <a:lstStyle/>
          <a:p>
            <a:r>
              <a:rPr lang="en-US" dirty="0"/>
              <a:t>Integration with education: ISE (Intelligent Systems Engineering) as a new department developing courses from scratch (67 defined in first 2 years)</a:t>
            </a:r>
          </a:p>
          <a:p>
            <a:r>
              <a:rPr lang="en-US" dirty="0"/>
              <a:t>Undergraduate and masters programs in ISE that have required strong computing, modeling, simulation, machine learning and information technology core. Tracks include</a:t>
            </a:r>
          </a:p>
          <a:p>
            <a:pPr lvl="1"/>
            <a:r>
              <a:rPr lang="en-US" sz="15500" dirty="0"/>
              <a:t>Nanoengineering</a:t>
            </a:r>
          </a:p>
          <a:p>
            <a:pPr lvl="1"/>
            <a:r>
              <a:rPr lang="en-US" sz="15500" dirty="0"/>
              <a:t>Bioengineering </a:t>
            </a:r>
          </a:p>
          <a:p>
            <a:r>
              <a:rPr lang="en-US" dirty="0"/>
              <a:t>Research Experiences for Undergraduates both in summer and throughout year</a:t>
            </a:r>
          </a:p>
          <a:p>
            <a:r>
              <a:rPr lang="en-US" dirty="0"/>
              <a:t>Annual engineered </a:t>
            </a:r>
            <a:r>
              <a:rPr lang="en-US" dirty="0" err="1"/>
              <a:t>nanoBIO</a:t>
            </a:r>
            <a:r>
              <a:rPr lang="en-US" dirty="0"/>
              <a:t> workshop for outreach to minority-serving institutions &amp; other communities</a:t>
            </a:r>
          </a:p>
          <a:p>
            <a:r>
              <a:rPr lang="en-US" dirty="0"/>
              <a:t>Summer Camps for Middle and High School Students</a:t>
            </a:r>
          </a:p>
          <a:p>
            <a:r>
              <a:rPr lang="en-US" dirty="0"/>
              <a:t>Online (</a:t>
            </a:r>
            <a:r>
              <a:rPr lang="en-US" dirty="0" err="1"/>
              <a:t>nanoHUB</a:t>
            </a:r>
            <a:r>
              <a:rPr lang="en-US" dirty="0"/>
              <a:t> and YouTube) courses with accessible content on </a:t>
            </a:r>
            <a:r>
              <a:rPr lang="en-US" dirty="0" err="1"/>
              <a:t>nano</a:t>
            </a:r>
            <a:r>
              <a:rPr lang="en-US" dirty="0"/>
              <a:t> and bioengineering</a:t>
            </a:r>
          </a:p>
          <a:p>
            <a:pPr lvl="1"/>
            <a:endParaRPr lang="en-US" dirty="0"/>
          </a:p>
        </p:txBody>
      </p:sp>
      <p:sp>
        <p:nvSpPr>
          <p:cNvPr id="22" name="Rectangle 21">
            <a:extLst>
              <a:ext uri="{FF2B5EF4-FFF2-40B4-BE49-F238E27FC236}">
                <a16:creationId xmlns:a16="http://schemas.microsoft.com/office/drawing/2014/main" id="{8CF88568-1590-4FEE-B619-4B06B61DE721}"/>
              </a:ext>
            </a:extLst>
          </p:cNvPr>
          <p:cNvSpPr/>
          <p:nvPr/>
        </p:nvSpPr>
        <p:spPr>
          <a:xfrm>
            <a:off x="26405491" y="24690613"/>
            <a:ext cx="15505718" cy="1323439"/>
          </a:xfrm>
          <a:prstGeom prst="rect">
            <a:avLst/>
          </a:prstGeom>
          <a:noFill/>
        </p:spPr>
        <p:txBody>
          <a:bodyPr wrap="square" lIns="91440" tIns="45720" rIns="91440" bIns="45720">
            <a:spAutoFit/>
          </a:bodyPr>
          <a:lstStyle/>
          <a:p>
            <a:r>
              <a:rPr lang="en-US" sz="7200" u="sng" dirty="0">
                <a:ln w="0"/>
                <a:effectLst>
                  <a:outerShdw blurRad="38100" dist="19050" dir="2700000" algn="tl" rotWithShape="0">
                    <a:schemeClr val="dk1">
                      <a:alpha val="40000"/>
                    </a:schemeClr>
                  </a:outerShdw>
                </a:effectLst>
              </a:rPr>
              <a:t> </a:t>
            </a:r>
            <a:r>
              <a:rPr lang="en-US" sz="8000" b="1" u="sng" dirty="0">
                <a:ln w="0"/>
                <a:effectLst>
                  <a:outerShdw blurRad="38100" dist="19050" dir="2700000" algn="tl" rotWithShape="0">
                    <a:schemeClr val="dk1">
                      <a:alpha val="40000"/>
                    </a:schemeClr>
                  </a:outerShdw>
                </a:effectLst>
              </a:rPr>
              <a:t>Culture of Inclusion</a:t>
            </a:r>
            <a:r>
              <a:rPr lang="en-US" sz="7200" u="sng" dirty="0">
                <a:ln w="0"/>
                <a:effectLst>
                  <a:outerShdw blurRad="38100" dist="19050" dir="2700000" algn="tl" rotWithShape="0">
                    <a:schemeClr val="dk1">
                      <a:alpha val="40000"/>
                    </a:schemeClr>
                  </a:outerShdw>
                </a:effectLst>
              </a:rPr>
              <a:t>:  </a:t>
            </a:r>
            <a:endParaRPr lang="en-US" sz="6000" u="sng" dirty="0">
              <a:ln w="12700">
                <a:solidFill>
                  <a:schemeClr val="tx2">
                    <a:satMod val="155000"/>
                  </a:schemeClr>
                </a:solidFill>
                <a:prstDash val="solid"/>
              </a:ln>
              <a:effectLst>
                <a:outerShdw blurRad="41275" dist="20320" dir="1800000" algn="tl" rotWithShape="0">
                  <a:srgbClr val="000000">
                    <a:alpha val="40000"/>
                  </a:srgbClr>
                </a:outerShdw>
              </a:effectLst>
              <a:latin typeface="+mj-lt"/>
            </a:endParaRPr>
          </a:p>
        </p:txBody>
      </p:sp>
      <p:sp>
        <p:nvSpPr>
          <p:cNvPr id="3" name="TextBox 2"/>
          <p:cNvSpPr txBox="1"/>
          <p:nvPr/>
        </p:nvSpPr>
        <p:spPr>
          <a:xfrm>
            <a:off x="668730" y="26508129"/>
            <a:ext cx="22343670" cy="5909310"/>
          </a:xfrm>
          <a:prstGeom prst="rect">
            <a:avLst/>
          </a:prstGeom>
          <a:noFill/>
        </p:spPr>
        <p:txBody>
          <a:bodyPr wrap="square" rtlCol="0">
            <a:spAutoFit/>
          </a:bodyPr>
          <a:lstStyle/>
          <a:p>
            <a:pPr marL="1143000" indent="-1143000">
              <a:buFont typeface="Arial" charset="0"/>
              <a:buChar char="•"/>
            </a:pPr>
            <a:r>
              <a:rPr lang="en-US" sz="6300" dirty="0"/>
              <a:t>Deployment of Apps and Frameworks enable us to address the needs of the targeted nanotech and biotech communities</a:t>
            </a:r>
          </a:p>
          <a:p>
            <a:pPr marL="1143000" indent="-1143000">
              <a:buFont typeface="Arial" charset="0"/>
              <a:buChar char="•"/>
            </a:pPr>
            <a:r>
              <a:rPr lang="en-US" sz="6300" dirty="0" err="1"/>
              <a:t>nanoHUB</a:t>
            </a:r>
            <a:r>
              <a:rPr lang="en-US" sz="6300" dirty="0"/>
              <a:t> and XSEDE integration</a:t>
            </a:r>
          </a:p>
          <a:p>
            <a:pPr marL="1143000" indent="-1143000">
              <a:buFont typeface="Arial" charset="0"/>
              <a:buChar char="•"/>
            </a:pPr>
            <a:r>
              <a:rPr lang="en-US" sz="6300" dirty="0"/>
              <a:t>Social media to recruit new users (users developing new tools from our frameworks and end users of apps)</a:t>
            </a:r>
          </a:p>
          <a:p>
            <a:pPr marL="1143000" indent="-1143000">
              <a:buFont typeface="Arial" charset="0"/>
              <a:buChar char="•"/>
            </a:pPr>
            <a:r>
              <a:rPr lang="en-US" sz="6300" dirty="0"/>
              <a:t>User tested, user informed, user friendly tool development</a:t>
            </a:r>
          </a:p>
        </p:txBody>
      </p:sp>
      <p:sp>
        <p:nvSpPr>
          <p:cNvPr id="12" name="TextBox 11"/>
          <p:cNvSpPr txBox="1"/>
          <p:nvPr/>
        </p:nvSpPr>
        <p:spPr>
          <a:xfrm>
            <a:off x="24841200" y="26014052"/>
            <a:ext cx="17741672" cy="6878806"/>
          </a:xfrm>
          <a:prstGeom prst="rect">
            <a:avLst/>
          </a:prstGeom>
          <a:noFill/>
        </p:spPr>
        <p:txBody>
          <a:bodyPr wrap="square" rtlCol="0">
            <a:spAutoFit/>
          </a:bodyPr>
          <a:lstStyle/>
          <a:p>
            <a:pPr marL="1143000" indent="-1143000">
              <a:buFont typeface="Arial" charset="0"/>
              <a:buChar char="•"/>
            </a:pPr>
            <a:r>
              <a:rPr lang="en-US" sz="6300" dirty="0"/>
              <a:t>Commitment to working with diversity in invited speakers, new faculty and outreach</a:t>
            </a:r>
          </a:p>
          <a:p>
            <a:pPr marL="1143000" indent="-1143000">
              <a:buFont typeface="Arial" charset="0"/>
              <a:buChar char="•"/>
            </a:pPr>
            <a:r>
              <a:rPr lang="en-US" sz="6300" dirty="0"/>
              <a:t>Working with Dr. Linda Hayden at HBCU Elizabeth City State University and the Science Gateway Institute</a:t>
            </a:r>
          </a:p>
          <a:p>
            <a:pPr marL="1143000" indent="-1143000">
              <a:buFont typeface="Arial" charset="0"/>
              <a:buChar char="•"/>
            </a:pPr>
            <a:r>
              <a:rPr lang="en-US" sz="6300" dirty="0"/>
              <a:t>ISE’s culture of inclusion bringing together diverse research communities </a:t>
            </a:r>
          </a:p>
        </p:txBody>
      </p:sp>
      <p:sp>
        <p:nvSpPr>
          <p:cNvPr id="2" name="Rectangle 2"/>
          <p:cNvSpPr>
            <a:spLocks noChangeArrowheads="1"/>
          </p:cNvSpPr>
          <p:nvPr/>
        </p:nvSpPr>
        <p:spPr bwMode="auto">
          <a:xfrm>
            <a:off x="3160772" y="2017720"/>
            <a:ext cx="570522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5" name="TextBox 74">
            <a:extLst>
              <a:ext uri="{FF2B5EF4-FFF2-40B4-BE49-F238E27FC236}">
                <a16:creationId xmlns:a16="http://schemas.microsoft.com/office/drawing/2014/main" id="{6014437C-A175-4110-B946-314101ED4E2B}"/>
              </a:ext>
            </a:extLst>
          </p:cNvPr>
          <p:cNvSpPr txBox="1"/>
          <p:nvPr/>
        </p:nvSpPr>
        <p:spPr>
          <a:xfrm>
            <a:off x="15153686" y="17674532"/>
            <a:ext cx="9375010" cy="2862322"/>
          </a:xfrm>
          <a:prstGeom prst="rect">
            <a:avLst/>
          </a:prstGeom>
          <a:noFill/>
        </p:spPr>
        <p:txBody>
          <a:bodyPr wrap="square" rtlCol="0">
            <a:spAutoFit/>
          </a:bodyPr>
          <a:lstStyle/>
          <a:p>
            <a:pPr lvl="0">
              <a:defRPr/>
            </a:pPr>
            <a:r>
              <a:rPr lang="en-US" sz="6000" b="1" dirty="0" err="1"/>
              <a:t>PhysiCell</a:t>
            </a:r>
            <a:r>
              <a:rPr lang="en-US" sz="6000" b="1" dirty="0"/>
              <a:t>:</a:t>
            </a:r>
            <a:r>
              <a:rPr lang="en-US" sz="6000" dirty="0"/>
              <a:t> 3D physics-based agent model simulator for &gt;10</a:t>
            </a:r>
            <a:r>
              <a:rPr lang="en-US" sz="6000" baseline="30000" dirty="0"/>
              <a:t>6</a:t>
            </a:r>
            <a:r>
              <a:rPr lang="en-US" sz="6000" dirty="0"/>
              <a:t> cells</a:t>
            </a:r>
            <a:endParaRPr kumimoji="0" lang="en-US" sz="6000" b="0" i="0" u="none" strike="noStrike" kern="1200" cap="none" spc="0" normalizeH="0" baseline="0" noProof="0" dirty="0">
              <a:ln>
                <a:noFill/>
              </a:ln>
              <a:effectLst/>
              <a:uLnTx/>
              <a:uFillTx/>
            </a:endParaRPr>
          </a:p>
        </p:txBody>
      </p:sp>
      <p:pic>
        <p:nvPicPr>
          <p:cNvPr id="76" name="Content Placeholder 4">
            <a:extLst>
              <a:ext uri="{FF2B5EF4-FFF2-40B4-BE49-F238E27FC236}">
                <a16:creationId xmlns:a16="http://schemas.microsoft.com/office/drawing/2014/main" id="{2731925A-B269-4D71-BBD7-411615EA98A4}"/>
              </a:ext>
            </a:extLst>
          </p:cNvPr>
          <p:cNvPicPr>
            <a:picLocks noGrp="1"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rot="10800000">
            <a:off x="16773178" y="19591075"/>
            <a:ext cx="6172894" cy="697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78">
            <a:extLst>
              <a:ext uri="{FF2B5EF4-FFF2-40B4-BE49-F238E27FC236}">
                <a16:creationId xmlns:a16="http://schemas.microsoft.com/office/drawing/2014/main" id="{169E6E6F-7C5C-416D-8DB0-3574D5058D97}"/>
              </a:ext>
            </a:extLst>
          </p:cNvPr>
          <p:cNvPicPr>
            <a:picLocks noChangeAspect="1"/>
          </p:cNvPicPr>
          <p:nvPr/>
        </p:nvPicPr>
        <p:blipFill rotWithShape="1">
          <a:blip r:embed="rId4">
            <a:extLst>
              <a:ext uri="{28A0092B-C50C-407E-A947-70E740481C1C}">
                <a14:useLocalDpi xmlns:a14="http://schemas.microsoft.com/office/drawing/2010/main" val="0"/>
              </a:ext>
            </a:extLst>
          </a:blip>
          <a:srcRect l="26880" r="28569"/>
          <a:stretch/>
        </p:blipFill>
        <p:spPr>
          <a:xfrm rot="16200000">
            <a:off x="18097545" y="11770293"/>
            <a:ext cx="3273510" cy="8110632"/>
          </a:xfrm>
          <a:prstGeom prst="rect">
            <a:avLst/>
          </a:prstGeom>
        </p:spPr>
      </p:pic>
      <p:sp>
        <p:nvSpPr>
          <p:cNvPr id="80" name="TextBox 79">
            <a:extLst>
              <a:ext uri="{FF2B5EF4-FFF2-40B4-BE49-F238E27FC236}">
                <a16:creationId xmlns:a16="http://schemas.microsoft.com/office/drawing/2014/main" id="{CA9B1F8F-A485-40DD-B373-B5D4CE46AA5D}"/>
              </a:ext>
            </a:extLst>
          </p:cNvPr>
          <p:cNvSpPr txBox="1"/>
          <p:nvPr/>
        </p:nvSpPr>
        <p:spPr>
          <a:xfrm>
            <a:off x="15256881" y="10403202"/>
            <a:ext cx="9168620" cy="3785652"/>
          </a:xfrm>
          <a:prstGeom prst="rect">
            <a:avLst/>
          </a:prstGeom>
          <a:noFill/>
        </p:spPr>
        <p:txBody>
          <a:bodyPr wrap="square" rtlCol="0">
            <a:spAutoFit/>
          </a:bodyPr>
          <a:lstStyle/>
          <a:p>
            <a:pPr lvl="0" defTabSz="914400">
              <a:defRPr/>
            </a:pPr>
            <a:r>
              <a:rPr lang="en-US" sz="6000" b="1" dirty="0"/>
              <a:t>NP-Cell Simulator</a:t>
            </a:r>
            <a:r>
              <a:rPr lang="en-US" sz="6000" dirty="0"/>
              <a:t>: Nanoparticle-mediated mechanical and chemical cellular response behaviors</a:t>
            </a:r>
          </a:p>
        </p:txBody>
      </p:sp>
      <p:grpSp>
        <p:nvGrpSpPr>
          <p:cNvPr id="17" name="Group 16">
            <a:extLst>
              <a:ext uri="{FF2B5EF4-FFF2-40B4-BE49-F238E27FC236}">
                <a16:creationId xmlns:a16="http://schemas.microsoft.com/office/drawing/2014/main" id="{5C41365A-4593-47F6-A080-70D43A586425}"/>
              </a:ext>
            </a:extLst>
          </p:cNvPr>
          <p:cNvGrpSpPr/>
          <p:nvPr/>
        </p:nvGrpSpPr>
        <p:grpSpPr>
          <a:xfrm>
            <a:off x="76200" y="838200"/>
            <a:ext cx="6630197" cy="3975100"/>
            <a:chOff x="685800" y="838200"/>
            <a:chExt cx="6630197" cy="3975100"/>
          </a:xfrm>
        </p:grpSpPr>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838200"/>
              <a:ext cx="3619500" cy="3975100"/>
            </a:xfrm>
            <a:prstGeom prst="rect">
              <a:avLst/>
            </a:prstGeom>
          </p:spPr>
        </p:pic>
        <p:grpSp>
          <p:nvGrpSpPr>
            <p:cNvPr id="14" name="Group 13">
              <a:extLst>
                <a:ext uri="{FF2B5EF4-FFF2-40B4-BE49-F238E27FC236}">
                  <a16:creationId xmlns:a16="http://schemas.microsoft.com/office/drawing/2014/main" id="{AD7E64BB-3278-414F-A8C6-3A2E2A9942FF}"/>
                </a:ext>
              </a:extLst>
            </p:cNvPr>
            <p:cNvGrpSpPr/>
            <p:nvPr/>
          </p:nvGrpSpPr>
          <p:grpSpPr>
            <a:xfrm>
              <a:off x="3160772" y="1874279"/>
              <a:ext cx="4155225" cy="2426823"/>
              <a:chOff x="3160772" y="1848825"/>
              <a:chExt cx="4155225" cy="2426823"/>
            </a:xfrm>
          </p:grpSpPr>
          <p:pic>
            <p:nvPicPr>
              <p:cNvPr id="1025" name="Picture 1" descr="cid:829F2FD4-222B-4D6C-A458-C5C31E4539FB"/>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160772" y="2076715"/>
                <a:ext cx="4155225" cy="219893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63D787B-B715-4179-88F0-ED5CFC1545D9}"/>
                  </a:ext>
                </a:extLst>
              </p:cNvPr>
              <p:cNvSpPr/>
              <p:nvPr/>
            </p:nvSpPr>
            <p:spPr>
              <a:xfrm>
                <a:off x="3452952" y="1848825"/>
                <a:ext cx="3863045" cy="769441"/>
              </a:xfrm>
              <a:prstGeom prst="rect">
                <a:avLst/>
              </a:prstGeom>
            </p:spPr>
            <p:txBody>
              <a:bodyPr wrap="none">
                <a:spAutoFit/>
              </a:bodyPr>
              <a:lstStyle/>
              <a:p>
                <a:r>
                  <a:rPr lang="en-US" altLang="en-US" sz="4400" dirty="0">
                    <a:solidFill>
                      <a:srgbClr val="8E0000"/>
                    </a:solidFill>
                    <a:latin typeface="Arial Black" pitchFamily="34" charset="0"/>
                  </a:rPr>
                  <a:t>Engineered </a:t>
                </a:r>
                <a:endParaRPr lang="en-US" sz="4400" dirty="0">
                  <a:solidFill>
                    <a:srgbClr val="8E0000"/>
                  </a:solidFill>
                </a:endParaRPr>
              </a:p>
            </p:txBody>
          </p:sp>
        </p:grpSp>
      </p:grpSp>
      <p:grpSp>
        <p:nvGrpSpPr>
          <p:cNvPr id="81" name="Group 80">
            <a:extLst>
              <a:ext uri="{FF2B5EF4-FFF2-40B4-BE49-F238E27FC236}">
                <a16:creationId xmlns:a16="http://schemas.microsoft.com/office/drawing/2014/main" id="{678B53A6-4316-4848-8D8F-A30A3B29275F}"/>
              </a:ext>
            </a:extLst>
          </p:cNvPr>
          <p:cNvGrpSpPr/>
          <p:nvPr/>
        </p:nvGrpSpPr>
        <p:grpSpPr>
          <a:xfrm>
            <a:off x="5961471" y="21031200"/>
            <a:ext cx="7830729" cy="4095512"/>
            <a:chOff x="596347" y="566937"/>
            <a:chExt cx="10734261" cy="5126202"/>
          </a:xfrm>
        </p:grpSpPr>
        <p:sp>
          <p:nvSpPr>
            <p:cNvPr id="82" name="Rectangle 81">
              <a:extLst>
                <a:ext uri="{FF2B5EF4-FFF2-40B4-BE49-F238E27FC236}">
                  <a16:creationId xmlns:a16="http://schemas.microsoft.com/office/drawing/2014/main" id="{384DCBFB-6307-4A42-828B-08959C4D7F35}"/>
                </a:ext>
              </a:extLst>
            </p:cNvPr>
            <p:cNvSpPr/>
            <p:nvPr/>
          </p:nvSpPr>
          <p:spPr>
            <a:xfrm>
              <a:off x="596347" y="566937"/>
              <a:ext cx="10734261" cy="5126202"/>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3" name="Picture 82" descr="A picture containing dome&#10;&#10;Description generated with high confidence">
              <a:extLst>
                <a:ext uri="{FF2B5EF4-FFF2-40B4-BE49-F238E27FC236}">
                  <a16:creationId xmlns:a16="http://schemas.microsoft.com/office/drawing/2014/main" id="{83DB4434-2E9F-460A-92D8-26050AE353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3753" y="1193425"/>
              <a:ext cx="3537345" cy="3537345"/>
            </a:xfrm>
            <a:prstGeom prst="rect">
              <a:avLst/>
            </a:prstGeom>
          </p:spPr>
        </p:pic>
        <p:pic>
          <p:nvPicPr>
            <p:cNvPr id="84" name="Picture 83">
              <a:extLst>
                <a:ext uri="{FF2B5EF4-FFF2-40B4-BE49-F238E27FC236}">
                  <a16:creationId xmlns:a16="http://schemas.microsoft.com/office/drawing/2014/main" id="{494EA7F4-53D8-4B63-AD0E-1617D60971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9487" y="659698"/>
              <a:ext cx="2026111" cy="4604800"/>
            </a:xfrm>
            <a:prstGeom prst="rect">
              <a:avLst/>
            </a:prstGeom>
          </p:spPr>
        </p:pic>
        <p:pic>
          <p:nvPicPr>
            <p:cNvPr id="85" name="Picture 84" descr="A picture containing building, dome&#10;&#10;Description generated with very high confidence">
              <a:extLst>
                <a:ext uri="{FF2B5EF4-FFF2-40B4-BE49-F238E27FC236}">
                  <a16:creationId xmlns:a16="http://schemas.microsoft.com/office/drawing/2014/main" id="{B7301648-734C-46F4-84E7-8D479210266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13987" y="659698"/>
              <a:ext cx="2682296" cy="4604800"/>
            </a:xfrm>
            <a:prstGeom prst="rect">
              <a:avLst/>
            </a:prstGeom>
          </p:spPr>
        </p:pic>
      </p:grpSp>
      <p:sp>
        <p:nvSpPr>
          <p:cNvPr id="18" name="TextBox 17">
            <a:extLst>
              <a:ext uri="{FF2B5EF4-FFF2-40B4-BE49-F238E27FC236}">
                <a16:creationId xmlns:a16="http://schemas.microsoft.com/office/drawing/2014/main" id="{D0118658-B58A-4043-90D8-F681EC51713E}"/>
              </a:ext>
            </a:extLst>
          </p:cNvPr>
          <p:cNvSpPr txBox="1"/>
          <p:nvPr/>
        </p:nvSpPr>
        <p:spPr>
          <a:xfrm>
            <a:off x="3416543" y="10331427"/>
            <a:ext cx="4504182" cy="1200329"/>
          </a:xfrm>
          <a:prstGeom prst="rect">
            <a:avLst/>
          </a:prstGeom>
          <a:noFill/>
        </p:spPr>
        <p:txBody>
          <a:bodyPr wrap="none" rtlCol="0">
            <a:spAutoFit/>
          </a:bodyPr>
          <a:lstStyle/>
          <a:p>
            <a:r>
              <a:rPr lang="en-US" sz="7200" b="1" dirty="0"/>
              <a:t>Multi-Scale</a:t>
            </a:r>
          </a:p>
        </p:txBody>
      </p:sp>
      <p:sp>
        <p:nvSpPr>
          <p:cNvPr id="86" name="TextBox 85">
            <a:extLst>
              <a:ext uri="{FF2B5EF4-FFF2-40B4-BE49-F238E27FC236}">
                <a16:creationId xmlns:a16="http://schemas.microsoft.com/office/drawing/2014/main" id="{062ACED4-82A2-4823-B106-E228026D871C}"/>
              </a:ext>
            </a:extLst>
          </p:cNvPr>
          <p:cNvSpPr txBox="1"/>
          <p:nvPr/>
        </p:nvSpPr>
        <p:spPr>
          <a:xfrm>
            <a:off x="722316" y="20990400"/>
            <a:ext cx="5110534" cy="39087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effectLst/>
                <a:uLnTx/>
                <a:uFillTx/>
                <a:latin typeface="Calibri" panose="020F0502020204030204"/>
                <a:ea typeface="+mn-ea"/>
                <a:cs typeface="+mn-cs"/>
              </a:rPr>
              <a:t>NP Shape Lab</a:t>
            </a:r>
            <a:r>
              <a:rPr kumimoji="0" lang="en-US" sz="6200" b="0" i="0" u="none" strike="noStrike" kern="1200" cap="none" spc="0" normalizeH="0" baseline="0" noProof="0" dirty="0">
                <a:ln>
                  <a:noFill/>
                </a:ln>
                <a:effectLst/>
                <a:uLnTx/>
                <a:uFillTx/>
                <a:latin typeface="Calibri" panose="020F0502020204030204"/>
                <a:ea typeface="+mn-ea"/>
                <a:cs typeface="+mn-cs"/>
              </a:rPr>
              <a:t>: </a:t>
            </a:r>
            <a:r>
              <a:rPr lang="en-US" sz="6200" dirty="0" err="1">
                <a:latin typeface="Calibri" panose="020F0502020204030204"/>
              </a:rPr>
              <a:t>Bioa</a:t>
            </a:r>
            <a:r>
              <a:rPr kumimoji="0" lang="en-US" sz="6200" b="0" i="0" u="none" strike="noStrike" kern="1200" cap="none" spc="0" normalizeH="0" baseline="0" noProof="0" dirty="0" err="1">
                <a:ln>
                  <a:noFill/>
                </a:ln>
                <a:effectLst/>
                <a:uLnTx/>
                <a:uFillTx/>
                <a:latin typeface="Calibri" panose="020F0502020204030204"/>
                <a:ea typeface="+mn-ea"/>
                <a:cs typeface="+mn-cs"/>
              </a:rPr>
              <a:t>pplication</a:t>
            </a:r>
            <a:r>
              <a:rPr kumimoji="0" lang="en-US" sz="6200" b="0" i="0" u="none" strike="noStrike" kern="1200" cap="none" spc="0" normalizeH="0" baseline="0" noProof="0" dirty="0">
                <a:ln>
                  <a:noFill/>
                </a:ln>
                <a:effectLst/>
                <a:uLnTx/>
                <a:uFillTx/>
                <a:latin typeface="Calibri" panose="020F0502020204030204"/>
                <a:ea typeface="+mn-ea"/>
                <a:cs typeface="+mn-cs"/>
              </a:rPr>
              <a:t>-specific design of NP shape</a:t>
            </a:r>
          </a:p>
        </p:txBody>
      </p:sp>
      <p:pic>
        <p:nvPicPr>
          <p:cNvPr id="9" name="Picture 8" descr="A screenshot of a cell phone&#10;&#10;Description generated with high confidence">
            <a:extLst>
              <a:ext uri="{FF2B5EF4-FFF2-40B4-BE49-F238E27FC236}">
                <a16:creationId xmlns:a16="http://schemas.microsoft.com/office/drawing/2014/main" id="{17B85ADB-F724-4419-B314-1519D934BEA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8729" y="11342911"/>
            <a:ext cx="13745877" cy="9784699"/>
          </a:xfrm>
          <a:prstGeom prst="rect">
            <a:avLst/>
          </a:prstGeom>
        </p:spPr>
      </p:pic>
      <p:sp>
        <p:nvSpPr>
          <p:cNvPr id="116" name="TextBox 115">
            <a:extLst>
              <a:ext uri="{FF2B5EF4-FFF2-40B4-BE49-F238E27FC236}">
                <a16:creationId xmlns:a16="http://schemas.microsoft.com/office/drawing/2014/main" id="{62190326-4CD3-43FA-B78F-A643DF545A0D}"/>
              </a:ext>
            </a:extLst>
          </p:cNvPr>
          <p:cNvSpPr txBox="1"/>
          <p:nvPr/>
        </p:nvSpPr>
        <p:spPr>
          <a:xfrm>
            <a:off x="8763000" y="10332038"/>
            <a:ext cx="5060783" cy="1200329"/>
          </a:xfrm>
          <a:prstGeom prst="rect">
            <a:avLst/>
          </a:prstGeom>
          <a:noFill/>
        </p:spPr>
        <p:txBody>
          <a:bodyPr wrap="square" rtlCol="0">
            <a:spAutoFit/>
          </a:bodyPr>
          <a:lstStyle/>
          <a:p>
            <a:r>
              <a:rPr lang="en-US" sz="7200" b="1" dirty="0"/>
              <a:t>Integrated</a:t>
            </a:r>
            <a:endParaRPr lang="en-US" sz="8000" b="1" dirty="0"/>
          </a:p>
        </p:txBody>
      </p:sp>
    </p:spTree>
    <p:extLst>
      <p:ext uri="{BB962C8B-B14F-4D97-AF65-F5344CB8AC3E}">
        <p14:creationId xmlns:p14="http://schemas.microsoft.com/office/powerpoint/2010/main" val="315646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ghtning talk template 2017 use this one" id="{54FB9EE2-2064-3F49-9E08-EE04DE310642}" vid="{13675F8C-5514-984C-BE19-A87F3C1395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lightning talk template 2017 use this one</Template>
  <TotalTime>3997</TotalTime>
  <Words>303</Words>
  <Application>Microsoft Office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Arial Narrow</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Geoffrey Fox</cp:lastModifiedBy>
  <cp:revision>34</cp:revision>
  <cp:lastPrinted>2017-10-05T19:15:32Z</cp:lastPrinted>
  <dcterms:created xsi:type="dcterms:W3CDTF">2017-06-02T17:10:00Z</dcterms:created>
  <dcterms:modified xsi:type="dcterms:W3CDTF">2017-10-28T11:35:01Z</dcterms:modified>
</cp:coreProperties>
</file>