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4" r:id="rId1"/>
  </p:sldMasterIdLst>
  <p:notesMasterIdLst>
    <p:notesMasterId r:id="rId27"/>
  </p:notesMasterIdLst>
  <p:handoutMasterIdLst>
    <p:handoutMasterId r:id="rId28"/>
  </p:handoutMasterIdLst>
  <p:sldIdLst>
    <p:sldId id="405" r:id="rId2"/>
    <p:sldId id="284" r:id="rId3"/>
    <p:sldId id="416" r:id="rId4"/>
    <p:sldId id="337" r:id="rId5"/>
    <p:sldId id="399" r:id="rId6"/>
    <p:sldId id="400" r:id="rId7"/>
    <p:sldId id="401" r:id="rId8"/>
    <p:sldId id="417" r:id="rId9"/>
    <p:sldId id="410" r:id="rId10"/>
    <p:sldId id="418" r:id="rId11"/>
    <p:sldId id="403" r:id="rId12"/>
    <p:sldId id="404" r:id="rId13"/>
    <p:sldId id="385" r:id="rId14"/>
    <p:sldId id="419" r:id="rId15"/>
    <p:sldId id="387" r:id="rId16"/>
    <p:sldId id="388" r:id="rId17"/>
    <p:sldId id="402" r:id="rId18"/>
    <p:sldId id="420" r:id="rId19"/>
    <p:sldId id="390" r:id="rId20"/>
    <p:sldId id="406" r:id="rId21"/>
    <p:sldId id="407" r:id="rId22"/>
    <p:sldId id="415" r:id="rId23"/>
    <p:sldId id="421" r:id="rId24"/>
    <p:sldId id="263" r:id="rId25"/>
    <p:sldId id="333" r:id="rId26"/>
  </p:sldIdLst>
  <p:sldSz cx="10972800" cy="6858000"/>
  <p:notesSz cx="7099300" cy="10234613"/>
  <p:defaultTextStyle>
    <a:defPPr>
      <a:defRPr lang="zh-CN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400" b="0" i="0" u="none" kern="1200" baseline="0">
        <a:solidFill>
          <a:schemeClr val="tx1"/>
        </a:solidFill>
        <a:latin typeface="Impact" panose="020B080603090205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45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00"/>
    <a:srgbClr val="FFAC9B"/>
    <a:srgbClr val="054B07"/>
    <a:srgbClr val="154F01"/>
    <a:srgbClr val="0066FF"/>
    <a:srgbClr val="0099FF"/>
    <a:srgbClr val="FF6600"/>
    <a:srgbClr val="4F4B5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285"/>
    <p:restoredTop sz="94742"/>
  </p:normalViewPr>
  <p:slideViewPr>
    <p:cSldViewPr showGuides="1">
      <p:cViewPr varScale="1">
        <p:scale>
          <a:sx n="95" d="100"/>
          <a:sy n="95" d="100"/>
        </p:scale>
        <p:origin x="58" y="120"/>
      </p:cViewPr>
      <p:guideLst>
        <p:guide orient="horz" pos="2160"/>
        <p:guide pos="3456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05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05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05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C4AD8A0-F7F8-4448-BFEA-62EA9228FF59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4924755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8" y="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7172" name="Rectangle 4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481013" y="768350"/>
            <a:ext cx="6137275" cy="3836988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1525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3" y="4860925"/>
            <a:ext cx="5680075" cy="460533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525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spcBef>
                <a:spcPct val="0"/>
              </a:spcBef>
              <a:buClrTx/>
              <a:buSz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1525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8" y="9721850"/>
            <a:ext cx="3076575" cy="511175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>
                <a:latin typeface="Arial" panose="020B0604020202020204" pitchFamily="34" charset="0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61ADED5-0285-B447-93E0-A702F3BE423D}" type="slidenum"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77456189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122363"/>
            <a:ext cx="8229600" cy="2387600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02038"/>
            <a:ext cx="8229600" cy="1655762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49617"/>
            <a:ext cx="10972800" cy="36083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296854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93993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52410" y="365125"/>
            <a:ext cx="236601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54380" y="365125"/>
            <a:ext cx="696087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622762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标题 1"/>
          <p:cNvSpPr>
            <a:spLocks noGrp="1"/>
          </p:cNvSpPr>
          <p:nvPr>
            <p:ph type="title"/>
          </p:nvPr>
        </p:nvSpPr>
        <p:spPr>
          <a:xfrm>
            <a:off x="1165860" y="304800"/>
            <a:ext cx="9244966" cy="820738"/>
          </a:xfrm>
        </p:spPr>
        <p:txBody>
          <a:bodyPr/>
          <a:lstStyle>
            <a:lvl1pPr>
              <a:defRPr>
                <a:solidFill>
                  <a:srgbClr val="0066FF"/>
                </a:solidFill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9" name="内容占位符 2"/>
          <p:cNvSpPr>
            <a:spLocks noGrp="1"/>
          </p:cNvSpPr>
          <p:nvPr>
            <p:ph idx="1"/>
          </p:nvPr>
        </p:nvSpPr>
        <p:spPr>
          <a:xfrm>
            <a:off x="1165860" y="1371600"/>
            <a:ext cx="9258300" cy="4953000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pic>
        <p:nvPicPr>
          <p:cNvPr id="5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49617"/>
            <a:ext cx="10972800" cy="3608386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pic>
        <p:nvPicPr>
          <p:cNvPr id="7" name="图片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3249617"/>
            <a:ext cx="10972800" cy="3608386"/>
          </a:xfrm>
          <a:prstGeom prst="rect">
            <a:avLst/>
          </a:prstGeom>
          <a:noFill/>
          <a:ln w="9525">
            <a:noFill/>
          </a:ln>
        </p:spPr>
      </p:pic>
    </p:spTree>
    <p:extLst>
      <p:ext uri="{BB962C8B-B14F-4D97-AF65-F5344CB8AC3E}">
        <p14:creationId xmlns:p14="http://schemas.microsoft.com/office/powerpoint/2010/main" val="14299641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8665" y="1709739"/>
            <a:ext cx="9464040" cy="2852737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8665" y="4589464"/>
            <a:ext cx="9464040" cy="1500187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871498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54380" y="1825625"/>
            <a:ext cx="466344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554980" y="1825625"/>
            <a:ext cx="466344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26373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09" y="365126"/>
            <a:ext cx="946404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5810" y="1681163"/>
            <a:ext cx="4642008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5810" y="2505075"/>
            <a:ext cx="464200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554980" y="1681163"/>
            <a:ext cx="4664869" cy="823912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554980" y="2505075"/>
            <a:ext cx="4664869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83260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  <p:grpSp>
        <p:nvGrpSpPr>
          <p:cNvPr id="6" name="组 3"/>
          <p:cNvGrpSpPr/>
          <p:nvPr userDrawn="1"/>
        </p:nvGrpSpPr>
        <p:grpSpPr>
          <a:xfrm>
            <a:off x="1238250" y="5486400"/>
            <a:ext cx="8496300" cy="762000"/>
            <a:chOff x="574675" y="5265738"/>
            <a:chExt cx="8191500" cy="900112"/>
          </a:xfrm>
        </p:grpSpPr>
        <p:pic>
          <p:nvPicPr>
            <p:cNvPr id="7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489075" y="5445125"/>
              <a:ext cx="720725" cy="720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8" name="图片 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74675" y="5424488"/>
              <a:ext cx="720725" cy="720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9" name="图片 11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381250" y="5589588"/>
              <a:ext cx="1200150" cy="3603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0" name="图片 1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735388" y="5553075"/>
              <a:ext cx="1217612" cy="43338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1" name="图片 4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102225" y="5359400"/>
              <a:ext cx="841375" cy="720725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2" name="图片 15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969000" y="5268913"/>
              <a:ext cx="1422400" cy="792162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" name="图片 16"/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7343775" y="5265738"/>
              <a:ext cx="1422400" cy="792162"/>
            </a:xfrm>
            <a:prstGeom prst="rect">
              <a:avLst/>
            </a:prstGeom>
            <a:noFill/>
            <a:ln w="9525"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4808405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6160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4869" y="987426"/>
            <a:ext cx="5554980" cy="4873625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15707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810" y="457200"/>
            <a:ext cx="3539013" cy="160020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664869" y="987426"/>
            <a:ext cx="5554980" cy="4873625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zh-CN" altLang="en-US"/>
              <a:t>将图片拖动到占位符，或单击添加图标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55810" y="2057400"/>
            <a:ext cx="3539013" cy="3811588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86724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54380" y="365126"/>
            <a:ext cx="946404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4380" y="1825625"/>
            <a:ext cx="946404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438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4DE79-268F-4C1A-8933-263129D2AF90}" type="datetimeFigureOut">
              <a:rPr lang="en-US" dirty="0"/>
              <a:t>12/12/2017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4740" y="6356351"/>
            <a:ext cx="370332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49540" y="6356351"/>
            <a:ext cx="24688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F63A3B-78C7-47BE-AE5E-E10140E04643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230169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  <p:sldLayoutId id="2147483666" r:id="rId2"/>
    <p:sldLayoutId id="2147483667" r:id="rId3"/>
    <p:sldLayoutId id="2147483668" r:id="rId4"/>
    <p:sldLayoutId id="2147483669" r:id="rId5"/>
    <p:sldLayoutId id="2147483670" r:id="rId6"/>
    <p:sldLayoutId id="2147483671" r:id="rId7"/>
    <p:sldLayoutId id="2147483672" r:id="rId8"/>
    <p:sldLayoutId id="2147483673" r:id="rId9"/>
    <p:sldLayoutId id="2147483674" r:id="rId10"/>
    <p:sldLayoutId id="2147483675" r:id="rId11"/>
    <p:sldLayoutId id="2147483649" r:id="rId12"/>
  </p:sldLayoutIdLst>
  <p:hf sldNum="0" hdr="0" ftr="0" dt="0"/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mailto:sabu.thampi@iiitmk.ac.in" TargetMode="Externa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5"/>
          <p:cNvSpPr txBox="1">
            <a:spLocks noChangeArrowheads="1"/>
          </p:cNvSpPr>
          <p:nvPr/>
        </p:nvSpPr>
        <p:spPr>
          <a:xfrm>
            <a:off x="1708150" y="2836863"/>
            <a:ext cx="7704138" cy="820738"/>
          </a:xfrm>
          <a:prstGeom prst="rect">
            <a:avLst/>
          </a:prstGeom>
        </p:spPr>
        <p:txBody>
          <a:bodyPr anchor="b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br>
              <a:rPr lang="en-US" altLang="zh-CN" sz="4800" dirty="0">
                <a:solidFill>
                  <a:srgbClr val="0099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</a:br>
            <a:r>
              <a:rPr lang="en-US" altLang="zh-CN" sz="4800" b="1" dirty="0">
                <a:solidFill>
                  <a:srgbClr val="0066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Times" charset="0"/>
                <a:ea typeface="Times" charset="0"/>
                <a:cs typeface="Times" charset="0"/>
              </a:rPr>
              <a:t>Welcome Speech</a:t>
            </a:r>
          </a:p>
        </p:txBody>
      </p:sp>
      <p:sp>
        <p:nvSpPr>
          <p:cNvPr id="9218" name="Rectangle 6"/>
          <p:cNvSpPr txBox="1"/>
          <p:nvPr/>
        </p:nvSpPr>
        <p:spPr>
          <a:xfrm>
            <a:off x="1676400" y="3683000"/>
            <a:ext cx="7772400" cy="195580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 sz="2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70000"/>
              <a:buFont typeface="Wingdings" panose="05000000000000000000" pitchFamily="2" charset="2"/>
              <a:buChar char="l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SzPct val="60000"/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60000"/>
              <a:buFont typeface="Wingdings" panose="05000000000000000000" pitchFamily="2" charset="2"/>
              <a:buChar char="l"/>
              <a:defRPr sz="2000">
                <a:solidFill>
                  <a:schemeClr val="tx1"/>
                </a:solidFill>
                <a:latin typeface="+mn-lt"/>
              </a:defRPr>
            </a:lvl5pPr>
          </a:lstStyle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ClrTx/>
              <a:buSzPct val="100000"/>
              <a:buNone/>
            </a:pPr>
            <a:r>
              <a:rPr lang="en-US" altLang="zh-CN" sz="2400" b="1" i="1">
                <a:solidFill>
                  <a:srgbClr val="595959"/>
                </a:solidFill>
                <a:ea typeface="宋体" panose="02010600030101010101" pitchFamily="2" charset="-122"/>
              </a:rPr>
              <a:t>Program Chair</a:t>
            </a: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ClrTx/>
              <a:buSzPct val="100000"/>
              <a:buNone/>
            </a:pPr>
            <a:r>
              <a:rPr lang="en-US" altLang="zh-CN" sz="2400" i="1">
                <a:solidFill>
                  <a:srgbClr val="0066FF"/>
                </a:solidFill>
                <a:ea typeface="宋体" panose="02010600030101010101" pitchFamily="2" charset="-122"/>
              </a:rPr>
              <a:t>Prof. Geoffrey Fox, Indiana University, USA</a:t>
            </a:r>
          </a:p>
          <a:p>
            <a:pPr marL="0" indent="0" algn="ctr" eaLnBrk="1" hangingPunct="1">
              <a:lnSpc>
                <a:spcPct val="90000"/>
              </a:lnSpc>
              <a:buNone/>
            </a:pPr>
            <a:r>
              <a:rPr lang="en-US" altLang="zh-CN" sz="2000">
                <a:solidFill>
                  <a:srgbClr val="0066FF"/>
                </a:solidFill>
                <a:ea typeface="宋体" panose="02010600030101010101" pitchFamily="2" charset="-122"/>
                <a:hlinkClick r:id="rId2"/>
              </a:rPr>
              <a:t>gcf@indiana.edu</a:t>
            </a:r>
            <a:endParaRPr lang="en-US" altLang="zh-CN" sz="2000">
              <a:solidFill>
                <a:srgbClr val="0066FF"/>
              </a:solidFill>
              <a:ea typeface="宋体" panose="02010600030101010101" pitchFamily="2" charset="-122"/>
            </a:endParaRPr>
          </a:p>
          <a:p>
            <a:pPr marL="0" indent="0" algn="ctr" eaLnBrk="1" hangingPunct="1">
              <a:lnSpc>
                <a:spcPct val="90000"/>
              </a:lnSpc>
              <a:spcBef>
                <a:spcPts val="1000"/>
              </a:spcBef>
              <a:buClrTx/>
              <a:buSzPct val="100000"/>
              <a:buNone/>
            </a:pPr>
            <a:r>
              <a:rPr lang="en-US" altLang="zh-CN" sz="2000">
                <a:solidFill>
                  <a:schemeClr val="tx1"/>
                </a:solidFill>
                <a:ea typeface="宋体" panose="02010600030101010101" pitchFamily="2" charset="-122"/>
              </a:rPr>
              <a:t>December 12-15, 2017, Guangzhou, China</a:t>
            </a:r>
            <a:endParaRPr lang="en-US" altLang="zh-CN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1066800" y="300041"/>
            <a:ext cx="8763000" cy="2455863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15</a:t>
            </a:r>
            <a:r>
              <a:rPr lang="en-US" altLang="zh-CN" sz="2400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IEEE International Symposium on Parallel and Distributed Processing with Applications [ ISPA 2017 ]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16</a:t>
            </a:r>
            <a:r>
              <a:rPr lang="en-US" altLang="zh-CN" sz="2400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IEEE International Conference on Ubiquitous Computing and Communications [ IUCC 2017 ]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10</a:t>
            </a:r>
            <a:r>
              <a:rPr lang="en-US" altLang="zh-CN" sz="2400" baseline="300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</a:t>
            </a: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International Conference on Security, Privacy and Anonymity in Computation, Communication and Storage [ </a:t>
            </a:r>
            <a:r>
              <a:rPr lang="en-US" altLang="zh-CN" sz="2400" dirty="0" err="1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SpaCCS</a:t>
            </a:r>
            <a:r>
              <a:rPr lang="en-US" altLang="zh-CN" sz="2400" dirty="0">
                <a:solidFill>
                  <a:srgbClr val="CC33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2017 ]</a:t>
            </a:r>
          </a:p>
        </p:txBody>
      </p:sp>
    </p:spTree>
  </p:cSld>
  <p:clrMapOvr>
    <a:masterClrMapping/>
  </p:clrMapOvr>
  <p:transition spd="slow">
    <p:circl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Technical Sessions from 765 submissions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Best Paper Nominations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FFAC9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543328"/>
      </p:ext>
    </p:extLst>
  </p:cSld>
  <p:clrMapOvr>
    <a:masterClrMapping/>
  </p:clrMapOvr>
  <p:transition spd="slow">
    <p:circl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3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ISPA Technical Sessions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76400" y="1447800"/>
            <a:ext cx="8077200" cy="251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360</a:t>
            </a:r>
            <a:r>
              <a:rPr lang="en-US" altLang="zh-CN" sz="2400" kern="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total submissions from </a:t>
            </a:r>
            <a:r>
              <a:rPr lang="is-I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  <a:r>
              <a:rPr lang="is-IS" altLang="zh-CN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different countries or areas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120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acceptances (33.3 %)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reviews for each paper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25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technical sessions in 2.5 days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Rectangle 3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IUCC Technical Sessions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600200" y="1600200"/>
            <a:ext cx="8153400" cy="251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75</a:t>
            </a:r>
            <a:r>
              <a:rPr lang="en-US" altLang="zh-CN" sz="2400" kern="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total submissions from 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16</a:t>
            </a:r>
            <a:r>
              <a:rPr lang="zh-CN" altLang="en-US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different countries or areas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24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acceptances (32 %)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reviews for each paper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technical sessions in 2.5 days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3"/>
          <p:cNvSpPr>
            <a:spLocks noGrp="1"/>
          </p:cNvSpPr>
          <p:nvPr>
            <p:ph type="title"/>
          </p:nvPr>
        </p:nvSpPr>
        <p:spPr>
          <a:xfrm>
            <a:off x="1600200" y="4572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 err="1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SpaCCS</a:t>
            </a:r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 Technical Sessions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524000" y="1447800"/>
            <a:ext cx="8305800" cy="251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140</a:t>
            </a:r>
            <a:r>
              <a:rPr lang="en-US" altLang="zh-CN" sz="2400" kern="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total submissions from 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17</a:t>
            </a:r>
            <a:r>
              <a:rPr lang="zh-CN" altLang="en-US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different countries or areas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47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acceptances (33.6 %)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reviews for each paper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technical sessions in 2.5 days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Technical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Best Paper Nominations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FFAC9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1437179"/>
      </p:ext>
    </p:extLst>
  </p:cSld>
  <p:clrMapOvr>
    <a:masterClrMapping/>
  </p:clrMapOvr>
  <p:transition spd="slow">
    <p:circl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3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Workshop/Symposium Sessions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447800" y="1371600"/>
            <a:ext cx="8382000" cy="251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190</a:t>
            </a:r>
            <a:r>
              <a:rPr lang="en-US" altLang="zh-CN" sz="2400" kern="0" dirty="0">
                <a:solidFill>
                  <a:srgbClr val="FF6600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total submissions from 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18</a:t>
            </a:r>
            <a:r>
              <a:rPr lang="zh-CN" altLang="en-US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rgbClr val="000000"/>
                </a:solidFill>
                <a:latin typeface="Arial" panose="020B0604020202020204"/>
              </a:rPr>
              <a:t>different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countries or areas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75 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acceptances (39.5 %)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3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reviews for each paper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13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technical sessions in 2.5 days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88392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Workshops and Symposiums</a:t>
            </a:r>
          </a:p>
        </p:txBody>
      </p:sp>
      <p:sp>
        <p:nvSpPr>
          <p:cNvPr id="24578" name="内容占位符 5"/>
          <p:cNvSpPr>
            <a:spLocks noGrp="1"/>
          </p:cNvSpPr>
          <p:nvPr>
            <p:ph idx="1"/>
          </p:nvPr>
        </p:nvSpPr>
        <p:spPr>
          <a:xfrm>
            <a:off x="914400" y="1371600"/>
            <a:ext cx="8839200" cy="4953000"/>
          </a:xfrm>
          <a:ln/>
        </p:spPr>
        <p:txBody>
          <a:bodyPr vert="horz" wrap="square" lIns="91440" tIns="45720" rIns="91440" bIns="45720" anchor="t">
            <a:normAutofit/>
          </a:bodyPr>
          <a:lstStyle/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9th IEEE International Symposium on </a:t>
            </a:r>
            <a:r>
              <a:rPr lang="en-SG" altLang="zh-CN" sz="2000" dirty="0" err="1">
                <a:ea typeface="宋体" panose="02010600030101010101" pitchFamily="2" charset="-122"/>
              </a:rPr>
              <a:t>UbiSafe</a:t>
            </a:r>
            <a:r>
              <a:rPr lang="en-SG" altLang="zh-CN" sz="2000" dirty="0">
                <a:ea typeface="宋体" panose="02010600030101010101" pitchFamily="2" charset="-122"/>
              </a:rPr>
              <a:t> Computing (</a:t>
            </a:r>
            <a:r>
              <a:rPr lang="en-SG" altLang="zh-CN" sz="2000" dirty="0" err="1">
                <a:ea typeface="宋体" panose="02010600030101010101" pitchFamily="2" charset="-122"/>
              </a:rPr>
              <a:t>UbiSafe</a:t>
            </a:r>
            <a:r>
              <a:rPr lang="en-SG" altLang="zh-CN" sz="2000" dirty="0">
                <a:ea typeface="宋体" panose="02010600030101010101" pitchFamily="2" charset="-122"/>
              </a:rPr>
              <a:t> 2017)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9th IEEE International Workshop on Security in e-Science and e-Research (ISSR 2017)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8th International Workshop on Trust, Security and Privacy for Big Data (</a:t>
            </a:r>
            <a:r>
              <a:rPr lang="en-SG" altLang="zh-CN" sz="2000" dirty="0" err="1">
                <a:ea typeface="宋体" panose="02010600030101010101" pitchFamily="2" charset="-122"/>
              </a:rPr>
              <a:t>TrustData</a:t>
            </a:r>
            <a:r>
              <a:rPr lang="en-SG" altLang="zh-CN" sz="2000" dirty="0">
                <a:ea typeface="宋体" panose="02010600030101010101" pitchFamily="2" charset="-122"/>
              </a:rPr>
              <a:t> 2017)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7th International Symposium on Trust, Security and Privacy for Emerging Applications (TSP 2017)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6th International Symposium on Security and Privacy on Internet of Things (</a:t>
            </a:r>
            <a:r>
              <a:rPr lang="en-SG" altLang="zh-CN" sz="2000" dirty="0" err="1">
                <a:ea typeface="宋体" panose="02010600030101010101" pitchFamily="2" charset="-122"/>
              </a:rPr>
              <a:t>SPIoT</a:t>
            </a:r>
            <a:r>
              <a:rPr lang="en-SG" altLang="zh-CN" sz="2000" dirty="0">
                <a:ea typeface="宋体" panose="02010600030101010101" pitchFamily="2" charset="-122"/>
              </a:rPr>
              <a:t> 2017)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5th International Workshop on Network Optimization and Performance Evaluation (NOPE 2017)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3"/>
          <p:cNvSpPr>
            <a:spLocks noGrp="1"/>
          </p:cNvSpPr>
          <p:nvPr>
            <p:ph type="title"/>
          </p:nvPr>
        </p:nvSpPr>
        <p:spPr>
          <a:xfrm>
            <a:off x="685800" y="304800"/>
            <a:ext cx="96012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Workshops and Symposiums (11 Total)</a:t>
            </a:r>
          </a:p>
        </p:txBody>
      </p:sp>
      <p:sp>
        <p:nvSpPr>
          <p:cNvPr id="25602" name="内容占位符 5"/>
          <p:cNvSpPr>
            <a:spLocks noGrp="1"/>
          </p:cNvSpPr>
          <p:nvPr>
            <p:ph idx="1"/>
          </p:nvPr>
        </p:nvSpPr>
        <p:spPr>
          <a:xfrm>
            <a:off x="762000" y="1143000"/>
            <a:ext cx="9372600" cy="3886200"/>
          </a:xfrm>
          <a:ln/>
        </p:spPr>
        <p:txBody>
          <a:bodyPr vert="horz" wrap="square" lIns="91440" tIns="45720" rIns="91440" bIns="45720" anchor="t">
            <a:normAutofit/>
          </a:bodyPr>
          <a:lstStyle/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3rd International Symposium on Dependability in Sensor, Cloud, and Big Data Systems and Applications (</a:t>
            </a:r>
            <a:r>
              <a:rPr lang="en-SG" altLang="zh-CN" sz="2000" dirty="0" err="1">
                <a:ea typeface="宋体" panose="02010600030101010101" pitchFamily="2" charset="-122"/>
              </a:rPr>
              <a:t>DependSys</a:t>
            </a:r>
            <a:r>
              <a:rPr lang="en-SG" altLang="zh-CN" sz="2000" dirty="0">
                <a:ea typeface="宋体" panose="02010600030101010101" pitchFamily="2" charset="-122"/>
              </a:rPr>
              <a:t> 2017) 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3rd International Symposium on Sensor-Cloud Systems (SCS 2017)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2nd International Workshop on Cloud Storage Service and Computing (WCSSC 2017) 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First International Symposium on Multimedia Security and Digital Forensics (MSDF 2017) </a:t>
            </a:r>
          </a:p>
          <a:p>
            <a:pPr algn="just"/>
            <a:r>
              <a:rPr lang="en-SG" altLang="zh-CN" sz="2000" dirty="0">
                <a:ea typeface="宋体" panose="02010600030101010101" pitchFamily="2" charset="-122"/>
              </a:rPr>
              <a:t>The 2017 International Symposium on Big Data and Machine Learning in Information Security, Privacy and Anonymity (SPBD 2017) </a:t>
            </a:r>
            <a:endParaRPr lang="zh-CN" altLang="en-US" sz="20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Technical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Best Paper Nominations (</a:t>
            </a:r>
            <a:r>
              <a:rPr lang="en-US" altLang="zh-CN" b="1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4 Total)</a:t>
            </a:r>
            <a:endParaRPr lang="en-US" altLang="zh-CN" b="1" dirty="0">
              <a:solidFill>
                <a:srgbClr val="CC3300"/>
              </a:solidFill>
              <a:latin typeface="Arial" charset="0"/>
              <a:ea typeface="Arial" charset="0"/>
              <a:cs typeface="Arial" charset="0"/>
            </a:endParaRP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FFAC9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768155"/>
      </p:ext>
    </p:extLst>
  </p:cSld>
  <p:clrMapOvr>
    <a:masterClrMapping/>
  </p:clrMapOvr>
  <p:transition spd="slow">
    <p:circl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Rectangle 3"/>
          <p:cNvSpPr>
            <a:spLocks noGrp="1"/>
          </p:cNvSpPr>
          <p:nvPr>
            <p:ph type="title"/>
          </p:nvPr>
        </p:nvSpPr>
        <p:spPr>
          <a:xfrm>
            <a:off x="914400" y="304800"/>
            <a:ext cx="91440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ISPA Best Paper Nomination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990600" y="1447800"/>
            <a:ext cx="8839200" cy="25146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Authors: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Yanchao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Lu,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Quan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Chen, Yao Shen, and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Minyi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Guo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Title: Electro: Toward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QoS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-Aware Power Management for Latency-Critical Applications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spc="1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Session ISPA T1-E: 13:30-15:30, December 13 (Wednesday)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Technical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Best Paper Nominations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CC33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</p:cSld>
  <p:clrMapOvr>
    <a:masterClrMapping/>
  </p:clrMapOvr>
  <p:transition spd="slow">
    <p:circl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Rectangle 3"/>
          <p:cNvSpPr>
            <a:spLocks noGrp="1"/>
          </p:cNvSpPr>
          <p:nvPr>
            <p:ph type="title"/>
          </p:nvPr>
        </p:nvSpPr>
        <p:spPr>
          <a:xfrm>
            <a:off x="762000" y="304800"/>
            <a:ext cx="92964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IUCC Best Paper Nomination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19200" y="1447800"/>
            <a:ext cx="8534400" cy="3048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Authors: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Nicolae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Vladimir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Bozdog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Marc X.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Makkes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Alexandru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Uta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Roshan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Bharath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Das,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Aart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van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Halteren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and Henri Bal 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Title: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SenseLE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Exploiting Spatial Locality in Decentralized Sensing Environments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spc="1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Session IUCC-B: 15:50-18:20, December 13 (Wednesday)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Rectang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6868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 err="1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SpaCCS</a:t>
            </a:r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 Best Paper Nomination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219200" y="1447800"/>
            <a:ext cx="8839200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Authors: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Lianyong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Qi,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Wanchun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Dou,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Xuyun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Zhang, and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Shui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Yu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Title: Amplified Locality-Sensitive Hashing for Privacy- preserving Distributed Service Recommendation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spc="1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Session </a:t>
            </a:r>
            <a:r>
              <a:rPr lang="en-US" altLang="zh-CN" sz="2400" kern="0" spc="1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SpaCCS</a:t>
            </a:r>
            <a:r>
              <a:rPr lang="en-US" altLang="zh-CN" sz="2400" kern="0" spc="1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-D : 13:30-15:30, December 14 (Thursday)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8392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sz="3600" b="1" dirty="0" err="1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DependSys</a:t>
            </a:r>
            <a:r>
              <a:rPr lang="en-US" altLang="zh-CN" sz="3600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 Best Paper Nomination</a:t>
            </a:r>
          </a:p>
        </p:txBody>
      </p:sp>
      <p:sp>
        <p:nvSpPr>
          <p:cNvPr id="5" name="Rectangle 5"/>
          <p:cNvSpPr txBox="1">
            <a:spLocks noChangeArrowheads="1"/>
          </p:cNvSpPr>
          <p:nvPr/>
        </p:nvSpPr>
        <p:spPr bwMode="auto">
          <a:xfrm>
            <a:off x="1066800" y="1447800"/>
            <a:ext cx="8839200" cy="2971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Authors: Chen Li,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Jianxin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Li,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Jinghui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Si, and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Yangyang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Zhang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Title: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FluteDB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: An Efficient and Dependable Time-Series Database Storage Engine 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rgbClr val="FF66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400" kern="0" spc="1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Session </a:t>
            </a:r>
            <a:r>
              <a:rPr lang="en-US" altLang="zh-CN" sz="2400" kern="0" spc="10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DependSys</a:t>
            </a:r>
            <a:r>
              <a:rPr lang="en-US" altLang="zh-CN" sz="2400" kern="0" spc="10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-A: 13:30-15:30, December 13 (Wednesday)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Technical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Best Paper Nominations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CC3300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2818889"/>
      </p:ext>
    </p:extLst>
  </p:cSld>
  <p:clrMapOvr>
    <a:masterClrMapping/>
  </p:clrMapOvr>
  <p:transition spd="slow">
    <p:circl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3"/>
          <p:cNvSpPr>
            <a:spLocks noGrp="1"/>
          </p:cNvSpPr>
          <p:nvPr>
            <p:ph type="title"/>
          </p:nvPr>
        </p:nvSpPr>
        <p:spPr>
          <a:xfrm>
            <a:off x="1066800" y="304800"/>
            <a:ext cx="8763000" cy="820738"/>
          </a:xfrm>
          <a:ln/>
        </p:spPr>
        <p:txBody>
          <a:bodyPr vert="horz" wrap="square" lIns="91440" tIns="45720" rIns="91440" bIns="45720" anchor="ctr"/>
          <a:lstStyle/>
          <a:p>
            <a:pPr algn="ctr" eaLnBrk="1" hangingPunct="1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Acknowledgments</a:t>
            </a:r>
          </a:p>
        </p:txBody>
      </p:sp>
      <p:sp>
        <p:nvSpPr>
          <p:cNvPr id="32770" name="Rectangle 4"/>
          <p:cNvSpPr>
            <a:spLocks noGrp="1"/>
          </p:cNvSpPr>
          <p:nvPr>
            <p:ph idx="1"/>
          </p:nvPr>
        </p:nvSpPr>
        <p:spPr>
          <a:xfrm>
            <a:off x="1066800" y="1371600"/>
            <a:ext cx="8172450" cy="3200400"/>
          </a:xfrm>
          <a:ln/>
        </p:spPr>
        <p:txBody>
          <a:bodyPr vert="horz" wrap="square" lIns="91440" tIns="45720" rIns="91440" bIns="45720" anchor="t"/>
          <a:lstStyle/>
          <a:p>
            <a:pPr algn="just"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We appreciate all the authors who submitted their papers!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We appreciate the program committee members and external reviewers for their great efforts in reviewing the papers!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We would like to thank the keynote speakers for sharing their visions and insights with us! </a:t>
            </a:r>
          </a:p>
          <a:p>
            <a:pPr algn="just" eaLnBrk="1" hangingPunct="1">
              <a:lnSpc>
                <a:spcPct val="90000"/>
              </a:lnSpc>
            </a:pPr>
            <a:r>
              <a:rPr lang="en-US" altLang="zh-CN" sz="2400" dirty="0">
                <a:ea typeface="宋体" panose="02010600030101010101" pitchFamily="2" charset="-122"/>
              </a:rPr>
              <a:t>We would also like to thank the steering committee and organizing committee who supported the conference!</a:t>
            </a:r>
            <a:endParaRPr lang="en-US" altLang="zh-CN" sz="2400" b="1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34"/>
          <p:cNvSpPr txBox="1">
            <a:spLocks noChangeArrowheads="1"/>
          </p:cNvSpPr>
          <p:nvPr/>
        </p:nvSpPr>
        <p:spPr bwMode="auto">
          <a:xfrm>
            <a:off x="2278063" y="2871788"/>
            <a:ext cx="6561138" cy="2000250"/>
          </a:xfrm>
          <a:prstGeom prst="rect">
            <a:avLst/>
          </a:prstGeom>
          <a:noFill/>
          <a:ln>
            <a:noFill/>
          </a:ln>
          <a:effectLst/>
        </p:spPr>
        <p:txBody>
          <a:bodyPr>
            <a:spAutoFit/>
          </a:bodyPr>
          <a:lstStyle>
            <a:lvl1pPr marL="342900" indent="-342900" eaLnBrk="0" hangingPunct="0"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SzPct val="80000"/>
              <a:buFont typeface="Wingdings" panose="05000000000000000000" pitchFamily="2" charset="2"/>
              <a:defRPr sz="4400">
                <a:solidFill>
                  <a:schemeClr val="tx1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Enjoy the Conference!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800" dirty="0">
                <a:solidFill>
                  <a:schemeClr val="tx2"/>
                </a:solidFill>
                <a:latin typeface="Arial" panose="020B0604020202020204" pitchFamily="34" charset="0"/>
              </a:rPr>
              <a:t>Enjoy your stay in beautiful Guangzhou!</a:t>
            </a: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endParaRPr lang="en-US" altLang="zh-CN" sz="3200" dirty="0">
              <a:solidFill>
                <a:srgbClr val="0066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</a:endParaRPr>
          </a:p>
          <a:p>
            <a:pPr algn="ctr" eaLnBrk="1" hangingPunct="1">
              <a:spcBef>
                <a:spcPct val="20000"/>
              </a:spcBef>
              <a:buClr>
                <a:schemeClr val="tx1"/>
              </a:buClr>
              <a:buSzPct val="80000"/>
              <a:defRPr/>
            </a:pPr>
            <a:r>
              <a:rPr lang="en-US" altLang="zh-CN" sz="2000" dirty="0">
                <a:solidFill>
                  <a:srgbClr val="054B07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December 12-15, 2017</a:t>
            </a:r>
          </a:p>
        </p:txBody>
      </p:sp>
      <p:sp>
        <p:nvSpPr>
          <p:cNvPr id="25603" name="Rectangle 36"/>
          <p:cNvSpPr>
            <a:spLocks noChangeArrowheads="1"/>
          </p:cNvSpPr>
          <p:nvPr/>
        </p:nvSpPr>
        <p:spPr bwMode="black">
          <a:xfrm>
            <a:off x="1600200" y="1236663"/>
            <a:ext cx="7704138" cy="820738"/>
          </a:xfrm>
          <a:prstGeom prst="rect">
            <a:avLst/>
          </a:prstGeom>
          <a:noFill/>
          <a:ln>
            <a:noFill/>
          </a:ln>
          <a:effectLst/>
        </p:spPr>
        <p:txBody>
          <a:bodyPr anchor="ctr"/>
          <a:lstStyle/>
          <a:p>
            <a:pPr algn="ctr" eaLnBrk="1" hangingPunct="1">
              <a:defRPr/>
            </a:pPr>
            <a:r>
              <a:rPr lang="en-US" altLang="zh-CN" sz="5400" b="1" dirty="0">
                <a:solidFill>
                  <a:srgbClr val="0066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cs typeface="+mj-cs"/>
              </a:rPr>
              <a:t>Thank you!</a:t>
            </a:r>
          </a:p>
        </p:txBody>
      </p:sp>
    </p:spTree>
  </p:cSld>
  <p:clrMapOvr>
    <a:masterClrMapping/>
  </p:clrMapOvr>
  <p:transition spd="slow">
    <p:circl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Technical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Best Paper Nominations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FFAC9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7788014"/>
      </p:ext>
    </p:extLst>
  </p:cSld>
  <p:clrMapOvr>
    <a:masterClrMapping/>
  </p:clrMapOvr>
  <p:transition spd="slow">
    <p:circl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标题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Keynote Speeches (3 Wednesday)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2290" name="组合 36"/>
          <p:cNvGrpSpPr/>
          <p:nvPr/>
        </p:nvGrpSpPr>
        <p:grpSpPr>
          <a:xfrm>
            <a:off x="1185069" y="1263722"/>
            <a:ext cx="8534400" cy="4510748"/>
            <a:chOff x="990600" y="1067290"/>
            <a:chExt cx="7467600" cy="2388329"/>
          </a:xfrm>
        </p:grpSpPr>
        <p:grpSp>
          <p:nvGrpSpPr>
            <p:cNvPr id="12297" name="组合 29"/>
            <p:cNvGrpSpPr/>
            <p:nvPr/>
          </p:nvGrpSpPr>
          <p:grpSpPr>
            <a:xfrm>
              <a:off x="990600" y="1067290"/>
              <a:ext cx="7467600" cy="749565"/>
              <a:chOff x="990600" y="1337671"/>
              <a:chExt cx="7467600" cy="749565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990600" y="1444636"/>
                <a:ext cx="7467600" cy="642600"/>
              </a:xfrm>
              <a:custGeom>
                <a:avLst/>
                <a:gdLst>
                  <a:gd name="connsiteX0" fmla="*/ 0 w 7315200"/>
                  <a:gd name="connsiteY0" fmla="*/ 0 h 642600"/>
                  <a:gd name="connsiteX1" fmla="*/ 7315200 w 7315200"/>
                  <a:gd name="connsiteY1" fmla="*/ 0 h 642600"/>
                  <a:gd name="connsiteX2" fmla="*/ 7315200 w 7315200"/>
                  <a:gd name="connsiteY2" fmla="*/ 642600 h 642600"/>
                  <a:gd name="connsiteX3" fmla="*/ 0 w 7315200"/>
                  <a:gd name="connsiteY3" fmla="*/ 642600 h 642600"/>
                  <a:gd name="connsiteX4" fmla="*/ 0 w 7315200"/>
                  <a:gd name="connsiteY4" fmla="*/ 0 h 64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0" h="6426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642600"/>
                    </a:lnTo>
                    <a:lnTo>
                      <a:pt x="0" y="64260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67741" tIns="354076" rIns="567741" bIns="99568" spcCol="1270"/>
              <a:lstStyle/>
              <a:p>
                <a:pPr marL="285750" lvl="1" indent="-285750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/>
                </a:pPr>
                <a:r>
                  <a:rPr lang="en-US" sz="1600" b="1" i="1" dirty="0"/>
                  <a:t>Next Generation Grid: Integrating Parallel and Distributed Computing Runtimes from Cloud to Edge Applications</a:t>
                </a:r>
              </a:p>
              <a:p>
                <a:pPr marL="0" lvl="1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 </a:t>
                </a:r>
                <a:r>
                  <a:rPr lang="mr-IN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08:50-9:40</a:t>
                </a: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 December 13 (Wednesday)</a:t>
                </a:r>
                <a:endParaRPr lang="zh-CN" altLang="en-US" sz="1600" b="1" dirty="0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368022" y="1337671"/>
                <a:ext cx="6048000" cy="207766"/>
              </a:xfrm>
              <a:custGeom>
                <a:avLst/>
                <a:gdLst>
                  <a:gd name="connsiteX0" fmla="*/ 0 w 2231984"/>
                  <a:gd name="connsiteY0" fmla="*/ 55985 h 335901"/>
                  <a:gd name="connsiteX1" fmla="*/ 55985 w 2231984"/>
                  <a:gd name="connsiteY1" fmla="*/ 0 h 335901"/>
                  <a:gd name="connsiteX2" fmla="*/ 2175999 w 2231984"/>
                  <a:gd name="connsiteY2" fmla="*/ 0 h 335901"/>
                  <a:gd name="connsiteX3" fmla="*/ 2231984 w 2231984"/>
                  <a:gd name="connsiteY3" fmla="*/ 55985 h 335901"/>
                  <a:gd name="connsiteX4" fmla="*/ 2231984 w 2231984"/>
                  <a:gd name="connsiteY4" fmla="*/ 279916 h 335901"/>
                  <a:gd name="connsiteX5" fmla="*/ 2175999 w 2231984"/>
                  <a:gd name="connsiteY5" fmla="*/ 335901 h 335901"/>
                  <a:gd name="connsiteX6" fmla="*/ 55985 w 2231984"/>
                  <a:gd name="connsiteY6" fmla="*/ 335901 h 335901"/>
                  <a:gd name="connsiteX7" fmla="*/ 0 w 2231984"/>
                  <a:gd name="connsiteY7" fmla="*/ 279916 h 335901"/>
                  <a:gd name="connsiteX8" fmla="*/ 0 w 2231984"/>
                  <a:gd name="connsiteY8" fmla="*/ 55985 h 3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984" h="335901">
                    <a:moveTo>
                      <a:pt x="0" y="55985"/>
                    </a:moveTo>
                    <a:cubicBezTo>
                      <a:pt x="0" y="25065"/>
                      <a:pt x="25065" y="0"/>
                      <a:pt x="55985" y="0"/>
                    </a:cubicBezTo>
                    <a:lnTo>
                      <a:pt x="2175999" y="0"/>
                    </a:lnTo>
                    <a:cubicBezTo>
                      <a:pt x="2206919" y="0"/>
                      <a:pt x="2231984" y="25065"/>
                      <a:pt x="2231984" y="55985"/>
                    </a:cubicBezTo>
                    <a:lnTo>
                      <a:pt x="2231984" y="279916"/>
                    </a:lnTo>
                    <a:cubicBezTo>
                      <a:pt x="2231984" y="310836"/>
                      <a:pt x="2206919" y="335901"/>
                      <a:pt x="2175999" y="335901"/>
                    </a:cubicBezTo>
                    <a:lnTo>
                      <a:pt x="55985" y="335901"/>
                    </a:lnTo>
                    <a:cubicBezTo>
                      <a:pt x="25065" y="335901"/>
                      <a:pt x="0" y="310836"/>
                      <a:pt x="0" y="279916"/>
                    </a:cubicBezTo>
                    <a:lnTo>
                      <a:pt x="0" y="55985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09945" tIns="16397" rIns="209945" bIns="16397" spcCol="1270" anchor="ctr"/>
              <a:lstStyle/>
              <a:p>
                <a:pPr defTabSz="622300" eaLnBrk="1" hangingPunct="1">
                  <a:lnSpc>
                    <a:spcPct val="90000"/>
                  </a:lnSpc>
                  <a:spcAft>
                    <a:spcPct val="3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 Prof. Geoffrey Fox, Indiana University, USA</a:t>
                </a:r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990600" y="1993637"/>
              <a:ext cx="7467600" cy="642600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Joint Scheduling of Overlapping Phases in the MapReduce Framework</a:t>
              </a:r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is-I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10:00-10:50 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December 13 (Wednesday)</a:t>
              </a:r>
              <a:endParaRPr 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990600" y="2813019"/>
              <a:ext cx="7467600" cy="642600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Privacy-Preserving Access Control and Computations of Encrypted Data in the Cloud</a:t>
              </a:r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mr-IN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10:50-11:40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 December 13 (Wednesday)</a:t>
              </a:r>
              <a:endParaRPr 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" name="任意多边形 10"/>
          <p:cNvSpPr/>
          <p:nvPr/>
        </p:nvSpPr>
        <p:spPr bwMode="auto">
          <a:xfrm>
            <a:off x="1646939" y="2819400"/>
            <a:ext cx="6915600" cy="388800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Prof.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Jie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Wu, Temple University, USA 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600200" y="4343400"/>
            <a:ext cx="6915600" cy="388800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Prof. Robert Deng, Singapore Management University, Singapore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标题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Keynote Speeches (4 Thursday)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3314" name="组合 36"/>
          <p:cNvGrpSpPr/>
          <p:nvPr/>
        </p:nvGrpSpPr>
        <p:grpSpPr>
          <a:xfrm>
            <a:off x="1186269" y="1287740"/>
            <a:ext cx="8532000" cy="4507200"/>
            <a:chOff x="990600" y="1070084"/>
            <a:chExt cx="7467600" cy="2385535"/>
          </a:xfrm>
        </p:grpSpPr>
        <p:grpSp>
          <p:nvGrpSpPr>
            <p:cNvPr id="13321" name="组合 29"/>
            <p:cNvGrpSpPr/>
            <p:nvPr/>
          </p:nvGrpSpPr>
          <p:grpSpPr>
            <a:xfrm>
              <a:off x="990600" y="1070084"/>
              <a:ext cx="7467600" cy="746771"/>
              <a:chOff x="990600" y="1340465"/>
              <a:chExt cx="7467600" cy="746771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990600" y="1444636"/>
                <a:ext cx="7467600" cy="642600"/>
              </a:xfrm>
              <a:custGeom>
                <a:avLst/>
                <a:gdLst>
                  <a:gd name="connsiteX0" fmla="*/ 0 w 7315200"/>
                  <a:gd name="connsiteY0" fmla="*/ 0 h 642600"/>
                  <a:gd name="connsiteX1" fmla="*/ 7315200 w 7315200"/>
                  <a:gd name="connsiteY1" fmla="*/ 0 h 642600"/>
                  <a:gd name="connsiteX2" fmla="*/ 7315200 w 7315200"/>
                  <a:gd name="connsiteY2" fmla="*/ 642600 h 642600"/>
                  <a:gd name="connsiteX3" fmla="*/ 0 w 7315200"/>
                  <a:gd name="connsiteY3" fmla="*/ 642600 h 642600"/>
                  <a:gd name="connsiteX4" fmla="*/ 0 w 7315200"/>
                  <a:gd name="connsiteY4" fmla="*/ 0 h 64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0" h="6426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642600"/>
                    </a:lnTo>
                    <a:lnTo>
                      <a:pt x="0" y="64260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67741" tIns="354076" rIns="567741" bIns="99568" spcCol="1270"/>
              <a:lstStyle/>
              <a:p>
                <a:pPr marL="285750" lvl="1" indent="-285750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/>
                </a:pPr>
                <a:r>
                  <a:rPr lang="en-US" sz="1600" b="1" i="1" dirty="0"/>
                  <a:t> Quantum-Search Algorithms, Quantum Codes and All That...</a:t>
                </a:r>
              </a:p>
              <a:p>
                <a:pPr marL="0" lvl="1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is-I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08:30-09:20 </a:t>
                </a: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December 14 (Thursday)</a:t>
                </a:r>
                <a:endParaRPr lang="en-US" sz="1600" b="1" i="1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356360" y="1340465"/>
                <a:ext cx="6052852" cy="205781"/>
              </a:xfrm>
              <a:custGeom>
                <a:avLst/>
                <a:gdLst>
                  <a:gd name="connsiteX0" fmla="*/ 0 w 2231984"/>
                  <a:gd name="connsiteY0" fmla="*/ 55985 h 335901"/>
                  <a:gd name="connsiteX1" fmla="*/ 55985 w 2231984"/>
                  <a:gd name="connsiteY1" fmla="*/ 0 h 335901"/>
                  <a:gd name="connsiteX2" fmla="*/ 2175999 w 2231984"/>
                  <a:gd name="connsiteY2" fmla="*/ 0 h 335901"/>
                  <a:gd name="connsiteX3" fmla="*/ 2231984 w 2231984"/>
                  <a:gd name="connsiteY3" fmla="*/ 55985 h 335901"/>
                  <a:gd name="connsiteX4" fmla="*/ 2231984 w 2231984"/>
                  <a:gd name="connsiteY4" fmla="*/ 279916 h 335901"/>
                  <a:gd name="connsiteX5" fmla="*/ 2175999 w 2231984"/>
                  <a:gd name="connsiteY5" fmla="*/ 335901 h 335901"/>
                  <a:gd name="connsiteX6" fmla="*/ 55985 w 2231984"/>
                  <a:gd name="connsiteY6" fmla="*/ 335901 h 335901"/>
                  <a:gd name="connsiteX7" fmla="*/ 0 w 2231984"/>
                  <a:gd name="connsiteY7" fmla="*/ 279916 h 335901"/>
                  <a:gd name="connsiteX8" fmla="*/ 0 w 2231984"/>
                  <a:gd name="connsiteY8" fmla="*/ 55985 h 3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984" h="335901">
                    <a:moveTo>
                      <a:pt x="0" y="55985"/>
                    </a:moveTo>
                    <a:cubicBezTo>
                      <a:pt x="0" y="25065"/>
                      <a:pt x="25065" y="0"/>
                      <a:pt x="55985" y="0"/>
                    </a:cubicBezTo>
                    <a:lnTo>
                      <a:pt x="2175999" y="0"/>
                    </a:lnTo>
                    <a:cubicBezTo>
                      <a:pt x="2206919" y="0"/>
                      <a:pt x="2231984" y="25065"/>
                      <a:pt x="2231984" y="55985"/>
                    </a:cubicBezTo>
                    <a:lnTo>
                      <a:pt x="2231984" y="279916"/>
                    </a:lnTo>
                    <a:cubicBezTo>
                      <a:pt x="2231984" y="310836"/>
                      <a:pt x="2206919" y="335901"/>
                      <a:pt x="2175999" y="335901"/>
                    </a:cubicBezTo>
                    <a:lnTo>
                      <a:pt x="55985" y="335901"/>
                    </a:lnTo>
                    <a:cubicBezTo>
                      <a:pt x="25065" y="335901"/>
                      <a:pt x="0" y="310836"/>
                      <a:pt x="0" y="279916"/>
                    </a:cubicBezTo>
                    <a:lnTo>
                      <a:pt x="0" y="55985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09945" tIns="16397" rIns="209945" bIns="16397" spcCol="1270" anchor="ctr"/>
              <a:lstStyle/>
              <a:p>
                <a:pPr defTabSz="622300" eaLnBrk="1" hangingPunct="1">
                  <a:lnSpc>
                    <a:spcPct val="90000"/>
                  </a:lnSpc>
                  <a:spcAft>
                    <a:spcPct val="3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 Prof. Lajos </a:t>
                </a:r>
                <a:r>
                  <a:rPr lang="en-US" altLang="zh-CN" sz="1600" b="1" i="1" dirty="0" err="1">
                    <a:solidFill>
                      <a:srgbClr val="C00000"/>
                    </a:solidFill>
                    <a:ea typeface="宋体" panose="02010600030101010101" pitchFamily="2" charset="-122"/>
                  </a:rPr>
                  <a:t>Hanzo</a:t>
                </a: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, University of Southampton, UK</a:t>
                </a:r>
                <a:endParaRPr lang="zh-CN" altLang="en-US" sz="1600" b="1" i="1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990600" y="1993637"/>
              <a:ext cx="7467600" cy="642600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 From Personal Big Data to Personal Cyber Buddies in </a:t>
              </a:r>
              <a:r>
                <a:rPr lang="en-US" sz="1600" b="1" i="1" dirty="0" err="1"/>
                <a:t>Hyperworld</a:t>
              </a:r>
              <a:endParaRPr lang="en-US" sz="1600" b="1" i="1" dirty="0"/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is-I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09:20-10:10 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December 14 (Thursday)</a:t>
              </a:r>
              <a:endParaRPr 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990600" y="2813019"/>
              <a:ext cx="7467600" cy="642600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 Data Mining and Machine Learning for Analysis of Network Traffic</a:t>
              </a:r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is-I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10:30-11:20 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December 14 (Thursday)</a:t>
              </a:r>
              <a:endParaRPr 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" name="任意多边形 10"/>
          <p:cNvSpPr/>
          <p:nvPr/>
        </p:nvSpPr>
        <p:spPr bwMode="auto">
          <a:xfrm>
            <a:off x="1631576" y="2817996"/>
            <a:ext cx="6915850" cy="389866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Prof.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Jianhua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Ma,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Hosei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University, Japan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631826" y="4386418"/>
            <a:ext cx="6915600" cy="388800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 Prof.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Ljiljana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Trajkovic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, Simon Fraser University, Canada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标题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Keynote Speeches (4 Friday)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4338" name="组合 36"/>
          <p:cNvGrpSpPr/>
          <p:nvPr/>
        </p:nvGrpSpPr>
        <p:grpSpPr>
          <a:xfrm>
            <a:off x="1186269" y="1287740"/>
            <a:ext cx="8532000" cy="4507200"/>
            <a:chOff x="990600" y="1070084"/>
            <a:chExt cx="7467600" cy="2385535"/>
          </a:xfrm>
        </p:grpSpPr>
        <p:grpSp>
          <p:nvGrpSpPr>
            <p:cNvPr id="14345" name="组合 29"/>
            <p:cNvGrpSpPr/>
            <p:nvPr/>
          </p:nvGrpSpPr>
          <p:grpSpPr>
            <a:xfrm>
              <a:off x="990600" y="1070084"/>
              <a:ext cx="7467600" cy="746771"/>
              <a:chOff x="990600" y="1340465"/>
              <a:chExt cx="7467600" cy="746771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990600" y="1444636"/>
                <a:ext cx="7467600" cy="642600"/>
              </a:xfrm>
              <a:custGeom>
                <a:avLst/>
                <a:gdLst>
                  <a:gd name="connsiteX0" fmla="*/ 0 w 7315200"/>
                  <a:gd name="connsiteY0" fmla="*/ 0 h 642600"/>
                  <a:gd name="connsiteX1" fmla="*/ 7315200 w 7315200"/>
                  <a:gd name="connsiteY1" fmla="*/ 0 h 642600"/>
                  <a:gd name="connsiteX2" fmla="*/ 7315200 w 7315200"/>
                  <a:gd name="connsiteY2" fmla="*/ 642600 h 642600"/>
                  <a:gd name="connsiteX3" fmla="*/ 0 w 7315200"/>
                  <a:gd name="connsiteY3" fmla="*/ 642600 h 642600"/>
                  <a:gd name="connsiteX4" fmla="*/ 0 w 7315200"/>
                  <a:gd name="connsiteY4" fmla="*/ 0 h 64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0" h="6426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642600"/>
                    </a:lnTo>
                    <a:lnTo>
                      <a:pt x="0" y="64260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67741" tIns="354076" rIns="567741" bIns="99568" spcCol="1270"/>
              <a:lstStyle/>
              <a:p>
                <a:pPr marL="285750" lvl="1" indent="-285750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/>
                </a:pPr>
                <a:r>
                  <a:rPr lang="en-US" sz="1600" b="1" i="1" dirty="0"/>
                  <a:t> Service Placement and Migration in Mobile Edge Clouds</a:t>
                </a:r>
              </a:p>
              <a:p>
                <a:pPr marL="0" lvl="1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mr-IN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11:20-12:10</a:t>
                </a: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 December 14 (Thursday)</a:t>
                </a:r>
                <a:endParaRPr lang="zh-CN" altLang="en-US" sz="1600" b="1" i="1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356360" y="1340465"/>
                <a:ext cx="6052852" cy="205781"/>
              </a:xfrm>
              <a:custGeom>
                <a:avLst/>
                <a:gdLst>
                  <a:gd name="connsiteX0" fmla="*/ 0 w 2231984"/>
                  <a:gd name="connsiteY0" fmla="*/ 55985 h 335901"/>
                  <a:gd name="connsiteX1" fmla="*/ 55985 w 2231984"/>
                  <a:gd name="connsiteY1" fmla="*/ 0 h 335901"/>
                  <a:gd name="connsiteX2" fmla="*/ 2175999 w 2231984"/>
                  <a:gd name="connsiteY2" fmla="*/ 0 h 335901"/>
                  <a:gd name="connsiteX3" fmla="*/ 2231984 w 2231984"/>
                  <a:gd name="connsiteY3" fmla="*/ 55985 h 335901"/>
                  <a:gd name="connsiteX4" fmla="*/ 2231984 w 2231984"/>
                  <a:gd name="connsiteY4" fmla="*/ 279916 h 335901"/>
                  <a:gd name="connsiteX5" fmla="*/ 2175999 w 2231984"/>
                  <a:gd name="connsiteY5" fmla="*/ 335901 h 335901"/>
                  <a:gd name="connsiteX6" fmla="*/ 55985 w 2231984"/>
                  <a:gd name="connsiteY6" fmla="*/ 335901 h 335901"/>
                  <a:gd name="connsiteX7" fmla="*/ 0 w 2231984"/>
                  <a:gd name="connsiteY7" fmla="*/ 279916 h 335901"/>
                  <a:gd name="connsiteX8" fmla="*/ 0 w 2231984"/>
                  <a:gd name="connsiteY8" fmla="*/ 55985 h 3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984" h="335901">
                    <a:moveTo>
                      <a:pt x="0" y="55985"/>
                    </a:moveTo>
                    <a:cubicBezTo>
                      <a:pt x="0" y="25065"/>
                      <a:pt x="25065" y="0"/>
                      <a:pt x="55985" y="0"/>
                    </a:cubicBezTo>
                    <a:lnTo>
                      <a:pt x="2175999" y="0"/>
                    </a:lnTo>
                    <a:cubicBezTo>
                      <a:pt x="2206919" y="0"/>
                      <a:pt x="2231984" y="25065"/>
                      <a:pt x="2231984" y="55985"/>
                    </a:cubicBezTo>
                    <a:lnTo>
                      <a:pt x="2231984" y="279916"/>
                    </a:lnTo>
                    <a:cubicBezTo>
                      <a:pt x="2231984" y="310836"/>
                      <a:pt x="2206919" y="335901"/>
                      <a:pt x="2175999" y="335901"/>
                    </a:cubicBezTo>
                    <a:lnTo>
                      <a:pt x="55985" y="335901"/>
                    </a:lnTo>
                    <a:cubicBezTo>
                      <a:pt x="25065" y="335901"/>
                      <a:pt x="0" y="310836"/>
                      <a:pt x="0" y="279916"/>
                    </a:cubicBezTo>
                    <a:lnTo>
                      <a:pt x="0" y="55985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09945" tIns="16397" rIns="209945" bIns="16397" spcCol="1270" anchor="ctr"/>
              <a:lstStyle/>
              <a:p>
                <a:pPr defTabSz="622300" eaLnBrk="1" hangingPunct="1">
                  <a:lnSpc>
                    <a:spcPct val="90000"/>
                  </a:lnSpc>
                  <a:spcAft>
                    <a:spcPct val="3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 Professor Kin K. Leung , Imperial College London, UK </a:t>
                </a:r>
                <a:endParaRPr lang="zh-CN" altLang="en-US" sz="1600" b="1" i="1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990600" y="1993637"/>
              <a:ext cx="7467600" cy="642600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 Autonomous and Connected Vehicles: A New Challenge for Smart Cities</a:t>
              </a:r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is-I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08:30-09:20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 December15 (Friday)</a:t>
              </a:r>
              <a:endParaRPr 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  <p:sp>
          <p:nvSpPr>
            <p:cNvPr id="22" name="任意多边形 21"/>
            <p:cNvSpPr/>
            <p:nvPr/>
          </p:nvSpPr>
          <p:spPr>
            <a:xfrm>
              <a:off x="990600" y="2813019"/>
              <a:ext cx="7467600" cy="642600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 Towards Dataflow-based Graph Accelerator</a:t>
              </a:r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is-I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09:20-10:10 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December15 (Friday)</a:t>
              </a:r>
              <a:endParaRPr 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" name="任意多边形 10"/>
          <p:cNvSpPr/>
          <p:nvPr/>
        </p:nvSpPr>
        <p:spPr bwMode="auto">
          <a:xfrm>
            <a:off x="1613128" y="2823141"/>
            <a:ext cx="6915600" cy="388800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Prof.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Azzedine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Boukerche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, University of Ottawa, Canada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  <p:sp>
        <p:nvSpPr>
          <p:cNvPr id="12" name="任意多边形 11"/>
          <p:cNvSpPr/>
          <p:nvPr/>
        </p:nvSpPr>
        <p:spPr bwMode="auto">
          <a:xfrm>
            <a:off x="1600200" y="4348824"/>
            <a:ext cx="7224932" cy="388800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 Prof. Hai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Jin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,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Huazhong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University of Science and Technology, China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标题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Keynote Speeches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grpSp>
        <p:nvGrpSpPr>
          <p:cNvPr id="15362" name="组合 36"/>
          <p:cNvGrpSpPr/>
          <p:nvPr/>
        </p:nvGrpSpPr>
        <p:grpSpPr>
          <a:xfrm>
            <a:off x="1375569" y="1301523"/>
            <a:ext cx="8153400" cy="3175436"/>
            <a:chOff x="990600" y="1070084"/>
            <a:chExt cx="7330580" cy="1341643"/>
          </a:xfrm>
        </p:grpSpPr>
        <p:grpSp>
          <p:nvGrpSpPr>
            <p:cNvPr id="15366" name="组合 29"/>
            <p:cNvGrpSpPr/>
            <p:nvPr/>
          </p:nvGrpSpPr>
          <p:grpSpPr>
            <a:xfrm>
              <a:off x="990600" y="1070084"/>
              <a:ext cx="7330580" cy="618276"/>
              <a:chOff x="990600" y="1340465"/>
              <a:chExt cx="7330580" cy="618276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990600" y="1444635"/>
                <a:ext cx="7330580" cy="514106"/>
              </a:xfrm>
              <a:custGeom>
                <a:avLst/>
                <a:gdLst>
                  <a:gd name="connsiteX0" fmla="*/ 0 w 7315200"/>
                  <a:gd name="connsiteY0" fmla="*/ 0 h 642600"/>
                  <a:gd name="connsiteX1" fmla="*/ 7315200 w 7315200"/>
                  <a:gd name="connsiteY1" fmla="*/ 0 h 642600"/>
                  <a:gd name="connsiteX2" fmla="*/ 7315200 w 7315200"/>
                  <a:gd name="connsiteY2" fmla="*/ 642600 h 642600"/>
                  <a:gd name="connsiteX3" fmla="*/ 0 w 7315200"/>
                  <a:gd name="connsiteY3" fmla="*/ 642600 h 642600"/>
                  <a:gd name="connsiteX4" fmla="*/ 0 w 7315200"/>
                  <a:gd name="connsiteY4" fmla="*/ 0 h 6426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7315200" h="642600">
                    <a:moveTo>
                      <a:pt x="0" y="0"/>
                    </a:moveTo>
                    <a:lnTo>
                      <a:pt x="7315200" y="0"/>
                    </a:lnTo>
                    <a:lnTo>
                      <a:pt x="7315200" y="642600"/>
                    </a:lnTo>
                    <a:lnTo>
                      <a:pt x="0" y="642600"/>
                    </a:lnTo>
                    <a:lnTo>
                      <a:pt x="0" y="0"/>
                    </a:lnTo>
                    <a:close/>
                  </a:path>
                </a:pathLst>
              </a:custGeom>
              <a:scene3d>
                <a:camera prst="orthographicFront"/>
                <a:lightRig rig="threePt" dir="t">
                  <a:rot lat="0" lon="0" rev="7500000"/>
                </a:lightRig>
              </a:scene3d>
              <a:sp3d z="152400" extrusionH="63500" prstMaterial="dkEdge">
                <a:bevelT w="135400" h="16350" prst="relaxedInset"/>
                <a:contourClr>
                  <a:schemeClr val="bg1"/>
                </a:contourClr>
              </a:sp3d>
            </p:spPr>
            <p:style>
              <a:lnRef idx="1">
                <a:schemeClr val="accen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lt1">
                  <a:alpha val="9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lIns="567741" tIns="354076" rIns="567741" bIns="99568" spcCol="1270"/>
              <a:lstStyle/>
              <a:p>
                <a:pPr marL="285750" lvl="1" indent="-285750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/>
                </a:pPr>
                <a:r>
                  <a:rPr lang="en-US" sz="1600" b="1" i="1" dirty="0"/>
                  <a:t>Security Challenges in Software Defined Networks Policy based Security Architecture for Software Defined Networks</a:t>
                </a:r>
              </a:p>
              <a:p>
                <a:pPr marL="0" lvl="1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is-I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10:30-11 :20 </a:t>
                </a: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December15 (Friday)</a:t>
                </a:r>
                <a:endParaRPr lang="en-US" sz="1600" b="1" i="1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  <a:p>
                <a:pPr marL="285750" lvl="1" indent="-285750" defTabSz="622300" eaLnBrk="1" hangingPunct="1">
                  <a:lnSpc>
                    <a:spcPct val="90000"/>
                  </a:lnSpc>
                  <a:spcAft>
                    <a:spcPct val="15000"/>
                  </a:spcAft>
                  <a:buClr>
                    <a:schemeClr val="tx1"/>
                  </a:buClr>
                  <a:buSzPct val="80000"/>
                  <a:buFont typeface="Wingdings" panose="05000000000000000000" pitchFamily="2" charset="2"/>
                  <a:buChar char="l"/>
                  <a:defRPr/>
                </a:pPr>
                <a:endParaRPr lang="zh-CN" altLang="en-US" sz="1600" b="1" dirty="0"/>
              </a:p>
            </p:txBody>
          </p:sp>
          <p:sp>
            <p:nvSpPr>
              <p:cNvPr id="19" name="任意多边形 18"/>
              <p:cNvSpPr/>
              <p:nvPr/>
            </p:nvSpPr>
            <p:spPr>
              <a:xfrm>
                <a:off x="1356360" y="1340465"/>
                <a:ext cx="6214459" cy="165792"/>
              </a:xfrm>
              <a:custGeom>
                <a:avLst/>
                <a:gdLst>
                  <a:gd name="connsiteX0" fmla="*/ 0 w 2231984"/>
                  <a:gd name="connsiteY0" fmla="*/ 55985 h 335901"/>
                  <a:gd name="connsiteX1" fmla="*/ 55985 w 2231984"/>
                  <a:gd name="connsiteY1" fmla="*/ 0 h 335901"/>
                  <a:gd name="connsiteX2" fmla="*/ 2175999 w 2231984"/>
                  <a:gd name="connsiteY2" fmla="*/ 0 h 335901"/>
                  <a:gd name="connsiteX3" fmla="*/ 2231984 w 2231984"/>
                  <a:gd name="connsiteY3" fmla="*/ 55985 h 335901"/>
                  <a:gd name="connsiteX4" fmla="*/ 2231984 w 2231984"/>
                  <a:gd name="connsiteY4" fmla="*/ 279916 h 335901"/>
                  <a:gd name="connsiteX5" fmla="*/ 2175999 w 2231984"/>
                  <a:gd name="connsiteY5" fmla="*/ 335901 h 335901"/>
                  <a:gd name="connsiteX6" fmla="*/ 55985 w 2231984"/>
                  <a:gd name="connsiteY6" fmla="*/ 335901 h 335901"/>
                  <a:gd name="connsiteX7" fmla="*/ 0 w 2231984"/>
                  <a:gd name="connsiteY7" fmla="*/ 279916 h 335901"/>
                  <a:gd name="connsiteX8" fmla="*/ 0 w 2231984"/>
                  <a:gd name="connsiteY8" fmla="*/ 55985 h 33590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231984" h="335901">
                    <a:moveTo>
                      <a:pt x="0" y="55985"/>
                    </a:moveTo>
                    <a:cubicBezTo>
                      <a:pt x="0" y="25065"/>
                      <a:pt x="25065" y="0"/>
                      <a:pt x="55985" y="0"/>
                    </a:cubicBezTo>
                    <a:lnTo>
                      <a:pt x="2175999" y="0"/>
                    </a:lnTo>
                    <a:cubicBezTo>
                      <a:pt x="2206919" y="0"/>
                      <a:pt x="2231984" y="25065"/>
                      <a:pt x="2231984" y="55985"/>
                    </a:cubicBezTo>
                    <a:lnTo>
                      <a:pt x="2231984" y="279916"/>
                    </a:lnTo>
                    <a:cubicBezTo>
                      <a:pt x="2231984" y="310836"/>
                      <a:pt x="2206919" y="335901"/>
                      <a:pt x="2175999" y="335901"/>
                    </a:cubicBezTo>
                    <a:lnTo>
                      <a:pt x="55985" y="335901"/>
                    </a:lnTo>
                    <a:cubicBezTo>
                      <a:pt x="25065" y="335901"/>
                      <a:pt x="0" y="310836"/>
                      <a:pt x="0" y="279916"/>
                    </a:cubicBezTo>
                    <a:lnTo>
                      <a:pt x="0" y="55985"/>
                    </a:lnTo>
                    <a:close/>
                  </a:path>
                </a:pathLst>
              </a:custGeom>
              <a:solidFill>
                <a:srgbClr val="FFC000"/>
              </a:solidFill>
              <a:scene3d>
                <a:camera prst="orthographicFront"/>
                <a:lightRig rig="threePt" dir="t">
                  <a:rot lat="0" lon="0" rev="7500000"/>
                </a:lightRig>
              </a:scene3d>
              <a:sp3d prstMaterial="plastic">
                <a:bevelT w="127000" h="25400" prst="relaxedInset"/>
              </a:sp3d>
            </p:spPr>
            <p:style>
              <a:lnRef idx="0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3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2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lIns="209945" tIns="16397" rIns="209945" bIns="16397" spcCol="1270" anchor="ctr"/>
              <a:lstStyle/>
              <a:p>
                <a:pPr defTabSz="622300" eaLnBrk="1" hangingPunct="1">
                  <a:lnSpc>
                    <a:spcPct val="90000"/>
                  </a:lnSpc>
                  <a:spcAft>
                    <a:spcPct val="35000"/>
                  </a:spcAft>
                  <a:buClr>
                    <a:schemeClr val="tx1"/>
                  </a:buClr>
                  <a:buSzPct val="80000"/>
                  <a:defRPr/>
                </a:pP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  Prof. Vijay </a:t>
                </a:r>
                <a:r>
                  <a:rPr lang="en-US" altLang="zh-CN" sz="1600" b="1" i="1" dirty="0" err="1">
                    <a:solidFill>
                      <a:srgbClr val="C00000"/>
                    </a:solidFill>
                    <a:ea typeface="宋体" panose="02010600030101010101" pitchFamily="2" charset="-122"/>
                  </a:rPr>
                  <a:t>Varadharajan</a:t>
                </a:r>
                <a:r>
                  <a:rPr lang="en-US" altLang="zh-CN" sz="1600" b="1" i="1" dirty="0">
                    <a:solidFill>
                      <a:srgbClr val="C00000"/>
                    </a:solidFill>
                    <a:ea typeface="宋体" panose="02010600030101010101" pitchFamily="2" charset="-122"/>
                  </a:rPr>
                  <a:t>, The University of Newcastle, Australia</a:t>
                </a:r>
                <a:endParaRPr lang="zh-CN" altLang="en-US" sz="1600" b="1" i="1" dirty="0">
                  <a:solidFill>
                    <a:srgbClr val="C00000"/>
                  </a:solidFill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0" name="任意多边形 19"/>
            <p:cNvSpPr/>
            <p:nvPr/>
          </p:nvSpPr>
          <p:spPr>
            <a:xfrm>
              <a:off x="990600" y="1897621"/>
              <a:ext cx="7330580" cy="514106"/>
            </a:xfrm>
            <a:custGeom>
              <a:avLst/>
              <a:gdLst>
                <a:gd name="connsiteX0" fmla="*/ 0 w 7315200"/>
                <a:gd name="connsiteY0" fmla="*/ 0 h 642600"/>
                <a:gd name="connsiteX1" fmla="*/ 7315200 w 7315200"/>
                <a:gd name="connsiteY1" fmla="*/ 0 h 642600"/>
                <a:gd name="connsiteX2" fmla="*/ 7315200 w 7315200"/>
                <a:gd name="connsiteY2" fmla="*/ 642600 h 642600"/>
                <a:gd name="connsiteX3" fmla="*/ 0 w 7315200"/>
                <a:gd name="connsiteY3" fmla="*/ 642600 h 642600"/>
                <a:gd name="connsiteX4" fmla="*/ 0 w 7315200"/>
                <a:gd name="connsiteY4" fmla="*/ 0 h 642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7315200" h="642600">
                  <a:moveTo>
                    <a:pt x="0" y="0"/>
                  </a:moveTo>
                  <a:lnTo>
                    <a:pt x="7315200" y="0"/>
                  </a:lnTo>
                  <a:lnTo>
                    <a:pt x="7315200" y="642600"/>
                  </a:lnTo>
                  <a:lnTo>
                    <a:pt x="0" y="642600"/>
                  </a:lnTo>
                  <a:lnTo>
                    <a:pt x="0" y="0"/>
                  </a:lnTo>
                  <a:close/>
                </a:path>
              </a:pathLst>
            </a:custGeom>
            <a:scene3d>
              <a:camera prst="orthographicFront"/>
              <a:lightRig rig="threePt" dir="t">
                <a:rot lat="0" lon="0" rev="7500000"/>
              </a:lightRig>
            </a:scene3d>
            <a:sp3d z="152400" extrusionH="63500" prstMaterial="dkEdge">
              <a:bevelT w="135400" h="16350" prst="relaxedInset"/>
              <a:contourClr>
                <a:schemeClr val="bg1"/>
              </a:contourClr>
            </a:sp3d>
          </p:spPr>
          <p:style>
            <a:lnRef idx="1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2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567741" tIns="354076" rIns="567741" bIns="99568" spcCol="1270"/>
            <a:lstStyle/>
            <a:p>
              <a:pPr marL="285750" lvl="1" indent="-285750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buFont typeface="Wingdings" panose="05000000000000000000" pitchFamily="2" charset="2"/>
                <a:buChar char="l"/>
                <a:defRPr/>
              </a:pPr>
              <a:r>
                <a:rPr lang="en-US" sz="1600" b="1" i="1" dirty="0"/>
                <a:t> Tracking Ubiquitous Radio Signal Activities: Sensing and Security Application Perspectives</a:t>
              </a:r>
            </a:p>
            <a:p>
              <a:pPr marL="0" lvl="1" defTabSz="622300" eaLnBrk="1" hangingPunct="1">
                <a:lnSpc>
                  <a:spcPct val="90000"/>
                </a:lnSpc>
                <a:spcAft>
                  <a:spcPct val="15000"/>
                </a:spcAft>
                <a:buClr>
                  <a:schemeClr val="tx1"/>
                </a:buClr>
                <a:buSzPct val="80000"/>
                <a:defRPr/>
              </a:pPr>
              <a:r>
                <a:rPr lang="mr-IN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11:20-12:10</a:t>
              </a:r>
              <a:r>
                <a:rPr lang="en-US" altLang="zh-CN" sz="1600" b="1" i="1" dirty="0">
                  <a:solidFill>
                    <a:srgbClr val="C00000"/>
                  </a:solidFill>
                  <a:ea typeface="宋体" panose="02010600030101010101" pitchFamily="2" charset="-122"/>
                </a:rPr>
                <a:t> December15 (Friday)</a:t>
              </a:r>
              <a:endParaRPr lang="zh-CN" altLang="en-US" sz="1600" b="1" i="1" dirty="0">
                <a:solidFill>
                  <a:srgbClr val="C00000"/>
                </a:solidFill>
                <a:ea typeface="宋体" panose="02010600030101010101" pitchFamily="2" charset="-122"/>
              </a:endParaRPr>
            </a:p>
          </p:txBody>
        </p:sp>
      </p:grpSp>
      <p:sp>
        <p:nvSpPr>
          <p:cNvPr id="11" name="任意多边形 10"/>
          <p:cNvSpPr/>
          <p:nvPr/>
        </p:nvSpPr>
        <p:spPr bwMode="auto">
          <a:xfrm>
            <a:off x="1774815" y="3048000"/>
            <a:ext cx="6915600" cy="389866"/>
          </a:xfrm>
          <a:custGeom>
            <a:avLst/>
            <a:gdLst>
              <a:gd name="connsiteX0" fmla="*/ 0 w 2231984"/>
              <a:gd name="connsiteY0" fmla="*/ 55985 h 335901"/>
              <a:gd name="connsiteX1" fmla="*/ 55985 w 2231984"/>
              <a:gd name="connsiteY1" fmla="*/ 0 h 335901"/>
              <a:gd name="connsiteX2" fmla="*/ 2175999 w 2231984"/>
              <a:gd name="connsiteY2" fmla="*/ 0 h 335901"/>
              <a:gd name="connsiteX3" fmla="*/ 2231984 w 2231984"/>
              <a:gd name="connsiteY3" fmla="*/ 55985 h 335901"/>
              <a:gd name="connsiteX4" fmla="*/ 2231984 w 2231984"/>
              <a:gd name="connsiteY4" fmla="*/ 279916 h 335901"/>
              <a:gd name="connsiteX5" fmla="*/ 2175999 w 2231984"/>
              <a:gd name="connsiteY5" fmla="*/ 335901 h 335901"/>
              <a:gd name="connsiteX6" fmla="*/ 55985 w 2231984"/>
              <a:gd name="connsiteY6" fmla="*/ 335901 h 335901"/>
              <a:gd name="connsiteX7" fmla="*/ 0 w 2231984"/>
              <a:gd name="connsiteY7" fmla="*/ 279916 h 335901"/>
              <a:gd name="connsiteX8" fmla="*/ 0 w 2231984"/>
              <a:gd name="connsiteY8" fmla="*/ 55985 h 335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231984" h="335901">
                <a:moveTo>
                  <a:pt x="0" y="55985"/>
                </a:moveTo>
                <a:cubicBezTo>
                  <a:pt x="0" y="25065"/>
                  <a:pt x="25065" y="0"/>
                  <a:pt x="55985" y="0"/>
                </a:cubicBezTo>
                <a:lnTo>
                  <a:pt x="2175999" y="0"/>
                </a:lnTo>
                <a:cubicBezTo>
                  <a:pt x="2206919" y="0"/>
                  <a:pt x="2231984" y="25065"/>
                  <a:pt x="2231984" y="55985"/>
                </a:cubicBezTo>
                <a:lnTo>
                  <a:pt x="2231984" y="279916"/>
                </a:lnTo>
                <a:cubicBezTo>
                  <a:pt x="2231984" y="310836"/>
                  <a:pt x="2206919" y="335901"/>
                  <a:pt x="2175999" y="335901"/>
                </a:cubicBezTo>
                <a:lnTo>
                  <a:pt x="55985" y="335901"/>
                </a:lnTo>
                <a:cubicBezTo>
                  <a:pt x="25065" y="335901"/>
                  <a:pt x="0" y="310836"/>
                  <a:pt x="0" y="279916"/>
                </a:cubicBezTo>
                <a:lnTo>
                  <a:pt x="0" y="55985"/>
                </a:lnTo>
                <a:close/>
              </a:path>
            </a:pathLst>
          </a:custGeom>
          <a:solidFill>
            <a:srgbClr val="FFC000"/>
          </a:solidFill>
          <a:scene3d>
            <a:camera prst="orthographicFront"/>
            <a:lightRig rig="threePt" dir="t">
              <a:rot lat="0" lon="0" rev="7500000"/>
            </a:lightRig>
          </a:scene3d>
          <a:sp3d prstMaterial="plastic">
            <a:bevelT w="127000" h="25400" prst="relaxedInset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hemeClr val="accent1">
              <a:hueOff val="0"/>
              <a:satOff val="0"/>
              <a:lumOff val="0"/>
              <a:alphaOff val="0"/>
            </a:schemeClr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lIns="209945" tIns="16397" rIns="209945" bIns="16397" spcCol="1270" anchor="ctr"/>
          <a:lstStyle/>
          <a:p>
            <a:pPr defTabSz="622300" eaLnBrk="1" hangingPunct="1">
              <a:lnSpc>
                <a:spcPct val="90000"/>
              </a:lnSpc>
              <a:spcAft>
                <a:spcPct val="35000"/>
              </a:spcAft>
              <a:buClr>
                <a:schemeClr val="tx1"/>
              </a:buClr>
              <a:buSzPct val="80000"/>
              <a:defRPr/>
            </a:pP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  Dr.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Md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Zakirul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Alam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 </a:t>
            </a:r>
            <a:r>
              <a:rPr lang="en-US" altLang="zh-CN" sz="1600" b="1" i="1" dirty="0" err="1">
                <a:solidFill>
                  <a:srgbClr val="C00000"/>
                </a:solidFill>
                <a:ea typeface="宋体" panose="02010600030101010101" pitchFamily="2" charset="-122"/>
              </a:rPr>
              <a:t>Bhuiyan</a:t>
            </a:r>
            <a:r>
              <a:rPr lang="en-US" altLang="zh-CN" sz="1600" b="1" i="1" dirty="0">
                <a:solidFill>
                  <a:srgbClr val="C00000"/>
                </a:solidFill>
                <a:ea typeface="宋体" panose="02010600030101010101" pitchFamily="2" charset="-122"/>
              </a:rPr>
              <a:t>, Fordham University, USA</a:t>
            </a:r>
            <a:endParaRPr lang="zh-CN" altLang="en-US" sz="1600" b="1" i="1" dirty="0">
              <a:solidFill>
                <a:srgbClr val="C00000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  <p:transition spd="slow">
    <p:circl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标题 1"/>
          <p:cNvSpPr>
            <a:spLocks noGrp="1"/>
          </p:cNvSpPr>
          <p:nvPr>
            <p:ph type="title"/>
          </p:nvPr>
        </p:nvSpPr>
        <p:spPr>
          <a:xfrm>
            <a:off x="720249" y="304800"/>
            <a:ext cx="9464040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Outline</a:t>
            </a:r>
            <a:endParaRPr lang="zh-CN" altLang="en-US" b="1" dirty="0">
              <a:latin typeface="Times New Roman" charset="0"/>
              <a:ea typeface="Times New Roman" charset="0"/>
              <a:cs typeface="Times New Roman" charset="0"/>
            </a:endParaRPr>
          </a:p>
        </p:txBody>
      </p:sp>
      <p:sp>
        <p:nvSpPr>
          <p:cNvPr id="10242" name="内容占位符 2"/>
          <p:cNvSpPr>
            <a:spLocks noGrp="1"/>
          </p:cNvSpPr>
          <p:nvPr>
            <p:ph idx="1"/>
          </p:nvPr>
        </p:nvSpPr>
        <p:spPr>
          <a:xfrm>
            <a:off x="737666" y="1371600"/>
            <a:ext cx="9464040" cy="4351338"/>
          </a:xfrm>
          <a:ln/>
        </p:spPr>
        <p:txBody>
          <a:bodyPr vert="horz" wrap="square" lIns="91440" tIns="45720" rIns="91440" bIns="45720" anchor="t"/>
          <a:lstStyle/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Keynote Speeches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CC3300"/>
                </a:solidFill>
                <a:latin typeface="Arial" charset="0"/>
                <a:ea typeface="Arial" charset="0"/>
                <a:cs typeface="Arial" charset="0"/>
              </a:rPr>
              <a:t>Panel Discussion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Technical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Workshop/Symposium Sessions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Best Paper Nominations</a:t>
            </a:r>
          </a:p>
          <a:p>
            <a:pPr>
              <a:lnSpc>
                <a:spcPct val="150000"/>
              </a:lnSpc>
              <a:buClr>
                <a:srgbClr val="0070C0"/>
              </a:buClr>
              <a:buSzPct val="100000"/>
              <a:buFont typeface="Wingdings" panose="05000000000000000000" pitchFamily="2" charset="2"/>
              <a:buChar char=""/>
            </a:pPr>
            <a:r>
              <a:rPr lang="en-US" altLang="zh-CN" b="1" dirty="0">
                <a:solidFill>
                  <a:srgbClr val="FFAC9B"/>
                </a:solidFill>
                <a:latin typeface="Arial" charset="0"/>
                <a:ea typeface="Arial" charset="0"/>
                <a:cs typeface="Arial" charset="0"/>
              </a:rPr>
              <a:t>Acknowledgments</a:t>
            </a:r>
            <a:endParaRPr lang="zh-CN" altLang="en-US" b="1" dirty="0">
              <a:solidFill>
                <a:srgbClr val="FFAC9B"/>
              </a:solidFill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1906292"/>
      </p:ext>
    </p:extLst>
  </p:cSld>
  <p:clrMapOvr>
    <a:masterClrMapping/>
  </p:clrMapOvr>
  <p:transition spd="slow">
    <p:circl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标题 1"/>
          <p:cNvSpPr>
            <a:spLocks noGrp="1"/>
          </p:cNvSpPr>
          <p:nvPr>
            <p:ph type="title"/>
          </p:nvPr>
        </p:nvSpPr>
        <p:spPr>
          <a:xfrm>
            <a:off x="1600200" y="304800"/>
            <a:ext cx="7704138" cy="820738"/>
          </a:xfrm>
          <a:ln/>
        </p:spPr>
        <p:txBody>
          <a:bodyPr vert="horz" wrap="square" lIns="91440" tIns="45720" rIns="91440" bIns="45720" anchor="ctr"/>
          <a:lstStyle/>
          <a:p>
            <a:pPr algn="ctr"/>
            <a:r>
              <a:rPr lang="en-US" altLang="zh-CN" b="1" dirty="0">
                <a:solidFill>
                  <a:srgbClr val="0066FF"/>
                </a:solidFill>
                <a:latin typeface="Times New Roman" charset="0"/>
                <a:ea typeface="Times New Roman" charset="0"/>
                <a:cs typeface="Times New Roman" charset="0"/>
              </a:rPr>
              <a:t>Panel Discussion Thursday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1371600" y="1295400"/>
            <a:ext cx="8453438" cy="501675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+mn-lt"/>
              </a:rPr>
              <a:t>Title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: Achieving Trustworthy Cyber Systems: Challenges and Strategies</a:t>
            </a:r>
          </a:p>
          <a:p>
            <a:pPr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+mn-lt"/>
              </a:rPr>
              <a:t>Time: </a:t>
            </a:r>
            <a:r>
              <a:rPr lang="mr-IN" altLang="zh-CN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15:50-18:20</a:t>
            </a:r>
            <a:r>
              <a:rPr lang="en-US" altLang="zh-CN" sz="2400" kern="0" dirty="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December 14 (Thursday)</a:t>
            </a:r>
          </a:p>
          <a:p>
            <a:pPr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+mn-lt"/>
              </a:rPr>
              <a:t>Chair:</a:t>
            </a:r>
            <a:r>
              <a:rPr lang="en-US" altLang="zh-CN" sz="2400" kern="0" dirty="0">
                <a:solidFill>
                  <a:schemeClr val="tx2"/>
                </a:solidFill>
                <a:latin typeface="+mn-lt"/>
              </a:rPr>
              <a:t> 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Prof. Stephen S. </a:t>
            </a:r>
            <a:r>
              <a:rPr lang="en-US" altLang="zh-CN" sz="24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Yau</a:t>
            </a:r>
            <a:r>
              <a:rPr lang="en-US" altLang="zh-CN" sz="24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Arizona State University, USA</a:t>
            </a:r>
            <a:endParaRPr lang="en-US" altLang="zh-CN" sz="2400" kern="0" dirty="0">
              <a:solidFill>
                <a:schemeClr val="tx2"/>
              </a:solidFill>
              <a:latin typeface="+mn-lt"/>
            </a:endParaRPr>
          </a:p>
          <a:p>
            <a:pPr>
              <a:defRPr/>
            </a:pPr>
            <a:r>
              <a:rPr lang="en-US" altLang="zh-CN" sz="2400" b="1" kern="0" dirty="0">
                <a:solidFill>
                  <a:schemeClr val="tx2"/>
                </a:solidFill>
                <a:latin typeface="+mn-lt"/>
              </a:rPr>
              <a:t>Speakers: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Prof. M. Jamal 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Deen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McMaster University, Canada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Prof. 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Geyong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Min, University of Exeter, UK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Prof. Zheng Yan, Aalto University, Finland/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Xidian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University, China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Hao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Wang, Norwegian University of Science &amp; Technology, Norway</a:t>
            </a:r>
          </a:p>
          <a:p>
            <a:pPr marL="342900" indent="-342900" eaLnBrk="1" hangingPunct="1">
              <a:spcBef>
                <a:spcPct val="20000"/>
              </a:spcBef>
              <a:buClr>
                <a:schemeClr val="tx1"/>
              </a:buClr>
              <a:buSzPct val="80000"/>
              <a:buFont typeface="Wingdings" panose="05000000000000000000" pitchFamily="2" charset="2"/>
              <a:buChar char="l"/>
              <a:defRPr/>
            </a:pP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Dr. 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Md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Zakirul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Alam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 </a:t>
            </a:r>
            <a:r>
              <a:rPr lang="en-US" altLang="zh-CN" sz="2200" kern="0" dirty="0" err="1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Bhuiyan</a:t>
            </a:r>
            <a:r>
              <a:rPr lang="en-US" altLang="zh-CN" sz="2200" kern="0" dirty="0">
                <a:solidFill>
                  <a:srgbClr val="FF66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+mn-lt"/>
              </a:rPr>
              <a:t>, Fordham University, USA</a:t>
            </a:r>
          </a:p>
          <a:p>
            <a:pPr>
              <a:defRPr/>
            </a:pPr>
            <a:endParaRPr lang="zh-CN" altLang="en-US" sz="2400" kern="0" dirty="0">
              <a:solidFill>
                <a:schemeClr val="tx2"/>
              </a:solidFill>
              <a:latin typeface="+mn-lt"/>
            </a:endParaRPr>
          </a:p>
        </p:txBody>
      </p:sp>
    </p:spTree>
  </p:cSld>
  <p:clrMapOvr>
    <a:masterClrMapping/>
  </p:clrMapOvr>
  <p:transition spd="slow">
    <p:circle/>
  </p:transition>
</p:sld>
</file>

<file path=ppt/theme/theme1.xml><?xml version="1.0" encoding="utf-8"?>
<a:theme xmlns:a="http://schemas.openxmlformats.org/drawingml/2006/main" name="global7_p_print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55</TotalTime>
  <Words>797</Words>
  <Application>Microsoft Office PowerPoint</Application>
  <PresentationFormat>Custom</PresentationFormat>
  <Paragraphs>179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35" baseType="lpstr">
      <vt:lpstr>宋体</vt:lpstr>
      <vt:lpstr>Arial</vt:lpstr>
      <vt:lpstr>Calibri</vt:lpstr>
      <vt:lpstr>Calibri Light</vt:lpstr>
      <vt:lpstr>Impact</vt:lpstr>
      <vt:lpstr>Mangal</vt:lpstr>
      <vt:lpstr>Times</vt:lpstr>
      <vt:lpstr>Times New Roman</vt:lpstr>
      <vt:lpstr>Wingdings</vt:lpstr>
      <vt:lpstr>global7_p_print</vt:lpstr>
      <vt:lpstr>PowerPoint Presentation</vt:lpstr>
      <vt:lpstr>Outline</vt:lpstr>
      <vt:lpstr>Outline</vt:lpstr>
      <vt:lpstr>Keynote Speeches (3 Wednesday)</vt:lpstr>
      <vt:lpstr>Keynote Speeches (4 Thursday)</vt:lpstr>
      <vt:lpstr>Keynote Speeches (4 Friday)</vt:lpstr>
      <vt:lpstr>Keynote Speeches</vt:lpstr>
      <vt:lpstr>Outline</vt:lpstr>
      <vt:lpstr>Panel Discussion Thursday</vt:lpstr>
      <vt:lpstr>Outline</vt:lpstr>
      <vt:lpstr>ISPA Technical Sessions</vt:lpstr>
      <vt:lpstr>IUCC Technical Sessions</vt:lpstr>
      <vt:lpstr>SpaCCS Technical Sessions</vt:lpstr>
      <vt:lpstr>Outline</vt:lpstr>
      <vt:lpstr>Workshop/Symposium Sessions</vt:lpstr>
      <vt:lpstr>Workshops and Symposiums</vt:lpstr>
      <vt:lpstr>Workshops and Symposiums (11 Total)</vt:lpstr>
      <vt:lpstr>Outline</vt:lpstr>
      <vt:lpstr>ISPA Best Paper Nomination</vt:lpstr>
      <vt:lpstr>IUCC Best Paper Nomination</vt:lpstr>
      <vt:lpstr>SpaCCS Best Paper Nomination</vt:lpstr>
      <vt:lpstr>DependSys Best Paper Nomination</vt:lpstr>
      <vt:lpstr>Outline</vt:lpstr>
      <vt:lpstr>Acknowledgments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csgjwang</dc:creator>
  <cp:lastModifiedBy>Geoffrey Fox</cp:lastModifiedBy>
  <cp:revision>409</cp:revision>
  <dcterms:created xsi:type="dcterms:W3CDTF">2017-12-06T08:12:19Z</dcterms:created>
  <dcterms:modified xsi:type="dcterms:W3CDTF">2017-12-13T00:18:39Z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  <property fmtid="{D5CDD505-2E9C-101B-9397-08002B2CF9AE}" pid="3" name="KSOProductBuildVer">
    <vt:lpwstr>2052-10.1.0.7023</vt:lpwstr>
  </property>
</Properties>
</file>