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72" r:id="rId3"/>
  </p:sldMasterIdLst>
  <p:notesMasterIdLst>
    <p:notesMasterId r:id="rId46"/>
  </p:notesMasterIdLst>
  <p:sldIdLst>
    <p:sldId id="293" r:id="rId4"/>
    <p:sldId id="310" r:id="rId5"/>
    <p:sldId id="256" r:id="rId6"/>
    <p:sldId id="257" r:id="rId7"/>
    <p:sldId id="258" r:id="rId8"/>
    <p:sldId id="260" r:id="rId9"/>
    <p:sldId id="262" r:id="rId10"/>
    <p:sldId id="263" r:id="rId11"/>
    <p:sldId id="264" r:id="rId12"/>
    <p:sldId id="265" r:id="rId13"/>
    <p:sldId id="294" r:id="rId14"/>
    <p:sldId id="295" r:id="rId15"/>
    <p:sldId id="266" r:id="rId16"/>
    <p:sldId id="267" r:id="rId17"/>
    <p:sldId id="268" r:id="rId18"/>
    <p:sldId id="269" r:id="rId19"/>
    <p:sldId id="270" r:id="rId20"/>
    <p:sldId id="271" r:id="rId21"/>
    <p:sldId id="279" r:id="rId22"/>
    <p:sldId id="296" r:id="rId23"/>
    <p:sldId id="306" r:id="rId24"/>
    <p:sldId id="297" r:id="rId25"/>
    <p:sldId id="307" r:id="rId26"/>
    <p:sldId id="308" r:id="rId27"/>
    <p:sldId id="309" r:id="rId28"/>
    <p:sldId id="311" r:id="rId29"/>
    <p:sldId id="312" r:id="rId30"/>
    <p:sldId id="313" r:id="rId31"/>
    <p:sldId id="314" r:id="rId32"/>
    <p:sldId id="315" r:id="rId33"/>
    <p:sldId id="298" r:id="rId34"/>
    <p:sldId id="317" r:id="rId35"/>
    <p:sldId id="299" r:id="rId36"/>
    <p:sldId id="285" r:id="rId37"/>
    <p:sldId id="286" r:id="rId38"/>
    <p:sldId id="305" r:id="rId39"/>
    <p:sldId id="287" r:id="rId40"/>
    <p:sldId id="288" r:id="rId41"/>
    <p:sldId id="289" r:id="rId42"/>
    <p:sldId id="290" r:id="rId43"/>
    <p:sldId id="291" r:id="rId44"/>
    <p:sldId id="292" r:id="rId45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0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collective_communication\twister4azure_7_30_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collective_communication\twister4azure_7_30_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arpdoc\WDAMDS%20sync%20overhead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59707008674169E-2"/>
          <c:y val="4.9594642027959886E-2"/>
          <c:w val="0.70290137992146573"/>
          <c:h val="0.7838484156855084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HDInsight!$E$17</c:f>
              <c:strCache>
                <c:ptCount val="1"/>
                <c:pt idx="0">
                  <c:v>Hadoop AllReduce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HDInsight!$E$18:$E$21</c:f>
              <c:numCache>
                <c:formatCode>General</c:formatCode>
                <c:ptCount val="4"/>
                <c:pt idx="0">
                  <c:v>275.00700000000001</c:v>
                </c:pt>
                <c:pt idx="1">
                  <c:v>277.452</c:v>
                </c:pt>
                <c:pt idx="2">
                  <c:v>286.96699999999998</c:v>
                </c:pt>
                <c:pt idx="3">
                  <c:v>349.101</c:v>
                </c:pt>
              </c:numCache>
            </c:numRef>
          </c:val>
        </c:ser>
        <c:ser>
          <c:idx val="4"/>
          <c:order val="1"/>
          <c:tx>
            <c:strRef>
              <c:f>HDInsight!$F$17</c:f>
              <c:strCache>
                <c:ptCount val="1"/>
                <c:pt idx="0">
                  <c:v>Hadoop MapReduce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HDInsight!$F$18:$F$21</c:f>
              <c:numCache>
                <c:formatCode>General</c:formatCode>
                <c:ptCount val="4"/>
                <c:pt idx="0">
                  <c:v>405.79700000000003</c:v>
                </c:pt>
                <c:pt idx="1">
                  <c:v>407.84300000000002</c:v>
                </c:pt>
                <c:pt idx="2">
                  <c:v>437.78300000000002</c:v>
                </c:pt>
                <c:pt idx="3">
                  <c:v>524.55700000000002</c:v>
                </c:pt>
              </c:numCache>
            </c:numRef>
          </c:val>
        </c:ser>
        <c:ser>
          <c:idx val="2"/>
          <c:order val="2"/>
          <c:tx>
            <c:strRef>
              <c:f>HDInsight!$D$17</c:f>
              <c:strCache>
                <c:ptCount val="1"/>
                <c:pt idx="0">
                  <c:v>Twister4Azure AllReduce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HDInsight!$D$18:$D$21</c:f>
              <c:numCache>
                <c:formatCode>General</c:formatCode>
                <c:ptCount val="4"/>
                <c:pt idx="0">
                  <c:v>491</c:v>
                </c:pt>
                <c:pt idx="1">
                  <c:v>491</c:v>
                </c:pt>
                <c:pt idx="2">
                  <c:v>505</c:v>
                </c:pt>
                <c:pt idx="3">
                  <c:v>520</c:v>
                </c:pt>
              </c:numCache>
            </c:numRef>
          </c:val>
        </c:ser>
        <c:ser>
          <c:idx val="1"/>
          <c:order val="3"/>
          <c:tx>
            <c:strRef>
              <c:f>HDInsight!$C$17</c:f>
              <c:strCache>
                <c:ptCount val="1"/>
                <c:pt idx="0">
                  <c:v>Twister4Azure Broadcast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HDInsight!$C$18:$C$21</c:f>
              <c:numCache>
                <c:formatCode>General</c:formatCode>
                <c:ptCount val="4"/>
                <c:pt idx="0">
                  <c:v>505.15300000000002</c:v>
                </c:pt>
                <c:pt idx="1">
                  <c:v>515.01099999999997</c:v>
                </c:pt>
                <c:pt idx="2">
                  <c:v>534.91999999999996</c:v>
                </c:pt>
                <c:pt idx="3">
                  <c:v>566.78300000000002</c:v>
                </c:pt>
              </c:numCache>
            </c:numRef>
          </c:val>
        </c:ser>
        <c:ser>
          <c:idx val="0"/>
          <c:order val="4"/>
          <c:tx>
            <c:strRef>
              <c:f>HDInsight!$B$17</c:f>
              <c:strCache>
                <c:ptCount val="1"/>
                <c:pt idx="0">
                  <c:v>Twister4Azure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HDInsight!$B$18:$B$21</c:f>
              <c:numCache>
                <c:formatCode>General</c:formatCode>
                <c:ptCount val="4"/>
                <c:pt idx="0">
                  <c:v>509.572</c:v>
                </c:pt>
                <c:pt idx="1">
                  <c:v>535.85199999999998</c:v>
                </c:pt>
                <c:pt idx="2">
                  <c:v>567.92600000000004</c:v>
                </c:pt>
                <c:pt idx="3">
                  <c:v>709.20799999999997</c:v>
                </c:pt>
              </c:numCache>
            </c:numRef>
          </c:val>
        </c:ser>
        <c:ser>
          <c:idx val="5"/>
          <c:order val="5"/>
          <c:tx>
            <c:strRef>
              <c:f>HDInsight!$G$17</c:f>
              <c:strCache>
                <c:ptCount val="1"/>
                <c:pt idx="0">
                  <c:v>HDInsight (AzureHadoop)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HDInsight!$G$18:$G$21</c:f>
              <c:numCache>
                <c:formatCode>General</c:formatCode>
                <c:ptCount val="4"/>
                <c:pt idx="0">
                  <c:v>1190.0980295666666</c:v>
                </c:pt>
                <c:pt idx="1">
                  <c:v>1185.5202744000001</c:v>
                </c:pt>
                <c:pt idx="2">
                  <c:v>1283.5894976500001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8049240"/>
        <c:axId val="848050808"/>
      </c:barChart>
      <c:catAx>
        <c:axId val="848049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Num. Cores X Num. Data Points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848050808"/>
        <c:crosses val="autoZero"/>
        <c:auto val="1"/>
        <c:lblAlgn val="ctr"/>
        <c:lblOffset val="100"/>
        <c:noMultiLvlLbl val="0"/>
      </c:catAx>
      <c:valAx>
        <c:axId val="8480508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48049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155872112666904"/>
          <c:y val="9.2730993371591261E-4"/>
          <c:w val="0.19844122740247871"/>
          <c:h val="0.84149321603324867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94611220472444"/>
          <c:y val="5.1625151129259299E-2"/>
          <c:w val="0.84759555446194224"/>
          <c:h val="0.7865788871370570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HDInsight!$E$24</c:f>
              <c:strCache>
                <c:ptCount val="1"/>
                <c:pt idx="0">
                  <c:v>Hadoop AllReduce</c:v>
                </c:pt>
              </c:strCache>
            </c:strRef>
          </c:tx>
          <c:spPr>
            <a:pattFill prst="pct80">
              <a:fgClr>
                <a:schemeClr val="accent4">
                  <a:lumMod val="50000"/>
                </a:schemeClr>
              </a:fgClr>
              <a:bgClr>
                <a:schemeClr val="accent4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HDInsight!$E$25:$E$28</c:f>
              <c:numCache>
                <c:formatCode>General</c:formatCode>
                <c:ptCount val="4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</c:numCache>
            </c:numRef>
          </c:val>
        </c:ser>
        <c:ser>
          <c:idx val="4"/>
          <c:order val="1"/>
          <c:tx>
            <c:strRef>
              <c:f>HDInsight!$F$24</c:f>
              <c:strCache>
                <c:ptCount val="1"/>
                <c:pt idx="0">
                  <c:v>Hadoop MapReduce</c:v>
                </c:pt>
              </c:strCache>
            </c:strRef>
          </c:tx>
          <c:spPr>
            <a:pattFill prst="pct80">
              <a:fgClr>
                <a:schemeClr val="accent1">
                  <a:lumMod val="50000"/>
                </a:schemeClr>
              </a:fgClr>
              <a:bgClr>
                <a:srgbClr val="00B0F0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HDInsight!$F$25:$F$28</c:f>
              <c:numCache>
                <c:formatCode>General</c:formatCode>
                <c:ptCount val="4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</c:numCache>
            </c:numRef>
          </c:val>
        </c:ser>
        <c:ser>
          <c:idx val="2"/>
          <c:order val="2"/>
          <c:tx>
            <c:strRef>
              <c:f>HDInsight!$D$24</c:f>
              <c:strCache>
                <c:ptCount val="1"/>
                <c:pt idx="0">
                  <c:v>T4A AllRed</c:v>
                </c:pt>
              </c:strCache>
            </c:strRef>
          </c:tx>
          <c:spPr>
            <a:pattFill prst="pct80">
              <a:fgClr>
                <a:schemeClr val="accent3">
                  <a:lumMod val="50000"/>
                </a:schemeClr>
              </a:fgClr>
              <a:bgClr>
                <a:srgbClr val="92D050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HDInsight!$D$25:$D$28</c:f>
              <c:numCache>
                <c:formatCode>General</c:formatCode>
                <c:ptCount val="4"/>
                <c:pt idx="0">
                  <c:v>435</c:v>
                </c:pt>
                <c:pt idx="1">
                  <c:v>435</c:v>
                </c:pt>
                <c:pt idx="2">
                  <c:v>435</c:v>
                </c:pt>
                <c:pt idx="3">
                  <c:v>435</c:v>
                </c:pt>
              </c:numCache>
            </c:numRef>
          </c:val>
        </c:ser>
        <c:ser>
          <c:idx val="1"/>
          <c:order val="3"/>
          <c:tx>
            <c:strRef>
              <c:f>HDInsight!$C$24</c:f>
              <c:strCache>
                <c:ptCount val="1"/>
                <c:pt idx="0">
                  <c:v>T4A optimized broadcast</c:v>
                </c:pt>
              </c:strCache>
            </c:strRef>
          </c:tx>
          <c:spPr>
            <a:pattFill prst="pct80">
              <a:fgClr>
                <a:schemeClr val="accent2">
                  <a:lumMod val="50000"/>
                </a:schemeClr>
              </a:fgClr>
              <a:bgClr>
                <a:srgbClr val="C00000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HDInsight!$C$25:$C$28</c:f>
              <c:numCache>
                <c:formatCode>General</c:formatCode>
                <c:ptCount val="4"/>
                <c:pt idx="0">
                  <c:v>435</c:v>
                </c:pt>
                <c:pt idx="1">
                  <c:v>435</c:v>
                </c:pt>
                <c:pt idx="2">
                  <c:v>435</c:v>
                </c:pt>
                <c:pt idx="3">
                  <c:v>435</c:v>
                </c:pt>
              </c:numCache>
            </c:numRef>
          </c:val>
        </c:ser>
        <c:ser>
          <c:idx val="0"/>
          <c:order val="4"/>
          <c:tx>
            <c:strRef>
              <c:f>HDInsight!$B$24</c:f>
              <c:strCache>
                <c:ptCount val="1"/>
                <c:pt idx="0">
                  <c:v>Twister4Azure</c:v>
                </c:pt>
              </c:strCache>
            </c:strRef>
          </c:tx>
          <c:spPr>
            <a:pattFill prst="pct80">
              <a:fgClr>
                <a:schemeClr val="accent1">
                  <a:lumMod val="50000"/>
                </a:schemeClr>
              </a:fgClr>
              <a:bgClr>
                <a:schemeClr val="accent1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HDInsight!$B$25:$B$28</c:f>
              <c:numCache>
                <c:formatCode>General</c:formatCode>
                <c:ptCount val="4"/>
                <c:pt idx="0">
                  <c:v>435</c:v>
                </c:pt>
                <c:pt idx="1">
                  <c:v>435</c:v>
                </c:pt>
                <c:pt idx="2">
                  <c:v>435</c:v>
                </c:pt>
                <c:pt idx="3">
                  <c:v>435</c:v>
                </c:pt>
              </c:numCache>
            </c:numRef>
          </c:val>
        </c:ser>
        <c:ser>
          <c:idx val="5"/>
          <c:order val="5"/>
          <c:tx>
            <c:strRef>
              <c:f>HDInsight!$G$24</c:f>
              <c:strCache>
                <c:ptCount val="1"/>
                <c:pt idx="0">
                  <c:v>HDInsight</c:v>
                </c:pt>
              </c:strCache>
            </c:strRef>
          </c:tx>
          <c:spPr>
            <a:pattFill prst="pct80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HDInsight!$G$25:$G$28</c:f>
              <c:numCache>
                <c:formatCode>General</c:formatCode>
                <c:ptCount val="4"/>
                <c:pt idx="0">
                  <c:v>255</c:v>
                </c:pt>
                <c:pt idx="1">
                  <c:v>255</c:v>
                </c:pt>
                <c:pt idx="2">
                  <c:v>255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8048456"/>
        <c:axId val="848047672"/>
      </c:barChart>
      <c:catAx>
        <c:axId val="8480484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48047672"/>
        <c:crosses val="autoZero"/>
        <c:auto val="1"/>
        <c:lblAlgn val="ctr"/>
        <c:lblOffset val="100"/>
        <c:noMultiLvlLbl val="0"/>
      </c:catAx>
      <c:valAx>
        <c:axId val="848047672"/>
        <c:scaling>
          <c:orientation val="minMax"/>
          <c:max val="14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8480484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89041516277652"/>
          <c:y val="7.9508492952656301E-2"/>
          <c:w val="0.80091748023576514"/>
          <c:h val="0.644295393686558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Sheet15!$A$3</c:f>
              <c:strCache>
                <c:ptCount val="1"/>
                <c:pt idx="0">
                  <c:v>100K points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Sheet15!$C$3:$C$7</c:f>
              <c:numCache>
                <c:formatCode>General</c:formatCode>
                <c:ptCount val="5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</c:numCache>
            </c:numRef>
          </c:xVal>
          <c:yVal>
            <c:numRef>
              <c:f>Sheet15!$P$3:$P$7</c:f>
              <c:numCache>
                <c:formatCode>0.00</c:formatCode>
                <c:ptCount val="5"/>
                <c:pt idx="0">
                  <c:v>1</c:v>
                </c:pt>
                <c:pt idx="1">
                  <c:v>0.93715810327892402</c:v>
                </c:pt>
                <c:pt idx="2">
                  <c:v>0.91881191173163135</c:v>
                </c:pt>
                <c:pt idx="3">
                  <c:v>0.77461930947020152</c:v>
                </c:pt>
                <c:pt idx="4">
                  <c:v>0.52924930382310365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Sheet15!$A$8</c:f>
              <c:strCache>
                <c:ptCount val="1"/>
                <c:pt idx="0">
                  <c:v>200K points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Sheet15!$C$8:$C$10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xVal>
          <c:yVal>
            <c:numRef>
              <c:f>Sheet15!$P$8:$P$10</c:f>
              <c:numCache>
                <c:formatCode>0.00</c:formatCode>
                <c:ptCount val="3"/>
                <c:pt idx="0">
                  <c:v>1</c:v>
                </c:pt>
                <c:pt idx="1">
                  <c:v>0.87330743298640012</c:v>
                </c:pt>
                <c:pt idx="2">
                  <c:v>0.86648842621075539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Sheet15!$A$11</c:f>
              <c:strCache>
                <c:ptCount val="1"/>
                <c:pt idx="0">
                  <c:v>300K points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Sheet15!$C$11:$C$12</c:f>
              <c:numCache>
                <c:formatCode>General</c:formatCode>
                <c:ptCount val="2"/>
                <c:pt idx="0">
                  <c:v>64</c:v>
                </c:pt>
                <c:pt idx="1">
                  <c:v>128</c:v>
                </c:pt>
              </c:numCache>
            </c:numRef>
          </c:xVal>
          <c:yVal>
            <c:numRef>
              <c:f>Sheet15!$P$11:$P$12</c:f>
              <c:numCache>
                <c:formatCode>0.00</c:formatCode>
                <c:ptCount val="2"/>
                <c:pt idx="0">
                  <c:v>1</c:v>
                </c:pt>
                <c:pt idx="1">
                  <c:v>0.85822837846405509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8051984"/>
        <c:axId val="848045712"/>
      </c:scatterChart>
      <c:valAx>
        <c:axId val="848051984"/>
        <c:scaling>
          <c:orientation val="minMax"/>
          <c:max val="1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Number of Nodes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48045712"/>
        <c:crosses val="autoZero"/>
        <c:crossBetween val="midCat"/>
        <c:majorUnit val="20"/>
      </c:valAx>
      <c:valAx>
        <c:axId val="84804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Parallel Efficiency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480519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89787268809E-2"/>
          <c:y val="0.8799344590596696"/>
          <c:w val="0.89999979574537614"/>
          <c:h val="7.38227663738564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0.75058</cdr:x>
      <cdr:y>0.79194</cdr:y>
    </cdr:from>
    <cdr:to>
      <cdr:x>0.89468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62970" y="34804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9078D-66FF-4680-8CE5-E24FAF58B4B5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A5469-3BA9-4E3F-8F72-321B49366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6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41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0188" indent="-230188">
              <a:lnSpc>
                <a:spcPct val="85000"/>
              </a:lnSpc>
              <a:spcBef>
                <a:spcPct val="15000"/>
              </a:spcBef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62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82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BF5851CB-82FA-415F-BEA0-1FB8CA8D59CB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29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38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D5D0003C-1ED3-4FA4-B50A-C2711DE5819A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/>
              <a:t>30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98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14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9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95032-CBB5-4FA4-A651-E8C529D0A13D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09FA-7C39-4B43-9AB5-0B43F0AE0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8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95032-CBB5-4FA4-A651-E8C529D0A13D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09FA-7C39-4B43-9AB5-0B43F0AE0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3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95032-CBB5-4FA4-A651-E8C529D0A13D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09FA-7C39-4B43-9AB5-0B43F0AE0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40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24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02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76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45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04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80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85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8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95032-CBB5-4FA4-A651-E8C529D0A13D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09FA-7C39-4B43-9AB5-0B43F0AE0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91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85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94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62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623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95032-CBB5-4FA4-A651-E8C529D0A13D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09FA-7C39-4B43-9AB5-0B43F0AE0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6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95032-CBB5-4FA4-A651-E8C529D0A13D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09FA-7C39-4B43-9AB5-0B43F0AE0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0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95032-CBB5-4FA4-A651-E8C529D0A13D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09FA-7C39-4B43-9AB5-0B43F0AE0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6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95032-CBB5-4FA4-A651-E8C529D0A13D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09FA-7C39-4B43-9AB5-0B43F0AE0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4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95032-CBB5-4FA4-A651-E8C529D0A13D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09FA-7C39-4B43-9AB5-0B43F0AE0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4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95032-CBB5-4FA4-A651-E8C529D0A13D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09FA-7C39-4B43-9AB5-0B43F0AE0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9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95032-CBB5-4FA4-A651-E8C529D0A13D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09FA-7C39-4B43-9AB5-0B43F0AE0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95032-CBB5-4FA4-A651-E8C529D0A13D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509FA-7C39-4B43-9AB5-0B43F0AE0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0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customXml" Target="../../customXml/item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1635"/>
            <a:ext cx="9144000" cy="1912651"/>
          </a:xfrm>
        </p:spPr>
        <p:txBody>
          <a:bodyPr>
            <a:noAutofit/>
          </a:bodyPr>
          <a:lstStyle/>
          <a:p>
            <a:r>
              <a:rPr lang="en-US" b="1" dirty="0" smtClean="0"/>
              <a:t>Data Mining Runtime Software and Algorithms</a:t>
            </a:r>
            <a:r>
              <a:rPr lang="en-US" sz="4800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3729"/>
            <a:ext cx="9144000" cy="8382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BigDat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2015: International Winter School on Big Data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Tarragona, Spain, January 26-30, 2015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069976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504" y="4038600"/>
            <a:ext cx="5188495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January 26 2015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Geoffrey </a:t>
            </a: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Fox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457200" y="4038600"/>
            <a:ext cx="3157538" cy="2454275"/>
            <a:chOff x="0" y="13063"/>
            <a:chExt cx="3157845" cy="2453973"/>
          </a:xfrm>
        </p:grpSpPr>
        <p:pic>
          <p:nvPicPr>
            <p:cNvPr id="7" name="Picture 8" descr="BigDat 2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9" t="1726" r="44421" b="21519"/>
            <a:stretch>
              <a:fillRect/>
            </a:stretch>
          </p:blipFill>
          <p:spPr bwMode="auto">
            <a:xfrm>
              <a:off x="0" y="13063"/>
              <a:ext cx="3157845" cy="1162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BigDat 2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23" t="1726" r="14755" b="21519"/>
            <a:stretch>
              <a:fillRect/>
            </a:stretch>
          </p:blipFill>
          <p:spPr bwMode="auto">
            <a:xfrm>
              <a:off x="356423" y="1304601"/>
              <a:ext cx="2328555" cy="1162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1/26/2015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6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>
            <a:off x="693304" y="740790"/>
            <a:ext cx="7676940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1112" y="281820"/>
            <a:ext cx="314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</a:rPr>
              <a:t>Increasing   Communication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3537" y="326639"/>
            <a:ext cx="234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</a:rPr>
              <a:t>Identical Computation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93304" y="5410510"/>
            <a:ext cx="7275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000" b="1" dirty="0">
                <a:solidFill>
                  <a:prstClr val="black"/>
                </a:solidFill>
              </a:rPr>
              <a:t>Mahout and </a:t>
            </a:r>
            <a:r>
              <a:rPr lang="en-US" sz="2000" b="1" dirty="0" err="1">
                <a:solidFill>
                  <a:prstClr val="black"/>
                </a:solidFill>
              </a:rPr>
              <a:t>Hadoop</a:t>
            </a:r>
            <a:r>
              <a:rPr lang="en-US" sz="2000" b="1" dirty="0">
                <a:solidFill>
                  <a:prstClr val="black"/>
                </a:solidFill>
              </a:rPr>
              <a:t> MR </a:t>
            </a:r>
            <a:r>
              <a:rPr lang="en-US" sz="2000" dirty="0">
                <a:solidFill>
                  <a:prstClr val="black"/>
                </a:solidFill>
              </a:rPr>
              <a:t>– Slow due to </a:t>
            </a:r>
            <a:r>
              <a:rPr lang="en-US" sz="2000" dirty="0" err="1">
                <a:solidFill>
                  <a:prstClr val="black"/>
                </a:solidFill>
              </a:rPr>
              <a:t>MapReduce</a:t>
            </a:r>
            <a:r>
              <a:rPr lang="en-US" sz="2000" dirty="0">
                <a:solidFill>
                  <a:prstClr val="black"/>
                </a:solidFill>
              </a:rPr>
              <a:t/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b="1" dirty="0">
                <a:solidFill>
                  <a:prstClr val="black"/>
                </a:solidFill>
              </a:rPr>
              <a:t>Python</a:t>
            </a:r>
            <a:r>
              <a:rPr lang="en-US" sz="2000" dirty="0">
                <a:solidFill>
                  <a:prstClr val="black"/>
                </a:solidFill>
              </a:rPr>
              <a:t> slow as Scripting; </a:t>
            </a:r>
            <a:r>
              <a:rPr lang="en-US" sz="2000" b="1" dirty="0">
                <a:solidFill>
                  <a:prstClr val="black"/>
                </a:solidFill>
              </a:rPr>
              <a:t>MPI</a:t>
            </a:r>
            <a:r>
              <a:rPr lang="en-US" sz="2000" dirty="0">
                <a:solidFill>
                  <a:prstClr val="black"/>
                </a:solidFill>
              </a:rPr>
              <a:t> fastest </a:t>
            </a:r>
          </a:p>
          <a:p>
            <a:pPr defTabSz="457200"/>
            <a:r>
              <a:rPr lang="en-US" sz="2000" b="1" dirty="0">
                <a:solidFill>
                  <a:prstClr val="black"/>
                </a:solidFill>
              </a:rPr>
              <a:t>Spark</a:t>
            </a:r>
            <a:r>
              <a:rPr lang="en-US" sz="2000" dirty="0">
                <a:solidFill>
                  <a:prstClr val="black"/>
                </a:solidFill>
              </a:rPr>
              <a:t> Iterative MapReduce, non optimal communication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b="1" dirty="0">
                <a:solidFill>
                  <a:prstClr val="black"/>
                </a:solidFill>
              </a:rPr>
              <a:t>Harp</a:t>
            </a:r>
            <a:r>
              <a:rPr lang="en-US" sz="2000" dirty="0">
                <a:solidFill>
                  <a:prstClr val="black"/>
                </a:solidFill>
              </a:rPr>
              <a:t> Hadoop plug in with ~MPI collectives </a:t>
            </a:r>
          </a:p>
        </p:txBody>
      </p:sp>
      <p:pic>
        <p:nvPicPr>
          <p:cNvPr id="3" name="Picture 2" descr="kmeans-harp-mpi-spark-speedup-efficienc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5" y="875043"/>
            <a:ext cx="7912473" cy="439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21"/>
            <a:ext cx="8229600" cy="67268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Parallel Tweet Clustering with Storm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661562"/>
            <a:ext cx="9143071" cy="4525963"/>
          </a:xfrm>
        </p:spPr>
        <p:txBody>
          <a:bodyPr>
            <a:normAutofit/>
          </a:bodyPr>
          <a:lstStyle/>
          <a:p>
            <a:r>
              <a:rPr lang="en-US" sz="2400" dirty="0"/>
              <a:t>Judy </a:t>
            </a:r>
            <a:r>
              <a:rPr lang="en-US" sz="2400" dirty="0" err="1"/>
              <a:t>Qiu</a:t>
            </a:r>
            <a:r>
              <a:rPr lang="en-US" sz="2400" dirty="0"/>
              <a:t> and </a:t>
            </a:r>
            <a:r>
              <a:rPr lang="en-US" sz="2400" dirty="0" err="1"/>
              <a:t>Xiaoming</a:t>
            </a:r>
            <a:r>
              <a:rPr lang="en-US" sz="2400" dirty="0"/>
              <a:t> Gao</a:t>
            </a:r>
          </a:p>
          <a:p>
            <a:r>
              <a:rPr lang="en-US" sz="2400" dirty="0"/>
              <a:t>Storm Bolts coordinated by </a:t>
            </a:r>
            <a:r>
              <a:rPr lang="en-US" sz="2400" dirty="0" err="1"/>
              <a:t>ActiveMQ</a:t>
            </a:r>
            <a:r>
              <a:rPr lang="en-US" sz="2400" dirty="0"/>
              <a:t> to synchronize parallel cluster center updates – add loops to </a:t>
            </a:r>
            <a:r>
              <a:rPr lang="en-US" sz="2400" dirty="0" smtClean="0"/>
              <a:t>Storm</a:t>
            </a:r>
          </a:p>
          <a:p>
            <a:r>
              <a:rPr lang="en-US" sz="2400" dirty="0" smtClean="0"/>
              <a:t>2 million streaming tweets processed in 40 minutes; 35,000 clusters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" y="4223404"/>
            <a:ext cx="6053959" cy="2474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4" y="2365296"/>
            <a:ext cx="6053959" cy="12687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982140" y="2612235"/>
            <a:ext cx="127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Sequential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2164" y="4901084"/>
            <a:ext cx="1810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Parallel – eventually 10,000 bolts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1/26/2015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7F7B-AF3B-4744-8178-C836E7A204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772" y="0"/>
            <a:ext cx="8229600" cy="84197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Parallel Tweet Clustering with Storm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11491"/>
            <a:ext cx="9080626" cy="2131297"/>
          </a:xfrm>
        </p:spPr>
        <p:txBody>
          <a:bodyPr>
            <a:noAutofit/>
          </a:bodyPr>
          <a:lstStyle/>
          <a:p>
            <a:r>
              <a:rPr lang="en-US" sz="2400" dirty="0"/>
              <a:t>Speedup on up to 96 bolts on two clusters Moe and Madrid</a:t>
            </a:r>
          </a:p>
          <a:p>
            <a:r>
              <a:rPr lang="en-US" sz="2400" dirty="0"/>
              <a:t>Red curve is old algorithm; </a:t>
            </a:r>
          </a:p>
          <a:p>
            <a:r>
              <a:rPr lang="en-US" sz="2400" dirty="0"/>
              <a:t>green and blue new algorithm</a:t>
            </a:r>
          </a:p>
          <a:p>
            <a:r>
              <a:rPr lang="en-US" sz="2400" dirty="0"/>
              <a:t>Full Twitter – 1000 way parallelism</a:t>
            </a:r>
          </a:p>
          <a:p>
            <a:r>
              <a:rPr lang="en-US" sz="2400" dirty="0"/>
              <a:t>Full Everything – 10,000 way parallelism</a:t>
            </a:r>
          </a:p>
          <a:p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1" y="2933323"/>
            <a:ext cx="8202440" cy="39337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1/26/2015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7F7B-AF3B-4744-8178-C836E7A204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Data Analytics in SPIDAL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871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78" y="208447"/>
            <a:ext cx="8229600" cy="75127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Analytics and the DIKW Pipeline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7363"/>
            <a:ext cx="9144000" cy="562797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Data goes through a pipeline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Raw data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Data  Information  Knowledge  Wisdom  Decisions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Each link enabled by a filter which is “business logic” or “analytics”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We are interested in filters that involve “sophisticated analytics” which require non trivial parallel algorithms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Improve state of art in both algorithm quality and (parallel) performance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Design and Build </a:t>
            </a:r>
            <a:r>
              <a:rPr lang="en-US" b="1" dirty="0">
                <a:sym typeface="Wingdings" panose="05000000000000000000" pitchFamily="2" charset="2"/>
              </a:rPr>
              <a:t>SPIDAL </a:t>
            </a:r>
            <a:r>
              <a:rPr lang="en-US" dirty="0">
                <a:sym typeface="Wingdings" panose="05000000000000000000" pitchFamily="2" charset="2"/>
              </a:rPr>
              <a:t>(Scalable Parallel Interoperable Data Analytics Library) 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070519" y="3171593"/>
            <a:ext cx="5285676" cy="735313"/>
            <a:chOff x="1087244" y="2592978"/>
            <a:chExt cx="5285676" cy="735313"/>
          </a:xfrm>
        </p:grpSpPr>
        <p:grpSp>
          <p:nvGrpSpPr>
            <p:cNvPr id="10" name="Group 9"/>
            <p:cNvGrpSpPr/>
            <p:nvPr/>
          </p:nvGrpSpPr>
          <p:grpSpPr>
            <a:xfrm>
              <a:off x="1923586" y="2793033"/>
              <a:ext cx="3755171" cy="535258"/>
              <a:chOff x="1984917" y="3589588"/>
              <a:chExt cx="3755171" cy="535258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681867" y="3589588"/>
                <a:ext cx="2366845" cy="5352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>
                    <a:solidFill>
                      <a:prstClr val="black"/>
                    </a:solidFill>
                  </a:rPr>
                  <a:t>More Analytics 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1984917" y="3863181"/>
                <a:ext cx="6913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5048712" y="3857217"/>
                <a:ext cx="6913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4912111" y="2592978"/>
              <a:ext cx="1460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000" b="1" dirty="0">
                  <a:solidFill>
                    <a:prstClr val="black"/>
                  </a:solidFill>
                </a:rPr>
                <a:t>Knowledge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87244" y="2594152"/>
              <a:ext cx="1460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000" b="1" dirty="0">
                  <a:solidFill>
                    <a:prstClr val="black"/>
                  </a:solidFill>
                </a:rPr>
                <a:t>Information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84562" y="2265293"/>
            <a:ext cx="4084131" cy="769503"/>
            <a:chOff x="1580685" y="3361307"/>
            <a:chExt cx="4084131" cy="769503"/>
          </a:xfrm>
        </p:grpSpPr>
        <p:grpSp>
          <p:nvGrpSpPr>
            <p:cNvPr id="16" name="Group 15"/>
            <p:cNvGrpSpPr/>
            <p:nvPr/>
          </p:nvGrpSpPr>
          <p:grpSpPr>
            <a:xfrm>
              <a:off x="1984917" y="3595552"/>
              <a:ext cx="2877014" cy="535258"/>
              <a:chOff x="1984917" y="3595552"/>
              <a:chExt cx="2877014" cy="535258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2676292" y="3595552"/>
                <a:ext cx="1494263" cy="5352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>
                    <a:solidFill>
                      <a:prstClr val="black"/>
                    </a:solidFill>
                  </a:rPr>
                  <a:t>Analytics</a:t>
                </a: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1984917" y="3863181"/>
                <a:ext cx="6913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4170555" y="3863181"/>
                <a:ext cx="6913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4204007" y="3361307"/>
              <a:ext cx="1460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000" b="1" dirty="0">
                  <a:solidFill>
                    <a:prstClr val="black"/>
                  </a:solidFill>
                </a:rPr>
                <a:t>Information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80685" y="3378078"/>
              <a:ext cx="730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000" b="1" dirty="0">
                  <a:solidFill>
                    <a:prstClr val="black"/>
                  </a:solidFill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2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87" y="29311"/>
            <a:ext cx="8229600" cy="985450"/>
          </a:xfrm>
        </p:spPr>
        <p:txBody>
          <a:bodyPr/>
          <a:lstStyle/>
          <a:p>
            <a:r>
              <a:rPr lang="en-US" b="1" dirty="0" smtClean="0"/>
              <a:t>Strategy to Build SPIDAL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14" y="1009185"/>
            <a:ext cx="8865219" cy="584881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Analyze Big Data applications to identify analytics needed and generate benchmark applications</a:t>
            </a:r>
          </a:p>
          <a:p>
            <a:r>
              <a:rPr lang="en-US" dirty="0" smtClean="0"/>
              <a:t>Analyze existing analytics libraries (in practice limit to some application domains) – catalog library members available and performance</a:t>
            </a:r>
          </a:p>
          <a:p>
            <a:pPr lvl="1"/>
            <a:r>
              <a:rPr lang="en-US" b="1" dirty="0"/>
              <a:t>Mahout</a:t>
            </a:r>
            <a:r>
              <a:rPr lang="en-US" dirty="0"/>
              <a:t> low </a:t>
            </a:r>
            <a:r>
              <a:rPr lang="en-US" dirty="0" smtClean="0"/>
              <a:t>performance, </a:t>
            </a:r>
            <a:r>
              <a:rPr lang="en-US" b="1" dirty="0" smtClean="0"/>
              <a:t>R</a:t>
            </a:r>
            <a:r>
              <a:rPr lang="en-US" dirty="0" smtClean="0"/>
              <a:t> </a:t>
            </a:r>
            <a:r>
              <a:rPr lang="en-US" dirty="0"/>
              <a:t>largely </a:t>
            </a:r>
            <a:r>
              <a:rPr lang="en-US" dirty="0" smtClean="0"/>
              <a:t>sequential and missing key algorithms, </a:t>
            </a:r>
            <a:r>
              <a:rPr lang="en-US" b="1" dirty="0" err="1" smtClean="0"/>
              <a:t>MLlib</a:t>
            </a:r>
            <a:r>
              <a:rPr lang="en-US" dirty="0" smtClean="0"/>
              <a:t> </a:t>
            </a:r>
            <a:r>
              <a:rPr lang="en-US" dirty="0"/>
              <a:t>just </a:t>
            </a:r>
            <a:r>
              <a:rPr lang="en-US" dirty="0" smtClean="0"/>
              <a:t>starting</a:t>
            </a:r>
            <a:endParaRPr lang="en-US" sz="3300" dirty="0" smtClean="0"/>
          </a:p>
          <a:p>
            <a:r>
              <a:rPr lang="en-US" dirty="0" smtClean="0"/>
              <a:t>Identify big data computer architectures</a:t>
            </a:r>
          </a:p>
          <a:p>
            <a:r>
              <a:rPr lang="en-US" dirty="0" smtClean="0"/>
              <a:t>Identify software model to allow interoperability and performance</a:t>
            </a:r>
          </a:p>
          <a:p>
            <a:r>
              <a:rPr lang="en-US" dirty="0" smtClean="0"/>
              <a:t>Design or identify new or existing algorithm including parallel implementation</a:t>
            </a:r>
          </a:p>
          <a:p>
            <a:r>
              <a:rPr lang="en-US" dirty="0" smtClean="0"/>
              <a:t>Collaborate application scientists, computer systems and statistics/algorithms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3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2" y="28353"/>
            <a:ext cx="9067800" cy="112961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Machine Learning in Network Science, Imaging in Computer Vision, Pathology, Polar Science, </a:t>
            </a:r>
            <a:r>
              <a:rPr lang="en-US" sz="2800" dirty="0" err="1" smtClean="0"/>
              <a:t>Biomolecular</a:t>
            </a:r>
            <a:r>
              <a:rPr lang="en-US" sz="2800" dirty="0" smtClean="0"/>
              <a:t> Simulations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40558" y="1255459"/>
          <a:ext cx="8662884" cy="4919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7387"/>
                <a:gridCol w="2863763"/>
                <a:gridCol w="1726104"/>
                <a:gridCol w="554118"/>
                <a:gridCol w="941512"/>
              </a:tblGrid>
              <a:tr h="30156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Algorithm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Applications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Features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Status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Parallelism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Graph </a:t>
                      </a:r>
                      <a:r>
                        <a:rPr lang="en-US" sz="1400" dirty="0" smtClean="0">
                          <a:effectLst/>
                        </a:rPr>
                        <a:t>Analytics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Community detection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Social networks, webgraph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Graph </a:t>
                      </a:r>
                    </a:p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GML-GrC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Subgraph/motif finding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Webgraph, biological/social networks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GML-GrB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Finding diameter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Social networks, webgraph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GML-GrB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Clustering coefficient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Social networks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GML-GrC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Page rank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Webgraph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GML-GrC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Maximal cliques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Social networks, webgraph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GML-GrB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Connected component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Social networks, webgraph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GML-GrB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Betweenness centrality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Social networks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Graph, Non-metric, static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P-Shm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GML-GRA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Shortest path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Social networks, webgraph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P-Shm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568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Spatial Queries and </a:t>
                      </a:r>
                      <a:r>
                        <a:rPr lang="en-US" sz="1400" dirty="0" smtClean="0">
                          <a:effectLst/>
                        </a:rPr>
                        <a:t>Analytics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Spatial relationship based queries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GIS/social networks/pathology informatics</a:t>
                      </a:r>
                    </a:p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Geometric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Distance based queries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P-DM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Spatial clustering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Seq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GML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6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Spatial modeling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Seq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624873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GML Global (parallel) ML</a:t>
            </a:r>
          </a:p>
          <a:p>
            <a:pPr defTabSz="457200"/>
            <a:r>
              <a:rPr lang="en-US" dirty="0" err="1">
                <a:solidFill>
                  <a:prstClr val="black"/>
                </a:solidFill>
              </a:rPr>
              <a:t>GrA</a:t>
            </a:r>
            <a:r>
              <a:rPr lang="en-US" dirty="0">
                <a:solidFill>
                  <a:prstClr val="black"/>
                </a:solidFill>
              </a:rPr>
              <a:t> Static </a:t>
            </a:r>
            <a:r>
              <a:rPr lang="en-US" dirty="0" err="1">
                <a:solidFill>
                  <a:prstClr val="black"/>
                </a:solidFill>
              </a:rPr>
              <a:t>GrB</a:t>
            </a:r>
            <a:r>
              <a:rPr lang="en-US" dirty="0">
                <a:solidFill>
                  <a:prstClr val="black"/>
                </a:solidFill>
              </a:rPr>
              <a:t> Runtime partitioning  </a:t>
            </a:r>
          </a:p>
        </p:txBody>
      </p:sp>
    </p:spTree>
    <p:extLst>
      <p:ext uri="{BB962C8B-B14F-4D97-AF65-F5344CB8AC3E}">
        <p14:creationId xmlns:p14="http://schemas.microsoft.com/office/powerpoint/2010/main" val="14902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Some specialized data analytics in SPIDAL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aa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237" y="1524000"/>
          <a:ext cx="9135763" cy="4174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8078"/>
                <a:gridCol w="2681275"/>
                <a:gridCol w="2005972"/>
                <a:gridCol w="737532"/>
                <a:gridCol w="992906"/>
              </a:tblGrid>
              <a:tr h="35458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Algorithm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Applications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Features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Status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Parallelism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84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Core Image </a:t>
                      </a:r>
                      <a:r>
                        <a:rPr lang="en-US" sz="1700" dirty="0" smtClean="0">
                          <a:effectLst/>
                        </a:rPr>
                        <a:t>Processing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58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Image preprocessing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Computer vision/pathology informatics</a:t>
                      </a:r>
                    </a:p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Metric Space Point Sets, Neighborhood sets &amp; Image features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P-DM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PP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75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Object detection &amp; segmentation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P-DM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PP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75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Image/object feature computation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P-DM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PP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8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3D image registration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Seq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PP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8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Object matching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Geometric 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err="1">
                          <a:effectLst/>
                        </a:rPr>
                        <a:t>Todo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PP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8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3D feature extraction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err="1">
                          <a:effectLst/>
                        </a:rPr>
                        <a:t>Todo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PP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84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Deep Learning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6705" marR="96705" marT="96705" marB="9670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081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  <a:latin typeface="+mn-lt"/>
                        </a:rPr>
                        <a:t>Learning Network, Stochastic Gradient Descent</a:t>
                      </a:r>
                      <a:endParaRPr lang="en-US" sz="19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48352" marB="4835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Image Understanding, Language</a:t>
                      </a:r>
                      <a:r>
                        <a:rPr lang="en-US" sz="17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Translation, Voice Recognition, Car driving</a:t>
                      </a:r>
                      <a:endParaRPr lang="en-US" sz="17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48352" marB="4835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Connections in artificial neural net</a:t>
                      </a:r>
                      <a:endParaRPr lang="en-US" sz="17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48352" marB="4835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P-DM</a:t>
                      </a:r>
                      <a:endParaRPr lang="en-US" sz="17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48352" marB="4835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GML</a:t>
                      </a:r>
                      <a:endParaRPr lang="en-US" sz="17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48352" marB="4835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778843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</a:rPr>
              <a:t>PP</a:t>
            </a:r>
            <a:r>
              <a:rPr lang="en-US" dirty="0">
                <a:solidFill>
                  <a:prstClr val="black"/>
                </a:solidFill>
              </a:rPr>
              <a:t> Pleasingly Parallel (Local ML)</a:t>
            </a:r>
          </a:p>
          <a:p>
            <a:pPr defTabSz="457200"/>
            <a:r>
              <a:rPr lang="en-US" b="1" dirty="0" err="1">
                <a:solidFill>
                  <a:prstClr val="black"/>
                </a:solidFill>
              </a:rPr>
              <a:t>Seq</a:t>
            </a:r>
            <a:r>
              <a:rPr lang="en-US" dirty="0">
                <a:solidFill>
                  <a:prstClr val="black"/>
                </a:solidFill>
              </a:rPr>
              <a:t> Sequential Available</a:t>
            </a:r>
          </a:p>
          <a:p>
            <a:pPr defTabSz="457200"/>
            <a:r>
              <a:rPr lang="en-US" b="1" dirty="0">
                <a:solidFill>
                  <a:prstClr val="black"/>
                </a:solidFill>
              </a:rPr>
              <a:t>GRA </a:t>
            </a:r>
            <a:r>
              <a:rPr lang="en-US" dirty="0">
                <a:solidFill>
                  <a:prstClr val="black"/>
                </a:solidFill>
              </a:rPr>
              <a:t>Good distributed algorithm needed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5791200"/>
            <a:ext cx="3886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err="1">
                <a:solidFill>
                  <a:prstClr val="black"/>
                </a:solidFill>
              </a:rPr>
              <a:t>Todo</a:t>
            </a:r>
            <a:r>
              <a:rPr lang="en-US" dirty="0">
                <a:solidFill>
                  <a:prstClr val="black"/>
                </a:solidFill>
              </a:rPr>
              <a:t> No prototype Available</a:t>
            </a:r>
          </a:p>
          <a:p>
            <a:pPr defTabSz="457200"/>
            <a:r>
              <a:rPr lang="en-US" b="1" dirty="0">
                <a:solidFill>
                  <a:prstClr val="black"/>
                </a:solidFill>
              </a:rPr>
              <a:t>P-DM</a:t>
            </a:r>
            <a:r>
              <a:rPr lang="en-US" dirty="0">
                <a:solidFill>
                  <a:prstClr val="black"/>
                </a:solidFill>
              </a:rPr>
              <a:t> Distributed memory Available</a:t>
            </a:r>
          </a:p>
          <a:p>
            <a:pPr defTabSz="457200"/>
            <a:r>
              <a:rPr lang="en-US" b="1" dirty="0">
                <a:solidFill>
                  <a:prstClr val="black"/>
                </a:solidFill>
              </a:rPr>
              <a:t>P-</a:t>
            </a:r>
            <a:r>
              <a:rPr lang="en-US" b="1" dirty="0" err="1">
                <a:solidFill>
                  <a:prstClr val="black"/>
                </a:solidFill>
              </a:rPr>
              <a:t>Shm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Shared memory Available</a:t>
            </a:r>
          </a:p>
        </p:txBody>
      </p:sp>
    </p:spTree>
    <p:extLst>
      <p:ext uri="{BB962C8B-B14F-4D97-AF65-F5344CB8AC3E}">
        <p14:creationId xmlns:p14="http://schemas.microsoft.com/office/powerpoint/2010/main" val="381287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834"/>
            <a:ext cx="9067800" cy="727166"/>
          </a:xfrm>
        </p:spPr>
        <p:txBody>
          <a:bodyPr/>
          <a:lstStyle/>
          <a:p>
            <a:r>
              <a:rPr lang="en-US" sz="3600" dirty="0" smtClean="0"/>
              <a:t>Some Core Machine Learning Building Blocks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2951" y="738597"/>
          <a:ext cx="9085218" cy="61599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9386"/>
                <a:gridCol w="2743200"/>
                <a:gridCol w="1720236"/>
                <a:gridCol w="715623"/>
                <a:gridCol w="656773"/>
              </a:tblGrid>
              <a:tr h="328203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Algorithm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Applications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Features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Status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//ism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8352" marR="48352" marT="96705" marB="967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56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DA Vector Clustering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Accurate Clusters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Vectors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P-DM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GML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4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DA Non metric Clustering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Accurate </a:t>
                      </a:r>
                      <a:r>
                        <a:rPr lang="en-US" sz="1600" baseline="0" dirty="0" smtClean="0">
                          <a:effectLst/>
                          <a:latin typeface="+mn-lt"/>
                        </a:rPr>
                        <a:t>Clusters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, Biology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, Web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Non metric, O(N</a:t>
                      </a:r>
                      <a:r>
                        <a:rPr lang="en-US" sz="1600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)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P-DM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GML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804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Kmeans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; Basic, Fuzzy and </a:t>
                      </a:r>
                      <a:r>
                        <a:rPr lang="en-US" sz="1800" dirty="0" err="1" smtClean="0">
                          <a:effectLst/>
                          <a:latin typeface="+mn-lt"/>
                        </a:rPr>
                        <a:t>Elkan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Fast Clustering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Vectors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P-DM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GML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Levenberg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-Marquardt Optimization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Non-linear Gauss-Newton, use in MDS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Least Squares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P-DM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GML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626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SMACOF Dimension</a:t>
                      </a:r>
                      <a:r>
                        <a:rPr lang="en-US" sz="18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Reduction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DA- MDS 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with general weights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Least Squares, O(N</a:t>
                      </a:r>
                      <a:r>
                        <a:rPr lang="en-US" sz="1600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)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P-DM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GML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4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Vector Dimension Reduction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DA-GTM and Others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Vectors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P-DM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GML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66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TFIDF Search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Find nearest neighbors in document corpus 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Bag of “words” (image features)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P-DM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PP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93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All-pairs similarity search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Find pairs of documents with TFIDF distance below a threshold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9601"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Todo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GML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38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Support Vector Machine SVM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Learn and Classify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Vectors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Seq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GML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4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Random Forest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Learn and Classify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Vectors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P-DM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PP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4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Gibbs sampling (MCMC)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Solve global inference problems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Graph 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Todo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GML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153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Latent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Dirichlet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 Allocation LDA with Gibbs sampling or Var. Bayes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Topic models (Latent factors)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Bag of “words”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P-DM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GML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312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Singular Value Decomposition SVD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Dimension Reduction and PCA</a:t>
                      </a:r>
                      <a:endParaRPr lang="en-US" sz="16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Vectors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Seq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GML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643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Hidden Markov Models (HMM)</a:t>
                      </a:r>
                      <a:endParaRPr lang="en-US" sz="1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Global inference on sequence models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Vectors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Seq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PP &amp; GML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5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Parallel Data Mining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370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62536"/>
            <a:ext cx="8229600" cy="790941"/>
          </a:xfrm>
        </p:spPr>
        <p:txBody>
          <a:bodyPr/>
          <a:lstStyle/>
          <a:p>
            <a:r>
              <a:rPr lang="en-US" b="1" dirty="0" smtClean="0"/>
              <a:t>Parallel Data Analytics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1277"/>
            <a:ext cx="9144000" cy="542583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Streaming algorithms have interesting differences but</a:t>
            </a:r>
          </a:p>
          <a:p>
            <a:r>
              <a:rPr lang="en-US" dirty="0" smtClean="0"/>
              <a:t>“Batch” Data analytics is “just parallel computing” with usual features such as SPMD and BSP</a:t>
            </a:r>
          </a:p>
          <a:p>
            <a:r>
              <a:rPr lang="en-US" dirty="0" smtClean="0"/>
              <a:t>Static Regular problems are straightforward but</a:t>
            </a:r>
          </a:p>
          <a:p>
            <a:r>
              <a:rPr lang="en-US" dirty="0" smtClean="0"/>
              <a:t>Dynamic Irregular Problems are technically hard and high level approaches fail (see High Performance Fortran HPF)</a:t>
            </a:r>
          </a:p>
          <a:p>
            <a:pPr lvl="1"/>
            <a:r>
              <a:rPr lang="en-US" dirty="0" smtClean="0"/>
              <a:t>Regular meshes worked well but</a:t>
            </a:r>
          </a:p>
          <a:p>
            <a:pPr lvl="1"/>
            <a:r>
              <a:rPr lang="en-US" dirty="0" smtClean="0"/>
              <a:t>Adaptive dynamic meshes did not although “real people with MPI” could parallelize</a:t>
            </a:r>
          </a:p>
          <a:p>
            <a:r>
              <a:rPr lang="en-US" dirty="0" smtClean="0"/>
              <a:t>Using libraries is successful at either</a:t>
            </a:r>
          </a:p>
          <a:p>
            <a:pPr lvl="1"/>
            <a:r>
              <a:rPr lang="en-US" dirty="0" smtClean="0"/>
              <a:t>Lowest: communication level</a:t>
            </a:r>
          </a:p>
          <a:p>
            <a:pPr lvl="1"/>
            <a:r>
              <a:rPr lang="en-US" dirty="0" smtClean="0"/>
              <a:t>Higher: “core analytics” level</a:t>
            </a:r>
          </a:p>
          <a:p>
            <a:r>
              <a:rPr lang="en-US" dirty="0" smtClean="0"/>
              <a:t>Data analytics does not yet have “good regular parallel libraries”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47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Remarks on Parallelism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5461"/>
            <a:ext cx="9042400" cy="63744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use parallelism over items in data set</a:t>
            </a:r>
          </a:p>
          <a:p>
            <a:pPr lvl="1"/>
            <a:r>
              <a:rPr lang="en-US" sz="2400" dirty="0" smtClean="0"/>
              <a:t>Entities to cluster or map to Euclidean space</a:t>
            </a:r>
          </a:p>
          <a:p>
            <a:r>
              <a:rPr lang="en-US" sz="2800" dirty="0" smtClean="0"/>
              <a:t>Except </a:t>
            </a:r>
            <a:r>
              <a:rPr lang="en-US" sz="2800" b="1" dirty="0" smtClean="0"/>
              <a:t>deep learning (for image data sets)</a:t>
            </a:r>
            <a:r>
              <a:rPr lang="en-US" sz="2800" dirty="0" smtClean="0"/>
              <a:t>which has parallelism over pixel plane in neurons not over items in training set</a:t>
            </a:r>
          </a:p>
          <a:p>
            <a:pPr lvl="1"/>
            <a:r>
              <a:rPr lang="en-US" sz="2400" dirty="0" smtClean="0"/>
              <a:t>as need to look at small numbers of data items at a time in </a:t>
            </a:r>
            <a:r>
              <a:rPr lang="en-US" sz="2400" b="1" dirty="0" smtClean="0"/>
              <a:t>Stochastic Gradient Descent</a:t>
            </a:r>
            <a:r>
              <a:rPr lang="en-US" sz="2400" dirty="0" smtClean="0"/>
              <a:t> SGD</a:t>
            </a:r>
          </a:p>
          <a:p>
            <a:pPr lvl="1"/>
            <a:r>
              <a:rPr lang="en-US" sz="2400" dirty="0" smtClean="0"/>
              <a:t>Need experiments to really test SGD – as no easy to use parallel implementations tests at scale NOT done</a:t>
            </a:r>
          </a:p>
          <a:p>
            <a:pPr lvl="1"/>
            <a:r>
              <a:rPr lang="en-US" sz="2400" dirty="0" smtClean="0"/>
              <a:t>Maybe got where they are as most work </a:t>
            </a:r>
            <a:r>
              <a:rPr lang="en-US" sz="2400" dirty="0" smtClean="0"/>
              <a:t>sequential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Remarks on Parallelism </a:t>
            </a:r>
            <a:r>
              <a:rPr lang="en-US" b="1" dirty="0" smtClean="0"/>
              <a:t>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5461"/>
            <a:ext cx="9042400" cy="63744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Maximum </a:t>
            </a:r>
            <a:r>
              <a:rPr lang="en-US" sz="2800" dirty="0"/>
              <a:t>Likelihood or </a:t>
            </a:r>
            <a:r>
              <a:rPr lang="en-US" sz="2800" dirty="0">
                <a:sym typeface="Symbol" panose="05050102010706020507" pitchFamily="18" charset="2"/>
              </a:rPr>
              <a:t></a:t>
            </a:r>
            <a:r>
              <a:rPr lang="en-US" sz="2800" baseline="30000" dirty="0">
                <a:sym typeface="Symbol" panose="05050102010706020507" pitchFamily="18" charset="2"/>
              </a:rPr>
              <a:t>2</a:t>
            </a:r>
            <a:r>
              <a:rPr lang="en-US" sz="2800" dirty="0">
                <a:sym typeface="Symbol" panose="05050102010706020507" pitchFamily="18" charset="2"/>
              </a:rPr>
              <a:t> both lead to structure like</a:t>
            </a:r>
          </a:p>
          <a:p>
            <a:r>
              <a:rPr lang="en-US" sz="28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Minimize sum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</a:t>
            </a:r>
            <a:r>
              <a:rPr lang="en-US" sz="2800" b="1" i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items</a:t>
            </a:r>
            <a:r>
              <a:rPr lang="en-US" sz="28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=1</a:t>
            </a:r>
            <a:r>
              <a:rPr lang="en-US" sz="28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(Positive nonlinear function of unknown parameters for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item </a:t>
            </a:r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800" dirty="0" smtClean="0"/>
              <a:t>All solved iteratively with (clever) first or second order approximation to shift in objective function</a:t>
            </a:r>
          </a:p>
          <a:p>
            <a:pPr lvl="1"/>
            <a:r>
              <a:rPr lang="en-US" sz="2400" dirty="0" smtClean="0"/>
              <a:t>Sometimes steepest descent direction; sometimes Newton</a:t>
            </a:r>
          </a:p>
          <a:p>
            <a:pPr lvl="1"/>
            <a:r>
              <a:rPr lang="en-US" sz="2400" dirty="0" smtClean="0"/>
              <a:t>11 billion deep learning parameters; Newton impossible</a:t>
            </a:r>
          </a:p>
          <a:p>
            <a:pPr lvl="1"/>
            <a:r>
              <a:rPr lang="en-US" sz="2400" dirty="0" smtClean="0"/>
              <a:t>Have classic Expectation Maximization structure</a:t>
            </a:r>
          </a:p>
          <a:p>
            <a:pPr lvl="1"/>
            <a:r>
              <a:rPr lang="en-US" sz="2400" b="1" dirty="0"/>
              <a:t>Steepest descent shift is sum over shift calculated from each </a:t>
            </a:r>
            <a:r>
              <a:rPr lang="en-US" sz="2400" b="1" dirty="0" smtClean="0"/>
              <a:t>point</a:t>
            </a:r>
          </a:p>
          <a:p>
            <a:r>
              <a:rPr lang="en-US" sz="2800" dirty="0" smtClean="0"/>
              <a:t>SGD – take randomly a few hundred of items in data set and calculate shifts over these and move a tiny distance</a:t>
            </a:r>
          </a:p>
          <a:p>
            <a:pPr lvl="1"/>
            <a:r>
              <a:rPr lang="en-US" sz="2500" dirty="0" smtClean="0"/>
              <a:t>Classic method – take all (millions) of items in data set and move full distance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b="1" dirty="0"/>
              <a:t>Remarks </a:t>
            </a:r>
            <a:r>
              <a:rPr lang="en-US" b="1" dirty="0" smtClean="0"/>
              <a:t>on </a:t>
            </a:r>
            <a:r>
              <a:rPr lang="en-US" b="1" dirty="0"/>
              <a:t>Parallelism </a:t>
            </a:r>
            <a:r>
              <a:rPr lang="en-US" b="1" dirty="0" smtClean="0"/>
              <a:t>III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0413"/>
            <a:ext cx="9144000" cy="60975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Need to cover </a:t>
            </a:r>
            <a:r>
              <a:rPr lang="en-US" sz="2400" dirty="0"/>
              <a:t>non </a:t>
            </a:r>
            <a:r>
              <a:rPr lang="en-US" sz="2400" b="1" dirty="0"/>
              <a:t>vector </a:t>
            </a:r>
            <a:r>
              <a:rPr lang="en-US" sz="2400" b="1" dirty="0" err="1"/>
              <a:t>semimetric</a:t>
            </a:r>
            <a:r>
              <a:rPr lang="en-US" sz="2400" b="1" dirty="0"/>
              <a:t> </a:t>
            </a:r>
            <a:r>
              <a:rPr lang="en-US" sz="2400" dirty="0" smtClean="0"/>
              <a:t>and </a:t>
            </a:r>
            <a:r>
              <a:rPr lang="en-US" sz="2400" b="1" dirty="0" smtClean="0"/>
              <a:t>vector spaces </a:t>
            </a:r>
            <a:r>
              <a:rPr lang="en-US" sz="2400" dirty="0" smtClean="0"/>
              <a:t>for clustering and dimension reduction (N points in space)</a:t>
            </a:r>
          </a:p>
          <a:p>
            <a:r>
              <a:rPr lang="en-US" sz="2400" dirty="0"/>
              <a:t>MDS Minimizes </a:t>
            </a:r>
            <a:r>
              <a:rPr lang="en-US" altLang="ja-JP" sz="2400" dirty="0">
                <a:ea typeface="ＭＳ Ｐゴシック" pitchFamily="-112" charset="-128"/>
              </a:rPr>
              <a:t>Stress </a:t>
            </a:r>
            <a:br>
              <a:rPr lang="en-US" altLang="ja-JP" sz="2400" dirty="0">
                <a:ea typeface="ＭＳ Ｐゴシック" pitchFamily="-112" charset="-128"/>
              </a:rPr>
            </a:br>
            <a:r>
              <a:rPr lang="en-US" altLang="ja-JP" sz="2400" b="1" dirty="0">
                <a:ea typeface="ＭＳ Ｐゴシック" pitchFamily="-112" charset="-128"/>
              </a:rPr>
              <a:t>	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  <a:sym typeface="Symbol" pitchFamily="18" charset="2"/>
              </a:rPr>
              <a:t>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(</a:t>
            </a:r>
            <a:r>
              <a:rPr lang="en-US" altLang="ja-JP" sz="2400" b="1" u="sng" dirty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) = 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  <a:sym typeface="Symbol" pitchFamily="18" charset="2"/>
              </a:rPr>
              <a:t></a:t>
            </a:r>
            <a:r>
              <a:rPr lang="en-US" altLang="ja-JP" sz="2400" b="1" i="1" baseline="-25000" dirty="0" err="1">
                <a:solidFill>
                  <a:srgbClr val="FF0000"/>
                </a:solidFill>
                <a:latin typeface="Arial" pitchFamily="34" charset="0"/>
                <a:ea typeface="ＭＳ Ｐゴシック" pitchFamily="-112" charset="-128"/>
              </a:rPr>
              <a:t>i</a:t>
            </a:r>
            <a:r>
              <a:rPr lang="en-US" altLang="ja-JP" sz="2400" b="1" i="1" baseline="-25000" dirty="0">
                <a:solidFill>
                  <a:srgbClr val="FF0000"/>
                </a:solidFill>
                <a:latin typeface="Arial" pitchFamily="34" charset="0"/>
                <a:ea typeface="ＭＳ Ｐゴシック" pitchFamily="-112" charset="-128"/>
              </a:rPr>
              <a:t>&lt;j</a:t>
            </a:r>
            <a:r>
              <a:rPr lang="en-US" altLang="ja-JP" sz="2400" b="1" i="1" baseline="-25000" dirty="0">
                <a:solidFill>
                  <a:srgbClr val="FF0000"/>
                </a:solidFill>
                <a:ea typeface="ＭＳ Ｐゴシック" pitchFamily="-112" charset="-128"/>
              </a:rPr>
              <a:t>=1</a:t>
            </a:r>
            <a:r>
              <a:rPr lang="en-US" altLang="ja-JP" sz="2400" b="1" i="1" baseline="30000" dirty="0">
                <a:solidFill>
                  <a:srgbClr val="FF0000"/>
                </a:solidFill>
                <a:ea typeface="ＭＳ Ｐゴシック" pitchFamily="-112" charset="-128"/>
              </a:rPr>
              <a:t>N</a:t>
            </a:r>
            <a:r>
              <a:rPr lang="en-US" altLang="ja-JP" sz="2400" b="1" i="1" dirty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weight(</a:t>
            </a:r>
            <a:r>
              <a:rPr lang="en-US" altLang="ja-JP" sz="2400" b="1" i="1" dirty="0" err="1">
                <a:solidFill>
                  <a:srgbClr val="FF0000"/>
                </a:solidFill>
                <a:ea typeface="ＭＳ Ｐゴシック" pitchFamily="-112" charset="-128"/>
              </a:rPr>
              <a:t>i,j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) (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i="1" dirty="0" err="1">
                <a:solidFill>
                  <a:srgbClr val="FF0000"/>
                </a:solidFill>
              </a:rPr>
              <a:t>i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i="1" dirty="0">
                <a:solidFill>
                  <a:srgbClr val="FF0000"/>
                </a:solidFill>
              </a:rPr>
              <a:t>j</a:t>
            </a:r>
            <a:r>
              <a:rPr lang="en-US" sz="2400" b="1" dirty="0">
                <a:solidFill>
                  <a:srgbClr val="FF0000"/>
                </a:solidFill>
              </a:rPr>
              <a:t>) 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- d(</a:t>
            </a:r>
            <a:r>
              <a:rPr lang="en-US" altLang="ja-JP" sz="2400" b="1" u="sng" dirty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i="1" baseline="-25000" dirty="0">
                <a:solidFill>
                  <a:srgbClr val="FF0000"/>
                </a:solidFill>
                <a:ea typeface="ＭＳ Ｐゴシック" pitchFamily="-112" charset="-128"/>
              </a:rPr>
              <a:t>i </a:t>
            </a:r>
            <a:r>
              <a:rPr lang="en-US" altLang="ja-JP" sz="2400" b="1" i="1" dirty="0">
                <a:solidFill>
                  <a:srgbClr val="FF0000"/>
                </a:solidFill>
                <a:ea typeface="ＭＳ Ｐゴシック" pitchFamily="-112" charset="-128"/>
              </a:rPr>
              <a:t>, </a:t>
            </a:r>
            <a:r>
              <a:rPr lang="en-US" altLang="ja-JP" sz="2400" b="1" u="sng" dirty="0" err="1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i="1" baseline="-25000" dirty="0" err="1">
                <a:solidFill>
                  <a:srgbClr val="FF0000"/>
                </a:solidFill>
                <a:ea typeface="ＭＳ Ｐゴシック" pitchFamily="-112" charset="-128"/>
              </a:rPr>
              <a:t>j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))</a:t>
            </a:r>
            <a:r>
              <a:rPr lang="en-US" altLang="ja-JP" sz="2400" b="1" baseline="30000" dirty="0">
                <a:solidFill>
                  <a:srgbClr val="FF0000"/>
                </a:solidFill>
                <a:ea typeface="ＭＳ Ｐゴシック" pitchFamily="-112" charset="-128"/>
              </a:rPr>
              <a:t>2</a:t>
            </a:r>
            <a:r>
              <a:rPr lang="en-US" altLang="ja-JP" sz="2400" dirty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endParaRPr lang="en-US" sz="2400" dirty="0"/>
          </a:p>
          <a:p>
            <a:r>
              <a:rPr lang="en-US" sz="2400" b="1" dirty="0" err="1"/>
              <a:t>Semimetric</a:t>
            </a:r>
            <a:r>
              <a:rPr lang="en-US" sz="2400" b="1" dirty="0"/>
              <a:t> spaces </a:t>
            </a:r>
            <a:r>
              <a:rPr lang="en-US" sz="2400" dirty="0"/>
              <a:t>just have pairwise distances defined between points in space 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i="1" dirty="0" err="1">
                <a:solidFill>
                  <a:srgbClr val="FF0000"/>
                </a:solidFill>
              </a:rPr>
              <a:t>i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i="1" dirty="0">
                <a:solidFill>
                  <a:srgbClr val="FF0000"/>
                </a:solidFill>
              </a:rPr>
              <a:t>j</a:t>
            </a:r>
            <a:r>
              <a:rPr lang="en-US" sz="2400" b="1" dirty="0">
                <a:solidFill>
                  <a:srgbClr val="FF0000"/>
                </a:solidFill>
              </a:rPr>
              <a:t>) </a:t>
            </a:r>
          </a:p>
          <a:p>
            <a:r>
              <a:rPr lang="en-US" sz="2400" b="1" dirty="0" smtClean="0"/>
              <a:t>Vector spaces </a:t>
            </a:r>
            <a:r>
              <a:rPr lang="en-US" sz="2400" dirty="0" smtClean="0"/>
              <a:t>have Euclidean distance and scalar products</a:t>
            </a:r>
          </a:p>
          <a:p>
            <a:pPr lvl="1"/>
            <a:r>
              <a:rPr lang="en-US" sz="2000" dirty="0" smtClean="0"/>
              <a:t>Algorithms can be O(N) and these are best for clustering but for MDS O(N) methods may not be best as obvious objective function 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b="1" dirty="0" smtClean="0"/>
              <a:t>Important new algorithms needed to define O(N) versions of current O(N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) </a:t>
            </a:r>
            <a:r>
              <a:rPr lang="en-US" sz="2000" dirty="0" smtClean="0"/>
              <a:t>– “must” work intuitively and shown in principle</a:t>
            </a:r>
          </a:p>
          <a:p>
            <a:r>
              <a:rPr lang="en-US" sz="2400" dirty="0" smtClean="0"/>
              <a:t>Note matrix solvers all use </a:t>
            </a:r>
            <a:r>
              <a:rPr lang="en-US" sz="2400" b="1" dirty="0" smtClean="0"/>
              <a:t>conjugate gradient </a:t>
            </a:r>
            <a:r>
              <a:rPr lang="en-US" sz="2400" dirty="0" smtClean="0"/>
              <a:t>– converges in 5-100 iterations – a big gain for matrix with a million rows. This removes factor of N in time complexity</a:t>
            </a:r>
          </a:p>
          <a:p>
            <a:r>
              <a:rPr lang="en-US" sz="2400" dirty="0" smtClean="0"/>
              <a:t>Ratio of #clusters to #points important; </a:t>
            </a:r>
            <a:r>
              <a:rPr lang="en-US" sz="2400" b="1" dirty="0" smtClean="0"/>
              <a:t>new ideas if ratio &gt;~ 0.1 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"/>
            <a:ext cx="8229600" cy="838200"/>
          </a:xfrm>
        </p:spPr>
        <p:txBody>
          <a:bodyPr/>
          <a:lstStyle/>
          <a:p>
            <a:r>
              <a:rPr lang="en-US" b="1" dirty="0" smtClean="0"/>
              <a:t>Structure of Parameters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9480"/>
            <a:ext cx="8915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Note learning networks have huge number of parameters (11 billion in Stanford work) so that inconceivable to look at second derivative</a:t>
            </a:r>
          </a:p>
          <a:p>
            <a:r>
              <a:rPr lang="en-US" dirty="0" smtClean="0"/>
              <a:t>Clustering and MDS have lots of parameters but can be practical to look at second derivative and use Newton’s method to minimize</a:t>
            </a:r>
          </a:p>
          <a:p>
            <a:r>
              <a:rPr lang="en-US" dirty="0" smtClean="0"/>
              <a:t>Parameters are determined in distributed fashion but are typically needed globally </a:t>
            </a:r>
          </a:p>
          <a:p>
            <a:pPr lvl="1"/>
            <a:r>
              <a:rPr lang="en-US" dirty="0" smtClean="0"/>
              <a:t>MPI use broadcast and “</a:t>
            </a:r>
            <a:r>
              <a:rPr lang="en-US" dirty="0" err="1" smtClean="0"/>
              <a:t>AllCollectives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AI community: use parameter server and access as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"/>
            <a:ext cx="8229600" cy="74980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Robustness from Deterministic Annealing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Deterministic annealing </a:t>
            </a:r>
            <a:r>
              <a:rPr lang="en-US" sz="2400" dirty="0" smtClean="0"/>
              <a:t>smears objective function and avoids local minima and </a:t>
            </a:r>
            <a:r>
              <a:rPr lang="en-US" sz="2400" smtClean="0"/>
              <a:t>being much faster </a:t>
            </a:r>
            <a:r>
              <a:rPr lang="en-US" sz="2400" dirty="0" smtClean="0"/>
              <a:t>than simulated annealing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Clustering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Vectors</a:t>
            </a:r>
            <a:r>
              <a:rPr lang="en-US" sz="2400" dirty="0" smtClean="0">
                <a:solidFill>
                  <a:srgbClr val="000000"/>
                </a:solidFill>
              </a:rPr>
              <a:t>:  Rose (</a:t>
            </a:r>
            <a:r>
              <a:rPr lang="en-US" sz="2400" dirty="0" err="1" smtClean="0">
                <a:solidFill>
                  <a:srgbClr val="000000"/>
                </a:solidFill>
              </a:rPr>
              <a:t>Gurewitz</a:t>
            </a:r>
            <a:r>
              <a:rPr lang="en-US" sz="2400" dirty="0" smtClean="0">
                <a:solidFill>
                  <a:srgbClr val="000000"/>
                </a:solidFill>
              </a:rPr>
              <a:t> and Fox) 1990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Clusters with fixed sizes </a:t>
            </a:r>
            <a:r>
              <a:rPr lang="en-US" sz="2400" dirty="0" smtClean="0">
                <a:solidFill>
                  <a:srgbClr val="000000"/>
                </a:solidFill>
              </a:rPr>
              <a:t>and no tails (Proteomics team at Broad)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No Vectors</a:t>
            </a:r>
            <a:r>
              <a:rPr lang="en-US" sz="2400" dirty="0" smtClean="0">
                <a:solidFill>
                  <a:srgbClr val="000000"/>
                </a:solidFill>
              </a:rPr>
              <a:t>: Hofmann and </a:t>
            </a:r>
            <a:r>
              <a:rPr lang="en-US" sz="2400" dirty="0" err="1" smtClean="0">
                <a:solidFill>
                  <a:srgbClr val="000000"/>
                </a:solidFill>
              </a:rPr>
              <a:t>Buhmann</a:t>
            </a:r>
            <a:r>
              <a:rPr lang="en-US" sz="2400" dirty="0" smtClean="0">
                <a:solidFill>
                  <a:srgbClr val="000000"/>
                </a:solidFill>
              </a:rPr>
              <a:t> (Just use </a:t>
            </a:r>
            <a:r>
              <a:rPr lang="en-US" sz="2400" dirty="0" err="1" smtClean="0">
                <a:solidFill>
                  <a:srgbClr val="000000"/>
                </a:solidFill>
              </a:rPr>
              <a:t>pairwise</a:t>
            </a:r>
            <a:r>
              <a:rPr lang="en-US" sz="2400" dirty="0" smtClean="0">
                <a:solidFill>
                  <a:srgbClr val="000000"/>
                </a:solidFill>
              </a:rPr>
              <a:t> distances)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Dimension Reduction </a:t>
            </a:r>
            <a:r>
              <a:rPr lang="en-US" sz="2400" dirty="0" smtClean="0"/>
              <a:t>for visualization and analysis 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Vectors</a:t>
            </a:r>
            <a:r>
              <a:rPr lang="en-US" sz="2400" dirty="0" smtClean="0"/>
              <a:t>: GTM Generative Topographic Mapping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No </a:t>
            </a:r>
            <a:r>
              <a:rPr lang="en-US" sz="2400" dirty="0">
                <a:solidFill>
                  <a:srgbClr val="FF0000"/>
                </a:solidFill>
              </a:rPr>
              <a:t>vectors </a:t>
            </a:r>
            <a:r>
              <a:rPr lang="en-US" sz="2400" dirty="0" smtClean="0">
                <a:solidFill>
                  <a:srgbClr val="FF0000"/>
                </a:solidFill>
              </a:rPr>
              <a:t>SMACOF</a:t>
            </a:r>
            <a:r>
              <a:rPr lang="en-US" sz="2400" dirty="0" smtClean="0"/>
              <a:t>: Multidimensional Scaling) MDS </a:t>
            </a:r>
            <a:r>
              <a:rPr lang="en-US" sz="2400" dirty="0" smtClean="0">
                <a:solidFill>
                  <a:srgbClr val="000000"/>
                </a:solidFill>
              </a:rPr>
              <a:t>(Just use pairwise distances)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n-US" sz="2400" dirty="0" smtClean="0"/>
              <a:t>Can apply to </a:t>
            </a:r>
            <a:r>
              <a:rPr lang="en-US" sz="2400" dirty="0" smtClean="0">
                <a:solidFill>
                  <a:srgbClr val="FF0000"/>
                </a:solidFill>
              </a:rPr>
              <a:t>HMM</a:t>
            </a:r>
            <a:r>
              <a:rPr lang="en-US" sz="2400" dirty="0" smtClean="0"/>
              <a:t> &amp;  </a:t>
            </a:r>
            <a:r>
              <a:rPr lang="en-US" sz="2400" dirty="0" smtClean="0">
                <a:solidFill>
                  <a:srgbClr val="FF0000"/>
                </a:solidFill>
              </a:rPr>
              <a:t>general mixture models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smtClean="0"/>
              <a:t>less study)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Gaussian Mixture </a:t>
            </a:r>
            <a:r>
              <a:rPr lang="en-US" sz="2400" dirty="0" smtClean="0"/>
              <a:t>Models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solidFill>
                  <a:srgbClr val="FF0000"/>
                </a:solidFill>
              </a:rPr>
              <a:t>Probabilistic Latent Semantic Analysis </a:t>
            </a:r>
            <a:r>
              <a:rPr lang="en-US" sz="2400" dirty="0"/>
              <a:t>with Deterministic Annealing </a:t>
            </a:r>
            <a:r>
              <a:rPr lang="en-US" sz="2400" dirty="0" smtClean="0"/>
              <a:t>DA-PLSA as alternative to </a:t>
            </a:r>
            <a:r>
              <a:rPr lang="en-US" sz="2400" dirty="0" smtClean="0">
                <a:solidFill>
                  <a:srgbClr val="FF0000"/>
                </a:solidFill>
              </a:rPr>
              <a:t>Latent Dirichlet Allocation </a:t>
            </a:r>
            <a:r>
              <a:rPr lang="en-US" sz="2400" dirty="0" smtClean="0"/>
              <a:t>for finding “hidden factors” </a:t>
            </a:r>
          </a:p>
        </p:txBody>
      </p:sp>
    </p:spTree>
    <p:extLst>
      <p:ext uri="{BB962C8B-B14F-4D97-AF65-F5344CB8AC3E}">
        <p14:creationId xmlns:p14="http://schemas.microsoft.com/office/powerpoint/2010/main" val="173460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b="1" dirty="0" smtClean="0"/>
              <a:t>More Efficient Parallelism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" y="762000"/>
            <a:ext cx="9110133" cy="582798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 canonical model is correct at start but each point does not really contribute to each cluster as damped exponentially by </a:t>
            </a:r>
            <a:r>
              <a:rPr lang="en-US" sz="2800" dirty="0" err="1"/>
              <a:t>exp</a:t>
            </a:r>
            <a:r>
              <a:rPr lang="en-US" sz="2800" dirty="0"/>
              <a:t>( </a:t>
            </a:r>
            <a:r>
              <a:rPr lang="en-US" sz="2800" dirty="0" smtClean="0"/>
              <a:t>-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8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))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/>
              <a:t>/T ) </a:t>
            </a:r>
          </a:p>
          <a:p>
            <a:r>
              <a:rPr lang="en-US" sz="2800" dirty="0" smtClean="0"/>
              <a:t>For Proteomics problem, on average </a:t>
            </a:r>
            <a:r>
              <a:rPr lang="en-US" sz="2800" dirty="0" smtClean="0">
                <a:solidFill>
                  <a:srgbClr val="FF0000"/>
                </a:solidFill>
              </a:rPr>
              <a:t>only 6.45 clusters </a:t>
            </a:r>
            <a:r>
              <a:rPr lang="en-US" sz="2800" dirty="0" smtClean="0"/>
              <a:t>needed per point if require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800" i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))</a:t>
            </a:r>
            <a:r>
              <a:rPr lang="en-US" sz="28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/>
              <a:t>/T </a:t>
            </a:r>
            <a:r>
              <a:rPr lang="en-US" sz="2800" dirty="0" smtClean="0"/>
              <a:t>≤ ~40 (as </a:t>
            </a:r>
            <a:r>
              <a:rPr lang="en-US" sz="2800" dirty="0" err="1" smtClean="0"/>
              <a:t>exp</a:t>
            </a:r>
            <a:r>
              <a:rPr lang="en-US" sz="2800" dirty="0" smtClean="0"/>
              <a:t>(-40) small)</a:t>
            </a:r>
          </a:p>
          <a:p>
            <a:r>
              <a:rPr lang="en-US" sz="2800" dirty="0"/>
              <a:t>So only need to keep nearby clusters for each point</a:t>
            </a:r>
          </a:p>
          <a:p>
            <a:r>
              <a:rPr lang="en-US" sz="2800" dirty="0" smtClean="0"/>
              <a:t>As </a:t>
            </a:r>
            <a:r>
              <a:rPr lang="en-US" sz="2800" dirty="0" smtClean="0">
                <a:solidFill>
                  <a:srgbClr val="FF0000"/>
                </a:solidFill>
              </a:rPr>
              <a:t>average number of Clusters ~ 20,000</a:t>
            </a:r>
            <a:r>
              <a:rPr lang="en-US" sz="2800" dirty="0" smtClean="0"/>
              <a:t>, this gives a factor of ~3000 improvement</a:t>
            </a:r>
          </a:p>
          <a:p>
            <a:r>
              <a:rPr lang="en-US" sz="2800" dirty="0" smtClean="0"/>
              <a:t>Further communication is no longer all global; it has nearest neighbor components and calculated by </a:t>
            </a:r>
            <a:r>
              <a:rPr lang="en-US" sz="2800" dirty="0" smtClean="0">
                <a:solidFill>
                  <a:srgbClr val="FF0000"/>
                </a:solidFill>
              </a:rPr>
              <a:t>parallelism over clusters</a:t>
            </a:r>
          </a:p>
          <a:p>
            <a:r>
              <a:rPr lang="en-US" sz="2800" dirty="0" smtClean="0"/>
              <a:t>Claim that ~all O(N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 machine learning algorithms can be done in O(N)</a:t>
            </a:r>
            <a:r>
              <a:rPr lang="en-US" sz="2800" dirty="0" err="1" smtClean="0"/>
              <a:t>logN</a:t>
            </a:r>
            <a:r>
              <a:rPr lang="en-US" sz="2800" dirty="0" smtClean="0"/>
              <a:t> using ideas as in fast </a:t>
            </a:r>
            <a:r>
              <a:rPr lang="en-US" sz="2800" dirty="0" err="1" smtClean="0"/>
              <a:t>multipole</a:t>
            </a:r>
            <a:r>
              <a:rPr lang="en-US" sz="2800" dirty="0" smtClean="0"/>
              <a:t> (Barnes Hut) for particle dynamics</a:t>
            </a:r>
          </a:p>
          <a:p>
            <a:pPr lvl="1"/>
            <a:r>
              <a:rPr lang="en-US" sz="2400" dirty="0" smtClean="0"/>
              <a:t>~0 use in practice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9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2288" y="183515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SPIDAL Examples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303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/>
              <a:t>The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brownish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triangles </a:t>
            </a:r>
            <a:r>
              <a:rPr lang="en-US" sz="2800" dirty="0"/>
              <a:t>are </a:t>
            </a:r>
            <a:r>
              <a:rPr lang="en-US" sz="2800" dirty="0" smtClean="0"/>
              <a:t>stray </a:t>
            </a:r>
            <a:r>
              <a:rPr lang="en-US" sz="2800" dirty="0"/>
              <a:t>peaks outside any cluster.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</a:t>
            </a:r>
            <a:r>
              <a:rPr lang="en-US" sz="2800" dirty="0"/>
              <a:t>colored hexagons are peaks inside clusters with the </a:t>
            </a:r>
            <a:r>
              <a:rPr lang="en-US" sz="2800" dirty="0">
                <a:solidFill>
                  <a:schemeClr val="bg1"/>
                </a:solidFill>
              </a:rPr>
              <a:t>white hexagons </a:t>
            </a:r>
            <a:r>
              <a:rPr lang="en-US" sz="2800" dirty="0"/>
              <a:t>being determined cluster center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C:\Users\Geoffrey Fox\Desktop\PynePaper\clusterFinal-M200000-C30424Scaled_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1676400"/>
            <a:ext cx="91440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743028" y="1828800"/>
            <a:ext cx="3685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white"/>
                </a:solidFill>
              </a:rPr>
              <a:t>Fragment of 30,000 Clusters</a:t>
            </a:r>
            <a:br>
              <a:rPr lang="en-US" sz="2400" dirty="0">
                <a:solidFill>
                  <a:prstClr val="white"/>
                </a:solidFill>
              </a:rPr>
            </a:br>
            <a:r>
              <a:rPr lang="en-US" sz="2400" dirty="0">
                <a:solidFill>
                  <a:prstClr val="white"/>
                </a:solidFill>
              </a:rPr>
              <a:t>241605 Points</a:t>
            </a:r>
          </a:p>
        </p:txBody>
      </p:sp>
    </p:spTree>
    <p:extLst>
      <p:ext uri="{BB962C8B-B14F-4D97-AF65-F5344CB8AC3E}">
        <p14:creationId xmlns:p14="http://schemas.microsoft.com/office/powerpoint/2010/main" val="32682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8" y="304800"/>
            <a:ext cx="410452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“Divergent” Data Sample</a:t>
            </a:r>
            <a:br>
              <a:rPr lang="en-US" dirty="0" smtClean="0"/>
            </a:br>
            <a:r>
              <a:rPr lang="en-US" sz="3200" b="0" dirty="0" smtClean="0"/>
              <a:t>23 True Sequences</a:t>
            </a:r>
            <a:endParaRPr lang="en-US" sz="3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6281" y="2603100"/>
            <a:ext cx="4572000" cy="4254900"/>
            <a:chOff x="0" y="2270588"/>
            <a:chExt cx="4572000" cy="4254900"/>
          </a:xfrm>
        </p:grpSpPr>
        <p:pic>
          <p:nvPicPr>
            <p:cNvPr id="2053" name="Picture 5" descr="C:\Users\Geoffrey Fox\Downloads\divergent_15761_swg_da_cdhit097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79" t="24303" r="15267" b="20721"/>
            <a:stretch/>
          </p:blipFill>
          <p:spPr bwMode="auto">
            <a:xfrm>
              <a:off x="0" y="2270588"/>
              <a:ext cx="4572000" cy="425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659881" y="2280282"/>
              <a:ext cx="889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b="1" dirty="0" err="1">
                  <a:solidFill>
                    <a:prstClr val="white"/>
                  </a:solidFill>
                </a:rPr>
                <a:t>CDhit</a:t>
              </a:r>
              <a:endParaRPr lang="en-US" sz="2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0" y="2158179"/>
            <a:ext cx="4572000" cy="4692115"/>
            <a:chOff x="4578849" y="2165885"/>
            <a:chExt cx="4572000" cy="4692115"/>
          </a:xfrm>
        </p:grpSpPr>
        <p:pic>
          <p:nvPicPr>
            <p:cNvPr id="2054" name="Picture 6" descr="C:\Users\Geoffrey Fox\Downloads\divergent_15761_swg_da_uclust097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93" t="19556" r="15241" b="20074"/>
            <a:stretch/>
          </p:blipFill>
          <p:spPr bwMode="auto">
            <a:xfrm>
              <a:off x="4578849" y="2165885"/>
              <a:ext cx="4572000" cy="4692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127632" y="2190126"/>
              <a:ext cx="1016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b="1" dirty="0" err="1">
                  <a:solidFill>
                    <a:prstClr val="white"/>
                  </a:solidFill>
                </a:rPr>
                <a:t>UClust</a:t>
              </a:r>
              <a:endParaRPr lang="en-US" sz="24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2650" y="3156975"/>
            <a:ext cx="9233338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</a:rPr>
              <a:t>Divergent Data Set </a:t>
            </a:r>
            <a:r>
              <a:rPr lang="en-US" dirty="0">
                <a:solidFill>
                  <a:prstClr val="black"/>
                </a:solidFill>
              </a:rPr>
              <a:t>                                                                                     </a:t>
            </a:r>
            <a:r>
              <a:rPr lang="en-US" b="1" dirty="0" err="1">
                <a:solidFill>
                  <a:prstClr val="black"/>
                </a:solidFill>
              </a:rPr>
              <a:t>UClust</a:t>
            </a:r>
            <a:r>
              <a:rPr lang="en-US" b="1" dirty="0">
                <a:solidFill>
                  <a:prstClr val="black"/>
                </a:solidFill>
              </a:rPr>
              <a:t> (Cuts 0.65 to 0.95)</a:t>
            </a:r>
            <a:endParaRPr lang="en-US" dirty="0">
              <a:solidFill>
                <a:prstClr val="black"/>
              </a:solidFill>
            </a:endParaRPr>
          </a:p>
          <a:p>
            <a:pPr defTabSz="457200"/>
            <a:r>
              <a:rPr lang="en-US" b="1" dirty="0">
                <a:solidFill>
                  <a:prstClr val="black"/>
                </a:solidFill>
              </a:rPr>
              <a:t>                                                                                                   DAPWC    0.65    0.75        0.85      0.95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Total # of clusters                                                           	         23           4           10       36         91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Total # of clusters uniquely identified                                        23           0            0        13         16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(i.e. one original cluster goes to 1 </a:t>
            </a:r>
            <a:r>
              <a:rPr lang="en-US" dirty="0" err="1">
                <a:solidFill>
                  <a:prstClr val="black"/>
                </a:solidFill>
              </a:rPr>
              <a:t>uclust</a:t>
            </a:r>
            <a:r>
              <a:rPr lang="en-US" dirty="0">
                <a:solidFill>
                  <a:prstClr val="black"/>
                </a:solidFill>
              </a:rPr>
              <a:t> cluster )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Total # of shared clusters with significant sharing                     0            4           10         5           0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(one </a:t>
            </a:r>
            <a:r>
              <a:rPr lang="en-US" dirty="0" err="1">
                <a:solidFill>
                  <a:prstClr val="black"/>
                </a:solidFill>
              </a:rPr>
              <a:t>uclust</a:t>
            </a:r>
            <a:r>
              <a:rPr lang="en-US" dirty="0">
                <a:solidFill>
                  <a:prstClr val="black"/>
                </a:solidFill>
              </a:rPr>
              <a:t> cluster goes to &gt; 1 real cluster)   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Total # of </a:t>
            </a:r>
            <a:r>
              <a:rPr lang="en-US" dirty="0" err="1">
                <a:solidFill>
                  <a:prstClr val="black"/>
                </a:solidFill>
              </a:rPr>
              <a:t>uclust</a:t>
            </a:r>
            <a:r>
              <a:rPr lang="en-US" dirty="0">
                <a:solidFill>
                  <a:prstClr val="black"/>
                </a:solidFill>
              </a:rPr>
              <a:t> clusters that are just part of a real cluster     0            4           10      17(11)  72(62)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(numbers in brackets only have one member) 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Total # of real clusters that are 1 </a:t>
            </a:r>
            <a:r>
              <a:rPr lang="en-US" dirty="0" err="1">
                <a:solidFill>
                  <a:prstClr val="black"/>
                </a:solidFill>
              </a:rPr>
              <a:t>uclust</a:t>
            </a:r>
            <a:r>
              <a:rPr lang="en-US" dirty="0">
                <a:solidFill>
                  <a:prstClr val="black"/>
                </a:solidFill>
              </a:rPr>
              <a:t> cluster                         0            14            9          5          0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but </a:t>
            </a:r>
            <a:r>
              <a:rPr lang="en-US" dirty="0" err="1">
                <a:solidFill>
                  <a:prstClr val="black"/>
                </a:solidFill>
              </a:rPr>
              <a:t>uclust</a:t>
            </a:r>
            <a:r>
              <a:rPr lang="en-US" dirty="0">
                <a:solidFill>
                  <a:prstClr val="black"/>
                </a:solidFill>
              </a:rPr>
              <a:t> cluster is spread over multiple real clusters 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Total # of real clusters that have                                                  0              9           14         5          7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significant contribution from &gt; 1 </a:t>
            </a:r>
            <a:r>
              <a:rPr lang="en-US" dirty="0" err="1">
                <a:solidFill>
                  <a:prstClr val="black"/>
                </a:solidFill>
              </a:rPr>
              <a:t>uclust</a:t>
            </a:r>
            <a:r>
              <a:rPr lang="en-US" dirty="0">
                <a:solidFill>
                  <a:prstClr val="black"/>
                </a:solidFill>
              </a:rPr>
              <a:t> cluster  </a:t>
            </a:r>
          </a:p>
        </p:txBody>
      </p:sp>
      <p:pic>
        <p:nvPicPr>
          <p:cNvPr id="2056" name="Picture 8" descr="C:\Users\Geoffrey Fox\Downloads\divergent_histogr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946" y="7434"/>
            <a:ext cx="3741736" cy="260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1338" y="7434"/>
            <a:ext cx="6550924" cy="6858000"/>
            <a:chOff x="17794" y="1598836"/>
            <a:chExt cx="6550924" cy="6858000"/>
          </a:xfrm>
        </p:grpSpPr>
        <p:pic>
          <p:nvPicPr>
            <p:cNvPr id="26" name="Picture 7" descr="C:\Users\Geoffrey Fox\Downloads\divergent_0(23)_to_0(23)_zeroidx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4" t="9994" r="28219" b="8838"/>
            <a:stretch/>
          </p:blipFill>
          <p:spPr bwMode="auto">
            <a:xfrm>
              <a:off x="17794" y="1598836"/>
              <a:ext cx="655092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314785" y="1624389"/>
              <a:ext cx="12539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b="1" dirty="0">
                  <a:solidFill>
                    <a:prstClr val="white"/>
                  </a:solidFill>
                </a:rPr>
                <a:t>DA-PWC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996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22202" y="72247"/>
            <a:ext cx="9144000" cy="1144800"/>
          </a:xfrm>
        </p:spPr>
        <p:txBody>
          <a:bodyPr vert="horz" wrap="square" lIns="100794" tIns="35202" rIns="100794" bIns="50397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600" b="1" dirty="0" smtClean="0"/>
              <a:t>Protein Universe Browser for COG Sequences with a few illustrative biologically identified clusters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73000"/>
              </a:lnSpc>
            </a:pPr>
            <a:fld id="{0AC073B1-9238-43AB-AC67-3B16E1F5FAA3}" type="slidenum">
              <a:rPr lang="en-US" sz="127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73000"/>
                </a:lnSpc>
              </a:pPr>
              <a:t>29</a:t>
            </a:fld>
            <a:endParaRPr lang="en-US" sz="127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2" y="1217047"/>
            <a:ext cx="9121798" cy="598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324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Iterative </a:t>
            </a:r>
            <a:r>
              <a:rPr lang="en-US" b="1" dirty="0"/>
              <a:t>MapReduce</a:t>
            </a:r>
            <a:br>
              <a:rPr lang="en-US" b="1" dirty="0"/>
            </a:br>
            <a:r>
              <a:rPr lang="en-US" b="1" dirty="0"/>
              <a:t>Implementing HPC-ABDS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Judy Qiu, Bingjing Zhang, Dennis Gannon,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Thilina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Gunarathne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0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73630"/>
            <a:ext cx="9144000" cy="1144921"/>
          </a:xfrm>
        </p:spPr>
        <p:txBody>
          <a:bodyPr tIns="35199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dirty="0"/>
              <a:t>Heatmap of </a:t>
            </a:r>
            <a:r>
              <a:rPr lang="en-US" dirty="0" smtClean="0"/>
              <a:t>biology distance (Needleman-</a:t>
            </a:r>
            <a:r>
              <a:rPr lang="en-US" dirty="0" err="1" smtClean="0"/>
              <a:t>Wunsch</a:t>
            </a:r>
            <a:r>
              <a:rPr lang="en-US" dirty="0" smtClean="0"/>
              <a:t>) </a:t>
            </a:r>
            <a:r>
              <a:rPr lang="en-US" dirty="0"/>
              <a:t>vs </a:t>
            </a:r>
            <a:r>
              <a:rPr lang="en-US" dirty="0" smtClean="0"/>
              <a:t>3D Euclidean Distances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4520876-8126-4A4E-88CD-DABA9C26EB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602"/>
            <a:ext cx="9144000" cy="457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884104"/>
            <a:ext cx="8251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If d a distance, so is f(d) for any monotonic f. Optimize choice of f</a:t>
            </a:r>
          </a:p>
        </p:txBody>
      </p:sp>
    </p:spTree>
    <p:extLst>
      <p:ext uri="{BB962C8B-B14F-4D97-AF65-F5344CB8AC3E}">
        <p14:creationId xmlns:p14="http://schemas.microsoft.com/office/powerpoint/2010/main" val="2220818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399" y="211015"/>
            <a:ext cx="2198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446K sequences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~100 clusters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5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68" y="0"/>
            <a:ext cx="7605132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1" y="295160"/>
            <a:ext cx="3512091" cy="15001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MDS gives classifying cluster centers and existing sequences for Fungi nice 3D Phylogenetic tree</a:t>
            </a:r>
            <a:r>
              <a:rPr lang="en-US" b="1" dirty="0" smtClean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" y="48357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91708" y="430823"/>
            <a:ext cx="993530" cy="1336431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03231" y="5249008"/>
            <a:ext cx="993530" cy="855785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006969" y="1890346"/>
            <a:ext cx="1481504" cy="3174023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45821" y="3633208"/>
            <a:ext cx="3174023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O(N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) interactions between green and purple clusters should be able to represent by centroids as in Barnes-Hut.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Hard as no Gauss theorem; no </a:t>
            </a:r>
            <a:r>
              <a:rPr lang="en-US" dirty="0" err="1" smtClean="0">
                <a:solidFill>
                  <a:schemeClr val="bg1"/>
                </a:solidFill>
              </a:rPr>
              <a:t>multipole</a:t>
            </a:r>
            <a:r>
              <a:rPr lang="en-US" dirty="0" smtClean="0">
                <a:solidFill>
                  <a:schemeClr val="bg1"/>
                </a:solidFill>
              </a:rPr>
              <a:t> expansion and points really in 1000 dimension space as clustered before 3D projection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2229" y="725885"/>
            <a:ext cx="317402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O(N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) green-green and purple-purple interactions have value but green-purple are “wasted”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5585" y="61491"/>
            <a:ext cx="2362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“clean” sample of 446K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9" name="Picture 3" descr="C:\Users\Geoffrey Fox\Desktop\Bh_tre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1" r="5803"/>
          <a:stretch/>
        </p:blipFill>
        <p:spPr bwMode="auto">
          <a:xfrm>
            <a:off x="1227117" y="-14014"/>
            <a:ext cx="7924800" cy="687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9791" y="29688"/>
            <a:ext cx="3220191" cy="2332512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Use Barnes Hut </a:t>
            </a:r>
            <a:r>
              <a:rPr lang="en-US" sz="2400" dirty="0" err="1" smtClean="0"/>
              <a:t>OctTree</a:t>
            </a:r>
            <a:r>
              <a:rPr lang="en-US" sz="2400" dirty="0" smtClean="0"/>
              <a:t>, originally developed to make 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astrophysics O(</a:t>
            </a:r>
            <a:r>
              <a:rPr lang="en-US" sz="2400" dirty="0" err="1" smtClean="0"/>
              <a:t>NlogN</a:t>
            </a:r>
            <a:r>
              <a:rPr lang="en-US" sz="2400" dirty="0" smtClean="0"/>
              <a:t>), to give similar speedups in machine learning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592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 descr="C:\Users\Geoffrey Fox\Desktop\Rc_haixu_100k_af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7" t="8497" r="15760" b="7305"/>
          <a:stretch/>
        </p:blipFill>
        <p:spPr bwMode="auto">
          <a:xfrm>
            <a:off x="762000" y="990"/>
            <a:ext cx="8382000" cy="687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276600" cy="114300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err="1" smtClean="0"/>
              <a:t>OctTree</a:t>
            </a:r>
            <a:r>
              <a:rPr lang="en-US" sz="2800" dirty="0" smtClean="0"/>
              <a:t> for 100K sample of Fungi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5181600"/>
            <a:ext cx="48006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2800" dirty="0" smtClean="0">
                <a:solidFill>
                  <a:prstClr val="black"/>
                </a:solidFill>
              </a:rPr>
              <a:t>We use </a:t>
            </a:r>
            <a:r>
              <a:rPr lang="en-US" sz="2800" dirty="0" err="1" smtClean="0">
                <a:solidFill>
                  <a:prstClr val="black"/>
                </a:solidFill>
              </a:rPr>
              <a:t>OctTree</a:t>
            </a:r>
            <a:r>
              <a:rPr lang="en-US" sz="2800" dirty="0" smtClean="0">
                <a:solidFill>
                  <a:prstClr val="black"/>
                </a:solidFill>
              </a:rPr>
              <a:t> for logarithmic interpolation (</a:t>
            </a:r>
            <a:r>
              <a:rPr lang="en-US" sz="2800" smtClean="0">
                <a:solidFill>
                  <a:prstClr val="black"/>
                </a:solidFill>
              </a:rPr>
              <a:t>streaming data</a:t>
            </a:r>
            <a:r>
              <a:rPr lang="en-US" sz="2800" dirty="0" smtClean="0">
                <a:solidFill>
                  <a:prstClr val="black"/>
                </a:solidFill>
              </a:rPr>
              <a:t>)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7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Algorithm 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2274"/>
            <a:ext cx="9144000" cy="583609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See </a:t>
            </a:r>
            <a:r>
              <a:rPr lang="en-US" b="1" dirty="0"/>
              <a:t>NRC Massive Data Analysis</a:t>
            </a:r>
            <a:r>
              <a:rPr lang="en-US" dirty="0"/>
              <a:t> </a:t>
            </a:r>
            <a:r>
              <a:rPr lang="en-US" dirty="0" smtClean="0"/>
              <a:t>report</a:t>
            </a:r>
          </a:p>
          <a:p>
            <a:r>
              <a:rPr lang="en-US" b="1" dirty="0" smtClean="0"/>
              <a:t>O(N) algorithms </a:t>
            </a:r>
            <a:r>
              <a:rPr lang="en-US" dirty="0" smtClean="0"/>
              <a:t>for O(N</a:t>
            </a:r>
            <a:r>
              <a:rPr lang="en-US" baseline="30000" dirty="0" smtClean="0"/>
              <a:t>2</a:t>
            </a:r>
            <a:r>
              <a:rPr lang="en-US" dirty="0" smtClean="0"/>
              <a:t>) problems </a:t>
            </a:r>
          </a:p>
          <a:p>
            <a:r>
              <a:rPr lang="en-US" dirty="0" smtClean="0"/>
              <a:t>Parallelizing </a:t>
            </a:r>
            <a:r>
              <a:rPr lang="en-US" b="1" dirty="0" smtClean="0"/>
              <a:t>Stochastic Gradient Descent</a:t>
            </a:r>
          </a:p>
          <a:p>
            <a:r>
              <a:rPr lang="en-US" b="1" dirty="0" smtClean="0"/>
              <a:t>Streaming data algorithms </a:t>
            </a:r>
            <a:r>
              <a:rPr lang="en-US" dirty="0" smtClean="0"/>
              <a:t>– balance and interplay between batch methods (most time consuming) and interpolative streaming methods</a:t>
            </a:r>
          </a:p>
          <a:p>
            <a:r>
              <a:rPr lang="en-US" b="1" dirty="0" smtClean="0"/>
              <a:t>Graph</a:t>
            </a:r>
            <a:r>
              <a:rPr lang="en-US" dirty="0" smtClean="0"/>
              <a:t> </a:t>
            </a:r>
            <a:r>
              <a:rPr lang="en-US" dirty="0" smtClean="0"/>
              <a:t>algorithms – need shared memory?</a:t>
            </a:r>
            <a:endParaRPr lang="en-US" dirty="0" smtClean="0"/>
          </a:p>
          <a:p>
            <a:r>
              <a:rPr lang="en-US" dirty="0" smtClean="0"/>
              <a:t>Machine Learning Community uses </a:t>
            </a:r>
            <a:r>
              <a:rPr lang="en-US" b="1" dirty="0" smtClean="0"/>
              <a:t>parameter servers</a:t>
            </a:r>
            <a:r>
              <a:rPr lang="en-US" dirty="0" smtClean="0"/>
              <a:t>; Parallel Computing (MPI) would not recommend this?</a:t>
            </a:r>
          </a:p>
          <a:p>
            <a:pPr lvl="1"/>
            <a:r>
              <a:rPr lang="en-US" dirty="0" smtClean="0"/>
              <a:t>Is classic distributed model for “parameter service” better?</a:t>
            </a:r>
          </a:p>
          <a:p>
            <a:r>
              <a:rPr lang="en-US" dirty="0" smtClean="0"/>
              <a:t>Apply </a:t>
            </a:r>
            <a:r>
              <a:rPr lang="en-US" b="1" dirty="0" smtClean="0"/>
              <a:t>best of parallel computing </a:t>
            </a:r>
            <a:r>
              <a:rPr lang="en-US" dirty="0" smtClean="0"/>
              <a:t>– communication and load balancing – to </a:t>
            </a:r>
            <a:r>
              <a:rPr lang="en-US" b="1" dirty="0" err="1" smtClean="0"/>
              <a:t>Giraph</a:t>
            </a:r>
            <a:r>
              <a:rPr lang="en-US" b="1" dirty="0" smtClean="0"/>
              <a:t>/Hadoop/Spark</a:t>
            </a:r>
          </a:p>
          <a:p>
            <a:r>
              <a:rPr lang="en-US" dirty="0" smtClean="0"/>
              <a:t>Are data analytics sparse?; </a:t>
            </a:r>
            <a:r>
              <a:rPr lang="en-US" b="1" dirty="0" smtClean="0"/>
              <a:t>many cases are full matrices</a:t>
            </a:r>
          </a:p>
          <a:p>
            <a:r>
              <a:rPr lang="en-US" dirty="0" smtClean="0"/>
              <a:t>BTW Need </a:t>
            </a:r>
            <a:r>
              <a:rPr lang="en-US" b="1" dirty="0" smtClean="0"/>
              <a:t>Java Grande – </a:t>
            </a:r>
            <a:r>
              <a:rPr lang="en-US" dirty="0" smtClean="0"/>
              <a:t>Some C++ but Java most popular in ABDS, with Python, </a:t>
            </a:r>
            <a:r>
              <a:rPr lang="en-US" dirty="0" err="1" smtClean="0"/>
              <a:t>Erlang</a:t>
            </a:r>
            <a:r>
              <a:rPr lang="en-US" dirty="0" smtClean="0"/>
              <a:t>, Go, Scala (compiles to JVM) …..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70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Some Futures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518948"/>
            <a:ext cx="91440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Always run MDS. Gives insight into data</a:t>
            </a:r>
          </a:p>
          <a:p>
            <a:pPr lvl="1"/>
            <a:r>
              <a:rPr lang="en-US" sz="2400" dirty="0" smtClean="0"/>
              <a:t>Leads to a data browser as GIS gives for spatial data</a:t>
            </a:r>
          </a:p>
          <a:p>
            <a:r>
              <a:rPr lang="en-US" sz="2800" dirty="0" smtClean="0"/>
              <a:t>Claim </a:t>
            </a:r>
            <a:r>
              <a:rPr lang="en-US" sz="2800" dirty="0"/>
              <a:t>is algorithm change gave as much performance increase as hardware </a:t>
            </a:r>
            <a:r>
              <a:rPr lang="en-US" sz="2800" dirty="0" smtClean="0"/>
              <a:t>change in </a:t>
            </a:r>
            <a:r>
              <a:rPr lang="en-US" sz="2800" dirty="0"/>
              <a:t>simulations. Will this happen in </a:t>
            </a:r>
            <a:r>
              <a:rPr lang="en-US" sz="2800" dirty="0" smtClean="0"/>
              <a:t>analytics?</a:t>
            </a:r>
          </a:p>
          <a:p>
            <a:pPr lvl="1"/>
            <a:r>
              <a:rPr lang="en-US" sz="2400" dirty="0" smtClean="0"/>
              <a:t>Today is like parallel computing 30 years ago with regular </a:t>
            </a:r>
            <a:r>
              <a:rPr lang="en-US" sz="2400" dirty="0" err="1" smtClean="0"/>
              <a:t>meshs</a:t>
            </a:r>
            <a:r>
              <a:rPr lang="en-US" sz="2400" dirty="0" smtClean="0"/>
              <a:t>. We will learn how to adapt methods automatically to give “</a:t>
            </a:r>
            <a:r>
              <a:rPr lang="en-US" sz="2400" dirty="0" err="1" smtClean="0"/>
              <a:t>multigrid</a:t>
            </a:r>
            <a:r>
              <a:rPr lang="en-US" sz="2400" dirty="0" smtClean="0"/>
              <a:t>” and “fast </a:t>
            </a:r>
            <a:r>
              <a:rPr lang="en-US" sz="2400" dirty="0" err="1" smtClean="0"/>
              <a:t>multipole</a:t>
            </a:r>
            <a:r>
              <a:rPr lang="en-US" sz="2400" dirty="0" smtClean="0"/>
              <a:t>” like algorithms</a:t>
            </a:r>
          </a:p>
          <a:p>
            <a:r>
              <a:rPr lang="en-US" sz="2800" dirty="0" smtClean="0"/>
              <a:t>Need to start developing the libraries that support Big Data </a:t>
            </a:r>
          </a:p>
          <a:p>
            <a:pPr lvl="1"/>
            <a:r>
              <a:rPr lang="en-US" sz="2400" dirty="0" smtClean="0"/>
              <a:t>Understand architectures issues</a:t>
            </a:r>
          </a:p>
          <a:p>
            <a:pPr lvl="1"/>
            <a:r>
              <a:rPr lang="en-US" sz="2400" dirty="0" smtClean="0"/>
              <a:t>Have coupled batch and streaming versions</a:t>
            </a:r>
          </a:p>
          <a:p>
            <a:pPr lvl="1"/>
            <a:r>
              <a:rPr lang="en-US" sz="2400" dirty="0" smtClean="0"/>
              <a:t>Develop much better algorithms</a:t>
            </a:r>
          </a:p>
          <a:p>
            <a:r>
              <a:rPr lang="en-US" sz="2800" dirty="0"/>
              <a:t>Please join </a:t>
            </a:r>
            <a:r>
              <a:rPr lang="en-US" sz="2800" b="1" dirty="0"/>
              <a:t>SPIDAL (Scalable Parallel Interoperable Data Analytics Library</a:t>
            </a:r>
            <a:r>
              <a:rPr lang="en-US" sz="2800" dirty="0"/>
              <a:t>) </a:t>
            </a:r>
            <a:r>
              <a:rPr lang="en-US" sz="2800" dirty="0" smtClean="0"/>
              <a:t>community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Java Grande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20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1538"/>
          </a:xfrm>
        </p:spPr>
        <p:txBody>
          <a:bodyPr>
            <a:normAutofit/>
          </a:bodyPr>
          <a:lstStyle/>
          <a:p>
            <a:r>
              <a:rPr lang="en-US" b="1" dirty="0" smtClean="0"/>
              <a:t>Java Grande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9583"/>
            <a:ext cx="9144000" cy="589475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We once tried to encourage use of Java in HPC with Java Grande Forum but </a:t>
            </a:r>
            <a:r>
              <a:rPr lang="en-US" sz="2800" dirty="0"/>
              <a:t>Fortran, C and C++ remain central HPC languages. </a:t>
            </a:r>
            <a:endParaRPr lang="en-US" sz="2800" dirty="0" smtClean="0"/>
          </a:p>
          <a:p>
            <a:pPr lvl="1"/>
            <a:r>
              <a:rPr lang="en-US" sz="2400" dirty="0" smtClean="0"/>
              <a:t>Not helped by .com and Sun collapse in 2000-2005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pure Java </a:t>
            </a:r>
            <a:r>
              <a:rPr lang="en-US" sz="2800" dirty="0" err="1"/>
              <a:t>CartaBlanca</a:t>
            </a:r>
            <a:r>
              <a:rPr lang="en-US" sz="2800" dirty="0"/>
              <a:t>, a 2005 R&amp;D100 award-winning project, was an early successful example of HPC use of Java in a simulation tool for non-linear physics on unstructured grids. 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Of course Java is a major language in ABDS and as data analysis and simulation are naturally linked, should consider broader use of Java</a:t>
            </a:r>
          </a:p>
          <a:p>
            <a:r>
              <a:rPr lang="en-US" sz="2800" dirty="0" smtClean="0"/>
              <a:t>Using Habanero Java (from Rice University) for Threads and </a:t>
            </a:r>
            <a:r>
              <a:rPr lang="en-US" sz="2800" dirty="0" err="1" smtClean="0"/>
              <a:t>mpiJava</a:t>
            </a:r>
            <a:r>
              <a:rPr lang="en-US" sz="2800" dirty="0" smtClean="0"/>
              <a:t> or </a:t>
            </a:r>
            <a:r>
              <a:rPr lang="en-US" sz="2800" dirty="0" err="1" smtClean="0"/>
              <a:t>FastMPJ</a:t>
            </a:r>
            <a:r>
              <a:rPr lang="en-US" sz="2800" dirty="0" smtClean="0"/>
              <a:t> for MPI, gathering collection of high performance parallel Java analytics</a:t>
            </a:r>
          </a:p>
          <a:p>
            <a:pPr lvl="1"/>
            <a:r>
              <a:rPr lang="en-US" sz="2400" dirty="0" smtClean="0"/>
              <a:t>Converted from C# and sequential Java faster than sequential C#</a:t>
            </a:r>
          </a:p>
          <a:p>
            <a:r>
              <a:rPr lang="en-US" sz="2800" dirty="0" smtClean="0"/>
              <a:t>So will have either </a:t>
            </a:r>
            <a:r>
              <a:rPr lang="en-US" sz="2800" dirty="0" err="1" smtClean="0"/>
              <a:t>Hadoop+Harp</a:t>
            </a:r>
            <a:r>
              <a:rPr lang="en-US" sz="2800" dirty="0" smtClean="0"/>
              <a:t> or classic Threads/MPI versions in Java Grande version of Mahout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92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580" y="13381"/>
            <a:ext cx="8229600" cy="1143000"/>
          </a:xfrm>
        </p:spPr>
        <p:txBody>
          <a:bodyPr/>
          <a:lstStyle/>
          <a:p>
            <a:r>
              <a:rPr lang="en-US" b="1" dirty="0" smtClean="0"/>
              <a:t>Why worry about Iteration?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1702"/>
            <a:ext cx="9144000" cy="5155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Key analytics fit MapReduce and do NOT need improvements – in particular iteration. These are</a:t>
            </a:r>
          </a:p>
          <a:p>
            <a:pPr lvl="1"/>
            <a:r>
              <a:rPr lang="en-US" dirty="0" smtClean="0"/>
              <a:t>Search (as in Bing, Yahoo, Google)</a:t>
            </a:r>
          </a:p>
          <a:p>
            <a:pPr lvl="1"/>
            <a:r>
              <a:rPr lang="en-US" dirty="0" smtClean="0"/>
              <a:t>Recommender Engines as in e-commerce (Amazon, Netflix)</a:t>
            </a:r>
          </a:p>
          <a:p>
            <a:pPr lvl="1"/>
            <a:r>
              <a:rPr lang="en-US" dirty="0" smtClean="0"/>
              <a:t>Alignment as in BLAST for Bioinformatics</a:t>
            </a:r>
          </a:p>
          <a:p>
            <a:r>
              <a:rPr lang="en-US" dirty="0" smtClean="0"/>
              <a:t>However most </a:t>
            </a:r>
            <a:r>
              <a:rPr lang="en-US" dirty="0" err="1" smtClean="0"/>
              <a:t>datamining</a:t>
            </a:r>
            <a:r>
              <a:rPr lang="en-US" dirty="0" smtClean="0"/>
              <a:t> like deep learning, clustering, support vector requires iteration and cannot be done in a single Map-Reduce step</a:t>
            </a:r>
          </a:p>
          <a:p>
            <a:pPr lvl="1"/>
            <a:r>
              <a:rPr lang="en-US" dirty="0" smtClean="0"/>
              <a:t>Communicating between steps via disk as done in Hadoop </a:t>
            </a:r>
            <a:r>
              <a:rPr lang="en-US" dirty="0" err="1" smtClean="0"/>
              <a:t>implenentations</a:t>
            </a:r>
            <a:r>
              <a:rPr lang="en-US" dirty="0" smtClean="0"/>
              <a:t>, is far too slow</a:t>
            </a:r>
          </a:p>
          <a:p>
            <a:pPr lvl="1"/>
            <a:r>
              <a:rPr lang="en-US" dirty="0" smtClean="0"/>
              <a:t>So cache data (both basic and results of collective computation) between iterations.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6"/>
            <a:ext cx="9144000" cy="7572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Performance of MPI Kernel Operations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49" y="758704"/>
            <a:ext cx="7727210" cy="5939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5508" y="1779372"/>
            <a:ext cx="14184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Pure Java as in </a:t>
            </a:r>
            <a:r>
              <a:rPr lang="en-US" dirty="0" err="1">
                <a:solidFill>
                  <a:prstClr val="black"/>
                </a:solidFill>
              </a:rPr>
              <a:t>FastMPJ</a:t>
            </a:r>
            <a:r>
              <a:rPr lang="en-US" dirty="0">
                <a:solidFill>
                  <a:prstClr val="black"/>
                </a:solidFill>
              </a:rPr>
              <a:t> slower than Java interfacing to C version of MPI</a:t>
            </a:r>
          </a:p>
        </p:txBody>
      </p:sp>
    </p:spTree>
    <p:extLst>
      <p:ext uri="{BB962C8B-B14F-4D97-AF65-F5344CB8AC3E}">
        <p14:creationId xmlns:p14="http://schemas.microsoft.com/office/powerpoint/2010/main" val="12166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46877"/>
            <a:ext cx="9144000" cy="85842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Java Grande   and C# on 40K point DAPWC Clustering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Very sensitive to threads v MPI</a:t>
            </a:r>
            <a:endParaRPr lang="en-US" sz="36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1532487"/>
            <a:ext cx="9144000" cy="5325513"/>
            <a:chOff x="-69574" y="1532487"/>
            <a:chExt cx="9144000" cy="53255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574" y="1532487"/>
              <a:ext cx="9144000" cy="5325513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7454348" y="3578087"/>
              <a:ext cx="19878" cy="239533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572000" y="3505200"/>
              <a:ext cx="19878" cy="239533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401417" y="3051313"/>
              <a:ext cx="1677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64  Way parallel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04521" y="3320534"/>
              <a:ext cx="17946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128  Way parallel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00045" y="3440523"/>
              <a:ext cx="1049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256 Way </a:t>
              </a:r>
              <a:br>
                <a:rPr lang="en-US" dirty="0">
                  <a:solidFill>
                    <a:prstClr val="black"/>
                  </a:solidFill>
                </a:rPr>
              </a:br>
              <a:r>
                <a:rPr lang="en-US" dirty="0">
                  <a:solidFill>
                    <a:prstClr val="black"/>
                  </a:solidFill>
                </a:rPr>
                <a:t>parallel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452" y="5060027"/>
              <a:ext cx="7825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TXP</a:t>
              </a:r>
              <a:br>
                <a:rPr lang="en-US" dirty="0">
                  <a:solidFill>
                    <a:prstClr val="black"/>
                  </a:solidFill>
                </a:rPr>
              </a:br>
              <a:r>
                <a:rPr lang="en-US" dirty="0">
                  <a:solidFill>
                    <a:prstClr val="black"/>
                  </a:solidFill>
                </a:rPr>
                <a:t>Nodes</a:t>
              </a:r>
              <a:br>
                <a:rPr lang="en-US" dirty="0">
                  <a:solidFill>
                    <a:prstClr val="black"/>
                  </a:solidFill>
                </a:rPr>
              </a:br>
              <a:r>
                <a:rPr lang="en-US" dirty="0">
                  <a:solidFill>
                    <a:prstClr val="black"/>
                  </a:solidFill>
                </a:rPr>
                <a:t>Total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72675" y="2295939"/>
              <a:ext cx="5765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C#</a:t>
              </a:r>
              <a:br>
                <a:rPr lang="en-US" dirty="0">
                  <a:solidFill>
                    <a:prstClr val="black"/>
                  </a:solidFill>
                </a:rPr>
              </a:br>
              <a:r>
                <a:rPr lang="en-US" dirty="0">
                  <a:solidFill>
                    <a:prstClr val="black"/>
                  </a:solidFill>
                </a:rPr>
                <a:t>Java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32857" y="2383971"/>
            <a:ext cx="449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</a:rPr>
              <a:t>C# Hardware 0.7 performance Java Hardware</a:t>
            </a:r>
          </a:p>
        </p:txBody>
      </p:sp>
    </p:spTree>
    <p:extLst>
      <p:ext uri="{BB962C8B-B14F-4D97-AF65-F5344CB8AC3E}">
        <p14:creationId xmlns:p14="http://schemas.microsoft.com/office/powerpoint/2010/main" val="42154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817" y="-116822"/>
            <a:ext cx="9004852" cy="85842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Java  and C# on 12.6K point DAPWC Clustering</a:t>
            </a:r>
            <a:endParaRPr lang="en-US" sz="3600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-99392" y="681966"/>
            <a:ext cx="9243392" cy="6062870"/>
            <a:chOff x="-79513" y="681966"/>
            <a:chExt cx="9243392" cy="60628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-1195" t="14360" r="109" b="12672"/>
            <a:stretch/>
          </p:blipFill>
          <p:spPr>
            <a:xfrm>
              <a:off x="-79513" y="681966"/>
              <a:ext cx="9243392" cy="6062870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1133061" y="2932044"/>
              <a:ext cx="19878" cy="239533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684298" y="741601"/>
              <a:ext cx="5765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Java</a:t>
              </a:r>
            </a:p>
            <a:p>
              <a:pPr defTabSz="457200"/>
              <a:endParaRPr lang="en-US" dirty="0">
                <a:solidFill>
                  <a:prstClr val="black"/>
                </a:solidFill>
              </a:endParaRPr>
            </a:p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C#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1049" y="1379005"/>
              <a:ext cx="318837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#Threads x #Processes per node</a:t>
              </a:r>
              <a:br>
                <a:rPr lang="en-US" dirty="0">
                  <a:solidFill>
                    <a:prstClr val="black"/>
                  </a:solidFill>
                </a:rPr>
              </a:br>
              <a:r>
                <a:rPr lang="en-US" dirty="0">
                  <a:solidFill>
                    <a:prstClr val="black"/>
                  </a:solidFill>
                </a:rPr>
                <a:t># Nodes</a:t>
              </a:r>
              <a:br>
                <a:rPr lang="en-US" dirty="0">
                  <a:solidFill>
                    <a:prstClr val="black"/>
                  </a:solidFill>
                </a:rPr>
              </a:br>
              <a:r>
                <a:rPr lang="en-US" dirty="0">
                  <a:solidFill>
                    <a:prstClr val="black"/>
                  </a:solidFill>
                </a:rPr>
                <a:t>Total Parallelism 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997766" y="2932044"/>
              <a:ext cx="19878" cy="239533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874542" y="2932044"/>
              <a:ext cx="19878" cy="239533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792295" y="2932044"/>
              <a:ext cx="19878" cy="239533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492953" y="2920449"/>
              <a:ext cx="19878" cy="239533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233368" y="2920449"/>
              <a:ext cx="19878" cy="239533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8151121" y="2932044"/>
              <a:ext cx="19878" cy="239533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662371" y="2920449"/>
              <a:ext cx="19878" cy="239533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392847" y="2920449"/>
              <a:ext cx="19878" cy="239533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256052" y="797979"/>
              <a:ext cx="12338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Time hours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4970" y="2878170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1x1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76987" y="2939739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2x2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08044" y="2916097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1x2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46806" y="2916097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1x4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92402" y="2939739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2x1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5444" y="2905222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1x8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37370" y="2916097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4x1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55341" y="290104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2x4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1438" y="2915438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4x2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463058" y="2916097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8x1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74162" y="2587806"/>
              <a:ext cx="31883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#Threads x #Processes per node</a:t>
              </a:r>
              <a:br>
                <a:rPr lang="en-US" dirty="0">
                  <a:solidFill>
                    <a:prstClr val="black"/>
                  </a:solidFill>
                </a:rPr>
              </a:b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29817" y="1838739"/>
              <a:ext cx="821232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8666" y="1838739"/>
              <a:ext cx="20907" cy="44958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51752" y="6334539"/>
              <a:ext cx="38868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9062575" y="2939739"/>
              <a:ext cx="19878" cy="239533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4366977" y="1797892"/>
            <a:ext cx="449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</a:rPr>
              <a:t>C# Hardware 0.7 performance Java Hardware</a:t>
            </a:r>
          </a:p>
        </p:txBody>
      </p:sp>
    </p:spTree>
    <p:extLst>
      <p:ext uri="{BB962C8B-B14F-4D97-AF65-F5344CB8AC3E}">
        <p14:creationId xmlns:p14="http://schemas.microsoft.com/office/powerpoint/2010/main" val="150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602"/>
            <a:ext cx="6811766" cy="89479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Using Optimal “Collective” Operations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004" y="832207"/>
            <a:ext cx="9057992" cy="188017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Twister4Azure Iterative MapReduce with </a:t>
            </a:r>
          </a:p>
          <a:p>
            <a:r>
              <a:rPr lang="en-US" dirty="0" smtClean="0"/>
              <a:t>enhanced collectives</a:t>
            </a:r>
          </a:p>
          <a:p>
            <a:pPr lvl="1"/>
            <a:r>
              <a:rPr lang="en-US" dirty="0"/>
              <a:t>Map-</a:t>
            </a:r>
            <a:r>
              <a:rPr lang="en-US" dirty="0" err="1"/>
              <a:t>AllReduce</a:t>
            </a:r>
            <a:r>
              <a:rPr lang="en-US" dirty="0"/>
              <a:t> primitive and </a:t>
            </a:r>
            <a:r>
              <a:rPr lang="en-US" dirty="0" err="1" smtClean="0"/>
              <a:t>MapReduce-MergeBroadcast</a:t>
            </a:r>
            <a:endParaRPr lang="en-US" dirty="0" smtClean="0"/>
          </a:p>
          <a:p>
            <a:r>
              <a:rPr lang="en-US" dirty="0" smtClean="0"/>
              <a:t>Test on Hadoop (Linux) for Strong and Weak Scaling on K-means for up to 256 cores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4" y="2889141"/>
            <a:ext cx="4600143" cy="28438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784448" y="6063360"/>
            <a:ext cx="7267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b="1" dirty="0">
                <a:solidFill>
                  <a:prstClr val="black"/>
                </a:solidFill>
              </a:rPr>
              <a:t>Hadoop vs H-Collectives Map-AllReduce.</a:t>
            </a:r>
          </a:p>
          <a:p>
            <a:pPr algn="ctr" defTabSz="457200"/>
            <a:r>
              <a:rPr lang="en-US" b="1" dirty="0">
                <a:solidFill>
                  <a:prstClr val="black"/>
                </a:solidFill>
              </a:rPr>
              <a:t>500 Centroids (clusters). 20 Dimensions. 10 iterations.</a:t>
            </a:r>
          </a:p>
        </p:txBody>
      </p:sp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31" y="2894950"/>
            <a:ext cx="4212958" cy="26981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427492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-8965"/>
            <a:ext cx="7086600" cy="62753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Kmeans and (Iterative) MapReduce</a:t>
            </a:r>
            <a:endParaRPr lang="en-US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620682"/>
            <a:ext cx="7461427" cy="174151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dirty="0" smtClean="0"/>
              <a:t>Shaded areas are computing only where Hadoop on HPC cluster is fastest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reas above shading are overheads where T4A smallest and T4A with </a:t>
            </a:r>
            <a:r>
              <a:rPr lang="en-US" sz="2000" dirty="0" err="1" smtClean="0"/>
              <a:t>AllReduce</a:t>
            </a:r>
            <a:r>
              <a:rPr lang="en-US" sz="2000" dirty="0" smtClean="0"/>
              <a:t> collective have lowest overhead</a:t>
            </a:r>
          </a:p>
          <a:p>
            <a:r>
              <a:rPr lang="en-US" sz="2000" dirty="0" smtClean="0"/>
              <a:t>Note even on Azure Java (Orange) faster than T4A C# for compute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26513" y="6356350"/>
            <a:ext cx="520574" cy="365125"/>
          </a:xfrm>
        </p:spPr>
        <p:txBody>
          <a:bodyPr/>
          <a:lstStyle/>
          <a:p>
            <a:fld id="{94CC141A-9CC6-41A7-A7D0-011D836CC6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2362200"/>
            <a:ext cx="8991602" cy="4495800"/>
            <a:chOff x="0" y="0"/>
            <a:chExt cx="5876925" cy="2998787"/>
          </a:xfrm>
        </p:grpSpPr>
        <p:graphicFrame>
          <p:nvGraphicFramePr>
            <p:cNvPr id="6" name="Chart 5"/>
            <p:cNvGraphicFramePr/>
            <p:nvPr>
              <p:extLst/>
            </p:nvPr>
          </p:nvGraphicFramePr>
          <p:xfrm>
            <a:off x="0" y="0"/>
            <a:ext cx="5876925" cy="29987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 6"/>
            <p:cNvGraphicFramePr/>
            <p:nvPr/>
          </p:nvGraphicFramePr>
          <p:xfrm>
            <a:off x="0" y="4761"/>
            <a:ext cx="4876800" cy="29797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48921" y="62185"/>
            <a:ext cx="8229600" cy="1143000"/>
          </a:xfrm>
        </p:spPr>
        <p:txBody>
          <a:bodyPr/>
          <a:lstStyle/>
          <a:p>
            <a:r>
              <a:rPr lang="en-US" b="1" dirty="0" smtClean="0"/>
              <a:t>Harp Design</a:t>
            </a:r>
            <a:endParaRPr lang="en-US" b="1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Parallelism Model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"/>
          </p:nvPr>
        </p:nvSpPr>
        <p:spPr>
          <a:xfrm>
            <a:off x="5503653" y="1535113"/>
            <a:ext cx="3183147" cy="639762"/>
          </a:xfrm>
        </p:spPr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0720" y="2338533"/>
            <a:ext cx="4223351" cy="2197516"/>
            <a:chOff x="619450" y="2618515"/>
            <a:chExt cx="5207216" cy="2548397"/>
          </a:xfrm>
        </p:grpSpPr>
        <p:sp>
          <p:nvSpPr>
            <p:cNvPr id="56" name="Rounded Rectangle 55"/>
            <p:cNvSpPr/>
            <p:nvPr/>
          </p:nvSpPr>
          <p:spPr>
            <a:xfrm>
              <a:off x="619450" y="3878661"/>
              <a:ext cx="2296904" cy="482803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200" dirty="0">
                  <a:solidFill>
                    <a:prstClr val="white"/>
                  </a:solidFill>
                </a:rPr>
                <a:t>Shuffle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325523" y="3184456"/>
              <a:ext cx="2501143" cy="1558993"/>
              <a:chOff x="7121236" y="2211758"/>
              <a:chExt cx="4525819" cy="2166276"/>
            </a:xfrm>
          </p:grpSpPr>
          <p:sp>
            <p:nvSpPr>
              <p:cNvPr id="68" name="Rounded Rectangle 67"/>
              <p:cNvSpPr/>
              <p:nvPr/>
            </p:nvSpPr>
            <p:spPr>
              <a:xfrm>
                <a:off x="7214931" y="2211758"/>
                <a:ext cx="493643" cy="21662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</a:rPr>
                  <a:t>M</a:t>
                </a:r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8224318" y="2211759"/>
                <a:ext cx="493643" cy="21623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</a:rPr>
                  <a:t>M</a:t>
                </a: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9233706" y="2211758"/>
                <a:ext cx="493643" cy="21662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</a:rPr>
                  <a:t>M</a:t>
                </a:r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11079339" y="2211758"/>
                <a:ext cx="493643" cy="21662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</a:rPr>
                  <a:t>M</a:t>
                </a: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>
                <a:off x="9992253" y="3313373"/>
                <a:ext cx="918295" cy="0"/>
              </a:xfrm>
              <a:prstGeom prst="line">
                <a:avLst/>
              </a:prstGeom>
              <a:ln w="50800" cap="rnd"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ounded Rectangle 72"/>
              <p:cNvSpPr/>
              <p:nvPr/>
            </p:nvSpPr>
            <p:spPr>
              <a:xfrm>
                <a:off x="7121236" y="3477892"/>
                <a:ext cx="4525819" cy="457578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1200" dirty="0">
                    <a:solidFill>
                      <a:prstClr val="white"/>
                    </a:solidFill>
                  </a:rPr>
                  <a:t>Optimal Communication</a:t>
                </a:r>
              </a:p>
            </p:txBody>
          </p:sp>
        </p:grpSp>
        <p:sp>
          <p:nvSpPr>
            <p:cNvPr id="58" name="Rounded Rectangle 57"/>
            <p:cNvSpPr/>
            <p:nvPr/>
          </p:nvSpPr>
          <p:spPr>
            <a:xfrm>
              <a:off x="845356" y="300599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200" dirty="0">
                  <a:solidFill>
                    <a:prstClr val="white"/>
                  </a:solidFill>
                </a:rPr>
                <a:t>M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1274123" y="3006000"/>
              <a:ext cx="209689" cy="94382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200" dirty="0">
                  <a:solidFill>
                    <a:prstClr val="white"/>
                  </a:solidFill>
                </a:rPr>
                <a:t>M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702889" y="300599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200" dirty="0">
                  <a:solidFill>
                    <a:prstClr val="white"/>
                  </a:solidFill>
                </a:rPr>
                <a:t>M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2486875" y="300599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200" dirty="0">
                  <a:solidFill>
                    <a:prstClr val="white"/>
                  </a:solidFill>
                </a:rPr>
                <a:t>M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2025104" y="3486841"/>
              <a:ext cx="390072" cy="0"/>
            </a:xfrm>
            <a:prstGeom prst="line">
              <a:avLst/>
            </a:prstGeom>
            <a:ln w="50800" cap="rnd"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ounded Rectangle 62"/>
            <p:cNvSpPr/>
            <p:nvPr/>
          </p:nvSpPr>
          <p:spPr>
            <a:xfrm>
              <a:off x="1361468" y="422135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200" dirty="0">
                  <a:solidFill>
                    <a:prstClr val="white"/>
                  </a:solidFill>
                </a:rPr>
                <a:t>R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2063514" y="4221359"/>
              <a:ext cx="209689" cy="9455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200" dirty="0">
                  <a:solidFill>
                    <a:prstClr val="white"/>
                  </a:solidFill>
                </a:rPr>
                <a:t>R</a:t>
              </a:r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2947163" y="3953854"/>
              <a:ext cx="368801" cy="271536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200">
                <a:solidFill>
                  <a:prstClr val="white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279801" y="2618515"/>
              <a:ext cx="2428589" cy="606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400" b="1" dirty="0">
                  <a:solidFill>
                    <a:prstClr val="black"/>
                  </a:solidFill>
                </a:rPr>
                <a:t>Map-Collective or Map-Communication  Model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06682" y="2621650"/>
              <a:ext cx="2269674" cy="35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400" b="1" dirty="0" err="1">
                  <a:solidFill>
                    <a:prstClr val="black"/>
                  </a:solidFill>
                </a:rPr>
                <a:t>MapReduce</a:t>
              </a:r>
              <a:r>
                <a:rPr lang="en-US" sz="1400" b="1" dirty="0">
                  <a:solidFill>
                    <a:prstClr val="black"/>
                  </a:solidFill>
                </a:rPr>
                <a:t>  Model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690508" y="2558067"/>
            <a:ext cx="3889639" cy="2392395"/>
            <a:chOff x="516900" y="1473352"/>
            <a:chExt cx="9838484" cy="5086250"/>
          </a:xfrm>
        </p:grpSpPr>
        <p:sp>
          <p:nvSpPr>
            <p:cNvPr id="75" name="Rectangle 74"/>
            <p:cNvSpPr/>
            <p:nvPr/>
          </p:nvSpPr>
          <p:spPr>
            <a:xfrm>
              <a:off x="3595076" y="5178057"/>
              <a:ext cx="6760308" cy="12405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200" dirty="0">
                  <a:solidFill>
                    <a:prstClr val="white"/>
                  </a:solidFill>
                </a:rPr>
                <a:t>YARN</a:t>
              </a:r>
            </a:p>
          </p:txBody>
        </p:sp>
        <p:sp>
          <p:nvSpPr>
            <p:cNvPr id="76" name="L-Shape 75"/>
            <p:cNvSpPr/>
            <p:nvPr/>
          </p:nvSpPr>
          <p:spPr>
            <a:xfrm>
              <a:off x="3595076" y="3515421"/>
              <a:ext cx="6760303" cy="1632281"/>
            </a:xfrm>
            <a:custGeom>
              <a:avLst/>
              <a:gdLst>
                <a:gd name="connsiteX0" fmla="*/ 0 w 2672682"/>
                <a:gd name="connsiteY0" fmla="*/ 0 h 767768"/>
                <a:gd name="connsiteX1" fmla="*/ 1444149 w 2672682"/>
                <a:gd name="connsiteY1" fmla="*/ 0 h 767768"/>
                <a:gd name="connsiteX2" fmla="*/ 1444149 w 2672682"/>
                <a:gd name="connsiteY2" fmla="*/ 472116 h 767768"/>
                <a:gd name="connsiteX3" fmla="*/ 2672682 w 2672682"/>
                <a:gd name="connsiteY3" fmla="*/ 472116 h 767768"/>
                <a:gd name="connsiteX4" fmla="*/ 2672682 w 2672682"/>
                <a:gd name="connsiteY4" fmla="*/ 767768 h 767768"/>
                <a:gd name="connsiteX5" fmla="*/ 0 w 2672682"/>
                <a:gd name="connsiteY5" fmla="*/ 767768 h 767768"/>
                <a:gd name="connsiteX6" fmla="*/ 0 w 2672682"/>
                <a:gd name="connsiteY6" fmla="*/ 0 h 767768"/>
                <a:gd name="connsiteX0" fmla="*/ 0 w 2672682"/>
                <a:gd name="connsiteY0" fmla="*/ 0 h 767768"/>
                <a:gd name="connsiteX1" fmla="*/ 1444149 w 2672682"/>
                <a:gd name="connsiteY1" fmla="*/ 0 h 767768"/>
                <a:gd name="connsiteX2" fmla="*/ 1504534 w 2672682"/>
                <a:gd name="connsiteY2" fmla="*/ 377225 h 767768"/>
                <a:gd name="connsiteX3" fmla="*/ 2672682 w 2672682"/>
                <a:gd name="connsiteY3" fmla="*/ 472116 h 767768"/>
                <a:gd name="connsiteX4" fmla="*/ 2672682 w 2672682"/>
                <a:gd name="connsiteY4" fmla="*/ 767768 h 767768"/>
                <a:gd name="connsiteX5" fmla="*/ 0 w 2672682"/>
                <a:gd name="connsiteY5" fmla="*/ 767768 h 767768"/>
                <a:gd name="connsiteX6" fmla="*/ 0 w 2672682"/>
                <a:gd name="connsiteY6" fmla="*/ 0 h 767768"/>
                <a:gd name="connsiteX0" fmla="*/ 0 w 2672682"/>
                <a:gd name="connsiteY0" fmla="*/ 0 h 767768"/>
                <a:gd name="connsiteX1" fmla="*/ 1444149 w 2672682"/>
                <a:gd name="connsiteY1" fmla="*/ 0 h 767768"/>
                <a:gd name="connsiteX2" fmla="*/ 1504534 w 2672682"/>
                <a:gd name="connsiteY2" fmla="*/ 377225 h 767768"/>
                <a:gd name="connsiteX3" fmla="*/ 2664055 w 2672682"/>
                <a:gd name="connsiteY3" fmla="*/ 385852 h 767768"/>
                <a:gd name="connsiteX4" fmla="*/ 2672682 w 2672682"/>
                <a:gd name="connsiteY4" fmla="*/ 767768 h 767768"/>
                <a:gd name="connsiteX5" fmla="*/ 0 w 2672682"/>
                <a:gd name="connsiteY5" fmla="*/ 767768 h 767768"/>
                <a:gd name="connsiteX6" fmla="*/ 0 w 2672682"/>
                <a:gd name="connsiteY6" fmla="*/ 0 h 76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2682" h="767768">
                  <a:moveTo>
                    <a:pt x="0" y="0"/>
                  </a:moveTo>
                  <a:lnTo>
                    <a:pt x="1444149" y="0"/>
                  </a:lnTo>
                  <a:lnTo>
                    <a:pt x="1504534" y="377225"/>
                  </a:lnTo>
                  <a:lnTo>
                    <a:pt x="2664055" y="385852"/>
                  </a:lnTo>
                  <a:lnTo>
                    <a:pt x="2672682" y="767768"/>
                  </a:lnTo>
                  <a:lnTo>
                    <a:pt x="0" y="7677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400" dirty="0">
                <a:solidFill>
                  <a:prstClr val="white"/>
                </a:solidFill>
              </a:endParaRPr>
            </a:p>
            <a:p>
              <a:pPr algn="ctr" defTabSz="457200"/>
              <a:r>
                <a:rPr lang="en-US" sz="1400" dirty="0">
                  <a:solidFill>
                    <a:prstClr val="white"/>
                  </a:solidFill>
                </a:rPr>
                <a:t>MapReduce V2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031339" y="3442735"/>
              <a:ext cx="3324039" cy="87716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b="1" dirty="0">
                  <a:solidFill>
                    <a:prstClr val="white"/>
                  </a:solidFill>
                </a:rPr>
                <a:t>Harp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595076" y="1473352"/>
              <a:ext cx="3324039" cy="188967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200" dirty="0" err="1">
                  <a:solidFill>
                    <a:prstClr val="white"/>
                  </a:solidFill>
                </a:rPr>
                <a:t>MapReduce</a:t>
              </a:r>
              <a:r>
                <a:rPr lang="en-US" sz="1200" dirty="0">
                  <a:solidFill>
                    <a:prstClr val="white"/>
                  </a:solidFill>
                </a:rPr>
                <a:t> Applications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031345" y="1473352"/>
              <a:ext cx="3324039" cy="188967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1200" dirty="0">
                  <a:solidFill>
                    <a:prstClr val="white"/>
                  </a:solidFill>
                </a:rPr>
                <a:t>Map-Collective </a:t>
              </a:r>
              <a:br>
                <a:rPr lang="en-US" sz="1200" dirty="0">
                  <a:solidFill>
                    <a:prstClr val="white"/>
                  </a:solidFill>
                </a:rPr>
              </a:br>
              <a:r>
                <a:rPr lang="en-US" sz="1200" dirty="0">
                  <a:solidFill>
                    <a:prstClr val="white"/>
                  </a:solidFill>
                </a:rPr>
                <a:t>or Map-Communication Applications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16900" y="2132221"/>
              <a:ext cx="2759207" cy="725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400" b="1" dirty="0">
                  <a:solidFill>
                    <a:prstClr val="black"/>
                  </a:solidFill>
                </a:rPr>
                <a:t>Application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62738" y="4079840"/>
              <a:ext cx="2774938" cy="725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400" b="1" dirty="0">
                  <a:solidFill>
                    <a:prstClr val="black"/>
                  </a:solidFill>
                </a:rPr>
                <a:t>Framework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28665" y="5326603"/>
              <a:ext cx="2571765" cy="1232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400" b="1" dirty="0">
                  <a:solidFill>
                    <a:prstClr val="black"/>
                  </a:solidFill>
                </a:rPr>
                <a:t>Resource Manager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765908" y="3377484"/>
              <a:ext cx="2235200" cy="78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65908" y="1713376"/>
              <a:ext cx="2235200" cy="78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87754" y="5104271"/>
              <a:ext cx="2235200" cy="781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>
            <a:off x="4714967" y="5134561"/>
            <a:ext cx="883685" cy="33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2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66" y="163238"/>
            <a:ext cx="7886700" cy="994172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Features of Harp </a:t>
            </a:r>
            <a:r>
              <a:rPr lang="en-US" b="1" dirty="0" err="1" smtClean="0">
                <a:latin typeface="+mn-lt"/>
              </a:rPr>
              <a:t>Hadoop</a:t>
            </a:r>
            <a:r>
              <a:rPr lang="en-US" b="1" dirty="0" smtClean="0">
                <a:latin typeface="+mn-lt"/>
              </a:rPr>
              <a:t> Plugin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65" y="1157410"/>
            <a:ext cx="7886700" cy="5700590"/>
          </a:xfrm>
        </p:spPr>
        <p:txBody>
          <a:bodyPr>
            <a:noAutofit/>
          </a:bodyPr>
          <a:lstStyle/>
          <a:p>
            <a:r>
              <a:rPr lang="en-US" sz="2800" dirty="0" smtClean="0"/>
              <a:t>Hadoop Plugin (on Hadoop 1.2.1 and Hadoop 2.2.0)</a:t>
            </a:r>
          </a:p>
          <a:p>
            <a:r>
              <a:rPr lang="en-US" sz="2800" dirty="0" smtClean="0"/>
              <a:t>Hierarchical data abstraction on arrays, key-values and graphs for easy programming expressiveness.</a:t>
            </a:r>
          </a:p>
          <a:p>
            <a:r>
              <a:rPr lang="en-US" sz="2800" dirty="0" smtClean="0"/>
              <a:t>Collective communication model to support various communication operations on the data abstractions (will extend to Point to Point)</a:t>
            </a:r>
          </a:p>
          <a:p>
            <a:r>
              <a:rPr lang="en-US" sz="2800" dirty="0" smtClean="0"/>
              <a:t>Caching with buffer management for memory allocation required from computation and communication </a:t>
            </a:r>
          </a:p>
          <a:p>
            <a:r>
              <a:rPr lang="en-US" sz="2800" dirty="0" smtClean="0"/>
              <a:t>BSP style parallelism</a:t>
            </a:r>
          </a:p>
          <a:p>
            <a:r>
              <a:rPr lang="en-US" sz="2800" dirty="0" smtClean="0"/>
              <a:t>Fault tolerance with </a:t>
            </a:r>
            <a:r>
              <a:rPr lang="en-US" sz="2800" dirty="0" err="1" smtClean="0"/>
              <a:t>checkpointing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340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1" y="595070"/>
            <a:ext cx="8847014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WDA SMACOF MDS (Multidimensional Scaling) </a:t>
            </a:r>
            <a:r>
              <a:rPr lang="en-US" b="1" dirty="0" smtClean="0"/>
              <a:t>using </a:t>
            </a:r>
            <a:r>
              <a:rPr lang="en-US" b="1" dirty="0"/>
              <a:t>Harp </a:t>
            </a:r>
            <a:r>
              <a:rPr lang="en-US" b="1" dirty="0" smtClean="0"/>
              <a:t>on IU Big </a:t>
            </a:r>
            <a:r>
              <a:rPr lang="en-US" b="1" dirty="0"/>
              <a:t>Red 2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Parallel Efficiency: on 100-300K sequences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4307" y="6360256"/>
            <a:ext cx="6823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b="1" dirty="0">
                <a:solidFill>
                  <a:prstClr val="black"/>
                </a:solidFill>
              </a:rPr>
              <a:t>Conjugate Gradient (dominant time) and Matrix Multiplication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348292" y="1770891"/>
          <a:ext cx="6345712" cy="4394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15606" y="1770891"/>
            <a:ext cx="22580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prstClr val="black"/>
                </a:solidFill>
              </a:rPr>
              <a:t>Best available MDS (much better than that in R)</a:t>
            </a:r>
          </a:p>
          <a:p>
            <a:pPr defTabSz="457200"/>
            <a:r>
              <a:rPr lang="en-US" sz="2800" b="1" dirty="0">
                <a:solidFill>
                  <a:prstClr val="black"/>
                </a:solidFill>
              </a:rPr>
              <a:t>Java</a:t>
            </a:r>
          </a:p>
          <a:p>
            <a:pPr defTabSz="457200"/>
            <a:endParaRPr lang="en-US" sz="2800" b="1" dirty="0">
              <a:solidFill>
                <a:prstClr val="black"/>
              </a:solidFill>
            </a:endParaRPr>
          </a:p>
          <a:p>
            <a:pPr defTabSz="457200"/>
            <a:r>
              <a:rPr lang="en-US" sz="2800" b="1" dirty="0">
                <a:solidFill>
                  <a:prstClr val="black"/>
                </a:solidFill>
              </a:rPr>
              <a:t>Harp (Hadoop plugin)</a:t>
            </a:r>
          </a:p>
        </p:txBody>
      </p:sp>
      <p:sp>
        <p:nvSpPr>
          <p:cNvPr id="7" name="Rectangle 6"/>
          <p:cNvSpPr/>
          <p:nvPr/>
        </p:nvSpPr>
        <p:spPr>
          <a:xfrm>
            <a:off x="2990139" y="4511375"/>
            <a:ext cx="1863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</a:rPr>
              <a:t>Cores =32 #nodes</a:t>
            </a:r>
          </a:p>
        </p:txBody>
      </p:sp>
    </p:spTree>
    <p:extLst>
      <p:ext uri="{BB962C8B-B14F-4D97-AF65-F5344CB8AC3E}">
        <p14:creationId xmlns:p14="http://schemas.microsoft.com/office/powerpoint/2010/main" val="21711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8.0&quot;&gt;&lt;object type=&quot;1&quot; unique_id=&quot;10001&quot;&gt;&lt;object type=&quot;8&quot; unique_id=&quot;483063&quot;&gt;&lt;/object&gt;&lt;object type=&quot;2&quot; unique_id=&quot;483064&quot;&gt;&lt;object type=&quot;3&quot; unique_id=&quot;483065&quot;&gt;&lt;property id=&quot;20148&quot; value=&quot;5&quot;/&gt;&lt;property id=&quot;20300&quot; value=&quot;Slide 1 - &amp;quot;Data Mining Runtime Software and Algorithms &amp;quot;&quot;/&gt;&lt;property id=&quot;20307&quot; value=&quot;293&quot;/&gt;&lt;/object&gt;&lt;object type=&quot;3&quot; unique_id=&quot;483066&quot;&gt;&lt;property id=&quot;20148&quot; value=&quot;5&quot;/&gt;&lt;property id=&quot;20300&quot; value=&quot;Slide 3 - &amp;quot;Iterative MapReduce Implementing HPC-ABDS&amp;quot;&quot;/&gt;&lt;property id=&quot;20307&quot; value=&quot;256&quot;/&gt;&lt;/object&gt;&lt;object type=&quot;3&quot; unique_id=&quot;483067&quot;&gt;&lt;property id=&quot;20148&quot; value=&quot;5&quot;/&gt;&lt;property id=&quot;20300&quot; value=&quot;Slide 4 - &amp;quot;Why worry about Iteration?&amp;quot;&quot;/&gt;&lt;property id=&quot;20307&quot; value=&quot;257&quot;/&gt;&lt;/object&gt;&lt;object type=&quot;3&quot; unique_id=&quot;483068&quot;&gt;&lt;property id=&quot;20148&quot; value=&quot;5&quot;/&gt;&lt;property id=&quot;20300&quot; value=&quot;Slide 5 - &amp;quot;Using Optimal “Collective” Operations&amp;quot;&quot;/&gt;&lt;property id=&quot;20307&quot; value=&quot;258&quot;/&gt;&lt;/object&gt;&lt;object type=&quot;3&quot; unique_id=&quot;483070&quot;&gt;&lt;property id=&quot;20148&quot; value=&quot;5&quot;/&gt;&lt;property id=&quot;20300&quot; value=&quot;Slide 6 - &amp;quot;Kmeans and (Iterative) MapReduce&amp;quot;&quot;/&gt;&lt;property id=&quot;20307&quot; value=&quot;260&quot;/&gt;&lt;/object&gt;&lt;object type=&quot;3&quot; unique_id=&quot;483072&quot;&gt;&lt;property id=&quot;20148&quot; value=&quot;5&quot;/&gt;&lt;property id=&quot;20300&quot; value=&quot;Slide 7 - &amp;quot;Harp Design&amp;quot;&quot;/&gt;&lt;property id=&quot;20307&quot; value=&quot;262&quot;/&gt;&lt;/object&gt;&lt;object type=&quot;3&quot; unique_id=&quot;483073&quot;&gt;&lt;property id=&quot;20148&quot; value=&quot;5&quot;/&gt;&lt;property id=&quot;20300&quot; value=&quot;Slide 8 - &amp;quot;Features of Harp Hadoop Plugin&amp;quot;&quot;/&gt;&lt;property id=&quot;20307&quot; value=&quot;263&quot;/&gt;&lt;/object&gt;&lt;object type=&quot;3&quot; unique_id=&quot;483074&quot;&gt;&lt;property id=&quot;20148&quot; value=&quot;5&quot;/&gt;&lt;property id=&quot;20300&quot; value=&quot;Slide 9 - &amp;quot;WDA SMACOF MDS (Multidimensional Scaling) using Harp on IU Big Red 2  Parallel Efficiency: on 100-300K sequences &amp;quot;&quot;/&gt;&lt;property id=&quot;20307&quot; value=&quot;264&quot;/&gt;&lt;/object&gt;&lt;object type=&quot;3&quot; unique_id=&quot;483075&quot;&gt;&lt;property id=&quot;20148&quot; value=&quot;5&quot;/&gt;&lt;property id=&quot;20300&quot; value=&quot;Slide 10&quot;/&gt;&lt;property id=&quot;20307&quot; value=&quot;265&quot;/&gt;&lt;/object&gt;&lt;object type=&quot;3&quot; unique_id=&quot;483076&quot;&gt;&lt;property id=&quot;20148&quot; value=&quot;5&quot;/&gt;&lt;property id=&quot;20300&quot; value=&quot;Slide 13 - &amp;quot;Data Analytics in SPIDAL&amp;quot;&quot;/&gt;&lt;property id=&quot;20307&quot; value=&quot;266&quot;/&gt;&lt;/object&gt;&lt;object type=&quot;3&quot; unique_id=&quot;483077&quot;&gt;&lt;property id=&quot;20148&quot; value=&quot;5&quot;/&gt;&lt;property id=&quot;20300&quot; value=&quot;Slide 14 - &amp;quot;Analytics and the DIKW Pipeline&amp;quot;&quot;/&gt;&lt;property id=&quot;20307&quot; value=&quot;267&quot;/&gt;&lt;/object&gt;&lt;object type=&quot;3&quot; unique_id=&quot;483078&quot;&gt;&lt;property id=&quot;20148&quot; value=&quot;5&quot;/&gt;&lt;property id=&quot;20300&quot; value=&quot;Slide 15 - &amp;quot;Strategy to Build SPIDAL&amp;quot;&quot;/&gt;&lt;property id=&quot;20307&quot; value=&quot;268&quot;/&gt;&lt;/object&gt;&lt;object type=&quot;3&quot; unique_id=&quot;483079&quot;&gt;&lt;property id=&quot;20148&quot; value=&quot;5&quot;/&gt;&lt;property id=&quot;20300&quot; value=&quot;Slide 16 - &amp;quot;Machine Learning in Network Science, Imaging in Computer Vision, Pathology, Polar Science, Biomolecular Simulation&quot;/&gt;&lt;property id=&quot;20307&quot; value=&quot;269&quot;/&gt;&lt;/object&gt;&lt;object type=&quot;3&quot; unique_id=&quot;483080&quot;&gt;&lt;property id=&quot;20148&quot; value=&quot;5&quot;/&gt;&lt;property id=&quot;20300&quot; value=&quot;Slide 17 - &amp;quot;Some specialized data analytics in SPIDAL&amp;quot;&quot;/&gt;&lt;property id=&quot;20307&quot; value=&quot;270&quot;/&gt;&lt;/object&gt;&lt;object type=&quot;3&quot; unique_id=&quot;483081&quot;&gt;&lt;property id=&quot;20148&quot; value=&quot;5&quot;/&gt;&lt;property id=&quot;20300&quot; value=&quot;Slide 18 - &amp;quot;Some Core Machine Learning Building Blocks&amp;quot;&quot;/&gt;&lt;property id=&quot;20307&quot; value=&quot;271&quot;/&gt;&lt;/object&gt;&lt;object type=&quot;3&quot; unique_id=&quot;483089&quot;&gt;&lt;property id=&quot;20148&quot; value=&quot;5&quot;/&gt;&lt;property id=&quot;20300&quot; value=&quot;Slide 19 - &amp;quot;Parallel Data Mining&amp;quot;&quot;/&gt;&lt;property id=&quot;20307&quot; value=&quot;279&quot;/&gt;&lt;/object&gt;&lt;object type=&quot;3&quot; unique_id=&quot;483095&quot;&gt;&lt;property id=&quot;20148&quot; value=&quot;5&quot;/&gt;&lt;property id=&quot;20300&quot; value=&quot;Slide 34&quot;/&gt;&lt;property id=&quot;20307&quot; value=&quot;285&quot;/&gt;&lt;/object&gt;&lt;object type=&quot;3&quot; unique_id=&quot;483096&quot;&gt;&lt;property id=&quot;20148&quot; value=&quot;5&quot;/&gt;&lt;property id=&quot;20300&quot; value=&quot;Slide 35 - &amp;quot;OctTree for 100K sample of Fungi&amp;quot;&quot;/&gt;&lt;property id=&quot;20307&quot; value=&quot;286&quot;/&gt;&lt;/object&gt;&lt;object type=&quot;3&quot; unique_id=&quot;483097&quot;&gt;&lt;property id=&quot;20148&quot; value=&quot;5&quot;/&gt;&lt;property id=&quot;20300&quot; value=&quot;Slide 37 - &amp;quot;Some Futures&amp;quot;&quot;/&gt;&lt;property id=&quot;20307&quot; value=&quot;287&quot;/&gt;&lt;/object&gt;&lt;object type=&quot;3&quot; unique_id=&quot;483098&quot;&gt;&lt;property id=&quot;20148&quot; value=&quot;5&quot;/&gt;&lt;property id=&quot;20300&quot; value=&quot;Slide 38 - &amp;quot;Java Grande&amp;quot;&quot;/&gt;&lt;property id=&quot;20307&quot; value=&quot;288&quot;/&gt;&lt;/object&gt;&lt;object type=&quot;3&quot; unique_id=&quot;483099&quot;&gt;&lt;property id=&quot;20148&quot; value=&quot;5&quot;/&gt;&lt;property id=&quot;20300&quot; value=&quot;Slide 39 - &amp;quot;Java Grande&amp;quot;&quot;/&gt;&lt;property id=&quot;20307&quot; value=&quot;289&quot;/&gt;&lt;/object&gt;&lt;object type=&quot;3&quot; unique_id=&quot;483100&quot;&gt;&lt;property id=&quot;20148&quot; value=&quot;5&quot;/&gt;&lt;property id=&quot;20300&quot; value=&quot;Slide 40 - &amp;quot;Performance of MPI Kernel Operations&amp;quot;&quot;/&gt;&lt;property id=&quot;20307&quot; value=&quot;290&quot;/&gt;&lt;/object&gt;&lt;object type=&quot;3&quot; unique_id=&quot;483101&quot;&gt;&lt;property id=&quot;20148&quot; value=&quot;5&quot;/&gt;&lt;property id=&quot;20300&quot; value=&quot;Slide 41 - &amp;quot;Java Grande   and C# on 40K point DAPWC Clustering Very sensitive to threads v MPI&amp;quot;&quot;/&gt;&lt;property id=&quot;20307&quot; value=&quot;291&quot;/&gt;&lt;/object&gt;&lt;object type=&quot;3&quot; unique_id=&quot;483102&quot;&gt;&lt;property id=&quot;20148&quot; value=&quot;5&quot;/&gt;&lt;property id=&quot;20300&quot; value=&quot;Slide 42 - &amp;quot;Java  and C# on 12.6K point DAPWC Clustering&amp;quot;&quot;/&gt;&lt;property id=&quot;20307&quot; value=&quot;292&quot;/&gt;&lt;/object&gt;&lt;object type=&quot;3&quot; unique_id=&quot;483263&quot;&gt;&lt;property id=&quot;20148&quot; value=&quot;5&quot;/&gt;&lt;property id=&quot;20300&quot; value=&quot;Slide 11 - &amp;quot;Parallel Tweet Clustering with Storm&amp;quot;&quot;/&gt;&lt;property id=&quot;20307&quot; value=&quot;294&quot;/&gt;&lt;/object&gt;&lt;object type=&quot;3&quot; unique_id=&quot;483264&quot;&gt;&lt;property id=&quot;20148&quot; value=&quot;5&quot;/&gt;&lt;property id=&quot;20300&quot; value=&quot;Slide 12 - &amp;quot;Parallel Tweet Clustering with Storm&amp;quot;&quot;/&gt;&lt;property id=&quot;20307&quot; value=&quot;295&quot;/&gt;&lt;/object&gt;&lt;object type=&quot;3&quot; unique_id=&quot;497037&quot;&gt;&lt;property id=&quot;20148&quot; value=&quot;5&quot;/&gt;&lt;property id=&quot;20300&quot; value=&quot;Slide 20 - &amp;quot;Remarks on Parallelism I&amp;quot;&quot;/&gt;&lt;property id=&quot;20307&quot; value=&quot;296&quot;/&gt;&lt;/object&gt;&lt;object type=&quot;3&quot; unique_id=&quot;497038&quot;&gt;&lt;property id=&quot;20148&quot; value=&quot;5&quot;/&gt;&lt;property id=&quot;20300&quot; value=&quot;Slide 21 - &amp;quot;Remarks on Parallelism II&amp;quot;&quot;/&gt;&lt;property id=&quot;20307&quot; value=&quot;306&quot;/&gt;&lt;/object&gt;&lt;object type=&quot;3&quot; unique_id=&quot;497039&quot;&gt;&lt;property id=&quot;20148&quot; value=&quot;5&quot;/&gt;&lt;property id=&quot;20300&quot; value=&quot;Slide 22 - &amp;quot;Remarks on Parallelism III&amp;quot;&quot;/&gt;&lt;property id=&quot;20307&quot; value=&quot;297&quot;/&gt;&lt;/object&gt;&lt;object type=&quot;3&quot; unique_id=&quot;497040&quot;&gt;&lt;property id=&quot;20148&quot; value=&quot;5&quot;/&gt;&lt;property id=&quot;20300&quot; value=&quot;Slide 23 - &amp;quot;Structure of Parameters&amp;quot;&quot;/&gt;&lt;property id=&quot;20307&quot; value=&quot;307&quot;/&gt;&lt;/object&gt;&lt;object type=&quot;3&quot; unique_id=&quot;497041&quot;&gt;&lt;property id=&quot;20148&quot; value=&quot;5&quot;/&gt;&lt;property id=&quot;20300&quot; value=&quot;Slide 24 - &amp;quot;Robustness from Deterministic Annealing&amp;quot;&quot;/&gt;&lt;property id=&quot;20307&quot; value=&quot;308&quot;/&gt;&lt;/object&gt;&lt;object type=&quot;3&quot; unique_id=&quot;497042&quot;&gt;&lt;property id=&quot;20148&quot; value=&quot;5&quot;/&gt;&lt;property id=&quot;20300&quot; value=&quot;Slide 25 - &amp;quot;More Efficient Parallelism&amp;quot;&quot;/&gt;&lt;property id=&quot;20307&quot; value=&quot;309&quot;/&gt;&lt;/object&gt;&lt;object type=&quot;3&quot; unique_id=&quot;497043&quot;&gt;&lt;property id=&quot;20148&quot; value=&quot;5&quot;/&gt;&lt;property id=&quot;20300&quot; value=&quot;Slide 31&quot;/&gt;&lt;property id=&quot;20307&quot; value=&quot;298&quot;/&gt;&lt;/object&gt;&lt;object type=&quot;3&quot; unique_id=&quot;497044&quot;&gt;&lt;property id=&quot;20148&quot; value=&quot;5&quot;/&gt;&lt;property id=&quot;20300&quot; value=&quot;Slide 33&quot;/&gt;&lt;property id=&quot;20307&quot; value=&quot;299&quot;/&gt;&lt;/object&gt;&lt;object type=&quot;3&quot; unique_id=&quot;497047&quot;&gt;&lt;property id=&quot;20148&quot; value=&quot;5&quot;/&gt;&lt;property id=&quot;20300&quot; value=&quot;Slide 36 - &amp;quot;Algorithm Challenges&amp;quot;&quot;/&gt;&lt;property id=&quot;20307&quot; value=&quot;305&quot;/&gt;&lt;/object&gt;&lt;object type=&quot;3&quot; unique_id=&quot;497293&quot;&gt;&lt;property id=&quot;20148&quot; value=&quot;5&quot;/&gt;&lt;property id=&quot;20300&quot; value=&quot;Slide 2 - &amp;quot;Parallel Data Analytics&amp;quot;&quot;/&gt;&lt;property id=&quot;20307&quot; value=&quot;310&quot;/&gt;&lt;/object&gt;&lt;object type=&quot;3&quot; unique_id=&quot;497764&quot;&gt;&lt;property id=&quot;20148&quot; value=&quot;5&quot;/&gt;&lt;property id=&quot;20300&quot; value=&quot;Slide 26 - &amp;quot;SPIDAL Examples &amp;quot;&quot;/&gt;&lt;property id=&quot;20307&quot; value=&quot;311&quot;/&gt;&lt;/object&gt;&lt;object type=&quot;3&quot; unique_id=&quot;497765&quot;&gt;&lt;property id=&quot;20148&quot; value=&quot;5&quot;/&gt;&lt;property id=&quot;20300&quot; value=&quot;Slide 27 - &amp;quot;The brownish triangles are stray peaks outside any cluster.  The colored hexagons are peaks inside clusters with t&quot;/&gt;&lt;property id=&quot;20307&quot; value=&quot;312&quot;/&gt;&lt;/object&gt;&lt;object type=&quot;3&quot; unique_id=&quot;497766&quot;&gt;&lt;property id=&quot;20148&quot; value=&quot;5&quot;/&gt;&lt;property id=&quot;20300&quot; value=&quot;Slide 28 - &amp;quot;“Divergent” Data Sample 23 True Sequences&amp;quot;&quot;/&gt;&lt;property id=&quot;20307&quot; value=&quot;313&quot;/&gt;&lt;/object&gt;&lt;object type=&quot;3&quot; unique_id=&quot;497767&quot;&gt;&lt;property id=&quot;20148&quot; value=&quot;5&quot;/&gt;&lt;property id=&quot;20300&quot; value=&quot;Slide 29 - &amp;quot;Protein Universe Browser for COG Sequences with a few illustrative biologically identified clusters&amp;quot;&quot;/&gt;&lt;property id=&quot;20307&quot; value=&quot;314&quot;/&gt;&lt;/object&gt;&lt;object type=&quot;3&quot; unique_id=&quot;497768&quot;&gt;&lt;property id=&quot;20148&quot; value=&quot;5&quot;/&gt;&lt;property id=&quot;20300&quot; value=&quot;Slide 30 - &amp;quot;Heatmap of biology distance (Needleman-Wunsch) vs 3D Euclidean Distances&amp;quot;&quot;/&gt;&lt;property id=&quot;20307&quot; value=&quot;315&quot;/&gt;&lt;/object&gt;&lt;object type=&quot;3&quot; unique_id=&quot;497769&quot;&gt;&lt;property id=&quot;20148&quot; value=&quot;5&quot;/&gt;&lt;property id=&quot;20300&quot; value=&quot;Slide 32&quot;/&gt;&lt;property id=&quot;20307&quot; value=&quot;317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5E7E55EF-91C4-46AD-A2F6-5E8BE962743F}"/>
  <p:tag name="ATHENA.CUSTOMXMLCONTENT" val="&lt;?xml version=&quot;1.0&quot;?&gt;&lt;athena xmlns=&quot;http://schemas.microsoft.com/edu/athena&quot; version=&quot;0.1.1819.0&quot;&gt;&lt;timings duration=&quot;88562&quot;/&gt;&lt;/athena&gt;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athena xmlns="http://schemas.microsoft.com/edu/athena" version="0.1.1819.0">
  <timings duration="88562"/>
</athena>
</file>

<file path=customXml/itemProps1.xml><?xml version="1.0" encoding="utf-8"?>
<ds:datastoreItem xmlns:ds="http://schemas.openxmlformats.org/officeDocument/2006/customXml" ds:itemID="{66F922C2-5FFC-4D1B-8E89-EFEC943F3ED0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2432</Words>
  <Application>Microsoft Office PowerPoint</Application>
  <PresentationFormat>On-screen Show (4:3)</PresentationFormat>
  <Paragraphs>484</Paragraphs>
  <Slides>42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MS Mincho</vt:lpstr>
      <vt:lpstr>ＭＳ Ｐゴシック</vt:lpstr>
      <vt:lpstr>Arial</vt:lpstr>
      <vt:lpstr>Calibri</vt:lpstr>
      <vt:lpstr>Calibri Light</vt:lpstr>
      <vt:lpstr>Franklin Gothic Demi</vt:lpstr>
      <vt:lpstr>Franklin Gothic Medium</vt:lpstr>
      <vt:lpstr>Symbol</vt:lpstr>
      <vt:lpstr>Times New Roman</vt:lpstr>
      <vt:lpstr>Wingdings</vt:lpstr>
      <vt:lpstr>Office Theme</vt:lpstr>
      <vt:lpstr>1_Office Theme</vt:lpstr>
      <vt:lpstr>Data Mining Runtime Software and Algorithms </vt:lpstr>
      <vt:lpstr>Parallel Data Analytics</vt:lpstr>
      <vt:lpstr>Iterative MapReduce Implementing HPC-ABDS</vt:lpstr>
      <vt:lpstr>Why worry about Iteration?</vt:lpstr>
      <vt:lpstr>Using Optimal “Collective” Operations</vt:lpstr>
      <vt:lpstr>Kmeans and (Iterative) MapReduce</vt:lpstr>
      <vt:lpstr>Harp Design</vt:lpstr>
      <vt:lpstr>Features of Harp Hadoop Plugin</vt:lpstr>
      <vt:lpstr>WDA SMACOF MDS (Multidimensional Scaling) using Harp on IU Big Red 2  Parallel Efficiency: on 100-300K sequences </vt:lpstr>
      <vt:lpstr>PowerPoint Presentation</vt:lpstr>
      <vt:lpstr>Parallel Tweet Clustering with Storm</vt:lpstr>
      <vt:lpstr>Parallel Tweet Clustering with Storm</vt:lpstr>
      <vt:lpstr>Data Analytics in SPIDAL</vt:lpstr>
      <vt:lpstr>Analytics and the DIKW Pipeline</vt:lpstr>
      <vt:lpstr>Strategy to Build SPIDAL</vt:lpstr>
      <vt:lpstr>Machine Learning in Network Science, Imaging in Computer Vision, Pathology, Polar Science, Biomolecular Simulations</vt:lpstr>
      <vt:lpstr>Some specialized data analytics in SPIDAL</vt:lpstr>
      <vt:lpstr>Some Core Machine Learning Building Blocks</vt:lpstr>
      <vt:lpstr>Parallel Data Mining</vt:lpstr>
      <vt:lpstr>Remarks on Parallelism I</vt:lpstr>
      <vt:lpstr>Remarks on Parallelism II</vt:lpstr>
      <vt:lpstr>Remarks on Parallelism III</vt:lpstr>
      <vt:lpstr>Structure of Parameters</vt:lpstr>
      <vt:lpstr>Robustness from Deterministic Annealing</vt:lpstr>
      <vt:lpstr>More Efficient Parallelism</vt:lpstr>
      <vt:lpstr>SPIDAL Examples </vt:lpstr>
      <vt:lpstr>The brownish triangles are stray peaks outside any cluster.  The colored hexagons are peaks inside clusters with the white hexagons being determined cluster center</vt:lpstr>
      <vt:lpstr>“Divergent” Data Sample 23 True Sequences</vt:lpstr>
      <vt:lpstr>Protein Universe Browser for COG Sequences with a few illustrative biologically identified clusters</vt:lpstr>
      <vt:lpstr>Heatmap of biology distance (Needleman-Wunsch) vs 3D Euclidean Distances</vt:lpstr>
      <vt:lpstr>PowerPoint Presentation</vt:lpstr>
      <vt:lpstr>PowerPoint Presentation</vt:lpstr>
      <vt:lpstr>PowerPoint Presentation</vt:lpstr>
      <vt:lpstr>PowerPoint Presentation</vt:lpstr>
      <vt:lpstr>OctTree for 100K sample of Fungi</vt:lpstr>
      <vt:lpstr>Algorithm Challenges</vt:lpstr>
      <vt:lpstr>Some Futures</vt:lpstr>
      <vt:lpstr>Java Grande</vt:lpstr>
      <vt:lpstr>Java Grande</vt:lpstr>
      <vt:lpstr>Performance of MPI Kernel Operations</vt:lpstr>
      <vt:lpstr>Java Grande   and C# on 40K point DAPWC Clustering Very sensitive to threads v MPI</vt:lpstr>
      <vt:lpstr>Java  and C# on 12.6K point DAPWC Clustering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Runtime Software and Algorithms </dc:title>
  <dc:creator>Geoffrey Fox</dc:creator>
  <cp:lastModifiedBy>Geoffrey Fox</cp:lastModifiedBy>
  <cp:revision>11</cp:revision>
  <dcterms:created xsi:type="dcterms:W3CDTF">2015-01-26T08:16:32Z</dcterms:created>
  <dcterms:modified xsi:type="dcterms:W3CDTF">2015-01-27T11:02:07Z</dcterms:modified>
</cp:coreProperties>
</file>