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78" r:id="rId7"/>
  </p:sldMasterIdLst>
  <p:notesMasterIdLst>
    <p:notesMasterId r:id="rId17"/>
  </p:notesMasterIdLst>
  <p:sldIdLst>
    <p:sldId id="562" r:id="rId8"/>
    <p:sldId id="548" r:id="rId9"/>
    <p:sldId id="552" r:id="rId10"/>
    <p:sldId id="555" r:id="rId11"/>
    <p:sldId id="556" r:id="rId12"/>
    <p:sldId id="557" r:id="rId13"/>
    <p:sldId id="558" r:id="rId14"/>
    <p:sldId id="559" r:id="rId15"/>
    <p:sldId id="560"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30838"/>
    <a:srgbClr val="D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7" autoAdjust="0"/>
    <p:restoredTop sz="94660"/>
  </p:normalViewPr>
  <p:slideViewPr>
    <p:cSldViewPr snapToGrid="0">
      <p:cViewPr varScale="1">
        <p:scale>
          <a:sx n="58" d="100"/>
          <a:sy n="58" d="100"/>
        </p:scale>
        <p:origin x="54"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193D97-990E-4D64-8633-E9D59DB93F15}" type="datetimeFigureOut">
              <a:rPr lang="en-US" smtClean="0"/>
              <a:t>1/25/2015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62EA5A-934B-489E-9669-446352536884}" type="slidenum">
              <a:rPr lang="en-US" smtClean="0"/>
              <a:t>‹#›</a:t>
            </a:fld>
            <a:endParaRPr lang="en-US"/>
          </a:p>
        </p:txBody>
      </p:sp>
    </p:spTree>
    <p:extLst>
      <p:ext uri="{BB962C8B-B14F-4D97-AF65-F5344CB8AC3E}">
        <p14:creationId xmlns:p14="http://schemas.microsoft.com/office/powerpoint/2010/main" val="1408863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D4677B-C5CE-4183-A13D-EB29CCD2130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161958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74917-5EB3-415D-9340-9CAA674FD7E8}" type="slidenum">
              <a:rPr lang="en-US" smtClean="0"/>
              <a:t>3</a:t>
            </a:fld>
            <a:endParaRPr lang="en-US"/>
          </a:p>
        </p:txBody>
      </p:sp>
    </p:spTree>
    <p:extLst>
      <p:ext uri="{BB962C8B-B14F-4D97-AF65-F5344CB8AC3E}">
        <p14:creationId xmlns:p14="http://schemas.microsoft.com/office/powerpoint/2010/main" val="1658508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74917-5EB3-415D-9340-9CAA674FD7E8}" type="slidenum">
              <a:rPr lang="en-US" smtClean="0"/>
              <a:t>4</a:t>
            </a:fld>
            <a:endParaRPr lang="en-US"/>
          </a:p>
        </p:txBody>
      </p:sp>
    </p:spTree>
    <p:extLst>
      <p:ext uri="{BB962C8B-B14F-4D97-AF65-F5344CB8AC3E}">
        <p14:creationId xmlns:p14="http://schemas.microsoft.com/office/powerpoint/2010/main" val="1819018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74917-5EB3-415D-9340-9CAA674FD7E8}" type="slidenum">
              <a:rPr lang="en-US" smtClean="0"/>
              <a:t>5</a:t>
            </a:fld>
            <a:endParaRPr lang="en-US"/>
          </a:p>
        </p:txBody>
      </p:sp>
    </p:spTree>
    <p:extLst>
      <p:ext uri="{BB962C8B-B14F-4D97-AF65-F5344CB8AC3E}">
        <p14:creationId xmlns:p14="http://schemas.microsoft.com/office/powerpoint/2010/main" val="367397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74917-5EB3-415D-9340-9CAA674FD7E8}" type="slidenum">
              <a:rPr lang="en-US" smtClean="0"/>
              <a:t>6</a:t>
            </a:fld>
            <a:endParaRPr lang="en-US"/>
          </a:p>
        </p:txBody>
      </p:sp>
    </p:spTree>
    <p:extLst>
      <p:ext uri="{BB962C8B-B14F-4D97-AF65-F5344CB8AC3E}">
        <p14:creationId xmlns:p14="http://schemas.microsoft.com/office/powerpoint/2010/main" val="3600874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74917-5EB3-415D-9340-9CAA674FD7E8}" type="slidenum">
              <a:rPr lang="en-US" smtClean="0"/>
              <a:t>7</a:t>
            </a:fld>
            <a:endParaRPr lang="en-US"/>
          </a:p>
        </p:txBody>
      </p:sp>
    </p:spTree>
    <p:extLst>
      <p:ext uri="{BB962C8B-B14F-4D97-AF65-F5344CB8AC3E}">
        <p14:creationId xmlns:p14="http://schemas.microsoft.com/office/powerpoint/2010/main" val="4280080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74917-5EB3-415D-9340-9CAA674FD7E8}" type="slidenum">
              <a:rPr lang="en-US" smtClean="0"/>
              <a:t>8</a:t>
            </a:fld>
            <a:endParaRPr lang="en-US"/>
          </a:p>
        </p:txBody>
      </p:sp>
    </p:spTree>
    <p:extLst>
      <p:ext uri="{BB962C8B-B14F-4D97-AF65-F5344CB8AC3E}">
        <p14:creationId xmlns:p14="http://schemas.microsoft.com/office/powerpoint/2010/main" val="2736906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174917-5EB3-415D-9340-9CAA674FD7E8}" type="slidenum">
              <a:rPr lang="en-US" smtClean="0"/>
              <a:t>9</a:t>
            </a:fld>
            <a:endParaRPr lang="en-US"/>
          </a:p>
        </p:txBody>
      </p:sp>
    </p:spTree>
    <p:extLst>
      <p:ext uri="{BB962C8B-B14F-4D97-AF65-F5344CB8AC3E}">
        <p14:creationId xmlns:p14="http://schemas.microsoft.com/office/powerpoint/2010/main" val="2740591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1" name="Rectangle 30"/>
          <p:cNvSpPr/>
          <p:nvPr userDrawn="1"/>
        </p:nvSpPr>
        <p:spPr>
          <a:xfrm>
            <a:off x="2914774" y="1581593"/>
            <a:ext cx="9316689" cy="527311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dirty="0"/>
          </a:p>
        </p:txBody>
      </p:sp>
      <p:sp>
        <p:nvSpPr>
          <p:cNvPr id="33" name="Text Placeholder 2"/>
          <p:cNvSpPr txBox="1">
            <a:spLocks/>
          </p:cNvSpPr>
          <p:nvPr userDrawn="1"/>
        </p:nvSpPr>
        <p:spPr>
          <a:xfrm>
            <a:off x="3412155" y="2544318"/>
            <a:ext cx="8789470" cy="3786600"/>
          </a:xfrm>
          <a:prstGeom prst="rect">
            <a:avLst/>
          </a:prstGeom>
        </p:spPr>
        <p:txBody>
          <a:bodyPr>
            <a:normAutofit/>
          </a:bodyPr>
          <a:lstStyle>
            <a:lvl1pPr marL="0" indent="0" algn="r" defTabSz="914400" rtl="0" eaLnBrk="1" latinLnBrk="0" hangingPunct="1">
              <a:lnSpc>
                <a:spcPct val="90000"/>
              </a:lnSpc>
              <a:spcBef>
                <a:spcPts val="1000"/>
              </a:spcBef>
              <a:buFont typeface="Arial" panose="020B0604020202020204" pitchFamily="34" charset="0"/>
              <a:buNone/>
              <a:defRPr sz="2200" b="1"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US" dirty="0" smtClean="0"/>
          </a:p>
        </p:txBody>
      </p:sp>
      <p:sp>
        <p:nvSpPr>
          <p:cNvPr id="38" name="Footer Placeholder 4"/>
          <p:cNvSpPr>
            <a:spLocks noGrp="1"/>
          </p:cNvSpPr>
          <p:nvPr>
            <p:ph type="ftr" sz="quarter" idx="3"/>
          </p:nvPr>
        </p:nvSpPr>
        <p:spPr>
          <a:xfrm>
            <a:off x="2904668" y="6393782"/>
            <a:ext cx="9268282" cy="464217"/>
          </a:xfrm>
          <a:prstGeom prst="rect">
            <a:avLst/>
          </a:prstGeom>
          <a:noFill/>
        </p:spPr>
        <p:txBody>
          <a:bodyPr/>
          <a:lstStyle>
            <a:lvl1pPr algn="ctr">
              <a:defRPr sz="2400" b="1">
                <a:solidFill>
                  <a:schemeClr val="tx1"/>
                </a:solidFill>
              </a:defRPr>
            </a:lvl1pPr>
          </a:lstStyle>
          <a:p>
            <a:r>
              <a:rPr lang="en-US" smtClean="0"/>
              <a:t>Cloud Computing Software</a:t>
            </a:r>
            <a:endParaRPr lang="en-US" dirty="0" smtClean="0"/>
          </a:p>
        </p:txBody>
      </p:sp>
      <p:sp>
        <p:nvSpPr>
          <p:cNvPr id="8" name="Text Placeholder 7"/>
          <p:cNvSpPr>
            <a:spLocks noGrp="1"/>
          </p:cNvSpPr>
          <p:nvPr>
            <p:ph type="body" sz="quarter" idx="10" hasCustomPrompt="1"/>
          </p:nvPr>
        </p:nvSpPr>
        <p:spPr>
          <a:xfrm>
            <a:off x="2895043" y="1584881"/>
            <a:ext cx="9277908" cy="4746069"/>
          </a:xfrm>
          <a:prstGeom prst="rect">
            <a:avLst/>
          </a:prstGeom>
        </p:spPr>
        <p:txBody>
          <a:bodyPr anchor="ctr" anchorCtr="0"/>
          <a:lstStyle>
            <a:lvl1pPr marL="0" indent="0" algn="ctr">
              <a:buFont typeface="Arial" panose="020B0604020202020204" pitchFamily="34" charset="0"/>
              <a:buNone/>
              <a:defRPr sz="2400" b="1" baseline="0"/>
            </a:lvl1pPr>
            <a:lvl2pPr marL="457200" indent="0" algn="r">
              <a:buNone/>
              <a:defRPr sz="1400" b="1"/>
            </a:lvl2pPr>
            <a:lvl3pPr marL="914400" indent="0" algn="r">
              <a:buNone/>
              <a:defRPr sz="1400" b="1"/>
            </a:lvl3pPr>
            <a:lvl4pPr marL="1371600" indent="0" algn="r">
              <a:buNone/>
              <a:defRPr sz="1400" b="1"/>
            </a:lvl4pPr>
            <a:lvl5pPr marL="1828800" indent="0" algn="r">
              <a:buNone/>
              <a:defRPr sz="1400" b="1"/>
            </a:lvl5pPr>
          </a:lstStyle>
          <a:p>
            <a:pPr lvl="0"/>
            <a:r>
              <a:rPr lang="en-US" dirty="0" smtClean="0"/>
              <a:t>Click to add your main information</a:t>
            </a:r>
          </a:p>
        </p:txBody>
      </p:sp>
      <p:sp>
        <p:nvSpPr>
          <p:cNvPr id="45" name="Title 44"/>
          <p:cNvSpPr>
            <a:spLocks noGrp="1"/>
          </p:cNvSpPr>
          <p:nvPr>
            <p:ph type="title"/>
          </p:nvPr>
        </p:nvSpPr>
        <p:spPr>
          <a:xfrm>
            <a:off x="3186386" y="358912"/>
            <a:ext cx="8694536" cy="890226"/>
          </a:xfrm>
          <a:prstGeom prst="rect">
            <a:avLst/>
          </a:prstGeom>
        </p:spPr>
        <p:txBody>
          <a:bodyPr/>
          <a:lstStyle>
            <a:lvl1pPr algn="ctr">
              <a:defRPr b="1"/>
            </a:lvl1pPr>
          </a:lstStyle>
          <a:p>
            <a:r>
              <a:rPr lang="en-US" dirty="0" smtClean="0"/>
              <a:t>Click to edit Master title style</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298" y="3188368"/>
            <a:ext cx="2874013" cy="3570539"/>
          </a:xfrm>
          <a:prstGeom prst="rect">
            <a:avLst/>
          </a:prstGeom>
        </p:spPr>
      </p:pic>
      <p:sp>
        <p:nvSpPr>
          <p:cNvPr id="34" name="Rectangle 33"/>
          <p:cNvSpPr/>
          <p:nvPr userDrawn="1"/>
        </p:nvSpPr>
        <p:spPr>
          <a:xfrm>
            <a:off x="-1" y="6757846"/>
            <a:ext cx="2875312" cy="100153"/>
          </a:xfrm>
          <a:prstGeom prst="rect">
            <a:avLst/>
          </a:prstGeom>
          <a:solidFill>
            <a:srgbClr val="B30838"/>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37" name="Date Placeholder 3"/>
          <p:cNvSpPr>
            <a:spLocks noGrp="1"/>
          </p:cNvSpPr>
          <p:nvPr>
            <p:ph type="dt" sz="half" idx="2"/>
          </p:nvPr>
        </p:nvSpPr>
        <p:spPr>
          <a:xfrm>
            <a:off x="1649373" y="6384860"/>
            <a:ext cx="1245669" cy="372986"/>
          </a:xfrm>
          <a:prstGeom prst="rect">
            <a:avLst/>
          </a:prstGeom>
          <a:solidFill>
            <a:schemeClr val="bg1"/>
          </a:solidFill>
        </p:spPr>
        <p:txBody>
          <a:bodyPr anchor="ctr"/>
          <a:lstStyle>
            <a:lvl1pPr algn="r">
              <a:defRPr sz="1400" b="1">
                <a:solidFill>
                  <a:schemeClr val="tx1"/>
                </a:solidFill>
              </a:defRPr>
            </a:lvl1pPr>
          </a:lstStyle>
          <a:p>
            <a:pPr algn="ctr"/>
            <a:r>
              <a:rPr lang="en-US" smtClean="0"/>
              <a:t>1/26/2015</a:t>
            </a:r>
            <a:endParaRPr lang="en-US" dirty="0"/>
          </a:p>
        </p:txBody>
      </p:sp>
      <p:sp>
        <p:nvSpPr>
          <p:cNvPr id="39" name="Slide Number Placeholder 5"/>
          <p:cNvSpPr>
            <a:spLocks noGrp="1"/>
          </p:cNvSpPr>
          <p:nvPr>
            <p:ph type="sldNum" sz="quarter" idx="4"/>
          </p:nvPr>
        </p:nvSpPr>
        <p:spPr>
          <a:xfrm>
            <a:off x="-9625" y="6370965"/>
            <a:ext cx="701040" cy="365125"/>
          </a:xfrm>
          <a:prstGeom prst="rect">
            <a:avLst/>
          </a:prstGeom>
          <a:solidFill>
            <a:schemeClr val="bg1"/>
          </a:solidFill>
        </p:spPr>
        <p:txBody>
          <a:bodyPr anchor="ctr"/>
          <a:lstStyle>
            <a:lvl1pPr algn="ctr">
              <a:defRPr sz="1600" b="1">
                <a:solidFill>
                  <a:schemeClr val="tx1"/>
                </a:solidFill>
              </a:defRPr>
            </a:lvl1pPr>
          </a:lstStyle>
          <a:p>
            <a:fld id="{39B2FC35-689C-482B-881D-27C85BFD1D21}" type="slidenum">
              <a:rPr lang="en-US" smtClean="0"/>
              <a:pPr/>
              <a:t>‹#›</a:t>
            </a:fld>
            <a:endParaRPr lang="en-US" dirty="0"/>
          </a:p>
        </p:txBody>
      </p:sp>
      <p:grpSp>
        <p:nvGrpSpPr>
          <p:cNvPr id="11" name="Group 10"/>
          <p:cNvGrpSpPr/>
          <p:nvPr userDrawn="1"/>
        </p:nvGrpSpPr>
        <p:grpSpPr>
          <a:xfrm>
            <a:off x="0" y="13063"/>
            <a:ext cx="3157845" cy="2453973"/>
            <a:chOff x="0" y="13063"/>
            <a:chExt cx="3157845" cy="2453973"/>
          </a:xfrm>
        </p:grpSpPr>
        <p:pic>
          <p:nvPicPr>
            <p:cNvPr id="12"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14189" t="1726" r="44421" b="21519"/>
            <a:stretch/>
          </p:blipFill>
          <p:spPr bwMode="auto">
            <a:xfrm>
              <a:off x="0" y="13063"/>
              <a:ext cx="3157845" cy="11624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54723" t="1726" r="14756" b="21519"/>
            <a:stretch/>
          </p:blipFill>
          <p:spPr bwMode="auto">
            <a:xfrm>
              <a:off x="356423" y="1304601"/>
              <a:ext cx="2328555" cy="11624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80902843"/>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311" y="818147"/>
            <a:ext cx="9316689" cy="6039852"/>
          </a:xfrm>
          <a:prstGeom prst="rect">
            <a:avLst/>
          </a:prstGeom>
        </p:spPr>
        <p:txBody>
          <a:bodyPr/>
          <a:lstStyle>
            <a:lvl1pPr marL="342900" indent="-342900" algn="l">
              <a:buFont typeface="Arial" panose="020B0604020202020204"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a:xfrm>
            <a:off x="2875311" y="0"/>
            <a:ext cx="9316689" cy="818147"/>
          </a:xfrm>
          <a:prstGeom prst="rect">
            <a:avLst/>
          </a:prstGeom>
        </p:spPr>
        <p:txBody>
          <a:bodyPr/>
          <a:lstStyle>
            <a:lvl1pPr algn="ctr">
              <a:defRPr b="1"/>
            </a:lvl1pPr>
          </a:lstStyle>
          <a:p>
            <a:r>
              <a:rPr lang="en-US" dirty="0" smtClean="0"/>
              <a:t>Click to edit Master title style</a:t>
            </a:r>
            <a:endParaRPr lang="en-US" dirty="0"/>
          </a:p>
        </p:txBody>
      </p:sp>
      <p:sp>
        <p:nvSpPr>
          <p:cNvPr id="16" name="Footer Placeholder 4"/>
          <p:cNvSpPr>
            <a:spLocks noGrp="1"/>
          </p:cNvSpPr>
          <p:nvPr>
            <p:ph type="ftr" sz="quarter" idx="11"/>
          </p:nvPr>
        </p:nvSpPr>
        <p:spPr>
          <a:xfrm>
            <a:off x="0" y="2824303"/>
            <a:ext cx="2875311" cy="364065"/>
          </a:xfrm>
          <a:prstGeom prst="rect">
            <a:avLst/>
          </a:prstGeom>
          <a:noFill/>
        </p:spPr>
        <p:txBody>
          <a:bodyPr/>
          <a:lstStyle>
            <a:lvl1pPr>
              <a:defRPr sz="1600" b="1">
                <a:solidFill>
                  <a:schemeClr val="tx1"/>
                </a:solidFill>
              </a:defRPr>
            </a:lvl1pPr>
          </a:lstStyle>
          <a:p>
            <a:r>
              <a:rPr lang="en-US" smtClean="0"/>
              <a:t>Cloud Computing Software</a:t>
            </a:r>
            <a:endParaRPr lang="en-US" dirty="0"/>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298" y="3188368"/>
            <a:ext cx="2874013" cy="3570539"/>
          </a:xfrm>
          <a:prstGeom prst="rect">
            <a:avLst/>
          </a:prstGeom>
        </p:spPr>
      </p:pic>
      <p:sp>
        <p:nvSpPr>
          <p:cNvPr id="11" name="Rectangle 10"/>
          <p:cNvSpPr/>
          <p:nvPr userDrawn="1"/>
        </p:nvSpPr>
        <p:spPr>
          <a:xfrm>
            <a:off x="-1" y="6757847"/>
            <a:ext cx="2875312" cy="100152"/>
          </a:xfrm>
          <a:prstGeom prst="rect">
            <a:avLst/>
          </a:prstGeom>
          <a:solidFill>
            <a:srgbClr val="B30838"/>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Slide Number Placeholder 5"/>
          <p:cNvSpPr>
            <a:spLocks noGrp="1"/>
          </p:cNvSpPr>
          <p:nvPr>
            <p:ph type="sldNum" sz="quarter" idx="12"/>
          </p:nvPr>
        </p:nvSpPr>
        <p:spPr>
          <a:xfrm>
            <a:off x="2322095" y="6437480"/>
            <a:ext cx="553216" cy="312151"/>
          </a:xfrm>
          <a:prstGeom prst="rect">
            <a:avLst/>
          </a:prstGeom>
          <a:solidFill>
            <a:schemeClr val="bg1"/>
          </a:solidFill>
        </p:spPr>
        <p:txBody>
          <a:bodyPr/>
          <a:lstStyle>
            <a:lvl1pPr>
              <a:defRPr sz="1200" b="1">
                <a:solidFill>
                  <a:schemeClr val="tx1"/>
                </a:solidFill>
              </a:defRPr>
            </a:lvl1pPr>
          </a:lstStyle>
          <a:p>
            <a:fld id="{39B2FC35-689C-482B-881D-27C85BFD1D21}" type="slidenum">
              <a:rPr lang="en-US" smtClean="0"/>
              <a:pPr/>
              <a:t>‹#›</a:t>
            </a:fld>
            <a:endParaRPr lang="en-US" dirty="0"/>
          </a:p>
        </p:txBody>
      </p:sp>
      <p:sp>
        <p:nvSpPr>
          <p:cNvPr id="15" name="Date Placeholder 3"/>
          <p:cNvSpPr>
            <a:spLocks noGrp="1"/>
          </p:cNvSpPr>
          <p:nvPr>
            <p:ph type="dt" sz="half" idx="10"/>
          </p:nvPr>
        </p:nvSpPr>
        <p:spPr>
          <a:xfrm>
            <a:off x="0" y="6509308"/>
            <a:ext cx="1034171" cy="232107"/>
          </a:xfrm>
          <a:prstGeom prst="rect">
            <a:avLst/>
          </a:prstGeom>
          <a:solidFill>
            <a:schemeClr val="bg1"/>
          </a:solidFill>
        </p:spPr>
        <p:txBody>
          <a:bodyPr/>
          <a:lstStyle>
            <a:lvl1pPr algn="r">
              <a:defRPr sz="1200" b="1">
                <a:solidFill>
                  <a:schemeClr val="tx1"/>
                </a:solidFill>
              </a:defRPr>
            </a:lvl1pPr>
          </a:lstStyle>
          <a:p>
            <a:r>
              <a:rPr lang="en-US" smtClean="0"/>
              <a:t>1/26/2015</a:t>
            </a:r>
            <a:endParaRPr lang="en-US" dirty="0"/>
          </a:p>
        </p:txBody>
      </p:sp>
      <p:grpSp>
        <p:nvGrpSpPr>
          <p:cNvPr id="9" name="Group 8"/>
          <p:cNvGrpSpPr/>
          <p:nvPr userDrawn="1"/>
        </p:nvGrpSpPr>
        <p:grpSpPr>
          <a:xfrm>
            <a:off x="0" y="13063"/>
            <a:ext cx="3157845" cy="2453973"/>
            <a:chOff x="0" y="13063"/>
            <a:chExt cx="3157845" cy="2453973"/>
          </a:xfrm>
        </p:grpSpPr>
        <p:pic>
          <p:nvPicPr>
            <p:cNvPr id="10"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14189" t="1726" r="44421" b="21519"/>
            <a:stretch/>
          </p:blipFill>
          <p:spPr bwMode="auto">
            <a:xfrm>
              <a:off x="0" y="13063"/>
              <a:ext cx="3157845" cy="11624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54723" t="1726" r="14756" b="21519"/>
            <a:stretch/>
          </p:blipFill>
          <p:spPr bwMode="auto">
            <a:xfrm>
              <a:off x="356423" y="1304601"/>
              <a:ext cx="2328555" cy="11624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49682339"/>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2327" y="355299"/>
            <a:ext cx="8610600" cy="1293028"/>
          </a:xfrm>
          <a:prstGeom prst="rect">
            <a:avLst/>
          </a:prstGeom>
        </p:spPr>
        <p:txBody>
          <a:bodyPr/>
          <a:lstStyle>
            <a:lvl1pPr algn="ctr">
              <a:defRPr b="1"/>
            </a:lvl1pPr>
          </a:lstStyle>
          <a:p>
            <a:r>
              <a:rPr lang="en-US" smtClean="0"/>
              <a:t>Click to edit Master title style</a:t>
            </a:r>
            <a:endParaRPr lang="en-US"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298" y="3188368"/>
            <a:ext cx="2874013" cy="3570539"/>
          </a:xfrm>
          <a:prstGeom prst="rect">
            <a:avLst/>
          </a:prstGeom>
        </p:spPr>
      </p:pic>
      <p:sp>
        <p:nvSpPr>
          <p:cNvPr id="7" name="Rectangle 6"/>
          <p:cNvSpPr/>
          <p:nvPr userDrawn="1"/>
        </p:nvSpPr>
        <p:spPr>
          <a:xfrm>
            <a:off x="-1" y="6757846"/>
            <a:ext cx="2875312" cy="100153"/>
          </a:xfrm>
          <a:prstGeom prst="rect">
            <a:avLst/>
          </a:prstGeom>
          <a:solidFill>
            <a:srgbClr val="B30838"/>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1649373" y="6384860"/>
            <a:ext cx="1245669" cy="372986"/>
          </a:xfrm>
          <a:prstGeom prst="rect">
            <a:avLst/>
          </a:prstGeom>
          <a:solidFill>
            <a:schemeClr val="bg1"/>
          </a:solidFill>
        </p:spPr>
        <p:txBody>
          <a:bodyPr anchor="ctr"/>
          <a:lstStyle>
            <a:lvl1pPr algn="r">
              <a:defRPr sz="1400" b="1">
                <a:solidFill>
                  <a:schemeClr val="tx1"/>
                </a:solidFill>
              </a:defRPr>
            </a:lvl1pPr>
          </a:lstStyle>
          <a:p>
            <a:pPr algn="ctr"/>
            <a:r>
              <a:rPr lang="en-US" smtClean="0"/>
              <a:t>1/26/2015</a:t>
            </a:r>
            <a:endParaRPr lang="en-US" dirty="0"/>
          </a:p>
        </p:txBody>
      </p:sp>
      <p:sp>
        <p:nvSpPr>
          <p:cNvPr id="9" name="Slide Number Placeholder 5"/>
          <p:cNvSpPr>
            <a:spLocks noGrp="1"/>
          </p:cNvSpPr>
          <p:nvPr>
            <p:ph type="sldNum" sz="quarter" idx="4"/>
          </p:nvPr>
        </p:nvSpPr>
        <p:spPr>
          <a:xfrm>
            <a:off x="-9625" y="6370965"/>
            <a:ext cx="701040" cy="365125"/>
          </a:xfrm>
          <a:prstGeom prst="rect">
            <a:avLst/>
          </a:prstGeom>
          <a:solidFill>
            <a:schemeClr val="bg1"/>
          </a:solidFill>
        </p:spPr>
        <p:txBody>
          <a:bodyPr anchor="ctr"/>
          <a:lstStyle>
            <a:lvl1pPr algn="ctr">
              <a:defRPr sz="1600" b="1">
                <a:solidFill>
                  <a:schemeClr val="tx1"/>
                </a:solidFill>
              </a:defRPr>
            </a:lvl1pPr>
          </a:lstStyle>
          <a:p>
            <a:fld id="{39B2FC35-689C-482B-881D-27C85BFD1D21}" type="slidenum">
              <a:rPr lang="en-US" smtClean="0"/>
              <a:pPr/>
              <a:t>‹#›</a:t>
            </a:fld>
            <a:endParaRPr lang="en-US" dirty="0"/>
          </a:p>
        </p:txBody>
      </p:sp>
      <p:sp>
        <p:nvSpPr>
          <p:cNvPr id="10" name="Footer Placeholder 4"/>
          <p:cNvSpPr>
            <a:spLocks noGrp="1"/>
          </p:cNvSpPr>
          <p:nvPr>
            <p:ph type="ftr" sz="quarter" idx="11"/>
          </p:nvPr>
        </p:nvSpPr>
        <p:spPr>
          <a:xfrm>
            <a:off x="0" y="2824303"/>
            <a:ext cx="2875311" cy="364065"/>
          </a:xfrm>
          <a:prstGeom prst="rect">
            <a:avLst/>
          </a:prstGeom>
          <a:noFill/>
        </p:spPr>
        <p:txBody>
          <a:bodyPr/>
          <a:lstStyle>
            <a:lvl1pPr>
              <a:defRPr sz="1600" b="1">
                <a:solidFill>
                  <a:schemeClr val="tx1"/>
                </a:solidFill>
              </a:defRPr>
            </a:lvl1pPr>
          </a:lstStyle>
          <a:p>
            <a:r>
              <a:rPr lang="en-US" smtClean="0"/>
              <a:t>Cloud Computing Software</a:t>
            </a:r>
            <a:endParaRPr lang="en-US" dirty="0"/>
          </a:p>
        </p:txBody>
      </p:sp>
      <p:grpSp>
        <p:nvGrpSpPr>
          <p:cNvPr id="11" name="Group 10"/>
          <p:cNvGrpSpPr/>
          <p:nvPr userDrawn="1"/>
        </p:nvGrpSpPr>
        <p:grpSpPr>
          <a:xfrm>
            <a:off x="0" y="13063"/>
            <a:ext cx="3157845" cy="2453973"/>
            <a:chOff x="0" y="13063"/>
            <a:chExt cx="3157845" cy="2453973"/>
          </a:xfrm>
        </p:grpSpPr>
        <p:pic>
          <p:nvPicPr>
            <p:cNvPr id="12"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14189" t="1726" r="44421" b="21519"/>
            <a:stretch/>
          </p:blipFill>
          <p:spPr bwMode="auto">
            <a:xfrm>
              <a:off x="0" y="13063"/>
              <a:ext cx="3157845" cy="11624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54723" t="1726" r="14756" b="21519"/>
            <a:stretch/>
          </p:blipFill>
          <p:spPr bwMode="auto">
            <a:xfrm>
              <a:off x="356423" y="1304601"/>
              <a:ext cx="2328555" cy="11624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7352983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298" y="3188368"/>
            <a:ext cx="2874013" cy="3570539"/>
          </a:xfrm>
          <a:prstGeom prst="rect">
            <a:avLst/>
          </a:prstGeom>
        </p:spPr>
      </p:pic>
      <p:sp>
        <p:nvSpPr>
          <p:cNvPr id="7" name="Rectangle 6"/>
          <p:cNvSpPr/>
          <p:nvPr userDrawn="1"/>
        </p:nvSpPr>
        <p:spPr>
          <a:xfrm>
            <a:off x="-1" y="6757846"/>
            <a:ext cx="2875312" cy="100153"/>
          </a:xfrm>
          <a:prstGeom prst="rect">
            <a:avLst/>
          </a:prstGeom>
          <a:solidFill>
            <a:srgbClr val="B30838"/>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1649373" y="6384860"/>
            <a:ext cx="1245669" cy="372986"/>
          </a:xfrm>
          <a:prstGeom prst="rect">
            <a:avLst/>
          </a:prstGeom>
          <a:solidFill>
            <a:schemeClr val="bg1"/>
          </a:solidFill>
        </p:spPr>
        <p:txBody>
          <a:bodyPr anchor="ctr"/>
          <a:lstStyle>
            <a:lvl1pPr algn="r">
              <a:defRPr sz="1400" b="1">
                <a:solidFill>
                  <a:schemeClr val="tx1"/>
                </a:solidFill>
              </a:defRPr>
            </a:lvl1pPr>
          </a:lstStyle>
          <a:p>
            <a:pPr algn="ctr"/>
            <a:r>
              <a:rPr lang="en-US" smtClean="0"/>
              <a:t>1/26/2015</a:t>
            </a:r>
            <a:endParaRPr lang="en-US" dirty="0"/>
          </a:p>
        </p:txBody>
      </p:sp>
      <p:sp>
        <p:nvSpPr>
          <p:cNvPr id="9" name="Slide Number Placeholder 5"/>
          <p:cNvSpPr>
            <a:spLocks noGrp="1"/>
          </p:cNvSpPr>
          <p:nvPr>
            <p:ph type="sldNum" sz="quarter" idx="4"/>
          </p:nvPr>
        </p:nvSpPr>
        <p:spPr>
          <a:xfrm>
            <a:off x="-9625" y="6370965"/>
            <a:ext cx="701040" cy="365125"/>
          </a:xfrm>
          <a:prstGeom prst="rect">
            <a:avLst/>
          </a:prstGeom>
          <a:solidFill>
            <a:schemeClr val="bg1"/>
          </a:solidFill>
        </p:spPr>
        <p:txBody>
          <a:bodyPr anchor="ctr"/>
          <a:lstStyle>
            <a:lvl1pPr algn="ctr">
              <a:defRPr sz="1600" b="1">
                <a:solidFill>
                  <a:schemeClr val="tx1"/>
                </a:solidFill>
              </a:defRPr>
            </a:lvl1pPr>
          </a:lstStyle>
          <a:p>
            <a:fld id="{39B2FC35-689C-482B-881D-27C85BFD1D21}" type="slidenum">
              <a:rPr lang="en-US" smtClean="0"/>
              <a:pPr/>
              <a:t>‹#›</a:t>
            </a:fld>
            <a:endParaRPr lang="en-US" dirty="0"/>
          </a:p>
        </p:txBody>
      </p:sp>
      <p:sp>
        <p:nvSpPr>
          <p:cNvPr id="10" name="Footer Placeholder 4"/>
          <p:cNvSpPr>
            <a:spLocks noGrp="1"/>
          </p:cNvSpPr>
          <p:nvPr>
            <p:ph type="ftr" sz="quarter" idx="11"/>
          </p:nvPr>
        </p:nvSpPr>
        <p:spPr>
          <a:xfrm>
            <a:off x="0" y="2824303"/>
            <a:ext cx="2875311" cy="364065"/>
          </a:xfrm>
          <a:prstGeom prst="rect">
            <a:avLst/>
          </a:prstGeom>
          <a:noFill/>
        </p:spPr>
        <p:txBody>
          <a:bodyPr/>
          <a:lstStyle>
            <a:lvl1pPr>
              <a:defRPr sz="1600" b="1">
                <a:solidFill>
                  <a:schemeClr val="tx1"/>
                </a:solidFill>
              </a:defRPr>
            </a:lvl1pPr>
          </a:lstStyle>
          <a:p>
            <a:r>
              <a:rPr lang="en-US" smtClean="0"/>
              <a:t>Cloud Computing Software</a:t>
            </a:r>
            <a:endParaRPr lang="en-US" dirty="0"/>
          </a:p>
        </p:txBody>
      </p:sp>
      <p:grpSp>
        <p:nvGrpSpPr>
          <p:cNvPr id="11" name="Group 10"/>
          <p:cNvGrpSpPr/>
          <p:nvPr userDrawn="1"/>
        </p:nvGrpSpPr>
        <p:grpSpPr>
          <a:xfrm>
            <a:off x="0" y="13063"/>
            <a:ext cx="3157845" cy="2453973"/>
            <a:chOff x="0" y="13063"/>
            <a:chExt cx="3157845" cy="2453973"/>
          </a:xfrm>
        </p:grpSpPr>
        <p:pic>
          <p:nvPicPr>
            <p:cNvPr id="12"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14189" t="1726" r="44421" b="21519"/>
            <a:stretch/>
          </p:blipFill>
          <p:spPr bwMode="auto">
            <a:xfrm>
              <a:off x="0" y="13063"/>
              <a:ext cx="3157845" cy="11624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igDat 2015"/>
            <p:cNvPicPr>
              <a:picLocks noChangeAspect="1" noChangeArrowheads="1"/>
            </p:cNvPicPr>
            <p:nvPr/>
          </p:nvPicPr>
          <p:blipFill rotWithShape="1">
            <a:blip r:embed="rId3">
              <a:extLst>
                <a:ext uri="{28A0092B-C50C-407E-A947-70E740481C1C}">
                  <a14:useLocalDpi xmlns:a14="http://schemas.microsoft.com/office/drawing/2010/main" val="0"/>
                </a:ext>
              </a:extLst>
            </a:blip>
            <a:srcRect l="54723" t="1726" r="14756" b="21519"/>
            <a:stretch/>
          </p:blipFill>
          <p:spPr bwMode="auto">
            <a:xfrm>
              <a:off x="356423" y="1304601"/>
              <a:ext cx="2328555" cy="11624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5381898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1/26/2015</a:t>
            </a:r>
            <a:endParaRPr lang="en-US"/>
          </a:p>
        </p:txBody>
      </p:sp>
      <p:sp>
        <p:nvSpPr>
          <p:cNvPr id="5" name="Footer Placeholder 4"/>
          <p:cNvSpPr>
            <a:spLocks noGrp="1"/>
          </p:cNvSpPr>
          <p:nvPr>
            <p:ph type="ftr" sz="quarter" idx="11"/>
          </p:nvPr>
        </p:nvSpPr>
        <p:spPr/>
        <p:txBody>
          <a:bodyPr/>
          <a:lstStyle>
            <a:lvl1pPr>
              <a:defRPr/>
            </a:lvl1pPr>
          </a:lstStyle>
          <a:p>
            <a:r>
              <a:rPr lang="en-US" smtClean="0"/>
              <a:t>Cloud Computing Software</a:t>
            </a:r>
            <a:endParaRPr lang="en-US" dirty="0"/>
          </a:p>
        </p:txBody>
      </p:sp>
      <p:sp>
        <p:nvSpPr>
          <p:cNvPr id="6" name="Slide Number Placeholder 5"/>
          <p:cNvSpPr>
            <a:spLocks noGrp="1"/>
          </p:cNvSpPr>
          <p:nvPr>
            <p:ph type="sldNum" sz="quarter" idx="12"/>
          </p:nvPr>
        </p:nvSpPr>
        <p:spPr/>
        <p:txBody>
          <a:bodyPr/>
          <a:lstStyle/>
          <a:p>
            <a:fld id="{F88856CD-74CA-443F-98D7-8465B56B1FB4}" type="slidenum">
              <a:rPr lang="en-US" smtClean="0"/>
              <a:t>‹#›</a:t>
            </a:fld>
            <a:endParaRPr lang="en-US"/>
          </a:p>
        </p:txBody>
      </p:sp>
    </p:spTree>
    <p:extLst>
      <p:ext uri="{BB962C8B-B14F-4D97-AF65-F5344CB8AC3E}">
        <p14:creationId xmlns:p14="http://schemas.microsoft.com/office/powerpoint/2010/main" val="25422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3800"/>
            <a:ext cx="10972800" cy="5181600"/>
          </a:xfrm>
          <a:prstGeom prst="rect">
            <a:avLst/>
          </a:prstGeom>
        </p:spPr>
        <p:txBody>
          <a:bodyPr>
            <a:normAutofit/>
          </a:bodyPr>
          <a:lstStyle>
            <a:lvl1pPr>
              <a:defRPr sz="1800"/>
            </a:lvl1pPr>
            <a:lvl2pPr>
              <a:defRPr sz="1800"/>
            </a:lvl2pPr>
            <a:lvl3pPr marL="822691">
              <a:defRPr sz="1500"/>
            </a:lvl3pPr>
            <a:lvl4pPr marL="1141038" indent="-226944">
              <a:defRPr sz="1425"/>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Title 3"/>
          <p:cNvSpPr>
            <a:spLocks noGrp="1"/>
          </p:cNvSpPr>
          <p:nvPr>
            <p:ph type="title"/>
          </p:nvPr>
        </p:nvSpPr>
        <p:spPr/>
        <p:txBody>
          <a:bodyPr/>
          <a:lstStyle>
            <a:lvl1pPr>
              <a:defRPr sz="2401"/>
            </a:lvl1pPr>
          </a:lstStyle>
          <a:p>
            <a:r>
              <a:rPr lang="en-US" dirty="0" smtClean="0"/>
              <a:t>Click to edit Master title style</a:t>
            </a:r>
            <a:endParaRPr lang="en-US" dirty="0"/>
          </a:p>
        </p:txBody>
      </p:sp>
    </p:spTree>
    <p:extLst>
      <p:ext uri="{BB962C8B-B14F-4D97-AF65-F5344CB8AC3E}">
        <p14:creationId xmlns:p14="http://schemas.microsoft.com/office/powerpoint/2010/main" val="844490625"/>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userDrawn="1"/>
        </p:nvSpPr>
        <p:spPr>
          <a:xfrm>
            <a:off x="0" y="2544318"/>
            <a:ext cx="12192000" cy="431368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9" name="Title 1"/>
          <p:cNvSpPr txBox="1">
            <a:spLocks/>
          </p:cNvSpPr>
          <p:nvPr userDrawn="1"/>
        </p:nvSpPr>
        <p:spPr>
          <a:xfrm>
            <a:off x="3402530" y="0"/>
            <a:ext cx="8789470" cy="1068404"/>
          </a:xfrm>
          <a:prstGeom prst="rect">
            <a:avLst/>
          </a:prstGeom>
        </p:spPr>
        <p:txBody>
          <a:bodyPr anchor="b">
            <a:noAutofit/>
          </a:bodyPr>
          <a:lstStyle>
            <a:lvl1pPr algn="r" defTabSz="914400" rtl="0" eaLnBrk="1" latinLnBrk="0" hangingPunct="1">
              <a:lnSpc>
                <a:spcPct val="90000"/>
              </a:lnSpc>
              <a:spcBef>
                <a:spcPct val="0"/>
              </a:spcBef>
              <a:buNone/>
              <a:defRPr sz="3400" b="1" kern="1200" cap="all" baseline="0">
                <a:solidFill>
                  <a:schemeClr val="tx1"/>
                </a:solidFill>
                <a:latin typeface="+mj-lt"/>
                <a:ea typeface="+mj-ea"/>
                <a:cs typeface="+mj-cs"/>
              </a:defRPr>
            </a:lvl1pPr>
          </a:lstStyle>
          <a:p>
            <a:r>
              <a:rPr lang="en-US" dirty="0" smtClean="0"/>
              <a:t>	</a:t>
            </a:r>
            <a:endParaRPr lang="en-US" dirty="0"/>
          </a:p>
        </p:txBody>
      </p:sp>
      <p:sp>
        <p:nvSpPr>
          <p:cNvPr id="10" name="Text Placeholder 2"/>
          <p:cNvSpPr txBox="1">
            <a:spLocks/>
          </p:cNvSpPr>
          <p:nvPr userDrawn="1"/>
        </p:nvSpPr>
        <p:spPr>
          <a:xfrm>
            <a:off x="3412155" y="2544318"/>
            <a:ext cx="8789470" cy="3786600"/>
          </a:xfrm>
          <a:prstGeom prst="rect">
            <a:avLst/>
          </a:prstGeom>
        </p:spPr>
        <p:txBody>
          <a:bodyPr>
            <a:normAutofit/>
          </a:bodyPr>
          <a:lstStyle>
            <a:lvl1pPr marL="0" indent="0" algn="r" defTabSz="914400" rtl="0" eaLnBrk="1" latinLnBrk="0" hangingPunct="1">
              <a:lnSpc>
                <a:spcPct val="90000"/>
              </a:lnSpc>
              <a:spcBef>
                <a:spcPts val="1000"/>
              </a:spcBef>
              <a:buFont typeface="Arial" panose="020B0604020202020204" pitchFamily="34" charset="0"/>
              <a:buNone/>
              <a:defRPr sz="2200" b="1"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US" dirty="0" smtClean="0"/>
          </a:p>
        </p:txBody>
      </p:sp>
      <p:sp>
        <p:nvSpPr>
          <p:cNvPr id="15" name="Title 1"/>
          <p:cNvSpPr txBox="1">
            <a:spLocks/>
          </p:cNvSpPr>
          <p:nvPr userDrawn="1"/>
        </p:nvSpPr>
        <p:spPr>
          <a:xfrm>
            <a:off x="3383279" y="1083454"/>
            <a:ext cx="8789470" cy="760395"/>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3200" b="1" kern="1200" cap="all" baseline="0">
                <a:solidFill>
                  <a:schemeClr val="tx1"/>
                </a:solidFill>
                <a:latin typeface="Helvetica" panose="00000400000000000000" pitchFamily="2" charset="0"/>
                <a:ea typeface="+mj-ea"/>
                <a:cs typeface="+mj-cs"/>
              </a:defRPr>
            </a:lvl1pPr>
          </a:lstStyle>
          <a:p>
            <a:endParaRPr lang="en-US" cap="none" dirty="0">
              <a:solidFill>
                <a:schemeClr val="accent6">
                  <a:lumMod val="75000"/>
                </a:schemeClr>
              </a:solidFill>
            </a:endParaRPr>
          </a:p>
        </p:txBody>
      </p:sp>
      <p:pic>
        <p:nvPicPr>
          <p:cNvPr id="17" name="Picture 16"/>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298" y="2815389"/>
            <a:ext cx="3174232" cy="3943518"/>
          </a:xfrm>
          <a:prstGeom prst="rect">
            <a:avLst/>
          </a:prstGeom>
        </p:spPr>
      </p:pic>
      <p:sp>
        <p:nvSpPr>
          <p:cNvPr id="21" name="Date Placeholder 3"/>
          <p:cNvSpPr>
            <a:spLocks noGrp="1"/>
          </p:cNvSpPr>
          <p:nvPr>
            <p:ph type="dt" sz="half" idx="2"/>
          </p:nvPr>
        </p:nvSpPr>
        <p:spPr>
          <a:xfrm>
            <a:off x="9272634" y="6393782"/>
            <a:ext cx="2900115" cy="365125"/>
          </a:xfrm>
          <a:prstGeom prst="rect">
            <a:avLst/>
          </a:prstGeom>
        </p:spPr>
        <p:txBody>
          <a:bodyPr anchor="ctr"/>
          <a:lstStyle>
            <a:lvl1pPr algn="r">
              <a:defRPr sz="1800" b="1">
                <a:solidFill>
                  <a:schemeClr val="tx1"/>
                </a:solidFill>
              </a:defRPr>
            </a:lvl1pPr>
          </a:lstStyle>
          <a:p>
            <a:r>
              <a:rPr lang="en-US" smtClean="0"/>
              <a:t>1/26/2015</a:t>
            </a:r>
            <a:endParaRPr lang="en-US" dirty="0"/>
          </a:p>
        </p:txBody>
      </p:sp>
      <p:sp>
        <p:nvSpPr>
          <p:cNvPr id="22" name="Footer Placeholder 4"/>
          <p:cNvSpPr>
            <a:spLocks noGrp="1"/>
          </p:cNvSpPr>
          <p:nvPr>
            <p:ph type="ftr" sz="quarter" idx="3"/>
          </p:nvPr>
        </p:nvSpPr>
        <p:spPr>
          <a:xfrm>
            <a:off x="3402530" y="6393782"/>
            <a:ext cx="5205190" cy="364065"/>
          </a:xfrm>
          <a:prstGeom prst="rect">
            <a:avLst/>
          </a:prstGeom>
          <a:noFill/>
        </p:spPr>
        <p:txBody>
          <a:bodyPr/>
          <a:lstStyle>
            <a:lvl1pPr>
              <a:defRPr sz="2000" b="1">
                <a:solidFill>
                  <a:schemeClr val="tx1"/>
                </a:solidFill>
              </a:defRPr>
            </a:lvl1pPr>
          </a:lstStyle>
          <a:p>
            <a:r>
              <a:rPr lang="en-US" smtClean="0"/>
              <a:t>Cloud Computing Software</a:t>
            </a:r>
            <a:endParaRPr lang="en-US" dirty="0" smtClean="0"/>
          </a:p>
        </p:txBody>
      </p:sp>
      <p:sp>
        <p:nvSpPr>
          <p:cNvPr id="23" name="Slide Number Placeholder 5"/>
          <p:cNvSpPr>
            <a:spLocks noGrp="1"/>
          </p:cNvSpPr>
          <p:nvPr>
            <p:ph type="sldNum" sz="quarter" idx="4"/>
          </p:nvPr>
        </p:nvSpPr>
        <p:spPr>
          <a:xfrm>
            <a:off x="8620534" y="6393782"/>
            <a:ext cx="641376" cy="365125"/>
          </a:xfrm>
          <a:prstGeom prst="rect">
            <a:avLst/>
          </a:prstGeom>
        </p:spPr>
        <p:txBody>
          <a:bodyPr anchor="ctr"/>
          <a:lstStyle>
            <a:lvl1pPr algn="ctr">
              <a:defRPr sz="1800" b="1">
                <a:solidFill>
                  <a:schemeClr val="tx1"/>
                </a:solidFill>
              </a:defRPr>
            </a:lvl1pPr>
          </a:lstStyle>
          <a:p>
            <a:fld id="{39B2FC35-689C-482B-881D-27C85BFD1D21}" type="slidenum">
              <a:rPr lang="en-US" smtClean="0"/>
              <a:pPr/>
              <a:t>‹#›</a:t>
            </a:fld>
            <a:endParaRPr lang="en-US" dirty="0"/>
          </a:p>
        </p:txBody>
      </p:sp>
      <p:sp>
        <p:nvSpPr>
          <p:cNvPr id="25" name="Rectangle 24"/>
          <p:cNvSpPr/>
          <p:nvPr userDrawn="1"/>
        </p:nvSpPr>
        <p:spPr>
          <a:xfrm>
            <a:off x="-1" y="6757846"/>
            <a:ext cx="3175531" cy="100153"/>
          </a:xfrm>
          <a:prstGeom prst="rect">
            <a:avLst/>
          </a:prstGeom>
          <a:solidFill>
            <a:srgbClr val="B30838"/>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grpSp>
        <p:nvGrpSpPr>
          <p:cNvPr id="12" name="Group 11"/>
          <p:cNvGrpSpPr/>
          <p:nvPr userDrawn="1"/>
        </p:nvGrpSpPr>
        <p:grpSpPr>
          <a:xfrm>
            <a:off x="-13063" y="13063"/>
            <a:ext cx="3157845" cy="2453973"/>
            <a:chOff x="0" y="13063"/>
            <a:chExt cx="3157845" cy="2453973"/>
          </a:xfrm>
        </p:grpSpPr>
        <p:pic>
          <p:nvPicPr>
            <p:cNvPr id="13" name="Picture 2" descr="BigDat 2015"/>
            <p:cNvPicPr>
              <a:picLocks noChangeAspect="1" noChangeArrowheads="1"/>
            </p:cNvPicPr>
            <p:nvPr/>
          </p:nvPicPr>
          <p:blipFill rotWithShape="1">
            <a:blip r:embed="rId9">
              <a:extLst>
                <a:ext uri="{28A0092B-C50C-407E-A947-70E740481C1C}">
                  <a14:useLocalDpi xmlns:a14="http://schemas.microsoft.com/office/drawing/2010/main" val="0"/>
                </a:ext>
              </a:extLst>
            </a:blip>
            <a:srcRect l="14189" t="1726" r="44421" b="21519"/>
            <a:stretch/>
          </p:blipFill>
          <p:spPr bwMode="auto">
            <a:xfrm>
              <a:off x="0" y="13063"/>
              <a:ext cx="3157845" cy="11624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BigDat 2015"/>
            <p:cNvPicPr>
              <a:picLocks noChangeAspect="1" noChangeArrowheads="1"/>
            </p:cNvPicPr>
            <p:nvPr/>
          </p:nvPicPr>
          <p:blipFill rotWithShape="1">
            <a:blip r:embed="rId9">
              <a:extLst>
                <a:ext uri="{28A0092B-C50C-407E-A947-70E740481C1C}">
                  <a14:useLocalDpi xmlns:a14="http://schemas.microsoft.com/office/drawing/2010/main" val="0"/>
                </a:ext>
              </a:extLst>
            </a:blip>
            <a:srcRect l="54723" t="1726" r="14756" b="21519"/>
            <a:stretch/>
          </p:blipFill>
          <p:spPr bwMode="auto">
            <a:xfrm>
              <a:off x="356423" y="1304601"/>
              <a:ext cx="2328555" cy="11624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24618589"/>
      </p:ext>
    </p:extLst>
  </p:cSld>
  <p:clrMap bg1="lt1" tx1="dk1" bg2="lt2" tx2="dk2" accent1="accent1" accent2="accent2" accent3="accent3" accent4="accent4" accent5="accent5" accent6="accent6" hlink="hlink" folHlink="folHlink"/>
  <p:sldLayoutIdLst>
    <p:sldLayoutId id="2147483681" r:id="rId1"/>
    <p:sldLayoutId id="2147483680" r:id="rId2"/>
    <p:sldLayoutId id="2147483684" r:id="rId3"/>
    <p:sldLayoutId id="2147483685" r:id="rId4"/>
    <p:sldLayoutId id="2147483696" r:id="rId5"/>
    <p:sldLayoutId id="2147483698" r:id="rId6"/>
  </p:sldLayoutIdLst>
  <p:transition spd="slow">
    <p:push dir="u"/>
  </p:transition>
  <p:timing>
    <p:tnLst>
      <p:par>
        <p:cTn id="1" dur="indefinite" restart="never" nodeType="tmRoot"/>
      </p:par>
    </p:tnLst>
  </p:timing>
  <p:hf hdr="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cf@indiana.edu"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www.infomall.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5896" y="506163"/>
            <a:ext cx="8927661" cy="1470025"/>
          </a:xfrm>
        </p:spPr>
        <p:txBody>
          <a:bodyPr>
            <a:noAutofit/>
          </a:bodyPr>
          <a:lstStyle/>
          <a:p>
            <a:r>
              <a:rPr lang="en-US" sz="3600" b="1" dirty="0"/>
              <a:t>Big Data Applications &amp; Analytics </a:t>
            </a:r>
            <a:r>
              <a:rPr lang="en-US" b="1" dirty="0"/>
              <a:t/>
            </a:r>
            <a:br>
              <a:rPr lang="en-US" b="1" dirty="0"/>
            </a:br>
            <a:r>
              <a:rPr lang="en-US" b="1" dirty="0"/>
              <a:t/>
            </a:r>
            <a:br>
              <a:rPr lang="en-US" b="1" dirty="0"/>
            </a:br>
            <a:r>
              <a:rPr lang="en-US" sz="3600" b="1" dirty="0" smtClean="0"/>
              <a:t>Looking At Individual HPCABDS </a:t>
            </a:r>
            <a:r>
              <a:rPr lang="en-US" sz="3600" b="1" smtClean="0"/>
              <a:t>Software Layers</a:t>
            </a:r>
            <a:endParaRPr lang="en-US" sz="3600" dirty="0"/>
          </a:p>
        </p:txBody>
      </p:sp>
      <p:sp>
        <p:nvSpPr>
          <p:cNvPr id="4" name="Date Placeholder 3"/>
          <p:cNvSpPr>
            <a:spLocks noGrp="1"/>
          </p:cNvSpPr>
          <p:nvPr>
            <p:ph type="dt" sz="half" idx="10"/>
          </p:nvPr>
        </p:nvSpPr>
        <p:spPr/>
        <p:txBody>
          <a:bodyPr/>
          <a:lstStyle/>
          <a:p>
            <a:r>
              <a:rPr lang="en-US" smtClean="0"/>
              <a:t>1/26/2015</a:t>
            </a:r>
            <a:endParaRPr lang="en-US"/>
          </a:p>
        </p:txBody>
      </p:sp>
      <p:sp>
        <p:nvSpPr>
          <p:cNvPr id="6" name="Footer Placeholder 5"/>
          <p:cNvSpPr>
            <a:spLocks noGrp="1"/>
          </p:cNvSpPr>
          <p:nvPr>
            <p:ph type="ftr" sz="quarter" idx="11"/>
          </p:nvPr>
        </p:nvSpPr>
        <p:spPr/>
        <p:txBody>
          <a:bodyPr/>
          <a:lstStyle/>
          <a:p>
            <a:r>
              <a:rPr lang="en-US" smtClean="0"/>
              <a:t>Cloud Computing Software</a:t>
            </a:r>
            <a:endParaRPr lang="en-US"/>
          </a:p>
        </p:txBody>
      </p:sp>
      <p:sp>
        <p:nvSpPr>
          <p:cNvPr id="7" name="Slide Number Placeholder 6"/>
          <p:cNvSpPr>
            <a:spLocks noGrp="1"/>
          </p:cNvSpPr>
          <p:nvPr>
            <p:ph type="sldNum" sz="quarter" idx="12"/>
          </p:nvPr>
        </p:nvSpPr>
        <p:spPr/>
        <p:txBody>
          <a:bodyPr/>
          <a:lstStyle/>
          <a:p>
            <a:fld id="{F88856CD-74CA-443F-98D7-8465B56B1FB4}" type="slidenum">
              <a:rPr lang="en-US" smtClean="0"/>
              <a:t>1</a:t>
            </a:fld>
            <a:endParaRPr lang="en-US"/>
          </a:p>
        </p:txBody>
      </p:sp>
      <p:sp>
        <p:nvSpPr>
          <p:cNvPr id="5" name="Subtitle 2"/>
          <p:cNvSpPr txBox="1">
            <a:spLocks/>
          </p:cNvSpPr>
          <p:nvPr/>
        </p:nvSpPr>
        <p:spPr>
          <a:xfrm>
            <a:off x="3554128" y="2573383"/>
            <a:ext cx="8618621" cy="4010297"/>
          </a:xfrm>
          <a:prstGeom prst="rect">
            <a:avLst/>
          </a:prstGeom>
        </p:spPr>
        <p:txBody>
          <a:bodyPr vert="horz" lIns="91440" tIns="45720" rIns="91440" bIns="45720" rtlCol="0">
            <a:normAutofit fontScale="92500" lnSpcReduction="10000"/>
          </a:bodyPr>
          <a:lstStyle/>
          <a:p>
            <a:pPr algn="ctr">
              <a:spcBef>
                <a:spcPct val="20000"/>
              </a:spcBef>
              <a:buFont typeface="Arial" pitchFamily="34" charset="0"/>
              <a:buNone/>
              <a:defRPr/>
            </a:pPr>
            <a:r>
              <a:rPr lang="en-US" sz="2600" b="1" dirty="0">
                <a:solidFill>
                  <a:prstClr val="black"/>
                </a:solidFill>
                <a:cs typeface="Times New Roman" pitchFamily="18" charset="0"/>
              </a:rPr>
              <a:t>Geoffrey </a:t>
            </a:r>
            <a:r>
              <a:rPr lang="en-US" sz="2600" b="1" dirty="0" smtClean="0">
                <a:solidFill>
                  <a:prstClr val="black"/>
                </a:solidFill>
                <a:cs typeface="Times New Roman" pitchFamily="18" charset="0"/>
              </a:rPr>
              <a:t>Fox</a:t>
            </a:r>
          </a:p>
          <a:p>
            <a:pPr algn="ctr">
              <a:spcBef>
                <a:spcPct val="20000"/>
              </a:spcBef>
              <a:defRPr/>
            </a:pPr>
            <a:r>
              <a:rPr lang="it-IT" sz="2600" b="1" dirty="0" smtClean="0"/>
              <a:t>January 26 2014</a:t>
            </a:r>
            <a:endParaRPr lang="it-IT" sz="2600" b="1" dirty="0"/>
          </a:p>
          <a:p>
            <a:pPr algn="ctr">
              <a:spcBef>
                <a:spcPct val="20000"/>
              </a:spcBef>
              <a:buFont typeface="Arial" pitchFamily="34" charset="0"/>
              <a:buNone/>
              <a:defRPr/>
            </a:pPr>
            <a:endParaRPr lang="en-US" sz="2400" b="1" dirty="0">
              <a:solidFill>
                <a:prstClr val="black"/>
              </a:solidFill>
              <a:cs typeface="Times New Roman" pitchFamily="18" charset="0"/>
            </a:endParaRPr>
          </a:p>
          <a:p>
            <a:pPr algn="ctr"/>
            <a:r>
              <a:rPr lang="en-US" sz="2600" b="1" dirty="0" err="1">
                <a:solidFill>
                  <a:schemeClr val="tx1">
                    <a:lumMod val="75000"/>
                    <a:lumOff val="25000"/>
                  </a:schemeClr>
                </a:solidFill>
              </a:rPr>
              <a:t>BigDat</a:t>
            </a:r>
            <a:r>
              <a:rPr lang="en-US" sz="2600" b="1" dirty="0">
                <a:solidFill>
                  <a:schemeClr val="tx1">
                    <a:lumMod val="75000"/>
                    <a:lumOff val="25000"/>
                  </a:schemeClr>
                </a:solidFill>
              </a:rPr>
              <a:t> 2015: International Winter School on Big Data</a:t>
            </a:r>
          </a:p>
          <a:p>
            <a:pPr algn="ctr"/>
            <a:r>
              <a:rPr lang="en-US" sz="2600" b="1" dirty="0">
                <a:solidFill>
                  <a:schemeClr val="tx1">
                    <a:lumMod val="75000"/>
                    <a:lumOff val="25000"/>
                  </a:schemeClr>
                </a:solidFill>
              </a:rPr>
              <a:t>Tarragona, Spain, January 26-30, 2015</a:t>
            </a:r>
          </a:p>
          <a:p>
            <a:pPr algn="ctr">
              <a:spcBef>
                <a:spcPct val="20000"/>
              </a:spcBef>
              <a:defRPr/>
            </a:pPr>
            <a:endParaRPr lang="en-US" sz="2400" dirty="0" smtClean="0">
              <a:solidFill>
                <a:prstClr val="black"/>
              </a:solidFill>
              <a:hlinkClick r:id="rId3"/>
            </a:endParaRPr>
          </a:p>
          <a:p>
            <a:pPr algn="ctr">
              <a:spcBef>
                <a:spcPct val="20000"/>
              </a:spcBef>
              <a:defRPr/>
            </a:pPr>
            <a:r>
              <a:rPr lang="en-US" sz="2200" dirty="0" smtClean="0">
                <a:solidFill>
                  <a:prstClr val="black"/>
                </a:solidFill>
                <a:hlinkClick r:id="rId3"/>
              </a:rPr>
              <a:t>gcf@indiana.edu</a:t>
            </a:r>
            <a:r>
              <a:rPr lang="en-US" sz="2200" dirty="0" smtClean="0">
                <a:solidFill>
                  <a:prstClr val="black"/>
                </a:solidFill>
              </a:rPr>
              <a:t>            </a:t>
            </a:r>
            <a:endParaRPr lang="en-US" sz="2200" dirty="0">
              <a:solidFill>
                <a:prstClr val="black"/>
              </a:solidFill>
            </a:endParaRPr>
          </a:p>
          <a:p>
            <a:pPr algn="ctr">
              <a:spcBef>
                <a:spcPct val="20000"/>
              </a:spcBef>
              <a:defRPr/>
            </a:pPr>
            <a:r>
              <a:rPr lang="en-US" sz="2200" dirty="0">
                <a:solidFill>
                  <a:prstClr val="black"/>
                </a:solidFill>
              </a:rPr>
              <a:t> </a:t>
            </a:r>
            <a:r>
              <a:rPr lang="en-US" sz="2200" dirty="0">
                <a:solidFill>
                  <a:prstClr val="black"/>
                </a:solidFill>
                <a:hlinkClick r:id="rId4"/>
              </a:rPr>
              <a:t>http://</a:t>
            </a:r>
            <a:r>
              <a:rPr lang="en-US" sz="2200" dirty="0" smtClean="0">
                <a:solidFill>
                  <a:prstClr val="black"/>
                </a:solidFill>
                <a:hlinkClick r:id="rId4"/>
              </a:rPr>
              <a:t>www.infomall.org</a:t>
            </a:r>
            <a:endParaRPr lang="en-US" sz="2200" dirty="0">
              <a:solidFill>
                <a:prstClr val="black"/>
              </a:solidFill>
            </a:endParaRPr>
          </a:p>
          <a:p>
            <a:pPr algn="ctr">
              <a:spcBef>
                <a:spcPct val="20000"/>
              </a:spcBef>
            </a:pPr>
            <a:r>
              <a:rPr lang="en-US" sz="2200" dirty="0">
                <a:solidFill>
                  <a:prstClr val="black"/>
                </a:solidFill>
                <a:cs typeface="Times New Roman" pitchFamily="18" charset="0"/>
              </a:rPr>
              <a:t>School of Informatics and Computing</a:t>
            </a:r>
          </a:p>
          <a:p>
            <a:pPr algn="ctr">
              <a:spcBef>
                <a:spcPct val="20000"/>
              </a:spcBef>
            </a:pPr>
            <a:r>
              <a:rPr lang="en-US" sz="2200" dirty="0">
                <a:solidFill>
                  <a:prstClr val="black"/>
                </a:solidFill>
                <a:cs typeface="Times New Roman" pitchFamily="18" charset="0"/>
              </a:rPr>
              <a:t>Digital Science Center</a:t>
            </a:r>
          </a:p>
          <a:p>
            <a:pPr algn="ctr">
              <a:spcBef>
                <a:spcPct val="20000"/>
              </a:spcBef>
            </a:pPr>
            <a:r>
              <a:rPr lang="en-US" sz="2200" dirty="0">
                <a:solidFill>
                  <a:prstClr val="black"/>
                </a:solidFill>
                <a:cs typeface="Times New Roman" pitchFamily="18" charset="0"/>
              </a:rPr>
              <a:t>Indiana University Bloomington</a:t>
            </a:r>
            <a:endParaRPr lang="en-US" sz="2200" dirty="0">
              <a:solidFill>
                <a:prstClr val="black"/>
              </a:solidFill>
            </a:endParaRPr>
          </a:p>
        </p:txBody>
      </p:sp>
    </p:spTree>
    <p:extLst>
      <p:ext uri="{BB962C8B-B14F-4D97-AF65-F5344CB8AC3E}">
        <p14:creationId xmlns:p14="http://schemas.microsoft.com/office/powerpoint/2010/main" val="282261574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pPr algn="l"/>
            <a:r>
              <a:rPr lang="en-US" dirty="0" smtClean="0"/>
              <a:t>Using the HPC-ABDS Software Stack</a:t>
            </a:r>
          </a:p>
        </p:txBody>
      </p:sp>
      <p:sp>
        <p:nvSpPr>
          <p:cNvPr id="4" name="Title 3"/>
          <p:cNvSpPr>
            <a:spLocks noGrp="1"/>
          </p:cNvSpPr>
          <p:nvPr>
            <p:ph type="title"/>
          </p:nvPr>
        </p:nvSpPr>
        <p:spPr/>
        <p:txBody>
          <a:bodyPr>
            <a:normAutofit/>
          </a:bodyPr>
          <a:lstStyle/>
          <a:p>
            <a:r>
              <a:rPr lang="en-US" dirty="0"/>
              <a:t>Cloud Computing </a:t>
            </a:r>
            <a:r>
              <a:rPr lang="en-US" dirty="0" smtClean="0"/>
              <a:t>SOFTWARE</a:t>
            </a:r>
            <a:endParaRPr lang="en-US" dirty="0"/>
          </a:p>
        </p:txBody>
      </p:sp>
      <p:sp>
        <p:nvSpPr>
          <p:cNvPr id="2" name="Date Placeholder 1"/>
          <p:cNvSpPr>
            <a:spLocks noGrp="1"/>
          </p:cNvSpPr>
          <p:nvPr>
            <p:ph type="dt" sz="half" idx="2"/>
          </p:nvPr>
        </p:nvSpPr>
        <p:spPr/>
        <p:txBody>
          <a:bodyPr/>
          <a:lstStyle/>
          <a:p>
            <a:r>
              <a:rPr lang="en-US" smtClean="0"/>
              <a:t>1/26/2015</a:t>
            </a:r>
            <a:endParaRPr lang="en-US"/>
          </a:p>
        </p:txBody>
      </p:sp>
      <p:sp>
        <p:nvSpPr>
          <p:cNvPr id="6" name="Slide Number Placeholder 5"/>
          <p:cNvSpPr>
            <a:spLocks noGrp="1"/>
          </p:cNvSpPr>
          <p:nvPr>
            <p:ph type="sldNum" sz="quarter" idx="4"/>
          </p:nvPr>
        </p:nvSpPr>
        <p:spPr/>
        <p:txBody>
          <a:bodyPr/>
          <a:lstStyle/>
          <a:p>
            <a:fld id="{F88856CD-74CA-443F-98D7-8465B56B1FB4}" type="slidenum">
              <a:rPr lang="en-US" smtClean="0"/>
              <a:t>2</a:t>
            </a:fld>
            <a:endParaRPr lang="en-US"/>
          </a:p>
        </p:txBody>
      </p:sp>
      <p:sp>
        <p:nvSpPr>
          <p:cNvPr id="3" name="Footer Placeholder 2"/>
          <p:cNvSpPr>
            <a:spLocks noGrp="1"/>
          </p:cNvSpPr>
          <p:nvPr>
            <p:ph type="ftr" sz="quarter" idx="3"/>
          </p:nvPr>
        </p:nvSpPr>
        <p:spPr/>
        <p:txBody>
          <a:bodyPr/>
          <a:lstStyle/>
          <a:p>
            <a:r>
              <a:rPr lang="en-US" smtClean="0"/>
              <a:t>Cloud Computing Software</a:t>
            </a:r>
            <a:endParaRPr lang="en-US" dirty="0" smtClean="0"/>
          </a:p>
        </p:txBody>
      </p:sp>
    </p:spTree>
    <p:extLst>
      <p:ext uri="{BB962C8B-B14F-4D97-AF65-F5344CB8AC3E}">
        <p14:creationId xmlns:p14="http://schemas.microsoft.com/office/powerpoint/2010/main" val="387153038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3431" y="0"/>
            <a:ext cx="9143999" cy="707886"/>
          </a:xfrm>
          <a:prstGeom prst="rect">
            <a:avLst/>
          </a:prstGeom>
          <a:noFill/>
        </p:spPr>
        <p:txBody>
          <a:bodyPr wrap="square" rtlCol="0">
            <a:spAutoFit/>
          </a:bodyPr>
          <a:lstStyle/>
          <a:p>
            <a:pPr algn="ctr"/>
            <a:r>
              <a:rPr lang="en-US" sz="2000" b="1" dirty="0">
                <a:solidFill>
                  <a:srgbClr val="FF0000"/>
                </a:solidFill>
              </a:rPr>
              <a:t>There are a lot of Big Data and HPC Software systems</a:t>
            </a:r>
          </a:p>
          <a:p>
            <a:pPr algn="ctr"/>
            <a:r>
              <a:rPr lang="en-US" sz="2000" b="1" dirty="0">
                <a:solidFill>
                  <a:srgbClr val="FF0000"/>
                </a:solidFill>
              </a:rPr>
              <a:t>Challenge! Manage environment offering these different components</a:t>
            </a:r>
          </a:p>
        </p:txBody>
      </p:sp>
      <p:sp>
        <p:nvSpPr>
          <p:cNvPr id="6" name="Date Placeholder 5"/>
          <p:cNvSpPr>
            <a:spLocks noGrp="1"/>
          </p:cNvSpPr>
          <p:nvPr>
            <p:ph type="dt" sz="half" idx="2"/>
          </p:nvPr>
        </p:nvSpPr>
        <p:spPr/>
        <p:txBody>
          <a:bodyPr/>
          <a:lstStyle/>
          <a:p>
            <a:r>
              <a:rPr lang="en-US" smtClean="0"/>
              <a:t>1/26/2015</a:t>
            </a:r>
            <a:endParaRPr lang="en-US" dirty="0"/>
          </a:p>
        </p:txBody>
      </p:sp>
      <p:sp>
        <p:nvSpPr>
          <p:cNvPr id="8" name="Slide Number Placeholder 7"/>
          <p:cNvSpPr>
            <a:spLocks noGrp="1"/>
          </p:cNvSpPr>
          <p:nvPr>
            <p:ph type="sldNum" sz="quarter" idx="4"/>
          </p:nvPr>
        </p:nvSpPr>
        <p:spPr/>
        <p:txBody>
          <a:bodyPr/>
          <a:lstStyle/>
          <a:p>
            <a:fld id="{39B2FC35-689C-482B-881D-27C85BFD1D21}" type="slidenum">
              <a:rPr lang="en-US" smtClean="0"/>
              <a:pPr/>
              <a:t>3</a:t>
            </a:fld>
            <a:endParaRPr lang="en-US" dirty="0"/>
          </a:p>
        </p:txBody>
      </p:sp>
      <p:sp>
        <p:nvSpPr>
          <p:cNvPr id="3" name="Footer Placeholder 2"/>
          <p:cNvSpPr>
            <a:spLocks noGrp="1"/>
          </p:cNvSpPr>
          <p:nvPr>
            <p:ph type="ftr" sz="quarter" idx="11"/>
          </p:nvPr>
        </p:nvSpPr>
        <p:spPr/>
        <p:txBody>
          <a:bodyPr/>
          <a:lstStyle/>
          <a:p>
            <a:r>
              <a:rPr lang="en-US" smtClean="0"/>
              <a:t>Cloud Computing Software</a:t>
            </a:r>
            <a:endParaRPr lang="en-US" dirty="0"/>
          </a:p>
        </p:txBody>
      </p:sp>
      <p:pic>
        <p:nvPicPr>
          <p:cNvPr id="7" name="Picture 6"/>
          <p:cNvPicPr/>
          <p:nvPr/>
        </p:nvPicPr>
        <p:blipFill rotWithShape="1">
          <a:blip r:embed="rId3" cstate="print">
            <a:extLst>
              <a:ext uri="{28A0092B-C50C-407E-A947-70E740481C1C}">
                <a14:useLocalDpi xmlns:a14="http://schemas.microsoft.com/office/drawing/2010/main" val="0"/>
              </a:ext>
            </a:extLst>
          </a:blip>
          <a:srcRect b="5078"/>
          <a:stretch/>
        </p:blipFill>
        <p:spPr bwMode="auto">
          <a:xfrm>
            <a:off x="3043431" y="707886"/>
            <a:ext cx="9143999" cy="6150114"/>
          </a:xfrm>
          <a:prstGeom prst="rect">
            <a:avLst/>
          </a:prstGeom>
          <a:noFill/>
          <a:ln>
            <a:noFill/>
          </a:ln>
        </p:spPr>
      </p:pic>
    </p:spTree>
    <p:extLst>
      <p:ext uri="{BB962C8B-B14F-4D97-AF65-F5344CB8AC3E}">
        <p14:creationId xmlns:p14="http://schemas.microsoft.com/office/powerpoint/2010/main" val="366316247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311" y="0"/>
            <a:ext cx="8061789" cy="674670"/>
          </a:xfrm>
        </p:spPr>
        <p:txBody>
          <a:bodyPr>
            <a:normAutofit/>
          </a:bodyPr>
          <a:lstStyle/>
          <a:p>
            <a:r>
              <a:rPr lang="en-US" b="1" dirty="0" smtClean="0"/>
              <a:t>Using HPC-ABDS Layers I</a:t>
            </a:r>
            <a:endParaRPr lang="en-US" b="1" dirty="0"/>
          </a:p>
        </p:txBody>
      </p:sp>
      <p:sp>
        <p:nvSpPr>
          <p:cNvPr id="3" name="Content Placeholder 2"/>
          <p:cNvSpPr>
            <a:spLocks noGrp="1"/>
          </p:cNvSpPr>
          <p:nvPr>
            <p:ph idx="1"/>
          </p:nvPr>
        </p:nvSpPr>
        <p:spPr>
          <a:xfrm>
            <a:off x="2875311" y="505947"/>
            <a:ext cx="9070428" cy="5364841"/>
          </a:xfrm>
        </p:spPr>
        <p:txBody>
          <a:bodyPr>
            <a:noAutofit/>
          </a:bodyPr>
          <a:lstStyle/>
          <a:p>
            <a:pPr marL="457200" indent="-457200">
              <a:buFont typeface="+mj-lt"/>
              <a:buAutoNum type="arabicParenR"/>
            </a:pPr>
            <a:r>
              <a:rPr lang="en-US" sz="2000" b="1" dirty="0"/>
              <a:t>Message Protocols</a:t>
            </a:r>
            <a:r>
              <a:rPr lang="en-US" sz="2000" dirty="0"/>
              <a:t/>
            </a:r>
            <a:br>
              <a:rPr lang="en-US" sz="2000" dirty="0"/>
            </a:br>
            <a:r>
              <a:rPr lang="en-US" sz="2000" dirty="0"/>
              <a:t>This layer is unlikely to </a:t>
            </a:r>
            <a:r>
              <a:rPr lang="en-US" sz="2000" dirty="0" smtClean="0"/>
              <a:t>directly visible </a:t>
            </a:r>
            <a:r>
              <a:rPr lang="en-US" sz="2000" dirty="0"/>
              <a:t>in many applications as used in “underlying system”. Thrift and </a:t>
            </a:r>
            <a:r>
              <a:rPr lang="en-US" sz="2000" dirty="0" err="1"/>
              <a:t>Protobuf</a:t>
            </a:r>
            <a:r>
              <a:rPr lang="en-US" sz="2000" dirty="0"/>
              <a:t> have similar functionality and are used to build messaging protocols between components (services) of system</a:t>
            </a:r>
          </a:p>
          <a:p>
            <a:pPr marL="457200" indent="-457200">
              <a:buFont typeface="+mj-lt"/>
              <a:buAutoNum type="arabicParenR"/>
            </a:pPr>
            <a:r>
              <a:rPr lang="en-US" sz="2000" b="1" dirty="0"/>
              <a:t>Distributed Coordination</a:t>
            </a:r>
            <a:r>
              <a:rPr lang="en-US" sz="2000" dirty="0"/>
              <a:t/>
            </a:r>
            <a:br>
              <a:rPr lang="en-US" sz="2000" dirty="0"/>
            </a:br>
            <a:r>
              <a:rPr lang="en-US" sz="2000" dirty="0"/>
              <a:t>Zookeeper is likely to be used in many applications as it is way that one achieves consistency in distributed systems – especially in overall control logic and metadata. It is for example used in Apache Storm to coordinate distributed streaming data input with multiple servers ingesting data from multiple sensors.</a:t>
            </a:r>
            <a:br>
              <a:rPr lang="en-US" sz="2000" dirty="0"/>
            </a:br>
            <a:r>
              <a:rPr lang="en-US" sz="2000" dirty="0" err="1"/>
              <a:t>JGroups</a:t>
            </a:r>
            <a:r>
              <a:rPr lang="en-US" sz="2000" dirty="0"/>
              <a:t> is less commonly used and is very different. It builds secure multi-cast messaging with a variety of transport mechanisms.</a:t>
            </a:r>
          </a:p>
          <a:p>
            <a:pPr marL="457200" indent="-457200">
              <a:buFont typeface="+mj-lt"/>
              <a:buAutoNum type="arabicParenR"/>
            </a:pPr>
            <a:r>
              <a:rPr lang="en-US" sz="2000" b="1" dirty="0"/>
              <a:t>Security &amp; Privacy I</a:t>
            </a:r>
            <a:r>
              <a:rPr lang="en-US" sz="2000" dirty="0"/>
              <a:t/>
            </a:r>
            <a:br>
              <a:rPr lang="en-US" sz="2000" dirty="0"/>
            </a:br>
            <a:r>
              <a:rPr lang="en-US" sz="2000" dirty="0" smtClean="0"/>
              <a:t>Security &amp; Privacy </a:t>
            </a:r>
            <a:r>
              <a:rPr lang="en-US" sz="2000" dirty="0"/>
              <a:t>is of course a huge area present implicitly or explicitly in all applications. It covers authentication and authorization of users and the security of running systems. In the Internet there are many authentication systems with sites often allowing you to use Facebook, Microsoft , Google etc. credentials. </a:t>
            </a:r>
            <a:r>
              <a:rPr lang="en-US" sz="2000" dirty="0" err="1"/>
              <a:t>InCommon</a:t>
            </a:r>
            <a:r>
              <a:rPr lang="en-US" sz="2000" dirty="0"/>
              <a:t>, operated by Internet2, federates research and higher education institutions, in the United States with identity management and related services.</a:t>
            </a:r>
          </a:p>
        </p:txBody>
      </p:sp>
      <p:sp>
        <p:nvSpPr>
          <p:cNvPr id="4" name="Date Placeholder 3"/>
          <p:cNvSpPr>
            <a:spLocks noGrp="1"/>
          </p:cNvSpPr>
          <p:nvPr>
            <p:ph type="dt" sz="half" idx="10"/>
          </p:nvPr>
        </p:nvSpPr>
        <p:spPr/>
        <p:txBody>
          <a:bodyPr/>
          <a:lstStyle/>
          <a:p>
            <a:r>
              <a:rPr lang="en-US" smtClean="0"/>
              <a:t>1/26/2015</a:t>
            </a:r>
            <a:endParaRPr lang="en-US" dirty="0"/>
          </a:p>
        </p:txBody>
      </p:sp>
      <p:sp>
        <p:nvSpPr>
          <p:cNvPr id="5" name="Footer Placeholder 4"/>
          <p:cNvSpPr>
            <a:spLocks noGrp="1"/>
          </p:cNvSpPr>
          <p:nvPr>
            <p:ph type="ftr" sz="quarter" idx="11"/>
          </p:nvPr>
        </p:nvSpPr>
        <p:spPr/>
        <p:txBody>
          <a:bodyPr/>
          <a:lstStyle/>
          <a:p>
            <a:r>
              <a:rPr lang="en-US" smtClean="0"/>
              <a:t>Cloud Computing Software</a:t>
            </a:r>
            <a:endParaRPr lang="en-US" dirty="0"/>
          </a:p>
        </p:txBody>
      </p:sp>
      <p:sp>
        <p:nvSpPr>
          <p:cNvPr id="6" name="Slide Number Placeholder 5"/>
          <p:cNvSpPr>
            <a:spLocks noGrp="1"/>
          </p:cNvSpPr>
          <p:nvPr>
            <p:ph type="sldNum" sz="quarter" idx="12"/>
          </p:nvPr>
        </p:nvSpPr>
        <p:spPr/>
        <p:txBody>
          <a:bodyPr/>
          <a:lstStyle/>
          <a:p>
            <a:fld id="{39B2FC35-689C-482B-881D-27C85BFD1D21}" type="slidenum">
              <a:rPr lang="en-US" smtClean="0"/>
              <a:pPr/>
              <a:t>4</a:t>
            </a:fld>
            <a:endParaRPr lang="en-US" dirty="0"/>
          </a:p>
        </p:txBody>
      </p:sp>
    </p:spTree>
    <p:extLst>
      <p:ext uri="{BB962C8B-B14F-4D97-AF65-F5344CB8AC3E}">
        <p14:creationId xmlns:p14="http://schemas.microsoft.com/office/powerpoint/2010/main" val="245533028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3823" y="0"/>
            <a:ext cx="6705600" cy="678094"/>
          </a:xfrm>
        </p:spPr>
        <p:txBody>
          <a:bodyPr>
            <a:normAutofit/>
          </a:bodyPr>
          <a:lstStyle/>
          <a:p>
            <a:r>
              <a:rPr lang="en-US" b="1" dirty="0" smtClean="0"/>
              <a:t>Using HPC-ABDS Layers II</a:t>
            </a:r>
            <a:endParaRPr lang="en-US" b="1" dirty="0"/>
          </a:p>
        </p:txBody>
      </p:sp>
      <p:sp>
        <p:nvSpPr>
          <p:cNvPr id="3" name="Content Placeholder 2"/>
          <p:cNvSpPr>
            <a:spLocks noGrp="1"/>
          </p:cNvSpPr>
          <p:nvPr>
            <p:ph idx="1"/>
          </p:nvPr>
        </p:nvSpPr>
        <p:spPr>
          <a:xfrm>
            <a:off x="2875310" y="722268"/>
            <a:ext cx="9316689" cy="5871287"/>
          </a:xfrm>
        </p:spPr>
        <p:txBody>
          <a:bodyPr>
            <a:noAutofit/>
          </a:bodyPr>
          <a:lstStyle/>
          <a:p>
            <a:pPr marL="457200" indent="-457200">
              <a:buFont typeface="+mj-lt"/>
              <a:buAutoNum type="arabicParenR" startAt="3"/>
            </a:pPr>
            <a:r>
              <a:rPr lang="en-US" sz="2000" b="1" dirty="0"/>
              <a:t>Security &amp; Privacy II</a:t>
            </a:r>
            <a:r>
              <a:rPr lang="en-US" sz="2000" dirty="0"/>
              <a:t/>
            </a:r>
            <a:br>
              <a:rPr lang="en-US" sz="2000" dirty="0"/>
            </a:br>
            <a:r>
              <a:rPr lang="en-US" sz="2000" dirty="0"/>
              <a:t>LDAP is a simple database (key-value) forming a set of distributed directories recording properties of users and resources according to X.500 standard. It allows secure management of systems. OpenStack Keystone is a role-based authorization and authentication environment to be used in OpenStack private clouds.</a:t>
            </a:r>
          </a:p>
          <a:p>
            <a:pPr marL="457200" indent="-457200">
              <a:buFont typeface="+mj-lt"/>
              <a:buAutoNum type="arabicParenR" startAt="3"/>
            </a:pPr>
            <a:r>
              <a:rPr lang="en-US" sz="2000" b="1" dirty="0"/>
              <a:t>Monitoring: </a:t>
            </a:r>
            <a:br>
              <a:rPr lang="en-US" sz="2000" b="1" dirty="0"/>
            </a:br>
            <a:r>
              <a:rPr lang="en-US" sz="2000" dirty="0"/>
              <a:t>Here </a:t>
            </a:r>
            <a:r>
              <a:rPr lang="en-US" sz="2000" dirty="0" err="1"/>
              <a:t>Ambari</a:t>
            </a:r>
            <a:r>
              <a:rPr lang="en-US" sz="2000" dirty="0"/>
              <a:t> is aimed at installing and monitoring Hadoop systems. Nagios and Ganglia are similar system monitors with ability to gather metrics and produce alerts. Inca is a higher level system allowing user reporting of performance of any sub system. Essentially all systems use monitoring but most users do not add custom reporting.</a:t>
            </a:r>
          </a:p>
          <a:p>
            <a:pPr marL="457200" indent="-457200">
              <a:buFont typeface="+mj-lt"/>
              <a:buAutoNum type="arabicParenR" startAt="3"/>
            </a:pPr>
            <a:r>
              <a:rPr lang="en-US" sz="2000" b="1" dirty="0" err="1"/>
              <a:t>IaaS</a:t>
            </a:r>
            <a:r>
              <a:rPr lang="en-US" sz="2000" b="1" dirty="0"/>
              <a:t> Management from HPC to hypervisors:</a:t>
            </a:r>
            <a:br>
              <a:rPr lang="en-US" sz="2000" b="1" dirty="0"/>
            </a:br>
            <a:r>
              <a:rPr lang="en-US" sz="2000" dirty="0"/>
              <a:t>These technologies underlie all </a:t>
            </a:r>
            <a:r>
              <a:rPr lang="en-US" sz="2000" dirty="0" smtClean="0"/>
              <a:t>applications</a:t>
            </a:r>
            <a:r>
              <a:rPr lang="en-US" sz="2000" dirty="0"/>
              <a:t>. The classic technology OpenStack manages virtual machines and associated capabilities such as storage and networking. The commercial clouds have their own solution and it is possible to move machine images between these different environments. As a special case there is “bare-metal” i.e. the null hypervisor</a:t>
            </a:r>
            <a:r>
              <a:rPr lang="en-US" sz="2000" dirty="0" smtClean="0"/>
              <a:t>. The </a:t>
            </a:r>
            <a:r>
              <a:rPr lang="en-US" sz="2000" dirty="0" err="1" smtClean="0"/>
              <a:t>DevOPs</a:t>
            </a:r>
            <a:r>
              <a:rPr lang="en-US" sz="2000" dirty="0" smtClean="0"/>
              <a:t> technology </a:t>
            </a:r>
            <a:r>
              <a:rPr lang="en-US" sz="2000" dirty="0" err="1" smtClean="0"/>
              <a:t>Docker</a:t>
            </a:r>
            <a:r>
              <a:rPr lang="en-US" sz="2000" dirty="0" smtClean="0"/>
              <a:t> is playing an increasing role as a </a:t>
            </a:r>
            <a:r>
              <a:rPr lang="en-US" sz="2000" dirty="0" err="1" smtClean="0"/>
              <a:t>linux</a:t>
            </a:r>
            <a:r>
              <a:rPr lang="en-US" sz="2000" dirty="0" smtClean="0"/>
              <a:t> container.</a:t>
            </a:r>
            <a:endParaRPr lang="en-US" sz="2000" dirty="0"/>
          </a:p>
        </p:txBody>
      </p:sp>
      <p:sp>
        <p:nvSpPr>
          <p:cNvPr id="4" name="Date Placeholder 3"/>
          <p:cNvSpPr>
            <a:spLocks noGrp="1"/>
          </p:cNvSpPr>
          <p:nvPr>
            <p:ph type="dt" sz="half" idx="10"/>
          </p:nvPr>
        </p:nvSpPr>
        <p:spPr/>
        <p:txBody>
          <a:bodyPr/>
          <a:lstStyle/>
          <a:p>
            <a:r>
              <a:rPr lang="en-US" smtClean="0"/>
              <a:t>1/26/2015</a:t>
            </a:r>
            <a:endParaRPr lang="en-US" dirty="0"/>
          </a:p>
        </p:txBody>
      </p:sp>
      <p:sp>
        <p:nvSpPr>
          <p:cNvPr id="5" name="Footer Placeholder 4"/>
          <p:cNvSpPr>
            <a:spLocks noGrp="1"/>
          </p:cNvSpPr>
          <p:nvPr>
            <p:ph type="ftr" sz="quarter" idx="11"/>
          </p:nvPr>
        </p:nvSpPr>
        <p:spPr/>
        <p:txBody>
          <a:bodyPr/>
          <a:lstStyle/>
          <a:p>
            <a:r>
              <a:rPr lang="en-US" smtClean="0"/>
              <a:t>Cloud Computing Software</a:t>
            </a:r>
            <a:endParaRPr lang="en-US" dirty="0"/>
          </a:p>
        </p:txBody>
      </p:sp>
      <p:sp>
        <p:nvSpPr>
          <p:cNvPr id="6" name="Slide Number Placeholder 5"/>
          <p:cNvSpPr>
            <a:spLocks noGrp="1"/>
          </p:cNvSpPr>
          <p:nvPr>
            <p:ph type="sldNum" sz="quarter" idx="12"/>
          </p:nvPr>
        </p:nvSpPr>
        <p:spPr/>
        <p:txBody>
          <a:bodyPr/>
          <a:lstStyle/>
          <a:p>
            <a:fld id="{39B2FC35-689C-482B-881D-27C85BFD1D21}" type="slidenum">
              <a:rPr lang="en-US" smtClean="0"/>
              <a:pPr/>
              <a:t>5</a:t>
            </a:fld>
            <a:endParaRPr lang="en-US" dirty="0"/>
          </a:p>
        </p:txBody>
      </p:sp>
    </p:spTree>
    <p:extLst>
      <p:ext uri="{BB962C8B-B14F-4D97-AF65-F5344CB8AC3E}">
        <p14:creationId xmlns:p14="http://schemas.microsoft.com/office/powerpoint/2010/main" val="415999658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335784" cy="626724"/>
          </a:xfrm>
        </p:spPr>
        <p:txBody>
          <a:bodyPr>
            <a:normAutofit fontScale="90000"/>
          </a:bodyPr>
          <a:lstStyle/>
          <a:p>
            <a:r>
              <a:rPr lang="en-US" b="1" dirty="0" smtClean="0"/>
              <a:t>Using HPC-ABDS Layers III</a:t>
            </a:r>
            <a:endParaRPr lang="en-US" b="1" dirty="0"/>
          </a:p>
        </p:txBody>
      </p:sp>
      <p:sp>
        <p:nvSpPr>
          <p:cNvPr id="3" name="Content Placeholder 2"/>
          <p:cNvSpPr>
            <a:spLocks noGrp="1"/>
          </p:cNvSpPr>
          <p:nvPr>
            <p:ph idx="1"/>
          </p:nvPr>
        </p:nvSpPr>
        <p:spPr>
          <a:xfrm>
            <a:off x="2875311" y="523982"/>
            <a:ext cx="9227646" cy="6225649"/>
          </a:xfrm>
        </p:spPr>
        <p:txBody>
          <a:bodyPr>
            <a:noAutofit/>
          </a:bodyPr>
          <a:lstStyle/>
          <a:p>
            <a:pPr marL="457200" indent="-457200">
              <a:buFont typeface="+mj-lt"/>
              <a:buAutoNum type="arabicParenR" startAt="6"/>
            </a:pPr>
            <a:r>
              <a:rPr lang="en-US" sz="2000" b="1" dirty="0">
                <a:latin typeface="Calibri" panose="020F0502020204030204" pitchFamily="34" charset="0"/>
              </a:rPr>
              <a:t>DevOps</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This describes technologies and approaches that automate the deployment and installation of software systems and underlies “software-defined systems”. </a:t>
            </a:r>
            <a:r>
              <a:rPr lang="en-US" sz="2000" dirty="0" smtClean="0">
                <a:latin typeface="Calibri" panose="020F0502020204030204" pitchFamily="34" charset="0"/>
              </a:rPr>
              <a:t>At IU, we integrate </a:t>
            </a:r>
            <a:r>
              <a:rPr lang="en-US" sz="2000" dirty="0">
                <a:latin typeface="Calibri" panose="020F0502020204030204" pitchFamily="34" charset="0"/>
              </a:rPr>
              <a:t>tools together in </a:t>
            </a:r>
            <a:r>
              <a:rPr lang="en-US" sz="2000" dirty="0" err="1">
                <a:latin typeface="Calibri" panose="020F0502020204030204" pitchFamily="34" charset="0"/>
              </a:rPr>
              <a:t>Cloudmesh</a:t>
            </a:r>
            <a:r>
              <a:rPr lang="en-US" sz="2000" dirty="0">
                <a:latin typeface="Calibri" panose="020F0502020204030204" pitchFamily="34" charset="0"/>
              </a:rPr>
              <a:t> – Libcloud, Cobbler, Chef, </a:t>
            </a:r>
            <a:r>
              <a:rPr lang="sv-SE" sz="2000" dirty="0">
                <a:latin typeface="Calibri" panose="020F0502020204030204" pitchFamily="34" charset="0"/>
              </a:rPr>
              <a:t>Docker, Slurm, Ansible, Puppet.</a:t>
            </a:r>
            <a:r>
              <a:rPr lang="en-US" sz="2000" dirty="0">
                <a:latin typeface="Calibri" panose="020F0502020204030204" pitchFamily="34" charset="0"/>
              </a:rPr>
              <a:t> Celery. </a:t>
            </a:r>
            <a:r>
              <a:rPr lang="en-US" sz="2000" dirty="0" smtClean="0">
                <a:latin typeface="Calibri" panose="020F0502020204030204" pitchFamily="34" charset="0"/>
              </a:rPr>
              <a:t>We saw </a:t>
            </a:r>
            <a:r>
              <a:rPr lang="en-US" sz="2000" dirty="0" err="1" smtClean="0">
                <a:latin typeface="Calibri" panose="020F0502020204030204" pitchFamily="34" charset="0"/>
              </a:rPr>
              <a:t>Docker</a:t>
            </a:r>
            <a:r>
              <a:rPr lang="en-US" sz="2000" dirty="0" smtClean="0">
                <a:latin typeface="Calibri" panose="020F0502020204030204" pitchFamily="34" charset="0"/>
              </a:rPr>
              <a:t> earlier in 5 on last slide.</a:t>
            </a:r>
          </a:p>
          <a:p>
            <a:pPr marL="457200" indent="-457200">
              <a:buFont typeface="+mj-lt"/>
              <a:buAutoNum type="arabicParenR" startAt="6"/>
            </a:pPr>
            <a:r>
              <a:rPr lang="en-US" sz="2000" b="1" dirty="0" smtClean="0">
                <a:latin typeface="Calibri" panose="020F0502020204030204" pitchFamily="34" charset="0"/>
              </a:rPr>
              <a:t>Interoperability</a:t>
            </a:r>
            <a:r>
              <a:rPr lang="en-US" sz="2000" b="1" dirty="0">
                <a:latin typeface="Calibri" panose="020F0502020204030204" pitchFamily="34" charset="0"/>
              </a:rPr>
              <a:t/>
            </a:r>
            <a:br>
              <a:rPr lang="en-US" sz="2000" b="1" dirty="0">
                <a:latin typeface="Calibri" panose="020F0502020204030204" pitchFamily="34" charset="0"/>
              </a:rPr>
            </a:br>
            <a:r>
              <a:rPr lang="en-US" sz="2000" dirty="0">
                <a:latin typeface="Calibri" panose="020F0502020204030204" pitchFamily="34" charset="0"/>
              </a:rPr>
              <a:t>This is both standards and interoperability libraries for services (Whirr), compute (OCCI), virtualization and storage (CDMI)</a:t>
            </a:r>
          </a:p>
          <a:p>
            <a:pPr marL="457200" indent="-457200">
              <a:buFont typeface="+mj-lt"/>
              <a:buAutoNum type="arabicParenR" startAt="6"/>
            </a:pPr>
            <a:r>
              <a:rPr lang="en-US" sz="2000" b="1" dirty="0">
                <a:latin typeface="Calibri" panose="020F0502020204030204" pitchFamily="34" charset="0"/>
              </a:rPr>
              <a:t>File systems</a:t>
            </a:r>
            <a:r>
              <a:rPr lang="en-US" sz="2000" dirty="0">
                <a:latin typeface="Calibri" panose="020F0502020204030204" pitchFamily="34" charset="0"/>
              </a:rPr>
              <a:t/>
            </a:r>
            <a:br>
              <a:rPr lang="en-US" sz="2000" dirty="0">
                <a:latin typeface="Calibri" panose="020F0502020204030204" pitchFamily="34" charset="0"/>
              </a:rPr>
            </a:br>
            <a:r>
              <a:rPr lang="en-US" sz="2000" dirty="0" smtClean="0">
                <a:latin typeface="Calibri" panose="020F0502020204030204" pitchFamily="34" charset="0"/>
              </a:rPr>
              <a:t>One will use files </a:t>
            </a:r>
            <a:r>
              <a:rPr lang="en-US" sz="2000" dirty="0">
                <a:latin typeface="Calibri" panose="020F0502020204030204" pitchFamily="34" charset="0"/>
              </a:rPr>
              <a:t>in </a:t>
            </a:r>
            <a:r>
              <a:rPr lang="en-US" sz="2000" dirty="0" smtClean="0">
                <a:latin typeface="Calibri" panose="020F0502020204030204" pitchFamily="34" charset="0"/>
              </a:rPr>
              <a:t>most applications </a:t>
            </a:r>
            <a:r>
              <a:rPr lang="en-US" sz="2000" dirty="0">
                <a:latin typeface="Calibri" panose="020F0502020204030204" pitchFamily="34" charset="0"/>
              </a:rPr>
              <a:t>but the details may not be visible to </a:t>
            </a:r>
            <a:r>
              <a:rPr lang="en-US" sz="2000" dirty="0" smtClean="0">
                <a:latin typeface="Calibri" panose="020F0502020204030204" pitchFamily="34" charset="0"/>
              </a:rPr>
              <a:t>the user. </a:t>
            </a:r>
            <a:r>
              <a:rPr lang="en-US" sz="2000" dirty="0">
                <a:latin typeface="Calibri" panose="020F0502020204030204" pitchFamily="34" charset="0"/>
              </a:rPr>
              <a:t>Maybe you interact with data at level of a data management system or an Object store (OpenStack Swift or Amazon S3). Most science applications are organized around files; commercial systems at a higher level.</a:t>
            </a:r>
          </a:p>
          <a:p>
            <a:pPr marL="457200" indent="-457200">
              <a:buFont typeface="+mj-lt"/>
              <a:buAutoNum type="arabicParenR" startAt="6"/>
            </a:pPr>
            <a:r>
              <a:rPr lang="en-US" sz="2000" b="1" dirty="0">
                <a:latin typeface="Calibri" panose="020F0502020204030204" pitchFamily="34" charset="0"/>
              </a:rPr>
              <a:t>Cluster Resource Management</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You will certainly need cluster management in your application although often this is provided by the system and not explicit to the user. Yarn from Hadoop is gaining in popularity while </a:t>
            </a:r>
            <a:r>
              <a:rPr lang="en-US" sz="2000" dirty="0" err="1">
                <a:latin typeface="Calibri" panose="020F0502020204030204" pitchFamily="34" charset="0"/>
              </a:rPr>
              <a:t>Slurm</a:t>
            </a:r>
            <a:r>
              <a:rPr lang="en-US" sz="2000" dirty="0">
                <a:latin typeface="Calibri" panose="020F0502020204030204" pitchFamily="34" charset="0"/>
              </a:rPr>
              <a:t> is a basic HPC system as are Moab, SGE, </a:t>
            </a:r>
            <a:r>
              <a:rPr lang="en-US" sz="2000" dirty="0" err="1">
                <a:latin typeface="Calibri" panose="020F0502020204030204" pitchFamily="34" charset="0"/>
              </a:rPr>
              <a:t>OpenPBS</a:t>
            </a:r>
            <a:r>
              <a:rPr lang="en-US" sz="2000" dirty="0">
                <a:latin typeface="Calibri" panose="020F0502020204030204" pitchFamily="34" charset="0"/>
              </a:rPr>
              <a:t> </a:t>
            </a:r>
            <a:r>
              <a:rPr lang="en-US" sz="2000" dirty="0" smtClean="0">
                <a:latin typeface="Calibri" panose="020F0502020204030204" pitchFamily="34" charset="0"/>
              </a:rPr>
              <a:t>while </a:t>
            </a:r>
            <a:r>
              <a:rPr lang="en-US" sz="2000" dirty="0">
                <a:latin typeface="Calibri" panose="020F0502020204030204" pitchFamily="34" charset="0"/>
              </a:rPr>
              <a:t>Condor also well known for scheduling of Grid applications. </a:t>
            </a:r>
            <a:r>
              <a:rPr lang="en-US" sz="2000" dirty="0" err="1">
                <a:latin typeface="Calibri" panose="020F0502020204030204" pitchFamily="34" charset="0"/>
              </a:rPr>
              <a:t>Mesos</a:t>
            </a:r>
            <a:r>
              <a:rPr lang="en-US" sz="2000" dirty="0">
                <a:latin typeface="Calibri" panose="020F0502020204030204" pitchFamily="34" charset="0"/>
              </a:rPr>
              <a:t> is similar to Yarn </a:t>
            </a:r>
            <a:r>
              <a:rPr lang="en-US" sz="2000" dirty="0" smtClean="0">
                <a:latin typeface="Calibri" panose="020F0502020204030204" pitchFamily="34" charset="0"/>
              </a:rPr>
              <a:t>and is also becoming popular. Many systems are in fact collections of clusters as in data centers or grids. These require management and scheduling across many clusters; the latter is termed meta-scheduling.</a:t>
            </a:r>
            <a:endParaRPr lang="en-US" sz="2000" dirty="0">
              <a:latin typeface="Calibri" panose="020F0502020204030204" pitchFamily="34" charset="0"/>
            </a:endParaRPr>
          </a:p>
        </p:txBody>
      </p:sp>
      <p:sp>
        <p:nvSpPr>
          <p:cNvPr id="4" name="Date Placeholder 3"/>
          <p:cNvSpPr>
            <a:spLocks noGrp="1"/>
          </p:cNvSpPr>
          <p:nvPr>
            <p:ph type="dt" sz="half" idx="10"/>
          </p:nvPr>
        </p:nvSpPr>
        <p:spPr/>
        <p:txBody>
          <a:bodyPr/>
          <a:lstStyle/>
          <a:p>
            <a:r>
              <a:rPr lang="en-US" smtClean="0"/>
              <a:t>1/26/2015</a:t>
            </a:r>
            <a:endParaRPr lang="en-US" dirty="0"/>
          </a:p>
        </p:txBody>
      </p:sp>
      <p:sp>
        <p:nvSpPr>
          <p:cNvPr id="5" name="Footer Placeholder 4"/>
          <p:cNvSpPr>
            <a:spLocks noGrp="1"/>
          </p:cNvSpPr>
          <p:nvPr>
            <p:ph type="ftr" sz="quarter" idx="11"/>
          </p:nvPr>
        </p:nvSpPr>
        <p:spPr/>
        <p:txBody>
          <a:bodyPr/>
          <a:lstStyle/>
          <a:p>
            <a:r>
              <a:rPr lang="en-US" smtClean="0"/>
              <a:t>Cloud Computing Software</a:t>
            </a:r>
            <a:endParaRPr lang="en-US" dirty="0"/>
          </a:p>
        </p:txBody>
      </p:sp>
      <p:sp>
        <p:nvSpPr>
          <p:cNvPr id="6" name="Slide Number Placeholder 5"/>
          <p:cNvSpPr>
            <a:spLocks noGrp="1"/>
          </p:cNvSpPr>
          <p:nvPr>
            <p:ph type="sldNum" sz="quarter" idx="12"/>
          </p:nvPr>
        </p:nvSpPr>
        <p:spPr/>
        <p:txBody>
          <a:bodyPr/>
          <a:lstStyle/>
          <a:p>
            <a:fld id="{39B2FC35-689C-482B-881D-27C85BFD1D21}" type="slidenum">
              <a:rPr lang="en-US" smtClean="0"/>
              <a:pPr/>
              <a:t>6</a:t>
            </a:fld>
            <a:endParaRPr lang="en-US" dirty="0"/>
          </a:p>
        </p:txBody>
      </p:sp>
    </p:spTree>
    <p:extLst>
      <p:ext uri="{BB962C8B-B14F-4D97-AF65-F5344CB8AC3E}">
        <p14:creationId xmlns:p14="http://schemas.microsoft.com/office/powerpoint/2010/main" val="347969428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311" y="0"/>
            <a:ext cx="9171398" cy="667820"/>
          </a:xfrm>
        </p:spPr>
        <p:txBody>
          <a:bodyPr>
            <a:normAutofit/>
          </a:bodyPr>
          <a:lstStyle/>
          <a:p>
            <a:r>
              <a:rPr lang="en-US" b="1" dirty="0" smtClean="0"/>
              <a:t>Using HPC-ABDS Layers IV</a:t>
            </a:r>
            <a:endParaRPr lang="en-US" b="1" dirty="0"/>
          </a:p>
        </p:txBody>
      </p:sp>
      <p:sp>
        <p:nvSpPr>
          <p:cNvPr id="3" name="Content Placeholder 2"/>
          <p:cNvSpPr>
            <a:spLocks noGrp="1"/>
          </p:cNvSpPr>
          <p:nvPr>
            <p:ph idx="1"/>
          </p:nvPr>
        </p:nvSpPr>
        <p:spPr>
          <a:xfrm>
            <a:off x="2875311" y="565474"/>
            <a:ext cx="9070428" cy="5640059"/>
          </a:xfrm>
        </p:spPr>
        <p:txBody>
          <a:bodyPr>
            <a:noAutofit/>
          </a:bodyPr>
          <a:lstStyle/>
          <a:p>
            <a:pPr marL="457200" indent="-457200">
              <a:buFont typeface="+mj-lt"/>
              <a:buAutoNum type="arabicParenR" startAt="10"/>
            </a:pPr>
            <a:r>
              <a:rPr lang="en-US" sz="2000" b="1" dirty="0"/>
              <a:t>Data Transport</a:t>
            </a:r>
            <a:r>
              <a:rPr lang="en-US" sz="2000" dirty="0"/>
              <a:t/>
            </a:r>
            <a:br>
              <a:rPr lang="en-US" sz="2000" dirty="0"/>
            </a:br>
            <a:r>
              <a:rPr lang="en-US" sz="2000" dirty="0"/>
              <a:t>Globus Online or </a:t>
            </a:r>
            <a:r>
              <a:rPr lang="en-US" sz="2000" dirty="0" err="1"/>
              <a:t>GridFTP</a:t>
            </a:r>
            <a:r>
              <a:rPr lang="en-US" sz="2000" dirty="0"/>
              <a:t> is dominant system in HPC community but this area is often not highlighted as often application only starts after data has made its way to disk of system to be used. Simple HTTP protocols are used for small data transfers while the largest ones use the “</a:t>
            </a:r>
            <a:r>
              <a:rPr lang="en-US" sz="2000" dirty="0" err="1"/>
              <a:t>Fedex</a:t>
            </a:r>
            <a:r>
              <a:rPr lang="en-US" sz="2000" dirty="0"/>
              <a:t>/UPS” solution of transporting disks  between sites.</a:t>
            </a:r>
          </a:p>
          <a:p>
            <a:pPr marL="457200" indent="-457200">
              <a:buFont typeface="+mj-lt"/>
              <a:buAutoNum type="arabicParenR" startAt="10"/>
            </a:pPr>
            <a:r>
              <a:rPr lang="en-US" sz="2000" b="1" dirty="0"/>
              <a:t>A) File </a:t>
            </a:r>
            <a:r>
              <a:rPr lang="en-US" sz="2000" b="1" dirty="0" smtClean="0"/>
              <a:t>management, B) </a:t>
            </a:r>
            <a:r>
              <a:rPr lang="en-US" sz="2000" b="1" dirty="0"/>
              <a:t>NoSQL, </a:t>
            </a:r>
            <a:r>
              <a:rPr lang="en-US" sz="2000" b="1" dirty="0" smtClean="0"/>
              <a:t>C) SQL</a:t>
            </a:r>
            <a:r>
              <a:rPr lang="en-US" sz="2000" dirty="0"/>
              <a:t/>
            </a:r>
            <a:br>
              <a:rPr lang="en-US" sz="2000" dirty="0"/>
            </a:br>
            <a:r>
              <a:rPr lang="en-US" sz="2000" dirty="0"/>
              <a:t>This is a critical area for nearly all applications as it captures areas of file, object, NoSQL and SQL data management. The many entries in area testify to variety of problems (graphs, tables, documents, objects) and importance of efficient solution. Just a little while ago, this area was dominated by SQL databases and file managers.</a:t>
            </a:r>
          </a:p>
          <a:p>
            <a:pPr marL="457200" indent="-457200">
              <a:buFont typeface="+mj-lt"/>
              <a:buAutoNum type="arabicParenR" startAt="10"/>
            </a:pPr>
            <a:r>
              <a:rPr lang="en-US" sz="2000" b="1" dirty="0"/>
              <a:t>In-memory </a:t>
            </a:r>
            <a:r>
              <a:rPr lang="en-US" sz="2000" b="1" dirty="0" err="1"/>
              <a:t>databases&amp;caches</a:t>
            </a:r>
            <a:r>
              <a:rPr lang="en-US" sz="2000" b="1" dirty="0"/>
              <a:t> / Object-relational mapping / Extraction Tools</a:t>
            </a:r>
            <a:r>
              <a:rPr lang="en-US" sz="2000" dirty="0"/>
              <a:t/>
            </a:r>
            <a:br>
              <a:rPr lang="en-US" sz="2000" dirty="0"/>
            </a:br>
            <a:r>
              <a:rPr lang="en-US" sz="2000" dirty="0"/>
              <a:t>This is another important area addressing two points. Firstly conversion of data between formats and secondly enabling caching to put as much processing as possible in memory. This is an important optimization with Gartner highlighting this areas in several recent hype charts with In-Memory DBMS and In-Memory Analytics.</a:t>
            </a:r>
          </a:p>
        </p:txBody>
      </p:sp>
      <p:sp>
        <p:nvSpPr>
          <p:cNvPr id="4" name="Date Placeholder 3"/>
          <p:cNvSpPr>
            <a:spLocks noGrp="1"/>
          </p:cNvSpPr>
          <p:nvPr>
            <p:ph type="dt" sz="half" idx="10"/>
          </p:nvPr>
        </p:nvSpPr>
        <p:spPr/>
        <p:txBody>
          <a:bodyPr/>
          <a:lstStyle/>
          <a:p>
            <a:r>
              <a:rPr lang="en-US" smtClean="0"/>
              <a:t>1/26/2015</a:t>
            </a:r>
            <a:endParaRPr lang="en-US" dirty="0"/>
          </a:p>
        </p:txBody>
      </p:sp>
      <p:sp>
        <p:nvSpPr>
          <p:cNvPr id="5" name="Footer Placeholder 4"/>
          <p:cNvSpPr>
            <a:spLocks noGrp="1"/>
          </p:cNvSpPr>
          <p:nvPr>
            <p:ph type="ftr" sz="quarter" idx="11"/>
          </p:nvPr>
        </p:nvSpPr>
        <p:spPr/>
        <p:txBody>
          <a:bodyPr/>
          <a:lstStyle/>
          <a:p>
            <a:r>
              <a:rPr lang="en-US" smtClean="0"/>
              <a:t>Cloud Computing Software</a:t>
            </a:r>
            <a:endParaRPr lang="en-US" dirty="0"/>
          </a:p>
        </p:txBody>
      </p:sp>
      <p:sp>
        <p:nvSpPr>
          <p:cNvPr id="6" name="Slide Number Placeholder 5"/>
          <p:cNvSpPr>
            <a:spLocks noGrp="1"/>
          </p:cNvSpPr>
          <p:nvPr>
            <p:ph type="sldNum" sz="quarter" idx="12"/>
          </p:nvPr>
        </p:nvSpPr>
        <p:spPr/>
        <p:txBody>
          <a:bodyPr/>
          <a:lstStyle/>
          <a:p>
            <a:fld id="{39B2FC35-689C-482B-881D-27C85BFD1D21}" type="slidenum">
              <a:rPr lang="en-US" smtClean="0"/>
              <a:pPr/>
              <a:t>7</a:t>
            </a:fld>
            <a:endParaRPr lang="en-US" dirty="0"/>
          </a:p>
        </p:txBody>
      </p:sp>
    </p:spTree>
    <p:extLst>
      <p:ext uri="{BB962C8B-B14F-4D97-AF65-F5344CB8AC3E}">
        <p14:creationId xmlns:p14="http://schemas.microsoft.com/office/powerpoint/2010/main" val="278547402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2929" y="0"/>
            <a:ext cx="8883721" cy="688369"/>
          </a:xfrm>
        </p:spPr>
        <p:txBody>
          <a:bodyPr>
            <a:normAutofit/>
          </a:bodyPr>
          <a:lstStyle/>
          <a:p>
            <a:r>
              <a:rPr lang="en-US" b="1" dirty="0" smtClean="0"/>
              <a:t>Using HPC-ABDS Layers V</a:t>
            </a:r>
            <a:endParaRPr lang="en-US" b="1" dirty="0"/>
          </a:p>
        </p:txBody>
      </p:sp>
      <p:sp>
        <p:nvSpPr>
          <p:cNvPr id="3" name="Content Placeholder 2"/>
          <p:cNvSpPr>
            <a:spLocks noGrp="1"/>
          </p:cNvSpPr>
          <p:nvPr>
            <p:ph idx="1"/>
          </p:nvPr>
        </p:nvSpPr>
        <p:spPr>
          <a:xfrm>
            <a:off x="2889575" y="507256"/>
            <a:ext cx="9070428" cy="5218386"/>
          </a:xfrm>
        </p:spPr>
        <p:txBody>
          <a:bodyPr>
            <a:noAutofit/>
          </a:bodyPr>
          <a:lstStyle/>
          <a:p>
            <a:pPr marL="457200" indent="-457200">
              <a:buFont typeface="+mj-lt"/>
              <a:buAutoNum type="arabicParenR" startAt="13"/>
            </a:pPr>
            <a:r>
              <a:rPr lang="en-US" sz="2000" b="1" dirty="0"/>
              <a:t>Inter process communication Collectives, point-to-point, </a:t>
            </a:r>
            <a:r>
              <a:rPr lang="en-US" sz="2000" b="1" dirty="0" smtClean="0"/>
              <a:t>publish-subscribe, MPI</a:t>
            </a:r>
            <a:r>
              <a:rPr lang="en-US" sz="2000" dirty="0"/>
              <a:t/>
            </a:r>
            <a:br>
              <a:rPr lang="en-US" sz="2000" dirty="0"/>
            </a:br>
            <a:r>
              <a:rPr lang="en-US" sz="2000" dirty="0"/>
              <a:t>This describes the different communication models used by the systems in layers 13, 14) below. R</a:t>
            </a:r>
            <a:r>
              <a:rPr lang="en-US" sz="2000" dirty="0" smtClean="0"/>
              <a:t>esults </a:t>
            </a:r>
            <a:r>
              <a:rPr lang="en-US" sz="2000" dirty="0"/>
              <a:t>may be very sensitive to choices here as there are big differences from disk-based versus point to point </a:t>
            </a:r>
            <a:r>
              <a:rPr lang="en-US" sz="2000" dirty="0" smtClean="0"/>
              <a:t>(no disk) for </a:t>
            </a:r>
            <a:r>
              <a:rPr lang="en-US" sz="2000" dirty="0"/>
              <a:t>Hadoop v. Harp </a:t>
            </a:r>
            <a:r>
              <a:rPr lang="en-US" sz="2000" dirty="0" smtClean="0"/>
              <a:t>(MPI)or </a:t>
            </a:r>
            <a:r>
              <a:rPr lang="en-US" sz="2000" dirty="0"/>
              <a:t>the different latencies exhibited by publish-subscribe systems. I always recommend Pub-Sub systems like </a:t>
            </a:r>
            <a:r>
              <a:rPr lang="en-US" sz="2000" dirty="0" err="1"/>
              <a:t>ActiveMQ</a:t>
            </a:r>
            <a:r>
              <a:rPr lang="en-US" sz="2000" dirty="0"/>
              <a:t> or </a:t>
            </a:r>
            <a:r>
              <a:rPr lang="en-US" sz="2000" dirty="0" err="1"/>
              <a:t>RabbitMQ</a:t>
            </a:r>
            <a:r>
              <a:rPr lang="en-US" sz="2000" dirty="0"/>
              <a:t> for messaging.</a:t>
            </a:r>
            <a:endParaRPr lang="en-US" sz="2000" dirty="0" smtClean="0"/>
          </a:p>
          <a:p>
            <a:pPr marL="457200" indent="-457200">
              <a:buFont typeface="+mj-lt"/>
              <a:buAutoNum type="arabicParenR" startAt="13"/>
            </a:pPr>
            <a:r>
              <a:rPr lang="en-US" sz="2000" b="1" dirty="0" smtClean="0"/>
              <a:t>A) Basic </a:t>
            </a:r>
            <a:r>
              <a:rPr lang="en-US" sz="2000" b="1" dirty="0"/>
              <a:t>Programming model and runtime, SPMD, </a:t>
            </a:r>
            <a:r>
              <a:rPr lang="en-US" sz="2000" b="1" dirty="0" err="1" smtClean="0"/>
              <a:t>MapReduce</a:t>
            </a:r>
            <a:r>
              <a:rPr lang="en-US" sz="2000" b="1" dirty="0"/>
              <a:t>, MPI</a:t>
            </a:r>
            <a:br>
              <a:rPr lang="en-US" sz="2000" b="1" dirty="0"/>
            </a:br>
            <a:r>
              <a:rPr lang="en-US" sz="2000" b="1" dirty="0"/>
              <a:t>B) </a:t>
            </a:r>
            <a:r>
              <a:rPr lang="en-US" sz="2000" b="1" dirty="0" smtClean="0"/>
              <a:t>Streaming</a:t>
            </a:r>
            <a:r>
              <a:rPr lang="en-US" sz="2000" b="1" dirty="0"/>
              <a:t/>
            </a:r>
            <a:br>
              <a:rPr lang="en-US" sz="2000" b="1" dirty="0"/>
            </a:br>
            <a:r>
              <a:rPr lang="en-US" sz="2000" dirty="0"/>
              <a:t>A very important layer defining the cloud (HPC-ABDS) programming model. Includes Hadoop and related tools Spark, Twister, Stratosphere, Hama (iterative MapReduce); Giraph, </a:t>
            </a:r>
            <a:r>
              <a:rPr lang="en-US" sz="2000" dirty="0" err="1"/>
              <a:t>Pregel</a:t>
            </a:r>
            <a:r>
              <a:rPr lang="en-US" sz="2000" dirty="0"/>
              <a:t>, Pegasus (Graphs); Storm, S4, </a:t>
            </a:r>
            <a:r>
              <a:rPr lang="en-US" sz="2000" dirty="0" err="1"/>
              <a:t>Samza</a:t>
            </a:r>
            <a:r>
              <a:rPr lang="en-US" sz="2000" dirty="0"/>
              <a:t> (Streaming); </a:t>
            </a:r>
            <a:r>
              <a:rPr lang="en-US" sz="2000" dirty="0" err="1"/>
              <a:t>Tez</a:t>
            </a:r>
            <a:r>
              <a:rPr lang="en-US" sz="2000" dirty="0"/>
              <a:t> (</a:t>
            </a:r>
            <a:r>
              <a:rPr lang="en-US" sz="2000" dirty="0" smtClean="0"/>
              <a:t>workflow) </a:t>
            </a:r>
            <a:r>
              <a:rPr lang="en-US" sz="2000" dirty="0"/>
              <a:t>and Yarn </a:t>
            </a:r>
            <a:r>
              <a:rPr lang="en-US" sz="2000" dirty="0" smtClean="0"/>
              <a:t>integration. Most applications use </a:t>
            </a:r>
            <a:r>
              <a:rPr lang="en-US" sz="2000" dirty="0"/>
              <a:t>something here</a:t>
            </a:r>
            <a:r>
              <a:rPr lang="en-US" sz="2000" dirty="0" smtClean="0"/>
              <a:t>! </a:t>
            </a:r>
            <a:endParaRPr lang="en-US" sz="2000" b="1" dirty="0"/>
          </a:p>
          <a:p>
            <a:pPr marL="457200" indent="-457200">
              <a:buFont typeface="+mj-lt"/>
              <a:buAutoNum type="arabicParenR" startAt="13"/>
            </a:pPr>
            <a:r>
              <a:rPr lang="en-US" sz="2000" b="1" dirty="0" smtClean="0"/>
              <a:t>A) High </a:t>
            </a:r>
            <a:r>
              <a:rPr lang="en-US" sz="2000" b="1" dirty="0"/>
              <a:t>level </a:t>
            </a:r>
            <a:r>
              <a:rPr lang="en-US" sz="2000" b="1" dirty="0" smtClean="0"/>
              <a:t>Programming</a:t>
            </a:r>
            <a:r>
              <a:rPr lang="en-US" sz="2000" b="1" dirty="0"/>
              <a:t/>
            </a:r>
            <a:br>
              <a:rPr lang="en-US" sz="2000" b="1" dirty="0"/>
            </a:br>
            <a:r>
              <a:rPr lang="en-US" sz="2000" dirty="0" smtClean="0"/>
              <a:t>Components at this level </a:t>
            </a:r>
            <a:r>
              <a:rPr lang="en-US" sz="2000" dirty="0"/>
              <a:t>are not required but are very interesting and we can expect great progress to come both in improving them and using them. Pig and </a:t>
            </a:r>
            <a:r>
              <a:rPr lang="en-US" sz="2000" dirty="0" err="1"/>
              <a:t>Sawzall</a:t>
            </a:r>
            <a:r>
              <a:rPr lang="en-US" sz="2000" dirty="0"/>
              <a:t> offer data parallel programming models; Hive, </a:t>
            </a:r>
            <a:r>
              <a:rPr lang="en-US" sz="2000" dirty="0" err="1"/>
              <a:t>HCatalog</a:t>
            </a:r>
            <a:r>
              <a:rPr lang="en-US" sz="2000" dirty="0"/>
              <a:t>, Shark, MRQL, Impala, and Drill support SQL interfaces to MapReduce, HDFS and Object stores</a:t>
            </a:r>
          </a:p>
        </p:txBody>
      </p:sp>
      <p:sp>
        <p:nvSpPr>
          <p:cNvPr id="4" name="Date Placeholder 3"/>
          <p:cNvSpPr>
            <a:spLocks noGrp="1"/>
          </p:cNvSpPr>
          <p:nvPr>
            <p:ph type="dt" sz="half" idx="10"/>
          </p:nvPr>
        </p:nvSpPr>
        <p:spPr/>
        <p:txBody>
          <a:bodyPr/>
          <a:lstStyle/>
          <a:p>
            <a:r>
              <a:rPr lang="en-US" smtClean="0"/>
              <a:t>1/26/2015</a:t>
            </a:r>
            <a:endParaRPr lang="en-US" dirty="0"/>
          </a:p>
        </p:txBody>
      </p:sp>
      <p:sp>
        <p:nvSpPr>
          <p:cNvPr id="5" name="Footer Placeholder 4"/>
          <p:cNvSpPr>
            <a:spLocks noGrp="1"/>
          </p:cNvSpPr>
          <p:nvPr>
            <p:ph type="ftr" sz="quarter" idx="11"/>
          </p:nvPr>
        </p:nvSpPr>
        <p:spPr/>
        <p:txBody>
          <a:bodyPr/>
          <a:lstStyle/>
          <a:p>
            <a:r>
              <a:rPr lang="en-US" smtClean="0"/>
              <a:t>Cloud Computing Software</a:t>
            </a:r>
            <a:endParaRPr lang="en-US" dirty="0"/>
          </a:p>
        </p:txBody>
      </p:sp>
      <p:sp>
        <p:nvSpPr>
          <p:cNvPr id="6" name="Slide Number Placeholder 5"/>
          <p:cNvSpPr>
            <a:spLocks noGrp="1"/>
          </p:cNvSpPr>
          <p:nvPr>
            <p:ph type="sldNum" sz="quarter" idx="12"/>
          </p:nvPr>
        </p:nvSpPr>
        <p:spPr/>
        <p:txBody>
          <a:bodyPr/>
          <a:lstStyle/>
          <a:p>
            <a:fld id="{39B2FC35-689C-482B-881D-27C85BFD1D21}" type="slidenum">
              <a:rPr lang="en-US" smtClean="0"/>
              <a:pPr/>
              <a:t>8</a:t>
            </a:fld>
            <a:endParaRPr lang="en-US" dirty="0"/>
          </a:p>
        </p:txBody>
      </p:sp>
    </p:spTree>
    <p:extLst>
      <p:ext uri="{BB962C8B-B14F-4D97-AF65-F5344CB8AC3E}">
        <p14:creationId xmlns:p14="http://schemas.microsoft.com/office/powerpoint/2010/main" val="410940765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4978" y="0"/>
            <a:ext cx="8626867" cy="842481"/>
          </a:xfrm>
        </p:spPr>
        <p:txBody>
          <a:bodyPr>
            <a:normAutofit/>
          </a:bodyPr>
          <a:lstStyle/>
          <a:p>
            <a:r>
              <a:rPr lang="en-US" b="1" dirty="0" smtClean="0"/>
              <a:t>Using HPC-ABDS Layers VI</a:t>
            </a:r>
            <a:endParaRPr lang="en-US" b="1" dirty="0"/>
          </a:p>
        </p:txBody>
      </p:sp>
      <p:sp>
        <p:nvSpPr>
          <p:cNvPr id="3" name="Content Placeholder 2"/>
          <p:cNvSpPr>
            <a:spLocks noGrp="1"/>
          </p:cNvSpPr>
          <p:nvPr>
            <p:ph idx="1"/>
          </p:nvPr>
        </p:nvSpPr>
        <p:spPr>
          <a:xfrm>
            <a:off x="2875311" y="739740"/>
            <a:ext cx="9070428" cy="5122672"/>
          </a:xfrm>
        </p:spPr>
        <p:txBody>
          <a:bodyPr>
            <a:noAutofit/>
          </a:bodyPr>
          <a:lstStyle/>
          <a:p>
            <a:pPr marL="457200" indent="-457200">
              <a:buFont typeface="+mj-lt"/>
              <a:buAutoNum type="arabicParenR" startAt="15"/>
            </a:pPr>
            <a:r>
              <a:rPr lang="en-US" sz="2000" b="1" dirty="0"/>
              <a:t>B) Frameworks </a:t>
            </a:r>
            <a:r>
              <a:rPr lang="en-US" sz="2000" b="1" dirty="0" smtClean="0"/>
              <a:t/>
            </a:r>
            <a:br>
              <a:rPr lang="en-US" sz="2000" b="1" dirty="0" smtClean="0"/>
            </a:br>
            <a:r>
              <a:rPr lang="en-US" sz="2000" dirty="0" smtClean="0"/>
              <a:t>This is exemplified by Google App Engine and Azure (when it was called </a:t>
            </a:r>
            <a:r>
              <a:rPr lang="en-US" sz="2000" dirty="0" err="1" smtClean="0"/>
              <a:t>PaaS</a:t>
            </a:r>
            <a:r>
              <a:rPr lang="en-US" sz="2000" dirty="0" smtClean="0"/>
              <a:t>) but now there are many “integrated environments”.</a:t>
            </a:r>
          </a:p>
          <a:p>
            <a:pPr marL="457200" indent="-457200">
              <a:buFont typeface="+mj-lt"/>
              <a:buAutoNum type="arabicParenR" startAt="15"/>
            </a:pPr>
            <a:r>
              <a:rPr lang="en-US" sz="2000" b="1" dirty="0" smtClean="0"/>
              <a:t>Application </a:t>
            </a:r>
            <a:r>
              <a:rPr lang="en-US" sz="2000" b="1" dirty="0"/>
              <a:t>and Analytics</a:t>
            </a:r>
            <a:br>
              <a:rPr lang="en-US" sz="2000" b="1" dirty="0"/>
            </a:br>
            <a:r>
              <a:rPr lang="en-US" sz="2000" dirty="0"/>
              <a:t>This is the “business logic” of application and where you find machine learning algorithms like clustering. Mahout , </a:t>
            </a:r>
            <a:r>
              <a:rPr lang="en-US" sz="2000" dirty="0" err="1"/>
              <a:t>MLlib</a:t>
            </a:r>
            <a:r>
              <a:rPr lang="en-US" sz="2000" dirty="0"/>
              <a:t> , </a:t>
            </a:r>
            <a:r>
              <a:rPr lang="en-US" sz="2000" dirty="0" err="1"/>
              <a:t>MLbase</a:t>
            </a:r>
            <a:r>
              <a:rPr lang="en-US" sz="2000" dirty="0"/>
              <a:t> are in Apache for Hadoop and Spark processing; R is a central library from statistics community. There are many other important libraries where we mention those in deep learning (</a:t>
            </a:r>
            <a:r>
              <a:rPr lang="en-US" sz="2000" dirty="0" err="1" smtClean="0"/>
              <a:t>CompLearn</a:t>
            </a:r>
            <a:r>
              <a:rPr lang="en-US" sz="2000" dirty="0" smtClean="0"/>
              <a:t> </a:t>
            </a:r>
            <a:r>
              <a:rPr lang="en-US" sz="2000" dirty="0" err="1" smtClean="0"/>
              <a:t>Caffe</a:t>
            </a:r>
            <a:r>
              <a:rPr lang="en-US" sz="2000" dirty="0" smtClean="0"/>
              <a:t>), </a:t>
            </a:r>
            <a:r>
              <a:rPr lang="en-US" sz="2000" dirty="0"/>
              <a:t>image processing (</a:t>
            </a:r>
            <a:r>
              <a:rPr lang="en-US" sz="2000" dirty="0" err="1"/>
              <a:t>ImageJ</a:t>
            </a:r>
            <a:r>
              <a:rPr lang="en-US" sz="2000" dirty="0"/>
              <a:t>), bioinformatics (Bioconductor) and HPC (</a:t>
            </a:r>
            <a:r>
              <a:rPr lang="en-US" sz="2000" dirty="0" err="1"/>
              <a:t>Scalapack</a:t>
            </a:r>
            <a:r>
              <a:rPr lang="en-US" sz="2000" dirty="0"/>
              <a:t> and </a:t>
            </a:r>
            <a:r>
              <a:rPr lang="en-US" sz="2000" dirty="0" err="1"/>
              <a:t>PetSc</a:t>
            </a:r>
            <a:r>
              <a:rPr lang="en-US" sz="2000" dirty="0"/>
              <a:t>). You will nearly always need these or other software at this level</a:t>
            </a:r>
          </a:p>
          <a:p>
            <a:pPr marL="457200" indent="-457200">
              <a:buFont typeface="+mj-lt"/>
              <a:buAutoNum type="arabicParenR" startAt="15"/>
            </a:pPr>
            <a:r>
              <a:rPr lang="en-US" sz="2000" b="1" dirty="0"/>
              <a:t>Workflow-Orchestration</a:t>
            </a:r>
            <a:br>
              <a:rPr lang="en-US" sz="2000" b="1" dirty="0"/>
            </a:br>
            <a:r>
              <a:rPr lang="en-US" sz="2000" dirty="0"/>
              <a:t>This layer implements orchestration and integration of the different parts of a job. These can be specified by a directed data-flow graph and often take a simple pipeline form illustrated in “access pattern” 10 </a:t>
            </a:r>
            <a:r>
              <a:rPr lang="en-US" sz="2000" dirty="0" smtClean="0"/>
              <a:t>discussed later. </a:t>
            </a:r>
            <a:r>
              <a:rPr lang="en-US" sz="2000" dirty="0"/>
              <a:t>This field was advanced significantly by the Grid community and the systems are quite similar in functionality although their maturity and ease of use can be quite different. The interface is either visual (link programs as bubbles with data flow) or as an XML or program (Python) script.</a:t>
            </a:r>
          </a:p>
        </p:txBody>
      </p:sp>
      <p:sp>
        <p:nvSpPr>
          <p:cNvPr id="4" name="Date Placeholder 3"/>
          <p:cNvSpPr>
            <a:spLocks noGrp="1"/>
          </p:cNvSpPr>
          <p:nvPr>
            <p:ph type="dt" sz="half" idx="10"/>
          </p:nvPr>
        </p:nvSpPr>
        <p:spPr/>
        <p:txBody>
          <a:bodyPr/>
          <a:lstStyle/>
          <a:p>
            <a:r>
              <a:rPr lang="en-US" smtClean="0"/>
              <a:t>1/26/2015</a:t>
            </a:r>
            <a:endParaRPr lang="en-US" dirty="0"/>
          </a:p>
        </p:txBody>
      </p:sp>
      <p:sp>
        <p:nvSpPr>
          <p:cNvPr id="5" name="Footer Placeholder 4"/>
          <p:cNvSpPr>
            <a:spLocks noGrp="1"/>
          </p:cNvSpPr>
          <p:nvPr>
            <p:ph type="ftr" sz="quarter" idx="11"/>
          </p:nvPr>
        </p:nvSpPr>
        <p:spPr/>
        <p:txBody>
          <a:bodyPr/>
          <a:lstStyle/>
          <a:p>
            <a:r>
              <a:rPr lang="en-US" smtClean="0"/>
              <a:t>Cloud Computing Software</a:t>
            </a:r>
            <a:endParaRPr lang="en-US" dirty="0"/>
          </a:p>
        </p:txBody>
      </p:sp>
      <p:sp>
        <p:nvSpPr>
          <p:cNvPr id="6" name="Slide Number Placeholder 5"/>
          <p:cNvSpPr>
            <a:spLocks noGrp="1"/>
          </p:cNvSpPr>
          <p:nvPr>
            <p:ph type="sldNum" sz="quarter" idx="12"/>
          </p:nvPr>
        </p:nvSpPr>
        <p:spPr/>
        <p:txBody>
          <a:bodyPr/>
          <a:lstStyle/>
          <a:p>
            <a:fld id="{39B2FC35-689C-482B-881D-27C85BFD1D21}" type="slidenum">
              <a:rPr lang="en-US" smtClean="0"/>
              <a:pPr/>
              <a:t>9</a:t>
            </a:fld>
            <a:endParaRPr lang="en-US" dirty="0"/>
          </a:p>
        </p:txBody>
      </p:sp>
    </p:spTree>
    <p:extLst>
      <p:ext uri="{BB962C8B-B14F-4D97-AF65-F5344CB8AC3E}">
        <p14:creationId xmlns:p14="http://schemas.microsoft.com/office/powerpoint/2010/main" val="277032232"/>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8.0&quot;&gt;&lt;object type=&quot;1&quot; unique_id=&quot;10001&quot;&gt;&lt;object type=&quot;2&quot; unique_id=&quot;410005&quot;&gt;&lt;object type=&quot;3&quot; unique_id=&quot;459783&quot;&gt;&lt;property id=&quot;20148&quot; value=&quot;5&quot;/&gt;&lt;property id=&quot;20300&quot; value=&quot;Slide 2 - &amp;quot;Cloud Computing SOFTWARE&amp;quot;&quot;/&gt;&lt;property id=&quot;20307&quot; value=&quot;548&quot;/&gt;&lt;/object&gt;&lt;object type=&quot;3&quot; unique_id=&quot;461615&quot;&gt;&lt;property id=&quot;20148&quot; value=&quot;5&quot;/&gt;&lt;property id=&quot;20300&quot; value=&quot;Slide 3&quot;/&gt;&lt;property id=&quot;20307&quot; value=&quot;552&quot;/&gt;&lt;/object&gt;&lt;object type=&quot;3&quot; unique_id=&quot;461618&quot;&gt;&lt;property id=&quot;20148&quot; value=&quot;5&quot;/&gt;&lt;property id=&quot;20300&quot; value=&quot;Slide 4 - &amp;quot;Using HPC-ABDS Layers I&amp;quot;&quot;/&gt;&lt;property id=&quot;20307&quot; value=&quot;555&quot;/&gt;&lt;/object&gt;&lt;object type=&quot;3&quot; unique_id=&quot;461619&quot;&gt;&lt;property id=&quot;20148&quot; value=&quot;5&quot;/&gt;&lt;property id=&quot;20300&quot; value=&quot;Slide 5 - &amp;quot;Using HPC-ABDS Layers II&amp;quot;&quot;/&gt;&lt;property id=&quot;20307&quot; value=&quot;556&quot;/&gt;&lt;/object&gt;&lt;object type=&quot;3&quot; unique_id=&quot;461620&quot;&gt;&lt;property id=&quot;20148&quot; value=&quot;5&quot;/&gt;&lt;property id=&quot;20300&quot; value=&quot;Slide 6 - &amp;quot;Using HPC-ABDS Layers III&amp;quot;&quot;/&gt;&lt;property id=&quot;20307&quot; value=&quot;557&quot;/&gt;&lt;/object&gt;&lt;object type=&quot;3&quot; unique_id=&quot;461621&quot;&gt;&lt;property id=&quot;20148&quot; value=&quot;5&quot;/&gt;&lt;property id=&quot;20300&quot; value=&quot;Slide 7 - &amp;quot;Using HPC-ABDS Layers IV&amp;quot;&quot;/&gt;&lt;property id=&quot;20307&quot; value=&quot;558&quot;/&gt;&lt;/object&gt;&lt;object type=&quot;3&quot; unique_id=&quot;461622&quot;&gt;&lt;property id=&quot;20148&quot; value=&quot;5&quot;/&gt;&lt;property id=&quot;20300&quot; value=&quot;Slide 8 - &amp;quot;Using HPC-ABDS Layers V&amp;quot;&quot;/&gt;&lt;property id=&quot;20307&quot; value=&quot;559&quot;/&gt;&lt;/object&gt;&lt;object type=&quot;3&quot; unique_id=&quot;461623&quot;&gt;&lt;property id=&quot;20148&quot; value=&quot;5&quot;/&gt;&lt;property id=&quot;20300&quot; value=&quot;Slide 9 - &amp;quot;Using HPC-ABDS Layers VI&amp;quot;&quot;/&gt;&lt;property id=&quot;20307&quot; value=&quot;560&quot;/&gt;&lt;/object&gt;&lt;object type=&quot;3&quot; unique_id=&quot;468094&quot;&gt;&lt;property id=&quot;20148&quot; value=&quot;5&quot;/&gt;&lt;property id=&quot;20300&quot; value=&quot;Slide 1 - &amp;quot;Big Data Applications &amp;amp; Analytics   Looking At Individual HPCABDS Software Layers&amp;quot;&quot;/&gt;&lt;property id=&quot;20307&quot; value=&quot;562&quot;/&gt;&lt;/object&gt;&lt;/object&gt;&lt;object type=&quot;8&quot; unique_id=&quot;410011&quot;&gt;&lt;/object&gt;&lt;/object&gt;&lt;/database&gt;"/>
  <p:tag name="SECTOMILLISECCONVERTED" val="1"/>
</p:tagLst>
</file>

<file path=ppt/theme/theme1.xml><?xml version="1.0" encoding="utf-8"?>
<a:theme xmlns:a="http://schemas.openxmlformats.org/drawingml/2006/main" name="Vapor T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athena xmlns="http://schemas.microsoft.com/edu/athena" version="0.1.1819.0"/>
</file>

<file path=customXml/item2.xml><?xml version="1.0" encoding="utf-8"?>
<athena xmlns="http://schemas.microsoft.com/edu/athena" version="0.1.2955.0">
  <ink scale="0.5268935">AAEAAAD/////AQAAAAAAAAAMAgAAAE9BdXRob3JQUFQsIFZlcnNpb249MC4xLjI5NTUuMCwgQ3VsdHVyZT1uZXV0cmFsLCBQdWJsaWNLZXlUb2tlbj0zMWJmMzg1NmFkMzY0ZTM1BQEAAAALSW5rTWF0dGVyVjEDAAAADUxpc3RgMStfaXRlbXMMTGlzdGAxK19zaXplD0xpc3RgMStfdmVyc2lvbgQAABdTaGFyZWQuSW5raW5nLklua0F0b21bXQIAAAAICAIAAAAJAwAAAAIAAAAEAAAABwMAAAAAAQAAAAQAAAAECUlua0F0b21WMQIAAAAJBAAAAAkFAAAADQIFBAAAAAtQZW5TdHJva2VWMQQAAAAKQXR0cmlidXRlcwVUcmFjZQlTdGFydFRpbWUEVHlwZQQEAAQPUGVuQXR0cmlidXRlc1YxAgAAAApJbmtUcmFjZVYxAgAAABAMQWN0aW9uVHlwZVYxAgAAAAIAAAAJBgAAAAkHAAAA1woAAAAAAAAF+P///wxBY3Rpb25UeXBlVjEBAAAAB3ZhbHVlX18ACAIAAAAAAAAABQUAAAANQ2xlYXJDYW52YXNWMQIAAAAJU3RhcnRUaW1lBFR5cGUABBAMQWN0aW9uVHlwZVYxAgAAAAIAAABwFwAAAAAAAAH3////+P///wAAAAAFBgAAAA9QZW5BdHRyaWJ1dGVzVjEKAAAAB19jb2xvckEHX2NvbG9yUgdfY29sb3JHB19jb2xvckIKRml0VG9DdXJ2ZQZIZWlnaHQOSWdub3JlUHJlc3N1cmUNSXNIaWdobGlnaHRlcgVTaGFwZQVXaWR0aAAAAAAAAAAABAACAgICAQYBAQxCcnVzaFNoYXBlVjECAAAABgIAAAD/AAAAAAAAAAAAAAhAAAAF9v///wxCcnVzaFNoYXBlVjEBAAAAB3ZhbHVlX18ACAIAAAABAAAAAAAAAAAACEAFBwAAAApJbmtUcmFjZVYxAwAAAA1MaXN0YDErX2l0ZW1zDExpc3RgMStfc2l6ZQ9MaXN0YDErX3ZlcnNpb24EAAAYU2hhcmVkLklua2luZy5JbmtQb2ludFtdAgAAAAgIAgAAAAkLAAAAwQAAAMEAAAAHCwAAAAABAAAAAAEAAAQKSW5rUG9pbnRWMQI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AAAACb8AAAAJwAAAAAnBAAAACcIAAAAJwwAAAAnEAAAACcUAAAAJxgAAAAnHAAAACcgAAAAJyQAAAAnKAAAACcsAAAAJzAAAAA0/BQwAAAAKSW5rUG9pbnRWMQQAAAABWAFZDlByZXNzdXJlRmFjdG9yCVRpbWVTdGFtcAAAAAAGBgsQAgAAAIAL6S2kt7A/ACw0+lUvdz8AAAA/AAAAAAAAAAABDQAAAAwAAAAg5zGcx3CuPwAsNPpVL3c/AAAAPxAAAAAAAAAAAQ4AAAAMAAAAILeR3EZyqz8ALDT6VS93PwAAAD8QAAAAAAAAAAEPAAAADAAAAECX0VxGc6k/AHkr+xxSgz8AAAA/EAAAAAAAAAABEAAAAAwAAABAdxHdRXSnPwDcPPmODIs/AAAAPyAAAAAAAAAAAREAAAAMAAAAYGcxncV0pj8AIKd7gGORPwAAAD8vAAAAAAAAAAESAAAADAAAAGBHcR3FdaQ/ACCne4BjkT8AAAA/LwAAAAAAAAABEwAAAAwAAACAJ7GdxHaiP4CDuHnyHZk/AAAAPy8AAAAAAAAAARQAAAAMAAAAQO8hvIfwnj+ATGm7zlqiPwAAAD8/AAAAAAAAAAEVAAAADAAAAECP4TyG85g/wAj/ON0DrD8AAAA/TgAAAAAAAAABFgAAAAwAAACAD+E9hPeQP4BiStt11rI/AAAAP04AAAAAAAAAARcAAAAMAAAAgB/BfQT3gT8gbddZS6K4PwAAAD9eAAAAAAAAAAEYAAAADAAAAAA/gf0E9nM/4Hdk2CBuvj8AAAA/XgAAAAAAAAABGQAAAAwAAAAAgAH9BfRnPzDBeCv7HMI/AAAAP24AAAAAAAAAARoAAAAMAAAAAIAB/QX0Zz+QRr/q5QLFPwAAAD9uAAAAAAAAAAEbAAAADAAAAACAAf0F9Gc/EOLmyXdkyD8AAAA/fQAAAAAAAAABHAAAAAwAAAAAP4H9BPZzP9CT78iwQcw/AAAAP30AAAAAAAAAAR0AAAAMAAAAAMCB/Abyez/QIvzjdA/QPwAAAD+NAAAAAAAAAAEeAAAADAAAAIAfwX0E94E/kPCP0z3A0T8AAAA/jQAAAAAAAAABHwAAAAwAAACAX0F9BfWFP1C+I8MGcdM/AAAAP5wAAAAAAAAAASAAAAAMAAAAgN9BfAfxjT84F6hCo1/VPwAAAD+cAAAAAAAAAAEhAAAADAAAAEBPYT2F9ZQ/+OQ7MmwQ1z8AAAA/rAAAAAAAAAABIgAAAAwAAABAr6G8hvKaP9g9wLEI/9g/AAAAP6wAAAAAAAAAASMAAAAMAAAAgCexncR2oj+AZNggbp7cPwAAAD+8AAAAAAAAAAEkAAAADAAAAGBnMZ3FdKY/QDJsEDdP3j8AAAA/vAAAAAAAAAABJQAAAAwAAAAgt5HcRnKrP5BF+MfpHuA/AAAAP8sAAAAAAAAAASYAAAAMAAAAgAP5DeQ3sD90LMI/TvfgPwAAAD/bAAAAAAAAAAEnAAAADAAAAHAzmc1kNrM/5FiEf5zu4T8AAAA/2wAAAAAAAAABKAAAAAwAAABQYzmN5TS2PzT6VS8XqOI/AAAAP9sAAAAAAAAAASkAAAAMAAAAQJvJbCazuT+MmyffkWHjPwAAAD/qAAAAAAAAAAEqAAAADAAAACDLaSynsbw/wLEI/zjd4z8AAAA/6gAAAAAAAAABKwAAAAwAAAAQ+wnsJ7C/P4gN4ubJd+Q/AAAAP/oAAAAAAAAAASwAAAAMAAAAeBHdRXQXwT8w3so+h9TkPwAAAD/6AAAAAAAAAAEtAAAADAAAAHAltZXUVsI/4K6zlkQx5T8AAAA/CgEAAAAAAAABLgAAAAwAAABoOY3lNJbDP4h/nO4BjuU/AAAAPwoBAAAAAAAAAS8AAAAMAAAAYFFdRXUVxT8wUIVGv+rlPwAAAD8ZAQAAAAAAAAEwAAAADAAAAFhZTWU1lcU/MFCFRr/q5T8AAAA/GQEAAAAAAAABMQAAAAwAAABQZTWV1VTGP6AKjX7Vy+U/AAAAPykBAAAAAAAAATIAAAAMAAAASG0ltZXUxj8UxZS266zlPwAAAD84AQAAAAAAAAEzAAAADAAAAEh1FdVVVMc/+DmkJhhv5T8AAAA/OAEAAAAAAAABNAAAAAwAAABAgf0E9hPIP8AjwwZx8+Q/AAAAPzgBAAAAAAAAATUAAAAMAAAAQI3lNJbTyD+IDeLmyXfkPwAAAD9IAQAAAAAAAAE2AAAADAAAADCZzWQ2k8k/UPcAxyL84z8AAAA/SAEAAAAAAAABNwAAAAwAAAAwpbWU1lLKP4ybJ9+RYeM/AAAAP1gBAAAAAAAAATgAAAAMAAAAKLmN5DaSyz/EP073AMfiPwAAAD9nAQAAAAAAAAE5AAAADAAAACDJbSS3kcw/cJ58R4YN4j8AAAA/ZwEAAAAAAAABOgAAAAwAAAAY2U1kN5HNPxz9qpcLVOE/AAAAP2cBAAAAAAAAATsAAAAMAAAACO0ltJfQzj84FuEfp3vgPwAAAD93AQAAAAAAAAE8AAAADAAAAIAA/wH8B9A/kNM9wLEI3z8AAAA/dwEAAAAAAAABPQAAAAwAAACACO8hvIfQP9AFqtDoV90/AAAAP4YBAAAAAAAAAT4AAAAMAAAAeBLbSWwn0T8QOBbhH6fbPwAAAD+GAQAAAAAAAAE/AAAADAAAAHgay2ksp9E/SGqC8Vb22T8AAAA/lgEAAAAAAAABQAAAAAwAAABoLKexnMbSP/jkOzJsENc/AAAAP5YBAAAAAAAAAUEAAAAMAAAAaDSX0VxG0z9oLYliStvVPwAAAD+mAQAAAAAAAAFCAAAADAAAAGQ+g/kM5tM/2HXWkiim1D8AAAA/pgEAAAAAAAABQwAAAAwAAABcRnMZzWXUPzgzMzMzM9M/AAAAP7UBAAAAAAAAAUQAAAAMAAAAXFBfQX0F1T+oe4BjEf7RPwAAAD+1AQAAAAAAAAFFAAAADAAAAFRaS2ktpdU/IMTNk+/I0D8AAAA/xQEAAAAAAAABRgAAAAwAAABMYjuJ7STWP2AvF6hCo88/AAAAP9QBAAAAAAAAAUcAAAAMAAAAUGwnsZ3E1j+A1pIoprTNPwAAAD/UAQAAAAAAAAFIAAAADAAAAEh2E9lNZNc/0JPvyLBBzD8AAAA/5AEAAAAAAAABSQAAAAwAAABAfgP5DeTXPyBRTGm7zso/AAAAP+QBAAAAAAAAAUoAAAAMAAAAPIjvIL6D2D/AJIopbdfJPwAAAD/0AQAAAAAAAAFLAAAADAAAADiQ30B+A9k/gA6pCcZbyT8AAAA/9AEAAAAAAAABTAAAAAwAAAA0mstoLqPZPxDi5sl3ZMg/AAAAPwMCAAAAAAAAAU0AAAAMAAAANKK7iO4i2j/gywWq0OjHPwAAAD8DAgAAAAAAAAFOAAAADAAAACiwn8B+Ats/4MsFqtDoxz8AAAA/EwIAAAAAAAABTwAAAAwAAAAktpPYTmLbP+DLBarQ6Mc/AAAAPyICAAAAAAAAAVAAAAAMAAAAIMB/AP8B3D/gywWq0OjHPwAAAD8iAgAAAAAAAAFRAAAADAAAACDIbyC/gdw/4MsFqtDoxz8AAAA/MgIAAAAAAAABUgAAAAwAAAAY0F9AfwHdP+DLBarQ6Mc/AAAAPzICAAAAAAAAAVMAAAAMAAAAFNZTWE9h3T9Q+MfpHuDIPwAAAD9CAgAAAAAAAAFUAAAADAAAABTeQ3gP4d0/wCSKKW3XyT8AAAA/QgIAAAAAAAABVQAAAAwAAAAM6C+gv4DeP9CT78iwQcw/AAAAP1ECAAAAAAAAAVYAAAAMAAAADPAfwH8A3z+A1pIoprTNPwAAAD9RAgAAAAAAAAFXAAAADAAAAAT4D+A/gN8/0CL843QP0D8AAAA/YQIAAAAAAAABWAAAAAwAAAAE/gP4D+DfPzhPviPDBtE/AAAAP3ACAAAAAAAAAVkAAAAMAAAAAgP6C+gv4D/IBnHz5DvSPwAAAD9wAgAAAAAAAAFaAAAADAAAAPoJ7Cewn+A/+ADHIvzj1D8AAAA/gAIAAAAAAAABWwAAAAwAAAD6DOYzmM/gP4i4efIdGdY/AAAAP5ACAAAAAAAAAVwAAAAMAAAA+g7iO4jv4D8o+xxSE4zXPwAAAD+QAgAAAAAAAAFdAAAADAAAAPYQ3kN4D+E/uLLPITXB2D8AAAA/kAIAAAAAAAABXgAAAAwAAAD2E9hPYD/hP2D1coEqNNo/AAAAP58CAAAAAAAAAV8AAAAMAAAA9hXUV1Bf4T8QOBbhH6fbPwAAAD+vAgAAAAAAAAFgAAAADAAAAPYYzmM4j+E/sHq5QBUa3T8AAAA/rwIAAAAAAAABYQAAAAwAAAD2GsprKK/hP3hITTDeyt4/AAAAP68CAAAAAAAAAWIAAAAMAAAA8hzGcxjP4T8ci/CP0z3gPwAAAD++AgAAAAAAAAFjAAAADAAAAPIdxHcQ3+E/5ObJd2TY4D8AAAA/vgIAAAAAAAABZAAAAAwAAADyH8B/AP/hP6xCo1/1cuE/AAAAP84CAAAAAAAAAWUAAAAMAAAA8iC+g/gO4j9wnnxHhg3iPwAAAD/OAgAAAAAAAAFmAAAADAAAAPIgvoP4DuI/HG9ln0Nq4j8AAAA/3gIAAAAAAAABZwAAAAwAAADyIL6D+A7iPzT6VS8XqOI/AAAAP+0CAAAAAAAAAWgAAAAMAAAA8iC+g/gO4j9UhUa/6uXiPwAAAD/tAgAAAAAAAAFpAAAADAAAAPIgvoP4DuI//FUvF6hC4z8AAAA/7QIAAAAAAAABagAAAAwAAADyH8B/AP/hP4ybJ9+RYeM/AAAAP/0CAAAAAAAAAWsAAAAMAAAA8h3EdxDf4T+oJhhvZZ/jPwAAAD8MAwAAAAAAAAFsAAAADAAAAPYaymsor+E/NGwQN0++4z8AAAA/DAMAAAAAAAABbQAAAAwAAAD2F9BfQH/hP8CxCP843eM/AAAAPwwDAAAAAAAAAW4AAAAMAAAA+hLaS2gv4T9Q9wDHIvzjPwAAAD8cAwAAAAAAAAFvAAAADAAAAPoM5jOYz+A/4Dz5jgwb5D8AAAA/LAMAAAAAAAABcAAAAAwAAAD+BvIbyG/gP/jH6R7gWOQ/AAAAPywDAAAAAAAAAXEAAAAMAAAABPIbyG8g3z8w3so+h9TkPwAAAD87AwAAAAAAAAFyAAAADAAAABTkN5DfQN4/UGm7zloS5T8AAAA/SwMAAAAAAAABcwAAAAwAAAAc1FdQX0HdP/g5pCYYb+U/AAAAP0sDAAAAAAAAAXQAAAAMAAAAJMR3EN9B3D+gCo1+1cvlPwAAAD9lAwAAAAAAAAF1AAAADAAAACS2k9hOYts/TNt11pIo5j8AAAA/ZQMAAAAAAAABdgAAAAwAAAAsqquorqLaP/irXi5QheY/AAAAP2UDAAAAAAAAAXcAAAAMAAAAOJbTWE5j2T8wwj9O9wDnPwAAAD91AwAAAAAAAAF4AAAADAAAADiQ30B+A9k/vAc4FuEf5z8AAAA/hQMAAAAAAAABeQAAAAwAAAA4juM4juPYP2TYIG6efOc/AAAAP4UDAAAAAAAAAXoAAAAMAAAAOI7jOI7j2D+EYxH+cbrnPwAAAD+UAwAAAAAAAAF7AAAADAAAADyM5zCew9g/LDT6VS8X6D8AAAA/lAMAAAAAAAABfAAAAAwAAAA8jOcwnsPYP9QE463sc+g/AAAAP6QDAAAAAAAAAX0AAAAMAAAAPIznMJ7D2D+cYLyVfQ7pPwAAAD+zAwAAAAAAAAF+AAAADAAAADyM5zCew9g/uOusJVFM6T8AAAA/swMAAAAAAAABfwAAAAwAAAA8jOcwnsPYP2S8lX0Oqek/AAAAP8MDAAAAAAAAAYAAAAAMAAAAOI7jOI7j2D8MjX7VywXqPwAAAD/DAwAAAAAAAAGBAAAADAAAADiW01hOY9k/YC5QhUa/6j8AAAA/0wMAAAAAAAABggAAAAwAAAAwnsN4DuPZP5hEMaXtOus/AAAAP9MDAAAAAAAAAYMAAAAMAAAAMKazmM5i2j9AFRr9qpfrPwAAAD/iAwAAAAAAAAGEAAAADAAAACiwn8B+Ats/eCv7HFIT7D8AAAA/4gMAAAAAAAABhQAAAAwAAAAguovoLqLbPyj843QPcOw/AAAAP/IDAAAAAAAAAYYAAAAMAAAAIMhvIL+B3D/QzMzMzMzsPwAAAD/yAwAAAAAAAAGHAAAADAAAABTWU1hPYd0/eJ21JIop7T8AAAA/AQQAAAAAAAABiAAAAAwAAAAU4juI7yDePyRunnxHhu0/AAAAPwEEAAAAAAAAAYkAAAAMAAAADPAfwH8A3z9A+Y4MG8TtPwAAAD8RBAAAAAAAAAGKAAAADAAAAAIAAAAAAOA/XIR/nO4B7j8AAAA/EQQAAAAAAAABiwAAAAwAAAD6DuI7iO/gPyTgWIR/nO4/AAAAPyEEAAAAAAAAAYwAAAAMAAAA9hbSW0hv4T+sJVFMabvuPwAAAD8hBAAAAAAAAAGNAAAADAAAAPIfwH8A/+E/zLBB3Dz57j8AAAA/MAQAAAAAAAABjgAAAAwAAADuKK6juI7iP1z2OaQmGO8/AAAAPzAEAAAAAAAAAY8AAAAMAAAA5jGcx3Ae4z/kOzJsEDfvPwAAAD9ABAAAAAAAAAGQAAAADAAAAOI5jOcwnuM/dIEqNPpV7z8AAAA/QAQAAAAAAAABkQAAAAwAAADiQXwH8R3kP3SBKjT6Ve8/AAAAP08EAAAAAAAAAZIAAAAMAAAA3klsJ7Gd5D90gSo0+lXvPwAAAD9fBAAAAAAAAAGTAAAADAAAANpQXkN5DeU/dIEqNPpV7z8AAAA/XwQAAAAAAAABlAAAAAwAAADWVlJbSW3lP3SBKjT6Ve8/AAAAP18EAAAAAAAAAZUAAAAMAAAA0lxGcxnN5T90gSo0+lXvPwAAAD9vBAAAAAAAAAGWAAAADAAAANJiOovpLOY/5DsybBA37z8AAAA/fgQAAAAAAAABlwAAAAwAAADOZzCfwXzmP8ywQdw8+e4/AAAAP34EAAAAAAAAAZgAAAAMAAAAzmoqq6ms5j88a0kUU9ruPwAAAD9+BAAAAAAAAAGZAAAADAAAAMpuIruJ7OY/JOBYhH+c7j8AAAA/jgQAAAAAAAABmgAAAAwAAADGcB7DeQznPwRVaPSrXu4/AAAAP50EAAAAAAAAAZsAAAAMAAAAxnMYz2E85z9chH+c7gHuPwAAAD+dBAAAAAAAAAGcAAAADAAAAMZ1FNdRXOc/sLOWRDGl7T8AAAA/nQQAAAAAAAABnQAAAAwAAADGdxDfQXznPwjjrexzSO0/AAAAP60EAAAAAAAAAZ4AAAAMAAAAxngO4zmM5z9cEsWUtuvsPwAAAD+9BAAAAAAAAAGfAAAADAAAAMJ7CO8hvOc/eCv7HFIT7D8AAAA/vQQAAAAAAAABoAAAAAwAAADCfQT3EdznP0AVGv2ql+s/AAAAP8wEAAAAAAAAAaEAAAAMAAAAwn4C+wns5z8I/zjdAxzrPwAAAD/MBAAAAAAAAAGiAAAADAAAAMKA/gL6C+g/RKNf9XKB6j8AAAA/3AQAAAAAAAABowAAAAwAAAC+gfwG8hvoPwyNftXLBeo/AAAAP9wEAAAAAAAAAaQAAAAMAAAAwoL6Cuor6D9EMaXtOmvpPwAAAD/rBAAAAAAAAAGlAAAADAAAAMKD+A7iO+g/hNXLBarQ6D8AAAA/6wQAAAAAAAABpgAAAAwAAAC+hfQW0lvoP0y/6uUCVeg/AAAAP/sEAAAAAAAAAacAAAAMAAAAvobyGspr6D8QqQnGW9nnPwAAAD/7BAAAAAAAAAGoAAAADAAAAL6H8B7Ce+g/2JIoprRd5z8AAAA/CwUAAAAAAAABqQAAAAwAAAC+h/AewnvoP7wHOBbhH+c/AAAAPwsFAAAAAAAAAaoAAAAMAAAAuonsJrKb6D+gfEeGDeLmPwAAAD8aBQAAAAAAAAGrAAAADAAAALqM5jKay+g/+KteLlCF5j8AAAA/GgUAAAAAAAABrAAAAAwAAAC6juI6iuvoP9ggbp58R+Y/AAAAPyoFAAAAAAAAAa0AAAAMAAAAtpHcRnIb6T/AlX0OqQnmPwAAAD8qBQAAAAAAAAGuAAAADAAAALaV1FZSW+k/FMWUtuus5T8AAAA/OQUAAAAAAAABrwAAAAwAAAC2mcxmMpvpP4h/nO4BjuU/AAAAPzkFAAAAAAAAAbAAAAAMAAAAsp7Cegrr6T9o9KteLlDlPwAAAD9JBQAAAAAAAAGxAAAADAAAAK6orqK6iuo/wCPDBnHz5D8AAAA/SQUAAAAAAAABsgAAAAwAAACqraS2ktrqP6SY0nadteQ/AAAAP1kFAAAAAAAAAbMAAAAMAAAAprKaymoq6z8YU9qus5bkPwAAAD9ZBQAAAAAAAAG0AAAADAAAAKa2ktpKaus/GFParrOW5D8AAAA/ZgUAAAAAAAABtQAAAAwAAACiu4juIrrrPxhT2q6zluQ/AAAAP2YFAAAAAAAAAbYAAAAMAAAAnsB+AvsJ7D8YU9qus5bkPwAAAD92BQAAAAAAAAG3AAAADAAAAJ7EdhLbSew/GFParrOW5D8AAAA/hQUAAAAAAAABuAAAAAwAAACeyWwms5nsP6SY0nadteQ/AAAAP4UFAAAAAAAAAbkAAAAMAAAAms1kNpPZ7D8w3so+h9TkPwAAAD+FBQAAAAAAAAG6AAAADAAAAJbQXkJ7Ce0/UGm7zloS5T8AAAA/lQUAAAAAAAABuwAAAAwAAACW01hOYzntP2j0q14uUOU/AAAAP5UFAAAAAAAAAbwAAAAMAAAAltZSWktp7T+If5zuAY7lPwAAAD+lBQAAAAAAAAG9AAAADAAAAJLZTGYzme0/MFCFRr/q5T8AAAA/pQUAAAAAAAABvgAAAAwAAACS3EZyG8ntP0zbddaSKOY/AAAAP7QFAAAAAAAAAb8AAAAMAAAAkt9AfgP57T9oZmZmZmbmPwAAAD+0BQAAAAAAAAHAAAAADAAAAI7hPIbzGO4/FDdPviPD5j8AAAA/xAUAAAAAAAABwQAAAAwAAACS4ziO4zjuPzDCP073AOc/AAAAP8QFAAAAAAAAAcIAAAAMAAAAjuU0ltNY7j9MTTDeyj7nPwAAAD/TBQAAAAAAAAHDAAAADAAAAI7nMJ7DeO4/hGMR/nG65z8AAAA/0wUAAAAAAAABxAAAAAwAAACK6Syms5juP7x58h0ZNug/AAAAP+MFAAAAAAAAAcUAAAAMAAAAjusorqO47j8MG8TNk+/oPwAAAD/zBQAAAAAAAAHGAAAADAAAAIruIrqL6O4/1OhXvVyg6j8AAAA/8wUAAAAAAAABxwAAAAwAAACK8xjOYzjvPyj843QPcOw/AAAAPwIGAAAAAAAAAcgAAAAMAAAAhvgO4juI7z9chH+c7gHuPwAAAD8SBgAAAAAAAAHJAAAADAAAAIL6CuorqO8/lJpgvJV97j8AAAA/EgYAAAAAAAABygAAAAwAAACC/AbyG8jvP1z2OaQmGO8/AAAAPyEGAAAAAAAAAcsAAAAMAAAAgv0E9hPY7z+UDBvEzZPvPwAAAD8xBgAAAAAAAAHMAAAADAAAAIL+AvoL6O8/rJcLVKHR7z8AAAA/MQYAAAAAAAAL</ink>
</athena>
</file>

<file path=customXml/item3.xml><?xml version="1.0" encoding="utf-8"?>
<athena xmlns="http://schemas.microsoft.com/edu/athena" version="0.1.1819.0"/>
</file>

<file path=customXml/item4.xml><?xml version="1.0" encoding="utf-8"?>
<athena xmlns="http://schemas.microsoft.com/edu/athena" version="0.1.2955.0">
  <media streamable="true" recordStart="0" recordEnd="6000" recordLength="10332"/>
</athena>
</file>

<file path=customXml/item5.xml><?xml version="1.0" encoding="utf-8"?>
<athena xmlns="http://schemas.microsoft.com/edu/athena" version="0.1.2955.0">
  <ink scale="0.5268935">AAEAAAD/////AQAAAAAAAAAMAgAAAE9BdXRob3JQUFQsIFZlcnNpb249MC4xLjI5NTUuMCwgQ3VsdHVyZT1uZXV0cmFsLCBQdWJsaWNLZXlUb2tlbj0zMWJmMzg1NmFkMzY0ZTM1BQEAAAALSW5rTWF0dGVyVjEDAAAADUxpc3RgMStfaXRlbXMMTGlzdGAxK19zaXplD0xpc3RgMStfdmVyc2lvbgQAABdTaGFyZWQuSW5raW5nLklua0F0b21bXQIAAAAICAIAAAAJAwAAAAMAAAAEAAAABwMAAAAAAQAAAAQAAAAECUlua0F0b21WMQIAAAAJBAAAAAkFAAAACQYAAAAKBQQAAAALUGVuU3Ryb2tlVjEEAAAACkF0dHJpYnV0ZXMFVHJhY2UJU3RhcnRUaW1lBFR5cGUEBAAED1BlbkF0dHJpYnV0ZXNWMQIAAAAKSW5rVHJhY2VWMQIAAAAQDEFjdGlvblR5cGVWMQIAAAACAAAACQcAAAAJCAAAAKIGAAAAAAAABff///8MQWN0aW9uVHlwZVYxAQAAAAd2YWx1ZV9fAAgCAAAAAAAAAAEFAAAABAAAAAkKAAAACQsAAADSCgAAAAAAAAH0////9////wAAAAAFBgAAAA1DbGVhckNhbnZhc1YxAgAAAAlTdGFydFRpbWUEVHlwZQAEEAxBY3Rpb25UeXBlVjECAAAAAgAAAGUQAAAAAAAAAfP////3////AAAAAAUHAAAAD1BlbkF0dHJpYnV0ZXNWMQoAAAAHX2NvbG9yQQdfY29sb3JSB19jb2xvckcHX2NvbG9yQgpGaXRUb0N1cnZlBkhlaWdodA5JZ25vcmVQcmVzc3VyZQ1Jc0hpZ2hsaWdodGVyBVNoYXBlBVdpZHRoAAAAAAAAAAAEAAICAgIBBgEBDEJydXNoU2hhcGVWMQIAAAAGAgAAAP8AAAAAAAAAAAAACEAAAAXy////DEJydXNoU2hhcGVWMQEAAAAHdmFsdWVfXwAIAgAAAAEAAAAAAAAAAAAIQAUIAAAACklua1RyYWNlVjEDAAAADUxpc3RgMStfaXRlbXMMTGlzdGAxK19zaXplD0xpc3RgMStfdmVyc2lvbgQAABhTaGFyZWQuSW5raW5nLklua1BvaW50W10CAAAACAgCAAAACQ8AAAB0AAAAdAAAAAEKAAAABwAAAP8AAAAAAAAAAAAACEAAAAHw////8v///wEAAAAAAAAAAAAIQAELAAAACAAAAAkRAAAAJgAAACYAAAAHDwAAAAABAAAAgAAAAAQKSW5rUG9pbnRWMQI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AAAACYAAAAAJgQAAAAmCAAAACYMAAAAJhAAAAAmFAAAADQwHEQAAAAABAAAAQAAAAAQKSW5rUG9pbnRWMQIAAAAJhgAAAAmHAAAACYgAAAAJiQAAAAmKAAAACYsAAAAJjAAAAAmNAAAACY4AAAAJjwAAAAmQAAAACZEAAAAJkgAAAAmTAAAACZQAAAAJlQAAAAmWAAAACZcAAAAJmAAAAAmZAAAACZoAAAAJmwAAAAmcAAAACZ0AAAAJngAAAAmfAAAACaAAAAAJoQAAAAmiAAAACaMAAAAJpAAAAAmlAAAACaYAAAAJpwAAAAmoAAAACakAAAAJqgAAAAmrAAAADRoFEgAAAApJbmtQb2ludFYxBAAAAAFYAVkOUHJlc3N1cmVGYWN0b3IJVGltZVN0YW1wAAAAAAYGCxACAAAAEJnKkKkMuT8Aggtc4AJ3PwAAAD8AAAAAAAAAAAETAAAAEgAAAHCXXXbZZbc/gEG0TBAtgz8AAAA/EAAAAAAAAAABFAAAABIAAADAlfBbCb+1PwDCYmuw2Io/AAAAPxAAAAAAAAAAARUAAAASAAAAEJPlL1n+sj9AoQhFKEKRPwAAAD8fAAAAAAAAAAEWAAAAEgAAAEAcPcHRE6w/QBGKUIQipD8AAAA/LwAAAAAAAAABFwAAABIAAADgF8V6UaynP6DxjGc846k/AAAAPy8AAAAAAAAAARgAAAASAAAAQBNNNNFEoz8AuR1DbsewPwAAAD8vAAAAAAAAAAEZAAAAEgAAAEAg5v5h7p8/YMlKVrKStT8AAAA/PgAAAAAAAAABGgAAABIAAADAG2644YabP7DZd2n2Xbo/AAAAP1oAAAAAAAAAARsAAAASAAAAABW6TqHrlD/w6aR8Oim/PwAAAD9aAAAAAAAAAAEcAAAAEgAAAMAQQgghhJA/OM2+S7Pvwj8AAAA/agAAAAAAAAABHQAAABIAAACAGJSDQTmIP2glK1nJSsY/AAAAP2oAAAAAAAAAAR4AAAASAAAAABQcPcHRgz+ofZdm36XJPwAAAD95AAAAAAAAAAEfAAAAEgAAAAAWWGCBBXY/2NUDdPUAzT8AAAA/eQAAAAAAAAABIAAAABIAAAAAFlhggQV2PwQXuMAFLtA/AAAAP4kAAAAAAAAAASEAAAASAAAAABzQpgFtaj8cQ27HkNvRPwAAAD+JAAAAAAAAAAEiAAAAEgAAAAAc0KYBbWo/PPsuzb5L0z8AAAA/mAAAAAAAAAABIwAAABIAAAAAHNCmAW1qP1Qn5dNJ+dQ/AAAAP5gAAAAAAAAAASQAAAASAAAAACBI7YHUfj9sU5va1KbWPwAAAD+oAAAAAAAAAAElAAAAEgAAAIAcDMrBoIw/jPNG4ryR2D8AAAA/qAAAAAAAAAABJgAAABIAAACAF/ZxYR+XP8RLs+/S7Ns/AAAAP7gAAAAAAAAAAScAAAASAAAAQCDm/mHunz/k6173utfdPwAAAD+4AAAAAAAAAAEoAAAAEgAAAIAU60WxXqQ/BIwK/6LC3z8AAAA/xwAAAAAAAAABKQAAABIAAAAAGgGeEeCpPw5c4AIXuOA/AAAAP8cAAAAAAAAAASoAAAASAAAAYB555JFHrj8acjuG3I7hPwAAAD/XAAAAAAAAAAErAAAAEgAAAOCRRx555LE/Js4bifNG4j8AAAA/1wAAAAAAAAABLAAAABIAAACwlFJKKaW0PzIq/IsK/+I/AAAAP+YAAAAAAAAAAS0AAAASAAAA4JaObenYtj86EueNxHnjPwAAAD/mAAAAAAAAAAEuAAAAEgAAABCZypCpDLk/QvrRj3704z8AAAA/9gAAAAAAAAABLwAAABIAAADAmjerebO6P0YoQhGKUOQ/AAAAP/YAAAAAAAAAATAAAAASAAAAcJykxUlavD9KnDcS543kPwAAAD8GAQAAAAAAAAExAAAAEgAAAPCcc84557w/Spw3EueN5D8AAAA/BgEAAAAAAAABMgAAABIAAACAnULXKXS9P0qcNxLnjeQ/AAAAPxUBAAAAAAAAATMAAAASAAAAgJ1C1yl0vT9OVrKSlazkPwAAAD8VAQAAAAAAAAE0AAAAEgAAAACeEeAZAb4/TlaykpWs5D8AAAA/NAEAAAAAAAABNQAAABIAAAAAnhHgGQG+P0qcNxLnjeQ/AAAAP0QBAAAAAAAAATYAAAASAAAAoJ7g6AmOvj9K4ryROG/kPwAAAD9UAQAAAAAAAAE3AAAAEgAAALCffvrpp78/QrRMEC0T5D8AAAA/VAEAAAAAAAABOAAAABIAAAAg0KYBbRrAPz6G3I4ht+M/AAAAP1QBAAAAAAAAATkAAAASAAAA8FDdDtXtwD82WGwNFlvjPwAAAD9jAQAAAAAAAAE6AAAAEgAAAMjRExw9wcE/LnCBC1zg4j8AAAA/cwEAAAAAAAABOwAAABIAAACYUkoppZTCPyaIlgmiZeI/AAAAP3MBAAAAAAAAATwAAAASAAAAsFPoOoWuwz8eoKsH6OrhPwAAAD9zAQAAAAAAAAE9AAAAEgAAABDV7VDdDsU/Gv5FhX9R4T8AAAA/ggEAAAAAAAABPgAAABIAAAAw1otivSjGPw5c4AIXuOA/AAAAP4IBAAAAAAAAAT8AAAASAAAAkFeReBWJxz8GdPUAXT3gPwAAAD+SAQAAAAAAAAFAAAAAEgAAAPDYlo5t6cg/9KMf/ehH3z8AAAA/kgEAAAAAAAABQQAAABIAAABQWpykxUnKP+RfVPgXFd4/AAAAP6IBAAAAAAAAAUIAAAASAAAAsNuhuh2qyz/Uj370ox/dPwAAAD+iAQAAAAAAAAFDAAAAEgAAAODd3d3d3c0/tHvd61732j8AAAA/sQEAAAAAAAABRAAAABIAAAD43nvvvffOP6SrB+jqAdo/AAAAP7EBAAAAAAAAAUUAAAASAAAADPCMAM8I0D+UTyfl00nZPwAAAD/BAQAAAAAAAAFGAAAAEgAAALywjwv7uNA/jGc84xnP2D8AAAA/wQEAAAAAAAABRwAAABIAAABscZIWJ2nRP4R/UeFfVNg/AAAAP9ABAAAAAAAAAUgAAAASAAAAQPLII4880j+EC1zgAhfYPwAAAD/QAQAAAAAAAAFJAAAAEgAAABBz/zD3D9M/fCNx3kic1z8AAAA/4AEAAAAAAAABSgAAABIAAAAItGlAmwbUP3yve93rXtc/AAAAP/ABAAAAAAAAAUsAAAASAAAAvHRsS8e21D90O4bcjiHXPwAAAD/wAQAAAAAAAAFMAAAAEgAAAIz1olgvitU/dDuG3I4h1z8AAAA/8AEAAAAAAAABTQAAABIAAABAtqVjWzrWP3THkNsx5NY/AAAAP/8BAAAAAAAAAU4AAAASAAAAzLZ0bEvH1j90x5DbMeTWPwAAAD8PAgAAAAAAAAFPAAAAEgAAABA33HDDDdc/dMeQ2zHk1j8AAAA/DwIAAAAAAAABUAAAABIAAAB8d3d3d3fXP3THkNsx5NY/AAAAPx4CAAAAAAAAAVEAAAASAAAAxPfee++91z90O4bcjiHXPwAAAD8eAgAAAAAAAAFSAAAAEgAAAAh4RoBnBNg/fCNx3kic1z8AAAA/LgIAAAAAAAABUwAAABIAAABQ+K2E30rYP4R/UeFfVNg/AAAAPy4CAAAAAAAAAVQAAAASAAAAlHgViVeR2D+U2zHkdgzZPwAAAD8+AgAAAAAAAAFVAAAAEgAAANz4fI3P19g/pKsH6OoB2j8AAAA/PgIAAAAAAAABVgAAABIAAABEORiUg0HZP7Tv0uy7NNs/AAAAP00CAAAAAAAAAVcAAAASAAAAaPlLlr9k2T/Mp5Py6aTcPwAAAD9NAgAAAAAAAAFYAAAAEgAAAKx5s5o3q9k/5F9U+BcV3j8AAAA/XQIAAAAAAAABWQAAABIAAAA4eoKjJzjaPwbo6gG6euA/AAAAP10CAAAAAAAAAVoAAAASAAAAgPrpp59+2j8a/kWFf1HhPwAAAD9sAgAAAAAAAAFbAAAAEgAAAID66aeffto/IlomiJYJ4j8AAAA/bAIAAAAAAAABXAAAABIAAACA+umnn37aPy62BoutweI/AAAAP3wCAAAAAAAAAV0AAAASAAAAgPrpp59+2j86EueNxHnjPwAAAD98AgAAAAAAAAFeAAAAEgAAAID66aeffto/RihCEYpQ5D8AAAA/fAIAAAAAAAABXwAAABIAAACA+umnn37aP1Y+nZRPJ+U/AAAAP3wCAAAAAAAAAWAAAAASAAAAgPrpp59+2j9emn2XZt/lPwAAAD+LAgAAAAAAAAFhAAAAEgAAAID66aeffto/brDYGiy25j8AAAA/iwIAAAAAAAABYgAAABIAAACA+umnn37aP3rGM57xjOc/AAAAP5sCAAAAAAAAAWMAAAASAAAAgPrpp59+2j+GIhShCEXoPwAAAD+bAgAAAAAAAAFkAAAAEgAAAID66aeffto/kn70ox/96D8AAAA/qgIAAAAAAAABZQAAABIAAACA+umnn37aP57a1KY2tek/AAAAP6oCAAAAAAAAAWYAAAASAAAAyHpRrBfF2j+mNrWpTW3qPwAAAD+6AgAAAAAAAAFnAAAAEgAAAOw6ha5T6No/tpKVrGQl6z8AAAA/ugIAAAAAAAABaAAAABIAAAAwu+yyyy7bP740+y7Nvus/AAAAP8oCAAAAAAAAAWkAAAASAAAAeDtUt0N12z/G1mCxNVjsPwAAAD/KAgAAAAAAAAFqAAAAEgAAALy7u7u7u9s/zr5Ls+/S7D8AAAA/2QIAAAAAAAABawAAABIAAAAEPCPAMwLcP9amNrWpTe0/AAAAP9kCAAAAAAAAAWwAAAASAAAAKPxWwm8l3D/e1KY2tantPwAAAD/pAgAAAAAAAAFtAAAAEgAAAHB8vsbna9w/4gIXuMAF7j8AAAA/6QIAAAAAAAABbgAAABIAAAC0/CXLX7LcP+Z2DLkdQ+4/AAAAP/gCAAAAAAAAAW8AAAASAAAA/HyNz9f43D/upHw6KZ/uPwAAAD8IAwAAAAAAAAFwAAAAEgAAAMz9w9w/zN0/9oxnPOMZ7z8AAAA/CAMAAAAAAAABcQAAABIAAAA4Pl/j8zXeP/ZG4ryROO8/AAAAPwgDAAAAAAAAAXIAAAASAAAApH766aef3j/2AF09QFfvPwAAAD8YAwAAAAAAAAFzAAAAEgAAAAy/lfBbCd8/+rrXve517z8AAAA/JwMAAAAAAAABdAAAABIAAABQP/3000/fP/q6173ude8/AAAAPycDAAAAAAAAAXUAAAASAAAAvH+Y+4e53z/6ute97nXvPwAAAD8nAwAAAAAAAAF2AAAAEgAAAOA/zP3D3N8/+rrXve517z8AAAA/NwMAAAAAAAABdwAAABIAAAACAAAAAADgP/q6173ude8/AAAAP0YDAAAAAAAAAXgAAAASAAAAJMAzAjwj4D/6ute97nXvPwAAAD9GAwAAAAAAAAF5AAAAEgAAADigTQPaNOA/+rrXve517z8AAAA/RgMAAAAAAAABegAAABIAAABIgGcEeEbgP/YAXT1AV+8/AAAAP1YDAAAAAAAAAXsAAAASAAAAakCbBrRp4D/2jGc84xnvPwAAAD9mAwAAAAAAAAF8AAAAEgAAAH4gtQdSe+A/8tLsuzT77j8AAAA/ZgMAAAAAAAABfQAAABIAAACywAILLLDgP+5e97rXve4/AAAAP2YDAAAAAAAAAX4AAAASAAAA1IA2DWjT4D/q6gG6eoDuPwAAAD91AwAAAAAAAAF/AAAAEgAAAAghhBBCCOE/6jCHOcxh7j8AAAA/hQMAAAAAAAABgAAAABIAAAAu4bcSfivhP+a8kThvJO4/AAAAP4UDAAAAAAAAAYEAAAASAAAAUKHrFLpO4T/iSJw3EuftPwAAAD+UAwAAAAAAAAGCAAAAEgAAAIZBORiUg+E/3tSmNrWp7T8AAAA/lAMAAAAAAAABgwAAABIAAACoAW0a0KbhP9pgsTVYbO0/AAAAP6QDAAAAAAAAAYQAAAASAAAAysGgHAzK4T/W7Ls0+y7tPwAAAD+kAwAAAAAAAAGFAAAAEgAAAABi7h/m/uE/0njGM57x7D8AAAA/tAMAAAAAAAABhgAAABIAAABgp9B1Cl3nP3LeSJw3Euc/AAAAPwAAAAAAAAAAAYcAAAASAAAA2MeFfVzY5z9yJM4bifPmPwAAAD8QAAAAAAAAAAGIAAAAEgAAAFjoOoWuU+g/ciTOG4nz5j8AAAA/IAAAAAAAAAABiQAAABIAAADQCPCMAM/oP25qU5va1OY/AAAAPyAAAAAAAAAAAYoAAAASAAAAXAm/lfBb6T9ualOb2tTmPwAAAD8gAAAAAAAAAAGLAAAAEgAAANgpdJ1C1+k/brDYGiy25j8AAAA/OwAAAAAAAAABjAAAABIAAABUSimllFLqP26w2BostuY/AAAAPzsAAAAAAAAAAY0AAAASAAAAvIrEq0i86j9usNgaLLbmPwAAAD9LAAAAAAAAAAGOAAAAEgAAABTrRbFeFOs/brDYGiy25j8AAAA/SwAAAAAAAAABjwAAABIAAABca6211lrrP26w2BostuY/AAAAP1oAAAAAAAAAAZAAAAASAAAAtMsuu+yy6z9ualOb2tTmPwAAAD9aAAAAAAAAAAGRAAAAEgAAAOxrfL7G5+s/ct5InDcS5z8AAAA/agAAAAAAAAABkgAAABIAAAAgDMrBoBzsP3oMuR1Dbuc/AAAAP2oAAAAAAAAAAZMAAAASAAAAVKwXxXpR7D9+OimfTsrnPwAAAD96AAAAAAAAAAGUAAAAEgAAAIhMZchUhuw/gq4eoKsH6D8AAAA/egAAAAAAAAABlQAAABIAAACsDJnKkKnsP4rcjiG3Y+g/AAAAP4kAAAAAAAAAAZYAAAASAAAA4KzmzWre7D+SxHkjcd7oPwAAAD+JAAAAAAAAAAGXAAAAEgAAABhNNNFEE+0/lvLppHw66T8AAAA/mQAAAAAAAAABmAAAABIAAAA4DWjTgDbtP57a1KY2tek/AAAAP5kAAAAAAAAAAZkAAAASAAAAXM2b1bxZ7T+qfDopn07qPwAAAD+oAAAAAAAAAAGaAAAAEgAAAGyttdZaa+0/stgaLLYG6z8AAAA/qAAAAAAAAAABmwAAABIAAACAjc/X+HztP740+y7Nvus/AAAAP7gAAAAAAAAAAZwAAAASAAAApE0D2jSg7T/KkNsx5HbsPwAAAD+4AAAAAAAAAAGdAAAAEgAAALQtHdvSse0/0jJBtEwQ7T8AAAA/yAAAAAAAAAABngAAABIAAADY7VDdDtXtP96OIbdjyO0/AAAAP9cAAAAAAAAAAZ8AAAASAAAADI6e4OgJ7j/mdgy5HUPuPwAAAD/XAAAAAAAAAAGgAAAAEgAAAEAu7OPCPu4/7qR8Oimf7j8AAAA/5wAAAAAAAAABoQAAABIAAABk7h/m/mHuP+4YcjuG3O4/AAAAP+cAAAAAAAAAAaIAAAASAAAAiK5T6DqF7j/y0uy7NPvuPwAAAD/2AAAAAAAAAAGjAAAAEgAAAJyObenYlu4/9oxnPOMZ7z8AAAA/VAEAAAAAAAABpAAAABIAAACobofqdqjuP/aMZzzjGe8/AAAAP2QBAAAAAAAAAaUAAAASAAAAqG6H6nao7j/2RuK8kTjvPwAAAD9zAQAAAAAAAAGmAAAAEgAAALxOoesUuu4/9kbivJE47z8AAAA/cwEAAAAAAAABpwAAABIAAADQLrvsssvuP/YAXT1AV+8/AAAAP4MBAAAAAAAAAagAAAASAAAA8O7u7u7u7j/6ute97nXvPwAAAD+DAQAAAAAAAAGpAAAAEgAAACiPPPLII+8//nRSPp2U7z8AAAA/kgEAAAAAAAABqgAAABIAAABsD6T2QGrvP/4uzb5Ls+8/AAAAP5IBAAAAAAAAAasAAAASAAAA6C9Z/pLl7z/+6Ec/+tHvPwAAAD+iAQAAAAAAAAs=</ink>
</athena>
</file>

<file path=customXml/item6.xml><?xml version="1.0" encoding="utf-8"?>
<athena xmlns="http://schemas.microsoft.com/edu/athena" version="0.1.2955.0">
  <media streamable="true" recordStart="6000" recordEnd="10197" recordLength="10332"/>
</athena>
</file>

<file path=customXml/itemProps1.xml><?xml version="1.0" encoding="utf-8"?>
<ds:datastoreItem xmlns:ds="http://schemas.openxmlformats.org/officeDocument/2006/customXml" ds:itemID="{C79D5E64-009D-4994-A715-2248D958FF32}">
  <ds:schemaRefs>
    <ds:schemaRef ds:uri="http://schemas.microsoft.com/edu/athena"/>
  </ds:schemaRefs>
</ds:datastoreItem>
</file>

<file path=customXml/itemProps2.xml><?xml version="1.0" encoding="utf-8"?>
<ds:datastoreItem xmlns:ds="http://schemas.openxmlformats.org/officeDocument/2006/customXml" ds:itemID="{780366B5-7865-4643-922A-2ED1B08A2ABE}">
  <ds:schemaRefs>
    <ds:schemaRef ds:uri="http://schemas.microsoft.com/edu/athena"/>
  </ds:schemaRefs>
</ds:datastoreItem>
</file>

<file path=customXml/itemProps3.xml><?xml version="1.0" encoding="utf-8"?>
<ds:datastoreItem xmlns:ds="http://schemas.openxmlformats.org/officeDocument/2006/customXml" ds:itemID="{4A8FFF42-20F1-44B9-A03A-F999467431EC}">
  <ds:schemaRefs>
    <ds:schemaRef ds:uri="http://schemas.microsoft.com/edu/athena"/>
  </ds:schemaRefs>
</ds:datastoreItem>
</file>

<file path=customXml/itemProps4.xml><?xml version="1.0" encoding="utf-8"?>
<ds:datastoreItem xmlns:ds="http://schemas.openxmlformats.org/officeDocument/2006/customXml" ds:itemID="{115785B5-1389-4DAC-962A-B254D90CF2E3}">
  <ds:schemaRefs>
    <ds:schemaRef ds:uri="http://schemas.microsoft.com/edu/athena"/>
  </ds:schemaRefs>
</ds:datastoreItem>
</file>

<file path=customXml/itemProps5.xml><?xml version="1.0" encoding="utf-8"?>
<ds:datastoreItem xmlns:ds="http://schemas.openxmlformats.org/officeDocument/2006/customXml" ds:itemID="{647BF8CE-04FA-4917-BBD1-43D34F510A04}">
  <ds:schemaRefs>
    <ds:schemaRef ds:uri="http://schemas.microsoft.com/edu/athena"/>
  </ds:schemaRefs>
</ds:datastoreItem>
</file>

<file path=customXml/itemProps6.xml><?xml version="1.0" encoding="utf-8"?>
<ds:datastoreItem xmlns:ds="http://schemas.openxmlformats.org/officeDocument/2006/customXml" ds:itemID="{B11E5427-8584-433A-86AE-585D44EBBA2A}">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0</TotalTime>
  <Words>169</Words>
  <Application>Microsoft Office PowerPoint</Application>
  <PresentationFormat>Widescreen</PresentationFormat>
  <Paragraphs>76</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Helvetica</vt:lpstr>
      <vt:lpstr>Times New Roman</vt:lpstr>
      <vt:lpstr>Vapor Trail</vt:lpstr>
      <vt:lpstr>Big Data Applications &amp; Analytics   Looking At Individual HPCABDS Software Layers</vt:lpstr>
      <vt:lpstr>Cloud Computing SOFTWARE</vt:lpstr>
      <vt:lpstr>PowerPoint Presentation</vt:lpstr>
      <vt:lpstr>Using HPC-ABDS Layers I</vt:lpstr>
      <vt:lpstr>Using HPC-ABDS Layers II</vt:lpstr>
      <vt:lpstr>Using HPC-ABDS Layers III</vt:lpstr>
      <vt:lpstr>Using HPC-ABDS Layers IV</vt:lpstr>
      <vt:lpstr>Using HPC-ABDS Layers V</vt:lpstr>
      <vt:lpstr>Using HPC-ABDS Layers VI</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27</cp:revision>
  <dcterms:created xsi:type="dcterms:W3CDTF">2014-10-30T12:58:42Z</dcterms:created>
  <dcterms:modified xsi:type="dcterms:W3CDTF">2015-01-25T19:16:51Z</dcterms:modified>
</cp:coreProperties>
</file>