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98" r:id="rId2"/>
    <p:sldId id="259" r:id="rId3"/>
    <p:sldId id="296" r:id="rId4"/>
    <p:sldId id="290" r:id="rId5"/>
    <p:sldId id="294" r:id="rId6"/>
    <p:sldId id="346" r:id="rId7"/>
    <p:sldId id="274" r:id="rId8"/>
    <p:sldId id="275" r:id="rId9"/>
    <p:sldId id="286" r:id="rId10"/>
    <p:sldId id="287" r:id="rId11"/>
    <p:sldId id="288" r:id="rId12"/>
    <p:sldId id="289" r:id="rId13"/>
    <p:sldId id="291" r:id="rId14"/>
    <p:sldId id="262" r:id="rId15"/>
    <p:sldId id="263" r:id="rId16"/>
    <p:sldId id="271" r:id="rId17"/>
    <p:sldId id="273" r:id="rId18"/>
    <p:sldId id="260" r:id="rId19"/>
    <p:sldId id="267" r:id="rId20"/>
    <p:sldId id="269" r:id="rId21"/>
    <p:sldId id="292" r:id="rId22"/>
    <p:sldId id="264" r:id="rId23"/>
    <p:sldId id="261" r:id="rId24"/>
    <p:sldId id="265" r:id="rId25"/>
    <p:sldId id="266" r:id="rId26"/>
    <p:sldId id="272" r:id="rId27"/>
    <p:sldId id="284" r:id="rId28"/>
    <p:sldId id="299" r:id="rId29"/>
    <p:sldId id="300" r:id="rId30"/>
    <p:sldId id="304" r:id="rId31"/>
    <p:sldId id="311" r:id="rId32"/>
    <p:sldId id="317" r:id="rId33"/>
    <p:sldId id="326" r:id="rId34"/>
    <p:sldId id="329" r:id="rId35"/>
    <p:sldId id="333" r:id="rId36"/>
    <p:sldId id="335" r:id="rId37"/>
    <p:sldId id="339" r:id="rId38"/>
    <p:sldId id="340" r:id="rId39"/>
    <p:sldId id="341" r:id="rId40"/>
    <p:sldId id="343" r:id="rId41"/>
    <p:sldId id="338" r:id="rId42"/>
    <p:sldId id="344" r:id="rId43"/>
    <p:sldId id="345" r:id="rId44"/>
    <p:sldId id="337" r:id="rId45"/>
    <p:sldId id="334" r:id="rId46"/>
    <p:sldId id="336" r:id="rId47"/>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3" autoAdjust="0"/>
    <p:restoredTop sz="94660"/>
  </p:normalViewPr>
  <p:slideViewPr>
    <p:cSldViewPr snapToGrid="0">
      <p:cViewPr varScale="1">
        <p:scale>
          <a:sx n="79" d="100"/>
          <a:sy n="79" d="100"/>
        </p:scale>
        <p:origin x="13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4F65E-502A-4CF9-81F3-4707763F5739}" type="datetimeFigureOut">
              <a:rPr lang="en-US" smtClean="0"/>
              <a:t>1/27/2015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D1DCB-7602-408B-A1A7-125FF753AD1D}" type="slidenum">
              <a:rPr lang="en-US" smtClean="0"/>
              <a:t>‹#›</a:t>
            </a:fld>
            <a:endParaRPr lang="en-US"/>
          </a:p>
        </p:txBody>
      </p:sp>
    </p:spTree>
    <p:extLst>
      <p:ext uri="{BB962C8B-B14F-4D97-AF65-F5344CB8AC3E}">
        <p14:creationId xmlns:p14="http://schemas.microsoft.com/office/powerpoint/2010/main" val="265162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66637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2</a:t>
            </a:fld>
            <a:endParaRPr lang="en-US"/>
          </a:p>
        </p:txBody>
      </p:sp>
    </p:spTree>
    <p:extLst>
      <p:ext uri="{BB962C8B-B14F-4D97-AF65-F5344CB8AC3E}">
        <p14:creationId xmlns:p14="http://schemas.microsoft.com/office/powerpoint/2010/main" val="181424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3</a:t>
            </a:fld>
            <a:endParaRPr lang="en-US"/>
          </a:p>
        </p:txBody>
      </p:sp>
    </p:spTree>
    <p:extLst>
      <p:ext uri="{BB962C8B-B14F-4D97-AF65-F5344CB8AC3E}">
        <p14:creationId xmlns:p14="http://schemas.microsoft.com/office/powerpoint/2010/main" val="44242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13</a:t>
            </a:fld>
            <a:endParaRPr lang="en-US"/>
          </a:p>
        </p:txBody>
      </p:sp>
    </p:spTree>
    <p:extLst>
      <p:ext uri="{BB962C8B-B14F-4D97-AF65-F5344CB8AC3E}">
        <p14:creationId xmlns:p14="http://schemas.microsoft.com/office/powerpoint/2010/main" val="831040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21</a:t>
            </a:fld>
            <a:endParaRPr lang="en-US"/>
          </a:p>
        </p:txBody>
      </p:sp>
    </p:spTree>
    <p:extLst>
      <p:ext uri="{BB962C8B-B14F-4D97-AF65-F5344CB8AC3E}">
        <p14:creationId xmlns:p14="http://schemas.microsoft.com/office/powerpoint/2010/main" val="3015005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28</a:t>
            </a:fld>
            <a:endParaRPr lang="en-US"/>
          </a:p>
        </p:txBody>
      </p:sp>
    </p:spTree>
    <p:extLst>
      <p:ext uri="{BB962C8B-B14F-4D97-AF65-F5344CB8AC3E}">
        <p14:creationId xmlns:p14="http://schemas.microsoft.com/office/powerpoint/2010/main" val="327465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8AC45-698A-4D1F-854B-D19DA5789C55}" type="slidenum">
              <a:rPr lang="en-US" smtClean="0"/>
              <a:t>32</a:t>
            </a:fld>
            <a:endParaRPr lang="en-US"/>
          </a:p>
        </p:txBody>
      </p:sp>
    </p:spTree>
    <p:extLst>
      <p:ext uri="{BB962C8B-B14F-4D97-AF65-F5344CB8AC3E}">
        <p14:creationId xmlns:p14="http://schemas.microsoft.com/office/powerpoint/2010/main" val="180315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D1DCB-7602-408B-A1A7-125FF753AD1D}" type="slidenum">
              <a:rPr lang="en-US" smtClean="0"/>
              <a:t>36</a:t>
            </a:fld>
            <a:endParaRPr lang="en-US"/>
          </a:p>
        </p:txBody>
      </p:sp>
    </p:spTree>
    <p:extLst>
      <p:ext uri="{BB962C8B-B14F-4D97-AF65-F5344CB8AC3E}">
        <p14:creationId xmlns:p14="http://schemas.microsoft.com/office/powerpoint/2010/main" val="1495070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1" name="Rectangle 30"/>
          <p:cNvSpPr/>
          <p:nvPr userDrawn="1"/>
        </p:nvSpPr>
        <p:spPr>
          <a:xfrm>
            <a:off x="2875310" y="1584881"/>
            <a:ext cx="9316689" cy="527311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endParaRPr>
          </a:p>
        </p:txBody>
      </p:sp>
      <p:sp>
        <p:nvSpPr>
          <p:cNvPr id="33" name="Text Placeholder 2"/>
          <p:cNvSpPr txBox="1">
            <a:spLocks/>
          </p:cNvSpPr>
          <p:nvPr userDrawn="1"/>
        </p:nvSpPr>
        <p:spPr>
          <a:xfrm>
            <a:off x="3412155" y="2544318"/>
            <a:ext cx="8789470" cy="378660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2200" b="1"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smtClean="0">
              <a:solidFill>
                <a:prstClr val="black"/>
              </a:solidFill>
            </a:endParaRPr>
          </a:p>
        </p:txBody>
      </p:sp>
      <p:sp>
        <p:nvSpPr>
          <p:cNvPr id="38" name="Footer Placeholder 4"/>
          <p:cNvSpPr>
            <a:spLocks noGrp="1"/>
          </p:cNvSpPr>
          <p:nvPr>
            <p:ph type="ftr" sz="quarter" idx="3"/>
          </p:nvPr>
        </p:nvSpPr>
        <p:spPr>
          <a:xfrm>
            <a:off x="2904668" y="6393782"/>
            <a:ext cx="9268282" cy="464217"/>
          </a:xfrm>
          <a:prstGeom prst="rect">
            <a:avLst/>
          </a:prstGeom>
          <a:noFill/>
        </p:spPr>
        <p:txBody>
          <a:bodyPr/>
          <a:lstStyle>
            <a:lvl1pPr algn="ctr">
              <a:defRPr sz="2400" b="1">
                <a:solidFill>
                  <a:schemeClr val="tx1"/>
                </a:solidFill>
              </a:defRPr>
            </a:lvl1pPr>
          </a:lstStyle>
          <a:p>
            <a:r>
              <a:rPr lang="en-US" smtClean="0">
                <a:solidFill>
                  <a:prstClr val="black"/>
                </a:solidFill>
              </a:rPr>
              <a:t>Sports Analytics</a:t>
            </a:r>
            <a:endParaRPr lang="en-US" dirty="0">
              <a:solidFill>
                <a:prstClr val="black"/>
              </a:solidFill>
            </a:endParaRPr>
          </a:p>
        </p:txBody>
      </p:sp>
      <p:sp>
        <p:nvSpPr>
          <p:cNvPr id="8" name="Text Placeholder 7"/>
          <p:cNvSpPr>
            <a:spLocks noGrp="1"/>
          </p:cNvSpPr>
          <p:nvPr>
            <p:ph type="body" sz="quarter" idx="10" hasCustomPrompt="1"/>
          </p:nvPr>
        </p:nvSpPr>
        <p:spPr>
          <a:xfrm>
            <a:off x="2895043" y="1584881"/>
            <a:ext cx="9277908" cy="4746069"/>
          </a:xfrm>
          <a:prstGeom prst="rect">
            <a:avLst/>
          </a:prstGeom>
        </p:spPr>
        <p:txBody>
          <a:bodyPr anchor="ctr" anchorCtr="0"/>
          <a:lstStyle>
            <a:lvl1pPr marL="0" indent="0" algn="l">
              <a:buFont typeface="Arial" panose="020B0604020202020204" pitchFamily="34" charset="0"/>
              <a:buNone/>
              <a:defRPr sz="2400" b="1" baseline="0"/>
            </a:lvl1pPr>
            <a:lvl2pPr marL="457200" indent="0" algn="r">
              <a:buNone/>
              <a:defRPr sz="1400" b="1"/>
            </a:lvl2pPr>
            <a:lvl3pPr marL="914400" indent="0" algn="r">
              <a:buNone/>
              <a:defRPr sz="1400" b="1"/>
            </a:lvl3pPr>
            <a:lvl4pPr marL="1371600" indent="0" algn="r">
              <a:buNone/>
              <a:defRPr sz="1400" b="1"/>
            </a:lvl4pPr>
            <a:lvl5pPr marL="1828800" indent="0" algn="r">
              <a:buNone/>
              <a:defRPr sz="1400" b="1"/>
            </a:lvl5pPr>
          </a:lstStyle>
          <a:p>
            <a:pPr lvl="0"/>
            <a:r>
              <a:rPr lang="en-US" dirty="0" smtClean="0"/>
              <a:t>Click to add your main information</a:t>
            </a:r>
          </a:p>
        </p:txBody>
      </p:sp>
      <p:sp>
        <p:nvSpPr>
          <p:cNvPr id="45" name="Title 44"/>
          <p:cNvSpPr>
            <a:spLocks noGrp="1"/>
          </p:cNvSpPr>
          <p:nvPr>
            <p:ph type="title"/>
          </p:nvPr>
        </p:nvSpPr>
        <p:spPr>
          <a:xfrm>
            <a:off x="3186386" y="358912"/>
            <a:ext cx="8694536" cy="890226"/>
          </a:xfrm>
          <a:prstGeom prst="rect">
            <a:avLst/>
          </a:prstGeom>
        </p:spPr>
        <p:txBody>
          <a:bodyPr/>
          <a:lstStyle>
            <a:lvl1pPr algn="ctr">
              <a:defRPr b="1"/>
            </a:lvl1pPr>
          </a:lstStyle>
          <a:p>
            <a:r>
              <a:rPr lang="en-US" dirty="0" smtClean="0"/>
              <a:t>Click to edit Master title style</a:t>
            </a:r>
            <a:endParaRPr 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8" y="3188368"/>
            <a:ext cx="2874013" cy="3570539"/>
          </a:xfrm>
          <a:prstGeom prst="rect">
            <a:avLst/>
          </a:prstGeom>
        </p:spPr>
      </p:pic>
      <p:sp>
        <p:nvSpPr>
          <p:cNvPr id="34" name="Rectangle 33"/>
          <p:cNvSpPr/>
          <p:nvPr userDrawn="1"/>
        </p:nvSpPr>
        <p:spPr>
          <a:xfrm>
            <a:off x="-1" y="6757846"/>
            <a:ext cx="2875312" cy="100153"/>
          </a:xfrm>
          <a:prstGeom prst="rect">
            <a:avLst/>
          </a:prstGeom>
          <a:solidFill>
            <a:srgbClr val="B30838"/>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37" name="Date Placeholder 3"/>
          <p:cNvSpPr>
            <a:spLocks noGrp="1"/>
          </p:cNvSpPr>
          <p:nvPr>
            <p:ph type="dt" sz="half" idx="2"/>
          </p:nvPr>
        </p:nvSpPr>
        <p:spPr>
          <a:xfrm>
            <a:off x="1649373" y="6384860"/>
            <a:ext cx="1245669" cy="372986"/>
          </a:xfrm>
          <a:prstGeom prst="rect">
            <a:avLst/>
          </a:prstGeom>
          <a:solidFill>
            <a:schemeClr val="bg1"/>
          </a:solidFill>
        </p:spPr>
        <p:txBody>
          <a:bodyPr anchor="ctr"/>
          <a:lstStyle>
            <a:lvl1pPr algn="r">
              <a:defRPr sz="1400" b="1">
                <a:solidFill>
                  <a:schemeClr val="tx1"/>
                </a:solidFill>
              </a:defRPr>
            </a:lvl1pPr>
          </a:lstStyle>
          <a:p>
            <a:pPr algn="ctr"/>
            <a:r>
              <a:rPr lang="en-US" smtClean="0">
                <a:solidFill>
                  <a:prstClr val="black"/>
                </a:solidFill>
              </a:rPr>
              <a:t>1/26/2015</a:t>
            </a:r>
            <a:endParaRPr lang="en-US" dirty="0">
              <a:solidFill>
                <a:prstClr val="black"/>
              </a:solidFill>
            </a:endParaRPr>
          </a:p>
        </p:txBody>
      </p:sp>
      <p:sp>
        <p:nvSpPr>
          <p:cNvPr id="39" name="Slide Number Placeholder 5"/>
          <p:cNvSpPr>
            <a:spLocks noGrp="1"/>
          </p:cNvSpPr>
          <p:nvPr>
            <p:ph type="sldNum" sz="quarter" idx="4"/>
          </p:nvPr>
        </p:nvSpPr>
        <p:spPr>
          <a:xfrm>
            <a:off x="-9625" y="6370965"/>
            <a:ext cx="701040" cy="365125"/>
          </a:xfrm>
          <a:prstGeom prst="rect">
            <a:avLst/>
          </a:prstGeom>
          <a:solidFill>
            <a:schemeClr val="bg1"/>
          </a:solidFill>
        </p:spPr>
        <p:txBody>
          <a:bodyPr anchor="ctr"/>
          <a:lstStyle>
            <a:lvl1pPr algn="ctr">
              <a:defRPr sz="1600" b="1">
                <a:solidFill>
                  <a:schemeClr val="tx1"/>
                </a:solidFill>
              </a:defRPr>
            </a:lvl1pPr>
          </a:lstStyle>
          <a:p>
            <a:fld id="{39B2FC35-689C-482B-881D-27C85BFD1D21}" type="slidenum">
              <a:rPr lang="en-US" smtClean="0">
                <a:solidFill>
                  <a:prstClr val="black"/>
                </a:solidFill>
              </a:rPr>
              <a:pPr/>
              <a:t>‹#›</a:t>
            </a:fld>
            <a:endParaRPr lang="en-US" dirty="0">
              <a:solidFill>
                <a:prstClr val="black"/>
              </a:solidFill>
            </a:endParaRPr>
          </a:p>
        </p:txBody>
      </p:sp>
      <p:grpSp>
        <p:nvGrpSpPr>
          <p:cNvPr id="11" name="Group 10"/>
          <p:cNvGrpSpPr/>
          <p:nvPr userDrawn="1"/>
        </p:nvGrpSpPr>
        <p:grpSpPr>
          <a:xfrm>
            <a:off x="19251" y="-8747"/>
            <a:ext cx="3157845" cy="2453973"/>
            <a:chOff x="0" y="13063"/>
            <a:chExt cx="3157845" cy="2453973"/>
          </a:xfrm>
        </p:grpSpPr>
        <p:pic>
          <p:nvPicPr>
            <p:cNvPr id="12"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14189" t="1726" r="44421" b="21519"/>
            <a:stretch/>
          </p:blipFill>
          <p:spPr bwMode="auto">
            <a:xfrm>
              <a:off x="0" y="13063"/>
              <a:ext cx="3157845" cy="1162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54723" t="1726" r="14756" b="21519"/>
            <a:stretch/>
          </p:blipFill>
          <p:spPr bwMode="auto">
            <a:xfrm>
              <a:off x="356423" y="1304601"/>
              <a:ext cx="2328555" cy="11624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28239601"/>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311" y="818147"/>
            <a:ext cx="9316689" cy="6039852"/>
          </a:xfrm>
          <a:prstGeom prst="rect">
            <a:avLst/>
          </a:prstGeom>
        </p:spPr>
        <p:txBody>
          <a:bodyPr/>
          <a:lstStyle>
            <a:lvl1pPr marL="342900" indent="-342900" algn="l">
              <a:buFont typeface="Arial" panose="020B0604020202020204" pitchFamily="34" charset="0"/>
              <a:buChar cha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itle 11"/>
          <p:cNvSpPr>
            <a:spLocks noGrp="1"/>
          </p:cNvSpPr>
          <p:nvPr>
            <p:ph type="title"/>
          </p:nvPr>
        </p:nvSpPr>
        <p:spPr>
          <a:xfrm>
            <a:off x="2875311" y="0"/>
            <a:ext cx="9316689" cy="818147"/>
          </a:xfrm>
          <a:prstGeom prst="rect">
            <a:avLst/>
          </a:prstGeom>
        </p:spPr>
        <p:txBody>
          <a:bodyPr/>
          <a:lstStyle>
            <a:lvl1pPr algn="ctr">
              <a:defRPr b="1"/>
            </a:lvl1pPr>
          </a:lstStyle>
          <a:p>
            <a:r>
              <a:rPr lang="en-US" dirty="0" smtClean="0"/>
              <a:t>Click to edit Master title style</a:t>
            </a:r>
            <a:endParaRPr lang="en-US" dirty="0"/>
          </a:p>
        </p:txBody>
      </p:sp>
      <p:sp>
        <p:nvSpPr>
          <p:cNvPr id="16" name="Footer Placeholder 4"/>
          <p:cNvSpPr>
            <a:spLocks noGrp="1"/>
          </p:cNvSpPr>
          <p:nvPr>
            <p:ph type="ftr" sz="quarter" idx="11"/>
          </p:nvPr>
        </p:nvSpPr>
        <p:spPr>
          <a:xfrm>
            <a:off x="0" y="2824303"/>
            <a:ext cx="2875311" cy="364065"/>
          </a:xfrm>
          <a:prstGeom prst="rect">
            <a:avLst/>
          </a:prstGeom>
          <a:noFill/>
        </p:spPr>
        <p:txBody>
          <a:bodyPr/>
          <a:lstStyle>
            <a:lvl1pPr>
              <a:defRPr sz="1600" b="1">
                <a:solidFill>
                  <a:schemeClr val="tx1"/>
                </a:solidFill>
              </a:defRPr>
            </a:lvl1pPr>
          </a:lstStyle>
          <a:p>
            <a:r>
              <a:rPr lang="en-US" smtClean="0">
                <a:solidFill>
                  <a:prstClr val="black"/>
                </a:solidFill>
              </a:rPr>
              <a:t>Sports Analytics</a:t>
            </a:r>
            <a:endParaRPr lang="en-US" dirty="0">
              <a:solidFill>
                <a:prstClr val="black"/>
              </a:solidFill>
            </a:endParaRP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8" y="3188368"/>
            <a:ext cx="2874013" cy="3570539"/>
          </a:xfrm>
          <a:prstGeom prst="rect">
            <a:avLst/>
          </a:prstGeom>
        </p:spPr>
      </p:pic>
      <p:sp>
        <p:nvSpPr>
          <p:cNvPr id="11" name="Rectangle 10"/>
          <p:cNvSpPr/>
          <p:nvPr userDrawn="1"/>
        </p:nvSpPr>
        <p:spPr>
          <a:xfrm>
            <a:off x="-1" y="6757847"/>
            <a:ext cx="2875312" cy="100152"/>
          </a:xfrm>
          <a:prstGeom prst="rect">
            <a:avLst/>
          </a:prstGeom>
          <a:solidFill>
            <a:srgbClr val="B30838"/>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17" name="Slide Number Placeholder 5"/>
          <p:cNvSpPr>
            <a:spLocks noGrp="1"/>
          </p:cNvSpPr>
          <p:nvPr>
            <p:ph type="sldNum" sz="quarter" idx="12"/>
          </p:nvPr>
        </p:nvSpPr>
        <p:spPr>
          <a:xfrm>
            <a:off x="2322095" y="6437480"/>
            <a:ext cx="553216" cy="312151"/>
          </a:xfrm>
          <a:prstGeom prst="rect">
            <a:avLst/>
          </a:prstGeom>
          <a:solidFill>
            <a:schemeClr val="bg1"/>
          </a:solidFill>
        </p:spPr>
        <p:txBody>
          <a:bodyPr/>
          <a:lstStyle>
            <a:lvl1pPr>
              <a:defRPr sz="1200" b="1">
                <a:solidFill>
                  <a:schemeClr val="tx1"/>
                </a:solidFill>
              </a:defRPr>
            </a:lvl1pPr>
          </a:lstStyle>
          <a:p>
            <a:fld id="{39B2FC35-689C-482B-881D-27C85BFD1D21}" type="slidenum">
              <a:rPr lang="en-US" smtClean="0">
                <a:solidFill>
                  <a:prstClr val="black"/>
                </a:solidFill>
              </a:rPr>
              <a:pPr/>
              <a:t>‹#›</a:t>
            </a:fld>
            <a:endParaRPr lang="en-US" dirty="0">
              <a:solidFill>
                <a:prstClr val="black"/>
              </a:solidFill>
            </a:endParaRPr>
          </a:p>
        </p:txBody>
      </p:sp>
      <p:sp>
        <p:nvSpPr>
          <p:cNvPr id="15" name="Date Placeholder 3"/>
          <p:cNvSpPr>
            <a:spLocks noGrp="1"/>
          </p:cNvSpPr>
          <p:nvPr>
            <p:ph type="dt" sz="half" idx="10"/>
          </p:nvPr>
        </p:nvSpPr>
        <p:spPr>
          <a:xfrm>
            <a:off x="0" y="6509308"/>
            <a:ext cx="1034171" cy="232107"/>
          </a:xfrm>
          <a:prstGeom prst="rect">
            <a:avLst/>
          </a:prstGeom>
          <a:solidFill>
            <a:schemeClr val="bg1"/>
          </a:solidFill>
        </p:spPr>
        <p:txBody>
          <a:bodyPr/>
          <a:lstStyle>
            <a:lvl1pPr algn="r">
              <a:defRPr sz="1200" b="1">
                <a:solidFill>
                  <a:schemeClr val="tx1"/>
                </a:solidFill>
              </a:defRPr>
            </a:lvl1pPr>
          </a:lstStyle>
          <a:p>
            <a:r>
              <a:rPr lang="en-US" smtClean="0">
                <a:solidFill>
                  <a:prstClr val="black"/>
                </a:solidFill>
              </a:rPr>
              <a:t>1/26/2015</a:t>
            </a:r>
            <a:endParaRPr lang="en-US" dirty="0">
              <a:solidFill>
                <a:prstClr val="black"/>
              </a:solidFill>
            </a:endParaRPr>
          </a:p>
        </p:txBody>
      </p:sp>
      <p:grpSp>
        <p:nvGrpSpPr>
          <p:cNvPr id="9" name="Group 8"/>
          <p:cNvGrpSpPr/>
          <p:nvPr userDrawn="1"/>
        </p:nvGrpSpPr>
        <p:grpSpPr>
          <a:xfrm>
            <a:off x="19251" y="-8747"/>
            <a:ext cx="3157845" cy="2453973"/>
            <a:chOff x="0" y="13063"/>
            <a:chExt cx="3157845" cy="2453973"/>
          </a:xfrm>
        </p:grpSpPr>
        <p:pic>
          <p:nvPicPr>
            <p:cNvPr id="10"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14189" t="1726" r="44421" b="21519"/>
            <a:stretch/>
          </p:blipFill>
          <p:spPr bwMode="auto">
            <a:xfrm>
              <a:off x="0" y="13063"/>
              <a:ext cx="3157845" cy="1162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54723" t="1726" r="14756" b="21519"/>
            <a:stretch/>
          </p:blipFill>
          <p:spPr bwMode="auto">
            <a:xfrm>
              <a:off x="356423" y="1304601"/>
              <a:ext cx="2328555" cy="11624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3621471"/>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98" y="3188368"/>
            <a:ext cx="2874013" cy="3570539"/>
          </a:xfrm>
          <a:prstGeom prst="rect">
            <a:avLst/>
          </a:prstGeom>
        </p:spPr>
      </p:pic>
      <p:sp>
        <p:nvSpPr>
          <p:cNvPr id="7" name="Rectangle 6"/>
          <p:cNvSpPr/>
          <p:nvPr userDrawn="1"/>
        </p:nvSpPr>
        <p:spPr>
          <a:xfrm>
            <a:off x="-1" y="6757846"/>
            <a:ext cx="2875312" cy="100153"/>
          </a:xfrm>
          <a:prstGeom prst="rect">
            <a:avLst/>
          </a:prstGeom>
          <a:solidFill>
            <a:srgbClr val="B30838"/>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8" name="Date Placeholder 3"/>
          <p:cNvSpPr>
            <a:spLocks noGrp="1"/>
          </p:cNvSpPr>
          <p:nvPr>
            <p:ph type="dt" sz="half" idx="2"/>
          </p:nvPr>
        </p:nvSpPr>
        <p:spPr>
          <a:xfrm>
            <a:off x="1649373" y="6384860"/>
            <a:ext cx="1245669" cy="372986"/>
          </a:xfrm>
          <a:prstGeom prst="rect">
            <a:avLst/>
          </a:prstGeom>
          <a:solidFill>
            <a:schemeClr val="bg1"/>
          </a:solidFill>
        </p:spPr>
        <p:txBody>
          <a:bodyPr anchor="ctr"/>
          <a:lstStyle>
            <a:lvl1pPr algn="r">
              <a:defRPr sz="1400" b="1">
                <a:solidFill>
                  <a:schemeClr val="tx1"/>
                </a:solidFill>
              </a:defRPr>
            </a:lvl1pPr>
          </a:lstStyle>
          <a:p>
            <a:pPr algn="ctr"/>
            <a:r>
              <a:rPr lang="en-US" smtClean="0">
                <a:solidFill>
                  <a:prstClr val="black"/>
                </a:solidFill>
              </a:rPr>
              <a:t>1/26/2015</a:t>
            </a:r>
            <a:endParaRPr lang="en-US" dirty="0">
              <a:solidFill>
                <a:prstClr val="black"/>
              </a:solidFill>
            </a:endParaRPr>
          </a:p>
        </p:txBody>
      </p:sp>
      <p:sp>
        <p:nvSpPr>
          <p:cNvPr id="9" name="Slide Number Placeholder 5"/>
          <p:cNvSpPr>
            <a:spLocks noGrp="1"/>
          </p:cNvSpPr>
          <p:nvPr>
            <p:ph type="sldNum" sz="quarter" idx="4"/>
          </p:nvPr>
        </p:nvSpPr>
        <p:spPr>
          <a:xfrm>
            <a:off x="-9625" y="6370965"/>
            <a:ext cx="701040" cy="365125"/>
          </a:xfrm>
          <a:prstGeom prst="rect">
            <a:avLst/>
          </a:prstGeom>
          <a:solidFill>
            <a:schemeClr val="bg1"/>
          </a:solidFill>
        </p:spPr>
        <p:txBody>
          <a:bodyPr anchor="ctr"/>
          <a:lstStyle>
            <a:lvl1pPr algn="ctr">
              <a:defRPr sz="1600" b="1">
                <a:solidFill>
                  <a:schemeClr val="tx1"/>
                </a:solidFill>
              </a:defRPr>
            </a:lvl1pPr>
          </a:lstStyle>
          <a:p>
            <a:fld id="{39B2FC35-689C-482B-881D-27C85BFD1D21}" type="slidenum">
              <a:rPr lang="en-US" smtClean="0">
                <a:solidFill>
                  <a:prstClr val="black"/>
                </a:solidFill>
              </a:rPr>
              <a:pPr/>
              <a:t>‹#›</a:t>
            </a:fld>
            <a:endParaRPr lang="en-US" dirty="0">
              <a:solidFill>
                <a:prstClr val="black"/>
              </a:solidFill>
            </a:endParaRPr>
          </a:p>
        </p:txBody>
      </p:sp>
      <p:sp>
        <p:nvSpPr>
          <p:cNvPr id="10" name="Footer Placeholder 4"/>
          <p:cNvSpPr>
            <a:spLocks noGrp="1"/>
          </p:cNvSpPr>
          <p:nvPr>
            <p:ph type="ftr" sz="quarter" idx="11"/>
          </p:nvPr>
        </p:nvSpPr>
        <p:spPr>
          <a:xfrm>
            <a:off x="0" y="2824303"/>
            <a:ext cx="2875311" cy="364065"/>
          </a:xfrm>
          <a:prstGeom prst="rect">
            <a:avLst/>
          </a:prstGeom>
          <a:noFill/>
        </p:spPr>
        <p:txBody>
          <a:bodyPr/>
          <a:lstStyle>
            <a:lvl1pPr>
              <a:defRPr sz="1800" b="1">
                <a:solidFill>
                  <a:schemeClr val="tx1"/>
                </a:solidFill>
              </a:defRPr>
            </a:lvl1pPr>
          </a:lstStyle>
          <a:p>
            <a:r>
              <a:rPr lang="en-US" smtClean="0">
                <a:solidFill>
                  <a:prstClr val="black"/>
                </a:solidFill>
              </a:rPr>
              <a:t>Sports Analytics</a:t>
            </a:r>
            <a:endParaRPr lang="en-US" dirty="0">
              <a:solidFill>
                <a:prstClr val="black"/>
              </a:solidFill>
            </a:endParaRPr>
          </a:p>
        </p:txBody>
      </p:sp>
      <p:grpSp>
        <p:nvGrpSpPr>
          <p:cNvPr id="11" name="Group 10"/>
          <p:cNvGrpSpPr/>
          <p:nvPr userDrawn="1"/>
        </p:nvGrpSpPr>
        <p:grpSpPr>
          <a:xfrm>
            <a:off x="19251" y="-8747"/>
            <a:ext cx="3157845" cy="2453973"/>
            <a:chOff x="0" y="13063"/>
            <a:chExt cx="3157845" cy="2453973"/>
          </a:xfrm>
        </p:grpSpPr>
        <p:pic>
          <p:nvPicPr>
            <p:cNvPr id="12"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14189" t="1726" r="44421" b="21519"/>
            <a:stretch/>
          </p:blipFill>
          <p:spPr bwMode="auto">
            <a:xfrm>
              <a:off x="0" y="13063"/>
              <a:ext cx="3157845" cy="11624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gDa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54723" t="1726" r="14756" b="21519"/>
            <a:stretch/>
          </p:blipFill>
          <p:spPr bwMode="auto">
            <a:xfrm>
              <a:off x="356423" y="1304601"/>
              <a:ext cx="2328555" cy="11624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841318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solidFill>
              </a:rPr>
              <a:t>1/26/2015</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F88856CD-74CA-443F-98D7-8465B56B1FB4}"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3896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544318"/>
            <a:ext cx="12192000" cy="431368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400">
              <a:solidFill>
                <a:prstClr val="black"/>
              </a:solidFill>
            </a:endParaRPr>
          </a:p>
        </p:txBody>
      </p:sp>
      <p:sp>
        <p:nvSpPr>
          <p:cNvPr id="9" name="Title 1"/>
          <p:cNvSpPr txBox="1">
            <a:spLocks/>
          </p:cNvSpPr>
          <p:nvPr/>
        </p:nvSpPr>
        <p:spPr>
          <a:xfrm>
            <a:off x="3402530" y="0"/>
            <a:ext cx="8789470" cy="1068404"/>
          </a:xfrm>
          <a:prstGeom prst="rect">
            <a:avLst/>
          </a:prstGeom>
        </p:spPr>
        <p:txBody>
          <a:bodyPr anchor="b">
            <a:noAutofit/>
          </a:bodyPr>
          <a:lstStyle>
            <a:lvl1pPr algn="r" defTabSz="914400" rtl="0" eaLnBrk="1" latinLnBrk="0" hangingPunct="1">
              <a:lnSpc>
                <a:spcPct val="90000"/>
              </a:lnSpc>
              <a:spcBef>
                <a:spcPct val="0"/>
              </a:spcBef>
              <a:buNone/>
              <a:defRPr sz="3400" b="1" kern="1200" cap="all" baseline="0">
                <a:solidFill>
                  <a:schemeClr val="tx1"/>
                </a:solidFill>
                <a:latin typeface="+mj-lt"/>
                <a:ea typeface="+mj-ea"/>
                <a:cs typeface="+mj-cs"/>
              </a:defRPr>
            </a:lvl1pPr>
          </a:lstStyle>
          <a:p>
            <a:r>
              <a:rPr lang="en-US" dirty="0" smtClean="0">
                <a:solidFill>
                  <a:prstClr val="black"/>
                </a:solidFill>
              </a:rPr>
              <a:t>	</a:t>
            </a:r>
            <a:endParaRPr lang="en-US" dirty="0">
              <a:solidFill>
                <a:prstClr val="black"/>
              </a:solidFill>
            </a:endParaRPr>
          </a:p>
        </p:txBody>
      </p:sp>
      <p:sp>
        <p:nvSpPr>
          <p:cNvPr id="10" name="Text Placeholder 2"/>
          <p:cNvSpPr txBox="1">
            <a:spLocks/>
          </p:cNvSpPr>
          <p:nvPr/>
        </p:nvSpPr>
        <p:spPr>
          <a:xfrm>
            <a:off x="3412155" y="2544318"/>
            <a:ext cx="8789470" cy="378660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2200" b="1"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dirty="0" smtClean="0">
              <a:solidFill>
                <a:prstClr val="black"/>
              </a:solidFill>
            </a:endParaRPr>
          </a:p>
        </p:txBody>
      </p:sp>
      <p:sp>
        <p:nvSpPr>
          <p:cNvPr id="15" name="Title 1"/>
          <p:cNvSpPr txBox="1">
            <a:spLocks/>
          </p:cNvSpPr>
          <p:nvPr/>
        </p:nvSpPr>
        <p:spPr>
          <a:xfrm>
            <a:off x="3383279" y="1083454"/>
            <a:ext cx="8789470" cy="760395"/>
          </a:xfrm>
          <a:prstGeom prst="rect">
            <a:avLst/>
          </a:prstGeom>
        </p:spPr>
        <p:txBody>
          <a:bodyPr vert="horz" lIns="91440" tIns="45720" rIns="91440" bIns="45720" rtlCol="0" anchor="b">
            <a:normAutofit/>
          </a:bodyPr>
          <a:lstStyle>
            <a:lvl1pPr algn="r" defTabSz="914400" rtl="0" eaLnBrk="1" latinLnBrk="0" hangingPunct="1">
              <a:lnSpc>
                <a:spcPct val="90000"/>
              </a:lnSpc>
              <a:spcBef>
                <a:spcPct val="0"/>
              </a:spcBef>
              <a:buNone/>
              <a:defRPr sz="3200" b="1" kern="1200" cap="all" baseline="0">
                <a:solidFill>
                  <a:schemeClr val="tx1"/>
                </a:solidFill>
                <a:latin typeface="Helvetica" panose="00000400000000000000" pitchFamily="2" charset="0"/>
                <a:ea typeface="+mj-ea"/>
                <a:cs typeface="+mj-cs"/>
              </a:defRPr>
            </a:lvl1pPr>
          </a:lstStyle>
          <a:p>
            <a:endParaRPr lang="en-US" cap="none" dirty="0">
              <a:solidFill>
                <a:srgbClr val="70AD47">
                  <a:lumMod val="75000"/>
                </a:srgbClr>
              </a:solidFill>
            </a:endParaRPr>
          </a:p>
        </p:txBody>
      </p:sp>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8" y="2815389"/>
            <a:ext cx="3174232" cy="3943518"/>
          </a:xfrm>
          <a:prstGeom prst="rect">
            <a:avLst/>
          </a:prstGeom>
        </p:spPr>
      </p:pic>
      <p:sp>
        <p:nvSpPr>
          <p:cNvPr id="21" name="Date Placeholder 3"/>
          <p:cNvSpPr>
            <a:spLocks noGrp="1"/>
          </p:cNvSpPr>
          <p:nvPr>
            <p:ph type="dt" sz="half" idx="2"/>
          </p:nvPr>
        </p:nvSpPr>
        <p:spPr>
          <a:xfrm>
            <a:off x="9272634" y="6393782"/>
            <a:ext cx="2900115" cy="365125"/>
          </a:xfrm>
          <a:prstGeom prst="rect">
            <a:avLst/>
          </a:prstGeom>
        </p:spPr>
        <p:txBody>
          <a:bodyPr anchor="ctr"/>
          <a:lstStyle>
            <a:lvl1pPr algn="r">
              <a:defRPr sz="1800" b="1">
                <a:solidFill>
                  <a:schemeClr val="tx1"/>
                </a:solidFill>
              </a:defRPr>
            </a:lvl1pPr>
          </a:lstStyle>
          <a:p>
            <a:r>
              <a:rPr lang="en-US" smtClean="0">
                <a:solidFill>
                  <a:prstClr val="black"/>
                </a:solidFill>
              </a:rPr>
              <a:t>1/26/2015</a:t>
            </a:r>
            <a:endParaRPr lang="en-US" dirty="0">
              <a:solidFill>
                <a:prstClr val="black"/>
              </a:solidFill>
            </a:endParaRPr>
          </a:p>
        </p:txBody>
      </p:sp>
      <p:sp>
        <p:nvSpPr>
          <p:cNvPr id="22" name="Footer Placeholder 4"/>
          <p:cNvSpPr>
            <a:spLocks noGrp="1"/>
          </p:cNvSpPr>
          <p:nvPr>
            <p:ph type="ftr" sz="quarter" idx="3"/>
          </p:nvPr>
        </p:nvSpPr>
        <p:spPr>
          <a:xfrm>
            <a:off x="3402530" y="6393782"/>
            <a:ext cx="5205190" cy="364065"/>
          </a:xfrm>
          <a:prstGeom prst="rect">
            <a:avLst/>
          </a:prstGeom>
          <a:noFill/>
        </p:spPr>
        <p:txBody>
          <a:bodyPr/>
          <a:lstStyle>
            <a:lvl1pPr>
              <a:defRPr sz="2000" b="1">
                <a:solidFill>
                  <a:schemeClr val="tx1"/>
                </a:solidFill>
              </a:defRPr>
            </a:lvl1pPr>
          </a:lstStyle>
          <a:p>
            <a:r>
              <a:rPr lang="en-US" smtClean="0">
                <a:solidFill>
                  <a:prstClr val="black"/>
                </a:solidFill>
              </a:rPr>
              <a:t>Sports Analytics</a:t>
            </a:r>
            <a:endParaRPr lang="en-US" sz="2400" dirty="0">
              <a:solidFill>
                <a:prstClr val="black"/>
              </a:solidFill>
            </a:endParaRPr>
          </a:p>
        </p:txBody>
      </p:sp>
      <p:sp>
        <p:nvSpPr>
          <p:cNvPr id="23" name="Slide Number Placeholder 5"/>
          <p:cNvSpPr>
            <a:spLocks noGrp="1"/>
          </p:cNvSpPr>
          <p:nvPr>
            <p:ph type="sldNum" sz="quarter" idx="4"/>
          </p:nvPr>
        </p:nvSpPr>
        <p:spPr>
          <a:xfrm>
            <a:off x="8620534" y="6393782"/>
            <a:ext cx="641376" cy="365125"/>
          </a:xfrm>
          <a:prstGeom prst="rect">
            <a:avLst/>
          </a:prstGeom>
        </p:spPr>
        <p:txBody>
          <a:bodyPr anchor="ctr"/>
          <a:lstStyle>
            <a:lvl1pPr algn="ctr">
              <a:defRPr sz="1800" b="1">
                <a:solidFill>
                  <a:schemeClr val="tx1"/>
                </a:solidFill>
              </a:defRPr>
            </a:lvl1pPr>
          </a:lstStyle>
          <a:p>
            <a:fld id="{39B2FC35-689C-482B-881D-27C85BFD1D21}" type="slidenum">
              <a:rPr lang="en-US" smtClean="0">
                <a:solidFill>
                  <a:prstClr val="black"/>
                </a:solidFill>
              </a:rPr>
              <a:pPr/>
              <a:t>‹#›</a:t>
            </a:fld>
            <a:endParaRPr lang="en-US" dirty="0">
              <a:solidFill>
                <a:prstClr val="black"/>
              </a:solidFill>
            </a:endParaRPr>
          </a:p>
        </p:txBody>
      </p:sp>
      <p:sp>
        <p:nvSpPr>
          <p:cNvPr id="25" name="Rectangle 24"/>
          <p:cNvSpPr/>
          <p:nvPr/>
        </p:nvSpPr>
        <p:spPr>
          <a:xfrm>
            <a:off x="-1" y="6757846"/>
            <a:ext cx="3175531" cy="100153"/>
          </a:xfrm>
          <a:prstGeom prst="rect">
            <a:avLst/>
          </a:prstGeom>
          <a:solidFill>
            <a:srgbClr val="B30838"/>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grpSp>
        <p:nvGrpSpPr>
          <p:cNvPr id="12" name="Group 11"/>
          <p:cNvGrpSpPr/>
          <p:nvPr userDrawn="1"/>
        </p:nvGrpSpPr>
        <p:grpSpPr>
          <a:xfrm>
            <a:off x="19251" y="-8747"/>
            <a:ext cx="3157845" cy="2453973"/>
            <a:chOff x="0" y="13063"/>
            <a:chExt cx="3157845" cy="2453973"/>
          </a:xfrm>
        </p:grpSpPr>
        <p:pic>
          <p:nvPicPr>
            <p:cNvPr id="13" name="Picture 2" descr="BigDat 2015"/>
            <p:cNvPicPr>
              <a:picLocks noChangeAspect="1" noChangeArrowheads="1"/>
            </p:cNvPicPr>
            <p:nvPr/>
          </p:nvPicPr>
          <p:blipFill rotWithShape="1">
            <a:blip r:embed="rId7">
              <a:extLst>
                <a:ext uri="{28A0092B-C50C-407E-A947-70E740481C1C}">
                  <a14:useLocalDpi xmlns:a14="http://schemas.microsoft.com/office/drawing/2010/main" val="0"/>
                </a:ext>
              </a:extLst>
            </a:blip>
            <a:srcRect l="14189" t="1726" r="44421" b="21519"/>
            <a:stretch/>
          </p:blipFill>
          <p:spPr bwMode="auto">
            <a:xfrm>
              <a:off x="0" y="13063"/>
              <a:ext cx="3157845" cy="11624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igDat 2015"/>
            <p:cNvPicPr>
              <a:picLocks noChangeAspect="1" noChangeArrowheads="1"/>
            </p:cNvPicPr>
            <p:nvPr/>
          </p:nvPicPr>
          <p:blipFill rotWithShape="1">
            <a:blip r:embed="rId7">
              <a:extLst>
                <a:ext uri="{28A0092B-C50C-407E-A947-70E740481C1C}">
                  <a14:useLocalDpi xmlns:a14="http://schemas.microsoft.com/office/drawing/2010/main" val="0"/>
                </a:ext>
              </a:extLst>
            </a:blip>
            <a:srcRect l="54723" t="1726" r="14756" b="21519"/>
            <a:stretch/>
          </p:blipFill>
          <p:spPr bwMode="auto">
            <a:xfrm>
              <a:off x="356423" y="1304601"/>
              <a:ext cx="2328555" cy="11624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38165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77" r:id="rId4"/>
  </p:sldLayoutIdLst>
  <p:transition spd="slow">
    <p:push dir="u"/>
  </p:transition>
  <p:timing>
    <p:tnLst>
      <p:par>
        <p:cTn id="1" dur="indefinite" restart="never" nodeType="tmRoot"/>
      </p:par>
    </p:tnLst>
  </p:timing>
  <p:hf hdr="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en.wikipedia.org/wiki/Baseball_statistic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m.mlb.com/news/article/68514514/mlbam-introduces-new-way-to-analyze-every-play" TargetMode="External"/><Relationship Id="rId2" Type="http://schemas.openxmlformats.org/officeDocument/2006/relationships/hyperlink" Target="http://www.sportvision.com/basebal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www.fangraphs.com/library/offense/offensive-statistics-list/"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fangraphs.com/library/misc/war/" TargetMode="External"/><Relationship Id="rId2" Type="http://schemas.openxmlformats.org/officeDocument/2006/relationships/hyperlink" Target="http://en.wikipedia.org/wiki/Wins_Above_Replacement" TargetMode="External"/><Relationship Id="rId1" Type="http://schemas.openxmlformats.org/officeDocument/2006/relationships/slideLayout" Target="../slideLayouts/slideLayout2.xml"/><Relationship Id="rId5" Type="http://schemas.openxmlformats.org/officeDocument/2006/relationships/hyperlink" Target="http://www.baseball-reference.com/about/war_explained_comparison.shtml" TargetMode="External"/><Relationship Id="rId4" Type="http://schemas.openxmlformats.org/officeDocument/2006/relationships/hyperlink" Target="http://www.baseball-reference.com/about/war_explained.s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baseball-reference.com/about/war_explained_position.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baseball-reference.com/about/war_explained_pitch.s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fangraphs.com/leaders.aspx?pos=all&amp;stats=bat&amp;lg=all&amp;qual=y&amp;type=8&amp;season=2014&amp;month=0&amp;season1=1871&amp;ind=0"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ourses.edx.org/courses/BUx/SABR101x/2T2014/courseware/10e616fc7649469ab4457ae18df92b2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vincegennaro.mlblogs.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H-kx-x_d0Mk"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H-kx-x_d0Mk"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sportvision.com/baseball/fieldfx" TargetMode="External"/><Relationship Id="rId2" Type="http://schemas.openxmlformats.org/officeDocument/2006/relationships/hyperlink" Target="http://baseball.physics.illinois.edu/FieldFX-TDR-GregR.pdf"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YkjtnuNmK74"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hyperlink" Target="http://www.slideshare.net/Tricon_Infotech/big-data-for-big-sport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www.slideshare.net/BrandEmotivity/sports-analytics-innovation-summit-data-powered-storytelli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hyperlink" Target="http://www.slideshare.net/Tricon_Infotech/big-data-for-big-spor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br.org/" TargetMode="External"/><Relationship Id="rId2" Type="http://schemas.openxmlformats.org/officeDocument/2006/relationships/hyperlink" Target="http://www.sloansportsconference.com/"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autoscout.adsc.illinois.edu/publications/football-trajectory-dataset/" TargetMode="External"/><Relationship Id="rId2" Type="http://schemas.openxmlformats.org/officeDocument/2006/relationships/hyperlink" Target="http://www.sloansportsconference.com/wp-content/uploads/2014/06/Automated_Playbook_Generation.pdf" TargetMode="Externa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trakus.com/technology.asp#tNetTex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hyperlink" Target="http://sabr.org/" TargetMode="External"/><Relationship Id="rId2" Type="http://schemas.openxmlformats.org/officeDocument/2006/relationships/hyperlink" Target="http://en.wikipedia.org/wiki/Sabermetric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0358" y="506163"/>
            <a:ext cx="10363200" cy="1470025"/>
          </a:xfrm>
        </p:spPr>
        <p:txBody>
          <a:bodyPr>
            <a:noAutofit/>
          </a:bodyPr>
          <a:lstStyle/>
          <a:p>
            <a:r>
              <a:rPr lang="en-US" sz="3600" b="1" dirty="0"/>
              <a:t>Big Data Applications &amp; </a:t>
            </a:r>
            <a:r>
              <a:rPr lang="en-US" sz="3600" b="1" dirty="0" smtClean="0"/>
              <a:t>Analytics</a:t>
            </a:r>
            <a:br>
              <a:rPr lang="en-US" sz="3600" b="1" dirty="0" smtClean="0"/>
            </a:br>
            <a:r>
              <a:rPr lang="en-US" sz="3600" b="1" dirty="0" smtClean="0"/>
              <a:t>Sports Analytics</a:t>
            </a:r>
            <a:r>
              <a:rPr lang="en-US" b="1" dirty="0"/>
              <a:t> </a:t>
            </a:r>
          </a:p>
        </p:txBody>
      </p:sp>
      <p:sp>
        <p:nvSpPr>
          <p:cNvPr id="4" name="Date Placeholder 3"/>
          <p:cNvSpPr>
            <a:spLocks noGrp="1"/>
          </p:cNvSpPr>
          <p:nvPr>
            <p:ph type="dt" sz="half" idx="10"/>
          </p:nvPr>
        </p:nvSpPr>
        <p:spPr/>
        <p:txBody>
          <a:bodyPr/>
          <a:lstStyle/>
          <a:p>
            <a:r>
              <a:rPr lang="en-US" smtClean="0"/>
              <a:t>1/26/2015</a:t>
            </a:r>
            <a:endParaRPr lang="en-US"/>
          </a:p>
        </p:txBody>
      </p:sp>
      <p:sp>
        <p:nvSpPr>
          <p:cNvPr id="6" name="Footer Placeholder 5"/>
          <p:cNvSpPr>
            <a:spLocks noGrp="1"/>
          </p:cNvSpPr>
          <p:nvPr>
            <p:ph type="ftr" sz="quarter" idx="11"/>
          </p:nvPr>
        </p:nvSpPr>
        <p:spPr/>
        <p:txBody>
          <a:bodyPr/>
          <a:lstStyle/>
          <a:p>
            <a:r>
              <a:rPr lang="en-US" smtClean="0"/>
              <a:t>Sports Analytics</a:t>
            </a:r>
            <a:endParaRPr lang="en-US"/>
          </a:p>
        </p:txBody>
      </p:sp>
      <p:sp>
        <p:nvSpPr>
          <p:cNvPr id="7" name="Slide Number Placeholder 6"/>
          <p:cNvSpPr>
            <a:spLocks noGrp="1"/>
          </p:cNvSpPr>
          <p:nvPr>
            <p:ph type="sldNum" sz="quarter" idx="12"/>
          </p:nvPr>
        </p:nvSpPr>
        <p:spPr/>
        <p:txBody>
          <a:bodyPr/>
          <a:lstStyle/>
          <a:p>
            <a:fld id="{F88856CD-74CA-443F-98D7-8465B56B1FB4}" type="slidenum">
              <a:rPr lang="en-US" smtClean="0"/>
              <a:t>1</a:t>
            </a:fld>
            <a:endParaRPr lang="en-US"/>
          </a:p>
        </p:txBody>
      </p:sp>
      <p:sp>
        <p:nvSpPr>
          <p:cNvPr id="5" name="Subtitle 2"/>
          <p:cNvSpPr txBox="1">
            <a:spLocks/>
          </p:cNvSpPr>
          <p:nvPr/>
        </p:nvSpPr>
        <p:spPr>
          <a:xfrm>
            <a:off x="3554128" y="2573383"/>
            <a:ext cx="8618621" cy="4010297"/>
          </a:xfrm>
          <a:prstGeom prst="rect">
            <a:avLst/>
          </a:prstGeom>
        </p:spPr>
        <p:txBody>
          <a:bodyPr vert="horz" lIns="91440" tIns="45720" rIns="91440" bIns="45720" rtlCol="0">
            <a:normAutofit fontScale="92500" lnSpcReduction="10000"/>
          </a:bodyPr>
          <a:lstStyle/>
          <a:p>
            <a:pPr algn="ctr">
              <a:spcBef>
                <a:spcPct val="20000"/>
              </a:spcBef>
              <a:buFont typeface="Arial" pitchFamily="34" charset="0"/>
              <a:buNone/>
              <a:defRPr/>
            </a:pPr>
            <a:r>
              <a:rPr lang="en-US" sz="2600" b="1" dirty="0">
                <a:solidFill>
                  <a:prstClr val="black"/>
                </a:solidFill>
                <a:cs typeface="Times New Roman" pitchFamily="18" charset="0"/>
              </a:rPr>
              <a:t>Geoffrey </a:t>
            </a:r>
            <a:r>
              <a:rPr lang="en-US" sz="2600" b="1" dirty="0" smtClean="0">
                <a:solidFill>
                  <a:prstClr val="black"/>
                </a:solidFill>
                <a:cs typeface="Times New Roman" pitchFamily="18" charset="0"/>
              </a:rPr>
              <a:t>Fox</a:t>
            </a:r>
          </a:p>
          <a:p>
            <a:pPr algn="ctr">
              <a:spcBef>
                <a:spcPct val="20000"/>
              </a:spcBef>
              <a:defRPr/>
            </a:pPr>
            <a:r>
              <a:rPr lang="it-IT" sz="2600" b="1" dirty="0" smtClean="0"/>
              <a:t>January 26 2014</a:t>
            </a:r>
            <a:endParaRPr lang="it-IT" sz="2600" b="1" dirty="0"/>
          </a:p>
          <a:p>
            <a:pPr algn="ctr">
              <a:spcBef>
                <a:spcPct val="20000"/>
              </a:spcBef>
              <a:buFont typeface="Arial" pitchFamily="34" charset="0"/>
              <a:buNone/>
              <a:defRPr/>
            </a:pPr>
            <a:endParaRPr lang="en-US" sz="2400" b="1" dirty="0">
              <a:solidFill>
                <a:prstClr val="black"/>
              </a:solidFill>
              <a:cs typeface="Times New Roman" pitchFamily="18" charset="0"/>
            </a:endParaRPr>
          </a:p>
          <a:p>
            <a:pPr algn="ctr"/>
            <a:r>
              <a:rPr lang="en-US" sz="2600" b="1" dirty="0" err="1">
                <a:solidFill>
                  <a:schemeClr val="tx1">
                    <a:lumMod val="75000"/>
                    <a:lumOff val="25000"/>
                  </a:schemeClr>
                </a:solidFill>
              </a:rPr>
              <a:t>BigDat</a:t>
            </a:r>
            <a:r>
              <a:rPr lang="en-US" sz="2600" b="1" dirty="0">
                <a:solidFill>
                  <a:schemeClr val="tx1">
                    <a:lumMod val="75000"/>
                    <a:lumOff val="25000"/>
                  </a:schemeClr>
                </a:solidFill>
              </a:rPr>
              <a:t> 2015: International Winter School on Big Data</a:t>
            </a:r>
          </a:p>
          <a:p>
            <a:pPr algn="ctr"/>
            <a:r>
              <a:rPr lang="en-US" sz="2600" b="1" dirty="0">
                <a:solidFill>
                  <a:schemeClr val="tx1">
                    <a:lumMod val="75000"/>
                    <a:lumOff val="25000"/>
                  </a:schemeClr>
                </a:solidFill>
              </a:rPr>
              <a:t>Tarragona, Spain, January 26-30, 2015</a:t>
            </a:r>
          </a:p>
          <a:p>
            <a:pPr algn="ctr">
              <a:spcBef>
                <a:spcPct val="20000"/>
              </a:spcBef>
              <a:defRPr/>
            </a:pPr>
            <a:endParaRPr lang="en-US" sz="2400" dirty="0" smtClean="0">
              <a:solidFill>
                <a:prstClr val="black"/>
              </a:solidFill>
              <a:hlinkClick r:id="rId3"/>
            </a:endParaRPr>
          </a:p>
          <a:p>
            <a:pPr algn="ctr">
              <a:spcBef>
                <a:spcPct val="20000"/>
              </a:spcBef>
              <a:defRPr/>
            </a:pPr>
            <a:r>
              <a:rPr lang="en-US" sz="2200" dirty="0" smtClean="0">
                <a:solidFill>
                  <a:prstClr val="black"/>
                </a:solidFill>
                <a:hlinkClick r:id="rId3"/>
              </a:rPr>
              <a:t>gcf@indiana.edu</a:t>
            </a:r>
            <a:r>
              <a:rPr lang="en-US" sz="2200" dirty="0" smtClean="0">
                <a:solidFill>
                  <a:prstClr val="black"/>
                </a:solidFill>
              </a:rPr>
              <a:t>            </a:t>
            </a:r>
            <a:endParaRPr lang="en-US" sz="2200" dirty="0">
              <a:solidFill>
                <a:prstClr val="black"/>
              </a:solidFill>
            </a:endParaRPr>
          </a:p>
          <a:p>
            <a:pPr algn="ctr">
              <a:spcBef>
                <a:spcPct val="20000"/>
              </a:spcBef>
              <a:defRPr/>
            </a:pPr>
            <a:r>
              <a:rPr lang="en-US" sz="2200" dirty="0">
                <a:solidFill>
                  <a:prstClr val="black"/>
                </a:solidFill>
              </a:rPr>
              <a:t> </a:t>
            </a:r>
            <a:r>
              <a:rPr lang="en-US" sz="2200" dirty="0">
                <a:solidFill>
                  <a:prstClr val="black"/>
                </a:solidFill>
                <a:hlinkClick r:id="rId4"/>
              </a:rPr>
              <a:t>http://</a:t>
            </a:r>
            <a:r>
              <a:rPr lang="en-US" sz="2200" dirty="0" smtClean="0">
                <a:solidFill>
                  <a:prstClr val="black"/>
                </a:solidFill>
                <a:hlinkClick r:id="rId4"/>
              </a:rPr>
              <a:t>www.infomall.org</a:t>
            </a:r>
            <a:endParaRPr lang="en-US" sz="2200" dirty="0">
              <a:solidFill>
                <a:prstClr val="black"/>
              </a:solidFill>
            </a:endParaRPr>
          </a:p>
          <a:p>
            <a:pPr algn="ctr">
              <a:spcBef>
                <a:spcPct val="20000"/>
              </a:spcBef>
            </a:pPr>
            <a:r>
              <a:rPr lang="en-US" sz="2200" dirty="0">
                <a:solidFill>
                  <a:prstClr val="black"/>
                </a:solidFill>
                <a:cs typeface="Times New Roman" pitchFamily="18" charset="0"/>
              </a:rPr>
              <a:t>School of Informatics and Computing</a:t>
            </a:r>
          </a:p>
          <a:p>
            <a:pPr algn="ctr">
              <a:spcBef>
                <a:spcPct val="20000"/>
              </a:spcBef>
            </a:pPr>
            <a:r>
              <a:rPr lang="en-US" sz="2200" dirty="0">
                <a:solidFill>
                  <a:prstClr val="black"/>
                </a:solidFill>
                <a:cs typeface="Times New Roman" pitchFamily="18" charset="0"/>
              </a:rPr>
              <a:t>Digital Science Center</a:t>
            </a:r>
          </a:p>
          <a:p>
            <a:pPr algn="ctr">
              <a:spcBef>
                <a:spcPct val="20000"/>
              </a:spcBef>
            </a:pPr>
            <a:r>
              <a:rPr lang="en-US" sz="2200" dirty="0">
                <a:solidFill>
                  <a:prstClr val="black"/>
                </a:solidFill>
                <a:cs typeface="Times New Roman" pitchFamily="18" charset="0"/>
              </a:rPr>
              <a:t>Indiana University Bloomington</a:t>
            </a:r>
            <a:endParaRPr lang="en-US" sz="2200" dirty="0">
              <a:solidFill>
                <a:prstClr val="black"/>
              </a:solidFill>
            </a:endParaRPr>
          </a:p>
        </p:txBody>
      </p:sp>
    </p:spTree>
    <p:extLst>
      <p:ext uri="{BB962C8B-B14F-4D97-AF65-F5344CB8AC3E}">
        <p14:creationId xmlns:p14="http://schemas.microsoft.com/office/powerpoint/2010/main" val="69455145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818147"/>
            <a:ext cx="9316689" cy="839831"/>
          </a:xfrm>
        </p:spPr>
        <p:txBody>
          <a:bodyPr/>
          <a:lstStyle/>
          <a:p>
            <a:r>
              <a:rPr lang="en-US" dirty="0" smtClean="0"/>
              <a:t>This illustrates that revenue per year varies according to team with a factor of 2.8 difference in 2013 between top and bottom</a:t>
            </a:r>
            <a:endParaRPr lang="en-US" dirty="0"/>
          </a:p>
        </p:txBody>
      </p:sp>
      <p:sp>
        <p:nvSpPr>
          <p:cNvPr id="3" name="Title 2"/>
          <p:cNvSpPr>
            <a:spLocks noGrp="1"/>
          </p:cNvSpPr>
          <p:nvPr>
            <p:ph type="title"/>
          </p:nvPr>
        </p:nvSpPr>
        <p:spPr/>
        <p:txBody>
          <a:bodyPr/>
          <a:lstStyle/>
          <a:p>
            <a:r>
              <a:rPr lang="en-US" dirty="0" smtClean="0"/>
              <a:t>Diamond dollars II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10</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5237"/>
          <a:stretch/>
        </p:blipFill>
        <p:spPr>
          <a:xfrm rot="16200000">
            <a:off x="4942313" y="-409024"/>
            <a:ext cx="5182686" cy="9316691"/>
          </a:xfrm>
          <a:prstGeom prst="rect">
            <a:avLst/>
          </a:prstGeom>
        </p:spPr>
      </p:pic>
    </p:spTree>
    <p:extLst>
      <p:ext uri="{BB962C8B-B14F-4D97-AF65-F5344CB8AC3E}">
        <p14:creationId xmlns:p14="http://schemas.microsoft.com/office/powerpoint/2010/main" val="289523691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2" y="818147"/>
            <a:ext cx="4144614" cy="839831"/>
          </a:xfrm>
        </p:spPr>
        <p:txBody>
          <a:bodyPr/>
          <a:lstStyle/>
          <a:p>
            <a:r>
              <a:rPr lang="en-US" dirty="0" smtClean="0"/>
              <a:t>Interestingly attendance at ball games is increasing each year even with increased media outlets.</a:t>
            </a:r>
          </a:p>
          <a:p>
            <a:r>
              <a:rPr lang="en-US" dirty="0" smtClean="0"/>
              <a:t>Note YES network (a regional sports network RSN)has huge value to Yankees</a:t>
            </a:r>
          </a:p>
          <a:p>
            <a:r>
              <a:rPr lang="en-US" dirty="0" smtClean="0"/>
              <a:t>YES is Baseball, Basketball and Football</a:t>
            </a:r>
          </a:p>
          <a:p>
            <a:r>
              <a:rPr lang="en-US" dirty="0" smtClean="0"/>
              <a:t>The 90</a:t>
            </a:r>
            <a:r>
              <a:rPr lang="en-US" baseline="30000" dirty="0" smtClean="0"/>
              <a:t>th</a:t>
            </a:r>
            <a:r>
              <a:rPr lang="en-US" dirty="0" smtClean="0"/>
              <a:t> win is worth more than 80</a:t>
            </a:r>
            <a:r>
              <a:rPr lang="en-US" baseline="30000" dirty="0" smtClean="0"/>
              <a:t>th</a:t>
            </a:r>
            <a:r>
              <a:rPr lang="en-US" dirty="0" smtClean="0"/>
              <a:t> as it’s directly relevant to playoffs</a:t>
            </a:r>
          </a:p>
          <a:p>
            <a:r>
              <a:rPr lang="en-US" dirty="0" smtClean="0"/>
              <a:t>Wins on the margin are worth $5M each today</a:t>
            </a:r>
          </a:p>
          <a:p>
            <a:r>
              <a:rPr lang="en-US" dirty="0" smtClean="0"/>
              <a:t>New stadiums add value</a:t>
            </a:r>
          </a:p>
          <a:p>
            <a:endParaRPr lang="en-US" dirty="0"/>
          </a:p>
        </p:txBody>
      </p:sp>
      <p:sp>
        <p:nvSpPr>
          <p:cNvPr id="3" name="Title 2"/>
          <p:cNvSpPr>
            <a:spLocks noGrp="1"/>
          </p:cNvSpPr>
          <p:nvPr>
            <p:ph type="title"/>
          </p:nvPr>
        </p:nvSpPr>
        <p:spPr/>
        <p:txBody>
          <a:bodyPr/>
          <a:lstStyle/>
          <a:p>
            <a:r>
              <a:rPr lang="en-US" dirty="0" smtClean="0"/>
              <a:t>Diamond dollars III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11</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9" name="Picture 2" descr="http://upload.wikimedia.org/wikipedia/commons/8/8f/MLB_attendan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8289" y="3384218"/>
            <a:ext cx="5353711" cy="347378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i0.wp.com/paidcontent.s3.amazonaws.com/images/editorial/_original/snl-data-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77041"/>
            <a:ext cx="517207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0711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player’s value (measured in dollars to team) depends on</a:t>
            </a:r>
          </a:p>
          <a:p>
            <a:pPr lvl="1"/>
            <a:r>
              <a:rPr lang="en-US" dirty="0" smtClean="0"/>
              <a:t>Performance on the field </a:t>
            </a:r>
            <a:r>
              <a:rPr lang="en-US" dirty="0"/>
              <a:t>quantified by WAR</a:t>
            </a:r>
            <a:endParaRPr lang="en-US" dirty="0" smtClean="0"/>
          </a:p>
          <a:p>
            <a:pPr lvl="1"/>
            <a:r>
              <a:rPr lang="en-US" dirty="0" smtClean="0"/>
              <a:t>Teams win-loss record</a:t>
            </a:r>
            <a:endParaRPr lang="en-US" dirty="0"/>
          </a:p>
          <a:p>
            <a:pPr lvl="1"/>
            <a:r>
              <a:rPr lang="en-US" dirty="0" smtClean="0"/>
              <a:t>Situation of other teams that could effect value of given player to other teams</a:t>
            </a:r>
          </a:p>
          <a:p>
            <a:pPr lvl="1"/>
            <a:r>
              <a:rPr lang="en-US" dirty="0" smtClean="0"/>
              <a:t>Depth of club at player’s position</a:t>
            </a:r>
          </a:p>
          <a:p>
            <a:pPr lvl="1"/>
            <a:r>
              <a:rPr lang="en-US" dirty="0" smtClean="0"/>
              <a:t>Contract status (free-agency?)</a:t>
            </a:r>
          </a:p>
          <a:p>
            <a:pPr lvl="1"/>
            <a:r>
              <a:rPr lang="en-US" dirty="0" smtClean="0"/>
              <a:t>Marquee value which depends on and builds team brand value</a:t>
            </a:r>
          </a:p>
          <a:p>
            <a:r>
              <a:rPr lang="en-US" dirty="0" smtClean="0"/>
              <a:t>Team Brands</a:t>
            </a:r>
          </a:p>
          <a:p>
            <a:pPr lvl="2"/>
            <a:r>
              <a:rPr lang="en-US" dirty="0" smtClean="0"/>
              <a:t>New York Yankees (26 world championships in 85 years)</a:t>
            </a:r>
          </a:p>
          <a:p>
            <a:pPr lvl="2"/>
            <a:r>
              <a:rPr lang="en-US" dirty="0" smtClean="0"/>
              <a:t>Chicago Cubs</a:t>
            </a:r>
          </a:p>
          <a:p>
            <a:pPr lvl="2"/>
            <a:r>
              <a:rPr lang="en-US" dirty="0" smtClean="0"/>
              <a:t>Boston Red Sox</a:t>
            </a:r>
          </a:p>
          <a:p>
            <a:r>
              <a:rPr lang="en-US" dirty="0" smtClean="0"/>
              <a:t>A win is roughly equivalent to 10 runs</a:t>
            </a:r>
          </a:p>
          <a:p>
            <a:pPr lvl="2"/>
            <a:endParaRPr lang="en-US" dirty="0"/>
          </a:p>
        </p:txBody>
      </p:sp>
      <p:sp>
        <p:nvSpPr>
          <p:cNvPr id="3" name="Title 2"/>
          <p:cNvSpPr>
            <a:spLocks noGrp="1"/>
          </p:cNvSpPr>
          <p:nvPr>
            <p:ph type="title"/>
          </p:nvPr>
        </p:nvSpPr>
        <p:spPr/>
        <p:txBody>
          <a:bodyPr/>
          <a:lstStyle/>
          <a:p>
            <a:r>
              <a:rPr lang="en-US" dirty="0" smtClean="0"/>
              <a:t>Diamond dollars IV</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12</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05013866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p:txBody>
          <a:bodyPr>
            <a:normAutofit/>
          </a:bodyPr>
          <a:lstStyle/>
          <a:p>
            <a:r>
              <a:rPr lang="en-US" sz="2900" dirty="0" smtClean="0"/>
              <a:t>Lesson 2: Basic Sabermetrics</a:t>
            </a:r>
          </a:p>
          <a:p>
            <a:pPr lvl="1" algn="l"/>
            <a:r>
              <a:rPr lang="en-US" sz="2400" b="0" dirty="0" smtClean="0"/>
              <a:t>Different Types of Baseball Data</a:t>
            </a:r>
          </a:p>
          <a:p>
            <a:pPr lvl="1" algn="l"/>
            <a:r>
              <a:rPr lang="en-US" sz="2400" b="0" dirty="0" smtClean="0"/>
              <a:t>Sabermetrics </a:t>
            </a:r>
          </a:p>
          <a:p>
            <a:pPr lvl="1" algn="l"/>
            <a:r>
              <a:rPr lang="en-US" sz="2400" b="0" dirty="0" smtClean="0"/>
              <a:t>Overview of all data</a:t>
            </a:r>
          </a:p>
          <a:p>
            <a:pPr lvl="1" algn="l"/>
            <a:r>
              <a:rPr lang="en-US" sz="2400" b="0" dirty="0" smtClean="0"/>
              <a:t>Details of some statistics based on basic data</a:t>
            </a:r>
          </a:p>
          <a:p>
            <a:pPr lvl="1" algn="l"/>
            <a:r>
              <a:rPr lang="en-US" sz="2400" b="0" dirty="0" smtClean="0"/>
              <a:t>OPS, </a:t>
            </a:r>
            <a:r>
              <a:rPr lang="en-US" sz="2400" b="0" dirty="0" err="1" smtClean="0"/>
              <a:t>wOBA</a:t>
            </a:r>
            <a:r>
              <a:rPr lang="en-US" sz="2400" b="0" dirty="0" smtClean="0"/>
              <a:t>, ERA, ERC, FIP, UZR</a:t>
            </a:r>
          </a:p>
          <a:p>
            <a:pPr lvl="1" algn="l"/>
            <a:endParaRPr lang="en-US" sz="2400" dirty="0"/>
          </a:p>
          <a:p>
            <a:endParaRPr lang="en-US" sz="2900" dirty="0"/>
          </a:p>
        </p:txBody>
      </p:sp>
      <p:sp>
        <p:nvSpPr>
          <p:cNvPr id="4" name="Title 3"/>
          <p:cNvSpPr>
            <a:spLocks noGrp="1"/>
          </p:cNvSpPr>
          <p:nvPr>
            <p:ph type="title"/>
          </p:nvPr>
        </p:nvSpPr>
        <p:spPr/>
        <p:txBody>
          <a:bodyPr>
            <a:normAutofit fontScale="90000"/>
          </a:bodyPr>
          <a:lstStyle/>
          <a:p>
            <a:r>
              <a:rPr lang="en-US" b="1" dirty="0" smtClean="0"/>
              <a:t>Sports </a:t>
            </a:r>
            <a:r>
              <a:rPr lang="en-US" b="1" dirty="0" err="1" smtClean="0"/>
              <a:t>InformatiCS</a:t>
            </a:r>
            <a:r>
              <a:rPr lang="en-US" b="1" dirty="0" smtClean="0"/>
              <a:t> I: </a:t>
            </a:r>
            <a:r>
              <a:rPr lang="en-US" b="1" dirty="0" err="1" smtClean="0"/>
              <a:t>Sabermetrics</a:t>
            </a:r>
            <a:r>
              <a:rPr lang="en-US" b="1" dirty="0" smtClean="0"/>
              <a:t> (BASEBALL) </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9364864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There are classic statistics that tells you important information; one example is Batting Average or Earned Run Average for pitchers</a:t>
            </a:r>
          </a:p>
          <a:p>
            <a:pPr lvl="1"/>
            <a:r>
              <a:rPr lang="en-US" dirty="0">
                <a:hlinkClick r:id="rId2"/>
              </a:rPr>
              <a:t>http://</a:t>
            </a:r>
            <a:r>
              <a:rPr lang="en-US" dirty="0" smtClean="0">
                <a:hlinkClick r:id="rId2"/>
              </a:rPr>
              <a:t>en.wikipedia.org/wiki/Baseball_statistics</a:t>
            </a:r>
            <a:r>
              <a:rPr lang="en-US" dirty="0" smtClean="0"/>
              <a:t> includes</a:t>
            </a:r>
          </a:p>
          <a:p>
            <a:pPr lvl="1"/>
            <a:r>
              <a:rPr lang="en-US" dirty="0" smtClean="0"/>
              <a:t>41 Batting (including OPS, </a:t>
            </a:r>
            <a:r>
              <a:rPr lang="en-US" dirty="0" err="1" smtClean="0"/>
              <a:t>wOBA</a:t>
            </a:r>
            <a:r>
              <a:rPr lang="en-US" dirty="0" smtClean="0"/>
              <a:t>) statistics definitions</a:t>
            </a:r>
          </a:p>
          <a:p>
            <a:pPr lvl="1"/>
            <a:r>
              <a:rPr lang="en-US" dirty="0" smtClean="0"/>
              <a:t>7 Base running</a:t>
            </a:r>
          </a:p>
          <a:p>
            <a:pPr lvl="1"/>
            <a:r>
              <a:rPr lang="en-US" dirty="0" smtClean="0"/>
              <a:t>50 Pitching (including ERA, FIP, ERC)</a:t>
            </a:r>
          </a:p>
          <a:p>
            <a:pPr lvl="1"/>
            <a:r>
              <a:rPr lang="en-US" dirty="0" smtClean="0"/>
              <a:t>12 Fielding</a:t>
            </a:r>
          </a:p>
          <a:p>
            <a:pPr lvl="1"/>
            <a:r>
              <a:rPr lang="en-US" dirty="0" smtClean="0"/>
              <a:t>3 Overall Value (including WAR)</a:t>
            </a:r>
          </a:p>
          <a:p>
            <a:pPr lvl="1"/>
            <a:r>
              <a:rPr lang="en-US" dirty="0" smtClean="0"/>
              <a:t>4 General</a:t>
            </a:r>
          </a:p>
          <a:p>
            <a:r>
              <a:rPr lang="en-US" dirty="0" smtClean="0"/>
              <a:t>As Baseball is a complicated game, these basic statistics may not be best correlated with success and there choices of/combinations of basic statistics that (are claimed to) correlate better with success</a:t>
            </a:r>
          </a:p>
          <a:p>
            <a:pPr lvl="1"/>
            <a:r>
              <a:rPr lang="en-US" dirty="0" smtClean="0"/>
              <a:t>OPS and WAR are two examples of such combinations</a:t>
            </a:r>
          </a:p>
          <a:p>
            <a:pPr lvl="1"/>
            <a:r>
              <a:rPr lang="en-US" dirty="0" smtClean="0"/>
              <a:t>However these are still calculated from “</a:t>
            </a:r>
            <a:r>
              <a:rPr lang="en-US" b="1" dirty="0" smtClean="0"/>
              <a:t>little data</a:t>
            </a:r>
            <a:r>
              <a:rPr lang="en-US" dirty="0" smtClean="0"/>
              <a:t>”; basically a measure (few numbers at most) of each pitch and at bat</a:t>
            </a:r>
          </a:p>
        </p:txBody>
      </p:sp>
      <p:sp>
        <p:nvSpPr>
          <p:cNvPr id="3" name="Title 2"/>
          <p:cNvSpPr>
            <a:spLocks noGrp="1"/>
          </p:cNvSpPr>
          <p:nvPr>
            <p:ph type="title"/>
          </p:nvPr>
        </p:nvSpPr>
        <p:spPr/>
        <p:txBody>
          <a:bodyPr/>
          <a:lstStyle/>
          <a:p>
            <a:r>
              <a:rPr lang="en-US" dirty="0" smtClean="0"/>
              <a:t>BIG data and little data</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14</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24208996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Little data: basic statistics. </a:t>
            </a:r>
            <a:r>
              <a:rPr lang="en-US" dirty="0" smtClean="0"/>
              <a:t>Used in most popular discussions of sport</a:t>
            </a:r>
          </a:p>
          <a:p>
            <a:r>
              <a:rPr lang="en-US" dirty="0"/>
              <a:t>One can add into </a:t>
            </a:r>
            <a:r>
              <a:rPr lang="en-US" dirty="0" smtClean="0"/>
              <a:t>basic averages, </a:t>
            </a:r>
            <a:r>
              <a:rPr lang="en-US" dirty="0"/>
              <a:t>selections such as size of ball park and performance against say left and right handed pitchers to make specific predictions more </a:t>
            </a:r>
            <a:r>
              <a:rPr lang="en-US" dirty="0" smtClean="0"/>
              <a:t>precisely. This leads</a:t>
            </a:r>
            <a:endParaRPr lang="en-US" dirty="0"/>
          </a:p>
          <a:p>
            <a:r>
              <a:rPr lang="en-US" b="1" dirty="0"/>
              <a:t>Little data: Sabermetric statistics </a:t>
            </a:r>
            <a:r>
              <a:rPr lang="en-US" dirty="0"/>
              <a:t>like OPS and WAR. This has been used for some time in professional analyses and origin of Oakland Athletics success chronicled in </a:t>
            </a:r>
            <a:r>
              <a:rPr lang="en-US" dirty="0" err="1"/>
              <a:t>Moneyball</a:t>
            </a:r>
            <a:r>
              <a:rPr lang="en-US" dirty="0"/>
              <a:t>. </a:t>
            </a:r>
          </a:p>
          <a:p>
            <a:r>
              <a:rPr lang="en-US" dirty="0" smtClean="0"/>
              <a:t>Finally </a:t>
            </a:r>
            <a:r>
              <a:rPr lang="en-US" dirty="0"/>
              <a:t>one can use the detailed video record of each action in baseball coming from products like </a:t>
            </a:r>
            <a:r>
              <a:rPr lang="en-US" sz="2000" dirty="0" err="1"/>
              <a:t>PITCHf</a:t>
            </a:r>
            <a:r>
              <a:rPr lang="en-US" sz="2000" dirty="0"/>
              <a:t>/x that replace a pitch or </a:t>
            </a:r>
            <a:r>
              <a:rPr lang="en-US" dirty="0"/>
              <a:t>hit by a video that can be analyzed with a more sophisticated model and this is </a:t>
            </a:r>
            <a:r>
              <a:rPr lang="en-US" sz="2000" b="1" dirty="0"/>
              <a:t>Big </a:t>
            </a:r>
            <a:r>
              <a:rPr lang="en-US" sz="2000" b="1" dirty="0" smtClean="0"/>
              <a:t>Data</a:t>
            </a:r>
            <a:endParaRPr lang="en-US" dirty="0" smtClean="0"/>
          </a:p>
          <a:p>
            <a:r>
              <a:rPr lang="en-US" dirty="0" smtClean="0"/>
              <a:t>The discussion (given earlier) “Diamond Dollars” </a:t>
            </a:r>
            <a:r>
              <a:rPr lang="en-US" dirty="0"/>
              <a:t>(by Vince </a:t>
            </a:r>
            <a:r>
              <a:rPr lang="en-US" dirty="0" err="1" smtClean="0"/>
              <a:t>Gennaro</a:t>
            </a:r>
            <a:r>
              <a:rPr lang="en-US" dirty="0" smtClean="0"/>
              <a:t>) also uses such statistics but includes a sophisticated fiscal model of baseball</a:t>
            </a:r>
          </a:p>
          <a:p>
            <a:pPr lvl="1"/>
            <a:r>
              <a:rPr lang="en-US" dirty="0" smtClean="0"/>
              <a:t>A win is worth more for some teams than others</a:t>
            </a:r>
          </a:p>
        </p:txBody>
      </p:sp>
      <p:sp>
        <p:nvSpPr>
          <p:cNvPr id="3" name="Title 2"/>
          <p:cNvSpPr>
            <a:spLocks noGrp="1"/>
          </p:cNvSpPr>
          <p:nvPr>
            <p:ph type="title"/>
          </p:nvPr>
        </p:nvSpPr>
        <p:spPr/>
        <p:txBody>
          <a:bodyPr>
            <a:normAutofit fontScale="90000"/>
          </a:bodyPr>
          <a:lstStyle/>
          <a:p>
            <a:r>
              <a:rPr lang="en-US" dirty="0" smtClean="0"/>
              <a:t>Increasingly sophisticated analyses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15</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52474794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Big data: </a:t>
            </a:r>
            <a:r>
              <a:rPr lang="en-US" dirty="0" err="1" smtClean="0"/>
              <a:t>PITCHf</a:t>
            </a:r>
            <a:r>
              <a:rPr lang="en-US" dirty="0" smtClean="0"/>
              <a:t>/X, </a:t>
            </a:r>
            <a:r>
              <a:rPr lang="en-US" dirty="0" err="1" smtClean="0"/>
              <a:t>HITf</a:t>
            </a:r>
            <a:r>
              <a:rPr lang="en-US" dirty="0" smtClean="0"/>
              <a:t>/X, </a:t>
            </a:r>
            <a:r>
              <a:rPr lang="en-US" dirty="0" err="1" smtClean="0"/>
              <a:t>FIELDf</a:t>
            </a:r>
            <a:r>
              <a:rPr lang="en-US" dirty="0" smtClean="0"/>
              <a:t>/X and </a:t>
            </a:r>
            <a:r>
              <a:rPr lang="en-US" dirty="0" err="1" smtClean="0"/>
              <a:t>Commandf</a:t>
            </a:r>
            <a:r>
              <a:rPr lang="en-US" dirty="0" smtClean="0"/>
              <a:t>/X (catching) etc</a:t>
            </a:r>
            <a:r>
              <a:rPr lang="en-US" dirty="0"/>
              <a:t>. is </a:t>
            </a:r>
            <a:r>
              <a:rPr lang="en-US" dirty="0" smtClean="0"/>
              <a:t>perhaps future </a:t>
            </a:r>
            <a:r>
              <a:rPr lang="en-US" dirty="0"/>
              <a:t>of Sabermetrics and described on the web by Vince </a:t>
            </a:r>
            <a:r>
              <a:rPr lang="en-US" dirty="0" err="1"/>
              <a:t>Gennaro</a:t>
            </a:r>
            <a:r>
              <a:rPr lang="en-US" dirty="0"/>
              <a:t> in talks and blogs.</a:t>
            </a:r>
          </a:p>
          <a:p>
            <a:pPr lvl="1"/>
            <a:r>
              <a:rPr lang="en-US" dirty="0"/>
              <a:t>It makes a more sophisticated model of a player</a:t>
            </a:r>
          </a:p>
          <a:p>
            <a:pPr lvl="1"/>
            <a:r>
              <a:rPr lang="en-US" dirty="0"/>
              <a:t>It uses video – much larger amounts of data although this is summarized in terms of numbers measuring speed, curve, location etc</a:t>
            </a:r>
            <a:r>
              <a:rPr lang="en-US" dirty="0" smtClean="0"/>
              <a:t>.</a:t>
            </a:r>
          </a:p>
          <a:p>
            <a:pPr lvl="1"/>
            <a:r>
              <a:rPr lang="en-US" dirty="0" smtClean="0"/>
              <a:t>Also can measure physical status of players and so help fitness and health</a:t>
            </a:r>
            <a:endParaRPr lang="en-US" dirty="0"/>
          </a:p>
          <a:p>
            <a:pPr lvl="1"/>
            <a:r>
              <a:rPr lang="en-US" dirty="0"/>
              <a:t>The analysis of this data uses more sophisticated analytics such as recommender </a:t>
            </a:r>
            <a:r>
              <a:rPr lang="en-US" dirty="0" smtClean="0"/>
              <a:t>engines</a:t>
            </a:r>
          </a:p>
          <a:p>
            <a:pPr lvl="1"/>
            <a:r>
              <a:rPr lang="en-US" dirty="0">
                <a:hlinkClick r:id="rId2"/>
              </a:rPr>
              <a:t>http://</a:t>
            </a:r>
            <a:r>
              <a:rPr lang="en-US" dirty="0" smtClean="0">
                <a:hlinkClick r:id="rId2"/>
              </a:rPr>
              <a:t>www.sportvision.com/baseball</a:t>
            </a:r>
            <a:r>
              <a:rPr lang="en-US" dirty="0" smtClean="0"/>
              <a:t> </a:t>
            </a:r>
          </a:p>
          <a:p>
            <a:pPr lvl="1"/>
            <a:r>
              <a:rPr lang="en-US" dirty="0">
                <a:hlinkClick r:id="rId3"/>
              </a:rPr>
              <a:t>http://</a:t>
            </a:r>
            <a:r>
              <a:rPr lang="en-US" dirty="0" smtClean="0">
                <a:hlinkClick r:id="rId3"/>
              </a:rPr>
              <a:t>m.mlb.com/news/article/68514514/mlbam-introduces-new-way-to-analyze-every-play</a:t>
            </a:r>
            <a:r>
              <a:rPr lang="en-US" dirty="0" smtClean="0"/>
              <a:t> is a rival to </a:t>
            </a:r>
            <a:r>
              <a:rPr lang="en-US" dirty="0" err="1" smtClean="0"/>
              <a:t>Sportvision</a:t>
            </a:r>
            <a:r>
              <a:rPr lang="en-US" dirty="0" smtClean="0"/>
              <a:t> </a:t>
            </a:r>
            <a:r>
              <a:rPr lang="en-US" dirty="0" err="1" smtClean="0"/>
              <a:t>FIELDf</a:t>
            </a:r>
            <a:r>
              <a:rPr lang="en-US" dirty="0" smtClean="0"/>
              <a:t>/X</a:t>
            </a:r>
            <a:endParaRPr lang="en-US" dirty="0"/>
          </a:p>
          <a:p>
            <a:endParaRPr lang="en-US" dirty="0"/>
          </a:p>
        </p:txBody>
      </p:sp>
      <p:sp>
        <p:nvSpPr>
          <p:cNvPr id="3" name="Title 2"/>
          <p:cNvSpPr>
            <a:spLocks noGrp="1"/>
          </p:cNvSpPr>
          <p:nvPr>
            <p:ph type="title"/>
          </p:nvPr>
        </p:nvSpPr>
        <p:spPr/>
        <p:txBody>
          <a:bodyPr/>
          <a:lstStyle/>
          <a:p>
            <a:r>
              <a:rPr lang="en-US" dirty="0" smtClean="0"/>
              <a:t>Leading to Big Data</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16</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210171565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Very accurate clean data over a long time interval – over 140 years with clear metadata</a:t>
            </a:r>
          </a:p>
          <a:p>
            <a:r>
              <a:rPr lang="en-US" dirty="0" smtClean="0"/>
              <a:t>Actions clearly associated with Pitcher, Batter, Fielder although two-way interaction present</a:t>
            </a:r>
          </a:p>
          <a:p>
            <a:pPr lvl="1"/>
            <a:r>
              <a:rPr lang="en-US" dirty="0" smtClean="0"/>
              <a:t>E.g. A given batter will do differently for different styles of pitch</a:t>
            </a:r>
          </a:p>
          <a:p>
            <a:r>
              <a:rPr lang="en-US" dirty="0" smtClean="0"/>
              <a:t>This contrasts with soccer </a:t>
            </a:r>
            <a:r>
              <a:rPr lang="en-US" smtClean="0"/>
              <a:t>or </a:t>
            </a:r>
            <a:r>
              <a:rPr lang="en-US" smtClean="0"/>
              <a:t>basketball </a:t>
            </a:r>
            <a:r>
              <a:rPr lang="en-US" dirty="0" smtClean="0"/>
              <a:t>where team features much more important although some actions like shooting free throws or 3-pointers are individually focused.</a:t>
            </a:r>
          </a:p>
          <a:p>
            <a:r>
              <a:rPr lang="en-US" dirty="0" smtClean="0"/>
              <a:t>Enough data that can in detail train models and then test on a different sample of data</a:t>
            </a:r>
            <a:endParaRPr lang="en-US" dirty="0"/>
          </a:p>
        </p:txBody>
      </p:sp>
      <p:sp>
        <p:nvSpPr>
          <p:cNvPr id="3" name="Title 2"/>
          <p:cNvSpPr>
            <a:spLocks noGrp="1"/>
          </p:cNvSpPr>
          <p:nvPr>
            <p:ph type="title"/>
          </p:nvPr>
        </p:nvSpPr>
        <p:spPr/>
        <p:txBody>
          <a:bodyPr/>
          <a:lstStyle/>
          <a:p>
            <a:r>
              <a:rPr lang="en-US" dirty="0" smtClean="0"/>
              <a:t>FEATURES OF BASEBALL</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17</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423134954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This is a “sabermetric baseball </a:t>
            </a:r>
            <a:r>
              <a:rPr lang="en-US" dirty="0" smtClean="0"/>
              <a:t>statistic“</a:t>
            </a:r>
          </a:p>
          <a:p>
            <a:r>
              <a:rPr lang="en-US" b="1" dirty="0" smtClean="0"/>
              <a:t>OPS = OBP + SLG</a:t>
            </a:r>
          </a:p>
          <a:p>
            <a:r>
              <a:rPr lang="en-US" b="1" dirty="0" smtClean="0"/>
              <a:t>OBP = (H + BB + HBP)/(AB + BB + SF + HBP)</a:t>
            </a:r>
          </a:p>
          <a:p>
            <a:r>
              <a:rPr lang="en-US" b="1" dirty="0" smtClean="0"/>
              <a:t>SLG = TB/AB</a:t>
            </a:r>
          </a:p>
          <a:p>
            <a:r>
              <a:rPr lang="en-US" dirty="0" smtClean="0"/>
              <a:t>OBP On-base percentage</a:t>
            </a:r>
          </a:p>
          <a:p>
            <a:r>
              <a:rPr lang="en-US" dirty="0" smtClean="0"/>
              <a:t>SLG Slugging Average</a:t>
            </a:r>
            <a:br>
              <a:rPr lang="en-US" dirty="0" smtClean="0"/>
            </a:br>
            <a:endParaRPr lang="en-US" dirty="0" smtClean="0"/>
          </a:p>
          <a:p>
            <a:r>
              <a:rPr lang="en-US" dirty="0"/>
              <a:t>H = Hits</a:t>
            </a:r>
          </a:p>
          <a:p>
            <a:r>
              <a:rPr lang="en-US" dirty="0"/>
              <a:t>BB = Base on balls</a:t>
            </a:r>
          </a:p>
          <a:p>
            <a:r>
              <a:rPr lang="en-US" dirty="0"/>
              <a:t>HBP = Times hit by pitch</a:t>
            </a:r>
          </a:p>
          <a:p>
            <a:r>
              <a:rPr lang="en-US" dirty="0"/>
              <a:t>AB = At bats (Plate appearances, not including bases on balls, being hit by pitch, sacrifices, interference, or </a:t>
            </a:r>
            <a:r>
              <a:rPr lang="en-US" dirty="0" smtClean="0"/>
              <a:t>obstruction)</a:t>
            </a:r>
            <a:endParaRPr lang="en-US" dirty="0"/>
          </a:p>
          <a:p>
            <a:r>
              <a:rPr lang="en-US" dirty="0"/>
              <a:t>SF = </a:t>
            </a:r>
            <a:r>
              <a:rPr lang="en-US"/>
              <a:t>Sacrifice flies (Fly balls hit to the outfield which although caught for an out, allow a baserunner to </a:t>
            </a:r>
            <a:r>
              <a:rPr lang="en-US" smtClean="0"/>
              <a:t>advance)</a:t>
            </a:r>
            <a:endParaRPr lang="en-US" dirty="0"/>
          </a:p>
          <a:p>
            <a:r>
              <a:rPr lang="en-US" dirty="0"/>
              <a:t>TB = Total bases</a:t>
            </a:r>
          </a:p>
        </p:txBody>
      </p:sp>
      <p:sp>
        <p:nvSpPr>
          <p:cNvPr id="3" name="Title 2"/>
          <p:cNvSpPr>
            <a:spLocks noGrp="1"/>
          </p:cNvSpPr>
          <p:nvPr>
            <p:ph type="title"/>
          </p:nvPr>
        </p:nvSpPr>
        <p:spPr/>
        <p:txBody>
          <a:bodyPr/>
          <a:lstStyle/>
          <a:p>
            <a:r>
              <a:rPr lang="en-US" dirty="0" smtClean="0"/>
              <a:t>OPS: </a:t>
            </a:r>
            <a:r>
              <a:rPr lang="en-US" dirty="0"/>
              <a:t>On-base plus slugging </a:t>
            </a:r>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18</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211063935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t>This is a “sabermetric baseball statistic“</a:t>
            </a:r>
          </a:p>
          <a:p>
            <a:r>
              <a:rPr lang="en-US" sz="2000" dirty="0" smtClean="0"/>
              <a:t>AB </a:t>
            </a:r>
            <a:r>
              <a:rPr lang="en-US" sz="2000" dirty="0"/>
              <a:t>(At Bats): Number of trips to the plate in which the batter does not walk, get hit by a pitch, sacrifice (fly or bunt), or reach on interference</a:t>
            </a:r>
          </a:p>
          <a:p>
            <a:r>
              <a:rPr lang="en-US" sz="2000" dirty="0" smtClean="0"/>
              <a:t>HBP </a:t>
            </a:r>
            <a:r>
              <a:rPr lang="en-US" sz="2000" dirty="0"/>
              <a:t>(Hit By Pitches), SF (Sacrifice Flies), </a:t>
            </a:r>
            <a:endParaRPr lang="en-US" sz="2000" dirty="0" smtClean="0"/>
          </a:p>
          <a:p>
            <a:r>
              <a:rPr lang="en-US" sz="2000" dirty="0" smtClean="0"/>
              <a:t>BB </a:t>
            </a:r>
            <a:r>
              <a:rPr lang="en-US" sz="2000" dirty="0"/>
              <a:t>(Walks), IBB (Intentional Walks)</a:t>
            </a:r>
          </a:p>
          <a:p>
            <a:r>
              <a:rPr lang="en-US" sz="2000" dirty="0" smtClean="0"/>
              <a:t>1B </a:t>
            </a:r>
            <a:r>
              <a:rPr lang="en-US" sz="2000" dirty="0"/>
              <a:t>= </a:t>
            </a:r>
            <a:r>
              <a:rPr lang="en-US" sz="2000" dirty="0" smtClean="0"/>
              <a:t>Single, 2B </a:t>
            </a:r>
            <a:r>
              <a:rPr lang="en-US" sz="2000" dirty="0"/>
              <a:t>= </a:t>
            </a:r>
            <a:r>
              <a:rPr lang="en-US" sz="2000" dirty="0" smtClean="0"/>
              <a:t>Double, 3B </a:t>
            </a:r>
            <a:r>
              <a:rPr lang="en-US" sz="2000" dirty="0"/>
              <a:t>= Triple</a:t>
            </a:r>
          </a:p>
          <a:p>
            <a:r>
              <a:rPr lang="en-US" sz="2000" dirty="0"/>
              <a:t>HR = Home run</a:t>
            </a:r>
          </a:p>
          <a:p>
            <a:r>
              <a:rPr lang="en-US" sz="2000" dirty="0" err="1" smtClean="0"/>
              <a:t>wOBA</a:t>
            </a:r>
            <a:r>
              <a:rPr lang="en-US" sz="2000" dirty="0" smtClean="0"/>
              <a:t> </a:t>
            </a:r>
            <a:r>
              <a:rPr lang="en-US" sz="2000" dirty="0"/>
              <a:t>= (</a:t>
            </a:r>
            <a:r>
              <a:rPr lang="en-US" sz="2000" dirty="0" smtClean="0"/>
              <a:t>0.690×(BB-IBB) </a:t>
            </a:r>
            <a:r>
              <a:rPr lang="en-US" sz="2000" dirty="0"/>
              <a:t>+ 0.722×HBP + 0.888×1B + 1.271×2B + 1.616×3B </a:t>
            </a:r>
            <a:r>
              <a:rPr lang="en-US" sz="2000" dirty="0" smtClean="0"/>
              <a:t>+ 2.101×HR</a:t>
            </a:r>
            <a:r>
              <a:rPr lang="en-US" sz="2000" dirty="0"/>
              <a:t>) / </a:t>
            </a:r>
            <a:r>
              <a:rPr lang="en-US" sz="2000" dirty="0" smtClean="0"/>
              <a:t>(</a:t>
            </a:r>
            <a:r>
              <a:rPr lang="de-DE" sz="2000" dirty="0" smtClean="0"/>
              <a:t>AB </a:t>
            </a:r>
            <a:r>
              <a:rPr lang="de-DE" sz="2000" dirty="0"/>
              <a:t>+ BB – IBB + SF + HBP</a:t>
            </a:r>
            <a:r>
              <a:rPr lang="de-DE" sz="2000" dirty="0" smtClean="0"/>
              <a:t>) </a:t>
            </a:r>
            <a:r>
              <a:rPr lang="de-DE" sz="2000" b="1" dirty="0" smtClean="0"/>
              <a:t>in 2013</a:t>
            </a:r>
            <a:endParaRPr lang="en-US" sz="2000" b="1" dirty="0" smtClean="0"/>
          </a:p>
          <a:p>
            <a:r>
              <a:rPr lang="en-US" sz="2000" dirty="0" smtClean="0"/>
              <a:t>Empirically better than other statistics in measuring contribution to run scoring</a:t>
            </a:r>
          </a:p>
          <a:p>
            <a:r>
              <a:rPr lang="en-US" sz="2000" dirty="0" smtClean="0"/>
              <a:t>Weights calculated separately for each year</a:t>
            </a:r>
          </a:p>
          <a:p>
            <a:r>
              <a:rPr lang="en-US" sz="2000" dirty="0">
                <a:hlinkClick r:id="rId2"/>
              </a:rPr>
              <a:t>http://www.fangraphs.com/library/offense/offensive-statistics-list</a:t>
            </a:r>
            <a:r>
              <a:rPr lang="en-US" sz="2000" dirty="0" smtClean="0">
                <a:hlinkClick r:id="rId2"/>
              </a:rPr>
              <a:t>/</a:t>
            </a:r>
            <a:r>
              <a:rPr lang="en-US" sz="2000" dirty="0" smtClean="0"/>
              <a:t> </a:t>
            </a:r>
          </a:p>
        </p:txBody>
      </p:sp>
      <p:sp>
        <p:nvSpPr>
          <p:cNvPr id="3" name="Title 2"/>
          <p:cNvSpPr>
            <a:spLocks noGrp="1"/>
          </p:cNvSpPr>
          <p:nvPr>
            <p:ph type="title"/>
          </p:nvPr>
        </p:nvSpPr>
        <p:spPr/>
        <p:txBody>
          <a:bodyPr>
            <a:normAutofit fontScale="90000"/>
          </a:bodyPr>
          <a:lstStyle/>
          <a:p>
            <a:r>
              <a:rPr lang="en-US" cap="none" dirty="0" err="1" smtClean="0"/>
              <a:t>w</a:t>
            </a:r>
            <a:r>
              <a:rPr lang="en-US" dirty="0" err="1" smtClean="0"/>
              <a:t>OBA</a:t>
            </a:r>
            <a:r>
              <a:rPr lang="en-US" dirty="0" smtClean="0"/>
              <a:t> </a:t>
            </a:r>
            <a:r>
              <a:rPr lang="en-US" dirty="0"/>
              <a:t>(weighted on-base average</a:t>
            </a:r>
            <a:r>
              <a:rPr lang="en-US" dirty="0" smtClean="0"/>
              <a:t>)</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19</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3208527898"/>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p:txBody>
          <a:bodyPr>
            <a:normAutofit/>
          </a:bodyPr>
          <a:lstStyle/>
          <a:p>
            <a:r>
              <a:rPr lang="en-US" sz="3200" dirty="0">
                <a:solidFill>
                  <a:prstClr val="black"/>
                </a:solidFill>
              </a:rPr>
              <a:t>Sports Informatics </a:t>
            </a:r>
            <a:r>
              <a:rPr lang="en-US" sz="2900" dirty="0" smtClean="0"/>
              <a:t>Summary</a:t>
            </a:r>
          </a:p>
          <a:p>
            <a:r>
              <a:rPr lang="en-US" sz="2000" b="0" dirty="0"/>
              <a:t>Sports sees significant growth in analytics with pervasive statistics shifting to more sophisticated measures. We start with baseball as game is built around segments dominated by individuals where detailed (video/image) achievement measures including </a:t>
            </a:r>
            <a:r>
              <a:rPr lang="en-US" sz="2000" b="0" dirty="0" err="1"/>
              <a:t>PITCHf</a:t>
            </a:r>
            <a:r>
              <a:rPr lang="en-US" sz="2000" b="0" dirty="0"/>
              <a:t>/x and </a:t>
            </a:r>
            <a:r>
              <a:rPr lang="en-US" sz="2000" b="0" dirty="0" err="1"/>
              <a:t>FIELDf</a:t>
            </a:r>
            <a:r>
              <a:rPr lang="en-US" sz="2000" b="0" dirty="0"/>
              <a:t>/x are moving field into big data arena. There are interesting relationships between the economics of sports and big data analytics. We look at Wearables and consumer sports/recreation. The importance of spatial visualization is discussed. We look at other Sports: Soccer, Olympics, NFL Football, Basketball, Tennis and Horse Racing. </a:t>
            </a:r>
          </a:p>
          <a:p>
            <a:endParaRPr lang="en-US" b="0" dirty="0"/>
          </a:p>
        </p:txBody>
      </p:sp>
      <p:sp>
        <p:nvSpPr>
          <p:cNvPr id="4" name="Title 3"/>
          <p:cNvSpPr>
            <a:spLocks noGrp="1"/>
          </p:cNvSpPr>
          <p:nvPr>
            <p:ph type="title"/>
          </p:nvPr>
        </p:nvSpPr>
        <p:spPr/>
        <p:txBody>
          <a:bodyPr>
            <a:normAutofit/>
          </a:bodyPr>
          <a:lstStyle/>
          <a:p>
            <a:r>
              <a:rPr lang="en-US" b="1" dirty="0" smtClean="0"/>
              <a:t>Sports </a:t>
            </a:r>
            <a:r>
              <a:rPr lang="en-US" b="1" dirty="0" err="1" smtClean="0"/>
              <a:t>InformatiCS</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524275165"/>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ERA</a:t>
            </a:r>
            <a:r>
              <a:rPr lang="en-US" dirty="0" smtClean="0"/>
              <a:t> is </a:t>
            </a:r>
            <a:r>
              <a:rPr lang="en-US" dirty="0"/>
              <a:t>mean of earned runs given up by a pitcher per nine innings pitched (i.e. the traditional length of a game). </a:t>
            </a:r>
            <a:endParaRPr lang="en-US" dirty="0" smtClean="0"/>
          </a:p>
          <a:p>
            <a:pPr lvl="1"/>
            <a:r>
              <a:rPr lang="en-US" dirty="0" smtClean="0"/>
              <a:t>It </a:t>
            </a:r>
            <a:r>
              <a:rPr lang="en-US" dirty="0"/>
              <a:t>is determined by dividing the number of earned runs allowed by the number of innings pitched and multiplying by nine. </a:t>
            </a:r>
            <a:endParaRPr lang="en-US" dirty="0" smtClean="0"/>
          </a:p>
          <a:p>
            <a:pPr lvl="1"/>
            <a:r>
              <a:rPr lang="en-US" dirty="0" smtClean="0"/>
              <a:t>Runs </a:t>
            </a:r>
            <a:r>
              <a:rPr lang="en-US" dirty="0"/>
              <a:t>resulting from defensive errors (including pitchers' defensive errors) are recorded as unearned runs and are not used to determine </a:t>
            </a:r>
            <a:r>
              <a:rPr lang="en-US" dirty="0" smtClean="0"/>
              <a:t>ERA</a:t>
            </a:r>
          </a:p>
          <a:p>
            <a:r>
              <a:rPr lang="en-US" dirty="0" smtClean="0"/>
              <a:t>ERA misleading for relief pitchers, </a:t>
            </a:r>
            <a:r>
              <a:rPr lang="en-US" dirty="0"/>
              <a:t>because they are charged only for runs scored by batters who reached base while batting against them. </a:t>
            </a:r>
            <a:r>
              <a:rPr lang="en-US" dirty="0" smtClean="0"/>
              <a:t>They can “blow the save” by letting batters on base when they start score but have zero ERA</a:t>
            </a:r>
          </a:p>
          <a:p>
            <a:r>
              <a:rPr lang="en-US" smtClean="0"/>
              <a:t>Pitchers </a:t>
            </a:r>
            <a:r>
              <a:rPr lang="en-US" dirty="0"/>
              <a:t>for the Colorado Rockies have historically faced many problems, all damaging to their ERAs. The combination of high altitude (5,280 </a:t>
            </a:r>
            <a:r>
              <a:rPr lang="en-US" dirty="0" err="1"/>
              <a:t>ft</a:t>
            </a:r>
            <a:r>
              <a:rPr lang="en-US" dirty="0"/>
              <a:t> or 1,610 m) and a semi-arid climate in Denver causes fly balls to travel up to 10% farther than at sea level. </a:t>
            </a:r>
            <a:endParaRPr lang="en-US" dirty="0" smtClean="0"/>
          </a:p>
          <a:p>
            <a:pPr lvl="1"/>
            <a:r>
              <a:rPr lang="en-US" dirty="0" smtClean="0"/>
              <a:t>Denver's </a:t>
            </a:r>
            <a:r>
              <a:rPr lang="en-US" dirty="0"/>
              <a:t>altitude and low humidity also reduce the ability of pitchers to throw effective breaking balls, due to both reduced air resistance and difficulty in gripping very dry baseballs. </a:t>
            </a:r>
          </a:p>
        </p:txBody>
      </p:sp>
      <p:sp>
        <p:nvSpPr>
          <p:cNvPr id="3" name="Title 2"/>
          <p:cNvSpPr>
            <a:spLocks noGrp="1"/>
          </p:cNvSpPr>
          <p:nvPr>
            <p:ph type="title"/>
          </p:nvPr>
        </p:nvSpPr>
        <p:spPr/>
        <p:txBody>
          <a:bodyPr/>
          <a:lstStyle/>
          <a:p>
            <a:r>
              <a:rPr lang="en-US" dirty="0" smtClean="0"/>
              <a:t>ERA Earned Run Average</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20</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370797756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p:txBody>
          <a:bodyPr>
            <a:normAutofit/>
          </a:bodyPr>
          <a:lstStyle/>
          <a:p>
            <a:r>
              <a:rPr lang="en-US" sz="2900" dirty="0" smtClean="0"/>
              <a:t>Lesson 3: Wins Above Replacement</a:t>
            </a:r>
          </a:p>
          <a:p>
            <a:pPr lvl="1" algn="l"/>
            <a:r>
              <a:rPr lang="en-US" sz="2400" b="0" dirty="0" smtClean="0"/>
              <a:t>Wins above Replacement WAR</a:t>
            </a:r>
          </a:p>
          <a:p>
            <a:pPr lvl="1" algn="l"/>
            <a:r>
              <a:rPr lang="en-US" sz="2400" b="0" dirty="0" smtClean="0"/>
              <a:t>Discussion of Calculation</a:t>
            </a:r>
          </a:p>
          <a:p>
            <a:pPr lvl="1" algn="l"/>
            <a:r>
              <a:rPr lang="en-US" sz="2400" b="0" dirty="0" smtClean="0"/>
              <a:t>Examples</a:t>
            </a:r>
          </a:p>
          <a:p>
            <a:pPr lvl="1" algn="l"/>
            <a:r>
              <a:rPr lang="en-US" sz="2400" b="0" dirty="0" smtClean="0"/>
              <a:t>Comparisons of different methods</a:t>
            </a:r>
          </a:p>
          <a:p>
            <a:pPr lvl="1" algn="l"/>
            <a:r>
              <a:rPr lang="en-US" sz="2400" b="0" dirty="0" smtClean="0"/>
              <a:t>Coefficient of Determination</a:t>
            </a:r>
          </a:p>
          <a:p>
            <a:pPr lvl="1" algn="l"/>
            <a:r>
              <a:rPr lang="en-US" sz="2400" b="0" dirty="0" smtClean="0"/>
              <a:t>Another Sabermetrics Example</a:t>
            </a:r>
          </a:p>
          <a:p>
            <a:pPr lvl="1" algn="l"/>
            <a:r>
              <a:rPr lang="en-US" sz="2400" b="0" dirty="0" smtClean="0"/>
              <a:t>Summary of Sabermetrics</a:t>
            </a:r>
          </a:p>
          <a:p>
            <a:pPr lvl="1" algn="l"/>
            <a:endParaRPr lang="en-US" sz="2400" dirty="0" smtClean="0"/>
          </a:p>
          <a:p>
            <a:pPr lvl="1" algn="l"/>
            <a:endParaRPr lang="en-US" sz="2400" dirty="0" smtClean="0"/>
          </a:p>
          <a:p>
            <a:endParaRPr lang="en-US" sz="2900" dirty="0"/>
          </a:p>
        </p:txBody>
      </p:sp>
      <p:sp>
        <p:nvSpPr>
          <p:cNvPr id="4" name="Title 3"/>
          <p:cNvSpPr>
            <a:spLocks noGrp="1"/>
          </p:cNvSpPr>
          <p:nvPr>
            <p:ph type="title"/>
          </p:nvPr>
        </p:nvSpPr>
        <p:spPr/>
        <p:txBody>
          <a:bodyPr>
            <a:normAutofit fontScale="90000"/>
          </a:bodyPr>
          <a:lstStyle/>
          <a:p>
            <a:r>
              <a:rPr lang="en-US" b="1" dirty="0" smtClean="0"/>
              <a:t>Sports </a:t>
            </a:r>
            <a:r>
              <a:rPr lang="en-US" b="1" dirty="0" err="1" smtClean="0"/>
              <a:t>InformatiCS</a:t>
            </a:r>
            <a:r>
              <a:rPr lang="en-US" b="1" dirty="0" smtClean="0"/>
              <a:t> I: </a:t>
            </a:r>
            <a:r>
              <a:rPr lang="en-US" b="1" dirty="0" err="1" smtClean="0"/>
              <a:t>Sabermetrics</a:t>
            </a:r>
            <a:r>
              <a:rPr lang="en-US" b="1" dirty="0" smtClean="0"/>
              <a:t> (BASEBALL) </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55816258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701041"/>
            <a:ext cx="9316689" cy="6136639"/>
          </a:xfrm>
        </p:spPr>
        <p:txBody>
          <a:bodyPr/>
          <a:lstStyle/>
          <a:p>
            <a:r>
              <a:rPr lang="en-US" sz="1800" dirty="0" smtClean="0">
                <a:hlinkClick r:id="rId2"/>
              </a:rPr>
              <a:t>http://en.wikipedia.org/wiki/Wins_Above_Replacement</a:t>
            </a:r>
            <a:r>
              <a:rPr lang="en-US" sz="1800" dirty="0" smtClean="0"/>
              <a:t>  </a:t>
            </a:r>
          </a:p>
          <a:p>
            <a:r>
              <a:rPr lang="en-US" sz="1800" dirty="0">
                <a:hlinkClick r:id="rId3"/>
              </a:rPr>
              <a:t>http://www.fangraphs.com/library/misc/war</a:t>
            </a:r>
            <a:r>
              <a:rPr lang="en-US" sz="1800" dirty="0" smtClean="0">
                <a:hlinkClick r:id="rId3"/>
              </a:rPr>
              <a:t>/</a:t>
            </a:r>
            <a:r>
              <a:rPr lang="en-US" sz="1800" dirty="0" smtClean="0"/>
              <a:t> </a:t>
            </a:r>
          </a:p>
          <a:p>
            <a:r>
              <a:rPr lang="en-US" sz="1800" dirty="0">
                <a:hlinkClick r:id="rId4"/>
              </a:rPr>
              <a:t>http://</a:t>
            </a:r>
            <a:r>
              <a:rPr lang="en-US" sz="1800" dirty="0" smtClean="0">
                <a:hlinkClick r:id="rId4"/>
              </a:rPr>
              <a:t>www.baseball-reference.com/about/war_explained.shtml</a:t>
            </a:r>
            <a:r>
              <a:rPr lang="en-US" sz="1800" dirty="0" smtClean="0"/>
              <a:t> </a:t>
            </a:r>
          </a:p>
          <a:p>
            <a:r>
              <a:rPr lang="en-US" sz="2000" b="1" dirty="0" smtClean="0"/>
              <a:t>Wins Above Replacement Player </a:t>
            </a:r>
            <a:r>
              <a:rPr lang="en-US" sz="2000" dirty="0" smtClean="0"/>
              <a:t>is a sophisticated sabermetric baseball statistic developed to sum up the extent of "a player’s total contributions to their team“</a:t>
            </a:r>
          </a:p>
          <a:p>
            <a:pPr lvl="1"/>
            <a:r>
              <a:rPr lang="en-US" sz="1800" dirty="0" smtClean="0"/>
              <a:t>It has an agreed goal but </a:t>
            </a:r>
            <a:r>
              <a:rPr lang="en-US" sz="1800" dirty="0"/>
              <a:t>many implementations </a:t>
            </a:r>
            <a:r>
              <a:rPr lang="en-US" sz="1800" dirty="0" smtClean="0"/>
              <a:t>compared at </a:t>
            </a:r>
            <a:r>
              <a:rPr lang="en-US" sz="1600" dirty="0" smtClean="0">
                <a:hlinkClick r:id="rId5"/>
              </a:rPr>
              <a:t>http</a:t>
            </a:r>
            <a:r>
              <a:rPr lang="en-US" sz="1600" dirty="0">
                <a:hlinkClick r:id="rId5"/>
              </a:rPr>
              <a:t>://</a:t>
            </a:r>
            <a:r>
              <a:rPr lang="en-US" sz="1600" dirty="0" smtClean="0">
                <a:hlinkClick r:id="rId5"/>
              </a:rPr>
              <a:t>www.baseball-reference.com/about/war_explained_comparison.shtml</a:t>
            </a:r>
            <a:r>
              <a:rPr lang="en-US" sz="1600" dirty="0" smtClean="0"/>
              <a:t> </a:t>
            </a:r>
          </a:p>
          <a:p>
            <a:pPr lvl="1"/>
            <a:r>
              <a:rPr lang="en-US" sz="1800" b="1" dirty="0" smtClean="0"/>
              <a:t>WARP</a:t>
            </a:r>
            <a:r>
              <a:rPr lang="en-US" sz="1800" dirty="0" smtClean="0"/>
              <a:t> from Baseball Prospectus</a:t>
            </a:r>
          </a:p>
          <a:p>
            <a:pPr lvl="1"/>
            <a:r>
              <a:rPr lang="en-US" sz="1800" b="1" i="1" dirty="0" err="1" smtClean="0"/>
              <a:t>rWAR</a:t>
            </a:r>
            <a:r>
              <a:rPr lang="en-US" sz="1800" dirty="0" smtClean="0"/>
              <a:t> or updated </a:t>
            </a:r>
            <a:r>
              <a:rPr lang="en-US" sz="1800" b="1" dirty="0" err="1" smtClean="0"/>
              <a:t>bWAR</a:t>
            </a:r>
            <a:r>
              <a:rPr lang="en-US" sz="1800" dirty="0" smtClean="0"/>
              <a:t> from Baseball Reference </a:t>
            </a:r>
          </a:p>
          <a:p>
            <a:pPr lvl="1"/>
            <a:r>
              <a:rPr lang="en-US" sz="1800" b="1" dirty="0" err="1" smtClean="0"/>
              <a:t>fWAR</a:t>
            </a:r>
            <a:r>
              <a:rPr lang="en-US" sz="1800" dirty="0" smtClean="0"/>
              <a:t> from </a:t>
            </a:r>
            <a:r>
              <a:rPr lang="en-US" sz="1800" dirty="0" err="1" smtClean="0"/>
              <a:t>Fangraphs</a:t>
            </a:r>
            <a:endParaRPr lang="en-US" sz="1800" dirty="0" smtClean="0"/>
          </a:p>
          <a:p>
            <a:r>
              <a:rPr lang="en-US" sz="2000" dirty="0" smtClean="0"/>
              <a:t>10 runs are roughly equal to a win</a:t>
            </a:r>
          </a:p>
          <a:p>
            <a:r>
              <a:rPr lang="en-US" sz="2000" dirty="0" smtClean="0"/>
              <a:t>A replacement level player is defined as contributing 20.5 runs fewer than a player of league-average performance, over 600 plate appearances i.e. below average!</a:t>
            </a:r>
          </a:p>
          <a:p>
            <a:pPr lvl="1"/>
            <a:r>
              <a:rPr lang="en-US" sz="1800" dirty="0" smtClean="0"/>
              <a:t>WAR = 2.05 is an average player over 600 plate appearances</a:t>
            </a:r>
          </a:p>
          <a:p>
            <a:r>
              <a:rPr lang="en-US" sz="2000" dirty="0" smtClean="0"/>
              <a:t>WAR can be calculated for teams, parts of teams (say all pitchers) and also clearly depends on time window.</a:t>
            </a:r>
          </a:p>
          <a:p>
            <a:pPr lvl="1"/>
            <a:r>
              <a:rPr lang="en-US" sz="1800" dirty="0" smtClean="0"/>
              <a:t>A players WAR value depends (linearly) on playing time</a:t>
            </a:r>
          </a:p>
        </p:txBody>
      </p:sp>
      <p:sp>
        <p:nvSpPr>
          <p:cNvPr id="3" name="Title 2"/>
          <p:cNvSpPr>
            <a:spLocks noGrp="1"/>
          </p:cNvSpPr>
          <p:nvPr>
            <p:ph type="title"/>
          </p:nvPr>
        </p:nvSpPr>
        <p:spPr/>
        <p:txBody>
          <a:bodyPr>
            <a:normAutofit/>
          </a:bodyPr>
          <a:lstStyle/>
          <a:p>
            <a:r>
              <a:rPr lang="en-US" dirty="0" smtClean="0"/>
              <a:t>WAR(P): Wins Above Replacement 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22</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089194953"/>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5600" y="660400"/>
            <a:ext cx="9194800" cy="3659127"/>
          </a:xfrm>
        </p:spPr>
        <p:txBody>
          <a:bodyPr/>
          <a:lstStyle/>
          <a:p>
            <a:r>
              <a:rPr lang="en-US" sz="1800" dirty="0" smtClean="0"/>
              <a:t>A team of </a:t>
            </a:r>
            <a:r>
              <a:rPr lang="en-US" sz="1800" b="1" dirty="0" smtClean="0"/>
              <a:t>replacement-level players </a:t>
            </a:r>
            <a:r>
              <a:rPr lang="en-US" sz="1800" dirty="0" smtClean="0"/>
              <a:t>is expected to have a .294 (originally 0.32)winning percentage, or 47.6 wins in a 162 game season.</a:t>
            </a:r>
          </a:p>
          <a:p>
            <a:pPr lvl="1"/>
            <a:r>
              <a:rPr lang="en-US" sz="1600" dirty="0" smtClean="0"/>
              <a:t>Definition change made in March 2013</a:t>
            </a:r>
          </a:p>
          <a:p>
            <a:pPr lvl="1"/>
            <a:r>
              <a:rPr lang="en-US" sz="1600" dirty="0" smtClean="0"/>
              <a:t>This is 1000 wins extra for average (0.5 win %) teams summed over 2 leagues</a:t>
            </a:r>
          </a:p>
          <a:p>
            <a:pPr lvl="1"/>
            <a:r>
              <a:rPr lang="en-US" sz="1600" dirty="0" smtClean="0"/>
              <a:t>i.e. total WAR for all teams in 2013 is 1000.</a:t>
            </a:r>
          </a:p>
          <a:p>
            <a:pPr lvl="1"/>
            <a:r>
              <a:rPr lang="en-US" sz="1600" dirty="0" smtClean="0"/>
              <a:t>Wikipedia suggests formula Wins = 52.7 + 0.97 </a:t>
            </a:r>
            <a:r>
              <a:rPr lang="en-US" sz="1600" dirty="0" err="1" smtClean="0"/>
              <a:t>fWAR</a:t>
            </a:r>
            <a:r>
              <a:rPr lang="en-US" sz="1600" dirty="0" smtClean="0"/>
              <a:t> (old definition)</a:t>
            </a:r>
          </a:p>
          <a:p>
            <a:pPr lvl="1"/>
            <a:r>
              <a:rPr lang="en-US" sz="1600" dirty="0" smtClean="0"/>
              <a:t>Cameron found that a team's projected record based on </a:t>
            </a:r>
            <a:r>
              <a:rPr lang="en-US" sz="1600" dirty="0" err="1" smtClean="0"/>
              <a:t>fWAR</a:t>
            </a:r>
            <a:r>
              <a:rPr lang="en-US" sz="1600" dirty="0" smtClean="0"/>
              <a:t> and that team's actual record has a strong correlation of 0.83 to WAR prediction</a:t>
            </a:r>
          </a:p>
          <a:p>
            <a:r>
              <a:rPr lang="en-US" sz="1800" dirty="0" smtClean="0"/>
              <a:t>Don’t refer to average players who are relatively rare, difficult to obtain and highly paid whereas replacement level players, by their very definition, are players easy to obtain when a starter goes down. </a:t>
            </a:r>
          </a:p>
          <a:p>
            <a:pPr lvl="1"/>
            <a:r>
              <a:rPr lang="en-US" sz="1600" dirty="0" smtClean="0"/>
              <a:t>These </a:t>
            </a:r>
            <a:r>
              <a:rPr lang="en-US" sz="1600" dirty="0"/>
              <a:t>are the players who receive non-roster invites at the start of the year or the players who are 6-year minor league free agents. </a:t>
            </a:r>
            <a:endParaRPr lang="en-US" sz="1600" dirty="0" smtClean="0"/>
          </a:p>
        </p:txBody>
      </p:sp>
      <p:sp>
        <p:nvSpPr>
          <p:cNvPr id="3" name="Title 2"/>
          <p:cNvSpPr>
            <a:spLocks noGrp="1"/>
          </p:cNvSpPr>
          <p:nvPr>
            <p:ph type="title"/>
          </p:nvPr>
        </p:nvSpPr>
        <p:spPr>
          <a:xfrm>
            <a:off x="2722881" y="0"/>
            <a:ext cx="9469120" cy="818147"/>
          </a:xfrm>
        </p:spPr>
        <p:txBody>
          <a:bodyPr>
            <a:normAutofit/>
          </a:bodyPr>
          <a:lstStyle/>
          <a:p>
            <a:r>
              <a:rPr lang="en-US" sz="3600" dirty="0" smtClean="0"/>
              <a:t>WAR(P): Wins Above Replacement II</a:t>
            </a:r>
            <a:endParaRPr lang="en-US" sz="3600"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23</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74" r="12340"/>
          <a:stretch/>
        </p:blipFill>
        <p:spPr bwMode="auto">
          <a:xfrm>
            <a:off x="6624320" y="4319527"/>
            <a:ext cx="5567680" cy="2538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302000" y="4465378"/>
            <a:ext cx="3098800" cy="2246769"/>
          </a:xfrm>
          <a:prstGeom prst="rect">
            <a:avLst/>
          </a:prstGeom>
          <a:noFill/>
          <a:ln>
            <a:solidFill>
              <a:schemeClr val="tx1"/>
            </a:solidFill>
          </a:ln>
        </p:spPr>
        <p:txBody>
          <a:bodyPr wrap="square" rtlCol="0">
            <a:spAutoFit/>
          </a:bodyPr>
          <a:lstStyle/>
          <a:p>
            <a:r>
              <a:rPr lang="en-US" sz="2000" dirty="0"/>
              <a:t>Baseball talent among the population is generally distributed normally, but only the very right-end of that curve plays professional baseball</a:t>
            </a:r>
            <a:r>
              <a:rPr lang="en-US" sz="2000" dirty="0" smtClean="0"/>
              <a:t>.</a:t>
            </a:r>
            <a:endParaRPr lang="en-US" sz="2000" dirty="0"/>
          </a:p>
        </p:txBody>
      </p:sp>
    </p:spTree>
    <p:extLst>
      <p:ext uri="{BB962C8B-B14F-4D97-AF65-F5344CB8AC3E}">
        <p14:creationId xmlns:p14="http://schemas.microsoft.com/office/powerpoint/2010/main" val="2650982583"/>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721360"/>
            <a:ext cx="9316689" cy="6136639"/>
          </a:xfrm>
        </p:spPr>
        <p:txBody>
          <a:bodyPr/>
          <a:lstStyle/>
          <a:p>
            <a:r>
              <a:rPr lang="en-US" sz="1800" dirty="0">
                <a:hlinkClick r:id="rId2"/>
              </a:rPr>
              <a:t>http://</a:t>
            </a:r>
            <a:r>
              <a:rPr lang="en-US" sz="1800" dirty="0" smtClean="0">
                <a:hlinkClick r:id="rId2"/>
              </a:rPr>
              <a:t>www.baseball-reference.com/about/war_explained_position.shtml</a:t>
            </a:r>
            <a:endParaRPr lang="en-US" sz="1800" dirty="0" smtClean="0"/>
          </a:p>
          <a:p>
            <a:r>
              <a:rPr lang="en-US" sz="2400" b="1" dirty="0" smtClean="0"/>
              <a:t>WAR </a:t>
            </a:r>
            <a:r>
              <a:rPr lang="en-US" sz="2400" b="1" dirty="0"/>
              <a:t>for position players </a:t>
            </a:r>
            <a:r>
              <a:rPr lang="en-US" sz="2400" dirty="0"/>
              <a:t>has six components</a:t>
            </a:r>
            <a:r>
              <a:rPr lang="en-US" sz="2400" dirty="0" smtClean="0"/>
              <a:t>:</a:t>
            </a:r>
            <a:endParaRPr lang="en-US" sz="2400" dirty="0"/>
          </a:p>
          <a:p>
            <a:pPr lvl="1"/>
            <a:r>
              <a:rPr lang="en-US" dirty="0"/>
              <a:t>Batting </a:t>
            </a:r>
            <a:r>
              <a:rPr lang="en-US" dirty="0" smtClean="0"/>
              <a:t>Runs e.g. </a:t>
            </a:r>
            <a:r>
              <a:rPr lang="en-US" dirty="0"/>
              <a:t>use </a:t>
            </a:r>
            <a:r>
              <a:rPr lang="en-US" b="1" dirty="0" err="1"/>
              <a:t>wOBA</a:t>
            </a:r>
            <a:r>
              <a:rPr lang="en-US" dirty="0"/>
              <a:t> (</a:t>
            </a:r>
            <a:r>
              <a:rPr lang="en-US" dirty="0" smtClean="0"/>
              <a:t>weighted </a:t>
            </a:r>
            <a:r>
              <a:rPr lang="en-US" dirty="0"/>
              <a:t>on-base average)</a:t>
            </a:r>
          </a:p>
          <a:p>
            <a:pPr lvl="1"/>
            <a:r>
              <a:rPr lang="en-US" dirty="0" smtClean="0"/>
              <a:t>Base </a:t>
            </a:r>
            <a:r>
              <a:rPr lang="en-US" dirty="0"/>
              <a:t>running Runs (Stolen Bases and Caught Stealing runs, 1st to 3rd on singles, outs on the bases, tagging up on fly balls, scoring from third on a ground ball, etc.)</a:t>
            </a:r>
          </a:p>
          <a:p>
            <a:pPr lvl="1"/>
            <a:r>
              <a:rPr lang="en-US" dirty="0"/>
              <a:t>Runs added or lost due to Grounding into Double Plays in DP situations</a:t>
            </a:r>
          </a:p>
          <a:p>
            <a:pPr lvl="1"/>
            <a:r>
              <a:rPr lang="en-US" dirty="0"/>
              <a:t>Fielding Runs </a:t>
            </a:r>
            <a:r>
              <a:rPr lang="en-US" dirty="0" smtClean="0"/>
              <a:t>(“</a:t>
            </a:r>
            <a:r>
              <a:rPr lang="en-US" dirty="0"/>
              <a:t>Defensive Runs Saved</a:t>
            </a:r>
            <a:r>
              <a:rPr lang="en-US" sz="1800" dirty="0" smtClean="0"/>
              <a:t>”)</a:t>
            </a:r>
            <a:endParaRPr lang="en-US" dirty="0"/>
          </a:p>
          <a:p>
            <a:pPr lvl="1"/>
            <a:r>
              <a:rPr lang="en-US" dirty="0"/>
              <a:t>Positional Adjustment </a:t>
            </a:r>
            <a:r>
              <a:rPr lang="en-US" dirty="0" smtClean="0"/>
              <a:t>Runs e.g. a catcher gets added runs and designated hitters runs removed. Pitchers (when they bat) need special treatment</a:t>
            </a:r>
            <a:endParaRPr lang="en-US" dirty="0"/>
          </a:p>
          <a:p>
            <a:pPr lvl="1"/>
            <a:r>
              <a:rPr lang="en-US" dirty="0"/>
              <a:t>Replacement level Runs (based on playing time</a:t>
            </a:r>
            <a:r>
              <a:rPr lang="en-US" dirty="0" smtClean="0"/>
              <a:t>) as 5 components compared to League average</a:t>
            </a:r>
          </a:p>
          <a:p>
            <a:r>
              <a:rPr lang="en-US" sz="2400" dirty="0" smtClean="0"/>
              <a:t>These are complicated formulae but all involve league averages and complicated but little data statistics</a:t>
            </a:r>
          </a:p>
          <a:p>
            <a:pPr lvl="1"/>
            <a:r>
              <a:rPr lang="en-US" dirty="0" smtClean="0"/>
              <a:t>For example </a:t>
            </a:r>
            <a:r>
              <a:rPr lang="en-US" dirty="0" err="1" smtClean="0"/>
              <a:t>wOBA</a:t>
            </a:r>
            <a:r>
              <a:rPr lang="en-US" dirty="0" smtClean="0"/>
              <a:t> is custom weighted average of 7 quantities</a:t>
            </a:r>
          </a:p>
        </p:txBody>
      </p:sp>
      <p:sp>
        <p:nvSpPr>
          <p:cNvPr id="3" name="Title 2"/>
          <p:cNvSpPr>
            <a:spLocks noGrp="1"/>
          </p:cNvSpPr>
          <p:nvPr>
            <p:ph type="title"/>
          </p:nvPr>
        </p:nvSpPr>
        <p:spPr>
          <a:xfrm>
            <a:off x="2580640" y="0"/>
            <a:ext cx="9611361" cy="818147"/>
          </a:xfrm>
        </p:spPr>
        <p:txBody>
          <a:bodyPr>
            <a:normAutofit/>
          </a:bodyPr>
          <a:lstStyle/>
          <a:p>
            <a:r>
              <a:rPr lang="en-US" sz="3600" dirty="0" smtClean="0"/>
              <a:t>WAR(P): Wins Above Replacement III</a:t>
            </a:r>
            <a:endParaRPr lang="en-US" sz="3600"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24</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2148794450"/>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721360"/>
            <a:ext cx="9316689" cy="6136639"/>
          </a:xfrm>
        </p:spPr>
        <p:txBody>
          <a:bodyPr/>
          <a:lstStyle/>
          <a:p>
            <a:r>
              <a:rPr lang="en-US" sz="2000" dirty="0">
                <a:hlinkClick r:id="rId2"/>
              </a:rPr>
              <a:t>http://</a:t>
            </a:r>
            <a:r>
              <a:rPr lang="en-US" sz="2000" dirty="0" smtClean="0">
                <a:hlinkClick r:id="rId2"/>
              </a:rPr>
              <a:t>www.baseball-reference.com/about/war_explained_pitch.shtml</a:t>
            </a:r>
            <a:endParaRPr lang="en-US" sz="2000" dirty="0" smtClean="0"/>
          </a:p>
          <a:p>
            <a:r>
              <a:rPr lang="en-US" b="1" dirty="0" smtClean="0"/>
              <a:t>WAR </a:t>
            </a:r>
            <a:r>
              <a:rPr lang="en-US" b="1" dirty="0"/>
              <a:t>for </a:t>
            </a:r>
            <a:r>
              <a:rPr lang="en-US" b="1" dirty="0" smtClean="0"/>
              <a:t>pitchers </a:t>
            </a:r>
            <a:r>
              <a:rPr lang="en-US" dirty="0" smtClean="0"/>
              <a:t>based </a:t>
            </a:r>
            <a:r>
              <a:rPr lang="en-US" dirty="0"/>
              <a:t>on Runs Allowed (both earned and unearned) and Innings </a:t>
            </a:r>
            <a:r>
              <a:rPr lang="en-US" dirty="0" smtClean="0"/>
              <a:t>Pitched compared to average pitcher</a:t>
            </a:r>
          </a:p>
          <a:p>
            <a:pPr lvl="1"/>
            <a:r>
              <a:rPr lang="en-US" dirty="0" smtClean="0"/>
              <a:t>This is then adjusted by difference between average and replacement level pitcher</a:t>
            </a:r>
          </a:p>
          <a:p>
            <a:pPr lvl="1"/>
            <a:r>
              <a:rPr lang="en-US" dirty="0" err="1" smtClean="0"/>
              <a:t>Fangraphs</a:t>
            </a:r>
            <a:r>
              <a:rPr lang="en-US" dirty="0"/>
              <a:t> uses FIP (Fielding Independent </a:t>
            </a:r>
            <a:r>
              <a:rPr lang="en-US" dirty="0" smtClean="0"/>
              <a:t>Pitching)</a:t>
            </a:r>
          </a:p>
          <a:p>
            <a:r>
              <a:rPr lang="en-US" dirty="0" smtClean="0"/>
              <a:t>Use an average pitcher corrected for situation current pitcher placed in</a:t>
            </a:r>
          </a:p>
          <a:p>
            <a:pPr lvl="1"/>
            <a:r>
              <a:rPr lang="en-US" dirty="0"/>
              <a:t>Level of </a:t>
            </a:r>
            <a:r>
              <a:rPr lang="en-US" dirty="0" smtClean="0"/>
              <a:t>Opposition</a:t>
            </a:r>
          </a:p>
          <a:p>
            <a:pPr lvl="1"/>
            <a:r>
              <a:rPr lang="en-US" dirty="0"/>
              <a:t>Handling </a:t>
            </a:r>
            <a:r>
              <a:rPr lang="en-US" dirty="0" smtClean="0"/>
              <a:t>Interleague (Currently AL performs better than NL) and designated hitter difference</a:t>
            </a:r>
          </a:p>
          <a:p>
            <a:pPr lvl="1"/>
            <a:r>
              <a:rPr lang="en-US" dirty="0" smtClean="0"/>
              <a:t>Team defense ability as seen in FIP or Defense-Independent </a:t>
            </a:r>
            <a:r>
              <a:rPr lang="en-US" dirty="0"/>
              <a:t>Pitching Stats (DIPS)</a:t>
            </a:r>
            <a:endParaRPr lang="en-US" dirty="0" smtClean="0"/>
          </a:p>
          <a:p>
            <a:pPr lvl="1"/>
            <a:r>
              <a:rPr lang="en-US" dirty="0" smtClean="0"/>
              <a:t>Ball park effects. These are accounted for statistically and with a physics model as in Big data approach</a:t>
            </a:r>
          </a:p>
          <a:p>
            <a:pPr lvl="1"/>
            <a:r>
              <a:rPr lang="en-US" dirty="0" smtClean="0"/>
              <a:t>Relievers versus starters. Relievers have better ERA but only pitch a few innings. Relieving in close game worth more than relieving in a noncompetitive game</a:t>
            </a:r>
            <a:endParaRPr lang="en-US" dirty="0"/>
          </a:p>
        </p:txBody>
      </p:sp>
      <p:sp>
        <p:nvSpPr>
          <p:cNvPr id="3" name="Title 2"/>
          <p:cNvSpPr>
            <a:spLocks noGrp="1"/>
          </p:cNvSpPr>
          <p:nvPr>
            <p:ph type="title"/>
          </p:nvPr>
        </p:nvSpPr>
        <p:spPr>
          <a:xfrm>
            <a:off x="2580640" y="0"/>
            <a:ext cx="9611361" cy="818147"/>
          </a:xfrm>
        </p:spPr>
        <p:txBody>
          <a:bodyPr>
            <a:normAutofit/>
          </a:bodyPr>
          <a:lstStyle/>
          <a:p>
            <a:r>
              <a:rPr lang="en-US" sz="3600" dirty="0" smtClean="0"/>
              <a:t>WAR(P): Wins Above Replacement IV</a:t>
            </a:r>
            <a:endParaRPr lang="en-US" sz="3600"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25</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0500919"/>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2014 Mike Trout (Angels) had a </a:t>
            </a:r>
            <a:r>
              <a:rPr lang="en-US" dirty="0" err="1" smtClean="0"/>
              <a:t>fWAR</a:t>
            </a:r>
            <a:r>
              <a:rPr lang="en-US" dirty="0" smtClean="0"/>
              <a:t> of 7.8 (10.5 in 2013)</a:t>
            </a:r>
          </a:p>
          <a:p>
            <a:r>
              <a:rPr lang="en-US" dirty="0" smtClean="0"/>
              <a:t>In 2014, Corey </a:t>
            </a:r>
            <a:r>
              <a:rPr lang="en-US" dirty="0" err="1" smtClean="0"/>
              <a:t>Kluber</a:t>
            </a:r>
            <a:r>
              <a:rPr lang="en-US" dirty="0" smtClean="0"/>
              <a:t> (Indians) had 7.3 </a:t>
            </a:r>
            <a:r>
              <a:rPr lang="en-US" dirty="0" err="1" smtClean="0"/>
              <a:t>fWAR</a:t>
            </a:r>
            <a:r>
              <a:rPr lang="en-US" dirty="0" smtClean="0"/>
              <a:t> while Clayton Kershaw (Dodgers) had one of 7.2 even though</a:t>
            </a:r>
          </a:p>
          <a:p>
            <a:pPr lvl="1"/>
            <a:r>
              <a:rPr lang="en-US" dirty="0" err="1" smtClean="0"/>
              <a:t>Kluber</a:t>
            </a:r>
            <a:r>
              <a:rPr lang="en-US" dirty="0" smtClean="0"/>
              <a:t> was     18 wins, 9 losses and 2.44 ERA </a:t>
            </a:r>
          </a:p>
          <a:p>
            <a:pPr lvl="1"/>
            <a:r>
              <a:rPr lang="en-US" dirty="0" smtClean="0"/>
              <a:t>Kershaw was 21 wins, 3 losses and 1.77 ERA</a:t>
            </a:r>
          </a:p>
          <a:p>
            <a:r>
              <a:rPr lang="en-US" dirty="0" smtClean="0"/>
              <a:t>In 2014 Dodgers had total </a:t>
            </a:r>
            <a:r>
              <a:rPr lang="en-US" dirty="0" err="1" smtClean="0"/>
              <a:t>fWAR</a:t>
            </a:r>
            <a:r>
              <a:rPr lang="en-US" smtClean="0"/>
              <a:t> 41.8: divided </a:t>
            </a:r>
            <a:r>
              <a:rPr lang="en-US" dirty="0" smtClean="0"/>
              <a:t>27.1 batting and 15.4 Pitching</a:t>
            </a:r>
          </a:p>
          <a:p>
            <a:pPr lvl="1"/>
            <a:r>
              <a:rPr lang="en-US" dirty="0" smtClean="0"/>
              <a:t>Red Sox had highest </a:t>
            </a:r>
            <a:r>
              <a:rPr lang="en-US" dirty="0" err="1" smtClean="0"/>
              <a:t>fWAR</a:t>
            </a:r>
            <a:r>
              <a:rPr lang="en-US" dirty="0" smtClean="0"/>
              <a:t> of 43.3 in either League: divided 36.5 batting and 13.6 pitching</a:t>
            </a:r>
          </a:p>
          <a:p>
            <a:r>
              <a:rPr lang="en-US" dirty="0" smtClean="0"/>
              <a:t>Over all time (sum over appearances) Babe Ruth (10616 PA) had best </a:t>
            </a:r>
            <a:r>
              <a:rPr lang="en-US" dirty="0" err="1" smtClean="0"/>
              <a:t>fWAR</a:t>
            </a:r>
            <a:r>
              <a:rPr lang="en-US" dirty="0" smtClean="0"/>
              <a:t> at 168.4 followed by Barry Bonds (12606 PA) at  164.0</a:t>
            </a:r>
          </a:p>
          <a:p>
            <a:pPr lvl="1"/>
            <a:r>
              <a:rPr lang="en-US" dirty="0" smtClean="0"/>
              <a:t>PA = Plate Appearances</a:t>
            </a:r>
          </a:p>
          <a:p>
            <a:pPr lvl="1"/>
            <a:r>
              <a:rPr lang="en-US" dirty="0">
                <a:hlinkClick r:id="rId2"/>
              </a:rPr>
              <a:t>http://</a:t>
            </a:r>
            <a:r>
              <a:rPr lang="en-US" dirty="0" smtClean="0">
                <a:hlinkClick r:id="rId2"/>
              </a:rPr>
              <a:t>www.fangraphs.com/leaders.aspx?pos=all&amp;stats=bat&amp;lg=all&amp;qual=y&amp;type=8&amp;season=2014&amp;month=0&amp;season1=1871&amp;ind=0</a:t>
            </a:r>
            <a:endParaRPr lang="en-US" dirty="0" smtClean="0"/>
          </a:p>
          <a:p>
            <a:pPr lvl="1"/>
            <a:r>
              <a:rPr lang="en-US" dirty="0" smtClean="0"/>
              <a:t>Note definition valid and statistics available over complete recorded history of baseball so certainly not using Big Data</a:t>
            </a:r>
            <a:endParaRPr lang="en-US" dirty="0"/>
          </a:p>
        </p:txBody>
      </p:sp>
      <p:sp>
        <p:nvSpPr>
          <p:cNvPr id="3" name="Title 2"/>
          <p:cNvSpPr>
            <a:spLocks noGrp="1"/>
          </p:cNvSpPr>
          <p:nvPr>
            <p:ph type="title"/>
          </p:nvPr>
        </p:nvSpPr>
        <p:spPr/>
        <p:txBody>
          <a:bodyPr/>
          <a:lstStyle/>
          <a:p>
            <a:r>
              <a:rPr lang="en-US" cap="none" dirty="0" err="1" smtClean="0"/>
              <a:t>f</a:t>
            </a:r>
            <a:r>
              <a:rPr lang="en-US" dirty="0" err="1" smtClean="0"/>
              <a:t>WAR</a:t>
            </a:r>
            <a:r>
              <a:rPr lang="en-US" dirty="0" smtClean="0"/>
              <a:t> Examples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26</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842760535"/>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Note that there are modest volumes of data in </a:t>
            </a:r>
            <a:r>
              <a:rPr lang="en-US" dirty="0" err="1" smtClean="0"/>
              <a:t>sabermetrics</a:t>
            </a:r>
            <a:r>
              <a:rPr lang="en-US" dirty="0" smtClean="0"/>
              <a:t> analyses like WAR but they are determined by the data itself</a:t>
            </a:r>
          </a:p>
          <a:p>
            <a:r>
              <a:rPr lang="en-US" dirty="0" smtClean="0"/>
              <a:t>All the magic coefficients in FIP and </a:t>
            </a:r>
            <a:r>
              <a:rPr lang="en-US" dirty="0" err="1" smtClean="0"/>
              <a:t>wOBA</a:t>
            </a:r>
            <a:r>
              <a:rPr lang="en-US" dirty="0" smtClean="0"/>
              <a:t> and other WAR components do not come from “theory” – they come from fitting data.</a:t>
            </a:r>
          </a:p>
          <a:p>
            <a:r>
              <a:rPr lang="en-US" dirty="0" smtClean="0"/>
              <a:t>In this sense classic </a:t>
            </a:r>
            <a:r>
              <a:rPr lang="en-US" dirty="0" err="1" smtClean="0"/>
              <a:t>sabermetrics</a:t>
            </a:r>
            <a:r>
              <a:rPr lang="en-US" dirty="0" smtClean="0"/>
              <a:t> illustrates key features of “big data” – the data not a model determines the answer</a:t>
            </a:r>
          </a:p>
          <a:p>
            <a:r>
              <a:rPr lang="en-US" dirty="0" smtClean="0"/>
              <a:t>Of course one needs a lot of baseball savvy to know what variables to include in formulae – </a:t>
            </a:r>
            <a:r>
              <a:rPr lang="en-US" dirty="0" err="1" smtClean="0"/>
              <a:t>albeitg</a:t>
            </a:r>
            <a:r>
              <a:rPr lang="en-US" dirty="0" smtClean="0"/>
              <a:t> with unknown coefficients</a:t>
            </a:r>
          </a:p>
          <a:p>
            <a:r>
              <a:rPr lang="en-US" dirty="0" smtClean="0"/>
              <a:t>Little data </a:t>
            </a:r>
            <a:r>
              <a:rPr lang="en-US" dirty="0" err="1" smtClean="0"/>
              <a:t>sabermetrics</a:t>
            </a:r>
            <a:r>
              <a:rPr lang="en-US" dirty="0" smtClean="0"/>
              <a:t> discussed in </a:t>
            </a:r>
            <a:r>
              <a:rPr lang="en-US" dirty="0" err="1" smtClean="0"/>
              <a:t>EdX</a:t>
            </a:r>
            <a:r>
              <a:rPr lang="en-US" dirty="0"/>
              <a:t> course </a:t>
            </a:r>
            <a:r>
              <a:rPr lang="en-US" dirty="0">
                <a:hlinkClick r:id="rId2"/>
              </a:rPr>
              <a:t>https://courses.edx.org/courses/BUx/SABR101x/2T2014/courseware/10e616fc7649469ab4457ae18df92b20</a:t>
            </a:r>
            <a:r>
              <a:rPr lang="en-US" dirty="0" smtClean="0">
                <a:hlinkClick r:id="rId2"/>
              </a:rPr>
              <a:t>/</a:t>
            </a:r>
            <a:r>
              <a:rPr lang="en-US" dirty="0" smtClean="0"/>
              <a:t> with modules on using SQL and R to calculate</a:t>
            </a:r>
            <a:endParaRPr lang="en-US" dirty="0"/>
          </a:p>
        </p:txBody>
      </p:sp>
      <p:sp>
        <p:nvSpPr>
          <p:cNvPr id="3" name="Title 2"/>
          <p:cNvSpPr>
            <a:spLocks noGrp="1"/>
          </p:cNvSpPr>
          <p:nvPr>
            <p:ph type="title"/>
          </p:nvPr>
        </p:nvSpPr>
        <p:spPr/>
        <p:txBody>
          <a:bodyPr/>
          <a:lstStyle/>
          <a:p>
            <a:r>
              <a:rPr lang="en-US" dirty="0" smtClean="0"/>
              <a:t>Little Data </a:t>
            </a:r>
            <a:r>
              <a:rPr lang="en-US" dirty="0" err="1" smtClean="0"/>
              <a:t>Sabermetrics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27</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2197104125"/>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a:xfrm>
            <a:off x="2895043" y="1584882"/>
            <a:ext cx="9277908" cy="1737868"/>
          </a:xfrm>
        </p:spPr>
        <p:txBody>
          <a:bodyPr>
            <a:normAutofit/>
          </a:bodyPr>
          <a:lstStyle/>
          <a:p>
            <a:r>
              <a:rPr lang="en-US" sz="2900" dirty="0" smtClean="0"/>
              <a:t>Lesson: </a:t>
            </a:r>
            <a:r>
              <a:rPr lang="en-US" sz="2900" dirty="0"/>
              <a:t>Pitching </a:t>
            </a:r>
            <a:r>
              <a:rPr lang="en-US" sz="2900" dirty="0" smtClean="0"/>
              <a:t>Clustering and Video in Baseball</a:t>
            </a:r>
            <a:endParaRPr lang="en-US" sz="2900" dirty="0"/>
          </a:p>
          <a:p>
            <a:pPr lvl="1" algn="l"/>
            <a:r>
              <a:rPr lang="en-US" sz="2400" b="0" dirty="0"/>
              <a:t>A Big Data Pitcher Clustering method introduced by Vince </a:t>
            </a:r>
            <a:r>
              <a:rPr lang="en-US" sz="2400" b="0" dirty="0" err="1"/>
              <a:t>Gennaro</a:t>
            </a:r>
            <a:endParaRPr lang="en-US" sz="2400" b="0" dirty="0"/>
          </a:p>
          <a:p>
            <a:pPr lvl="1" algn="l"/>
            <a:r>
              <a:rPr lang="en-US" sz="2400" b="0" dirty="0"/>
              <a:t>Data from Blog and video at 2013 SABR conference</a:t>
            </a:r>
            <a:endParaRPr lang="en-US" sz="2900" b="0" dirty="0"/>
          </a:p>
        </p:txBody>
      </p:sp>
      <p:sp>
        <p:nvSpPr>
          <p:cNvPr id="4" name="Title 3"/>
          <p:cNvSpPr>
            <a:spLocks noGrp="1"/>
          </p:cNvSpPr>
          <p:nvPr>
            <p:ph type="title"/>
          </p:nvPr>
        </p:nvSpPr>
        <p:spPr/>
        <p:txBody>
          <a:bodyPr>
            <a:normAutofit fontScale="90000"/>
          </a:bodyPr>
          <a:lstStyle/>
          <a:p>
            <a:r>
              <a:rPr lang="en-US" b="1" dirty="0" smtClean="0"/>
              <a:t>Sports </a:t>
            </a:r>
            <a:r>
              <a:rPr lang="en-US" b="1" dirty="0" err="1" smtClean="0"/>
              <a:t>InformatiCS</a:t>
            </a:r>
            <a:r>
              <a:rPr lang="en-US" b="1" dirty="0" smtClean="0"/>
              <a:t>: ADVANCED Sabermetrics (BASEBALL) </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28</a:t>
            </a:fld>
            <a:endParaRPr lang="en-US" dirty="0">
              <a:solidFill>
                <a:prstClr val="black"/>
              </a:solidFill>
            </a:endParaRPr>
          </a:p>
        </p:txBody>
      </p:sp>
      <p:pic>
        <p:nvPicPr>
          <p:cNvPr id="1026" name="Picture 2" descr="PITCHf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050" y="3322750"/>
            <a:ext cx="5307589" cy="287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0298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91969" y="818149"/>
            <a:ext cx="9316689" cy="1493252"/>
          </a:xfrm>
        </p:spPr>
        <p:txBody>
          <a:bodyPr/>
          <a:lstStyle/>
          <a:p>
            <a:r>
              <a:rPr lang="en-US" dirty="0" smtClean="0"/>
              <a:t>Vince </a:t>
            </a:r>
            <a:r>
              <a:rPr lang="en-US" dirty="0" err="1" smtClean="0"/>
              <a:t>Gennaro’s</a:t>
            </a:r>
            <a:r>
              <a:rPr lang="en-US" dirty="0" smtClean="0"/>
              <a:t> </a:t>
            </a:r>
            <a:r>
              <a:rPr lang="en-US" dirty="0"/>
              <a:t>Blog </a:t>
            </a:r>
            <a:r>
              <a:rPr lang="en-US" dirty="0">
                <a:hlinkClick r:id="rId2"/>
              </a:rPr>
              <a:t>http://vincegennaro.mlblogs.com</a:t>
            </a:r>
            <a:r>
              <a:rPr lang="en-US" dirty="0" smtClean="0">
                <a:hlinkClick r:id="rId2"/>
              </a:rPr>
              <a:t>/</a:t>
            </a:r>
            <a:r>
              <a:rPr lang="en-US" dirty="0" smtClean="0"/>
              <a:t> </a:t>
            </a:r>
          </a:p>
          <a:p>
            <a:r>
              <a:rPr lang="en-US" dirty="0" smtClean="0"/>
              <a:t>First decide on key properties of pitchers that are</a:t>
            </a:r>
            <a:br>
              <a:rPr lang="en-US" dirty="0" smtClean="0"/>
            </a:br>
            <a:r>
              <a:rPr lang="en-US" dirty="0" smtClean="0"/>
              <a:t>a) Important to batter’s performance</a:t>
            </a:r>
            <a:br>
              <a:rPr lang="en-US" dirty="0" smtClean="0"/>
            </a:br>
            <a:r>
              <a:rPr lang="en-US" dirty="0" smtClean="0"/>
              <a:t>b) Available from </a:t>
            </a:r>
            <a:r>
              <a:rPr lang="en-US" dirty="0" err="1" smtClean="0"/>
              <a:t>PITCHf</a:t>
            </a:r>
            <a:r>
              <a:rPr lang="en-US" dirty="0" smtClean="0"/>
              <a:t>/X</a:t>
            </a:r>
          </a:p>
          <a:p>
            <a:r>
              <a:rPr lang="en-US" dirty="0" smtClean="0"/>
              <a:t>These 12 properties are in right hand column</a:t>
            </a:r>
          </a:p>
        </p:txBody>
      </p:sp>
      <p:sp>
        <p:nvSpPr>
          <p:cNvPr id="3" name="Title 2"/>
          <p:cNvSpPr>
            <a:spLocks noGrp="1"/>
          </p:cNvSpPr>
          <p:nvPr>
            <p:ph type="title"/>
          </p:nvPr>
        </p:nvSpPr>
        <p:spPr/>
        <p:txBody>
          <a:bodyPr/>
          <a:lstStyle/>
          <a:p>
            <a:r>
              <a:rPr lang="en-US" dirty="0" smtClean="0"/>
              <a:t>Clustering PITCHERS 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29</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a:blip r:embed="rId3"/>
          <a:stretch>
            <a:fillRect/>
          </a:stretch>
        </p:blipFill>
        <p:spPr>
          <a:xfrm>
            <a:off x="3454400" y="2743200"/>
            <a:ext cx="5486400" cy="4114801"/>
          </a:xfrm>
          <a:prstGeom prst="rect">
            <a:avLst/>
          </a:prstGeom>
        </p:spPr>
      </p:pic>
      <p:sp>
        <p:nvSpPr>
          <p:cNvPr id="8" name="TextBox 7"/>
          <p:cNvSpPr txBox="1"/>
          <p:nvPr/>
        </p:nvSpPr>
        <p:spPr>
          <a:xfrm>
            <a:off x="9144000" y="3188368"/>
            <a:ext cx="3048000" cy="3046988"/>
          </a:xfrm>
          <a:prstGeom prst="rect">
            <a:avLst/>
          </a:prstGeom>
          <a:noFill/>
        </p:spPr>
        <p:txBody>
          <a:bodyPr wrap="square" rtlCol="0">
            <a:spAutoFit/>
          </a:bodyPr>
          <a:lstStyle/>
          <a:p>
            <a:r>
              <a:rPr lang="en-US" sz="2400" dirty="0" smtClean="0"/>
              <a:t>Increase predictive power by looking at clusters of similar players rather than traditional one on one analyses</a:t>
            </a:r>
          </a:p>
          <a:p>
            <a:endParaRPr lang="en-US" sz="2400" dirty="0"/>
          </a:p>
          <a:p>
            <a:endParaRPr lang="en-US" sz="2400" dirty="0"/>
          </a:p>
        </p:txBody>
      </p:sp>
    </p:spTree>
    <p:extLst>
      <p:ext uri="{BB962C8B-B14F-4D97-AF65-F5344CB8AC3E}">
        <p14:creationId xmlns:p14="http://schemas.microsoft.com/office/powerpoint/2010/main" val="7089194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p:txBody>
          <a:bodyPr>
            <a:normAutofit/>
          </a:bodyPr>
          <a:lstStyle/>
          <a:p>
            <a:r>
              <a:rPr lang="en-US" sz="2900" dirty="0" smtClean="0"/>
              <a:t>Lesson 1: Introduction</a:t>
            </a:r>
          </a:p>
          <a:p>
            <a:pPr lvl="1" algn="l"/>
            <a:r>
              <a:rPr lang="en-US" sz="2400" b="0" dirty="0" smtClean="0"/>
              <a:t>Introduction to all Sports Informatics</a:t>
            </a:r>
          </a:p>
          <a:p>
            <a:pPr lvl="1" algn="l"/>
            <a:r>
              <a:rPr lang="en-US" sz="2400" b="0" dirty="0" err="1" smtClean="0"/>
              <a:t>Moneyball</a:t>
            </a:r>
            <a:r>
              <a:rPr lang="en-US" sz="2400" b="0" dirty="0" smtClean="0"/>
              <a:t> </a:t>
            </a:r>
            <a:r>
              <a:rPr lang="en-US" sz="2400" b="0" dirty="0"/>
              <a:t>The 2002-2003 Oakland </a:t>
            </a:r>
            <a:r>
              <a:rPr lang="en-US" sz="2400" b="0" dirty="0" smtClean="0"/>
              <a:t>Athletics</a:t>
            </a:r>
          </a:p>
          <a:p>
            <a:pPr lvl="1" algn="l"/>
            <a:r>
              <a:rPr lang="en-US" sz="2400" b="0" dirty="0" smtClean="0"/>
              <a:t>Diamond Dollars economic model of baseball</a:t>
            </a:r>
            <a:endParaRPr lang="en-US" sz="2400" b="0" dirty="0"/>
          </a:p>
          <a:p>
            <a:pPr lvl="1" algn="l"/>
            <a:r>
              <a:rPr lang="en-US" sz="2400" b="0" dirty="0"/>
              <a:t>Performance – Dollar </a:t>
            </a:r>
            <a:r>
              <a:rPr lang="en-US" sz="2400" b="0" dirty="0" smtClean="0"/>
              <a:t>relationship</a:t>
            </a:r>
          </a:p>
          <a:p>
            <a:pPr lvl="1" algn="l"/>
            <a:r>
              <a:rPr lang="en-US" sz="2400" b="0" dirty="0" smtClean="0"/>
              <a:t>Value of a Win</a:t>
            </a:r>
            <a:endParaRPr lang="en-US" sz="2900" b="0" dirty="0"/>
          </a:p>
        </p:txBody>
      </p:sp>
      <p:sp>
        <p:nvSpPr>
          <p:cNvPr id="4" name="Title 3"/>
          <p:cNvSpPr>
            <a:spLocks noGrp="1"/>
          </p:cNvSpPr>
          <p:nvPr>
            <p:ph type="title"/>
          </p:nvPr>
        </p:nvSpPr>
        <p:spPr/>
        <p:txBody>
          <a:bodyPr>
            <a:normAutofit fontScale="90000"/>
          </a:bodyPr>
          <a:lstStyle/>
          <a:p>
            <a:r>
              <a:rPr lang="en-US" b="1" dirty="0" smtClean="0"/>
              <a:t>Sports </a:t>
            </a:r>
            <a:r>
              <a:rPr lang="en-US" b="1" dirty="0" err="1" smtClean="0"/>
              <a:t>InformatiCS</a:t>
            </a:r>
            <a:r>
              <a:rPr lang="en-US" b="1" dirty="0" smtClean="0"/>
              <a:t> I: </a:t>
            </a:r>
            <a:r>
              <a:rPr lang="en-US" b="1" dirty="0" err="1" smtClean="0"/>
              <a:t>Sabermetrics</a:t>
            </a:r>
            <a:r>
              <a:rPr lang="en-US" b="1" dirty="0" smtClean="0"/>
              <a:t> (BASEBALL) </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71281368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3" y="818148"/>
            <a:ext cx="3414720" cy="6036104"/>
          </a:xfrm>
        </p:spPr>
        <p:txBody>
          <a:bodyPr/>
          <a:lstStyle/>
          <a:p>
            <a:r>
              <a:rPr lang="en-US" dirty="0"/>
              <a:t>Below is a visual mapping of pitcher clusters. </a:t>
            </a:r>
            <a:endParaRPr lang="en-US" dirty="0" smtClean="0"/>
          </a:p>
          <a:p>
            <a:r>
              <a:rPr lang="en-US" dirty="0" smtClean="0"/>
              <a:t>Each </a:t>
            </a:r>
            <a:r>
              <a:rPr lang="en-US" dirty="0"/>
              <a:t>node represents a pitcher and each line between pitchers represents a “connection” or a similarity, based on a defined minimum threshold level. </a:t>
            </a:r>
            <a:endParaRPr lang="en-US" dirty="0" smtClean="0"/>
          </a:p>
          <a:p>
            <a:r>
              <a:rPr lang="en-US" dirty="0" smtClean="0"/>
              <a:t>This </a:t>
            </a:r>
            <a:r>
              <a:rPr lang="en-US" dirty="0"/>
              <a:t>graph includes only LHPs and it clusters them against only right-handed hitters.</a:t>
            </a:r>
          </a:p>
        </p:txBody>
      </p:sp>
      <p:sp>
        <p:nvSpPr>
          <p:cNvPr id="3" name="Title 2"/>
          <p:cNvSpPr>
            <a:spLocks noGrp="1"/>
          </p:cNvSpPr>
          <p:nvPr>
            <p:ph type="title"/>
          </p:nvPr>
        </p:nvSpPr>
        <p:spPr/>
        <p:txBody>
          <a:bodyPr/>
          <a:lstStyle/>
          <a:p>
            <a:r>
              <a:rPr lang="en-US" dirty="0"/>
              <a:t>Clustering PITCHERS </a:t>
            </a:r>
            <a:r>
              <a:rPr lang="en-US" dirty="0" smtClean="0"/>
              <a:t>II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30</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1026" name="Picture 2" descr="http://vincegennaro.files.wordpress.com/2013/06/lvrnewspreadout.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0" r="26389"/>
          <a:stretch/>
        </p:blipFill>
        <p:spPr bwMode="auto">
          <a:xfrm>
            <a:off x="6290033" y="818148"/>
            <a:ext cx="5901968" cy="60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52439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7004" y="685800"/>
            <a:ext cx="9316689" cy="883653"/>
          </a:xfrm>
        </p:spPr>
        <p:txBody>
          <a:bodyPr/>
          <a:lstStyle/>
          <a:p>
            <a:r>
              <a:rPr lang="en-US" dirty="0" smtClean="0"/>
              <a:t>This summarizes the traditional one on one approach (given batter record versus given pitcher) compared to clustering method</a:t>
            </a:r>
          </a:p>
        </p:txBody>
      </p:sp>
      <p:sp>
        <p:nvSpPr>
          <p:cNvPr id="3" name="Title 2"/>
          <p:cNvSpPr>
            <a:spLocks noGrp="1"/>
          </p:cNvSpPr>
          <p:nvPr>
            <p:ph type="title"/>
          </p:nvPr>
        </p:nvSpPr>
        <p:spPr/>
        <p:txBody>
          <a:bodyPr/>
          <a:lstStyle/>
          <a:p>
            <a:r>
              <a:rPr lang="en-US" dirty="0"/>
              <a:t>Clustering PITCHERS </a:t>
            </a:r>
            <a:r>
              <a:rPr lang="en-US" dirty="0" smtClean="0"/>
              <a:t>III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31</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2"/>
          <a:srcRect l="28635" t="11612" r="13716" b="13680"/>
          <a:stretch/>
        </p:blipFill>
        <p:spPr>
          <a:xfrm>
            <a:off x="5892800" y="1755971"/>
            <a:ext cx="6299200" cy="5102028"/>
          </a:xfrm>
          <a:prstGeom prst="rect">
            <a:avLst/>
          </a:prstGeom>
        </p:spPr>
      </p:pic>
      <p:sp>
        <p:nvSpPr>
          <p:cNvPr id="8" name="TextBox 7"/>
          <p:cNvSpPr txBox="1"/>
          <p:nvPr/>
        </p:nvSpPr>
        <p:spPr>
          <a:xfrm>
            <a:off x="3063255" y="2575449"/>
            <a:ext cx="2641600" cy="830997"/>
          </a:xfrm>
          <a:prstGeom prst="rect">
            <a:avLst/>
          </a:prstGeom>
          <a:noFill/>
        </p:spPr>
        <p:txBody>
          <a:bodyPr wrap="square" rtlCol="0">
            <a:spAutoFit/>
          </a:bodyPr>
          <a:lstStyle/>
          <a:p>
            <a:r>
              <a:rPr lang="en-US" sz="2400" dirty="0"/>
              <a:t>Generalize to hitter clusters</a:t>
            </a:r>
          </a:p>
        </p:txBody>
      </p:sp>
      <p:sp>
        <p:nvSpPr>
          <p:cNvPr id="10" name="Rectangle 9"/>
          <p:cNvSpPr/>
          <p:nvPr/>
        </p:nvSpPr>
        <p:spPr>
          <a:xfrm>
            <a:off x="6009656" y="1427131"/>
            <a:ext cx="6065489" cy="379656"/>
          </a:xfrm>
          <a:prstGeom prst="rect">
            <a:avLst/>
          </a:prstGeom>
          <a:solidFill>
            <a:schemeClr val="bg1"/>
          </a:solidFill>
        </p:spPr>
        <p:txBody>
          <a:bodyPr wrap="square">
            <a:spAutoFit/>
          </a:bodyPr>
          <a:lstStyle/>
          <a:p>
            <a:r>
              <a:rPr lang="en-US" sz="1867" dirty="0">
                <a:hlinkClick r:id="rId3"/>
              </a:rPr>
              <a:t>https://www.youtube.com/watch?v=H-kx-x_d0Mk</a:t>
            </a:r>
            <a:r>
              <a:rPr lang="en-US" sz="1867" dirty="0"/>
              <a:t> </a:t>
            </a:r>
          </a:p>
        </p:txBody>
      </p:sp>
    </p:spTree>
    <p:extLst>
      <p:ext uri="{BB962C8B-B14F-4D97-AF65-F5344CB8AC3E}">
        <p14:creationId xmlns:p14="http://schemas.microsoft.com/office/powerpoint/2010/main" val="201964350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85888" y="818149"/>
            <a:ext cx="4947888" cy="5923268"/>
          </a:xfrm>
        </p:spPr>
        <p:txBody>
          <a:bodyPr/>
          <a:lstStyle/>
          <a:p>
            <a:r>
              <a:rPr lang="en-US" dirty="0" smtClean="0"/>
              <a:t>Return on Investment </a:t>
            </a:r>
          </a:p>
          <a:p>
            <a:r>
              <a:rPr lang="en-US" dirty="0" smtClean="0"/>
              <a:t>Replace 30</a:t>
            </a:r>
            <a:r>
              <a:rPr lang="en-US" baseline="30000" dirty="0" smtClean="0"/>
              <a:t>th</a:t>
            </a:r>
            <a:r>
              <a:rPr lang="en-US" dirty="0" smtClean="0"/>
              <a:t> percentile guy by 70</a:t>
            </a:r>
            <a:r>
              <a:rPr lang="en-US" baseline="30000" dirty="0" smtClean="0"/>
              <a:t>th</a:t>
            </a:r>
            <a:r>
              <a:rPr lang="en-US" dirty="0" smtClean="0"/>
              <a:t> percentile for 81 days – 19 runs</a:t>
            </a:r>
          </a:p>
          <a:p>
            <a:r>
              <a:rPr lang="en-US" dirty="0" smtClean="0"/>
              <a:t>Optimize pinch hitter 100 times – 9 runs</a:t>
            </a:r>
          </a:p>
          <a:p>
            <a:r>
              <a:rPr lang="en-US" dirty="0" smtClean="0"/>
              <a:t>Chose optimal relief pitcher 50 times – 5 runs</a:t>
            </a:r>
          </a:p>
          <a:p>
            <a:r>
              <a:rPr lang="en-US" dirty="0" smtClean="0"/>
              <a:t>33 runs is 3 wins</a:t>
            </a:r>
          </a:p>
          <a:p>
            <a:r>
              <a:rPr lang="en-US" dirty="0" smtClean="0"/>
              <a:t>1 win is worth $5M for a competitive team</a:t>
            </a:r>
            <a:endParaRPr lang="en-US" dirty="0"/>
          </a:p>
        </p:txBody>
      </p:sp>
      <p:sp>
        <p:nvSpPr>
          <p:cNvPr id="3" name="Title 2"/>
          <p:cNvSpPr>
            <a:spLocks noGrp="1"/>
          </p:cNvSpPr>
          <p:nvPr>
            <p:ph type="title"/>
          </p:nvPr>
        </p:nvSpPr>
        <p:spPr/>
        <p:txBody>
          <a:bodyPr/>
          <a:lstStyle/>
          <a:p>
            <a:r>
              <a:rPr lang="en-US" dirty="0" smtClean="0"/>
              <a:t>ROI of Optimizing Match UPS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32</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3"/>
          <a:srcRect l="58168" t="38871" r="21821" b="26875"/>
          <a:stretch/>
        </p:blipFill>
        <p:spPr>
          <a:xfrm>
            <a:off x="8064675" y="818148"/>
            <a:ext cx="4127325" cy="4415563"/>
          </a:xfrm>
          <a:prstGeom prst="rect">
            <a:avLst/>
          </a:prstGeom>
        </p:spPr>
      </p:pic>
      <p:sp>
        <p:nvSpPr>
          <p:cNvPr id="8" name="Rectangle 7"/>
          <p:cNvSpPr/>
          <p:nvPr/>
        </p:nvSpPr>
        <p:spPr>
          <a:xfrm>
            <a:off x="6096000" y="6304125"/>
            <a:ext cx="5994400" cy="379656"/>
          </a:xfrm>
          <a:prstGeom prst="rect">
            <a:avLst/>
          </a:prstGeom>
          <a:solidFill>
            <a:schemeClr val="bg1"/>
          </a:solidFill>
        </p:spPr>
        <p:txBody>
          <a:bodyPr wrap="square">
            <a:spAutoFit/>
          </a:bodyPr>
          <a:lstStyle/>
          <a:p>
            <a:r>
              <a:rPr lang="en-US" sz="1867" dirty="0">
                <a:hlinkClick r:id="rId4"/>
              </a:rPr>
              <a:t>https://www.youtube.com/watch?v=H-kx-x_d0Mk</a:t>
            </a:r>
            <a:r>
              <a:rPr lang="en-US" sz="1867" dirty="0"/>
              <a:t> </a:t>
            </a:r>
          </a:p>
        </p:txBody>
      </p:sp>
    </p:spTree>
    <p:extLst>
      <p:ext uri="{BB962C8B-B14F-4D97-AF65-F5344CB8AC3E}">
        <p14:creationId xmlns:p14="http://schemas.microsoft.com/office/powerpoint/2010/main" val="190344421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3" y="818147"/>
            <a:ext cx="9316687" cy="6039852"/>
          </a:xfrm>
        </p:spPr>
        <p:txBody>
          <a:bodyPr/>
          <a:lstStyle/>
          <a:p>
            <a:r>
              <a:rPr lang="en-US" dirty="0">
                <a:hlinkClick r:id="rId2"/>
              </a:rPr>
              <a:t>http://</a:t>
            </a:r>
            <a:r>
              <a:rPr lang="en-US" dirty="0" smtClean="0">
                <a:hlinkClick r:id="rId2"/>
              </a:rPr>
              <a:t>baseball.physics.illinois.edu/FieldFX-TDR-GregR.pdf</a:t>
            </a:r>
            <a:endParaRPr lang="en-US" dirty="0" smtClean="0"/>
          </a:p>
          <a:p>
            <a:r>
              <a:rPr lang="en-US" dirty="0">
                <a:hlinkClick r:id="rId3"/>
              </a:rPr>
              <a:t>http://</a:t>
            </a:r>
            <a:r>
              <a:rPr lang="en-US" dirty="0" smtClean="0">
                <a:hlinkClick r:id="rId3"/>
              </a:rPr>
              <a:t>www.sportvision.com/baseball/fieldfx</a:t>
            </a:r>
            <a:endParaRPr lang="en-US" dirty="0" smtClean="0"/>
          </a:p>
          <a:p>
            <a:r>
              <a:rPr lang="en-US" dirty="0" smtClean="0"/>
              <a:t>The </a:t>
            </a:r>
            <a:r>
              <a:rPr lang="en-US" dirty="0" err="1"/>
              <a:t>FIELDf</a:t>
            </a:r>
            <a:r>
              <a:rPr lang="en-US" dirty="0"/>
              <a:t>/x® service uses </a:t>
            </a:r>
            <a:r>
              <a:rPr lang="en-US" dirty="0" err="1"/>
              <a:t>Sportvision's</a:t>
            </a:r>
            <a:r>
              <a:rPr lang="en-US" dirty="0"/>
              <a:t> baseball technology to digitally record the position of all players and hit balls in real time</a:t>
            </a:r>
            <a:r>
              <a:rPr lang="en-US" dirty="0" smtClean="0"/>
              <a:t>.</a:t>
            </a:r>
          </a:p>
          <a:p>
            <a:r>
              <a:rPr lang="en-US" dirty="0" smtClean="0"/>
              <a:t>Left illustrates type of material available</a:t>
            </a:r>
          </a:p>
          <a:p>
            <a:r>
              <a:rPr lang="en-US" dirty="0" smtClean="0"/>
              <a:t>Right is result of 95 foot run to catch ball</a:t>
            </a:r>
          </a:p>
        </p:txBody>
      </p:sp>
      <p:sp>
        <p:nvSpPr>
          <p:cNvPr id="3" name="Title 2"/>
          <p:cNvSpPr>
            <a:spLocks noGrp="1"/>
          </p:cNvSpPr>
          <p:nvPr>
            <p:ph type="title"/>
          </p:nvPr>
        </p:nvSpPr>
        <p:spPr/>
        <p:txBody>
          <a:bodyPr/>
          <a:lstStyle/>
          <a:p>
            <a:r>
              <a:rPr lang="en-US" dirty="0" err="1" smtClean="0"/>
              <a:t>FIELD</a:t>
            </a:r>
            <a:r>
              <a:rPr lang="en-US" cap="none" dirty="0" err="1" smtClean="0"/>
              <a:t>f</a:t>
            </a:r>
            <a:r>
              <a:rPr lang="en-US" dirty="0" smtClean="0"/>
              <a:t>/X for fielders 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33</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1026" name="Picture 2" descr="http://cdn1.bloguin.com/theoutsidecorner/wp-content/uploads/sites/19/2014/06/puigcatch-593x318.jpg"/>
          <p:cNvPicPr>
            <a:picLocks noChangeAspect="1" noChangeArrowheads="1"/>
          </p:cNvPicPr>
          <p:nvPr/>
        </p:nvPicPr>
        <p:blipFill rotWithShape="1">
          <a:blip r:embed="rId4">
            <a:extLst>
              <a:ext uri="{28A0092B-C50C-407E-A947-70E740481C1C}">
                <a14:useLocalDpi xmlns:a14="http://schemas.microsoft.com/office/drawing/2010/main" val="0"/>
              </a:ext>
            </a:extLst>
          </a:blip>
          <a:srcRect l="30329" t="24462" r="18406"/>
          <a:stretch/>
        </p:blipFill>
        <p:spPr bwMode="auto">
          <a:xfrm>
            <a:off x="8331199" y="3807328"/>
            <a:ext cx="3860800" cy="3050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eldf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423" y="3809057"/>
            <a:ext cx="5409776" cy="305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1254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3" y="818148"/>
            <a:ext cx="9316689" cy="883653"/>
          </a:xfrm>
        </p:spPr>
        <p:txBody>
          <a:bodyPr/>
          <a:lstStyle/>
          <a:p>
            <a:r>
              <a:rPr lang="en-US" dirty="0"/>
              <a:t>http://grantland.com/the-triangle/mlb-advanced-media-play-tracking-bob-bowman-interview/</a:t>
            </a:r>
          </a:p>
        </p:txBody>
      </p:sp>
      <p:sp>
        <p:nvSpPr>
          <p:cNvPr id="3" name="Title 2"/>
          <p:cNvSpPr>
            <a:spLocks noGrp="1"/>
          </p:cNvSpPr>
          <p:nvPr>
            <p:ph type="title"/>
          </p:nvPr>
        </p:nvSpPr>
        <p:spPr/>
        <p:txBody>
          <a:bodyPr/>
          <a:lstStyle/>
          <a:p>
            <a:r>
              <a:rPr lang="en-US" dirty="0" smtClean="0"/>
              <a:t>Start of catch</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34</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2050" name="Picture 2" descr="https://espngrantland.files.wordpress.com/2014/03/jason-heyward-screenshot-tri.jpg?w=7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5311" y="1633714"/>
            <a:ext cx="9316691" cy="524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526751"/>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3" y="818148"/>
            <a:ext cx="9316689" cy="1391653"/>
          </a:xfrm>
        </p:spPr>
        <p:txBody>
          <a:bodyPr/>
          <a:lstStyle/>
          <a:p>
            <a:r>
              <a:rPr lang="en-US" dirty="0">
                <a:hlinkClick r:id="rId2"/>
              </a:rPr>
              <a:t>https://</a:t>
            </a:r>
            <a:r>
              <a:rPr lang="en-US" dirty="0" smtClean="0">
                <a:hlinkClick r:id="rId2"/>
              </a:rPr>
              <a:t>www.youtube.com/watch?v=YkjtnuNmK74</a:t>
            </a:r>
            <a:endParaRPr lang="en-US" dirty="0" smtClean="0"/>
          </a:p>
          <a:p>
            <a:r>
              <a:rPr lang="en-US" dirty="0" smtClean="0"/>
              <a:t>Talk from Sabermetrics expert at Tufts</a:t>
            </a:r>
            <a:endParaRPr lang="en-US" dirty="0"/>
          </a:p>
        </p:txBody>
      </p:sp>
      <p:sp>
        <p:nvSpPr>
          <p:cNvPr id="3" name="Title 2"/>
          <p:cNvSpPr>
            <a:spLocks noGrp="1"/>
          </p:cNvSpPr>
          <p:nvPr>
            <p:ph type="title"/>
          </p:nvPr>
        </p:nvSpPr>
        <p:spPr/>
        <p:txBody>
          <a:bodyPr/>
          <a:lstStyle/>
          <a:p>
            <a:r>
              <a:rPr lang="en-US" dirty="0" err="1" smtClean="0"/>
              <a:t>HIT</a:t>
            </a:r>
            <a:r>
              <a:rPr lang="en-US" cap="none" dirty="0" err="1" smtClean="0"/>
              <a:t>f</a:t>
            </a:r>
            <a:r>
              <a:rPr lang="en-US" dirty="0" smtClean="0"/>
              <a:t>/X and result of hit</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35</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grpSp>
        <p:nvGrpSpPr>
          <p:cNvPr id="9" name="Group 8"/>
          <p:cNvGrpSpPr/>
          <p:nvPr/>
        </p:nvGrpSpPr>
        <p:grpSpPr>
          <a:xfrm>
            <a:off x="3048000" y="1659698"/>
            <a:ext cx="8432800" cy="5198303"/>
            <a:chOff x="2743200" y="1261816"/>
            <a:chExt cx="5562600" cy="3429001"/>
          </a:xfrm>
        </p:grpSpPr>
        <p:pic>
          <p:nvPicPr>
            <p:cNvPr id="7" name="Picture 6"/>
            <p:cNvPicPr>
              <a:picLocks noChangeAspect="1"/>
            </p:cNvPicPr>
            <p:nvPr/>
          </p:nvPicPr>
          <p:blipFill rotWithShape="1">
            <a:blip r:embed="rId3"/>
            <a:srcRect l="10000" t="10025" r="8889" b="9975"/>
            <a:stretch/>
          </p:blipFill>
          <p:spPr>
            <a:xfrm>
              <a:off x="2743200" y="1261816"/>
              <a:ext cx="5562600" cy="3429001"/>
            </a:xfrm>
            <a:prstGeom prst="rect">
              <a:avLst/>
            </a:prstGeom>
          </p:spPr>
        </p:pic>
        <p:sp>
          <p:nvSpPr>
            <p:cNvPr id="8" name="TextBox 7"/>
            <p:cNvSpPr txBox="1"/>
            <p:nvPr/>
          </p:nvSpPr>
          <p:spPr>
            <a:xfrm>
              <a:off x="6019800" y="2495550"/>
              <a:ext cx="1435008" cy="209831"/>
            </a:xfrm>
            <a:prstGeom prst="rect">
              <a:avLst/>
            </a:prstGeom>
            <a:noFill/>
          </p:spPr>
          <p:txBody>
            <a:bodyPr wrap="square" rtlCol="0">
              <a:spAutoFit/>
            </a:bodyPr>
            <a:lstStyle/>
            <a:p>
              <a:r>
                <a:rPr lang="en-US" sz="1467" b="1" dirty="0"/>
                <a:t>Home Runs</a:t>
              </a:r>
            </a:p>
          </p:txBody>
        </p:sp>
      </p:grpSp>
    </p:spTree>
    <p:extLst>
      <p:ext uri="{BB962C8B-B14F-4D97-AF65-F5344CB8AC3E}">
        <p14:creationId xmlns:p14="http://schemas.microsoft.com/office/powerpoint/2010/main" val="985332444"/>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smtClean="0">
                <a:solidFill>
                  <a:prstClr val="black"/>
                </a:solidFill>
              </a:rPr>
              <a:t>Sports Analytics</a:t>
            </a:r>
            <a:endParaRPr lang="en-US" dirty="0">
              <a:solidFill>
                <a:prstClr val="black"/>
              </a:solidFill>
            </a:endParaRPr>
          </a:p>
        </p:txBody>
      </p:sp>
      <p:sp>
        <p:nvSpPr>
          <p:cNvPr id="5" name="Subtitle 4"/>
          <p:cNvSpPr>
            <a:spLocks noGrp="1"/>
          </p:cNvSpPr>
          <p:nvPr>
            <p:ph type="body" sz="quarter" idx="10"/>
          </p:nvPr>
        </p:nvSpPr>
        <p:spPr>
          <a:xfrm>
            <a:off x="2895043" y="1584882"/>
            <a:ext cx="9277908" cy="1737868"/>
          </a:xfrm>
        </p:spPr>
        <p:txBody>
          <a:bodyPr>
            <a:normAutofit/>
          </a:bodyPr>
          <a:lstStyle/>
          <a:p>
            <a:r>
              <a:rPr lang="en-US" sz="2900" dirty="0" smtClean="0"/>
              <a:t>Lesson: Mainly Pretty Pictures …….</a:t>
            </a:r>
          </a:p>
          <a:p>
            <a:r>
              <a:rPr lang="en-US" sz="2900" b="0" dirty="0" smtClean="0"/>
              <a:t>Spatial Visualization</a:t>
            </a:r>
            <a:endParaRPr lang="en-US" sz="2900" b="0" dirty="0"/>
          </a:p>
        </p:txBody>
      </p:sp>
      <p:sp>
        <p:nvSpPr>
          <p:cNvPr id="4" name="Title 3"/>
          <p:cNvSpPr>
            <a:spLocks noGrp="1"/>
          </p:cNvSpPr>
          <p:nvPr>
            <p:ph type="title"/>
          </p:nvPr>
        </p:nvSpPr>
        <p:spPr/>
        <p:txBody>
          <a:bodyPr>
            <a:normAutofit fontScale="90000"/>
          </a:bodyPr>
          <a:lstStyle/>
          <a:p>
            <a:r>
              <a:rPr lang="en-US" b="1" dirty="0" smtClean="0"/>
              <a:t>Sports </a:t>
            </a:r>
            <a:r>
              <a:rPr lang="en-US" b="1" dirty="0" err="1" smtClean="0"/>
              <a:t>InformatiCS</a:t>
            </a:r>
            <a:r>
              <a:rPr lang="en-US" b="1" dirty="0" smtClean="0"/>
              <a:t>: Other Sports</a:t>
            </a:r>
            <a:endParaRPr lang="en-US" b="1" dirty="0"/>
          </a:p>
        </p:txBody>
      </p:sp>
      <p:sp>
        <p:nvSpPr>
          <p:cNvPr id="2" name="Date Placeholder 1"/>
          <p:cNvSpPr>
            <a:spLocks noGrp="1"/>
          </p:cNvSpPr>
          <p:nvPr>
            <p:ph type="dt" sz="half" idx="2"/>
          </p:nvPr>
        </p:nvSpPr>
        <p:spPr/>
        <p:txBody>
          <a:bodyPr/>
          <a:lstStyle/>
          <a:p>
            <a:pPr algn="ctr"/>
            <a:r>
              <a:rPr lang="en-US" smtClean="0">
                <a:solidFill>
                  <a:prstClr val="black"/>
                </a:solidFill>
              </a:rPr>
              <a:t>1/26/2015</a:t>
            </a:r>
            <a:endParaRPr lang="en-US" dirty="0">
              <a:solidFill>
                <a:prstClr val="black"/>
              </a:solidFill>
            </a:endParaRPr>
          </a:p>
        </p:txBody>
      </p:sp>
      <p:sp>
        <p:nvSpPr>
          <p:cNvPr id="6" name="Slide Number Placeholder 5"/>
          <p:cNvSpPr>
            <a:spLocks noGrp="1"/>
          </p:cNvSpPr>
          <p:nvPr>
            <p:ph type="sldNum" sz="quarter" idx="4"/>
          </p:nvPr>
        </p:nvSpPr>
        <p:spPr/>
        <p:txBody>
          <a:bodyPr/>
          <a:lstStyle/>
          <a:p>
            <a:fld id="{39B2FC35-689C-482B-881D-27C85BFD1D21}"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531930995"/>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hlinkClick r:id="rId2"/>
              </a:rPr>
              <a:t>http://</a:t>
            </a:r>
            <a:r>
              <a:rPr lang="en-US" dirty="0" smtClean="0">
                <a:hlinkClick r:id="rId2"/>
              </a:rPr>
              <a:t>www.slideshare.net/Tricon_Infotech/big-data-for-big-sports</a:t>
            </a:r>
            <a:endParaRPr lang="en-US" dirty="0" smtClean="0"/>
          </a:p>
          <a:p>
            <a:r>
              <a:rPr lang="en-US" dirty="0" smtClean="0"/>
              <a:t>Players analyzed in real time</a:t>
            </a:r>
          </a:p>
          <a:p>
            <a:pPr lvl="1"/>
            <a:r>
              <a:rPr lang="en-US" dirty="0" smtClean="0"/>
              <a:t>Speed</a:t>
            </a:r>
          </a:p>
          <a:p>
            <a:pPr lvl="1"/>
            <a:r>
              <a:rPr lang="en-US" dirty="0" smtClean="0"/>
              <a:t>Heart rate</a:t>
            </a:r>
          </a:p>
          <a:p>
            <a:pPr lvl="1"/>
            <a:r>
              <a:rPr lang="en-US" dirty="0" smtClean="0"/>
              <a:t>Hydration</a:t>
            </a:r>
          </a:p>
          <a:p>
            <a:pPr lvl="1"/>
            <a:r>
              <a:rPr lang="en-US" dirty="0" smtClean="0"/>
              <a:t>Breathing</a:t>
            </a:r>
          </a:p>
          <a:p>
            <a:pPr lvl="1"/>
            <a:r>
              <a:rPr lang="en-US" dirty="0" smtClean="0"/>
              <a:t>Fatigue</a:t>
            </a:r>
          </a:p>
          <a:p>
            <a:pPr lvl="1"/>
            <a:r>
              <a:rPr lang="en-US" dirty="0" smtClean="0"/>
              <a:t>Pain</a:t>
            </a:r>
          </a:p>
          <a:p>
            <a:r>
              <a:rPr lang="en-US" dirty="0" smtClean="0"/>
              <a:t>Coaches relate to technique</a:t>
            </a:r>
          </a:p>
          <a:p>
            <a:r>
              <a:rPr lang="en-US" dirty="0"/>
              <a:t>Enhance fantasy play</a:t>
            </a:r>
          </a:p>
          <a:p>
            <a:r>
              <a:rPr lang="en-US" dirty="0" smtClean="0"/>
              <a:t>Fans engage through social media, real-time enhanced data</a:t>
            </a:r>
          </a:p>
          <a:p>
            <a:r>
              <a:rPr lang="en-US" dirty="0" smtClean="0"/>
              <a:t>Teams get locations contacts for fans</a:t>
            </a:r>
          </a:p>
          <a:p>
            <a:r>
              <a:rPr lang="en-US" dirty="0" smtClean="0"/>
              <a:t>Implies </a:t>
            </a:r>
            <a:r>
              <a:rPr lang="en-US" dirty="0"/>
              <a:t>Injury reduction, </a:t>
            </a:r>
            <a:r>
              <a:rPr lang="en-US" dirty="0" smtClean="0"/>
              <a:t>and benefits for marketing and betting</a:t>
            </a:r>
          </a:p>
        </p:txBody>
      </p:sp>
      <p:sp>
        <p:nvSpPr>
          <p:cNvPr id="3" name="Title 2"/>
          <p:cNvSpPr>
            <a:spLocks noGrp="1"/>
          </p:cNvSpPr>
          <p:nvPr>
            <p:ph type="title"/>
          </p:nvPr>
        </p:nvSpPr>
        <p:spPr/>
        <p:txBody>
          <a:bodyPr/>
          <a:lstStyle/>
          <a:p>
            <a:r>
              <a:rPr lang="en-US" dirty="0"/>
              <a:t>General comments </a:t>
            </a:r>
            <a:r>
              <a:rPr lang="en-US" dirty="0" smtClean="0"/>
              <a:t>II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37</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707100862"/>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818147"/>
            <a:ext cx="9316689" cy="528332"/>
          </a:xfrm>
        </p:spPr>
        <p:txBody>
          <a:bodyPr/>
          <a:lstStyle/>
          <a:p>
            <a:r>
              <a:rPr lang="en-US" dirty="0">
                <a:hlinkClick r:id="rId2"/>
              </a:rPr>
              <a:t>http://</a:t>
            </a:r>
            <a:r>
              <a:rPr lang="en-US" dirty="0" smtClean="0">
                <a:hlinkClick r:id="rId2"/>
              </a:rPr>
              <a:t>www.slideshare.net/BrandEmotivity/sports-analytics-innovation-summit-data-powered-storytelling</a:t>
            </a:r>
            <a:r>
              <a:rPr lang="en-US" dirty="0" smtClean="0"/>
              <a:t> </a:t>
            </a:r>
            <a:endParaRPr lang="en-US" dirty="0"/>
          </a:p>
        </p:txBody>
      </p:sp>
      <p:sp>
        <p:nvSpPr>
          <p:cNvPr id="3" name="Title 2"/>
          <p:cNvSpPr>
            <a:spLocks noGrp="1"/>
          </p:cNvSpPr>
          <p:nvPr>
            <p:ph type="title"/>
          </p:nvPr>
        </p:nvSpPr>
        <p:spPr/>
        <p:txBody>
          <a:bodyPr/>
          <a:lstStyle/>
          <a:p>
            <a:r>
              <a:rPr lang="en-US" dirty="0" smtClean="0"/>
              <a:t>Consumer devices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38</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grpSp>
        <p:nvGrpSpPr>
          <p:cNvPr id="15" name="Group 14"/>
          <p:cNvGrpSpPr/>
          <p:nvPr/>
        </p:nvGrpSpPr>
        <p:grpSpPr>
          <a:xfrm>
            <a:off x="3048000" y="1718838"/>
            <a:ext cx="9144000" cy="5139162"/>
            <a:chOff x="3048000" y="1718838"/>
            <a:chExt cx="9144000" cy="5139162"/>
          </a:xfrm>
        </p:grpSpPr>
        <p:pic>
          <p:nvPicPr>
            <p:cNvPr id="7" name="Picture 6"/>
            <p:cNvPicPr>
              <a:picLocks noChangeAspect="1"/>
            </p:cNvPicPr>
            <p:nvPr/>
          </p:nvPicPr>
          <p:blipFill>
            <a:blip r:embed="rId3"/>
            <a:stretch>
              <a:fillRect/>
            </a:stretch>
          </p:blipFill>
          <p:spPr>
            <a:xfrm>
              <a:off x="3048000" y="1718838"/>
              <a:ext cx="9144000" cy="5139162"/>
            </a:xfrm>
            <a:prstGeom prst="rect">
              <a:avLst/>
            </a:prstGeom>
          </p:spPr>
        </p:pic>
        <p:sp>
          <p:nvSpPr>
            <p:cNvPr id="9" name="TextBox 8"/>
            <p:cNvSpPr txBox="1"/>
            <p:nvPr/>
          </p:nvSpPr>
          <p:spPr>
            <a:xfrm>
              <a:off x="3777371" y="1823781"/>
              <a:ext cx="1920043" cy="523220"/>
            </a:xfrm>
            <a:prstGeom prst="rect">
              <a:avLst/>
            </a:prstGeom>
            <a:solidFill>
              <a:schemeClr val="bg1"/>
            </a:solidFill>
          </p:spPr>
          <p:txBody>
            <a:bodyPr wrap="square" rtlCol="0">
              <a:spAutoFit/>
            </a:bodyPr>
            <a:lstStyle/>
            <a:p>
              <a:r>
                <a:rPr lang="en-US" sz="1400" b="1" dirty="0" smtClean="0"/>
                <a:t>Accelerometer Wristband</a:t>
              </a:r>
              <a:endParaRPr lang="en-US" sz="1400" b="1" dirty="0"/>
            </a:p>
          </p:txBody>
        </p:sp>
        <p:sp>
          <p:nvSpPr>
            <p:cNvPr id="10" name="TextBox 9"/>
            <p:cNvSpPr txBox="1"/>
            <p:nvPr/>
          </p:nvSpPr>
          <p:spPr>
            <a:xfrm>
              <a:off x="6820655" y="1823781"/>
              <a:ext cx="1426000" cy="307777"/>
            </a:xfrm>
            <a:prstGeom prst="rect">
              <a:avLst/>
            </a:prstGeom>
            <a:solidFill>
              <a:schemeClr val="bg1"/>
            </a:solidFill>
          </p:spPr>
          <p:txBody>
            <a:bodyPr wrap="square" rtlCol="0">
              <a:spAutoFit/>
            </a:bodyPr>
            <a:lstStyle/>
            <a:p>
              <a:r>
                <a:rPr lang="en-US" sz="1400" b="1" dirty="0" smtClean="0"/>
                <a:t>Snow Goggles</a:t>
              </a:r>
              <a:endParaRPr lang="en-US" sz="1400" b="1" dirty="0"/>
            </a:p>
          </p:txBody>
        </p:sp>
        <p:sp>
          <p:nvSpPr>
            <p:cNvPr id="11" name="TextBox 10"/>
            <p:cNvSpPr txBox="1"/>
            <p:nvPr/>
          </p:nvSpPr>
          <p:spPr>
            <a:xfrm>
              <a:off x="3407255" y="6355419"/>
              <a:ext cx="2290159" cy="307777"/>
            </a:xfrm>
            <a:prstGeom prst="rect">
              <a:avLst/>
            </a:prstGeom>
            <a:solidFill>
              <a:schemeClr val="bg1"/>
            </a:solidFill>
          </p:spPr>
          <p:txBody>
            <a:bodyPr wrap="square" rtlCol="0">
              <a:spAutoFit/>
            </a:bodyPr>
            <a:lstStyle/>
            <a:p>
              <a:r>
                <a:rPr lang="en-US" sz="1400" b="1" dirty="0" smtClean="0"/>
                <a:t>Track Activity and Sleep</a:t>
              </a:r>
              <a:endParaRPr lang="en-US" sz="1400" b="1" dirty="0"/>
            </a:p>
          </p:txBody>
        </p:sp>
        <p:sp>
          <p:nvSpPr>
            <p:cNvPr id="12" name="TextBox 11"/>
            <p:cNvSpPr txBox="1"/>
            <p:nvPr/>
          </p:nvSpPr>
          <p:spPr>
            <a:xfrm>
              <a:off x="6688505" y="6271465"/>
              <a:ext cx="1690300" cy="523220"/>
            </a:xfrm>
            <a:prstGeom prst="rect">
              <a:avLst/>
            </a:prstGeom>
            <a:solidFill>
              <a:schemeClr val="bg1"/>
            </a:solidFill>
          </p:spPr>
          <p:txBody>
            <a:bodyPr wrap="square" rtlCol="0">
              <a:spAutoFit/>
            </a:bodyPr>
            <a:lstStyle/>
            <a:p>
              <a:r>
                <a:rPr lang="en-US" sz="1400" b="1" dirty="0" smtClean="0"/>
                <a:t>Head mounted display/camera</a:t>
              </a:r>
              <a:endParaRPr lang="en-US" sz="1400" b="1" dirty="0"/>
            </a:p>
          </p:txBody>
        </p:sp>
        <p:sp>
          <p:nvSpPr>
            <p:cNvPr id="13" name="TextBox 12"/>
            <p:cNvSpPr txBox="1"/>
            <p:nvPr/>
          </p:nvSpPr>
          <p:spPr>
            <a:xfrm>
              <a:off x="9585624" y="1856849"/>
              <a:ext cx="1959931" cy="307777"/>
            </a:xfrm>
            <a:prstGeom prst="rect">
              <a:avLst/>
            </a:prstGeom>
            <a:solidFill>
              <a:schemeClr val="bg1"/>
            </a:solidFill>
          </p:spPr>
          <p:txBody>
            <a:bodyPr wrap="square" rtlCol="0">
              <a:spAutoFit/>
            </a:bodyPr>
            <a:lstStyle/>
            <a:p>
              <a:r>
                <a:rPr lang="en-US" sz="1400" b="1" dirty="0" smtClean="0"/>
                <a:t>Golf Swing analyzer</a:t>
              </a:r>
              <a:endParaRPr lang="en-US" sz="1400" b="1" dirty="0"/>
            </a:p>
          </p:txBody>
        </p:sp>
        <p:sp>
          <p:nvSpPr>
            <p:cNvPr id="14" name="TextBox 13"/>
            <p:cNvSpPr txBox="1"/>
            <p:nvPr/>
          </p:nvSpPr>
          <p:spPr>
            <a:xfrm>
              <a:off x="9855255" y="6271465"/>
              <a:ext cx="1690300" cy="523220"/>
            </a:xfrm>
            <a:prstGeom prst="rect">
              <a:avLst/>
            </a:prstGeom>
            <a:solidFill>
              <a:schemeClr val="bg1"/>
            </a:solidFill>
          </p:spPr>
          <p:txBody>
            <a:bodyPr wrap="square" rtlCol="0">
              <a:spAutoFit/>
            </a:bodyPr>
            <a:lstStyle/>
            <a:p>
              <a:r>
                <a:rPr lang="en-US" sz="1400" b="1" dirty="0" smtClean="0"/>
                <a:t>Monitors racket and player</a:t>
              </a:r>
              <a:endParaRPr lang="en-US" sz="1400" b="1" dirty="0"/>
            </a:p>
          </p:txBody>
        </p:sp>
      </p:grpSp>
    </p:spTree>
    <p:extLst>
      <p:ext uri="{BB962C8B-B14F-4D97-AF65-F5344CB8AC3E}">
        <p14:creationId xmlns:p14="http://schemas.microsoft.com/office/powerpoint/2010/main" val="2913501431"/>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3" y="818149"/>
            <a:ext cx="9316689" cy="498186"/>
          </a:xfrm>
        </p:spPr>
        <p:txBody>
          <a:bodyPr/>
          <a:lstStyle/>
          <a:p>
            <a:r>
              <a:rPr lang="en-US" sz="2000" dirty="0">
                <a:hlinkClick r:id="rId2"/>
              </a:rPr>
              <a:t>http://www.slideshare.net/Tricon_Infotech/big-data-for-big-sports</a:t>
            </a:r>
            <a:endParaRPr lang="en-US" sz="2000" dirty="0"/>
          </a:p>
          <a:p>
            <a:endParaRPr lang="en-US" sz="2000" dirty="0"/>
          </a:p>
        </p:txBody>
      </p:sp>
      <p:sp>
        <p:nvSpPr>
          <p:cNvPr id="3" name="Title 2"/>
          <p:cNvSpPr>
            <a:spLocks noGrp="1"/>
          </p:cNvSpPr>
          <p:nvPr>
            <p:ph type="title"/>
          </p:nvPr>
        </p:nvSpPr>
        <p:spPr/>
        <p:txBody>
          <a:bodyPr/>
          <a:lstStyle/>
          <a:p>
            <a:r>
              <a:rPr lang="en-US" dirty="0" smtClean="0"/>
              <a:t>SOCCER visualization</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39</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3"/>
          <a:srcRect l="4167" t="13357" r="5555" b="5097"/>
          <a:stretch/>
        </p:blipFill>
        <p:spPr>
          <a:xfrm>
            <a:off x="3808325" y="1182897"/>
            <a:ext cx="8383675" cy="5675103"/>
          </a:xfrm>
          <a:prstGeom prst="rect">
            <a:avLst/>
          </a:prstGeom>
        </p:spPr>
      </p:pic>
    </p:spTree>
    <p:extLst>
      <p:ext uri="{BB962C8B-B14F-4D97-AF65-F5344CB8AC3E}">
        <p14:creationId xmlns:p14="http://schemas.microsoft.com/office/powerpoint/2010/main" val="379874116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Understood to be very important</a:t>
            </a:r>
          </a:p>
          <a:p>
            <a:r>
              <a:rPr lang="en-US" dirty="0" smtClean="0"/>
              <a:t>In ~1990 Quants went to wall street; now they are becoming part of sports management</a:t>
            </a:r>
          </a:p>
          <a:p>
            <a:r>
              <a:rPr lang="en-US" dirty="0" smtClean="0"/>
              <a:t>Applicable to all fields but more prominent in some such as baseball</a:t>
            </a:r>
          </a:p>
          <a:p>
            <a:r>
              <a:rPr lang="en-US" dirty="0" smtClean="0"/>
              <a:t>Several data sources</a:t>
            </a:r>
          </a:p>
          <a:p>
            <a:pPr lvl="1"/>
            <a:r>
              <a:rPr lang="en-US" dirty="0" smtClean="0"/>
              <a:t>Statistics on actions within game</a:t>
            </a:r>
          </a:p>
          <a:p>
            <a:pPr lvl="1"/>
            <a:r>
              <a:rPr lang="en-US" dirty="0" smtClean="0"/>
              <a:t>Analysis of real-time video</a:t>
            </a:r>
          </a:p>
          <a:p>
            <a:pPr lvl="1"/>
            <a:r>
              <a:rPr lang="en-US" dirty="0" smtClean="0"/>
              <a:t>Signals from special position sensitive tags</a:t>
            </a:r>
          </a:p>
          <a:p>
            <a:pPr lvl="1"/>
            <a:r>
              <a:rPr lang="en-US" dirty="0" smtClean="0"/>
              <a:t>Custom instruments such as those in fitness wearables</a:t>
            </a:r>
          </a:p>
          <a:p>
            <a:r>
              <a:rPr lang="en-US" dirty="0" smtClean="0"/>
              <a:t>MIT Sloan Sports Analytics conference probably best source </a:t>
            </a:r>
            <a:r>
              <a:rPr lang="en-US" dirty="0"/>
              <a:t>of data </a:t>
            </a:r>
            <a:r>
              <a:rPr lang="en-US" dirty="0">
                <a:hlinkClick r:id="rId2"/>
              </a:rPr>
              <a:t>http://www.sloansportsconference.com</a:t>
            </a:r>
            <a:r>
              <a:rPr lang="en-US" dirty="0" smtClean="0">
                <a:hlinkClick r:id="rId2"/>
              </a:rPr>
              <a:t>/</a:t>
            </a:r>
            <a:r>
              <a:rPr lang="en-US" dirty="0" smtClean="0"/>
              <a:t> </a:t>
            </a:r>
          </a:p>
          <a:p>
            <a:r>
              <a:rPr lang="en-US" dirty="0"/>
              <a:t>Baseball’s </a:t>
            </a:r>
            <a:r>
              <a:rPr lang="en-US" dirty="0">
                <a:hlinkClick r:id="rId3"/>
              </a:rPr>
              <a:t>http://sabr.org</a:t>
            </a:r>
            <a:r>
              <a:rPr lang="en-US" dirty="0" smtClean="0">
                <a:hlinkClick r:id="rId3"/>
              </a:rPr>
              <a:t>/</a:t>
            </a:r>
            <a:r>
              <a:rPr lang="en-US" dirty="0" smtClean="0"/>
              <a:t> SABR (Society for American Baseball research) has an interesting conference and rich history</a:t>
            </a:r>
          </a:p>
          <a:p>
            <a:r>
              <a:rPr lang="en-US" dirty="0" smtClean="0"/>
              <a:t>Involves many stakeholders: players, fans, management, media, sports equipment manufacturers, country pride etc.</a:t>
            </a:r>
            <a:endParaRPr lang="en-US" dirty="0"/>
          </a:p>
        </p:txBody>
      </p:sp>
      <p:sp>
        <p:nvSpPr>
          <p:cNvPr id="3" name="Title 2"/>
          <p:cNvSpPr>
            <a:spLocks noGrp="1"/>
          </p:cNvSpPr>
          <p:nvPr>
            <p:ph type="title"/>
          </p:nvPr>
        </p:nvSpPr>
        <p:spPr/>
        <p:txBody>
          <a:bodyPr>
            <a:normAutofit fontScale="90000"/>
          </a:bodyPr>
          <a:lstStyle/>
          <a:p>
            <a:r>
              <a:rPr lang="en-US" dirty="0" smtClean="0"/>
              <a:t>Sports Analytics and Informatics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3111616895"/>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697567"/>
            <a:ext cx="9316689" cy="679057"/>
          </a:xfrm>
        </p:spPr>
        <p:txBody>
          <a:bodyPr/>
          <a:lstStyle/>
          <a:p>
            <a:r>
              <a:rPr lang="en-US" sz="1200" dirty="0">
                <a:hlinkClick r:id="rId2"/>
              </a:rPr>
              <a:t>http://</a:t>
            </a:r>
            <a:r>
              <a:rPr lang="en-US" sz="1200" dirty="0" smtClean="0">
                <a:hlinkClick r:id="rId2"/>
              </a:rPr>
              <a:t>www.sloansportsconference.com/wp-content/uploads/2014/06/Automated_Playbook_Generation.pdf</a:t>
            </a:r>
            <a:endParaRPr lang="en-US" sz="1200" dirty="0" smtClean="0"/>
          </a:p>
          <a:p>
            <a:r>
              <a:rPr lang="en-US" sz="1800" dirty="0">
                <a:hlinkClick r:id="rId3"/>
              </a:rPr>
              <a:t>http://autoscout.adsc.illinois.edu/publications/football-trajectory-dataset</a:t>
            </a:r>
            <a:r>
              <a:rPr lang="en-US" sz="1800" dirty="0" smtClean="0">
                <a:hlinkClick r:id="rId3"/>
              </a:rPr>
              <a:t>/</a:t>
            </a:r>
            <a:endParaRPr lang="en-US" sz="1800" dirty="0" smtClean="0"/>
          </a:p>
          <a:p>
            <a:r>
              <a:rPr lang="en-US" dirty="0" smtClean="0"/>
              <a:t>Computer vision and Machine learning to classify plays and then predict next one; players recognized from video</a:t>
            </a:r>
            <a:endParaRPr lang="en-US" dirty="0"/>
          </a:p>
        </p:txBody>
      </p:sp>
      <p:sp>
        <p:nvSpPr>
          <p:cNvPr id="3" name="Title 2"/>
          <p:cNvSpPr>
            <a:spLocks noGrp="1"/>
          </p:cNvSpPr>
          <p:nvPr>
            <p:ph type="title"/>
          </p:nvPr>
        </p:nvSpPr>
        <p:spPr/>
        <p:txBody>
          <a:bodyPr/>
          <a:lstStyle/>
          <a:p>
            <a:r>
              <a:rPr lang="en-US" dirty="0" smtClean="0"/>
              <a:t>American Football</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40</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4"/>
          <a:srcRect t="5250" b="2155"/>
          <a:stretch/>
        </p:blipFill>
        <p:spPr>
          <a:xfrm>
            <a:off x="3265714" y="2030553"/>
            <a:ext cx="6956809" cy="4827447"/>
          </a:xfrm>
          <a:prstGeom prst="rect">
            <a:avLst/>
          </a:prstGeom>
        </p:spPr>
      </p:pic>
    </p:spTree>
    <p:extLst>
      <p:ext uri="{BB962C8B-B14F-4D97-AF65-F5344CB8AC3E}">
        <p14:creationId xmlns:p14="http://schemas.microsoft.com/office/powerpoint/2010/main" val="1279851136"/>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NFL American </a:t>
            </a:r>
            <a:r>
              <a:rPr lang="en-US" dirty="0" smtClean="0"/>
              <a:t>football</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41</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a:blip r:embed="rId2"/>
          <a:stretch>
            <a:fillRect/>
          </a:stretch>
        </p:blipFill>
        <p:spPr>
          <a:xfrm>
            <a:off x="4260877" y="914400"/>
            <a:ext cx="7931123" cy="5943600"/>
          </a:xfrm>
          <a:prstGeom prst="rect">
            <a:avLst/>
          </a:prstGeom>
        </p:spPr>
      </p:pic>
      <p:sp>
        <p:nvSpPr>
          <p:cNvPr id="2" name="Content Placeholder 1"/>
          <p:cNvSpPr>
            <a:spLocks noGrp="1"/>
          </p:cNvSpPr>
          <p:nvPr>
            <p:ph idx="1"/>
          </p:nvPr>
        </p:nvSpPr>
        <p:spPr>
          <a:xfrm>
            <a:off x="2875312" y="6509308"/>
            <a:ext cx="5726078" cy="328316"/>
          </a:xfrm>
        </p:spPr>
        <p:txBody>
          <a:bodyPr/>
          <a:lstStyle/>
          <a:p>
            <a:r>
              <a:rPr lang="en-US" sz="1400" dirty="0"/>
              <a:t>http://www.slideshare.net/elew/sport-analytics-innovation</a:t>
            </a:r>
          </a:p>
        </p:txBody>
      </p:sp>
      <p:sp>
        <p:nvSpPr>
          <p:cNvPr id="8" name="Rectangle 7"/>
          <p:cNvSpPr/>
          <p:nvPr/>
        </p:nvSpPr>
        <p:spPr>
          <a:xfrm>
            <a:off x="4260877" y="545068"/>
            <a:ext cx="4737194" cy="369332"/>
          </a:xfrm>
          <a:prstGeom prst="rect">
            <a:avLst/>
          </a:prstGeom>
        </p:spPr>
        <p:txBody>
          <a:bodyPr wrap="none">
            <a:spAutoFit/>
          </a:bodyPr>
          <a:lstStyle/>
          <a:p>
            <a:r>
              <a:rPr lang="en-US" b="1" dirty="0"/>
              <a:t>Color represents completion percentage</a:t>
            </a:r>
          </a:p>
        </p:txBody>
      </p:sp>
    </p:spTree>
    <p:extLst>
      <p:ext uri="{BB962C8B-B14F-4D97-AF65-F5344CB8AC3E}">
        <p14:creationId xmlns:p14="http://schemas.microsoft.com/office/powerpoint/2010/main" val="3968080036"/>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818148"/>
            <a:ext cx="9316689" cy="478090"/>
          </a:xfrm>
        </p:spPr>
        <p:txBody>
          <a:bodyPr/>
          <a:lstStyle/>
          <a:p>
            <a:r>
              <a:rPr lang="en-US" dirty="0"/>
              <a:t>http://www.slideshare.net/elew/sport-analytics-innovation</a:t>
            </a:r>
          </a:p>
        </p:txBody>
      </p:sp>
      <p:sp>
        <p:nvSpPr>
          <p:cNvPr id="3" name="Title 2"/>
          <p:cNvSpPr>
            <a:spLocks noGrp="1"/>
          </p:cNvSpPr>
          <p:nvPr>
            <p:ph type="title"/>
          </p:nvPr>
        </p:nvSpPr>
        <p:spPr/>
        <p:txBody>
          <a:bodyPr>
            <a:normAutofit fontScale="90000"/>
          </a:bodyPr>
          <a:lstStyle/>
          <a:p>
            <a:r>
              <a:rPr lang="en-US" dirty="0" smtClean="0"/>
              <a:t>NBA Shooting location/success 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42</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grpSp>
        <p:nvGrpSpPr>
          <p:cNvPr id="9" name="Group 8"/>
          <p:cNvGrpSpPr/>
          <p:nvPr/>
        </p:nvGrpSpPr>
        <p:grpSpPr>
          <a:xfrm>
            <a:off x="2917211" y="1397320"/>
            <a:ext cx="9274789" cy="5460680"/>
            <a:chOff x="2917211" y="1397320"/>
            <a:chExt cx="9274789" cy="5460680"/>
          </a:xfrm>
        </p:grpSpPr>
        <p:pic>
          <p:nvPicPr>
            <p:cNvPr id="7" name="Picture 6"/>
            <p:cNvPicPr>
              <a:picLocks noChangeAspect="1"/>
            </p:cNvPicPr>
            <p:nvPr/>
          </p:nvPicPr>
          <p:blipFill rotWithShape="1">
            <a:blip r:embed="rId2"/>
            <a:srcRect t="23162"/>
            <a:stretch/>
          </p:blipFill>
          <p:spPr>
            <a:xfrm>
              <a:off x="2917211" y="1517301"/>
              <a:ext cx="9274789" cy="5340699"/>
            </a:xfrm>
            <a:prstGeom prst="rect">
              <a:avLst/>
            </a:prstGeom>
          </p:spPr>
        </p:pic>
        <p:sp>
          <p:nvSpPr>
            <p:cNvPr id="8" name="TextBox 7"/>
            <p:cNvSpPr txBox="1"/>
            <p:nvPr/>
          </p:nvSpPr>
          <p:spPr>
            <a:xfrm>
              <a:off x="9967965" y="1397320"/>
              <a:ext cx="2224035" cy="1077218"/>
            </a:xfrm>
            <a:prstGeom prst="rect">
              <a:avLst/>
            </a:prstGeom>
            <a:solidFill>
              <a:schemeClr val="bg1"/>
            </a:solidFill>
          </p:spPr>
          <p:txBody>
            <a:bodyPr wrap="square" rtlCol="0">
              <a:spAutoFit/>
            </a:bodyPr>
            <a:lstStyle/>
            <a:p>
              <a:r>
                <a:rPr lang="en-US" sz="1600" dirty="0" smtClean="0"/>
                <a:t>Jose Calderon </a:t>
              </a:r>
              <a:br>
                <a:rPr lang="en-US" sz="1600" dirty="0" smtClean="0"/>
              </a:br>
              <a:r>
                <a:rPr lang="en-US" sz="1600" dirty="0" smtClean="0"/>
                <a:t>2012-2013</a:t>
              </a:r>
            </a:p>
            <a:p>
              <a:r>
                <a:rPr lang="en-US" sz="1600" dirty="0" smtClean="0"/>
                <a:t>One of the best pure shooters in NBA</a:t>
              </a:r>
              <a:endParaRPr lang="en-US" sz="1600" dirty="0"/>
            </a:p>
          </p:txBody>
        </p:sp>
      </p:grpSp>
    </p:spTree>
    <p:extLst>
      <p:ext uri="{BB962C8B-B14F-4D97-AF65-F5344CB8AC3E}">
        <p14:creationId xmlns:p14="http://schemas.microsoft.com/office/powerpoint/2010/main" val="308647290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11545"/>
          <a:stretch/>
        </p:blipFill>
        <p:spPr>
          <a:xfrm>
            <a:off x="2875311" y="682129"/>
            <a:ext cx="9316689" cy="6175871"/>
          </a:xfrm>
          <a:prstGeom prst="rect">
            <a:avLst/>
          </a:prstGeom>
        </p:spPr>
      </p:pic>
      <p:sp>
        <p:nvSpPr>
          <p:cNvPr id="2" name="Content Placeholder 1"/>
          <p:cNvSpPr>
            <a:spLocks noGrp="1"/>
          </p:cNvSpPr>
          <p:nvPr>
            <p:ph idx="1"/>
          </p:nvPr>
        </p:nvSpPr>
        <p:spPr>
          <a:xfrm>
            <a:off x="2875311" y="6441582"/>
            <a:ext cx="9316689" cy="367558"/>
          </a:xfrm>
          <a:solidFill>
            <a:schemeClr val="bg1"/>
          </a:solidFill>
        </p:spPr>
        <p:txBody>
          <a:bodyPr/>
          <a:lstStyle/>
          <a:p>
            <a:r>
              <a:rPr lang="en-US" sz="1600" dirty="0"/>
              <a:t>http://www.slideshare.net/elew/sport-analytics-innovation</a:t>
            </a:r>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43</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
        <p:nvSpPr>
          <p:cNvPr id="9" name="Title 2"/>
          <p:cNvSpPr>
            <a:spLocks noGrp="1"/>
          </p:cNvSpPr>
          <p:nvPr>
            <p:ph type="title"/>
          </p:nvPr>
        </p:nvSpPr>
        <p:spPr/>
        <p:txBody>
          <a:bodyPr>
            <a:normAutofit fontScale="90000"/>
          </a:bodyPr>
          <a:lstStyle/>
          <a:p>
            <a:r>
              <a:rPr lang="en-US" dirty="0" smtClean="0"/>
              <a:t>NBA Shooting location/success IV</a:t>
            </a:r>
            <a:endParaRPr lang="en-US" dirty="0"/>
          </a:p>
        </p:txBody>
      </p:sp>
    </p:spTree>
    <p:extLst>
      <p:ext uri="{BB962C8B-B14F-4D97-AF65-F5344CB8AC3E}">
        <p14:creationId xmlns:p14="http://schemas.microsoft.com/office/powerpoint/2010/main" val="741668665"/>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0" y="656501"/>
            <a:ext cx="9316689" cy="776483"/>
          </a:xfrm>
        </p:spPr>
        <p:txBody>
          <a:bodyPr/>
          <a:lstStyle/>
          <a:p>
            <a:r>
              <a:rPr lang="en-US" sz="1800" dirty="0"/>
              <a:t>http://www.sloansportsconference.com/wp-content/uploads/2012/02/Goldsberry_Sloan_Submission.pdf</a:t>
            </a:r>
          </a:p>
        </p:txBody>
      </p:sp>
      <p:sp>
        <p:nvSpPr>
          <p:cNvPr id="3" name="Title 2"/>
          <p:cNvSpPr>
            <a:spLocks noGrp="1"/>
          </p:cNvSpPr>
          <p:nvPr>
            <p:ph type="title"/>
          </p:nvPr>
        </p:nvSpPr>
        <p:spPr/>
        <p:txBody>
          <a:bodyPr/>
          <a:lstStyle/>
          <a:p>
            <a:r>
              <a:rPr lang="en-US" dirty="0" smtClean="0"/>
              <a:t>Comparing 4 NBA players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44</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2"/>
          <a:srcRect l="4273" t="11377" r="17164" b="18082"/>
          <a:stretch/>
        </p:blipFill>
        <p:spPr>
          <a:xfrm>
            <a:off x="2875311" y="1206085"/>
            <a:ext cx="9316689" cy="5651915"/>
          </a:xfrm>
          <a:prstGeom prst="rect">
            <a:avLst/>
          </a:prstGeom>
        </p:spPr>
      </p:pic>
    </p:spTree>
    <p:extLst>
      <p:ext uri="{BB962C8B-B14F-4D97-AF65-F5344CB8AC3E}">
        <p14:creationId xmlns:p14="http://schemas.microsoft.com/office/powerpoint/2010/main" val="1217950419"/>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5311" y="1"/>
            <a:ext cx="9316689" cy="560226"/>
          </a:xfrm>
        </p:spPr>
        <p:txBody>
          <a:bodyPr>
            <a:normAutofit fontScale="90000"/>
          </a:bodyPr>
          <a:lstStyle/>
          <a:p>
            <a:r>
              <a:rPr lang="en-US" dirty="0" smtClean="0"/>
              <a:t>TENNIS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45</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9" name="Picture 8"/>
          <p:cNvPicPr>
            <a:picLocks noChangeAspect="1"/>
          </p:cNvPicPr>
          <p:nvPr/>
        </p:nvPicPr>
        <p:blipFill>
          <a:blip r:embed="rId2"/>
          <a:stretch>
            <a:fillRect/>
          </a:stretch>
        </p:blipFill>
        <p:spPr>
          <a:xfrm>
            <a:off x="3837904" y="560226"/>
            <a:ext cx="8354096" cy="6260577"/>
          </a:xfrm>
          <a:prstGeom prst="rect">
            <a:avLst/>
          </a:prstGeom>
        </p:spPr>
      </p:pic>
      <p:sp>
        <p:nvSpPr>
          <p:cNvPr id="2" name="Content Placeholder 1"/>
          <p:cNvSpPr>
            <a:spLocks noGrp="1"/>
          </p:cNvSpPr>
          <p:nvPr>
            <p:ph idx="1"/>
          </p:nvPr>
        </p:nvSpPr>
        <p:spPr>
          <a:xfrm>
            <a:off x="2955698" y="6094416"/>
            <a:ext cx="5796416" cy="829783"/>
          </a:xfrm>
          <a:solidFill>
            <a:schemeClr val="bg1"/>
          </a:solidFill>
        </p:spPr>
        <p:txBody>
          <a:bodyPr/>
          <a:lstStyle/>
          <a:p>
            <a:r>
              <a:rPr lang="en-US" dirty="0"/>
              <a:t>http://www.slideshare.net/elew/sport-analytics-innovation</a:t>
            </a:r>
          </a:p>
        </p:txBody>
      </p:sp>
    </p:spTree>
    <p:extLst>
      <p:ext uri="{BB962C8B-B14F-4D97-AF65-F5344CB8AC3E}">
        <p14:creationId xmlns:p14="http://schemas.microsoft.com/office/powerpoint/2010/main" val="3608832018"/>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660552"/>
            <a:ext cx="9316689" cy="1766567"/>
          </a:xfrm>
        </p:spPr>
        <p:txBody>
          <a:bodyPr/>
          <a:lstStyle/>
          <a:p>
            <a:r>
              <a:rPr lang="en-US" dirty="0">
                <a:hlinkClick r:id="rId2"/>
              </a:rPr>
              <a:t>http://</a:t>
            </a:r>
            <a:r>
              <a:rPr lang="en-US" dirty="0" smtClean="0">
                <a:hlinkClick r:id="rId2"/>
              </a:rPr>
              <a:t>www.trakus.com/technology.asp#tNetText</a:t>
            </a:r>
            <a:endParaRPr lang="en-US" dirty="0" smtClean="0"/>
          </a:p>
          <a:p>
            <a:r>
              <a:rPr lang="en-US" dirty="0" smtClean="0"/>
              <a:t>More </a:t>
            </a:r>
            <a:r>
              <a:rPr lang="en-US" dirty="0"/>
              <a:t>accurate and immediate than GPS or other positioning techniques, the </a:t>
            </a:r>
            <a:r>
              <a:rPr lang="en-US" dirty="0" err="1"/>
              <a:t>Trakus</a:t>
            </a:r>
            <a:r>
              <a:rPr lang="en-US" dirty="0"/>
              <a:t> system uses proprietary wireless communications to track tags fitted into each horse’s saddlecloth during live racing</a:t>
            </a:r>
            <a:r>
              <a:rPr lang="en-US" dirty="0" smtClean="0"/>
              <a:t>.</a:t>
            </a:r>
            <a:endParaRPr lang="en-US" dirty="0"/>
          </a:p>
        </p:txBody>
      </p:sp>
      <p:sp>
        <p:nvSpPr>
          <p:cNvPr id="3" name="Title 2"/>
          <p:cNvSpPr>
            <a:spLocks noGrp="1"/>
          </p:cNvSpPr>
          <p:nvPr>
            <p:ph type="title"/>
          </p:nvPr>
        </p:nvSpPr>
        <p:spPr/>
        <p:txBody>
          <a:bodyPr/>
          <a:lstStyle/>
          <a:p>
            <a:r>
              <a:rPr lang="en-US" dirty="0" smtClean="0"/>
              <a:t>HORSE RACING</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46</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rotWithShape="1">
          <a:blip r:embed="rId3"/>
          <a:srcRect l="8334" t="3086" r="9722"/>
          <a:stretch/>
        </p:blipFill>
        <p:spPr>
          <a:xfrm>
            <a:off x="6197600" y="2427119"/>
            <a:ext cx="5994400" cy="4430881"/>
          </a:xfrm>
          <a:prstGeom prst="rect">
            <a:avLst/>
          </a:prstGeom>
        </p:spPr>
      </p:pic>
      <p:sp>
        <p:nvSpPr>
          <p:cNvPr id="8" name="Rectangle 7"/>
          <p:cNvSpPr/>
          <p:nvPr/>
        </p:nvSpPr>
        <p:spPr>
          <a:xfrm>
            <a:off x="3048000" y="2967335"/>
            <a:ext cx="3149600" cy="1754326"/>
          </a:xfrm>
          <a:prstGeom prst="rect">
            <a:avLst/>
          </a:prstGeom>
        </p:spPr>
        <p:txBody>
          <a:bodyPr wrap="square">
            <a:spAutoFit/>
          </a:bodyPr>
          <a:lstStyle/>
          <a:p>
            <a:r>
              <a:rPr lang="en-US" dirty="0"/>
              <a:t>The durable, lightweight tag weighs 2.8 ounces (86 g) and it has the profile and size of a credit card or PCMCIA computer card, about 2 x 3 inches.</a:t>
            </a:r>
          </a:p>
        </p:txBody>
      </p:sp>
    </p:spTree>
    <p:extLst>
      <p:ext uri="{BB962C8B-B14F-4D97-AF65-F5344CB8AC3E}">
        <p14:creationId xmlns:p14="http://schemas.microsoft.com/office/powerpoint/2010/main" val="6825857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We will see three source types for data</a:t>
            </a:r>
          </a:p>
          <a:p>
            <a:pPr lvl="1"/>
            <a:r>
              <a:rPr lang="en-US" dirty="0" smtClean="0"/>
              <a:t>Very </a:t>
            </a:r>
            <a:r>
              <a:rPr lang="en-US" b="1" dirty="0" smtClean="0"/>
              <a:t>precise numerical data </a:t>
            </a:r>
            <a:r>
              <a:rPr lang="en-US" dirty="0" smtClean="0"/>
              <a:t>on game results, athlete performances etc.</a:t>
            </a:r>
          </a:p>
          <a:p>
            <a:pPr lvl="1"/>
            <a:r>
              <a:rPr lang="en-US" dirty="0" smtClean="0"/>
              <a:t>Use of </a:t>
            </a:r>
            <a:r>
              <a:rPr lang="en-US" b="1" dirty="0" smtClean="0"/>
              <a:t>sensors</a:t>
            </a:r>
            <a:r>
              <a:rPr lang="en-US" dirty="0" smtClean="0"/>
              <a:t> that are tracked (position, acceleration, physical condition etc.)</a:t>
            </a:r>
          </a:p>
          <a:p>
            <a:pPr lvl="1"/>
            <a:r>
              <a:rPr lang="en-US" b="1" dirty="0" smtClean="0"/>
              <a:t>Video</a:t>
            </a:r>
            <a:r>
              <a:rPr lang="en-US" dirty="0" smtClean="0"/>
              <a:t> where image processing used to extract information</a:t>
            </a:r>
          </a:p>
          <a:p>
            <a:r>
              <a:rPr lang="en-US" dirty="0" smtClean="0"/>
              <a:t>Some results are used to predict results and make decisions on players or game play (e.g. which relief pitcher to use in baseball or which offensive play to use in NFL)</a:t>
            </a:r>
          </a:p>
          <a:p>
            <a:pPr lvl="1"/>
            <a:r>
              <a:rPr lang="en-US" dirty="0" smtClean="0"/>
              <a:t>These analyses use probabilities of course; chose the play that is most likely to succeed</a:t>
            </a:r>
          </a:p>
          <a:p>
            <a:r>
              <a:rPr lang="en-US" dirty="0" smtClean="0"/>
              <a:t>Other results are used for “spatial visualization” e.g. to map where field goal throws are successful in NBA or where passing plays are successful in NFL.</a:t>
            </a:r>
          </a:p>
          <a:p>
            <a:pPr lvl="1"/>
            <a:endParaRPr lang="en-US" dirty="0"/>
          </a:p>
        </p:txBody>
      </p:sp>
      <p:sp>
        <p:nvSpPr>
          <p:cNvPr id="3" name="Title 2"/>
          <p:cNvSpPr>
            <a:spLocks noGrp="1"/>
          </p:cNvSpPr>
          <p:nvPr>
            <p:ph type="title"/>
          </p:nvPr>
        </p:nvSpPr>
        <p:spPr/>
        <p:txBody>
          <a:bodyPr/>
          <a:lstStyle/>
          <a:p>
            <a:r>
              <a:rPr lang="en-US" dirty="0" smtClean="0"/>
              <a:t>Some Broad Trends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5</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148004293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Baseball Examples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6</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700" y="771525"/>
            <a:ext cx="8115300" cy="6086475"/>
          </a:xfrm>
          <a:prstGeom prst="rect">
            <a:avLst/>
          </a:prstGeom>
        </p:spPr>
      </p:pic>
      <p:pic>
        <p:nvPicPr>
          <p:cNvPr id="1026" name="Picture 2" descr="http://www.sfexaminer.com/imager/ryan-vogelsong-above-and-jeremy-affeldt-are-on-the-pitching-roster-on-the/b/original/2321937/ac09/vogel1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00" y="771525"/>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22336"/>
            <a:ext cx="5746474" cy="6902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573" y="2182262"/>
            <a:ext cx="7054163" cy="46980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oximages.newyork1.vip.townnews.com/newsadvance.com/content/tncms/assets/v3/editorial/8/91/891ba20e-c28b-11e2-a013-001a4bcf6878/519c34ce5c099.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771650"/>
            <a:ext cx="9144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1362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fade">
                                      <p:cBhvr>
                                        <p:cTn id="21" dur="1000"/>
                                        <p:tgtEl>
                                          <p:spTgt spid="1030"/>
                                        </p:tgtEl>
                                      </p:cBhvr>
                                    </p:animEffect>
                                    <p:anim calcmode="lin" valueType="num">
                                      <p:cBhvr>
                                        <p:cTn id="22" dur="1000" fill="hold"/>
                                        <p:tgtEl>
                                          <p:spTgt spid="1030"/>
                                        </p:tgtEl>
                                        <p:attrNameLst>
                                          <p:attrName>ppt_x</p:attrName>
                                        </p:attrNameLst>
                                      </p:cBhvr>
                                      <p:tavLst>
                                        <p:tav tm="0">
                                          <p:val>
                                            <p:strVal val="#ppt_x"/>
                                          </p:val>
                                        </p:tav>
                                        <p:tav tm="100000">
                                          <p:val>
                                            <p:strVal val="#ppt_x"/>
                                          </p:val>
                                        </p:tav>
                                      </p:tavLst>
                                    </p:anim>
                                    <p:anim calcmode="lin" valueType="num">
                                      <p:cBhvr>
                                        <p:cTn id="23"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2"/>
                                        </p:tgtEl>
                                        <p:attrNameLst>
                                          <p:attrName>style.visibility</p:attrName>
                                        </p:attrNameLst>
                                      </p:cBhvr>
                                      <p:to>
                                        <p:strVal val="visible"/>
                                      </p:to>
                                    </p:set>
                                    <p:animEffect transition="in" filter="fade">
                                      <p:cBhvr>
                                        <p:cTn id="28" dur="1000"/>
                                        <p:tgtEl>
                                          <p:spTgt spid="1032"/>
                                        </p:tgtEl>
                                      </p:cBhvr>
                                    </p:animEffect>
                                    <p:anim calcmode="lin" valueType="num">
                                      <p:cBhvr>
                                        <p:cTn id="29" dur="1000" fill="hold"/>
                                        <p:tgtEl>
                                          <p:spTgt spid="1032"/>
                                        </p:tgtEl>
                                        <p:attrNameLst>
                                          <p:attrName>ppt_x</p:attrName>
                                        </p:attrNameLst>
                                      </p:cBhvr>
                                      <p:tavLst>
                                        <p:tav tm="0">
                                          <p:val>
                                            <p:strVal val="#ppt_x"/>
                                          </p:val>
                                        </p:tav>
                                        <p:tav tm="100000">
                                          <p:val>
                                            <p:strVal val="#ppt_x"/>
                                          </p:val>
                                        </p:tav>
                                      </p:tavLst>
                                    </p:anim>
                                    <p:anim calcmode="lin" valueType="num">
                                      <p:cBhvr>
                                        <p:cTn id="30"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hlinkClick r:id="rId2"/>
              </a:rPr>
              <a:t>http://</a:t>
            </a:r>
            <a:r>
              <a:rPr lang="en-US" dirty="0" smtClean="0">
                <a:hlinkClick r:id="rId2"/>
              </a:rPr>
              <a:t>en.wikipedia.org/wiki/Sabermetrics</a:t>
            </a:r>
            <a:endParaRPr lang="en-US" dirty="0" smtClean="0"/>
          </a:p>
          <a:p>
            <a:r>
              <a:rPr lang="en-US" b="1" dirty="0" smtClean="0"/>
              <a:t>Sabermetrics</a:t>
            </a:r>
            <a:r>
              <a:rPr lang="en-US" dirty="0" smtClean="0"/>
              <a:t> </a:t>
            </a:r>
            <a:r>
              <a:rPr lang="en-US" dirty="0"/>
              <a:t>is the empirical analysis of baseball, especially baseball statistics that measure in-game activity. The term is derived from the acronym SABR, which stands for the Society for American Baseball Research </a:t>
            </a:r>
            <a:r>
              <a:rPr lang="en-US" dirty="0">
                <a:hlinkClick r:id="rId3"/>
              </a:rPr>
              <a:t>http://sabr.org</a:t>
            </a:r>
            <a:r>
              <a:rPr lang="en-US" dirty="0" smtClean="0">
                <a:hlinkClick r:id="rId3"/>
              </a:rPr>
              <a:t>/</a:t>
            </a:r>
            <a:r>
              <a:rPr lang="en-US" dirty="0" smtClean="0"/>
              <a:t>. </a:t>
            </a:r>
          </a:p>
          <a:p>
            <a:pPr lvl="1"/>
            <a:r>
              <a:rPr lang="en-US" dirty="0" smtClean="0"/>
              <a:t>It </a:t>
            </a:r>
            <a:r>
              <a:rPr lang="en-US" dirty="0"/>
              <a:t>was coined by Bill James, who is one of its pioneers and is often considered its most prominent advocate and public face</a:t>
            </a:r>
            <a:r>
              <a:rPr lang="en-US" dirty="0" smtClean="0"/>
              <a:t>.</a:t>
            </a:r>
          </a:p>
          <a:p>
            <a:r>
              <a:rPr lang="en-US" dirty="0" err="1"/>
              <a:t>Sabermetricians</a:t>
            </a:r>
            <a:r>
              <a:rPr lang="en-US" dirty="0"/>
              <a:t> frequently question traditional measures of baseball skill. For instance, they doubt that batting average is as useful as conventional wisdom says it is because team batting average provides a relatively poor </a:t>
            </a:r>
            <a:r>
              <a:rPr lang="en-US" dirty="0" smtClean="0"/>
              <a:t>predictor </a:t>
            </a:r>
            <a:r>
              <a:rPr lang="en-US" dirty="0"/>
              <a:t>for team runs scored</a:t>
            </a:r>
            <a:r>
              <a:rPr lang="en-US" dirty="0" smtClean="0"/>
              <a:t>. </a:t>
            </a:r>
          </a:p>
          <a:p>
            <a:pPr lvl="1"/>
            <a:r>
              <a:rPr lang="en-US" dirty="0" smtClean="0"/>
              <a:t>Sabermetric </a:t>
            </a:r>
            <a:r>
              <a:rPr lang="en-US" dirty="0"/>
              <a:t>reasoning would say that runs win ballgames, and that a good measure of a player's worth is his ability to help his team score more runs than the opposing team. </a:t>
            </a:r>
            <a:endParaRPr lang="en-US" dirty="0" smtClean="0"/>
          </a:p>
          <a:p>
            <a:r>
              <a:rPr lang="en-US" dirty="0"/>
              <a:t>Use </a:t>
            </a:r>
            <a:r>
              <a:rPr lang="en-US" b="1" dirty="0" smtClean="0"/>
              <a:t>VORP</a:t>
            </a:r>
            <a:r>
              <a:rPr lang="en-US" dirty="0" smtClean="0"/>
              <a:t> or </a:t>
            </a:r>
            <a:r>
              <a:rPr lang="en-US" b="1" dirty="0" smtClean="0"/>
              <a:t>Value </a:t>
            </a:r>
            <a:r>
              <a:rPr lang="en-US" b="1" dirty="0"/>
              <a:t>over replacement </a:t>
            </a:r>
            <a:r>
              <a:rPr lang="en-US" b="1" dirty="0" smtClean="0"/>
              <a:t>player </a:t>
            </a:r>
            <a:r>
              <a:rPr lang="en-US" dirty="0" smtClean="0"/>
              <a:t>to measure value of individual players</a:t>
            </a:r>
            <a:endParaRPr lang="en-US" dirty="0"/>
          </a:p>
        </p:txBody>
      </p:sp>
      <p:sp>
        <p:nvSpPr>
          <p:cNvPr id="3" name="Title 2"/>
          <p:cNvSpPr>
            <a:spLocks noGrp="1"/>
          </p:cNvSpPr>
          <p:nvPr>
            <p:ph type="title"/>
          </p:nvPr>
        </p:nvSpPr>
        <p:spPr/>
        <p:txBody>
          <a:bodyPr/>
          <a:lstStyle/>
          <a:p>
            <a:r>
              <a:rPr lang="en-US" dirty="0" err="1" smtClean="0"/>
              <a:t>SAbermetrics</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7</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331375072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5311" y="818147"/>
            <a:ext cx="9316689" cy="1774328"/>
          </a:xfrm>
        </p:spPr>
        <p:txBody>
          <a:bodyPr/>
          <a:lstStyle/>
          <a:p>
            <a:r>
              <a:rPr lang="en-US" dirty="0" err="1" smtClean="0"/>
              <a:t>Moneyball</a:t>
            </a:r>
            <a:r>
              <a:rPr lang="en-US" dirty="0"/>
              <a:t>: The Art of Winning an Unfair Game is a book by Michael Lewis, published in 2003, and </a:t>
            </a:r>
            <a:r>
              <a:rPr lang="en-US" dirty="0" smtClean="0"/>
              <a:t>2011 Film starring Brad Pitt</a:t>
            </a:r>
          </a:p>
          <a:p>
            <a:r>
              <a:rPr lang="en-US" dirty="0" smtClean="0"/>
              <a:t>2002 </a:t>
            </a:r>
            <a:r>
              <a:rPr lang="en-US" dirty="0"/>
              <a:t>Oakland Athletics </a:t>
            </a:r>
            <a:r>
              <a:rPr lang="en-US" dirty="0" smtClean="0"/>
              <a:t>finished </a:t>
            </a:r>
            <a:r>
              <a:rPr lang="en-US" dirty="0"/>
              <a:t>first in the American League West with a record of </a:t>
            </a:r>
            <a:r>
              <a:rPr lang="en-US" dirty="0" smtClean="0"/>
              <a:t>103-59</a:t>
            </a:r>
          </a:p>
          <a:p>
            <a:r>
              <a:rPr lang="en-US" dirty="0" smtClean="0"/>
              <a:t>Billy </a:t>
            </a:r>
            <a:r>
              <a:rPr lang="en-US" dirty="0" err="1" smtClean="0"/>
              <a:t>Beane</a:t>
            </a:r>
            <a:r>
              <a:rPr lang="en-US" dirty="0" smtClean="0"/>
              <a:t> general manager used </a:t>
            </a:r>
            <a:r>
              <a:rPr lang="en-US" b="1" dirty="0" smtClean="0"/>
              <a:t>sabermetrics</a:t>
            </a:r>
            <a:r>
              <a:rPr lang="en-US" dirty="0" smtClean="0"/>
              <a:t> and farm system</a:t>
            </a:r>
            <a:endParaRPr lang="en-US" dirty="0"/>
          </a:p>
        </p:txBody>
      </p:sp>
      <p:sp>
        <p:nvSpPr>
          <p:cNvPr id="3" name="Title 2"/>
          <p:cNvSpPr>
            <a:spLocks noGrp="1"/>
          </p:cNvSpPr>
          <p:nvPr>
            <p:ph type="title"/>
          </p:nvPr>
        </p:nvSpPr>
        <p:spPr/>
        <p:txBody>
          <a:bodyPr/>
          <a:lstStyle/>
          <a:p>
            <a:r>
              <a:rPr lang="en-US" dirty="0" err="1" smtClean="0"/>
              <a:t>Moneyball</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8</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pic>
        <p:nvPicPr>
          <p:cNvPr id="10" name="Picture 9"/>
          <p:cNvPicPr>
            <a:picLocks noChangeAspect="1"/>
          </p:cNvPicPr>
          <p:nvPr/>
        </p:nvPicPr>
        <p:blipFill>
          <a:blip r:embed="rId2"/>
          <a:stretch>
            <a:fillRect/>
          </a:stretch>
        </p:blipFill>
        <p:spPr>
          <a:xfrm>
            <a:off x="3278651" y="3006335"/>
            <a:ext cx="2657475" cy="3829050"/>
          </a:xfrm>
          <a:prstGeom prst="rect">
            <a:avLst/>
          </a:prstGeom>
        </p:spPr>
      </p:pic>
      <p:pic>
        <p:nvPicPr>
          <p:cNvPr id="1032" name="Picture 8" descr="http://upload.wikimedia.org/wikipedia/commons/thumb/a/ae/MONEYBALLchart.png/467px-MONEYBALLch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005" y="2743201"/>
            <a:ext cx="623899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89697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This is a book by Vince </a:t>
            </a:r>
            <a:r>
              <a:rPr lang="en-US" dirty="0" err="1" smtClean="0"/>
              <a:t>Gennaro</a:t>
            </a:r>
            <a:r>
              <a:rPr lang="en-US" dirty="0" smtClean="0"/>
              <a:t> that does not incorporate sophisticated statistics but does define and describe baseball as a business with a nontrivial economic model that has </a:t>
            </a:r>
            <a:r>
              <a:rPr lang="en-US" dirty="0" err="1" smtClean="0"/>
              <a:t>tio</a:t>
            </a:r>
            <a:r>
              <a:rPr lang="en-US" dirty="0" smtClean="0"/>
              <a:t> be considered in analytics as a players value depends on this model.</a:t>
            </a:r>
          </a:p>
          <a:p>
            <a:pPr lvl="1"/>
            <a:r>
              <a:rPr lang="en-US" dirty="0" smtClean="0"/>
              <a:t>Note in e-commerce and web search analysis, the fact that real criterion for success was economic strategies balancing user happiness versus amount of dollars from sales led to non trivial problems.</a:t>
            </a:r>
          </a:p>
          <a:p>
            <a:r>
              <a:rPr lang="en-US" dirty="0" smtClean="0"/>
              <a:t>Different teams have different economic models due to different fan characteristics: size, expectations (of winning).</a:t>
            </a:r>
          </a:p>
          <a:p>
            <a:pPr lvl="1"/>
            <a:r>
              <a:rPr lang="en-US" dirty="0" smtClean="0"/>
              <a:t>Fans include those that go to ballpark plus those that watch on various media outlets that include TV and Internet</a:t>
            </a:r>
          </a:p>
          <a:p>
            <a:pPr lvl="1"/>
            <a:r>
              <a:rPr lang="en-US" dirty="0" smtClean="0"/>
              <a:t>Yankees has highest team value and highest fan interest summing all revenue sources</a:t>
            </a:r>
          </a:p>
          <a:p>
            <a:r>
              <a:rPr lang="en-US" dirty="0" smtClean="0"/>
              <a:t>There is a relationship between winning and attendance and hence winning and revenues</a:t>
            </a:r>
          </a:p>
          <a:p>
            <a:pPr lvl="1"/>
            <a:r>
              <a:rPr lang="en-US" dirty="0" smtClean="0"/>
              <a:t>Appearing in post season makes an important revenue difference and that requires winning!</a:t>
            </a:r>
            <a:endParaRPr lang="en-US" dirty="0"/>
          </a:p>
        </p:txBody>
      </p:sp>
      <p:sp>
        <p:nvSpPr>
          <p:cNvPr id="3" name="Title 2"/>
          <p:cNvSpPr>
            <a:spLocks noGrp="1"/>
          </p:cNvSpPr>
          <p:nvPr>
            <p:ph type="title"/>
          </p:nvPr>
        </p:nvSpPr>
        <p:spPr/>
        <p:txBody>
          <a:bodyPr/>
          <a:lstStyle/>
          <a:p>
            <a:r>
              <a:rPr lang="en-US" dirty="0" smtClean="0"/>
              <a:t>Diamond dollars I</a:t>
            </a:r>
            <a:endParaRPr lang="en-US" dirty="0"/>
          </a:p>
        </p:txBody>
      </p:sp>
      <p:sp>
        <p:nvSpPr>
          <p:cNvPr id="4" name="Footer Placeholder 3"/>
          <p:cNvSpPr>
            <a:spLocks noGrp="1"/>
          </p:cNvSpPr>
          <p:nvPr>
            <p:ph type="ftr" sz="quarter" idx="11"/>
          </p:nvPr>
        </p:nvSpPr>
        <p:spPr/>
        <p:txBody>
          <a:bodyPr/>
          <a:lstStyle/>
          <a:p>
            <a:r>
              <a:rPr lang="en-US" smtClean="0">
                <a:solidFill>
                  <a:prstClr val="black"/>
                </a:solidFill>
              </a:rPr>
              <a:t>Sports Analytics</a:t>
            </a:r>
            <a:endParaRPr lang="en-US" dirty="0">
              <a:solidFill>
                <a:prstClr val="black"/>
              </a:solidFill>
            </a:endParaRPr>
          </a:p>
        </p:txBody>
      </p:sp>
      <p:sp>
        <p:nvSpPr>
          <p:cNvPr id="5" name="Slide Number Placeholder 4"/>
          <p:cNvSpPr>
            <a:spLocks noGrp="1"/>
          </p:cNvSpPr>
          <p:nvPr>
            <p:ph type="sldNum" sz="quarter" idx="12"/>
          </p:nvPr>
        </p:nvSpPr>
        <p:spPr/>
        <p:txBody>
          <a:bodyPr/>
          <a:lstStyle/>
          <a:p>
            <a:fld id="{39B2FC35-689C-482B-881D-27C85BFD1D21}" type="slidenum">
              <a:rPr lang="en-US" smtClean="0">
                <a:solidFill>
                  <a:prstClr val="black"/>
                </a:solidFill>
              </a:rPr>
              <a:pPr/>
              <a:t>9</a:t>
            </a:fld>
            <a:endParaRPr lang="en-US" dirty="0">
              <a:solidFill>
                <a:prstClr val="black"/>
              </a:solidFill>
            </a:endParaRPr>
          </a:p>
        </p:txBody>
      </p:sp>
      <p:sp>
        <p:nvSpPr>
          <p:cNvPr id="6" name="Date Placeholder 5"/>
          <p:cNvSpPr>
            <a:spLocks noGrp="1"/>
          </p:cNvSpPr>
          <p:nvPr>
            <p:ph type="dt" sz="half" idx="10"/>
          </p:nvPr>
        </p:nvSpPr>
        <p:spPr/>
        <p:txBody>
          <a:bodyPr/>
          <a:lstStyle/>
          <a:p>
            <a:r>
              <a:rPr lang="en-US" smtClean="0">
                <a:solidFill>
                  <a:prstClr val="black"/>
                </a:solidFill>
              </a:rPr>
              <a:t>1/26/2015</a:t>
            </a:r>
            <a:endParaRPr lang="en-US" dirty="0">
              <a:solidFill>
                <a:prstClr val="black"/>
              </a:solidFill>
            </a:endParaRPr>
          </a:p>
        </p:txBody>
      </p:sp>
    </p:spTree>
    <p:extLst>
      <p:ext uri="{BB962C8B-B14F-4D97-AF65-F5344CB8AC3E}">
        <p14:creationId xmlns:p14="http://schemas.microsoft.com/office/powerpoint/2010/main" val="3358044592"/>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8.0&quot;&gt;&lt;object type=&quot;1&quot; unique_id=&quot;10001&quot;&gt;&lt;object type=&quot;2&quot; unique_id=&quot;416269&quot;&gt;&lt;object type=&quot;3&quot; unique_id=&quot;417286&quot;&gt;&lt;property id=&quot;20148&quot; value=&quot;5&quot;/&gt;&lt;property id=&quot;20300&quot; value=&quot;Slide 2 - &amp;quot;Sports InformatiCS&amp;quot;&quot;/&gt;&lt;property id=&quot;20307&quot; value=&quot;259&quot;/&gt;&lt;/object&gt;&lt;object type=&quot;3&quot; unique_id=&quot;417288&quot;&gt;&lt;property id=&quot;20148&quot; value=&quot;5&quot;/&gt;&lt;property id=&quot;20300&quot; value=&quot;Slide 7 - &amp;quot;SAbermetrics&amp;quot;&quot;/&gt;&lt;property id=&quot;20307&quot; value=&quot;274&quot;/&gt;&lt;/object&gt;&lt;object type=&quot;3&quot; unique_id=&quot;417289&quot;&gt;&lt;property id=&quot;20148&quot; value=&quot;5&quot;/&gt;&lt;property id=&quot;20300&quot; value=&quot;Slide 14 - &amp;quot;BIG data and little data&amp;quot;&quot;/&gt;&lt;property id=&quot;20307&quot; value=&quot;262&quot;/&gt;&lt;/object&gt;&lt;object type=&quot;3&quot; unique_id=&quot;417290&quot;&gt;&lt;property id=&quot;20148&quot; value=&quot;5&quot;/&gt;&lt;property id=&quot;20300&quot; value=&quot;Slide 15 - &amp;quot;Increasingly sophisticated analyses&amp;quot;&quot;/&gt;&lt;property id=&quot;20307&quot; value=&quot;263&quot;/&gt;&lt;/object&gt;&lt;object type=&quot;3&quot; unique_id=&quot;417291&quot;&gt;&lt;property id=&quot;20148&quot; value=&quot;5&quot;/&gt;&lt;property id=&quot;20300&quot; value=&quot;Slide 16 - &amp;quot;Leading to Big Data&amp;quot;&quot;/&gt;&lt;property id=&quot;20307&quot; value=&quot;271&quot;/&gt;&lt;/object&gt;&lt;object type=&quot;3&quot; unique_id=&quot;417292&quot;&gt;&lt;property id=&quot;20148&quot; value=&quot;5&quot;/&gt;&lt;property id=&quot;20300&quot; value=&quot;Slide 17 - &amp;quot;FEATURES OF BASEBALL&amp;quot;&quot;/&gt;&lt;property id=&quot;20307&quot; value=&quot;273&quot;/&gt;&lt;/object&gt;&lt;object type=&quot;3&quot; unique_id=&quot;417293&quot;&gt;&lt;property id=&quot;20148&quot; value=&quot;5&quot;/&gt;&lt;property id=&quot;20300&quot; value=&quot;Slide 18 - &amp;quot;OPS: On-base plus slugging &amp;quot;&quot;/&gt;&lt;property id=&quot;20307&quot; value=&quot;260&quot;/&gt;&lt;/object&gt;&lt;object type=&quot;3&quot; unique_id=&quot;417294&quot;&gt;&lt;property id=&quot;20148&quot; value=&quot;5&quot;/&gt;&lt;property id=&quot;20300&quot; value=&quot;Slide 19 - &amp;quot;wOBA (weighted on-base average)&amp;quot;&quot;/&gt;&lt;property id=&quot;20307&quot; value=&quot;267&quot;/&gt;&lt;/object&gt;&lt;object type=&quot;3&quot; unique_id=&quot;417295&quot;&gt;&lt;property id=&quot;20148&quot; value=&quot;5&quot;/&gt;&lt;property id=&quot;20300&quot; value=&quot;Slide 20 - &amp;quot;ERA Earned Run Average&amp;quot;&quot;/&gt;&lt;property id=&quot;20307&quot; value=&quot;269&quot;/&gt;&lt;/object&gt;&lt;object type=&quot;3&quot; unique_id=&quot;417297&quot;&gt;&lt;property id=&quot;20148&quot; value=&quot;5&quot;/&gt;&lt;property id=&quot;20300&quot; value=&quot;Slide 22 - &amp;quot;WAR(P): Wins Above Replacement I&amp;quot;&quot;/&gt;&lt;property id=&quot;20307&quot; value=&quot;264&quot;/&gt;&lt;/object&gt;&lt;object type=&quot;3&quot; unique_id=&quot;417298&quot;&gt;&lt;property id=&quot;20148&quot; value=&quot;5&quot;/&gt;&lt;property id=&quot;20300&quot; value=&quot;Slide 23 - &amp;quot;WAR(P): Wins Above Replacement II&amp;quot;&quot;/&gt;&lt;property id=&quot;20307&quot; value=&quot;261&quot;/&gt;&lt;/object&gt;&lt;object type=&quot;3&quot; unique_id=&quot;417299&quot;&gt;&lt;property id=&quot;20148&quot; value=&quot;5&quot;/&gt;&lt;property id=&quot;20300&quot; value=&quot;Slide 24 - &amp;quot;WAR(P): Wins Above Replacement III&amp;quot;&quot;/&gt;&lt;property id=&quot;20307&quot; value=&quot;265&quot;/&gt;&lt;/object&gt;&lt;object type=&quot;3&quot; unique_id=&quot;417300&quot;&gt;&lt;property id=&quot;20148&quot; value=&quot;5&quot;/&gt;&lt;property id=&quot;20300&quot; value=&quot;Slide 25 - &amp;quot;WAR(P): Wins Above Replacement IV&amp;quot;&quot;/&gt;&lt;property id=&quot;20307&quot; value=&quot;266&quot;/&gt;&lt;/object&gt;&lt;object type=&quot;3&quot; unique_id=&quot;417301&quot;&gt;&lt;property id=&quot;20148&quot; value=&quot;5&quot;/&gt;&lt;property id=&quot;20300&quot; value=&quot;Slide 26 - &amp;quot;fWAR Examples&amp;quot;&quot;/&gt;&lt;property id=&quot;20307&quot; value=&quot;272&quot;/&gt;&lt;/object&gt;&lt;object type=&quot;3&quot; unique_id=&quot;418819&quot;&gt;&lt;property id=&quot;20148&quot; value=&quot;5&quot;/&gt;&lt;property id=&quot;20300&quot; value=&quot;Slide 8 - &amp;quot;Moneyball&amp;quot;&quot;/&gt;&lt;property id=&quot;20307&quot; value=&quot;275&quot;/&gt;&lt;/object&gt;&lt;object type=&quot;3&quot; unique_id=&quot;420651&quot;&gt;&lt;property id=&quot;20148&quot; value=&quot;5&quot;/&gt;&lt;property id=&quot;20300&quot; value=&quot;Slide 27 - &amp;quot;Little Data Sabermetrics&amp;quot;&quot;/&gt;&lt;property id=&quot;20307&quot; value=&quot;284&quot;/&gt;&lt;/object&gt;&lt;object type=&quot;3&quot; unique_id=&quot;421400&quot;&gt;&lt;property id=&quot;20148&quot; value=&quot;5&quot;/&gt;&lt;property id=&quot;20300&quot; value=&quot;Slide 4 - &amp;quot;Sports Analytics and Informatics&amp;quot;&quot;/&gt;&lt;property id=&quot;20307&quot; value=&quot;290&quot;/&gt;&lt;/object&gt;&lt;object type=&quot;3&quot; unique_id=&quot;421401&quot;&gt;&lt;property id=&quot;20148&quot; value=&quot;5&quot;/&gt;&lt;property id=&quot;20300&quot; value=&quot;Slide 9 - &amp;quot;Diamond dollars I&amp;quot;&quot;/&gt;&lt;property id=&quot;20307&quot; value=&quot;286&quot;/&gt;&lt;/object&gt;&lt;object type=&quot;3&quot; unique_id=&quot;421402&quot;&gt;&lt;property id=&quot;20148&quot; value=&quot;5&quot;/&gt;&lt;property id=&quot;20300&quot; value=&quot;Slide 10 - &amp;quot;Diamond dollars II&amp;quot;&quot;/&gt;&lt;property id=&quot;20307&quot; value=&quot;287&quot;/&gt;&lt;/object&gt;&lt;object type=&quot;3&quot; unique_id=&quot;421403&quot;&gt;&lt;property id=&quot;20148&quot; value=&quot;5&quot;/&gt;&lt;property id=&quot;20300&quot; value=&quot;Slide 11 - &amp;quot;Diamond dollars III&amp;quot;&quot;/&gt;&lt;property id=&quot;20307&quot; value=&quot;288&quot;/&gt;&lt;/object&gt;&lt;object type=&quot;3&quot; unique_id=&quot;421404&quot;&gt;&lt;property id=&quot;20148&quot; value=&quot;5&quot;/&gt;&lt;property id=&quot;20300&quot; value=&quot;Slide 12 - &amp;quot;Diamond dollars IV&amp;quot;&quot;/&gt;&lt;property id=&quot;20307&quot; value=&quot;289&quot;/&gt;&lt;/object&gt;&lt;object type=&quot;3&quot; unique_id=&quot;421585&quot;&gt;&lt;property id=&quot;20148&quot; value=&quot;5&quot;/&gt;&lt;property id=&quot;20300&quot; value=&quot;Slide 13 - &amp;quot;Sports InformatiCS I: Sabermetrics (BASEBALL) &amp;quot;&quot;/&gt;&lt;property id=&quot;20307&quot; value=&quot;291&quot;/&gt;&lt;/object&gt;&lt;object type=&quot;3&quot; unique_id=&quot;421586&quot;&gt;&lt;property id=&quot;20148&quot; value=&quot;5&quot;/&gt;&lt;property id=&quot;20300&quot; value=&quot;Slide 21 - &amp;quot;Sports InformatiCS I: Sabermetrics (BASEBALL) &amp;quot;&quot;/&gt;&lt;property id=&quot;20307&quot; value=&quot;292&quot;/&gt;&lt;/object&gt;&lt;object type=&quot;3&quot; unique_id=&quot;433352&quot;&gt;&lt;property id=&quot;20148&quot; value=&quot;5&quot;/&gt;&lt;property id=&quot;20300&quot; value=&quot;Slide 5 - &amp;quot;Some Broad Trends&amp;quot;&quot;/&gt;&lt;property id=&quot;20307&quot; value=&quot;294&quot;/&gt;&lt;/object&gt;&lt;object type=&quot;3&quot; unique_id=&quot;433958&quot;&gt;&lt;property id=&quot;20148&quot; value=&quot;5&quot;/&gt;&lt;property id=&quot;20300&quot; value=&quot;Slide 3 - &amp;quot;Sports InformatiCS I: Sabermetrics (BASEBALL) &amp;quot;&quot;/&gt;&lt;property id=&quot;20307&quot; value=&quot;296&quot;/&gt;&lt;/object&gt;&lt;object type=&quot;3&quot; unique_id=&quot;436508&quot;&gt;&lt;property id=&quot;20148&quot; value=&quot;5&quot;/&gt;&lt;property id=&quot;20300&quot; value=&quot;Slide 1 - &amp;quot;Big Data Applications &amp;amp; Analytics Sports Analytics &amp;quot;&quot;/&gt;&lt;property id=&quot;20307&quot; value=&quot;298&quot;/&gt;&lt;/object&gt;&lt;object type=&quot;3&quot; unique_id=&quot;436509&quot;&gt;&lt;property id=&quot;20148&quot; value=&quot;5&quot;/&gt;&lt;property id=&quot;20300&quot; value=&quot;Slide 28 - &amp;quot;Sports InformatiCS: ADVANCED Sabermetrics (BASEBALL) &amp;quot;&quot;/&gt;&lt;property id=&quot;20307&quot; value=&quot;299&quot;/&gt;&lt;/object&gt;&lt;object type=&quot;3&quot; unique_id=&quot;436510&quot;&gt;&lt;property id=&quot;20148&quot; value=&quot;5&quot;/&gt;&lt;property id=&quot;20300&quot; value=&quot;Slide 29 - &amp;quot;Clustering PITCHERS I&amp;quot;&quot;/&gt;&lt;property id=&quot;20307&quot; value=&quot;300&quot;/&gt;&lt;/object&gt;&lt;object type=&quot;3&quot; unique_id=&quot;436511&quot;&gt;&lt;property id=&quot;20148&quot; value=&quot;5&quot;/&gt;&lt;property id=&quot;20300&quot; value=&quot;Slide 30 - &amp;quot;Clustering PITCHERS II&amp;quot;&quot;/&gt;&lt;property id=&quot;20307&quot; value=&quot;304&quot;/&gt;&lt;/object&gt;&lt;object type=&quot;3&quot; unique_id=&quot;436512&quot;&gt;&lt;property id=&quot;20148&quot; value=&quot;5&quot;/&gt;&lt;property id=&quot;20300&quot; value=&quot;Slide 31 - &amp;quot;Clustering PITCHERS III&amp;quot;&quot;/&gt;&lt;property id=&quot;20307&quot; value=&quot;311&quot;/&gt;&lt;/object&gt;&lt;object type=&quot;3&quot; unique_id=&quot;436513&quot;&gt;&lt;property id=&quot;20148&quot; value=&quot;5&quot;/&gt;&lt;property id=&quot;20300&quot; value=&quot;Slide 32 - &amp;quot;ROI of Optimizing Match UPS&amp;quot;&quot;/&gt;&lt;property id=&quot;20307&quot; value=&quot;317&quot;/&gt;&lt;/object&gt;&lt;object type=&quot;3&quot; unique_id=&quot;436514&quot;&gt;&lt;property id=&quot;20148&quot; value=&quot;5&quot;/&gt;&lt;property id=&quot;20300&quot; value=&quot;Slide 33 - &amp;quot;FIELDf/X for fielders I&amp;quot;&quot;/&gt;&lt;property id=&quot;20307&quot; value=&quot;326&quot;/&gt;&lt;/object&gt;&lt;object type=&quot;3&quot; unique_id=&quot;436515&quot;&gt;&lt;property id=&quot;20148&quot; value=&quot;5&quot;/&gt;&lt;property id=&quot;20300&quot; value=&quot;Slide 34 - &amp;quot;Start of catch&amp;quot;&quot;/&gt;&lt;property id=&quot;20307&quot; value=&quot;329&quot;/&gt;&lt;/object&gt;&lt;object type=&quot;3&quot; unique_id=&quot;436516&quot;&gt;&lt;property id=&quot;20148&quot; value=&quot;5&quot;/&gt;&lt;property id=&quot;20300&quot; value=&quot;Slide 35 - &amp;quot;HITf/X and result of hit&amp;quot;&quot;/&gt;&lt;property id=&quot;20307&quot; value=&quot;333&quot;/&gt;&lt;/object&gt;&lt;object type=&quot;3&quot; unique_id=&quot;436517&quot;&gt;&lt;property id=&quot;20148&quot; value=&quot;5&quot;/&gt;&lt;property id=&quot;20300&quot; value=&quot;Slide 36 - &amp;quot;Sports InformatiCS: Other Sports&amp;quot;&quot;/&gt;&lt;property id=&quot;20307&quot; value=&quot;335&quot;/&gt;&lt;/object&gt;&lt;object type=&quot;3&quot; unique_id=&quot;436518&quot;&gt;&lt;property id=&quot;20148&quot; value=&quot;5&quot;/&gt;&lt;property id=&quot;20300&quot; value=&quot;Slide 41 - &amp;quot;NFL American football&amp;quot;&quot;/&gt;&lt;property id=&quot;20307&quot; value=&quot;338&quot;/&gt;&lt;/object&gt;&lt;object type=&quot;3&quot; unique_id=&quot;436519&quot;&gt;&lt;property id=&quot;20148&quot; value=&quot;5&quot;/&gt;&lt;property id=&quot;20300&quot; value=&quot;Slide 44 - &amp;quot;Comparing 4 NBA players&amp;quot;&quot;/&gt;&lt;property id=&quot;20307&quot; value=&quot;337&quot;/&gt;&lt;/object&gt;&lt;object type=&quot;3&quot; unique_id=&quot;436520&quot;&gt;&lt;property id=&quot;20148&quot; value=&quot;5&quot;/&gt;&lt;property id=&quot;20300&quot; value=&quot;Slide 45 - &amp;quot;TENNIS&amp;quot;&quot;/&gt;&lt;property id=&quot;20307&quot; value=&quot;334&quot;/&gt;&lt;/object&gt;&lt;object type=&quot;3&quot; unique_id=&quot;436521&quot;&gt;&lt;property id=&quot;20148&quot; value=&quot;5&quot;/&gt;&lt;property id=&quot;20300&quot; value=&quot;Slide 46 - &amp;quot;HORSE RACING&amp;quot;&quot;/&gt;&lt;property id=&quot;20307&quot; value=&quot;336&quot;/&gt;&lt;/object&gt;&lt;object type=&quot;3&quot; unique_id=&quot;498653&quot;&gt;&lt;property id=&quot;20148&quot; value=&quot;5&quot;/&gt;&lt;property id=&quot;20300&quot; value=&quot;Slide 37 - &amp;quot;General comments II&amp;quot;&quot;/&gt;&lt;property id=&quot;20307&quot; value=&quot;339&quot;/&gt;&lt;/object&gt;&lt;object type=&quot;3&quot; unique_id=&quot;498654&quot;&gt;&lt;property id=&quot;20148&quot; value=&quot;5&quot;/&gt;&lt;property id=&quot;20300&quot; value=&quot;Slide 38 - &amp;quot;Consumer devices&amp;quot;&quot;/&gt;&lt;property id=&quot;20307&quot; value=&quot;340&quot;/&gt;&lt;/object&gt;&lt;object type=&quot;3&quot; unique_id=&quot;498655&quot;&gt;&lt;property id=&quot;20148&quot; value=&quot;5&quot;/&gt;&lt;property id=&quot;20300&quot; value=&quot;Slide 40 - &amp;quot;American Football&amp;quot;&quot;/&gt;&lt;property id=&quot;20307&quot; value=&quot;343&quot;/&gt;&lt;/object&gt;&lt;object type=&quot;3&quot; unique_id=&quot;498656&quot;&gt;&lt;property id=&quot;20148&quot; value=&quot;5&quot;/&gt;&lt;property id=&quot;20300&quot; value=&quot;Slide 39 - &amp;quot;SOCCER visualization&amp;quot;&quot;/&gt;&lt;property id=&quot;20307&quot; value=&quot;341&quot;/&gt;&lt;/object&gt;&lt;object type=&quot;3&quot; unique_id=&quot;498658&quot;&gt;&lt;property id=&quot;20148&quot; value=&quot;5&quot;/&gt;&lt;property id=&quot;20300&quot; value=&quot;Slide 42 - &amp;quot;NBA Shooting location/success I&amp;quot;&quot;/&gt;&lt;property id=&quot;20307&quot; value=&quot;344&quot;/&gt;&lt;/object&gt;&lt;object type=&quot;3&quot; unique_id=&quot;498659&quot;&gt;&lt;property id=&quot;20148&quot; value=&quot;5&quot;/&gt;&lt;property id=&quot;20300&quot; value=&quot;Slide 43 - &amp;quot;NBA Shooting location/success IV&amp;quot;&quot;/&gt;&lt;property id=&quot;20307&quot; value=&quot;345&quot;/&gt;&lt;/object&gt;&lt;object type=&quot;3&quot; unique_id=&quot;498852&quot;&gt;&lt;property id=&quot;20148&quot; value=&quot;5&quot;/&gt;&lt;property id=&quot;20300&quot; value=&quot;Slide 6 - &amp;quot;Baseball Examples&amp;quot;&quot;/&gt;&lt;property id=&quot;20307&quot; value=&quot;346&quot;/&gt;&lt;/object&gt;&lt;/object&gt;&lt;object type=&quot;8&quot; unique_id=&quot;416275&quot;&gt;&lt;/object&gt;&lt;/object&gt;&lt;/database&gt;"/>
  <p:tag name="SECTOMILLISECCONVERTED" val="1"/>
</p:tagLst>
</file>

<file path=ppt/theme/theme1.xml><?xml version="1.0" encoding="utf-8"?>
<a:theme xmlns:a="http://schemas.openxmlformats.org/drawingml/2006/main" name="Vapor Trai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3175</TotalTime>
  <Words>3492</Words>
  <Application>Microsoft Office PowerPoint</Application>
  <PresentationFormat>Widescreen</PresentationFormat>
  <Paragraphs>459</Paragraphs>
  <Slides>46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Helvetica</vt:lpstr>
      <vt:lpstr>Times New Roman</vt:lpstr>
      <vt:lpstr>Vapor Trail</vt:lpstr>
      <vt:lpstr>Big Data Applications &amp; Analytics Sports Analytics </vt:lpstr>
      <vt:lpstr>Sports InformatiCS</vt:lpstr>
      <vt:lpstr>Sports InformatiCS I: Sabermetrics (BASEBALL) </vt:lpstr>
      <vt:lpstr>Sports Analytics and Informatics</vt:lpstr>
      <vt:lpstr>Some Broad Trends</vt:lpstr>
      <vt:lpstr>Baseball Examples</vt:lpstr>
      <vt:lpstr>SAbermetrics</vt:lpstr>
      <vt:lpstr>Moneyball</vt:lpstr>
      <vt:lpstr>Diamond dollars I</vt:lpstr>
      <vt:lpstr>Diamond dollars II</vt:lpstr>
      <vt:lpstr>Diamond dollars III</vt:lpstr>
      <vt:lpstr>Diamond dollars IV</vt:lpstr>
      <vt:lpstr>Sports InformatiCS I: Sabermetrics (BASEBALL) </vt:lpstr>
      <vt:lpstr>BIG data and little data</vt:lpstr>
      <vt:lpstr>Increasingly sophisticated analyses</vt:lpstr>
      <vt:lpstr>Leading to Big Data</vt:lpstr>
      <vt:lpstr>FEATURES OF BASEBALL</vt:lpstr>
      <vt:lpstr>OPS: On-base plus slugging </vt:lpstr>
      <vt:lpstr>wOBA (weighted on-base average)</vt:lpstr>
      <vt:lpstr>ERA Earned Run Average</vt:lpstr>
      <vt:lpstr>Sports InformatiCS I: Sabermetrics (BASEBALL) </vt:lpstr>
      <vt:lpstr>WAR(P): Wins Above Replacement I</vt:lpstr>
      <vt:lpstr>WAR(P): Wins Above Replacement II</vt:lpstr>
      <vt:lpstr>WAR(P): Wins Above Replacement III</vt:lpstr>
      <vt:lpstr>WAR(P): Wins Above Replacement IV</vt:lpstr>
      <vt:lpstr>fWAR Examples</vt:lpstr>
      <vt:lpstr>Little Data Sabermetrics</vt:lpstr>
      <vt:lpstr>Sports InformatiCS: ADVANCED Sabermetrics (BASEBALL) </vt:lpstr>
      <vt:lpstr>Clustering PITCHERS I</vt:lpstr>
      <vt:lpstr>Clustering PITCHERS II</vt:lpstr>
      <vt:lpstr>Clustering PITCHERS III</vt:lpstr>
      <vt:lpstr>ROI of Optimizing Match UPS</vt:lpstr>
      <vt:lpstr>FIELDf/X for fielders I</vt:lpstr>
      <vt:lpstr>Start of catch</vt:lpstr>
      <vt:lpstr>HITf/X and result of hit</vt:lpstr>
      <vt:lpstr>Sports InformatiCS: Other Sports</vt:lpstr>
      <vt:lpstr>General comments II</vt:lpstr>
      <vt:lpstr>Consumer devices</vt:lpstr>
      <vt:lpstr>SOCCER visualization</vt:lpstr>
      <vt:lpstr>American Football</vt:lpstr>
      <vt:lpstr>NFL American football</vt:lpstr>
      <vt:lpstr>NBA Shooting location/success I</vt:lpstr>
      <vt:lpstr>NBA Shooting location/success IV</vt:lpstr>
      <vt:lpstr>Comparing 4 NBA players</vt:lpstr>
      <vt:lpstr>TENNIS</vt:lpstr>
      <vt:lpstr>HORSE RACING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Data Applications and Analytics  (X-Informatics)  A DATA SCIENCE Course</dc:title>
  <dc:creator>Geoffrey Fox</dc:creator>
  <cp:lastModifiedBy>Geoffrey Fox</cp:lastModifiedBy>
  <cp:revision>121</cp:revision>
  <dcterms:created xsi:type="dcterms:W3CDTF">2014-11-28T18:39:08Z</dcterms:created>
  <dcterms:modified xsi:type="dcterms:W3CDTF">2015-01-27T17:58:10Z</dcterms:modified>
</cp:coreProperties>
</file>