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738" r:id="rId2"/>
    <p:sldMasterId id="2147483768" r:id="rId3"/>
    <p:sldMasterId id="2147483813" r:id="rId4"/>
    <p:sldMasterId id="2147483825" r:id="rId5"/>
    <p:sldMasterId id="2147483851" r:id="rId6"/>
    <p:sldMasterId id="2147483870" r:id="rId7"/>
  </p:sldMasterIdLst>
  <p:notesMasterIdLst>
    <p:notesMasterId r:id="rId29"/>
  </p:notesMasterIdLst>
  <p:sldIdLst>
    <p:sldId id="256" r:id="rId8"/>
    <p:sldId id="583" r:id="rId9"/>
    <p:sldId id="666" r:id="rId10"/>
    <p:sldId id="620" r:id="rId11"/>
    <p:sldId id="667" r:id="rId12"/>
    <p:sldId id="672" r:id="rId13"/>
    <p:sldId id="669" r:id="rId14"/>
    <p:sldId id="670" r:id="rId15"/>
    <p:sldId id="673" r:id="rId16"/>
    <p:sldId id="674" r:id="rId17"/>
    <p:sldId id="676" r:id="rId18"/>
    <p:sldId id="677" r:id="rId19"/>
    <p:sldId id="675" r:id="rId20"/>
    <p:sldId id="678" r:id="rId21"/>
    <p:sldId id="679" r:id="rId22"/>
    <p:sldId id="680" r:id="rId23"/>
    <p:sldId id="681" r:id="rId24"/>
    <p:sldId id="682" r:id="rId25"/>
    <p:sldId id="684" r:id="rId26"/>
    <p:sldId id="685" r:id="rId27"/>
    <p:sldId id="6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EE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5754" autoAdjust="0"/>
  </p:normalViewPr>
  <p:slideViewPr>
    <p:cSldViewPr>
      <p:cViewPr varScale="1">
        <p:scale>
          <a:sx n="68" d="100"/>
          <a:sy n="68" d="100"/>
        </p:scale>
        <p:origin x="-53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C4FAC-5D83-482A-9809-B34FBC9884EF}" type="datetimeFigureOut">
              <a:rPr lang="en-US" smtClean="0"/>
              <a:pPr/>
              <a:t>5/4/2011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4677B-C5CE-4183-A13D-EB29CCD21300}" type="slidenum">
              <a:rPr lang="en-US" smtClean="0"/>
              <a:pPr/>
              <a:t>‹#›</a:t>
            </a:fld>
            <a:endParaRPr lang="en-US"/>
          </a:p>
        </p:txBody>
      </p:sp>
    </p:spTree>
    <p:extLst>
      <p:ext uri="{BB962C8B-B14F-4D97-AF65-F5344CB8AC3E}">
        <p14:creationId xmlns:p14="http://schemas.microsoft.com/office/powerpoint/2010/main" val="387031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SALSA is </a:t>
            </a:r>
          </a:p>
          <a:p>
            <a:r>
              <a:rPr lang="en-US" smtClean="0"/>
              <a:t>Service Aggregated Linked Sequential Activities</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10</a:t>
            </a:fld>
            <a:endParaRPr lang="en-US"/>
          </a:p>
        </p:txBody>
      </p:sp>
    </p:spTree>
    <p:extLst>
      <p:ext uri="{BB962C8B-B14F-4D97-AF65-F5344CB8AC3E}">
        <p14:creationId xmlns:p14="http://schemas.microsoft.com/office/powerpoint/2010/main" val="3585357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11</a:t>
            </a:fld>
            <a:endParaRPr lang="en-US"/>
          </a:p>
        </p:txBody>
      </p:sp>
    </p:spTree>
    <p:extLst>
      <p:ext uri="{BB962C8B-B14F-4D97-AF65-F5344CB8AC3E}">
        <p14:creationId xmlns:p14="http://schemas.microsoft.com/office/powerpoint/2010/main" val="2386840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12</a:t>
            </a:fld>
            <a:endParaRPr lang="en-US"/>
          </a:p>
        </p:txBody>
      </p:sp>
    </p:spTree>
    <p:extLst>
      <p:ext uri="{BB962C8B-B14F-4D97-AF65-F5344CB8AC3E}">
        <p14:creationId xmlns:p14="http://schemas.microsoft.com/office/powerpoint/2010/main" val="2317653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13</a:t>
            </a:fld>
            <a:endParaRPr lang="en-US"/>
          </a:p>
        </p:txBody>
      </p:sp>
    </p:spTree>
    <p:extLst>
      <p:ext uri="{BB962C8B-B14F-4D97-AF65-F5344CB8AC3E}">
        <p14:creationId xmlns:p14="http://schemas.microsoft.com/office/powerpoint/2010/main" val="150759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14</a:t>
            </a:fld>
            <a:endParaRPr lang="en-US"/>
          </a:p>
        </p:txBody>
      </p:sp>
    </p:spTree>
    <p:extLst>
      <p:ext uri="{BB962C8B-B14F-4D97-AF65-F5344CB8AC3E}">
        <p14:creationId xmlns:p14="http://schemas.microsoft.com/office/powerpoint/2010/main" val="1779000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15</a:t>
            </a:fld>
            <a:endParaRPr lang="en-US"/>
          </a:p>
        </p:txBody>
      </p:sp>
    </p:spTree>
    <p:extLst>
      <p:ext uri="{BB962C8B-B14F-4D97-AF65-F5344CB8AC3E}">
        <p14:creationId xmlns:p14="http://schemas.microsoft.com/office/powerpoint/2010/main" val="2621748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16</a:t>
            </a:fld>
            <a:endParaRPr lang="en-US"/>
          </a:p>
        </p:txBody>
      </p:sp>
    </p:spTree>
    <p:extLst>
      <p:ext uri="{BB962C8B-B14F-4D97-AF65-F5344CB8AC3E}">
        <p14:creationId xmlns:p14="http://schemas.microsoft.com/office/powerpoint/2010/main" val="2680007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17</a:t>
            </a:fld>
            <a:endParaRPr lang="en-US"/>
          </a:p>
        </p:txBody>
      </p:sp>
    </p:spTree>
    <p:extLst>
      <p:ext uri="{BB962C8B-B14F-4D97-AF65-F5344CB8AC3E}">
        <p14:creationId xmlns:p14="http://schemas.microsoft.com/office/powerpoint/2010/main" val="962237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18</a:t>
            </a:fld>
            <a:endParaRPr lang="en-US"/>
          </a:p>
        </p:txBody>
      </p:sp>
    </p:spTree>
    <p:extLst>
      <p:ext uri="{BB962C8B-B14F-4D97-AF65-F5344CB8AC3E}">
        <p14:creationId xmlns:p14="http://schemas.microsoft.com/office/powerpoint/2010/main" val="4047661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19</a:t>
            </a:fld>
            <a:endParaRPr lang="en-US"/>
          </a:p>
        </p:txBody>
      </p:sp>
    </p:spTree>
    <p:extLst>
      <p:ext uri="{BB962C8B-B14F-4D97-AF65-F5344CB8AC3E}">
        <p14:creationId xmlns:p14="http://schemas.microsoft.com/office/powerpoint/2010/main" val="2394758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20</a:t>
            </a:fld>
            <a:endParaRPr lang="en-US"/>
          </a:p>
        </p:txBody>
      </p:sp>
    </p:spTree>
    <p:extLst>
      <p:ext uri="{BB962C8B-B14F-4D97-AF65-F5344CB8AC3E}">
        <p14:creationId xmlns:p14="http://schemas.microsoft.com/office/powerpoint/2010/main" val="439642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21</a:t>
            </a:fld>
            <a:endParaRPr lang="en-US"/>
          </a:p>
        </p:txBody>
      </p:sp>
    </p:spTree>
    <p:extLst>
      <p:ext uri="{BB962C8B-B14F-4D97-AF65-F5344CB8AC3E}">
        <p14:creationId xmlns:p14="http://schemas.microsoft.com/office/powerpoint/2010/main" val="2957930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72462-40BB-49EC-81D3-B2D2D6D8EF9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734315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387BFC-7041-4634-9E26-7C9D7A5F60C5}"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6</a:t>
            </a:fld>
            <a:endParaRPr lang="en-US"/>
          </a:p>
        </p:txBody>
      </p:sp>
    </p:spTree>
    <p:extLst>
      <p:ext uri="{BB962C8B-B14F-4D97-AF65-F5344CB8AC3E}">
        <p14:creationId xmlns:p14="http://schemas.microsoft.com/office/powerpoint/2010/main" val="3651747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62CCD20-670A-4CCE-8CAE-D16DFABAC07D}" type="slidenum">
              <a:rPr lang="en-US" smtClean="0">
                <a:solidFill>
                  <a:prstClr val="black"/>
                </a:solidFill>
              </a:rPr>
              <a:pPr>
                <a:def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9</a:t>
            </a:fld>
            <a:endParaRPr lang="en-US"/>
          </a:p>
        </p:txBody>
      </p:sp>
    </p:spTree>
    <p:extLst>
      <p:ext uri="{BB962C8B-B14F-4D97-AF65-F5344CB8AC3E}">
        <p14:creationId xmlns:p14="http://schemas.microsoft.com/office/powerpoint/2010/main" val="641082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Master" Target="../slideMasters/slideMaster6.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5/4/2011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5/4/2011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5/4/2011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1016000"/>
          </a:xfrm>
        </p:spPr>
        <p:txBody>
          <a:bodyPr/>
          <a:lstStyle>
            <a:lvl1pPr>
              <a:defRPr>
                <a:solidFill>
                  <a:schemeClr val="tx2"/>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457200" y="1092200"/>
            <a:ext cx="8229600" cy="5283200"/>
          </a:xfrm>
        </p:spPr>
        <p:txBody>
          <a:bodyPr/>
          <a:lstStyle>
            <a:lvl1pP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09399"/>
          </a:xfrm>
        </p:spPr>
        <p:txBody>
          <a:bodyPr/>
          <a:lstStyle>
            <a:lvl1pPr>
              <a:defRPr sz="4400"/>
            </a:lvl1pPr>
          </a:lstStyle>
          <a:p>
            <a:r>
              <a:rPr lang="en-US" dirty="0"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843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422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993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083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5/4/2011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120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5/4/2011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5/4/2011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457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5/4/2011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297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856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5/4/2011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796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086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5/4/2011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599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20650"/>
            <a:ext cx="8637588" cy="641351"/>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04800" y="1141938"/>
            <a:ext cx="8382000" cy="2210863"/>
          </a:xfrm>
        </p:spPr>
        <p:txBody>
          <a:bodyPr/>
          <a:lstStyle>
            <a:lvl1pPr>
              <a:lnSpc>
                <a:spcPct val="90000"/>
              </a:lnSpc>
              <a:defRPr>
                <a:solidFill>
                  <a:schemeClr val="tx1"/>
                </a:solidFill>
                <a:effectLst/>
              </a:defRPr>
            </a:lvl1pPr>
            <a:lvl2pPr>
              <a:lnSpc>
                <a:spcPct val="90000"/>
              </a:lnSpc>
              <a:defRPr>
                <a:solidFill>
                  <a:schemeClr val="tx1"/>
                </a:solidFill>
                <a:effectLst/>
              </a:defRPr>
            </a:lvl2pPr>
            <a:lvl3pPr>
              <a:lnSpc>
                <a:spcPct val="90000"/>
              </a:lnSpc>
              <a:defRPr sz="2800">
                <a:solidFill>
                  <a:schemeClr val="tx1"/>
                </a:solidFill>
                <a:effectLst/>
              </a:defRPr>
            </a:lvl3pPr>
            <a:lvl4pPr>
              <a:lnSpc>
                <a:spcPct val="90000"/>
              </a:lnSpc>
              <a:defRPr>
                <a:solidFill>
                  <a:schemeClr val="tx1"/>
                </a:solidFill>
                <a:effectLst/>
              </a:defRPr>
            </a:lvl4pPr>
            <a:lvl5pPr>
              <a:lnSpc>
                <a:spcPct val="90000"/>
              </a:lnSpc>
              <a:defRPr>
                <a:solidFill>
                  <a:schemeClr val="tx1"/>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7207194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B63715-30A8-46DA-AC9F-68C70606CC3E}" type="datetimeFigureOut">
              <a:rPr lang="en-US" smtClean="0">
                <a:solidFill>
                  <a:prstClr val="black">
                    <a:tint val="75000"/>
                  </a:prstClr>
                </a:solidFill>
              </a:rPr>
              <a:pPr/>
              <a:t>5/4/2011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266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63715-30A8-46DA-AC9F-68C70606CC3E}" type="datetimeFigureOut">
              <a:rPr lang="en-US" smtClean="0">
                <a:solidFill>
                  <a:prstClr val="black">
                    <a:tint val="75000"/>
                  </a:prstClr>
                </a:solidFill>
              </a:rPr>
              <a:pPr/>
              <a:t>5/4/2011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361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B63715-30A8-46DA-AC9F-68C70606CC3E}" type="datetimeFigureOut">
              <a:rPr lang="en-US" smtClean="0">
                <a:solidFill>
                  <a:prstClr val="black">
                    <a:tint val="75000"/>
                  </a:prstClr>
                </a:solidFill>
              </a:rPr>
              <a:pPr/>
              <a:t>5/4/2011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049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pPr/>
              <a:t>5/4/2011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B63715-30A8-46DA-AC9F-68C70606CC3E}" type="datetimeFigureOut">
              <a:rPr lang="en-US" smtClean="0">
                <a:solidFill>
                  <a:prstClr val="black">
                    <a:tint val="75000"/>
                  </a:prstClr>
                </a:solidFill>
              </a:rPr>
              <a:pPr/>
              <a:t>5/4/2011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7468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B63715-30A8-46DA-AC9F-68C70606CC3E}" type="datetimeFigureOut">
              <a:rPr lang="en-US" smtClean="0">
                <a:solidFill>
                  <a:prstClr val="black">
                    <a:tint val="75000"/>
                  </a:prstClr>
                </a:solidFill>
              </a:rPr>
              <a:pPr/>
              <a:t>5/4/2011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463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B63715-30A8-46DA-AC9F-68C70606CC3E}" type="datetimeFigureOut">
              <a:rPr lang="en-US" smtClean="0">
                <a:solidFill>
                  <a:prstClr val="black">
                    <a:tint val="75000"/>
                  </a:prstClr>
                </a:solidFill>
              </a:rPr>
              <a:pPr/>
              <a:t>5/4/2011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386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63715-30A8-46DA-AC9F-68C70606CC3E}" type="datetimeFigureOut">
              <a:rPr lang="en-US" smtClean="0">
                <a:solidFill>
                  <a:prstClr val="black">
                    <a:tint val="75000"/>
                  </a:prstClr>
                </a:solidFill>
              </a:rPr>
              <a:pPr/>
              <a:t>5/4/2011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8294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63715-30A8-46DA-AC9F-68C70606CC3E}" type="datetimeFigureOut">
              <a:rPr lang="en-US" smtClean="0">
                <a:solidFill>
                  <a:prstClr val="black">
                    <a:tint val="75000"/>
                  </a:prstClr>
                </a:solidFill>
              </a:rPr>
              <a:pPr/>
              <a:t>5/4/2011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3390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63715-30A8-46DA-AC9F-68C70606CC3E}" type="datetimeFigureOut">
              <a:rPr lang="en-US" smtClean="0">
                <a:solidFill>
                  <a:prstClr val="black">
                    <a:tint val="75000"/>
                  </a:prstClr>
                </a:solidFill>
              </a:rPr>
              <a:pPr/>
              <a:t>5/4/2011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8165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63715-30A8-46DA-AC9F-68C70606CC3E}" type="datetimeFigureOut">
              <a:rPr lang="en-US" smtClean="0">
                <a:solidFill>
                  <a:prstClr val="black">
                    <a:tint val="75000"/>
                  </a:prstClr>
                </a:solidFill>
              </a:rPr>
              <a:pPr/>
              <a:t>5/4/2011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7866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63715-30A8-46DA-AC9F-68C70606CC3E}" type="datetimeFigureOut">
              <a:rPr lang="en-US" smtClean="0">
                <a:solidFill>
                  <a:prstClr val="black">
                    <a:tint val="75000"/>
                  </a:prstClr>
                </a:solidFill>
              </a:rPr>
              <a:pPr/>
              <a:t>5/4/2011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7638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4480804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782562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pPr/>
              <a:t>5/4/2011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2432849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600200"/>
            <a:ext cx="4343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343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706165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646255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1051000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32591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705520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8846604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743974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04800"/>
            <a:ext cx="22098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04800"/>
            <a:ext cx="64770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343332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041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1600200"/>
            <a:ext cx="43434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3434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624248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pPr/>
              <a:t>5/4/2011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0" y="685800"/>
            <a:ext cx="1447800" cy="5794375"/>
          </a:xfrm>
          <a:prstGeom prst="rect">
            <a:avLst/>
          </a:prstGeom>
          <a:noFill/>
          <a:ln w="9525">
            <a:noFill/>
            <a:miter lim="800000"/>
            <a:headEnd/>
            <a:tailEnd/>
          </a:ln>
        </p:spPr>
      </p:pic>
      <p:sp>
        <p:nvSpPr>
          <p:cNvPr id="5" name="Text Box 2"/>
          <p:cNvSpPr txBox="1">
            <a:spLocks noChangeArrowheads="1"/>
          </p:cNvSpPr>
          <p:nvPr/>
        </p:nvSpPr>
        <p:spPr bwMode="auto">
          <a:xfrm>
            <a:off x="0" y="6308725"/>
            <a:ext cx="9144000" cy="549275"/>
          </a:xfrm>
          <a:prstGeom prst="rect">
            <a:avLst/>
          </a:prstGeom>
          <a:solidFill>
            <a:srgbClr val="0067B1"/>
          </a:solidFill>
          <a:ln w="9525">
            <a:noFill/>
            <a:round/>
            <a:headEnd/>
            <a:tailEnd/>
          </a:ln>
          <a:effectLst/>
        </p:spPr>
        <p:txBody>
          <a:bodyPr wrap="none" anchor="ctr"/>
          <a:lstStyle/>
          <a:p>
            <a:pPr>
              <a:defRPr/>
            </a:pPr>
            <a:endParaRPr lang="en-US">
              <a:solidFill>
                <a:prstClr val="black"/>
              </a:solidFill>
              <a:cs typeface="Arial" pitchFamily="34" charset="0"/>
            </a:endParaRPr>
          </a:p>
        </p:txBody>
      </p:sp>
      <p:grpSp>
        <p:nvGrpSpPr>
          <p:cNvPr id="6" name="Group 21"/>
          <p:cNvGrpSpPr>
            <a:grpSpLocks/>
          </p:cNvGrpSpPr>
          <p:nvPr/>
        </p:nvGrpSpPr>
        <p:grpSpPr bwMode="auto">
          <a:xfrm>
            <a:off x="0" y="0"/>
            <a:ext cx="9215438" cy="1081088"/>
            <a:chOff x="-1" y="0"/>
            <a:chExt cx="9215439" cy="1081088"/>
          </a:xfrm>
        </p:grpSpPr>
        <p:sp>
          <p:nvSpPr>
            <p:cNvPr id="7"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a:defRPr/>
              </a:pPr>
              <a:endParaRPr lang="en-US">
                <a:solidFill>
                  <a:prstClr val="black"/>
                </a:solidFill>
                <a:cs typeface="Arial" pitchFamily="34" charset="0"/>
              </a:endParaRPr>
            </a:p>
          </p:txBody>
        </p:sp>
        <p:pic>
          <p:nvPicPr>
            <p:cNvPr id="8" name="Picture 5"/>
            <p:cNvPicPr>
              <a:picLocks noChangeAspect="1" noChangeArrowheads="1"/>
            </p:cNvPicPr>
            <p:nvPr userDrawn="1"/>
          </p:nvPicPr>
          <p:blipFill>
            <a:blip r:embed="rId3" cstate="print"/>
            <a:srcRect/>
            <a:stretch>
              <a:fillRect/>
            </a:stretch>
          </p:blipFill>
          <p:spPr bwMode="auto">
            <a:xfrm>
              <a:off x="0" y="0"/>
              <a:ext cx="1735138" cy="979488"/>
            </a:xfrm>
            <a:prstGeom prst="rect">
              <a:avLst/>
            </a:prstGeom>
            <a:noFill/>
            <a:ln w="9525">
              <a:noFill/>
              <a:miter lim="800000"/>
              <a:headEnd/>
              <a:tailEnd/>
            </a:ln>
          </p:spPr>
        </p:pic>
        <p:sp>
          <p:nvSpPr>
            <p:cNvPr id="9"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a:defRPr/>
              </a:pPr>
              <a:endParaRPr lang="en-US">
                <a:solidFill>
                  <a:prstClr val="black"/>
                </a:solidFill>
                <a:cs typeface="Arial" pitchFamily="34" charset="0"/>
              </a:endParaRPr>
            </a:p>
          </p:txBody>
        </p:sp>
        <p:sp>
          <p:nvSpPr>
            <p:cNvPr id="10"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a:defRPr/>
              </a:pPr>
              <a:endParaRPr lang="en-US">
                <a:solidFill>
                  <a:prstClr val="black"/>
                </a:solidFill>
                <a:cs typeface="Arial" pitchFamily="34" charset="0"/>
              </a:endParaRPr>
            </a:p>
          </p:txBody>
        </p:sp>
        <p:sp>
          <p:nvSpPr>
            <p:cNvPr id="11" name="Text Box 12"/>
            <p:cNvSpPr txBox="1">
              <a:spLocks noChangeArrowheads="1"/>
            </p:cNvSpPr>
            <p:nvPr userDrawn="1"/>
          </p:nvSpPr>
          <p:spPr bwMode="auto">
            <a:xfrm>
              <a:off x="6551613" y="503238"/>
              <a:ext cx="2663825" cy="577850"/>
            </a:xfrm>
            <a:prstGeom prst="rect">
              <a:avLst/>
            </a:prstGeom>
            <a:noFill/>
            <a:ln w="9525">
              <a:noFill/>
              <a:round/>
              <a:headEnd/>
              <a:tailEnd/>
            </a:ln>
            <a:effectLst/>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b="1" dirty="0">
                  <a:solidFill>
                    <a:srgbClr val="FFFFFF"/>
                  </a:solidFill>
                  <a:latin typeface="Arial" pitchFamily="34" charset="0"/>
                  <a:ea typeface="SimSun" charset="0"/>
                  <a:cs typeface="Arial" pitchFamily="34" charset="0"/>
                </a:rPr>
                <a:t>EGI-</a:t>
              </a:r>
              <a:r>
                <a:rPr lang="en-GB" sz="3200" b="1" dirty="0" err="1">
                  <a:solidFill>
                    <a:srgbClr val="FFFFFF"/>
                  </a:solidFill>
                  <a:latin typeface="Arial" pitchFamily="34" charset="0"/>
                  <a:ea typeface="SimSun" charset="0"/>
                  <a:cs typeface="Arial" pitchFamily="34" charset="0"/>
                </a:rPr>
                <a:t>InSPIRE</a:t>
              </a:r>
              <a:endParaRPr lang="en-GB" sz="3200" b="1" dirty="0">
                <a:solidFill>
                  <a:srgbClr val="FFFFFF"/>
                </a:solidFill>
                <a:latin typeface="Arial" pitchFamily="34" charset="0"/>
                <a:ea typeface="SimSun" charset="0"/>
                <a:cs typeface="Arial" pitchFamily="34" charset="0"/>
              </a:endParaRPr>
            </a:p>
          </p:txBody>
        </p:sp>
      </p:grpSp>
      <p:pic>
        <p:nvPicPr>
          <p:cNvPr id="12" name="Picture 3"/>
          <p:cNvPicPr>
            <a:picLocks noChangeAspect="1" noChangeArrowheads="1"/>
          </p:cNvPicPr>
          <p:nvPr/>
        </p:nvPicPr>
        <p:blipFill>
          <a:blip r:embed="rId4" cstate="print"/>
          <a:srcRect/>
          <a:stretch>
            <a:fillRect/>
          </a:stretch>
        </p:blipFill>
        <p:spPr bwMode="auto">
          <a:xfrm>
            <a:off x="8243888" y="5713413"/>
            <a:ext cx="781050" cy="523875"/>
          </a:xfrm>
          <a:prstGeom prst="rect">
            <a:avLst/>
          </a:prstGeom>
          <a:noFill/>
          <a:ln w="9525">
            <a:noFill/>
            <a:miter lim="800000"/>
            <a:headEnd/>
            <a:tailEnd/>
          </a:ln>
        </p:spPr>
      </p:pic>
      <p:pic>
        <p:nvPicPr>
          <p:cNvPr id="13" name="Picture 4"/>
          <p:cNvPicPr>
            <a:picLocks noChangeAspect="1" noChangeArrowheads="1"/>
          </p:cNvPicPr>
          <p:nvPr/>
        </p:nvPicPr>
        <p:blipFill>
          <a:blip r:embed="rId5" cstate="print"/>
          <a:srcRect/>
          <a:stretch>
            <a:fillRect/>
          </a:stretch>
        </p:blipFill>
        <p:spPr bwMode="auto">
          <a:xfrm>
            <a:off x="6516688" y="5640388"/>
            <a:ext cx="1447800" cy="588962"/>
          </a:xfrm>
          <a:prstGeom prst="rect">
            <a:avLst/>
          </a:prstGeom>
          <a:noFill/>
          <a:ln w="9525">
            <a:noFill/>
            <a:miter lim="800000"/>
            <a:headEnd/>
            <a:tailEnd/>
          </a:ln>
        </p:spPr>
      </p:pic>
      <p:sp>
        <p:nvSpPr>
          <p:cNvPr id="14"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Arial" pitchFamily="34" charset="0"/>
                <a:ea typeface="SimSun" charset="0"/>
                <a:cs typeface="Arial" pitchFamily="34" charset="0"/>
              </a:rPr>
              <a:t>www.egi.eu</a:t>
            </a:r>
          </a:p>
        </p:txBody>
      </p:sp>
      <p:sp>
        <p:nvSpPr>
          <p:cNvPr id="15" name="Rectangle 18"/>
          <p:cNvSpPr>
            <a:spLocks noChangeArrowheads="1"/>
          </p:cNvSpPr>
          <p:nvPr/>
        </p:nvSpPr>
        <p:spPr bwMode="auto">
          <a:xfrm>
            <a:off x="53975" y="6605588"/>
            <a:ext cx="2286000" cy="279400"/>
          </a:xfrm>
          <a:prstGeom prst="rect">
            <a:avLst/>
          </a:prstGeom>
          <a:noFill/>
          <a:ln w="9525">
            <a:noFill/>
            <a:round/>
            <a:headEnd/>
            <a:tailEnd/>
          </a:ln>
          <a:effectLst/>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Arial" pitchFamily="34" charset="0"/>
                <a:ea typeface="SimSun" charset="0"/>
                <a:cs typeface="Arial" pitchFamily="34" charset="0"/>
              </a:rPr>
              <a:t>EGI-</a:t>
            </a:r>
            <a:r>
              <a:rPr lang="en-US" sz="1200" dirty="0" err="1">
                <a:solidFill>
                  <a:srgbClr val="FFFFFF"/>
                </a:solidFill>
                <a:latin typeface="Arial" pitchFamily="34" charset="0"/>
                <a:ea typeface="SimSun" charset="0"/>
                <a:cs typeface="Arial" pitchFamily="34" charset="0"/>
              </a:rPr>
              <a:t>InSPIRE</a:t>
            </a:r>
            <a:r>
              <a:rPr lang="en-US" sz="1200" dirty="0">
                <a:solidFill>
                  <a:srgbClr val="FFFFFF"/>
                </a:solidFill>
                <a:latin typeface="Arial" pitchFamily="34" charset="0"/>
                <a:ea typeface="SimSun" charset="0"/>
                <a:cs typeface="Arial" pitchFamily="34" charset="0"/>
              </a:rPr>
              <a:t> RI-261323</a:t>
            </a:r>
          </a:p>
        </p:txBody>
      </p:sp>
      <p:pic>
        <p:nvPicPr>
          <p:cNvPr id="16" name="Picture 1"/>
          <p:cNvPicPr>
            <a:picLocks noChangeAspect="1" noChangeArrowheads="1"/>
          </p:cNvPicPr>
          <p:nvPr userDrawn="1"/>
        </p:nvPicPr>
        <p:blipFill>
          <a:blip r:embed="rId2" cstate="print"/>
          <a:srcRect/>
          <a:stretch>
            <a:fillRect/>
          </a:stretch>
        </p:blipFill>
        <p:spPr bwMode="auto">
          <a:xfrm>
            <a:off x="0" y="685800"/>
            <a:ext cx="1447800" cy="5794375"/>
          </a:xfrm>
          <a:prstGeom prst="rect">
            <a:avLst/>
          </a:prstGeom>
          <a:noFill/>
          <a:ln w="9525">
            <a:noFill/>
            <a:miter lim="800000"/>
            <a:headEnd/>
            <a:tailEnd/>
          </a:ln>
        </p:spPr>
      </p:pic>
      <p:sp>
        <p:nvSpPr>
          <p:cNvPr id="17" name="Text Box 2"/>
          <p:cNvSpPr txBox="1">
            <a:spLocks noChangeArrowheads="1"/>
          </p:cNvSpPr>
          <p:nvPr userDrawn="1"/>
        </p:nvSpPr>
        <p:spPr bwMode="auto">
          <a:xfrm>
            <a:off x="0" y="6308725"/>
            <a:ext cx="9144000" cy="549275"/>
          </a:xfrm>
          <a:prstGeom prst="rect">
            <a:avLst/>
          </a:prstGeom>
          <a:solidFill>
            <a:srgbClr val="0067B1"/>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solidFill>
                <a:prstClr val="black"/>
              </a:solidFill>
              <a:latin typeface="Calibri" pitchFamily="34" charset="0"/>
              <a:cs typeface="Arial" pitchFamily="34" charset="0"/>
            </a:endParaRPr>
          </a:p>
        </p:txBody>
      </p:sp>
      <p:grpSp>
        <p:nvGrpSpPr>
          <p:cNvPr id="18" name="Group 21"/>
          <p:cNvGrpSpPr>
            <a:grpSpLocks/>
          </p:cNvGrpSpPr>
          <p:nvPr userDrawn="1"/>
        </p:nvGrpSpPr>
        <p:grpSpPr bwMode="auto">
          <a:xfrm>
            <a:off x="0" y="0"/>
            <a:ext cx="9215438" cy="1081088"/>
            <a:chOff x="-1" y="0"/>
            <a:chExt cx="9215439" cy="1081088"/>
          </a:xfrm>
        </p:grpSpPr>
        <p:sp>
          <p:nvSpPr>
            <p:cNvPr id="19"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p:spPr>
          <p:txBody>
            <a:bodyPr wrap="none" anchor="ctr"/>
            <a:lstStyle/>
            <a:p>
              <a:pPr fontAlgn="base">
                <a:spcBef>
                  <a:spcPct val="0"/>
                </a:spcBef>
                <a:spcAft>
                  <a:spcPct val="0"/>
                </a:spcAft>
                <a:defRPr/>
              </a:pPr>
              <a:endParaRPr lang="en-US">
                <a:solidFill>
                  <a:prstClr val="black"/>
                </a:solidFill>
                <a:cs typeface="Arial" pitchFamily="34" charset="0"/>
              </a:endParaRPr>
            </a:p>
          </p:txBody>
        </p:sp>
        <p:pic>
          <p:nvPicPr>
            <p:cNvPr id="20" name="Picture 5"/>
            <p:cNvPicPr>
              <a:picLocks noChangeAspect="1" noChangeArrowheads="1"/>
            </p:cNvPicPr>
            <p:nvPr userDrawn="1"/>
          </p:nvPicPr>
          <p:blipFill>
            <a:blip r:embed="rId3" cstate="print"/>
            <a:srcRect/>
            <a:stretch>
              <a:fillRect/>
            </a:stretch>
          </p:blipFill>
          <p:spPr bwMode="auto">
            <a:xfrm>
              <a:off x="0" y="0"/>
              <a:ext cx="1735138" cy="979488"/>
            </a:xfrm>
            <a:prstGeom prst="rect">
              <a:avLst/>
            </a:prstGeom>
            <a:noFill/>
            <a:ln w="9525">
              <a:noFill/>
              <a:miter lim="800000"/>
              <a:headEnd/>
              <a:tailEnd/>
            </a:ln>
          </p:spPr>
        </p:pic>
        <p:sp>
          <p:nvSpPr>
            <p:cNvPr id="21"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p:spPr>
          <p:txBody>
            <a:bodyPr wrap="none" anchor="ctr"/>
            <a:lstStyle/>
            <a:p>
              <a:pPr fontAlgn="base">
                <a:spcBef>
                  <a:spcPct val="0"/>
                </a:spcBef>
                <a:spcAft>
                  <a:spcPct val="0"/>
                </a:spcAft>
                <a:defRPr/>
              </a:pPr>
              <a:endParaRPr lang="en-US">
                <a:solidFill>
                  <a:prstClr val="black"/>
                </a:solidFill>
                <a:cs typeface="Arial" pitchFamily="34" charset="0"/>
              </a:endParaRPr>
            </a:p>
          </p:txBody>
        </p:sp>
        <p:sp>
          <p:nvSpPr>
            <p:cNvPr id="22" name="Freeform 7"/>
            <p:cNvSpPr>
              <a:spLocks noChangeArrowheads="1"/>
            </p:cNvSpPr>
            <p:nvPr/>
          </p:nvSpPr>
          <p:spPr bwMode="auto">
            <a:xfrm>
              <a:off x="1619249" y="0"/>
              <a:ext cx="1800225" cy="979488"/>
            </a:xfrm>
            <a:custGeom>
              <a:avLst/>
              <a:gdLst>
                <a:gd name="T0" fmla="*/ 5000 w 5001"/>
                <a:gd name="T1" fmla="*/ 0 h 2721"/>
                <a:gd name="T2" fmla="*/ 5000 w 5001"/>
                <a:gd name="T3" fmla="*/ 2720 h 2721"/>
                <a:gd name="T4" fmla="*/ 0 w 5001"/>
                <a:gd name="T5" fmla="*/ 2720 h 2721"/>
                <a:gd name="T6" fmla="*/ 2000 w 5001"/>
                <a:gd name="T7" fmla="*/ 0 h 2721"/>
                <a:gd name="T8" fmla="*/ 5000 w 5001"/>
                <a:gd name="T9" fmla="*/ 0 h 2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p:spPr>
          <p:txBody>
            <a:bodyPr wrap="none" anchor="ctr"/>
            <a:lstStyle/>
            <a:p>
              <a:pPr fontAlgn="base">
                <a:spcBef>
                  <a:spcPct val="0"/>
                </a:spcBef>
                <a:spcAft>
                  <a:spcPct val="0"/>
                </a:spcAft>
                <a:defRPr/>
              </a:pPr>
              <a:endParaRPr lang="en-GB">
                <a:solidFill>
                  <a:prstClr val="black"/>
                </a:solidFill>
                <a:latin typeface="Arial" pitchFamily="34" charset="0"/>
                <a:cs typeface="Arial" pitchFamily="34" charset="0"/>
              </a:endParaRPr>
            </a:p>
          </p:txBody>
        </p:sp>
        <p:sp>
          <p:nvSpPr>
            <p:cNvPr id="23" name="Text Box 12"/>
            <p:cNvSpPr txBox="1">
              <a:spLocks noChangeArrowheads="1"/>
            </p:cNvSpPr>
            <p:nvPr userDrawn="1"/>
          </p:nvSpPr>
          <p:spPr bwMode="auto">
            <a:xfrm>
              <a:off x="6551613" y="503238"/>
              <a:ext cx="2663825" cy="577850"/>
            </a:xfrm>
            <a:prstGeom prst="rect">
              <a:avLst/>
            </a:prstGeom>
            <a:noFill/>
            <a:ln>
              <a:noFill/>
            </a:ln>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eaLnBrk="1" fontAlgn="base" hangingPunct="1">
                <a:spcBef>
                  <a:spcPct val="0"/>
                </a:spcBef>
                <a:spcAft>
                  <a:spcPct val="0"/>
                </a:spcAft>
                <a:defRPr/>
              </a:pPr>
              <a:r>
                <a:rPr lang="en-GB" sz="3200" b="1">
                  <a:solidFill>
                    <a:srgbClr val="FFFFFF"/>
                  </a:solidFill>
                  <a:ea typeface="SimSun" pitchFamily="2" charset="-122"/>
                  <a:cs typeface="Arial" pitchFamily="34" charset="0"/>
                </a:rPr>
                <a:t>EGI-InSPIRE</a:t>
              </a:r>
            </a:p>
          </p:txBody>
        </p:sp>
      </p:grpSp>
      <p:pic>
        <p:nvPicPr>
          <p:cNvPr id="24" name="Picture 3"/>
          <p:cNvPicPr>
            <a:picLocks noChangeAspect="1" noChangeArrowheads="1"/>
          </p:cNvPicPr>
          <p:nvPr userDrawn="1"/>
        </p:nvPicPr>
        <p:blipFill>
          <a:blip r:embed="rId4" cstate="print"/>
          <a:srcRect/>
          <a:stretch>
            <a:fillRect/>
          </a:stretch>
        </p:blipFill>
        <p:spPr bwMode="auto">
          <a:xfrm>
            <a:off x="8243888" y="5713413"/>
            <a:ext cx="781050" cy="523875"/>
          </a:xfrm>
          <a:prstGeom prst="rect">
            <a:avLst/>
          </a:prstGeom>
          <a:noFill/>
          <a:ln w="9525">
            <a:noFill/>
            <a:miter lim="800000"/>
            <a:headEnd/>
            <a:tailEnd/>
          </a:ln>
        </p:spPr>
      </p:pic>
      <p:pic>
        <p:nvPicPr>
          <p:cNvPr id="25" name="Picture 4"/>
          <p:cNvPicPr>
            <a:picLocks noChangeAspect="1" noChangeArrowheads="1"/>
          </p:cNvPicPr>
          <p:nvPr userDrawn="1"/>
        </p:nvPicPr>
        <p:blipFill>
          <a:blip r:embed="rId5" cstate="print"/>
          <a:srcRect/>
          <a:stretch>
            <a:fillRect/>
          </a:stretch>
        </p:blipFill>
        <p:spPr bwMode="auto">
          <a:xfrm>
            <a:off x="6516688" y="5640388"/>
            <a:ext cx="1447800" cy="588962"/>
          </a:xfrm>
          <a:prstGeom prst="rect">
            <a:avLst/>
          </a:prstGeom>
          <a:noFill/>
          <a:ln w="9525">
            <a:noFill/>
            <a:miter lim="800000"/>
            <a:headEnd/>
            <a:tailEnd/>
          </a:ln>
        </p:spPr>
      </p:pic>
      <p:sp>
        <p:nvSpPr>
          <p:cNvPr id="26" name="Rectangle 17"/>
          <p:cNvSpPr>
            <a:spLocks noChangeArrowheads="1"/>
          </p:cNvSpPr>
          <p:nvPr userDrawn="1"/>
        </p:nvSpPr>
        <p:spPr bwMode="auto">
          <a:xfrm>
            <a:off x="7667625" y="6586538"/>
            <a:ext cx="1447800" cy="279400"/>
          </a:xfrm>
          <a:prstGeom prst="rect">
            <a:avLst/>
          </a:prstGeom>
          <a:noFill/>
          <a:ln>
            <a:noFill/>
          </a:ln>
          <a:extLst/>
        </p:spPr>
        <p:txBody>
          <a:bodyPr lIns="90000" tIns="46800" rIns="90000" bIns="46800">
            <a:spAutoFit/>
          </a:bodyPr>
          <a:lstStyle/>
          <a:p>
            <a:pPr algn="r" fontAlgn="base">
              <a:spcBef>
                <a:spcPts val="875"/>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latin typeface="Arial" pitchFamily="34" charset="0"/>
                <a:ea typeface="SimSun" pitchFamily="2" charset="-122"/>
                <a:cs typeface="Arial" pitchFamily="34" charset="0"/>
              </a:rPr>
              <a:t>www.egi.eu</a:t>
            </a:r>
          </a:p>
        </p:txBody>
      </p:sp>
      <p:sp>
        <p:nvSpPr>
          <p:cNvPr id="27" name="Rectangle 18"/>
          <p:cNvSpPr>
            <a:spLocks noChangeArrowheads="1"/>
          </p:cNvSpPr>
          <p:nvPr userDrawn="1"/>
        </p:nvSpPr>
        <p:spPr bwMode="auto">
          <a:xfrm>
            <a:off x="53975" y="6605588"/>
            <a:ext cx="2286000" cy="279400"/>
          </a:xfrm>
          <a:prstGeom prst="rect">
            <a:avLst/>
          </a:prstGeom>
          <a:noFill/>
          <a:ln>
            <a:noFill/>
          </a:ln>
          <a:extLst/>
        </p:spPr>
        <p:txBody>
          <a:bodyPr lIns="90000" tIns="46800" rIns="90000" bIns="46800">
            <a:spAutoFit/>
          </a:bodyPr>
          <a:lstStyle/>
          <a:p>
            <a:pPr fontAlgn="base">
              <a:spcBef>
                <a:spcPts val="875"/>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latin typeface="Arial" pitchFamily="34" charset="0"/>
                <a:ea typeface="SimSun" pitchFamily="2" charset="-122"/>
                <a:cs typeface="Arial" pitchFamily="34" charset="0"/>
              </a:rPr>
              <a:t>EGI-InSPIRE RI-261323</a:t>
            </a:r>
          </a:p>
        </p:txBody>
      </p:sp>
      <p:sp>
        <p:nvSpPr>
          <p:cNvPr id="2" name="Title 1"/>
          <p:cNvSpPr>
            <a:spLocks noGrp="1"/>
          </p:cNvSpPr>
          <p:nvPr>
            <p:ph type="ctrTitle"/>
          </p:nvPr>
        </p:nvSpPr>
        <p:spPr>
          <a:xfrm>
            <a:off x="1619672" y="2130425"/>
            <a:ext cx="7200800" cy="1470025"/>
          </a:xfrm>
        </p:spPr>
        <p:txBody>
          <a:bodyPr/>
          <a:lstStyle>
            <a:lvl1pPr>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67744" y="3886200"/>
            <a:ext cx="5832648" cy="13430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8" name="Date Placeholder 3"/>
          <p:cNvSpPr>
            <a:spLocks noGrp="1"/>
          </p:cNvSpPr>
          <p:nvPr>
            <p:ph type="dt" sz="half" idx="10"/>
          </p:nvPr>
        </p:nvSpPr>
        <p:spPr/>
        <p:txBody>
          <a:bodyPr/>
          <a:lstStyle>
            <a:lvl1pPr>
              <a:defRPr smtClean="0">
                <a:solidFill>
                  <a:schemeClr val="bg1"/>
                </a:solidFill>
                <a:latin typeface="Arial" pitchFamily="34" charset="0"/>
                <a:cs typeface="Arial" pitchFamily="34" charset="0"/>
              </a:defRPr>
            </a:lvl1pPr>
          </a:lstStyle>
          <a:p>
            <a:pPr>
              <a:defRPr/>
            </a:pPr>
            <a:r>
              <a:rPr lang="en-US">
                <a:solidFill>
                  <a:prstClr val="white"/>
                </a:solidFill>
              </a:rPr>
              <a:t>1/10/2010</a:t>
            </a:r>
            <a:endParaRPr lang="en-US" dirty="0">
              <a:solidFill>
                <a:prstClr val="white"/>
              </a:solidFill>
            </a:endParaRPr>
          </a:p>
        </p:txBody>
      </p:sp>
      <p:sp>
        <p:nvSpPr>
          <p:cNvPr id="29" name="Footer Placeholder 4"/>
          <p:cNvSpPr>
            <a:spLocks noGrp="1"/>
          </p:cNvSpPr>
          <p:nvPr>
            <p:ph type="ftr" sz="quarter" idx="11"/>
          </p:nvPr>
        </p:nvSpPr>
        <p:spPr/>
        <p:txBody>
          <a:bodyPr/>
          <a:lstStyle>
            <a:lvl1pPr>
              <a:defRPr smtClean="0">
                <a:solidFill>
                  <a:schemeClr val="bg1"/>
                </a:solidFill>
                <a:latin typeface="Arial" pitchFamily="34" charset="0"/>
                <a:cs typeface="Arial" pitchFamily="34" charset="0"/>
              </a:defRPr>
            </a:lvl1pPr>
          </a:lstStyle>
          <a:p>
            <a:pPr>
              <a:defRPr/>
            </a:pPr>
            <a:r>
              <a:rPr lang="en-US">
                <a:solidFill>
                  <a:prstClr val="white"/>
                </a:solidFill>
              </a:rPr>
              <a:t>NSF &amp; EC - Rome 2010</a:t>
            </a:r>
          </a:p>
        </p:txBody>
      </p:sp>
      <p:sp>
        <p:nvSpPr>
          <p:cNvPr id="30" name="Slide Number Placeholder 5"/>
          <p:cNvSpPr>
            <a:spLocks noGrp="1"/>
          </p:cNvSpPr>
          <p:nvPr>
            <p:ph type="sldNum" sz="quarter" idx="12"/>
          </p:nvPr>
        </p:nvSpPr>
        <p:spPr>
          <a:xfrm>
            <a:off x="6975475" y="6356350"/>
            <a:ext cx="2133600" cy="365125"/>
          </a:xfrm>
        </p:spPr>
        <p:txBody>
          <a:bodyPr/>
          <a:lstStyle>
            <a:lvl1pPr>
              <a:defRPr smtClean="0">
                <a:solidFill>
                  <a:schemeClr val="bg1"/>
                </a:solidFill>
                <a:latin typeface="Arial" pitchFamily="34" charset="0"/>
                <a:cs typeface="Arial" pitchFamily="34" charset="0"/>
              </a:defRPr>
            </a:lvl1pPr>
          </a:lstStyle>
          <a:p>
            <a:pPr>
              <a:defRPr/>
            </a:pPr>
            <a:fld id="{76101FC0-D9D0-49EF-9321-3A26CFA3071E}"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0125512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1188" y="1412776"/>
            <a:ext cx="8075612"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solidFill>
                  <a:prstClr val="white"/>
                </a:solidFill>
              </a:rPr>
              <a:t>1/10/2010</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solidFill>
              </a:rPr>
              <a:t>NSF &amp; EC - Rome 2010</a:t>
            </a:r>
          </a:p>
        </p:txBody>
      </p:sp>
      <p:sp>
        <p:nvSpPr>
          <p:cNvPr id="6" name="Slide Number Placeholder 5"/>
          <p:cNvSpPr>
            <a:spLocks noGrp="1"/>
          </p:cNvSpPr>
          <p:nvPr>
            <p:ph type="sldNum" sz="quarter" idx="12"/>
          </p:nvPr>
        </p:nvSpPr>
        <p:spPr/>
        <p:txBody>
          <a:bodyPr/>
          <a:lstStyle>
            <a:lvl1pPr>
              <a:defRPr/>
            </a:lvl1pPr>
          </a:lstStyle>
          <a:p>
            <a:pPr>
              <a:defRPr/>
            </a:pPr>
            <a:fld id="{B766B822-0537-47F4-AF44-3AAE4040AAE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993671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r>
              <a:rPr lang="en-US">
                <a:solidFill>
                  <a:prstClr val="white"/>
                </a:solidFill>
              </a:rPr>
              <a:t>1/10/2010</a:t>
            </a:r>
          </a:p>
        </p:txBody>
      </p:sp>
      <p:sp>
        <p:nvSpPr>
          <p:cNvPr id="4" name="Footer Placeholder 4"/>
          <p:cNvSpPr>
            <a:spLocks noGrp="1"/>
          </p:cNvSpPr>
          <p:nvPr>
            <p:ph type="ftr" sz="quarter" idx="11"/>
          </p:nvPr>
        </p:nvSpPr>
        <p:spPr/>
        <p:txBody>
          <a:bodyPr/>
          <a:lstStyle>
            <a:lvl1pPr>
              <a:defRPr/>
            </a:lvl1pPr>
          </a:lstStyle>
          <a:p>
            <a:pPr>
              <a:defRPr/>
            </a:pPr>
            <a:r>
              <a:rPr lang="en-US">
                <a:solidFill>
                  <a:prstClr val="white"/>
                </a:solidFill>
              </a:rPr>
              <a:t>NSF &amp; EC - Rome 2010</a:t>
            </a:r>
          </a:p>
        </p:txBody>
      </p:sp>
      <p:sp>
        <p:nvSpPr>
          <p:cNvPr id="5" name="Slide Number Placeholder 5"/>
          <p:cNvSpPr>
            <a:spLocks noGrp="1"/>
          </p:cNvSpPr>
          <p:nvPr>
            <p:ph type="sldNum" sz="quarter" idx="12"/>
          </p:nvPr>
        </p:nvSpPr>
        <p:spPr/>
        <p:txBody>
          <a:bodyPr/>
          <a:lstStyle>
            <a:lvl1pPr>
              <a:defRPr/>
            </a:lvl1pPr>
          </a:lstStyle>
          <a:p>
            <a:pPr>
              <a:defRPr/>
            </a:pPr>
            <a:fld id="{D9526476-F840-40C0-8DB5-D37D96D7452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8218983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r>
              <a:rPr lang="en-US">
                <a:solidFill>
                  <a:prstClr val="white"/>
                </a:solidFill>
              </a:rPr>
              <a:t>1/10/2010</a:t>
            </a:r>
            <a:endParaRPr lang="en-GB">
              <a:solidFill>
                <a:prstClr val="white"/>
              </a:solidFill>
            </a:endParaRPr>
          </a:p>
        </p:txBody>
      </p:sp>
      <p:sp>
        <p:nvSpPr>
          <p:cNvPr id="4" name="Footer Placeholder 3"/>
          <p:cNvSpPr>
            <a:spLocks noGrp="1"/>
          </p:cNvSpPr>
          <p:nvPr>
            <p:ph type="ftr" sz="quarter" idx="11"/>
          </p:nvPr>
        </p:nvSpPr>
        <p:spPr/>
        <p:txBody>
          <a:bodyPr/>
          <a:lstStyle>
            <a:lvl1pPr>
              <a:defRPr/>
            </a:lvl1pPr>
          </a:lstStyle>
          <a:p>
            <a:pPr>
              <a:defRPr/>
            </a:pPr>
            <a:r>
              <a:rPr lang="en-GB">
                <a:solidFill>
                  <a:prstClr val="white"/>
                </a:solidFill>
              </a:rPr>
              <a:t>NSF &amp; EC - Rome 2010</a:t>
            </a:r>
          </a:p>
        </p:txBody>
      </p:sp>
      <p:sp>
        <p:nvSpPr>
          <p:cNvPr id="5" name="Slide Number Placeholder 4"/>
          <p:cNvSpPr>
            <a:spLocks noGrp="1"/>
          </p:cNvSpPr>
          <p:nvPr>
            <p:ph type="sldNum" sz="quarter" idx="12"/>
          </p:nvPr>
        </p:nvSpPr>
        <p:spPr/>
        <p:txBody>
          <a:bodyPr/>
          <a:lstStyle>
            <a:lvl1pPr>
              <a:defRPr/>
            </a:lvl1pPr>
          </a:lstStyle>
          <a:p>
            <a:pPr>
              <a:defRPr/>
            </a:pPr>
            <a:fld id="{977D435D-5BF8-4B6E-B3BC-5C9FD3D93EA4}"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41149577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789136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37356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250979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905000"/>
            <a:ext cx="43434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3434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1760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40925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1944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pPr/>
              <a:t>5/4/2011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8739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6177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78616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13632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685800"/>
            <a:ext cx="22098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685800"/>
            <a:ext cx="64770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4899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pPr/>
              <a:t>5/4/2011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pPr/>
              <a:t>5/4/2011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pPr/>
              <a:t>5/4/2011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2.gi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6.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8.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7.jpe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image" Target="../media/image9.jpeg"/><Relationship Id="rId5" Type="http://schemas.openxmlformats.org/officeDocument/2006/relationships/theme" Target="../theme/theme6.xml"/><Relationship Id="rId4"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13.pn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7.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pPr/>
              <a:t>5/4/2011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pPr/>
              <a:t>‹#›</a:t>
            </a:fld>
            <a:endParaRPr lang="en-US"/>
          </a:p>
        </p:txBody>
      </p:sp>
      <p:pic>
        <p:nvPicPr>
          <p:cNvPr id="7" name="Picture 6" descr="350px-Zuoshangjiao.jpg"/>
          <p:cNvPicPr>
            <a:picLocks noChangeAspect="1"/>
          </p:cNvPicPr>
          <p:nvPr userDrawn="1"/>
        </p:nvPicPr>
        <p:blipFill>
          <a:blip r:embed="rId13" cstate="print"/>
          <a:stretch>
            <a:fillRect/>
          </a:stretch>
        </p:blipFill>
        <p:spPr>
          <a:xfrm>
            <a:off x="0" y="0"/>
            <a:ext cx="1600200" cy="15407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FSWhite.gif"/>
          <p:cNvPicPr>
            <a:picLocks noChangeAspect="1"/>
          </p:cNvPicPr>
          <p:nvPr/>
        </p:nvPicPr>
        <p:blipFill>
          <a:blip r:embed="rId5" cstate="print"/>
          <a:stretch>
            <a:fillRect/>
          </a:stretch>
        </p:blipFill>
        <p:spPr>
          <a:xfrm>
            <a:off x="7543802" y="109252"/>
            <a:ext cx="1600199" cy="595345"/>
          </a:xfrm>
          <a:prstGeom prst="rect">
            <a:avLst/>
          </a:prstGeom>
        </p:spPr>
      </p:pic>
      <p:pic>
        <p:nvPicPr>
          <p:cNvPr id="15" name="Picture 14" descr="FS_PPT_Master.jpg"/>
          <p:cNvPicPr>
            <a:picLocks noChangeAspect="1"/>
          </p:cNvPicPr>
          <p:nvPr/>
        </p:nvPicPr>
        <p:blipFill>
          <a:blip r:embed="rId6" cstate="print"/>
          <a:srcRect b="3533"/>
          <a:stretch>
            <a:fillRect/>
          </a:stretch>
        </p:blipFill>
        <p:spPr>
          <a:xfrm>
            <a:off x="8686801" y="783819"/>
            <a:ext cx="457199" cy="409981"/>
          </a:xfrm>
          <a:prstGeom prst="rect">
            <a:avLst/>
          </a:prstGeom>
        </p:spPr>
      </p:pic>
      <p:cxnSp>
        <p:nvCxnSpPr>
          <p:cNvPr id="7" name="Straight Connector 6"/>
          <p:cNvCxnSpPr/>
          <p:nvPr/>
        </p:nvCxnSpPr>
        <p:spPr>
          <a:xfrm>
            <a:off x="0" y="6578600"/>
            <a:ext cx="6934200" cy="21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itle Placeholder 12"/>
          <p:cNvSpPr>
            <a:spLocks noGrp="1"/>
          </p:cNvSpPr>
          <p:nvPr>
            <p:ph type="title"/>
          </p:nvPr>
        </p:nvSpPr>
        <p:spPr>
          <a:xfrm>
            <a:off x="457200" y="-25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14" name="Text Placeholder 13"/>
          <p:cNvSpPr>
            <a:spLocks noGrp="1"/>
          </p:cNvSpPr>
          <p:nvPr>
            <p:ph type="body" idx="1"/>
          </p:nvPr>
        </p:nvSpPr>
        <p:spPr>
          <a:xfrm>
            <a:off x="457200" y="1295400"/>
            <a:ext cx="8229600" cy="5080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15" descr="FS_PPT_title.bmp"/>
          <p:cNvPicPr>
            <a:picLocks noChangeAspect="1"/>
          </p:cNvPicPr>
          <p:nvPr/>
        </p:nvPicPr>
        <p:blipFill>
          <a:blip r:embed="rId7" cstate="print"/>
          <a:stretch>
            <a:fillRect/>
          </a:stretch>
        </p:blipFill>
        <p:spPr>
          <a:xfrm>
            <a:off x="8208996" y="-25399"/>
            <a:ext cx="935004" cy="729996"/>
          </a:xfrm>
          <a:prstGeom prst="rect">
            <a:avLst/>
          </a:prstGeom>
        </p:spPr>
      </p:pic>
      <p:pic>
        <p:nvPicPr>
          <p:cNvPr id="19" name="Picture 18" descr="FS_PPT_Master.jpg"/>
          <p:cNvPicPr>
            <a:picLocks noChangeAspect="1"/>
          </p:cNvPicPr>
          <p:nvPr/>
        </p:nvPicPr>
        <p:blipFill>
          <a:blip r:embed="rId8" cstate="print"/>
          <a:srcRect b="3533"/>
          <a:stretch>
            <a:fillRect/>
          </a:stretch>
        </p:blipFill>
        <p:spPr>
          <a:xfrm>
            <a:off x="7848601" y="-25400"/>
            <a:ext cx="304799" cy="409981"/>
          </a:xfrm>
          <a:prstGeom prst="rect">
            <a:avLst/>
          </a:prstGeom>
        </p:spPr>
      </p:pic>
      <p:sp>
        <p:nvSpPr>
          <p:cNvPr id="9" name="TextBox 8"/>
          <p:cNvSpPr txBox="1"/>
          <p:nvPr/>
        </p:nvSpPr>
        <p:spPr>
          <a:xfrm>
            <a:off x="4419600" y="6514069"/>
            <a:ext cx="4800600" cy="276999"/>
          </a:xfrm>
          <a:prstGeom prst="rect">
            <a:avLst/>
          </a:prstGeom>
          <a:noFill/>
        </p:spPr>
        <p:txBody>
          <a:bodyPr wrap="square" rtlCol="0">
            <a:spAutoFit/>
          </a:bodyPr>
          <a:lstStyle/>
          <a:p>
            <a:pPr defTabSz="457200"/>
            <a:r>
              <a:rPr lang="en-US" sz="1200" i="1" dirty="0" smtClean="0">
                <a:solidFill>
                  <a:prstClr val="black"/>
                </a:solidFill>
                <a:latin typeface="Candara" pitchFamily="34" charset="0"/>
              </a:rPr>
              <a:t>Barga, Gannon: Cloud Computing Presentation, MSR Faculty Summit 2009</a:t>
            </a:r>
            <a:endParaRPr lang="en-US" sz="1200" i="1" dirty="0">
              <a:solidFill>
                <a:prstClr val="black"/>
              </a:solidFill>
              <a:latin typeface="Candara" pitchFamily="34" charset="0"/>
            </a:endParaRPr>
          </a:p>
        </p:txBody>
      </p:sp>
    </p:spTree>
  </p:cSld>
  <p:clrMap bg1="lt1" tx1="dk1" bg2="lt2" tx2="dk2" accent1="accent1" accent2="accent2" accent3="accent3" accent4="accent4" accent5="accent5" accent6="accent6" hlink="hlink" folHlink="folHlink"/>
  <p:sldLayoutIdLst>
    <p:sldLayoutId id="2147483739" r:id="rId1"/>
    <p:sldLayoutId id="2147483741" r:id="rId2"/>
    <p:sldLayoutId id="2147483743" r:id="rId3"/>
  </p:sldLayoutIdLst>
  <p:txStyles>
    <p:titleStyle>
      <a:lvl1pPr algn="ctr" defTabSz="457200" rtl="0" eaLnBrk="1" latinLnBrk="0" hangingPunct="1">
        <a:spcBef>
          <a:spcPct val="0"/>
        </a:spcBef>
        <a:buNone/>
        <a:defRPr sz="4000" kern="1200">
          <a:solidFill>
            <a:schemeClr val="tx2"/>
          </a:solidFill>
          <a:latin typeface="Candara"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Candara"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Candara"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Candara"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Candara"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Candara"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5/4/2011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4" cstate="print"/>
          <a:stretch>
            <a:fillRect/>
          </a:stretch>
        </p:blipFill>
        <p:spPr>
          <a:xfrm>
            <a:off x="0" y="0"/>
            <a:ext cx="1295400" cy="1247285"/>
          </a:xfrm>
          <a:prstGeom prst="rect">
            <a:avLst/>
          </a:prstGeom>
        </p:spPr>
      </p:pic>
      <p:pic>
        <p:nvPicPr>
          <p:cNvPr id="8" name="Picture 7" descr="futuregrid.png"/>
          <p:cNvPicPr>
            <a:picLocks noChangeAspect="1"/>
          </p:cNvPicPr>
          <p:nvPr userDrawn="1"/>
        </p:nvPicPr>
        <p:blipFill>
          <a:blip r:embed="rId15" cstate="print"/>
          <a:stretch>
            <a:fillRect/>
          </a:stretch>
        </p:blipFill>
        <p:spPr>
          <a:xfrm>
            <a:off x="7464777" y="0"/>
            <a:ext cx="1679223" cy="1143000"/>
          </a:xfrm>
          <a:prstGeom prst="rect">
            <a:avLst/>
          </a:prstGeom>
        </p:spPr>
      </p:pic>
    </p:spTree>
    <p:extLst>
      <p:ext uri="{BB962C8B-B14F-4D97-AF65-F5344CB8AC3E}">
        <p14:creationId xmlns:p14="http://schemas.microsoft.com/office/powerpoint/2010/main" val="387727096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93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63715-30A8-46DA-AC9F-68C70606CC3E}" type="datetimeFigureOut">
              <a:rPr lang="en-US" smtClean="0">
                <a:solidFill>
                  <a:prstClr val="black">
                    <a:tint val="75000"/>
                  </a:prstClr>
                </a:solidFill>
              </a:rPr>
              <a:pPr/>
              <a:t>5/4/2011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C0061-3B99-4089-A3BF-BD0A9491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057084"/>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03266" name="Rectangle 2"/>
          <p:cNvSpPr>
            <a:spLocks noGrp="1" noChangeArrowheads="1"/>
          </p:cNvSpPr>
          <p:nvPr>
            <p:ph type="title"/>
          </p:nvPr>
        </p:nvSpPr>
        <p:spPr bwMode="auto">
          <a:xfrm>
            <a:off x="152400" y="304800"/>
            <a:ext cx="8839200" cy="1041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smtClean="0"/>
              <a:t>Click to edit Master title style</a:t>
            </a:r>
          </a:p>
        </p:txBody>
      </p:sp>
      <p:sp>
        <p:nvSpPr>
          <p:cNvPr id="1803267" name="Rectangle 3"/>
          <p:cNvSpPr>
            <a:spLocks noGrp="1" noChangeArrowheads="1"/>
          </p:cNvSpPr>
          <p:nvPr>
            <p:ph type="body" idx="1"/>
          </p:nvPr>
        </p:nvSpPr>
        <p:spPr bwMode="auto">
          <a:xfrm>
            <a:off x="152400" y="1600200"/>
            <a:ext cx="8839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803268" name="Rectangle 4"/>
          <p:cNvSpPr>
            <a:spLocks noChangeArrowheads="1"/>
          </p:cNvSpPr>
          <p:nvPr userDrawn="1"/>
        </p:nvSpPr>
        <p:spPr bwMode="auto">
          <a:xfrm flipV="1">
            <a:off x="1371600" y="6440488"/>
            <a:ext cx="6477000" cy="74612"/>
          </a:xfrm>
          <a:prstGeom prst="rect">
            <a:avLst/>
          </a:prstGeom>
          <a:solidFill>
            <a:srgbClr val="000080"/>
          </a:solidFill>
          <a:ln>
            <a:noFill/>
          </a:ln>
          <a:effectLst/>
          <a:extLst>
            <a:ext uri="{91240B29-F687-4F45-9708-019B960494DF}">
              <a14:hiddenLine xmlns:a14="http://schemas.microsoft.com/office/drawing/2010/main" w="127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600" b="1" smtClean="0">
              <a:solidFill>
                <a:srgbClr val="000000"/>
              </a:solidFill>
              <a:latin typeface="Times New Roman" pitchFamily="18" charset="0"/>
            </a:endParaRPr>
          </a:p>
        </p:txBody>
      </p:sp>
      <p:sp>
        <p:nvSpPr>
          <p:cNvPr id="1803269" name="Text Box 5"/>
          <p:cNvSpPr txBox="1">
            <a:spLocks noChangeArrowheads="1"/>
          </p:cNvSpPr>
          <p:nvPr userDrawn="1"/>
        </p:nvSpPr>
        <p:spPr bwMode="auto">
          <a:xfrm>
            <a:off x="4572000" y="6553200"/>
            <a:ext cx="3200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eaLnBrk="0" fontAlgn="base" hangingPunct="0">
              <a:spcBef>
                <a:spcPct val="0"/>
              </a:spcBef>
              <a:spcAft>
                <a:spcPct val="0"/>
              </a:spcAft>
            </a:pPr>
            <a:r>
              <a:rPr lang="en-US" sz="1000" b="1" smtClean="0">
                <a:solidFill>
                  <a:srgbClr val="000000"/>
                </a:solidFill>
                <a:latin typeface="Arial" pitchFamily="34" charset="0"/>
              </a:rPr>
              <a:t>UNIVERSITY OF CALIFORNIA, SAN DIEGO</a:t>
            </a:r>
          </a:p>
        </p:txBody>
      </p:sp>
      <p:sp>
        <p:nvSpPr>
          <p:cNvPr id="1803270" name="Text Box 6"/>
          <p:cNvSpPr txBox="1">
            <a:spLocks noChangeArrowheads="1"/>
          </p:cNvSpPr>
          <p:nvPr userDrawn="1"/>
        </p:nvSpPr>
        <p:spPr bwMode="auto">
          <a:xfrm>
            <a:off x="1355725" y="6248400"/>
            <a:ext cx="565467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fontAlgn="base" hangingPunct="0">
              <a:spcBef>
                <a:spcPct val="0"/>
              </a:spcBef>
              <a:spcAft>
                <a:spcPct val="0"/>
              </a:spcAft>
            </a:pPr>
            <a:r>
              <a:rPr lang="en-US" sz="1000" b="1" smtClean="0">
                <a:solidFill>
                  <a:srgbClr val="000000"/>
                </a:solidFill>
                <a:latin typeface="Arial" pitchFamily="34" charset="0"/>
              </a:rPr>
              <a:t>SAN DIEGO SUPERCOMPUTER CENTER</a:t>
            </a:r>
          </a:p>
        </p:txBody>
      </p:sp>
      <p:pic>
        <p:nvPicPr>
          <p:cNvPr id="1803271"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40688" y="6270625"/>
            <a:ext cx="804862" cy="422275"/>
          </a:xfrm>
          <a:prstGeom prst="rect">
            <a:avLst/>
          </a:prstGeom>
          <a:noFill/>
          <a:extLst>
            <a:ext uri="{909E8E84-426E-40DD-AFC4-6F175D3DCCD1}">
              <a14:hiddenFill xmlns:a14="http://schemas.microsoft.com/office/drawing/2010/main">
                <a:solidFill>
                  <a:srgbClr val="FFFFFF"/>
                </a:solidFill>
              </a14:hiddenFill>
            </a:ext>
          </a:extLst>
        </p:spPr>
      </p:pic>
      <p:pic>
        <p:nvPicPr>
          <p:cNvPr id="1803272" name="Picture 8" descr="SDSC_logo 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8600" y="6172200"/>
            <a:ext cx="952500" cy="495300"/>
          </a:xfrm>
          <a:prstGeom prst="rect">
            <a:avLst/>
          </a:prstGeom>
          <a:noFill/>
          <a:extLst>
            <a:ext uri="{909E8E84-426E-40DD-AFC4-6F175D3DCCD1}">
              <a14:hiddenFill xmlns:a14="http://schemas.microsoft.com/office/drawing/2010/main">
                <a:solidFill>
                  <a:srgbClr val="FFFFFF"/>
                </a:solidFill>
              </a14:hiddenFill>
            </a:ext>
          </a:extLst>
        </p:spPr>
      </p:pic>
      <p:sp>
        <p:nvSpPr>
          <p:cNvPr id="1803273" name="Text Box 9"/>
          <p:cNvSpPr txBox="1">
            <a:spLocks noChangeArrowheads="1"/>
          </p:cNvSpPr>
          <p:nvPr userDrawn="1"/>
        </p:nvSpPr>
        <p:spPr bwMode="auto">
          <a:xfrm>
            <a:off x="3200400" y="6521450"/>
            <a:ext cx="1436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i="1" smtClean="0">
                <a:solidFill>
                  <a:srgbClr val="009999"/>
                </a:solidFill>
              </a:rPr>
              <a:t>Fran Berman</a:t>
            </a:r>
          </a:p>
        </p:txBody>
      </p:sp>
    </p:spTree>
    <p:extLst>
      <p:ext uri="{BB962C8B-B14F-4D97-AF65-F5344CB8AC3E}">
        <p14:creationId xmlns:p14="http://schemas.microsoft.com/office/powerpoint/2010/main" val="2872701377"/>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p:transition/>
  <p:txStyles>
    <p:titleStyle>
      <a:lvl1pPr algn="ctr" rtl="0" fontAlgn="base">
        <a:lnSpc>
          <a:spcPct val="95000"/>
        </a:lnSpc>
        <a:spcBef>
          <a:spcPct val="0"/>
        </a:spcBef>
        <a:spcAft>
          <a:spcPct val="0"/>
        </a:spcAft>
        <a:defRPr sz="3600" b="1" i="1">
          <a:solidFill>
            <a:srgbClr val="000099"/>
          </a:solidFill>
          <a:latin typeface="+mj-lt"/>
          <a:ea typeface="+mj-ea"/>
          <a:cs typeface="+mj-cs"/>
        </a:defRPr>
      </a:lvl1pPr>
      <a:lvl2pPr algn="ctr" rtl="0" fontAlgn="base">
        <a:lnSpc>
          <a:spcPct val="95000"/>
        </a:lnSpc>
        <a:spcBef>
          <a:spcPct val="0"/>
        </a:spcBef>
        <a:spcAft>
          <a:spcPct val="0"/>
        </a:spcAft>
        <a:defRPr sz="3600" b="1" i="1">
          <a:solidFill>
            <a:srgbClr val="000099"/>
          </a:solidFill>
          <a:latin typeface="Helvetica" charset="0"/>
        </a:defRPr>
      </a:lvl2pPr>
      <a:lvl3pPr algn="ctr" rtl="0" fontAlgn="base">
        <a:lnSpc>
          <a:spcPct val="95000"/>
        </a:lnSpc>
        <a:spcBef>
          <a:spcPct val="0"/>
        </a:spcBef>
        <a:spcAft>
          <a:spcPct val="0"/>
        </a:spcAft>
        <a:defRPr sz="3600" b="1" i="1">
          <a:solidFill>
            <a:srgbClr val="000099"/>
          </a:solidFill>
          <a:latin typeface="Helvetica" charset="0"/>
        </a:defRPr>
      </a:lvl3pPr>
      <a:lvl4pPr algn="ctr" rtl="0" fontAlgn="base">
        <a:lnSpc>
          <a:spcPct val="95000"/>
        </a:lnSpc>
        <a:spcBef>
          <a:spcPct val="0"/>
        </a:spcBef>
        <a:spcAft>
          <a:spcPct val="0"/>
        </a:spcAft>
        <a:defRPr sz="3600" b="1" i="1">
          <a:solidFill>
            <a:srgbClr val="000099"/>
          </a:solidFill>
          <a:latin typeface="Helvetica" charset="0"/>
        </a:defRPr>
      </a:lvl4pPr>
      <a:lvl5pPr algn="ctr" rtl="0" fontAlgn="base">
        <a:lnSpc>
          <a:spcPct val="95000"/>
        </a:lnSpc>
        <a:spcBef>
          <a:spcPct val="0"/>
        </a:spcBef>
        <a:spcAft>
          <a:spcPct val="0"/>
        </a:spcAft>
        <a:defRPr sz="3600" b="1" i="1">
          <a:solidFill>
            <a:srgbClr val="000099"/>
          </a:solidFill>
          <a:latin typeface="Helvetica" charset="0"/>
        </a:defRPr>
      </a:lvl5pPr>
      <a:lvl6pPr marL="457200" algn="ctr" rtl="0" fontAlgn="base">
        <a:lnSpc>
          <a:spcPct val="95000"/>
        </a:lnSpc>
        <a:spcBef>
          <a:spcPct val="0"/>
        </a:spcBef>
        <a:spcAft>
          <a:spcPct val="0"/>
        </a:spcAft>
        <a:defRPr sz="3600" b="1" i="1">
          <a:solidFill>
            <a:srgbClr val="000099"/>
          </a:solidFill>
          <a:latin typeface="Helvetica" charset="0"/>
        </a:defRPr>
      </a:lvl6pPr>
      <a:lvl7pPr marL="914400" algn="ctr" rtl="0" fontAlgn="base">
        <a:lnSpc>
          <a:spcPct val="95000"/>
        </a:lnSpc>
        <a:spcBef>
          <a:spcPct val="0"/>
        </a:spcBef>
        <a:spcAft>
          <a:spcPct val="0"/>
        </a:spcAft>
        <a:defRPr sz="3600" b="1" i="1">
          <a:solidFill>
            <a:srgbClr val="000099"/>
          </a:solidFill>
          <a:latin typeface="Helvetica" charset="0"/>
        </a:defRPr>
      </a:lvl7pPr>
      <a:lvl8pPr marL="1371600" algn="ctr" rtl="0" fontAlgn="base">
        <a:lnSpc>
          <a:spcPct val="95000"/>
        </a:lnSpc>
        <a:spcBef>
          <a:spcPct val="0"/>
        </a:spcBef>
        <a:spcAft>
          <a:spcPct val="0"/>
        </a:spcAft>
        <a:defRPr sz="3600" b="1" i="1">
          <a:solidFill>
            <a:srgbClr val="000099"/>
          </a:solidFill>
          <a:latin typeface="Helvetica" charset="0"/>
        </a:defRPr>
      </a:lvl8pPr>
      <a:lvl9pPr marL="1828800" algn="ctr" rtl="0" fontAlgn="base">
        <a:lnSpc>
          <a:spcPct val="95000"/>
        </a:lnSpc>
        <a:spcBef>
          <a:spcPct val="0"/>
        </a:spcBef>
        <a:spcAft>
          <a:spcPct val="0"/>
        </a:spcAft>
        <a:defRPr sz="3600" b="1" i="1">
          <a:solidFill>
            <a:srgbClr val="000099"/>
          </a:solidFill>
          <a:latin typeface="Helvetica" charset="0"/>
        </a:defRPr>
      </a:lvl9pPr>
    </p:titleStyle>
    <p:bodyStyle>
      <a:lvl1pPr marL="342900" indent="-342900" algn="l" rtl="0" fontAlgn="base">
        <a:lnSpc>
          <a:spcPct val="95000"/>
        </a:lnSpc>
        <a:spcBef>
          <a:spcPct val="20000"/>
        </a:spcBef>
        <a:spcAft>
          <a:spcPct val="0"/>
        </a:spcAft>
        <a:buClr>
          <a:schemeClr val="tx1"/>
        </a:buClr>
        <a:buSzPct val="100000"/>
        <a:buChar char="•"/>
        <a:defRPr sz="2800" b="1">
          <a:solidFill>
            <a:schemeClr val="tx1"/>
          </a:solidFill>
          <a:latin typeface="+mn-lt"/>
          <a:ea typeface="+mn-ea"/>
          <a:cs typeface="+mn-cs"/>
        </a:defRPr>
      </a:lvl1pPr>
      <a:lvl2pPr marL="742950" indent="-285750" algn="l" rtl="0" fontAlgn="base">
        <a:lnSpc>
          <a:spcPct val="95000"/>
        </a:lnSpc>
        <a:spcBef>
          <a:spcPct val="20000"/>
        </a:spcBef>
        <a:spcAft>
          <a:spcPct val="0"/>
        </a:spcAft>
        <a:buClr>
          <a:schemeClr val="tx1"/>
        </a:buClr>
        <a:buSzPct val="100000"/>
        <a:buChar char="•"/>
        <a:defRPr sz="2400">
          <a:solidFill>
            <a:schemeClr val="tx1"/>
          </a:solidFill>
          <a:latin typeface="+mn-lt"/>
        </a:defRPr>
      </a:lvl2pPr>
      <a:lvl3pPr marL="1143000" indent="-228600" algn="l" rtl="0" fontAlgn="base">
        <a:lnSpc>
          <a:spcPct val="95000"/>
        </a:lnSpc>
        <a:spcBef>
          <a:spcPct val="20000"/>
        </a:spcBef>
        <a:spcAft>
          <a:spcPct val="0"/>
        </a:spcAft>
        <a:buClr>
          <a:schemeClr val="tx1"/>
        </a:buClr>
        <a:buSzPct val="100000"/>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Times" pitchFamily="1" charset="0"/>
        </a:defRPr>
      </a:lvl4pPr>
      <a:lvl5pPr marL="2057400" indent="-228600" algn="l" rtl="0" fontAlgn="base">
        <a:spcBef>
          <a:spcPct val="20000"/>
        </a:spcBef>
        <a:spcAft>
          <a:spcPct val="0"/>
        </a:spcAft>
        <a:buChar char="»"/>
        <a:defRPr sz="2000">
          <a:solidFill>
            <a:schemeClr val="tx1"/>
          </a:solidFill>
          <a:latin typeface="Times" pitchFamily="1" charset="0"/>
        </a:defRPr>
      </a:lvl5pPr>
      <a:lvl6pPr marL="2514600" indent="-228600" algn="l" rtl="0" fontAlgn="base">
        <a:spcBef>
          <a:spcPct val="20000"/>
        </a:spcBef>
        <a:spcAft>
          <a:spcPct val="0"/>
        </a:spcAft>
        <a:buChar char="»"/>
        <a:defRPr sz="2000">
          <a:solidFill>
            <a:schemeClr val="tx1"/>
          </a:solidFill>
          <a:latin typeface="Times" pitchFamily="1" charset="0"/>
        </a:defRPr>
      </a:lvl6pPr>
      <a:lvl7pPr marL="2971800" indent="-228600" algn="l" rtl="0" fontAlgn="base">
        <a:spcBef>
          <a:spcPct val="20000"/>
        </a:spcBef>
        <a:spcAft>
          <a:spcPct val="0"/>
        </a:spcAft>
        <a:buChar char="»"/>
        <a:defRPr sz="2000">
          <a:solidFill>
            <a:schemeClr val="tx1"/>
          </a:solidFill>
          <a:latin typeface="Times" pitchFamily="1" charset="0"/>
        </a:defRPr>
      </a:lvl7pPr>
      <a:lvl8pPr marL="3429000" indent="-228600" algn="l" rtl="0" fontAlgn="base">
        <a:spcBef>
          <a:spcPct val="20000"/>
        </a:spcBef>
        <a:spcAft>
          <a:spcPct val="0"/>
        </a:spcAft>
        <a:buChar char="»"/>
        <a:defRPr sz="2000">
          <a:solidFill>
            <a:schemeClr val="tx1"/>
          </a:solidFill>
          <a:latin typeface="Times" pitchFamily="1" charset="0"/>
        </a:defRPr>
      </a:lvl8pPr>
      <a:lvl9pPr marL="3886200" indent="-228600" algn="l" rtl="0" fontAlgn="base">
        <a:spcBef>
          <a:spcPct val="20000"/>
        </a:spcBef>
        <a:spcAft>
          <a:spcPct val="0"/>
        </a:spcAft>
        <a:buChar char="»"/>
        <a:defRPr sz="2000">
          <a:solidFill>
            <a:schemeClr val="tx1"/>
          </a:solidFill>
          <a:latin typeface="Times"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0" y="6308725"/>
            <a:ext cx="9144000" cy="549275"/>
          </a:xfrm>
          <a:prstGeom prst="rect">
            <a:avLst/>
          </a:prstGeom>
          <a:solidFill>
            <a:srgbClr val="0067B1"/>
          </a:solidFill>
          <a:ln w="9525">
            <a:noFill/>
            <a:round/>
            <a:headEnd/>
            <a:tailEnd/>
          </a:ln>
          <a:effectLst/>
        </p:spPr>
        <p:txBody>
          <a:bodyPr wrap="none" anchor="ctr"/>
          <a:lstStyle/>
          <a:p>
            <a:pPr>
              <a:defRPr/>
            </a:pPr>
            <a:endParaRPr lang="en-US">
              <a:solidFill>
                <a:prstClr val="black"/>
              </a:solidFill>
              <a:cs typeface="Arial" pitchFamily="34" charset="0"/>
            </a:endParaRPr>
          </a:p>
        </p:txBody>
      </p:sp>
      <p:grpSp>
        <p:nvGrpSpPr>
          <p:cNvPr id="2" name="Group 12"/>
          <p:cNvGrpSpPr>
            <a:grpSpLocks/>
          </p:cNvGrpSpPr>
          <p:nvPr/>
        </p:nvGrpSpPr>
        <p:grpSpPr bwMode="auto">
          <a:xfrm>
            <a:off x="0" y="0"/>
            <a:ext cx="9144000" cy="1044575"/>
            <a:chOff x="-1" y="0"/>
            <a:chExt cx="9144001" cy="1044575"/>
          </a:xfrm>
        </p:grpSpPr>
        <p:sp>
          <p:nvSpPr>
            <p:cNvPr id="8"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a:defRPr/>
              </a:pPr>
              <a:endParaRPr lang="en-US">
                <a:solidFill>
                  <a:prstClr val="black"/>
                </a:solidFill>
                <a:cs typeface="Arial" pitchFamily="34" charset="0"/>
              </a:endParaRPr>
            </a:p>
          </p:txBody>
        </p:sp>
        <p:pic>
          <p:nvPicPr>
            <p:cNvPr id="7188" name="Picture 5"/>
            <p:cNvPicPr>
              <a:picLocks noChangeAspect="1" noChangeArrowheads="1"/>
            </p:cNvPicPr>
            <p:nvPr userDrawn="1"/>
          </p:nvPicPr>
          <p:blipFill>
            <a:blip r:embed="rId6" cstate="print"/>
            <a:srcRect/>
            <a:stretch>
              <a:fillRect/>
            </a:stretch>
          </p:blipFill>
          <p:spPr bwMode="auto">
            <a:xfrm>
              <a:off x="0" y="0"/>
              <a:ext cx="1735138" cy="979488"/>
            </a:xfrm>
            <a:prstGeom prst="rect">
              <a:avLst/>
            </a:prstGeom>
            <a:noFill/>
            <a:ln w="9525">
              <a:noFill/>
              <a:miter lim="800000"/>
              <a:headEnd/>
              <a:tailEnd/>
            </a:ln>
          </p:spPr>
        </p:pic>
        <p:sp>
          <p:nvSpPr>
            <p:cNvPr id="10"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a:defRPr/>
              </a:pPr>
              <a:endParaRPr lang="en-US">
                <a:solidFill>
                  <a:prstClr val="black"/>
                </a:solidFill>
                <a:cs typeface="Arial" pitchFamily="34" charset="0"/>
              </a:endParaRPr>
            </a:p>
          </p:txBody>
        </p:sp>
        <p:sp>
          <p:nvSpPr>
            <p:cNvPr id="11"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a:defRPr/>
              </a:pPr>
              <a:endParaRPr lang="en-US">
                <a:solidFill>
                  <a:prstClr val="black"/>
                </a:solidFill>
                <a:cs typeface="Arial" pitchFamily="34" charset="0"/>
              </a:endParaRPr>
            </a:p>
          </p:txBody>
        </p:sp>
      </p:grpSp>
      <p:sp>
        <p:nvSpPr>
          <p:cNvPr id="7172" name="Title Placeholder 1"/>
          <p:cNvSpPr>
            <a:spLocks noGrp="1"/>
          </p:cNvSpPr>
          <p:nvPr>
            <p:ph type="title"/>
          </p:nvPr>
        </p:nvSpPr>
        <p:spPr bwMode="auto">
          <a:xfrm>
            <a:off x="2124075" y="115888"/>
            <a:ext cx="6840538" cy="8651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3" name="Text Placeholder 2"/>
          <p:cNvSpPr>
            <a:spLocks noGrp="1"/>
          </p:cNvSpPr>
          <p:nvPr>
            <p:ph type="body" idx="1"/>
          </p:nvPr>
        </p:nvSpPr>
        <p:spPr bwMode="auto">
          <a:xfrm>
            <a:off x="611188" y="1600200"/>
            <a:ext cx="80756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913" y="637698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Arial" pitchFamily="34" charset="0"/>
                <a:cs typeface="Arial" pitchFamily="34" charset="0"/>
              </a:defRPr>
            </a:lvl1pPr>
          </a:lstStyle>
          <a:p>
            <a:pPr>
              <a:defRPr/>
            </a:pPr>
            <a:r>
              <a:rPr lang="en-US">
                <a:solidFill>
                  <a:prstClr val="white"/>
                </a:solidFill>
              </a:rPr>
              <a:t>1/10/2010</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bg1"/>
                </a:solidFill>
                <a:latin typeface="Arial" pitchFamily="34" charset="0"/>
                <a:cs typeface="Arial" pitchFamily="34" charset="0"/>
              </a:defRPr>
            </a:lvl1pPr>
          </a:lstStyle>
          <a:p>
            <a:pPr>
              <a:defRPr/>
            </a:pPr>
            <a:r>
              <a:rPr lang="en-US">
                <a:solidFill>
                  <a:prstClr val="white"/>
                </a:solidFill>
              </a:rPr>
              <a:t>NSF &amp; EC - Rome 2010</a:t>
            </a:r>
          </a:p>
        </p:txBody>
      </p:sp>
      <p:sp>
        <p:nvSpPr>
          <p:cNvPr id="6" name="Slide Number Placeholder 5"/>
          <p:cNvSpPr>
            <a:spLocks noGrp="1"/>
          </p:cNvSpPr>
          <p:nvPr>
            <p:ph type="sldNum" sz="quarter" idx="4"/>
          </p:nvPr>
        </p:nvSpPr>
        <p:spPr>
          <a:xfrm>
            <a:off x="7019925"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Arial" pitchFamily="34" charset="0"/>
                <a:cs typeface="Arial" pitchFamily="34" charset="0"/>
              </a:defRPr>
            </a:lvl1pPr>
          </a:lstStyle>
          <a:p>
            <a:pPr>
              <a:defRPr/>
            </a:pPr>
            <a:fld id="{68048CB0-408C-4B2B-83AC-03D46ADC8A1B}" type="slidenum">
              <a:rPr lang="en-US">
                <a:solidFill>
                  <a:prstClr val="white"/>
                </a:solidFill>
              </a:rPr>
              <a:pPr>
                <a:defRPr/>
              </a:pPr>
              <a:t>‹#›</a:t>
            </a:fld>
            <a:endParaRPr lang="en-US" dirty="0">
              <a:solidFill>
                <a:prstClr val="white"/>
              </a:solidFill>
            </a:endParaRPr>
          </a:p>
        </p:txBody>
      </p:sp>
      <p:sp>
        <p:nvSpPr>
          <p:cNvPr id="15"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Arial" pitchFamily="34" charset="0"/>
                <a:ea typeface="SimSun" charset="0"/>
                <a:cs typeface="Arial" pitchFamily="34" charset="0"/>
              </a:rPr>
              <a:t>www.egi.eu</a:t>
            </a:r>
          </a:p>
        </p:txBody>
      </p:sp>
      <p:sp>
        <p:nvSpPr>
          <p:cNvPr id="16" name="Rectangle 18"/>
          <p:cNvSpPr>
            <a:spLocks noChangeArrowheads="1"/>
          </p:cNvSpPr>
          <p:nvPr/>
        </p:nvSpPr>
        <p:spPr bwMode="auto">
          <a:xfrm>
            <a:off x="53975" y="6605588"/>
            <a:ext cx="2286000" cy="279400"/>
          </a:xfrm>
          <a:prstGeom prst="rect">
            <a:avLst/>
          </a:prstGeom>
          <a:noFill/>
          <a:ln w="9525">
            <a:noFill/>
            <a:round/>
            <a:headEnd/>
            <a:tailEnd/>
          </a:ln>
          <a:effectLst/>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Arial" pitchFamily="34" charset="0"/>
                <a:ea typeface="SimSun" charset="0"/>
                <a:cs typeface="Arial" pitchFamily="34" charset="0"/>
              </a:rPr>
              <a:t>EGI-</a:t>
            </a:r>
            <a:r>
              <a:rPr lang="en-US" sz="1200" dirty="0" err="1">
                <a:solidFill>
                  <a:srgbClr val="FFFFFF"/>
                </a:solidFill>
                <a:latin typeface="Arial" pitchFamily="34" charset="0"/>
                <a:ea typeface="SimSun" charset="0"/>
                <a:cs typeface="Arial" pitchFamily="34" charset="0"/>
              </a:rPr>
              <a:t>InSPIRE</a:t>
            </a:r>
            <a:r>
              <a:rPr lang="en-US" sz="1200" dirty="0">
                <a:solidFill>
                  <a:srgbClr val="FFFFFF"/>
                </a:solidFill>
                <a:latin typeface="Arial" pitchFamily="34" charset="0"/>
                <a:ea typeface="SimSun" charset="0"/>
                <a:cs typeface="Arial" pitchFamily="34" charset="0"/>
              </a:rPr>
              <a:t> RI-261323</a:t>
            </a:r>
          </a:p>
        </p:txBody>
      </p:sp>
      <p:sp>
        <p:nvSpPr>
          <p:cNvPr id="17" name="Text Box 2"/>
          <p:cNvSpPr txBox="1">
            <a:spLocks noChangeArrowheads="1"/>
          </p:cNvSpPr>
          <p:nvPr userDrawn="1"/>
        </p:nvSpPr>
        <p:spPr bwMode="auto">
          <a:xfrm>
            <a:off x="0" y="6308725"/>
            <a:ext cx="9144000" cy="549275"/>
          </a:xfrm>
          <a:prstGeom prst="rect">
            <a:avLst/>
          </a:prstGeom>
          <a:solidFill>
            <a:srgbClr val="0067B1"/>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solidFill>
                <a:prstClr val="black"/>
              </a:solidFill>
              <a:latin typeface="Calibri" pitchFamily="34" charset="0"/>
              <a:cs typeface="Arial" pitchFamily="34" charset="0"/>
            </a:endParaRPr>
          </a:p>
        </p:txBody>
      </p:sp>
      <p:grpSp>
        <p:nvGrpSpPr>
          <p:cNvPr id="3" name="Group 12"/>
          <p:cNvGrpSpPr>
            <a:grpSpLocks/>
          </p:cNvGrpSpPr>
          <p:nvPr userDrawn="1"/>
        </p:nvGrpSpPr>
        <p:grpSpPr bwMode="auto">
          <a:xfrm>
            <a:off x="0" y="0"/>
            <a:ext cx="9144000" cy="1044575"/>
            <a:chOff x="-1" y="0"/>
            <a:chExt cx="9144001" cy="1044575"/>
          </a:xfrm>
        </p:grpSpPr>
        <p:sp>
          <p:nvSpPr>
            <p:cNvPr id="19"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p:spPr>
          <p:txBody>
            <a:bodyPr wrap="none" anchor="ctr"/>
            <a:lstStyle/>
            <a:p>
              <a:pPr fontAlgn="base">
                <a:spcBef>
                  <a:spcPct val="0"/>
                </a:spcBef>
                <a:spcAft>
                  <a:spcPct val="0"/>
                </a:spcAft>
                <a:defRPr/>
              </a:pPr>
              <a:endParaRPr lang="en-US">
                <a:solidFill>
                  <a:prstClr val="black"/>
                </a:solidFill>
                <a:cs typeface="Arial" pitchFamily="34" charset="0"/>
              </a:endParaRPr>
            </a:p>
          </p:txBody>
        </p:sp>
        <p:pic>
          <p:nvPicPr>
            <p:cNvPr id="7184" name="Picture 5"/>
            <p:cNvPicPr>
              <a:picLocks noChangeAspect="1" noChangeArrowheads="1"/>
            </p:cNvPicPr>
            <p:nvPr userDrawn="1"/>
          </p:nvPicPr>
          <p:blipFill>
            <a:blip r:embed="rId6" cstate="print"/>
            <a:srcRect/>
            <a:stretch>
              <a:fillRect/>
            </a:stretch>
          </p:blipFill>
          <p:spPr bwMode="auto">
            <a:xfrm>
              <a:off x="0" y="0"/>
              <a:ext cx="1735138" cy="979488"/>
            </a:xfrm>
            <a:prstGeom prst="rect">
              <a:avLst/>
            </a:prstGeom>
            <a:noFill/>
            <a:ln w="9525">
              <a:noFill/>
              <a:miter lim="800000"/>
              <a:headEnd/>
              <a:tailEnd/>
            </a:ln>
          </p:spPr>
        </p:pic>
        <p:sp>
          <p:nvSpPr>
            <p:cNvPr id="21"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p:spPr>
          <p:txBody>
            <a:bodyPr wrap="none" anchor="ctr"/>
            <a:lstStyle/>
            <a:p>
              <a:pPr fontAlgn="base">
                <a:spcBef>
                  <a:spcPct val="0"/>
                </a:spcBef>
                <a:spcAft>
                  <a:spcPct val="0"/>
                </a:spcAft>
                <a:defRPr/>
              </a:pPr>
              <a:endParaRPr lang="en-US">
                <a:solidFill>
                  <a:prstClr val="black"/>
                </a:solidFill>
                <a:cs typeface="Arial" pitchFamily="34" charset="0"/>
              </a:endParaRPr>
            </a:p>
          </p:txBody>
        </p:sp>
        <p:sp>
          <p:nvSpPr>
            <p:cNvPr id="22" name="Freeform 7"/>
            <p:cNvSpPr>
              <a:spLocks noChangeArrowheads="1"/>
            </p:cNvSpPr>
            <p:nvPr/>
          </p:nvSpPr>
          <p:spPr bwMode="auto">
            <a:xfrm>
              <a:off x="1619249" y="0"/>
              <a:ext cx="1800225" cy="979488"/>
            </a:xfrm>
            <a:custGeom>
              <a:avLst/>
              <a:gdLst>
                <a:gd name="T0" fmla="*/ 5000 w 5001"/>
                <a:gd name="T1" fmla="*/ 0 h 2721"/>
                <a:gd name="T2" fmla="*/ 5000 w 5001"/>
                <a:gd name="T3" fmla="*/ 2720 h 2721"/>
                <a:gd name="T4" fmla="*/ 0 w 5001"/>
                <a:gd name="T5" fmla="*/ 2720 h 2721"/>
                <a:gd name="T6" fmla="*/ 2000 w 5001"/>
                <a:gd name="T7" fmla="*/ 0 h 2721"/>
                <a:gd name="T8" fmla="*/ 5000 w 5001"/>
                <a:gd name="T9" fmla="*/ 0 h 2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p:spPr>
          <p:txBody>
            <a:bodyPr wrap="none" anchor="ctr"/>
            <a:lstStyle/>
            <a:p>
              <a:pPr fontAlgn="base">
                <a:spcBef>
                  <a:spcPct val="0"/>
                </a:spcBef>
                <a:spcAft>
                  <a:spcPct val="0"/>
                </a:spcAft>
                <a:defRPr/>
              </a:pPr>
              <a:endParaRPr lang="en-GB">
                <a:solidFill>
                  <a:prstClr val="black"/>
                </a:solidFill>
                <a:latin typeface="Arial" pitchFamily="34" charset="0"/>
                <a:cs typeface="Arial" pitchFamily="34" charset="0"/>
              </a:endParaRPr>
            </a:p>
          </p:txBody>
        </p:sp>
      </p:grpSp>
      <p:sp>
        <p:nvSpPr>
          <p:cNvPr id="23" name="Rectangle 17"/>
          <p:cNvSpPr>
            <a:spLocks noChangeArrowheads="1"/>
          </p:cNvSpPr>
          <p:nvPr userDrawn="1"/>
        </p:nvSpPr>
        <p:spPr bwMode="auto">
          <a:xfrm>
            <a:off x="7667625" y="6586538"/>
            <a:ext cx="1447800" cy="279400"/>
          </a:xfrm>
          <a:prstGeom prst="rect">
            <a:avLst/>
          </a:prstGeom>
          <a:noFill/>
          <a:ln>
            <a:noFill/>
          </a:ln>
          <a:extLst/>
        </p:spPr>
        <p:txBody>
          <a:bodyPr lIns="90000" tIns="46800" rIns="90000" bIns="46800">
            <a:spAutoFit/>
          </a:bodyPr>
          <a:lstStyle/>
          <a:p>
            <a:pPr algn="r" fontAlgn="base">
              <a:spcBef>
                <a:spcPts val="875"/>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latin typeface="Arial" pitchFamily="34" charset="0"/>
                <a:ea typeface="SimSun" pitchFamily="2" charset="-122"/>
                <a:cs typeface="Arial" pitchFamily="34" charset="0"/>
              </a:rPr>
              <a:t>www.egi.eu</a:t>
            </a:r>
          </a:p>
        </p:txBody>
      </p:sp>
      <p:sp>
        <p:nvSpPr>
          <p:cNvPr id="24" name="Rectangle 18"/>
          <p:cNvSpPr>
            <a:spLocks noChangeArrowheads="1"/>
          </p:cNvSpPr>
          <p:nvPr userDrawn="1"/>
        </p:nvSpPr>
        <p:spPr bwMode="auto">
          <a:xfrm>
            <a:off x="53975" y="6605588"/>
            <a:ext cx="2286000" cy="279400"/>
          </a:xfrm>
          <a:prstGeom prst="rect">
            <a:avLst/>
          </a:prstGeom>
          <a:noFill/>
          <a:ln>
            <a:noFill/>
          </a:ln>
          <a:extLst/>
        </p:spPr>
        <p:txBody>
          <a:bodyPr lIns="90000" tIns="46800" rIns="90000" bIns="46800">
            <a:spAutoFit/>
          </a:bodyPr>
          <a:lstStyle/>
          <a:p>
            <a:pPr fontAlgn="base">
              <a:spcBef>
                <a:spcPts val="875"/>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latin typeface="Arial" pitchFamily="34" charset="0"/>
                <a:ea typeface="SimSun" pitchFamily="2" charset="-122"/>
                <a:cs typeface="Arial" pitchFamily="34" charset="0"/>
              </a:rPr>
              <a:t>EGI-InSPIRE RI-261323</a:t>
            </a:r>
          </a:p>
        </p:txBody>
      </p:sp>
    </p:spTree>
    <p:extLst>
      <p:ext uri="{BB962C8B-B14F-4D97-AF65-F5344CB8AC3E}">
        <p14:creationId xmlns:p14="http://schemas.microsoft.com/office/powerpoint/2010/main" val="1556963518"/>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Lst>
  <p:hf hdr="0"/>
  <p:txStyles>
    <p:titleStyle>
      <a:lvl1pPr algn="ctr" rtl="0" fontAlgn="base">
        <a:spcBef>
          <a:spcPct val="0"/>
        </a:spcBef>
        <a:spcAft>
          <a:spcPct val="0"/>
        </a:spcAft>
        <a:defRPr sz="4400" kern="1200">
          <a:solidFill>
            <a:schemeClr val="bg1"/>
          </a:solidFill>
          <a:latin typeface="Arial" pitchFamily="34" charset="0"/>
          <a:ea typeface="+mj-ea"/>
          <a:cs typeface="Arial" pitchFamily="34" charset="0"/>
        </a:defRPr>
      </a:lvl1pPr>
      <a:lvl2pPr algn="ctr" rtl="0" fontAlgn="base">
        <a:spcBef>
          <a:spcPct val="0"/>
        </a:spcBef>
        <a:spcAft>
          <a:spcPct val="0"/>
        </a:spcAft>
        <a:defRPr sz="4400">
          <a:solidFill>
            <a:schemeClr val="bg1"/>
          </a:solidFill>
          <a:latin typeface="Arial" pitchFamily="34" charset="0"/>
          <a:cs typeface="Arial" pitchFamily="34" charset="0"/>
        </a:defRPr>
      </a:lvl2pPr>
      <a:lvl3pPr algn="ctr" rtl="0" fontAlgn="base">
        <a:spcBef>
          <a:spcPct val="0"/>
        </a:spcBef>
        <a:spcAft>
          <a:spcPct val="0"/>
        </a:spcAft>
        <a:defRPr sz="4400">
          <a:solidFill>
            <a:schemeClr val="bg1"/>
          </a:solidFill>
          <a:latin typeface="Arial" pitchFamily="34" charset="0"/>
          <a:cs typeface="Arial" pitchFamily="34" charset="0"/>
        </a:defRPr>
      </a:lvl3pPr>
      <a:lvl4pPr algn="ctr" rtl="0" fontAlgn="base">
        <a:spcBef>
          <a:spcPct val="0"/>
        </a:spcBef>
        <a:spcAft>
          <a:spcPct val="0"/>
        </a:spcAft>
        <a:defRPr sz="4400">
          <a:solidFill>
            <a:schemeClr val="bg1"/>
          </a:solidFill>
          <a:latin typeface="Arial" pitchFamily="34" charset="0"/>
          <a:cs typeface="Arial" pitchFamily="34" charset="0"/>
        </a:defRPr>
      </a:lvl4pPr>
      <a:lvl5pPr algn="ctr" rtl="0" fontAlgn="base">
        <a:spcBef>
          <a:spcPct val="0"/>
        </a:spcBef>
        <a:spcAft>
          <a:spcPct val="0"/>
        </a:spcAft>
        <a:defRPr sz="4400">
          <a:solidFill>
            <a:schemeClr val="bg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bg1"/>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bg1"/>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bg1"/>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3" descr="title_page_title_0001b_"/>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152400" y="68580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15"/>
          <p:cNvSpPr>
            <a:spLocks noGrp="1" noChangeArrowheads="1"/>
          </p:cNvSpPr>
          <p:nvPr>
            <p:ph type="body" idx="1"/>
          </p:nvPr>
        </p:nvSpPr>
        <p:spPr bwMode="auto">
          <a:xfrm>
            <a:off x="152400" y="1905000"/>
            <a:ext cx="8839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1"/>
            <a:r>
              <a:rPr lang="en-US" smtClean="0"/>
              <a:t>Third level</a:t>
            </a:r>
          </a:p>
          <a:p>
            <a:pPr lvl="2"/>
            <a:r>
              <a:rPr lang="en-US" smtClean="0"/>
              <a:t>Fourth level</a:t>
            </a:r>
          </a:p>
          <a:p>
            <a:pPr lvl="3"/>
            <a:r>
              <a:rPr lang="en-US" smtClean="0"/>
              <a:t>Fifth level</a:t>
            </a:r>
          </a:p>
        </p:txBody>
      </p:sp>
    </p:spTree>
    <p:extLst>
      <p:ext uri="{BB962C8B-B14F-4D97-AF65-F5344CB8AC3E}">
        <p14:creationId xmlns:p14="http://schemas.microsoft.com/office/powerpoint/2010/main" val="1634543502"/>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ctr" rtl="0" eaLnBrk="0" fontAlgn="base" hangingPunct="0">
        <a:spcBef>
          <a:spcPct val="0"/>
        </a:spcBef>
        <a:spcAft>
          <a:spcPct val="0"/>
        </a:spcAft>
        <a:defRPr sz="4400">
          <a:solidFill>
            <a:schemeClr val="bg1"/>
          </a:solidFill>
          <a:latin typeface="+mj-lt"/>
          <a:ea typeface="ＭＳ Ｐゴシック" pitchFamily="-112" charset="-128"/>
          <a:cs typeface="ＭＳ Ｐゴシック" charset="0"/>
        </a:defRPr>
      </a:lvl1pPr>
      <a:lvl2pPr algn="ctr" rtl="0" eaLnBrk="0" fontAlgn="base" hangingPunct="0">
        <a:spcBef>
          <a:spcPct val="0"/>
        </a:spcBef>
        <a:spcAft>
          <a:spcPct val="0"/>
        </a:spcAft>
        <a:defRPr sz="4400">
          <a:solidFill>
            <a:schemeClr val="bg1"/>
          </a:solidFill>
          <a:latin typeface="Arial" charset="0"/>
          <a:ea typeface="ＭＳ Ｐゴシック" pitchFamily="-112" charset="-128"/>
          <a:cs typeface="ＭＳ Ｐゴシック" charset="0"/>
        </a:defRPr>
      </a:lvl2pPr>
      <a:lvl3pPr algn="ctr" rtl="0" eaLnBrk="0" fontAlgn="base" hangingPunct="0">
        <a:spcBef>
          <a:spcPct val="0"/>
        </a:spcBef>
        <a:spcAft>
          <a:spcPct val="0"/>
        </a:spcAft>
        <a:defRPr sz="4400">
          <a:solidFill>
            <a:schemeClr val="bg1"/>
          </a:solidFill>
          <a:latin typeface="Arial" charset="0"/>
          <a:ea typeface="ＭＳ Ｐゴシック" pitchFamily="-112" charset="-128"/>
          <a:cs typeface="ＭＳ Ｐゴシック" charset="0"/>
        </a:defRPr>
      </a:lvl3pPr>
      <a:lvl4pPr algn="ctr" rtl="0" eaLnBrk="0" fontAlgn="base" hangingPunct="0">
        <a:spcBef>
          <a:spcPct val="0"/>
        </a:spcBef>
        <a:spcAft>
          <a:spcPct val="0"/>
        </a:spcAft>
        <a:defRPr sz="4400">
          <a:solidFill>
            <a:schemeClr val="bg1"/>
          </a:solidFill>
          <a:latin typeface="Arial" charset="0"/>
          <a:ea typeface="ＭＳ Ｐゴシック" pitchFamily="-112" charset="-128"/>
          <a:cs typeface="ＭＳ Ｐゴシック" charset="0"/>
        </a:defRPr>
      </a:lvl4pPr>
      <a:lvl5pPr algn="ctr" rtl="0" eaLnBrk="0" fontAlgn="base" hangingPunct="0">
        <a:spcBef>
          <a:spcPct val="0"/>
        </a:spcBef>
        <a:spcAft>
          <a:spcPct val="0"/>
        </a:spcAft>
        <a:defRPr sz="4400">
          <a:solidFill>
            <a:schemeClr val="bg1"/>
          </a:solidFill>
          <a:latin typeface="Arial" charset="0"/>
          <a:ea typeface="ＭＳ Ｐゴシック" pitchFamily="-112" charset="-128"/>
          <a:cs typeface="ＭＳ Ｐゴシック"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pitchFamily="-112" charset="-128"/>
          <a:cs typeface="ＭＳ Ｐゴシック" charset="0"/>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japan.person-finder.appspot.com/?lang=en"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crisisresponse/japanquake2011.html"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www.programmableweb.com/"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hyperlink" Target="http://www.programmableweb.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hyperlink" Target="http://www.programmableweb.com/" TargetMode="External"/><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18" Type="http://schemas.openxmlformats.org/officeDocument/2006/relationships/image" Target="../media/image36.jpe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jpeg"/><Relationship Id="rId12" Type="http://schemas.openxmlformats.org/officeDocument/2006/relationships/image" Target="../media/image30.jpeg"/><Relationship Id="rId17" Type="http://schemas.openxmlformats.org/officeDocument/2006/relationships/image" Target="../media/image35.jpeg"/><Relationship Id="rId2" Type="http://schemas.openxmlformats.org/officeDocument/2006/relationships/notesSlide" Target="../notesSlides/notesSlide7.xml"/><Relationship Id="rId16" Type="http://schemas.openxmlformats.org/officeDocument/2006/relationships/image" Target="../media/image34.jpeg"/><Relationship Id="rId20" Type="http://schemas.openxmlformats.org/officeDocument/2006/relationships/image" Target="../media/image38.png"/><Relationship Id="rId1" Type="http://schemas.openxmlformats.org/officeDocument/2006/relationships/slideLayout" Target="../slideLayouts/slideLayout16.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5" Type="http://schemas.openxmlformats.org/officeDocument/2006/relationships/image" Target="../media/image33.jpeg"/><Relationship Id="rId10" Type="http://schemas.openxmlformats.org/officeDocument/2006/relationships/image" Target="../media/image28.jpeg"/><Relationship Id="rId19" Type="http://schemas.openxmlformats.org/officeDocument/2006/relationships/image" Target="../media/image37.jpeg"/><Relationship Id="rId4" Type="http://schemas.openxmlformats.org/officeDocument/2006/relationships/image" Target="../media/image22.wmf"/><Relationship Id="rId9" Type="http://schemas.openxmlformats.org/officeDocument/2006/relationships/image" Target="../media/image27.jpeg"/><Relationship Id="rId14" Type="http://schemas.openxmlformats.org/officeDocument/2006/relationships/image" Target="../media/image32.jpeg"/><Relationship Id="rId22"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04800"/>
            <a:ext cx="7772400" cy="1470025"/>
          </a:xfrm>
        </p:spPr>
        <p:txBody>
          <a:bodyPr>
            <a:noAutofit/>
          </a:bodyPr>
          <a:lstStyle/>
          <a:p>
            <a:r>
              <a:rPr lang="en-US" sz="4000" b="1" dirty="0" err="1"/>
              <a:t>OpenQuake</a:t>
            </a:r>
            <a:r>
              <a:rPr lang="en-US" sz="4000" b="1" dirty="0"/>
              <a:t> </a:t>
            </a:r>
            <a:r>
              <a:rPr lang="en-US" sz="4000" b="1" dirty="0" err="1"/>
              <a:t>Infomall</a:t>
            </a:r>
            <a:endParaRPr lang="en-US" sz="4000" dirty="0"/>
          </a:p>
        </p:txBody>
      </p:sp>
      <p:sp>
        <p:nvSpPr>
          <p:cNvPr id="3" name="Subtitle 2"/>
          <p:cNvSpPr>
            <a:spLocks noGrp="1"/>
          </p:cNvSpPr>
          <p:nvPr>
            <p:ph type="subTitle" idx="1"/>
          </p:nvPr>
        </p:nvSpPr>
        <p:spPr>
          <a:xfrm>
            <a:off x="228600" y="1905000"/>
            <a:ext cx="8686800" cy="1066800"/>
          </a:xfrm>
        </p:spPr>
        <p:txBody>
          <a:bodyPr>
            <a:noAutofit/>
          </a:bodyPr>
          <a:lstStyle/>
          <a:p>
            <a:r>
              <a:rPr lang="en-US" sz="2800" b="1" i="1" dirty="0" smtClean="0"/>
              <a:t>ACES Meeting Maui</a:t>
            </a:r>
          </a:p>
          <a:p>
            <a:r>
              <a:rPr lang="en-US" sz="2800" b="1" i="1" dirty="0" smtClean="0"/>
              <a:t>May 4 2011</a:t>
            </a:r>
          </a:p>
        </p:txBody>
      </p:sp>
      <p:sp>
        <p:nvSpPr>
          <p:cNvPr id="5" name="Subtitle 2"/>
          <p:cNvSpPr txBox="1">
            <a:spLocks/>
          </p:cNvSpPr>
          <p:nvPr/>
        </p:nvSpPr>
        <p:spPr>
          <a:xfrm>
            <a:off x="0" y="3505200"/>
            <a:ext cx="9144000" cy="3352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Geoffrey Fox</a:t>
            </a:r>
            <a:endParaRPr kumimoji="0" lang="en-US" sz="2400" b="0" i="0" u="none" strike="noStrike" kern="1200" cap="none" spc="0" normalizeH="0" noProof="0" dirty="0" smtClean="0">
              <a:ln>
                <a:noFill/>
              </a:ln>
              <a:effectLst/>
              <a:uLnTx/>
              <a:uFillTx/>
              <a:latin typeface="Times New Roman" pitchFamily="18" charset="0"/>
              <a:cs typeface="Times New Roman" pitchFamily="18" charset="0"/>
            </a:endParaRPr>
          </a:p>
          <a:p>
            <a:pPr lvl="0" algn="ctr">
              <a:spcBef>
                <a:spcPct val="20000"/>
              </a:spcBef>
              <a:defRPr/>
            </a:pPr>
            <a:r>
              <a:rPr lang="en-US" sz="2000" baseline="0" dirty="0" smtClean="0">
                <a:hlinkClick r:id="rId3"/>
              </a:rPr>
              <a:t>gcf@indiana.edu</a:t>
            </a:r>
            <a:r>
              <a:rPr lang="en-US" sz="2000" dirty="0" smtClean="0"/>
              <a:t>            </a:t>
            </a:r>
          </a:p>
          <a:p>
            <a:pPr lvl="0" algn="ctr">
              <a:spcBef>
                <a:spcPct val="20000"/>
              </a:spcBef>
              <a:defRPr/>
            </a:pPr>
            <a:r>
              <a:rPr lang="en-US" sz="2000" dirty="0" smtClean="0"/>
              <a:t> </a:t>
            </a:r>
            <a:r>
              <a:rPr lang="en-US" sz="2000" dirty="0" smtClean="0">
                <a:hlinkClick r:id="rId4"/>
              </a:rPr>
              <a:t>http://www.infomall.org</a:t>
            </a:r>
            <a:r>
              <a:rPr lang="en-US" sz="2000" dirty="0" smtClean="0"/>
              <a:t>    </a:t>
            </a:r>
            <a:r>
              <a:rPr lang="en-US" sz="2000" dirty="0" smtClean="0">
                <a:hlinkClick r:id="rId5"/>
              </a:rPr>
              <a:t>http://www.futuregrid.org</a:t>
            </a:r>
            <a:r>
              <a:rPr lang="en-US" sz="2000" dirty="0" smtClean="0"/>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baseline="0" dirty="0"/>
          </a:p>
          <a:p>
            <a:pPr algn="ctr">
              <a:spcBef>
                <a:spcPct val="20000"/>
              </a:spcBef>
            </a:pPr>
            <a:r>
              <a:rPr lang="en-US" sz="1900" dirty="0" smtClean="0">
                <a:latin typeface="Times New Roman" pitchFamily="18" charset="0"/>
                <a:cs typeface="Times New Roman" pitchFamily="18" charset="0"/>
              </a:rPr>
              <a:t>Director, Digital Science Center, Pervasive Technology Institute</a:t>
            </a:r>
          </a:p>
          <a:p>
            <a:pPr lvl="0" algn="ctr">
              <a:spcBef>
                <a:spcPct val="20000"/>
              </a:spcBef>
            </a:pPr>
            <a:r>
              <a:rPr lang="en-US" sz="1900" dirty="0" smtClean="0">
                <a:latin typeface="Times New Roman" pitchFamily="18" charset="0"/>
                <a:cs typeface="Times New Roman" pitchFamily="18" charset="0"/>
              </a:rPr>
              <a:t>Associate Dean for Research and Graduate Studies,  School of Informatics and Computing</a:t>
            </a:r>
          </a:p>
          <a:p>
            <a:pPr lvl="0" algn="ctr">
              <a:spcBef>
                <a:spcPct val="20000"/>
              </a:spcBef>
            </a:pPr>
            <a:r>
              <a:rPr lang="en-US" sz="1900" dirty="0" smtClean="0">
                <a:latin typeface="Times New Roman" pitchFamily="18" charset="0"/>
                <a:cs typeface="Times New Roman" pitchFamily="18" charset="0"/>
              </a:rPr>
              <a:t>Indiana University Bloomington</a:t>
            </a:r>
            <a:endParaRPr kumimoji="0" lang="en-US" sz="24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143000"/>
          </a:xfrm>
        </p:spPr>
        <p:txBody>
          <a:bodyPr>
            <a:normAutofit fontScale="90000"/>
          </a:bodyPr>
          <a:lstStyle/>
          <a:p>
            <a:r>
              <a:rPr lang="en-US" u="sng" dirty="0">
                <a:hlinkClick r:id="rId3"/>
              </a:rPr>
              <a:t>http://japan.person-finder.appspot.com/?lang=en</a:t>
            </a:r>
            <a:endParaRPr lang="en-US"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1981"/>
          <a:stretch/>
        </p:blipFill>
        <p:spPr bwMode="auto">
          <a:xfrm>
            <a:off x="104775" y="2072640"/>
            <a:ext cx="9039225" cy="4652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201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38" y="76200"/>
            <a:ext cx="8229600" cy="334962"/>
          </a:xfrm>
        </p:spPr>
        <p:txBody>
          <a:bodyPr>
            <a:noAutofit/>
          </a:bodyPr>
          <a:lstStyle/>
          <a:p>
            <a:r>
              <a:rPr lang="en-US" sz="2000" u="sng" dirty="0">
                <a:hlinkClick r:id="rId3"/>
              </a:rPr>
              <a:t>http://www.google.com/crisisresponse/japanquake2011.html</a:t>
            </a:r>
            <a:endParaRPr lang="en-US" sz="2000" dirty="0"/>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9525" b="3096"/>
          <a:stretch/>
        </p:blipFill>
        <p:spPr bwMode="auto">
          <a:xfrm>
            <a:off x="23438" y="518162"/>
            <a:ext cx="9156122" cy="6319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707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4436"/>
          <a:stretch/>
        </p:blipFill>
        <p:spPr bwMode="auto">
          <a:xfrm>
            <a:off x="-25400" y="0"/>
            <a:ext cx="7196788" cy="6882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8090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743" b="6107"/>
          <a:stretch/>
        </p:blipFill>
        <p:spPr bwMode="auto">
          <a:xfrm>
            <a:off x="1057058" y="5684"/>
            <a:ext cx="8066622" cy="6872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294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2635828" cy="4038600"/>
          </a:xfrm>
        </p:spPr>
        <p:txBody>
          <a:bodyPr>
            <a:noAutofit/>
          </a:bodyPr>
          <a:lstStyle/>
          <a:p>
            <a:r>
              <a:rPr lang="en-US" sz="2800" b="1" dirty="0" err="1" smtClean="0"/>
              <a:t>MyExperiment</a:t>
            </a:r>
            <a:r>
              <a:rPr lang="en-US" sz="2800" b="1" dirty="0" smtClean="0"/>
              <a:t/>
            </a:r>
            <a:br>
              <a:rPr lang="en-US" sz="2800" b="1" dirty="0" smtClean="0"/>
            </a:br>
            <a:r>
              <a:rPr lang="en-US" sz="2800" b="1" dirty="0" smtClean="0"/>
              <a:t/>
            </a:r>
            <a:br>
              <a:rPr lang="en-US" sz="2800" b="1" dirty="0" smtClean="0"/>
            </a:br>
            <a:r>
              <a:rPr lang="en-US" sz="2800" dirty="0" smtClean="0"/>
              <a:t>mainly biology and </a:t>
            </a:r>
            <a:r>
              <a:rPr lang="en-US" sz="2800" dirty="0" err="1" smtClean="0"/>
              <a:t>Taverna</a:t>
            </a:r>
            <a:r>
              <a:rPr lang="en-US" sz="2800" dirty="0" smtClean="0"/>
              <a:t> workflow</a:t>
            </a:r>
            <a:endParaRPr lang="en-US" sz="2800"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167" t="12373" r="7831"/>
          <a:stretch/>
        </p:blipFill>
        <p:spPr bwMode="auto">
          <a:xfrm>
            <a:off x="2635828" y="0"/>
            <a:ext cx="6508172" cy="690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952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3" y="1752600"/>
            <a:ext cx="1411659" cy="4038600"/>
          </a:xfrm>
        </p:spPr>
        <p:txBody>
          <a:bodyPr vert="vert270">
            <a:normAutofit/>
          </a:bodyPr>
          <a:lstStyle/>
          <a:p>
            <a:r>
              <a:rPr lang="en-US" b="1" dirty="0" err="1" smtClean="0"/>
              <a:t>myexperiment</a:t>
            </a:r>
            <a:endParaRPr lang="en-US" b="1"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202"/>
          <a:stretch/>
        </p:blipFill>
        <p:spPr bwMode="auto">
          <a:xfrm>
            <a:off x="1380486" y="0"/>
            <a:ext cx="7871280" cy="6784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012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1828800" cy="6324600"/>
          </a:xfrm>
        </p:spPr>
        <p:txBody>
          <a:bodyPr vert="vert270">
            <a:normAutofit/>
          </a:bodyPr>
          <a:lstStyle/>
          <a:p>
            <a:r>
              <a:rPr lang="en-US" sz="3200" dirty="0">
                <a:hlinkClick r:id="rId3"/>
              </a:rPr>
              <a:t>http://www.programmableweb.com/</a:t>
            </a:r>
            <a:endParaRPr lang="en-US" sz="3200" dirty="0"/>
          </a:p>
        </p:txBody>
      </p:sp>
      <p:pic>
        <p:nvPicPr>
          <p:cNvPr id="819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1704" t="8971" r="18181" b="10515"/>
          <a:stretch/>
        </p:blipFill>
        <p:spPr bwMode="auto">
          <a:xfrm>
            <a:off x="2275609" y="16917"/>
            <a:ext cx="6858000" cy="688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7378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9451" t="9091" r="20535"/>
          <a:stretch/>
        </p:blipFill>
        <p:spPr bwMode="auto">
          <a:xfrm>
            <a:off x="2667000" y="50100"/>
            <a:ext cx="6477000" cy="6823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304800" y="299370"/>
            <a:ext cx="1828800" cy="6324600"/>
          </a:xfrm>
        </p:spPr>
        <p:txBody>
          <a:bodyPr vert="vert270">
            <a:normAutofit/>
          </a:bodyPr>
          <a:lstStyle/>
          <a:p>
            <a:r>
              <a:rPr lang="en-US" sz="3200" dirty="0">
                <a:hlinkClick r:id="rId4"/>
              </a:rPr>
              <a:t>http://www.programmableweb.com/</a:t>
            </a:r>
            <a:endParaRPr lang="en-US" sz="3200" dirty="0"/>
          </a:p>
        </p:txBody>
      </p:sp>
    </p:spTree>
    <p:extLst>
      <p:ext uri="{BB962C8B-B14F-4D97-AF65-F5344CB8AC3E}">
        <p14:creationId xmlns:p14="http://schemas.microsoft.com/office/powerpoint/2010/main" val="624891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396" t="9489" r="39225" b="1538"/>
          <a:stretch/>
        </p:blipFill>
        <p:spPr bwMode="auto">
          <a:xfrm>
            <a:off x="77640" y="11304"/>
            <a:ext cx="3935560" cy="6856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6589" t="10727" r="39409"/>
          <a:stretch/>
        </p:blipFill>
        <p:spPr bwMode="auto">
          <a:xfrm>
            <a:off x="5122614" y="0"/>
            <a:ext cx="4021386" cy="689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3992880" y="304800"/>
            <a:ext cx="1129734" cy="6297232"/>
          </a:xfrm>
        </p:spPr>
        <p:txBody>
          <a:bodyPr vert="vert270">
            <a:normAutofit/>
          </a:bodyPr>
          <a:lstStyle/>
          <a:p>
            <a:r>
              <a:rPr lang="en-US" sz="3200" dirty="0">
                <a:hlinkClick r:id="rId5"/>
              </a:rPr>
              <a:t>http://www.programmableweb.com/</a:t>
            </a:r>
            <a:endParaRPr lang="en-US" sz="3200" dirty="0"/>
          </a:p>
        </p:txBody>
      </p:sp>
    </p:spTree>
    <p:extLst>
      <p:ext uri="{BB962C8B-B14F-4D97-AF65-F5344CB8AC3E}">
        <p14:creationId xmlns:p14="http://schemas.microsoft.com/office/powerpoint/2010/main" val="216439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 y="152400"/>
            <a:ext cx="8229600" cy="1143000"/>
          </a:xfrm>
        </p:spPr>
        <p:txBody>
          <a:bodyPr>
            <a:normAutofit/>
          </a:bodyPr>
          <a:lstStyle/>
          <a:p>
            <a:r>
              <a:rPr lang="en-US" sz="3600" b="1" dirty="0" smtClean="0"/>
              <a:t>Tools in the </a:t>
            </a:r>
            <a:r>
              <a:rPr lang="en-US" sz="3600" b="1" dirty="0" err="1"/>
              <a:t>OpenQuake</a:t>
            </a:r>
            <a:r>
              <a:rPr lang="en-US" sz="3600" b="1" dirty="0"/>
              <a:t> </a:t>
            </a:r>
            <a:r>
              <a:rPr lang="en-US" sz="3600" b="1" dirty="0" err="1"/>
              <a:t>Infomall</a:t>
            </a:r>
            <a:endParaRPr lang="en-US" sz="3600" b="1" dirty="0"/>
          </a:p>
        </p:txBody>
      </p:sp>
      <p:sp>
        <p:nvSpPr>
          <p:cNvPr id="3" name="Content Placeholder 2"/>
          <p:cNvSpPr>
            <a:spLocks noGrp="1"/>
          </p:cNvSpPr>
          <p:nvPr>
            <p:ph idx="1"/>
          </p:nvPr>
        </p:nvSpPr>
        <p:spPr>
          <a:xfrm>
            <a:off x="304800" y="1524000"/>
            <a:ext cx="8229600" cy="4525963"/>
          </a:xfrm>
        </p:spPr>
        <p:txBody>
          <a:bodyPr>
            <a:normAutofit fontScale="92500" lnSpcReduction="10000"/>
          </a:bodyPr>
          <a:lstStyle/>
          <a:p>
            <a:r>
              <a:rPr lang="en-US" dirty="0" smtClean="0"/>
              <a:t>Data archives</a:t>
            </a:r>
          </a:p>
          <a:p>
            <a:r>
              <a:rPr lang="en-US" dirty="0" smtClean="0"/>
              <a:t>Real-time data links</a:t>
            </a:r>
          </a:p>
          <a:p>
            <a:r>
              <a:rPr lang="en-US" dirty="0" smtClean="0"/>
              <a:t>Data Analysis</a:t>
            </a:r>
          </a:p>
          <a:p>
            <a:r>
              <a:rPr lang="en-US" dirty="0" smtClean="0"/>
              <a:t>Data mining</a:t>
            </a:r>
          </a:p>
          <a:p>
            <a:r>
              <a:rPr lang="en-US" dirty="0" smtClean="0"/>
              <a:t>Simulations</a:t>
            </a:r>
          </a:p>
          <a:p>
            <a:r>
              <a:rPr lang="en-US" dirty="0" smtClean="0"/>
              <a:t>Visualizations</a:t>
            </a:r>
          </a:p>
          <a:p>
            <a:r>
              <a:rPr lang="en-US" dirty="0" smtClean="0"/>
              <a:t>Workflow(s)</a:t>
            </a:r>
          </a:p>
          <a:p>
            <a:r>
              <a:rPr lang="en-US" dirty="0" smtClean="0"/>
              <a:t>Manage use of </a:t>
            </a:r>
            <a:r>
              <a:rPr lang="en-US" dirty="0" err="1" smtClean="0"/>
              <a:t>OpenQuake</a:t>
            </a:r>
            <a:r>
              <a:rPr lang="en-US" dirty="0" smtClean="0"/>
              <a:t> </a:t>
            </a:r>
            <a:r>
              <a:rPr lang="en-US" dirty="0" err="1" smtClean="0"/>
              <a:t>Infomall</a:t>
            </a:r>
            <a:endParaRPr lang="en-US" dirty="0" smtClean="0"/>
          </a:p>
          <a:p>
            <a:pPr lvl="1"/>
            <a:r>
              <a:rPr lang="en-US" dirty="0" smtClean="0"/>
              <a:t>So all results are reproducible</a:t>
            </a:r>
            <a:endParaRPr lang="en-US" dirty="0"/>
          </a:p>
        </p:txBody>
      </p:sp>
    </p:spTree>
    <p:extLst>
      <p:ext uri="{BB962C8B-B14F-4D97-AF65-F5344CB8AC3E}">
        <p14:creationId xmlns:p14="http://schemas.microsoft.com/office/powerpoint/2010/main" val="2002383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944562"/>
          </a:xfrm>
        </p:spPr>
        <p:txBody>
          <a:bodyPr/>
          <a:lstStyle/>
          <a:p>
            <a:r>
              <a:rPr lang="en-US" b="1" dirty="0" smtClean="0"/>
              <a:t>Important Trends</a:t>
            </a:r>
            <a:endParaRPr lang="en-US" b="1" dirty="0"/>
          </a:p>
        </p:txBody>
      </p:sp>
      <p:sp>
        <p:nvSpPr>
          <p:cNvPr id="3" name="Content Placeholder 2"/>
          <p:cNvSpPr>
            <a:spLocks noGrp="1"/>
          </p:cNvSpPr>
          <p:nvPr>
            <p:ph idx="1"/>
          </p:nvPr>
        </p:nvSpPr>
        <p:spPr>
          <a:xfrm>
            <a:off x="457200" y="1447800"/>
            <a:ext cx="8229600" cy="4525963"/>
          </a:xfrm>
        </p:spPr>
        <p:txBody>
          <a:bodyPr>
            <a:normAutofit fontScale="77500" lnSpcReduction="20000"/>
          </a:bodyPr>
          <a:lstStyle/>
          <a:p>
            <a:r>
              <a:rPr lang="en-US" dirty="0" smtClean="0">
                <a:solidFill>
                  <a:srgbClr val="FF0000"/>
                </a:solidFill>
              </a:rPr>
              <a:t>Data Deluge </a:t>
            </a:r>
            <a:r>
              <a:rPr lang="en-US" dirty="0" smtClean="0"/>
              <a:t>in all fields of science</a:t>
            </a:r>
          </a:p>
          <a:p>
            <a:r>
              <a:rPr lang="en-US" dirty="0" smtClean="0">
                <a:solidFill>
                  <a:srgbClr val="FF0000"/>
                </a:solidFill>
              </a:rPr>
              <a:t>Multicore</a:t>
            </a:r>
            <a:r>
              <a:rPr lang="en-US" dirty="0" smtClean="0"/>
              <a:t> implies parallel computing important again</a:t>
            </a:r>
          </a:p>
          <a:p>
            <a:pPr lvl="1"/>
            <a:r>
              <a:rPr lang="en-US" dirty="0" smtClean="0"/>
              <a:t>Performance from extra cores – not extra clock speed</a:t>
            </a:r>
          </a:p>
          <a:p>
            <a:pPr lvl="1"/>
            <a:r>
              <a:rPr lang="en-US" dirty="0" smtClean="0"/>
              <a:t>GPU enhanced systems can give big power boost</a:t>
            </a:r>
          </a:p>
          <a:p>
            <a:r>
              <a:rPr lang="en-US" dirty="0" smtClean="0">
                <a:solidFill>
                  <a:srgbClr val="FF0000"/>
                </a:solidFill>
              </a:rPr>
              <a:t>Clouds</a:t>
            </a:r>
            <a:r>
              <a:rPr lang="en-US" dirty="0" smtClean="0"/>
              <a:t> – new commercially supported data center model replacing compute </a:t>
            </a:r>
            <a:r>
              <a:rPr lang="en-US" dirty="0" smtClean="0">
                <a:solidFill>
                  <a:srgbClr val="FF0000"/>
                </a:solidFill>
              </a:rPr>
              <a:t>grids</a:t>
            </a:r>
            <a:r>
              <a:rPr lang="en-US" dirty="0" smtClean="0"/>
              <a:t> (and your general purpose computer center)</a:t>
            </a:r>
          </a:p>
          <a:p>
            <a:r>
              <a:rPr lang="en-US" dirty="0" smtClean="0">
                <a:solidFill>
                  <a:srgbClr val="FF0000"/>
                </a:solidFill>
              </a:rPr>
              <a:t>Light weight clients</a:t>
            </a:r>
            <a:r>
              <a:rPr lang="en-US" dirty="0" smtClean="0"/>
              <a:t>: Sensors, Smartphones and tablets accessing and supported by backend services in cloud</a:t>
            </a:r>
          </a:p>
          <a:p>
            <a:r>
              <a:rPr lang="en-US" dirty="0" smtClean="0">
                <a:solidFill>
                  <a:srgbClr val="FF0000"/>
                </a:solidFill>
              </a:rPr>
              <a:t>Commercial efforts </a:t>
            </a:r>
            <a:r>
              <a:rPr lang="en-US" dirty="0" smtClean="0"/>
              <a:t>moving</a:t>
            </a:r>
            <a:r>
              <a:rPr lang="en-US" dirty="0" smtClean="0">
                <a:solidFill>
                  <a:srgbClr val="FF0000"/>
                </a:solidFill>
              </a:rPr>
              <a:t> much faster </a:t>
            </a:r>
            <a:r>
              <a:rPr lang="en-US" dirty="0" smtClean="0"/>
              <a:t>than</a:t>
            </a:r>
            <a:r>
              <a:rPr lang="en-US" dirty="0" smtClean="0">
                <a:solidFill>
                  <a:srgbClr val="FF0000"/>
                </a:solidFill>
              </a:rPr>
              <a:t> academia </a:t>
            </a:r>
            <a:r>
              <a:rPr lang="en-US" dirty="0" smtClean="0"/>
              <a:t>in both </a:t>
            </a:r>
            <a:r>
              <a:rPr lang="en-US" dirty="0" smtClean="0">
                <a:solidFill>
                  <a:srgbClr val="FF0000"/>
                </a:solidFill>
              </a:rPr>
              <a:t>innovation </a:t>
            </a:r>
            <a:r>
              <a:rPr lang="en-US" dirty="0" smtClean="0"/>
              <a:t>and </a:t>
            </a:r>
            <a:r>
              <a:rPr lang="en-US" dirty="0" smtClean="0">
                <a:solidFill>
                  <a:srgbClr val="FF0000"/>
                </a:solidFill>
              </a:rPr>
              <a:t>deployment</a:t>
            </a:r>
          </a:p>
          <a:p>
            <a:r>
              <a:rPr lang="en-US" dirty="0" smtClean="0"/>
              <a:t>Split between </a:t>
            </a:r>
            <a:r>
              <a:rPr lang="en-US" dirty="0" err="1" smtClean="0">
                <a:solidFill>
                  <a:srgbClr val="FF0000"/>
                </a:solidFill>
              </a:rPr>
              <a:t>Exascale</a:t>
            </a:r>
            <a:r>
              <a:rPr lang="en-US" dirty="0" smtClean="0">
                <a:solidFill>
                  <a:srgbClr val="FF0000"/>
                </a:solidFill>
              </a:rPr>
              <a:t>  Computing </a:t>
            </a:r>
            <a:r>
              <a:rPr lang="en-US" dirty="0" smtClean="0"/>
              <a:t>and </a:t>
            </a:r>
            <a:r>
              <a:rPr lang="en-US" dirty="0" smtClean="0">
                <a:solidFill>
                  <a:srgbClr val="FF0000"/>
                </a:solidFill>
              </a:rPr>
              <a:t>Clouds </a:t>
            </a:r>
            <a:r>
              <a:rPr lang="en-US" dirty="0" smtClean="0"/>
              <a:t>although dependent on similar technologies</a:t>
            </a:r>
            <a:endParaRPr lang="en-US" dirty="0"/>
          </a:p>
        </p:txBody>
      </p:sp>
    </p:spTree>
    <p:extLst>
      <p:ext uri="{BB962C8B-B14F-4D97-AF65-F5344CB8AC3E}">
        <p14:creationId xmlns:p14="http://schemas.microsoft.com/office/powerpoint/2010/main" val="262644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774" y="0"/>
            <a:ext cx="8229600" cy="914400"/>
          </a:xfrm>
        </p:spPr>
        <p:txBody>
          <a:bodyPr/>
          <a:lstStyle/>
          <a:p>
            <a:r>
              <a:rPr lang="en-US" b="1" dirty="0" smtClean="0"/>
              <a:t>Interoperability</a:t>
            </a:r>
            <a:endParaRPr lang="en-US" b="1" dirty="0"/>
          </a:p>
        </p:txBody>
      </p:sp>
      <p:sp>
        <p:nvSpPr>
          <p:cNvPr id="18" name="Content Placeholder 17"/>
          <p:cNvSpPr>
            <a:spLocks noGrp="1"/>
          </p:cNvSpPr>
          <p:nvPr>
            <p:ph idx="1"/>
          </p:nvPr>
        </p:nvSpPr>
        <p:spPr>
          <a:xfrm>
            <a:off x="96520" y="1248017"/>
            <a:ext cx="3429000" cy="5497984"/>
          </a:xfrm>
        </p:spPr>
        <p:txBody>
          <a:bodyPr>
            <a:normAutofit fontScale="92500" lnSpcReduction="20000"/>
          </a:bodyPr>
          <a:lstStyle/>
          <a:p>
            <a:r>
              <a:rPr lang="en-US" b="1" dirty="0" smtClean="0"/>
              <a:t>Workflow</a:t>
            </a:r>
            <a:r>
              <a:rPr lang="en-US" dirty="0" smtClean="0"/>
              <a:t> composes this</a:t>
            </a:r>
          </a:p>
          <a:p>
            <a:r>
              <a:rPr lang="en-US" b="1" dirty="0" smtClean="0"/>
              <a:t>Clouds</a:t>
            </a:r>
            <a:r>
              <a:rPr lang="en-US" dirty="0" smtClean="0"/>
              <a:t> are execution environment</a:t>
            </a:r>
          </a:p>
          <a:p>
            <a:r>
              <a:rPr lang="en-US" dirty="0" smtClean="0"/>
              <a:t>Each unit is a </a:t>
            </a:r>
            <a:r>
              <a:rPr lang="en-US" b="1" dirty="0" smtClean="0"/>
              <a:t>Service</a:t>
            </a:r>
            <a:r>
              <a:rPr lang="en-US" dirty="0" smtClean="0"/>
              <a:t> (</a:t>
            </a:r>
            <a:r>
              <a:rPr lang="en-US" dirty="0" err="1" smtClean="0"/>
              <a:t>SaaS</a:t>
            </a:r>
            <a:r>
              <a:rPr lang="en-US" dirty="0" smtClean="0"/>
              <a:t>)</a:t>
            </a:r>
          </a:p>
          <a:p>
            <a:r>
              <a:rPr lang="en-US" b="1" dirty="0" smtClean="0"/>
              <a:t>Portal</a:t>
            </a:r>
            <a:r>
              <a:rPr lang="en-US" dirty="0" smtClean="0"/>
              <a:t> is interface</a:t>
            </a:r>
          </a:p>
          <a:p>
            <a:r>
              <a:rPr lang="en-US" dirty="0" smtClean="0"/>
              <a:t>Need </a:t>
            </a:r>
            <a:r>
              <a:rPr lang="en-US" b="1" dirty="0" smtClean="0"/>
              <a:t>standards</a:t>
            </a:r>
            <a:r>
              <a:rPr lang="en-US" dirty="0" smtClean="0"/>
              <a:t> to allow multiple data and multiple services to interoperate</a:t>
            </a:r>
          </a:p>
          <a:p>
            <a:endParaRPr lang="en-US" dirty="0"/>
          </a:p>
        </p:txBody>
      </p:sp>
      <p:grpSp>
        <p:nvGrpSpPr>
          <p:cNvPr id="10" name="Group 9"/>
          <p:cNvGrpSpPr/>
          <p:nvPr/>
        </p:nvGrpSpPr>
        <p:grpSpPr>
          <a:xfrm>
            <a:off x="3048000" y="1131416"/>
            <a:ext cx="4597400" cy="4573471"/>
            <a:chOff x="3048000" y="975080"/>
            <a:chExt cx="4597400" cy="4573471"/>
          </a:xfrm>
        </p:grpSpPr>
        <p:sp>
          <p:nvSpPr>
            <p:cNvPr id="4" name="Oval 3"/>
            <p:cNvSpPr/>
            <p:nvPr/>
          </p:nvSpPr>
          <p:spPr>
            <a:xfrm>
              <a:off x="4356100" y="5029200"/>
              <a:ext cx="1981200" cy="5193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dirty="0" smtClean="0">
                  <a:solidFill>
                    <a:schemeClr val="tx1"/>
                  </a:solidFill>
                </a:rPr>
                <a:t>Visualization</a:t>
              </a:r>
              <a:endParaRPr lang="en-US" dirty="0">
                <a:solidFill>
                  <a:schemeClr val="tx1"/>
                </a:solidFill>
              </a:endParaRPr>
            </a:p>
          </p:txBody>
        </p:sp>
        <p:sp>
          <p:nvSpPr>
            <p:cNvPr id="6" name="Oval 5"/>
            <p:cNvSpPr/>
            <p:nvPr/>
          </p:nvSpPr>
          <p:spPr>
            <a:xfrm>
              <a:off x="4406900" y="975080"/>
              <a:ext cx="1879600" cy="5193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dirty="0" smtClean="0">
                  <a:solidFill>
                    <a:schemeClr val="tx1"/>
                  </a:solidFill>
                </a:rPr>
                <a:t>Data Source</a:t>
              </a:r>
              <a:endParaRPr lang="en-US" dirty="0">
                <a:solidFill>
                  <a:schemeClr val="tx1"/>
                </a:solidFill>
              </a:endParaRPr>
            </a:p>
          </p:txBody>
        </p:sp>
        <p:sp>
          <p:nvSpPr>
            <p:cNvPr id="7" name="Oval 6"/>
            <p:cNvSpPr/>
            <p:nvPr/>
          </p:nvSpPr>
          <p:spPr>
            <a:xfrm>
              <a:off x="4203700" y="2196616"/>
              <a:ext cx="2286000" cy="5193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dirty="0" smtClean="0">
                  <a:solidFill>
                    <a:schemeClr val="tx1"/>
                  </a:solidFill>
                </a:rPr>
                <a:t>Data Analysis</a:t>
              </a:r>
              <a:endParaRPr lang="en-US" dirty="0">
                <a:solidFill>
                  <a:schemeClr val="tx1"/>
                </a:solidFill>
              </a:endParaRPr>
            </a:p>
          </p:txBody>
        </p:sp>
        <p:grpSp>
          <p:nvGrpSpPr>
            <p:cNvPr id="9" name="Group 8"/>
            <p:cNvGrpSpPr/>
            <p:nvPr/>
          </p:nvGrpSpPr>
          <p:grpSpPr>
            <a:xfrm>
              <a:off x="3048000" y="3418152"/>
              <a:ext cx="4597400" cy="908864"/>
              <a:chOff x="2971800" y="2319844"/>
              <a:chExt cx="4597400" cy="908864"/>
            </a:xfrm>
          </p:grpSpPr>
          <p:sp>
            <p:nvSpPr>
              <p:cNvPr id="5" name="Oval 4"/>
              <p:cNvSpPr/>
              <p:nvPr/>
            </p:nvSpPr>
            <p:spPr>
              <a:xfrm>
                <a:off x="2971800" y="2514601"/>
                <a:ext cx="1981200" cy="5193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dirty="0" smtClean="0">
                    <a:solidFill>
                      <a:schemeClr val="tx1"/>
                    </a:solidFill>
                  </a:rPr>
                  <a:t>Simulation</a:t>
                </a:r>
                <a:endParaRPr lang="en-US" dirty="0">
                  <a:solidFill>
                    <a:schemeClr val="tx1"/>
                  </a:solidFill>
                </a:endParaRPr>
              </a:p>
            </p:txBody>
          </p:sp>
          <p:sp>
            <p:nvSpPr>
              <p:cNvPr id="8" name="Oval 7"/>
              <p:cNvSpPr/>
              <p:nvPr/>
            </p:nvSpPr>
            <p:spPr>
              <a:xfrm>
                <a:off x="5588000" y="2319844"/>
                <a:ext cx="1981200" cy="9088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dirty="0" smtClean="0">
                    <a:solidFill>
                      <a:schemeClr val="tx1"/>
                    </a:solidFill>
                  </a:rPr>
                  <a:t>Pattern Recognition</a:t>
                </a:r>
                <a:endParaRPr lang="en-US" dirty="0">
                  <a:solidFill>
                    <a:schemeClr val="tx1"/>
                  </a:solidFill>
                </a:endParaRPr>
              </a:p>
            </p:txBody>
          </p:sp>
        </p:grpSp>
      </p:grpSp>
      <p:sp>
        <p:nvSpPr>
          <p:cNvPr id="11" name="Down Arrow 10"/>
          <p:cNvSpPr/>
          <p:nvPr/>
        </p:nvSpPr>
        <p:spPr>
          <a:xfrm>
            <a:off x="5257800" y="1752600"/>
            <a:ext cx="134619" cy="457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380000">
            <a:off x="6246783" y="4585835"/>
            <a:ext cx="181033" cy="67920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20220000" flipH="1">
            <a:off x="4287282" y="4479180"/>
            <a:ext cx="137634" cy="78144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380000">
            <a:off x="4263042" y="2955867"/>
            <a:ext cx="181033" cy="67920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20220000" flipH="1">
            <a:off x="6317632" y="2870455"/>
            <a:ext cx="121957" cy="64592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3657600" y="1981200"/>
            <a:ext cx="38862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525520" y="3295470"/>
            <a:ext cx="38862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657600" y="4867004"/>
            <a:ext cx="38862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772400" y="2438400"/>
            <a:ext cx="1139799" cy="646331"/>
          </a:xfrm>
          <a:prstGeom prst="rect">
            <a:avLst/>
          </a:prstGeom>
          <a:noFill/>
        </p:spPr>
        <p:txBody>
          <a:bodyPr wrap="none" rtlCol="0">
            <a:spAutoFit/>
          </a:bodyPr>
          <a:lstStyle/>
          <a:p>
            <a:r>
              <a:rPr lang="en-US" b="1" dirty="0" smtClean="0"/>
              <a:t>Data</a:t>
            </a:r>
          </a:p>
          <a:p>
            <a:r>
              <a:rPr lang="en-US" b="1" dirty="0" smtClean="0"/>
              <a:t>Standards</a:t>
            </a:r>
            <a:endParaRPr lang="en-US" b="1" dirty="0"/>
          </a:p>
        </p:txBody>
      </p:sp>
      <p:cxnSp>
        <p:nvCxnSpPr>
          <p:cNvPr id="26" name="Straight Arrow Connector 25"/>
          <p:cNvCxnSpPr/>
          <p:nvPr/>
        </p:nvCxnSpPr>
        <p:spPr>
          <a:xfrm flipH="1">
            <a:off x="7543800" y="3193419"/>
            <a:ext cx="609600" cy="160718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7411720" y="2133600"/>
            <a:ext cx="436880" cy="28813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7162800" y="2726540"/>
            <a:ext cx="635000" cy="46687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881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152400"/>
            <a:ext cx="8229600" cy="1143000"/>
          </a:xfrm>
        </p:spPr>
        <p:txBody>
          <a:bodyPr>
            <a:normAutofit/>
          </a:bodyPr>
          <a:lstStyle/>
          <a:p>
            <a:r>
              <a:rPr lang="en-US" sz="3600" b="1" dirty="0" smtClean="0"/>
              <a:t>Questions for </a:t>
            </a:r>
            <a:r>
              <a:rPr lang="en-US" sz="3600" b="1" dirty="0" err="1" smtClean="0"/>
              <a:t>OpenQuake</a:t>
            </a:r>
            <a:r>
              <a:rPr lang="en-US" sz="3600" b="1" dirty="0" smtClean="0"/>
              <a:t> </a:t>
            </a:r>
            <a:r>
              <a:rPr lang="en-US" sz="3600" b="1" dirty="0" err="1" smtClean="0"/>
              <a:t>Infomall</a:t>
            </a:r>
            <a:endParaRPr lang="en-US" sz="3600" b="1" dirty="0"/>
          </a:p>
        </p:txBody>
      </p:sp>
      <p:sp>
        <p:nvSpPr>
          <p:cNvPr id="3" name="Content Placeholder 2"/>
          <p:cNvSpPr>
            <a:spLocks noGrp="1"/>
          </p:cNvSpPr>
          <p:nvPr>
            <p:ph idx="1"/>
          </p:nvPr>
        </p:nvSpPr>
        <p:spPr>
          <a:xfrm>
            <a:off x="76200" y="1295400"/>
            <a:ext cx="8991600" cy="5562600"/>
          </a:xfrm>
        </p:spPr>
        <p:txBody>
          <a:bodyPr>
            <a:normAutofit fontScale="92500" lnSpcReduction="10000"/>
          </a:bodyPr>
          <a:lstStyle/>
          <a:p>
            <a:r>
              <a:rPr lang="en-US" dirty="0" smtClean="0"/>
              <a:t>This is real and not a toy!</a:t>
            </a:r>
          </a:p>
          <a:p>
            <a:pPr lvl="1"/>
            <a:r>
              <a:rPr lang="en-US" dirty="0" smtClean="0"/>
              <a:t>Probably a model of future throughout science</a:t>
            </a:r>
          </a:p>
          <a:p>
            <a:r>
              <a:rPr lang="en-US" dirty="0" smtClean="0"/>
              <a:t>Choice of collaboration tools can be hard</a:t>
            </a:r>
          </a:p>
          <a:p>
            <a:pPr lvl="1"/>
            <a:r>
              <a:rPr lang="en-US" dirty="0" smtClean="0"/>
              <a:t>Everybody likes a different one</a:t>
            </a:r>
          </a:p>
          <a:p>
            <a:pPr lvl="1"/>
            <a:r>
              <a:rPr lang="en-US" dirty="0" smtClean="0"/>
              <a:t>Should use commercial solutions embedded in a custom web environment</a:t>
            </a:r>
          </a:p>
          <a:p>
            <a:r>
              <a:rPr lang="en-US" dirty="0" smtClean="0"/>
              <a:t>Need agreement to build “Earthquake Software as a Service”</a:t>
            </a:r>
          </a:p>
          <a:p>
            <a:r>
              <a:rPr lang="en-US" dirty="0" smtClean="0"/>
              <a:t>Need to define critical data and tool </a:t>
            </a:r>
            <a:r>
              <a:rPr lang="en-US" dirty="0" smtClean="0"/>
              <a:t>Interfaces</a:t>
            </a:r>
          </a:p>
          <a:p>
            <a:r>
              <a:rPr lang="en-US" dirty="0" smtClean="0"/>
              <a:t>Decide what scientists does and what government/Google/Microsoft does – </a:t>
            </a:r>
            <a:r>
              <a:rPr lang="en-US" smtClean="0"/>
              <a:t>don’t compete</a:t>
            </a:r>
            <a:endParaRPr lang="en-US" dirty="0" smtClean="0"/>
          </a:p>
          <a:p>
            <a:r>
              <a:rPr lang="en-US" dirty="0" smtClean="0"/>
              <a:t>Nontrivial effort to build web site</a:t>
            </a:r>
            <a:endParaRPr lang="en-US" dirty="0"/>
          </a:p>
        </p:txBody>
      </p:sp>
    </p:spTree>
    <p:extLst>
      <p:ext uri="{BB962C8B-B14F-4D97-AF65-F5344CB8AC3E}">
        <p14:creationId xmlns:p14="http://schemas.microsoft.com/office/powerpoint/2010/main" val="833173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2562" name="Picture 2"/>
          <p:cNvPicPr>
            <a:picLocks noChangeAspect="1" noChangeArrowheads="1"/>
          </p:cNvPicPr>
          <p:nvPr/>
        </p:nvPicPr>
        <p:blipFill>
          <a:blip r:embed="rId3" cstate="print"/>
          <a:srcRect/>
          <a:stretch>
            <a:fillRect/>
          </a:stretch>
        </p:blipFill>
        <p:spPr bwMode="auto">
          <a:xfrm>
            <a:off x="0" y="49197"/>
            <a:ext cx="9144000" cy="6808803"/>
          </a:xfrm>
          <a:prstGeom prst="rect">
            <a:avLst/>
          </a:prstGeom>
          <a:noFill/>
          <a:ln w="9525">
            <a:noFill/>
            <a:miter lim="800000"/>
            <a:headEnd/>
            <a:tailEnd/>
          </a:ln>
        </p:spPr>
      </p:pic>
      <p:sp>
        <p:nvSpPr>
          <p:cNvPr id="4" name="TextBox 3"/>
          <p:cNvSpPr txBox="1"/>
          <p:nvPr/>
        </p:nvSpPr>
        <p:spPr>
          <a:xfrm>
            <a:off x="5638800" y="685800"/>
            <a:ext cx="3047437" cy="923330"/>
          </a:xfrm>
          <a:prstGeom prst="rect">
            <a:avLst/>
          </a:prstGeom>
          <a:noFill/>
        </p:spPr>
        <p:txBody>
          <a:bodyPr wrap="none" rtlCol="0">
            <a:spAutoFit/>
          </a:bodyPr>
          <a:lstStyle/>
          <a:p>
            <a:r>
              <a:rPr lang="en-US" dirty="0" smtClean="0">
                <a:solidFill>
                  <a:prstClr val="black"/>
                </a:solidFill>
              </a:rPr>
              <a:t>Gartner 2009 Hype Curve</a:t>
            </a:r>
          </a:p>
          <a:p>
            <a:r>
              <a:rPr lang="en-US" dirty="0" smtClean="0">
                <a:solidFill>
                  <a:srgbClr val="FF0000"/>
                </a:solidFill>
              </a:rPr>
              <a:t>Clouds, Web2.0</a:t>
            </a:r>
          </a:p>
          <a:p>
            <a:r>
              <a:rPr lang="en-US" dirty="0" smtClean="0">
                <a:solidFill>
                  <a:srgbClr val="FF0000"/>
                </a:solidFill>
              </a:rPr>
              <a:t>Service Oriented Architectures</a:t>
            </a:r>
          </a:p>
        </p:txBody>
      </p:sp>
      <p:sp>
        <p:nvSpPr>
          <p:cNvPr id="5" name="5-Point Star 4"/>
          <p:cNvSpPr/>
          <p:nvPr/>
        </p:nvSpPr>
        <p:spPr>
          <a:xfrm>
            <a:off x="2286000" y="762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5-Point Star 6"/>
          <p:cNvSpPr/>
          <p:nvPr/>
        </p:nvSpPr>
        <p:spPr>
          <a:xfrm>
            <a:off x="6096000" y="2819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5-Point Star 8"/>
          <p:cNvSpPr/>
          <p:nvPr/>
        </p:nvSpPr>
        <p:spPr>
          <a:xfrm>
            <a:off x="4419600" y="3581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18"/>
          <p:cNvGrpSpPr/>
          <p:nvPr/>
        </p:nvGrpSpPr>
        <p:grpSpPr>
          <a:xfrm>
            <a:off x="0" y="0"/>
            <a:ext cx="9144000" cy="6096000"/>
            <a:chOff x="0" y="0"/>
            <a:chExt cx="9144000" cy="6096000"/>
          </a:xfrm>
        </p:grpSpPr>
        <p:pic>
          <p:nvPicPr>
            <p:cNvPr id="108546" name="Picture 2" descr="http://weareorganizedchaos.com/wp-content/uploads/2010/08/Gartner-Hype-Cycle-Emerging-Technology-2010.jpg"/>
            <p:cNvPicPr>
              <a:picLocks noChangeAspect="1" noChangeArrowheads="1"/>
            </p:cNvPicPr>
            <p:nvPr/>
          </p:nvPicPr>
          <p:blipFill>
            <a:blip r:embed="rId4" cstate="print"/>
            <a:srcRect r="10000" b="6412"/>
            <a:stretch>
              <a:fillRect/>
            </a:stretch>
          </p:blipFill>
          <p:spPr bwMode="auto">
            <a:xfrm>
              <a:off x="0" y="0"/>
              <a:ext cx="9144000" cy="6096000"/>
            </a:xfrm>
            <a:prstGeom prst="rect">
              <a:avLst/>
            </a:prstGeom>
            <a:noFill/>
          </p:spPr>
        </p:pic>
        <p:sp>
          <p:nvSpPr>
            <p:cNvPr id="18" name="Left Arrow 17"/>
            <p:cNvSpPr/>
            <p:nvPr/>
          </p:nvSpPr>
          <p:spPr>
            <a:xfrm flipV="1">
              <a:off x="5181600" y="609600"/>
              <a:ext cx="978716" cy="533400"/>
            </a:xfrm>
            <a:prstGeom prst="lef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6" name="Group 16"/>
          <p:cNvGrpSpPr/>
          <p:nvPr/>
        </p:nvGrpSpPr>
        <p:grpSpPr>
          <a:xfrm>
            <a:off x="0" y="0"/>
            <a:ext cx="9144000" cy="6858000"/>
            <a:chOff x="0" y="0"/>
            <a:chExt cx="9144000" cy="6858000"/>
          </a:xfrm>
        </p:grpSpPr>
        <p:grpSp>
          <p:nvGrpSpPr>
            <p:cNvPr id="8" name="Group 14"/>
            <p:cNvGrpSpPr/>
            <p:nvPr/>
          </p:nvGrpSpPr>
          <p:grpSpPr>
            <a:xfrm>
              <a:off x="0" y="0"/>
              <a:ext cx="9144000" cy="6858000"/>
              <a:chOff x="0" y="0"/>
              <a:chExt cx="9144000" cy="6858000"/>
            </a:xfrm>
          </p:grpSpPr>
          <p:grpSp>
            <p:nvGrpSpPr>
              <p:cNvPr id="10" name="Group 12"/>
              <p:cNvGrpSpPr/>
              <p:nvPr/>
            </p:nvGrpSpPr>
            <p:grpSpPr>
              <a:xfrm>
                <a:off x="0" y="0"/>
                <a:ext cx="9144000" cy="6858000"/>
                <a:chOff x="0" y="0"/>
                <a:chExt cx="9144000" cy="6858000"/>
              </a:xfrm>
            </p:grpSpPr>
            <p:pic>
              <p:nvPicPr>
                <p:cNvPr id="108548" name="Picture 4" descr="Gartner Emerging Technology Benefit Matrix 2010"/>
                <p:cNvPicPr>
                  <a:picLocks noChangeAspect="1" noChangeArrowheads="1"/>
                </p:cNvPicPr>
                <p:nvPr/>
              </p:nvPicPr>
              <p:blipFill>
                <a:blip r:embed="rId5" cstate="print"/>
                <a:srcRect/>
                <a:stretch>
                  <a:fillRect/>
                </a:stretch>
              </p:blipFill>
              <p:spPr bwMode="auto">
                <a:xfrm>
                  <a:off x="976312" y="0"/>
                  <a:ext cx="8167688" cy="6858000"/>
                </a:xfrm>
                <a:prstGeom prst="rect">
                  <a:avLst/>
                </a:prstGeom>
                <a:noFill/>
              </p:spPr>
            </p:pic>
            <p:sp>
              <p:nvSpPr>
                <p:cNvPr id="12" name="Rectangle 11"/>
                <p:cNvSpPr/>
                <p:nvPr/>
              </p:nvSpPr>
              <p:spPr>
                <a:xfrm>
                  <a:off x="0" y="685800"/>
                  <a:ext cx="2514600" cy="60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b="1" dirty="0" smtClean="0">
                    <a:solidFill>
                      <a:prstClr val="black"/>
                    </a:solidFill>
                  </a:endParaRPr>
                </a:p>
                <a:p>
                  <a:pPr algn="ctr"/>
                  <a:r>
                    <a:rPr lang="en-US" sz="2400" b="1" dirty="0" smtClean="0">
                      <a:solidFill>
                        <a:prstClr val="black"/>
                      </a:solidFill>
                    </a:rPr>
                    <a:t>Transformational</a:t>
                  </a: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r>
                    <a:rPr lang="en-US" sz="2400" b="1" dirty="0" smtClean="0">
                      <a:solidFill>
                        <a:prstClr val="black"/>
                      </a:solidFill>
                    </a:rPr>
                    <a:t>High</a:t>
                  </a: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r>
                    <a:rPr lang="en-US" sz="2400" b="1" dirty="0" smtClean="0">
                      <a:solidFill>
                        <a:prstClr val="black"/>
                      </a:solidFill>
                    </a:rPr>
                    <a:t>Moderate</a:t>
                  </a:r>
                </a:p>
                <a:p>
                  <a:pPr algn="ctr"/>
                  <a:endParaRPr lang="en-US" sz="2400" b="1" dirty="0" smtClean="0">
                    <a:solidFill>
                      <a:prstClr val="black"/>
                    </a:solidFill>
                  </a:endParaRPr>
                </a:p>
                <a:p>
                  <a:pPr algn="ctr"/>
                  <a:endParaRPr lang="en-US" sz="2400" b="1" dirty="0" smtClean="0">
                    <a:solidFill>
                      <a:prstClr val="black"/>
                    </a:solidFill>
                  </a:endParaRPr>
                </a:p>
                <a:p>
                  <a:pPr algn="ctr"/>
                  <a:r>
                    <a:rPr lang="en-US" sz="2400" b="1" dirty="0" smtClean="0">
                      <a:solidFill>
                        <a:prstClr val="black"/>
                      </a:solidFill>
                    </a:rPr>
                    <a:t>Low</a:t>
                  </a:r>
                </a:p>
              </p:txBody>
            </p:sp>
          </p:grpSp>
          <p:sp>
            <p:nvSpPr>
              <p:cNvPr id="14" name="TextBox 13"/>
              <p:cNvSpPr txBox="1"/>
              <p:nvPr/>
            </p:nvSpPr>
            <p:spPr>
              <a:xfrm>
                <a:off x="4191000" y="838200"/>
                <a:ext cx="1524000" cy="1015663"/>
              </a:xfrm>
              <a:prstGeom prst="rect">
                <a:avLst/>
              </a:prstGeom>
              <a:solidFill>
                <a:srgbClr val="D9A40D"/>
              </a:solidFill>
            </p:spPr>
            <p:txBody>
              <a:bodyPr wrap="square" lIns="0" rIns="0" rtlCol="0">
                <a:spAutoFit/>
              </a:bodyPr>
              <a:lstStyle/>
              <a:p>
                <a:r>
                  <a:rPr lang="en-US" sz="1200" b="1" dirty="0" smtClean="0">
                    <a:solidFill>
                      <a:prstClr val="black"/>
                    </a:solidFill>
                  </a:rPr>
                  <a:t>Cloud Computing</a:t>
                </a:r>
              </a:p>
              <a:p>
                <a:endParaRPr lang="en-US" sz="1200" b="1" dirty="0" smtClean="0">
                  <a:solidFill>
                    <a:prstClr val="black"/>
                  </a:solidFill>
                </a:endParaRPr>
              </a:p>
              <a:p>
                <a:r>
                  <a:rPr lang="en-US" sz="1200" b="1" dirty="0" smtClean="0">
                    <a:solidFill>
                      <a:prstClr val="black"/>
                    </a:solidFill>
                  </a:rPr>
                  <a:t>Cloud Web Platforms</a:t>
                </a:r>
              </a:p>
              <a:p>
                <a:endParaRPr lang="en-US" sz="1200" b="1" dirty="0" smtClean="0">
                  <a:solidFill>
                    <a:prstClr val="black"/>
                  </a:solidFill>
                </a:endParaRPr>
              </a:p>
              <a:p>
                <a:r>
                  <a:rPr lang="en-US" sz="1200" b="1" dirty="0" smtClean="0">
                    <a:solidFill>
                      <a:prstClr val="black"/>
                    </a:solidFill>
                  </a:rPr>
                  <a:t>Media Tablet</a:t>
                </a:r>
                <a:endParaRPr lang="en-US" sz="1200" b="1" dirty="0">
                  <a:solidFill>
                    <a:prstClr val="black"/>
                  </a:solidFill>
                </a:endParaRPr>
              </a:p>
            </p:txBody>
          </p:sp>
        </p:grpSp>
        <p:sp>
          <p:nvSpPr>
            <p:cNvPr id="16" name="Left Arrow 15"/>
            <p:cNvSpPr/>
            <p:nvPr/>
          </p:nvSpPr>
          <p:spPr>
            <a:xfrm rot="18900000" flipV="1">
              <a:off x="5150656" y="197971"/>
              <a:ext cx="978716" cy="533400"/>
            </a:xfrm>
            <a:prstGeom prst="leftArrow">
              <a:avLst/>
            </a:prstGeom>
            <a:solidFill>
              <a:srgbClr val="D9A40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79647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gcf\aaaJanMarch2011\cost_per_megaba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775"/>
            <a:ext cx="9067800" cy="6800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708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6324600" cy="1142999"/>
          </a:xfrm>
        </p:spPr>
        <p:txBody>
          <a:bodyPr>
            <a:normAutofit fontScale="90000"/>
          </a:bodyPr>
          <a:lstStyle/>
          <a:p>
            <a:r>
              <a:rPr lang="en-US" b="1" dirty="0" smtClean="0"/>
              <a:t>Data Centers Clouds &amp; </a:t>
            </a:r>
            <a:br>
              <a:rPr lang="en-US" b="1" dirty="0" smtClean="0"/>
            </a:br>
            <a:r>
              <a:rPr lang="en-US" b="1" dirty="0" smtClean="0"/>
              <a:t>Economies of Scale</a:t>
            </a:r>
            <a:endParaRPr lang="en-US" b="1" dirty="0"/>
          </a:p>
        </p:txBody>
      </p:sp>
      <p:sp>
        <p:nvSpPr>
          <p:cNvPr id="3" name="Text Placeholder 2"/>
          <p:cNvSpPr>
            <a:spLocks noGrp="1"/>
          </p:cNvSpPr>
          <p:nvPr>
            <p:ph type="body" sz="quarter" idx="10"/>
          </p:nvPr>
        </p:nvSpPr>
        <p:spPr>
          <a:xfrm>
            <a:off x="76200" y="1034321"/>
            <a:ext cx="4750546" cy="4953481"/>
          </a:xfrm>
        </p:spPr>
        <p:txBody>
          <a:bodyPr/>
          <a:lstStyle/>
          <a:p>
            <a:pPr>
              <a:buNone/>
            </a:pPr>
            <a:r>
              <a:rPr lang="en-US" sz="2800" dirty="0" smtClean="0"/>
              <a:t>Range in size from “edge” facilities to </a:t>
            </a:r>
            <a:r>
              <a:rPr lang="en-US" sz="2800" dirty="0" err="1" smtClean="0"/>
              <a:t>megascale</a:t>
            </a:r>
            <a:r>
              <a:rPr lang="en-US" sz="2800" dirty="0" smtClean="0"/>
              <a:t>.</a:t>
            </a:r>
          </a:p>
          <a:p>
            <a:pPr>
              <a:buNone/>
            </a:pPr>
            <a:r>
              <a:rPr lang="en-US" sz="2800" dirty="0" smtClean="0"/>
              <a:t>Economies of scale</a:t>
            </a:r>
          </a:p>
          <a:p>
            <a:pPr marL="346075" lvl="1" indent="-234950">
              <a:buNone/>
            </a:pPr>
            <a:r>
              <a:rPr lang="en-US" sz="2400" dirty="0" smtClean="0"/>
              <a:t>Approximate costs for a small size center (1K servers) and a larger, 50K server center.</a:t>
            </a:r>
          </a:p>
        </p:txBody>
      </p:sp>
      <p:grpSp>
        <p:nvGrpSpPr>
          <p:cNvPr id="4" name="Group 9"/>
          <p:cNvGrpSpPr/>
          <p:nvPr/>
        </p:nvGrpSpPr>
        <p:grpSpPr>
          <a:xfrm>
            <a:off x="4854579" y="4531212"/>
            <a:ext cx="3908425" cy="2052025"/>
            <a:chOff x="1173163" y="1900238"/>
            <a:chExt cx="7002462" cy="3782297"/>
          </a:xfrm>
        </p:grpSpPr>
        <p:grpSp>
          <p:nvGrpSpPr>
            <p:cNvPr id="5" name="Group 9"/>
            <p:cNvGrpSpPr>
              <a:grpSpLocks noChangeAspect="1"/>
            </p:cNvGrpSpPr>
            <p:nvPr/>
          </p:nvGrpSpPr>
          <p:grpSpPr bwMode="auto">
            <a:xfrm>
              <a:off x="1173163" y="1900238"/>
              <a:ext cx="7002462" cy="3508375"/>
              <a:chOff x="395785" y="1122323"/>
              <a:chExt cx="9582912" cy="4801897"/>
            </a:xfrm>
          </p:grpSpPr>
          <p:sp>
            <p:nvSpPr>
              <p:cNvPr id="7" name="Rectangle 6"/>
              <p:cNvSpPr/>
              <p:nvPr/>
            </p:nvSpPr>
            <p:spPr bwMode="auto">
              <a:xfrm>
                <a:off x="395785" y="1132764"/>
                <a:ext cx="9582912" cy="4791456"/>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400" dirty="0">
                  <a:solidFill>
                    <a:srgbClr val="FFFFFF"/>
                  </a:solidFill>
                  <a:effectLst>
                    <a:outerShdw blurRad="38100" dist="38100" dir="2700000" algn="tl">
                      <a:srgbClr val="000000">
                        <a:alpha val="43137"/>
                      </a:srgbClr>
                    </a:outerShdw>
                  </a:effectLst>
                </a:endParaRPr>
              </a:p>
            </p:txBody>
          </p:sp>
          <p:pic>
            <p:nvPicPr>
              <p:cNvPr id="8" name="Picture 2" descr="http://upload.wikimedia.org/wikipedia/commons/thumb/c/c5/AmFBfield.svg/300px-AmFBfield.svg.png"/>
              <p:cNvPicPr>
                <a:picLocks noChangeArrowheads="1"/>
              </p:cNvPicPr>
              <p:nvPr/>
            </p:nvPicPr>
            <p:blipFill>
              <a:blip r:embed="rId3" cstate="print"/>
              <a:srcRect l="10240" t="3310" r="9920" b="3310"/>
              <a:stretch>
                <a:fillRect/>
              </a:stretch>
            </p:blipFill>
            <p:spPr bwMode="auto">
              <a:xfrm>
                <a:off x="398871" y="1122323"/>
                <a:ext cx="2743200" cy="1463040"/>
              </a:xfrm>
              <a:prstGeom prst="rect">
                <a:avLst/>
              </a:prstGeom>
              <a:noFill/>
              <a:ln w="9525">
                <a:noFill/>
                <a:miter lim="800000"/>
                <a:headEnd/>
                <a:tailEnd/>
              </a:ln>
            </p:spPr>
          </p:pic>
        </p:grpSp>
        <p:sp>
          <p:nvSpPr>
            <p:cNvPr id="6" name="TextBox 5"/>
            <p:cNvSpPr txBox="1"/>
            <p:nvPr/>
          </p:nvSpPr>
          <p:spPr>
            <a:xfrm>
              <a:off x="2767523" y="3016251"/>
              <a:ext cx="5032420" cy="2666284"/>
            </a:xfrm>
            <a:prstGeom prst="rect">
              <a:avLst/>
            </a:prstGeom>
            <a:noFill/>
          </p:spPr>
          <p:txBody>
            <a:bodyPr wrap="none">
              <a:spAutoFit/>
            </a:bodyPr>
            <a:lstStyle/>
            <a:p>
              <a:pPr algn="ctr" defTabSz="457200">
                <a:defRPr/>
              </a:pPr>
              <a:r>
                <a:rPr lang="en-US" sz="2000" dirty="0">
                  <a:solidFill>
                    <a:prstClr val="black"/>
                  </a:solidFill>
                  <a:effectLst>
                    <a:outerShdw blurRad="38100" dist="38100" dir="2700000" algn="tl">
                      <a:srgbClr val="000000">
                        <a:alpha val="43137"/>
                      </a:srgbClr>
                    </a:outerShdw>
                  </a:effectLst>
                </a:rPr>
                <a:t>Each data center is </a:t>
              </a:r>
            </a:p>
            <a:p>
              <a:pPr algn="ctr" defTabSz="457200">
                <a:defRPr/>
              </a:pPr>
              <a:r>
                <a:rPr lang="en-US" sz="2000" b="1" dirty="0">
                  <a:solidFill>
                    <a:prstClr val="black"/>
                  </a:solidFill>
                  <a:effectLst>
                    <a:outerShdw blurRad="38100" dist="38100" dir="2700000" algn="tl">
                      <a:srgbClr val="000000">
                        <a:alpha val="43137"/>
                      </a:srgbClr>
                    </a:outerShdw>
                  </a:effectLst>
                </a:rPr>
                <a:t>11.5 times </a:t>
              </a:r>
            </a:p>
            <a:p>
              <a:pPr algn="ctr" defTabSz="457200">
                <a:defRPr/>
              </a:pPr>
              <a:r>
                <a:rPr lang="en-US" sz="2000" dirty="0">
                  <a:solidFill>
                    <a:prstClr val="black"/>
                  </a:solidFill>
                  <a:effectLst>
                    <a:outerShdw blurRad="38100" dist="38100" dir="2700000" algn="tl">
                      <a:srgbClr val="000000">
                        <a:alpha val="43137"/>
                      </a:srgbClr>
                    </a:outerShdw>
                  </a:effectLst>
                </a:rPr>
                <a:t>the size of a football field</a:t>
              </a:r>
            </a:p>
            <a:p>
              <a:pPr algn="ctr" defTabSz="457200">
                <a:defRPr/>
              </a:pPr>
              <a:endParaRPr lang="en-US" sz="2800" dirty="0" err="1">
                <a:solidFill>
                  <a:prstClr val="black"/>
                </a:solidFill>
                <a:effectLst>
                  <a:outerShdw blurRad="38100" dist="38100" dir="2700000" algn="tl">
                    <a:srgbClr val="000000">
                      <a:alpha val="43137"/>
                    </a:srgbClr>
                  </a:outerShdw>
                </a:effectLst>
              </a:endParaRPr>
            </a:p>
          </p:txBody>
        </p:sp>
      </p:grpSp>
      <p:pic>
        <p:nvPicPr>
          <p:cNvPr id="9" name="Picture 8" descr="datacenter3.jpg"/>
          <p:cNvPicPr>
            <a:picLocks noChangeAspect="1"/>
          </p:cNvPicPr>
          <p:nvPr/>
        </p:nvPicPr>
        <p:blipFill>
          <a:blip r:embed="rId4" cstate="print"/>
          <a:stretch>
            <a:fillRect/>
          </a:stretch>
        </p:blipFill>
        <p:spPr>
          <a:xfrm>
            <a:off x="4826749" y="1252475"/>
            <a:ext cx="3936255" cy="2956052"/>
          </a:xfrm>
          <a:prstGeom prst="rect">
            <a:avLst/>
          </a:prstGeom>
        </p:spPr>
      </p:pic>
      <p:graphicFrame>
        <p:nvGraphicFramePr>
          <p:cNvPr id="11" name="Table 10"/>
          <p:cNvGraphicFramePr>
            <a:graphicFrameLocks noGrp="1"/>
          </p:cNvGraphicFramePr>
          <p:nvPr/>
        </p:nvGraphicFramePr>
        <p:xfrm>
          <a:off x="228600" y="4038601"/>
          <a:ext cx="4419600" cy="2374716"/>
        </p:xfrm>
        <a:graphic>
          <a:graphicData uri="http://schemas.openxmlformats.org/drawingml/2006/table">
            <a:tbl>
              <a:tblPr firstRow="1" bandRow="1">
                <a:tableStyleId>{5C22544A-7EE6-4342-B048-85BDC9FD1C3A}</a:tableStyleId>
              </a:tblPr>
              <a:tblGrid>
                <a:gridCol w="1160145"/>
                <a:gridCol w="1160145"/>
                <a:gridCol w="1215390"/>
                <a:gridCol w="883920"/>
              </a:tblGrid>
              <a:tr h="671115">
                <a:tc>
                  <a:txBody>
                    <a:bodyPr/>
                    <a:lstStyle/>
                    <a:p>
                      <a:r>
                        <a:rPr lang="en-US" sz="1200" dirty="0" smtClean="0"/>
                        <a:t>Technology</a:t>
                      </a:r>
                      <a:endParaRPr lang="en-US" sz="1200" dirty="0"/>
                    </a:p>
                  </a:txBody>
                  <a:tcPr/>
                </a:tc>
                <a:tc>
                  <a:txBody>
                    <a:bodyPr/>
                    <a:lstStyle/>
                    <a:p>
                      <a:r>
                        <a:rPr lang="en-US" sz="1200" dirty="0" smtClean="0"/>
                        <a:t>Cost in small-sized</a:t>
                      </a:r>
                      <a:r>
                        <a:rPr lang="en-US" sz="1200" baseline="0" dirty="0" smtClean="0"/>
                        <a:t> Data Center</a:t>
                      </a:r>
                      <a:endParaRPr lang="en-US" sz="1200" dirty="0"/>
                    </a:p>
                  </a:txBody>
                  <a:tcPr/>
                </a:tc>
                <a:tc>
                  <a:txBody>
                    <a:bodyPr/>
                    <a:lstStyle/>
                    <a:p>
                      <a:r>
                        <a:rPr lang="en-US" sz="1200" dirty="0" smtClean="0"/>
                        <a:t>Cost in Large</a:t>
                      </a:r>
                      <a:r>
                        <a:rPr lang="en-US" sz="1200" baseline="0" dirty="0" smtClean="0"/>
                        <a:t> Data Center</a:t>
                      </a:r>
                      <a:endParaRPr lang="en-US" sz="1200" dirty="0"/>
                    </a:p>
                  </a:txBody>
                  <a:tcPr/>
                </a:tc>
                <a:tc>
                  <a:txBody>
                    <a:bodyPr/>
                    <a:lstStyle/>
                    <a:p>
                      <a:r>
                        <a:rPr lang="en-US" sz="1200" dirty="0" smtClean="0"/>
                        <a:t>Ratio</a:t>
                      </a:r>
                      <a:endParaRPr lang="en-US" sz="1200" dirty="0"/>
                    </a:p>
                  </a:txBody>
                  <a:tcPr/>
                </a:tc>
              </a:tr>
              <a:tr h="516243">
                <a:tc>
                  <a:txBody>
                    <a:bodyPr/>
                    <a:lstStyle/>
                    <a:p>
                      <a:r>
                        <a:rPr lang="en-US" sz="1200" dirty="0" smtClean="0"/>
                        <a:t>Network</a:t>
                      </a:r>
                      <a:endParaRPr lang="en-US" sz="1200" dirty="0"/>
                    </a:p>
                  </a:txBody>
                  <a:tcPr/>
                </a:tc>
                <a:tc>
                  <a:txBody>
                    <a:bodyPr/>
                    <a:lstStyle/>
                    <a:p>
                      <a:r>
                        <a:rPr lang="en-US" sz="1200" dirty="0" smtClean="0"/>
                        <a:t>$95 per Mbps/</a:t>
                      </a:r>
                    </a:p>
                    <a:p>
                      <a:r>
                        <a:rPr lang="en-US" sz="1200" dirty="0" smtClean="0"/>
                        <a:t>month</a:t>
                      </a:r>
                      <a:endParaRPr lang="en-US" sz="1200" dirty="0"/>
                    </a:p>
                  </a:txBody>
                  <a:tcPr/>
                </a:tc>
                <a:tc>
                  <a:txBody>
                    <a:bodyPr/>
                    <a:lstStyle/>
                    <a:p>
                      <a:r>
                        <a:rPr lang="en-US" sz="1200" dirty="0" smtClean="0"/>
                        <a:t>$13 per</a:t>
                      </a:r>
                      <a:r>
                        <a:rPr lang="en-US" sz="1200" baseline="0" dirty="0" smtClean="0"/>
                        <a:t> </a:t>
                      </a:r>
                      <a:r>
                        <a:rPr lang="en-US" sz="1200" dirty="0" smtClean="0"/>
                        <a:t>Mbps/</a:t>
                      </a:r>
                    </a:p>
                    <a:p>
                      <a:r>
                        <a:rPr lang="en-US" sz="1200" dirty="0" smtClean="0"/>
                        <a:t>month</a:t>
                      </a:r>
                      <a:endParaRPr lang="en-US" sz="1200" dirty="0"/>
                    </a:p>
                  </a:txBody>
                  <a:tcPr/>
                </a:tc>
                <a:tc>
                  <a:txBody>
                    <a:bodyPr/>
                    <a:lstStyle/>
                    <a:p>
                      <a:r>
                        <a:rPr lang="en-US" sz="1200" dirty="0" smtClean="0"/>
                        <a:t>   7.1</a:t>
                      </a:r>
                      <a:endParaRPr lang="en-US" sz="1200" dirty="0"/>
                    </a:p>
                  </a:txBody>
                  <a:tcPr/>
                </a:tc>
              </a:tr>
              <a:tr h="516243">
                <a:tc>
                  <a:txBody>
                    <a:bodyPr/>
                    <a:lstStyle/>
                    <a:p>
                      <a:r>
                        <a:rPr lang="en-US" sz="1200" dirty="0" smtClean="0"/>
                        <a:t>Storage</a:t>
                      </a:r>
                    </a:p>
                  </a:txBody>
                  <a:tcPr/>
                </a:tc>
                <a:tc>
                  <a:txBody>
                    <a:bodyPr/>
                    <a:lstStyle/>
                    <a:p>
                      <a:r>
                        <a:rPr lang="en-US" sz="1200" dirty="0" smtClean="0"/>
                        <a:t>$2.20 per GB/</a:t>
                      </a:r>
                    </a:p>
                    <a:p>
                      <a:r>
                        <a:rPr lang="en-US" sz="1200" dirty="0" smtClean="0"/>
                        <a:t>month</a:t>
                      </a:r>
                      <a:endParaRPr lang="en-US" sz="1200" dirty="0"/>
                    </a:p>
                  </a:txBody>
                  <a:tcPr/>
                </a:tc>
                <a:tc>
                  <a:txBody>
                    <a:bodyPr/>
                    <a:lstStyle/>
                    <a:p>
                      <a:r>
                        <a:rPr lang="en-US" sz="1200" dirty="0" smtClean="0"/>
                        <a:t>$0.40 per GB/</a:t>
                      </a:r>
                    </a:p>
                    <a:p>
                      <a:r>
                        <a:rPr lang="en-US" sz="1200" dirty="0" smtClean="0"/>
                        <a:t>month</a:t>
                      </a:r>
                      <a:endParaRPr lang="en-US" sz="1200" dirty="0"/>
                    </a:p>
                  </a:txBody>
                  <a:tcPr/>
                </a:tc>
                <a:tc>
                  <a:txBody>
                    <a:bodyPr/>
                    <a:lstStyle/>
                    <a:p>
                      <a:r>
                        <a:rPr lang="en-US" sz="1200" dirty="0" smtClean="0"/>
                        <a:t>   5.7</a:t>
                      </a:r>
                      <a:endParaRPr lang="en-US" sz="1200" dirty="0"/>
                    </a:p>
                  </a:txBody>
                  <a:tcPr/>
                </a:tc>
              </a:tr>
              <a:tr h="671115">
                <a:tc>
                  <a:txBody>
                    <a:bodyPr/>
                    <a:lstStyle/>
                    <a:p>
                      <a:r>
                        <a:rPr lang="en-US" sz="1200" dirty="0" smtClean="0"/>
                        <a:t>Administration</a:t>
                      </a:r>
                      <a:endParaRPr lang="en-US" sz="1200" dirty="0"/>
                    </a:p>
                  </a:txBody>
                  <a:tcPr/>
                </a:tc>
                <a:tc>
                  <a:txBody>
                    <a:bodyPr/>
                    <a:lstStyle/>
                    <a:p>
                      <a:r>
                        <a:rPr lang="en-US" sz="1200" dirty="0" smtClean="0"/>
                        <a:t>~140 servers/</a:t>
                      </a:r>
                    </a:p>
                    <a:p>
                      <a:r>
                        <a:rPr lang="en-US" sz="1200" dirty="0" smtClean="0"/>
                        <a:t>Administrator</a:t>
                      </a:r>
                      <a:endParaRPr lang="en-US" sz="1200" dirty="0"/>
                    </a:p>
                  </a:txBody>
                  <a:tcPr/>
                </a:tc>
                <a:tc>
                  <a:txBody>
                    <a:bodyPr/>
                    <a:lstStyle/>
                    <a:p>
                      <a:r>
                        <a:rPr lang="en-US" sz="1200" dirty="0" smtClean="0"/>
                        <a:t>&gt;1000 Servers/</a:t>
                      </a:r>
                    </a:p>
                    <a:p>
                      <a:r>
                        <a:rPr lang="en-US" sz="1200" dirty="0" smtClean="0"/>
                        <a:t>Administrator</a:t>
                      </a:r>
                      <a:endParaRPr lang="en-US" sz="1200" dirty="0"/>
                    </a:p>
                  </a:txBody>
                  <a:tcPr/>
                </a:tc>
                <a:tc>
                  <a:txBody>
                    <a:bodyPr/>
                    <a:lstStyle/>
                    <a:p>
                      <a:r>
                        <a:rPr lang="en-US" sz="1200" dirty="0" smtClean="0"/>
                        <a:t>   7.1</a:t>
                      </a:r>
                      <a:endParaRPr lang="en-US" sz="1200" dirty="0"/>
                    </a:p>
                  </a:txBody>
                  <a:tcPr/>
                </a:tc>
              </a:tr>
            </a:tbl>
          </a:graphicData>
        </a:graphic>
      </p:graphicFrame>
      <p:grpSp>
        <p:nvGrpSpPr>
          <p:cNvPr id="10" name="Group 11"/>
          <p:cNvGrpSpPr/>
          <p:nvPr/>
        </p:nvGrpSpPr>
        <p:grpSpPr>
          <a:xfrm>
            <a:off x="-1" y="3643173"/>
            <a:ext cx="9144001" cy="3046988"/>
            <a:chOff x="-1" y="3943350"/>
            <a:chExt cx="9144001" cy="3046988"/>
          </a:xfrm>
        </p:grpSpPr>
        <p:sp>
          <p:nvSpPr>
            <p:cNvPr id="13" name="TextBox 12"/>
            <p:cNvSpPr txBox="1"/>
            <p:nvPr/>
          </p:nvSpPr>
          <p:spPr>
            <a:xfrm>
              <a:off x="-1" y="3943350"/>
              <a:ext cx="4991725" cy="3046988"/>
            </a:xfrm>
            <a:prstGeom prst="rect">
              <a:avLst/>
            </a:prstGeom>
            <a:solidFill>
              <a:schemeClr val="bg1"/>
            </a:solidFill>
          </p:spPr>
          <p:txBody>
            <a:bodyPr wrap="square" rtlCol="0">
              <a:spAutoFit/>
            </a:bodyPr>
            <a:lstStyle/>
            <a:p>
              <a:r>
                <a:rPr lang="en-US" sz="2400" dirty="0" smtClean="0">
                  <a:solidFill>
                    <a:prstClr val="black"/>
                  </a:solidFill>
                </a:rPr>
                <a:t>2 Google warehouses of computers on the banks of the Columbia River, in The </a:t>
              </a:r>
              <a:r>
                <a:rPr lang="en-US" sz="2400" dirty="0" err="1" smtClean="0">
                  <a:solidFill>
                    <a:prstClr val="black"/>
                  </a:solidFill>
                </a:rPr>
                <a:t>Dalles</a:t>
              </a:r>
              <a:r>
                <a:rPr lang="en-US" sz="2400" dirty="0" smtClean="0">
                  <a:solidFill>
                    <a:prstClr val="black"/>
                  </a:solidFill>
                </a:rPr>
                <a:t>, Oregon</a:t>
              </a:r>
            </a:p>
            <a:p>
              <a:r>
                <a:rPr lang="en-US" sz="2400" dirty="0" smtClean="0">
                  <a:solidFill>
                    <a:prstClr val="black"/>
                  </a:solidFill>
                </a:rPr>
                <a:t>Such centers use 20MW-200MW </a:t>
              </a:r>
            </a:p>
            <a:p>
              <a:r>
                <a:rPr lang="en-US" sz="2400" dirty="0" smtClean="0">
                  <a:solidFill>
                    <a:prstClr val="black"/>
                  </a:solidFill>
                </a:rPr>
                <a:t>(Future) each  with 150 watts per CPU</a:t>
              </a:r>
            </a:p>
            <a:p>
              <a:r>
                <a:rPr lang="en-US" sz="2400" dirty="0" smtClean="0">
                  <a:solidFill>
                    <a:prstClr val="black"/>
                  </a:solidFill>
                </a:rPr>
                <a:t>Save money from large size, positioning with cheap power and access with Internet</a:t>
              </a:r>
              <a:endParaRPr lang="en-US" sz="2400" dirty="0">
                <a:solidFill>
                  <a:prstClr val="black"/>
                </a:solidFill>
              </a:endParaRPr>
            </a:p>
          </p:txBody>
        </p:sp>
        <p:pic>
          <p:nvPicPr>
            <p:cNvPr id="14" name="Picture 3"/>
            <p:cNvPicPr>
              <a:picLocks noChangeAspect="1" noChangeArrowheads="1"/>
            </p:cNvPicPr>
            <p:nvPr/>
          </p:nvPicPr>
          <p:blipFill>
            <a:blip r:embed="rId5" cstate="print"/>
            <a:srcRect/>
            <a:stretch>
              <a:fillRect/>
            </a:stretch>
          </p:blipFill>
          <p:spPr bwMode="auto">
            <a:xfrm>
              <a:off x="4991724" y="3943350"/>
              <a:ext cx="4152276" cy="2914650"/>
            </a:xfrm>
            <a:prstGeom prst="rect">
              <a:avLst/>
            </a:prstGeom>
            <a:noFill/>
            <a:ln w="9525">
              <a:noFill/>
              <a:miter lim="800000"/>
              <a:headEnd/>
              <a:tailEnd/>
            </a:ln>
            <a:effectLst/>
          </p:spPr>
        </p:pic>
      </p:grpSp>
    </p:spTree>
    <p:extLst>
      <p:ext uri="{BB962C8B-B14F-4D97-AF65-F5344CB8AC3E}">
        <p14:creationId xmlns:p14="http://schemas.microsoft.com/office/powerpoint/2010/main" val="1031562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30" y="76200"/>
            <a:ext cx="8229600" cy="1143000"/>
          </a:xfrm>
        </p:spPr>
        <p:txBody>
          <a:bodyPr/>
          <a:lstStyle/>
          <a:p>
            <a:r>
              <a:rPr lang="en-US" b="1" dirty="0" smtClean="0"/>
              <a:t>Clouds and Jobs</a:t>
            </a:r>
            <a:endParaRPr lang="en-US" b="1" dirty="0"/>
          </a:p>
        </p:txBody>
      </p:sp>
      <p:sp>
        <p:nvSpPr>
          <p:cNvPr id="3" name="Content Placeholder 2"/>
          <p:cNvSpPr>
            <a:spLocks noGrp="1"/>
          </p:cNvSpPr>
          <p:nvPr>
            <p:ph idx="1"/>
          </p:nvPr>
        </p:nvSpPr>
        <p:spPr>
          <a:xfrm>
            <a:off x="76200" y="1371600"/>
            <a:ext cx="8991600" cy="5334000"/>
          </a:xfrm>
        </p:spPr>
        <p:txBody>
          <a:bodyPr>
            <a:normAutofit fontScale="77500" lnSpcReduction="20000"/>
          </a:bodyPr>
          <a:lstStyle/>
          <a:p>
            <a:r>
              <a:rPr lang="en-US" dirty="0" smtClean="0"/>
              <a:t>Clouds </a:t>
            </a:r>
            <a:r>
              <a:rPr lang="en-US" dirty="0"/>
              <a:t>are a major industry thrust with a growing fraction of IT expenditure that IDC estimates will grow to $44.2 billion direct investment in </a:t>
            </a:r>
            <a:r>
              <a:rPr lang="en-US" dirty="0" smtClean="0"/>
              <a:t>2013 </a:t>
            </a:r>
            <a:r>
              <a:rPr lang="en-US" dirty="0"/>
              <a:t>while 15% of IT investment in 2011 will be related to cloud systems with a 30% growth in public </a:t>
            </a:r>
            <a:r>
              <a:rPr lang="en-US" dirty="0" smtClean="0"/>
              <a:t>sector.</a:t>
            </a:r>
          </a:p>
          <a:p>
            <a:r>
              <a:rPr lang="en-US" dirty="0" smtClean="0"/>
              <a:t>Gartner </a:t>
            </a:r>
            <a:r>
              <a:rPr lang="en-US" dirty="0"/>
              <a:t>also rates cloud computing high on list of critical emerging technologies with for example “Cloud Computing” and “Cloud Web Platforms” rated as transformational (their highest rating for impact) in the next 2-5 </a:t>
            </a:r>
            <a:r>
              <a:rPr lang="en-US" dirty="0" smtClean="0"/>
              <a:t>years.</a:t>
            </a:r>
          </a:p>
          <a:p>
            <a:r>
              <a:rPr lang="en-US" dirty="0" smtClean="0"/>
              <a:t>Correspondingly </a:t>
            </a:r>
            <a:r>
              <a:rPr lang="en-US" dirty="0"/>
              <a:t>there is and will continue to be major opportunities for new jobs in cloud computing with a recent European study estimating there will be 2.4 million new cloud computing jobs in Europe alone by </a:t>
            </a:r>
            <a:r>
              <a:rPr lang="en-US" dirty="0" smtClean="0"/>
              <a:t>2015. </a:t>
            </a:r>
          </a:p>
          <a:p>
            <a:r>
              <a:rPr lang="en-US" dirty="0"/>
              <a:t>C</a:t>
            </a:r>
            <a:r>
              <a:rPr lang="en-US" dirty="0" smtClean="0"/>
              <a:t>loud </a:t>
            </a:r>
            <a:r>
              <a:rPr lang="en-US" dirty="0"/>
              <a:t>computing is an attractive for projects focusing on workforce development. Note that the recently signed “America Competes Act</a:t>
            </a:r>
            <a:r>
              <a:rPr lang="en-US" dirty="0" smtClean="0"/>
              <a:t>” </a:t>
            </a:r>
            <a:r>
              <a:rPr lang="en-US" dirty="0"/>
              <a:t>calls out the importance of economic development in broader impact of NSF </a:t>
            </a:r>
            <a:r>
              <a:rPr lang="en-US" dirty="0" smtClean="0"/>
              <a:t>projects</a:t>
            </a:r>
            <a:endParaRPr lang="en-US" dirty="0"/>
          </a:p>
        </p:txBody>
      </p:sp>
    </p:spTree>
    <p:extLst>
      <p:ext uri="{BB962C8B-B14F-4D97-AF65-F5344CB8AC3E}">
        <p14:creationId xmlns:p14="http://schemas.microsoft.com/office/powerpoint/2010/main" val="85754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smtClean="0"/>
              <a:t>X as a Service</a:t>
            </a:r>
            <a:endParaRPr lang="en-US" b="1" dirty="0"/>
          </a:p>
        </p:txBody>
      </p:sp>
      <p:sp>
        <p:nvSpPr>
          <p:cNvPr id="3" name="Content Placeholder 2"/>
          <p:cNvSpPr>
            <a:spLocks noGrp="1"/>
          </p:cNvSpPr>
          <p:nvPr>
            <p:ph idx="1"/>
          </p:nvPr>
        </p:nvSpPr>
        <p:spPr>
          <a:xfrm>
            <a:off x="228600" y="990600"/>
            <a:ext cx="8915400" cy="3429000"/>
          </a:xfrm>
        </p:spPr>
        <p:txBody>
          <a:bodyPr>
            <a:normAutofit fontScale="92500" lnSpcReduction="10000"/>
          </a:bodyPr>
          <a:lstStyle/>
          <a:p>
            <a:r>
              <a:rPr lang="en-US" sz="2400" dirty="0" err="1" smtClean="0">
                <a:solidFill>
                  <a:srgbClr val="FF0000"/>
                </a:solidFill>
              </a:rPr>
              <a:t>SaaS</a:t>
            </a:r>
            <a:r>
              <a:rPr lang="en-US" sz="2400" dirty="0" smtClean="0"/>
              <a:t>: </a:t>
            </a:r>
            <a:r>
              <a:rPr lang="en-US" sz="2400" dirty="0" smtClean="0">
                <a:solidFill>
                  <a:srgbClr val="FF0000"/>
                </a:solidFill>
              </a:rPr>
              <a:t>Software</a:t>
            </a:r>
            <a:r>
              <a:rPr lang="en-US" sz="2400" dirty="0" smtClean="0"/>
              <a:t> as a </a:t>
            </a:r>
            <a:r>
              <a:rPr lang="en-US" sz="2400" dirty="0" smtClean="0">
                <a:solidFill>
                  <a:srgbClr val="FF0000"/>
                </a:solidFill>
              </a:rPr>
              <a:t>Service</a:t>
            </a:r>
            <a:r>
              <a:rPr lang="en-US" sz="2400" dirty="0" smtClean="0"/>
              <a:t> imply software capabilities </a:t>
            </a:r>
            <a:br>
              <a:rPr lang="en-US" sz="2400" dirty="0" smtClean="0"/>
            </a:br>
            <a:r>
              <a:rPr lang="en-US" sz="2400" dirty="0" smtClean="0"/>
              <a:t>(programs) have a service (messaging) interface</a:t>
            </a:r>
          </a:p>
          <a:p>
            <a:pPr lvl="1"/>
            <a:r>
              <a:rPr lang="en-US" sz="2000" dirty="0" smtClean="0"/>
              <a:t>Applying systematically reduces system complexity to being linear in number of components</a:t>
            </a:r>
          </a:p>
          <a:p>
            <a:pPr lvl="1"/>
            <a:r>
              <a:rPr lang="en-US" sz="2000" dirty="0" smtClean="0"/>
              <a:t>Access via messaging rather than by installing in /</a:t>
            </a:r>
            <a:r>
              <a:rPr lang="en-US" sz="2000" dirty="0" err="1" smtClean="0"/>
              <a:t>usr</a:t>
            </a:r>
            <a:r>
              <a:rPr lang="en-US" sz="2000" dirty="0" smtClean="0"/>
              <a:t>/bin</a:t>
            </a:r>
          </a:p>
          <a:p>
            <a:r>
              <a:rPr lang="en-US" sz="2400" dirty="0" smtClean="0">
                <a:solidFill>
                  <a:srgbClr val="FF0000"/>
                </a:solidFill>
              </a:rPr>
              <a:t>IaaS</a:t>
            </a:r>
            <a:r>
              <a:rPr lang="en-US" sz="2400" dirty="0" smtClean="0"/>
              <a:t>: </a:t>
            </a:r>
            <a:r>
              <a:rPr lang="en-US" sz="2400" dirty="0" smtClean="0">
                <a:solidFill>
                  <a:srgbClr val="FF0000"/>
                </a:solidFill>
              </a:rPr>
              <a:t>Infrastructure</a:t>
            </a:r>
            <a:r>
              <a:rPr lang="en-US" sz="2400" dirty="0" smtClean="0"/>
              <a:t> as a </a:t>
            </a:r>
            <a:r>
              <a:rPr lang="en-US" sz="2400" dirty="0" smtClean="0">
                <a:solidFill>
                  <a:srgbClr val="FF0000"/>
                </a:solidFill>
              </a:rPr>
              <a:t>Service</a:t>
            </a:r>
            <a:r>
              <a:rPr lang="en-US" sz="2400" dirty="0" smtClean="0"/>
              <a:t> or </a:t>
            </a:r>
            <a:r>
              <a:rPr lang="en-US" sz="2400" dirty="0" smtClean="0">
                <a:solidFill>
                  <a:srgbClr val="FF0000"/>
                </a:solidFill>
              </a:rPr>
              <a:t>HaaS</a:t>
            </a:r>
            <a:r>
              <a:rPr lang="en-US" sz="2400" dirty="0" smtClean="0"/>
              <a:t>: </a:t>
            </a:r>
            <a:r>
              <a:rPr lang="en-US" sz="2400" dirty="0" smtClean="0">
                <a:solidFill>
                  <a:srgbClr val="FF0000"/>
                </a:solidFill>
              </a:rPr>
              <a:t>Hardware</a:t>
            </a:r>
            <a:r>
              <a:rPr lang="en-US" sz="2400" dirty="0" smtClean="0"/>
              <a:t> as a </a:t>
            </a:r>
            <a:r>
              <a:rPr lang="en-US" sz="2400" dirty="0" smtClean="0">
                <a:solidFill>
                  <a:srgbClr val="FF0000"/>
                </a:solidFill>
              </a:rPr>
              <a:t>Service </a:t>
            </a:r>
            <a:r>
              <a:rPr lang="en-US" sz="2400" dirty="0" smtClean="0"/>
              <a:t>– get your computer time with a credit card and with a Web interface</a:t>
            </a:r>
          </a:p>
          <a:p>
            <a:r>
              <a:rPr lang="en-US" sz="2400" dirty="0" smtClean="0">
                <a:solidFill>
                  <a:srgbClr val="FF0000"/>
                </a:solidFill>
              </a:rPr>
              <a:t>PaaS</a:t>
            </a:r>
            <a:r>
              <a:rPr lang="en-US" sz="2400" dirty="0" smtClean="0"/>
              <a:t>: </a:t>
            </a:r>
            <a:r>
              <a:rPr lang="en-US" sz="2400" dirty="0" smtClean="0">
                <a:solidFill>
                  <a:srgbClr val="FF0000"/>
                </a:solidFill>
              </a:rPr>
              <a:t>Platform</a:t>
            </a:r>
            <a:r>
              <a:rPr lang="en-US" sz="2400" dirty="0" smtClean="0"/>
              <a:t> as a </a:t>
            </a:r>
            <a:r>
              <a:rPr lang="en-US" sz="2400" dirty="0" smtClean="0">
                <a:solidFill>
                  <a:srgbClr val="FF0000"/>
                </a:solidFill>
              </a:rPr>
              <a:t>Service </a:t>
            </a:r>
            <a:r>
              <a:rPr lang="en-US" sz="2400" dirty="0" smtClean="0"/>
              <a:t>is </a:t>
            </a:r>
            <a:r>
              <a:rPr lang="en-US" sz="2400" dirty="0" smtClean="0">
                <a:solidFill>
                  <a:srgbClr val="FF0000"/>
                </a:solidFill>
              </a:rPr>
              <a:t>IaaS</a:t>
            </a:r>
            <a:r>
              <a:rPr lang="en-US" sz="2400" dirty="0" smtClean="0"/>
              <a:t> plus core software capabilities on which you build  </a:t>
            </a:r>
            <a:r>
              <a:rPr lang="en-US" sz="2400" dirty="0" smtClean="0">
                <a:solidFill>
                  <a:srgbClr val="FF0000"/>
                </a:solidFill>
              </a:rPr>
              <a:t>SaaS</a:t>
            </a:r>
          </a:p>
          <a:p>
            <a:r>
              <a:rPr lang="en-US" sz="2400" dirty="0" smtClean="0">
                <a:solidFill>
                  <a:srgbClr val="FF0000"/>
                </a:solidFill>
              </a:rPr>
              <a:t>Cyberinfrastructure</a:t>
            </a:r>
            <a:r>
              <a:rPr lang="en-US" sz="2400" dirty="0" smtClean="0">
                <a:solidFill>
                  <a:srgbClr val="FFFF00"/>
                </a:solidFill>
              </a:rPr>
              <a:t> </a:t>
            </a:r>
            <a:r>
              <a:rPr lang="en-US" sz="2400" dirty="0" smtClean="0"/>
              <a:t>is</a:t>
            </a:r>
            <a:r>
              <a:rPr lang="en-US" sz="2400" dirty="0" smtClean="0">
                <a:solidFill>
                  <a:srgbClr val="FFFF00"/>
                </a:solidFill>
              </a:rPr>
              <a:t> </a:t>
            </a:r>
            <a:r>
              <a:rPr lang="en-US" sz="2400" dirty="0" smtClean="0">
                <a:solidFill>
                  <a:srgbClr val="FF0000"/>
                </a:solidFill>
              </a:rPr>
              <a:t>“Research as a Service”</a:t>
            </a:r>
          </a:p>
          <a:p>
            <a:endParaRPr lang="en-US" sz="2400" dirty="0"/>
          </a:p>
        </p:txBody>
      </p:sp>
      <p:grpSp>
        <p:nvGrpSpPr>
          <p:cNvPr id="4" name="Group 29"/>
          <p:cNvGrpSpPr/>
          <p:nvPr/>
        </p:nvGrpSpPr>
        <p:grpSpPr>
          <a:xfrm>
            <a:off x="76200" y="4257675"/>
            <a:ext cx="8772525" cy="2524125"/>
            <a:chOff x="76200" y="4257675"/>
            <a:chExt cx="8772525" cy="2524125"/>
          </a:xfrm>
        </p:grpSpPr>
        <p:pic>
          <p:nvPicPr>
            <p:cNvPr id="44033" name="Picture 1"/>
            <p:cNvPicPr>
              <a:picLocks noChangeAspect="1" noChangeArrowheads="1"/>
            </p:cNvPicPr>
            <p:nvPr/>
          </p:nvPicPr>
          <p:blipFill>
            <a:blip r:embed="rId3" cstate="print"/>
            <a:srcRect/>
            <a:stretch>
              <a:fillRect/>
            </a:stretch>
          </p:blipFill>
          <p:spPr bwMode="auto">
            <a:xfrm>
              <a:off x="3810000" y="4953000"/>
              <a:ext cx="1228725" cy="828675"/>
            </a:xfrm>
            <a:prstGeom prst="rect">
              <a:avLst/>
            </a:prstGeom>
            <a:noFill/>
            <a:ln w="9525">
              <a:noFill/>
              <a:miter lim="800000"/>
              <a:headEnd/>
              <a:tailEnd/>
            </a:ln>
          </p:spPr>
        </p:pic>
        <p:pic>
          <p:nvPicPr>
            <p:cNvPr id="44036" name="Picture 4" descr="C:\Program Files (x86)\Microsoft Office\MEDIA\CAGCAT10\j0292020.wmf"/>
            <p:cNvPicPr>
              <a:picLocks noChangeAspect="1" noChangeArrowheads="1"/>
            </p:cNvPicPr>
            <p:nvPr/>
          </p:nvPicPr>
          <p:blipFill>
            <a:blip r:embed="rId4" cstate="print"/>
            <a:srcRect/>
            <a:stretch>
              <a:fillRect/>
            </a:stretch>
          </p:blipFill>
          <p:spPr bwMode="auto">
            <a:xfrm>
              <a:off x="1295400" y="5867400"/>
              <a:ext cx="838200" cy="795552"/>
            </a:xfrm>
            <a:prstGeom prst="rect">
              <a:avLst/>
            </a:prstGeom>
            <a:noFill/>
          </p:spPr>
        </p:pic>
        <p:grpSp>
          <p:nvGrpSpPr>
            <p:cNvPr id="5" name="Group 19"/>
            <p:cNvGrpSpPr/>
            <p:nvPr/>
          </p:nvGrpSpPr>
          <p:grpSpPr>
            <a:xfrm>
              <a:off x="6324600" y="4257675"/>
              <a:ext cx="2524125" cy="2524125"/>
              <a:chOff x="6324600" y="4191000"/>
              <a:chExt cx="2524125" cy="2524125"/>
            </a:xfrm>
          </p:grpSpPr>
          <p:pic>
            <p:nvPicPr>
              <p:cNvPr id="44034" name="Picture 2"/>
              <p:cNvPicPr>
                <a:picLocks noChangeAspect="1" noChangeArrowheads="1"/>
              </p:cNvPicPr>
              <p:nvPr/>
            </p:nvPicPr>
            <p:blipFill>
              <a:blip r:embed="rId5" cstate="print"/>
              <a:srcRect/>
              <a:stretch>
                <a:fillRect/>
              </a:stretch>
            </p:blipFill>
            <p:spPr bwMode="auto">
              <a:xfrm>
                <a:off x="6324600" y="4191000"/>
                <a:ext cx="2524125" cy="2524125"/>
              </a:xfrm>
              <a:prstGeom prst="rect">
                <a:avLst/>
              </a:prstGeom>
              <a:noFill/>
              <a:ln w="9525">
                <a:noFill/>
                <a:miter lim="800000"/>
                <a:headEnd/>
                <a:tailEnd/>
              </a:ln>
            </p:spPr>
          </p:pic>
          <p:pic>
            <p:nvPicPr>
              <p:cNvPr id="44035" name="Picture 3"/>
              <p:cNvPicPr>
                <a:picLocks noChangeAspect="1" noChangeArrowheads="1"/>
              </p:cNvPicPr>
              <p:nvPr/>
            </p:nvPicPr>
            <p:blipFill>
              <a:blip r:embed="rId6" cstate="print"/>
              <a:srcRect/>
              <a:stretch>
                <a:fillRect/>
              </a:stretch>
            </p:blipFill>
            <p:spPr bwMode="auto">
              <a:xfrm>
                <a:off x="7172325" y="4352925"/>
                <a:ext cx="457200" cy="339634"/>
              </a:xfrm>
              <a:prstGeom prst="rect">
                <a:avLst/>
              </a:prstGeom>
              <a:noFill/>
              <a:ln w="9525">
                <a:noFill/>
                <a:miter lim="800000"/>
                <a:headEnd/>
                <a:tailEnd/>
              </a:ln>
            </p:spPr>
          </p:pic>
          <p:pic>
            <p:nvPicPr>
              <p:cNvPr id="10" name="Picture 3"/>
              <p:cNvPicPr>
                <a:picLocks noChangeAspect="1" noChangeArrowheads="1"/>
              </p:cNvPicPr>
              <p:nvPr/>
            </p:nvPicPr>
            <p:blipFill>
              <a:blip r:embed="rId7" cstate="print"/>
              <a:srcRect/>
              <a:stretch>
                <a:fillRect/>
              </a:stretch>
            </p:blipFill>
            <p:spPr bwMode="auto">
              <a:xfrm>
                <a:off x="6762017" y="5572125"/>
                <a:ext cx="410308" cy="304800"/>
              </a:xfrm>
              <a:prstGeom prst="rect">
                <a:avLst/>
              </a:prstGeom>
              <a:noFill/>
              <a:ln w="9525">
                <a:noFill/>
                <a:miter lim="800000"/>
                <a:headEnd/>
                <a:tailEnd/>
              </a:ln>
            </p:spPr>
          </p:pic>
          <p:pic>
            <p:nvPicPr>
              <p:cNvPr id="44040" name="Picture 8"/>
              <p:cNvPicPr>
                <a:picLocks noChangeAspect="1" noChangeArrowheads="1"/>
              </p:cNvPicPr>
              <p:nvPr/>
            </p:nvPicPr>
            <p:blipFill>
              <a:blip r:embed="rId8" cstate="print"/>
              <a:srcRect/>
              <a:stretch>
                <a:fillRect/>
              </a:stretch>
            </p:blipFill>
            <p:spPr bwMode="auto">
              <a:xfrm>
                <a:off x="8086725" y="5038725"/>
                <a:ext cx="381000" cy="381000"/>
              </a:xfrm>
              <a:prstGeom prst="rect">
                <a:avLst/>
              </a:prstGeom>
              <a:noFill/>
              <a:ln w="9525">
                <a:noFill/>
                <a:miter lim="800000"/>
                <a:headEnd/>
                <a:tailEnd/>
              </a:ln>
            </p:spPr>
          </p:pic>
          <p:pic>
            <p:nvPicPr>
              <p:cNvPr id="44041" name="Picture 9"/>
              <p:cNvPicPr>
                <a:picLocks noChangeAspect="1" noChangeArrowheads="1"/>
              </p:cNvPicPr>
              <p:nvPr/>
            </p:nvPicPr>
            <p:blipFill>
              <a:blip r:embed="rId9" cstate="print"/>
              <a:srcRect/>
              <a:stretch>
                <a:fillRect/>
              </a:stretch>
            </p:blipFill>
            <p:spPr bwMode="auto">
              <a:xfrm>
                <a:off x="7248525" y="5953125"/>
                <a:ext cx="818766" cy="547688"/>
              </a:xfrm>
              <a:prstGeom prst="rect">
                <a:avLst/>
              </a:prstGeom>
              <a:noFill/>
              <a:ln w="9525">
                <a:noFill/>
                <a:miter lim="800000"/>
                <a:headEnd/>
                <a:tailEnd/>
              </a:ln>
            </p:spPr>
          </p:pic>
          <p:pic>
            <p:nvPicPr>
              <p:cNvPr id="44042" name="Picture 10"/>
              <p:cNvPicPr>
                <a:picLocks noChangeAspect="1" noChangeArrowheads="1"/>
              </p:cNvPicPr>
              <p:nvPr/>
            </p:nvPicPr>
            <p:blipFill>
              <a:blip r:embed="rId10" cstate="print"/>
              <a:srcRect/>
              <a:stretch>
                <a:fillRect/>
              </a:stretch>
            </p:blipFill>
            <p:spPr bwMode="auto">
              <a:xfrm>
                <a:off x="7019925" y="5191125"/>
                <a:ext cx="342900" cy="342900"/>
              </a:xfrm>
              <a:prstGeom prst="rect">
                <a:avLst/>
              </a:prstGeom>
              <a:noFill/>
              <a:ln w="9525">
                <a:noFill/>
                <a:miter lim="800000"/>
                <a:headEnd/>
                <a:tailEnd/>
              </a:ln>
            </p:spPr>
          </p:pic>
          <p:pic>
            <p:nvPicPr>
              <p:cNvPr id="44043" name="Picture 11"/>
              <p:cNvPicPr>
                <a:picLocks noChangeAspect="1" noChangeArrowheads="1"/>
              </p:cNvPicPr>
              <p:nvPr/>
            </p:nvPicPr>
            <p:blipFill>
              <a:blip r:embed="rId11" cstate="print"/>
              <a:srcRect/>
              <a:stretch>
                <a:fillRect/>
              </a:stretch>
            </p:blipFill>
            <p:spPr bwMode="auto">
              <a:xfrm>
                <a:off x="8086725" y="5572125"/>
                <a:ext cx="206181" cy="238125"/>
              </a:xfrm>
              <a:prstGeom prst="rect">
                <a:avLst/>
              </a:prstGeom>
              <a:noFill/>
              <a:ln w="9525">
                <a:noFill/>
                <a:miter lim="800000"/>
                <a:headEnd/>
                <a:tailEnd/>
              </a:ln>
            </p:spPr>
          </p:pic>
          <p:pic>
            <p:nvPicPr>
              <p:cNvPr id="19" name="Picture 11"/>
              <p:cNvPicPr>
                <a:picLocks noChangeAspect="1" noChangeArrowheads="1"/>
              </p:cNvPicPr>
              <p:nvPr/>
            </p:nvPicPr>
            <p:blipFill>
              <a:blip r:embed="rId12" cstate="print"/>
              <a:srcRect/>
              <a:stretch>
                <a:fillRect/>
              </a:stretch>
            </p:blipFill>
            <p:spPr bwMode="auto">
              <a:xfrm>
                <a:off x="8467725" y="5724525"/>
                <a:ext cx="183066" cy="211429"/>
              </a:xfrm>
              <a:prstGeom prst="rect">
                <a:avLst/>
              </a:prstGeom>
              <a:noFill/>
              <a:ln w="9525">
                <a:noFill/>
                <a:miter lim="800000"/>
                <a:headEnd/>
                <a:tailEnd/>
              </a:ln>
            </p:spPr>
          </p:pic>
        </p:grpSp>
        <p:grpSp>
          <p:nvGrpSpPr>
            <p:cNvPr id="6" name="Group 20"/>
            <p:cNvGrpSpPr/>
            <p:nvPr/>
          </p:nvGrpSpPr>
          <p:grpSpPr>
            <a:xfrm>
              <a:off x="1676400" y="4267200"/>
              <a:ext cx="1076325" cy="1076325"/>
              <a:chOff x="6324600" y="4191000"/>
              <a:chExt cx="2524125" cy="2524125"/>
            </a:xfrm>
          </p:grpSpPr>
          <p:pic>
            <p:nvPicPr>
              <p:cNvPr id="22" name="Picture 2"/>
              <p:cNvPicPr>
                <a:picLocks noChangeAspect="1" noChangeArrowheads="1"/>
              </p:cNvPicPr>
              <p:nvPr/>
            </p:nvPicPr>
            <p:blipFill>
              <a:blip r:embed="rId13" cstate="print"/>
              <a:srcRect/>
              <a:stretch>
                <a:fillRect/>
              </a:stretch>
            </p:blipFill>
            <p:spPr bwMode="auto">
              <a:xfrm>
                <a:off x="6324600" y="4191000"/>
                <a:ext cx="2524125" cy="2524125"/>
              </a:xfrm>
              <a:prstGeom prst="rect">
                <a:avLst/>
              </a:prstGeom>
              <a:noFill/>
              <a:ln w="9525">
                <a:noFill/>
                <a:miter lim="800000"/>
                <a:headEnd/>
                <a:tailEnd/>
              </a:ln>
            </p:spPr>
          </p:pic>
          <p:pic>
            <p:nvPicPr>
              <p:cNvPr id="23" name="Picture 3"/>
              <p:cNvPicPr>
                <a:picLocks noChangeAspect="1" noChangeArrowheads="1"/>
              </p:cNvPicPr>
              <p:nvPr/>
            </p:nvPicPr>
            <p:blipFill>
              <a:blip r:embed="rId14" cstate="print"/>
              <a:srcRect/>
              <a:stretch>
                <a:fillRect/>
              </a:stretch>
            </p:blipFill>
            <p:spPr bwMode="auto">
              <a:xfrm>
                <a:off x="7172325" y="4352925"/>
                <a:ext cx="457200" cy="339634"/>
              </a:xfrm>
              <a:prstGeom prst="rect">
                <a:avLst/>
              </a:prstGeom>
              <a:noFill/>
              <a:ln w="9525">
                <a:noFill/>
                <a:miter lim="800000"/>
                <a:headEnd/>
                <a:tailEnd/>
              </a:ln>
            </p:spPr>
          </p:pic>
          <p:pic>
            <p:nvPicPr>
              <p:cNvPr id="24" name="Picture 3"/>
              <p:cNvPicPr>
                <a:picLocks noChangeAspect="1" noChangeArrowheads="1"/>
              </p:cNvPicPr>
              <p:nvPr/>
            </p:nvPicPr>
            <p:blipFill>
              <a:blip r:embed="rId15" cstate="print"/>
              <a:srcRect/>
              <a:stretch>
                <a:fillRect/>
              </a:stretch>
            </p:blipFill>
            <p:spPr bwMode="auto">
              <a:xfrm>
                <a:off x="6762017" y="5572125"/>
                <a:ext cx="410308" cy="304800"/>
              </a:xfrm>
              <a:prstGeom prst="rect">
                <a:avLst/>
              </a:prstGeom>
              <a:noFill/>
              <a:ln w="9525">
                <a:noFill/>
                <a:miter lim="800000"/>
                <a:headEnd/>
                <a:tailEnd/>
              </a:ln>
            </p:spPr>
          </p:pic>
          <p:pic>
            <p:nvPicPr>
              <p:cNvPr id="25" name="Picture 8"/>
              <p:cNvPicPr>
                <a:picLocks noChangeAspect="1" noChangeArrowheads="1"/>
              </p:cNvPicPr>
              <p:nvPr/>
            </p:nvPicPr>
            <p:blipFill>
              <a:blip r:embed="rId16" cstate="print"/>
              <a:srcRect/>
              <a:stretch>
                <a:fillRect/>
              </a:stretch>
            </p:blipFill>
            <p:spPr bwMode="auto">
              <a:xfrm>
                <a:off x="8086725" y="5038725"/>
                <a:ext cx="381000" cy="381000"/>
              </a:xfrm>
              <a:prstGeom prst="rect">
                <a:avLst/>
              </a:prstGeom>
              <a:noFill/>
              <a:ln w="9525">
                <a:noFill/>
                <a:miter lim="800000"/>
                <a:headEnd/>
                <a:tailEnd/>
              </a:ln>
            </p:spPr>
          </p:pic>
          <p:pic>
            <p:nvPicPr>
              <p:cNvPr id="26" name="Picture 9"/>
              <p:cNvPicPr>
                <a:picLocks noChangeAspect="1" noChangeArrowheads="1"/>
              </p:cNvPicPr>
              <p:nvPr/>
            </p:nvPicPr>
            <p:blipFill>
              <a:blip r:embed="rId17" cstate="print"/>
              <a:srcRect/>
              <a:stretch>
                <a:fillRect/>
              </a:stretch>
            </p:blipFill>
            <p:spPr bwMode="auto">
              <a:xfrm>
                <a:off x="7248525" y="5953125"/>
                <a:ext cx="818766" cy="547688"/>
              </a:xfrm>
              <a:prstGeom prst="rect">
                <a:avLst/>
              </a:prstGeom>
              <a:noFill/>
              <a:ln w="9525">
                <a:noFill/>
                <a:miter lim="800000"/>
                <a:headEnd/>
                <a:tailEnd/>
              </a:ln>
            </p:spPr>
          </p:pic>
          <p:pic>
            <p:nvPicPr>
              <p:cNvPr id="27" name="Picture 10"/>
              <p:cNvPicPr>
                <a:picLocks noChangeAspect="1" noChangeArrowheads="1"/>
              </p:cNvPicPr>
              <p:nvPr/>
            </p:nvPicPr>
            <p:blipFill>
              <a:blip r:embed="rId18" cstate="print"/>
              <a:srcRect/>
              <a:stretch>
                <a:fillRect/>
              </a:stretch>
            </p:blipFill>
            <p:spPr bwMode="auto">
              <a:xfrm>
                <a:off x="7019925" y="5191125"/>
                <a:ext cx="342900" cy="342900"/>
              </a:xfrm>
              <a:prstGeom prst="rect">
                <a:avLst/>
              </a:prstGeom>
              <a:noFill/>
              <a:ln w="9525">
                <a:noFill/>
                <a:miter lim="800000"/>
                <a:headEnd/>
                <a:tailEnd/>
              </a:ln>
            </p:spPr>
          </p:pic>
          <p:pic>
            <p:nvPicPr>
              <p:cNvPr id="28" name="Picture 11"/>
              <p:cNvPicPr>
                <a:picLocks noChangeAspect="1" noChangeArrowheads="1"/>
              </p:cNvPicPr>
              <p:nvPr/>
            </p:nvPicPr>
            <p:blipFill>
              <a:blip r:embed="rId19" cstate="print"/>
              <a:srcRect/>
              <a:stretch>
                <a:fillRect/>
              </a:stretch>
            </p:blipFill>
            <p:spPr bwMode="auto">
              <a:xfrm>
                <a:off x="8086725" y="5572125"/>
                <a:ext cx="206181" cy="238125"/>
              </a:xfrm>
              <a:prstGeom prst="rect">
                <a:avLst/>
              </a:prstGeom>
              <a:noFill/>
              <a:ln w="9525">
                <a:noFill/>
                <a:miter lim="800000"/>
                <a:headEnd/>
                <a:tailEnd/>
              </a:ln>
            </p:spPr>
          </p:pic>
          <p:pic>
            <p:nvPicPr>
              <p:cNvPr id="29" name="Picture 11"/>
              <p:cNvPicPr>
                <a:picLocks noChangeAspect="1" noChangeArrowheads="1"/>
              </p:cNvPicPr>
              <p:nvPr/>
            </p:nvPicPr>
            <p:blipFill>
              <a:blip r:embed="rId20" cstate="print"/>
              <a:srcRect/>
              <a:stretch>
                <a:fillRect/>
              </a:stretch>
            </p:blipFill>
            <p:spPr bwMode="auto">
              <a:xfrm>
                <a:off x="8467725" y="5724525"/>
                <a:ext cx="183066" cy="211429"/>
              </a:xfrm>
              <a:prstGeom prst="rect">
                <a:avLst/>
              </a:prstGeom>
              <a:noFill/>
              <a:ln w="9525">
                <a:noFill/>
                <a:miter lim="800000"/>
                <a:headEnd/>
                <a:tailEnd/>
              </a:ln>
            </p:spPr>
          </p:pic>
        </p:grpSp>
        <p:pic>
          <p:nvPicPr>
            <p:cNvPr id="44044" name="Picture 12"/>
            <p:cNvPicPr>
              <a:picLocks noChangeAspect="1" noChangeArrowheads="1"/>
            </p:cNvPicPr>
            <p:nvPr/>
          </p:nvPicPr>
          <p:blipFill>
            <a:blip r:embed="rId21" cstate="print"/>
            <a:srcRect l="21192" r="15232"/>
            <a:stretch>
              <a:fillRect/>
            </a:stretch>
          </p:blipFill>
          <p:spPr bwMode="auto">
            <a:xfrm>
              <a:off x="2286000" y="5943600"/>
              <a:ext cx="457200" cy="527367"/>
            </a:xfrm>
            <a:prstGeom prst="rect">
              <a:avLst/>
            </a:prstGeom>
            <a:noFill/>
            <a:ln w="9525">
              <a:noFill/>
              <a:miter lim="800000"/>
              <a:headEnd/>
              <a:tailEnd/>
            </a:ln>
          </p:spPr>
        </p:pic>
        <p:pic>
          <p:nvPicPr>
            <p:cNvPr id="44045" name="Picture 13"/>
            <p:cNvPicPr>
              <a:picLocks noChangeAspect="1" noChangeArrowheads="1"/>
            </p:cNvPicPr>
            <p:nvPr/>
          </p:nvPicPr>
          <p:blipFill>
            <a:blip r:embed="rId22" cstate="print"/>
            <a:srcRect/>
            <a:stretch>
              <a:fillRect/>
            </a:stretch>
          </p:blipFill>
          <p:spPr bwMode="auto">
            <a:xfrm>
              <a:off x="2971800" y="5943600"/>
              <a:ext cx="304800" cy="544830"/>
            </a:xfrm>
            <a:prstGeom prst="rect">
              <a:avLst/>
            </a:prstGeom>
            <a:noFill/>
            <a:ln w="9525">
              <a:noFill/>
              <a:miter lim="800000"/>
              <a:headEnd/>
              <a:tailEnd/>
            </a:ln>
          </p:spPr>
        </p:pic>
        <p:sp>
          <p:nvSpPr>
            <p:cNvPr id="32" name="TextBox 31"/>
            <p:cNvSpPr txBox="1"/>
            <p:nvPr/>
          </p:nvSpPr>
          <p:spPr>
            <a:xfrm>
              <a:off x="76200" y="4572000"/>
              <a:ext cx="1547731" cy="369332"/>
            </a:xfrm>
            <a:prstGeom prst="rect">
              <a:avLst/>
            </a:prstGeom>
            <a:noFill/>
          </p:spPr>
          <p:txBody>
            <a:bodyPr wrap="none" rtlCol="0">
              <a:spAutoFit/>
            </a:bodyPr>
            <a:lstStyle/>
            <a:p>
              <a:r>
                <a:rPr lang="en-US" dirty="0" smtClean="0">
                  <a:solidFill>
                    <a:prstClr val="black"/>
                  </a:solidFill>
                </a:rPr>
                <a:t>Other Services</a:t>
              </a:r>
              <a:endParaRPr lang="en-US" dirty="0">
                <a:solidFill>
                  <a:prstClr val="black"/>
                </a:solidFill>
              </a:endParaRPr>
            </a:p>
          </p:txBody>
        </p:sp>
        <p:sp>
          <p:nvSpPr>
            <p:cNvPr id="33" name="TextBox 32"/>
            <p:cNvSpPr txBox="1"/>
            <p:nvPr/>
          </p:nvSpPr>
          <p:spPr>
            <a:xfrm>
              <a:off x="228600" y="6019800"/>
              <a:ext cx="815736" cy="369332"/>
            </a:xfrm>
            <a:prstGeom prst="rect">
              <a:avLst/>
            </a:prstGeom>
            <a:noFill/>
          </p:spPr>
          <p:txBody>
            <a:bodyPr wrap="none" rtlCol="0">
              <a:spAutoFit/>
            </a:bodyPr>
            <a:lstStyle/>
            <a:p>
              <a:r>
                <a:rPr lang="en-US" dirty="0" smtClean="0">
                  <a:solidFill>
                    <a:prstClr val="black"/>
                  </a:solidFill>
                </a:rPr>
                <a:t>Clients</a:t>
              </a:r>
              <a:endParaRPr lang="en-US" dirty="0">
                <a:solidFill>
                  <a:prstClr val="black"/>
                </a:solidFill>
              </a:endParaRPr>
            </a:p>
          </p:txBody>
        </p:sp>
        <p:cxnSp>
          <p:nvCxnSpPr>
            <p:cNvPr id="35" name="Straight Arrow Connector 34"/>
            <p:cNvCxnSpPr/>
            <p:nvPr/>
          </p:nvCxnSpPr>
          <p:spPr>
            <a:xfrm>
              <a:off x="2971800" y="4572000"/>
              <a:ext cx="3200400" cy="158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352800" y="6172200"/>
              <a:ext cx="2819400" cy="158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5134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1371600"/>
          </a:xfrm>
        </p:spPr>
        <p:txBody>
          <a:bodyPr>
            <a:normAutofit/>
          </a:bodyPr>
          <a:lstStyle/>
          <a:p>
            <a:r>
              <a:rPr lang="en-US" b="1" dirty="0" smtClean="0"/>
              <a:t>Sensors as a Service</a:t>
            </a:r>
            <a:r>
              <a:rPr lang="en-US" dirty="0" smtClean="0"/>
              <a:t/>
            </a:r>
            <a:br>
              <a:rPr lang="en-US" dirty="0" smtClean="0"/>
            </a:br>
            <a:r>
              <a:rPr lang="en-US" sz="3100" dirty="0" smtClean="0"/>
              <a:t>Cell phones are important sensor</a:t>
            </a:r>
            <a:endParaRPr lang="en-US" sz="3600" dirty="0"/>
          </a:p>
        </p:txBody>
      </p:sp>
      <p:pic>
        <p:nvPicPr>
          <p:cNvPr id="4" name="Picture 3" descr="clouds-0001.jpg"/>
          <p:cNvPicPr>
            <a:picLocks noChangeAspect="1"/>
          </p:cNvPicPr>
          <p:nvPr/>
        </p:nvPicPr>
        <p:blipFill>
          <a:blip r:embed="rId3" cstate="print"/>
          <a:stretch>
            <a:fillRect/>
          </a:stretch>
        </p:blipFill>
        <p:spPr>
          <a:xfrm>
            <a:off x="3352801" y="3194052"/>
            <a:ext cx="5791200" cy="3378201"/>
          </a:xfrm>
          <a:prstGeom prst="rect">
            <a:avLst/>
          </a:prstGeom>
        </p:spPr>
      </p:pic>
      <p:pic>
        <p:nvPicPr>
          <p:cNvPr id="1027" name="Picture 3"/>
          <p:cNvPicPr>
            <a:picLocks noChangeAspect="1" noChangeArrowheads="1"/>
          </p:cNvPicPr>
          <p:nvPr/>
        </p:nvPicPr>
        <p:blipFill>
          <a:blip r:embed="rId4" cstate="print"/>
          <a:srcRect/>
          <a:stretch>
            <a:fillRect/>
          </a:stretch>
        </p:blipFill>
        <p:spPr bwMode="auto">
          <a:xfrm>
            <a:off x="990600" y="2215357"/>
            <a:ext cx="1104900" cy="89535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4419600" y="1447800"/>
            <a:ext cx="1162050" cy="981076"/>
          </a:xfrm>
          <a:prstGeom prst="rect">
            <a:avLst/>
          </a:prstGeom>
          <a:noFill/>
          <a:ln w="9525">
            <a:noFill/>
            <a:miter lim="800000"/>
            <a:headEnd/>
            <a:tailEnd/>
          </a:ln>
        </p:spPr>
      </p:pic>
      <p:sp>
        <p:nvSpPr>
          <p:cNvPr id="12" name="Oval 11"/>
          <p:cNvSpPr/>
          <p:nvPr/>
        </p:nvSpPr>
        <p:spPr>
          <a:xfrm flipV="1">
            <a:off x="4191000" y="4730752"/>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033520" y="58928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495800" y="3618232"/>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5791200" y="3577592"/>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640320" y="3770632"/>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191000" y="4191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a:off x="3429000" y="2514600"/>
            <a:ext cx="1066800" cy="1066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590800" y="4044952"/>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743200"/>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5981700"/>
            <a:ext cx="9906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181600" y="2590800"/>
            <a:ext cx="609600" cy="8763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543800" y="3048000"/>
            <a:ext cx="152400" cy="6096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5" y="4006334"/>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2" name="Rectangle 31"/>
          <p:cNvSpPr/>
          <p:nvPr/>
        </p:nvSpPr>
        <p:spPr>
          <a:xfrm>
            <a:off x="4648200" y="4495800"/>
            <a:ext cx="44196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Sensor Processing as a Service (MapReduce)</a:t>
            </a:r>
            <a:endParaRPr lang="en-US" sz="2000" b="1" dirty="0">
              <a:solidFill>
                <a:prstClr val="white"/>
              </a:solidFill>
            </a:endParaRPr>
          </a:p>
        </p:txBody>
      </p:sp>
      <p:pic>
        <p:nvPicPr>
          <p:cNvPr id="1026" name="Picture 2" descr="C:\Users\Geoffrey Fox\Desktop\ugh\Donnellan-ISGC2011_Page_05_Image_000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950" y="5029200"/>
            <a:ext cx="23622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Geoffrey Fox\Desktop\ugh\Donnellan-ISGC2011_Page_05_Image_000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3643" y="3467099"/>
            <a:ext cx="1198563" cy="14049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eoffrey Fox\Desktop\ugh\Donnellan-ISGC2011_Page_14_Image_001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V="1">
            <a:off x="6659352" y="1447800"/>
            <a:ext cx="1768896" cy="15541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04630" y="5164455"/>
            <a:ext cx="5059691"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1343169"/>
            <a:ext cx="1616716" cy="1134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9810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
            <a:ext cx="8229600" cy="960120"/>
          </a:xfrm>
        </p:spPr>
        <p:txBody>
          <a:bodyPr/>
          <a:lstStyle/>
          <a:p>
            <a:r>
              <a:rPr lang="en-US" b="1" dirty="0" err="1" smtClean="0"/>
              <a:t>OpenQuake</a:t>
            </a:r>
            <a:r>
              <a:rPr lang="en-US" b="1" dirty="0" smtClean="0"/>
              <a:t> </a:t>
            </a:r>
            <a:r>
              <a:rPr lang="en-US" b="1" dirty="0" err="1" smtClean="0"/>
              <a:t>Infomall</a:t>
            </a:r>
            <a:endParaRPr lang="en-US" b="1" dirty="0"/>
          </a:p>
        </p:txBody>
      </p:sp>
      <p:sp>
        <p:nvSpPr>
          <p:cNvPr id="3" name="Content Placeholder 2"/>
          <p:cNvSpPr>
            <a:spLocks noGrp="1"/>
          </p:cNvSpPr>
          <p:nvPr>
            <p:ph idx="1"/>
          </p:nvPr>
        </p:nvSpPr>
        <p:spPr>
          <a:xfrm>
            <a:off x="152400" y="1143000"/>
            <a:ext cx="8763000" cy="5638800"/>
          </a:xfrm>
        </p:spPr>
        <p:txBody>
          <a:bodyPr>
            <a:normAutofit fontScale="92500" lnSpcReduction="20000"/>
          </a:bodyPr>
          <a:lstStyle/>
          <a:p>
            <a:r>
              <a:rPr lang="en-US" dirty="0" smtClean="0"/>
              <a:t>ACES Cloud Environment enabling sharing of data and services in the cloud</a:t>
            </a:r>
          </a:p>
          <a:p>
            <a:r>
              <a:rPr lang="en-US" dirty="0" smtClean="0"/>
              <a:t>Data (sensors), simulations, data analysis, mining tools become services</a:t>
            </a:r>
          </a:p>
          <a:p>
            <a:pPr lvl="1"/>
            <a:r>
              <a:rPr lang="en-US" dirty="0" smtClean="0"/>
              <a:t>Open source or just binary services with well defined interfaces </a:t>
            </a:r>
          </a:p>
          <a:p>
            <a:r>
              <a:rPr lang="en-US" dirty="0" smtClean="0"/>
              <a:t>Standard tools from Perl to </a:t>
            </a:r>
            <a:r>
              <a:rPr lang="en-US" dirty="0" err="1" smtClean="0"/>
              <a:t>Kepler</a:t>
            </a:r>
            <a:r>
              <a:rPr lang="en-US" dirty="0" smtClean="0"/>
              <a:t> allow you to build workflows or mash-ups linking these together</a:t>
            </a:r>
          </a:p>
          <a:p>
            <a:r>
              <a:rPr lang="en-US" dirty="0" smtClean="0"/>
              <a:t>Search interface for mail, twitter, blogs, documents in Earthquake arena</a:t>
            </a:r>
          </a:p>
          <a:p>
            <a:r>
              <a:rPr lang="en-US" dirty="0" smtClean="0"/>
              <a:t>Web 2.0 facilities as in </a:t>
            </a:r>
            <a:r>
              <a:rPr lang="en-US" dirty="0" err="1" smtClean="0"/>
              <a:t>Youtube</a:t>
            </a:r>
            <a:r>
              <a:rPr lang="en-US" dirty="0" smtClean="0"/>
              <a:t> and Flicker to upload documents, images, video</a:t>
            </a:r>
          </a:p>
          <a:p>
            <a:r>
              <a:rPr lang="en-US" dirty="0" smtClean="0"/>
              <a:t>Collaboration tools such as Google docs, Facebook …</a:t>
            </a:r>
          </a:p>
          <a:p>
            <a:endParaRPr lang="en-US" dirty="0"/>
          </a:p>
        </p:txBody>
      </p:sp>
    </p:spTree>
    <p:extLst>
      <p:ext uri="{BB962C8B-B14F-4D97-AF65-F5344CB8AC3E}">
        <p14:creationId xmlns:p14="http://schemas.microsoft.com/office/powerpoint/2010/main" val="1317260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NPACI/SDSC (logo) template">
  <a:themeElements>
    <a:clrScheme name="">
      <a:dk1>
        <a:srgbClr val="000000"/>
      </a:dk1>
      <a:lt1>
        <a:srgbClr val="FFFFFF"/>
      </a:lt1>
      <a:dk2>
        <a:srgbClr val="081D58"/>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1_NPACI/SDSC (logo) templat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NPACI/SDSC (logo)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PACI/SDSC (logo)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NPACI/SDSC (logo)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PACI/SDSC (logo)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PACI/SDSC (log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PACI/SDSC (log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NPACI/SDSC (log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EG-InSPI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salsa_ppt_template_black</Template>
  <TotalTime>24166</TotalTime>
  <Words>778</Words>
  <Application>Microsoft Office PowerPoint</Application>
  <PresentationFormat>On-screen Show (4:3)</PresentationFormat>
  <Paragraphs>163</Paragraphs>
  <Slides>21</Slides>
  <Notes>21</Notes>
  <HiddenSlides>0</HiddenSlides>
  <MMClips>0</MMClips>
  <ScaleCrop>false</ScaleCrop>
  <HeadingPairs>
    <vt:vector size="4" baseType="variant">
      <vt:variant>
        <vt:lpstr>Theme</vt:lpstr>
      </vt:variant>
      <vt:variant>
        <vt:i4>7</vt:i4>
      </vt:variant>
      <vt:variant>
        <vt:lpstr>Slide Titles</vt:lpstr>
      </vt:variant>
      <vt:variant>
        <vt:i4>21</vt:i4>
      </vt:variant>
    </vt:vector>
  </HeadingPairs>
  <TitlesOfParts>
    <vt:vector size="28" baseType="lpstr">
      <vt:lpstr>Office Theme</vt:lpstr>
      <vt:lpstr>4_Office Theme</vt:lpstr>
      <vt:lpstr>7_Office Theme</vt:lpstr>
      <vt:lpstr>6_Office Theme</vt:lpstr>
      <vt:lpstr>1_NPACI/SDSC (logo) template</vt:lpstr>
      <vt:lpstr>EG-InSPIRE</vt:lpstr>
      <vt:lpstr>Title Master</vt:lpstr>
      <vt:lpstr>OpenQuake Infomall</vt:lpstr>
      <vt:lpstr>Important Trends</vt:lpstr>
      <vt:lpstr>PowerPoint Presentation</vt:lpstr>
      <vt:lpstr>PowerPoint Presentation</vt:lpstr>
      <vt:lpstr>Data Centers Clouds &amp;  Economies of Scale</vt:lpstr>
      <vt:lpstr>Clouds and Jobs</vt:lpstr>
      <vt:lpstr>X as a Service</vt:lpstr>
      <vt:lpstr>Sensors as a Service Cell phones are important sensor</vt:lpstr>
      <vt:lpstr>OpenQuake Infomall</vt:lpstr>
      <vt:lpstr>http://japan.person-finder.appspot.com/?lang=en</vt:lpstr>
      <vt:lpstr>http://www.google.com/crisisresponse/japanquake2011.html</vt:lpstr>
      <vt:lpstr>PowerPoint Presentation</vt:lpstr>
      <vt:lpstr>PowerPoint Presentation</vt:lpstr>
      <vt:lpstr>MyExperiment  mainly biology and Taverna workflow</vt:lpstr>
      <vt:lpstr>myexperiment</vt:lpstr>
      <vt:lpstr>http://www.programmableweb.com/</vt:lpstr>
      <vt:lpstr>http://www.programmableweb.com/</vt:lpstr>
      <vt:lpstr>http://www.programmableweb.com/</vt:lpstr>
      <vt:lpstr>Tools in the OpenQuake Infomall</vt:lpstr>
      <vt:lpstr>Interoperability</vt:lpstr>
      <vt:lpstr>Questions for OpenQuake Infomall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ptl</dc:creator>
  <cp:lastModifiedBy>Geoffrey Fox</cp:lastModifiedBy>
  <cp:revision>1049</cp:revision>
  <dcterms:created xsi:type="dcterms:W3CDTF">2009-02-17T15:34:47Z</dcterms:created>
  <dcterms:modified xsi:type="dcterms:W3CDTF">2011-05-04T19:58:16Z</dcterms:modified>
</cp:coreProperties>
</file>