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5"/>
  </p:notesMasterIdLst>
  <p:handoutMasterIdLst>
    <p:handoutMasterId r:id="rId36"/>
  </p:handoutMasterIdLst>
  <p:sldIdLst>
    <p:sldId id="256" r:id="rId2"/>
    <p:sldId id="363" r:id="rId3"/>
    <p:sldId id="271" r:id="rId4"/>
    <p:sldId id="351" r:id="rId5"/>
    <p:sldId id="287" r:id="rId6"/>
    <p:sldId id="400" r:id="rId7"/>
    <p:sldId id="291" r:id="rId8"/>
    <p:sldId id="413" r:id="rId9"/>
    <p:sldId id="412" r:id="rId10"/>
    <p:sldId id="411" r:id="rId11"/>
    <p:sldId id="257" r:id="rId12"/>
    <p:sldId id="279" r:id="rId13"/>
    <p:sldId id="259" r:id="rId14"/>
    <p:sldId id="375" r:id="rId15"/>
    <p:sldId id="405" r:id="rId16"/>
    <p:sldId id="261" r:id="rId17"/>
    <p:sldId id="406" r:id="rId18"/>
    <p:sldId id="262" r:id="rId19"/>
    <p:sldId id="310" r:id="rId20"/>
    <p:sldId id="391" r:id="rId21"/>
    <p:sldId id="264" r:id="rId22"/>
    <p:sldId id="408" r:id="rId23"/>
    <p:sldId id="334" r:id="rId24"/>
    <p:sldId id="398" r:id="rId25"/>
    <p:sldId id="312" r:id="rId26"/>
    <p:sldId id="365" r:id="rId27"/>
    <p:sldId id="394" r:id="rId28"/>
    <p:sldId id="387" r:id="rId29"/>
    <p:sldId id="345" r:id="rId30"/>
    <p:sldId id="399" r:id="rId31"/>
    <p:sldId id="352" r:id="rId32"/>
    <p:sldId id="358" r:id="rId33"/>
    <p:sldId id="410" r:id="rId3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6A6"/>
    <a:srgbClr val="A0D8B5"/>
    <a:srgbClr val="DEAC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78589" autoAdjust="0"/>
  </p:normalViewPr>
  <p:slideViewPr>
    <p:cSldViewPr>
      <p:cViewPr varScale="1">
        <p:scale>
          <a:sx n="105" d="100"/>
          <a:sy n="105" d="100"/>
        </p:scale>
        <p:origin x="-9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\iu_academic\thesis\fatih\Test-Results\1_Responsiveness\new\d_Consistency_Interval\NewNumberofToolsConsistencyInterv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\iu_academic\thesis\fatih\Test-Results\1_Responsiveness\new\d_Consistency_Interval\NewNumberofToolsConsistencyInterv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hD\iu_academic\thesis\fatih\Test-Results\2_Scalability\a\scalability_increasedEven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hD\iu_academic\thesis\fatih\Test-Results\2_Scalability\b\msg-rate\scalability_msgR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\iu_academic\thesis\fatih\Test-Results\4_Consistency\new\primary-copy-updates\1Tool\10_MinorEvents\ConsistencyMeasuremen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\iu_academic\thesis\fatih\Test-Results\4_Consistency\new\annotation_updates\New%20Annotation%20Consistency%20Measure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The</a:t>
            </a:r>
            <a:r>
              <a:rPr lang="en-US" sz="1600" baseline="0"/>
              <a:t> Best Consistency Interval Period for 100 Annotation Tools</a:t>
            </a:r>
            <a:endParaRPr lang="en-US" sz="16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Average - Total Processing Time</c:v>
          </c:tx>
          <c:cat>
            <c:numRef>
              <c:f>'Summary Table'!$A$4:$A$13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'Summary Table'!$F$4:$F$13</c:f>
              <c:numCache>
                <c:formatCode>General</c:formatCode>
                <c:ptCount val="10"/>
                <c:pt idx="0">
                  <c:v>15135.75</c:v>
                </c:pt>
                <c:pt idx="1">
                  <c:v>29248.309999999979</c:v>
                </c:pt>
                <c:pt idx="2">
                  <c:v>44152.46</c:v>
                </c:pt>
                <c:pt idx="3">
                  <c:v>58061.09</c:v>
                </c:pt>
                <c:pt idx="4">
                  <c:v>72341.600000000006</c:v>
                </c:pt>
                <c:pt idx="5">
                  <c:v>90241.58</c:v>
                </c:pt>
                <c:pt idx="6">
                  <c:v>104617.11</c:v>
                </c:pt>
                <c:pt idx="7">
                  <c:v>117513.07</c:v>
                </c:pt>
                <c:pt idx="8">
                  <c:v>134735.84</c:v>
                </c:pt>
                <c:pt idx="9">
                  <c:v>154662.34999999998</c:v>
                </c:pt>
              </c:numCache>
            </c:numRef>
          </c:val>
        </c:ser>
        <c:ser>
          <c:idx val="1"/>
          <c:order val="1"/>
          <c:tx>
            <c:v>StDev - Total Processing Time</c:v>
          </c:tx>
          <c:cat>
            <c:numRef>
              <c:f>'Summary Table'!$A$4:$A$13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'Summary Table'!$N$4:$N$13</c:f>
              <c:numCache>
                <c:formatCode>General</c:formatCode>
                <c:ptCount val="10"/>
                <c:pt idx="0">
                  <c:v>505.78999999999968</c:v>
                </c:pt>
                <c:pt idx="1">
                  <c:v>634.28000000000054</c:v>
                </c:pt>
                <c:pt idx="2">
                  <c:v>1271.06</c:v>
                </c:pt>
                <c:pt idx="3">
                  <c:v>1363.28</c:v>
                </c:pt>
                <c:pt idx="4">
                  <c:v>1568.7</c:v>
                </c:pt>
                <c:pt idx="5">
                  <c:v>1444.28</c:v>
                </c:pt>
                <c:pt idx="6">
                  <c:v>2656.55</c:v>
                </c:pt>
                <c:pt idx="7">
                  <c:v>2326.27</c:v>
                </c:pt>
                <c:pt idx="8">
                  <c:v>3960.09</c:v>
                </c:pt>
                <c:pt idx="9">
                  <c:v>3864.4300000000012</c:v>
                </c:pt>
              </c:numCache>
            </c:numRef>
          </c:val>
        </c:ser>
        <c:marker val="1"/>
        <c:axId val="50861568"/>
        <c:axId val="50934144"/>
      </c:lineChart>
      <c:catAx>
        <c:axId val="50861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#</a:t>
                </a:r>
                <a:r>
                  <a:rPr lang="en-US" sz="1200" baseline="0"/>
                  <a:t> of Annotation Tools</a:t>
                </a:r>
                <a:endParaRPr lang="en-US" sz="1200"/>
              </a:p>
            </c:rich>
          </c:tx>
          <c:layout/>
        </c:title>
        <c:numFmt formatCode="General" sourceLinked="1"/>
        <c:tickLblPos val="nextTo"/>
        <c:crossAx val="50934144"/>
        <c:crosses val="autoZero"/>
        <c:auto val="1"/>
        <c:lblAlgn val="ctr"/>
        <c:lblOffset val="100"/>
      </c:catAx>
      <c:valAx>
        <c:axId val="50934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Average Time</a:t>
                </a:r>
                <a:r>
                  <a:rPr lang="en-US" sz="1200" baseline="0"/>
                  <a:t> </a:t>
                </a:r>
                <a:r>
                  <a:rPr lang="en-US" sz="1200"/>
                  <a:t>(msec)</a:t>
                </a:r>
              </a:p>
            </c:rich>
          </c:tx>
          <c:layout/>
        </c:title>
        <c:numFmt formatCode="General" sourceLinked="1"/>
        <c:tickLblPos val="nextTo"/>
        <c:crossAx val="5086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62957937584938"/>
          <c:y val="0.24535197172005366"/>
          <c:w val="0.26594301221166894"/>
          <c:h val="0.27139844241899019"/>
        </c:manualLayout>
      </c:layout>
      <c:spPr>
        <a:ln>
          <a:solidFill>
            <a:schemeClr val="accent1"/>
          </a:solidFill>
        </a:ln>
      </c:sp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/>
              <a:t>Improved The Best Consistency Interval Period for 100 Annotation Tools</a:t>
            </a:r>
          </a:p>
        </c:rich>
      </c:tx>
      <c:layout>
        <c:manualLayout>
          <c:xMode val="edge"/>
          <c:yMode val="edge"/>
          <c:x val="0.14617598445110921"/>
          <c:y val="1.3961608142732385E-2"/>
        </c:manualLayout>
      </c:layout>
    </c:title>
    <c:plotArea>
      <c:layout>
        <c:manualLayout>
          <c:layoutTarget val="inner"/>
          <c:xMode val="edge"/>
          <c:yMode val="edge"/>
          <c:x val="0.17604626432318121"/>
          <c:y val="0.16487814023247094"/>
          <c:w val="0.5024058563241065"/>
          <c:h val="0.70450881139857657"/>
        </c:manualLayout>
      </c:layout>
      <c:lineChart>
        <c:grouping val="standard"/>
        <c:ser>
          <c:idx val="0"/>
          <c:order val="0"/>
          <c:tx>
            <c:v>Average - Improved Total Processing Time</c:v>
          </c:tx>
          <c:cat>
            <c:numRef>
              <c:f>'Summary Table'!$A$22:$A$31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'Summary Table'!$H$22:$H$31</c:f>
              <c:numCache>
                <c:formatCode>0.00</c:formatCode>
                <c:ptCount val="10"/>
                <c:pt idx="0">
                  <c:v>6549.6</c:v>
                </c:pt>
                <c:pt idx="1">
                  <c:v>13433.869999999981</c:v>
                </c:pt>
                <c:pt idx="2">
                  <c:v>19929.419999999976</c:v>
                </c:pt>
                <c:pt idx="3">
                  <c:v>27198.959999999992</c:v>
                </c:pt>
                <c:pt idx="4">
                  <c:v>35100.090000000004</c:v>
                </c:pt>
                <c:pt idx="5">
                  <c:v>43690.16</c:v>
                </c:pt>
                <c:pt idx="6">
                  <c:v>54730.29</c:v>
                </c:pt>
                <c:pt idx="7">
                  <c:v>66561.370000000024</c:v>
                </c:pt>
                <c:pt idx="8">
                  <c:v>80618.26999999999</c:v>
                </c:pt>
                <c:pt idx="9">
                  <c:v>92232.239999999991</c:v>
                </c:pt>
              </c:numCache>
            </c:numRef>
          </c:val>
        </c:ser>
        <c:ser>
          <c:idx val="1"/>
          <c:order val="1"/>
          <c:tx>
            <c:v>STDev - Improved Total Processing Time</c:v>
          </c:tx>
          <c:cat>
            <c:numRef>
              <c:f>'Summary Table'!$A$22:$A$31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'Summary Table'!$P$22:$P$31</c:f>
              <c:numCache>
                <c:formatCode>General</c:formatCode>
                <c:ptCount val="10"/>
                <c:pt idx="0">
                  <c:v>199.03</c:v>
                </c:pt>
                <c:pt idx="1">
                  <c:v>367.71999999999969</c:v>
                </c:pt>
                <c:pt idx="2">
                  <c:v>1125.55</c:v>
                </c:pt>
                <c:pt idx="3">
                  <c:v>1433.85</c:v>
                </c:pt>
                <c:pt idx="4">
                  <c:v>2477.58</c:v>
                </c:pt>
                <c:pt idx="5">
                  <c:v>3298.5</c:v>
                </c:pt>
                <c:pt idx="6">
                  <c:v>4918.68</c:v>
                </c:pt>
                <c:pt idx="7">
                  <c:v>6053.92</c:v>
                </c:pt>
                <c:pt idx="8">
                  <c:v>7746.24</c:v>
                </c:pt>
                <c:pt idx="9">
                  <c:v>8218.89</c:v>
                </c:pt>
              </c:numCache>
            </c:numRef>
          </c:val>
        </c:ser>
        <c:marker val="1"/>
        <c:axId val="51785728"/>
        <c:axId val="51787648"/>
      </c:lineChart>
      <c:catAx>
        <c:axId val="51785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/>
                  <a:t># of Annotation Tools</a:t>
                </a:r>
              </a:p>
            </c:rich>
          </c:tx>
          <c:layout/>
        </c:title>
        <c:numFmt formatCode="General" sourceLinked="1"/>
        <c:tickLblPos val="nextTo"/>
        <c:crossAx val="51787648"/>
        <c:crosses val="autoZero"/>
        <c:auto val="1"/>
        <c:lblAlgn val="ctr"/>
        <c:lblOffset val="100"/>
      </c:catAx>
      <c:valAx>
        <c:axId val="51787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1" i="0" u="none" strike="noStrike" baseline="0"/>
                  <a:t>Average Time (msec)</a:t>
                </a:r>
                <a:endParaRPr lang="en-US" sz="1200"/>
              </a:p>
            </c:rich>
          </c:tx>
          <c:layout/>
        </c:title>
        <c:numFmt formatCode="0.00" sourceLinked="1"/>
        <c:tickLblPos val="nextTo"/>
        <c:crossAx val="5178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46931842169193"/>
          <c:y val="0.22736277314915238"/>
          <c:w val="0.27543761126976035"/>
          <c:h val="0.37773515598890695"/>
        </c:manualLayout>
      </c:layout>
      <c:spPr>
        <a:ln>
          <a:solidFill>
            <a:srgbClr val="4F81BD"/>
          </a:solidFill>
        </a:ln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Increased # of Minor</a:t>
            </a:r>
            <a:r>
              <a:rPr lang="en-US" sz="1200" baseline="0"/>
              <a:t> Events</a:t>
            </a:r>
            <a:endParaRPr lang="en-US" sz="12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Average - More Info</c:v>
          </c:tx>
          <c:cat>
            <c:numRef>
              <c:f>'gf8_Increased # of Events-Graph'!$Q$21:$Q$31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'gf8_Increased # of Events-Graph'!$R$21:$R$31</c:f>
              <c:numCache>
                <c:formatCode>General</c:formatCode>
                <c:ptCount val="11"/>
                <c:pt idx="0">
                  <c:v>36.01</c:v>
                </c:pt>
                <c:pt idx="1">
                  <c:v>68.97</c:v>
                </c:pt>
                <c:pt idx="2">
                  <c:v>94</c:v>
                </c:pt>
                <c:pt idx="3">
                  <c:v>122.83</c:v>
                </c:pt>
                <c:pt idx="4">
                  <c:v>156.55000000000001</c:v>
                </c:pt>
                <c:pt idx="5">
                  <c:v>181.18</c:v>
                </c:pt>
                <c:pt idx="6">
                  <c:v>213.4</c:v>
                </c:pt>
                <c:pt idx="7">
                  <c:v>244.99</c:v>
                </c:pt>
                <c:pt idx="8">
                  <c:v>281.18</c:v>
                </c:pt>
                <c:pt idx="9">
                  <c:v>310.36</c:v>
                </c:pt>
                <c:pt idx="10">
                  <c:v>340.72999999999894</c:v>
                </c:pt>
              </c:numCache>
            </c:numRef>
          </c:val>
        </c:ser>
        <c:ser>
          <c:idx val="1"/>
          <c:order val="1"/>
          <c:tx>
            <c:v>STDev - More Info</c:v>
          </c:tx>
          <c:val>
            <c:numRef>
              <c:f>'gf8_Increased # of Events-Graph'!$S$21:$S$31</c:f>
              <c:numCache>
                <c:formatCode>General</c:formatCode>
                <c:ptCount val="11"/>
                <c:pt idx="0">
                  <c:v>17.62</c:v>
                </c:pt>
                <c:pt idx="1">
                  <c:v>16.7</c:v>
                </c:pt>
                <c:pt idx="2">
                  <c:v>14.71</c:v>
                </c:pt>
                <c:pt idx="3">
                  <c:v>14.09</c:v>
                </c:pt>
                <c:pt idx="4">
                  <c:v>19.07</c:v>
                </c:pt>
                <c:pt idx="5">
                  <c:v>12.39</c:v>
                </c:pt>
                <c:pt idx="6">
                  <c:v>15.55</c:v>
                </c:pt>
                <c:pt idx="7">
                  <c:v>13.16</c:v>
                </c:pt>
                <c:pt idx="8">
                  <c:v>22.29</c:v>
                </c:pt>
                <c:pt idx="9">
                  <c:v>12.69</c:v>
                </c:pt>
                <c:pt idx="10">
                  <c:v>14.72</c:v>
                </c:pt>
              </c:numCache>
            </c:numRef>
          </c:val>
        </c:ser>
        <c:marker val="1"/>
        <c:axId val="51825664"/>
        <c:axId val="51717248"/>
      </c:lineChart>
      <c:catAx>
        <c:axId val="518256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Number of Minor Events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1717248"/>
        <c:crosses val="autoZero"/>
        <c:auto val="1"/>
        <c:lblAlgn val="ctr"/>
        <c:lblOffset val="100"/>
      </c:catAx>
      <c:valAx>
        <c:axId val="51717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Average Round Trip Time (msec)</a:t>
                </a:r>
              </a:p>
            </c:rich>
          </c:tx>
          <c:layout/>
        </c:title>
        <c:numFmt formatCode="General" sourceLinked="1"/>
        <c:tickLblPos val="nextTo"/>
        <c:crossAx val="5182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84610975352261"/>
          <c:y val="0.37162095363079828"/>
          <c:w val="0.24401760124811986"/>
          <c:h val="0.28078587051618525"/>
        </c:manualLayout>
      </c:layout>
      <c:spPr>
        <a:ln>
          <a:solidFill>
            <a:schemeClr val="tx1"/>
          </a:solidFill>
        </a:ln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b="1" i="0" baseline="0"/>
              <a:t>Increased Message Rate per Second</a:t>
            </a:r>
            <a:endParaRPr lang="en-US" sz="12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More Info Message Rate</c:v>
          </c:tx>
          <c:cat>
            <c:numRef>
              <c:f>'10-Event-gf8 Graph'!$A$2:$A$12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cat>
          <c:val>
            <c:numRef>
              <c:f>'10-Event-gf8 Graph'!$C$2:$C$12</c:f>
              <c:numCache>
                <c:formatCode>General</c:formatCode>
                <c:ptCount val="11"/>
                <c:pt idx="1">
                  <c:v>116.05</c:v>
                </c:pt>
                <c:pt idx="2">
                  <c:v>169.12</c:v>
                </c:pt>
                <c:pt idx="3">
                  <c:v>220.15</c:v>
                </c:pt>
                <c:pt idx="4">
                  <c:v>271.20999999999964</c:v>
                </c:pt>
                <c:pt idx="5">
                  <c:v>313.45</c:v>
                </c:pt>
                <c:pt idx="6">
                  <c:v>357.16</c:v>
                </c:pt>
                <c:pt idx="7">
                  <c:v>450.04</c:v>
                </c:pt>
                <c:pt idx="8">
                  <c:v>507.77</c:v>
                </c:pt>
                <c:pt idx="9">
                  <c:v>4269.2300000000005</c:v>
                </c:pt>
              </c:numCache>
            </c:numRef>
          </c:val>
        </c:ser>
        <c:hiLowLines/>
        <c:marker val="1"/>
        <c:axId val="51758976"/>
        <c:axId val="51765248"/>
      </c:lineChart>
      <c:catAx>
        <c:axId val="51758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message rate (message/per second)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1765248"/>
        <c:crosses val="autoZero"/>
        <c:auto val="1"/>
        <c:lblAlgn val="ctr"/>
        <c:lblOffset val="100"/>
      </c:catAx>
      <c:valAx>
        <c:axId val="51765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Average Round Trip Time (msec)</a:t>
                </a:r>
              </a:p>
            </c:rich>
          </c:tx>
          <c:layout>
            <c:manualLayout>
              <c:xMode val="edge"/>
              <c:yMode val="edge"/>
              <c:x val="1.4897579143389298E-2"/>
              <c:y val="0.15037863169312041"/>
            </c:manualLayout>
          </c:layout>
        </c:title>
        <c:numFmt formatCode="General" sourceLinked="1"/>
        <c:tickLblPos val="nextTo"/>
        <c:crossAx val="5175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92964739236465"/>
          <c:y val="0.292990552837049"/>
          <c:w val="0.24686350547324398"/>
          <c:h val="0.34524884704869302"/>
        </c:manualLayout>
      </c:layout>
      <c:spPr>
        <a:ln>
          <a:solidFill>
            <a:schemeClr val="tx1"/>
          </a:solidFill>
        </a:ln>
      </c:sp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Primary</a:t>
            </a:r>
            <a:r>
              <a:rPr lang="en-US" sz="1600" baseline="0"/>
              <a:t> Copy Consistency Enforcement</a:t>
            </a:r>
            <a:endParaRPr lang="en-US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12205535017749443"/>
          <c:y val="0.13906147257908572"/>
          <c:w val="0.5051902675555997"/>
          <c:h val="0.66398811990606432"/>
        </c:manualLayout>
      </c:layout>
      <c:barChart>
        <c:barDir val="col"/>
        <c:grouping val="clustered"/>
        <c:ser>
          <c:idx val="0"/>
          <c:order val="0"/>
          <c:tx>
            <c:v>Average - Total Processing Time (1 Tool)</c:v>
          </c:tx>
          <c:val>
            <c:numRef>
              <c:f>'PrimaryCopy_10-EventGraph'!$B$2:$B$6</c:f>
              <c:numCache>
                <c:formatCode>General</c:formatCode>
                <c:ptCount val="5"/>
                <c:pt idx="0">
                  <c:v>178.19</c:v>
                </c:pt>
                <c:pt idx="1">
                  <c:v>179.75</c:v>
                </c:pt>
                <c:pt idx="2">
                  <c:v>176.92000000000004</c:v>
                </c:pt>
                <c:pt idx="3">
                  <c:v>180.82000000000014</c:v>
                </c:pt>
                <c:pt idx="4">
                  <c:v>177.67</c:v>
                </c:pt>
              </c:numCache>
            </c:numRef>
          </c:val>
        </c:ser>
        <c:ser>
          <c:idx val="1"/>
          <c:order val="1"/>
          <c:tx>
            <c:v>Average - Total Processing Time (2 Tools)</c:v>
          </c:tx>
          <c:val>
            <c:numRef>
              <c:f>'PrimaryCopy_10-EventGraph'!$B$11:$B$15</c:f>
              <c:numCache>
                <c:formatCode>General</c:formatCode>
                <c:ptCount val="5"/>
                <c:pt idx="0">
                  <c:v>459.67</c:v>
                </c:pt>
                <c:pt idx="1">
                  <c:v>459.41999999999973</c:v>
                </c:pt>
                <c:pt idx="2">
                  <c:v>459.89</c:v>
                </c:pt>
                <c:pt idx="3">
                  <c:v>460.34000000000026</c:v>
                </c:pt>
                <c:pt idx="4">
                  <c:v>457.67</c:v>
                </c:pt>
              </c:numCache>
            </c:numRef>
          </c:val>
        </c:ser>
        <c:ser>
          <c:idx val="2"/>
          <c:order val="2"/>
          <c:tx>
            <c:v>STDev - Total Processing Time (1 Tool)</c:v>
          </c:tx>
          <c:val>
            <c:numRef>
              <c:f>'PrimaryCopy_10-EventGraph'!$G$2:$G$6</c:f>
              <c:numCache>
                <c:formatCode>General</c:formatCode>
                <c:ptCount val="5"/>
                <c:pt idx="0">
                  <c:v>23.919999999999987</c:v>
                </c:pt>
                <c:pt idx="1">
                  <c:v>30.75</c:v>
                </c:pt>
                <c:pt idx="2">
                  <c:v>23.6</c:v>
                </c:pt>
                <c:pt idx="3">
                  <c:v>29.09</c:v>
                </c:pt>
                <c:pt idx="4">
                  <c:v>25.08</c:v>
                </c:pt>
              </c:numCache>
            </c:numRef>
          </c:val>
        </c:ser>
        <c:ser>
          <c:idx val="3"/>
          <c:order val="3"/>
          <c:tx>
            <c:v>STDev - Total Processing Time (2 Tools)</c:v>
          </c:tx>
          <c:val>
            <c:numRef>
              <c:f>'PrimaryCopy_10-EventGraph'!$H$11:$H$15</c:f>
              <c:numCache>
                <c:formatCode>General</c:formatCode>
                <c:ptCount val="5"/>
                <c:pt idx="0">
                  <c:v>25.82</c:v>
                </c:pt>
                <c:pt idx="1">
                  <c:v>26.93</c:v>
                </c:pt>
                <c:pt idx="2">
                  <c:v>28.150000000000016</c:v>
                </c:pt>
                <c:pt idx="3">
                  <c:v>30.49</c:v>
                </c:pt>
                <c:pt idx="4">
                  <c:v>26.39</c:v>
                </c:pt>
              </c:numCache>
            </c:numRef>
          </c:val>
        </c:ser>
        <c:axId val="51899392"/>
        <c:axId val="51909760"/>
      </c:barChart>
      <c:catAx>
        <c:axId val="51899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Every 400 Observations</a:t>
                </a:r>
              </a:p>
            </c:rich>
          </c:tx>
          <c:layout/>
        </c:title>
        <c:tickLblPos val="nextTo"/>
        <c:crossAx val="51909760"/>
        <c:crosses val="autoZero"/>
        <c:auto val="1"/>
        <c:lblAlgn val="ctr"/>
        <c:lblOffset val="100"/>
      </c:catAx>
      <c:valAx>
        <c:axId val="519097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Average Time (msec)</a:t>
                </a:r>
              </a:p>
            </c:rich>
          </c:tx>
          <c:layout/>
        </c:title>
        <c:numFmt formatCode="General" sourceLinked="1"/>
        <c:tickLblPos val="nextTo"/>
        <c:crossAx val="5189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88544926006264"/>
          <c:y val="0.1980116038126814"/>
          <c:w val="0.339730651823757"/>
          <c:h val="0.5637309020582962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/>
              <a:t>Annotation Tools Consistency Enforcement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211075467418418"/>
          <c:y val="0.14843635953983939"/>
          <c:w val="0.47365153429895335"/>
          <c:h val="0.64133573938018318"/>
        </c:manualLayout>
      </c:layout>
      <c:barChart>
        <c:barDir val="col"/>
        <c:grouping val="clustered"/>
        <c:ser>
          <c:idx val="0"/>
          <c:order val="0"/>
          <c:tx>
            <c:v>Average - Total Processing Time (1 Tool)</c:v>
          </c:tx>
          <c:val>
            <c:numRef>
              <c:f>'AnnotationUpt.Prop-Graph'!$F$2:$F$6</c:f>
              <c:numCache>
                <c:formatCode>General</c:formatCode>
                <c:ptCount val="5"/>
                <c:pt idx="0">
                  <c:v>6563.24</c:v>
                </c:pt>
                <c:pt idx="1">
                  <c:v>6431.02</c:v>
                </c:pt>
                <c:pt idx="2">
                  <c:v>6567.57</c:v>
                </c:pt>
                <c:pt idx="3">
                  <c:v>6477.49</c:v>
                </c:pt>
                <c:pt idx="4">
                  <c:v>6563.84</c:v>
                </c:pt>
              </c:numCache>
            </c:numRef>
          </c:val>
        </c:ser>
        <c:ser>
          <c:idx val="1"/>
          <c:order val="1"/>
          <c:tx>
            <c:v>Average - Total Processing Time (2 Tools)</c:v>
          </c:tx>
          <c:val>
            <c:numRef>
              <c:f>'AnnotationUpt.Prop-Graph'!$F$19:$F$23</c:f>
              <c:numCache>
                <c:formatCode>General</c:formatCode>
                <c:ptCount val="5"/>
                <c:pt idx="0">
                  <c:v>6917.17</c:v>
                </c:pt>
                <c:pt idx="1">
                  <c:v>7133.4699999999993</c:v>
                </c:pt>
                <c:pt idx="2">
                  <c:v>7041</c:v>
                </c:pt>
                <c:pt idx="3">
                  <c:v>6918.4299999999994</c:v>
                </c:pt>
                <c:pt idx="4">
                  <c:v>7099.9299999999994</c:v>
                </c:pt>
              </c:numCache>
            </c:numRef>
          </c:val>
        </c:ser>
        <c:ser>
          <c:idx val="2"/>
          <c:order val="2"/>
          <c:tx>
            <c:v>STDev - Total Processing Time (1 Tool)</c:v>
          </c:tx>
          <c:val>
            <c:numRef>
              <c:f>'AnnotationUpt.Prop-Graph'!$F$10:$F$14</c:f>
              <c:numCache>
                <c:formatCode>General</c:formatCode>
                <c:ptCount val="5"/>
                <c:pt idx="0">
                  <c:v>67.03</c:v>
                </c:pt>
                <c:pt idx="1">
                  <c:v>68.88</c:v>
                </c:pt>
                <c:pt idx="2">
                  <c:v>88.14</c:v>
                </c:pt>
                <c:pt idx="3">
                  <c:v>81.349999999999994</c:v>
                </c:pt>
                <c:pt idx="4">
                  <c:v>91.61</c:v>
                </c:pt>
              </c:numCache>
            </c:numRef>
          </c:val>
        </c:ser>
        <c:ser>
          <c:idx val="3"/>
          <c:order val="3"/>
          <c:tx>
            <c:v>STDev - Total Processing Time (2 Tools)</c:v>
          </c:tx>
          <c:val>
            <c:numRef>
              <c:f>'AnnotationUpt.Prop-Graph'!$F$27:$F$31</c:f>
              <c:numCache>
                <c:formatCode>General</c:formatCode>
                <c:ptCount val="5"/>
                <c:pt idx="0">
                  <c:v>119.08</c:v>
                </c:pt>
                <c:pt idx="1">
                  <c:v>104.9</c:v>
                </c:pt>
                <c:pt idx="2">
                  <c:v>102.44000000000007</c:v>
                </c:pt>
                <c:pt idx="3">
                  <c:v>115.73</c:v>
                </c:pt>
                <c:pt idx="4">
                  <c:v>118.61999999999999</c:v>
                </c:pt>
              </c:numCache>
            </c:numRef>
          </c:val>
        </c:ser>
        <c:axId val="51974144"/>
        <c:axId val="51976064"/>
      </c:barChart>
      <c:catAx>
        <c:axId val="5197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Every 400 Observations</a:t>
                </a:r>
              </a:p>
            </c:rich>
          </c:tx>
          <c:layout/>
        </c:title>
        <c:tickLblPos val="nextTo"/>
        <c:crossAx val="51976064"/>
        <c:crosses val="autoZero"/>
        <c:auto val="1"/>
        <c:lblAlgn val="ctr"/>
        <c:lblOffset val="100"/>
      </c:catAx>
      <c:valAx>
        <c:axId val="5197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Average Time (msec)</a:t>
                </a:r>
              </a:p>
            </c:rich>
          </c:tx>
          <c:layout/>
        </c:title>
        <c:numFmt formatCode="General" sourceLinked="1"/>
        <c:tickLblPos val="nextTo"/>
        <c:crossAx val="5197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45364699782902"/>
          <c:y val="0.1589264918085195"/>
          <c:w val="0.35720067398982597"/>
          <c:h val="0.62046164131598069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70D6A4-AE6B-4157-93F6-D0F40A520756}" type="datetimeFigureOut">
              <a:rPr lang="en-US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FF9F93-ADAA-4422-899E-84713828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173FDE-CE40-482F-B7B7-734F138181DE}" type="datetimeFigureOut">
              <a:rPr lang="en-US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1F5D3D-5828-460D-8D49-B73ECAA72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4BAE6-E408-4FB3-B40A-897A3B58C9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 typeface="+mj-lt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7AFC8D-3C52-41AE-AF28-D0EE7C360B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1B196-268F-4A68-8024-A246864D0B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38B1DD-429A-46FB-8DCC-7BCDABC61E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7D37F0-EB82-428C-967C-7AEBB0FC31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Finding out the updates based on annotation tools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293FC3-F0EA-4E53-A65C-9928E420F3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FF8FC3-FA0F-4771-A26B-64D3F8BDFE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21C808-EB00-43BE-86A6-AA1F810A5D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DC7F1-6315-4610-80FB-F122EFDB11D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DC1010-017D-46EE-ABE0-A9C2F95D6B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2A47C4-7C6A-40CB-8C0C-A1F9680D99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62D4BA-3BBB-474D-9CEE-665AE500C6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maximum number of annotation tools that can be supported by the proposed system without performance degradation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CDDA0D-A150-4FB4-A82B-00AEAE90CA0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154,662msec</a:t>
            </a:r>
            <a:r>
              <a:rPr lang="en-US" baseline="0" dirty="0" smtClean="0"/>
              <a:t> for 100 tools. It takes around 2.57min to complete periodic update operation for 100 tools. So, the best consistency interval period for 100 tools is 2.57 min.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7FCC5D-F193-46C7-9335-E5A672CFACA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F5D3D-5828-460D-8D49-B73ECAA720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D9AEA1-6AB9-49BE-B097-E45214CB170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3E1AC9-FAB5-4322-A01B-FF195BC0846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Each major event has 10 minor events (updates) to be processed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35322-31D9-497A-9DB6-6BE54BFB7B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303BFF-7A7D-4EA1-B671-D1D8DA7B17F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cost of consistency enforcement in terms of the time required to carry out updates at the primary-copy holder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0E48F-FC5D-4C63-B48B-AC2BEF3860B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cost of consistency enforcement in terms of the time required to carry out updates at the annotation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73BAA-F971-433F-8499-35BC718A57D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729FB7-DA95-42E6-B5F5-FEF166C228B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YouTube integration in future and face book is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3993B-EAFA-4518-A98A-9E9A7E2B24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965BA-63C3-4C25-8A11-7E0B666E138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7A480-6888-4812-8F44-1346F886BB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010CF-9B29-4416-96B0-FCC72A66EE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0AB72-56A0-493E-9A19-0F31407D83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How to provide efficient metadata management while keeping them synchronized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D87A67-2220-4143-B767-7A7CE63572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9C156-2F8A-4274-9F6A-102356297A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9C156-2F8A-4274-9F6A-102356297A7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E632E-E2E3-41FF-A8EA-2929DF89A969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E635-E0FC-4463-A341-B77E27D7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D6AAB-B55A-497F-ADA2-1DBF528FFF76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89F4-278C-47B0-BE3D-AD91F44D7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0E23-5BBA-465B-A345-0CE3B7E01719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FAF5-E019-48C2-9469-0D1347E0F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207A-C4DD-4DB7-BFE8-43F2F53998E7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6EFE-66C1-4634-BE98-5F12B4C78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14182-7392-4683-B51F-3A2A0236FD76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3ED6-3CD1-4C14-B599-300A128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834F-FB59-45F4-B8D9-E6DDD78F3C29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457CA-EF93-4593-8988-95E714442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6A1DB-47E7-4182-8CB7-85C3769A7A13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5969-AADD-48C6-9359-FAB23DCA7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FA6A-71A0-4A10-B11F-943819B71B25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26C93-9E06-4C7C-BA84-2D413520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5CF3-EA6B-4FEB-9ED3-8FFBF4D86CFE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69F8-22BB-479A-9A21-BECB31A57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F0B8-A101-4BAC-8697-CCCE0B96D6FA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FD9B-66DB-4C3A-A31B-7BB065B02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6C90-E967-4B95-8F5E-413A33F8426D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D47C-50CE-4F25-94C2-F472A7E56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336C0-ACFA-49F2-9BD1-BC4B4D803457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323BED-7B48-4904-AC4E-BB5060313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for Reconciling Distributed Annotation Records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Ahmet Fatih Mustacoglu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amustaco@cs.indiana.edu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Advisor: Prof. Geoffrey C. Fox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144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sz="2400" dirty="0" smtClean="0"/>
              <a:t>Representation of metadata of documents coming from various sources as events</a:t>
            </a:r>
          </a:p>
          <a:p>
            <a:pPr lvl="1"/>
            <a:r>
              <a:rPr lang="en-US" sz="2200" dirty="0" smtClean="0"/>
              <a:t>Major and minor events</a:t>
            </a:r>
          </a:p>
          <a:p>
            <a:pPr lvl="1"/>
            <a:r>
              <a:rPr lang="en-US" sz="2200" dirty="0" smtClean="0"/>
              <a:t>More metadata support than current annotation tools</a:t>
            </a:r>
          </a:p>
          <a:p>
            <a:pPr lvl="1"/>
            <a:r>
              <a:rPr lang="en-US" sz="2200" dirty="0" smtClean="0"/>
              <a:t>Ability to access and rollback to previous versions of documents</a:t>
            </a:r>
          </a:p>
          <a:p>
            <a:r>
              <a:rPr lang="en-US" sz="2400" dirty="0" smtClean="0"/>
              <a:t>Supports integrated annotation tools and search tools for scientific research</a:t>
            </a:r>
          </a:p>
          <a:p>
            <a:pPr lvl="1"/>
            <a:r>
              <a:rPr lang="en-US" sz="2200" dirty="0" smtClean="0"/>
              <a:t>Using annotation tools’ existing services with added capabilities</a:t>
            </a:r>
          </a:p>
          <a:p>
            <a:pPr lvl="1"/>
            <a:r>
              <a:rPr lang="en-US" sz="2200" dirty="0" smtClean="0"/>
              <a:t>Using online popular search tools to collect metadata</a:t>
            </a:r>
          </a:p>
          <a:p>
            <a:r>
              <a:rPr lang="en-US" sz="2400" dirty="0" smtClean="0"/>
              <a:t>Provides communication among annotation tools</a:t>
            </a:r>
          </a:p>
          <a:p>
            <a:pPr lvl="1"/>
            <a:r>
              <a:rPr lang="en-US" sz="2200" dirty="0" smtClean="0"/>
              <a:t>Service-enabled architecture</a:t>
            </a:r>
          </a:p>
          <a:p>
            <a:r>
              <a:rPr lang="en-US" sz="2400" dirty="0" smtClean="0"/>
              <a:t>Keeps records located annotation tools and a system database synchronized with each other</a:t>
            </a:r>
          </a:p>
          <a:p>
            <a:pPr lvl="1"/>
            <a:r>
              <a:rPr lang="en-US" sz="2200" dirty="0" smtClean="0"/>
              <a:t>Adopting time-based and strict consistency approaches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/>
          <a:p>
            <a:pPr>
              <a:defRPr/>
            </a:pPr>
            <a:fld id="{677E207A-C4DD-4DB7-BFE8-43F2F53998E7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21676EFE-66C1-4634-BE98-5F12B4C7810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"/>
            <a:ext cx="6172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pPr>
              <a:defRPr/>
            </a:pPr>
            <a:fld id="{1F5E669B-92F2-4A13-BF4E-5D76856CD61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31242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(EBIHCF)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600" y="1219200"/>
            <a:ext cx="6172200" cy="16764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11C91-591E-4820-A51C-B4E25718C967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Communication Manager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334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Responsible for providing communication between annotation tools and update manager and digital entity manager via gateways</a:t>
            </a:r>
          </a:p>
          <a:p>
            <a:pPr lvl="1" eaLnBrk="1" hangingPunct="1"/>
            <a:r>
              <a:rPr lang="en-US" dirty="0" smtClean="0"/>
              <a:t>e.g. Connotea gateway</a:t>
            </a:r>
          </a:p>
          <a:p>
            <a:pPr eaLnBrk="1" hangingPunct="1"/>
            <a:r>
              <a:rPr lang="en-US" sz="2800" dirty="0" smtClean="0"/>
              <a:t>Utilizes a gateway for each annotation tool, and a parser</a:t>
            </a:r>
          </a:p>
          <a:p>
            <a:pPr lvl="1" eaLnBrk="1" hangingPunct="1"/>
            <a:r>
              <a:rPr lang="en-US" dirty="0" smtClean="0"/>
              <a:t>Retrieve records in XML format</a:t>
            </a:r>
          </a:p>
          <a:p>
            <a:pPr lvl="1" eaLnBrk="1" hangingPunct="1"/>
            <a:r>
              <a:rPr lang="en-US" dirty="0" smtClean="0"/>
              <a:t>Parse and pass records to update manager</a:t>
            </a:r>
          </a:p>
          <a:p>
            <a:pPr lvl="1" eaLnBrk="1" hangingPunct="1"/>
            <a:r>
              <a:rPr lang="en-US" dirty="0" smtClean="0"/>
              <a:t>Post updates coming from digital entity manager to annotation tools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2F48-A900-4011-8A6A-E5F1176B786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1EC2D1-3440-4953-AFD3-4554A37652AE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ECAFA-7183-4E6C-B8DD-28141D85A10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Communication Manager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5D2FF-4C7D-47B3-8D34-2D8807731652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1588" y="1219200"/>
            <a:ext cx="66008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1000" cy="6413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Gateway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sz="half" idx="2"/>
          </p:nvPr>
        </p:nvSpPr>
        <p:spPr>
          <a:xfrm>
            <a:off x="533400" y="914400"/>
            <a:ext cx="7848600" cy="2590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Interface</a:t>
            </a:r>
            <a:r>
              <a:rPr lang="en-US" sz="2600" dirty="0" smtClean="0"/>
              <a:t> between event-based infrastructure and </a:t>
            </a:r>
            <a:r>
              <a:rPr lang="en-US" sz="2800" dirty="0" smtClean="0"/>
              <a:t>hybrid consistency framework and an annotation tool</a:t>
            </a:r>
            <a:endParaRPr lang="en-US" sz="2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/>
              <a:t> Provides </a:t>
            </a:r>
            <a:r>
              <a:rPr lang="en-US" sz="2600" dirty="0" smtClean="0">
                <a:solidFill>
                  <a:srgbClr val="FF0000"/>
                </a:solidFill>
              </a:rPr>
              <a:t>extensibility</a:t>
            </a:r>
            <a:r>
              <a:rPr lang="en-US" sz="2600" dirty="0" smtClean="0"/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600" dirty="0" smtClean="0"/>
              <a:t>A gateway needs to be deployed for each annotation tool that need to be integrated into the system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D8442-39AC-4865-B9A8-B637BD1510A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pSp>
        <p:nvGrpSpPr>
          <p:cNvPr id="17413" name="Group 15"/>
          <p:cNvGrpSpPr>
            <a:grpSpLocks/>
          </p:cNvGrpSpPr>
          <p:nvPr/>
        </p:nvGrpSpPr>
        <p:grpSpPr bwMode="auto">
          <a:xfrm>
            <a:off x="3352800" y="4343400"/>
            <a:ext cx="2062163" cy="1143000"/>
            <a:chOff x="1295400" y="3962400"/>
            <a:chExt cx="2057400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1295400" y="3962400"/>
              <a:ext cx="2057400" cy="11430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/>
            <a:lstStyle/>
            <a:p>
              <a:pPr algn="ctr"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Gateways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3472" y="4343400"/>
              <a:ext cx="305680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743024" y="4343400"/>
              <a:ext cx="305680" cy="304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224" y="4419600"/>
              <a:ext cx="76024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5296" y="4419600"/>
              <a:ext cx="77607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952" y="4419600"/>
              <a:ext cx="76024" cy="152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783388" y="4572000"/>
            <a:ext cx="1665287" cy="76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r>
              <a:rPr lang="en-US" dirty="0">
                <a:solidFill>
                  <a:schemeClr val="accent4"/>
                </a:solidFill>
              </a:rPr>
              <a:t>EBIHCF Modules</a:t>
            </a:r>
          </a:p>
        </p:txBody>
      </p:sp>
      <p:sp>
        <p:nvSpPr>
          <p:cNvPr id="15" name="Left-Right Arrow 14"/>
          <p:cNvSpPr/>
          <p:nvPr/>
        </p:nvSpPr>
        <p:spPr>
          <a:xfrm>
            <a:off x="5410200" y="4876800"/>
            <a:ext cx="1373188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00400" y="3886200"/>
            <a:ext cx="5486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97763" y="3962400"/>
            <a:ext cx="1030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/>
                </a:solidFill>
              </a:rPr>
              <a:t>EBIHCF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3657600"/>
            <a:ext cx="1524000" cy="266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Annotation Tools</a:t>
            </a:r>
          </a:p>
        </p:txBody>
      </p:sp>
      <p:sp>
        <p:nvSpPr>
          <p:cNvPr id="21" name="Left-Right Arrow 20"/>
          <p:cNvSpPr/>
          <p:nvPr/>
        </p:nvSpPr>
        <p:spPr>
          <a:xfrm>
            <a:off x="1828800" y="4800600"/>
            <a:ext cx="13716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F1518-63FB-4F2E-A291-83676FA22B81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"/>
            <a:ext cx="6172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31242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(EBIHCF)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pPr>
              <a:defRPr/>
            </a:pPr>
            <a:fld id="{54DB4182-5DA3-4C85-9540-C3875C6561F0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71800" y="3200400"/>
            <a:ext cx="2057400" cy="6858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977DE4-C242-4F7A-8851-79252AC09EA1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495800" y="6492875"/>
            <a:ext cx="1524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76200" y="76200"/>
            <a:ext cx="4267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Annotation Tools Update Manager</a:t>
            </a:r>
          </a:p>
        </p:txBody>
      </p:sp>
      <p:sp>
        <p:nvSpPr>
          <p:cNvPr id="19460" name="Text Placeholder 5"/>
          <p:cNvSpPr>
            <a:spLocks noGrp="1"/>
          </p:cNvSpPr>
          <p:nvPr>
            <p:ph type="body" sz="half" idx="2"/>
          </p:nvPr>
        </p:nvSpPr>
        <p:spPr>
          <a:xfrm>
            <a:off x="76200" y="1143000"/>
            <a:ext cx="4267200" cy="55626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800" dirty="0" smtClean="0"/>
              <a:t>Responsible for: 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Retrieving the records from annotation tools periodically (Time-based consistency approach by pulling records)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Finding out the updates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Passing the updates to Digital Entity Manager so that they can be applied on the primary copy of each record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Pre-retrieval of existing records (caching)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pPr>
              <a:defRPr/>
            </a:pPr>
            <a:fld id="{8A0E0993-0D84-4AF5-8C86-F146A750E8F9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04800" y="6492875"/>
            <a:ext cx="2133600" cy="365125"/>
          </a:xfrm>
        </p:spPr>
        <p:txBody>
          <a:bodyPr/>
          <a:lstStyle/>
          <a:p>
            <a:pPr>
              <a:defRPr/>
            </a:pPr>
            <a:fld id="{749A1CA0-6395-4E25-A876-59286263DDAB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"/>
            <a:ext cx="6172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31242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(EBIHCF)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pPr>
              <a:defRPr/>
            </a:pPr>
            <a:fld id="{854D766E-5B65-44B6-9FA0-E0019A2A88E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67400" y="3733800"/>
            <a:ext cx="3200400" cy="3048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50800" dir="5400000" algn="ctr" rotWithShape="0">
              <a:schemeClr val="accent6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DBC6F-B449-4F50-B2D8-B65487C848A6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8"/>
          <p:cNvSpPr>
            <a:spLocks noGrp="1"/>
          </p:cNvSpPr>
          <p:nvPr>
            <p:ph type="title"/>
          </p:nvPr>
        </p:nvSpPr>
        <p:spPr>
          <a:xfrm>
            <a:off x="76200" y="152400"/>
            <a:ext cx="4191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Digital Entity Manager</a:t>
            </a:r>
          </a:p>
        </p:txBody>
      </p:sp>
      <p:sp>
        <p:nvSpPr>
          <p:cNvPr id="2" name="Text Placeholder 9"/>
          <p:cNvSpPr>
            <a:spLocks noGrp="1"/>
          </p:cNvSpPr>
          <p:nvPr>
            <p:ph type="body" sz="half" idx="2"/>
          </p:nvPr>
        </p:nvSpPr>
        <p:spPr>
          <a:xfrm>
            <a:off x="76200" y="838200"/>
            <a:ext cx="4267200" cy="59436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 Responsible for: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200" dirty="0" smtClean="0"/>
              <a:t>Events and dataset creation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200" dirty="0" smtClean="0"/>
              <a:t>Event Processing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Manages updates made on the primary copy of a digital entity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200" dirty="0" smtClean="0"/>
              <a:t>Updates primary copy located on a system database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200" dirty="0" smtClean="0"/>
              <a:t>Pass updates to the Communication Manager (Strict consistency by pushing updates immediately)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Handles periodic update management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 Deals with history and rollback management of a digital entity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1"/>
            <a:ext cx="2209800" cy="381000"/>
          </a:xfrm>
        </p:spPr>
        <p:txBody>
          <a:bodyPr/>
          <a:lstStyle/>
          <a:p>
            <a:pPr>
              <a:defRPr/>
            </a:pPr>
            <a:fld id="{28196387-7C52-44B7-94E6-A65394AF150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2133600" cy="365125"/>
          </a:xfrm>
        </p:spPr>
        <p:txBody>
          <a:bodyPr/>
          <a:lstStyle/>
          <a:p>
            <a:pPr>
              <a:defRPr/>
            </a:pPr>
            <a:fld id="{192AB0F8-D265-44C8-879F-3CC35F75126B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8382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Summary of Event-Based Infrastructure and Hybrid Consistency Framework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Event-based infrastructure supports </a:t>
            </a:r>
          </a:p>
          <a:p>
            <a:pPr lvl="1" eaLnBrk="1" hangingPunct="1"/>
            <a:r>
              <a:rPr lang="en-US" sz="2400" dirty="0" smtClean="0"/>
              <a:t>Representation of metadata coming from different sources as events with additional metadata support</a:t>
            </a:r>
          </a:p>
          <a:p>
            <a:pPr lvl="1" eaLnBrk="1" hangingPunct="1"/>
            <a:r>
              <a:rPr lang="en-US" sz="2400" dirty="0" smtClean="0"/>
              <a:t>Communication between annotation tools</a:t>
            </a:r>
          </a:p>
          <a:p>
            <a:pPr lvl="1" eaLnBrk="1" hangingPunct="1"/>
            <a:r>
              <a:rPr lang="en-US" sz="2400" dirty="0" smtClean="0"/>
              <a:t>Annotation tools and search tools for scientific research with added capabilities</a:t>
            </a:r>
          </a:p>
          <a:p>
            <a:pPr lvl="1" eaLnBrk="1" hangingPunct="1"/>
            <a:r>
              <a:rPr lang="en-US" sz="2400" dirty="0" smtClean="0"/>
              <a:t>Access and rollback to any versions of records</a:t>
            </a:r>
          </a:p>
          <a:p>
            <a:pPr lvl="1" eaLnBrk="1" hangingPunct="1"/>
            <a:r>
              <a:rPr lang="en-US" sz="2400" dirty="0" smtClean="0"/>
              <a:t>Easy access to its services via service calls by various clients</a:t>
            </a:r>
          </a:p>
          <a:p>
            <a:pPr eaLnBrk="1" hangingPunct="1"/>
            <a:r>
              <a:rPr lang="en-US" sz="2800" dirty="0" smtClean="0"/>
              <a:t>Hybrid Consistency Framework adopts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sz="2400" dirty="0" smtClean="0"/>
              <a:t>Time based consistency mechanism (pull approach)</a:t>
            </a:r>
          </a:p>
          <a:p>
            <a:pPr lvl="1" eaLnBrk="1" hangingPunct="1"/>
            <a:r>
              <a:rPr lang="en-US" sz="2400" dirty="0" smtClean="0"/>
              <a:t> Primary-copy based strict consistency mechanism (push approach)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7104-6466-45CA-B0DC-F67C2BBBDF1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24261-BD6D-4123-9FA7-F0B90D47EF9D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Introduction</a:t>
            </a:r>
          </a:p>
          <a:p>
            <a:pPr eaLnBrk="1" hangingPunct="1"/>
            <a:r>
              <a:rPr lang="en-US" sz="3600" dirty="0" smtClean="0"/>
              <a:t>Motivations and research issues</a:t>
            </a:r>
          </a:p>
          <a:p>
            <a:pPr eaLnBrk="1" hangingPunct="1"/>
            <a:r>
              <a:rPr lang="en-US" sz="3600" dirty="0" smtClean="0"/>
              <a:t>Architecture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Event-Based Infrastructure and Hybrid Consistency Framework (EBIHCF)</a:t>
            </a:r>
          </a:p>
          <a:p>
            <a:pPr eaLnBrk="1" hangingPunct="1"/>
            <a:r>
              <a:rPr lang="en-US" sz="3600" dirty="0" smtClean="0"/>
              <a:t>Measurements and Analysis</a:t>
            </a:r>
          </a:p>
          <a:p>
            <a:pPr eaLnBrk="1" hangingPunct="1"/>
            <a:r>
              <a:rPr lang="en-US" sz="3600" dirty="0" smtClean="0"/>
              <a:t>Conclusions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Contributions and Future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E068F-C461-40B2-8FEE-C8E292A430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BB625D-9BA4-4F9D-8232-F7DE4D64B975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System Performance</a:t>
            </a:r>
          </a:p>
          <a:p>
            <a:pPr lvl="1" eaLnBrk="1" hangingPunct="1"/>
            <a:r>
              <a:rPr lang="en-US" sz="2400" dirty="0" smtClean="0"/>
              <a:t>Investigation of the processing times associated with the </a:t>
            </a:r>
            <a:r>
              <a:rPr lang="en-US" sz="2400" dirty="0" smtClean="0"/>
              <a:t>increased </a:t>
            </a:r>
            <a:r>
              <a:rPr lang="en-US" sz="2400" dirty="0" smtClean="0"/>
              <a:t># of annotation tools</a:t>
            </a:r>
          </a:p>
          <a:p>
            <a:pPr lvl="1" eaLnBrk="1" hangingPunct="1"/>
            <a:r>
              <a:rPr lang="en-US" sz="2400" dirty="0" smtClean="0"/>
              <a:t>Investigation of the best consistency interval period and </a:t>
            </a:r>
            <a:r>
              <a:rPr lang="en-US" sz="2400" dirty="0" smtClean="0"/>
              <a:t>its </a:t>
            </a:r>
            <a:r>
              <a:rPr lang="en-US" sz="2400" dirty="0" smtClean="0"/>
              <a:t>improved </a:t>
            </a:r>
            <a:r>
              <a:rPr lang="en-US" sz="2400" dirty="0" smtClean="0"/>
              <a:t>results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Scalability</a:t>
            </a:r>
          </a:p>
          <a:p>
            <a:pPr lvl="1" eaLnBrk="1" hangingPunct="1"/>
            <a:r>
              <a:rPr lang="en-US" sz="2400" dirty="0" smtClean="0"/>
              <a:t>System behavior for the increased minor </a:t>
            </a:r>
            <a:r>
              <a:rPr lang="en-US" sz="2400" dirty="0" smtClean="0"/>
              <a:t>events (updates)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System behavior for the increased message rate</a:t>
            </a:r>
          </a:p>
          <a:p>
            <a:pPr eaLnBrk="1" hangingPunct="1"/>
            <a:r>
              <a:rPr lang="en-US" sz="2800" dirty="0" smtClean="0"/>
              <a:t>Consistency Maintenance</a:t>
            </a:r>
          </a:p>
          <a:p>
            <a:pPr lvl="1" eaLnBrk="1" hangingPunct="1"/>
            <a:r>
              <a:rPr lang="en-US" sz="2400" dirty="0" smtClean="0"/>
              <a:t>Cost of consistency maintenance for carrying out the updates in primary copy (push)</a:t>
            </a:r>
          </a:p>
          <a:p>
            <a:pPr lvl="1" eaLnBrk="1" hangingPunct="1"/>
            <a:r>
              <a:rPr lang="en-US" sz="2400" dirty="0" smtClean="0"/>
              <a:t>Cost of consistency maintenance for carrying out the updates from annotation tools (pull)</a:t>
            </a:r>
          </a:p>
          <a:p>
            <a:pPr lvl="2" eaLnBrk="1" hangingPunct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3BD54-AE83-4436-B79A-DFD1628D2A3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6C960-C3A9-478F-9252-3B788AC9BFCD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- Environments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half" idx="2"/>
          </p:nvPr>
        </p:nvSpPr>
        <p:spPr>
          <a:xfrm>
            <a:off x="5791200" y="1295400"/>
            <a:ext cx="3200400" cy="5165725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  <a:p>
            <a:pPr marL="514350" indent="-514350" eaLnBrk="1" hangingPunct="1">
              <a:buFont typeface="Arial" pitchFamily="34" charset="0"/>
              <a:buNone/>
            </a:pPr>
            <a:r>
              <a:rPr lang="en-US" sz="2000" smtClean="0"/>
              <a:t>   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pPr>
              <a:defRPr/>
            </a:pPr>
            <a:fld id="{DC20901A-A8D2-4E3A-8C68-364066FF374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514600" y="838200"/>
            <a:ext cx="3733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Machine Configurations </a:t>
            </a: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609600" y="1143000"/>
            <a:ext cx="3657600" cy="251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76200" y="3581400"/>
            <a:ext cx="8839200" cy="32004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We have used: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US" sz="2800" dirty="0">
                <a:latin typeface="Calibri" pitchFamily="34" charset="0"/>
              </a:rPr>
              <a:t>Java 2 Standard Edition compiler with version 1.5.0_12. The maximum heap size of Java Virtual Machine (JVM) to1024MB 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</a:rPr>
              <a:t>Apache Tomcat Server with version 5.0.28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</a:rPr>
              <a:t>Apache Axis technology with version 1.2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71600" y="1524000"/>
          <a:ext cx="6477000" cy="1827608"/>
        </p:xfrm>
        <a:graphic>
          <a:graphicData uri="http://schemas.openxmlformats.org/drawingml/2006/table">
            <a:tbl>
              <a:tblPr/>
              <a:tblGrid>
                <a:gridCol w="3238500"/>
                <a:gridCol w="3238500"/>
              </a:tblGrid>
              <a:tr h="328256"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Cluster Node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gf6 and gf8.ucs.indiana.edu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04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Processor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Intel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</a:rPr>
                        <a:t>®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Xeon</a:t>
                      </a:r>
                      <a:r>
                        <a:rPr lang="en-US" sz="1200" baseline="30000" dirty="0" err="1">
                          <a:latin typeface="Times New Roman"/>
                          <a:ea typeface="Times New Roman"/>
                        </a:rPr>
                        <a:t>TM</a:t>
                      </a:r>
                      <a:r>
                        <a:rPr lang="en-US" sz="1200" baseline="30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CPU (2.40GHz)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5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 GB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04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GNU/Linux (kernel release 2.4.22)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75317-6F06-4B01-ADB0-1928E697D711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Benchmarks - Performance I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sz="3600" dirty="0" smtClean="0"/>
              <a:t>The goal is to investigate </a:t>
            </a:r>
          </a:p>
          <a:p>
            <a:pPr lvl="1"/>
            <a:r>
              <a:rPr lang="en-US" sz="3600" dirty="0" smtClean="0"/>
              <a:t>The processing times related to the increased number of annotation tools</a:t>
            </a:r>
          </a:p>
          <a:p>
            <a:pPr lvl="1"/>
            <a:r>
              <a:rPr lang="en-US" sz="3600" dirty="0" smtClean="0"/>
              <a:t>The best consistency interval period</a:t>
            </a:r>
          </a:p>
          <a:p>
            <a:r>
              <a:rPr lang="en-US" sz="3600" dirty="0" smtClean="0"/>
              <a:t>Every measurement is observed 100 times.</a:t>
            </a:r>
          </a:p>
          <a:p>
            <a:pPr lvl="2" eaLnBrk="1" hangingPunct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794B6-1997-4661-9AB8-DEEB6C853C3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F0CDD-81D1-49A3-B28E-9FFBCA1E7B45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I- Performance II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90B7D-0519-4923-B175-9723AF85C4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C6113-B2DA-486D-94C2-93247BDCE60F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410200"/>
            <a:ext cx="861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Average processing time is 154,662msec for 100 tools.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It takes around 2.57min to complete periodic update operation for 100 tools. So, the best consistency interval period for 100 tools is 2.57 min.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We were able to create max of 1400 threads to represent annotation tools in gf8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062037" y="1143000"/>
          <a:ext cx="701992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I- Performance III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3EB19-A81B-4C38-BB3E-F93D1443011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E50F1-7B58-433D-BABD-55B06059B822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257800"/>
            <a:ext cx="868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Average processing time is 92,232msec for 100 tools.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It takes around 1.53min to complete periodic update operation for 100 tools. So, the best consistency interval period for 100 tools is 1.53 min.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Pre-retrieval (caching) expedites the consistency maintenance execution time by decreasing the access time.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1433512" y="1219200"/>
          <a:ext cx="627697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Benchmark II- Scalability I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2133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The goal is to investigate the scalability of Event-based Hybrid Consistency Framework implementation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Measure the round trip time for standard operations like MoreInfo while the number of minor events are increased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Measure the round trip time for standard operations like MoreInfo while the message rate increases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866B9-D1CD-438F-B3AB-BDEC5E1836B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DD41A-1A98-4A82-B298-5F5F7E7094A1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75057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II- Scalability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F4C66-40F6-43C0-AAB3-689877836A5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828800" y="1266872"/>
          <a:ext cx="5486400" cy="432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A2F2A4-42C7-4DA2-BA72-9E85BC95E3AD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791200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Increasing the # of minor events causes the round trip time to increase linearly as expected.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Benchmark II- Scalability III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4DEED-07C2-4739-AE16-83062735B98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9700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1600201" y="1600201"/>
          <a:ext cx="5529262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54D1D-535B-496F-8810-43BCC9DF6EE0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638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While # of requests exceeds 80 simultaneous messages per second, the system Performance starts to decrease.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The system is able to scale to increasing message rate and performs well.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7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Benchmark III- Consistency Maintenance I</a:t>
            </a:r>
          </a:p>
        </p:txBody>
      </p:sp>
      <p:sp>
        <p:nvSpPr>
          <p:cNvPr id="2052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goal is to investigate the cost of our Hybrid Consistency Framework.</a:t>
            </a:r>
          </a:p>
          <a:p>
            <a:pPr eaLnBrk="1" hangingPunct="1"/>
            <a:r>
              <a:rPr lang="en-US" sz="2400" dirty="0" smtClean="0"/>
              <a:t>The cost of consistency maintenance in terms of the time required to carry out updates at the primary-copy holder</a:t>
            </a:r>
          </a:p>
          <a:p>
            <a:pPr eaLnBrk="1" hangingPunct="1"/>
            <a:r>
              <a:rPr lang="en-US" sz="2400" dirty="0" smtClean="0"/>
              <a:t>The cost of consistency maintenance in terms of the time required to carry out updates at the annotation tools</a:t>
            </a:r>
          </a:p>
          <a:p>
            <a:pPr eaLnBrk="1" hangingPunct="1">
              <a:buFont typeface="Arial" pitchFamily="34" charset="0"/>
              <a:buNone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C7BF3-0B38-4E47-8B7A-4419F38ABB13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C015F0-B082-4839-87B1-74841547061A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657600"/>
            <a:ext cx="640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III-Consistency Maintenance II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pPr>
              <a:defRPr/>
            </a:pPr>
            <a:fld id="{FD1B9F00-78F2-49C0-8409-CE9F443F371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80B-1226-4EF0-8525-6470F3601DB8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09674" y="1619250"/>
          <a:ext cx="6724651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1" y="5410200"/>
            <a:ext cx="754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154 major and 10 minor events exist in the database, and there is a new update on a DE.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Overhead of consistency enforcement is around 0.18 - 0.45 sec for propagating the update to 1 or 2 tools.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 smtClean="0"/>
              <a:t> There is a small amount of linear increase in the cost of consistency enforcement associated with the increased number of annotation tools.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Online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00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Rapid development of annotation tools and services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Aimed at fostering online collaboration and sharing between users and communities: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Bookmarking Tools supports annotation using keywords called tags and sharing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e.g. del.icio.us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Tools for annotation and sharing of scholarly publications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Connotea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Citeulike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Bibsonomy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Social Networking Tools(MySpace)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Video Sharing and annotation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e.g. YouTube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0408-C8E1-4F10-9E8E-144904F9ADC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2BAD0-FC96-4A04-9823-8B3C6522D187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Benchmark III-Consistency Maintenance III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2133600" cy="365125"/>
          </a:xfrm>
        </p:spPr>
        <p:txBody>
          <a:bodyPr/>
          <a:lstStyle/>
          <a:p>
            <a:pPr>
              <a:defRPr/>
            </a:pPr>
            <a:fld id="{2CDE582A-2B8E-4A1F-83BA-63F2FC86306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8085C-C2AE-43DF-9D06-9B3418158394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1143000" y="1752600"/>
          <a:ext cx="6934200" cy="339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1" y="5257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200" dirty="0" smtClean="0"/>
              <a:t> 154 major and 10 minor events exist in the database and 10 updates coming from each tool.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 smtClean="0"/>
              <a:t> Overhead of consistency enforcement is around 6-7 sec for 1 or 2 tools.</a:t>
            </a:r>
          </a:p>
          <a:p>
            <a:pPr>
              <a:buFont typeface="Wingdings" pitchFamily="2" charset="2"/>
              <a:buChar char="§"/>
            </a:pPr>
            <a:r>
              <a:rPr lang="en-US" sz="1200" dirty="0" smtClean="0"/>
              <a:t> There is a small amount of linear increase in the cost of consistency enforcement associated with the increased number of annotation tools.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Contributions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172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System research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Identifying the circumstances where this architecture has advantages</a:t>
            </a:r>
          </a:p>
          <a:p>
            <a:pPr lvl="2" eaLnBrk="1" hangingPunct="1"/>
            <a:r>
              <a:rPr lang="en-US" sz="2000" dirty="0" smtClean="0"/>
              <a:t>An Event-based Infrastructure</a:t>
            </a:r>
          </a:p>
          <a:p>
            <a:pPr lvl="2" eaLnBrk="1" hangingPunct="1"/>
            <a:r>
              <a:rPr lang="en-US" sz="2000" dirty="0" smtClean="0"/>
              <a:t>Service-enabled architecture</a:t>
            </a:r>
          </a:p>
          <a:p>
            <a:pPr lvl="2" eaLnBrk="1" hangingPunct="1"/>
            <a:r>
              <a:rPr lang="en-US" sz="2000" dirty="0" smtClean="0"/>
              <a:t>Efficient, scalable, and modular</a:t>
            </a:r>
          </a:p>
          <a:p>
            <a:pPr lvl="2" eaLnBrk="1" hangingPunct="1"/>
            <a:r>
              <a:rPr lang="en-US" sz="2000" dirty="0" smtClean="0"/>
              <a:t>Separation of events as minor and major events</a:t>
            </a:r>
          </a:p>
          <a:p>
            <a:pPr lvl="2" eaLnBrk="1" hangingPunct="1"/>
            <a:r>
              <a:rPr lang="en-US" sz="2000" dirty="0" smtClean="0"/>
              <a:t>Handling various types of metadata coming from several sources</a:t>
            </a:r>
          </a:p>
          <a:p>
            <a:pPr lvl="2" eaLnBrk="1" hangingPunct="1"/>
            <a:r>
              <a:rPr lang="en-US" sz="2000" dirty="0" smtClean="0"/>
              <a:t>Flexibility to access previous versions of a document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Hybrid Consistency Framework</a:t>
            </a:r>
          </a:p>
          <a:p>
            <a:pPr lvl="2" eaLnBrk="1" hangingPunct="1"/>
            <a:r>
              <a:rPr lang="en-US" sz="2000" dirty="0" smtClean="0"/>
              <a:t>Adopting Strict Consistency via primary copy based approach</a:t>
            </a:r>
          </a:p>
          <a:p>
            <a:pPr lvl="2" eaLnBrk="1" hangingPunct="1"/>
            <a:r>
              <a:rPr lang="en-US" sz="2000" dirty="0" smtClean="0"/>
              <a:t>Adopting Time based consistency via pull-based approach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Comprehensive benchmarks to evaluate the scalability, performance and consistency maintenance for the prototype system</a:t>
            </a:r>
          </a:p>
          <a:p>
            <a:pPr eaLnBrk="1" hangingPunct="1"/>
            <a:r>
              <a:rPr lang="en-US" sz="2400" dirty="0" smtClean="0"/>
              <a:t>System software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Internet Documentation and Integration of Metadata (IDIOM)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 smtClean="0"/>
              <a:t>Event-Based Infrastructure and Hybrid Consistency Framework for IDIOM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0B4AB-074B-44E4-B9EC-308896DBB5FC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5FD0F-FDFD-4735-90EC-B87B01E1AA72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Future Works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Compaction of increased number of minor events into a major event to reduce processing time</a:t>
            </a:r>
          </a:p>
          <a:p>
            <a:pPr eaLnBrk="1" hangingPunct="1"/>
            <a:r>
              <a:rPr lang="en-US" dirty="0" smtClean="0"/>
              <a:t>Supporting video collaboration tools</a:t>
            </a:r>
          </a:p>
          <a:p>
            <a:pPr lvl="1" eaLnBrk="1" hangingPunct="1"/>
            <a:r>
              <a:rPr lang="en-US" dirty="0" smtClean="0"/>
              <a:t>YouTube</a:t>
            </a:r>
          </a:p>
          <a:p>
            <a:pPr eaLnBrk="1" hangingPunct="1"/>
            <a:r>
              <a:rPr lang="en-US" dirty="0" smtClean="0"/>
              <a:t>Integration of other academic collaboration and publication tools into EBIHCF </a:t>
            </a:r>
          </a:p>
          <a:p>
            <a:pPr lvl="1" eaLnBrk="1" hangingPunct="1"/>
            <a:r>
              <a:rPr lang="en-US" dirty="0" smtClean="0"/>
              <a:t>e.g. Bibsonomy integration</a:t>
            </a:r>
          </a:p>
          <a:p>
            <a:pPr eaLnBrk="1" hangingPunct="1"/>
            <a:r>
              <a:rPr lang="en-US" dirty="0" smtClean="0"/>
              <a:t>From a single storage of metadata to distributed storages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D6BBF-B5C3-4BD1-97B8-6EDAC14149D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D0667-A5B2-4CDA-AACB-8A29C3CA9C74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Publications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r>
              <a:rPr lang="en-US" sz="2400" dirty="0" smtClean="0"/>
              <a:t>Book Chapters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Web 2.0 for Grids and e-Science</a:t>
            </a:r>
            <a:r>
              <a:rPr lang="en-US" sz="1500" dirty="0" smtClean="0"/>
              <a:t>; Geoffrey C. Fox, Rajarshi Guha, Donald F. McMullen, </a:t>
            </a:r>
            <a:r>
              <a:rPr lang="en-US" sz="1500" i="1" dirty="0" smtClean="0"/>
              <a:t>Ahmet Fatih Mustacoglu</a:t>
            </a:r>
            <a:r>
              <a:rPr lang="en-US" sz="1500" dirty="0" smtClean="0"/>
              <a:t>, Marlon E. Pierce, Ahmet E. Topcu, David J. Wild. Published by Springer, 2007 - Grid Enabled Remote Instrumentation (Chapter: Web 2.0 for Grids and e-Science)</a:t>
            </a:r>
            <a:endParaRPr lang="en-US" sz="1500" b="1" dirty="0" smtClean="0"/>
          </a:p>
          <a:p>
            <a:r>
              <a:rPr lang="en-US" sz="2400" dirty="0" smtClean="0"/>
              <a:t>Publications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Hybrid Consistency Framework for Distributed Annotation Records in a Collaborative Environment; </a:t>
            </a:r>
            <a:r>
              <a:rPr lang="en-US" sz="1500" i="1" dirty="0" smtClean="0"/>
              <a:t>Ahmet Fatih Mustacoglu</a:t>
            </a:r>
            <a:r>
              <a:rPr lang="en-US" sz="1500" dirty="0" smtClean="0"/>
              <a:t> and Geoffrey Fox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Web 2.0 for E-Science Environments Keynote Presentation</a:t>
            </a:r>
            <a:r>
              <a:rPr lang="en-US" sz="1500" dirty="0" smtClean="0"/>
              <a:t>; </a:t>
            </a:r>
            <a:r>
              <a:rPr lang="fr-FR" sz="1500" dirty="0" smtClean="0"/>
              <a:t>Geoffrey C. Fox, Marlon E. Pierce, </a:t>
            </a:r>
            <a:r>
              <a:rPr lang="fr-FR" sz="1500" i="1" dirty="0" smtClean="0"/>
              <a:t>Ahmet Fatih Mustacoglu</a:t>
            </a:r>
            <a:r>
              <a:rPr lang="fr-FR" sz="1500" dirty="0" smtClean="0"/>
              <a:t>, Ahmet E. Topcu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Integration of Collaborative Information Systems in Web 2.0</a:t>
            </a:r>
            <a:r>
              <a:rPr lang="en-US" sz="1500" dirty="0" smtClean="0"/>
              <a:t>; Ahmet E. Topcu,</a:t>
            </a:r>
            <a:r>
              <a:rPr lang="en-US" sz="1500" i="1" dirty="0" smtClean="0"/>
              <a:t> Ahmet Fatih Mustacoglu</a:t>
            </a:r>
            <a:r>
              <a:rPr lang="en-US" sz="1500" dirty="0" smtClean="0"/>
              <a:t>, Geoffrey Fox, Aurel Cami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SRG: A Digital Document-Enhanced Service Oriented Research Grid</a:t>
            </a:r>
            <a:r>
              <a:rPr lang="en-US" sz="1500" dirty="0" smtClean="0"/>
              <a:t>; Geoffrey Fox,</a:t>
            </a:r>
            <a:r>
              <a:rPr lang="en-US" sz="1500" i="1" dirty="0" smtClean="0"/>
              <a:t> Ahmet Fatih Mustacoglu</a:t>
            </a:r>
            <a:r>
              <a:rPr lang="en-US" sz="1500" dirty="0" smtClean="0"/>
              <a:t>, Ahmet E. Topcu, Aurel Cami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AJAX Integration Approach for Collaborative Calendar-Server Web Services</a:t>
            </a:r>
            <a:r>
              <a:rPr lang="en-US" sz="1500" dirty="0" smtClean="0"/>
              <a:t>; </a:t>
            </a:r>
            <a:r>
              <a:rPr lang="en-US" sz="1500" i="1" dirty="0" smtClean="0"/>
              <a:t>Ahmet Fatih Mustacoglu</a:t>
            </a:r>
            <a:r>
              <a:rPr lang="en-US" sz="1500" dirty="0" smtClean="0"/>
              <a:t>, Geoffrey Fox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en-US" sz="1500" b="1" dirty="0" smtClean="0"/>
              <a:t>A Novel Event-Based Consistency Model for Supporting Collaborative Cyberinfrastructure Based Scientific Research</a:t>
            </a:r>
            <a:r>
              <a:rPr lang="en-US" sz="1500" dirty="0" smtClean="0"/>
              <a:t>; </a:t>
            </a:r>
            <a:r>
              <a:rPr lang="fr-FR" sz="1500" i="1" dirty="0" smtClean="0"/>
              <a:t>Ahmet Fatih Mustacoglu</a:t>
            </a:r>
            <a:r>
              <a:rPr lang="fr-FR" sz="1500" dirty="0" smtClean="0"/>
              <a:t>, Ahmet E. Topcu, Aurel Cami, Geoffrey Fox </a:t>
            </a:r>
          </a:p>
          <a:p>
            <a:pPr marL="800100" lvl="1" indent="-342900">
              <a:buClr>
                <a:srgbClr val="0000CC"/>
              </a:buClr>
              <a:buFont typeface="Calibri" pitchFamily="34" charset="0"/>
              <a:buAutoNum type="arabicPeriod"/>
            </a:pPr>
            <a:r>
              <a:rPr lang="fr-FR" sz="1500" b="1" dirty="0" smtClean="0"/>
              <a:t>iCalendar (RFC2445) Compatible Collaborative Calendar-Server Services</a:t>
            </a:r>
            <a:r>
              <a:rPr lang="fr-FR" sz="1500" dirty="0" smtClean="0"/>
              <a:t>; </a:t>
            </a:r>
            <a:r>
              <a:rPr lang="en-US" sz="1500" i="1" dirty="0" smtClean="0"/>
              <a:t>Ahmet Fatih Mustacoglu</a:t>
            </a:r>
            <a:r>
              <a:rPr lang="en-US" sz="1500" dirty="0" smtClean="0"/>
              <a:t>, Wenjun Wu, Geoffrey Fox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5D87059-15DD-4FDD-BDAC-F99526CAF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16675"/>
            <a:ext cx="2133600" cy="365125"/>
          </a:xfrm>
        </p:spPr>
        <p:txBody>
          <a:bodyPr/>
          <a:lstStyle/>
          <a:p>
            <a:pPr>
              <a:defRPr/>
            </a:pPr>
            <a:fld id="{B981AF26-E129-428A-894F-1E7639740599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Tools for Annotation and Sharing Publications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They are used for:</a:t>
            </a:r>
          </a:p>
          <a:p>
            <a:pPr lvl="1" eaLnBrk="1" hangingPunct="1"/>
            <a:r>
              <a:rPr lang="en-US" sz="2400" dirty="0" smtClean="0"/>
              <a:t>Collecting data and metadata</a:t>
            </a:r>
          </a:p>
          <a:p>
            <a:pPr lvl="1" eaLnBrk="1" hangingPunct="1"/>
            <a:r>
              <a:rPr lang="en-US" sz="2400" dirty="0" smtClean="0"/>
              <a:t>Annotating data</a:t>
            </a:r>
          </a:p>
          <a:p>
            <a:pPr lvl="1" eaLnBrk="1" hangingPunct="1"/>
            <a:r>
              <a:rPr lang="en-US" sz="2400" dirty="0" smtClean="0"/>
              <a:t>Sharing papers</a:t>
            </a:r>
          </a:p>
          <a:p>
            <a:pPr eaLnBrk="1" hangingPunct="1"/>
            <a:r>
              <a:rPr lang="en-US" sz="2800" dirty="0" smtClean="0"/>
              <a:t>Limitations of these tools:</a:t>
            </a:r>
          </a:p>
          <a:p>
            <a:pPr lvl="1" eaLnBrk="1" hangingPunct="1"/>
            <a:r>
              <a:rPr lang="en-US" sz="2400" dirty="0" smtClean="0"/>
              <a:t>Different and limited metadata storage</a:t>
            </a:r>
          </a:p>
          <a:p>
            <a:pPr lvl="1" eaLnBrk="1" hangingPunct="1"/>
            <a:r>
              <a:rPr lang="en-US" sz="2400" dirty="0" smtClean="0"/>
              <a:t>Need to enter same entry to each tool</a:t>
            </a:r>
          </a:p>
          <a:p>
            <a:pPr lvl="1" eaLnBrk="1" hangingPunct="1"/>
            <a:r>
              <a:rPr lang="en-US" sz="2400" dirty="0" smtClean="0"/>
              <a:t>No timing information for updated records</a:t>
            </a:r>
          </a:p>
          <a:p>
            <a:pPr lvl="1" eaLnBrk="1" hangingPunct="1"/>
            <a:r>
              <a:rPr lang="en-US" sz="2400" dirty="0" smtClean="0"/>
              <a:t>Lack of ability to transfer data between tools</a:t>
            </a:r>
          </a:p>
          <a:p>
            <a:pPr lvl="1" eaLnBrk="1" hangingPunct="1"/>
            <a:r>
              <a:rPr lang="en-US" sz="2400" dirty="0" smtClean="0"/>
              <a:t>Lack of services to extract and import data into a repository</a:t>
            </a:r>
          </a:p>
          <a:p>
            <a:pPr lvl="1" eaLnBrk="1" hangingPunct="1"/>
            <a:r>
              <a:rPr lang="en-US" sz="2400" dirty="0" smtClean="0"/>
              <a:t>Lack of services to upload data from a repository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558D8-9B5D-4DBC-A30B-2F77674425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58BC-C47F-40C1-8312-E73A394A089D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Motivations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Numerous annotation tools, different and limited metadata storage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Multiple instances of metadata about the same document</a:t>
            </a:r>
          </a:p>
          <a:p>
            <a:pPr eaLnBrk="1" hangingPunct="1"/>
            <a:r>
              <a:rPr lang="en-US" sz="2800" dirty="0" smtClean="0"/>
              <a:t>No time-stamp info for updated records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dirty="0" smtClean="0"/>
              <a:t>Causing inconsistencies</a:t>
            </a:r>
          </a:p>
          <a:p>
            <a:pPr eaLnBrk="1" hangingPunct="1"/>
            <a:r>
              <a:rPr lang="en-US" sz="2800" dirty="0" smtClean="0"/>
              <a:t>Lack of interoperability between annotation sites</a:t>
            </a:r>
          </a:p>
          <a:p>
            <a:pPr lvl="1" eaLnBrk="1" hangingPunct="1"/>
            <a:r>
              <a:rPr lang="en-US" sz="2400" dirty="0" smtClean="0"/>
              <a:t>Applying service-based architecture to annotation systems</a:t>
            </a:r>
          </a:p>
          <a:p>
            <a:pPr eaLnBrk="1" hangingPunct="1"/>
            <a:r>
              <a:rPr lang="en-US" sz="2800" dirty="0" smtClean="0"/>
              <a:t>Using existing tools and their services with added capabilities for scientific research</a:t>
            </a:r>
          </a:p>
          <a:p>
            <a:pPr lvl="1" eaLnBrk="1" hangingPunct="1"/>
            <a:r>
              <a:rPr lang="en-US" sz="2400" dirty="0" smtClean="0"/>
              <a:t>Management of metadata coming from different sources</a:t>
            </a:r>
          </a:p>
          <a:p>
            <a:pPr eaLnBrk="1" hangingPunct="1"/>
            <a:r>
              <a:rPr lang="en-US" sz="2800" dirty="0" smtClean="0"/>
              <a:t>Missing services </a:t>
            </a:r>
          </a:p>
          <a:p>
            <a:pPr lvl="1" eaLnBrk="1" hangingPunct="1"/>
            <a:r>
              <a:rPr lang="en-US" sz="2400" dirty="0" smtClean="0"/>
              <a:t>Upload and extract metadata from/to a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21EE6-D199-443E-BC6D-15CA71C26B6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4425-DB9E-4BC1-A7EB-C846E5AD4E84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Research Issues 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Need an infrastructure to manage metadata</a:t>
            </a:r>
          </a:p>
          <a:p>
            <a:pPr lvl="1" eaLnBrk="1" hangingPunct="1"/>
            <a:r>
              <a:rPr lang="en-US" sz="2400" dirty="0" smtClean="0"/>
              <a:t>Dealing with metadata coming from several sources</a:t>
            </a:r>
          </a:p>
          <a:p>
            <a:pPr lvl="1" eaLnBrk="1" hangingPunct="1"/>
            <a:r>
              <a:rPr lang="en-US" sz="2400" dirty="0" smtClean="0"/>
              <a:t>Issues with using annotation tools and their services with added capabilities </a:t>
            </a:r>
          </a:p>
          <a:p>
            <a:pPr lvl="2" eaLnBrk="1" hangingPunct="1"/>
            <a:r>
              <a:rPr lang="en-US" sz="2000" dirty="0" smtClean="0"/>
              <a:t>Extract and upload data to/from tools</a:t>
            </a:r>
          </a:p>
          <a:p>
            <a:pPr lvl="1" eaLnBrk="1" hangingPunct="1"/>
            <a:r>
              <a:rPr lang="en-US" sz="2400" dirty="0" smtClean="0"/>
              <a:t>More metadata support for documents</a:t>
            </a:r>
          </a:p>
          <a:p>
            <a:pPr lvl="1" eaLnBrk="1" hangingPunct="1"/>
            <a:r>
              <a:rPr lang="en-US" sz="2400" dirty="0" smtClean="0"/>
              <a:t>Providing communication between annotation tools </a:t>
            </a:r>
          </a:p>
          <a:p>
            <a:pPr lvl="1" eaLnBrk="1" hangingPunct="1"/>
            <a:r>
              <a:rPr lang="en-US" sz="2400" dirty="0" smtClean="0"/>
              <a:t>Issues with document tracking and access to previous versions of </a:t>
            </a:r>
            <a:r>
              <a:rPr lang="en-US" sz="2400" dirty="0" smtClean="0"/>
              <a:t>documents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Consistency </a:t>
            </a:r>
            <a:r>
              <a:rPr lang="en-US" sz="2800" dirty="0" smtClean="0"/>
              <a:t>Enforcement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Issues with maintaining consistency </a:t>
            </a:r>
            <a:r>
              <a:rPr lang="en-US" sz="2400" dirty="0" smtClean="0"/>
              <a:t>between copies of a record stored at various annotation tools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45E42-C9A1-4B59-A302-AF89D7C9D8D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7D219-9001-403D-A0A6-8F6532B85396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Research Issues II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Scalability</a:t>
            </a:r>
          </a:p>
          <a:p>
            <a:pPr lvl="1" eaLnBrk="1" hangingPunct="1"/>
            <a:r>
              <a:rPr lang="en-US" dirty="0" smtClean="0"/>
              <a:t>Increased input to be processed</a:t>
            </a:r>
            <a:endParaRPr lang="en-US" dirty="0" smtClean="0"/>
          </a:p>
          <a:p>
            <a:pPr lvl="1" eaLnBrk="1" hangingPunct="1"/>
            <a:r>
              <a:rPr lang="en-US" dirty="0" smtClean="0"/>
              <a:t>Increased message rate per second</a:t>
            </a:r>
          </a:p>
          <a:p>
            <a:pPr eaLnBrk="1" hangingPunct="1"/>
            <a:r>
              <a:rPr lang="en-US" sz="3600" dirty="0" smtClean="0"/>
              <a:t>Flexibility and Extensibility </a:t>
            </a:r>
          </a:p>
          <a:p>
            <a:pPr lvl="1" eaLnBrk="1" hangingPunct="1"/>
            <a:r>
              <a:rPr lang="en-US" dirty="0" smtClean="0"/>
              <a:t>Interoperable with other clients</a:t>
            </a:r>
          </a:p>
          <a:p>
            <a:pPr lvl="1" eaLnBrk="1" hangingPunct="1"/>
            <a:r>
              <a:rPr lang="en-US" dirty="0" smtClean="0"/>
              <a:t>Ease of integrating an annotation tool</a:t>
            </a:r>
          </a:p>
          <a:p>
            <a:pPr eaLnBrk="1" hangingPunct="1"/>
            <a:r>
              <a:rPr lang="en-US" sz="3600" dirty="0" smtClean="0"/>
              <a:t>Performance</a:t>
            </a:r>
          </a:p>
          <a:p>
            <a:pPr lvl="1" eaLnBrk="1" hangingPunct="1"/>
            <a:r>
              <a:rPr lang="en-US" dirty="0" smtClean="0"/>
              <a:t>The number of integrated annotation tools</a:t>
            </a:r>
          </a:p>
          <a:p>
            <a:pPr lvl="1" eaLnBrk="1" hangingPunct="1"/>
            <a:r>
              <a:rPr lang="en-US" dirty="0" smtClean="0"/>
              <a:t>Best consistency interval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pPr>
              <a:defRPr/>
            </a:pPr>
            <a:fld id="{CC25240E-BA8B-4162-B5B0-9F8C20329FB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pPr>
              <a:defRPr/>
            </a:pPr>
            <a:fld id="{386B2297-F079-4EAE-81F1-E448274C2F39}" type="datetime1">
              <a:rPr lang="en-US" smtClean="0"/>
              <a:pPr>
                <a:defRPr/>
              </a:pPr>
              <a:t>4/18/2008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"/>
            <a:ext cx="61722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</p:spPr>
        <p:txBody>
          <a:bodyPr/>
          <a:lstStyle/>
          <a:p>
            <a:pPr>
              <a:defRPr/>
            </a:pPr>
            <a:fld id="{1F5E669B-92F2-4A13-BF4E-5D76856CD61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3124200" cy="609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b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(EBIHCF)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11C91-591E-4820-A51C-B4E25718C967}" type="datetime1">
              <a:rPr lang="en-US" smtClean="0"/>
              <a:pPr>
                <a:defRPr/>
              </a:pPr>
              <a:t>4/18/2008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Event-based Infrastructure and Hybrid Consistency Framework</a:t>
            </a:r>
            <a:r>
              <a:rPr lang="en-US" dirty="0" smtClean="0"/>
              <a:t>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r>
              <a:rPr lang="en-US" dirty="0" smtClean="0"/>
              <a:t>Key Concepts:</a:t>
            </a:r>
          </a:p>
          <a:p>
            <a:pPr lvl="1"/>
            <a:r>
              <a:rPr lang="en-US" dirty="0" smtClean="0"/>
              <a:t>Distributed Annotation Record (DAR): Collection of metadata stored at an annotation tool.</a:t>
            </a:r>
          </a:p>
          <a:p>
            <a:pPr lvl="1"/>
            <a:r>
              <a:rPr lang="en-US" dirty="0" smtClean="0"/>
              <a:t>Digital Entity (DE): A digital collection of metadata for a citation stored in a system database forms a primary copy of a DAR.</a:t>
            </a:r>
          </a:p>
          <a:p>
            <a:pPr lvl="1"/>
            <a:r>
              <a:rPr lang="en-US" dirty="0" smtClean="0"/>
              <a:t>Event: A time-stamped action on a digital entity</a:t>
            </a:r>
          </a:p>
          <a:p>
            <a:pPr lvl="2"/>
            <a:r>
              <a:rPr lang="en-US" dirty="0" smtClean="0"/>
              <a:t>Major Events:</a:t>
            </a:r>
          </a:p>
          <a:p>
            <a:pPr lvl="3"/>
            <a:r>
              <a:rPr lang="en-US" dirty="0" smtClean="0"/>
              <a:t>Insertion or deletion of a digital entity</a:t>
            </a:r>
          </a:p>
          <a:p>
            <a:pPr lvl="2"/>
            <a:r>
              <a:rPr lang="en-US" dirty="0" smtClean="0"/>
              <a:t>Minor Events:</a:t>
            </a:r>
          </a:p>
          <a:p>
            <a:pPr lvl="3"/>
            <a:r>
              <a:rPr lang="en-US" dirty="0" smtClean="0"/>
              <a:t>Modifications to an existing digital entity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89AB33-D4A3-47B4-83AA-BC54862923F7}" type="datetime1">
              <a:rPr lang="en-US" smtClean="0"/>
              <a:pPr>
                <a:defRPr/>
              </a:pPr>
              <a:t>4/18/2008</a:t>
            </a:fld>
            <a:endParaRPr lang="en-US" dirty="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Ahmet Fatih Mustacoglu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3D51-45F5-4143-860F-B5265EDA2C9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32498</TotalTime>
  <Words>2190</Words>
  <Application>Microsoft Office PowerPoint</Application>
  <PresentationFormat>On-screen Show (4:3)</PresentationFormat>
  <Paragraphs>385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Event-Based Infrastructure for Reconciling Distributed Annotation Records</vt:lpstr>
      <vt:lpstr>Outline</vt:lpstr>
      <vt:lpstr>Online Collaboration</vt:lpstr>
      <vt:lpstr>Tools for Annotation and Sharing Publications</vt:lpstr>
      <vt:lpstr>Motivations </vt:lpstr>
      <vt:lpstr>Research Issues I</vt:lpstr>
      <vt:lpstr>Research Issues II</vt:lpstr>
      <vt:lpstr>Event-based Infrastructure and Hybrid Consistency Framework (EBIHCF)</vt:lpstr>
      <vt:lpstr>Event-based Infrastructure and Hybrid Consistency Framework </vt:lpstr>
      <vt:lpstr>Event-based Infrastructure and Hybrid Consistency Framework</vt:lpstr>
      <vt:lpstr>Event-based Infrastructure and Hybrid Consistency Framework (EBIHCF)</vt:lpstr>
      <vt:lpstr>Communication Manager</vt:lpstr>
      <vt:lpstr>Communication Manager</vt:lpstr>
      <vt:lpstr>Gateway</vt:lpstr>
      <vt:lpstr>Event-based Infrastructure and Hybrid Consistency Framework (EBIHCF)</vt:lpstr>
      <vt:lpstr>Annotation Tools Update Manager</vt:lpstr>
      <vt:lpstr>Event-based Infrastructure and Hybrid Consistency Framework (EBIHCF)</vt:lpstr>
      <vt:lpstr>Digital Entity Manager</vt:lpstr>
      <vt:lpstr>Summary of Event-Based Infrastructure and Hybrid Consistency Framework</vt:lpstr>
      <vt:lpstr>Benchmarks</vt:lpstr>
      <vt:lpstr>Benchmark - Environments</vt:lpstr>
      <vt:lpstr>Benchmarks - Performance I </vt:lpstr>
      <vt:lpstr>Benchmark I- Performance II</vt:lpstr>
      <vt:lpstr>Benchmark I- Performance III</vt:lpstr>
      <vt:lpstr>Benchmark II- Scalability I</vt:lpstr>
      <vt:lpstr>Benchmark II- Scalability II</vt:lpstr>
      <vt:lpstr>Benchmark II- Scalability III</vt:lpstr>
      <vt:lpstr>Benchmark III- Consistency Maintenance I</vt:lpstr>
      <vt:lpstr>Benchmark III-Consistency Maintenance II</vt:lpstr>
      <vt:lpstr>Benchmark III-Consistency Maintenance III</vt:lpstr>
      <vt:lpstr>Contributions</vt:lpstr>
      <vt:lpstr>Future Works</vt:lpstr>
      <vt:lpstr>Publications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Event-based Infrastructure for Reconciling Distributed Annotation Records</dc:title>
  <dc:subject>Thesis Practice Talk</dc:subject>
  <dc:creator>Ahmet Fatih Mustacoglu</dc:creator>
  <cp:lastModifiedBy> home</cp:lastModifiedBy>
  <cp:revision>1395</cp:revision>
  <dcterms:created xsi:type="dcterms:W3CDTF">2006-11-29T22:48:58Z</dcterms:created>
  <dcterms:modified xsi:type="dcterms:W3CDTF">2008-04-18T13:30:39Z</dcterms:modified>
</cp:coreProperties>
</file>