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2"/>
  </p:sldMasterIdLst>
  <p:notesMasterIdLst>
    <p:notesMasterId r:id="rId46"/>
  </p:notesMasterIdLst>
  <p:sldIdLst>
    <p:sldId id="265" r:id="rId3"/>
    <p:sldId id="298" r:id="rId4"/>
    <p:sldId id="626" r:id="rId5"/>
    <p:sldId id="314" r:id="rId6"/>
    <p:sldId id="297" r:id="rId7"/>
    <p:sldId id="633" r:id="rId8"/>
    <p:sldId id="634" r:id="rId9"/>
    <p:sldId id="556" r:id="rId10"/>
    <p:sldId id="300" r:id="rId11"/>
    <p:sldId id="631" r:id="rId12"/>
    <p:sldId id="632" r:id="rId13"/>
    <p:sldId id="635" r:id="rId14"/>
    <p:sldId id="637" r:id="rId15"/>
    <p:sldId id="638" r:id="rId16"/>
    <p:sldId id="607" r:id="rId17"/>
    <p:sldId id="627" r:id="rId18"/>
    <p:sldId id="628" r:id="rId19"/>
    <p:sldId id="629" r:id="rId20"/>
    <p:sldId id="630" r:id="rId21"/>
    <p:sldId id="639" r:id="rId22"/>
    <p:sldId id="643" r:id="rId23"/>
    <p:sldId id="644" r:id="rId24"/>
    <p:sldId id="618" r:id="rId25"/>
    <p:sldId id="617" r:id="rId26"/>
    <p:sldId id="592" r:id="rId27"/>
    <p:sldId id="595" r:id="rId28"/>
    <p:sldId id="598" r:id="rId29"/>
    <p:sldId id="462" r:id="rId30"/>
    <p:sldId id="658" r:id="rId31"/>
    <p:sldId id="659" r:id="rId32"/>
    <p:sldId id="660" r:id="rId33"/>
    <p:sldId id="661" r:id="rId34"/>
    <p:sldId id="653" r:id="rId35"/>
    <p:sldId id="654" r:id="rId36"/>
    <p:sldId id="655" r:id="rId37"/>
    <p:sldId id="645" r:id="rId38"/>
    <p:sldId id="646" r:id="rId39"/>
    <p:sldId id="647" r:id="rId40"/>
    <p:sldId id="648" r:id="rId41"/>
    <p:sldId id="649" r:id="rId42"/>
    <p:sldId id="650" r:id="rId43"/>
    <p:sldId id="651" r:id="rId44"/>
    <p:sldId id="652" r:id="rId45"/>
  </p:sldIdLst>
  <p:sldSz cx="9144000" cy="6858000" type="screen4x3"/>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CA"/>
    <a:srgbClr val="F9F90F"/>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466" autoAdjust="0"/>
    <p:restoredTop sz="96086" autoAdjust="0"/>
  </p:normalViewPr>
  <p:slideViewPr>
    <p:cSldViewPr snapToGrid="0" snapToObjects="1">
      <p:cViewPr varScale="1">
        <p:scale>
          <a:sx n="122" d="100"/>
          <a:sy n="122" d="100"/>
        </p:scale>
        <p:origin x="-130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12/15/2014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411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16</a:t>
            </a:fld>
            <a:endParaRPr lang="en-US"/>
          </a:p>
        </p:txBody>
      </p:sp>
    </p:spTree>
    <p:extLst>
      <p:ext uri="{BB962C8B-B14F-4D97-AF65-F5344CB8AC3E}">
        <p14:creationId xmlns:p14="http://schemas.microsoft.com/office/powerpoint/2010/main" val="89821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31</a:t>
            </a:fld>
            <a:endParaRPr lang="en-US"/>
          </a:p>
        </p:txBody>
      </p:sp>
    </p:spTree>
    <p:extLst>
      <p:ext uri="{BB962C8B-B14F-4D97-AF65-F5344CB8AC3E}">
        <p14:creationId xmlns:p14="http://schemas.microsoft.com/office/powerpoint/2010/main" val="2999152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4495329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1622758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ignature Left">
    <p:spTree>
      <p:nvGrpSpPr>
        <p:cNvPr id="1" name=""/>
        <p:cNvGrpSpPr/>
        <p:nvPr/>
      </p:nvGrpSpPr>
      <p:grpSpPr>
        <a:xfrm>
          <a:off x="0" y="0"/>
          <a:ext cx="0" cy="0"/>
          <a:chOff x="0" y="0"/>
          <a:chExt cx="0" cy="0"/>
        </a:xfrm>
      </p:grpSpPr>
      <p:sp>
        <p:nvSpPr>
          <p:cNvPr id="2"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37736674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0923151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31392710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304245" y="6253713"/>
            <a:ext cx="839755"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218210646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39938977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2" descr="Supercomputing-Background-1.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309582444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660"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bigdatawg.nist.gov/V1_output_docs.php" TargetMode="External"/><Relationship Id="rId2" Type="http://schemas.openxmlformats.org/officeDocument/2006/relationships/hyperlink" Target="http://bigdatawg.nist.gov/usecase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7784"/>
            <a:ext cx="9144000" cy="1470025"/>
          </a:xfrm>
        </p:spPr>
        <p:txBody>
          <a:bodyPr>
            <a:noAutofit/>
          </a:bodyPr>
          <a:lstStyle/>
          <a:p>
            <a:pPr algn="ctr"/>
            <a:r>
              <a:rPr lang="en-US" sz="4800" b="1" dirty="0"/>
              <a:t>Integrating the Apache </a:t>
            </a:r>
            <a:r>
              <a:rPr lang="en-US" sz="4800" b="1" dirty="0" smtClean="0"/>
              <a:t>Stack </a:t>
            </a:r>
            <a:r>
              <a:rPr lang="en-US" sz="4800" b="1" dirty="0"/>
              <a:t>with HPC for Big Data </a:t>
            </a:r>
            <a:endParaRPr lang="en-US" sz="4800" b="1" dirty="0"/>
          </a:p>
        </p:txBody>
      </p:sp>
      <p:sp>
        <p:nvSpPr>
          <p:cNvPr id="3" name="Subtitle 2"/>
          <p:cNvSpPr>
            <a:spLocks noGrp="1"/>
          </p:cNvSpPr>
          <p:nvPr>
            <p:ph type="subTitle" idx="1"/>
          </p:nvPr>
        </p:nvSpPr>
        <p:spPr>
          <a:xfrm>
            <a:off x="0" y="1898474"/>
            <a:ext cx="9144000" cy="1617744"/>
          </a:xfrm>
        </p:spPr>
        <p:txBody>
          <a:bodyPr>
            <a:noAutofit/>
          </a:bodyPr>
          <a:lstStyle/>
          <a:p>
            <a:r>
              <a:rPr lang="en-US" sz="2400" b="1" dirty="0" smtClean="0">
                <a:solidFill>
                  <a:schemeClr val="tx1">
                    <a:lumMod val="75000"/>
                    <a:lumOff val="25000"/>
                  </a:schemeClr>
                </a:solidFill>
              </a:rPr>
              <a:t>AGU Session: Leveraging </a:t>
            </a:r>
            <a:r>
              <a:rPr lang="en-US" sz="2400" b="1" dirty="0">
                <a:solidFill>
                  <a:schemeClr val="tx1">
                    <a:lumMod val="75000"/>
                    <a:lumOff val="25000"/>
                  </a:schemeClr>
                </a:solidFill>
              </a:rPr>
              <a:t>Enabling Technologies and Architectures to Enable Data Intensive Science </a:t>
            </a:r>
            <a:r>
              <a:rPr lang="en-US" sz="2400" b="1" dirty="0" smtClean="0">
                <a:solidFill>
                  <a:schemeClr val="tx1">
                    <a:lumMod val="75000"/>
                    <a:lumOff val="25000"/>
                  </a:schemeClr>
                </a:solidFill>
              </a:rPr>
              <a:t>II</a:t>
            </a:r>
          </a:p>
          <a:p>
            <a:r>
              <a:rPr lang="en-US" sz="2400" b="1" dirty="0" err="1" smtClean="0">
                <a:solidFill>
                  <a:schemeClr val="tx1">
                    <a:lumMod val="75000"/>
                    <a:lumOff val="25000"/>
                  </a:schemeClr>
                </a:solidFill>
              </a:rPr>
              <a:t>Moscone</a:t>
            </a:r>
            <a:r>
              <a:rPr lang="en-US" sz="2400" b="1" dirty="0" smtClean="0">
                <a:solidFill>
                  <a:schemeClr val="tx1">
                    <a:lumMod val="75000"/>
                    <a:lumOff val="25000"/>
                  </a:schemeClr>
                </a:solidFill>
              </a:rPr>
              <a:t> Convention Center, San </a:t>
            </a:r>
            <a:r>
              <a:rPr lang="en-US" sz="2400" b="1" dirty="0">
                <a:solidFill>
                  <a:schemeClr val="tx1">
                    <a:lumMod val="75000"/>
                    <a:lumOff val="25000"/>
                  </a:schemeClr>
                </a:solidFill>
              </a:rPr>
              <a:t>Francisco</a:t>
            </a:r>
            <a:r>
              <a:rPr lang="en-US" sz="2400" dirty="0" smtClean="0"/>
              <a:t/>
            </a:r>
            <a:br>
              <a:rPr lang="en-US" sz="2400" dirty="0" smtClean="0"/>
            </a:br>
            <a:r>
              <a:rPr lang="en-US" sz="2400" b="1" dirty="0" smtClean="0">
                <a:solidFill>
                  <a:schemeClr val="tx1">
                    <a:lumMod val="75000"/>
                    <a:lumOff val="25000"/>
                  </a:schemeClr>
                </a:solidFill>
              </a:rPr>
              <a:t>December </a:t>
            </a:r>
            <a:r>
              <a:rPr lang="en-US" sz="2400" b="1" dirty="0" smtClean="0">
                <a:solidFill>
                  <a:schemeClr val="tx1">
                    <a:lumMod val="75000"/>
                    <a:lumOff val="25000"/>
                  </a:schemeClr>
                </a:solidFill>
              </a:rPr>
              <a:t>16 2014</a:t>
            </a:r>
            <a:endParaRPr lang="it-IT" sz="2400" b="1" dirty="0">
              <a:solidFill>
                <a:schemeClr val="tx1">
                  <a:lumMod val="75000"/>
                  <a:lumOff val="25000"/>
                </a:schemeClr>
              </a:solidFill>
            </a:endParaRPr>
          </a:p>
        </p:txBody>
      </p:sp>
      <p:sp>
        <p:nvSpPr>
          <p:cNvPr id="5" name="Subtitle 2"/>
          <p:cNvSpPr txBox="1">
            <a:spLocks/>
          </p:cNvSpPr>
          <p:nvPr/>
        </p:nvSpPr>
        <p:spPr>
          <a:xfrm>
            <a:off x="0" y="3615129"/>
            <a:ext cx="9144000" cy="2468801"/>
          </a:xfrm>
          <a:prstGeom prst="rect">
            <a:avLst/>
          </a:prstGeom>
        </p:spPr>
        <p:txBody>
          <a:bodyPr vert="horz" lIns="91440" tIns="45720" rIns="91440" bIns="45720" rtlCol="0">
            <a:normAutofit/>
          </a:bodyPr>
          <a:lstStyle/>
          <a:p>
            <a:pPr algn="ctr">
              <a:spcBef>
                <a:spcPct val="20000"/>
              </a:spcBef>
              <a:defRPr/>
            </a:pPr>
            <a:r>
              <a:rPr lang="en-US" sz="2400" b="1" dirty="0" smtClean="0">
                <a:solidFill>
                  <a:prstClr val="black"/>
                </a:solidFill>
                <a:cs typeface="Times New Roman" pitchFamily="18" charset="0"/>
              </a:rPr>
              <a:t>Geoffrey </a:t>
            </a:r>
            <a:r>
              <a:rPr lang="en-US" sz="2400" b="1" dirty="0">
                <a:solidFill>
                  <a:prstClr val="black"/>
                </a:solidFill>
                <a:cs typeface="Times New Roman" pitchFamily="18" charset="0"/>
              </a:rPr>
              <a:t>Fox, Judy </a:t>
            </a:r>
            <a:r>
              <a:rPr lang="en-US" sz="2400" b="1" dirty="0" err="1" smtClean="0">
                <a:solidFill>
                  <a:prstClr val="black"/>
                </a:solidFill>
                <a:cs typeface="Times New Roman" pitchFamily="18" charset="0"/>
              </a:rPr>
              <a:t>Qiu</a:t>
            </a:r>
            <a:r>
              <a:rPr lang="en-US" sz="2400" b="1" dirty="0" smtClean="0">
                <a:solidFill>
                  <a:prstClr val="black"/>
                </a:solidFill>
                <a:cs typeface="Times New Roman" pitchFamily="18" charset="0"/>
              </a:rPr>
              <a:t>, </a:t>
            </a:r>
            <a:r>
              <a:rPr lang="en-US" sz="2400" b="1" dirty="0" err="1" smtClean="0">
                <a:solidFill>
                  <a:prstClr val="black"/>
                </a:solidFill>
                <a:cs typeface="Times New Roman" pitchFamily="18" charset="0"/>
              </a:rPr>
              <a:t>Shantenu</a:t>
            </a:r>
            <a:r>
              <a:rPr lang="en-US" sz="2400" b="1" dirty="0" smtClean="0">
                <a:solidFill>
                  <a:prstClr val="black"/>
                </a:solidFill>
                <a:cs typeface="Times New Roman" pitchFamily="18" charset="0"/>
              </a:rPr>
              <a:t> </a:t>
            </a:r>
            <a:r>
              <a:rPr lang="en-US" sz="2400" b="1" dirty="0" err="1">
                <a:solidFill>
                  <a:prstClr val="black"/>
                </a:solidFill>
                <a:cs typeface="Times New Roman" pitchFamily="18" charset="0"/>
              </a:rPr>
              <a:t>Jha</a:t>
            </a:r>
            <a:r>
              <a:rPr lang="en-US" sz="2400" b="1" dirty="0">
                <a:solidFill>
                  <a:prstClr val="black"/>
                </a:solidFill>
                <a:cs typeface="Times New Roman" pitchFamily="18" charset="0"/>
              </a:rPr>
              <a:t> </a:t>
            </a:r>
            <a:endParaRPr lang="en-US" sz="2400" b="1" dirty="0" smtClean="0">
              <a:solidFill>
                <a:prstClr val="black"/>
              </a:solidFill>
              <a:cs typeface="Times New Roman" pitchFamily="18" charset="0"/>
            </a:endParaRP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t>1</a:t>
            </a:fld>
            <a:endParaRPr lang="en-US" dirty="0"/>
          </a:p>
        </p:txBody>
      </p:sp>
    </p:spTree>
    <p:extLst>
      <p:ext uri="{BB962C8B-B14F-4D97-AF65-F5344CB8AC3E}">
        <p14:creationId xmlns:p14="http://schemas.microsoft.com/office/powerpoint/2010/main" val="370690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842"/>
            <a:ext cx="9144000" cy="914400"/>
          </a:xfrm>
        </p:spPr>
        <p:txBody>
          <a:bodyPr>
            <a:noAutofit/>
          </a:bodyPr>
          <a:lstStyle/>
          <a:p>
            <a:pPr algn="ctr"/>
            <a:r>
              <a:rPr lang="en-US" dirty="0">
                <a:solidFill>
                  <a:srgbClr val="B30838"/>
                </a:solidFill>
              </a:rPr>
              <a:t>Patterns (Ogres) modelled on </a:t>
            </a:r>
            <a:br>
              <a:rPr lang="en-US" dirty="0">
                <a:solidFill>
                  <a:srgbClr val="B30838"/>
                </a:solidFill>
              </a:rPr>
            </a:br>
            <a:r>
              <a:rPr lang="en-US" dirty="0">
                <a:solidFill>
                  <a:srgbClr val="B30838"/>
                </a:solidFill>
              </a:rPr>
              <a:t>13 Berkeley Dwarfs</a:t>
            </a:r>
            <a:endParaRPr lang="en-US" dirty="0">
              <a:solidFill>
                <a:srgbClr val="B30838"/>
              </a:solidFill>
            </a:endParaRPr>
          </a:p>
        </p:txBody>
      </p:sp>
      <p:sp>
        <p:nvSpPr>
          <p:cNvPr id="3" name="Content Placeholder 2"/>
          <p:cNvSpPr>
            <a:spLocks noGrp="1"/>
          </p:cNvSpPr>
          <p:nvPr>
            <p:ph sz="quarter" idx="11"/>
          </p:nvPr>
        </p:nvSpPr>
        <p:spPr>
          <a:xfrm>
            <a:off x="182880" y="1107014"/>
            <a:ext cx="3931920" cy="2621280"/>
          </a:xfrm>
        </p:spPr>
        <p:txBody>
          <a:bodyPr/>
          <a:lstStyle/>
          <a:p>
            <a:r>
              <a:rPr lang="en-US" dirty="0"/>
              <a:t>Dense Linear Algebra </a:t>
            </a:r>
          </a:p>
          <a:p>
            <a:r>
              <a:rPr lang="en-US" dirty="0"/>
              <a:t>Sparse Linear Algebra</a:t>
            </a:r>
          </a:p>
          <a:p>
            <a:r>
              <a:rPr lang="en-US" dirty="0"/>
              <a:t>Spectral Methods</a:t>
            </a:r>
          </a:p>
          <a:p>
            <a:r>
              <a:rPr lang="en-US" dirty="0"/>
              <a:t>N-Body Methods</a:t>
            </a:r>
          </a:p>
          <a:p>
            <a:r>
              <a:rPr lang="en-US" dirty="0"/>
              <a:t>Structured Grids</a:t>
            </a:r>
          </a:p>
          <a:p>
            <a:r>
              <a:rPr lang="en-US" dirty="0"/>
              <a:t>Unstructured </a:t>
            </a:r>
            <a:r>
              <a:rPr lang="en-US" dirty="0" smtClean="0"/>
              <a:t>Grids</a:t>
            </a:r>
            <a:endParaRPr lang="en-US" dirty="0"/>
          </a:p>
        </p:txBody>
      </p:sp>
      <p:sp>
        <p:nvSpPr>
          <p:cNvPr id="5" name="Content Placeholder 4"/>
          <p:cNvSpPr>
            <a:spLocks noGrp="1"/>
          </p:cNvSpPr>
          <p:nvPr>
            <p:ph sz="quarter" idx="12"/>
          </p:nvPr>
        </p:nvSpPr>
        <p:spPr>
          <a:xfrm>
            <a:off x="4154440" y="1093772"/>
            <a:ext cx="4914145" cy="2878361"/>
          </a:xfrm>
        </p:spPr>
        <p:txBody>
          <a:bodyPr/>
          <a:lstStyle/>
          <a:p>
            <a:r>
              <a:rPr lang="en-US" dirty="0" err="1"/>
              <a:t>MapReduce</a:t>
            </a:r>
            <a:endParaRPr lang="en-US" dirty="0"/>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a:p>
            <a:endParaRPr lang="en-US" dirty="0"/>
          </a:p>
          <a:p>
            <a:endParaRPr lang="en-US" dirty="0"/>
          </a:p>
        </p:txBody>
      </p:sp>
      <p:sp>
        <p:nvSpPr>
          <p:cNvPr id="6" name="Content Placeholder 2"/>
          <p:cNvSpPr txBox="1">
            <a:spLocks/>
          </p:cNvSpPr>
          <p:nvPr/>
        </p:nvSpPr>
        <p:spPr>
          <a:xfrm>
            <a:off x="-1" y="4022724"/>
            <a:ext cx="9068586" cy="2291970"/>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The Berkeley dwarfs and NAS Parallel Benchmarks are perhaps two best known approaches to characterizing Parallel Computing Uses Cases / Kernels / Patterns</a:t>
            </a:r>
          </a:p>
          <a:p>
            <a:r>
              <a:rPr lang="en-US" sz="2000" dirty="0" smtClean="0"/>
              <a:t>Note dwarfs somewhat inconsistent as for example </a:t>
            </a:r>
            <a:r>
              <a:rPr lang="en-US" sz="2000" dirty="0" err="1" smtClean="0"/>
              <a:t>MapReduce</a:t>
            </a:r>
            <a:r>
              <a:rPr lang="en-US" sz="2000" dirty="0" smtClean="0"/>
              <a:t> </a:t>
            </a:r>
            <a:r>
              <a:rPr lang="en-US" sz="2000" dirty="0"/>
              <a:t>is a programming model and spectral method is a numerical method.</a:t>
            </a:r>
          </a:p>
          <a:p>
            <a:r>
              <a:rPr lang="en-US" sz="2000" dirty="0" smtClean="0"/>
              <a:t>No single comparison criterion and so need </a:t>
            </a:r>
            <a:r>
              <a:rPr lang="en-US" sz="2000" dirty="0"/>
              <a:t>multiple facets!</a:t>
            </a:r>
          </a:p>
          <a:p>
            <a:endParaRPr lang="en-US" dirty="0"/>
          </a:p>
        </p:txBody>
      </p:sp>
      <p:sp>
        <p:nvSpPr>
          <p:cNvPr id="9" name="Slide Number Placeholder 8"/>
          <p:cNvSpPr>
            <a:spLocks noGrp="1"/>
          </p:cNvSpPr>
          <p:nvPr>
            <p:ph type="sldNum" sz="quarter" idx="13"/>
          </p:nvPr>
        </p:nvSpPr>
        <p:spPr/>
        <p:txBody>
          <a:bodyPr/>
          <a:lstStyle/>
          <a:p>
            <a:fld id="{C4B85148-DB98-4269-ACE6-2DF49F9918C9}" type="slidenum">
              <a:rPr lang="en-US" smtClean="0"/>
              <a:pPr/>
              <a:t>10</a:t>
            </a:fld>
            <a:endParaRPr lang="en-US" dirty="0"/>
          </a:p>
        </p:txBody>
      </p:sp>
    </p:spTree>
    <p:extLst>
      <p:ext uri="{BB962C8B-B14F-4D97-AF65-F5344CB8AC3E}">
        <p14:creationId xmlns:p14="http://schemas.microsoft.com/office/powerpoint/2010/main" val="26068857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476219"/>
            <a:ext cx="9144000" cy="810846"/>
          </a:xfrm>
        </p:spPr>
        <p:txBody>
          <a:bodyPr>
            <a:noAutofit/>
          </a:bodyPr>
          <a:lstStyle/>
          <a:p>
            <a:pPr algn="ctr"/>
            <a:r>
              <a:rPr lang="en-US" sz="3200" b="1" dirty="0"/>
              <a:t>7 Computational Giants of </a:t>
            </a:r>
            <a:r>
              <a:rPr lang="en-US" sz="3200" b="1" dirty="0" smtClean="0"/>
              <a:t>NRC </a:t>
            </a:r>
            <a:r>
              <a:rPr lang="en-US" sz="3200" b="1" dirty="0"/>
              <a:t>Massive Data Analysis Report </a:t>
            </a:r>
            <a:endParaRPr lang="en-US" sz="3200" dirty="0"/>
          </a:p>
        </p:txBody>
      </p:sp>
      <p:sp>
        <p:nvSpPr>
          <p:cNvPr id="7" name="Content Placeholder 6"/>
          <p:cNvSpPr>
            <a:spLocks noGrp="1"/>
          </p:cNvSpPr>
          <p:nvPr>
            <p:ph idx="1"/>
          </p:nvPr>
        </p:nvSpPr>
        <p:spPr>
          <a:xfrm>
            <a:off x="198121" y="1671216"/>
            <a:ext cx="8747760" cy="4312920"/>
          </a:xfrm>
        </p:spPr>
        <p:txBody>
          <a:bodyPr>
            <a:normAutofit lnSpcReduction="10000"/>
          </a:bodyPr>
          <a:lstStyle/>
          <a:p>
            <a:pPr marL="514350" indent="-514350">
              <a:buFont typeface="+mj-lt"/>
              <a:buAutoNum type="arabicParenR"/>
            </a:pPr>
            <a:r>
              <a:rPr lang="en-US" sz="2800" b="1" smtClean="0">
                <a:solidFill>
                  <a:srgbClr val="CC00FF"/>
                </a:solidFill>
              </a:rPr>
              <a:t>G1:</a:t>
            </a:r>
            <a:r>
              <a:rPr lang="en-US" sz="2800" smtClean="0"/>
              <a:t> Basic </a:t>
            </a:r>
            <a:r>
              <a:rPr lang="en-US" sz="2800"/>
              <a:t>Statistics </a:t>
            </a:r>
            <a:r>
              <a:rPr lang="en-US" sz="2800" smtClean="0"/>
              <a:t>(termed </a:t>
            </a:r>
            <a:r>
              <a:rPr lang="en-US" sz="2800"/>
              <a:t>MRStat </a:t>
            </a:r>
            <a:r>
              <a:rPr lang="en-US" sz="2800" smtClean="0"/>
              <a:t>later as suitable for simple MapReduce implementation)</a:t>
            </a:r>
            <a:endParaRPr lang="en-US" sz="2800"/>
          </a:p>
          <a:p>
            <a:pPr marL="514350" indent="-514350">
              <a:buFont typeface="+mj-lt"/>
              <a:buAutoNum type="arabicParenR"/>
            </a:pPr>
            <a:r>
              <a:rPr lang="en-US" sz="2800" b="1" smtClean="0">
                <a:solidFill>
                  <a:srgbClr val="CC00FF"/>
                </a:solidFill>
              </a:rPr>
              <a:t>G2:</a:t>
            </a:r>
            <a:r>
              <a:rPr lang="en-US" sz="2800" smtClean="0"/>
              <a:t> Generalized </a:t>
            </a:r>
            <a:r>
              <a:rPr lang="en-US" sz="2800"/>
              <a:t>N-Body Problems</a:t>
            </a:r>
          </a:p>
          <a:p>
            <a:pPr marL="514350" indent="-514350">
              <a:buFont typeface="+mj-lt"/>
              <a:buAutoNum type="arabicParenR"/>
            </a:pPr>
            <a:r>
              <a:rPr lang="en-US" sz="2800" b="1" smtClean="0">
                <a:solidFill>
                  <a:srgbClr val="CC00FF"/>
                </a:solidFill>
              </a:rPr>
              <a:t>G3:</a:t>
            </a:r>
            <a:r>
              <a:rPr lang="en-US" sz="2800" smtClean="0"/>
              <a:t> Graph-Theoretic </a:t>
            </a:r>
            <a:r>
              <a:rPr lang="en-US" sz="2800"/>
              <a:t>Computations</a:t>
            </a:r>
          </a:p>
          <a:p>
            <a:pPr marL="514350" indent="-514350">
              <a:buFont typeface="+mj-lt"/>
              <a:buAutoNum type="arabicParenR"/>
            </a:pPr>
            <a:r>
              <a:rPr lang="en-US" sz="2800" b="1" smtClean="0">
                <a:solidFill>
                  <a:srgbClr val="CC00FF"/>
                </a:solidFill>
              </a:rPr>
              <a:t>G4:</a:t>
            </a:r>
            <a:r>
              <a:rPr lang="en-US" sz="2800" smtClean="0"/>
              <a:t> Linear </a:t>
            </a:r>
            <a:r>
              <a:rPr lang="en-US" sz="2800"/>
              <a:t>Algebraic Computations</a:t>
            </a:r>
          </a:p>
          <a:p>
            <a:pPr marL="514350" indent="-514350">
              <a:buFont typeface="+mj-lt"/>
              <a:buAutoNum type="arabicParenR"/>
            </a:pPr>
            <a:r>
              <a:rPr lang="en-US" sz="2800" b="1" smtClean="0">
                <a:solidFill>
                  <a:srgbClr val="CC00FF"/>
                </a:solidFill>
              </a:rPr>
              <a:t>G5:</a:t>
            </a:r>
            <a:r>
              <a:rPr lang="en-US" sz="2800" smtClean="0"/>
              <a:t> Optimizations </a:t>
            </a:r>
            <a:r>
              <a:rPr lang="en-US" sz="2800"/>
              <a:t>e.g. Linear Programming</a:t>
            </a:r>
          </a:p>
          <a:p>
            <a:pPr marL="514350" indent="-514350">
              <a:buFont typeface="+mj-lt"/>
              <a:buAutoNum type="arabicParenR"/>
            </a:pPr>
            <a:r>
              <a:rPr lang="en-US" sz="2800" b="1" smtClean="0">
                <a:solidFill>
                  <a:srgbClr val="CC00FF"/>
                </a:solidFill>
              </a:rPr>
              <a:t>G6:</a:t>
            </a:r>
            <a:r>
              <a:rPr lang="en-US" sz="2800" smtClean="0"/>
              <a:t> Integration (Called GML Global Machine Learning Later)</a:t>
            </a:r>
            <a:endParaRPr lang="en-US" sz="2800"/>
          </a:p>
          <a:p>
            <a:pPr marL="514350" indent="-514350">
              <a:buFont typeface="+mj-lt"/>
              <a:buAutoNum type="arabicParenR"/>
            </a:pPr>
            <a:r>
              <a:rPr lang="en-US" sz="2800" b="1" smtClean="0">
                <a:solidFill>
                  <a:srgbClr val="CC00FF"/>
                </a:solidFill>
              </a:rPr>
              <a:t>G7: </a:t>
            </a:r>
            <a:r>
              <a:rPr lang="en-US" sz="2800" smtClean="0"/>
              <a:t>Alignment </a:t>
            </a:r>
            <a:r>
              <a:rPr lang="en-US" sz="2800"/>
              <a:t>Problems e.g. BLAST</a:t>
            </a:r>
            <a:endParaRPr lang="en-US" sz="2800" dirty="0"/>
          </a:p>
        </p:txBody>
      </p:sp>
      <p:sp>
        <p:nvSpPr>
          <p:cNvPr id="4" name="Slide Number Placeholder 3"/>
          <p:cNvSpPr>
            <a:spLocks noGrp="1"/>
          </p:cNvSpPr>
          <p:nvPr>
            <p:ph type="sldNum" sz="quarter" idx="13"/>
          </p:nvPr>
        </p:nvSpPr>
        <p:spPr/>
        <p:txBody>
          <a:bodyPr/>
          <a:lstStyle/>
          <a:p>
            <a:fld id="{C4B85148-DB98-4269-ACE6-2DF49F9918C9}" type="slidenum">
              <a:rPr lang="en-US" smtClean="0"/>
              <a:pPr/>
              <a:t>11</a:t>
            </a:fld>
            <a:endParaRPr lang="en-US" dirty="0"/>
          </a:p>
        </p:txBody>
      </p:sp>
    </p:spTree>
    <p:extLst>
      <p:ext uri="{BB962C8B-B14F-4D97-AF65-F5344CB8AC3E}">
        <p14:creationId xmlns:p14="http://schemas.microsoft.com/office/powerpoint/2010/main" val="160214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91" y="20114"/>
            <a:ext cx="8229600" cy="837725"/>
          </a:xfrm>
        </p:spPr>
        <p:txBody>
          <a:bodyPr/>
          <a:lstStyle/>
          <a:p>
            <a:r>
              <a:rPr lang="en-US" b="1" dirty="0" smtClean="0"/>
              <a:t>First set of Ogre Facets</a:t>
            </a:r>
            <a:endParaRPr lang="en-US" b="1" dirty="0"/>
          </a:p>
        </p:txBody>
      </p:sp>
      <p:sp>
        <p:nvSpPr>
          <p:cNvPr id="3" name="Content Placeholder 2"/>
          <p:cNvSpPr>
            <a:spLocks noGrp="1"/>
          </p:cNvSpPr>
          <p:nvPr>
            <p:ph idx="1"/>
          </p:nvPr>
        </p:nvSpPr>
        <p:spPr>
          <a:xfrm>
            <a:off x="-75414" y="688628"/>
            <a:ext cx="9144000" cy="5834884"/>
          </a:xfrm>
        </p:spPr>
        <p:txBody>
          <a:bodyPr>
            <a:normAutofit lnSpcReduction="10000"/>
          </a:bodyPr>
          <a:lstStyle/>
          <a:p>
            <a:r>
              <a:rPr lang="en-US" sz="2800" b="1" dirty="0"/>
              <a:t>Facets I: </a:t>
            </a:r>
            <a:r>
              <a:rPr lang="en-US" sz="2800" dirty="0" smtClean="0"/>
              <a:t>The </a:t>
            </a:r>
            <a:r>
              <a:rPr lang="en-US" sz="2800" dirty="0"/>
              <a:t>features </a:t>
            </a:r>
            <a:r>
              <a:rPr lang="en-US" sz="2800" dirty="0" smtClean="0"/>
              <a:t>just discussed (</a:t>
            </a:r>
            <a:r>
              <a:rPr lang="en-US" sz="2800" dirty="0" smtClean="0">
                <a:solidFill>
                  <a:srgbClr val="CC00FF"/>
                </a:solidFill>
              </a:rPr>
              <a:t>PP</a:t>
            </a:r>
            <a:r>
              <a:rPr lang="en-US" sz="2800" dirty="0">
                <a:solidFill>
                  <a:srgbClr val="CC00FF"/>
                </a:solidFill>
              </a:rPr>
              <a:t>, MR, </a:t>
            </a:r>
            <a:r>
              <a:rPr lang="en-US" sz="2800" dirty="0" err="1">
                <a:solidFill>
                  <a:srgbClr val="CC00FF"/>
                </a:solidFill>
              </a:rPr>
              <a:t>MRStat</a:t>
            </a:r>
            <a:r>
              <a:rPr lang="en-US" sz="2800" dirty="0">
                <a:solidFill>
                  <a:srgbClr val="CC00FF"/>
                </a:solidFill>
              </a:rPr>
              <a:t>, </a:t>
            </a:r>
            <a:r>
              <a:rPr lang="en-US" sz="2800" dirty="0" err="1">
                <a:solidFill>
                  <a:srgbClr val="CC00FF"/>
                </a:solidFill>
              </a:rPr>
              <a:t>MRIter</a:t>
            </a:r>
            <a:r>
              <a:rPr lang="en-US" sz="2800" dirty="0">
                <a:solidFill>
                  <a:srgbClr val="CC00FF"/>
                </a:solidFill>
              </a:rPr>
              <a:t>, Graph, Fusion, </a:t>
            </a:r>
            <a:r>
              <a:rPr lang="en-US" sz="2800" dirty="0" smtClean="0">
                <a:solidFill>
                  <a:srgbClr val="CC00FF"/>
                </a:solidFill>
              </a:rPr>
              <a:t>Streaming (DDDAS), </a:t>
            </a:r>
            <a:r>
              <a:rPr lang="en-US" sz="2800" dirty="0">
                <a:solidFill>
                  <a:srgbClr val="CC00FF"/>
                </a:solidFill>
              </a:rPr>
              <a:t>Classify, S/Q, CF, LML, GML, Workflow, GIS, HPC, Agents</a:t>
            </a:r>
            <a:r>
              <a:rPr lang="en-US" sz="2800" dirty="0"/>
              <a:t>) </a:t>
            </a:r>
            <a:endParaRPr lang="en-US" sz="2800" dirty="0" smtClean="0"/>
          </a:p>
          <a:p>
            <a:r>
              <a:rPr lang="en-US" sz="2800" b="1" dirty="0" smtClean="0"/>
              <a:t>Facets II:  </a:t>
            </a:r>
            <a:r>
              <a:rPr lang="en-US" sz="2800" dirty="0" smtClean="0"/>
              <a:t>Some </a:t>
            </a:r>
            <a:r>
              <a:rPr lang="en-US" sz="2800" dirty="0"/>
              <a:t>broad features familiar from past like </a:t>
            </a:r>
            <a:endParaRPr lang="en-US" sz="2800" dirty="0" smtClean="0"/>
          </a:p>
          <a:p>
            <a:r>
              <a:rPr lang="en-US" sz="2800" dirty="0" smtClean="0">
                <a:solidFill>
                  <a:srgbClr val="CC00FF"/>
                </a:solidFill>
              </a:rPr>
              <a:t>BSP</a:t>
            </a:r>
            <a:r>
              <a:rPr lang="en-US" sz="2800" dirty="0" smtClean="0"/>
              <a:t> </a:t>
            </a:r>
            <a:r>
              <a:rPr lang="en-US" sz="2800" dirty="0"/>
              <a:t>(Bulk Synchronous Processing</a:t>
            </a:r>
            <a:r>
              <a:rPr lang="en-US" sz="2800" dirty="0" smtClean="0"/>
              <a:t>) </a:t>
            </a:r>
            <a:r>
              <a:rPr lang="en-US" sz="2800" dirty="0"/>
              <a:t>or </a:t>
            </a:r>
            <a:r>
              <a:rPr lang="en-US" sz="2800" dirty="0" smtClean="0"/>
              <a:t>not? </a:t>
            </a:r>
          </a:p>
          <a:p>
            <a:r>
              <a:rPr lang="en-US" sz="2800" dirty="0" smtClean="0">
                <a:solidFill>
                  <a:srgbClr val="CC00FF"/>
                </a:solidFill>
              </a:rPr>
              <a:t>SPMD</a:t>
            </a:r>
            <a:r>
              <a:rPr lang="en-US" sz="2800" dirty="0" smtClean="0"/>
              <a:t> (Single Program Multiple Data) or not? </a:t>
            </a:r>
          </a:p>
          <a:p>
            <a:r>
              <a:rPr lang="en-US" sz="2800" dirty="0" smtClean="0">
                <a:solidFill>
                  <a:srgbClr val="CC00FF"/>
                </a:solidFill>
              </a:rPr>
              <a:t>Iterative </a:t>
            </a:r>
            <a:r>
              <a:rPr lang="en-US" sz="2800" dirty="0"/>
              <a:t>or </a:t>
            </a:r>
            <a:r>
              <a:rPr lang="en-US" sz="2800" dirty="0" smtClean="0"/>
              <a:t>not?</a:t>
            </a:r>
          </a:p>
          <a:p>
            <a:r>
              <a:rPr lang="en-US" sz="2800" dirty="0" smtClean="0">
                <a:solidFill>
                  <a:srgbClr val="CC00FF"/>
                </a:solidFill>
              </a:rPr>
              <a:t>Regular or Irregular</a:t>
            </a:r>
            <a:r>
              <a:rPr lang="en-US" sz="2800" dirty="0" smtClean="0"/>
              <a:t>?</a:t>
            </a:r>
          </a:p>
          <a:p>
            <a:r>
              <a:rPr lang="en-US" sz="2800" dirty="0" smtClean="0">
                <a:solidFill>
                  <a:srgbClr val="CC00FF"/>
                </a:solidFill>
              </a:rPr>
              <a:t>Static or dynamic</a:t>
            </a:r>
            <a:r>
              <a:rPr lang="en-US" sz="2800" dirty="0"/>
              <a:t>?, </a:t>
            </a:r>
            <a:endParaRPr lang="en-US" sz="2800" dirty="0" smtClean="0"/>
          </a:p>
          <a:p>
            <a:r>
              <a:rPr lang="en-US" sz="2800" dirty="0" smtClean="0">
                <a:solidFill>
                  <a:srgbClr val="CC00FF"/>
                </a:solidFill>
              </a:rPr>
              <a:t>communication/compute </a:t>
            </a:r>
            <a:r>
              <a:rPr lang="en-US" sz="2800" dirty="0" smtClean="0"/>
              <a:t>and </a:t>
            </a:r>
            <a:r>
              <a:rPr lang="en-US" sz="2800" dirty="0" smtClean="0">
                <a:solidFill>
                  <a:srgbClr val="CC00FF"/>
                </a:solidFill>
              </a:rPr>
              <a:t>I-O/compute</a:t>
            </a:r>
            <a:r>
              <a:rPr lang="en-US" sz="2800" dirty="0" smtClean="0"/>
              <a:t> ratios </a:t>
            </a:r>
          </a:p>
          <a:p>
            <a:r>
              <a:rPr lang="en-US" sz="2800" dirty="0" smtClean="0">
                <a:solidFill>
                  <a:srgbClr val="CC00FF"/>
                </a:solidFill>
              </a:rPr>
              <a:t>Data </a:t>
            </a:r>
            <a:r>
              <a:rPr lang="en-US" sz="2800" dirty="0">
                <a:solidFill>
                  <a:srgbClr val="CC00FF"/>
                </a:solidFill>
              </a:rPr>
              <a:t>abstraction </a:t>
            </a:r>
            <a:r>
              <a:rPr lang="en-US" sz="2800" dirty="0"/>
              <a:t>(array, </a:t>
            </a:r>
            <a:r>
              <a:rPr lang="en-US" sz="2800" dirty="0" smtClean="0"/>
              <a:t>key-value, pixels, graph…)</a:t>
            </a:r>
            <a:endParaRPr lang="en-US" sz="2800" dirty="0"/>
          </a:p>
          <a:p>
            <a:endParaRPr lang="en-US" sz="2800" dirty="0"/>
          </a:p>
        </p:txBody>
      </p:sp>
      <p:sp>
        <p:nvSpPr>
          <p:cNvPr id="6" name="Slide Number Placeholder 5"/>
          <p:cNvSpPr>
            <a:spLocks noGrp="1"/>
          </p:cNvSpPr>
          <p:nvPr>
            <p:ph type="sldNum" sz="quarter" idx="13"/>
          </p:nvPr>
        </p:nvSpPr>
        <p:spPr/>
        <p:txBody>
          <a:bodyPr/>
          <a:lstStyle/>
          <a:p>
            <a:fld id="{C4B85148-DB98-4269-ACE6-2DF49F9918C9}" type="slidenum">
              <a:rPr lang="en-US" smtClean="0"/>
              <a:pPr/>
              <a:t>12</a:t>
            </a:fld>
            <a:endParaRPr lang="en-US" dirty="0"/>
          </a:p>
        </p:txBody>
      </p:sp>
    </p:spTree>
    <p:extLst>
      <p:ext uri="{BB962C8B-B14F-4D97-AF65-F5344CB8AC3E}">
        <p14:creationId xmlns:p14="http://schemas.microsoft.com/office/powerpoint/2010/main" val="725269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6120"/>
          </a:xfrm>
        </p:spPr>
        <p:txBody>
          <a:bodyPr>
            <a:normAutofit/>
          </a:bodyPr>
          <a:lstStyle/>
          <a:p>
            <a:r>
              <a:rPr lang="en-US" sz="3600" b="1" dirty="0" smtClean="0"/>
              <a:t>Core Analytics Facet I </a:t>
            </a:r>
            <a:endParaRPr lang="en-US" sz="3600" b="1" dirty="0"/>
          </a:p>
        </p:txBody>
      </p:sp>
      <p:sp>
        <p:nvSpPr>
          <p:cNvPr id="3" name="Content Placeholder 2"/>
          <p:cNvSpPr>
            <a:spLocks noGrp="1"/>
          </p:cNvSpPr>
          <p:nvPr>
            <p:ph idx="1"/>
          </p:nvPr>
        </p:nvSpPr>
        <p:spPr>
          <a:xfrm>
            <a:off x="0" y="697583"/>
            <a:ext cx="9006840" cy="5835355"/>
          </a:xfrm>
        </p:spPr>
        <p:txBody>
          <a:bodyPr>
            <a:normAutofit lnSpcReduction="10000"/>
          </a:bodyPr>
          <a:lstStyle/>
          <a:p>
            <a:pPr>
              <a:buFont typeface="Arial" panose="020B0604020202020204" pitchFamily="34" charset="0"/>
              <a:buChar char="•"/>
            </a:pPr>
            <a:r>
              <a:rPr lang="en-US" sz="2400" b="1" dirty="0">
                <a:solidFill>
                  <a:srgbClr val="0070C0"/>
                </a:solidFill>
              </a:rPr>
              <a:t>Map-Only</a:t>
            </a:r>
          </a:p>
          <a:p>
            <a:pPr lvl="1">
              <a:buFont typeface="Arial" panose="020B0604020202020204" pitchFamily="34" charset="0"/>
              <a:buChar char="•"/>
            </a:pPr>
            <a:r>
              <a:rPr lang="en-US" sz="2400" dirty="0"/>
              <a:t>Pleasingly parallel - </a:t>
            </a:r>
            <a:r>
              <a:rPr lang="en-US" sz="2400" b="1" dirty="0"/>
              <a:t>Local Machine Learning </a:t>
            </a:r>
            <a:endParaRPr lang="en-US" sz="2400" dirty="0"/>
          </a:p>
          <a:p>
            <a:pPr>
              <a:buFont typeface="Arial" panose="020B0604020202020204" pitchFamily="34" charset="0"/>
              <a:buChar char="•"/>
            </a:pPr>
            <a:r>
              <a:rPr lang="en-US" sz="2400" b="1" dirty="0" err="1">
                <a:solidFill>
                  <a:srgbClr val="0070C0"/>
                </a:solidFill>
              </a:rPr>
              <a:t>MapReduce</a:t>
            </a:r>
            <a:r>
              <a:rPr lang="en-US" sz="2400" b="1" dirty="0">
                <a:solidFill>
                  <a:srgbClr val="0070C0"/>
                </a:solidFill>
              </a:rPr>
              <a:t>: </a:t>
            </a:r>
            <a:r>
              <a:rPr lang="en-US" sz="2400" b="1" dirty="0"/>
              <a:t>Search/Query/Index</a:t>
            </a:r>
          </a:p>
          <a:p>
            <a:pPr lvl="1">
              <a:buFont typeface="Arial" panose="020B0604020202020204" pitchFamily="34" charset="0"/>
              <a:buChar char="•"/>
            </a:pPr>
            <a:r>
              <a:rPr lang="en-US" sz="2400" dirty="0"/>
              <a:t>Summarizing </a:t>
            </a:r>
            <a:r>
              <a:rPr lang="en-US" sz="2400" b="1" dirty="0"/>
              <a:t>statistics </a:t>
            </a:r>
            <a:r>
              <a:rPr lang="en-US" sz="2400" dirty="0"/>
              <a:t>as in LHC Data analysis (histograms) </a:t>
            </a:r>
            <a:r>
              <a:rPr lang="en-US" sz="2400" b="1" dirty="0">
                <a:solidFill>
                  <a:srgbClr val="0070C0"/>
                </a:solidFill>
              </a:rPr>
              <a:t>(G1)</a:t>
            </a:r>
          </a:p>
          <a:p>
            <a:pPr lvl="1">
              <a:buFont typeface="Arial" panose="020B0604020202020204" pitchFamily="34" charset="0"/>
              <a:buChar char="•"/>
            </a:pPr>
            <a:r>
              <a:rPr lang="en-US" sz="2400" dirty="0"/>
              <a:t>Recommender Systems (</a:t>
            </a:r>
            <a:r>
              <a:rPr lang="en-US" sz="2400" b="1" dirty="0"/>
              <a:t>Collaborative Filtering</a:t>
            </a:r>
            <a:r>
              <a:rPr lang="en-US" sz="2400" dirty="0"/>
              <a:t>) </a:t>
            </a:r>
          </a:p>
          <a:p>
            <a:pPr lvl="1">
              <a:buFont typeface="Arial" panose="020B0604020202020204" pitchFamily="34" charset="0"/>
              <a:buChar char="•"/>
            </a:pPr>
            <a:r>
              <a:rPr lang="en-US" sz="2400" dirty="0"/>
              <a:t>Linear Classifiers (</a:t>
            </a:r>
            <a:r>
              <a:rPr lang="en-US" sz="2400" b="1" dirty="0"/>
              <a:t>Bayes, Random Forests</a:t>
            </a:r>
            <a:r>
              <a:rPr lang="en-US" sz="2400" dirty="0"/>
              <a:t>)</a:t>
            </a:r>
          </a:p>
          <a:p>
            <a:pPr>
              <a:buFont typeface="Arial" panose="020B0604020202020204" pitchFamily="34" charset="0"/>
              <a:buChar char="•"/>
            </a:pPr>
            <a:r>
              <a:rPr lang="en-US" sz="2400" b="1" dirty="0">
                <a:solidFill>
                  <a:srgbClr val="0070C0"/>
                </a:solidFill>
              </a:rPr>
              <a:t>Alignment and Streaming (G7)</a:t>
            </a:r>
          </a:p>
          <a:p>
            <a:pPr lvl="1">
              <a:buFont typeface="Arial" panose="020B0604020202020204" pitchFamily="34" charset="0"/>
              <a:buChar char="•"/>
            </a:pPr>
            <a:r>
              <a:rPr lang="en-US" sz="2400" dirty="0"/>
              <a:t>Genomic Alignment, Incremental Classifiers</a:t>
            </a:r>
          </a:p>
          <a:p>
            <a:pPr>
              <a:buFont typeface="Arial" panose="020B0604020202020204" pitchFamily="34" charset="0"/>
              <a:buChar char="•"/>
            </a:pPr>
            <a:r>
              <a:rPr lang="en-US" sz="2400" b="1" dirty="0">
                <a:solidFill>
                  <a:srgbClr val="0070C0"/>
                </a:solidFill>
              </a:rPr>
              <a:t>Global Analytics: Nonlinear Solvers </a:t>
            </a:r>
            <a:r>
              <a:rPr lang="en-US" sz="2400" dirty="0"/>
              <a:t>(structure depends on objective function)</a:t>
            </a:r>
            <a:r>
              <a:rPr lang="en-US" sz="2400" dirty="0">
                <a:solidFill>
                  <a:srgbClr val="0070C0"/>
                </a:solidFill>
              </a:rPr>
              <a:t> </a:t>
            </a:r>
            <a:r>
              <a:rPr lang="en-US" sz="2400" b="1" dirty="0">
                <a:solidFill>
                  <a:srgbClr val="0070C0"/>
                </a:solidFill>
              </a:rPr>
              <a:t>(G5,G6)</a:t>
            </a:r>
          </a:p>
          <a:p>
            <a:pPr lvl="1"/>
            <a:r>
              <a:rPr lang="en-US" sz="2400" dirty="0"/>
              <a:t>Stochastic Gradient Descent </a:t>
            </a:r>
            <a:r>
              <a:rPr lang="en-US" sz="2400" dirty="0" smtClean="0"/>
              <a:t>SGD and approximations </a:t>
            </a:r>
            <a:r>
              <a:rPr lang="en-US" sz="2400" dirty="0"/>
              <a:t>to Newton’s Method</a:t>
            </a:r>
          </a:p>
          <a:p>
            <a:pPr lvl="1"/>
            <a:r>
              <a:rPr lang="en-US" sz="2400" dirty="0" err="1"/>
              <a:t>Levenberg</a:t>
            </a:r>
            <a:r>
              <a:rPr lang="en-US" sz="2400" dirty="0"/>
              <a:t>-Marquardt solver</a:t>
            </a:r>
          </a:p>
        </p:txBody>
      </p:sp>
      <p:sp>
        <p:nvSpPr>
          <p:cNvPr id="6" name="Slide Number Placeholder 5"/>
          <p:cNvSpPr>
            <a:spLocks noGrp="1"/>
          </p:cNvSpPr>
          <p:nvPr>
            <p:ph type="sldNum" sz="quarter" idx="13"/>
          </p:nvPr>
        </p:nvSpPr>
        <p:spPr/>
        <p:txBody>
          <a:bodyPr/>
          <a:lstStyle/>
          <a:p>
            <a:fld id="{C4B85148-DB98-4269-ACE6-2DF49F9918C9}" type="slidenum">
              <a:rPr lang="en-US" smtClean="0"/>
              <a:pPr/>
              <a:t>13</a:t>
            </a:fld>
            <a:endParaRPr lang="en-US" dirty="0"/>
          </a:p>
        </p:txBody>
      </p:sp>
    </p:spTree>
    <p:extLst>
      <p:ext uri="{BB962C8B-B14F-4D97-AF65-F5344CB8AC3E}">
        <p14:creationId xmlns:p14="http://schemas.microsoft.com/office/powerpoint/2010/main" val="780251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68"/>
            <a:ext cx="8229600" cy="762310"/>
          </a:xfrm>
        </p:spPr>
        <p:txBody>
          <a:bodyPr>
            <a:normAutofit/>
          </a:bodyPr>
          <a:lstStyle/>
          <a:p>
            <a:r>
              <a:rPr lang="en-US" sz="4000" b="1" dirty="0" smtClean="0"/>
              <a:t>Core Analytics Facet II </a:t>
            </a:r>
            <a:endParaRPr lang="en-US" sz="4000" b="1" dirty="0"/>
          </a:p>
        </p:txBody>
      </p:sp>
      <p:sp>
        <p:nvSpPr>
          <p:cNvPr id="3" name="Content Placeholder 2"/>
          <p:cNvSpPr>
            <a:spLocks noGrp="1"/>
          </p:cNvSpPr>
          <p:nvPr>
            <p:ph idx="1"/>
          </p:nvPr>
        </p:nvSpPr>
        <p:spPr>
          <a:xfrm>
            <a:off x="0" y="669302"/>
            <a:ext cx="9117875" cy="5887526"/>
          </a:xfrm>
        </p:spPr>
        <p:txBody>
          <a:bodyPr>
            <a:noAutofit/>
          </a:bodyPr>
          <a:lstStyle/>
          <a:p>
            <a:pPr>
              <a:buFont typeface="Arial" panose="020B0604020202020204" pitchFamily="34" charset="0"/>
              <a:buChar char="•"/>
            </a:pPr>
            <a:r>
              <a:rPr lang="en-US" b="1" dirty="0">
                <a:solidFill>
                  <a:srgbClr val="0070C0"/>
                </a:solidFill>
              </a:rPr>
              <a:t>Global Analytics: Map-Collective (See Mahout, </a:t>
            </a:r>
            <a:r>
              <a:rPr lang="en-US" b="1" dirty="0" err="1">
                <a:solidFill>
                  <a:srgbClr val="0070C0"/>
                </a:solidFill>
              </a:rPr>
              <a:t>MLlib</a:t>
            </a:r>
            <a:r>
              <a:rPr lang="en-US" b="1" dirty="0">
                <a:solidFill>
                  <a:srgbClr val="0070C0"/>
                </a:solidFill>
              </a:rPr>
              <a:t>) (G2,G4,G6)</a:t>
            </a:r>
          </a:p>
          <a:p>
            <a:pPr lvl="1">
              <a:buFont typeface="Arial" panose="020B0604020202020204" pitchFamily="34" charset="0"/>
              <a:buChar char="•"/>
            </a:pPr>
            <a:r>
              <a:rPr lang="en-US" sz="1800" b="1" dirty="0">
                <a:solidFill>
                  <a:srgbClr val="0070C0"/>
                </a:solidFill>
              </a:rPr>
              <a:t>Often use matrix-matrix,-vector operations, solvers (conjugate gradient)</a:t>
            </a:r>
          </a:p>
          <a:p>
            <a:pPr lvl="1">
              <a:buFont typeface="Arial" panose="020B0604020202020204" pitchFamily="34" charset="0"/>
              <a:buChar char="•"/>
            </a:pPr>
            <a:r>
              <a:rPr lang="en-US" sz="1800" b="1" dirty="0"/>
              <a:t>Clustering</a:t>
            </a:r>
            <a:r>
              <a:rPr lang="en-US" sz="1800" dirty="0"/>
              <a:t> (many methods), </a:t>
            </a:r>
            <a:r>
              <a:rPr lang="en-US" sz="1800" b="1" dirty="0"/>
              <a:t>Mixture Models, LDA </a:t>
            </a:r>
            <a:r>
              <a:rPr lang="en-US" sz="1800" dirty="0"/>
              <a:t>(Latent </a:t>
            </a:r>
            <a:r>
              <a:rPr lang="en-US" sz="1800" dirty="0" err="1"/>
              <a:t>Dirichlet</a:t>
            </a:r>
            <a:r>
              <a:rPr lang="en-US" sz="1800" dirty="0"/>
              <a:t> Allocation), </a:t>
            </a:r>
            <a:r>
              <a:rPr lang="en-US" sz="1800" b="1" dirty="0"/>
              <a:t>PLSI </a:t>
            </a:r>
            <a:r>
              <a:rPr lang="en-US" sz="1800" dirty="0"/>
              <a:t>(Probabilistic Latent Semantic Indexing)</a:t>
            </a:r>
          </a:p>
          <a:p>
            <a:pPr lvl="1">
              <a:spcBef>
                <a:spcPts val="200"/>
              </a:spcBef>
              <a:buFont typeface="Arial" panose="020B0604020202020204" pitchFamily="34" charset="0"/>
              <a:buChar char="•"/>
            </a:pPr>
            <a:r>
              <a:rPr lang="en-US" sz="1800" b="1" dirty="0"/>
              <a:t>SVM </a:t>
            </a:r>
            <a:r>
              <a:rPr lang="en-US" sz="1800" dirty="0"/>
              <a:t>and </a:t>
            </a:r>
            <a:r>
              <a:rPr lang="en-US" sz="1800" b="1" dirty="0"/>
              <a:t>Logistic Regression</a:t>
            </a:r>
          </a:p>
          <a:p>
            <a:pPr lvl="1">
              <a:spcBef>
                <a:spcPts val="200"/>
              </a:spcBef>
              <a:buFont typeface="Arial" panose="020B0604020202020204" pitchFamily="34" charset="0"/>
              <a:buChar char="•"/>
            </a:pPr>
            <a:r>
              <a:rPr lang="en-US" sz="1800" b="1" dirty="0"/>
              <a:t>Outlier Detection</a:t>
            </a:r>
            <a:r>
              <a:rPr lang="en-US" sz="1800" dirty="0"/>
              <a:t> </a:t>
            </a:r>
            <a:r>
              <a:rPr lang="en-US" sz="1800" dirty="0" smtClean="0"/>
              <a:t>(several approaches)</a:t>
            </a:r>
          </a:p>
          <a:p>
            <a:pPr lvl="1">
              <a:spcBef>
                <a:spcPts val="200"/>
              </a:spcBef>
              <a:buFont typeface="Arial" panose="020B0604020202020204" pitchFamily="34" charset="0"/>
              <a:buChar char="•"/>
            </a:pPr>
            <a:r>
              <a:rPr lang="en-US" sz="1800" b="1" dirty="0" smtClean="0"/>
              <a:t>PageRank</a:t>
            </a:r>
            <a:r>
              <a:rPr lang="en-US" sz="1800" dirty="0" smtClean="0"/>
              <a:t>, (find leading eigenvector of sparse matrix)</a:t>
            </a:r>
          </a:p>
          <a:p>
            <a:pPr lvl="1">
              <a:spcBef>
                <a:spcPts val="200"/>
              </a:spcBef>
              <a:buFont typeface="Arial" panose="020B0604020202020204" pitchFamily="34" charset="0"/>
              <a:buChar char="•"/>
            </a:pPr>
            <a:r>
              <a:rPr lang="en-US" sz="1800" b="1" dirty="0" smtClean="0"/>
              <a:t>SVD</a:t>
            </a:r>
            <a:r>
              <a:rPr lang="en-US" sz="1800" dirty="0" smtClean="0"/>
              <a:t> </a:t>
            </a:r>
            <a:r>
              <a:rPr lang="en-US" sz="1800" dirty="0"/>
              <a:t>(Singular Value Decomposition)</a:t>
            </a:r>
          </a:p>
          <a:p>
            <a:pPr lvl="1">
              <a:spcBef>
                <a:spcPts val="200"/>
              </a:spcBef>
              <a:buFont typeface="Arial" panose="020B0604020202020204" pitchFamily="34" charset="0"/>
              <a:buChar char="•"/>
            </a:pPr>
            <a:r>
              <a:rPr lang="en-US" sz="1800" b="1" dirty="0"/>
              <a:t>MDS</a:t>
            </a:r>
            <a:r>
              <a:rPr lang="en-US" sz="1800" dirty="0"/>
              <a:t> (Multidimensional Scaling)</a:t>
            </a:r>
          </a:p>
          <a:p>
            <a:pPr lvl="1">
              <a:spcBef>
                <a:spcPts val="200"/>
              </a:spcBef>
              <a:buFont typeface="Arial" panose="020B0604020202020204" pitchFamily="34" charset="0"/>
              <a:buChar char="•"/>
            </a:pPr>
            <a:r>
              <a:rPr lang="en-US" sz="1800" dirty="0"/>
              <a:t>Learning Neural Networks (</a:t>
            </a:r>
            <a:r>
              <a:rPr lang="en-US" sz="1800" b="1" dirty="0"/>
              <a:t>Deep Learning</a:t>
            </a:r>
            <a:r>
              <a:rPr lang="en-US" sz="1800" dirty="0"/>
              <a:t>)</a:t>
            </a:r>
          </a:p>
          <a:p>
            <a:pPr lvl="1">
              <a:spcBef>
                <a:spcPts val="200"/>
              </a:spcBef>
              <a:buFont typeface="Arial" panose="020B0604020202020204" pitchFamily="34" charset="0"/>
              <a:buChar char="•"/>
            </a:pPr>
            <a:r>
              <a:rPr lang="en-US" sz="1800" b="1" dirty="0"/>
              <a:t>Hidden Markov </a:t>
            </a:r>
            <a:r>
              <a:rPr lang="en-US" sz="1800" b="1" dirty="0" smtClean="0"/>
              <a:t>Models</a:t>
            </a:r>
          </a:p>
          <a:p>
            <a:pPr>
              <a:spcBef>
                <a:spcPts val="200"/>
              </a:spcBef>
              <a:buFont typeface="Arial" panose="020B0604020202020204" pitchFamily="34" charset="0"/>
              <a:buChar char="•"/>
            </a:pPr>
            <a:r>
              <a:rPr lang="en-US" b="1" dirty="0" smtClean="0">
                <a:solidFill>
                  <a:srgbClr val="0070C0"/>
                </a:solidFill>
              </a:rPr>
              <a:t>Graph Analytics (G3)</a:t>
            </a:r>
          </a:p>
          <a:p>
            <a:pPr lvl="1">
              <a:spcBef>
                <a:spcPts val="200"/>
              </a:spcBef>
              <a:buFont typeface="Arial" panose="020B0604020202020204" pitchFamily="34" charset="0"/>
              <a:buChar char="•"/>
            </a:pPr>
            <a:r>
              <a:rPr lang="en-US" sz="1800" b="1" dirty="0" smtClean="0"/>
              <a:t>Structure </a:t>
            </a:r>
            <a:r>
              <a:rPr lang="en-US" sz="1800" b="1" dirty="0"/>
              <a:t>and Simulation (Communities, </a:t>
            </a:r>
            <a:r>
              <a:rPr lang="en-US" sz="1800" b="1" dirty="0" err="1"/>
              <a:t>subgraphs</a:t>
            </a:r>
            <a:r>
              <a:rPr lang="en-US" sz="1800" b="1" dirty="0"/>
              <a:t>/motifs, diameter, maximal cliques, connected </a:t>
            </a:r>
            <a:r>
              <a:rPr lang="en-US" sz="1800" b="1" dirty="0" smtClean="0"/>
              <a:t>components, </a:t>
            </a:r>
            <a:r>
              <a:rPr lang="en-US" sz="1800" b="1" dirty="0" err="1"/>
              <a:t>Betweenness</a:t>
            </a:r>
            <a:r>
              <a:rPr lang="en-US" sz="1800" b="1" dirty="0"/>
              <a:t> centrality, shortest </a:t>
            </a:r>
            <a:r>
              <a:rPr lang="en-US" sz="1800" b="1" dirty="0" smtClean="0"/>
              <a:t>path)</a:t>
            </a:r>
          </a:p>
          <a:p>
            <a:pPr>
              <a:spcBef>
                <a:spcPts val="200"/>
              </a:spcBef>
              <a:buFont typeface="Arial" panose="020B0604020202020204" pitchFamily="34" charset="0"/>
              <a:buChar char="•"/>
            </a:pPr>
            <a:r>
              <a:rPr lang="en-US" b="1" dirty="0">
                <a:solidFill>
                  <a:srgbClr val="0070C0"/>
                </a:solidFill>
              </a:rPr>
              <a:t>Linear/Quadratic Programming, </a:t>
            </a:r>
            <a:r>
              <a:rPr lang="en-US" b="1" dirty="0"/>
              <a:t>Combinatorial Optimization, Branch and Bound (G5)</a:t>
            </a:r>
          </a:p>
          <a:p>
            <a:pPr lvl="1">
              <a:spcBef>
                <a:spcPts val="200"/>
              </a:spcBef>
              <a:buFont typeface="Arial" panose="020B0604020202020204" pitchFamily="34" charset="0"/>
              <a:buChar char="•"/>
            </a:pPr>
            <a:endParaRPr lang="en-US" sz="1800" b="1" dirty="0"/>
          </a:p>
        </p:txBody>
      </p:sp>
      <p:sp>
        <p:nvSpPr>
          <p:cNvPr id="6" name="Slide Number Placeholder 5"/>
          <p:cNvSpPr>
            <a:spLocks noGrp="1"/>
          </p:cNvSpPr>
          <p:nvPr>
            <p:ph type="sldNum" sz="quarter" idx="13"/>
          </p:nvPr>
        </p:nvSpPr>
        <p:spPr/>
        <p:txBody>
          <a:bodyPr/>
          <a:lstStyle/>
          <a:p>
            <a:fld id="{C4B85148-DB98-4269-ACE6-2DF49F9918C9}" type="slidenum">
              <a:rPr lang="en-US" smtClean="0"/>
              <a:pPr/>
              <a:t>14</a:t>
            </a:fld>
            <a:endParaRPr lang="en-US" dirty="0"/>
          </a:p>
        </p:txBody>
      </p:sp>
    </p:spTree>
    <p:extLst>
      <p:ext uri="{BB962C8B-B14F-4D97-AF65-F5344CB8AC3E}">
        <p14:creationId xmlns:p14="http://schemas.microsoft.com/office/powerpoint/2010/main" val="3290512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808038" y="2856706"/>
            <a:ext cx="7772400" cy="1500187"/>
          </a:xfrm>
        </p:spPr>
        <p:txBody>
          <a:bodyPr>
            <a:normAutofit fontScale="92500" lnSpcReduction="10000"/>
          </a:bodyPr>
          <a:lstStyle/>
          <a:p>
            <a:pPr algn="ctr"/>
            <a:r>
              <a:rPr lang="en-US" sz="3200" dirty="0" smtClean="0">
                <a:solidFill>
                  <a:schemeClr val="tx1">
                    <a:lumMod val="75000"/>
                    <a:lumOff val="25000"/>
                  </a:schemeClr>
                </a:solidFill>
              </a:rPr>
              <a:t>Integrating High Performance Computing with Apache Big Data Stack</a:t>
            </a:r>
          </a:p>
          <a:p>
            <a:pPr algn="ctr"/>
            <a:r>
              <a:rPr lang="en-US" sz="3200" b="1" dirty="0" err="1" smtClean="0">
                <a:solidFill>
                  <a:schemeClr val="tx1"/>
                </a:solidFill>
              </a:rPr>
              <a:t>Shantenu</a:t>
            </a:r>
            <a:r>
              <a:rPr lang="en-US" sz="3200" b="1" dirty="0" smtClean="0">
                <a:solidFill>
                  <a:schemeClr val="tx1"/>
                </a:solidFill>
              </a:rPr>
              <a:t> </a:t>
            </a:r>
            <a:r>
              <a:rPr lang="en-US" sz="3200" b="1" dirty="0" err="1" smtClean="0">
                <a:solidFill>
                  <a:schemeClr val="tx1"/>
                </a:solidFill>
              </a:rPr>
              <a:t>Jha</a:t>
            </a:r>
            <a:r>
              <a:rPr lang="en-US" sz="3200" b="1" dirty="0" smtClean="0">
                <a:solidFill>
                  <a:schemeClr val="tx1"/>
                </a:solidFill>
              </a:rPr>
              <a:t>, Judy Qiu, Andre </a:t>
            </a:r>
            <a:r>
              <a:rPr lang="en-US" sz="3200" b="1" dirty="0" err="1" smtClean="0">
                <a:solidFill>
                  <a:schemeClr val="tx1"/>
                </a:solidFill>
              </a:rPr>
              <a:t>Luckow</a:t>
            </a:r>
            <a:endParaRPr lang="en-US" sz="3200" b="1" dirty="0">
              <a:solidFill>
                <a:schemeClr val="tx1"/>
              </a:solidFill>
            </a:endParaRPr>
          </a:p>
        </p:txBody>
      </p:sp>
      <p:sp>
        <p:nvSpPr>
          <p:cNvPr id="5" name="Slide Number Placeholder 4"/>
          <p:cNvSpPr>
            <a:spLocks noGrp="1"/>
          </p:cNvSpPr>
          <p:nvPr>
            <p:ph type="sldNum" sz="quarter" idx="13"/>
          </p:nvPr>
        </p:nvSpPr>
        <p:spPr/>
        <p:txBody>
          <a:bodyPr/>
          <a:lstStyle/>
          <a:p>
            <a:fld id="{C4B85148-DB98-4269-ACE6-2DF49F9918C9}" type="slidenum">
              <a:rPr lang="en-US" smtClean="0"/>
              <a:pPr/>
              <a:t>15</a:t>
            </a:fld>
            <a:endParaRPr lang="en-US" dirty="0"/>
          </a:p>
        </p:txBody>
      </p:sp>
    </p:spTree>
    <p:extLst>
      <p:ext uri="{BB962C8B-B14F-4D97-AF65-F5344CB8AC3E}">
        <p14:creationId xmlns:p14="http://schemas.microsoft.com/office/powerpoint/2010/main" val="3389295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solidFill>
            <a:schemeClr val="accent3">
              <a:lumMod val="40000"/>
              <a:lumOff val="60000"/>
            </a:schemeClr>
          </a:solidFill>
        </p:spPr>
        <p:txBody>
          <a:bodyPr wrap="square" rtlCol="0">
            <a:spAutoFit/>
          </a:bodyPr>
          <a:lstStyle/>
          <a:p>
            <a:pPr algn="ctr"/>
            <a:r>
              <a:rPr lang="en-US" sz="2000" b="1" dirty="0" smtClean="0">
                <a:solidFill>
                  <a:srgbClr val="FF0000"/>
                </a:solidFill>
              </a:rPr>
              <a:t>There are a lot of Big Data and HPC Software systems</a:t>
            </a:r>
          </a:p>
          <a:p>
            <a:pPr algn="ctr"/>
            <a:r>
              <a:rPr lang="en-US" sz="2000" b="1" dirty="0" smtClean="0">
                <a:solidFill>
                  <a:srgbClr val="FF0000"/>
                </a:solidFill>
              </a:rPr>
              <a:t>Challenge! Manage environment offering these different components</a:t>
            </a:r>
            <a:endParaRPr lang="en-US" sz="2000" b="1" dirty="0">
              <a:solidFill>
                <a:srgbClr val="FF000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988"/>
          <a:stretch/>
        </p:blipFill>
        <p:spPr bwMode="auto">
          <a:xfrm>
            <a:off x="0" y="707886"/>
            <a:ext cx="9144000" cy="6203834"/>
          </a:xfrm>
          <a:prstGeom prst="rect">
            <a:avLst/>
          </a:prstGeom>
          <a:noFill/>
          <a:ln>
            <a:noFill/>
          </a:ln>
        </p:spPr>
      </p:pic>
      <p:sp>
        <p:nvSpPr>
          <p:cNvPr id="5" name="Slide Number Placeholder 4"/>
          <p:cNvSpPr>
            <a:spLocks noGrp="1"/>
          </p:cNvSpPr>
          <p:nvPr>
            <p:ph type="sldNum" sz="quarter" idx="13"/>
          </p:nvPr>
        </p:nvSpPr>
        <p:spPr/>
        <p:txBody>
          <a:bodyPr/>
          <a:lstStyle/>
          <a:p>
            <a:fld id="{C4B85148-DB98-4269-ACE6-2DF49F9918C9}" type="slidenum">
              <a:rPr lang="en-US" smtClean="0"/>
              <a:pPr/>
              <a:t>16</a:t>
            </a:fld>
            <a:endParaRPr lang="en-US" dirty="0"/>
          </a:p>
        </p:txBody>
      </p:sp>
    </p:spTree>
    <p:extLst>
      <p:ext uri="{BB962C8B-B14F-4D97-AF65-F5344CB8AC3E}">
        <p14:creationId xmlns:p14="http://schemas.microsoft.com/office/powerpoint/2010/main" val="1388687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45" y="-5280"/>
            <a:ext cx="9078686" cy="674584"/>
          </a:xfrm>
        </p:spPr>
        <p:txBody>
          <a:bodyPr>
            <a:normAutofit/>
          </a:bodyPr>
          <a:lstStyle/>
          <a:p>
            <a:r>
              <a:rPr lang="en-US" b="1" dirty="0"/>
              <a:t>Maybe a Big Data Initiative would include</a:t>
            </a:r>
          </a:p>
        </p:txBody>
      </p:sp>
      <p:sp>
        <p:nvSpPr>
          <p:cNvPr id="5" name="Content Placeholder 4"/>
          <p:cNvSpPr>
            <a:spLocks noGrp="1"/>
          </p:cNvSpPr>
          <p:nvPr>
            <p:ph idx="1"/>
          </p:nvPr>
        </p:nvSpPr>
        <p:spPr>
          <a:xfrm>
            <a:off x="0" y="537328"/>
            <a:ext cx="9144000" cy="6055567"/>
          </a:xfrm>
        </p:spPr>
        <p:txBody>
          <a:bodyPr>
            <a:noAutofit/>
          </a:bodyPr>
          <a:lstStyle/>
          <a:p>
            <a:r>
              <a:rPr lang="en-US" dirty="0" smtClean="0">
                <a:solidFill>
                  <a:srgbClr val="FF0000"/>
                </a:solidFill>
              </a:rPr>
              <a:t>We don’t need 266 software packages so can choose e.g.</a:t>
            </a:r>
          </a:p>
          <a:p>
            <a:r>
              <a:rPr lang="en-US" b="1" dirty="0" smtClean="0"/>
              <a:t>Workflow: </a:t>
            </a:r>
            <a:r>
              <a:rPr lang="en-US" dirty="0" err="1" smtClean="0"/>
              <a:t>IPython</a:t>
            </a:r>
            <a:r>
              <a:rPr lang="en-US" dirty="0" smtClean="0"/>
              <a:t>, Pegasus or Kepler (replaced by tools like Crunch, </a:t>
            </a:r>
            <a:r>
              <a:rPr lang="en-US" dirty="0" err="1" smtClean="0"/>
              <a:t>Tez</a:t>
            </a:r>
            <a:r>
              <a:rPr lang="en-US" dirty="0" smtClean="0"/>
              <a:t>?)</a:t>
            </a:r>
          </a:p>
          <a:p>
            <a:r>
              <a:rPr lang="en-US" b="1" dirty="0" smtClean="0"/>
              <a:t>Data Analytics: </a:t>
            </a:r>
            <a:r>
              <a:rPr lang="en-US" dirty="0" smtClean="0"/>
              <a:t>Mahout, R, </a:t>
            </a:r>
            <a:r>
              <a:rPr lang="en-US" dirty="0" err="1" smtClean="0"/>
              <a:t>ImageJ</a:t>
            </a:r>
            <a:r>
              <a:rPr lang="en-US" dirty="0" smtClean="0"/>
              <a:t>, </a:t>
            </a:r>
            <a:r>
              <a:rPr lang="en-US" dirty="0" err="1" smtClean="0"/>
              <a:t>Scalapack</a:t>
            </a:r>
            <a:r>
              <a:rPr lang="en-US" dirty="0" smtClean="0"/>
              <a:t> </a:t>
            </a:r>
          </a:p>
          <a:p>
            <a:r>
              <a:rPr lang="en-US" b="1" dirty="0" smtClean="0"/>
              <a:t>High level Programming: </a:t>
            </a:r>
            <a:r>
              <a:rPr lang="en-US" dirty="0" smtClean="0"/>
              <a:t>Hive, Pig</a:t>
            </a:r>
          </a:p>
          <a:p>
            <a:r>
              <a:rPr lang="en-US" b="1" dirty="0" smtClean="0"/>
              <a:t>Parallel Programming model: </a:t>
            </a:r>
            <a:r>
              <a:rPr lang="en-US" dirty="0" smtClean="0"/>
              <a:t>Hadoop, Spark, Giraph (Twister4Azure, Harp), MPI; </a:t>
            </a:r>
          </a:p>
          <a:p>
            <a:r>
              <a:rPr lang="en-US" b="1" dirty="0" smtClean="0"/>
              <a:t>Streaming: </a:t>
            </a:r>
            <a:r>
              <a:rPr lang="en-US" dirty="0" smtClean="0"/>
              <a:t>Storm, </a:t>
            </a:r>
            <a:r>
              <a:rPr lang="en-US" dirty="0" err="1" smtClean="0"/>
              <a:t>Kapfka</a:t>
            </a:r>
            <a:r>
              <a:rPr lang="en-US" dirty="0" smtClean="0"/>
              <a:t> or </a:t>
            </a:r>
            <a:r>
              <a:rPr lang="en-US" dirty="0" err="1" smtClean="0"/>
              <a:t>RabbitMQ</a:t>
            </a:r>
            <a:r>
              <a:rPr lang="en-US" dirty="0" smtClean="0"/>
              <a:t> (Sensors)</a:t>
            </a:r>
          </a:p>
          <a:p>
            <a:r>
              <a:rPr lang="en-US" b="1" dirty="0" smtClean="0"/>
              <a:t>In-memory: </a:t>
            </a:r>
            <a:r>
              <a:rPr lang="en-US" dirty="0" err="1" smtClean="0"/>
              <a:t>Memcached</a:t>
            </a:r>
            <a:endParaRPr lang="en-US" dirty="0" smtClean="0"/>
          </a:p>
          <a:p>
            <a:r>
              <a:rPr lang="en-US" b="1" dirty="0" smtClean="0"/>
              <a:t>Data Management: </a:t>
            </a:r>
            <a:r>
              <a:rPr lang="en-US" dirty="0" err="1" smtClean="0"/>
              <a:t>Hbase</a:t>
            </a:r>
            <a:r>
              <a:rPr lang="en-US" dirty="0" smtClean="0"/>
              <a:t>, </a:t>
            </a:r>
            <a:r>
              <a:rPr lang="en-US" dirty="0" err="1" smtClean="0"/>
              <a:t>MongoDB</a:t>
            </a:r>
            <a:r>
              <a:rPr lang="en-US" dirty="0" smtClean="0"/>
              <a:t>, MySQL or Derby</a:t>
            </a:r>
          </a:p>
          <a:p>
            <a:r>
              <a:rPr lang="en-US" b="1" dirty="0" smtClean="0"/>
              <a:t>Distributed Coordination: </a:t>
            </a:r>
            <a:r>
              <a:rPr lang="en-US" dirty="0" smtClean="0"/>
              <a:t>Zookeeper</a:t>
            </a:r>
          </a:p>
          <a:p>
            <a:r>
              <a:rPr lang="en-US" b="1" dirty="0" smtClean="0"/>
              <a:t>Cluster Management: </a:t>
            </a:r>
            <a:r>
              <a:rPr lang="en-US" dirty="0" smtClean="0"/>
              <a:t>Yarn, </a:t>
            </a:r>
            <a:r>
              <a:rPr lang="en-US" dirty="0" err="1" smtClean="0"/>
              <a:t>Slurm</a:t>
            </a:r>
            <a:endParaRPr lang="en-US" dirty="0" smtClean="0"/>
          </a:p>
          <a:p>
            <a:r>
              <a:rPr lang="en-US" b="1" dirty="0" smtClean="0"/>
              <a:t>File Systems: </a:t>
            </a:r>
            <a:r>
              <a:rPr lang="en-US" dirty="0" smtClean="0"/>
              <a:t>HDFS, </a:t>
            </a:r>
            <a:r>
              <a:rPr lang="en-US" dirty="0" err="1" smtClean="0"/>
              <a:t>Lustre</a:t>
            </a:r>
            <a:endParaRPr lang="en-US" dirty="0" smtClean="0"/>
          </a:p>
          <a:p>
            <a:r>
              <a:rPr lang="en-US" b="1" dirty="0" smtClean="0"/>
              <a:t>DevOps: </a:t>
            </a:r>
            <a:r>
              <a:rPr lang="en-US" dirty="0" err="1" smtClean="0"/>
              <a:t>Cloudmesh</a:t>
            </a:r>
            <a:r>
              <a:rPr lang="en-US" dirty="0" smtClean="0"/>
              <a:t>, Chef, Puppet, Docker, Cobbler</a:t>
            </a:r>
          </a:p>
          <a:p>
            <a:r>
              <a:rPr lang="en-US" b="1" dirty="0" err="1" smtClean="0"/>
              <a:t>IaaS</a:t>
            </a:r>
            <a:r>
              <a:rPr lang="en-US" b="1" dirty="0" smtClean="0"/>
              <a:t>: </a:t>
            </a:r>
            <a:r>
              <a:rPr lang="en-US" dirty="0" smtClean="0"/>
              <a:t>Amazon, Azure, OpenStack, Libcloud</a:t>
            </a:r>
          </a:p>
          <a:p>
            <a:r>
              <a:rPr lang="en-US" b="1" dirty="0" smtClean="0"/>
              <a:t>Monitoring: </a:t>
            </a:r>
            <a:r>
              <a:rPr lang="en-US" dirty="0" smtClean="0"/>
              <a:t>Inca, Ganglia, </a:t>
            </a:r>
            <a:r>
              <a:rPr lang="en-US" dirty="0" err="1" smtClean="0"/>
              <a:t>Nagios</a:t>
            </a:r>
            <a:endParaRPr lang="en-US" dirty="0" smtClean="0"/>
          </a:p>
          <a:p>
            <a:endParaRPr lang="en-US" dirty="0"/>
          </a:p>
        </p:txBody>
      </p:sp>
      <p:sp>
        <p:nvSpPr>
          <p:cNvPr id="3" name="Slide Number Placeholder 2"/>
          <p:cNvSpPr>
            <a:spLocks noGrp="1"/>
          </p:cNvSpPr>
          <p:nvPr>
            <p:ph type="sldNum" sz="quarter" idx="13"/>
          </p:nvPr>
        </p:nvSpPr>
        <p:spPr/>
        <p:txBody>
          <a:bodyPr/>
          <a:lstStyle/>
          <a:p>
            <a:fld id="{C4B85148-DB98-4269-ACE6-2DF49F9918C9}" type="slidenum">
              <a:rPr lang="en-US" smtClean="0"/>
              <a:pPr/>
              <a:t>17</a:t>
            </a:fld>
            <a:endParaRPr lang="en-US" dirty="0"/>
          </a:p>
        </p:txBody>
      </p:sp>
    </p:spTree>
    <p:extLst>
      <p:ext uri="{BB962C8B-B14F-4D97-AF65-F5344CB8AC3E}">
        <p14:creationId xmlns:p14="http://schemas.microsoft.com/office/powerpoint/2010/main" val="384681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charset="-128"/>
            </a:endParaRPr>
          </a:p>
        </p:txBody>
      </p:sp>
      <p:grpSp>
        <p:nvGrpSpPr>
          <p:cNvPr id="92" name="Group 91"/>
          <p:cNvGrpSpPr/>
          <p:nvPr/>
        </p:nvGrpSpPr>
        <p:grpSpPr>
          <a:xfrm>
            <a:off x="37708" y="139496"/>
            <a:ext cx="9043639" cy="6165790"/>
            <a:chOff x="37708" y="139496"/>
            <a:chExt cx="9043639" cy="6165790"/>
          </a:xfrm>
        </p:grpSpPr>
        <p:sp>
          <p:nvSpPr>
            <p:cNvPr id="93" name="Oval 92"/>
            <p:cNvSpPr/>
            <p:nvPr/>
          </p:nvSpPr>
          <p:spPr>
            <a:xfrm>
              <a:off x="4203354" y="433642"/>
              <a:ext cx="2174340" cy="5294212"/>
            </a:xfrm>
            <a:prstGeom prst="ellipse">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D7D31">
                      <a:lumMod val="50000"/>
                    </a:srgbClr>
                  </a:solidFill>
                  <a:effectLst/>
                  <a:uLnTx/>
                  <a:uFillTx/>
                  <a:latin typeface="Calibri" panose="020F0502020204030204"/>
                  <a:ea typeface="+mn-ea"/>
                  <a:cs typeface="+mn-cs"/>
                </a:rPr>
                <a:t>HPC-ABDS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D7D31">
                      <a:lumMod val="50000"/>
                    </a:srgbClr>
                  </a:solidFill>
                  <a:effectLst/>
                  <a:uLnTx/>
                  <a:uFillTx/>
                  <a:latin typeface="Calibri" panose="020F0502020204030204"/>
                  <a:ea typeface="+mn-ea"/>
                  <a:cs typeface="+mn-cs"/>
                </a:rPr>
                <a:t>Integrated Software</a:t>
              </a:r>
              <a:endParaRPr kumimoji="0" lang="en-US" sz="2400" b="0" i="0" u="none" strike="noStrike" kern="0" cap="none" spc="0" normalizeH="0" baseline="0" noProof="0" dirty="0" smtClean="0">
                <a:ln>
                  <a:noFill/>
                </a:ln>
                <a:solidFill>
                  <a:srgbClr val="ED7D31">
                    <a:lumMod val="50000"/>
                  </a:srgbClr>
                </a:solidFill>
                <a:effectLst/>
                <a:uLnTx/>
                <a:uFillTx/>
                <a:latin typeface="Calibri" panose="020F0502020204030204"/>
                <a:ea typeface="+mn-ea"/>
                <a:cs typeface="+mn-cs"/>
              </a:endParaRPr>
            </a:p>
          </p:txBody>
        </p:sp>
        <p:sp>
          <p:nvSpPr>
            <p:cNvPr id="94" name="TextBox 93"/>
            <p:cNvSpPr txBox="1"/>
            <p:nvPr/>
          </p:nvSpPr>
          <p:spPr>
            <a:xfrm>
              <a:off x="37708" y="139496"/>
              <a:ext cx="9043639" cy="61657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cs typeface="Arial" panose="020B0604020202020204" pitchFamily="34" charset="0"/>
                </a:rPr>
                <a:t>		     </a:t>
              </a:r>
              <a:r>
                <a:rPr kumimoji="0" lang="en-US" sz="2000" b="1" i="0" u="none" strike="noStrike" kern="0" cap="none" spc="0" normalizeH="0" baseline="0" noProof="0" dirty="0" smtClean="0">
                  <a:ln>
                    <a:noFill/>
                  </a:ln>
                  <a:solidFill>
                    <a:srgbClr val="ED7D31">
                      <a:lumMod val="50000"/>
                    </a:srgbClr>
                  </a:solidFill>
                  <a:effectLst/>
                  <a:uLnTx/>
                  <a:uFillTx/>
                  <a:cs typeface="Arial" panose="020B0604020202020204" pitchFamily="34" charset="0"/>
                </a:rPr>
                <a:t>Big Data ABDS			HPC, Cluster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Orchestration                    </a:t>
              </a:r>
              <a:r>
                <a:rPr kumimoji="0" lang="en-US" sz="1600" b="1" i="0" u="none" strike="noStrike" kern="0" cap="none" spc="0" normalizeH="0" baseline="0" noProof="0" dirty="0" smtClean="0">
                  <a:ln>
                    <a:noFill/>
                  </a:ln>
                  <a:solidFill>
                    <a:prstClr val="black"/>
                  </a:solidFill>
                  <a:effectLst/>
                  <a:uLnTx/>
                  <a:uFillTx/>
                  <a:latin typeface="Calibri" panose="020F0502020204030204"/>
                </a:rPr>
                <a:t>Crunch,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Tez</a:t>
              </a:r>
              <a:r>
                <a:rPr kumimoji="0" lang="en-US" sz="1600" b="1" i="0" u="none" strike="noStrike" kern="0" cap="none" spc="0" normalizeH="0" baseline="0" noProof="0" dirty="0" smtClean="0">
                  <a:ln>
                    <a:noFill/>
                  </a:ln>
                  <a:solidFill>
                    <a:prstClr val="black"/>
                  </a:solidFill>
                  <a:effectLst/>
                  <a:uLnTx/>
                  <a:uFillTx/>
                  <a:latin typeface="Calibri" panose="020F0502020204030204"/>
                </a:rPr>
                <a:t>, Cloud Dataflow		  	 Kepler, Pegasus</a:t>
              </a: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	</a:t>
              </a:r>
            </a:p>
            <a:p>
              <a:pPr marL="0" marR="0" lvl="0" indent="0" defTabSz="914400" eaLnBrk="1" fontAlgn="auto" latinLnBrk="0" hangingPunct="1">
                <a:lnSpc>
                  <a:spcPts val="8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Libraries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Mllib</a:t>
              </a:r>
              <a:r>
                <a:rPr kumimoji="0" lang="en-US" sz="1600" b="1" i="0" u="none" strike="noStrike" kern="0" cap="none" spc="0" normalizeH="0" baseline="0" noProof="0" dirty="0" smtClean="0">
                  <a:ln>
                    <a:noFill/>
                  </a:ln>
                  <a:solidFill>
                    <a:prstClr val="black"/>
                  </a:solidFill>
                  <a:effectLst/>
                  <a:uLnTx/>
                  <a:uFillTx/>
                  <a:latin typeface="Calibri" panose="020F0502020204030204"/>
                </a:rPr>
                <a:t>/Mahout, R, Python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Matlab</a:t>
              </a:r>
              <a:r>
                <a:rPr kumimoji="0" lang="en-US" sz="1600" b="1" i="0" u="none" strike="noStrike" kern="0" cap="none" spc="0" normalizeH="0" baseline="0" noProof="0" dirty="0" smtClean="0">
                  <a:ln>
                    <a:noFill/>
                  </a:ln>
                  <a:solidFill>
                    <a:prstClr val="black"/>
                  </a:solidFill>
                  <a:effectLst/>
                  <a:uLnTx/>
                  <a:uFillTx/>
                  <a:latin typeface="Calibri" panose="020F0502020204030204"/>
                </a:rPr>
                <a:t>,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Scalapack</a:t>
              </a:r>
              <a:r>
                <a:rPr kumimoji="0" lang="en-US" sz="1600" b="1" i="0" u="none" strike="noStrike" kern="0" cap="none" spc="0" normalizeH="0" baseline="0" noProof="0" dirty="0" smtClean="0">
                  <a:ln>
                    <a:noFill/>
                  </a:ln>
                  <a:solidFill>
                    <a:prstClr val="black"/>
                  </a:solidFill>
                  <a:effectLst/>
                  <a:uLnTx/>
                  <a:uFillTx/>
                  <a:latin typeface="Calibri" panose="020F0502020204030204"/>
                </a:rPr>
                <a:t>,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PETSc</a:t>
              </a: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High Level Programming       </a:t>
              </a:r>
              <a:r>
                <a:rPr kumimoji="0" lang="en-US" sz="1600" b="1" i="0" u="none" strike="noStrike" kern="0" cap="none" spc="0" normalizeH="0" baseline="0" noProof="0" dirty="0" smtClean="0">
                  <a:ln>
                    <a:noFill/>
                  </a:ln>
                  <a:solidFill>
                    <a:prstClr val="black"/>
                  </a:solidFill>
                  <a:effectLst/>
                  <a:uLnTx/>
                  <a:uFillTx/>
                  <a:latin typeface="Calibri" panose="020F0502020204030204"/>
                </a:rPr>
                <a:t>Pig, Hive, Drill				 Domain-specific Languages</a:t>
              </a: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Platform as a Service	</a:t>
              </a:r>
              <a:r>
                <a:rPr kumimoji="0" lang="en-US" sz="1600" b="1" i="0" u="none" strike="noStrike" kern="0" cap="none" spc="0" normalizeH="0" baseline="0" noProof="0" dirty="0" smtClean="0">
                  <a:ln>
                    <a:noFill/>
                  </a:ln>
                  <a:solidFill>
                    <a:prstClr val="black"/>
                  </a:solidFill>
                  <a:effectLst/>
                  <a:uLnTx/>
                  <a:uFillTx/>
                  <a:latin typeface="Calibri" panose="020F0502020204030204"/>
                </a:rPr>
                <a:t>App Engine,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BlueMix</a:t>
              </a:r>
              <a:r>
                <a:rPr kumimoji="0" lang="en-US" sz="1600" b="1" i="0" u="none" strike="noStrike" kern="0" cap="none" spc="0" normalizeH="0" baseline="0" noProof="0" dirty="0" smtClean="0">
                  <a:ln>
                    <a:noFill/>
                  </a:ln>
                  <a:solidFill>
                    <a:prstClr val="black"/>
                  </a:solidFill>
                  <a:effectLst/>
                  <a:uLnTx/>
                  <a:uFillTx/>
                  <a:latin typeface="Calibri" panose="020F0502020204030204"/>
                </a:rPr>
                <a:t>, Elastic Beanstalk		     XSEDE Software Stack</a:t>
              </a: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
              </a:r>
              <a:b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br>
              <a:endParaRPr kumimoji="0" lang="en-US" sz="8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Languages</a:t>
              </a:r>
              <a:r>
                <a:rPr kumimoji="0" lang="en-US" sz="1600" b="1" i="0" u="none" strike="noStrike" kern="0" cap="none" spc="0" normalizeH="0" baseline="0" noProof="0" dirty="0" smtClean="0">
                  <a:ln>
                    <a:noFill/>
                  </a:ln>
                  <a:solidFill>
                    <a:prstClr val="black"/>
                  </a:solidFill>
                  <a:effectLst/>
                  <a:uLnTx/>
                  <a:uFillTx/>
                  <a:latin typeface="Calibri" panose="020F0502020204030204"/>
                </a:rPr>
                <a:t>                     Java,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Erlang</a:t>
              </a:r>
              <a:r>
                <a:rPr kumimoji="0" lang="en-US" sz="1600" b="1" i="0" u="none" strike="noStrike" kern="0" cap="none" spc="0" normalizeH="0" baseline="0" noProof="0" dirty="0" smtClean="0">
                  <a:ln>
                    <a:noFill/>
                  </a:ln>
                  <a:solidFill>
                    <a:prstClr val="black"/>
                  </a:solidFill>
                  <a:effectLst/>
                  <a:uLnTx/>
                  <a:uFillTx/>
                  <a:latin typeface="Calibri" panose="020F0502020204030204"/>
                </a:rPr>
                <a:t>, SQL,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SparQL</a:t>
              </a:r>
              <a:r>
                <a:rPr kumimoji="0" lang="en-US" sz="1600" b="1" i="0" u="none" strike="noStrike" kern="0" cap="none" spc="0" normalizeH="0" baseline="0" noProof="0" dirty="0" smtClean="0">
                  <a:ln>
                    <a:noFill/>
                  </a:ln>
                  <a:solidFill>
                    <a:prstClr val="black"/>
                  </a:solidFill>
                  <a:effectLst/>
                  <a:uLnTx/>
                  <a:uFillTx/>
                  <a:latin typeface="Calibri" panose="020F0502020204030204"/>
                </a:rPr>
                <a:t>			            Fortran, C/C++</a:t>
              </a: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Streaming		</a:t>
              </a:r>
              <a:r>
                <a:rPr kumimoji="0" lang="en-US" sz="1600" b="1" i="0" u="none" strike="noStrike" kern="0" cap="none" spc="0" normalizeH="0" baseline="0" noProof="0" dirty="0" smtClean="0">
                  <a:ln>
                    <a:noFill/>
                  </a:ln>
                  <a:solidFill>
                    <a:prstClr val="black"/>
                  </a:solidFill>
                  <a:effectLst/>
                  <a:uLnTx/>
                  <a:uFillTx/>
                  <a:latin typeface="Calibri" panose="020F0502020204030204"/>
                </a:rPr>
                <a:t>Storm, Kafka, Kinesis</a:t>
              </a: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Parallel Runtime</a:t>
              </a:r>
              <a:r>
                <a:rPr kumimoji="0" lang="en-US" sz="1600" b="1" i="0" u="none" strike="noStrike" kern="0" cap="none" spc="0" normalizeH="0" baseline="0" noProof="0" dirty="0" smtClean="0">
                  <a:ln>
                    <a:noFill/>
                  </a:ln>
                  <a:solidFill>
                    <a:prstClr val="black"/>
                  </a:solidFill>
                  <a:effectLst/>
                  <a:uLnTx/>
                  <a:uFillTx/>
                  <a:latin typeface="Calibri" panose="020F0502020204030204"/>
                </a:rPr>
                <a:t>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MapReduce</a:t>
              </a:r>
              <a:r>
                <a:rPr kumimoji="0" lang="en-US" sz="1600" b="1" i="0" u="none" strike="noStrike" kern="0" cap="none" spc="0" normalizeH="0" baseline="0" noProof="0" dirty="0" smtClean="0">
                  <a:ln>
                    <a:noFill/>
                  </a:ln>
                  <a:solidFill>
                    <a:prstClr val="black"/>
                  </a:solidFill>
                  <a:effectLst/>
                  <a:uLnTx/>
                  <a:uFillTx/>
                  <a:latin typeface="Calibri" panose="020F0502020204030204"/>
                </a:rPr>
                <a:t>				         MPI/</a:t>
              </a:r>
              <a:r>
                <a:rPr kumimoji="0" lang="en-US" sz="1600" b="1" i="0" u="none" strike="noStrike" kern="0" cap="none" spc="0" normalizeH="0" baseline="0" noProof="0" dirty="0" err="1" smtClean="0">
                  <a:ln>
                    <a:noFill/>
                  </a:ln>
                  <a:solidFill>
                    <a:prstClr val="black"/>
                  </a:solidFill>
                  <a:effectLst/>
                  <a:uLnTx/>
                  <a:uFillTx/>
                  <a:latin typeface="Calibri" panose="020F0502020204030204"/>
                </a:rPr>
                <a:t>OpenMP</a:t>
              </a:r>
              <a:r>
                <a:rPr kumimoji="0" lang="en-US" sz="1600" b="1" i="0" u="none" strike="noStrike" kern="0" cap="none" spc="0" normalizeH="0" baseline="0" noProof="0" dirty="0" smtClean="0">
                  <a:ln>
                    <a:noFill/>
                  </a:ln>
                  <a:solidFill>
                    <a:prstClr val="black"/>
                  </a:solidFill>
                  <a:effectLst/>
                  <a:uLnTx/>
                  <a:uFillTx/>
                  <a:latin typeface="Calibri" panose="020F0502020204030204"/>
                </a:rPr>
                <a:t>/</a:t>
              </a:r>
              <a:r>
                <a:rPr kumimoji="0" lang="en-US" sz="1600" b="1" i="0" u="none" strike="noStrike" kern="0" cap="none" spc="0" normalizeH="0" baseline="0" noProof="0" dirty="0" err="1" smtClean="0">
                  <a:ln>
                    <a:noFill/>
                  </a:ln>
                  <a:solidFill>
                    <a:prstClr val="black"/>
                  </a:solidFill>
                  <a:effectLst/>
                  <a:uLnTx/>
                  <a:uFillTx/>
                  <a:latin typeface="Calibri" panose="020F0502020204030204"/>
                </a:rPr>
                <a:t>OpenCL</a:t>
              </a: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Coordination	</a:t>
              </a:r>
              <a:r>
                <a:rPr kumimoji="0" lang="en-US" sz="1600" b="1" i="0" u="none" strike="noStrike" kern="0" cap="none" spc="0" normalizeH="0" baseline="0" noProof="0" dirty="0" smtClean="0">
                  <a:ln>
                    <a:noFill/>
                  </a:ln>
                  <a:solidFill>
                    <a:prstClr val="black"/>
                  </a:solidFill>
                  <a:effectLst/>
                  <a:uLnTx/>
                  <a:uFillTx/>
                  <a:latin typeface="Calibri" panose="020F0502020204030204"/>
                </a:rPr>
                <a:t>Zookeeper</a:t>
              </a: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Caching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Memcached</a:t>
              </a: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Data Management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Hbase</a:t>
              </a:r>
              <a:r>
                <a:rPr kumimoji="0" lang="en-US" sz="1600" b="1" i="0" u="none" strike="noStrike" kern="0" cap="none" spc="0" normalizeH="0" baseline="0" noProof="0" dirty="0" smtClean="0">
                  <a:ln>
                    <a:noFill/>
                  </a:ln>
                  <a:solidFill>
                    <a:prstClr val="black"/>
                  </a:solidFill>
                  <a:effectLst/>
                  <a:uLnTx/>
                  <a:uFillTx/>
                  <a:latin typeface="Calibri" panose="020F0502020204030204"/>
                </a:rPr>
                <a:t>, Neo4J, MySQL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iRODS</a:t>
              </a: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Data Transfer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Sqoop</a:t>
              </a:r>
              <a:r>
                <a:rPr kumimoji="0" lang="en-US" sz="1600" b="1" i="0" u="none" strike="noStrike" kern="0" cap="none" spc="0" normalizeH="0" baseline="0" noProof="0" dirty="0" smtClean="0">
                  <a:ln>
                    <a:noFill/>
                  </a:ln>
                  <a:solidFill>
                    <a:prstClr val="black"/>
                  </a:solidFill>
                  <a:effectLst/>
                  <a:uLnTx/>
                  <a:uFillTx/>
                  <a:latin typeface="Calibri" panose="020F0502020204030204"/>
                </a:rPr>
                <a:t>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GridFTP</a:t>
              </a:r>
              <a:endParaRPr kumimoji="0" lang="en-US" sz="1600" b="1" i="0" u="none" strike="noStrike" kern="0" cap="none" spc="0" normalizeH="0" baseline="0" noProof="0" dirty="0" smtClean="0">
                <a:ln>
                  <a:noFill/>
                </a:ln>
                <a:solidFill>
                  <a:prstClr val="black"/>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Scheduling	</a:t>
              </a:r>
              <a:r>
                <a:rPr kumimoji="0" lang="en-US" sz="1600" b="1" i="0" u="none" strike="noStrike" kern="0" cap="none" spc="0" normalizeH="0" baseline="0" noProof="0" dirty="0" smtClean="0">
                  <a:ln>
                    <a:noFill/>
                  </a:ln>
                  <a:solidFill>
                    <a:prstClr val="black"/>
                  </a:solidFill>
                  <a:effectLst/>
                  <a:uLnTx/>
                  <a:uFillTx/>
                  <a:latin typeface="Calibri" panose="020F0502020204030204"/>
                </a:rPr>
                <a:t>Yarn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Slurm</a:t>
              </a: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File Systems	</a:t>
              </a:r>
              <a:r>
                <a:rPr kumimoji="0" lang="en-US" sz="1600" b="1" i="0" u="none" strike="noStrike" kern="0" cap="none" spc="0" normalizeH="0" baseline="0" noProof="0" dirty="0" smtClean="0">
                  <a:ln>
                    <a:noFill/>
                  </a:ln>
                  <a:solidFill>
                    <a:prstClr val="black"/>
                  </a:solidFill>
                  <a:effectLst/>
                  <a:uLnTx/>
                  <a:uFillTx/>
                  <a:latin typeface="Calibri" panose="020F0502020204030204"/>
                </a:rPr>
                <a:t>HDFS, Object Stores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Lustre</a:t>
              </a: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Formats		</a:t>
              </a:r>
              <a:r>
                <a:rPr kumimoji="0" lang="en-US" sz="1600" b="1" i="0" u="none" strike="noStrike" kern="0" cap="none" spc="0" normalizeH="0" baseline="0" noProof="0" dirty="0" smtClean="0">
                  <a:ln>
                    <a:noFill/>
                  </a:ln>
                  <a:solidFill>
                    <a:prstClr val="black"/>
                  </a:solidFill>
                  <a:effectLst/>
                  <a:uLnTx/>
                  <a:uFillTx/>
                  <a:latin typeface="Calibri" panose="020F0502020204030204"/>
                </a:rPr>
                <a:t>Thrift,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Protobuf</a:t>
              </a:r>
              <a:r>
                <a:rPr kumimoji="0" lang="en-US" sz="1600" b="1" i="0" u="none" strike="noStrike" kern="0" cap="none" spc="0" normalizeH="0" baseline="0" noProof="0" dirty="0" smtClean="0">
                  <a:ln>
                    <a:noFill/>
                  </a:ln>
                  <a:solidFill>
                    <a:prstClr val="black"/>
                  </a:solidFill>
                  <a:effectLst/>
                  <a:uLnTx/>
                  <a:uFillTx/>
                  <a:latin typeface="Calibri" panose="020F0502020204030204"/>
                </a:rPr>
                <a:t>				        FITS, HDF</a:t>
              </a: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Virtualization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Openstack</a:t>
              </a: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					</a:t>
              </a:r>
              <a:r>
                <a:rPr kumimoji="0" lang="en-US" sz="1600" b="1" i="0" u="none" strike="noStrike" kern="0" cap="none" spc="0" normalizeH="0" baseline="0" noProof="0" dirty="0" err="1" smtClean="0">
                  <a:ln>
                    <a:noFill/>
                  </a:ln>
                  <a:solidFill>
                    <a:prstClr val="black"/>
                  </a:solidFill>
                  <a:effectLst/>
                  <a:uLnTx/>
                  <a:uFillTx/>
                  <a:latin typeface="Calibri" panose="020F0502020204030204"/>
                </a:rPr>
                <a:t>Docker</a:t>
              </a:r>
              <a:r>
                <a:rPr kumimoji="0" lang="en-US" sz="1600" b="1" i="0" u="none" strike="noStrike" kern="0" cap="none" spc="0" normalizeH="0" baseline="0" noProof="0" dirty="0" smtClean="0">
                  <a:ln>
                    <a:noFill/>
                  </a:ln>
                  <a:solidFill>
                    <a:prstClr val="black"/>
                  </a:solidFill>
                  <a:effectLst/>
                  <a:uLnTx/>
                  <a:uFillTx/>
                  <a:latin typeface="Calibri" panose="020F0502020204030204"/>
                </a:rPr>
                <a:t>, SR-IOV</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D7D31">
                      <a:lumMod val="50000"/>
                    </a:srgbClr>
                  </a:solidFill>
                  <a:effectLst/>
                  <a:uLnTx/>
                  <a:uFillTx/>
                  <a:latin typeface="Calibri" panose="020F0502020204030204"/>
                </a:rPr>
                <a:t>Infrastructure	CLOUDS					SUPERCOMPUTERS</a:t>
              </a:r>
            </a:p>
          </p:txBody>
        </p:sp>
        <p:cxnSp>
          <p:nvCxnSpPr>
            <p:cNvPr id="95" name="Straight Arrow Connector 94"/>
            <p:cNvCxnSpPr/>
            <p:nvPr/>
          </p:nvCxnSpPr>
          <p:spPr>
            <a:xfrm>
              <a:off x="3766134" y="2672420"/>
              <a:ext cx="437220" cy="0"/>
            </a:xfrm>
            <a:prstGeom prst="straightConnector1">
              <a:avLst/>
            </a:prstGeom>
            <a:noFill/>
            <a:ln w="19050" cap="flat" cmpd="sng" algn="ctr">
              <a:solidFill>
                <a:sysClr val="windowText" lastClr="000000"/>
              </a:solidFill>
              <a:prstDash val="solid"/>
              <a:miter lim="800000"/>
              <a:tailEnd type="triangle"/>
            </a:ln>
            <a:effectLst/>
          </p:spPr>
        </p:cxnSp>
        <p:cxnSp>
          <p:nvCxnSpPr>
            <p:cNvPr id="96" name="Straight Arrow Connector 95"/>
            <p:cNvCxnSpPr/>
            <p:nvPr/>
          </p:nvCxnSpPr>
          <p:spPr>
            <a:xfrm>
              <a:off x="2875032" y="3288380"/>
              <a:ext cx="1260240" cy="0"/>
            </a:xfrm>
            <a:prstGeom prst="straightConnector1">
              <a:avLst/>
            </a:prstGeom>
            <a:noFill/>
            <a:ln w="19050" cap="flat" cmpd="sng" algn="ctr">
              <a:solidFill>
                <a:sysClr val="windowText" lastClr="000000"/>
              </a:solidFill>
              <a:prstDash val="solid"/>
              <a:miter lim="800000"/>
              <a:tailEnd type="triangle"/>
            </a:ln>
            <a:effectLst/>
          </p:spPr>
        </p:cxnSp>
        <p:cxnSp>
          <p:nvCxnSpPr>
            <p:cNvPr id="97" name="Straight Arrow Connector 96"/>
            <p:cNvCxnSpPr/>
            <p:nvPr/>
          </p:nvCxnSpPr>
          <p:spPr>
            <a:xfrm flipV="1">
              <a:off x="3032244" y="3521297"/>
              <a:ext cx="1131218" cy="2983"/>
            </a:xfrm>
            <a:prstGeom prst="straightConnector1">
              <a:avLst/>
            </a:prstGeom>
            <a:noFill/>
            <a:ln w="19050" cap="flat" cmpd="sng" algn="ctr">
              <a:solidFill>
                <a:sysClr val="windowText" lastClr="000000"/>
              </a:solidFill>
              <a:prstDash val="solid"/>
              <a:miter lim="800000"/>
              <a:tailEnd type="triangle"/>
            </a:ln>
            <a:effectLst/>
          </p:spPr>
        </p:cxnSp>
        <p:cxnSp>
          <p:nvCxnSpPr>
            <p:cNvPr id="98" name="Straight Arrow Connector 97"/>
            <p:cNvCxnSpPr/>
            <p:nvPr/>
          </p:nvCxnSpPr>
          <p:spPr>
            <a:xfrm flipV="1">
              <a:off x="2914327" y="996969"/>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99" name="Straight Arrow Connector 98"/>
            <p:cNvCxnSpPr/>
            <p:nvPr/>
          </p:nvCxnSpPr>
          <p:spPr>
            <a:xfrm flipH="1" flipV="1">
              <a:off x="5883553" y="867574"/>
              <a:ext cx="573517" cy="0"/>
            </a:xfrm>
            <a:prstGeom prst="straightConnector1">
              <a:avLst/>
            </a:prstGeom>
            <a:noFill/>
            <a:ln w="19050" cap="flat" cmpd="sng" algn="ctr">
              <a:solidFill>
                <a:sysClr val="windowText" lastClr="000000"/>
              </a:solidFill>
              <a:prstDash val="solid"/>
              <a:miter lim="800000"/>
              <a:tailEnd type="triangle"/>
            </a:ln>
            <a:effectLst/>
          </p:spPr>
        </p:cxnSp>
        <p:cxnSp>
          <p:nvCxnSpPr>
            <p:cNvPr id="100" name="Straight Arrow Connector 99"/>
            <p:cNvCxnSpPr/>
            <p:nvPr/>
          </p:nvCxnSpPr>
          <p:spPr>
            <a:xfrm>
              <a:off x="3731427" y="1634797"/>
              <a:ext cx="554333" cy="1"/>
            </a:xfrm>
            <a:prstGeom prst="straightConnector1">
              <a:avLst/>
            </a:prstGeom>
            <a:noFill/>
            <a:ln w="19050" cap="flat" cmpd="sng" algn="ctr">
              <a:solidFill>
                <a:sysClr val="windowText" lastClr="000000"/>
              </a:solidFill>
              <a:prstDash val="solid"/>
              <a:miter lim="800000"/>
              <a:tailEnd type="triangle"/>
            </a:ln>
            <a:effectLst/>
          </p:spPr>
        </p:cxnSp>
        <p:cxnSp>
          <p:nvCxnSpPr>
            <p:cNvPr id="101" name="Straight Arrow Connector 100"/>
            <p:cNvCxnSpPr/>
            <p:nvPr/>
          </p:nvCxnSpPr>
          <p:spPr>
            <a:xfrm flipH="1">
              <a:off x="6185617" y="1598911"/>
              <a:ext cx="289934" cy="1"/>
            </a:xfrm>
            <a:prstGeom prst="straightConnector1">
              <a:avLst/>
            </a:prstGeom>
            <a:noFill/>
            <a:ln w="19050" cap="flat" cmpd="sng" algn="ctr">
              <a:solidFill>
                <a:sysClr val="windowText" lastClr="000000"/>
              </a:solidFill>
              <a:prstDash val="solid"/>
              <a:miter lim="800000"/>
              <a:tailEnd type="triangle"/>
            </a:ln>
            <a:effectLst/>
          </p:spPr>
        </p:cxnSp>
        <p:cxnSp>
          <p:nvCxnSpPr>
            <p:cNvPr id="102" name="Straight Arrow Connector 101"/>
            <p:cNvCxnSpPr/>
            <p:nvPr/>
          </p:nvCxnSpPr>
          <p:spPr>
            <a:xfrm>
              <a:off x="2897806" y="1333192"/>
              <a:ext cx="1554592" cy="0"/>
            </a:xfrm>
            <a:prstGeom prst="straightConnector1">
              <a:avLst/>
            </a:prstGeom>
            <a:noFill/>
            <a:ln w="19050" cap="flat" cmpd="sng" algn="ctr">
              <a:solidFill>
                <a:sysClr val="windowText" lastClr="000000"/>
              </a:solidFill>
              <a:prstDash val="solid"/>
              <a:miter lim="800000"/>
              <a:tailEnd type="triangle"/>
            </a:ln>
            <a:effectLst/>
          </p:spPr>
        </p:cxnSp>
        <p:cxnSp>
          <p:nvCxnSpPr>
            <p:cNvPr id="103" name="Straight Arrow Connector 102"/>
            <p:cNvCxnSpPr/>
            <p:nvPr/>
          </p:nvCxnSpPr>
          <p:spPr>
            <a:xfrm flipH="1">
              <a:off x="6029545" y="1199378"/>
              <a:ext cx="410474" cy="0"/>
            </a:xfrm>
            <a:prstGeom prst="straightConnector1">
              <a:avLst/>
            </a:prstGeom>
            <a:noFill/>
            <a:ln w="19050" cap="flat" cmpd="sng" algn="ctr">
              <a:solidFill>
                <a:sysClr val="windowText" lastClr="000000"/>
              </a:solidFill>
              <a:prstDash val="solid"/>
              <a:miter lim="800000"/>
              <a:tailEnd type="triangle"/>
            </a:ln>
            <a:effectLst/>
          </p:spPr>
        </p:cxnSp>
        <p:cxnSp>
          <p:nvCxnSpPr>
            <p:cNvPr id="104" name="Straight Arrow Connector 103"/>
            <p:cNvCxnSpPr/>
            <p:nvPr/>
          </p:nvCxnSpPr>
          <p:spPr>
            <a:xfrm flipV="1">
              <a:off x="2480644" y="2443501"/>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105" name="Straight Arrow Connector 104"/>
            <p:cNvCxnSpPr/>
            <p:nvPr/>
          </p:nvCxnSpPr>
          <p:spPr>
            <a:xfrm flipH="1">
              <a:off x="6324004" y="2320838"/>
              <a:ext cx="664500" cy="0"/>
            </a:xfrm>
            <a:prstGeom prst="straightConnector1">
              <a:avLst/>
            </a:prstGeom>
            <a:noFill/>
            <a:ln w="19050" cap="flat" cmpd="sng" algn="ctr">
              <a:solidFill>
                <a:sysClr val="windowText" lastClr="000000"/>
              </a:solidFill>
              <a:prstDash val="solid"/>
              <a:miter lim="800000"/>
              <a:tailEnd type="triangle"/>
            </a:ln>
            <a:effectLst/>
          </p:spPr>
        </p:cxnSp>
        <p:cxnSp>
          <p:nvCxnSpPr>
            <p:cNvPr id="106" name="Straight Arrow Connector 105"/>
            <p:cNvCxnSpPr/>
            <p:nvPr/>
          </p:nvCxnSpPr>
          <p:spPr>
            <a:xfrm>
              <a:off x="2629920" y="208943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107" name="Straight Arrow Connector 106"/>
            <p:cNvCxnSpPr/>
            <p:nvPr/>
          </p:nvCxnSpPr>
          <p:spPr>
            <a:xfrm flipH="1" flipV="1">
              <a:off x="6241167" y="1945420"/>
              <a:ext cx="397702" cy="0"/>
            </a:xfrm>
            <a:prstGeom prst="straightConnector1">
              <a:avLst/>
            </a:prstGeom>
            <a:noFill/>
            <a:ln w="19050" cap="flat" cmpd="sng" algn="ctr">
              <a:solidFill>
                <a:sysClr val="windowText" lastClr="000000"/>
              </a:solidFill>
              <a:prstDash val="solid"/>
              <a:miter lim="800000"/>
              <a:tailEnd type="triangle"/>
            </a:ln>
            <a:effectLst/>
          </p:spPr>
        </p:cxnSp>
        <p:cxnSp>
          <p:nvCxnSpPr>
            <p:cNvPr id="108" name="Straight Arrow Connector 107"/>
            <p:cNvCxnSpPr/>
            <p:nvPr/>
          </p:nvCxnSpPr>
          <p:spPr>
            <a:xfrm flipV="1">
              <a:off x="2985949" y="2917747"/>
              <a:ext cx="1217405" cy="0"/>
            </a:xfrm>
            <a:prstGeom prst="straightConnector1">
              <a:avLst/>
            </a:prstGeom>
            <a:noFill/>
            <a:ln w="19050" cap="flat" cmpd="sng" algn="ctr">
              <a:solidFill>
                <a:sysClr val="windowText" lastClr="000000"/>
              </a:solidFill>
              <a:prstDash val="solid"/>
              <a:miter lim="800000"/>
              <a:tailEnd type="triangle"/>
            </a:ln>
            <a:effectLst/>
          </p:spPr>
        </p:cxnSp>
        <p:cxnSp>
          <p:nvCxnSpPr>
            <p:cNvPr id="109" name="Straight Arrow Connector 108"/>
            <p:cNvCxnSpPr/>
            <p:nvPr/>
          </p:nvCxnSpPr>
          <p:spPr>
            <a:xfrm flipH="1">
              <a:off x="6377694" y="2917747"/>
              <a:ext cx="410576" cy="0"/>
            </a:xfrm>
            <a:prstGeom prst="straightConnector1">
              <a:avLst/>
            </a:prstGeom>
            <a:noFill/>
            <a:ln w="19050" cap="flat" cmpd="sng" algn="ctr">
              <a:solidFill>
                <a:sysClr val="windowText" lastClr="000000"/>
              </a:solidFill>
              <a:prstDash val="solid"/>
              <a:miter lim="800000"/>
              <a:tailEnd type="triangle"/>
            </a:ln>
            <a:effectLst/>
          </p:spPr>
        </p:cxnSp>
        <p:cxnSp>
          <p:nvCxnSpPr>
            <p:cNvPr id="111" name="Straight Arrow Connector 110"/>
            <p:cNvCxnSpPr/>
            <p:nvPr/>
          </p:nvCxnSpPr>
          <p:spPr>
            <a:xfrm>
              <a:off x="3867975" y="3891496"/>
              <a:ext cx="343697" cy="0"/>
            </a:xfrm>
            <a:prstGeom prst="straightConnector1">
              <a:avLst/>
            </a:prstGeom>
            <a:noFill/>
            <a:ln w="19050" cap="flat" cmpd="sng" algn="ctr">
              <a:solidFill>
                <a:sysClr val="windowText" lastClr="000000"/>
              </a:solidFill>
              <a:prstDash val="solid"/>
              <a:miter lim="800000"/>
              <a:tailEnd type="triangle"/>
            </a:ln>
            <a:effectLst/>
          </p:spPr>
        </p:cxnSp>
        <p:cxnSp>
          <p:nvCxnSpPr>
            <p:cNvPr id="112" name="Straight Arrow Connector 111"/>
            <p:cNvCxnSpPr/>
            <p:nvPr/>
          </p:nvCxnSpPr>
          <p:spPr>
            <a:xfrm flipH="1">
              <a:off x="6324004" y="3891496"/>
              <a:ext cx="928532" cy="0"/>
            </a:xfrm>
            <a:prstGeom prst="straightConnector1">
              <a:avLst/>
            </a:prstGeom>
            <a:noFill/>
            <a:ln w="19050" cap="flat" cmpd="sng" algn="ctr">
              <a:solidFill>
                <a:sysClr val="windowText" lastClr="000000"/>
              </a:solidFill>
              <a:prstDash val="solid"/>
              <a:miter lim="800000"/>
              <a:tailEnd type="triangle"/>
            </a:ln>
            <a:effectLst/>
          </p:spPr>
        </p:cxnSp>
        <p:cxnSp>
          <p:nvCxnSpPr>
            <p:cNvPr id="113" name="Straight Arrow Connector 112"/>
            <p:cNvCxnSpPr/>
            <p:nvPr/>
          </p:nvCxnSpPr>
          <p:spPr>
            <a:xfrm flipV="1">
              <a:off x="2583994" y="412401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114" name="Straight Arrow Connector 113"/>
            <p:cNvCxnSpPr/>
            <p:nvPr/>
          </p:nvCxnSpPr>
          <p:spPr>
            <a:xfrm flipH="1">
              <a:off x="6234190" y="4124014"/>
              <a:ext cx="1054561" cy="0"/>
            </a:xfrm>
            <a:prstGeom prst="straightConnector1">
              <a:avLst/>
            </a:prstGeom>
            <a:noFill/>
            <a:ln w="19050" cap="flat" cmpd="sng" algn="ctr">
              <a:solidFill>
                <a:sysClr val="windowText" lastClr="000000"/>
              </a:solidFill>
              <a:prstDash val="solid"/>
              <a:miter lim="800000"/>
              <a:tailEnd type="triangle"/>
            </a:ln>
            <a:effectLst/>
          </p:spPr>
        </p:cxnSp>
        <p:cxnSp>
          <p:nvCxnSpPr>
            <p:cNvPr id="115" name="Straight Arrow Connector 114"/>
            <p:cNvCxnSpPr/>
            <p:nvPr/>
          </p:nvCxnSpPr>
          <p:spPr>
            <a:xfrm flipV="1">
              <a:off x="2421749" y="4474426"/>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116" name="Straight Arrow Connector 115"/>
            <p:cNvCxnSpPr/>
            <p:nvPr/>
          </p:nvCxnSpPr>
          <p:spPr>
            <a:xfrm flipH="1">
              <a:off x="6167137" y="4474426"/>
              <a:ext cx="1121614" cy="0"/>
            </a:xfrm>
            <a:prstGeom prst="straightConnector1">
              <a:avLst/>
            </a:prstGeom>
            <a:noFill/>
            <a:ln w="19050" cap="flat" cmpd="sng" algn="ctr">
              <a:solidFill>
                <a:sysClr val="windowText" lastClr="000000"/>
              </a:solidFill>
              <a:prstDash val="solid"/>
              <a:miter lim="800000"/>
              <a:tailEnd type="triangle"/>
            </a:ln>
            <a:effectLst/>
          </p:spPr>
        </p:cxnSp>
        <p:cxnSp>
          <p:nvCxnSpPr>
            <p:cNvPr id="117" name="Straight Arrow Connector 116"/>
            <p:cNvCxnSpPr/>
            <p:nvPr/>
          </p:nvCxnSpPr>
          <p:spPr>
            <a:xfrm>
              <a:off x="3670106" y="4874644"/>
              <a:ext cx="765266" cy="0"/>
            </a:xfrm>
            <a:prstGeom prst="straightConnector1">
              <a:avLst/>
            </a:prstGeom>
            <a:noFill/>
            <a:ln w="19050" cap="flat" cmpd="sng" algn="ctr">
              <a:solidFill>
                <a:sysClr val="windowText" lastClr="000000"/>
              </a:solidFill>
              <a:prstDash val="solid"/>
              <a:miter lim="800000"/>
              <a:tailEnd type="triangle"/>
            </a:ln>
            <a:effectLst/>
          </p:spPr>
        </p:cxnSp>
        <p:cxnSp>
          <p:nvCxnSpPr>
            <p:cNvPr id="118" name="Straight Arrow Connector 117"/>
            <p:cNvCxnSpPr/>
            <p:nvPr/>
          </p:nvCxnSpPr>
          <p:spPr>
            <a:xfrm flipH="1">
              <a:off x="6029545" y="4881323"/>
              <a:ext cx="1259206" cy="0"/>
            </a:xfrm>
            <a:prstGeom prst="straightConnector1">
              <a:avLst/>
            </a:prstGeom>
            <a:noFill/>
            <a:ln w="19050" cap="flat" cmpd="sng" algn="ctr">
              <a:solidFill>
                <a:sysClr val="windowText" lastClr="000000"/>
              </a:solidFill>
              <a:prstDash val="solid"/>
              <a:miter lim="800000"/>
              <a:tailEnd type="triangle"/>
            </a:ln>
            <a:effectLst/>
          </p:spPr>
        </p:cxnSp>
        <p:cxnSp>
          <p:nvCxnSpPr>
            <p:cNvPr id="119" name="Straight Arrow Connector 118"/>
            <p:cNvCxnSpPr/>
            <p:nvPr/>
          </p:nvCxnSpPr>
          <p:spPr>
            <a:xfrm flipV="1">
              <a:off x="2875032" y="5601916"/>
              <a:ext cx="2198913" cy="0"/>
            </a:xfrm>
            <a:prstGeom prst="straightConnector1">
              <a:avLst/>
            </a:prstGeom>
            <a:noFill/>
            <a:ln w="19050" cap="flat" cmpd="sng" algn="ctr">
              <a:solidFill>
                <a:sysClr val="windowText" lastClr="000000"/>
              </a:solidFill>
              <a:prstDash val="solid"/>
              <a:miter lim="800000"/>
              <a:tailEnd type="triangle"/>
            </a:ln>
            <a:effectLst/>
          </p:spPr>
        </p:cxnSp>
        <p:cxnSp>
          <p:nvCxnSpPr>
            <p:cNvPr id="120" name="Straight Arrow Connector 119"/>
            <p:cNvCxnSpPr/>
            <p:nvPr/>
          </p:nvCxnSpPr>
          <p:spPr>
            <a:xfrm flipH="1">
              <a:off x="5562278" y="5601916"/>
              <a:ext cx="877740" cy="0"/>
            </a:xfrm>
            <a:prstGeom prst="straightConnector1">
              <a:avLst/>
            </a:prstGeom>
            <a:noFill/>
            <a:ln w="19050" cap="flat" cmpd="sng" algn="ctr">
              <a:solidFill>
                <a:sysClr val="windowText" lastClr="000000"/>
              </a:solidFill>
              <a:prstDash val="solid"/>
              <a:miter lim="800000"/>
              <a:tailEnd type="triangle"/>
            </a:ln>
            <a:effectLst/>
          </p:spPr>
        </p:cxnSp>
        <p:cxnSp>
          <p:nvCxnSpPr>
            <p:cNvPr id="121" name="Straight Arrow Connector 120"/>
            <p:cNvCxnSpPr/>
            <p:nvPr/>
          </p:nvCxnSpPr>
          <p:spPr>
            <a:xfrm>
              <a:off x="3391443" y="5207430"/>
              <a:ext cx="1200260" cy="0"/>
            </a:xfrm>
            <a:prstGeom prst="straightConnector1">
              <a:avLst/>
            </a:prstGeom>
            <a:noFill/>
            <a:ln w="19050" cap="flat" cmpd="sng" algn="ctr">
              <a:solidFill>
                <a:sysClr val="windowText" lastClr="000000"/>
              </a:solidFill>
              <a:prstDash val="solid"/>
              <a:miter lim="800000"/>
              <a:tailEnd type="triangle"/>
            </a:ln>
            <a:effectLst/>
          </p:spPr>
        </p:cxnSp>
        <p:cxnSp>
          <p:nvCxnSpPr>
            <p:cNvPr id="122" name="Straight Arrow Connector 121"/>
            <p:cNvCxnSpPr/>
            <p:nvPr/>
          </p:nvCxnSpPr>
          <p:spPr>
            <a:xfrm flipH="1">
              <a:off x="5911179" y="5207430"/>
              <a:ext cx="871622" cy="0"/>
            </a:xfrm>
            <a:prstGeom prst="straightConnector1">
              <a:avLst/>
            </a:prstGeom>
            <a:noFill/>
            <a:ln w="19050" cap="flat" cmpd="sng" algn="ctr">
              <a:solidFill>
                <a:sysClr val="windowText" lastClr="000000"/>
              </a:solidFill>
              <a:prstDash val="solid"/>
              <a:miter lim="800000"/>
              <a:tailEnd type="triangle"/>
            </a:ln>
            <a:effectLst/>
          </p:spPr>
        </p:cxnSp>
      </p:grpSp>
      <p:sp>
        <p:nvSpPr>
          <p:cNvPr id="10" name="Slide Number Placeholder 9"/>
          <p:cNvSpPr>
            <a:spLocks noGrp="1"/>
          </p:cNvSpPr>
          <p:nvPr>
            <p:ph type="sldNum" sz="quarter" idx="13"/>
          </p:nvPr>
        </p:nvSpPr>
        <p:spPr/>
        <p:txBody>
          <a:bodyPr/>
          <a:lstStyle/>
          <a:p>
            <a:fld id="{C4B85148-DB98-4269-ACE6-2DF49F9918C9}" type="slidenum">
              <a:rPr lang="en-US" smtClean="0"/>
              <a:pPr/>
              <a:t>18</a:t>
            </a:fld>
            <a:endParaRPr lang="en-US" dirty="0"/>
          </a:p>
        </p:txBody>
      </p:sp>
    </p:spTree>
    <p:extLst>
      <p:ext uri="{BB962C8B-B14F-4D97-AF65-F5344CB8AC3E}">
        <p14:creationId xmlns:p14="http://schemas.microsoft.com/office/powerpoint/2010/main" val="1059381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2800" b="1" dirty="0" smtClean="0"/>
              <a:t>Harp Plug-in to Hadoop</a:t>
            </a:r>
            <a:br>
              <a:rPr lang="en-US" sz="2800" b="1" dirty="0" smtClean="0"/>
            </a:br>
            <a:r>
              <a:rPr lang="en-US" sz="2800" b="1" dirty="0" smtClean="0"/>
              <a:t>Make ABDS high performance – do not replace it!</a:t>
            </a:r>
            <a:endParaRPr lang="en-US" sz="2800" b="1"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82023"/>
            <a:ext cx="4817061" cy="2622331"/>
          </a:xfrm>
          <a:prstGeom prst="rect">
            <a:avLst/>
          </a:prstGeom>
          <a:noFill/>
          <a:ln>
            <a:noFill/>
          </a:ln>
        </p:spPr>
      </p:pic>
      <p:pic>
        <p:nvPicPr>
          <p:cNvPr id="4" name="Picture 3"/>
          <p:cNvPicPr/>
          <p:nvPr/>
        </p:nvPicPr>
        <p:blipFill rotWithShape="1">
          <a:blip r:embed="rId3" cstate="print">
            <a:extLst>
              <a:ext uri="{28A0092B-C50C-407E-A947-70E740481C1C}">
                <a14:useLocalDpi xmlns:a14="http://schemas.microsoft.com/office/drawing/2010/main" val="0"/>
              </a:ext>
            </a:extLst>
          </a:blip>
          <a:srcRect t="2315" r="4537"/>
          <a:stretch/>
        </p:blipFill>
        <p:spPr bwMode="auto">
          <a:xfrm>
            <a:off x="4817061" y="969205"/>
            <a:ext cx="4172607" cy="2950798"/>
          </a:xfrm>
          <a:prstGeom prst="rect">
            <a:avLst/>
          </a:prstGeom>
          <a:noFill/>
          <a:ln>
            <a:noFill/>
          </a:ln>
        </p:spPr>
      </p:pic>
      <p:sp>
        <p:nvSpPr>
          <p:cNvPr id="5" name="TextBox 4"/>
          <p:cNvSpPr txBox="1"/>
          <p:nvPr/>
        </p:nvSpPr>
        <p:spPr>
          <a:xfrm>
            <a:off x="62091" y="3808105"/>
            <a:ext cx="9081909"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Work of Judy </a:t>
            </a:r>
            <a:r>
              <a:rPr lang="en-US" sz="1800" dirty="0" err="1" smtClean="0"/>
              <a:t>Qiu</a:t>
            </a:r>
            <a:r>
              <a:rPr lang="en-US" sz="1800" dirty="0" smtClean="0"/>
              <a:t> and </a:t>
            </a:r>
            <a:r>
              <a:rPr lang="en-US" sz="1800" dirty="0" err="1" smtClean="0"/>
              <a:t>Bingjing</a:t>
            </a:r>
            <a:r>
              <a:rPr lang="en-US" sz="1800" dirty="0" smtClean="0"/>
              <a:t> Zhang.</a:t>
            </a:r>
          </a:p>
          <a:p>
            <a:pPr marL="285750" indent="-285750">
              <a:buFont typeface="Arial" panose="020B0604020202020204" pitchFamily="34" charset="0"/>
              <a:buChar char="•"/>
            </a:pPr>
            <a:r>
              <a:rPr lang="en-US" sz="1800" dirty="0" smtClean="0"/>
              <a:t>Left diagram shows architecture of Harp Hadoop Plug-in that adds high performance communication, Iteration (caching) and support for rich data abstractions including key-value </a:t>
            </a:r>
          </a:p>
          <a:p>
            <a:pPr marL="285750" indent="-285750">
              <a:buFont typeface="Arial" panose="020B0604020202020204" pitchFamily="34" charset="0"/>
              <a:buChar char="•"/>
            </a:pPr>
            <a:r>
              <a:rPr lang="en-US" dirty="0" smtClean="0"/>
              <a:t>Alternative to Spark, </a:t>
            </a:r>
            <a:r>
              <a:rPr lang="en-US" dirty="0" err="1" smtClean="0"/>
              <a:t>Giraph</a:t>
            </a:r>
            <a:r>
              <a:rPr lang="en-US" dirty="0" smtClean="0"/>
              <a:t>, </a:t>
            </a:r>
            <a:r>
              <a:rPr lang="en-US" dirty="0" err="1" smtClean="0"/>
              <a:t>Flink</a:t>
            </a:r>
            <a:r>
              <a:rPr lang="en-US" dirty="0" smtClean="0"/>
              <a:t>, Reef, Hama etc.</a:t>
            </a:r>
            <a:endParaRPr lang="en-US" sz="1800" dirty="0" smtClean="0"/>
          </a:p>
          <a:p>
            <a:pPr marL="285750" indent="-285750">
              <a:buFont typeface="Arial" panose="020B0604020202020204" pitchFamily="34" charset="0"/>
              <a:buChar char="•"/>
            </a:pPr>
            <a:r>
              <a:rPr lang="en-US" sz="1800" dirty="0" smtClean="0"/>
              <a:t>Right side shows efficiency for 16 to 128 nodes (each 32 cores) on WDA-SMACOF dimension reduction dominated by conjugate gradient</a:t>
            </a:r>
            <a:endParaRPr lang="en-US" dirty="0"/>
          </a:p>
          <a:p>
            <a:pPr marL="285750" indent="-285750">
              <a:buFont typeface="Arial" panose="020B0604020202020204" pitchFamily="34" charset="0"/>
              <a:buChar char="•"/>
            </a:pPr>
            <a:r>
              <a:rPr lang="en-US" sz="1800" dirty="0" smtClean="0"/>
              <a:t>WDA-SMACOF is general purpose dimension reduction</a:t>
            </a:r>
            <a:endParaRPr lang="en-US" sz="1800" dirty="0"/>
          </a:p>
        </p:txBody>
      </p:sp>
      <p:sp>
        <p:nvSpPr>
          <p:cNvPr id="9" name="Slide Number Placeholder 8"/>
          <p:cNvSpPr>
            <a:spLocks noGrp="1"/>
          </p:cNvSpPr>
          <p:nvPr>
            <p:ph type="sldNum" sz="quarter" idx="13"/>
          </p:nvPr>
        </p:nvSpPr>
        <p:spPr/>
        <p:txBody>
          <a:bodyPr/>
          <a:lstStyle/>
          <a:p>
            <a:fld id="{C4B85148-DB98-4269-ACE6-2DF49F9918C9}" type="slidenum">
              <a:rPr lang="en-US" smtClean="0"/>
              <a:pPr/>
              <a:t>19</a:t>
            </a:fld>
            <a:endParaRPr lang="en-US" dirty="0"/>
          </a:p>
        </p:txBody>
      </p:sp>
    </p:spTree>
    <p:extLst>
      <p:ext uri="{BB962C8B-B14F-4D97-AF65-F5344CB8AC3E}">
        <p14:creationId xmlns:p14="http://schemas.microsoft.com/office/powerpoint/2010/main" val="3985160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616332"/>
            <a:ext cx="7772400" cy="1752235"/>
          </a:xfrm>
        </p:spPr>
        <p:txBody>
          <a:bodyPr>
            <a:noAutofit/>
          </a:bodyPr>
          <a:lstStyle/>
          <a:p>
            <a:pPr algn="ctr"/>
            <a:r>
              <a:rPr lang="en-US" sz="4400" b="1" dirty="0" smtClean="0"/>
              <a:t/>
            </a:r>
            <a:br>
              <a:rPr lang="en-US" sz="4400" b="1" dirty="0" smtClean="0"/>
            </a:br>
            <a:r>
              <a:rPr lang="en-US" sz="4400" b="1" dirty="0" smtClean="0"/>
              <a:t> </a:t>
            </a:r>
            <a:r>
              <a:rPr lang="en-US" sz="4000" b="1" dirty="0"/>
              <a:t/>
            </a:r>
            <a:br>
              <a:rPr lang="en-US" sz="4000" b="1" dirty="0"/>
            </a:br>
            <a:r>
              <a:rPr lang="en-US" sz="4000" b="1" dirty="0" smtClean="0"/>
              <a:t>NIST Big Data Initiative</a:t>
            </a:r>
            <a:endParaRPr lang="en-US" sz="4000" b="1" dirty="0"/>
          </a:p>
        </p:txBody>
      </p:sp>
      <p:sp>
        <p:nvSpPr>
          <p:cNvPr id="2" name="Subtitle 1"/>
          <p:cNvSpPr>
            <a:spLocks noGrp="1"/>
          </p:cNvSpPr>
          <p:nvPr>
            <p:ph type="subTitle" idx="1"/>
          </p:nvPr>
        </p:nvSpPr>
        <p:spPr>
          <a:xfrm>
            <a:off x="1371600" y="3895344"/>
            <a:ext cx="6060831" cy="1752600"/>
          </a:xfrm>
        </p:spPr>
        <p:txBody>
          <a:bodyPr/>
          <a:lstStyle/>
          <a:p>
            <a:r>
              <a:rPr lang="en-US" dirty="0" smtClean="0">
                <a:solidFill>
                  <a:schemeClr val="tx1">
                    <a:lumMod val="65000"/>
                    <a:lumOff val="35000"/>
                  </a:schemeClr>
                </a:solidFill>
              </a:rPr>
              <a:t>Led by </a:t>
            </a:r>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Wo Chang</a:t>
            </a:r>
            <a:endParaRPr lang="en-US"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t>2</a:t>
            </a:fld>
            <a:endParaRPr lang="en-US"/>
          </a:p>
        </p:txBody>
      </p:sp>
    </p:spTree>
    <p:extLst>
      <p:ext uri="{BB962C8B-B14F-4D97-AF65-F5344CB8AC3E}">
        <p14:creationId xmlns:p14="http://schemas.microsoft.com/office/powerpoint/2010/main" val="238350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199696" y="220717"/>
            <a:ext cx="315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6034" y="290266"/>
            <a:ext cx="9137966" cy="828823"/>
          </a:xfrm>
        </p:spPr>
        <p:txBody>
          <a:bodyPr>
            <a:normAutofit fontScale="90000"/>
          </a:bodyPr>
          <a:lstStyle/>
          <a:p>
            <a:pPr algn="ctr"/>
            <a:r>
              <a:rPr lang="en-US" b="1" dirty="0" smtClean="0">
                <a:latin typeface="Calibri" panose="020F0502020204030204" pitchFamily="34" charset="0"/>
              </a:rPr>
              <a:t>Cloud DIKW based on HPC-ABDS to integrate streaming and batch Big Data </a:t>
            </a:r>
            <a:endParaRPr lang="en-US" b="1" dirty="0">
              <a:latin typeface="Calibri" panose="020F0502020204030204" pitchFamily="34" charset="0"/>
            </a:endParaRPr>
          </a:p>
        </p:txBody>
      </p:sp>
      <p:grpSp>
        <p:nvGrpSpPr>
          <p:cNvPr id="71" name="Group 70"/>
          <p:cNvGrpSpPr/>
          <p:nvPr/>
        </p:nvGrpSpPr>
        <p:grpSpPr>
          <a:xfrm>
            <a:off x="15327" y="1524000"/>
            <a:ext cx="9003570" cy="4543095"/>
            <a:chOff x="6034" y="1010300"/>
            <a:chExt cx="9003570" cy="4543095"/>
          </a:xfrm>
        </p:grpSpPr>
        <p:cxnSp>
          <p:nvCxnSpPr>
            <p:cNvPr id="76" name="Straight Arrow Connector 75"/>
            <p:cNvCxnSpPr/>
            <p:nvPr/>
          </p:nvCxnSpPr>
          <p:spPr>
            <a:xfrm>
              <a:off x="583032" y="1255708"/>
              <a:ext cx="7956916" cy="0"/>
            </a:xfrm>
            <a:prstGeom prst="straightConnector1">
              <a:avLst/>
            </a:prstGeom>
            <a:noFill/>
            <a:ln w="38100" cap="flat" cmpd="sng" algn="ctr">
              <a:solidFill>
                <a:sysClr val="windowText" lastClr="000000"/>
              </a:solidFill>
              <a:prstDash val="solid"/>
              <a:tailEnd type="triangle"/>
            </a:ln>
            <a:effectLst/>
          </p:spPr>
        </p:cxnSp>
        <p:sp>
          <p:nvSpPr>
            <p:cNvPr id="77" name="TextBox 76"/>
            <p:cNvSpPr txBox="1"/>
            <p:nvPr/>
          </p:nvSpPr>
          <p:spPr>
            <a:xfrm>
              <a:off x="3052525" y="5184063"/>
              <a:ext cx="3056221"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rPr>
                <a:t>Internet of Things (Smart Grid)</a:t>
              </a: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nvGrpSpPr>
            <p:cNvPr id="78" name="Group 77"/>
            <p:cNvGrpSpPr/>
            <p:nvPr/>
          </p:nvGrpSpPr>
          <p:grpSpPr>
            <a:xfrm flipV="1">
              <a:off x="729186" y="4793909"/>
              <a:ext cx="7739699" cy="390154"/>
              <a:chOff x="936006" y="4186008"/>
              <a:chExt cx="7739699" cy="390154"/>
            </a:xfrm>
          </p:grpSpPr>
          <p:cxnSp>
            <p:nvCxnSpPr>
              <p:cNvPr id="123" name="Straight Arrow Connector 122"/>
              <p:cNvCxnSpPr/>
              <p:nvPr/>
            </p:nvCxnSpPr>
            <p:spPr>
              <a:xfrm>
                <a:off x="936006"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24" name="Straight Arrow Connector 123"/>
              <p:cNvCxnSpPr/>
              <p:nvPr/>
            </p:nvCxnSpPr>
            <p:spPr>
              <a:xfrm>
                <a:off x="1846558"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25" name="Straight Arrow Connector 124"/>
              <p:cNvCxnSpPr/>
              <p:nvPr/>
            </p:nvCxnSpPr>
            <p:spPr>
              <a:xfrm>
                <a:off x="2757110"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26" name="Straight Arrow Connector 125"/>
              <p:cNvCxnSpPr/>
              <p:nvPr/>
            </p:nvCxnSpPr>
            <p:spPr>
              <a:xfrm>
                <a:off x="3667662"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27" name="Straight Arrow Connector 126"/>
              <p:cNvCxnSpPr/>
              <p:nvPr/>
            </p:nvCxnSpPr>
            <p:spPr>
              <a:xfrm>
                <a:off x="4578214"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28" name="Straight Arrow Connector 127"/>
              <p:cNvCxnSpPr/>
              <p:nvPr/>
            </p:nvCxnSpPr>
            <p:spPr>
              <a:xfrm>
                <a:off x="5488766"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29" name="Straight Arrow Connector 128"/>
              <p:cNvCxnSpPr/>
              <p:nvPr/>
            </p:nvCxnSpPr>
            <p:spPr>
              <a:xfrm>
                <a:off x="1391282"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0" name="Straight Arrow Connector 129"/>
              <p:cNvCxnSpPr/>
              <p:nvPr/>
            </p:nvCxnSpPr>
            <p:spPr>
              <a:xfrm>
                <a:off x="2301834"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1" name="Straight Arrow Connector 130"/>
              <p:cNvCxnSpPr/>
              <p:nvPr/>
            </p:nvCxnSpPr>
            <p:spPr>
              <a:xfrm>
                <a:off x="3212386"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2" name="Straight Arrow Connector 131"/>
              <p:cNvCxnSpPr/>
              <p:nvPr/>
            </p:nvCxnSpPr>
            <p:spPr>
              <a:xfrm>
                <a:off x="4122938"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3" name="Straight Arrow Connector 132"/>
              <p:cNvCxnSpPr/>
              <p:nvPr/>
            </p:nvCxnSpPr>
            <p:spPr>
              <a:xfrm>
                <a:off x="5033490"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4" name="Straight Arrow Connector 133"/>
              <p:cNvCxnSpPr/>
              <p:nvPr/>
            </p:nvCxnSpPr>
            <p:spPr>
              <a:xfrm>
                <a:off x="5944042"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5" name="Straight Arrow Connector 134"/>
              <p:cNvCxnSpPr/>
              <p:nvPr/>
            </p:nvCxnSpPr>
            <p:spPr>
              <a:xfrm>
                <a:off x="6399318"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6" name="Straight Arrow Connector 135"/>
              <p:cNvCxnSpPr/>
              <p:nvPr/>
            </p:nvCxnSpPr>
            <p:spPr>
              <a:xfrm>
                <a:off x="6854594"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7" name="Straight Arrow Connector 136"/>
              <p:cNvCxnSpPr/>
              <p:nvPr/>
            </p:nvCxnSpPr>
            <p:spPr>
              <a:xfrm>
                <a:off x="7309870"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8" name="Straight Arrow Connector 137"/>
              <p:cNvCxnSpPr/>
              <p:nvPr/>
            </p:nvCxnSpPr>
            <p:spPr>
              <a:xfrm>
                <a:off x="7765146"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9" name="Straight Arrow Connector 138"/>
              <p:cNvCxnSpPr/>
              <p:nvPr/>
            </p:nvCxnSpPr>
            <p:spPr>
              <a:xfrm>
                <a:off x="8220422"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40" name="Straight Arrow Connector 139"/>
              <p:cNvCxnSpPr/>
              <p:nvPr/>
            </p:nvCxnSpPr>
            <p:spPr>
              <a:xfrm>
                <a:off x="8675705" y="4186008"/>
                <a:ext cx="0" cy="390154"/>
              </a:xfrm>
              <a:prstGeom prst="straightConnector1">
                <a:avLst/>
              </a:prstGeom>
              <a:noFill/>
              <a:ln w="38100" cap="flat" cmpd="sng" algn="ctr">
                <a:solidFill>
                  <a:sysClr val="windowText" lastClr="000000"/>
                </a:solidFill>
                <a:prstDash val="solid"/>
                <a:tailEnd type="triangle"/>
              </a:ln>
              <a:effectLst/>
            </p:spPr>
          </p:cxnSp>
        </p:grpSp>
        <p:grpSp>
          <p:nvGrpSpPr>
            <p:cNvPr id="79" name="Group 78"/>
            <p:cNvGrpSpPr/>
            <p:nvPr/>
          </p:nvGrpSpPr>
          <p:grpSpPr>
            <a:xfrm>
              <a:off x="608799" y="3851903"/>
              <a:ext cx="7905383" cy="340555"/>
              <a:chOff x="561252" y="1607946"/>
              <a:chExt cx="7905383" cy="340555"/>
            </a:xfrm>
          </p:grpSpPr>
          <p:sp>
            <p:nvSpPr>
              <p:cNvPr id="117" name="Rounded Rectangle 116"/>
              <p:cNvSpPr/>
              <p:nvPr/>
            </p:nvSpPr>
            <p:spPr>
              <a:xfrm>
                <a:off x="5612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Storm</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8" name="Rounded Rectangle 117"/>
              <p:cNvSpPr/>
              <p:nvPr/>
            </p:nvSpPr>
            <p:spPr>
              <a:xfrm>
                <a:off x="19839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Storm</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9" name="Rounded Rectangle 118"/>
              <p:cNvSpPr/>
              <p:nvPr/>
            </p:nvSpPr>
            <p:spPr>
              <a:xfrm>
                <a:off x="34066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Storm</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0" name="Rounded Rectangle 119"/>
              <p:cNvSpPr/>
              <p:nvPr/>
            </p:nvSpPr>
            <p:spPr>
              <a:xfrm>
                <a:off x="48293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Storm</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1" name="Rounded Rectangle 120"/>
              <p:cNvSpPr/>
              <p:nvPr/>
            </p:nvSpPr>
            <p:spPr>
              <a:xfrm>
                <a:off x="62520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Storm</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2" name="Rounded Rectangle 121"/>
              <p:cNvSpPr/>
              <p:nvPr/>
            </p:nvSpPr>
            <p:spPr>
              <a:xfrm>
                <a:off x="76747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Storm</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0" name="Rectangle 79"/>
            <p:cNvSpPr/>
            <p:nvPr/>
          </p:nvSpPr>
          <p:spPr>
            <a:xfrm>
              <a:off x="744193" y="1483441"/>
              <a:ext cx="7634595" cy="451944"/>
            </a:xfrm>
            <a:prstGeom prst="rect">
              <a:avLst/>
            </a:prstGeom>
            <a:no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Archival  Storage – NOSQL like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Hbase</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81" name="Rectangle 80"/>
            <p:cNvSpPr/>
            <p:nvPr/>
          </p:nvSpPr>
          <p:spPr>
            <a:xfrm>
              <a:off x="744193" y="3323856"/>
              <a:ext cx="7634595" cy="405052"/>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Streaming Processing (Iterative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MapReduce</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Rectangle 81"/>
            <p:cNvSpPr/>
            <p:nvPr/>
          </p:nvSpPr>
          <p:spPr>
            <a:xfrm>
              <a:off x="744193" y="2019391"/>
              <a:ext cx="7634595" cy="405052"/>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Batch Processing (Iterative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MapReduce</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83" name="Curved Right Arrow 82"/>
            <p:cNvSpPr/>
            <p:nvPr/>
          </p:nvSpPr>
          <p:spPr>
            <a:xfrm flipV="1">
              <a:off x="76307" y="1618593"/>
              <a:ext cx="506725" cy="2427890"/>
            </a:xfrm>
            <a:prstGeom prst="curvedRightArrow">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Curved Right Arrow 83"/>
            <p:cNvSpPr/>
            <p:nvPr/>
          </p:nvSpPr>
          <p:spPr>
            <a:xfrm flipH="1" flipV="1">
              <a:off x="8539947" y="1583615"/>
              <a:ext cx="469657" cy="2462868"/>
            </a:xfrm>
            <a:prstGeom prst="curvedRightArrow">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nvGrpSpPr>
            <p:cNvPr id="85" name="Group 84"/>
            <p:cNvGrpSpPr/>
            <p:nvPr/>
          </p:nvGrpSpPr>
          <p:grpSpPr>
            <a:xfrm>
              <a:off x="446413" y="2359450"/>
              <a:ext cx="8230155" cy="994101"/>
              <a:chOff x="456923" y="2317409"/>
              <a:chExt cx="8230155" cy="994101"/>
            </a:xfrm>
          </p:grpSpPr>
          <p:grpSp>
            <p:nvGrpSpPr>
              <p:cNvPr id="108" name="Group 107"/>
              <p:cNvGrpSpPr/>
              <p:nvPr/>
            </p:nvGrpSpPr>
            <p:grpSpPr>
              <a:xfrm>
                <a:off x="456923" y="2628751"/>
                <a:ext cx="8230155" cy="399380"/>
                <a:chOff x="456923" y="2628751"/>
                <a:chExt cx="8230155" cy="399380"/>
              </a:xfrm>
            </p:grpSpPr>
            <p:sp>
              <p:nvSpPr>
                <p:cNvPr id="111" name="Oval 110"/>
                <p:cNvSpPr/>
                <p:nvPr/>
              </p:nvSpPr>
              <p:spPr>
                <a:xfrm>
                  <a:off x="456923" y="2628789"/>
                  <a:ext cx="1021563" cy="399304"/>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Raw Data</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12" name="Oval 111"/>
                <p:cNvSpPr/>
                <p:nvPr/>
              </p:nvSpPr>
              <p:spPr>
                <a:xfrm>
                  <a:off x="2816419" y="2632705"/>
                  <a:ext cx="1450427" cy="391473"/>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sym typeface="Wingdings" pitchFamily="2" charset="2"/>
                    </a:rPr>
                    <a:t>Information</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13" name="Oval 112"/>
                <p:cNvSpPr/>
                <p:nvPr/>
              </p:nvSpPr>
              <p:spPr>
                <a:xfrm>
                  <a:off x="6076699" y="2628751"/>
                  <a:ext cx="1123920" cy="399380"/>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Calibri"/>
                      <a:ea typeface="+mn-ea"/>
                      <a:cs typeface="+mn-cs"/>
                    </a:rPr>
                    <a:t>Wisdom</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14" name="Oval 113"/>
                <p:cNvSpPr/>
                <p:nvPr/>
              </p:nvSpPr>
              <p:spPr>
                <a:xfrm>
                  <a:off x="4511457" y="2643241"/>
                  <a:ext cx="1320631" cy="370400"/>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Knowledge</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15" name="Oval 114"/>
                <p:cNvSpPr/>
                <p:nvPr/>
              </p:nvSpPr>
              <p:spPr>
                <a:xfrm>
                  <a:off x="1723097" y="2670877"/>
                  <a:ext cx="848711" cy="315129"/>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Calibri"/>
                      <a:ea typeface="+mn-ea"/>
                      <a:cs typeface="+mn-cs"/>
                    </a:rPr>
                    <a:t>Data</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16" name="Oval 115"/>
                <p:cNvSpPr/>
                <p:nvPr/>
              </p:nvSpPr>
              <p:spPr>
                <a:xfrm>
                  <a:off x="7445230" y="2628752"/>
                  <a:ext cx="1241848" cy="399379"/>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Decisions</a:t>
                  </a:r>
                </a:p>
              </p:txBody>
            </p:sp>
          </p:grpSp>
          <p:sp>
            <p:nvSpPr>
              <p:cNvPr id="109" name="Rectangle 108"/>
              <p:cNvSpPr/>
              <p:nvPr/>
            </p:nvSpPr>
            <p:spPr>
              <a:xfrm>
                <a:off x="3871885" y="2317409"/>
                <a:ext cx="1150956" cy="400110"/>
              </a:xfrm>
              <a:prstGeom prst="rect">
                <a:avLst/>
              </a:prstGeom>
              <a:noFill/>
            </p:spPr>
            <p:txBody>
              <a:bodyPr wrap="non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rPr>
                  <a:t>Analytics</a:t>
                </a:r>
                <a:endParaRPr kumimoji="0" lang="en-US" sz="1800" b="1" i="0" u="none" strike="noStrike" kern="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endParaRPr>
              </a:p>
            </p:txBody>
          </p:sp>
          <p:sp>
            <p:nvSpPr>
              <p:cNvPr id="110" name="Rectangle 109"/>
              <p:cNvSpPr/>
              <p:nvPr/>
            </p:nvSpPr>
            <p:spPr>
              <a:xfrm>
                <a:off x="3890954" y="2911400"/>
                <a:ext cx="1150956" cy="400110"/>
              </a:xfrm>
              <a:prstGeom prst="rect">
                <a:avLst/>
              </a:prstGeom>
              <a:noFill/>
            </p:spPr>
            <p:txBody>
              <a:bodyPr wrap="non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rPr>
                  <a:t>Analytics</a:t>
                </a:r>
                <a:endParaRPr kumimoji="0" lang="en-US" sz="1800" b="1" i="0" u="none" strike="noStrike" kern="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endParaRPr>
              </a:p>
            </p:txBody>
          </p:sp>
        </p:grpSp>
        <p:grpSp>
          <p:nvGrpSpPr>
            <p:cNvPr id="86" name="Group 85"/>
            <p:cNvGrpSpPr/>
            <p:nvPr/>
          </p:nvGrpSpPr>
          <p:grpSpPr>
            <a:xfrm>
              <a:off x="6034" y="4367461"/>
              <a:ext cx="8533914" cy="369332"/>
              <a:chOff x="39023" y="1188160"/>
              <a:chExt cx="8533914" cy="369332"/>
            </a:xfrm>
          </p:grpSpPr>
          <p:grpSp>
            <p:nvGrpSpPr>
              <p:cNvPr id="88" name="Group 87"/>
              <p:cNvGrpSpPr/>
              <p:nvPr/>
            </p:nvGrpSpPr>
            <p:grpSpPr>
              <a:xfrm>
                <a:off x="728134" y="1249844"/>
                <a:ext cx="7844803" cy="211273"/>
                <a:chOff x="728134" y="2626940"/>
                <a:chExt cx="7844803" cy="211273"/>
              </a:xfrm>
            </p:grpSpPr>
            <p:sp>
              <p:nvSpPr>
                <p:cNvPr id="90" name="Oval 89"/>
                <p:cNvSpPr/>
                <p:nvPr/>
              </p:nvSpPr>
              <p:spPr>
                <a:xfrm>
                  <a:off x="728134"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1" name="Oval 90"/>
                <p:cNvSpPr/>
                <p:nvPr/>
              </p:nvSpPr>
              <p:spPr>
                <a:xfrm>
                  <a:off x="1177228"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Oval 91"/>
                <p:cNvSpPr/>
                <p:nvPr/>
              </p:nvSpPr>
              <p:spPr>
                <a:xfrm>
                  <a:off x="1626322"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3" name="Oval 92"/>
                <p:cNvSpPr/>
                <p:nvPr/>
              </p:nvSpPr>
              <p:spPr>
                <a:xfrm>
                  <a:off x="2075416"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Oval 93"/>
                <p:cNvSpPr/>
                <p:nvPr/>
              </p:nvSpPr>
              <p:spPr>
                <a:xfrm>
                  <a:off x="2524510"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5" name="Oval 94"/>
                <p:cNvSpPr/>
                <p:nvPr/>
              </p:nvSpPr>
              <p:spPr>
                <a:xfrm>
                  <a:off x="2973604"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Oval 95"/>
                <p:cNvSpPr/>
                <p:nvPr/>
              </p:nvSpPr>
              <p:spPr>
                <a:xfrm>
                  <a:off x="3422698"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Oval 96"/>
                <p:cNvSpPr/>
                <p:nvPr/>
              </p:nvSpPr>
              <p:spPr>
                <a:xfrm>
                  <a:off x="3871792"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Oval 97"/>
                <p:cNvSpPr/>
                <p:nvPr/>
              </p:nvSpPr>
              <p:spPr>
                <a:xfrm>
                  <a:off x="4320886"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Oval 98"/>
                <p:cNvSpPr/>
                <p:nvPr/>
              </p:nvSpPr>
              <p:spPr>
                <a:xfrm>
                  <a:off x="4769980"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0" name="Oval 99"/>
                <p:cNvSpPr/>
                <p:nvPr/>
              </p:nvSpPr>
              <p:spPr>
                <a:xfrm>
                  <a:off x="5219074"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Oval 100"/>
                <p:cNvSpPr/>
                <p:nvPr/>
              </p:nvSpPr>
              <p:spPr>
                <a:xfrm>
                  <a:off x="5668168"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Oval 101"/>
                <p:cNvSpPr/>
                <p:nvPr/>
              </p:nvSpPr>
              <p:spPr>
                <a:xfrm>
                  <a:off x="6117262"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3" name="Oval 102"/>
                <p:cNvSpPr/>
                <p:nvPr/>
              </p:nvSpPr>
              <p:spPr>
                <a:xfrm>
                  <a:off x="6566356"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4" name="Oval 103"/>
                <p:cNvSpPr/>
                <p:nvPr/>
              </p:nvSpPr>
              <p:spPr>
                <a:xfrm>
                  <a:off x="7015450"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5" name="Oval 104"/>
                <p:cNvSpPr/>
                <p:nvPr/>
              </p:nvSpPr>
              <p:spPr>
                <a:xfrm>
                  <a:off x="7464544"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6" name="Oval 105"/>
                <p:cNvSpPr/>
                <p:nvPr/>
              </p:nvSpPr>
              <p:spPr>
                <a:xfrm>
                  <a:off x="7913638"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7" name="Oval 106"/>
                <p:cNvSpPr/>
                <p:nvPr/>
              </p:nvSpPr>
              <p:spPr>
                <a:xfrm>
                  <a:off x="8362729"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9" name="TextBox 88"/>
              <p:cNvSpPr txBox="1"/>
              <p:nvPr/>
            </p:nvSpPr>
            <p:spPr>
              <a:xfrm>
                <a:off x="39023" y="1188160"/>
                <a:ext cx="966931"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rPr>
                  <a:t>Pub-Sub</a:t>
                </a: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sp>
          <p:nvSpPr>
            <p:cNvPr id="87" name="TextBox 86"/>
            <p:cNvSpPr txBox="1"/>
            <p:nvPr/>
          </p:nvSpPr>
          <p:spPr>
            <a:xfrm>
              <a:off x="2334855" y="1010300"/>
              <a:ext cx="4453270"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rPr>
                <a:t>System Orchestration / Dataflow / Workflow</a:t>
              </a:r>
              <a:endParaRPr kumimoji="0" lang="en-US" sz="1800" b="1" i="0" u="none" strike="noStrike" kern="0" cap="none" spc="0" normalizeH="0" baseline="0" noProof="0" dirty="0">
                <a:ln>
                  <a:noFill/>
                </a:ln>
                <a:solidFill>
                  <a:prstClr val="black"/>
                </a:solidFill>
                <a:effectLst/>
                <a:uLnTx/>
                <a:uFillTx/>
                <a:latin typeface="Calibri"/>
                <a:ea typeface="+mn-ea"/>
              </a:endParaRPr>
            </a:p>
          </p:txBody>
        </p:sp>
      </p:grpSp>
      <p:sp>
        <p:nvSpPr>
          <p:cNvPr id="6" name="Slide Number Placeholder 5"/>
          <p:cNvSpPr>
            <a:spLocks noGrp="1"/>
          </p:cNvSpPr>
          <p:nvPr>
            <p:ph type="sldNum" sz="quarter" idx="13"/>
          </p:nvPr>
        </p:nvSpPr>
        <p:spPr/>
        <p:txBody>
          <a:bodyPr/>
          <a:lstStyle/>
          <a:p>
            <a:fld id="{C4B85148-DB98-4269-ACE6-2DF49F9918C9}" type="slidenum">
              <a:rPr lang="en-US" smtClean="0"/>
              <a:pPr/>
              <a:t>20</a:t>
            </a:fld>
            <a:endParaRPr lang="en-US" dirty="0"/>
          </a:p>
        </p:txBody>
      </p:sp>
    </p:spTree>
    <p:extLst>
      <p:ext uri="{BB962C8B-B14F-4D97-AF65-F5344CB8AC3E}">
        <p14:creationId xmlns:p14="http://schemas.microsoft.com/office/powerpoint/2010/main" val="2081285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4557" y="3579100"/>
            <a:ext cx="3834623" cy="1143000"/>
          </a:xfrm>
        </p:spPr>
        <p:txBody>
          <a:bodyPr>
            <a:noAutofit/>
          </a:bodyPr>
          <a:lstStyle/>
          <a:p>
            <a:pPr algn="l"/>
            <a:r>
              <a:rPr lang="en-US" sz="4000" dirty="0" smtClean="0">
                <a:solidFill>
                  <a:schemeClr val="tx1"/>
                </a:solidFill>
              </a:rPr>
              <a:t>Varying number of Devices – </a:t>
            </a:r>
            <a:br>
              <a:rPr lang="en-US" sz="4000" dirty="0" smtClean="0">
                <a:solidFill>
                  <a:schemeClr val="tx1"/>
                </a:solidFill>
              </a:rPr>
            </a:br>
            <a:r>
              <a:rPr lang="en-US" sz="4000" dirty="0" smtClean="0">
                <a:solidFill>
                  <a:schemeClr val="tx1"/>
                </a:solidFill>
              </a:rPr>
              <a:t>Kafka</a:t>
            </a:r>
            <a:endParaRPr lang="en-US" sz="4000" dirty="0">
              <a:solidFill>
                <a:schemeClr val="tx1"/>
              </a:solidFill>
            </a:endParaRPr>
          </a:p>
        </p:txBody>
      </p:sp>
      <p:pic>
        <p:nvPicPr>
          <p:cNvPr id="3" name="Picture 2" descr="kafka_sca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4334"/>
            <a:ext cx="5243259" cy="3615410"/>
          </a:xfrm>
          <a:prstGeom prst="rect">
            <a:avLst/>
          </a:prstGeom>
        </p:spPr>
      </p:pic>
      <p:pic>
        <p:nvPicPr>
          <p:cNvPr id="4" name="Picture 3" descr="rabbitmq_sca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55827" cy="3244334"/>
          </a:xfrm>
          <a:prstGeom prst="rect">
            <a:avLst/>
          </a:prstGeom>
        </p:spPr>
      </p:pic>
      <p:sp>
        <p:nvSpPr>
          <p:cNvPr id="5" name="Rectangle 4"/>
          <p:cNvSpPr/>
          <p:nvPr/>
        </p:nvSpPr>
        <p:spPr>
          <a:xfrm>
            <a:off x="5050900" y="652671"/>
            <a:ext cx="4026982" cy="1938992"/>
          </a:xfrm>
          <a:prstGeom prst="rect">
            <a:avLst/>
          </a:prstGeom>
        </p:spPr>
        <p:txBody>
          <a:bodyPr wrap="square">
            <a:spAutoFit/>
          </a:bodyPr>
          <a:lstStyle/>
          <a:p>
            <a:r>
              <a:rPr lang="en-US" sz="4000" b="1" dirty="0">
                <a:latin typeface="+mj-lt"/>
                <a:ea typeface="+mj-ea"/>
                <a:cs typeface="+mj-cs"/>
              </a:rPr>
              <a:t>Varying </a:t>
            </a:r>
            <a:r>
              <a:rPr lang="en-US" sz="4000" b="1" dirty="0" smtClean="0">
                <a:latin typeface="+mj-lt"/>
                <a:ea typeface="+mj-ea"/>
                <a:cs typeface="+mj-cs"/>
              </a:rPr>
              <a:t>number </a:t>
            </a:r>
            <a:r>
              <a:rPr lang="en-US" sz="4000" b="1" dirty="0">
                <a:latin typeface="+mj-lt"/>
                <a:ea typeface="+mj-ea"/>
                <a:cs typeface="+mj-cs"/>
              </a:rPr>
              <a:t>of Devices- </a:t>
            </a:r>
            <a:r>
              <a:rPr lang="en-US" sz="4000" b="1" dirty="0" err="1">
                <a:latin typeface="+mj-lt"/>
                <a:ea typeface="+mj-ea"/>
                <a:cs typeface="+mj-cs"/>
              </a:rPr>
              <a:t>RabbitMQ</a:t>
            </a:r>
            <a:r>
              <a:rPr lang="en-US" sz="4000" b="1" dirty="0">
                <a:latin typeface="+mj-lt"/>
                <a:ea typeface="+mj-ea"/>
                <a:cs typeface="+mj-cs"/>
              </a:rPr>
              <a:t> </a:t>
            </a:r>
          </a:p>
        </p:txBody>
      </p:sp>
      <p:sp>
        <p:nvSpPr>
          <p:cNvPr id="8" name="Slide Number Placeholder 7"/>
          <p:cNvSpPr>
            <a:spLocks noGrp="1"/>
          </p:cNvSpPr>
          <p:nvPr>
            <p:ph type="sldNum" sz="quarter" idx="13"/>
          </p:nvPr>
        </p:nvSpPr>
        <p:spPr/>
        <p:txBody>
          <a:bodyPr/>
          <a:lstStyle/>
          <a:p>
            <a:fld id="{C4B85148-DB98-4269-ACE6-2DF49F9918C9}" type="slidenum">
              <a:rPr lang="en-US" smtClean="0"/>
              <a:pPr/>
              <a:t>21</a:t>
            </a:fld>
            <a:endParaRPr lang="en-US" dirty="0"/>
          </a:p>
        </p:txBody>
      </p:sp>
    </p:spTree>
    <p:extLst>
      <p:ext uri="{BB962C8B-B14F-4D97-AF65-F5344CB8AC3E}">
        <p14:creationId xmlns:p14="http://schemas.microsoft.com/office/powerpoint/2010/main" val="2080384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1"/>
            <a:ext cx="8229600" cy="672683"/>
          </a:xfrm>
        </p:spPr>
        <p:txBody>
          <a:bodyPr>
            <a:noAutofit/>
          </a:bodyPr>
          <a:lstStyle/>
          <a:p>
            <a:r>
              <a:rPr lang="en-US" sz="3600" b="1" dirty="0" smtClean="0"/>
              <a:t>Parallel Tweet Clustering with Storm</a:t>
            </a:r>
            <a:endParaRPr lang="en-US" sz="3600" b="1" dirty="0"/>
          </a:p>
        </p:txBody>
      </p:sp>
      <p:sp>
        <p:nvSpPr>
          <p:cNvPr id="8" name="Content Placeholder 7"/>
          <p:cNvSpPr>
            <a:spLocks noGrp="1"/>
          </p:cNvSpPr>
          <p:nvPr>
            <p:ph idx="1"/>
          </p:nvPr>
        </p:nvSpPr>
        <p:spPr>
          <a:xfrm>
            <a:off x="0" y="599039"/>
            <a:ext cx="9143071" cy="2065007"/>
          </a:xfrm>
        </p:spPr>
        <p:txBody>
          <a:bodyPr>
            <a:normAutofit lnSpcReduction="10000"/>
          </a:bodyPr>
          <a:lstStyle/>
          <a:p>
            <a:r>
              <a:rPr lang="en-US" sz="2400" dirty="0"/>
              <a:t>Judy </a:t>
            </a:r>
            <a:r>
              <a:rPr lang="en-US" sz="2400" dirty="0" err="1"/>
              <a:t>Qiu</a:t>
            </a:r>
            <a:r>
              <a:rPr lang="en-US" sz="2400" dirty="0"/>
              <a:t> and </a:t>
            </a:r>
            <a:r>
              <a:rPr lang="en-US" sz="2400" dirty="0" err="1"/>
              <a:t>Xiaoming</a:t>
            </a:r>
            <a:r>
              <a:rPr lang="en-US" sz="2400" dirty="0"/>
              <a:t> Gao</a:t>
            </a:r>
          </a:p>
          <a:p>
            <a:r>
              <a:rPr lang="en-US" sz="2400" dirty="0"/>
              <a:t>Storm Bolts coordinated by </a:t>
            </a:r>
            <a:r>
              <a:rPr lang="en-US" sz="2400" dirty="0" err="1"/>
              <a:t>ActiveMQ</a:t>
            </a:r>
            <a:r>
              <a:rPr lang="en-US" sz="2400" dirty="0"/>
              <a:t> to synchronize parallel cluster center updates – add loops to </a:t>
            </a:r>
            <a:r>
              <a:rPr lang="en-US" sz="2400" dirty="0" smtClean="0"/>
              <a:t>Storm</a:t>
            </a:r>
          </a:p>
          <a:p>
            <a:r>
              <a:rPr lang="en-US" sz="2400" dirty="0" smtClean="0"/>
              <a:t>2 million streaming tweets processed in 40 minutes; 35,000 clusters</a:t>
            </a:r>
            <a:endParaRPr lang="en-US" sz="2400" dirty="0"/>
          </a:p>
          <a:p>
            <a:endParaRPr lang="en-US" sz="24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 y="3946769"/>
            <a:ext cx="6351794" cy="2751325"/>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 y="2555631"/>
            <a:ext cx="6259194" cy="1330319"/>
          </a:xfrm>
          <a:prstGeom prst="rect">
            <a:avLst/>
          </a:prstGeom>
          <a:noFill/>
          <a:ln>
            <a:noFill/>
          </a:ln>
        </p:spPr>
      </p:pic>
      <p:sp>
        <p:nvSpPr>
          <p:cNvPr id="6" name="TextBox 5"/>
          <p:cNvSpPr txBox="1"/>
          <p:nvPr/>
        </p:nvSpPr>
        <p:spPr>
          <a:xfrm>
            <a:off x="6622164" y="2967833"/>
            <a:ext cx="1271751" cy="369332"/>
          </a:xfrm>
          <a:prstGeom prst="rect">
            <a:avLst/>
          </a:prstGeom>
          <a:noFill/>
        </p:spPr>
        <p:txBody>
          <a:bodyPr wrap="square" rtlCol="0">
            <a:spAutoFit/>
          </a:bodyPr>
          <a:lstStyle/>
          <a:p>
            <a:r>
              <a:rPr lang="en-US" dirty="0" smtClean="0"/>
              <a:t>Sequential</a:t>
            </a:r>
            <a:endParaRPr lang="en-US" dirty="0"/>
          </a:p>
        </p:txBody>
      </p:sp>
      <p:sp>
        <p:nvSpPr>
          <p:cNvPr id="9" name="TextBox 8"/>
          <p:cNvSpPr txBox="1"/>
          <p:nvPr/>
        </p:nvSpPr>
        <p:spPr>
          <a:xfrm>
            <a:off x="6622164" y="4901084"/>
            <a:ext cx="1810633" cy="923330"/>
          </a:xfrm>
          <a:prstGeom prst="rect">
            <a:avLst/>
          </a:prstGeom>
          <a:noFill/>
        </p:spPr>
        <p:txBody>
          <a:bodyPr wrap="square" rtlCol="0">
            <a:spAutoFit/>
          </a:bodyPr>
          <a:lstStyle/>
          <a:p>
            <a:r>
              <a:rPr lang="en-US" dirty="0" smtClean="0"/>
              <a:t>Parallel – eventually 10,000 bolts</a:t>
            </a:r>
            <a:endParaRPr lang="en-US" dirty="0"/>
          </a:p>
        </p:txBody>
      </p:sp>
      <p:sp>
        <p:nvSpPr>
          <p:cNvPr id="7" name="Slide Number Placeholder 6"/>
          <p:cNvSpPr>
            <a:spLocks noGrp="1"/>
          </p:cNvSpPr>
          <p:nvPr>
            <p:ph type="sldNum" sz="quarter" idx="13"/>
          </p:nvPr>
        </p:nvSpPr>
        <p:spPr/>
        <p:txBody>
          <a:bodyPr/>
          <a:lstStyle/>
          <a:p>
            <a:fld id="{C4B85148-DB98-4269-ACE6-2DF49F9918C9}" type="slidenum">
              <a:rPr lang="en-US" smtClean="0"/>
              <a:pPr/>
              <a:t>22</a:t>
            </a:fld>
            <a:endParaRPr lang="en-US" dirty="0"/>
          </a:p>
        </p:txBody>
      </p:sp>
    </p:spTree>
    <p:extLst>
      <p:ext uri="{BB962C8B-B14F-4D97-AF65-F5344CB8AC3E}">
        <p14:creationId xmlns:p14="http://schemas.microsoft.com/office/powerpoint/2010/main" val="293277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Data Science at Indiana University</a:t>
            </a:r>
            <a:endParaRPr lang="en-US" sz="4000" b="1" dirty="0"/>
          </a:p>
        </p:txBody>
      </p:sp>
      <p:sp>
        <p:nvSpPr>
          <p:cNvPr id="5" name="Slide Number Placeholder 4"/>
          <p:cNvSpPr>
            <a:spLocks noGrp="1"/>
          </p:cNvSpPr>
          <p:nvPr>
            <p:ph type="sldNum" sz="quarter" idx="12"/>
          </p:nvPr>
        </p:nvSpPr>
        <p:spPr/>
        <p:txBody>
          <a:bodyPr/>
          <a:lstStyle/>
          <a:p>
            <a:fld id="{29CB78FB-1415-9B4D-996E-11F146E2B0ED}" type="slidenum">
              <a:rPr lang="en-US" smtClean="0"/>
              <a:t>23</a:t>
            </a:fld>
            <a:endParaRPr lang="en-US"/>
          </a:p>
        </p:txBody>
      </p:sp>
    </p:spTree>
    <p:extLst>
      <p:ext uri="{BB962C8B-B14F-4D97-AF65-F5344CB8AC3E}">
        <p14:creationId xmlns:p14="http://schemas.microsoft.com/office/powerpoint/2010/main" val="3534622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706348" cy="6858000"/>
            <a:chOff x="0" y="0"/>
            <a:chExt cx="8706348" cy="6858000"/>
          </a:xfrm>
        </p:grpSpPr>
        <p:pic>
          <p:nvPicPr>
            <p:cNvPr id="2" name="Picture 1"/>
            <p:cNvPicPr>
              <a:picLocks noChangeAspect="1"/>
            </p:cNvPicPr>
            <p:nvPr/>
          </p:nvPicPr>
          <p:blipFill rotWithShape="1">
            <a:blip r:embed="rId2"/>
            <a:srcRect l="20659" t="11589" r="23760" b="5792"/>
            <a:stretch/>
          </p:blipFill>
          <p:spPr>
            <a:xfrm>
              <a:off x="0" y="0"/>
              <a:ext cx="8706348" cy="6858000"/>
            </a:xfrm>
            <a:prstGeom prst="rect">
              <a:avLst/>
            </a:prstGeom>
          </p:spPr>
        </p:pic>
        <p:sp>
          <p:nvSpPr>
            <p:cNvPr id="3" name="TextBox 2"/>
            <p:cNvSpPr txBox="1"/>
            <p:nvPr/>
          </p:nvSpPr>
          <p:spPr>
            <a:xfrm>
              <a:off x="3657600" y="1125416"/>
              <a:ext cx="3543300" cy="707886"/>
            </a:xfrm>
            <a:prstGeom prst="rect">
              <a:avLst/>
            </a:prstGeom>
            <a:noFill/>
          </p:spPr>
          <p:txBody>
            <a:bodyPr wrap="square" rtlCol="0">
              <a:spAutoFit/>
            </a:bodyPr>
            <a:lstStyle/>
            <a:p>
              <a:r>
                <a:rPr lang="en-US" sz="2000" b="1" dirty="0" smtClean="0"/>
                <a:t>6 hours of Video describing </a:t>
              </a:r>
              <a:r>
                <a:rPr lang="en-US" sz="2000" b="1" dirty="0" smtClean="0"/>
                <a:t>266 </a:t>
              </a:r>
              <a:r>
                <a:rPr lang="en-US" sz="2000" b="1" dirty="0" smtClean="0"/>
                <a:t>technologies from online class</a:t>
              </a:r>
              <a:endParaRPr lang="en-US" sz="2000" b="1" dirty="0"/>
            </a:p>
          </p:txBody>
        </p:sp>
      </p:grpSp>
      <p:sp>
        <p:nvSpPr>
          <p:cNvPr id="7" name="Slide Number Placeholder 6"/>
          <p:cNvSpPr>
            <a:spLocks noGrp="1"/>
          </p:cNvSpPr>
          <p:nvPr>
            <p:ph type="sldNum" sz="quarter" idx="13"/>
          </p:nvPr>
        </p:nvSpPr>
        <p:spPr/>
        <p:txBody>
          <a:bodyPr/>
          <a:lstStyle/>
          <a:p>
            <a:fld id="{C4B85148-DB98-4269-ACE6-2DF49F9918C9}" type="slidenum">
              <a:rPr lang="en-US" smtClean="0"/>
              <a:pPr/>
              <a:t>24</a:t>
            </a:fld>
            <a:endParaRPr lang="en-US" dirty="0"/>
          </a:p>
        </p:txBody>
      </p:sp>
    </p:spTree>
    <p:extLst>
      <p:ext uri="{BB962C8B-B14F-4D97-AF65-F5344CB8AC3E}">
        <p14:creationId xmlns:p14="http://schemas.microsoft.com/office/powerpoint/2010/main" val="1282634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171" t="9745" r="23062"/>
          <a:stretch/>
        </p:blipFill>
        <p:spPr>
          <a:xfrm>
            <a:off x="0" y="0"/>
            <a:ext cx="6521841" cy="6858000"/>
          </a:xfrm>
          <a:prstGeom prst="rect">
            <a:avLst/>
          </a:prstGeom>
        </p:spPr>
      </p:pic>
      <p:sp>
        <p:nvSpPr>
          <p:cNvPr id="3" name="TextBox 2"/>
          <p:cNvSpPr txBox="1"/>
          <p:nvPr/>
        </p:nvSpPr>
        <p:spPr>
          <a:xfrm>
            <a:off x="7018313" y="2286001"/>
            <a:ext cx="1870710" cy="1200329"/>
          </a:xfrm>
          <a:prstGeom prst="rect">
            <a:avLst/>
          </a:prstGeom>
          <a:noFill/>
        </p:spPr>
        <p:txBody>
          <a:bodyPr wrap="square" rtlCol="0">
            <a:spAutoFit/>
          </a:bodyPr>
          <a:lstStyle/>
          <a:p>
            <a:r>
              <a:rPr lang="en-US" sz="2400" b="1" dirty="0" smtClean="0"/>
              <a:t>5 hours of video on 51 use cases</a:t>
            </a:r>
            <a:endParaRPr lang="en-US" sz="2400" b="1" dirty="0"/>
          </a:p>
        </p:txBody>
      </p:sp>
      <p:cxnSp>
        <p:nvCxnSpPr>
          <p:cNvPr id="5" name="Straight Arrow Connector 4"/>
          <p:cNvCxnSpPr/>
          <p:nvPr/>
        </p:nvCxnSpPr>
        <p:spPr>
          <a:xfrm flipH="1">
            <a:off x="6761285" y="1767254"/>
            <a:ext cx="17584" cy="2277208"/>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637883" y="4203675"/>
            <a:ext cx="2444900" cy="1754326"/>
          </a:xfrm>
          <a:prstGeom prst="rect">
            <a:avLst/>
          </a:prstGeom>
          <a:noFill/>
        </p:spPr>
        <p:txBody>
          <a:bodyPr wrap="square" rtlCol="0">
            <a:spAutoFit/>
          </a:bodyPr>
          <a:lstStyle/>
          <a:p>
            <a:r>
              <a:rPr lang="en-US" dirty="0" smtClean="0"/>
              <a:t>Online classes in Data Science Certificate /Masters</a:t>
            </a:r>
          </a:p>
          <a:p>
            <a:endParaRPr lang="en-US" dirty="0"/>
          </a:p>
          <a:p>
            <a:r>
              <a:rPr lang="en-US" dirty="0" smtClean="0"/>
              <a:t>Prettier as Google Course Builder</a:t>
            </a:r>
            <a:endParaRPr lang="en-US" dirty="0"/>
          </a:p>
        </p:txBody>
      </p:sp>
      <p:sp>
        <p:nvSpPr>
          <p:cNvPr id="8" name="Slide Number Placeholder 7"/>
          <p:cNvSpPr>
            <a:spLocks noGrp="1"/>
          </p:cNvSpPr>
          <p:nvPr>
            <p:ph type="sldNum" sz="quarter" idx="13"/>
          </p:nvPr>
        </p:nvSpPr>
        <p:spPr/>
        <p:txBody>
          <a:bodyPr/>
          <a:lstStyle/>
          <a:p>
            <a:fld id="{C4B85148-DB98-4269-ACE6-2DF49F9918C9}" type="slidenum">
              <a:rPr lang="en-US" smtClean="0"/>
              <a:pPr/>
              <a:t>25</a:t>
            </a:fld>
            <a:endParaRPr lang="en-US" dirty="0"/>
          </a:p>
        </p:txBody>
      </p:sp>
    </p:spTree>
    <p:extLst>
      <p:ext uri="{BB962C8B-B14F-4D97-AF65-F5344CB8AC3E}">
        <p14:creationId xmlns:p14="http://schemas.microsoft.com/office/powerpoint/2010/main" val="1704730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111127"/>
            <a:ext cx="7886700" cy="790574"/>
          </a:xfrm>
        </p:spPr>
        <p:txBody>
          <a:bodyPr/>
          <a:lstStyle/>
          <a:p>
            <a:r>
              <a:rPr lang="en-US" b="1" dirty="0" smtClean="0">
                <a:latin typeface="+mn-lt"/>
              </a:rPr>
              <a:t>IU Data Science Masters Features</a:t>
            </a:r>
            <a:endParaRPr lang="en-US" b="1" dirty="0">
              <a:latin typeface="+mn-lt"/>
            </a:endParaRPr>
          </a:p>
        </p:txBody>
      </p:sp>
      <p:sp>
        <p:nvSpPr>
          <p:cNvPr id="3" name="Content Placeholder 2"/>
          <p:cNvSpPr>
            <a:spLocks noGrp="1"/>
          </p:cNvSpPr>
          <p:nvPr>
            <p:ph idx="1"/>
          </p:nvPr>
        </p:nvSpPr>
        <p:spPr>
          <a:xfrm>
            <a:off x="0" y="779152"/>
            <a:ext cx="9086850" cy="5956299"/>
          </a:xfrm>
        </p:spPr>
        <p:txBody>
          <a:bodyPr>
            <a:noAutofit/>
          </a:bodyPr>
          <a:lstStyle/>
          <a:p>
            <a:r>
              <a:rPr lang="en-US" dirty="0" smtClean="0"/>
              <a:t>Fully approved by University and State October 14 2014</a:t>
            </a:r>
          </a:p>
          <a:p>
            <a:r>
              <a:rPr lang="en-US" dirty="0" smtClean="0"/>
              <a:t>Blended </a:t>
            </a:r>
            <a:r>
              <a:rPr lang="en-US" b="1" dirty="0" smtClean="0"/>
              <a:t>online</a:t>
            </a:r>
            <a:r>
              <a:rPr lang="en-US" dirty="0" smtClean="0"/>
              <a:t> and </a:t>
            </a:r>
            <a:r>
              <a:rPr lang="en-US" b="1" dirty="0" smtClean="0"/>
              <a:t>residential</a:t>
            </a:r>
          </a:p>
          <a:p>
            <a:r>
              <a:rPr lang="en-US" dirty="0"/>
              <a:t>Department of </a:t>
            </a:r>
            <a:r>
              <a:rPr lang="en-US" b="1" dirty="0"/>
              <a:t>Information and Library Science</a:t>
            </a:r>
            <a:r>
              <a:rPr lang="en-US" dirty="0"/>
              <a:t>, Division of </a:t>
            </a:r>
            <a:r>
              <a:rPr lang="en-US" b="1" dirty="0"/>
              <a:t>Informatics</a:t>
            </a:r>
            <a:r>
              <a:rPr lang="en-US" dirty="0"/>
              <a:t> and Division of </a:t>
            </a:r>
            <a:r>
              <a:rPr lang="en-US" b="1" dirty="0"/>
              <a:t>Computer Science </a:t>
            </a:r>
            <a:r>
              <a:rPr lang="en-US" dirty="0"/>
              <a:t>in the Department of Informatics and Computer Science, </a:t>
            </a:r>
            <a:r>
              <a:rPr lang="en-US" b="1" dirty="0">
                <a:solidFill>
                  <a:srgbClr val="FF0000"/>
                </a:solidFill>
              </a:rPr>
              <a:t>School of Informatics and Computing</a:t>
            </a:r>
            <a:r>
              <a:rPr lang="en-US" dirty="0"/>
              <a:t> and the Department of </a:t>
            </a:r>
            <a:r>
              <a:rPr lang="en-US" b="1" dirty="0"/>
              <a:t>Statistics</a:t>
            </a:r>
            <a:r>
              <a:rPr lang="en-US" dirty="0"/>
              <a:t>, </a:t>
            </a:r>
            <a:r>
              <a:rPr lang="en-US" b="1" dirty="0">
                <a:solidFill>
                  <a:srgbClr val="FF0000"/>
                </a:solidFill>
              </a:rPr>
              <a:t>College of Arts and Science</a:t>
            </a:r>
            <a:r>
              <a:rPr lang="en-US" dirty="0"/>
              <a:t>, </a:t>
            </a:r>
            <a:r>
              <a:rPr lang="en-US" dirty="0" smtClean="0"/>
              <a:t>IUB</a:t>
            </a:r>
          </a:p>
          <a:p>
            <a:r>
              <a:rPr lang="en-US" dirty="0" smtClean="0"/>
              <a:t>30 credits (10 conventional courses)</a:t>
            </a:r>
          </a:p>
          <a:p>
            <a:r>
              <a:rPr lang="en-US" dirty="0" smtClean="0"/>
              <a:t>Basic (general) Masters degree plus tracks</a:t>
            </a:r>
          </a:p>
          <a:p>
            <a:pPr lvl="1"/>
            <a:r>
              <a:rPr lang="en-US" dirty="0" smtClean="0"/>
              <a:t>Currently only track </a:t>
            </a:r>
            <a:r>
              <a:rPr lang="en-US" dirty="0"/>
              <a:t>is “Computational and Analytic Data Science </a:t>
            </a:r>
            <a:r>
              <a:rPr lang="en-US" dirty="0" smtClean="0"/>
              <a:t>”</a:t>
            </a:r>
          </a:p>
          <a:p>
            <a:pPr lvl="1"/>
            <a:r>
              <a:rPr lang="en-US" dirty="0" smtClean="0"/>
              <a:t>Other tracks expected</a:t>
            </a:r>
          </a:p>
          <a:p>
            <a:r>
              <a:rPr lang="en-US" dirty="0" smtClean="0"/>
              <a:t>A </a:t>
            </a:r>
            <a:r>
              <a:rPr lang="en-US" b="1" dirty="0" smtClean="0"/>
              <a:t>purely online </a:t>
            </a:r>
            <a:r>
              <a:rPr lang="en-US" dirty="0" smtClean="0"/>
              <a:t>4-course </a:t>
            </a:r>
            <a:r>
              <a:rPr lang="en-US" b="1" dirty="0"/>
              <a:t>Certificate in Data Science </a:t>
            </a:r>
            <a:r>
              <a:rPr lang="en-US" dirty="0"/>
              <a:t>has been </a:t>
            </a:r>
            <a:r>
              <a:rPr lang="en-US" dirty="0" smtClean="0"/>
              <a:t>running since January 2014 (</a:t>
            </a:r>
            <a:r>
              <a:rPr lang="en-US" b="1" dirty="0" smtClean="0"/>
              <a:t>Technical </a:t>
            </a:r>
            <a:r>
              <a:rPr lang="en-US" dirty="0" smtClean="0"/>
              <a:t>and </a:t>
            </a:r>
            <a:r>
              <a:rPr lang="en-US" b="1" dirty="0" smtClean="0"/>
              <a:t>Decision Maker </a:t>
            </a:r>
            <a:r>
              <a:rPr lang="en-US" dirty="0" smtClean="0"/>
              <a:t>paths)</a:t>
            </a:r>
          </a:p>
          <a:p>
            <a:r>
              <a:rPr lang="en-US" dirty="0" smtClean="0"/>
              <a:t>A </a:t>
            </a:r>
            <a:r>
              <a:rPr lang="en-US" b="1" dirty="0" smtClean="0"/>
              <a:t>Ph.D</a:t>
            </a:r>
            <a:r>
              <a:rPr lang="en-US" b="1" dirty="0"/>
              <a:t>. Minor </a:t>
            </a:r>
            <a:r>
              <a:rPr lang="en-US" dirty="0"/>
              <a:t>in Data Science </a:t>
            </a:r>
            <a:r>
              <a:rPr lang="en-US" dirty="0" smtClean="0"/>
              <a:t>has been proposed</a:t>
            </a:r>
            <a:r>
              <a:rPr lang="en-US" dirty="0"/>
              <a:t>. </a:t>
            </a:r>
          </a:p>
          <a:p>
            <a:endParaRPr lang="en-US" dirty="0"/>
          </a:p>
        </p:txBody>
      </p:sp>
      <p:sp>
        <p:nvSpPr>
          <p:cNvPr id="5" name="Slide Number Placeholder 4"/>
          <p:cNvSpPr>
            <a:spLocks noGrp="1"/>
          </p:cNvSpPr>
          <p:nvPr>
            <p:ph type="sldNum" sz="quarter" idx="13"/>
          </p:nvPr>
        </p:nvSpPr>
        <p:spPr/>
        <p:txBody>
          <a:bodyPr/>
          <a:lstStyle/>
          <a:p>
            <a:fld id="{C4B85148-DB98-4269-ACE6-2DF49F9918C9}" type="slidenum">
              <a:rPr lang="en-US" smtClean="0"/>
              <a:pPr/>
              <a:t>26</a:t>
            </a:fld>
            <a:endParaRPr lang="en-US" dirty="0"/>
          </a:p>
        </p:txBody>
      </p:sp>
    </p:spTree>
    <p:extLst>
      <p:ext uri="{BB962C8B-B14F-4D97-AF65-F5344CB8AC3E}">
        <p14:creationId xmlns:p14="http://schemas.microsoft.com/office/powerpoint/2010/main" val="1429430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34"/>
            <a:ext cx="9144000" cy="609600"/>
          </a:xfrm>
        </p:spPr>
        <p:txBody>
          <a:bodyPr>
            <a:normAutofit/>
          </a:bodyPr>
          <a:lstStyle/>
          <a:p>
            <a:r>
              <a:rPr lang="en-US" dirty="0" smtClean="0"/>
              <a:t>McKinsey Institute on Big Data Jobs</a:t>
            </a:r>
            <a:endParaRPr lang="en-US" dirty="0"/>
          </a:p>
        </p:txBody>
      </p:sp>
      <p:sp>
        <p:nvSpPr>
          <p:cNvPr id="4" name="Content Placeholder 3"/>
          <p:cNvSpPr>
            <a:spLocks noGrp="1"/>
          </p:cNvSpPr>
          <p:nvPr>
            <p:ph idx="1"/>
          </p:nvPr>
        </p:nvSpPr>
        <p:spPr>
          <a:xfrm>
            <a:off x="-111440" y="4027177"/>
            <a:ext cx="9144000" cy="2329173"/>
          </a:xfrm>
        </p:spPr>
        <p:txBody>
          <a:bodyPr>
            <a:normAutofit/>
          </a:bodyPr>
          <a:lstStyle/>
          <a:p>
            <a:r>
              <a:rPr lang="en-US" sz="1800" dirty="0"/>
              <a:t>There will be a shortage of talent necessary for organizations to take advantage of big data. By 2018, the United States alone could face a shortage of 140,000 to 190,000 </a:t>
            </a:r>
            <a:r>
              <a:rPr lang="en-US" sz="1800" b="1" dirty="0"/>
              <a:t>people with deep analytical skills </a:t>
            </a:r>
            <a:r>
              <a:rPr lang="en-US" sz="1800" dirty="0"/>
              <a:t>as well as 1.5 million </a:t>
            </a:r>
            <a:r>
              <a:rPr lang="en-US" sz="1800" b="1" dirty="0"/>
              <a:t>managers and analysts </a:t>
            </a:r>
            <a:r>
              <a:rPr lang="en-US" sz="1800" dirty="0"/>
              <a:t>with the know-how to use the analysis of big data to make effective decisions</a:t>
            </a:r>
            <a:r>
              <a:rPr lang="en-US" sz="1800" dirty="0" smtClean="0"/>
              <a:t>.</a:t>
            </a:r>
          </a:p>
          <a:p>
            <a:r>
              <a:rPr lang="en-US" sz="1800" dirty="0" smtClean="0"/>
              <a:t>At SOIC@IU, Informatics/ILS aimed at 1.5 million jobs. Computer Science covers the 140,000 to 190,000</a:t>
            </a:r>
            <a:endParaRPr lang="en-US" sz="1800" dirty="0"/>
          </a:p>
        </p:txBody>
      </p:sp>
      <p:sp>
        <p:nvSpPr>
          <p:cNvPr id="5" name="Rectangle 4"/>
          <p:cNvSpPr/>
          <p:nvPr/>
        </p:nvSpPr>
        <p:spPr>
          <a:xfrm>
            <a:off x="2479360" y="5785723"/>
            <a:ext cx="6553200" cy="369332"/>
          </a:xfrm>
          <a:prstGeom prst="rect">
            <a:avLst/>
          </a:prstGeom>
        </p:spPr>
        <p:txBody>
          <a:bodyPr wrap="square">
            <a:spAutoFit/>
          </a:bodyPr>
          <a:lstStyle/>
          <a:p>
            <a:r>
              <a:rPr lang="en-US" dirty="0">
                <a:solidFill>
                  <a:srgbClr val="000000"/>
                </a:solidFill>
              </a:rPr>
              <a:t>http://www.mckinsey.com/mgi/publications/big_data/index.asp.</a:t>
            </a:r>
          </a:p>
        </p:txBody>
      </p:sp>
      <p:grpSp>
        <p:nvGrpSpPr>
          <p:cNvPr id="10" name="Group 9"/>
          <p:cNvGrpSpPr/>
          <p:nvPr/>
        </p:nvGrpSpPr>
        <p:grpSpPr>
          <a:xfrm>
            <a:off x="0" y="517003"/>
            <a:ext cx="9241515" cy="4158692"/>
            <a:chOff x="0" y="517003"/>
            <a:chExt cx="9241515" cy="4158692"/>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60"/>
            <a:stretch/>
          </p:blipFill>
          <p:spPr bwMode="auto">
            <a:xfrm>
              <a:off x="0" y="517003"/>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36349" y="1632557"/>
              <a:ext cx="2205166" cy="1200329"/>
            </a:xfrm>
            <a:prstGeom prst="rect">
              <a:avLst/>
            </a:prstGeom>
            <a:noFill/>
          </p:spPr>
          <p:txBody>
            <a:bodyPr wrap="square" rtlCol="0">
              <a:spAutoFit/>
            </a:bodyPr>
            <a:lstStyle/>
            <a:p>
              <a:r>
                <a:rPr lang="en-US" sz="2400" b="1" dirty="0" smtClean="0"/>
                <a:t>Decision maker and Technical paths</a:t>
              </a:r>
              <a:endParaRPr lang="en-US" sz="2400" b="1" dirty="0"/>
            </a:p>
          </p:txBody>
        </p:sp>
        <p:cxnSp>
          <p:nvCxnSpPr>
            <p:cNvPr id="8" name="Straight Arrow Connector 7"/>
            <p:cNvCxnSpPr/>
            <p:nvPr/>
          </p:nvCxnSpPr>
          <p:spPr>
            <a:xfrm flipH="1">
              <a:off x="3761295" y="1994421"/>
              <a:ext cx="3275055" cy="26812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831302" y="2814771"/>
              <a:ext cx="437199" cy="18609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3" name="Slide Number Placeholder 12"/>
          <p:cNvSpPr>
            <a:spLocks noGrp="1"/>
          </p:cNvSpPr>
          <p:nvPr>
            <p:ph type="sldNum" sz="quarter" idx="13"/>
          </p:nvPr>
        </p:nvSpPr>
        <p:spPr/>
        <p:txBody>
          <a:bodyPr/>
          <a:lstStyle/>
          <a:p>
            <a:fld id="{C4B85148-DB98-4269-ACE6-2DF49F9918C9}" type="slidenum">
              <a:rPr lang="en-US" smtClean="0"/>
              <a:pPr/>
              <a:t>27</a:t>
            </a:fld>
            <a:endParaRPr lang="en-US" dirty="0"/>
          </a:p>
        </p:txBody>
      </p:sp>
    </p:spTree>
    <p:extLst>
      <p:ext uri="{BB962C8B-B14F-4D97-AF65-F5344CB8AC3E}">
        <p14:creationId xmlns:p14="http://schemas.microsoft.com/office/powerpoint/2010/main" val="163310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8184"/>
          </a:xfrm>
        </p:spPr>
        <p:txBody>
          <a:bodyPr/>
          <a:lstStyle/>
          <a:p>
            <a:pPr algn="ctr"/>
            <a:r>
              <a:rPr lang="en-US" sz="3600" b="1" dirty="0" smtClean="0"/>
              <a:t>Lessons / Insights</a:t>
            </a:r>
            <a:endParaRPr lang="en-US" sz="3600" b="1" dirty="0"/>
          </a:p>
        </p:txBody>
      </p:sp>
      <p:sp>
        <p:nvSpPr>
          <p:cNvPr id="3" name="Content Placeholder 2"/>
          <p:cNvSpPr>
            <a:spLocks noGrp="1"/>
          </p:cNvSpPr>
          <p:nvPr>
            <p:ph idx="1"/>
          </p:nvPr>
        </p:nvSpPr>
        <p:spPr>
          <a:xfrm>
            <a:off x="55266" y="576782"/>
            <a:ext cx="9144000" cy="6139815"/>
          </a:xfrm>
        </p:spPr>
        <p:txBody>
          <a:bodyPr>
            <a:normAutofit/>
          </a:bodyPr>
          <a:lstStyle/>
          <a:p>
            <a:r>
              <a:rPr lang="en-US" dirty="0" smtClean="0"/>
              <a:t>Proposed</a:t>
            </a:r>
            <a:r>
              <a:rPr lang="en-US" b="1" dirty="0" smtClean="0"/>
              <a:t> classification of Big Data applications </a:t>
            </a:r>
            <a:r>
              <a:rPr lang="en-US" dirty="0" smtClean="0"/>
              <a:t>with features and kernels for analytics</a:t>
            </a:r>
          </a:p>
          <a:p>
            <a:r>
              <a:rPr lang="en-US" dirty="0"/>
              <a:t>Data intensive algorithms do not have the well developed </a:t>
            </a:r>
            <a:r>
              <a:rPr lang="en-US" b="1" dirty="0"/>
              <a:t>high performance libraries </a:t>
            </a:r>
            <a:r>
              <a:rPr lang="en-US" dirty="0"/>
              <a:t>familiar from HPC</a:t>
            </a:r>
          </a:p>
          <a:p>
            <a:r>
              <a:rPr lang="en-US" b="1" dirty="0"/>
              <a:t>Global Machine Learning </a:t>
            </a:r>
            <a:r>
              <a:rPr lang="en-US" dirty="0"/>
              <a:t>or (</a:t>
            </a:r>
            <a:r>
              <a:rPr lang="en-US" dirty="0" err="1"/>
              <a:t>Exascale</a:t>
            </a:r>
            <a:r>
              <a:rPr lang="en-US" dirty="0"/>
              <a:t> Global Optimization) particularly challenging</a:t>
            </a:r>
          </a:p>
          <a:p>
            <a:r>
              <a:rPr lang="en-US" b="1" dirty="0"/>
              <a:t>Develop SPIDAL (Scalable Parallel Interoperable Data Analytics Library)</a:t>
            </a:r>
            <a:r>
              <a:rPr lang="en-US" dirty="0"/>
              <a:t> </a:t>
            </a:r>
          </a:p>
          <a:p>
            <a:pPr lvl="1"/>
            <a:r>
              <a:rPr lang="en-US" dirty="0"/>
              <a:t>New algorithms and new high performance parallel </a:t>
            </a:r>
            <a:r>
              <a:rPr lang="en-US" dirty="0" smtClean="0"/>
              <a:t>implementations</a:t>
            </a:r>
          </a:p>
          <a:p>
            <a:r>
              <a:rPr lang="en-US" b="1" dirty="0" smtClean="0"/>
              <a:t>Integrate </a:t>
            </a:r>
            <a:r>
              <a:rPr lang="en-US" dirty="0" smtClean="0"/>
              <a:t>(don’t compete) </a:t>
            </a:r>
            <a:r>
              <a:rPr lang="en-US" b="1" dirty="0" smtClean="0"/>
              <a:t>HPC with “Commodity Big data” </a:t>
            </a:r>
            <a:r>
              <a:rPr lang="en-US" dirty="0" smtClean="0"/>
              <a:t>(Google to Amazon to Enterprise Data Analytics) </a:t>
            </a:r>
          </a:p>
          <a:p>
            <a:pPr lvl="1"/>
            <a:r>
              <a:rPr lang="en-US" dirty="0" smtClean="0"/>
              <a:t>i.e. </a:t>
            </a:r>
            <a:r>
              <a:rPr lang="en-US" b="1" dirty="0" smtClean="0"/>
              <a:t>improve Mahout</a:t>
            </a:r>
            <a:r>
              <a:rPr lang="en-US" dirty="0" smtClean="0"/>
              <a:t>; don’t compete with it</a:t>
            </a:r>
          </a:p>
          <a:p>
            <a:pPr lvl="1"/>
            <a:r>
              <a:rPr lang="en-US" dirty="0" smtClean="0"/>
              <a:t>Use </a:t>
            </a:r>
            <a:r>
              <a:rPr lang="en-US" b="1" dirty="0" smtClean="0"/>
              <a:t>Hadoop plug-ins </a:t>
            </a:r>
            <a:r>
              <a:rPr lang="en-US" dirty="0" smtClean="0"/>
              <a:t>rather than replacing Hadoop</a:t>
            </a:r>
          </a:p>
          <a:p>
            <a:r>
              <a:rPr lang="en-US" dirty="0" smtClean="0"/>
              <a:t>Enhanced Apache Big Data Stack </a:t>
            </a:r>
            <a:r>
              <a:rPr lang="en-US" b="1" dirty="0" smtClean="0"/>
              <a:t>HPC-ABDS has </a:t>
            </a:r>
            <a:r>
              <a:rPr lang="en-US" b="1" dirty="0" smtClean="0"/>
              <a:t>&gt;266 </a:t>
            </a:r>
            <a:r>
              <a:rPr lang="en-US" b="1" dirty="0" smtClean="0"/>
              <a:t>members </a:t>
            </a:r>
            <a:r>
              <a:rPr lang="en-US" dirty="0" smtClean="0"/>
              <a:t>with HPC opportunities at Resource management, Storage/Data, Streaming, Programming, monitoring, workflow layers.</a:t>
            </a:r>
          </a:p>
          <a:p>
            <a:endParaRPr lang="en-US" dirty="0" smtClean="0"/>
          </a:p>
        </p:txBody>
      </p:sp>
      <p:sp>
        <p:nvSpPr>
          <p:cNvPr id="5" name="Slide Number Placeholder 4"/>
          <p:cNvSpPr>
            <a:spLocks noGrp="1"/>
          </p:cNvSpPr>
          <p:nvPr>
            <p:ph type="sldNum" sz="quarter" idx="13"/>
          </p:nvPr>
        </p:nvSpPr>
        <p:spPr/>
        <p:txBody>
          <a:bodyPr/>
          <a:lstStyle/>
          <a:p>
            <a:fld id="{C4B85148-DB98-4269-ACE6-2DF49F9918C9}" type="slidenum">
              <a:rPr lang="en-US" smtClean="0"/>
              <a:pPr/>
              <a:t>28</a:t>
            </a:fld>
            <a:endParaRPr lang="en-US" dirty="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EXTRAS</a:t>
            </a:r>
            <a:endParaRPr lang="en-US" sz="4000" b="1" dirty="0"/>
          </a:p>
        </p:txBody>
      </p:sp>
      <p:sp>
        <p:nvSpPr>
          <p:cNvPr id="5" name="Slide Number Placeholder 4"/>
          <p:cNvSpPr>
            <a:spLocks noGrp="1"/>
          </p:cNvSpPr>
          <p:nvPr>
            <p:ph type="sldNum" sz="quarter" idx="12"/>
          </p:nvPr>
        </p:nvSpPr>
        <p:spPr/>
        <p:txBody>
          <a:bodyPr/>
          <a:lstStyle/>
          <a:p>
            <a:fld id="{29CB78FB-1415-9B4D-996E-11F146E2B0ED}" type="slidenum">
              <a:rPr lang="en-US" smtClean="0"/>
              <a:t>29</a:t>
            </a:fld>
            <a:endParaRPr lang="en-US"/>
          </a:p>
        </p:txBody>
      </p:sp>
    </p:spTree>
    <p:extLst>
      <p:ext uri="{BB962C8B-B14F-4D97-AF65-F5344CB8AC3E}">
        <p14:creationId xmlns:p14="http://schemas.microsoft.com/office/powerpoint/2010/main" val="2993590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611"/>
            <a:ext cx="9143999" cy="905435"/>
          </a:xfrm>
        </p:spPr>
        <p:txBody>
          <a:bodyPr>
            <a:noAutofit/>
          </a:bodyPr>
          <a:lstStyle/>
          <a:p>
            <a:r>
              <a:rPr lang="en-US" sz="2800" b="1" dirty="0" smtClean="0"/>
              <a:t>NBD-PWG (NIST Big Data Public Working Group) Subgroups &amp; Co-Chairs</a:t>
            </a:r>
            <a:endParaRPr lang="en-US" sz="2800" b="1" dirty="0"/>
          </a:p>
        </p:txBody>
      </p:sp>
      <p:sp>
        <p:nvSpPr>
          <p:cNvPr id="5" name="Content Placeholder 4"/>
          <p:cNvSpPr>
            <a:spLocks noGrp="1"/>
          </p:cNvSpPr>
          <p:nvPr>
            <p:ph idx="1"/>
          </p:nvPr>
        </p:nvSpPr>
        <p:spPr>
          <a:xfrm>
            <a:off x="1" y="985662"/>
            <a:ext cx="8913166" cy="5217175"/>
          </a:xfrm>
        </p:spPr>
        <p:txBody>
          <a:bodyPr>
            <a:normAutofit lnSpcReduction="10000"/>
          </a:bodyPr>
          <a:lstStyle/>
          <a:p>
            <a:pPr lvl="0"/>
            <a:r>
              <a:rPr lang="en-US" dirty="0" smtClean="0"/>
              <a:t>There were 5 </a:t>
            </a:r>
            <a:r>
              <a:rPr lang="en-US" dirty="0" smtClean="0"/>
              <a:t>Subgroups - Note </a:t>
            </a:r>
            <a:r>
              <a:rPr lang="en-US" dirty="0" smtClean="0"/>
              <a:t>mainly industry</a:t>
            </a:r>
          </a:p>
          <a:p>
            <a:pPr lvl="0"/>
            <a:r>
              <a:rPr lang="en-US" b="1" dirty="0" smtClean="0">
                <a:solidFill>
                  <a:srgbClr val="FF0000"/>
                </a:solidFill>
              </a:rPr>
              <a:t>Requirements and Use Cases Sub Group</a:t>
            </a:r>
          </a:p>
          <a:p>
            <a:pPr lvl="1"/>
            <a:r>
              <a:rPr lang="en-US" i="1" dirty="0"/>
              <a:t>Geoffrey Fox, </a:t>
            </a:r>
            <a:r>
              <a:rPr lang="en-US" i="1" dirty="0" smtClean="0"/>
              <a:t>Indiana U.; Joe </a:t>
            </a:r>
            <a:r>
              <a:rPr lang="en-US" i="1" dirty="0"/>
              <a:t>Paiva, </a:t>
            </a:r>
            <a:r>
              <a:rPr lang="en-US" i="1" dirty="0" smtClean="0"/>
              <a:t>VA; Tsegereda </a:t>
            </a:r>
            <a:r>
              <a:rPr lang="en-US" i="1" dirty="0"/>
              <a:t>Beyene, Cisco </a:t>
            </a:r>
            <a:endParaRPr lang="en-US" i="1" dirty="0" smtClean="0"/>
          </a:p>
          <a:p>
            <a:r>
              <a:rPr lang="en-US" b="1" dirty="0" smtClean="0">
                <a:solidFill>
                  <a:srgbClr val="FF0000"/>
                </a:solidFill>
              </a:rPr>
              <a:t>Definitions and Taxonomies SG</a:t>
            </a:r>
          </a:p>
          <a:p>
            <a:pPr lvl="1"/>
            <a:r>
              <a:rPr lang="en-US" i="1" dirty="0" smtClean="0"/>
              <a:t>Nancy </a:t>
            </a:r>
            <a:r>
              <a:rPr lang="en-US" i="1" dirty="0"/>
              <a:t>Grady, SAIC; Natasha </a:t>
            </a:r>
            <a:r>
              <a:rPr lang="en-US" i="1" dirty="0" err="1"/>
              <a:t>Balac</a:t>
            </a:r>
            <a:r>
              <a:rPr lang="en-US" i="1" dirty="0"/>
              <a:t>, SDSC; Eugene Luster, </a:t>
            </a:r>
            <a:r>
              <a:rPr lang="en-US" i="1" dirty="0" smtClean="0"/>
              <a:t>R2AD</a:t>
            </a:r>
          </a:p>
          <a:p>
            <a:pPr lvl="0"/>
            <a:r>
              <a:rPr lang="en-US" b="1" dirty="0" smtClean="0">
                <a:solidFill>
                  <a:srgbClr val="FF0000"/>
                </a:solidFill>
              </a:rPr>
              <a:t>Reference Architecture Sub Group</a:t>
            </a:r>
          </a:p>
          <a:p>
            <a:pPr lvl="1"/>
            <a:r>
              <a:rPr lang="en-US" i="1" dirty="0"/>
              <a:t>Orit Levin, </a:t>
            </a:r>
            <a:r>
              <a:rPr lang="en-US" i="1" dirty="0" smtClean="0"/>
              <a:t>Microsoft; James </a:t>
            </a:r>
            <a:r>
              <a:rPr lang="en-US" i="1" dirty="0" err="1"/>
              <a:t>Ketner</a:t>
            </a:r>
            <a:r>
              <a:rPr lang="en-US" i="1" dirty="0"/>
              <a:t>, </a:t>
            </a:r>
            <a:r>
              <a:rPr lang="en-US" i="1" dirty="0" smtClean="0"/>
              <a:t>AT&amp;T; Don </a:t>
            </a:r>
            <a:r>
              <a:rPr lang="en-US" i="1" dirty="0" err="1"/>
              <a:t>Krapohl</a:t>
            </a:r>
            <a:r>
              <a:rPr lang="en-US" i="1" dirty="0"/>
              <a:t>, Augmented </a:t>
            </a:r>
            <a:r>
              <a:rPr lang="en-US" i="1" dirty="0" smtClean="0"/>
              <a:t>Intelligence </a:t>
            </a:r>
          </a:p>
          <a:p>
            <a:pPr lvl="0"/>
            <a:r>
              <a:rPr lang="en-US" b="1" dirty="0" smtClean="0">
                <a:solidFill>
                  <a:srgbClr val="FF0000"/>
                </a:solidFill>
              </a:rPr>
              <a:t>Security and Privacy Sub Group</a:t>
            </a:r>
          </a:p>
          <a:p>
            <a:pPr lvl="1"/>
            <a:r>
              <a:rPr lang="en-US" i="1" dirty="0"/>
              <a:t>Arnab Roy, CSA/Fujitsu Nancy </a:t>
            </a:r>
            <a:r>
              <a:rPr lang="en-US" i="1" dirty="0" err="1"/>
              <a:t>Landreville</a:t>
            </a:r>
            <a:r>
              <a:rPr lang="en-US" i="1" dirty="0"/>
              <a:t>, U. MD Akhil </a:t>
            </a:r>
            <a:r>
              <a:rPr lang="en-US" i="1" dirty="0" err="1"/>
              <a:t>Manchanda</a:t>
            </a:r>
            <a:r>
              <a:rPr lang="en-US" i="1" dirty="0"/>
              <a:t>, GE</a:t>
            </a:r>
            <a:endParaRPr lang="en-US" i="1" dirty="0" smtClean="0"/>
          </a:p>
          <a:p>
            <a:pPr lvl="0"/>
            <a:r>
              <a:rPr lang="en-US" b="1" dirty="0" smtClean="0">
                <a:solidFill>
                  <a:srgbClr val="FF0000"/>
                </a:solidFill>
              </a:rPr>
              <a:t>Technology Roadmap Sub Group</a:t>
            </a:r>
          </a:p>
          <a:p>
            <a:pPr lvl="1"/>
            <a:r>
              <a:rPr lang="en-US" i="1" dirty="0"/>
              <a:t>Carl Buffington, </a:t>
            </a:r>
            <a:r>
              <a:rPr lang="en-US" i="1" dirty="0" err="1" smtClean="0"/>
              <a:t>Vistronix</a:t>
            </a:r>
            <a:r>
              <a:rPr lang="en-US" i="1" dirty="0" smtClean="0"/>
              <a:t>; Dan </a:t>
            </a:r>
            <a:r>
              <a:rPr lang="en-US" i="1" dirty="0" err="1"/>
              <a:t>McClary</a:t>
            </a:r>
            <a:r>
              <a:rPr lang="en-US" i="1" dirty="0"/>
              <a:t>, </a:t>
            </a:r>
            <a:r>
              <a:rPr lang="en-US" i="1" dirty="0" smtClean="0"/>
              <a:t>Oracle; David </a:t>
            </a:r>
            <a:r>
              <a:rPr lang="en-US" i="1" dirty="0"/>
              <a:t>Boyd, Data </a:t>
            </a:r>
            <a:r>
              <a:rPr lang="en-US" i="1" dirty="0" smtClean="0"/>
              <a:t>Tactics</a:t>
            </a:r>
          </a:p>
          <a:p>
            <a:r>
              <a:rPr lang="en-US" dirty="0" smtClean="0"/>
              <a:t> </a:t>
            </a:r>
            <a:r>
              <a:rPr lang="en-US" dirty="0"/>
              <a:t>See </a:t>
            </a:r>
            <a:r>
              <a:rPr lang="en-US" dirty="0">
                <a:hlinkClick r:id="rId2"/>
              </a:rPr>
              <a:t>http://</a:t>
            </a:r>
            <a:r>
              <a:rPr lang="en-US" dirty="0" smtClean="0">
                <a:hlinkClick r:id="rId2"/>
              </a:rPr>
              <a:t>bigdatawg.nist.gov/usecases.php</a:t>
            </a:r>
            <a:endParaRPr lang="en-US" dirty="0" smtClean="0"/>
          </a:p>
          <a:p>
            <a:r>
              <a:rPr lang="en-US" dirty="0" smtClean="0"/>
              <a:t>           and </a:t>
            </a:r>
            <a:r>
              <a:rPr lang="en-US" dirty="0">
                <a:hlinkClick r:id="rId3"/>
              </a:rPr>
              <a:t>http://</a:t>
            </a:r>
            <a:r>
              <a:rPr lang="en-US" dirty="0" smtClean="0">
                <a:hlinkClick r:id="rId3"/>
              </a:rPr>
              <a:t>bigdatawg.nist.gov/V1_output_docs.php</a:t>
            </a:r>
            <a:endParaRPr lang="en-US" dirty="0" smtClean="0"/>
          </a:p>
          <a:p>
            <a:endParaRPr lang="en-US" dirty="0" smtClean="0"/>
          </a:p>
        </p:txBody>
      </p:sp>
      <p:sp>
        <p:nvSpPr>
          <p:cNvPr id="6" name="Slide Number Placeholder 5"/>
          <p:cNvSpPr>
            <a:spLocks noGrp="1"/>
          </p:cNvSpPr>
          <p:nvPr>
            <p:ph type="sldNum" sz="quarter" idx="13"/>
          </p:nvPr>
        </p:nvSpPr>
        <p:spPr/>
        <p:txBody>
          <a:bodyPr/>
          <a:lstStyle/>
          <a:p>
            <a:fld id="{C4B85148-DB98-4269-ACE6-2DF49F9918C9}" type="slidenum">
              <a:rPr lang="en-US" smtClean="0"/>
              <a:pPr/>
              <a:t>3</a:t>
            </a:fld>
            <a:endParaRPr lang="en-US" dirty="0"/>
          </a:p>
        </p:txBody>
      </p:sp>
    </p:spTree>
    <p:extLst>
      <p:ext uri="{BB962C8B-B14F-4D97-AF65-F5344CB8AC3E}">
        <p14:creationId xmlns:p14="http://schemas.microsoft.com/office/powerpoint/2010/main" val="263222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724"/>
            <a:ext cx="9143999" cy="686984"/>
          </a:xfrm>
        </p:spPr>
        <p:txBody>
          <a:bodyPr>
            <a:noAutofit/>
          </a:bodyPr>
          <a:lstStyle/>
          <a:p>
            <a:r>
              <a:rPr lang="en-US" sz="2800" b="1" dirty="0"/>
              <a:t>Integrating the Apache </a:t>
            </a:r>
            <a:r>
              <a:rPr lang="en-US" sz="2800" b="1" dirty="0" smtClean="0"/>
              <a:t>Stack </a:t>
            </a:r>
            <a:r>
              <a:rPr lang="en-US" sz="2800" b="1" dirty="0"/>
              <a:t>with HPC for Big Data </a:t>
            </a:r>
            <a:endParaRPr lang="en-US" sz="2800" b="1" dirty="0"/>
          </a:p>
        </p:txBody>
      </p:sp>
      <p:sp>
        <p:nvSpPr>
          <p:cNvPr id="3" name="Content Placeholder 2"/>
          <p:cNvSpPr>
            <a:spLocks noGrp="1"/>
          </p:cNvSpPr>
          <p:nvPr>
            <p:ph idx="1"/>
          </p:nvPr>
        </p:nvSpPr>
        <p:spPr>
          <a:xfrm>
            <a:off x="-1" y="652260"/>
            <a:ext cx="9143998" cy="5261112"/>
          </a:xfrm>
        </p:spPr>
        <p:txBody>
          <a:bodyPr>
            <a:noAutofit/>
          </a:bodyPr>
          <a:lstStyle/>
          <a:p>
            <a:r>
              <a:rPr lang="en-US" sz="1900" dirty="0"/>
              <a:t>There is perhaps a broad consensus as to important issues in practical parallel computing as applied to large scale simulations; this is reflected in supercomputer architectures, algorithms, libraries, languages, compilers and best practice </a:t>
            </a:r>
            <a:r>
              <a:rPr lang="en-US" sz="1900" dirty="0" smtClean="0"/>
              <a:t>for </a:t>
            </a:r>
            <a:r>
              <a:rPr lang="en-US" sz="1900" dirty="0"/>
              <a:t>application development. However, the same is not so true for data intensive computing, even though commercially clouds devote much more resources to data analytics than supercomputers devote to simulations.</a:t>
            </a:r>
          </a:p>
          <a:p>
            <a:r>
              <a:rPr lang="en-US" sz="1900" dirty="0"/>
              <a:t>We look at a sample of over 50 big data applications to identify characteristics of data intensive applications and to deduce needed runtime and architectures. We suggest a big data version of the famous Berkeley dwarfs and NAS parallel benchmarks and use these to identify a few key classes of hardware/software architectures. Our analysis builds on combining HPC and ABDS the Apache big data software stack that is well used in modern cloud computing. Initial results on clouds and HPC systems are encouraging.</a:t>
            </a:r>
          </a:p>
          <a:p>
            <a:r>
              <a:rPr lang="en-US" sz="1900" dirty="0"/>
              <a:t>We propose the development of SPIDAL - Scalable Parallel Interoperable Data Analytics Library -- built on system </a:t>
            </a:r>
            <a:r>
              <a:rPr lang="en-US" sz="1900" dirty="0" err="1"/>
              <a:t>aand</a:t>
            </a:r>
            <a:r>
              <a:rPr lang="en-US" sz="1900" dirty="0"/>
              <a:t> data abstractions suggested by the HPC-ABDS architecture. We discuss how it can be used in several application areas including Polar Science.</a:t>
            </a:r>
          </a:p>
        </p:txBody>
      </p:sp>
      <p:sp>
        <p:nvSpPr>
          <p:cNvPr id="5" name="Slide Number Placeholder 4"/>
          <p:cNvSpPr>
            <a:spLocks noGrp="1"/>
          </p:cNvSpPr>
          <p:nvPr>
            <p:ph type="sldNum" sz="quarter" idx="13"/>
          </p:nvPr>
        </p:nvSpPr>
        <p:spPr/>
        <p:txBody>
          <a:bodyPr/>
          <a:lstStyle/>
          <a:p>
            <a:fld id="{C4B85148-DB98-4269-ACE6-2DF49F9918C9}" type="slidenum">
              <a:rPr lang="en-US" smtClean="0"/>
              <a:pPr/>
              <a:t>30</a:t>
            </a:fld>
            <a:endParaRPr lang="en-US" dirty="0"/>
          </a:p>
        </p:txBody>
      </p:sp>
    </p:spTree>
    <p:extLst>
      <p:ext uri="{BB962C8B-B14F-4D97-AF65-F5344CB8AC3E}">
        <p14:creationId xmlns:p14="http://schemas.microsoft.com/office/powerpoint/2010/main" val="437782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080"/>
            <a:ext cx="9144000" cy="1143000"/>
          </a:xfrm>
        </p:spPr>
        <p:txBody>
          <a:bodyPr>
            <a:noAutofit/>
          </a:bodyPr>
          <a:lstStyle/>
          <a:p>
            <a:r>
              <a:rPr lang="en-US" sz="2800" b="1" dirty="0" smtClean="0"/>
              <a:t>Bob Marcus Pictures of Data Flow</a:t>
            </a:r>
            <a:br>
              <a:rPr lang="en-US" sz="2800" b="1" dirty="0" smtClean="0"/>
            </a:br>
            <a:r>
              <a:rPr lang="en-US" sz="2800" b="1" dirty="0" smtClean="0"/>
              <a:t>2</a:t>
            </a:r>
            <a:r>
              <a:rPr lang="en-US" sz="2800" b="1" dirty="0" smtClean="0"/>
              <a:t>. Perform </a:t>
            </a:r>
            <a:r>
              <a:rPr lang="en-US" sz="2800" b="1" dirty="0"/>
              <a:t>real time analytics on data source streams and notify users when specified events occur</a:t>
            </a:r>
          </a:p>
        </p:txBody>
      </p:sp>
      <p:sp>
        <p:nvSpPr>
          <p:cNvPr id="27" name="TextBox 26"/>
          <p:cNvSpPr txBox="1"/>
          <p:nvPr/>
        </p:nvSpPr>
        <p:spPr>
          <a:xfrm>
            <a:off x="1427264" y="5677771"/>
            <a:ext cx="4944842" cy="461665"/>
          </a:xfrm>
          <a:prstGeom prst="rect">
            <a:avLst/>
          </a:prstGeom>
          <a:noFill/>
        </p:spPr>
        <p:txBody>
          <a:bodyPr wrap="square" rtlCol="0">
            <a:spAutoFit/>
          </a:bodyPr>
          <a:lstStyle/>
          <a:p>
            <a:r>
              <a:rPr lang="en-US" sz="2400" dirty="0" smtClean="0"/>
              <a:t>Storm, Kafka, </a:t>
            </a:r>
            <a:r>
              <a:rPr lang="en-US" sz="2400" dirty="0" err="1" smtClean="0"/>
              <a:t>Hbase</a:t>
            </a:r>
            <a:r>
              <a:rPr lang="en-US" sz="2400" dirty="0" smtClean="0"/>
              <a:t>, Zookeeper</a:t>
            </a:r>
            <a:endParaRPr lang="en-US" sz="2400" dirty="0"/>
          </a:p>
        </p:txBody>
      </p:sp>
      <p:grpSp>
        <p:nvGrpSpPr>
          <p:cNvPr id="3" name="Group 2"/>
          <p:cNvGrpSpPr/>
          <p:nvPr/>
        </p:nvGrpSpPr>
        <p:grpSpPr>
          <a:xfrm>
            <a:off x="183933" y="1735196"/>
            <a:ext cx="8878700" cy="3942575"/>
            <a:chOff x="457198" y="1344126"/>
            <a:chExt cx="8878700" cy="3942575"/>
          </a:xfrm>
        </p:grpSpPr>
        <p:sp>
          <p:nvSpPr>
            <p:cNvPr id="4" name="Oval 3"/>
            <p:cNvSpPr/>
            <p:nvPr/>
          </p:nvSpPr>
          <p:spPr>
            <a:xfrm>
              <a:off x="457200" y="2648607"/>
              <a:ext cx="2317531" cy="557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5" name="Oval 4"/>
            <p:cNvSpPr/>
            <p:nvPr/>
          </p:nvSpPr>
          <p:spPr>
            <a:xfrm>
              <a:off x="457199" y="3403068"/>
              <a:ext cx="2317531" cy="5225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Streaming Data</a:t>
              </a:r>
            </a:p>
          </p:txBody>
        </p:sp>
        <p:sp>
          <p:nvSpPr>
            <p:cNvPr id="6" name="Oval 5"/>
            <p:cNvSpPr/>
            <p:nvPr/>
          </p:nvSpPr>
          <p:spPr>
            <a:xfrm>
              <a:off x="457198" y="4133796"/>
              <a:ext cx="2317531" cy="51177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Streaming Data</a:t>
              </a:r>
            </a:p>
          </p:txBody>
        </p:sp>
        <p:sp>
          <p:nvSpPr>
            <p:cNvPr id="7" name="Rounded Rectangle 6"/>
            <p:cNvSpPr/>
            <p:nvPr/>
          </p:nvSpPr>
          <p:spPr>
            <a:xfrm>
              <a:off x="3804744"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Posted Data</a:t>
              </a:r>
              <a:endParaRPr lang="en-US" dirty="0"/>
            </a:p>
          </p:txBody>
        </p:sp>
        <p:sp>
          <p:nvSpPr>
            <p:cNvPr id="8" name="Rounded Rectangle 7"/>
            <p:cNvSpPr/>
            <p:nvPr/>
          </p:nvSpPr>
          <p:spPr>
            <a:xfrm>
              <a:off x="6574220"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Identified Events</a:t>
              </a:r>
              <a:endParaRPr lang="en-US" dirty="0"/>
            </a:p>
          </p:txBody>
        </p:sp>
        <p:sp>
          <p:nvSpPr>
            <p:cNvPr id="9" name="Rounded Rectangle 8"/>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Filter Identifying Events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389" y="1344126"/>
              <a:ext cx="1258709" cy="1361657"/>
            </a:xfrm>
            <a:prstGeom prst="rect">
              <a:avLst/>
            </a:prstGeom>
          </p:spPr>
        </p:pic>
        <p:cxnSp>
          <p:nvCxnSpPr>
            <p:cNvPr id="12" name="Straight Arrow Connector 11"/>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5049587" y="464031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Repository</a:t>
              </a:r>
              <a:endParaRPr lang="en-US" dirty="0"/>
            </a:p>
          </p:txBody>
        </p:sp>
        <p:cxnSp>
          <p:nvCxnSpPr>
            <p:cNvPr id="29" name="Straight Arrow Connector 28"/>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572000" y="1469296"/>
              <a:ext cx="1353512" cy="369332"/>
            </a:xfrm>
            <a:prstGeom prst="rect">
              <a:avLst/>
            </a:prstGeom>
            <a:noFill/>
          </p:spPr>
          <p:txBody>
            <a:bodyPr wrap="none" rtlCol="0">
              <a:spAutoFit/>
            </a:bodyPr>
            <a:lstStyle/>
            <a:p>
              <a:r>
                <a:rPr lang="en-US" dirty="0" smtClean="0"/>
                <a:t>Specify filter</a:t>
              </a:r>
              <a:endParaRPr lang="en-US" dirty="0"/>
            </a:p>
          </p:txBody>
        </p:sp>
        <p:sp>
          <p:nvSpPr>
            <p:cNvPr id="34" name="TextBox 33"/>
            <p:cNvSpPr txBox="1"/>
            <p:nvPr/>
          </p:nvSpPr>
          <p:spPr>
            <a:xfrm>
              <a:off x="5618939" y="4239453"/>
              <a:ext cx="884345" cy="369332"/>
            </a:xfrm>
            <a:prstGeom prst="rect">
              <a:avLst/>
            </a:prstGeom>
            <a:noFill/>
          </p:spPr>
          <p:txBody>
            <a:bodyPr wrap="none" rtlCol="0">
              <a:spAutoFit/>
            </a:bodyPr>
            <a:lstStyle/>
            <a:p>
              <a:r>
                <a:rPr lang="en-US" dirty="0" smtClean="0"/>
                <a:t>Archive</a:t>
              </a:r>
              <a:endParaRPr lang="en-US" dirty="0"/>
            </a:p>
          </p:txBody>
        </p:sp>
        <p:sp>
          <p:nvSpPr>
            <p:cNvPr id="35" name="TextBox 34"/>
            <p:cNvSpPr txBox="1"/>
            <p:nvPr/>
          </p:nvSpPr>
          <p:spPr>
            <a:xfrm>
              <a:off x="7743411" y="2394919"/>
              <a:ext cx="1592487" cy="923330"/>
            </a:xfrm>
            <a:prstGeom prst="rect">
              <a:avLst/>
            </a:prstGeom>
            <a:noFill/>
          </p:spPr>
          <p:txBody>
            <a:bodyPr wrap="square" rtlCol="0">
              <a:spAutoFit/>
            </a:bodyPr>
            <a:lstStyle/>
            <a:p>
              <a:r>
                <a:rPr lang="en-US" dirty="0" smtClean="0"/>
                <a:t>Post Selected Events</a:t>
              </a:r>
              <a:endParaRPr lang="en-US" dirty="0"/>
            </a:p>
          </p:txBody>
        </p:sp>
        <p:sp>
          <p:nvSpPr>
            <p:cNvPr id="36" name="TextBox 35"/>
            <p:cNvSpPr txBox="1"/>
            <p:nvPr/>
          </p:nvSpPr>
          <p:spPr>
            <a:xfrm>
              <a:off x="3351983" y="2705783"/>
              <a:ext cx="1845533" cy="646331"/>
            </a:xfrm>
            <a:prstGeom prst="rect">
              <a:avLst/>
            </a:prstGeom>
            <a:noFill/>
          </p:spPr>
          <p:txBody>
            <a:bodyPr wrap="square" rtlCol="0">
              <a:spAutoFit/>
            </a:bodyPr>
            <a:lstStyle/>
            <a:p>
              <a:r>
                <a:rPr lang="en-US" dirty="0" smtClean="0"/>
                <a:t>Fetch streamed Data</a:t>
              </a:r>
              <a:endParaRPr lang="en-US" dirty="0"/>
            </a:p>
          </p:txBody>
        </p:sp>
      </p:grpSp>
      <p:sp>
        <p:nvSpPr>
          <p:cNvPr id="15" name="Slide Number Placeholder 14"/>
          <p:cNvSpPr>
            <a:spLocks noGrp="1"/>
          </p:cNvSpPr>
          <p:nvPr>
            <p:ph type="sldNum" sz="quarter" idx="13"/>
          </p:nvPr>
        </p:nvSpPr>
        <p:spPr/>
        <p:txBody>
          <a:bodyPr/>
          <a:lstStyle/>
          <a:p>
            <a:fld id="{C4B85148-DB98-4269-ACE6-2DF49F9918C9}" type="slidenum">
              <a:rPr lang="en-US" smtClean="0"/>
              <a:pPr/>
              <a:t>31</a:t>
            </a:fld>
            <a:endParaRPr lang="en-US" dirty="0"/>
          </a:p>
        </p:txBody>
      </p:sp>
    </p:spTree>
    <p:extLst>
      <p:ext uri="{BB962C8B-B14F-4D97-AF65-F5344CB8AC3E}">
        <p14:creationId xmlns:p14="http://schemas.microsoft.com/office/powerpoint/2010/main" val="246425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988"/>
            <a:ext cx="9143999" cy="810846"/>
          </a:xfrm>
        </p:spPr>
        <p:txBody>
          <a:bodyPr>
            <a:noAutofit/>
          </a:bodyPr>
          <a:lstStyle/>
          <a:p>
            <a:pPr algn="ctr"/>
            <a:r>
              <a:rPr lang="en-US" sz="3600" b="1" dirty="0" smtClean="0"/>
              <a:t>Data Processing Facet: Illustrated by Typical Science Case</a:t>
            </a:r>
            <a:endParaRPr lang="en-US" sz="3600" b="1" dirty="0"/>
          </a:p>
        </p:txBody>
      </p:sp>
      <p:pic>
        <p:nvPicPr>
          <p:cNvPr id="5" name="Picture 4"/>
          <p:cNvPicPr>
            <a:picLocks noChangeAspect="1"/>
          </p:cNvPicPr>
          <p:nvPr/>
        </p:nvPicPr>
        <p:blipFill>
          <a:blip r:embed="rId2"/>
          <a:stretch>
            <a:fillRect/>
          </a:stretch>
        </p:blipFill>
        <p:spPr>
          <a:xfrm>
            <a:off x="-24990" y="1419181"/>
            <a:ext cx="9193977" cy="4842426"/>
          </a:xfrm>
          <a:prstGeom prst="rect">
            <a:avLst/>
          </a:prstGeom>
        </p:spPr>
      </p:pic>
      <p:sp>
        <p:nvSpPr>
          <p:cNvPr id="6" name="Slide Number Placeholder 5"/>
          <p:cNvSpPr>
            <a:spLocks noGrp="1"/>
          </p:cNvSpPr>
          <p:nvPr>
            <p:ph type="sldNum" sz="quarter" idx="13"/>
          </p:nvPr>
        </p:nvSpPr>
        <p:spPr/>
        <p:txBody>
          <a:bodyPr/>
          <a:lstStyle/>
          <a:p>
            <a:fld id="{C4B85148-DB98-4269-ACE6-2DF49F9918C9}" type="slidenum">
              <a:rPr lang="en-US" smtClean="0"/>
              <a:pPr/>
              <a:t>32</a:t>
            </a:fld>
            <a:endParaRPr lang="en-US" dirty="0"/>
          </a:p>
        </p:txBody>
      </p:sp>
    </p:spTree>
    <p:extLst>
      <p:ext uri="{BB962C8B-B14F-4D97-AF65-F5344CB8AC3E}">
        <p14:creationId xmlns:p14="http://schemas.microsoft.com/office/powerpoint/2010/main" val="942929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02616" y="2130425"/>
            <a:ext cx="7772400" cy="1470025"/>
          </a:xfrm>
        </p:spPr>
        <p:txBody>
          <a:bodyPr/>
          <a:lstStyle/>
          <a:p>
            <a:pPr algn="ctr"/>
            <a:r>
              <a:rPr lang="en-US" sz="4800" b="1" dirty="0" smtClean="0"/>
              <a:t>System Architecture</a:t>
            </a:r>
            <a:endParaRPr lang="en-US" sz="4800" b="1" dirty="0"/>
          </a:p>
        </p:txBody>
      </p:sp>
      <p:sp>
        <p:nvSpPr>
          <p:cNvPr id="5" name="Slide Number Placeholder 4"/>
          <p:cNvSpPr>
            <a:spLocks noGrp="1"/>
          </p:cNvSpPr>
          <p:nvPr>
            <p:ph type="sldNum" sz="quarter" idx="12"/>
          </p:nvPr>
        </p:nvSpPr>
        <p:spPr/>
        <p:txBody>
          <a:bodyPr/>
          <a:lstStyle/>
          <a:p>
            <a:fld id="{29CB78FB-1415-9B4D-996E-11F146E2B0ED}" type="slidenum">
              <a:rPr lang="en-US" smtClean="0"/>
              <a:t>33</a:t>
            </a:fld>
            <a:endParaRPr lang="en-US"/>
          </a:p>
        </p:txBody>
      </p:sp>
    </p:spTree>
    <p:extLst>
      <p:ext uri="{BB962C8B-B14F-4D97-AF65-F5344CB8AC3E}">
        <p14:creationId xmlns:p14="http://schemas.microsoft.com/office/powerpoint/2010/main" val="2669892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65" y="-33768"/>
            <a:ext cx="8229600" cy="507751"/>
          </a:xfrm>
        </p:spPr>
        <p:txBody>
          <a:bodyPr>
            <a:normAutofit fontScale="90000"/>
          </a:bodyPr>
          <a:lstStyle/>
          <a:p>
            <a:r>
              <a:rPr lang="en-US" b="1" dirty="0" smtClean="0"/>
              <a:t>4 Forms of MapReduce</a:t>
            </a:r>
            <a:endParaRPr lang="en-US" b="1" dirty="0"/>
          </a:p>
        </p:txBody>
      </p:sp>
      <p:grpSp>
        <p:nvGrpSpPr>
          <p:cNvPr id="208" name="Group 207"/>
          <p:cNvGrpSpPr/>
          <p:nvPr/>
        </p:nvGrpSpPr>
        <p:grpSpPr>
          <a:xfrm>
            <a:off x="82435" y="454888"/>
            <a:ext cx="8735869" cy="2970808"/>
            <a:chOff x="107405" y="510794"/>
            <a:chExt cx="8735869" cy="2970808"/>
          </a:xfrm>
        </p:grpSpPr>
        <p:sp>
          <p:nvSpPr>
            <p:cNvPr id="209" name="Rectangle 208"/>
            <p:cNvSpPr/>
            <p:nvPr/>
          </p:nvSpPr>
          <p:spPr>
            <a:xfrm>
              <a:off x="6796620" y="1030653"/>
              <a:ext cx="2046654" cy="2436769"/>
            </a:xfrm>
            <a:prstGeom prst="rect">
              <a:avLst/>
            </a:prstGeom>
            <a:solidFill>
              <a:sysClr val="window" lastClr="FFFFFF">
                <a:lumMod val="85000"/>
              </a:sys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182880" rIns="91440" bIns="45720" numCol="1" spcCol="0" rtlCol="0" fromWordArt="0" anchor="ctr" anchorCtr="0" forceAA="0" compatLnSpc="1">
              <a:noAutofit/>
            </a:bodyPr>
            <a:lstStyle/>
            <a:p>
              <a:pPr marL="228600" marR="0" lvl="0" indent="0"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smtClean="0">
                  <a:ln>
                    <a:noFill/>
                  </a:ln>
                  <a:solidFill>
                    <a:prstClr val="black"/>
                  </a:solidFill>
                  <a:effectLst/>
                  <a:uLnTx/>
                  <a:uFillTx/>
                  <a:latin typeface="Times New Roman"/>
                  <a:ea typeface="Times New Roman"/>
                  <a:cs typeface="+mn-cs"/>
                </a:rPr>
                <a:t> </a:t>
              </a:r>
            </a:p>
          </p:txBody>
        </p:sp>
        <p:sp>
          <p:nvSpPr>
            <p:cNvPr id="210" name="Rectangle 209"/>
            <p:cNvSpPr/>
            <p:nvPr/>
          </p:nvSpPr>
          <p:spPr>
            <a:xfrm>
              <a:off x="107406" y="524016"/>
              <a:ext cx="2006402" cy="54864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Calibri"/>
                  <a:ea typeface="Times New Roman"/>
                  <a:cs typeface="Times New Roman"/>
                </a:rPr>
                <a:t>(1) Map Only</a:t>
              </a:r>
              <a:endParaRPr kumimoji="0" lang="en-US" sz="2000" b="1" i="0" u="none" strike="noStrike" kern="0" cap="none" spc="0" normalizeH="0" baseline="0" noProof="0" dirty="0" smtClean="0">
                <a:ln>
                  <a:noFill/>
                </a:ln>
                <a:solidFill>
                  <a:prstClr val="black"/>
                </a:solidFill>
                <a:effectLst/>
                <a:uLnTx/>
                <a:uFillTx/>
                <a:latin typeface="Calibri"/>
                <a:ea typeface="Times New Roman"/>
                <a:cs typeface="Times New Roman"/>
              </a:endParaRPr>
            </a:p>
          </p:txBody>
        </p:sp>
        <p:sp>
          <p:nvSpPr>
            <p:cNvPr id="211" name="Rectangle 210"/>
            <p:cNvSpPr/>
            <p:nvPr/>
          </p:nvSpPr>
          <p:spPr>
            <a:xfrm>
              <a:off x="6786753" y="517578"/>
              <a:ext cx="2046654" cy="506292"/>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0" tIns="27432" rIns="0" bIns="45720" numCol="1" spcCol="0" rtlCol="0" fromWordArt="0" anchor="ctr" anchorCtr="0" forceAA="0" compatLnSpc="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Calibri"/>
                  <a:ea typeface="Times New Roman"/>
                  <a:cs typeface="Times New Roman"/>
                </a:rPr>
                <a:t>(</a:t>
              </a:r>
              <a:r>
                <a:rPr kumimoji="0" lang="en-US" sz="1600" b="1" i="0" u="none" strike="noStrike" kern="0" cap="none" spc="0" normalizeH="0" baseline="0" noProof="0" dirty="0" smtClean="0">
                  <a:ln>
                    <a:noFill/>
                  </a:ln>
                  <a:solidFill>
                    <a:srgbClr val="000000"/>
                  </a:solidFill>
                  <a:effectLst/>
                  <a:uLnTx/>
                  <a:uFillTx/>
                  <a:latin typeface="Calibri"/>
                  <a:ea typeface="Times New Roman"/>
                  <a:cs typeface="Times New Roman"/>
                </a:rPr>
                <a:t>4) Point to Point or Map-Communication</a:t>
              </a:r>
              <a:endParaRPr kumimoji="0" lang="en-US" sz="24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sp>
          <p:nvSpPr>
            <p:cNvPr id="212" name="Rectangle 211"/>
            <p:cNvSpPr/>
            <p:nvPr/>
          </p:nvSpPr>
          <p:spPr>
            <a:xfrm>
              <a:off x="4382126" y="510794"/>
              <a:ext cx="2409221" cy="54864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0" tIns="0" rIns="0" bIns="45720" numCol="1" spcCol="0" rtlCol="0" fromWordArt="0" anchor="ctr" anchorCtr="0" forceAA="0" compatLnSpc="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Calibri"/>
                  <a:ea typeface="Times New Roman"/>
                  <a:cs typeface="Times New Roman"/>
                </a:rPr>
                <a:t>(3) Iterative Map Reduce or Map-Collective</a:t>
              </a:r>
              <a:endParaRPr kumimoji="0" lang="en-US" sz="24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sp>
          <p:nvSpPr>
            <p:cNvPr id="213" name="Rectangle 212"/>
            <p:cNvSpPr/>
            <p:nvPr/>
          </p:nvSpPr>
          <p:spPr>
            <a:xfrm>
              <a:off x="2113807" y="524016"/>
              <a:ext cx="2268324" cy="54864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Calibri"/>
                  <a:ea typeface="Times New Roman"/>
                  <a:cs typeface="Times New Roman"/>
                </a:rPr>
                <a:t>(2) Classic MapReduce</a:t>
              </a:r>
              <a:endParaRPr kumimoji="0" lang="en-US" sz="24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sp>
          <p:nvSpPr>
            <p:cNvPr id="214" name="Rectangle 213"/>
            <p:cNvSpPr/>
            <p:nvPr/>
          </p:nvSpPr>
          <p:spPr>
            <a:xfrm>
              <a:off x="107405" y="1052838"/>
              <a:ext cx="2006401" cy="2417609"/>
            </a:xfrm>
            <a:prstGeom prst="rect">
              <a:avLst/>
            </a:prstGeom>
            <a:solidFill>
              <a:sysClr val="window" lastClr="FFFFFF">
                <a:lumMod val="85000"/>
              </a:sys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182880" rIns="91440" bIns="45720" numCol="1" spcCol="0" rtlCol="0" fromWordArt="0" anchor="ctr" anchorCtr="0" forceAA="0" compatLnSpc="1">
              <a:noAutofit/>
            </a:bodyPr>
            <a:lstStyle/>
            <a:p>
              <a:pPr marL="228600" marR="0" lvl="0" indent="0"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smtClean="0">
                  <a:ln>
                    <a:noFill/>
                  </a:ln>
                  <a:solidFill>
                    <a:prstClr val="black"/>
                  </a:solidFill>
                  <a:effectLst/>
                  <a:uLnTx/>
                  <a:uFillTx/>
                  <a:latin typeface="Times New Roman"/>
                  <a:ea typeface="Times New Roman"/>
                  <a:cs typeface="+mn-cs"/>
                </a:rPr>
                <a:t> </a:t>
              </a:r>
            </a:p>
          </p:txBody>
        </p:sp>
        <p:sp>
          <p:nvSpPr>
            <p:cNvPr id="215" name="Rectangle 214"/>
            <p:cNvSpPr/>
            <p:nvPr/>
          </p:nvSpPr>
          <p:spPr>
            <a:xfrm>
              <a:off x="2123122" y="1056138"/>
              <a:ext cx="2268323" cy="2417607"/>
            </a:xfrm>
            <a:prstGeom prst="rect">
              <a:avLst/>
            </a:prstGeom>
            <a:solidFill>
              <a:sysClr val="window" lastClr="FFFFFF">
                <a:lumMod val="85000"/>
              </a:sys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182880" rIns="91440" bIns="45720" numCol="1" spcCol="0" rtlCol="0" fromWordArt="0" anchor="ctr" anchorCtr="0" forceAA="0" compatLnSpc="1">
              <a:noAutofit/>
            </a:bodyPr>
            <a:lstStyle/>
            <a:p>
              <a:pPr marL="228600" marR="0" lvl="0" indent="0"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smtClean="0">
                  <a:ln>
                    <a:noFill/>
                  </a:ln>
                  <a:solidFill>
                    <a:prstClr val="black"/>
                  </a:solidFill>
                  <a:effectLst/>
                  <a:uLnTx/>
                  <a:uFillTx/>
                  <a:latin typeface="Times New Roman"/>
                  <a:ea typeface="Times New Roman"/>
                  <a:cs typeface="+mn-cs"/>
                </a:rPr>
                <a:t> </a:t>
              </a:r>
            </a:p>
          </p:txBody>
        </p:sp>
        <p:sp>
          <p:nvSpPr>
            <p:cNvPr id="216" name="TextBox 36"/>
            <p:cNvSpPr txBox="1"/>
            <p:nvPr/>
          </p:nvSpPr>
          <p:spPr>
            <a:xfrm>
              <a:off x="2916273" y="1136719"/>
              <a:ext cx="778568" cy="401859"/>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Calibri"/>
                  <a:ea typeface="Times New Roman"/>
                  <a:cs typeface="+mn-cs"/>
                </a:rPr>
                <a:t>Input</a:t>
              </a:r>
              <a:endParaRPr kumimoji="0" lang="en-US" sz="2000" b="1" i="0" u="none" strike="noStrike" kern="0" cap="none" spc="0" normalizeH="0" baseline="0" noProof="0" smtClean="0">
                <a:ln>
                  <a:noFill/>
                </a:ln>
                <a:solidFill>
                  <a:prstClr val="black"/>
                </a:solidFill>
                <a:effectLst/>
                <a:uLnTx/>
                <a:uFillTx/>
                <a:latin typeface="Times New Roman"/>
                <a:ea typeface="Times New Roman"/>
                <a:cs typeface="+mn-cs"/>
              </a:endParaRPr>
            </a:p>
          </p:txBody>
        </p:sp>
        <p:sp>
          <p:nvSpPr>
            <p:cNvPr id="217" name="Oval 216"/>
            <p:cNvSpPr/>
            <p:nvPr/>
          </p:nvSpPr>
          <p:spPr>
            <a:xfrm>
              <a:off x="3619399" y="1827652"/>
              <a:ext cx="337989" cy="386816"/>
            </a:xfrm>
            <a:prstGeom prst="ellipse">
              <a:avLst/>
            </a:prstGeom>
            <a:solidFill>
              <a:srgbClr val="92D050"/>
            </a:solidFill>
            <a:ln w="25400" cap="flat" cmpd="sng" algn="ctr">
              <a:solidFill>
                <a:srgbClr val="9BBB59">
                  <a:shade val="50000"/>
                </a:srgbClr>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white"/>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white"/>
                </a:solidFill>
                <a:effectLst/>
                <a:uLnTx/>
                <a:uFillTx/>
                <a:latin typeface="Times New Roman"/>
                <a:ea typeface="Times New Roman"/>
                <a:cs typeface="+mn-cs"/>
              </a:endParaRPr>
            </a:p>
          </p:txBody>
        </p:sp>
        <p:cxnSp>
          <p:nvCxnSpPr>
            <p:cNvPr id="218" name="Straight Arrow Connector 217"/>
            <p:cNvCxnSpPr/>
            <p:nvPr/>
          </p:nvCxnSpPr>
          <p:spPr>
            <a:xfrm>
              <a:off x="3788393" y="1431437"/>
              <a:ext cx="0" cy="384129"/>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grpSp>
          <p:nvGrpSpPr>
            <p:cNvPr id="219" name="Group 218"/>
            <p:cNvGrpSpPr/>
            <p:nvPr/>
          </p:nvGrpSpPr>
          <p:grpSpPr>
            <a:xfrm>
              <a:off x="3154657" y="1995489"/>
              <a:ext cx="252364" cy="30945"/>
              <a:chOff x="661555" y="648462"/>
              <a:chExt cx="170688" cy="18288"/>
            </a:xfrm>
          </p:grpSpPr>
          <p:sp>
            <p:nvSpPr>
              <p:cNvPr id="306" name="Oval 305"/>
              <p:cNvSpPr/>
              <p:nvPr/>
            </p:nvSpPr>
            <p:spPr>
              <a:xfrm>
                <a:off x="661555" y="648462"/>
                <a:ext cx="18288" cy="1828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sp>
            <p:nvSpPr>
              <p:cNvPr id="307" name="Oval 306"/>
              <p:cNvSpPr/>
              <p:nvPr/>
            </p:nvSpPr>
            <p:spPr>
              <a:xfrm>
                <a:off x="813955" y="648462"/>
                <a:ext cx="18288" cy="1828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grpSp>
        <p:sp>
          <p:nvSpPr>
            <p:cNvPr id="220" name="TextBox 48"/>
            <p:cNvSpPr txBox="1"/>
            <p:nvPr/>
          </p:nvSpPr>
          <p:spPr>
            <a:xfrm>
              <a:off x="3859184" y="1621039"/>
              <a:ext cx="671300" cy="401859"/>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alibri"/>
                  <a:ea typeface="Times New Roman"/>
                  <a:cs typeface="+mn-cs"/>
                </a:rPr>
                <a:t>map</a:t>
              </a:r>
              <a:endParaRPr kumimoji="0" lang="en-US" sz="20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cxnSp>
          <p:nvCxnSpPr>
            <p:cNvPr id="221" name="Straight Arrow Connector 220"/>
            <p:cNvCxnSpPr>
              <a:stCxn id="217" idx="4"/>
              <a:endCxn id="229" idx="7"/>
            </p:cNvCxnSpPr>
            <p:nvPr/>
          </p:nvCxnSpPr>
          <p:spPr>
            <a:xfrm flipH="1">
              <a:off x="3694843" y="2214468"/>
              <a:ext cx="93551" cy="43245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22" name="Oval 221"/>
            <p:cNvSpPr/>
            <p:nvPr/>
          </p:nvSpPr>
          <p:spPr>
            <a:xfrm>
              <a:off x="2176541" y="1827652"/>
              <a:ext cx="337989" cy="386816"/>
            </a:xfrm>
            <a:prstGeom prst="ellipse">
              <a:avLst/>
            </a:prstGeom>
            <a:solidFill>
              <a:srgbClr val="92D050"/>
            </a:solidFill>
            <a:ln w="25400" cap="flat" cmpd="sng" algn="ctr">
              <a:solidFill>
                <a:srgbClr val="9BBB59">
                  <a:shade val="50000"/>
                </a:srgbClr>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white"/>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white"/>
                </a:solidFill>
                <a:effectLst/>
                <a:uLnTx/>
                <a:uFillTx/>
                <a:latin typeface="Times New Roman"/>
                <a:ea typeface="Times New Roman"/>
                <a:cs typeface="+mn-cs"/>
              </a:endParaRPr>
            </a:p>
          </p:txBody>
        </p:sp>
        <p:cxnSp>
          <p:nvCxnSpPr>
            <p:cNvPr id="223" name="Straight Arrow Connector 222"/>
            <p:cNvCxnSpPr/>
            <p:nvPr/>
          </p:nvCxnSpPr>
          <p:spPr>
            <a:xfrm>
              <a:off x="2345536" y="1431973"/>
              <a:ext cx="0" cy="383592"/>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24" name="Straight Arrow Connector 223"/>
            <p:cNvCxnSpPr>
              <a:stCxn id="222" idx="4"/>
              <a:endCxn id="228" idx="1"/>
            </p:cNvCxnSpPr>
            <p:nvPr/>
          </p:nvCxnSpPr>
          <p:spPr>
            <a:xfrm>
              <a:off x="2345536" y="2214468"/>
              <a:ext cx="276067" cy="446918"/>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25" name="Oval 224"/>
            <p:cNvSpPr/>
            <p:nvPr/>
          </p:nvSpPr>
          <p:spPr>
            <a:xfrm>
              <a:off x="2574884" y="1827652"/>
              <a:ext cx="337989" cy="386816"/>
            </a:xfrm>
            <a:prstGeom prst="ellipse">
              <a:avLst/>
            </a:prstGeom>
            <a:solidFill>
              <a:srgbClr val="92D050"/>
            </a:solidFill>
            <a:ln w="25400" cap="flat" cmpd="sng" algn="ctr">
              <a:solidFill>
                <a:srgbClr val="9BBB59">
                  <a:shade val="50000"/>
                </a:srgbClr>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white"/>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white"/>
                </a:solidFill>
                <a:effectLst/>
                <a:uLnTx/>
                <a:uFillTx/>
                <a:latin typeface="Times New Roman"/>
                <a:ea typeface="Times New Roman"/>
                <a:cs typeface="+mn-cs"/>
              </a:endParaRPr>
            </a:p>
          </p:txBody>
        </p:sp>
        <p:cxnSp>
          <p:nvCxnSpPr>
            <p:cNvPr id="226" name="Straight Arrow Connector 225"/>
            <p:cNvCxnSpPr/>
            <p:nvPr/>
          </p:nvCxnSpPr>
          <p:spPr>
            <a:xfrm>
              <a:off x="2743878" y="1431973"/>
              <a:ext cx="0" cy="383592"/>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27" name="Straight Arrow Connector 226"/>
            <p:cNvCxnSpPr>
              <a:stCxn id="225" idx="4"/>
              <a:endCxn id="228" idx="0"/>
            </p:cNvCxnSpPr>
            <p:nvPr/>
          </p:nvCxnSpPr>
          <p:spPr>
            <a:xfrm flipH="1">
              <a:off x="2740820" y="2214468"/>
              <a:ext cx="3059" cy="39027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28" name="Oval 227"/>
            <p:cNvSpPr/>
            <p:nvPr/>
          </p:nvSpPr>
          <p:spPr>
            <a:xfrm>
              <a:off x="2572222" y="2604738"/>
              <a:ext cx="337196" cy="386816"/>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sp>
          <p:nvSpPr>
            <p:cNvPr id="229" name="Oval 228"/>
            <p:cNvSpPr/>
            <p:nvPr/>
          </p:nvSpPr>
          <p:spPr>
            <a:xfrm>
              <a:off x="3407028" y="2590270"/>
              <a:ext cx="337196" cy="386816"/>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grpSp>
          <p:nvGrpSpPr>
            <p:cNvPr id="230" name="Group 229"/>
            <p:cNvGrpSpPr/>
            <p:nvPr/>
          </p:nvGrpSpPr>
          <p:grpSpPr>
            <a:xfrm>
              <a:off x="3056114" y="2862617"/>
              <a:ext cx="251729" cy="30086"/>
              <a:chOff x="0" y="0"/>
              <a:chExt cx="170688" cy="18288"/>
            </a:xfrm>
          </p:grpSpPr>
          <p:sp>
            <p:nvSpPr>
              <p:cNvPr id="304" name="Oval 303"/>
              <p:cNvSpPr/>
              <p:nvPr/>
            </p:nvSpPr>
            <p:spPr>
              <a:xfrm>
                <a:off x="0" y="0"/>
                <a:ext cx="18288" cy="1828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sp>
            <p:nvSpPr>
              <p:cNvPr id="305" name="Oval 304"/>
              <p:cNvSpPr/>
              <p:nvPr/>
            </p:nvSpPr>
            <p:spPr>
              <a:xfrm>
                <a:off x="152400" y="0"/>
                <a:ext cx="18288" cy="1828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grpSp>
        <p:cxnSp>
          <p:nvCxnSpPr>
            <p:cNvPr id="231" name="Straight Arrow Connector 230"/>
            <p:cNvCxnSpPr>
              <a:stCxn id="222" idx="4"/>
              <a:endCxn id="229" idx="1"/>
            </p:cNvCxnSpPr>
            <p:nvPr/>
          </p:nvCxnSpPr>
          <p:spPr>
            <a:xfrm>
              <a:off x="2345536" y="2214468"/>
              <a:ext cx="1110873" cy="43245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32" name="Straight Arrow Connector 231"/>
            <p:cNvCxnSpPr>
              <a:stCxn id="225" idx="4"/>
              <a:endCxn id="229" idx="0"/>
            </p:cNvCxnSpPr>
            <p:nvPr/>
          </p:nvCxnSpPr>
          <p:spPr>
            <a:xfrm>
              <a:off x="2743879" y="2214468"/>
              <a:ext cx="831747" cy="375802"/>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33" name="Straight Arrow Connector 232"/>
            <p:cNvCxnSpPr>
              <a:stCxn id="217" idx="4"/>
              <a:endCxn id="228" idx="7"/>
            </p:cNvCxnSpPr>
            <p:nvPr/>
          </p:nvCxnSpPr>
          <p:spPr>
            <a:xfrm flipH="1">
              <a:off x="2860037" y="2214468"/>
              <a:ext cx="928357" cy="446918"/>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34" name="TextBox 48"/>
            <p:cNvSpPr txBox="1"/>
            <p:nvPr/>
          </p:nvSpPr>
          <p:spPr>
            <a:xfrm>
              <a:off x="3707920" y="2589695"/>
              <a:ext cx="867881" cy="401859"/>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alibri"/>
                  <a:ea typeface="Times New Roman"/>
                  <a:cs typeface="+mn-cs"/>
                </a:rPr>
                <a:t>reduce</a:t>
              </a:r>
              <a:endParaRPr kumimoji="0" lang="en-US" sz="20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cxnSp>
          <p:nvCxnSpPr>
            <p:cNvPr id="235" name="Straight Arrow Connector 234"/>
            <p:cNvCxnSpPr>
              <a:stCxn id="228" idx="4"/>
            </p:cNvCxnSpPr>
            <p:nvPr/>
          </p:nvCxnSpPr>
          <p:spPr>
            <a:xfrm>
              <a:off x="2740821" y="2991554"/>
              <a:ext cx="3059" cy="372619"/>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36" name="Straight Arrow Connector 235"/>
            <p:cNvCxnSpPr>
              <a:stCxn id="229" idx="4"/>
            </p:cNvCxnSpPr>
            <p:nvPr/>
          </p:nvCxnSpPr>
          <p:spPr>
            <a:xfrm flipH="1">
              <a:off x="3572793" y="2977086"/>
              <a:ext cx="2834" cy="387087"/>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37" name="Rectangle 236"/>
            <p:cNvSpPr/>
            <p:nvPr/>
          </p:nvSpPr>
          <p:spPr>
            <a:xfrm>
              <a:off x="4381950" y="1049816"/>
              <a:ext cx="2409397" cy="2417607"/>
            </a:xfrm>
            <a:prstGeom prst="rect">
              <a:avLst/>
            </a:prstGeom>
            <a:solidFill>
              <a:sysClr val="window" lastClr="FFFFFF">
                <a:lumMod val="85000"/>
              </a:sys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182880" rIns="91440" bIns="45720" numCol="1" spcCol="0" rtlCol="0" fromWordArt="0" anchor="ctr" anchorCtr="0" forceAA="0" compatLnSpc="1">
              <a:noAutofit/>
            </a:bodyPr>
            <a:lstStyle/>
            <a:p>
              <a:pPr marL="228600" marR="0" lvl="0" indent="0"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smtClean="0">
                  <a:ln>
                    <a:noFill/>
                  </a:ln>
                  <a:solidFill>
                    <a:prstClr val="black"/>
                  </a:solidFill>
                  <a:effectLst/>
                  <a:uLnTx/>
                  <a:uFillTx/>
                  <a:latin typeface="Times New Roman"/>
                  <a:ea typeface="Times New Roman"/>
                  <a:cs typeface="+mn-cs"/>
                </a:rPr>
                <a:t> </a:t>
              </a:r>
            </a:p>
          </p:txBody>
        </p:sp>
        <p:sp>
          <p:nvSpPr>
            <p:cNvPr id="238" name="Arc 237"/>
            <p:cNvSpPr/>
            <p:nvPr/>
          </p:nvSpPr>
          <p:spPr>
            <a:xfrm rot="1016732">
              <a:off x="5605452" y="1205505"/>
              <a:ext cx="1073340" cy="2266636"/>
            </a:xfrm>
            <a:prstGeom prst="arc">
              <a:avLst>
                <a:gd name="adj1" fmla="val 13599321"/>
                <a:gd name="adj2" fmla="val 6208161"/>
              </a:avLst>
            </a:prstGeom>
            <a:noFill/>
            <a:ln w="9525" cap="flat" cmpd="sng" algn="ctr">
              <a:solidFill>
                <a:sysClr val="windowText" lastClr="000000">
                  <a:shade val="95000"/>
                  <a:satMod val="105000"/>
                </a:sysClr>
              </a:solidFill>
              <a:prstDash val="solid"/>
              <a:headEnd type="triangle" w="med" len="med"/>
              <a:tailEnd type="none" w="med" len="me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39" name="TextBox 36"/>
            <p:cNvSpPr txBox="1"/>
            <p:nvPr/>
          </p:nvSpPr>
          <p:spPr>
            <a:xfrm>
              <a:off x="4637389" y="1043563"/>
              <a:ext cx="778519" cy="401812"/>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Calibri"/>
                  <a:ea typeface="Times New Roman"/>
                  <a:cs typeface="+mn-cs"/>
                </a:rPr>
                <a:t>Input</a:t>
              </a:r>
              <a:endParaRPr kumimoji="0" lang="en-US" sz="2000" b="1" i="0" u="none" strike="noStrike" kern="0" cap="none" spc="0" normalizeH="0" baseline="0" noProof="0" smtClean="0">
                <a:ln>
                  <a:noFill/>
                </a:ln>
                <a:solidFill>
                  <a:prstClr val="black"/>
                </a:solidFill>
                <a:effectLst/>
                <a:uLnTx/>
                <a:uFillTx/>
                <a:latin typeface="Times New Roman"/>
                <a:ea typeface="Times New Roman"/>
                <a:cs typeface="+mn-cs"/>
              </a:endParaRPr>
            </a:p>
          </p:txBody>
        </p:sp>
        <p:sp>
          <p:nvSpPr>
            <p:cNvPr id="240" name="Oval 239"/>
            <p:cNvSpPr/>
            <p:nvPr/>
          </p:nvSpPr>
          <p:spPr>
            <a:xfrm>
              <a:off x="6030831" y="1802917"/>
              <a:ext cx="337968" cy="386770"/>
            </a:xfrm>
            <a:prstGeom prst="ellipse">
              <a:avLst/>
            </a:prstGeom>
            <a:solidFill>
              <a:srgbClr val="92D050"/>
            </a:solidFill>
            <a:ln w="25400" cap="flat" cmpd="sng" algn="ctr">
              <a:solidFill>
                <a:srgbClr val="9BBB59">
                  <a:shade val="50000"/>
                </a:srgbClr>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white"/>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white"/>
                </a:solidFill>
                <a:effectLst/>
                <a:uLnTx/>
                <a:uFillTx/>
                <a:latin typeface="Times New Roman"/>
                <a:ea typeface="Times New Roman"/>
                <a:cs typeface="+mn-cs"/>
              </a:endParaRPr>
            </a:p>
          </p:txBody>
        </p:sp>
        <p:cxnSp>
          <p:nvCxnSpPr>
            <p:cNvPr id="241" name="Straight Arrow Connector 240"/>
            <p:cNvCxnSpPr/>
            <p:nvPr/>
          </p:nvCxnSpPr>
          <p:spPr>
            <a:xfrm>
              <a:off x="6199814" y="1418834"/>
              <a:ext cx="0" cy="384083"/>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tailEnd type="triangle" w="lg" len="med"/>
            </a:ln>
            <a:effectLst>
              <a:outerShdw blurRad="40000" dist="20000" dir="5400000" rotWithShape="0">
                <a:srgbClr val="000000">
                  <a:alpha val="38000"/>
                </a:srgbClr>
              </a:outerShdw>
            </a:effectLst>
          </p:spPr>
        </p:cxnSp>
        <p:grpSp>
          <p:nvGrpSpPr>
            <p:cNvPr id="242" name="Group 241"/>
            <p:cNvGrpSpPr/>
            <p:nvPr/>
          </p:nvGrpSpPr>
          <p:grpSpPr>
            <a:xfrm>
              <a:off x="5566130" y="1982820"/>
              <a:ext cx="252350" cy="30942"/>
              <a:chOff x="661269" y="507515"/>
              <a:chExt cx="170688" cy="18288"/>
            </a:xfrm>
          </p:grpSpPr>
          <p:sp>
            <p:nvSpPr>
              <p:cNvPr id="302" name="Oval 301"/>
              <p:cNvSpPr/>
              <p:nvPr/>
            </p:nvSpPr>
            <p:spPr>
              <a:xfrm>
                <a:off x="661269" y="507515"/>
                <a:ext cx="18288" cy="1828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sp>
            <p:nvSpPr>
              <p:cNvPr id="303" name="Oval 302"/>
              <p:cNvSpPr/>
              <p:nvPr/>
            </p:nvSpPr>
            <p:spPr>
              <a:xfrm>
                <a:off x="813669" y="507515"/>
                <a:ext cx="18288" cy="1828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grpSp>
        <p:sp>
          <p:nvSpPr>
            <p:cNvPr id="243" name="TextBox 48"/>
            <p:cNvSpPr txBox="1"/>
            <p:nvPr/>
          </p:nvSpPr>
          <p:spPr>
            <a:xfrm>
              <a:off x="5167396" y="1445375"/>
              <a:ext cx="700454" cy="514380"/>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Calibri"/>
                  <a:ea typeface="Times New Roman"/>
                  <a:cs typeface="+mn-cs"/>
                </a:rPr>
                <a:t>map</a:t>
              </a:r>
              <a:endParaRPr kumimoji="0" lang="en-US" sz="2000" b="1" i="0" u="none" strike="noStrike" kern="0" cap="none" spc="0" normalizeH="0" baseline="0" noProof="0" smtClean="0">
                <a:ln>
                  <a:noFill/>
                </a:ln>
                <a:solidFill>
                  <a:prstClr val="black"/>
                </a:solidFill>
                <a:effectLst/>
                <a:uLnTx/>
                <a:uFillTx/>
                <a:latin typeface="Times New Roman"/>
                <a:ea typeface="Times New Roman"/>
                <a:cs typeface="+mn-cs"/>
              </a:endParaRPr>
            </a:p>
          </p:txBody>
        </p:sp>
        <p:cxnSp>
          <p:nvCxnSpPr>
            <p:cNvPr id="244" name="Straight Arrow Connector 243"/>
            <p:cNvCxnSpPr/>
            <p:nvPr/>
          </p:nvCxnSpPr>
          <p:spPr>
            <a:xfrm flipH="1">
              <a:off x="6106269" y="2189688"/>
              <a:ext cx="93546" cy="444485"/>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45" name="Oval 244"/>
            <p:cNvSpPr/>
            <p:nvPr/>
          </p:nvSpPr>
          <p:spPr>
            <a:xfrm>
              <a:off x="4588063" y="1815003"/>
              <a:ext cx="337968" cy="386770"/>
            </a:xfrm>
            <a:prstGeom prst="ellipse">
              <a:avLst/>
            </a:prstGeom>
            <a:solidFill>
              <a:srgbClr val="92D050"/>
            </a:solidFill>
            <a:ln w="25400" cap="flat" cmpd="sng" algn="ctr">
              <a:solidFill>
                <a:srgbClr val="9BBB59">
                  <a:shade val="50000"/>
                </a:srgbClr>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white"/>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white"/>
                </a:solidFill>
                <a:effectLst/>
                <a:uLnTx/>
                <a:uFillTx/>
                <a:latin typeface="Times New Roman"/>
                <a:ea typeface="Times New Roman"/>
                <a:cs typeface="+mn-cs"/>
              </a:endParaRPr>
            </a:p>
          </p:txBody>
        </p:sp>
        <p:cxnSp>
          <p:nvCxnSpPr>
            <p:cNvPr id="246" name="Straight Arrow Connector 245"/>
            <p:cNvCxnSpPr/>
            <p:nvPr/>
          </p:nvCxnSpPr>
          <p:spPr>
            <a:xfrm>
              <a:off x="4757048" y="1419370"/>
              <a:ext cx="0" cy="383547"/>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47" name="Straight Arrow Connector 246"/>
            <p:cNvCxnSpPr/>
            <p:nvPr/>
          </p:nvCxnSpPr>
          <p:spPr>
            <a:xfrm>
              <a:off x="4757048" y="2189688"/>
              <a:ext cx="276049" cy="458951"/>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48" name="Oval 247"/>
            <p:cNvSpPr/>
            <p:nvPr/>
          </p:nvSpPr>
          <p:spPr>
            <a:xfrm>
              <a:off x="4986381" y="1802917"/>
              <a:ext cx="337968" cy="386770"/>
            </a:xfrm>
            <a:prstGeom prst="ellipse">
              <a:avLst/>
            </a:prstGeom>
            <a:solidFill>
              <a:srgbClr val="92D050"/>
            </a:solidFill>
            <a:ln w="25400" cap="flat" cmpd="sng" algn="ctr">
              <a:solidFill>
                <a:srgbClr val="9BBB59">
                  <a:shade val="50000"/>
                </a:srgbClr>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white"/>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white"/>
                </a:solidFill>
                <a:effectLst/>
                <a:uLnTx/>
                <a:uFillTx/>
                <a:latin typeface="Times New Roman"/>
                <a:ea typeface="Times New Roman"/>
                <a:cs typeface="+mn-cs"/>
              </a:endParaRPr>
            </a:p>
          </p:txBody>
        </p:sp>
        <p:cxnSp>
          <p:nvCxnSpPr>
            <p:cNvPr id="249" name="Straight Arrow Connector 248"/>
            <p:cNvCxnSpPr/>
            <p:nvPr/>
          </p:nvCxnSpPr>
          <p:spPr>
            <a:xfrm>
              <a:off x="5155365" y="1419370"/>
              <a:ext cx="0" cy="383547"/>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50" name="Straight Arrow Connector 249"/>
            <p:cNvCxnSpPr/>
            <p:nvPr/>
          </p:nvCxnSpPr>
          <p:spPr>
            <a:xfrm flipH="1">
              <a:off x="5152307" y="2189688"/>
              <a:ext cx="3059" cy="402309"/>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51" name="Oval 250"/>
            <p:cNvSpPr/>
            <p:nvPr/>
          </p:nvSpPr>
          <p:spPr>
            <a:xfrm>
              <a:off x="4983719" y="2591997"/>
              <a:ext cx="337175" cy="38677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sp>
          <p:nvSpPr>
            <p:cNvPr id="252" name="Oval 251"/>
            <p:cNvSpPr/>
            <p:nvPr/>
          </p:nvSpPr>
          <p:spPr>
            <a:xfrm>
              <a:off x="5818472" y="2577531"/>
              <a:ext cx="337175" cy="38677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grpSp>
          <p:nvGrpSpPr>
            <p:cNvPr id="253" name="Group 252"/>
            <p:cNvGrpSpPr/>
            <p:nvPr/>
          </p:nvGrpSpPr>
          <p:grpSpPr>
            <a:xfrm>
              <a:off x="5467591" y="2849845"/>
              <a:ext cx="251716" cy="30082"/>
              <a:chOff x="594644" y="1019969"/>
              <a:chExt cx="170688" cy="18288"/>
            </a:xfrm>
          </p:grpSpPr>
          <p:sp>
            <p:nvSpPr>
              <p:cNvPr id="300" name="Oval 299"/>
              <p:cNvSpPr/>
              <p:nvPr/>
            </p:nvSpPr>
            <p:spPr>
              <a:xfrm>
                <a:off x="594644" y="1019969"/>
                <a:ext cx="18288" cy="1828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sp>
            <p:nvSpPr>
              <p:cNvPr id="301" name="Oval 300"/>
              <p:cNvSpPr/>
              <p:nvPr/>
            </p:nvSpPr>
            <p:spPr>
              <a:xfrm>
                <a:off x="747044" y="1019969"/>
                <a:ext cx="18288" cy="1828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black"/>
                  </a:solidFill>
                  <a:effectLst/>
                  <a:uLnTx/>
                  <a:uFillTx/>
                  <a:latin typeface="Times New Roman"/>
                  <a:ea typeface="Times New Roman"/>
                  <a:cs typeface="+mn-cs"/>
                </a:endParaRPr>
              </a:p>
            </p:txBody>
          </p:sp>
        </p:grpSp>
        <p:cxnSp>
          <p:nvCxnSpPr>
            <p:cNvPr id="254" name="Straight Arrow Connector 253"/>
            <p:cNvCxnSpPr/>
            <p:nvPr/>
          </p:nvCxnSpPr>
          <p:spPr>
            <a:xfrm>
              <a:off x="4757048" y="2189688"/>
              <a:ext cx="1110803" cy="444485"/>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55" name="Straight Arrow Connector 254"/>
            <p:cNvCxnSpPr/>
            <p:nvPr/>
          </p:nvCxnSpPr>
          <p:spPr>
            <a:xfrm>
              <a:off x="5155366" y="2189688"/>
              <a:ext cx="831695" cy="387843"/>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56" name="Straight Arrow Connector 255"/>
            <p:cNvCxnSpPr/>
            <p:nvPr/>
          </p:nvCxnSpPr>
          <p:spPr>
            <a:xfrm flipH="1">
              <a:off x="5271515" y="2189688"/>
              <a:ext cx="928300" cy="458951"/>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57" name="TextBox 48"/>
            <p:cNvSpPr txBox="1"/>
            <p:nvPr/>
          </p:nvSpPr>
          <p:spPr>
            <a:xfrm>
              <a:off x="4364095" y="2776047"/>
              <a:ext cx="867828" cy="401812"/>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alibri"/>
                  <a:ea typeface="Times New Roman"/>
                  <a:cs typeface="+mn-cs"/>
                </a:rPr>
                <a:t>reduce</a:t>
              </a:r>
              <a:endParaRPr kumimoji="0" lang="en-US" sz="20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cxnSp>
          <p:nvCxnSpPr>
            <p:cNvPr id="258" name="Straight Arrow Connector 257"/>
            <p:cNvCxnSpPr/>
            <p:nvPr/>
          </p:nvCxnSpPr>
          <p:spPr>
            <a:xfrm>
              <a:off x="5152307" y="2978767"/>
              <a:ext cx="3059" cy="372575"/>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59" name="Straight Arrow Connector 258"/>
            <p:cNvCxnSpPr/>
            <p:nvPr/>
          </p:nvCxnSpPr>
          <p:spPr>
            <a:xfrm flipH="1">
              <a:off x="5984227" y="2964301"/>
              <a:ext cx="2834" cy="387041"/>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60" name="TextBox 36"/>
            <p:cNvSpPr txBox="1"/>
            <p:nvPr/>
          </p:nvSpPr>
          <p:spPr>
            <a:xfrm>
              <a:off x="5340381" y="1065488"/>
              <a:ext cx="1056673" cy="401861"/>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alibri"/>
                  <a:ea typeface="Times New Roman"/>
                  <a:cs typeface="+mn-cs"/>
                </a:rPr>
                <a:t>Iterations</a:t>
              </a:r>
              <a:endParaRPr kumimoji="0" lang="en-US" sz="20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sp>
          <p:nvSpPr>
            <p:cNvPr id="261" name="TextBox 36"/>
            <p:cNvSpPr txBox="1"/>
            <p:nvPr/>
          </p:nvSpPr>
          <p:spPr>
            <a:xfrm>
              <a:off x="765663" y="1209263"/>
              <a:ext cx="717410" cy="401860"/>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alibri"/>
                  <a:ea typeface="Times New Roman"/>
                  <a:cs typeface="+mn-cs"/>
                </a:rPr>
                <a:t>Input</a:t>
              </a:r>
              <a:endParaRPr kumimoji="0" lang="en-US" sz="20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sp>
          <p:nvSpPr>
            <p:cNvPr id="262" name="Oval 261"/>
            <p:cNvSpPr/>
            <p:nvPr/>
          </p:nvSpPr>
          <p:spPr>
            <a:xfrm>
              <a:off x="1695535" y="2138696"/>
              <a:ext cx="338135" cy="386817"/>
            </a:xfrm>
            <a:prstGeom prst="ellipse">
              <a:avLst/>
            </a:prstGeom>
            <a:solidFill>
              <a:srgbClr val="92D050"/>
            </a:solidFill>
            <a:ln w="25400" cap="flat" cmpd="sng" algn="ctr">
              <a:solidFill>
                <a:srgbClr val="9BBB59">
                  <a:shade val="50000"/>
                </a:srgbClr>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white"/>
                  </a:solidFill>
                  <a:effectLst/>
                  <a:uLnTx/>
                  <a:uFillTx/>
                  <a:latin typeface="Calibri"/>
                  <a:ea typeface="Times New Roman"/>
                  <a:cs typeface="Times New Roman"/>
                </a:rPr>
                <a:t> </a:t>
              </a:r>
            </a:p>
          </p:txBody>
        </p:sp>
        <p:cxnSp>
          <p:nvCxnSpPr>
            <p:cNvPr id="263" name="Straight Arrow Connector 262"/>
            <p:cNvCxnSpPr>
              <a:endCxn id="262" idx="0"/>
            </p:cNvCxnSpPr>
            <p:nvPr/>
          </p:nvCxnSpPr>
          <p:spPr>
            <a:xfrm>
              <a:off x="1864602" y="1754566"/>
              <a:ext cx="0" cy="384130"/>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64" name="TextBox 45"/>
            <p:cNvSpPr txBox="1"/>
            <p:nvPr/>
          </p:nvSpPr>
          <p:spPr>
            <a:xfrm>
              <a:off x="759258" y="3030527"/>
              <a:ext cx="835006" cy="401860"/>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Calibri"/>
                  <a:ea typeface="Times New Roman"/>
                  <a:cs typeface="+mn-cs"/>
                </a:rPr>
                <a:t>Output</a:t>
              </a:r>
              <a:endParaRPr kumimoji="0" lang="en-US" sz="2000" b="1" i="0" u="none" strike="noStrike" kern="0" cap="none" spc="0" normalizeH="0" baseline="0" noProof="0" smtClean="0">
                <a:ln>
                  <a:noFill/>
                </a:ln>
                <a:solidFill>
                  <a:prstClr val="black"/>
                </a:solidFill>
                <a:effectLst/>
                <a:uLnTx/>
                <a:uFillTx/>
                <a:latin typeface="Times New Roman"/>
                <a:ea typeface="Times New Roman"/>
                <a:cs typeface="+mn-cs"/>
              </a:endParaRPr>
            </a:p>
          </p:txBody>
        </p:sp>
        <p:grpSp>
          <p:nvGrpSpPr>
            <p:cNvPr id="265" name="Group 264"/>
            <p:cNvGrpSpPr/>
            <p:nvPr/>
          </p:nvGrpSpPr>
          <p:grpSpPr>
            <a:xfrm>
              <a:off x="1230599" y="2306534"/>
              <a:ext cx="252474" cy="30945"/>
              <a:chOff x="2753360" y="2094366"/>
              <a:chExt cx="170688" cy="18288"/>
            </a:xfrm>
          </p:grpSpPr>
          <p:sp>
            <p:nvSpPr>
              <p:cNvPr id="298" name="Oval 297"/>
              <p:cNvSpPr/>
              <p:nvPr/>
            </p:nvSpPr>
            <p:spPr>
              <a:xfrm>
                <a:off x="2753360" y="2094366"/>
                <a:ext cx="18288" cy="1828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Calibri"/>
                    <a:ea typeface="Times New Roman"/>
                    <a:cs typeface="Times New Roman"/>
                  </a:rPr>
                  <a:t> </a:t>
                </a:r>
              </a:p>
            </p:txBody>
          </p:sp>
          <p:sp>
            <p:nvSpPr>
              <p:cNvPr id="299" name="Oval 298"/>
              <p:cNvSpPr/>
              <p:nvPr/>
            </p:nvSpPr>
            <p:spPr>
              <a:xfrm>
                <a:off x="2905760" y="2094366"/>
                <a:ext cx="18288" cy="1828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black"/>
                    </a:solidFill>
                    <a:effectLst/>
                    <a:uLnTx/>
                    <a:uFillTx/>
                    <a:latin typeface="Calibri"/>
                    <a:ea typeface="Times New Roman"/>
                    <a:cs typeface="Times New Roman"/>
                  </a:rPr>
                  <a:t> </a:t>
                </a:r>
              </a:p>
            </p:txBody>
          </p:sp>
        </p:grpSp>
        <p:sp>
          <p:nvSpPr>
            <p:cNvPr id="266" name="TextBox 48"/>
            <p:cNvSpPr txBox="1"/>
            <p:nvPr/>
          </p:nvSpPr>
          <p:spPr>
            <a:xfrm>
              <a:off x="1061531" y="1741137"/>
              <a:ext cx="636821" cy="401860"/>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alibri"/>
                  <a:ea typeface="Times New Roman"/>
                  <a:cs typeface="+mn-cs"/>
                </a:rPr>
                <a:t>map</a:t>
              </a:r>
              <a:endParaRPr kumimoji="0" lang="en-US" sz="20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cxnSp>
          <p:nvCxnSpPr>
            <p:cNvPr id="267" name="Straight Arrow Connector 266"/>
            <p:cNvCxnSpPr>
              <a:stCxn id="262" idx="4"/>
            </p:cNvCxnSpPr>
            <p:nvPr/>
          </p:nvCxnSpPr>
          <p:spPr>
            <a:xfrm>
              <a:off x="1864602" y="2525513"/>
              <a:ext cx="0" cy="406197"/>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68" name="Oval 267"/>
            <p:cNvSpPr/>
            <p:nvPr/>
          </p:nvSpPr>
          <p:spPr>
            <a:xfrm>
              <a:off x="252055" y="2138696"/>
              <a:ext cx="338135" cy="386817"/>
            </a:xfrm>
            <a:prstGeom prst="ellipse">
              <a:avLst/>
            </a:prstGeom>
            <a:solidFill>
              <a:srgbClr val="92D050"/>
            </a:solidFill>
            <a:ln w="25400" cap="flat" cmpd="sng" algn="ctr">
              <a:solidFill>
                <a:srgbClr val="9BBB59">
                  <a:shade val="50000"/>
                </a:srgbClr>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smtClean="0">
                  <a:ln>
                    <a:noFill/>
                  </a:ln>
                  <a:solidFill>
                    <a:prstClr val="white"/>
                  </a:solidFill>
                  <a:effectLst/>
                  <a:uLnTx/>
                  <a:uFillTx/>
                  <a:latin typeface="Times New Roman"/>
                  <a:ea typeface="Times New Roman"/>
                  <a:cs typeface="+mn-cs"/>
                </a:rPr>
                <a:t> </a:t>
              </a:r>
              <a:endParaRPr kumimoji="0" lang="en-US" sz="1200" b="1" i="0" u="none" strike="noStrike" kern="0" cap="none" spc="0" normalizeH="0" baseline="0" noProof="0" smtClean="0">
                <a:ln>
                  <a:noFill/>
                </a:ln>
                <a:solidFill>
                  <a:prstClr val="white"/>
                </a:solidFill>
                <a:effectLst/>
                <a:uLnTx/>
                <a:uFillTx/>
                <a:latin typeface="Times New Roman"/>
                <a:ea typeface="Times New Roman"/>
                <a:cs typeface="+mn-cs"/>
              </a:endParaRPr>
            </a:p>
          </p:txBody>
        </p:sp>
        <p:cxnSp>
          <p:nvCxnSpPr>
            <p:cNvPr id="269" name="Straight Arrow Connector 268"/>
            <p:cNvCxnSpPr/>
            <p:nvPr/>
          </p:nvCxnSpPr>
          <p:spPr>
            <a:xfrm>
              <a:off x="421123" y="1743016"/>
              <a:ext cx="0" cy="383594"/>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70" name="Straight Arrow Connector 269"/>
            <p:cNvCxnSpPr/>
            <p:nvPr/>
          </p:nvCxnSpPr>
          <p:spPr>
            <a:xfrm>
              <a:off x="421123" y="2513427"/>
              <a:ext cx="0" cy="406158"/>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sp>
          <p:nvSpPr>
            <p:cNvPr id="271" name="Oval 270"/>
            <p:cNvSpPr/>
            <p:nvPr/>
          </p:nvSpPr>
          <p:spPr>
            <a:xfrm>
              <a:off x="650569" y="2138696"/>
              <a:ext cx="338135" cy="386817"/>
            </a:xfrm>
            <a:prstGeom prst="ellipse">
              <a:avLst/>
            </a:prstGeom>
            <a:solidFill>
              <a:srgbClr val="92D050"/>
            </a:solidFill>
            <a:ln w="25400" cap="flat" cmpd="sng" algn="ctr">
              <a:solidFill>
                <a:srgbClr val="9BBB59">
                  <a:shade val="50000"/>
                </a:srgbClr>
              </a:solidFill>
              <a:prstDash val="solid"/>
            </a:ln>
            <a:effectLst/>
          </p:spPr>
          <p:txBody>
            <a:bodyPr rtlCol="0" anchor="ct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Times New Roman"/>
                  <a:ea typeface="Times New Roman"/>
                  <a:cs typeface="+mn-cs"/>
                </a:rPr>
                <a:t> </a:t>
              </a:r>
              <a:endParaRPr kumimoji="0" lang="en-US" sz="12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cxnSp>
          <p:nvCxnSpPr>
            <p:cNvPr id="272" name="Straight Arrow Connector 271"/>
            <p:cNvCxnSpPr/>
            <p:nvPr/>
          </p:nvCxnSpPr>
          <p:spPr>
            <a:xfrm>
              <a:off x="819637" y="1743016"/>
              <a:ext cx="0" cy="383594"/>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cxnSp>
          <p:nvCxnSpPr>
            <p:cNvPr id="273" name="Straight Arrow Connector 272"/>
            <p:cNvCxnSpPr/>
            <p:nvPr/>
          </p:nvCxnSpPr>
          <p:spPr>
            <a:xfrm>
              <a:off x="819637" y="2513427"/>
              <a:ext cx="0" cy="406158"/>
            </a:xfrm>
            <a:prstGeom prst="straightConnector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triangle" w="med" len="med"/>
            </a:ln>
            <a:effectLst>
              <a:outerShdw blurRad="40000" dist="20000" dir="5400000" rotWithShape="0">
                <a:srgbClr val="000000">
                  <a:alpha val="38000"/>
                </a:srgbClr>
              </a:outerShdw>
            </a:effectLst>
          </p:spPr>
        </p:cxnSp>
        <p:pic>
          <p:nvPicPr>
            <p:cNvPr id="274" name="Picture 273"/>
            <p:cNvPicPr>
              <a:picLocks noChangeAspect="1"/>
            </p:cNvPicPr>
            <p:nvPr/>
          </p:nvPicPr>
          <p:blipFill>
            <a:blip r:embed="rId2"/>
            <a:stretch>
              <a:fillRect/>
            </a:stretch>
          </p:blipFill>
          <p:spPr>
            <a:xfrm>
              <a:off x="6902807" y="1150931"/>
              <a:ext cx="1021541" cy="1207270"/>
            </a:xfrm>
            <a:prstGeom prst="rect">
              <a:avLst/>
            </a:prstGeom>
          </p:spPr>
        </p:pic>
        <p:sp>
          <p:nvSpPr>
            <p:cNvPr id="275" name="Oval 274"/>
            <p:cNvSpPr/>
            <p:nvPr/>
          </p:nvSpPr>
          <p:spPr>
            <a:xfrm>
              <a:off x="8167454" y="1445375"/>
              <a:ext cx="91440" cy="91440"/>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76" name="Oval 275"/>
            <p:cNvSpPr/>
            <p:nvPr/>
          </p:nvSpPr>
          <p:spPr>
            <a:xfrm>
              <a:off x="8560048" y="2009072"/>
              <a:ext cx="91440" cy="91440"/>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77" name="Oval 276"/>
            <p:cNvSpPr/>
            <p:nvPr/>
          </p:nvSpPr>
          <p:spPr>
            <a:xfrm>
              <a:off x="7208219" y="2600275"/>
              <a:ext cx="91440" cy="91440"/>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78" name="Oval 277"/>
            <p:cNvSpPr/>
            <p:nvPr/>
          </p:nvSpPr>
          <p:spPr>
            <a:xfrm>
              <a:off x="7005575" y="3290738"/>
              <a:ext cx="91440" cy="91440"/>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79" name="Oval 278"/>
            <p:cNvSpPr/>
            <p:nvPr/>
          </p:nvSpPr>
          <p:spPr>
            <a:xfrm>
              <a:off x="7774227" y="2467707"/>
              <a:ext cx="91440" cy="91440"/>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0" name="Oval 279"/>
            <p:cNvSpPr/>
            <p:nvPr/>
          </p:nvSpPr>
          <p:spPr>
            <a:xfrm>
              <a:off x="7487882" y="2991554"/>
              <a:ext cx="91440" cy="91440"/>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1" name="Oval 280"/>
            <p:cNvSpPr/>
            <p:nvPr/>
          </p:nvSpPr>
          <p:spPr>
            <a:xfrm>
              <a:off x="8020511" y="3185737"/>
              <a:ext cx="91440" cy="91440"/>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2" name="Oval 281"/>
            <p:cNvSpPr/>
            <p:nvPr/>
          </p:nvSpPr>
          <p:spPr>
            <a:xfrm>
              <a:off x="8452809" y="3221261"/>
              <a:ext cx="91440" cy="91440"/>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3" name="Oval 282"/>
            <p:cNvSpPr/>
            <p:nvPr/>
          </p:nvSpPr>
          <p:spPr>
            <a:xfrm>
              <a:off x="8255900" y="2728611"/>
              <a:ext cx="91440" cy="91440"/>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4" name="Oval 283"/>
            <p:cNvSpPr/>
            <p:nvPr/>
          </p:nvSpPr>
          <p:spPr>
            <a:xfrm>
              <a:off x="8560048" y="1248797"/>
              <a:ext cx="91440" cy="91440"/>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285" name="Straight Arrow Connector 284"/>
            <p:cNvCxnSpPr/>
            <p:nvPr/>
          </p:nvCxnSpPr>
          <p:spPr>
            <a:xfrm>
              <a:off x="8605768" y="1418834"/>
              <a:ext cx="0" cy="549503"/>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86" name="Straight Arrow Connector 285"/>
            <p:cNvCxnSpPr/>
            <p:nvPr/>
          </p:nvCxnSpPr>
          <p:spPr>
            <a:xfrm flipH="1">
              <a:off x="8347340" y="2163175"/>
              <a:ext cx="196909" cy="482820"/>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87" name="Straight Arrow Connector 286"/>
            <p:cNvCxnSpPr/>
            <p:nvPr/>
          </p:nvCxnSpPr>
          <p:spPr>
            <a:xfrm flipH="1">
              <a:off x="8498529" y="2189687"/>
              <a:ext cx="107239" cy="968134"/>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88" name="Straight Arrow Connector 287"/>
            <p:cNvCxnSpPr/>
            <p:nvPr/>
          </p:nvCxnSpPr>
          <p:spPr>
            <a:xfrm flipH="1">
              <a:off x="8096843" y="2862617"/>
              <a:ext cx="159057" cy="298236"/>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89" name="Straight Arrow Connector 288"/>
            <p:cNvCxnSpPr/>
            <p:nvPr/>
          </p:nvCxnSpPr>
          <p:spPr>
            <a:xfrm flipH="1">
              <a:off x="7865667" y="1551009"/>
              <a:ext cx="310704" cy="886918"/>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90" name="Straight Arrow Connector 289"/>
            <p:cNvCxnSpPr/>
            <p:nvPr/>
          </p:nvCxnSpPr>
          <p:spPr>
            <a:xfrm flipH="1">
              <a:off x="7079051" y="2716506"/>
              <a:ext cx="129168" cy="514951"/>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91" name="Straight Arrow Connector 290"/>
            <p:cNvCxnSpPr/>
            <p:nvPr/>
          </p:nvCxnSpPr>
          <p:spPr>
            <a:xfrm>
              <a:off x="7854214" y="2590637"/>
              <a:ext cx="154844" cy="543959"/>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92" name="Straight Arrow Connector 291"/>
            <p:cNvCxnSpPr/>
            <p:nvPr/>
          </p:nvCxnSpPr>
          <p:spPr>
            <a:xfrm>
              <a:off x="8271222" y="1587909"/>
              <a:ext cx="227307" cy="420479"/>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93" name="Straight Arrow Connector 292"/>
            <p:cNvCxnSpPr/>
            <p:nvPr/>
          </p:nvCxnSpPr>
          <p:spPr>
            <a:xfrm flipV="1">
              <a:off x="7325579" y="2525513"/>
              <a:ext cx="426478" cy="94244"/>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94" name="Straight Arrow Connector 293"/>
            <p:cNvCxnSpPr/>
            <p:nvPr/>
          </p:nvCxnSpPr>
          <p:spPr>
            <a:xfrm flipH="1">
              <a:off x="7533602" y="2585093"/>
              <a:ext cx="234367" cy="388888"/>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95" name="Straight Arrow Connector 294"/>
            <p:cNvCxnSpPr/>
            <p:nvPr/>
          </p:nvCxnSpPr>
          <p:spPr>
            <a:xfrm>
              <a:off x="7280818" y="2705895"/>
              <a:ext cx="207064" cy="268086"/>
            </a:xfrm>
            <a:prstGeom prst="straightConnector1">
              <a:avLst/>
            </a:prstGeom>
            <a:noFill/>
            <a:ln w="9525" cap="flat" cmpd="sng" algn="ctr">
              <a:solidFill>
                <a:sysClr val="windowText" lastClr="000000"/>
              </a:solidFill>
              <a:prstDash val="solid"/>
              <a:headEnd type="triangle" w="med" len="med"/>
              <a:tailEnd type="triangle" w="med" len="med"/>
            </a:ln>
            <a:effectLst/>
          </p:spPr>
        </p:cxnSp>
        <p:sp>
          <p:nvSpPr>
            <p:cNvPr id="296" name="TextBox 295"/>
            <p:cNvSpPr txBox="1"/>
            <p:nvPr/>
          </p:nvSpPr>
          <p:spPr>
            <a:xfrm>
              <a:off x="6871064" y="2227828"/>
              <a:ext cx="65114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cs typeface="Arial" panose="020B0604020202020204" pitchFamily="34" charset="0"/>
                </a:rPr>
                <a:t>Local</a:t>
              </a:r>
              <a:endParaRPr kumimoji="0" lang="en-US" sz="1800" b="1" i="0" u="none" strike="noStrike" kern="0" cap="none" spc="0" normalizeH="0" baseline="0" noProof="0" dirty="0" smtClean="0">
                <a:ln>
                  <a:noFill/>
                </a:ln>
                <a:solidFill>
                  <a:prstClr val="black"/>
                </a:solidFill>
                <a:effectLst/>
                <a:uLnTx/>
                <a:uFillTx/>
                <a:cs typeface="Arial" panose="020B0604020202020204" pitchFamily="34" charset="0"/>
              </a:endParaRPr>
            </a:p>
          </p:txBody>
        </p:sp>
        <p:sp>
          <p:nvSpPr>
            <p:cNvPr id="297" name="TextBox 296"/>
            <p:cNvSpPr txBox="1"/>
            <p:nvPr/>
          </p:nvSpPr>
          <p:spPr>
            <a:xfrm>
              <a:off x="7131855" y="3173825"/>
              <a:ext cx="71205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cs typeface="Arial" panose="020B0604020202020204" pitchFamily="34" charset="0"/>
                </a:rPr>
                <a:t>Graph</a:t>
              </a:r>
              <a:endParaRPr kumimoji="0" lang="en-US" sz="1800" b="1" i="0" u="none" strike="noStrike" kern="0" cap="none" spc="0" normalizeH="0" baseline="0" noProof="0" dirty="0" smtClean="0">
                <a:ln>
                  <a:noFill/>
                </a:ln>
                <a:solidFill>
                  <a:prstClr val="black"/>
                </a:solidFill>
                <a:effectLst/>
                <a:uLnTx/>
                <a:uFillTx/>
                <a:cs typeface="Arial" panose="020B0604020202020204" pitchFamily="34" charset="0"/>
              </a:endParaRPr>
            </a:p>
          </p:txBody>
        </p:sp>
      </p:grpSp>
      <p:graphicFrame>
        <p:nvGraphicFramePr>
          <p:cNvPr id="308" name="Table 307"/>
          <p:cNvGraphicFramePr>
            <a:graphicFrameLocks noGrp="1"/>
          </p:cNvGraphicFramePr>
          <p:nvPr>
            <p:extLst>
              <p:ext uri="{D42A27DB-BD31-4B8C-83A1-F6EECF244321}">
                <p14:modId xmlns:p14="http://schemas.microsoft.com/office/powerpoint/2010/main" val="1255478834"/>
              </p:ext>
            </p:extLst>
          </p:nvPr>
        </p:nvGraphicFramePr>
        <p:xfrm>
          <a:off x="82433" y="3438699"/>
          <a:ext cx="8726004" cy="2926080"/>
        </p:xfrm>
        <a:graphic>
          <a:graphicData uri="http://schemas.openxmlformats.org/drawingml/2006/table">
            <a:tbl>
              <a:tblPr firstRow="1" bandRow="1"/>
              <a:tblGrid>
                <a:gridCol w="2031948"/>
                <a:gridCol w="2260121"/>
                <a:gridCol w="2406770"/>
                <a:gridCol w="2027165"/>
              </a:tblGrid>
              <a:tr h="3023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2400" b="1" kern="1200" dirty="0" smtClean="0">
                          <a:solidFill>
                            <a:srgbClr val="0070C0"/>
                          </a:solidFill>
                          <a:latin typeface="+mn-lt"/>
                          <a:ea typeface="+mn-ea"/>
                          <a:cs typeface="+mn-cs"/>
                        </a:rPr>
                        <a:t>PP</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000" b="1" dirty="0" smtClean="0">
                          <a:solidFill>
                            <a:srgbClr val="0070C0"/>
                          </a:solidFill>
                        </a:rPr>
                        <a:t>MR </a:t>
                      </a:r>
                      <a:r>
                        <a:rPr lang="en-US" sz="2000" b="1" dirty="0" err="1" smtClean="0">
                          <a:solidFill>
                            <a:srgbClr val="0070C0"/>
                          </a:solidFill>
                        </a:rPr>
                        <a:t>MRStat</a:t>
                      </a:r>
                      <a:endParaRPr lang="en-US" sz="2000" b="1" dirty="0" smtClean="0">
                        <a:solidFill>
                          <a:srgbClr val="0070C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dirty="0" err="1" smtClean="0">
                          <a:solidFill>
                            <a:srgbClr val="0070C0"/>
                          </a:solidFill>
                        </a:rPr>
                        <a:t>MRIter</a:t>
                      </a:r>
                      <a:endParaRPr lang="en-US" sz="2400" b="1" dirty="0" smtClean="0">
                        <a:solidFill>
                          <a:srgbClr val="0070C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dirty="0" smtClean="0">
                          <a:solidFill>
                            <a:srgbClr val="0070C0"/>
                          </a:solidFill>
                        </a:rPr>
                        <a:t>Graph, HPC</a:t>
                      </a:r>
                      <a:endParaRPr lang="en-US" sz="2400" b="1" dirty="0">
                        <a:solidFill>
                          <a:srgbClr val="0070C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8777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sz="1800" kern="1200" dirty="0" smtClean="0">
                          <a:solidFill>
                            <a:schemeClr val="tx1"/>
                          </a:solidFill>
                          <a:latin typeface="+mn-lt"/>
                          <a:ea typeface="+mn-ea"/>
                          <a:cs typeface="+mn-cs"/>
                        </a:rPr>
                        <a:t>BLAST Analysis</a:t>
                      </a:r>
                    </a:p>
                    <a:p>
                      <a:pPr marL="0" algn="l" defTabSz="914400" rtl="0" eaLnBrk="1" latinLnBrk="0" hangingPunct="1"/>
                      <a:r>
                        <a:rPr lang="en-US" sz="1800" kern="1200" dirty="0" smtClean="0">
                          <a:solidFill>
                            <a:schemeClr val="tx1"/>
                          </a:solidFill>
                          <a:latin typeface="+mn-lt"/>
                          <a:ea typeface="+mn-ea"/>
                          <a:cs typeface="+mn-cs"/>
                        </a:rPr>
                        <a:t>Local Machine Learning</a:t>
                      </a:r>
                    </a:p>
                    <a:p>
                      <a:pPr marL="0" algn="l" defTabSz="914400" rtl="0" eaLnBrk="1" latinLnBrk="0" hangingPunct="1"/>
                      <a:r>
                        <a:rPr lang="en-US" sz="1800" kern="1200" dirty="0" smtClean="0">
                          <a:solidFill>
                            <a:schemeClr val="tx1"/>
                          </a:solidFill>
                          <a:latin typeface="+mn-lt"/>
                          <a:ea typeface="+mn-ea"/>
                          <a:cs typeface="+mn-cs"/>
                        </a:rPr>
                        <a:t>Pleasingly Parallel</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High Energy Physics (HEP) Histograms</a:t>
                      </a:r>
                    </a:p>
                    <a:p>
                      <a:r>
                        <a:rPr lang="en-US" dirty="0" smtClean="0"/>
                        <a:t>Distributed search</a:t>
                      </a:r>
                    </a:p>
                    <a:p>
                      <a:r>
                        <a:rPr lang="en-US" sz="1600" dirty="0" smtClean="0"/>
                        <a:t>Recommender Engines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dirty="0" smtClean="0"/>
                        <a:t>Expectation</a:t>
                      </a:r>
                      <a:r>
                        <a:rPr lang="en-US" sz="1600" baseline="0" dirty="0" smtClean="0"/>
                        <a:t> </a:t>
                      </a:r>
                      <a:r>
                        <a:rPr lang="en-US" sz="1600" dirty="0" smtClean="0"/>
                        <a:t>maximization </a:t>
                      </a:r>
                      <a:r>
                        <a:rPr lang="en-US" dirty="0" smtClean="0"/>
                        <a:t>Clustering e.g. K-means</a:t>
                      </a:r>
                    </a:p>
                    <a:p>
                      <a:r>
                        <a:rPr lang="en-US" dirty="0" smtClean="0"/>
                        <a:t>Linear Algebra, PageRank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Classic MPI</a:t>
                      </a:r>
                    </a:p>
                    <a:p>
                      <a:r>
                        <a:rPr lang="en-US" dirty="0" smtClean="0"/>
                        <a:t>PDE Solvers and Particle Dynamics</a:t>
                      </a:r>
                    </a:p>
                    <a:p>
                      <a:r>
                        <a:rPr lang="en-US" dirty="0" smtClean="0"/>
                        <a:t>Graph Problems</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71376">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t>MapReduce and Iterative Extensions (Spark, Twister)</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MPI, Giraph</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68402">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t>Integrated Systems such as Hadoop + Harp with </a:t>
                      </a:r>
                      <a:br>
                        <a:rPr lang="en-US" dirty="0" smtClean="0"/>
                      </a:br>
                      <a:r>
                        <a:rPr lang="en-US" dirty="0" smtClean="0"/>
                        <a:t>Compute and Communication model separated</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09" name="TextBox 308"/>
          <p:cNvSpPr txBox="1"/>
          <p:nvPr/>
        </p:nvSpPr>
        <p:spPr>
          <a:xfrm>
            <a:off x="52754" y="6144202"/>
            <a:ext cx="8765550" cy="461665"/>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a:rPr>
              <a:t>Correspond to First 4 Big Data Architectures</a:t>
            </a:r>
          </a:p>
        </p:txBody>
      </p:sp>
      <p:sp>
        <p:nvSpPr>
          <p:cNvPr id="310" name="Slide Number Placeholder 309"/>
          <p:cNvSpPr>
            <a:spLocks noGrp="1"/>
          </p:cNvSpPr>
          <p:nvPr>
            <p:ph type="sldNum" sz="quarter" idx="13"/>
          </p:nvPr>
        </p:nvSpPr>
        <p:spPr/>
        <p:txBody>
          <a:bodyPr/>
          <a:lstStyle/>
          <a:p>
            <a:fld id="{C4B85148-DB98-4269-ACE6-2DF49F9918C9}" type="slidenum">
              <a:rPr lang="en-US" smtClean="0"/>
              <a:pPr/>
              <a:t>34</a:t>
            </a:fld>
            <a:endParaRPr lang="en-US" dirty="0"/>
          </a:p>
        </p:txBody>
      </p:sp>
    </p:spTree>
    <p:extLst>
      <p:ext uri="{BB962C8B-B14F-4D97-AF65-F5344CB8AC3E}">
        <p14:creationId xmlns:p14="http://schemas.microsoft.com/office/powerpoint/2010/main" val="936789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8" y="-42862"/>
            <a:ext cx="9144000" cy="754062"/>
          </a:xfrm>
        </p:spPr>
        <p:txBody>
          <a:bodyPr>
            <a:normAutofit/>
          </a:bodyPr>
          <a:lstStyle/>
          <a:p>
            <a:r>
              <a:rPr lang="en-US" b="1" dirty="0" smtClean="0"/>
              <a:t>Useful Set of Analytics Architectures</a:t>
            </a:r>
            <a:endParaRPr lang="en-US" b="1" dirty="0"/>
          </a:p>
        </p:txBody>
      </p:sp>
      <p:sp>
        <p:nvSpPr>
          <p:cNvPr id="3" name="Content Placeholder 2"/>
          <p:cNvSpPr>
            <a:spLocks noGrp="1"/>
          </p:cNvSpPr>
          <p:nvPr>
            <p:ph idx="1"/>
          </p:nvPr>
        </p:nvSpPr>
        <p:spPr>
          <a:xfrm>
            <a:off x="-54708" y="616856"/>
            <a:ext cx="9144000" cy="5463513"/>
          </a:xfrm>
        </p:spPr>
        <p:txBody>
          <a:bodyPr>
            <a:noAutofit/>
          </a:bodyPr>
          <a:lstStyle/>
          <a:p>
            <a:r>
              <a:rPr lang="en-US" sz="2200" b="1" dirty="0" smtClean="0">
                <a:solidFill>
                  <a:srgbClr val="0070C0"/>
                </a:solidFill>
              </a:rPr>
              <a:t>Pleasingly Parallel: </a:t>
            </a:r>
            <a:r>
              <a:rPr lang="en-US" sz="2200" dirty="0" smtClean="0"/>
              <a:t>including </a:t>
            </a:r>
            <a:r>
              <a:rPr lang="en-US" sz="2200" b="1" dirty="0" smtClean="0"/>
              <a:t>local machine learning </a:t>
            </a:r>
            <a:r>
              <a:rPr lang="en-US" sz="2200" dirty="0" smtClean="0"/>
              <a:t>as in parallel over images and apply image processing to each image</a:t>
            </a:r>
          </a:p>
          <a:p>
            <a:pPr marL="0" indent="0">
              <a:buNone/>
            </a:pPr>
            <a:r>
              <a:rPr lang="en-US" sz="2200" dirty="0"/>
              <a:t>	</a:t>
            </a:r>
            <a:r>
              <a:rPr lang="en-US" sz="2200" dirty="0" smtClean="0"/>
              <a:t>- Hadoop could be used but many other HTC, Many task tools</a:t>
            </a:r>
          </a:p>
          <a:p>
            <a:r>
              <a:rPr lang="en-US" sz="2200" b="1" dirty="0" smtClean="0">
                <a:solidFill>
                  <a:srgbClr val="0070C0"/>
                </a:solidFill>
              </a:rPr>
              <a:t>Classic </a:t>
            </a:r>
            <a:r>
              <a:rPr lang="en-US" sz="2200" b="1" dirty="0" err="1">
                <a:solidFill>
                  <a:srgbClr val="0070C0"/>
                </a:solidFill>
              </a:rPr>
              <a:t>MapReduce</a:t>
            </a:r>
            <a:r>
              <a:rPr lang="en-US" sz="2200" b="1" dirty="0">
                <a:solidFill>
                  <a:srgbClr val="0070C0"/>
                </a:solidFill>
              </a:rPr>
              <a:t> </a:t>
            </a:r>
            <a:r>
              <a:rPr lang="en-US" sz="2200" dirty="0" smtClean="0"/>
              <a:t>including search, collaborative filtering and motif finding implemented using Hadoop etc.</a:t>
            </a:r>
          </a:p>
          <a:p>
            <a:r>
              <a:rPr lang="en-US" sz="2200" b="1" dirty="0" smtClean="0">
                <a:solidFill>
                  <a:srgbClr val="0070C0"/>
                </a:solidFill>
              </a:rPr>
              <a:t>Map-Collective</a:t>
            </a:r>
            <a:r>
              <a:rPr lang="en-US" sz="2200" b="1" dirty="0" smtClean="0">
                <a:solidFill>
                  <a:srgbClr val="FF0000"/>
                </a:solidFill>
              </a:rPr>
              <a:t> </a:t>
            </a:r>
            <a:r>
              <a:rPr lang="en-US" sz="2200" b="1" dirty="0" smtClean="0"/>
              <a:t>or Iterative </a:t>
            </a:r>
            <a:r>
              <a:rPr lang="en-US" sz="2200" b="1" dirty="0" err="1" smtClean="0"/>
              <a:t>MapReduce</a:t>
            </a:r>
            <a:r>
              <a:rPr lang="en-US" sz="2200" b="1" dirty="0" smtClean="0"/>
              <a:t> </a:t>
            </a:r>
            <a:r>
              <a:rPr lang="en-US" sz="2200" dirty="0" smtClean="0"/>
              <a:t>using Collective Communication (clustering) – Hadoop with Harp, Spark …..</a:t>
            </a:r>
          </a:p>
          <a:p>
            <a:r>
              <a:rPr lang="en-US" sz="2200" b="1" dirty="0" smtClean="0">
                <a:solidFill>
                  <a:srgbClr val="0070C0"/>
                </a:solidFill>
              </a:rPr>
              <a:t>Map-Communication</a:t>
            </a:r>
            <a:r>
              <a:rPr lang="en-US" sz="2200" b="1" dirty="0" smtClean="0"/>
              <a:t> or Iterative </a:t>
            </a:r>
            <a:r>
              <a:rPr lang="en-US" sz="2200" b="1" dirty="0" err="1" smtClean="0"/>
              <a:t>Giraph</a:t>
            </a:r>
            <a:r>
              <a:rPr lang="en-US" sz="2200" b="1" dirty="0" smtClean="0"/>
              <a:t>: </a:t>
            </a:r>
            <a:r>
              <a:rPr lang="en-US" sz="2200" dirty="0" smtClean="0"/>
              <a:t>(MapReduce) with point-to-point communication (most graph algorithms such as maximum clique, connected component, finding diameter, community detection)</a:t>
            </a:r>
          </a:p>
          <a:p>
            <a:pPr lvl="1"/>
            <a:r>
              <a:rPr lang="en-US" dirty="0" smtClean="0"/>
              <a:t>Vary in difficulty of finding partitioning (classic parallel load balancing)</a:t>
            </a:r>
          </a:p>
          <a:p>
            <a:r>
              <a:rPr lang="en-US" sz="2200" b="1" dirty="0" smtClean="0">
                <a:solidFill>
                  <a:srgbClr val="0070C0"/>
                </a:solidFill>
              </a:rPr>
              <a:t>Large and Shared memory: </a:t>
            </a:r>
            <a:r>
              <a:rPr lang="en-US" sz="2200" b="1" dirty="0" smtClean="0"/>
              <a:t>thread-based </a:t>
            </a:r>
            <a:r>
              <a:rPr lang="en-US" sz="2200" dirty="0"/>
              <a:t>(event driven) graph algorithms (shortest path, </a:t>
            </a:r>
            <a:r>
              <a:rPr lang="en-US" sz="2200" dirty="0" err="1"/>
              <a:t>Betweenness</a:t>
            </a:r>
            <a:r>
              <a:rPr lang="en-US" sz="2200" dirty="0"/>
              <a:t> centrality</a:t>
            </a:r>
            <a:r>
              <a:rPr lang="en-US" sz="2200" dirty="0" smtClean="0"/>
              <a:t>) and Large memory applications</a:t>
            </a:r>
            <a:endParaRPr lang="en-US" sz="2200" dirty="0"/>
          </a:p>
          <a:p>
            <a:pPr lvl="1"/>
            <a:endParaRPr lang="en-US" sz="2200" dirty="0"/>
          </a:p>
        </p:txBody>
      </p:sp>
      <p:sp>
        <p:nvSpPr>
          <p:cNvPr id="6" name="Slide Number Placeholder 5"/>
          <p:cNvSpPr>
            <a:spLocks noGrp="1"/>
          </p:cNvSpPr>
          <p:nvPr>
            <p:ph type="sldNum" sz="quarter" idx="13"/>
          </p:nvPr>
        </p:nvSpPr>
        <p:spPr/>
        <p:txBody>
          <a:bodyPr/>
          <a:lstStyle/>
          <a:p>
            <a:fld id="{C4B85148-DB98-4269-ACE6-2DF49F9918C9}" type="slidenum">
              <a:rPr lang="en-US" smtClean="0"/>
              <a:pPr/>
              <a:t>35</a:t>
            </a:fld>
            <a:endParaRPr lang="en-US" dirty="0"/>
          </a:p>
        </p:txBody>
      </p:sp>
    </p:spTree>
    <p:extLst>
      <p:ext uri="{BB962C8B-B14F-4D97-AF65-F5344CB8AC3E}">
        <p14:creationId xmlns:p14="http://schemas.microsoft.com/office/powerpoint/2010/main" val="1859433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Parallel Data Analytics Issues</a:t>
            </a:r>
            <a:endParaRPr lang="en-US" sz="4000" b="1" dirty="0"/>
          </a:p>
        </p:txBody>
      </p:sp>
      <p:sp>
        <p:nvSpPr>
          <p:cNvPr id="5" name="Slide Number Placeholder 4"/>
          <p:cNvSpPr>
            <a:spLocks noGrp="1"/>
          </p:cNvSpPr>
          <p:nvPr>
            <p:ph type="sldNum" sz="quarter" idx="12"/>
          </p:nvPr>
        </p:nvSpPr>
        <p:spPr/>
        <p:txBody>
          <a:bodyPr/>
          <a:lstStyle/>
          <a:p>
            <a:fld id="{29CB78FB-1415-9B4D-996E-11F146E2B0ED}" type="slidenum">
              <a:rPr lang="en-US" smtClean="0"/>
              <a:t>36</a:t>
            </a:fld>
            <a:endParaRPr lang="en-US"/>
          </a:p>
        </p:txBody>
      </p:sp>
    </p:spTree>
    <p:extLst>
      <p:ext uri="{BB962C8B-B14F-4D97-AF65-F5344CB8AC3E}">
        <p14:creationId xmlns:p14="http://schemas.microsoft.com/office/powerpoint/2010/main" val="1635517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685800"/>
          </a:xfrm>
        </p:spPr>
        <p:txBody>
          <a:bodyPr>
            <a:normAutofit/>
          </a:bodyPr>
          <a:lstStyle/>
          <a:p>
            <a:r>
              <a:rPr lang="en-US" b="1" dirty="0" smtClean="0"/>
              <a:t>Remarks on Parallelism I</a:t>
            </a:r>
            <a:endParaRPr lang="en-US" b="1" dirty="0"/>
          </a:p>
        </p:txBody>
      </p:sp>
      <p:sp>
        <p:nvSpPr>
          <p:cNvPr id="3" name="Content Placeholder 2"/>
          <p:cNvSpPr>
            <a:spLocks noGrp="1"/>
          </p:cNvSpPr>
          <p:nvPr>
            <p:ph idx="1"/>
          </p:nvPr>
        </p:nvSpPr>
        <p:spPr>
          <a:xfrm>
            <a:off x="0" y="486296"/>
            <a:ext cx="9144000" cy="6374423"/>
          </a:xfrm>
        </p:spPr>
        <p:txBody>
          <a:bodyPr>
            <a:noAutofit/>
          </a:bodyPr>
          <a:lstStyle/>
          <a:p>
            <a:r>
              <a:rPr lang="en-US" sz="1800" dirty="0" smtClean="0"/>
              <a:t>Most use parallelism over items in data set</a:t>
            </a:r>
          </a:p>
          <a:p>
            <a:pPr lvl="1"/>
            <a:r>
              <a:rPr lang="en-US" sz="1600" dirty="0" smtClean="0"/>
              <a:t>Entities to cluster or map to Euclidean space</a:t>
            </a:r>
          </a:p>
          <a:p>
            <a:r>
              <a:rPr lang="en-US" sz="1800" dirty="0" smtClean="0"/>
              <a:t>Except </a:t>
            </a:r>
            <a:r>
              <a:rPr lang="en-US" sz="1800" b="1" dirty="0" smtClean="0"/>
              <a:t>deep learning (for image data sets)</a:t>
            </a:r>
            <a:r>
              <a:rPr lang="en-US" sz="1800" dirty="0" smtClean="0"/>
              <a:t>which has parallelism over pixel plane in neurons not over items in training set</a:t>
            </a:r>
          </a:p>
          <a:p>
            <a:pPr lvl="1"/>
            <a:r>
              <a:rPr lang="en-US" sz="1400" dirty="0" smtClean="0"/>
              <a:t>as need to look at small numbers of data items at a time in </a:t>
            </a:r>
            <a:r>
              <a:rPr lang="en-US" sz="1400" b="1" dirty="0" smtClean="0"/>
              <a:t>Stochastic Gradient Descent</a:t>
            </a:r>
            <a:r>
              <a:rPr lang="en-US" sz="1400" dirty="0" smtClean="0"/>
              <a:t> SGD</a:t>
            </a:r>
          </a:p>
          <a:p>
            <a:pPr lvl="1"/>
            <a:r>
              <a:rPr lang="en-US" sz="1400" dirty="0" smtClean="0"/>
              <a:t>Need experiments to really test SGD – as no easy to use parallel implementations tests at scale NOT done</a:t>
            </a:r>
          </a:p>
          <a:p>
            <a:pPr lvl="1"/>
            <a:r>
              <a:rPr lang="en-US" sz="1400" dirty="0" smtClean="0"/>
              <a:t>Maybe got where they are as most work sequential</a:t>
            </a:r>
          </a:p>
          <a:p>
            <a:r>
              <a:rPr lang="en-US" sz="1800" dirty="0"/>
              <a:t>Maximum Likelihood or </a:t>
            </a:r>
            <a:r>
              <a:rPr lang="en-US" sz="1800" dirty="0">
                <a:sym typeface="Symbol" panose="05050102010706020507" pitchFamily="18" charset="2"/>
              </a:rPr>
              <a:t></a:t>
            </a:r>
            <a:r>
              <a:rPr lang="en-US" sz="1800" baseline="30000" dirty="0">
                <a:sym typeface="Symbol" panose="05050102010706020507" pitchFamily="18" charset="2"/>
              </a:rPr>
              <a:t>2</a:t>
            </a:r>
            <a:r>
              <a:rPr lang="en-US" sz="1800" dirty="0">
                <a:sym typeface="Symbol" panose="05050102010706020507" pitchFamily="18" charset="2"/>
              </a:rPr>
              <a:t> both lead to structure like</a:t>
            </a:r>
          </a:p>
          <a:p>
            <a:r>
              <a:rPr lang="en-US" sz="1800" b="1" dirty="0" smtClean="0">
                <a:solidFill>
                  <a:srgbClr val="FF0000"/>
                </a:solidFill>
                <a:sym typeface="Symbol" panose="05050102010706020507" pitchFamily="18" charset="2"/>
              </a:rPr>
              <a:t>Minimize sum </a:t>
            </a:r>
            <a:r>
              <a:rPr lang="en-US" sz="1800" b="1" dirty="0">
                <a:solidFill>
                  <a:srgbClr val="FF0000"/>
                </a:solidFill>
                <a:cs typeface="Arial" pitchFamily="34" charset="0"/>
                <a:sym typeface="Symbol"/>
              </a:rPr>
              <a:t></a:t>
            </a:r>
            <a:r>
              <a:rPr lang="en-US" sz="1800" b="1" i="1" baseline="-25000" dirty="0">
                <a:solidFill>
                  <a:srgbClr val="FF0000"/>
                </a:solidFill>
                <a:cs typeface="Arial" pitchFamily="34" charset="0"/>
                <a:sym typeface="Symbol"/>
              </a:rPr>
              <a:t>items</a:t>
            </a:r>
            <a:r>
              <a:rPr lang="en-US" sz="1800" b="1" baseline="-25000" dirty="0">
                <a:solidFill>
                  <a:srgbClr val="FF0000"/>
                </a:solidFill>
                <a:cs typeface="Arial" pitchFamily="34" charset="0"/>
              </a:rPr>
              <a:t>=1</a:t>
            </a:r>
            <a:r>
              <a:rPr lang="en-US" sz="1800" b="1" baseline="30000" dirty="0">
                <a:solidFill>
                  <a:srgbClr val="FF0000"/>
                </a:solidFill>
                <a:cs typeface="Arial" pitchFamily="34" charset="0"/>
              </a:rPr>
              <a:t>N</a:t>
            </a:r>
            <a:r>
              <a:rPr lang="en-US" sz="1800" b="1" dirty="0">
                <a:solidFill>
                  <a:srgbClr val="FF0000"/>
                </a:solidFill>
                <a:cs typeface="Arial" pitchFamily="34" charset="0"/>
              </a:rPr>
              <a:t> </a:t>
            </a:r>
            <a:r>
              <a:rPr lang="en-US" sz="1600" b="1" dirty="0">
                <a:solidFill>
                  <a:srgbClr val="FF0000"/>
                </a:solidFill>
                <a:cs typeface="Arial" pitchFamily="34" charset="0"/>
              </a:rPr>
              <a:t>(Positive nonlinear function of unknown parameters for </a:t>
            </a:r>
            <a:r>
              <a:rPr lang="en-US" sz="1600" b="1" dirty="0" smtClean="0">
                <a:solidFill>
                  <a:srgbClr val="FF0000"/>
                </a:solidFill>
                <a:cs typeface="Arial" pitchFamily="34" charset="0"/>
              </a:rPr>
              <a:t>item </a:t>
            </a:r>
            <a:r>
              <a:rPr lang="en-US" sz="1600" b="1" i="1" dirty="0" err="1">
                <a:solidFill>
                  <a:srgbClr val="FF0000"/>
                </a:solidFill>
                <a:cs typeface="Arial" pitchFamily="34" charset="0"/>
              </a:rPr>
              <a:t>i</a:t>
            </a:r>
            <a:r>
              <a:rPr lang="en-US" sz="1600" b="1" dirty="0">
                <a:solidFill>
                  <a:srgbClr val="FF0000"/>
                </a:solidFill>
                <a:cs typeface="Arial" pitchFamily="34" charset="0"/>
              </a:rPr>
              <a:t>)</a:t>
            </a:r>
            <a:endParaRPr lang="en-US" sz="1600" b="1" dirty="0">
              <a:solidFill>
                <a:srgbClr val="FF0000"/>
              </a:solidFill>
            </a:endParaRPr>
          </a:p>
          <a:p>
            <a:r>
              <a:rPr lang="en-US" sz="1800" dirty="0" smtClean="0"/>
              <a:t>All solved iteratively with (clever) first or second order approximation to shift in objective function</a:t>
            </a:r>
          </a:p>
          <a:p>
            <a:pPr lvl="1"/>
            <a:r>
              <a:rPr lang="en-US" sz="1600" dirty="0" smtClean="0"/>
              <a:t>Sometimes steepest descent direction; sometimes Newton</a:t>
            </a:r>
          </a:p>
          <a:p>
            <a:pPr lvl="1"/>
            <a:r>
              <a:rPr lang="en-US" sz="1600" dirty="0" smtClean="0"/>
              <a:t>11 billion deep learning parameters; Newton impossible</a:t>
            </a:r>
          </a:p>
          <a:p>
            <a:pPr lvl="1"/>
            <a:r>
              <a:rPr lang="en-US" sz="1600" dirty="0" smtClean="0"/>
              <a:t>Have classic Expectation Maximization structure</a:t>
            </a:r>
          </a:p>
          <a:p>
            <a:pPr lvl="1"/>
            <a:r>
              <a:rPr lang="en-US" sz="1600" b="1" dirty="0"/>
              <a:t>Steepest descent shift is sum over shift calculated from each </a:t>
            </a:r>
            <a:r>
              <a:rPr lang="en-US" sz="1600" b="1" dirty="0" smtClean="0"/>
              <a:t>point</a:t>
            </a:r>
          </a:p>
          <a:p>
            <a:r>
              <a:rPr lang="en-US" sz="1800" dirty="0" smtClean="0"/>
              <a:t>SGD – take randomly a few hundred of items in data set and calculate shifts over these and move a tiny distance</a:t>
            </a:r>
          </a:p>
          <a:p>
            <a:pPr lvl="1"/>
            <a:r>
              <a:rPr lang="en-US" sz="1600" dirty="0" smtClean="0"/>
              <a:t>Classic method – take all (millions) of items in data set and move full distance</a:t>
            </a:r>
          </a:p>
        </p:txBody>
      </p:sp>
      <p:sp>
        <p:nvSpPr>
          <p:cNvPr id="6" name="Slide Number Placeholder 5"/>
          <p:cNvSpPr>
            <a:spLocks noGrp="1"/>
          </p:cNvSpPr>
          <p:nvPr>
            <p:ph type="sldNum" sz="quarter" idx="13"/>
          </p:nvPr>
        </p:nvSpPr>
        <p:spPr/>
        <p:txBody>
          <a:bodyPr/>
          <a:lstStyle/>
          <a:p>
            <a:fld id="{C4B85148-DB98-4269-ACE6-2DF49F9918C9}" type="slidenum">
              <a:rPr lang="en-US" smtClean="0"/>
              <a:pPr/>
              <a:t>37</a:t>
            </a:fld>
            <a:endParaRPr lang="en-US" dirty="0"/>
          </a:p>
        </p:txBody>
      </p:sp>
    </p:spTree>
    <p:extLst>
      <p:ext uri="{BB962C8B-B14F-4D97-AF65-F5344CB8AC3E}">
        <p14:creationId xmlns:p14="http://schemas.microsoft.com/office/powerpoint/2010/main" val="1210562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74249"/>
          </a:xfrm>
        </p:spPr>
        <p:txBody>
          <a:bodyPr/>
          <a:lstStyle/>
          <a:p>
            <a:r>
              <a:rPr lang="en-US" b="1" dirty="0"/>
              <a:t>Remarks </a:t>
            </a:r>
            <a:r>
              <a:rPr lang="en-US" b="1" dirty="0" smtClean="0"/>
              <a:t>on </a:t>
            </a:r>
            <a:r>
              <a:rPr lang="en-US" b="1" dirty="0"/>
              <a:t>Parallelism </a:t>
            </a:r>
            <a:r>
              <a:rPr lang="en-US" b="1" dirty="0" smtClean="0"/>
              <a:t>II</a:t>
            </a:r>
            <a:endParaRPr lang="en-US" b="1" dirty="0"/>
          </a:p>
        </p:txBody>
      </p:sp>
      <p:sp>
        <p:nvSpPr>
          <p:cNvPr id="3" name="Content Placeholder 2"/>
          <p:cNvSpPr>
            <a:spLocks noGrp="1"/>
          </p:cNvSpPr>
          <p:nvPr>
            <p:ph idx="1"/>
          </p:nvPr>
        </p:nvSpPr>
        <p:spPr>
          <a:xfrm>
            <a:off x="0" y="543597"/>
            <a:ext cx="9144000" cy="6097587"/>
          </a:xfrm>
        </p:spPr>
        <p:txBody>
          <a:bodyPr>
            <a:noAutofit/>
          </a:bodyPr>
          <a:lstStyle/>
          <a:p>
            <a:pPr>
              <a:spcBef>
                <a:spcPts val="200"/>
              </a:spcBef>
            </a:pPr>
            <a:r>
              <a:rPr lang="en-US" sz="2400" dirty="0" smtClean="0"/>
              <a:t>Need to cover </a:t>
            </a:r>
            <a:r>
              <a:rPr lang="en-US" sz="2400" dirty="0"/>
              <a:t>non </a:t>
            </a:r>
            <a:r>
              <a:rPr lang="en-US" sz="2400" b="1" dirty="0"/>
              <a:t>vector </a:t>
            </a:r>
            <a:r>
              <a:rPr lang="en-US" sz="2400" b="1" dirty="0" err="1"/>
              <a:t>semimetric</a:t>
            </a:r>
            <a:r>
              <a:rPr lang="en-US" sz="2400" b="1" dirty="0"/>
              <a:t> </a:t>
            </a:r>
            <a:r>
              <a:rPr lang="en-US" sz="2400" dirty="0" smtClean="0"/>
              <a:t>and </a:t>
            </a:r>
            <a:r>
              <a:rPr lang="en-US" sz="2400" b="1" dirty="0" smtClean="0"/>
              <a:t>vector spaces </a:t>
            </a:r>
            <a:r>
              <a:rPr lang="en-US" sz="2400" dirty="0" smtClean="0"/>
              <a:t>for clustering and dimension reduction (N points in space)</a:t>
            </a:r>
          </a:p>
          <a:p>
            <a:pPr>
              <a:spcBef>
                <a:spcPts val="200"/>
              </a:spcBef>
            </a:pPr>
            <a:r>
              <a:rPr lang="en-US" sz="2400" dirty="0"/>
              <a:t>MDS Minimizes </a:t>
            </a:r>
            <a:r>
              <a:rPr lang="en-US" altLang="ja-JP" sz="2400" dirty="0">
                <a:ea typeface="ＭＳ Ｐゴシック" pitchFamily="-112" charset="-128"/>
              </a:rPr>
              <a:t>Stress </a:t>
            </a:r>
            <a:br>
              <a:rPr lang="en-US" altLang="ja-JP" sz="2400" dirty="0">
                <a:ea typeface="ＭＳ Ｐゴシック" pitchFamily="-112" charset="-128"/>
              </a:rPr>
            </a:br>
            <a:r>
              <a:rPr lang="en-US" altLang="ja-JP" sz="2400" b="1" dirty="0">
                <a:ea typeface="ＭＳ Ｐゴシック" pitchFamily="-112" charset="-128"/>
              </a:rPr>
              <a:t>	</a:t>
            </a:r>
            <a:r>
              <a:rPr lang="en-US" altLang="ja-JP" sz="2400" b="1" dirty="0">
                <a:solidFill>
                  <a:srgbClr val="FF0000"/>
                </a:solidFill>
                <a:ea typeface="ＭＳ Ｐゴシック" pitchFamily="-112" charset="-128"/>
                <a:sym typeface="Symbol" pitchFamily="18" charset="2"/>
              </a:rPr>
              <a:t></a:t>
            </a:r>
            <a:r>
              <a:rPr lang="en-US" altLang="ja-JP" sz="2400" b="1" dirty="0">
                <a:solidFill>
                  <a:srgbClr val="FF0000"/>
                </a:solidFill>
                <a:ea typeface="ＭＳ Ｐゴシック" pitchFamily="-112" charset="-128"/>
              </a:rPr>
              <a:t>(</a:t>
            </a:r>
            <a:r>
              <a:rPr lang="en-US" altLang="ja-JP" sz="2400" b="1" u="sng" dirty="0">
                <a:solidFill>
                  <a:srgbClr val="FF0000"/>
                </a:solidFill>
                <a:ea typeface="ＭＳ Ｐゴシック" pitchFamily="-112" charset="-128"/>
              </a:rPr>
              <a:t>X</a:t>
            </a:r>
            <a:r>
              <a:rPr lang="en-US" altLang="ja-JP" sz="2400" b="1" dirty="0">
                <a:solidFill>
                  <a:srgbClr val="FF0000"/>
                </a:solidFill>
                <a:ea typeface="ＭＳ Ｐゴシック" pitchFamily="-112" charset="-128"/>
              </a:rPr>
              <a:t>) = </a:t>
            </a:r>
            <a:r>
              <a:rPr lang="en-US" altLang="ja-JP" sz="2400" b="1" dirty="0">
                <a:solidFill>
                  <a:srgbClr val="FF0000"/>
                </a:solidFill>
                <a:ea typeface="ＭＳ Ｐゴシック" pitchFamily="-112" charset="-128"/>
                <a:sym typeface="Symbol" pitchFamily="18" charset="2"/>
              </a:rPr>
              <a:t></a:t>
            </a:r>
            <a:r>
              <a:rPr lang="en-US" altLang="ja-JP" sz="2400" b="1" i="1" baseline="-25000" dirty="0" err="1">
                <a:solidFill>
                  <a:srgbClr val="FF0000"/>
                </a:solidFill>
                <a:latin typeface="Arial" pitchFamily="34" charset="0"/>
                <a:ea typeface="ＭＳ Ｐゴシック" pitchFamily="-112" charset="-128"/>
              </a:rPr>
              <a:t>i</a:t>
            </a:r>
            <a:r>
              <a:rPr lang="en-US" altLang="ja-JP" sz="2400" b="1" i="1" baseline="-25000" dirty="0">
                <a:solidFill>
                  <a:srgbClr val="FF0000"/>
                </a:solidFill>
                <a:latin typeface="Arial" pitchFamily="34" charset="0"/>
                <a:ea typeface="ＭＳ Ｐゴシック" pitchFamily="-112" charset="-128"/>
              </a:rPr>
              <a:t>&lt;j</a:t>
            </a:r>
            <a:r>
              <a:rPr lang="en-US" altLang="ja-JP" sz="2400" b="1" i="1" baseline="-25000" dirty="0">
                <a:solidFill>
                  <a:srgbClr val="FF0000"/>
                </a:solidFill>
                <a:ea typeface="ＭＳ Ｐゴシック" pitchFamily="-112" charset="-128"/>
              </a:rPr>
              <a:t>=1</a:t>
            </a:r>
            <a:r>
              <a:rPr lang="en-US" altLang="ja-JP" sz="2400" b="1" i="1" baseline="30000" dirty="0">
                <a:solidFill>
                  <a:srgbClr val="FF0000"/>
                </a:solidFill>
                <a:ea typeface="ＭＳ Ｐゴシック" pitchFamily="-112" charset="-128"/>
              </a:rPr>
              <a:t>N</a:t>
            </a:r>
            <a:r>
              <a:rPr lang="en-US" altLang="ja-JP" sz="2400" b="1" i="1" dirty="0">
                <a:solidFill>
                  <a:srgbClr val="FF0000"/>
                </a:solidFill>
                <a:ea typeface="ＭＳ Ｐゴシック" pitchFamily="-112" charset="-128"/>
              </a:rPr>
              <a:t> </a:t>
            </a:r>
            <a:r>
              <a:rPr lang="en-US" altLang="ja-JP" sz="2400" b="1" dirty="0">
                <a:solidFill>
                  <a:srgbClr val="FF0000"/>
                </a:solidFill>
                <a:ea typeface="ＭＳ Ｐゴシック" pitchFamily="-112" charset="-128"/>
              </a:rPr>
              <a:t>weight(</a:t>
            </a:r>
            <a:r>
              <a:rPr lang="en-US" altLang="ja-JP" sz="2400" b="1" i="1" dirty="0" err="1">
                <a:solidFill>
                  <a:srgbClr val="FF0000"/>
                </a:solidFill>
                <a:ea typeface="ＭＳ Ｐゴシック" pitchFamily="-112" charset="-128"/>
              </a:rPr>
              <a:t>i,j</a:t>
            </a:r>
            <a:r>
              <a:rPr lang="en-US" altLang="ja-JP" sz="2400" b="1" dirty="0">
                <a:solidFill>
                  <a:srgbClr val="FF0000"/>
                </a:solidFill>
                <a:ea typeface="ＭＳ Ｐゴシック" pitchFamily="-112" charset="-128"/>
              </a:rPr>
              <a:t>)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b="1" dirty="0">
                <a:solidFill>
                  <a:srgbClr val="FF0000"/>
                </a:solidFill>
                <a:ea typeface="ＭＳ Ｐゴシック" pitchFamily="-112" charset="-128"/>
              </a:rPr>
              <a:t>- d(</a:t>
            </a:r>
            <a:r>
              <a:rPr lang="en-US" altLang="ja-JP" sz="2400" b="1" u="sng" dirty="0">
                <a:solidFill>
                  <a:srgbClr val="FF0000"/>
                </a:solidFill>
                <a:ea typeface="ＭＳ Ｐゴシック" pitchFamily="-112" charset="-128"/>
              </a:rPr>
              <a:t>X</a:t>
            </a:r>
            <a:r>
              <a:rPr lang="en-US" altLang="ja-JP" sz="2400" b="1" i="1" baseline="-25000" dirty="0">
                <a:solidFill>
                  <a:srgbClr val="FF0000"/>
                </a:solidFill>
                <a:ea typeface="ＭＳ Ｐゴシック" pitchFamily="-112" charset="-128"/>
              </a:rPr>
              <a:t>i </a:t>
            </a:r>
            <a:r>
              <a:rPr lang="en-US" altLang="ja-JP" sz="2400" b="1" i="1" dirty="0">
                <a:solidFill>
                  <a:srgbClr val="FF0000"/>
                </a:solidFill>
                <a:ea typeface="ＭＳ Ｐゴシック" pitchFamily="-112" charset="-128"/>
              </a:rPr>
              <a:t>, </a:t>
            </a:r>
            <a:r>
              <a:rPr lang="en-US" altLang="ja-JP" sz="2400" b="1" u="sng" dirty="0" err="1">
                <a:solidFill>
                  <a:srgbClr val="FF0000"/>
                </a:solidFill>
                <a:ea typeface="ＭＳ Ｐゴシック" pitchFamily="-112" charset="-128"/>
              </a:rPr>
              <a:t>X</a:t>
            </a:r>
            <a:r>
              <a:rPr lang="en-US" altLang="ja-JP" sz="2400" b="1" i="1" baseline="-25000" dirty="0" err="1">
                <a:solidFill>
                  <a:srgbClr val="FF0000"/>
                </a:solidFill>
                <a:ea typeface="ＭＳ Ｐゴシック" pitchFamily="-112" charset="-128"/>
              </a:rPr>
              <a:t>j</a:t>
            </a:r>
            <a:r>
              <a:rPr lang="en-US" altLang="ja-JP" sz="2400" b="1" dirty="0">
                <a:solidFill>
                  <a:srgbClr val="FF0000"/>
                </a:solidFill>
                <a:ea typeface="ＭＳ Ｐゴシック" pitchFamily="-112" charset="-128"/>
              </a:rPr>
              <a:t>))</a:t>
            </a:r>
            <a:r>
              <a:rPr lang="en-US" altLang="ja-JP" sz="2400" b="1" baseline="30000" dirty="0">
                <a:solidFill>
                  <a:srgbClr val="FF0000"/>
                </a:solidFill>
                <a:ea typeface="ＭＳ Ｐゴシック" pitchFamily="-112" charset="-128"/>
              </a:rPr>
              <a:t>2</a:t>
            </a:r>
            <a:r>
              <a:rPr lang="en-US" altLang="ja-JP" sz="2400" dirty="0">
                <a:solidFill>
                  <a:srgbClr val="FF0000"/>
                </a:solidFill>
                <a:ea typeface="ＭＳ Ｐゴシック" pitchFamily="-112" charset="-128"/>
              </a:rPr>
              <a:t> </a:t>
            </a:r>
            <a:endParaRPr lang="en-US" sz="2400" dirty="0"/>
          </a:p>
          <a:p>
            <a:pPr>
              <a:spcBef>
                <a:spcPts val="200"/>
              </a:spcBef>
            </a:pPr>
            <a:r>
              <a:rPr lang="en-US" sz="2400" b="1" dirty="0" err="1"/>
              <a:t>Semimetric</a:t>
            </a:r>
            <a:r>
              <a:rPr lang="en-US" sz="2400" b="1" dirty="0"/>
              <a:t> spaces </a:t>
            </a:r>
            <a:r>
              <a:rPr lang="en-US" sz="2400" dirty="0"/>
              <a:t>just have pairwise distances defined between points in space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p>
          <a:p>
            <a:pPr>
              <a:spcBef>
                <a:spcPts val="200"/>
              </a:spcBef>
            </a:pPr>
            <a:r>
              <a:rPr lang="en-US" sz="2400" b="1" dirty="0" smtClean="0"/>
              <a:t>Vector spaces </a:t>
            </a:r>
            <a:r>
              <a:rPr lang="en-US" sz="2400" dirty="0" smtClean="0"/>
              <a:t>have Euclidean distance and scalar products</a:t>
            </a:r>
          </a:p>
          <a:p>
            <a:pPr lvl="1">
              <a:spcBef>
                <a:spcPts val="200"/>
              </a:spcBef>
            </a:pPr>
            <a:r>
              <a:rPr lang="en-US" dirty="0" smtClean="0"/>
              <a:t>Algorithms can be O(N) and these are best for clustering but for MDS O(N) methods may not be best as obvious objective function O(N</a:t>
            </a:r>
            <a:r>
              <a:rPr lang="en-US" baseline="30000" dirty="0" smtClean="0"/>
              <a:t>2</a:t>
            </a:r>
            <a:r>
              <a:rPr lang="en-US" dirty="0" smtClean="0"/>
              <a:t>)</a:t>
            </a:r>
          </a:p>
          <a:p>
            <a:pPr lvl="1">
              <a:spcBef>
                <a:spcPts val="200"/>
              </a:spcBef>
            </a:pPr>
            <a:r>
              <a:rPr lang="en-US" b="1" dirty="0" smtClean="0"/>
              <a:t>Important new algorithms needed to define O(N) versions of current O(N</a:t>
            </a:r>
            <a:r>
              <a:rPr lang="en-US" b="1" baseline="30000" dirty="0" smtClean="0"/>
              <a:t>2</a:t>
            </a:r>
            <a:r>
              <a:rPr lang="en-US" b="1" dirty="0" smtClean="0"/>
              <a:t>) </a:t>
            </a:r>
            <a:r>
              <a:rPr lang="en-US" dirty="0" smtClean="0"/>
              <a:t>– “must” work intuitively and shown in principle</a:t>
            </a:r>
          </a:p>
          <a:p>
            <a:pPr>
              <a:spcBef>
                <a:spcPts val="200"/>
              </a:spcBef>
            </a:pPr>
            <a:r>
              <a:rPr lang="en-US" sz="2400" dirty="0" smtClean="0"/>
              <a:t>Note matrix solvers all use </a:t>
            </a:r>
            <a:r>
              <a:rPr lang="en-US" sz="2400" b="1" dirty="0" smtClean="0"/>
              <a:t>conjugate gradient </a:t>
            </a:r>
            <a:r>
              <a:rPr lang="en-US" sz="2400" dirty="0" smtClean="0"/>
              <a:t>– converges in 5-100 iterations – a big gain for matrix with a million rows. This removes factor of N in time complexity</a:t>
            </a:r>
          </a:p>
          <a:p>
            <a:pPr>
              <a:spcBef>
                <a:spcPts val="200"/>
              </a:spcBef>
            </a:pPr>
            <a:r>
              <a:rPr lang="en-US" sz="2200" dirty="0" smtClean="0"/>
              <a:t>Ratio of #clusters to #points important; </a:t>
            </a:r>
            <a:r>
              <a:rPr lang="en-US" sz="2200" b="1" dirty="0" smtClean="0"/>
              <a:t>new ideas if ratio &gt;~ 0.1 </a:t>
            </a:r>
            <a:endParaRPr lang="en-US" sz="2200" b="1" dirty="0"/>
          </a:p>
        </p:txBody>
      </p:sp>
      <p:sp>
        <p:nvSpPr>
          <p:cNvPr id="6" name="Slide Number Placeholder 5"/>
          <p:cNvSpPr>
            <a:spLocks noGrp="1"/>
          </p:cNvSpPr>
          <p:nvPr>
            <p:ph type="sldNum" sz="quarter" idx="13"/>
          </p:nvPr>
        </p:nvSpPr>
        <p:spPr/>
        <p:txBody>
          <a:bodyPr/>
          <a:lstStyle/>
          <a:p>
            <a:fld id="{C4B85148-DB98-4269-ACE6-2DF49F9918C9}" type="slidenum">
              <a:rPr lang="en-US" smtClean="0"/>
              <a:pPr/>
              <a:t>38</a:t>
            </a:fld>
            <a:endParaRPr lang="en-US" dirty="0"/>
          </a:p>
        </p:txBody>
      </p:sp>
    </p:spTree>
    <p:extLst>
      <p:ext uri="{BB962C8B-B14F-4D97-AF65-F5344CB8AC3E}">
        <p14:creationId xmlns:p14="http://schemas.microsoft.com/office/powerpoint/2010/main" val="801190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20"/>
            <a:ext cx="9028252" cy="1143000"/>
          </a:xfrm>
        </p:spPr>
        <p:txBody>
          <a:bodyPr>
            <a:normAutofit/>
          </a:bodyPr>
          <a:lstStyle/>
          <a:p>
            <a:r>
              <a:rPr lang="en-US" b="1" dirty="0" smtClean="0"/>
              <a:t>When is a Graph “just” a Sparse Matrix?</a:t>
            </a:r>
            <a:endParaRPr lang="en-US" b="1" dirty="0"/>
          </a:p>
        </p:txBody>
      </p:sp>
      <p:sp>
        <p:nvSpPr>
          <p:cNvPr id="3" name="Content Placeholder 2"/>
          <p:cNvSpPr>
            <a:spLocks noGrp="1"/>
          </p:cNvSpPr>
          <p:nvPr>
            <p:ph idx="1"/>
          </p:nvPr>
        </p:nvSpPr>
        <p:spPr>
          <a:xfrm>
            <a:off x="0" y="877081"/>
            <a:ext cx="9028252" cy="5564528"/>
          </a:xfrm>
        </p:spPr>
        <p:txBody>
          <a:bodyPr>
            <a:normAutofit/>
          </a:bodyPr>
          <a:lstStyle/>
          <a:p>
            <a:r>
              <a:rPr lang="en-US" sz="2400" dirty="0" smtClean="0"/>
              <a:t>Most systems are built of connected entities which can be considered a graph</a:t>
            </a:r>
          </a:p>
          <a:p>
            <a:pPr lvl="1"/>
            <a:r>
              <a:rPr lang="en-US" dirty="0" smtClean="0"/>
              <a:t>See </a:t>
            </a:r>
            <a:r>
              <a:rPr lang="en-US" dirty="0" err="1" smtClean="0"/>
              <a:t>multigrid</a:t>
            </a:r>
            <a:r>
              <a:rPr lang="en-US" dirty="0" smtClean="0"/>
              <a:t> meshes</a:t>
            </a:r>
          </a:p>
          <a:p>
            <a:pPr lvl="1"/>
            <a:r>
              <a:rPr lang="en-US" dirty="0" smtClean="0"/>
              <a:t>Particle dynamics</a:t>
            </a:r>
          </a:p>
          <a:p>
            <a:r>
              <a:rPr lang="en-US" sz="2400" b="1" dirty="0" smtClean="0"/>
              <a:t>PageRank</a:t>
            </a:r>
            <a:r>
              <a:rPr lang="en-US" sz="2400" dirty="0" smtClean="0"/>
              <a:t> is a graph </a:t>
            </a:r>
            <a:br>
              <a:rPr lang="en-US" sz="2400" dirty="0" smtClean="0"/>
            </a:br>
            <a:r>
              <a:rPr lang="en-US" sz="2400" dirty="0" smtClean="0"/>
              <a:t>algorithm or “just” </a:t>
            </a:r>
            <a:br>
              <a:rPr lang="en-US" sz="2400" dirty="0" smtClean="0"/>
            </a:br>
            <a:r>
              <a:rPr lang="en-US" sz="2400" dirty="0" smtClean="0"/>
              <a:t>sparse matrix </a:t>
            </a:r>
            <a:br>
              <a:rPr lang="en-US" sz="2400" dirty="0" smtClean="0"/>
            </a:br>
            <a:r>
              <a:rPr lang="en-US" sz="2400" dirty="0" smtClean="0"/>
              <a:t>multiplication </a:t>
            </a:r>
            <a:br>
              <a:rPr lang="en-US" sz="2400" dirty="0" smtClean="0"/>
            </a:br>
            <a:r>
              <a:rPr lang="en-US" sz="2400" dirty="0" smtClean="0"/>
              <a:t>to implement power </a:t>
            </a:r>
            <a:br>
              <a:rPr lang="en-US" sz="2400" dirty="0" smtClean="0"/>
            </a:br>
            <a:r>
              <a:rPr lang="en-US" sz="2400" dirty="0" smtClean="0"/>
              <a:t>method of finding </a:t>
            </a:r>
            <a:br>
              <a:rPr lang="en-US" sz="2400" dirty="0" smtClean="0"/>
            </a:br>
            <a:r>
              <a:rPr lang="en-US" sz="2400" dirty="0" smtClean="0"/>
              <a:t>leading eigenvector</a:t>
            </a:r>
            <a:endParaRPr lang="en-US" sz="2400" dirty="0"/>
          </a:p>
        </p:txBody>
      </p:sp>
      <p:pic>
        <p:nvPicPr>
          <p:cNvPr id="1026" name="Picture 2" descr="http://padas.ices.utexas.edu/static/papers/sisc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8532" y="1313346"/>
            <a:ext cx="5585468" cy="523356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3"/>
          </p:nvPr>
        </p:nvSpPr>
        <p:spPr/>
        <p:txBody>
          <a:bodyPr/>
          <a:lstStyle/>
          <a:p>
            <a:fld id="{C4B85148-DB98-4269-ACE6-2DF49F9918C9}" type="slidenum">
              <a:rPr lang="en-US" smtClean="0"/>
              <a:pPr/>
              <a:t>39</a:t>
            </a:fld>
            <a:endParaRPr lang="en-US" dirty="0"/>
          </a:p>
        </p:txBody>
      </p:sp>
    </p:spTree>
    <p:extLst>
      <p:ext uri="{BB962C8B-B14F-4D97-AF65-F5344CB8AC3E}">
        <p14:creationId xmlns:p14="http://schemas.microsoft.com/office/powerpoint/2010/main" val="3307129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5" y="82404"/>
            <a:ext cx="4137814" cy="847499"/>
          </a:xfrm>
        </p:spPr>
        <p:txBody>
          <a:bodyPr>
            <a:normAutofit fontScale="90000"/>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929903"/>
            <a:ext cx="3898328" cy="5615441"/>
          </a:xfrm>
        </p:spPr>
        <p:txBody>
          <a:bodyPr>
            <a:normAutofit/>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4" name="Slide Number Placeholder 3"/>
          <p:cNvSpPr>
            <a:spLocks noGrp="1"/>
          </p:cNvSpPr>
          <p:nvPr>
            <p:ph type="sldNum" sz="quarter" idx="13"/>
          </p:nvPr>
        </p:nvSpPr>
        <p:spPr/>
        <p:txBody>
          <a:bodyPr/>
          <a:lstStyle/>
          <a:p>
            <a:fld id="{C4B85148-DB98-4269-ACE6-2DF49F9918C9}" type="slidenum">
              <a:rPr lang="en-US" smtClean="0"/>
              <a:pPr/>
              <a:t>4</a:t>
            </a:fld>
            <a:endParaRPr lang="en-US" dirty="0"/>
          </a:p>
        </p:txBody>
      </p:sp>
    </p:spTree>
    <p:extLst>
      <p:ext uri="{BB962C8B-B14F-4D97-AF65-F5344CB8AC3E}">
        <p14:creationId xmlns:p14="http://schemas.microsoft.com/office/powerpoint/2010/main" val="2942718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052277" y="0"/>
            <a:ext cx="5100113" cy="1191487"/>
          </a:xfrm>
          <a:solidFill>
            <a:schemeClr val="bg1">
              <a:lumMod val="65000"/>
            </a:schemeClr>
          </a:solidFill>
        </p:spPr>
        <p:txBody>
          <a:bodyPr>
            <a:normAutofit/>
          </a:bodyPr>
          <a:lstStyle/>
          <a:p>
            <a:pPr marL="0" indent="0">
              <a:buNone/>
            </a:pPr>
            <a:r>
              <a:rPr lang="en-US" dirty="0" smtClean="0"/>
              <a:t>“Force Diagrams” for macromolecules and Facebook</a:t>
            </a:r>
            <a:endParaRPr lang="en-US" dirty="0"/>
          </a:p>
        </p:txBody>
      </p:sp>
      <p:sp>
        <p:nvSpPr>
          <p:cNvPr id="4" name="Slide Number Placeholder 3"/>
          <p:cNvSpPr>
            <a:spLocks noGrp="1"/>
          </p:cNvSpPr>
          <p:nvPr>
            <p:ph type="sldNum" sz="quarter" idx="13"/>
          </p:nvPr>
        </p:nvSpPr>
        <p:spPr/>
        <p:txBody>
          <a:bodyPr/>
          <a:lstStyle/>
          <a:p>
            <a:fld id="{C4B85148-DB98-4269-ACE6-2DF49F9918C9}" type="slidenum">
              <a:rPr lang="en-US" smtClean="0"/>
              <a:pPr/>
              <a:t>40</a:t>
            </a:fld>
            <a:endParaRPr lang="en-US" dirty="0"/>
          </a:p>
        </p:txBody>
      </p:sp>
    </p:spTree>
    <p:extLst>
      <p:ext uri="{BB962C8B-B14F-4D97-AF65-F5344CB8AC3E}">
        <p14:creationId xmlns:p14="http://schemas.microsoft.com/office/powerpoint/2010/main" val="3276864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2274"/>
          </a:xfrm>
        </p:spPr>
        <p:txBody>
          <a:bodyPr/>
          <a:lstStyle/>
          <a:p>
            <a:r>
              <a:rPr lang="en-US" b="1" dirty="0" smtClean="0"/>
              <a:t>Algorithm Challenges</a:t>
            </a:r>
            <a:endParaRPr lang="en-US" b="1" dirty="0"/>
          </a:p>
        </p:txBody>
      </p:sp>
      <p:sp>
        <p:nvSpPr>
          <p:cNvPr id="3" name="Content Placeholder 2"/>
          <p:cNvSpPr>
            <a:spLocks noGrp="1"/>
          </p:cNvSpPr>
          <p:nvPr>
            <p:ph idx="1"/>
          </p:nvPr>
        </p:nvSpPr>
        <p:spPr>
          <a:xfrm>
            <a:off x="0" y="774312"/>
            <a:ext cx="9144000" cy="5836090"/>
          </a:xfrm>
        </p:spPr>
        <p:txBody>
          <a:bodyPr>
            <a:normAutofit/>
          </a:bodyPr>
          <a:lstStyle/>
          <a:p>
            <a:r>
              <a:rPr lang="en-US" dirty="0"/>
              <a:t>See </a:t>
            </a:r>
            <a:r>
              <a:rPr lang="en-US" b="1" dirty="0"/>
              <a:t>NRC Massive Data Analysis</a:t>
            </a:r>
            <a:r>
              <a:rPr lang="en-US" dirty="0"/>
              <a:t> </a:t>
            </a:r>
            <a:r>
              <a:rPr lang="en-US" dirty="0" smtClean="0"/>
              <a:t>report</a:t>
            </a:r>
          </a:p>
          <a:p>
            <a:r>
              <a:rPr lang="en-US" b="1" dirty="0" smtClean="0"/>
              <a:t>O(N) algorithms </a:t>
            </a:r>
            <a:r>
              <a:rPr lang="en-US" dirty="0" smtClean="0"/>
              <a:t>for O(N</a:t>
            </a:r>
            <a:r>
              <a:rPr lang="en-US" baseline="30000" dirty="0" smtClean="0"/>
              <a:t>2</a:t>
            </a:r>
            <a:r>
              <a:rPr lang="en-US" dirty="0" smtClean="0"/>
              <a:t>) problems </a:t>
            </a:r>
          </a:p>
          <a:p>
            <a:r>
              <a:rPr lang="en-US" dirty="0" smtClean="0"/>
              <a:t>Parallelizing </a:t>
            </a:r>
            <a:r>
              <a:rPr lang="en-US" b="1" dirty="0" smtClean="0"/>
              <a:t>Stochastic Gradient Descent</a:t>
            </a:r>
          </a:p>
          <a:p>
            <a:r>
              <a:rPr lang="en-US" b="1" dirty="0" smtClean="0"/>
              <a:t>Streaming data algorithms </a:t>
            </a:r>
            <a:r>
              <a:rPr lang="en-US" dirty="0" smtClean="0"/>
              <a:t>– balance and interplay between batch methods (most time consuming) and interpolative streaming methods</a:t>
            </a:r>
          </a:p>
          <a:p>
            <a:r>
              <a:rPr lang="en-US" b="1" dirty="0" smtClean="0"/>
              <a:t>Graph</a:t>
            </a:r>
            <a:r>
              <a:rPr lang="en-US" dirty="0" smtClean="0"/>
              <a:t> algorithms</a:t>
            </a:r>
          </a:p>
          <a:p>
            <a:r>
              <a:rPr lang="en-US" dirty="0" smtClean="0"/>
              <a:t>Machine Learning Community uses </a:t>
            </a:r>
            <a:r>
              <a:rPr lang="en-US" b="1" dirty="0" smtClean="0"/>
              <a:t>parameter servers</a:t>
            </a:r>
            <a:r>
              <a:rPr lang="en-US" dirty="0" smtClean="0"/>
              <a:t>; Parallel Computing (MPI) would not recommend this?</a:t>
            </a:r>
          </a:p>
          <a:p>
            <a:pPr lvl="1"/>
            <a:r>
              <a:rPr lang="en-US" dirty="0" smtClean="0"/>
              <a:t>Is classic distributed model for “parameter service” better?</a:t>
            </a:r>
          </a:p>
          <a:p>
            <a:r>
              <a:rPr lang="en-US" dirty="0" smtClean="0"/>
              <a:t>Apply </a:t>
            </a:r>
            <a:r>
              <a:rPr lang="en-US" b="1" dirty="0" smtClean="0"/>
              <a:t>best of parallel computing </a:t>
            </a:r>
            <a:r>
              <a:rPr lang="en-US" dirty="0" smtClean="0"/>
              <a:t>– communication and load balancing – to </a:t>
            </a:r>
            <a:r>
              <a:rPr lang="en-US" b="1" dirty="0" err="1" smtClean="0"/>
              <a:t>Giraph</a:t>
            </a:r>
            <a:r>
              <a:rPr lang="en-US" b="1" dirty="0" smtClean="0"/>
              <a:t>/Hadoop/Spark</a:t>
            </a:r>
          </a:p>
          <a:p>
            <a:r>
              <a:rPr lang="en-US" dirty="0" smtClean="0"/>
              <a:t>Are data analytics sparse?; </a:t>
            </a:r>
            <a:r>
              <a:rPr lang="en-US" b="1" dirty="0" smtClean="0"/>
              <a:t>many cases are full matrices</a:t>
            </a:r>
          </a:p>
          <a:p>
            <a:r>
              <a:rPr lang="en-US" dirty="0" smtClean="0"/>
              <a:t>BTW Need </a:t>
            </a:r>
            <a:r>
              <a:rPr lang="en-US" b="1" dirty="0" smtClean="0"/>
              <a:t>Java Grande – </a:t>
            </a:r>
            <a:r>
              <a:rPr lang="en-US" dirty="0" smtClean="0"/>
              <a:t>Some C++ but Java most popular in ABDS, with Python, </a:t>
            </a:r>
            <a:r>
              <a:rPr lang="en-US" dirty="0" err="1" smtClean="0"/>
              <a:t>Erlang</a:t>
            </a:r>
            <a:r>
              <a:rPr lang="en-US" dirty="0" smtClean="0"/>
              <a:t>, Go, Scala (compiles to JVM) …..</a:t>
            </a:r>
          </a:p>
          <a:p>
            <a:endParaRPr lang="en-US" dirty="0"/>
          </a:p>
        </p:txBody>
      </p:sp>
      <p:sp>
        <p:nvSpPr>
          <p:cNvPr id="5" name="Slide Number Placeholder 4"/>
          <p:cNvSpPr>
            <a:spLocks noGrp="1"/>
          </p:cNvSpPr>
          <p:nvPr>
            <p:ph type="sldNum" sz="quarter" idx="13"/>
          </p:nvPr>
        </p:nvSpPr>
        <p:spPr/>
        <p:txBody>
          <a:bodyPr/>
          <a:lstStyle/>
          <a:p>
            <a:fld id="{C4B85148-DB98-4269-ACE6-2DF49F9918C9}" type="slidenum">
              <a:rPr lang="en-US" smtClean="0"/>
              <a:pPr/>
              <a:t>41</a:t>
            </a:fld>
            <a:endParaRPr lang="en-US" dirty="0"/>
          </a:p>
        </p:txBody>
      </p:sp>
    </p:spTree>
    <p:extLst>
      <p:ext uri="{BB962C8B-B14F-4D97-AF65-F5344CB8AC3E}">
        <p14:creationId xmlns:p14="http://schemas.microsoft.com/office/powerpoint/2010/main" val="544561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t>Benchmark Suite in spirit of NAS Parallel Benchmarks or Berkeley Dwarfs</a:t>
            </a:r>
            <a:endParaRPr lang="en-US" b="1" dirty="0"/>
          </a:p>
        </p:txBody>
      </p:sp>
      <p:sp>
        <p:nvSpPr>
          <p:cNvPr id="5" name="Slide Number Placeholder 4"/>
          <p:cNvSpPr>
            <a:spLocks noGrp="1"/>
          </p:cNvSpPr>
          <p:nvPr>
            <p:ph type="sldNum" sz="quarter" idx="12"/>
          </p:nvPr>
        </p:nvSpPr>
        <p:spPr/>
        <p:txBody>
          <a:bodyPr/>
          <a:lstStyle/>
          <a:p>
            <a:fld id="{29CB78FB-1415-9B4D-996E-11F146E2B0ED}" type="slidenum">
              <a:rPr lang="en-US" smtClean="0"/>
              <a:t>42</a:t>
            </a:fld>
            <a:endParaRPr lang="en-US"/>
          </a:p>
        </p:txBody>
      </p:sp>
    </p:spTree>
    <p:extLst>
      <p:ext uri="{BB962C8B-B14F-4D97-AF65-F5344CB8AC3E}">
        <p14:creationId xmlns:p14="http://schemas.microsoft.com/office/powerpoint/2010/main" val="8107447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8453"/>
            <a:ext cx="9143998" cy="792162"/>
          </a:xfrm>
        </p:spPr>
        <p:txBody>
          <a:bodyPr>
            <a:normAutofit/>
          </a:bodyPr>
          <a:lstStyle/>
          <a:p>
            <a:r>
              <a:rPr lang="en-US" sz="3600" b="1" dirty="0" smtClean="0"/>
              <a:t>Benchmarks across Facets</a:t>
            </a:r>
            <a:endParaRPr lang="en-US" sz="3600" b="1" dirty="0"/>
          </a:p>
        </p:txBody>
      </p:sp>
      <p:sp>
        <p:nvSpPr>
          <p:cNvPr id="3" name="Content Placeholder 2"/>
          <p:cNvSpPr>
            <a:spLocks noGrp="1"/>
          </p:cNvSpPr>
          <p:nvPr>
            <p:ph idx="1"/>
          </p:nvPr>
        </p:nvSpPr>
        <p:spPr>
          <a:xfrm>
            <a:off x="0" y="641990"/>
            <a:ext cx="9144000" cy="6037385"/>
          </a:xfrm>
        </p:spPr>
        <p:txBody>
          <a:bodyPr>
            <a:normAutofit/>
          </a:bodyPr>
          <a:lstStyle/>
          <a:p>
            <a:r>
              <a:rPr lang="en-US" sz="2400" b="1" dirty="0" smtClean="0"/>
              <a:t>Classic Database: </a:t>
            </a:r>
            <a:r>
              <a:rPr lang="en-US" sz="2400" dirty="0" smtClean="0"/>
              <a:t>TPC benchmarks</a:t>
            </a:r>
          </a:p>
          <a:p>
            <a:r>
              <a:rPr lang="en-US" sz="2400" b="1" dirty="0" smtClean="0"/>
              <a:t>NoSQL Data systems: </a:t>
            </a:r>
            <a:r>
              <a:rPr lang="en-US" sz="2400" dirty="0" smtClean="0"/>
              <a:t>store, index, query (e.g. on Tweets)</a:t>
            </a:r>
          </a:p>
          <a:p>
            <a:r>
              <a:rPr lang="en-US" sz="2400" b="1" dirty="0" smtClean="0"/>
              <a:t>Hard core commercial: </a:t>
            </a:r>
            <a:r>
              <a:rPr lang="en-US" sz="2400" dirty="0" smtClean="0"/>
              <a:t>Web</a:t>
            </a:r>
            <a:r>
              <a:rPr lang="en-US" sz="2400" b="1" dirty="0" smtClean="0"/>
              <a:t> </a:t>
            </a:r>
            <a:r>
              <a:rPr lang="en-US" sz="2400" dirty="0" smtClean="0"/>
              <a:t>Search, Collaborative Filtering (different structure and defer to Google!)</a:t>
            </a:r>
          </a:p>
          <a:p>
            <a:r>
              <a:rPr lang="en-US" sz="2400" b="1" dirty="0" smtClean="0"/>
              <a:t>Streaming: </a:t>
            </a:r>
            <a:r>
              <a:rPr lang="en-US" sz="2400" dirty="0" smtClean="0"/>
              <a:t>Gather in Pub-Sub(Kafka) + Process (Apache Storm) solution (e.g. gather tweets, Internet of Things)</a:t>
            </a:r>
          </a:p>
          <a:p>
            <a:r>
              <a:rPr lang="en-US" sz="2400" b="1" dirty="0" smtClean="0"/>
              <a:t>Pleasingly parallel (Local Analytics): </a:t>
            </a:r>
            <a:r>
              <a:rPr lang="en-US" sz="2400" dirty="0" smtClean="0"/>
              <a:t>as in initial  steps of LHC, Astronomy, Pathology, </a:t>
            </a:r>
            <a:r>
              <a:rPr lang="en-US" sz="2400" dirty="0" err="1" smtClean="0"/>
              <a:t>Bioimaging</a:t>
            </a:r>
            <a:r>
              <a:rPr lang="en-US" sz="2400" dirty="0" smtClean="0"/>
              <a:t> (differ in type of data analysis)</a:t>
            </a:r>
          </a:p>
          <a:p>
            <a:r>
              <a:rPr lang="en-US" sz="2400" b="1" dirty="0" smtClean="0"/>
              <a:t>“Global” Analytics: </a:t>
            </a:r>
            <a:r>
              <a:rPr lang="en-US" sz="2400" dirty="0" smtClean="0"/>
              <a:t>Deep Learning, SVM, Clustering, Multidimensional Scaling, </a:t>
            </a:r>
            <a:r>
              <a:rPr lang="en-US" sz="2400" b="1" dirty="0" smtClean="0"/>
              <a:t>Graph</a:t>
            </a:r>
            <a:r>
              <a:rPr lang="en-US" sz="2400" dirty="0" smtClean="0"/>
              <a:t> Community </a:t>
            </a:r>
            <a:r>
              <a:rPr lang="en-US" sz="2400" dirty="0"/>
              <a:t>finding (~Clustering) to </a:t>
            </a:r>
            <a:r>
              <a:rPr lang="en-US" sz="2400" dirty="0" smtClean="0"/>
              <a:t>Shortest Path (? Shared memory) </a:t>
            </a:r>
          </a:p>
          <a:p>
            <a:r>
              <a:rPr lang="en-US" sz="2400" b="1" dirty="0" smtClean="0"/>
              <a:t>Workflow</a:t>
            </a:r>
            <a:r>
              <a:rPr lang="en-US" sz="2400" dirty="0" smtClean="0"/>
              <a:t> linking above</a:t>
            </a:r>
          </a:p>
          <a:p>
            <a:endParaRPr lang="en-US" sz="2400" dirty="0"/>
          </a:p>
        </p:txBody>
      </p:sp>
      <p:sp>
        <p:nvSpPr>
          <p:cNvPr id="5" name="Slide Number Placeholder 4"/>
          <p:cNvSpPr>
            <a:spLocks noGrp="1"/>
          </p:cNvSpPr>
          <p:nvPr>
            <p:ph type="sldNum" sz="quarter" idx="13"/>
          </p:nvPr>
        </p:nvSpPr>
        <p:spPr/>
        <p:txBody>
          <a:bodyPr/>
          <a:lstStyle/>
          <a:p>
            <a:fld id="{C4B85148-DB98-4269-ACE6-2DF49F9918C9}" type="slidenum">
              <a:rPr lang="en-US" smtClean="0"/>
              <a:pPr/>
              <a:t>43</a:t>
            </a:fld>
            <a:endParaRPr lang="en-US" dirty="0"/>
          </a:p>
        </p:txBody>
      </p:sp>
    </p:spTree>
    <p:extLst>
      <p:ext uri="{BB962C8B-B14F-4D97-AF65-F5344CB8AC3E}">
        <p14:creationId xmlns:p14="http://schemas.microsoft.com/office/powerpoint/2010/main" val="269609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smtClean="0">
                <a:latin typeface="+mn-lt"/>
              </a:rPr>
              <a:t>51 Detailed Use Cases: </a:t>
            </a:r>
            <a:r>
              <a:rPr lang="en-US" sz="2400" b="1" dirty="0" smtClean="0">
                <a:latin typeface="+mn-lt"/>
              </a:rPr>
              <a:t>Contributed July-September 2013</a:t>
            </a:r>
            <a:br>
              <a:rPr lang="en-US" sz="2400" b="1" dirty="0" smtClean="0">
                <a:latin typeface="+mn-lt"/>
              </a:rPr>
            </a:br>
            <a:r>
              <a:rPr lang="en-US" sz="2400" b="1" dirty="0" smtClean="0">
                <a:latin typeface="+mn-lt"/>
              </a:rPr>
              <a:t>Covers goals, data features such as 3 V’s, software, hardware</a:t>
            </a:r>
            <a:endParaRPr lang="en-US" sz="24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600" u="sng" dirty="0">
                <a:solidFill>
                  <a:srgbClr val="0070C0"/>
                </a:solidFill>
                <a:hlinkClick r:id="rId3"/>
              </a:rPr>
              <a:t>http://bigdatawg.nist.gov/usecases.php</a:t>
            </a:r>
            <a:endParaRPr lang="en-US" sz="1600" u="sng" dirty="0">
              <a:solidFill>
                <a:srgbClr val="0070C0"/>
              </a:solidFill>
            </a:endParaRPr>
          </a:p>
          <a:p>
            <a:r>
              <a:rPr lang="en-US" sz="1600" dirty="0">
                <a:hlinkClick r:id="rId4"/>
              </a:rPr>
              <a:t>https://</a:t>
            </a:r>
            <a:r>
              <a:rPr lang="en-US" sz="1600" dirty="0" smtClean="0">
                <a:hlinkClick r:id="rId4"/>
              </a:rPr>
              <a:t>bigdatacoursespring2014.appspot.com/course</a:t>
            </a:r>
            <a:r>
              <a:rPr lang="en-US" sz="1600" dirty="0" smtClean="0"/>
              <a:t> (Section 5)</a:t>
            </a:r>
          </a:p>
          <a:p>
            <a:r>
              <a:rPr lang="en-US" sz="1600" b="1" dirty="0" smtClean="0"/>
              <a:t>Government Operation(4): </a:t>
            </a:r>
            <a:r>
              <a:rPr lang="en-US" sz="1600" dirty="0"/>
              <a:t>National Archives and Records </a:t>
            </a:r>
            <a:r>
              <a:rPr lang="en-US" sz="1600" dirty="0" smtClean="0"/>
              <a:t>Administration, Census Bureau</a:t>
            </a:r>
          </a:p>
          <a:p>
            <a:r>
              <a:rPr lang="en-US" sz="1600" b="1" dirty="0" smtClean="0"/>
              <a:t>Commercial(8): </a:t>
            </a:r>
            <a:r>
              <a:rPr lang="en-US" sz="1600" dirty="0" smtClean="0"/>
              <a:t>Finance in Cloud, Cloud Backup, </a:t>
            </a:r>
            <a:r>
              <a:rPr lang="en-US" sz="1600" dirty="0" err="1" smtClean="0"/>
              <a:t>Mendeley</a:t>
            </a:r>
            <a:r>
              <a:rPr lang="en-US" sz="1600" dirty="0" smtClean="0"/>
              <a:t> (Citations), Netflix, Web Search, Digital Materials, Cargo shipping (as in UPS)</a:t>
            </a:r>
          </a:p>
          <a:p>
            <a:r>
              <a:rPr lang="en-US" sz="1600" b="1" dirty="0" smtClean="0"/>
              <a:t>Defense(3): </a:t>
            </a:r>
            <a:r>
              <a:rPr lang="en-US" sz="1600" dirty="0" smtClean="0"/>
              <a:t>Sensors, Image surveillance, Situation Assessment</a:t>
            </a:r>
          </a:p>
          <a:p>
            <a:r>
              <a:rPr lang="en-US" sz="1600" b="1" dirty="0" smtClean="0"/>
              <a:t>Healthcare and Life Sciences(10): </a:t>
            </a:r>
            <a:r>
              <a:rPr lang="en-US" sz="1600" dirty="0" smtClean="0"/>
              <a:t>Medical records, Graph and Probabilistic analysis, Pathology, </a:t>
            </a:r>
            <a:r>
              <a:rPr lang="en-US" sz="1600" dirty="0" err="1" smtClean="0"/>
              <a:t>Bioimaging</a:t>
            </a:r>
            <a:r>
              <a:rPr lang="en-US" sz="1600" dirty="0" smtClean="0"/>
              <a:t>, Genomics, Epidemiology, People Activity models, Biodiversity</a:t>
            </a:r>
          </a:p>
          <a:p>
            <a:r>
              <a:rPr lang="en-US" sz="1600" b="1" dirty="0"/>
              <a:t>Deep Learning and Social </a:t>
            </a:r>
            <a:r>
              <a:rPr lang="en-US" sz="1600" b="1" dirty="0" smtClean="0"/>
              <a:t>Media(6): </a:t>
            </a:r>
            <a:r>
              <a:rPr lang="en-US" sz="1600" dirty="0" smtClean="0"/>
              <a:t>Driving Car, </a:t>
            </a:r>
            <a:r>
              <a:rPr lang="en-US" sz="1600" dirty="0" err="1" smtClean="0"/>
              <a:t>Geolocate</a:t>
            </a:r>
            <a:r>
              <a:rPr lang="en-US" sz="1600" dirty="0" smtClean="0"/>
              <a:t> images/cameras, Twitter, Crowd Sourcing, Network Science, NIST benchmark datasets</a:t>
            </a:r>
          </a:p>
          <a:p>
            <a:r>
              <a:rPr lang="en-US" sz="1600" b="1" dirty="0"/>
              <a:t>The Ecosystem for </a:t>
            </a:r>
            <a:r>
              <a:rPr lang="en-US" sz="1600" b="1" dirty="0" smtClean="0"/>
              <a:t>Research(4): </a:t>
            </a:r>
            <a:r>
              <a:rPr lang="en-US" sz="1600" dirty="0" smtClean="0"/>
              <a:t>Metadata, Collaboration, Language Translation, Light source experiments</a:t>
            </a:r>
          </a:p>
          <a:p>
            <a:r>
              <a:rPr lang="en-US" sz="1600" b="1" dirty="0"/>
              <a:t>Astronomy and </a:t>
            </a:r>
            <a:r>
              <a:rPr lang="en-US" sz="1600" b="1" dirty="0" smtClean="0"/>
              <a:t>Physics(5): </a:t>
            </a:r>
            <a:r>
              <a:rPr lang="en-US" sz="1600" dirty="0" smtClean="0"/>
              <a:t>Sky Surveys including comparison to simulation, Large Hadron Collider at CERN, Belle Accelerator II in Japan</a:t>
            </a:r>
          </a:p>
          <a:p>
            <a:r>
              <a:rPr lang="en-US" sz="1600" b="1" dirty="0" smtClean="0"/>
              <a:t>Earth</a:t>
            </a:r>
            <a:r>
              <a:rPr lang="en-US" sz="1600" b="1" dirty="0"/>
              <a:t>, Environmental and Polar </a:t>
            </a:r>
            <a:r>
              <a:rPr lang="en-US" sz="1600" b="1" dirty="0" smtClean="0"/>
              <a:t>Science(10): </a:t>
            </a:r>
            <a:r>
              <a:rPr lang="en-US" sz="1600" dirty="0" smtClean="0"/>
              <a:t>Radar Scattering in Atmosphere, Earthquake, Ocean, Earth Observation, Ice sheet Radar scattering, Earth radar mapping, Climate simulation datasets, Atmospheric </a:t>
            </a:r>
            <a:r>
              <a:rPr lang="en-US" sz="1600" dirty="0"/>
              <a:t>turbulence identification, Subsurface </a:t>
            </a:r>
            <a:r>
              <a:rPr lang="en-US" sz="1600" dirty="0" smtClean="0"/>
              <a:t>Biogeochemistry (microbes </a:t>
            </a:r>
            <a:r>
              <a:rPr lang="en-US" sz="1600" dirty="0"/>
              <a:t>to watersheds), AmeriFlux and FLUXNET </a:t>
            </a:r>
            <a:r>
              <a:rPr lang="en-US" sz="1600" dirty="0" smtClean="0"/>
              <a:t>gas sensors</a:t>
            </a:r>
          </a:p>
          <a:p>
            <a:r>
              <a:rPr lang="en-US" sz="1600" b="1" dirty="0" smtClean="0"/>
              <a:t>                  Energy(1</a:t>
            </a:r>
            <a:r>
              <a:rPr lang="en-US" sz="1600" b="1" dirty="0" smtClean="0"/>
              <a:t>): </a:t>
            </a:r>
            <a:r>
              <a:rPr lang="en-US" sz="1600" dirty="0" smtClean="0"/>
              <a:t>Smart grid</a:t>
            </a:r>
          </a:p>
          <a:p>
            <a:pPr marL="0" indent="0">
              <a:buNone/>
            </a:pPr>
            <a:endParaRPr lang="en-US" sz="1600" dirty="0"/>
          </a:p>
        </p:txBody>
      </p:sp>
      <p:sp>
        <p:nvSpPr>
          <p:cNvPr id="4" name="TextBox 3"/>
          <p:cNvSpPr txBox="1"/>
          <p:nvPr/>
        </p:nvSpPr>
        <p:spPr>
          <a:xfrm>
            <a:off x="4683247" y="829955"/>
            <a:ext cx="4460751" cy="707886"/>
          </a:xfrm>
          <a:prstGeom prst="rect">
            <a:avLst/>
          </a:prstGeom>
          <a:noFill/>
        </p:spPr>
        <p:txBody>
          <a:bodyPr wrap="square" rtlCol="0">
            <a:spAutoFit/>
          </a:bodyPr>
          <a:lstStyle/>
          <a:p>
            <a:r>
              <a:rPr lang="en-US" sz="2000" dirty="0" smtClean="0">
                <a:solidFill>
                  <a:srgbClr val="0070C0"/>
                </a:solidFill>
                <a:cs typeface="Times New Roman" panose="02020603050405020304" pitchFamily="18" charset="0"/>
              </a:rPr>
              <a:t>26 Features for each use case</a:t>
            </a:r>
          </a:p>
          <a:p>
            <a:r>
              <a:rPr lang="en-US" sz="2000" dirty="0" smtClean="0">
                <a:solidFill>
                  <a:srgbClr val="0070C0"/>
                </a:solidFill>
                <a:cs typeface="Times New Roman" panose="02020603050405020304" pitchFamily="18" charset="0"/>
              </a:rPr>
              <a:t>                         Biased to science</a:t>
            </a:r>
            <a:endParaRPr lang="en-US" sz="2000" dirty="0">
              <a:solidFill>
                <a:srgbClr val="0070C0"/>
              </a:solidFill>
              <a:cs typeface="Times New Roman" panose="02020603050405020304" pitchFamily="18" charset="0"/>
            </a:endParaRPr>
          </a:p>
        </p:txBody>
      </p:sp>
      <p:sp>
        <p:nvSpPr>
          <p:cNvPr id="7" name="Slide Number Placeholder 6"/>
          <p:cNvSpPr>
            <a:spLocks noGrp="1"/>
          </p:cNvSpPr>
          <p:nvPr>
            <p:ph type="sldNum" sz="quarter" idx="13"/>
          </p:nvPr>
        </p:nvSpPr>
        <p:spPr/>
        <p:txBody>
          <a:bodyPr/>
          <a:lstStyle/>
          <a:p>
            <a:fld id="{C4B85148-DB98-4269-ACE6-2DF49F9918C9}" type="slidenum">
              <a:rPr lang="en-US" smtClean="0"/>
              <a:pPr/>
              <a:t>5</a:t>
            </a:fld>
            <a:endParaRPr lang="en-US" dirty="0"/>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87"/>
            <a:ext cx="8229600" cy="847152"/>
          </a:xfrm>
        </p:spPr>
        <p:txBody>
          <a:bodyPr>
            <a:normAutofit/>
          </a:bodyPr>
          <a:lstStyle/>
          <a:p>
            <a:r>
              <a:rPr lang="en-US" sz="3600" b="1" dirty="0"/>
              <a:t>Features of 51 Use Cases I</a:t>
            </a:r>
            <a:endParaRPr lang="en-US" sz="3600" dirty="0"/>
          </a:p>
        </p:txBody>
      </p:sp>
      <p:sp>
        <p:nvSpPr>
          <p:cNvPr id="3" name="Content Placeholder 2"/>
          <p:cNvSpPr>
            <a:spLocks noGrp="1"/>
          </p:cNvSpPr>
          <p:nvPr>
            <p:ph idx="1"/>
          </p:nvPr>
        </p:nvSpPr>
        <p:spPr>
          <a:xfrm>
            <a:off x="0" y="837100"/>
            <a:ext cx="9060179" cy="5874005"/>
          </a:xfrm>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a:t>
            </a:r>
            <a:r>
              <a:rPr lang="en-US" sz="2200" dirty="0" err="1"/>
              <a:t>MapReduce</a:t>
            </a:r>
            <a:r>
              <a:rPr lang="en-US" sz="2200" dirty="0"/>
              <a:t>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a:t>
            </a:r>
            <a:r>
              <a:rPr lang="en-US" sz="2200" dirty="0" err="1"/>
              <a:t>MapReduce</a:t>
            </a:r>
            <a:r>
              <a:rPr lang="en-US" sz="2200" dirty="0"/>
              <a:t> or MPI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smtClean="0">
                <a:solidFill>
                  <a:srgbClr val="CC00FF"/>
                </a:solidFill>
              </a:rPr>
              <a:t>Streaming or DDDAS </a:t>
            </a:r>
            <a:r>
              <a:rPr lang="en-US" sz="2200" b="1" dirty="0">
                <a:solidFill>
                  <a:srgbClr val="CC00FF"/>
                </a:solidFill>
              </a:rPr>
              <a:t>(41) </a:t>
            </a:r>
            <a:r>
              <a:rPr lang="en-US" sz="2200" dirty="0" smtClean="0"/>
              <a:t>data </a:t>
            </a:r>
            <a:r>
              <a:rPr lang="en-US" sz="2200" dirty="0"/>
              <a:t>comes in incrementally and is processed this </a:t>
            </a:r>
            <a:r>
              <a:rPr lang="en-US" sz="2200" dirty="0" smtClean="0"/>
              <a:t>way. Area I expect a lot of progress</a:t>
            </a:r>
            <a:endParaRPr lang="en-US" sz="2200" dirty="0"/>
          </a:p>
          <a:p>
            <a:r>
              <a:rPr lang="en-US" sz="2200" b="1" dirty="0" smtClean="0">
                <a:solidFill>
                  <a:srgbClr val="CC00FF"/>
                </a:solidFill>
              </a:rPr>
              <a:t>Classify (30</a:t>
            </a:r>
            <a:r>
              <a:rPr lang="en-US" sz="2200" b="1" dirty="0">
                <a:solidFill>
                  <a:srgbClr val="CC00FF"/>
                </a:solidFill>
              </a:rPr>
              <a:t>) </a:t>
            </a:r>
            <a:r>
              <a:rPr lang="en-US" sz="2200" dirty="0"/>
              <a:t>Classification: divide data into categories</a:t>
            </a:r>
          </a:p>
          <a:p>
            <a:r>
              <a:rPr lang="en-US" sz="2200" b="1" dirty="0">
                <a:solidFill>
                  <a:srgbClr val="CC00FF"/>
                </a:solidFill>
              </a:rPr>
              <a:t>S/Q (12) </a:t>
            </a:r>
            <a:r>
              <a:rPr lang="en-US" sz="2200" dirty="0"/>
              <a:t>Index, Search and Query</a:t>
            </a:r>
          </a:p>
        </p:txBody>
      </p:sp>
      <p:sp>
        <p:nvSpPr>
          <p:cNvPr id="6" name="Slide Number Placeholder 5"/>
          <p:cNvSpPr>
            <a:spLocks noGrp="1"/>
          </p:cNvSpPr>
          <p:nvPr>
            <p:ph type="sldNum" sz="quarter" idx="13"/>
          </p:nvPr>
        </p:nvSpPr>
        <p:spPr/>
        <p:txBody>
          <a:bodyPr/>
          <a:lstStyle/>
          <a:p>
            <a:fld id="{C4B85148-DB98-4269-ACE6-2DF49F9918C9}" type="slidenum">
              <a:rPr lang="en-US" smtClean="0"/>
              <a:pPr/>
              <a:t>6</a:t>
            </a:fld>
            <a:endParaRPr lang="en-US" dirty="0"/>
          </a:p>
        </p:txBody>
      </p:sp>
    </p:spTree>
    <p:extLst>
      <p:ext uri="{BB962C8B-B14F-4D97-AF65-F5344CB8AC3E}">
        <p14:creationId xmlns:p14="http://schemas.microsoft.com/office/powerpoint/2010/main" val="107843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41"/>
            <a:ext cx="8229600" cy="856579"/>
          </a:xfrm>
        </p:spPr>
        <p:txBody>
          <a:bodyPr>
            <a:normAutofit/>
          </a:bodyPr>
          <a:lstStyle/>
          <a:p>
            <a:r>
              <a:rPr lang="en-US" b="1" dirty="0"/>
              <a:t>Features of 51 Use Cases </a:t>
            </a:r>
            <a:r>
              <a:rPr lang="en-US" b="1" dirty="0" smtClean="0"/>
              <a:t>II</a:t>
            </a:r>
            <a:endParaRPr lang="en-US" dirty="0"/>
          </a:p>
        </p:txBody>
      </p:sp>
      <p:sp>
        <p:nvSpPr>
          <p:cNvPr id="3" name="Content Placeholder 2"/>
          <p:cNvSpPr>
            <a:spLocks noGrp="1"/>
          </p:cNvSpPr>
          <p:nvPr>
            <p:ph idx="1"/>
          </p:nvPr>
        </p:nvSpPr>
        <p:spPr>
          <a:xfrm>
            <a:off x="0" y="687842"/>
            <a:ext cx="9144000" cy="5877928"/>
          </a:xfrm>
        </p:spPr>
        <p:txBody>
          <a:bodyPr>
            <a:noAutofit/>
          </a:bodyPr>
          <a:lstStyle/>
          <a:p>
            <a:r>
              <a:rPr lang="en-US" sz="2100" b="1" dirty="0">
                <a:solidFill>
                  <a:srgbClr val="CC00FF"/>
                </a:solidFill>
              </a:rPr>
              <a:t>CF (4) </a:t>
            </a:r>
            <a:r>
              <a:rPr lang="en-US" sz="2100" dirty="0"/>
              <a:t>Collaborative Filtering for recommender engines</a:t>
            </a:r>
          </a:p>
          <a:p>
            <a:r>
              <a:rPr lang="en-US" sz="2100" b="1" dirty="0">
                <a:solidFill>
                  <a:srgbClr val="CC00FF"/>
                </a:solidFill>
              </a:rPr>
              <a:t>LML (36) Local Machine Learning </a:t>
            </a:r>
            <a:r>
              <a:rPr lang="en-US" sz="2100" b="1" dirty="0"/>
              <a:t>(</a:t>
            </a:r>
            <a:r>
              <a:rPr lang="en-US" sz="2100" dirty="0" smtClean="0"/>
              <a:t>Independent </a:t>
            </a:r>
            <a:r>
              <a:rPr lang="en-US" sz="2100" dirty="0"/>
              <a:t>for each parallel entity) – application could have GML as well</a:t>
            </a:r>
          </a:p>
          <a:p>
            <a:r>
              <a:rPr lang="en-US" sz="2100" b="1" dirty="0">
                <a:solidFill>
                  <a:srgbClr val="CC00FF"/>
                </a:solidFill>
              </a:rPr>
              <a:t>GML (23) Global Machine Learning: </a:t>
            </a:r>
            <a:r>
              <a:rPr lang="en-US" sz="2100" dirty="0"/>
              <a:t>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a:t>
            </a:r>
            <a:r>
              <a:rPr lang="en-US" sz="1800" dirty="0" err="1"/>
              <a:t>Exascale</a:t>
            </a:r>
            <a:r>
              <a:rPr lang="en-US" sz="1800" dirty="0"/>
              <a:t> Global Optimization with scalable parallel algorithm</a:t>
            </a:r>
          </a:p>
          <a:p>
            <a:r>
              <a:rPr lang="en-US" sz="2100" b="1" dirty="0">
                <a:solidFill>
                  <a:srgbClr val="CC00FF"/>
                </a:solidFill>
              </a:rPr>
              <a:t>Workflow (51) </a:t>
            </a:r>
            <a:r>
              <a:rPr lang="en-US" sz="2100" dirty="0"/>
              <a:t>Universal </a:t>
            </a:r>
          </a:p>
          <a:p>
            <a:r>
              <a:rPr lang="en-US" sz="2100" b="1" dirty="0">
                <a:solidFill>
                  <a:srgbClr val="CC00FF"/>
                </a:solidFill>
              </a:rPr>
              <a:t>GIS (16) </a:t>
            </a:r>
            <a:r>
              <a:rPr lang="en-US" sz="2100" dirty="0"/>
              <a:t>Geotagged data and often displayed in ESRI, Microsoft Virtual Earth, Google Earth, </a:t>
            </a:r>
            <a:r>
              <a:rPr lang="en-US" sz="2100" dirty="0" err="1"/>
              <a:t>GeoServer</a:t>
            </a:r>
            <a:r>
              <a:rPr lang="en-US" sz="2100" dirty="0"/>
              <a:t> etc.</a:t>
            </a:r>
          </a:p>
          <a:p>
            <a:r>
              <a:rPr lang="en-US" sz="2100" b="1" dirty="0">
                <a:solidFill>
                  <a:srgbClr val="CC00FF"/>
                </a:solidFill>
              </a:rPr>
              <a:t>HPC	(5) </a:t>
            </a:r>
            <a:r>
              <a:rPr lang="en-US" sz="2100" dirty="0"/>
              <a:t>Classic large-scale simulation of cosmos, materials, etc. generating (visualization) data</a:t>
            </a:r>
          </a:p>
          <a:p>
            <a:r>
              <a:rPr lang="en-US" sz="2100" b="1" dirty="0">
                <a:solidFill>
                  <a:srgbClr val="CC00FF"/>
                </a:solidFill>
              </a:rPr>
              <a:t>Agent (2) </a:t>
            </a:r>
            <a:r>
              <a:rPr lang="en-US" sz="2100" dirty="0"/>
              <a:t>Simulations of models of data-defined macroscopic entities represented as agents</a:t>
            </a:r>
          </a:p>
          <a:p>
            <a:endParaRPr lang="en-US" dirty="0"/>
          </a:p>
        </p:txBody>
      </p:sp>
      <p:sp>
        <p:nvSpPr>
          <p:cNvPr id="6" name="Slide Number Placeholder 5"/>
          <p:cNvSpPr>
            <a:spLocks noGrp="1"/>
          </p:cNvSpPr>
          <p:nvPr>
            <p:ph type="sldNum" sz="quarter" idx="13"/>
          </p:nvPr>
        </p:nvSpPr>
        <p:spPr/>
        <p:txBody>
          <a:bodyPr/>
          <a:lstStyle/>
          <a:p>
            <a:fld id="{C4B85148-DB98-4269-ACE6-2DF49F9918C9}" type="slidenum">
              <a:rPr lang="en-US" smtClean="0"/>
              <a:pPr/>
              <a:t>7</a:t>
            </a:fld>
            <a:endParaRPr lang="en-US" dirty="0"/>
          </a:p>
        </p:txBody>
      </p:sp>
    </p:spTree>
    <p:extLst>
      <p:ext uri="{BB962C8B-B14F-4D97-AF65-F5344CB8AC3E}">
        <p14:creationId xmlns:p14="http://schemas.microsoft.com/office/powerpoint/2010/main" val="4062302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Big Data Patterns – the Ogres</a:t>
            </a:r>
            <a:endParaRPr lang="en-US" sz="4000" b="1" dirty="0"/>
          </a:p>
        </p:txBody>
      </p:sp>
      <p:sp>
        <p:nvSpPr>
          <p:cNvPr id="5" name="Slide Number Placeholder 4"/>
          <p:cNvSpPr>
            <a:spLocks noGrp="1"/>
          </p:cNvSpPr>
          <p:nvPr>
            <p:ph type="sldNum" sz="quarter" idx="12"/>
          </p:nvPr>
        </p:nvSpPr>
        <p:spPr/>
        <p:txBody>
          <a:bodyPr/>
          <a:lstStyle/>
          <a:p>
            <a:fld id="{29CB78FB-1415-9B4D-996E-11F146E2B0ED}" type="slidenum">
              <a:rPr lang="en-US" smtClean="0"/>
              <a:t>8</a:t>
            </a:fld>
            <a:endParaRPr lang="en-US"/>
          </a:p>
        </p:txBody>
      </p:sp>
    </p:spTree>
    <p:extLst>
      <p:ext uri="{BB962C8B-B14F-4D97-AF65-F5344CB8AC3E}">
        <p14:creationId xmlns:p14="http://schemas.microsoft.com/office/powerpoint/2010/main" val="2590873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769675"/>
            <a:ext cx="9257122" cy="4525963"/>
          </a:xfrm>
        </p:spPr>
        <p:txBody>
          <a:bodyPr>
            <a:noAutofit/>
          </a:bodyPr>
          <a:lstStyle/>
          <a:p>
            <a:r>
              <a:rPr lang="en-US" sz="3200" b="1" dirty="0" err="1" smtClean="0"/>
              <a:t>Linpack</a:t>
            </a:r>
            <a:r>
              <a:rPr lang="en-US" sz="3200" b="1" dirty="0" smtClean="0"/>
              <a:t> </a:t>
            </a:r>
            <a:r>
              <a:rPr lang="en-US" sz="3200" dirty="0" smtClean="0"/>
              <a:t>or HPL: Parallel LU factorization for solution of linear equations</a:t>
            </a:r>
          </a:p>
          <a:p>
            <a:r>
              <a:rPr lang="en-US" sz="3200" b="1" dirty="0" smtClean="0"/>
              <a:t>NPB</a:t>
            </a:r>
            <a:r>
              <a:rPr lang="en-US" sz="32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sz="2400" dirty="0"/>
          </a:p>
        </p:txBody>
      </p:sp>
      <p:sp>
        <p:nvSpPr>
          <p:cNvPr id="5" name="Slide Number Placeholder 4"/>
          <p:cNvSpPr>
            <a:spLocks noGrp="1"/>
          </p:cNvSpPr>
          <p:nvPr>
            <p:ph type="sldNum" sz="quarter" idx="13"/>
          </p:nvPr>
        </p:nvSpPr>
        <p:spPr/>
        <p:txBody>
          <a:bodyPr/>
          <a:lstStyle/>
          <a:p>
            <a:fld id="{C4B85148-DB98-4269-ACE6-2DF49F9918C9}" type="slidenum">
              <a:rPr lang="en-US" smtClean="0"/>
              <a:pPr/>
              <a:t>9</a:t>
            </a:fld>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45521&quot;&gt;&lt;property id=&quot;20148&quot; value=&quot;5&quot;/&gt;&lt;property id=&quot;20300&quot; value=&quot;Slide 1 - &amp;quot;Characteristics of Big Data Applications and  Scalable Software Systems&amp;quot;&quot;/&gt;&lt;property id=&quot;20307&quot; value=&quot;265&quot;/&gt;&lt;/object&gt;&lt;object type=&quot;3&quot; unique_id=&quot;154283&quot;&gt;&lt;property id=&quot;20148&quot; value=&quot;5&quot;/&gt;&lt;property id=&quot;20300&quot; value=&quot;Slide 4 - &amp;quot;   NIST Big Data Initiative&amp;quot;&quot;/&gt;&lt;property id=&quot;20307&quot; value=&quot;298&quot;/&gt;&lt;/object&gt;&lt;object type=&quot;3&quot; unique_id=&quot;154284&quot;&gt;&lt;property id=&quot;20148&quot; value=&quot;5&quot;/&gt;&lt;property id=&quot;20300&quot; value=&quot;Slide 7 - &amp;quot;51 Detailed Use Cases: Contributed July-September 2013 Covers goals, data features such as 3 V’s, software, hardwar&quot;/&gt;&lt;property id=&quot;20307&quot; value=&quot;297&quot;/&gt;&lt;/object&gt;&lt;object type=&quot;3&quot; unique_id=&quot;154287&quot;&gt;&lt;property id=&quot;20148&quot; value=&quot;5&quot;/&gt;&lt;property id=&quot;20300&quot; value=&quot;Slide 10 - &amp;quot;HPC Benchmark Classics&amp;quot;&quot;/&gt;&lt;property id=&quot;20307&quot; value=&quot;300&quot;/&gt;&lt;/object&gt;&lt;object type=&quot;3&quot; unique_id=&quot;154289&quot;&gt;&lt;property id=&quot;20148&quot; value=&quot;5&quot;/&gt;&lt;property id=&quot;20300&quot; value=&quot;Slide 11 - &amp;quot;13 Berkeley Dwarfs&amp;quot;&quot;/&gt;&lt;property id=&quot;20307&quot; value=&quot;302&quot;/&gt;&lt;/object&gt;&lt;object type=&quot;3&quot; unique_id=&quot;154833&quot;&gt;&lt;property id=&quot;20148&quot; value=&quot;5&quot;/&gt;&lt;property id=&quot;20300&quot; value=&quot;Slide 6 - &amp;quot;Use Case Template&amp;quot;&quot;/&gt;&lt;property id=&quot;20307&quot; value=&quot;314&quot;/&gt;&lt;/object&gt;&lt;object type=&quot;3&quot; unique_id=&quot;154834&quot;&gt;&lt;property id=&quot;20148&quot; value=&quot;5&quot;/&gt;&lt;property id=&quot;20300&quot; value=&quot;Slide 8&quot;/&gt;&lt;property id=&quot;20307&quot; value=&quot;316&quot;/&gt;&lt;/object&gt;&lt;object type=&quot;3&quot; unique_id=&quot;168000&quot;&gt;&lt;property id=&quot;20148&quot; value=&quot;5&quot;/&gt;&lt;property id=&quot;20300&quot; value=&quot;Slide 32 - &amp;quot;Data Gathering, Storage, Use&amp;quot;&quot;/&gt;&lt;property id=&quot;20307&quot; value=&quot;376&quot;/&gt;&lt;/object&gt;&lt;object type=&quot;3&quot; unique_id=&quot;172593&quot;&gt;&lt;property id=&quot;20148&quot; value=&quot;5&quot;/&gt;&lt;property id=&quot;20300&quot; value=&quot;Slide 13 - &amp;quot;51 Use Cases: What is Parallelism Over?&amp;quot;&quot;/&gt;&lt;property id=&quot;20307&quot; value=&quot;399&quot;/&gt;&lt;/object&gt;&lt;object type=&quot;3&quot; unique_id=&quot;181166&quot;&gt;&lt;property id=&quot;20148&quot; value=&quot;5&quot;/&gt;&lt;property id=&quot;20300&quot; value=&quot;Slide 16 - &amp;quot;Global Machine Learning aka EGO – Exascale Global Optimization&amp;quot;&quot;/&gt;&lt;property id=&quot;20307&quot; value=&quot;456&quot;/&gt;&lt;/object&gt;&lt;object type=&quot;3&quot; unique_id=&quot;181172&quot;&gt;&lt;property id=&quot;20148&quot; value=&quot;5&quot;/&gt;&lt;property id=&quot;20300&quot; value=&quot;Slide 61 - &amp;quot;Lessons / Insights&amp;quot;&quot;/&gt;&lt;property id=&quot;20307&quot; value=&quot;462&quot;/&gt;&lt;/object&gt;&lt;object type=&quot;3&quot; unique_id=&quot;181793&quot;&gt;&lt;property id=&quot;20148&quot; value=&quot;5&quot;/&gt;&lt;property id=&quot;20300&quot; value=&quot;Slide 38 - &amp;quot;Analytics Facet (kernels) of the Ogres&amp;quot;&quot;/&gt;&lt;property id=&quot;20307&quot; value=&quot;465&quot;/&gt;&lt;/object&gt;&lt;object type=&quot;3&quot; unique_id=&quot;186564&quot;&gt;&lt;property id=&quot;20148&quot; value=&quot;5&quot;/&gt;&lt;property id=&quot;20300&quot; value=&quot;Slide 14 - &amp;quot;Features of 51 Use Cases I&amp;quot;&quot;/&gt;&lt;property id=&quot;20307&quot; value=&quot;482&quot;/&gt;&lt;/object&gt;&lt;object type=&quot;3&quot; unique_id=&quot;186565&quot;&gt;&lt;property id=&quot;20148&quot; value=&quot;5&quot;/&gt;&lt;property id=&quot;20300&quot; value=&quot;Slide 15 - &amp;quot;Features of 51 Use Cases II&amp;quot;&quot;/&gt;&lt;property id=&quot;20307&quot; value=&quot;483&quot;/&gt;&lt;/object&gt;&lt;object type=&quot;3&quot; unique_id=&quot;347567&quot;&gt;&lt;property id=&quot;20148&quot; value=&quot;5&quot;/&gt;&lt;property id=&quot;20300&quot; value=&quot;Slide 21 - &amp;quot;4 Forms of MapReduce&amp;quot;&quot;/&gt;&lt;property id=&quot;20307&quot; value=&quot;544&quot;/&gt;&lt;/object&gt;&lt;object type=&quot;3&quot; unique_id=&quot;350869&quot;&gt;&lt;property id=&quot;20148&quot; value=&quot;5&quot;/&gt;&lt;property id=&quot;20300&quot; value=&quot;Slide 2 - &amp;quot;HPC and Data Analytics&amp;quot;&quot;/&gt;&lt;property id=&quot;20307&quot; value=&quot;549&quot;/&gt;&lt;/object&gt;&lt;object type=&quot;3&quot; unique_id=&quot;351942&quot;&gt;&lt;property id=&quot;20148&quot; value=&quot;5&quot;/&gt;&lt;property id=&quot;20300&quot; value=&quot;Slide 9 - &amp;quot;Big Data Patterns – the Ogres&amp;quot;&quot;/&gt;&lt;property id=&quot;20307&quot; value=&quot;556&quot;/&gt;&lt;/object&gt;&lt;object type=&quot;3&quot; unique_id=&quot;351952&quot;&gt;&lt;property id=&quot;20148&quot; value=&quot;5&quot;/&gt;&lt;property id=&quot;20300&quot; value=&quot;Slide 45 - &amp;quot;Remarks on Parallelism I&amp;quot;&quot;/&gt;&lt;property id=&quot;20307&quot; value=&quot;566&quot;/&gt;&lt;/object&gt;&lt;object type=&quot;3&quot; unique_id=&quot;351954&quot;&gt;&lt;property id=&quot;20148&quot; value=&quot;5&quot;/&gt;&lt;property id=&quot;20300&quot; value=&quot;Slide 46 - &amp;quot;Remarks on Parallelism II&amp;quot;&quot;/&gt;&lt;property id=&quot;20307&quot; value=&quot;568&quot;/&gt;&lt;/object&gt;&lt;object type=&quot;3&quot; unique_id=&quot;353199&quot;&gt;&lt;property id=&quot;20148&quot; value=&quot;5&quot;/&gt;&lt;property id=&quot;20300&quot; value=&quot;Slide 51&quot;/&gt;&lt;property id=&quot;20307&quot; value=&quot;571&quot;/&gt;&lt;/object&gt;&lt;object type=&quot;3&quot; unique_id=&quot;377563&quot;&gt;&lt;property id=&quot;20148&quot; value=&quot;5&quot;/&gt;&lt;property id=&quot;20300&quot; value=&quot;Slide 33 - &amp;quot;Data Source and Style Facet I &amp;quot;&quot;/&gt;&lt;property id=&quot;20307&quot; value=&quot;580&quot;/&gt;&lt;/object&gt;&lt;object type=&quot;3&quot; unique_id=&quot;377564&quot;&gt;&lt;property id=&quot;20148&quot; value=&quot;5&quot;/&gt;&lt;property id=&quot;20300&quot; value=&quot;Slide 34 - &amp;quot;2. Perform real time analytics on data source streams and notify users when specified events occur&amp;quot;&quot;/&gt;&lt;property id=&quot;20307&quot; value=&quot;581&quot;/&gt;&lt;/object&gt;&lt;object type=&quot;3&quot; unique_id=&quot;377565&quot;&gt;&lt;property id=&quot;20148&quot; value=&quot;5&quot;/&gt;&lt;property id=&quot;20300&quot; value=&quot;Slide 35 - &amp;quot;5. Perform interactive analytics on data in analytics-optimized data system&amp;quot;&quot;/&gt;&lt;property id=&quot;20307&quot; value=&quot;582&quot;/&gt;&lt;/object&gt;&lt;object type=&quot;3&quot; unique_id=&quot;377566&quot;&gt;&lt;property id=&quot;20148&quot; value=&quot;5&quot;/&gt;&lt;property id=&quot;20300&quot; value=&quot;Slide 36 - &amp;quot;Data Source and Style Facet II&amp;quot;&quot;/&gt;&lt;property id=&quot;20307&quot; value=&quot;583&quot;/&gt;&lt;/object&gt;&lt;object type=&quot;3&quot; unique_id=&quot;377567&quot;&gt;&lt;property id=&quot;20148&quot; value=&quot;5&quot;/&gt;&lt;property id=&quot;20300&quot; value=&quot;Slide 37 - &amp;quot;5A. Perform interactive analytics on observational scientific data&amp;quot;&quot;/&gt;&lt;property id=&quot;20307&quot; value=&quot;584&quot;/&gt;&lt;/object&gt;&lt;object type=&quot;3&quot; unique_id=&quot;377568&quot;&gt;&lt;property id=&quot;20148&quot; value=&quot;5&quot;/&gt;&lt;property id=&quot;20300&quot; value=&quot;Slide 39 - &amp;quot;Core Analytics I&amp;quot;&quot;/&gt;&lt;property id=&quot;20307&quot; value=&quot;585&quot;/&gt;&lt;/object&gt;&lt;object type=&quot;3&quot; unique_id=&quot;377932&quot;&gt;&lt;property id=&quot;20148&quot; value=&quot;5&quot;/&gt;&lt;property id=&quot;20300&quot; value=&quot;Slide 12 - &amp;quot;7 Computational Giants of  NRC Massive Data Analysis Report &amp;quot;&quot;/&gt;&lt;property id=&quot;20307&quot; value=&quot;587&quot;/&gt;&lt;/object&gt;&lt;object type=&quot;3&quot; unique_id=&quot;377933&quot;&gt;&lt;property id=&quot;20148&quot; value=&quot;5&quot;/&gt;&lt;property id=&quot;20300&quot; value=&quot;Slide 40 - &amp;quot;Core Analytics II&amp;quot;&quot;/&gt;&lt;property id=&quot;20307&quot; value=&quot;588&quot;/&gt;&lt;/object&gt;&lt;object type=&quot;3&quot; unique_id=&quot;377934&quot;&gt;&lt;property id=&quot;20148&quot; value=&quot;5&quot;/&gt;&lt;property id=&quot;20300&quot; value=&quot;Slide 41 - &amp;quot;Core Analytics III&amp;quot;&quot;/&gt;&lt;property id=&quot;20307&quot; value=&quot;589&quot;/&gt;&lt;/object&gt;&lt;object type=&quot;3&quot; unique_id=&quot;378240&quot;&gt;&lt;property id=&quot;20148&quot; value=&quot;5&quot;/&gt;&lt;property id=&quot;20300&quot; value=&quot;Slide 55 - &amp;quot;Algorithm Challenges&amp;quot;&quot;/&gt;&lt;property id=&quot;20307&quot; value=&quot;590&quot;/&gt;&lt;/object&gt;&lt;object type=&quot;3&quot; unique_id=&quot;380002&quot;&gt;&lt;property id=&quot;20148&quot; value=&quot;5&quot;/&gt;&lt;property id=&quot;20300&quot; value=&quot;Slide 58&quot;/&gt;&lt;property id=&quot;20307&quot; value=&quot;592&quot;/&gt;&lt;/object&gt;&lt;object type=&quot;3&quot; unique_id=&quot;380793&quot;&gt;&lt;property id=&quot;20148&quot; value=&quot;5&quot;/&gt;&lt;property id=&quot;20300&quot; value=&quot;Slide 50&quot;/&gt;&lt;property id=&quot;20307&quot; value=&quot;594&quot;/&gt;&lt;/object&gt;&lt;object type=&quot;3&quot; unique_id=&quot;380794&quot;&gt;&lt;property id=&quot;20148&quot; value=&quot;5&quot;/&gt;&lt;property id=&quot;20300&quot; value=&quot;Slide 52 - &amp;quot;OctTree for 100K sample of Fungi&amp;quot;&quot;/&gt;&lt;property id=&quot;20307&quot; value=&quot;593&quot;/&gt;&lt;/object&gt;&lt;object type=&quot;3&quot; unique_id=&quot;382175&quot;&gt;&lt;property id=&quot;20148&quot; value=&quot;5&quot;/&gt;&lt;property id=&quot;20300&quot; value=&quot;Slide 47 - &amp;quot;When is a Graph “just” a Sparse Matrix?&amp;quot;&quot;/&gt;&lt;property id=&quot;20307&quot; value=&quot;597&quot;/&gt;&lt;/object&gt;&lt;object type=&quot;3&quot; unique_id=&quot;382176&quot;&gt;&lt;property id=&quot;20148&quot; value=&quot;5&quot;/&gt;&lt;property id=&quot;20300&quot; value=&quot;Slide 48&quot;/&gt;&lt;property id=&quot;20307&quot; value=&quot;596&quot;/&gt;&lt;/object&gt;&lt;object type=&quot;3&quot; unique_id=&quot;382177&quot;&gt;&lt;property id=&quot;20148&quot; value=&quot;5&quot;/&gt;&lt;property id=&quot;20300&quot; value=&quot;Slide 59 - &amp;quot;IU Data Science Masters Features&amp;quot;&quot;/&gt;&lt;property id=&quot;20307&quot; value=&quot;595&quot;/&gt;&lt;/object&gt;&lt;object type=&quot;3&quot; unique_id=&quot;382662&quot;&gt;&lt;property id=&quot;20148&quot; value=&quot;5&quot;/&gt;&lt;property id=&quot;20300&quot; value=&quot;Slide 60 - &amp;quot;McKinsey Institute on Big Data Jobs&amp;quot;&quot;/&gt;&lt;property id=&quot;20307&quot; value=&quot;598&quot;/&gt;&lt;/object&gt;&lt;object type=&quot;3&quot; unique_id=&quot;383403&quot;&gt;&lt;property id=&quot;20148&quot; value=&quot;5&quot;/&gt;&lt;property id=&quot;20300&quot; value=&quot;Slide 19 - &amp;quot;Big Data Ogres&amp;quot;&quot;/&gt;&lt;property id=&quot;20307&quot; value=&quot;601&quot;/&gt;&lt;/object&gt;&lt;object type=&quot;3&quot; unique_id=&quot;383404&quot;&gt;&lt;property id=&quot;20148&quot; value=&quot;5&quot;/&gt;&lt;property id=&quot;20300&quot; value=&quot;Slide 20 - &amp;quot;System Architecture&amp;quot;&quot;/&gt;&lt;property id=&quot;20307&quot; value=&quot;603&quot;/&gt;&lt;/object&gt;&lt;object type=&quot;3&quot; unique_id=&quot;383405&quot;&gt;&lt;property id=&quot;20148&quot; value=&quot;5&quot;/&gt;&lt;property id=&quot;20300&quot; value=&quot;Slide 22 - &amp;quot;Useful Set of Analytics Architectures&amp;quot;&quot;/&gt;&lt;property id=&quot;20307&quot; value=&quot;602&quot;/&gt;&lt;/object&gt;&lt;object type=&quot;3&quot; unique_id=&quot;383407&quot;&gt;&lt;property id=&quot;20148&quot; value=&quot;5&quot;/&gt;&lt;property id=&quot;20300&quot; value=&quot;Slide 62 - &amp;quot;Thank you NSF&amp;quot;&quot;/&gt;&lt;property id=&quot;20307&quot; value=&quot;599&quot;/&gt;&lt;/object&gt;&lt;object type=&quot;3&quot; unique_id=&quot;383408&quot;&gt;&lt;property id=&quot;20148&quot; value=&quot;5&quot;/&gt;&lt;property id=&quot;20300&quot; value=&quot;Slide 3 - &amp;quot;Analytics and the DIKW Pipeline&amp;quot;&quot;/&gt;&lt;property id=&quot;20307&quot; value=&quot;600&quot;/&gt;&lt;/object&gt;&lt;object type=&quot;3&quot; unique_id=&quot;384720&quot;&gt;&lt;property id=&quot;20148&quot; value=&quot;5&quot;/&gt;&lt;property id=&quot;20300&quot; value=&quot;Slide 23 - &amp;quot;HPC-ABDS &amp;quot;&quot;/&gt;&lt;property id=&quot;20307&quot; value=&quot;607&quot;/&gt;&lt;/object&gt;&lt;object type=&quot;3&quot; unique_id=&quot;384721&quot;&gt;&lt;property id=&quot;20148&quot; value=&quot;5&quot;/&gt;&lt;property id=&quot;20300&quot; value=&quot;Slide 24&quot;/&gt;&lt;property id=&quot;20307&quot; value=&quot;608&quot;/&gt;&lt;/object&gt;&lt;object type=&quot;3&quot; unique_id=&quot;384722&quot;&gt;&lt;property id=&quot;20148&quot; value=&quot;5&quot;/&gt;&lt;property id=&quot;20300&quot; value=&quot;Slide 25 - &amp;quot;HPC-ABDS Layers&amp;quot;&quot;/&gt;&lt;property id=&quot;20307&quot; value=&quot;609&quot;/&gt;&lt;/object&gt;&lt;object type=&quot;3&quot; unique_id=&quot;384723&quot;&gt;&lt;property id=&quot;20148&quot; value=&quot;5&quot;/&gt;&lt;property id=&quot;20300&quot; value=&quot;Slide 26&quot;/&gt;&lt;property id=&quot;20307&quot; value=&quot;610&quot;/&gt;&lt;/object&gt;&lt;object type=&quot;3&quot; unique_id=&quot;384724&quot;&gt;&lt;property id=&quot;20148&quot; value=&quot;5&quot;/&gt;&lt;property id=&quot;20300&quot; value=&quot;Slide 27 - &amp;quot;Maybe a Big Data Initiative would include&amp;quot;&quot;/&gt;&lt;property id=&quot;20307&quot; value=&quot;611&quot;/&gt;&lt;/object&gt;&lt;object type=&quot;3&quot; unique_id=&quot;384725&quot;&gt;&lt;property id=&quot;20148&quot; value=&quot;5&quot;/&gt;&lt;property id=&quot;20300&quot; value=&quot;Slide 28 - &amp;quot;Harp Design&amp;quot;&quot;/&gt;&lt;property id=&quot;20307&quot; value=&quot;613&quot;/&gt;&lt;/object&gt;&lt;object type=&quot;3&quot; unique_id=&quot;384726&quot;&gt;&lt;property id=&quot;20148&quot; value=&quot;5&quot;/&gt;&lt;property id=&quot;20300&quot; value=&quot;Slide 29 - &amp;quot;Features of Harp Hadoop Plugin&amp;quot;&quot;/&gt;&lt;property id=&quot;20307&quot; value=&quot;614&quot;/&gt;&lt;/object&gt;&lt;object type=&quot;3&quot; unique_id=&quot;384727&quot;&gt;&lt;property id=&quot;20148&quot; value=&quot;5&quot;/&gt;&lt;property id=&quot;20300&quot; value=&quot;Slide 30 - &amp;quot;WDA SMACOF MDS (Multidimensional Scaling) using Harp on IU Big Red 2  Parallel Efficiency: on 100-300K sequences &amp;quot;&quot;/&gt;&lt;property id=&quot;20307&quot; value=&quot;615&quot;/&gt;&lt;/object&gt;&lt;object type=&quot;3&quot; unique_id=&quot;384728&quot;&gt;&lt;property id=&quot;20148&quot; value=&quot;5&quot;/&gt;&lt;property id=&quot;20300&quot; value=&quot;Slide 31&quot;/&gt;&lt;property id=&quot;20307&quot; value=&quot;616&quot;/&gt;&lt;/object&gt;&lt;object type=&quot;3&quot; unique_id=&quot;384729&quot;&gt;&lt;property id=&quot;20148&quot; value=&quot;5&quot;/&gt;&lt;property id=&quot;20300&quot; value=&quot;Slide 43 - &amp;quot;Benchmarks across Facets&amp;quot;&quot;/&gt;&lt;property id=&quot;20307&quot; value=&quot;619&quot;/&gt;&lt;/object&gt;&lt;object type=&quot;3&quot; unique_id=&quot;384730&quot;&gt;&lt;property id=&quot;20148&quot; value=&quot;5&quot;/&gt;&lt;property id=&quot;20300&quot; value=&quot;Slide 42 - &amp;quot;Benchmark Suite in spirit of NAS Parallel Benchmarks or Berkeley Dwarfs&amp;quot;&quot;/&gt;&lt;property id=&quot;20307&quot; value=&quot;620&quot;/&gt;&lt;/object&gt;&lt;object type=&quot;3&quot; unique_id=&quot;384731&quot;&gt;&lt;property id=&quot;20148&quot; value=&quot;5&quot;/&gt;&lt;property id=&quot;20300&quot; value=&quot;Slide 53 - &amp;quot;Protein Universe Browser (map big data to 3D to use “GIS”) for COG Sequences with a few illustrative biologically &quot;/&gt;&lt;property id=&quot;20307&quot; value=&quot;605&quot;/&gt;&lt;/object&gt;&lt;object type=&quot;3&quot; unique_id=&quot;384732&quot;&gt;&lt;property id=&quot;20148&quot; value=&quot;5&quot;/&gt;&lt;property id=&quot;20300&quot; value=&quot;Slide 54 - &amp;quot;Heatmap of biology distance (Needleman-Wunsch) vs 3D Euclidean Distances&amp;quot;&quot;/&gt;&lt;property id=&quot;20307&quot; value=&quot;606&quot;/&gt;&lt;/object&gt;&lt;object type=&quot;3&quot; unique_id=&quot;384733&quot;&gt;&lt;property id=&quot;20148&quot; value=&quot;5&quot;/&gt;&lt;property id=&quot;20300&quot; value=&quot;Slide 56 - &amp;quot;Data Science at Indiana University&amp;quot;&quot;/&gt;&lt;property id=&quot;20307&quot; value=&quot;618&quot;/&gt;&lt;/object&gt;&lt;object type=&quot;3&quot; unique_id=&quot;384734&quot;&gt;&lt;property id=&quot;20148&quot; value=&quot;5&quot;/&gt;&lt;property id=&quot;20300&quot; value=&quot;Slide 57&quot;/&gt;&lt;property id=&quot;20307&quot; value=&quot;617&quot;/&gt;&lt;/object&gt;&lt;object type=&quot;3&quot; unique_id=&quot;385037&quot;&gt;&lt;property id=&quot;20148&quot; value=&quot;5&quot;/&gt;&lt;property id=&quot;20300&quot; value=&quot;Slide 44 - &amp;quot;Parallel Data Analytics Issues&amp;quot;&quot;/&gt;&lt;property id=&quot;20307&quot; value=&quot;621&quot;/&gt;&lt;/object&gt;&lt;object type=&quot;3&quot; unique_id=&quot;385339&quot;&gt;&lt;property id=&quot;20148&quot; value=&quot;5&quot;/&gt;&lt;property id=&quot;20300&quot; value=&quot;Slide 63 - &amp;quot;Machine Learning in Network Science, Imaging in Computer Vision, Pathology, Polar Science, Biomolecular Simulation&quot;/&gt;&lt;property id=&quot;20307&quot; value=&quot;622&quot;/&gt;&lt;/object&gt;&lt;object type=&quot;3&quot; unique_id=&quot;385340&quot;&gt;&lt;property id=&quot;20148&quot; value=&quot;5&quot;/&gt;&lt;property id=&quot;20300&quot; value=&quot;Slide 64 - &amp;quot;Some specialized data analytics in SPIDAL&amp;quot;&quot;/&gt;&lt;property id=&quot;20307&quot; value=&quot;623&quot;/&gt;&lt;/object&gt;&lt;object type=&quot;3&quot; unique_id=&quot;385341&quot;&gt;&lt;property id=&quot;20148&quot; value=&quot;5&quot;/&gt;&lt;property id=&quot;20300&quot; value=&quot;Slide 65 - &amp;quot;Some Core Machine Learning Building Blocks&amp;quot;&quot;/&gt;&lt;property id=&quot;20307&quot; value=&quot;624&quot;/&gt;&lt;/object&gt;&lt;object type=&quot;3&quot; unique_id=&quot;385532&quot;&gt;&lt;property id=&quot;20148&quot; value=&quot;5&quot;/&gt;&lt;property id=&quot;20300&quot; value=&quot;Slide 49 - &amp;quot;Parallel Data Analytics Examples&amp;quot;&quot;/&gt;&lt;property id=&quot;20307&quot; value=&quot;625&quot;/&gt;&lt;/object&gt;&lt;object type=&quot;3&quot; unique_id=&quot;386639&quot;&gt;&lt;property id=&quot;20148&quot; value=&quot;5&quot;/&gt;&lt;property id=&quot;20300&quot; value=&quot;Slide 5 - &amp;quot;NBD-PWG (NIST Big Data Public Working Group) Subgroups &amp;amp; Co-Chairs&amp;quot;&quot;/&gt;&lt;property id=&quot;20307&quot; value=&quot;626&quot;/&gt;&lt;/object&gt;&lt;object type=&quot;3&quot; unique_id=&quot;386640&quot;&gt;&lt;property id=&quot;20148&quot; value=&quot;5&quot;/&gt;&lt;property id=&quot;20300&quot; value=&quot;Slide 17 - &amp;quot;13 Image-based Use Cases&amp;quot;&quot;/&gt;&lt;property id=&quot;20307&quot; value=&quot;627&quot;/&gt;&lt;/object&gt;&lt;object type=&quot;3&quot; unique_id=&quot;386641&quot;&gt;&lt;property id=&quot;20148&quot; value=&quot;5&quot;/&gt;&lt;property id=&quot;20300&quot; value=&quot;Slide 18 - &amp;quot;Internet of Things and Streaming Apps&amp;quot;&quot;/&gt;&lt;property id=&quot;20307&quot; value=&quot;628&quot;/&gt;&lt;/object&gt;&lt;/object&gt;&lt;object type=&quot;8&quot; unique_id=&quot;10016&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athena xmlns="http://schemas.microsoft.com/edu/athena" version="0.1.1819.0"/>
</file>

<file path=customXml/itemProps1.xml><?xml version="1.0" encoding="utf-8"?>
<ds:datastoreItem xmlns:ds="http://schemas.openxmlformats.org/officeDocument/2006/customXml" ds:itemID="{8EB78B8A-8892-4EDF-8FBF-57B4F544245A}">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25766</TotalTime>
  <Words>2784</Words>
  <Application>Microsoft Office PowerPoint</Application>
  <PresentationFormat>On-screen Show (4:3)</PresentationFormat>
  <Paragraphs>449</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Blank Presentation</vt:lpstr>
      <vt:lpstr>Integrating the Apache Stack with HPC for Big Data </vt:lpstr>
      <vt:lpstr>   NIST Big Data Initiative</vt:lpstr>
      <vt:lpstr>NBD-PWG (NIST Big Data Public Working Group) Subgroups &amp; Co-Chairs</vt:lpstr>
      <vt:lpstr>Use Case Template</vt:lpstr>
      <vt:lpstr>51 Detailed Use Cases: Contributed July-September 2013 Covers goals, data features such as 3 V’s, software, hardware</vt:lpstr>
      <vt:lpstr>Features of 51 Use Cases I</vt:lpstr>
      <vt:lpstr>Features of 51 Use Cases II</vt:lpstr>
      <vt:lpstr>Big Data Patterns – the Ogres</vt:lpstr>
      <vt:lpstr>HPC Benchmark Classics</vt:lpstr>
      <vt:lpstr>Patterns (Ogres) modelled on  13 Berkeley Dwarfs</vt:lpstr>
      <vt:lpstr>7 Computational Giants of NRC Massive Data Analysis Report </vt:lpstr>
      <vt:lpstr>First set of Ogre Facets</vt:lpstr>
      <vt:lpstr>Core Analytics Facet I </vt:lpstr>
      <vt:lpstr>Core Analytics Facet II </vt:lpstr>
      <vt:lpstr>HPC-ABDS </vt:lpstr>
      <vt:lpstr>PowerPoint Presentation</vt:lpstr>
      <vt:lpstr>Maybe a Big Data Initiative would include</vt:lpstr>
      <vt:lpstr>PowerPoint Presentation</vt:lpstr>
      <vt:lpstr>Harp Plug-in to Hadoop Make ABDS high performance – do not replace it!</vt:lpstr>
      <vt:lpstr>Cloud DIKW based on HPC-ABDS to integrate streaming and batch Big Data </vt:lpstr>
      <vt:lpstr>Varying number of Devices –  Kafka</vt:lpstr>
      <vt:lpstr>Parallel Tweet Clustering with Storm</vt:lpstr>
      <vt:lpstr>Data Science at Indiana University</vt:lpstr>
      <vt:lpstr>PowerPoint Presentation</vt:lpstr>
      <vt:lpstr>PowerPoint Presentation</vt:lpstr>
      <vt:lpstr>IU Data Science Masters Features</vt:lpstr>
      <vt:lpstr>McKinsey Institute on Big Data Jobs</vt:lpstr>
      <vt:lpstr>Lessons / Insights</vt:lpstr>
      <vt:lpstr>EXTRAS</vt:lpstr>
      <vt:lpstr>Integrating the Apache Stack with HPC for Big Data </vt:lpstr>
      <vt:lpstr>Bob Marcus Pictures of Data Flow 2. Perform real time analytics on data source streams and notify users when specified events occur</vt:lpstr>
      <vt:lpstr>Data Processing Facet: Illustrated by Typical Science Case</vt:lpstr>
      <vt:lpstr>System Architecture</vt:lpstr>
      <vt:lpstr>4 Forms of MapReduce</vt:lpstr>
      <vt:lpstr>Useful Set of Analytics Architectures</vt:lpstr>
      <vt:lpstr>Parallel Data Analytics Issues</vt:lpstr>
      <vt:lpstr>Remarks on Parallelism I</vt:lpstr>
      <vt:lpstr>Remarks on Parallelism II</vt:lpstr>
      <vt:lpstr>When is a Graph “just” a Sparse Matrix?</vt:lpstr>
      <vt:lpstr>PowerPoint Presentation</vt:lpstr>
      <vt:lpstr>Algorithm Challenges</vt:lpstr>
      <vt:lpstr>Benchmark Suite in spirit of NAS Parallel Benchmarks or Berkeley Dwarfs</vt:lpstr>
      <vt:lpstr>Benchmarks across Facets</vt:lpstr>
    </vt:vector>
  </TitlesOfParts>
  <Company>CCT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534</cp:revision>
  <dcterms:created xsi:type="dcterms:W3CDTF">2014-02-25T01:32:12Z</dcterms:created>
  <dcterms:modified xsi:type="dcterms:W3CDTF">2014-12-16T21:11:07Z</dcterms:modified>
</cp:coreProperties>
</file>