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48" r:id="rId2"/>
  </p:sldMasterIdLst>
  <p:notesMasterIdLst>
    <p:notesMasterId r:id="rId36"/>
  </p:notesMasterIdLst>
  <p:sldIdLst>
    <p:sldId id="288" r:id="rId3"/>
    <p:sldId id="289" r:id="rId4"/>
    <p:sldId id="291" r:id="rId5"/>
    <p:sldId id="292" r:id="rId6"/>
    <p:sldId id="293" r:id="rId7"/>
    <p:sldId id="297" r:id="rId8"/>
    <p:sldId id="317" r:id="rId9"/>
    <p:sldId id="324" r:id="rId10"/>
    <p:sldId id="316" r:id="rId11"/>
    <p:sldId id="318" r:id="rId12"/>
    <p:sldId id="319" r:id="rId13"/>
    <p:sldId id="325" r:id="rId14"/>
    <p:sldId id="300" r:id="rId15"/>
    <p:sldId id="322" r:id="rId16"/>
    <p:sldId id="320" r:id="rId17"/>
    <p:sldId id="302" r:id="rId18"/>
    <p:sldId id="308" r:id="rId19"/>
    <p:sldId id="309" r:id="rId20"/>
    <p:sldId id="321" r:id="rId21"/>
    <p:sldId id="323" r:id="rId22"/>
    <p:sldId id="303" r:id="rId23"/>
    <p:sldId id="310" r:id="rId24"/>
    <p:sldId id="311" r:id="rId25"/>
    <p:sldId id="304" r:id="rId26"/>
    <p:sldId id="329" r:id="rId27"/>
    <p:sldId id="315" r:id="rId28"/>
    <p:sldId id="312" r:id="rId29"/>
    <p:sldId id="314" r:id="rId30"/>
    <p:sldId id="313" r:id="rId31"/>
    <p:sldId id="326" r:id="rId32"/>
    <p:sldId id="328" r:id="rId33"/>
    <p:sldId id="305" r:id="rId34"/>
    <p:sldId id="274" r:id="rId35"/>
  </p:sldIdLst>
  <p:sldSz cx="9144000" cy="6858000" type="letter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487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382" y="48"/>
      </p:cViewPr>
      <p:guideLst>
        <p:guide orient="horz" pos="2160"/>
        <p:guide pos="575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</a:defRPr>
            </a:lvl1pPr>
          </a:lstStyle>
          <a:p>
            <a:pPr>
              <a:defRPr/>
            </a:pPr>
            <a:fld id="{E829D0E6-263D-C14A-8F15-7AA06F944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494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divide the FIELD OF VIEW	 (-60 to 60 degrees)</a:t>
            </a:r>
            <a:r>
              <a:rPr lang="en-US" baseline="0" dirty="0" smtClean="0"/>
              <a:t> </a:t>
            </a:r>
            <a:r>
              <a:rPr lang="en-US" dirty="0" smtClean="0"/>
              <a:t>in 64 bins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9D0E6-263D-C14A-8F15-7AA06F9446F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20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9D0E6-263D-C14A-8F15-7AA06F9446F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87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Results for our implementations of the two algorithms, as well as results for previously published solutions.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9D0E6-263D-C14A-8F15-7AA06F9446F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40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9D0E6-263D-C14A-8F15-7AA06F9446F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4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9D0E6-263D-C14A-8F15-7AA06F9446F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9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9D0E6-263D-C14A-8F15-7AA06F9446F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0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9D0E6-263D-C14A-8F15-7AA06F9446F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04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9D0E6-263D-C14A-8F15-7AA06F9446F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98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9D0E6-263D-C14A-8F15-7AA06F9446F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30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9D0E6-263D-C14A-8F15-7AA06F9446F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6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685800"/>
            <a:ext cx="22098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685800"/>
            <a:ext cx="64770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2B9F0-B648-E544-8C69-747C6C115636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A68EB-C4C7-8D4A-B574-63E7DA8FE0E0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C3F8D-D499-1548-8090-6DED4AA2EAC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3838"/>
            <a:ext cx="4038600" cy="4297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6D7EF-ED63-584B-AC3F-A82E40825DE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83854-6BE3-754C-9393-2A1E394B62CD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7E142-D5EA-B648-8EFA-2FE2E397852D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88336-DDF0-5D49-8D87-15C90AD6C942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09EFC-944A-9442-AFA6-549D839E66DB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366B3-373C-4B49-8893-5B679144AD6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AE1A1-F7AE-3540-BC5F-4F723238CB2E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16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1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FEE97-E950-C147-829C-86A1E732CF16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3838"/>
            <a:ext cx="4038600" cy="4297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93838"/>
            <a:ext cx="4038600" cy="2071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17925"/>
            <a:ext cx="4038600" cy="2073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248AC-96B4-A341-A028-599D1A2D3224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343400" cy="2895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85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905000"/>
            <a:ext cx="883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pic>
        <p:nvPicPr>
          <p:cNvPr id="1028" name="Picture 4" descr="2011_AcademicPresentation_Template-01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93838"/>
            <a:ext cx="82296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10350"/>
            <a:ext cx="1219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pitchFamily="-112" charset="0"/>
              </a:defRPr>
            </a:lvl1pPr>
          </a:lstStyle>
          <a:p>
            <a:pPr>
              <a:defRPr/>
            </a:pPr>
            <a:fld id="{59ADDE7B-1BDD-1E40-A718-22E94E3E55EE}" type="slidenum">
              <a:rPr lang="en-US"/>
              <a:pPr>
                <a:defRPr/>
              </a:pPr>
              <a:t>‹#›</a:t>
            </a:fld>
            <a:r>
              <a:rPr lang="en-US"/>
              <a:t> of XX</a:t>
            </a:r>
          </a:p>
        </p:txBody>
      </p:sp>
      <p:pic>
        <p:nvPicPr>
          <p:cNvPr id="13317" name="Picture 6" descr="2011_AcademicPresentation_Template-02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42900" y="1066800"/>
            <a:ext cx="8458200" cy="1470025"/>
          </a:xfrm>
        </p:spPr>
        <p:txBody>
          <a:bodyPr/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Subglacial bed topography using machine learning and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geostatistical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applied to 2D and 3D radar sounding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</a:t>
            </a:fld>
            <a:r>
              <a:rPr lang="en-US" dirty="0" smtClean="0"/>
              <a:t> of 22</a:t>
            </a:r>
            <a:endParaRPr lang="en-US" dirty="0"/>
          </a:p>
        </p:txBody>
      </p:sp>
      <p:sp>
        <p:nvSpPr>
          <p:cNvPr id="7" name="Subtitle 2"/>
          <p:cNvSpPr txBox="1">
            <a:spLocks noGrp="1"/>
          </p:cNvSpPr>
          <p:nvPr>
            <p:ph type="subTitle" idx="1"/>
          </p:nvPr>
        </p:nvSpPr>
        <p:spPr bwMode="auto">
          <a:xfrm>
            <a:off x="219075" y="2819400"/>
            <a:ext cx="87058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Paden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Victor Berger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Mohanad Al-Ibadi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Shane Chu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Mingze 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3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David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Crandall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Geoffrey Fox</a:t>
            </a:r>
            <a:r>
              <a:rPr lang="en-US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3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 for Remote Sensing of Ice Sheets, University of Kansas, USA, </a:t>
            </a:r>
          </a:p>
          <a:p>
            <a:pPr marL="0" indent="0" algn="ctr">
              <a:buNone/>
            </a:pPr>
            <a:r>
              <a:rPr lang="en-US" sz="1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School of Informatics, Computing, and Engineering, Indiana University, USA, </a:t>
            </a:r>
          </a:p>
          <a:p>
            <a:pPr marL="0" indent="0" algn="ctr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AGU 2018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 13, 2018</a:t>
            </a:r>
          </a:p>
          <a:p>
            <a:pPr marL="0" indent="0">
              <a:buNone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75556" y="2667000"/>
            <a:ext cx="79928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8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Neural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probabilistic graphical model requires making decisions about what features are important and how to determine probabilities.</a:t>
            </a:r>
          </a:p>
          <a:p>
            <a:r>
              <a:rPr lang="en-US" dirty="0" smtClean="0"/>
              <a:t>The neural network approach automatically learns the feature representations that are necessary to produce good results.</a:t>
            </a:r>
          </a:p>
          <a:p>
            <a:r>
              <a:rPr lang="en-US" dirty="0" smtClean="0"/>
              <a:t>Requires a training set to make any progress (useless without training).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10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9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Automatically finds surface and bottom simultaneously.</a:t>
            </a:r>
          </a:p>
          <a:p>
            <a:pPr lvl="1"/>
            <a:r>
              <a:rPr lang="en-US" dirty="0" smtClean="0"/>
              <a:t>Viterbi and TRW-S are given the surface from a DEM such as Arctic DEM or REMA.</a:t>
            </a:r>
          </a:p>
          <a:p>
            <a:r>
              <a:rPr lang="en-US" dirty="0" smtClean="0"/>
              <a:t>The current Neural Network algorithm does not make use of any additional “evidence” besides the image itself (ice mask and user inputs are used with the Viterbi and TRW-S approaches).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11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4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Neural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12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66" y="1066800"/>
            <a:ext cx="9114934" cy="470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304800"/>
            <a:ext cx="8724900" cy="1143000"/>
          </a:xfrm>
        </p:spPr>
        <p:txBody>
          <a:bodyPr/>
          <a:lstStyle/>
          <a:p>
            <a:r>
              <a:rPr lang="en-US" sz="4000" dirty="0" smtClean="0"/>
              <a:t>Results and Discussion</a:t>
            </a:r>
            <a:endParaRPr lang="en-US" sz="40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6955516"/>
              </p:ext>
            </p:extLst>
          </p:nvPr>
        </p:nvGraphicFramePr>
        <p:xfrm>
          <a:off x="266699" y="1985427"/>
          <a:ext cx="4191001" cy="142833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682846">
                  <a:extLst>
                    <a:ext uri="{9D8B030D-6E8A-4147-A177-3AD203B41FA5}">
                      <a16:colId xmlns:a16="http://schemas.microsoft.com/office/drawing/2014/main" val="1691775961"/>
                    </a:ext>
                  </a:extLst>
                </a:gridCol>
                <a:gridCol w="916385">
                  <a:extLst>
                    <a:ext uri="{9D8B030D-6E8A-4147-A177-3AD203B41FA5}">
                      <a16:colId xmlns:a16="http://schemas.microsoft.com/office/drawing/2014/main" val="4047159901"/>
                    </a:ext>
                  </a:extLst>
                </a:gridCol>
                <a:gridCol w="761539">
                  <a:extLst>
                    <a:ext uri="{9D8B030D-6E8A-4147-A177-3AD203B41FA5}">
                      <a16:colId xmlns:a16="http://schemas.microsoft.com/office/drawing/2014/main" val="2920693366"/>
                    </a:ext>
                  </a:extLst>
                </a:gridCol>
                <a:gridCol w="837692">
                  <a:extLst>
                    <a:ext uri="{9D8B030D-6E8A-4147-A177-3AD203B41FA5}">
                      <a16:colId xmlns:a16="http://schemas.microsoft.com/office/drawing/2014/main" val="2777110086"/>
                    </a:ext>
                  </a:extLst>
                </a:gridCol>
                <a:gridCol w="992539">
                  <a:extLst>
                    <a:ext uri="{9D8B030D-6E8A-4147-A177-3AD203B41FA5}">
                      <a16:colId xmlns:a16="http://schemas.microsoft.com/office/drawing/2014/main" val="2216299486"/>
                    </a:ext>
                  </a:extLst>
                </a:gridCol>
              </a:tblGrid>
              <a:tr h="5210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Error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Viterbi </a:t>
                      </a:r>
                      <a:r>
                        <a:rPr lang="en-US" sz="900" dirty="0" smtClean="0">
                          <a:effectLst/>
                        </a:rPr>
                        <a:t>[7]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MCMC </a:t>
                      </a:r>
                      <a:r>
                        <a:rPr lang="en-US" sz="900" dirty="0" smtClean="0">
                          <a:effectLst/>
                        </a:rPr>
                        <a:t>[8]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Level-sets </a:t>
                      </a:r>
                      <a:r>
                        <a:rPr lang="en-US" sz="900" dirty="0" smtClean="0">
                          <a:effectLst/>
                        </a:rPr>
                        <a:t>[9]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Viterbi</a:t>
                      </a:r>
                      <a:r>
                        <a:rPr lang="en-US" sz="900" baseline="0" dirty="0" smtClean="0">
                          <a:effectLst/>
                        </a:rPr>
                        <a:t> [10]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1746513"/>
                  </a:ext>
                </a:extLst>
              </a:tr>
              <a:tr h="38616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Mean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43.1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37.4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6.6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6.0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543157"/>
                  </a:ext>
                </a:extLst>
              </a:tr>
              <a:tr h="5210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Median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14.4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9.1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533052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A68EB-C4C7-8D4A-B574-63E7DA8FE0E0}" type="slidenum">
              <a:rPr lang="en-US" smtClean="0"/>
              <a:pPr/>
              <a:t>13</a:t>
            </a:fld>
            <a:r>
              <a:rPr lang="en-US" dirty="0" smtClean="0"/>
              <a:t> of 22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809620"/>
              </p:ext>
            </p:extLst>
          </p:nvPr>
        </p:nvGraphicFramePr>
        <p:xfrm>
          <a:off x="266699" y="4029075"/>
          <a:ext cx="5372101" cy="122872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707687">
                  <a:extLst>
                    <a:ext uri="{9D8B030D-6E8A-4147-A177-3AD203B41FA5}">
                      <a16:colId xmlns:a16="http://schemas.microsoft.com/office/drawing/2014/main" val="2211381702"/>
                    </a:ext>
                  </a:extLst>
                </a:gridCol>
                <a:gridCol w="789241">
                  <a:extLst>
                    <a:ext uri="{9D8B030D-6E8A-4147-A177-3AD203B41FA5}">
                      <a16:colId xmlns:a16="http://schemas.microsoft.com/office/drawing/2014/main" val="944783751"/>
                    </a:ext>
                  </a:extLst>
                </a:gridCol>
                <a:gridCol w="789241">
                  <a:extLst>
                    <a:ext uri="{9D8B030D-6E8A-4147-A177-3AD203B41FA5}">
                      <a16:colId xmlns:a16="http://schemas.microsoft.com/office/drawing/2014/main" val="1546930067"/>
                    </a:ext>
                  </a:extLst>
                </a:gridCol>
                <a:gridCol w="1028644">
                  <a:extLst>
                    <a:ext uri="{9D8B030D-6E8A-4147-A177-3AD203B41FA5}">
                      <a16:colId xmlns:a16="http://schemas.microsoft.com/office/drawing/2014/main" val="2432115088"/>
                    </a:ext>
                  </a:extLst>
                </a:gridCol>
                <a:gridCol w="1028644">
                  <a:extLst>
                    <a:ext uri="{9D8B030D-6E8A-4147-A177-3AD203B41FA5}">
                      <a16:colId xmlns:a16="http://schemas.microsoft.com/office/drawing/2014/main" val="1881896439"/>
                    </a:ext>
                  </a:extLst>
                </a:gridCol>
                <a:gridCol w="1028644">
                  <a:extLst>
                    <a:ext uri="{9D8B030D-6E8A-4147-A177-3AD203B41FA5}">
                      <a16:colId xmlns:a16="http://schemas.microsoft.com/office/drawing/2014/main" val="1815601532"/>
                    </a:ext>
                  </a:extLst>
                </a:gridCol>
              </a:tblGrid>
              <a:tr h="4436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Error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Original</a:t>
                      </a:r>
                      <a:br>
                        <a:rPr lang="en-US" sz="900" dirty="0" smtClean="0">
                          <a:effectLst/>
                        </a:rPr>
                      </a:br>
                      <a:r>
                        <a:rPr lang="en-US" sz="900" dirty="0" smtClean="0">
                          <a:effectLst/>
                        </a:rPr>
                        <a:t>Viterbi [7]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Original</a:t>
                      </a:r>
                      <a:br>
                        <a:rPr lang="en-US" sz="900" dirty="0" smtClean="0">
                          <a:effectLst/>
                        </a:rPr>
                      </a:br>
                      <a:r>
                        <a:rPr lang="en-US" sz="900" dirty="0" smtClean="0">
                          <a:effectLst/>
                        </a:rPr>
                        <a:t>TRW-S [8]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Viterbi </a:t>
                      </a:r>
                      <a:r>
                        <a:rPr lang="en-US" sz="900" dirty="0" smtClean="0">
                          <a:effectLst/>
                        </a:rPr>
                        <a:t>[10]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TRW-S </a:t>
                      </a:r>
                      <a:r>
                        <a:rPr lang="en-US" sz="900" dirty="0" smtClean="0">
                          <a:effectLst/>
                        </a:rPr>
                        <a:t>[10]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NN [10]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4882335"/>
                  </a:ext>
                </a:extLst>
              </a:tr>
              <a:tr h="3413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Mean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12.1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9.7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9.8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5.1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8.1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1026000"/>
                  </a:ext>
                </a:extLst>
              </a:tr>
              <a:tr h="4436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Median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577186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9267" y="3659743"/>
            <a:ext cx="4942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D </a:t>
            </a:r>
            <a:r>
              <a:rPr lang="en-US" dirty="0"/>
              <a:t>image tracking error </a:t>
            </a:r>
            <a:r>
              <a:rPr lang="en-US" dirty="0" smtClean="0"/>
              <a:t>results (in range bins)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9266" y="1589592"/>
            <a:ext cx="494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image tracking error </a:t>
            </a:r>
            <a:r>
              <a:rPr lang="en-US" dirty="0" smtClean="0"/>
              <a:t>results (in range bins)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16764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 is automated result compared to the ground truth (operator tracked).</a:t>
            </a:r>
          </a:p>
          <a:p>
            <a:endParaRPr lang="en-US" dirty="0"/>
          </a:p>
          <a:p>
            <a:r>
              <a:rPr lang="en-US" dirty="0" smtClean="0"/>
              <a:t>Error units are range bins (pixel count).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5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1050"/>
            <a:ext cx="5209031" cy="1143000"/>
          </a:xfrm>
        </p:spPr>
        <p:txBody>
          <a:bodyPr/>
          <a:lstStyle/>
          <a:p>
            <a:r>
              <a:rPr lang="en-US" dirty="0" smtClean="0"/>
              <a:t>3D Cross Overs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14</a:t>
            </a:fld>
            <a:r>
              <a:rPr lang="en-US" smtClean="0"/>
              <a:t> of XX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2743200"/>
            <a:ext cx="9144000" cy="3048000"/>
            <a:chOff x="265345" y="13156669"/>
            <a:chExt cx="19223995" cy="6303637"/>
          </a:xfrm>
        </p:grpSpPr>
        <p:grpSp>
          <p:nvGrpSpPr>
            <p:cNvPr id="6" name="Group 5"/>
            <p:cNvGrpSpPr/>
            <p:nvPr/>
          </p:nvGrpSpPr>
          <p:grpSpPr>
            <a:xfrm>
              <a:off x="265345" y="13156669"/>
              <a:ext cx="19223995" cy="6303637"/>
              <a:chOff x="8659133" y="13203038"/>
              <a:chExt cx="19223995" cy="6303637"/>
            </a:xfrm>
          </p:grpSpPr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1093120"/>
                  </p:ext>
                </p:extLst>
              </p:nvPr>
            </p:nvGraphicFramePr>
            <p:xfrm>
              <a:off x="8659133" y="13470435"/>
              <a:ext cx="9268761" cy="6036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92" r:id="rId3" imgW="7924766" imgH="9639334" progId="Visio.Drawing.15">
                      <p:embed/>
                    </p:oleObj>
                  </mc:Choice>
                  <mc:Fallback>
                    <p:oleObj r:id="rId3" imgW="7924766" imgH="9639334" progId="Visio.Drawing.15">
                      <p:embed/>
                      <p:pic>
                        <p:nvPicPr>
                          <p:cNvPr id="38" name="Object 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0022" b="51765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59133" y="13470435"/>
                            <a:ext cx="9268761" cy="603624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8587550"/>
                  </p:ext>
                </p:extLst>
              </p:nvPr>
            </p:nvGraphicFramePr>
            <p:xfrm>
              <a:off x="18395012" y="13203038"/>
              <a:ext cx="9488116" cy="63036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93" r:id="rId5" imgW="7924766" imgH="9639334" progId="Visio.Drawing.15">
                      <p:embed/>
                    </p:oleObj>
                  </mc:Choice>
                  <mc:Fallback>
                    <p:oleObj r:id="rId5" imgW="7924766" imgH="9639334" progId="Visio.Drawing.15">
                      <p:embed/>
                      <p:pic>
                        <p:nvPicPr>
                          <p:cNvPr id="40" name="Object 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6976" t="4927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395012" y="13203038"/>
                            <a:ext cx="9488116" cy="630363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" name="TextBox 6"/>
            <p:cNvSpPr txBox="1"/>
            <p:nvPr/>
          </p:nvSpPr>
          <p:spPr>
            <a:xfrm>
              <a:off x="330852" y="13648413"/>
              <a:ext cx="3657674" cy="8302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/>
                  </a:solidFill>
                </a:rPr>
                <a:t>A. </a:t>
              </a:r>
              <a:r>
                <a:rPr lang="en-US" sz="1200" dirty="0">
                  <a:solidFill>
                    <a:schemeClr val="tx1"/>
                  </a:solidFill>
                </a:rPr>
                <a:t>Consistent 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    Crossover Example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97631" y="13161916"/>
              <a:ext cx="763690" cy="40823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45824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37700" y="13648413"/>
              <a:ext cx="3657674" cy="8302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tx1"/>
                  </a:solidFill>
                </a:rPr>
                <a:t>B. </a:t>
              </a:r>
              <a:r>
                <a:rPr lang="en-US" sz="1200" dirty="0">
                  <a:solidFill>
                    <a:schemeClr val="tx1"/>
                  </a:solidFill>
                </a:rPr>
                <a:t>Inconsistent 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    Crossover Example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157" t="18979" r="5087" b="7378"/>
          <a:stretch/>
        </p:blipFill>
        <p:spPr>
          <a:xfrm>
            <a:off x="5219191" y="457200"/>
            <a:ext cx="3661171" cy="199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15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19200"/>
            <a:ext cx="7467599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52892" y="5086547"/>
            <a:ext cx="2989187" cy="64633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99CC"/>
                </a:solidFill>
              </a:rPr>
              <a:t>Surface Multiple Suppression</a:t>
            </a:r>
            <a:endParaRPr lang="en-US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2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16</a:t>
            </a:fld>
            <a:r>
              <a:rPr lang="en-US" dirty="0" smtClean="0"/>
              <a:t> of 22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8610600" cy="523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17</a:t>
            </a:fld>
            <a:r>
              <a:rPr lang="en-US" dirty="0" smtClean="0"/>
              <a:t> of 22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4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18</a:t>
            </a:fld>
            <a:r>
              <a:rPr lang="en-US" dirty="0" smtClean="0"/>
              <a:t> of 22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39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3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9783"/>
            <a:ext cx="8382000" cy="68191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19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9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</a:t>
            </a:fld>
            <a:r>
              <a:rPr lang="en-US" dirty="0" smtClean="0"/>
              <a:t> of 22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2D </a:t>
            </a:r>
            <a:r>
              <a:rPr lang="en-US" dirty="0"/>
              <a:t>and 3D I</a:t>
            </a:r>
            <a:r>
              <a:rPr lang="en-US" dirty="0" smtClean="0"/>
              <a:t>magery </a:t>
            </a:r>
            <a:r>
              <a:rPr lang="en-US" dirty="0"/>
              <a:t>O</a:t>
            </a:r>
            <a:r>
              <a:rPr lang="en-US" dirty="0" smtClean="0"/>
              <a:t>verview</a:t>
            </a:r>
            <a:endParaRPr lang="en-US" dirty="0"/>
          </a:p>
          <a:p>
            <a:r>
              <a:rPr lang="en-US" dirty="0" smtClean="0"/>
              <a:t>Machine Learning Algorithms</a:t>
            </a:r>
          </a:p>
          <a:p>
            <a:pPr lvl="1"/>
            <a:r>
              <a:rPr lang="en-US" dirty="0" smtClean="0"/>
              <a:t>Viterbi</a:t>
            </a:r>
          </a:p>
          <a:p>
            <a:pPr lvl="1"/>
            <a:r>
              <a:rPr lang="en-US" dirty="0" smtClean="0"/>
              <a:t>Tree Reweighted Sequential TRW-S</a:t>
            </a:r>
          </a:p>
          <a:p>
            <a:pPr lvl="1"/>
            <a:r>
              <a:rPr lang="en-US" dirty="0" smtClean="0"/>
              <a:t>Deep Neural Network</a:t>
            </a:r>
            <a:endParaRPr lang="en-US" dirty="0"/>
          </a:p>
          <a:p>
            <a:r>
              <a:rPr lang="en-US" dirty="0" smtClean="0"/>
              <a:t>Results </a:t>
            </a:r>
            <a:r>
              <a:rPr lang="en-US" dirty="0"/>
              <a:t>and D</a:t>
            </a:r>
            <a:r>
              <a:rPr lang="en-US" dirty="0" smtClean="0"/>
              <a:t>iscussion</a:t>
            </a:r>
          </a:p>
          <a:p>
            <a:pPr lvl="1"/>
            <a:r>
              <a:rPr lang="en-US" dirty="0" smtClean="0"/>
              <a:t>2014 OIB P3 Canadian Arctic Archipelago</a:t>
            </a:r>
          </a:p>
          <a:p>
            <a:pPr lvl="1"/>
            <a:r>
              <a:rPr lang="en-US" dirty="0" smtClean="0"/>
              <a:t>2018 OIB P3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3D Examples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20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21</a:t>
            </a:fld>
            <a:r>
              <a:rPr lang="en-US" dirty="0" smtClean="0"/>
              <a:t> of 22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8610600" cy="535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22</a:t>
            </a:fld>
            <a:r>
              <a:rPr lang="en-US" dirty="0" smtClean="0"/>
              <a:t> of 22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6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9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23</a:t>
            </a:fld>
            <a:r>
              <a:rPr lang="en-US" dirty="0" smtClean="0"/>
              <a:t> of 22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74"/>
            <a:ext cx="9144000" cy="55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6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24</a:t>
            </a:fld>
            <a:r>
              <a:rPr lang="en-US" dirty="0" smtClean="0"/>
              <a:t> of 22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3886200" cy="5563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91"/>
          <a:stretch/>
        </p:blipFill>
        <p:spPr>
          <a:xfrm>
            <a:off x="4455178" y="228600"/>
            <a:ext cx="4621611" cy="5867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62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Arctic P3 OIB (North)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59" y="1524000"/>
            <a:ext cx="4920233" cy="42973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25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133600"/>
            <a:ext cx="4240858" cy="29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9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Englacial </a:t>
            </a:r>
            <a:r>
              <a:rPr lang="en-US" dirty="0" smtClean="0"/>
              <a:t>Targets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12" y="851804"/>
            <a:ext cx="4482763" cy="29513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26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24" y="1524000"/>
            <a:ext cx="4544276" cy="4414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803189"/>
            <a:ext cx="2133600" cy="1934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17045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1</a:t>
            </a:r>
            <a:endParaRPr lang="en-US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8009681" y="18348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2</a:t>
            </a:r>
            <a:endParaRPr lang="en-US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4904104" y="876300"/>
            <a:ext cx="385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(2018 Arctic P3 OIB)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1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Englacial Targets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4000"/>
            <a:ext cx="4375175" cy="42973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27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75175" y="1524000"/>
            <a:ext cx="4768825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201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Englacial </a:t>
            </a:r>
            <a:r>
              <a:rPr lang="en-US" dirty="0" smtClean="0"/>
              <a:t>Target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3352800" cy="315436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Backscatter is strong: not likely to be a specular reflection that would forward scatter the radar pulse.</a:t>
            </a:r>
          </a:p>
          <a:p>
            <a:r>
              <a:rPr lang="en-US" dirty="0"/>
              <a:t>Volume scattering </a:t>
            </a:r>
            <a:r>
              <a:rPr lang="en-US" dirty="0" smtClean="0"/>
              <a:t>from basal debris entrainment is a candidate.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28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5" name="englacial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0" y="1243323"/>
            <a:ext cx="5767086" cy="432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Englacial Target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29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7" name="englacial_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563" y="1493838"/>
            <a:ext cx="5729287" cy="4297362"/>
          </a:xfrm>
        </p:spPr>
      </p:pic>
    </p:spTree>
    <p:extLst>
      <p:ext uri="{BB962C8B-B14F-4D97-AF65-F5344CB8AC3E}">
        <p14:creationId xmlns:p14="http://schemas.microsoft.com/office/powerpoint/2010/main" val="10015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Image</a:t>
            </a:r>
            <a:br>
              <a:rPr lang="en-US" dirty="0" smtClean="0"/>
            </a:br>
            <a:r>
              <a:rPr lang="en-US" dirty="0" smtClean="0"/>
              <a:t>(Vertical Along-track Profile)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6237086" cy="38584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3</a:t>
            </a:fld>
            <a:r>
              <a:rPr lang="en-US" dirty="0" smtClean="0"/>
              <a:t> of 22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5638800" y="1600200"/>
            <a:ext cx="350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Horizontal </a:t>
            </a:r>
            <a:r>
              <a:rPr lang="en-US" dirty="0" smtClean="0"/>
              <a:t>axis:</a:t>
            </a:r>
            <a:br>
              <a:rPr lang="en-US" dirty="0" smtClean="0"/>
            </a:br>
            <a:r>
              <a:rPr lang="en-US" dirty="0" smtClean="0"/>
              <a:t>along-flight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Vertical </a:t>
            </a:r>
            <a:r>
              <a:rPr lang="en-US" dirty="0" smtClean="0"/>
              <a:t>axis:</a:t>
            </a:r>
            <a:br>
              <a:rPr lang="en-US" dirty="0" smtClean="0"/>
            </a:br>
            <a:r>
              <a:rPr lang="en-US" dirty="0" smtClean="0"/>
              <a:t>depth dimension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Contains information about the depth of the ice “targets” in the nadir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Interested in tracking ice-bottom and internal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 surface multiple and surface clutter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dynamic range due to signal loss in </a:t>
            </a:r>
            <a:r>
              <a:rPr lang="en-US" dirty="0" smtClean="0"/>
              <a:t>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6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Crater</a:t>
            </a:r>
            <a:br>
              <a:rPr lang="en-US" dirty="0" smtClean="0"/>
            </a:br>
            <a:r>
              <a:rPr lang="en-US" sz="2800" dirty="0" smtClean="0"/>
              <a:t>(High Altitude 20000 </a:t>
            </a:r>
            <a:r>
              <a:rPr lang="en-US" sz="2800" dirty="0" err="1" smtClean="0"/>
              <a:t>ft</a:t>
            </a:r>
            <a:r>
              <a:rPr lang="en-US" sz="2800" dirty="0" smtClean="0"/>
              <a:t> AGL Ping Pong Mode)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955" y="1493838"/>
            <a:ext cx="6454090" cy="42973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30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31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859"/>
            <a:ext cx="9203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20140401_03_03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75" y="304800"/>
            <a:ext cx="9075429" cy="5105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32</a:t>
            </a:fld>
            <a:r>
              <a:rPr lang="en-US" dirty="0" smtClean="0"/>
              <a:t> of 22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4343400"/>
            <a:ext cx="4267200" cy="251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4400" kern="0" dirty="0" smtClean="0"/>
              <a:t>Acknowledgements</a:t>
            </a:r>
          </a:p>
          <a:p>
            <a:pPr marL="0" indent="0" algn="just">
              <a:buFontTx/>
              <a:buNone/>
            </a:pPr>
            <a:r>
              <a:rPr lang="en-US" sz="1600" kern="0" dirty="0" smtClean="0"/>
              <a:t>All authors were supported in part by </a:t>
            </a:r>
            <a:r>
              <a:rPr lang="en-US" sz="1600" b="1" kern="0" dirty="0" smtClean="0"/>
              <a:t>NSF </a:t>
            </a:r>
            <a:r>
              <a:rPr lang="en-US" sz="1600" kern="0" dirty="0" smtClean="0"/>
              <a:t>(1443054). Victor Berger, Mohanad Al-Ibadi, Shane Chu, and John Paden also acknowledge support from </a:t>
            </a:r>
            <a:r>
              <a:rPr lang="en-US" sz="1600" b="1" kern="0" dirty="0" smtClean="0"/>
              <a:t>NASA Operation IceBridge</a:t>
            </a:r>
            <a:r>
              <a:rPr lang="en-US" sz="1600" kern="0" dirty="0" smtClean="0"/>
              <a:t> (NNX16AH54G). </a:t>
            </a:r>
            <a:r>
              <a:rPr lang="en-US" sz="1600" kern="0" dirty="0" err="1" smtClean="0"/>
              <a:t>ArcticDEM</a:t>
            </a:r>
            <a:r>
              <a:rPr lang="en-US" sz="1600" kern="0" dirty="0" smtClean="0"/>
              <a:t> was provided by the Polar Geospatial Center under NSF OPP awards 1043681, 1559691 and 1542736.</a:t>
            </a:r>
          </a:p>
          <a:p>
            <a:pPr marL="0" indent="0" algn="ctr">
              <a:buFontTx/>
              <a:buNone/>
            </a:pPr>
            <a:r>
              <a:rPr lang="en-US" sz="4400" kern="0" dirty="0" smtClean="0"/>
              <a:t>THANK YOU!</a:t>
            </a:r>
          </a:p>
          <a:p>
            <a:pPr marL="0" indent="0" algn="ctr">
              <a:buFontTx/>
              <a:buNone/>
            </a:pPr>
            <a:r>
              <a:rPr lang="en-US" sz="4400" kern="0" dirty="0" smtClean="0"/>
              <a:t>QUESTIONS?</a:t>
            </a:r>
            <a:endParaRPr lang="en-US" sz="4400" kern="0" dirty="0"/>
          </a:p>
        </p:txBody>
      </p:sp>
    </p:spTree>
    <p:extLst>
      <p:ext uri="{BB962C8B-B14F-4D97-AF65-F5344CB8AC3E}">
        <p14:creationId xmlns:p14="http://schemas.microsoft.com/office/powerpoint/2010/main" val="145379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84238"/>
            <a:ext cx="8229600" cy="429736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1400" dirty="0"/>
              <a:t>[1] F. Rodríguez-Morales, et. al., “Advanced </a:t>
            </a:r>
            <a:r>
              <a:rPr lang="en-US" sz="1400" dirty="0" err="1"/>
              <a:t>Multifrequency</a:t>
            </a:r>
            <a:r>
              <a:rPr lang="en-US" sz="1400" dirty="0"/>
              <a:t> Radar Instrumentation for Polar Research,” IEEE Trans. Geoscience and Remote Sensing, vol. 52, no. 5, May </a:t>
            </a:r>
            <a:r>
              <a:rPr lang="en-US" sz="1400" dirty="0" smtClean="0"/>
              <a:t>2014</a:t>
            </a:r>
          </a:p>
          <a:p>
            <a:pPr marL="0" indent="0" algn="just">
              <a:buNone/>
            </a:pPr>
            <a:r>
              <a:rPr lang="en-US" sz="1400" dirty="0"/>
              <a:t>[2] J. Paden, T. Akins, D. Dunson, C. Allen, P. </a:t>
            </a:r>
            <a:r>
              <a:rPr lang="en-US" sz="1400" dirty="0" err="1"/>
              <a:t>Gogineni</a:t>
            </a:r>
            <a:r>
              <a:rPr lang="en-US" sz="1400" dirty="0"/>
              <a:t>, “Ice-Sheet Bed 3-D Tomography,” J. </a:t>
            </a:r>
            <a:r>
              <a:rPr lang="en-US" sz="1400" dirty="0" err="1"/>
              <a:t>Glac</a:t>
            </a:r>
            <a:r>
              <a:rPr lang="en-US" sz="1400" dirty="0"/>
              <a:t>., vol.56, no.195, pp. 3-11, 2010.</a:t>
            </a:r>
          </a:p>
          <a:p>
            <a:pPr marL="0" indent="0" algn="just">
              <a:buNone/>
            </a:pPr>
            <a:r>
              <a:rPr lang="en-US" sz="1400" dirty="0"/>
              <a:t>[3] S. </a:t>
            </a:r>
            <a:r>
              <a:rPr lang="en-US" sz="1400" dirty="0" err="1"/>
              <a:t>Gogineni</a:t>
            </a:r>
            <a:r>
              <a:rPr lang="en-US" sz="1400" dirty="0"/>
              <a:t>, et. al., “Bed topography of </a:t>
            </a:r>
            <a:r>
              <a:rPr lang="en-US" sz="1400" dirty="0" err="1"/>
              <a:t>Jakobshavn</a:t>
            </a:r>
            <a:r>
              <a:rPr lang="en-US" sz="1400" dirty="0"/>
              <a:t> </a:t>
            </a:r>
            <a:r>
              <a:rPr lang="en-US" sz="1400" dirty="0" err="1"/>
              <a:t>Isbræ</a:t>
            </a:r>
            <a:r>
              <a:rPr lang="en-US" sz="1400" dirty="0"/>
              <a:t>, Greenland, and Byrd Glacier, Antarctica,” J. </a:t>
            </a:r>
            <a:r>
              <a:rPr lang="en-US" sz="1400" dirty="0" err="1"/>
              <a:t>Glac</a:t>
            </a:r>
            <a:r>
              <a:rPr lang="en-US" sz="1400" dirty="0"/>
              <a:t>., vol. 60, no. 223, pp. 813–833, 2014</a:t>
            </a:r>
            <a:r>
              <a:rPr lang="en-US" sz="1400" dirty="0" smtClean="0"/>
              <a:t>.</a:t>
            </a:r>
          </a:p>
          <a:p>
            <a:pPr marL="0" indent="0" algn="just">
              <a:buNone/>
            </a:pPr>
            <a:r>
              <a:rPr lang="en-US" sz="1400" dirty="0"/>
              <a:t>[4] P. </a:t>
            </a:r>
            <a:r>
              <a:rPr lang="en-US" sz="1400" dirty="0" err="1"/>
              <a:t>Fretwell</a:t>
            </a:r>
            <a:r>
              <a:rPr lang="en-US" sz="1400" dirty="0"/>
              <a:t>, et. al., Bedmap2: improved ice bed, surface and thickness datasets for Antarctica, The </a:t>
            </a:r>
            <a:r>
              <a:rPr lang="en-US" sz="1400" dirty="0" err="1"/>
              <a:t>Cryo</a:t>
            </a:r>
            <a:r>
              <a:rPr lang="en-US" sz="1400" dirty="0"/>
              <a:t>., 7, 375–393, 2013</a:t>
            </a:r>
            <a:r>
              <a:rPr lang="en-US" sz="1400" dirty="0" smtClean="0"/>
              <a:t>.</a:t>
            </a:r>
          </a:p>
          <a:p>
            <a:pPr marL="0" indent="0" algn="just">
              <a:buNone/>
            </a:pPr>
            <a:r>
              <a:rPr lang="en-US" sz="1400" dirty="0" smtClean="0"/>
              <a:t>[5] W</a:t>
            </a:r>
            <a:r>
              <a:rPr lang="en-US" sz="1400" dirty="0"/>
              <a:t>. Liu, K. Purdon, T. Stafford, J. Paden and X. Li, “Open Polar Server (OPS) – An Open Source Spatial Data Infrastructure for the Cryosphere Community”, ISPRS Int. J. Geo-Info., 2016, 5(32).</a:t>
            </a:r>
            <a:endParaRPr lang="en-US" sz="1400" dirty="0" smtClean="0"/>
          </a:p>
          <a:p>
            <a:pPr marL="0" indent="0" algn="just">
              <a:buNone/>
            </a:pPr>
            <a:r>
              <a:rPr lang="en-US" sz="1400" dirty="0" smtClean="0"/>
              <a:t>[</a:t>
            </a:r>
            <a:r>
              <a:rPr lang="en-US" sz="1400" dirty="0"/>
              <a:t>6</a:t>
            </a:r>
            <a:r>
              <a:rPr lang="en-US" sz="1400" dirty="0" smtClean="0"/>
              <a:t>] V</a:t>
            </a:r>
            <a:r>
              <a:rPr lang="en-US" sz="1400" dirty="0"/>
              <a:t>. Kolmogorov, “Convergent tree-reweighted message passing for energy minimization,” Transactions on Pattern Analysis and Machine Intelligence, vol.28, no. 10, pp. 1568–1583, 2006</a:t>
            </a:r>
            <a:r>
              <a:rPr lang="en-US" sz="1400" dirty="0" smtClean="0"/>
              <a:t>.</a:t>
            </a:r>
          </a:p>
          <a:p>
            <a:pPr marL="0" indent="0" algn="just">
              <a:buNone/>
            </a:pPr>
            <a:r>
              <a:rPr lang="en-US" sz="1400" dirty="0" smtClean="0"/>
              <a:t>[7] D</a:t>
            </a:r>
            <a:r>
              <a:rPr lang="en-US" sz="1400" dirty="0"/>
              <a:t>. J. Crandall, G. C. Fox and J. D. Paden, "Layer-finding in radar echograms using probabilistic graphical models," Proceedings of the 21st International Conference on Pattern Recognition (ICPR2012), Tsukuba, 2012, pp. 1530-1533</a:t>
            </a:r>
            <a:r>
              <a:rPr lang="en-US" sz="1400" dirty="0" smtClean="0"/>
              <a:t>.</a:t>
            </a:r>
          </a:p>
          <a:p>
            <a:pPr marL="0" indent="0" algn="just">
              <a:buNone/>
            </a:pPr>
            <a:r>
              <a:rPr lang="en-US" sz="1400" dirty="0" smtClean="0"/>
              <a:t>[</a:t>
            </a:r>
            <a:r>
              <a:rPr lang="en-US" sz="1400" dirty="0"/>
              <a:t>8</a:t>
            </a:r>
            <a:r>
              <a:rPr lang="en-US" sz="1400" dirty="0" smtClean="0"/>
              <a:t>] </a:t>
            </a:r>
            <a:r>
              <a:rPr lang="en-US" sz="1400" dirty="0"/>
              <a:t>S. Lee, J. Mitchell, D. Crandall, G. Fox, “Estimating bedrock and surface layer boundaries and confidence intervals in ice sheet radar imagery using MCMC,” International Conference on Image Processing (ICIP), 2014, pp. 111–115</a:t>
            </a:r>
            <a:r>
              <a:rPr lang="en-US" sz="1400" dirty="0" smtClean="0"/>
              <a:t>.</a:t>
            </a:r>
          </a:p>
          <a:p>
            <a:pPr marL="0" indent="0" algn="just">
              <a:buNone/>
            </a:pPr>
            <a:r>
              <a:rPr lang="en-US" sz="1400" dirty="0" smtClean="0"/>
              <a:t>[9] M</a:t>
            </a:r>
            <a:r>
              <a:rPr lang="en-US" sz="1400" dirty="0"/>
              <a:t>. </a:t>
            </a:r>
            <a:r>
              <a:rPr lang="en-US" sz="1400" dirty="0" err="1"/>
              <a:t>Rahnemoonfar</a:t>
            </a:r>
            <a:r>
              <a:rPr lang="en-US" sz="1400" dirty="0"/>
              <a:t>, G. C. Fox, M. </a:t>
            </a:r>
            <a:r>
              <a:rPr lang="en-US" sz="1400" dirty="0" err="1"/>
              <a:t>Yari</a:t>
            </a:r>
            <a:r>
              <a:rPr lang="en-US" sz="1400" dirty="0"/>
              <a:t> and J. Paden, "Automatic Ice Surface and Bottom Boundaries Estimation in Radar Imagery Based on Level-Set Approach," in IEEE Trans. </a:t>
            </a:r>
            <a:r>
              <a:rPr lang="en-US" sz="1400" dirty="0" err="1"/>
              <a:t>Geosci</a:t>
            </a:r>
            <a:r>
              <a:rPr lang="en-US" sz="1400" dirty="0"/>
              <a:t>. Remote Sens., vol. 55, no. 9, pp. 5115-5122, Sept. 2017</a:t>
            </a:r>
            <a:r>
              <a:rPr lang="en-US" sz="1400" dirty="0" smtClean="0"/>
              <a:t>.</a:t>
            </a:r>
          </a:p>
          <a:p>
            <a:pPr marL="0" indent="0" algn="just">
              <a:buNone/>
            </a:pPr>
            <a:r>
              <a:rPr lang="en-US" sz="1400" dirty="0" smtClean="0"/>
              <a:t>[10] Berger et al., IGARSS 2018</a:t>
            </a:r>
          </a:p>
          <a:p>
            <a:pPr marL="0" indent="0" algn="just">
              <a:buNone/>
            </a:pPr>
            <a:r>
              <a:rPr lang="en-US" sz="1400" dirty="0" smtClean="0"/>
              <a:t>[11] Xu et al., WACV 2018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33</a:t>
            </a:fld>
            <a:r>
              <a:rPr lang="en-US" dirty="0" smtClean="0"/>
              <a:t> of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37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imagery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4</a:t>
            </a:fld>
            <a:r>
              <a:rPr lang="en-US" dirty="0" smtClean="0"/>
              <a:t> of 22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4"/>
          <a:stretch/>
        </p:blipFill>
        <p:spPr>
          <a:xfrm>
            <a:off x="18288" y="1524000"/>
            <a:ext cx="5696712" cy="3974274"/>
          </a:xfrm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5715000" y="1143000"/>
            <a:ext cx="3429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Horizontal </a:t>
            </a:r>
            <a:r>
              <a:rPr lang="en-US" dirty="0" smtClean="0"/>
              <a:t>axis:</a:t>
            </a:r>
            <a:br>
              <a:rPr lang="en-US" dirty="0" smtClean="0"/>
            </a:br>
            <a:r>
              <a:rPr lang="en-US" dirty="0" smtClean="0"/>
              <a:t>cross-track dimension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Vertical </a:t>
            </a:r>
            <a:r>
              <a:rPr lang="en-US" dirty="0" smtClean="0"/>
              <a:t>axis:</a:t>
            </a:r>
            <a:br>
              <a:rPr lang="en-US" dirty="0" smtClean="0"/>
            </a:br>
            <a:r>
              <a:rPr lang="en-US" dirty="0" smtClean="0"/>
              <a:t>depth dimension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In/Out Screen:</a:t>
            </a:r>
            <a:br>
              <a:rPr lang="en-US" dirty="0" smtClean="0"/>
            </a:br>
            <a:r>
              <a:rPr lang="en-US" dirty="0" smtClean="0"/>
              <a:t>Along-flight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3D is a sequence of “slice” images like that shown 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Contains </a:t>
            </a:r>
            <a:r>
              <a:rPr lang="en-US" dirty="0"/>
              <a:t>information about the depth of the ice “targets” in the nadir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Interested in tracking ice-bottom and internal </a:t>
            </a:r>
            <a:r>
              <a:rPr lang="en-US" dirty="0" smtClean="0"/>
              <a:t>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3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5</a:t>
            </a:fld>
            <a:r>
              <a:rPr lang="en-US" dirty="0" smtClean="0"/>
              <a:t> of 22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57" y="1143000"/>
            <a:ext cx="7198289" cy="474161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3D imagery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57800" y="5105400"/>
            <a:ext cx="372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Sequence of three image “slices”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304800" y="1075765"/>
            <a:ext cx="3505200" cy="204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Images are in the synthetic aperture radar tomographic cylindrical coordinate </a:t>
            </a:r>
            <a:r>
              <a:rPr lang="en-US" dirty="0" smtClean="0"/>
              <a:t>system.</a:t>
            </a:r>
          </a:p>
          <a:p>
            <a:r>
              <a:rPr lang="en-US" dirty="0" smtClean="0"/>
              <a:t>The correct geometric proportions </a:t>
            </a:r>
            <a:r>
              <a:rPr lang="en-US" dirty="0"/>
              <a:t>are </a:t>
            </a:r>
            <a:r>
              <a:rPr lang="en-US" dirty="0" smtClean="0"/>
              <a:t>shown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8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Viterbi and TRW-S Belief Propagation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200" dirty="0" smtClean="0"/>
              <a:t>In applying the Viterbi and TRW-S BP algorithms, we </a:t>
            </a:r>
            <a:r>
              <a:rPr lang="en-US" sz="2200" dirty="0" err="1" smtClean="0"/>
              <a:t>ssume</a:t>
            </a:r>
            <a:r>
              <a:rPr lang="en-US" sz="2200" dirty="0" smtClean="0"/>
              <a:t> that the layering can be described by a </a:t>
            </a:r>
            <a:r>
              <a:rPr lang="en-US" sz="2200" b="1" dirty="0" smtClean="0"/>
              <a:t>pairwise graphical model</a:t>
            </a:r>
            <a:r>
              <a:rPr lang="en-US" sz="2200" dirty="0" smtClean="0"/>
              <a:t>.</a:t>
            </a:r>
          </a:p>
          <a:p>
            <a:pPr algn="just"/>
            <a:r>
              <a:rPr lang="en-US" sz="2200" b="1" dirty="0"/>
              <a:t>T</a:t>
            </a:r>
            <a:r>
              <a:rPr lang="en-US" sz="2200" b="1" dirty="0" smtClean="0"/>
              <a:t>ransition (binary) probability </a:t>
            </a:r>
            <a:r>
              <a:rPr lang="en-US" sz="2200" dirty="0" smtClean="0"/>
              <a:t>from one column to the next</a:t>
            </a:r>
          </a:p>
          <a:p>
            <a:pPr algn="just"/>
            <a:r>
              <a:rPr lang="en-US" sz="2200" b="1" dirty="0" smtClean="0"/>
              <a:t>Unary probability </a:t>
            </a:r>
            <a:r>
              <a:rPr lang="en-US" sz="2200" dirty="0" smtClean="0"/>
              <a:t>which represents the marginal probability of each pixel being the pixel the layer passes through).</a:t>
            </a:r>
          </a:p>
          <a:p>
            <a:pPr algn="just"/>
            <a:r>
              <a:rPr lang="en-US" sz="2200" dirty="0" smtClean="0"/>
              <a:t>Transition probabilities are set to create a smooth surface</a:t>
            </a:r>
          </a:p>
          <a:p>
            <a:pPr algn="just"/>
            <a:r>
              <a:rPr lang="en-US" sz="2200" dirty="0" smtClean="0"/>
              <a:t>Marginal probabilities are account for image intensity (bright pixels are more likely), distance from ice margin (ice tends to be thinner next to the margin), and user provided ground truth.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6</a:t>
            </a:fld>
            <a:r>
              <a:rPr lang="en-US" dirty="0" smtClean="0"/>
              <a:t> of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13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Viterbi and TRW-S Belief Propagation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7</a:t>
            </a:fld>
            <a:r>
              <a:rPr lang="en-US" dirty="0" smtClean="0"/>
              <a:t> of XX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50333" r="3939" b="3243"/>
          <a:stretch/>
        </p:blipFill>
        <p:spPr bwMode="auto">
          <a:xfrm>
            <a:off x="1066800" y="1533842"/>
            <a:ext cx="4164012" cy="28857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9742"/>
            <a:ext cx="5972175" cy="253841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91200" y="1533842"/>
            <a:ext cx="31242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kern="0" dirty="0" smtClean="0"/>
              <a:t>Layer is single valued (no folding allowed)</a:t>
            </a:r>
          </a:p>
          <a:p>
            <a:pPr algn="just"/>
            <a:r>
              <a:rPr lang="en-US" kern="0" dirty="0" smtClean="0"/>
              <a:t>2D images form a chain: can only go forwards or backwards.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6956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Viterbi and TRW-S Belief Propagation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8</a:t>
            </a:fld>
            <a:r>
              <a:rPr lang="en-US" smtClean="0"/>
              <a:t> of XX</a:t>
            </a:r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3252" r="3939" b="38061"/>
          <a:stretch/>
        </p:blipFill>
        <p:spPr bwMode="auto">
          <a:xfrm>
            <a:off x="228600" y="1417638"/>
            <a:ext cx="4191000" cy="3078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752600"/>
            <a:ext cx="4369287" cy="346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Viterbi and TRW-S Belief Propagation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dirty="0"/>
              <a:t>Viterbi is very fast for non-loopy </a:t>
            </a:r>
            <a:r>
              <a:rPr lang="en-US" dirty="0" smtClean="0"/>
              <a:t>graphs and provides an exact solution</a:t>
            </a:r>
            <a:endParaRPr lang="en-US" dirty="0"/>
          </a:p>
          <a:p>
            <a:pPr algn="just"/>
            <a:r>
              <a:rPr lang="en-US" dirty="0"/>
              <a:t>TRW-S is slower, but can handle loopy </a:t>
            </a:r>
            <a:r>
              <a:rPr lang="en-US" dirty="0" smtClean="0"/>
              <a:t>graphs</a:t>
            </a:r>
            <a:endParaRPr lang="en-US" dirty="0"/>
          </a:p>
          <a:p>
            <a:r>
              <a:rPr lang="en-US" dirty="0" smtClean="0"/>
              <a:t>Supervised learning is used to determine transition and unary probabilities.</a:t>
            </a:r>
          </a:p>
          <a:p>
            <a:r>
              <a:rPr lang="en-US" dirty="0" smtClean="0"/>
              <a:t>Downside: TRW-S is leveraged to create the training set. Although manual ground control is added to produce a correct solution, the results are likely biased towards TRW-S and we have not accounted for this yet.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8A68EB-C4C7-8D4A-B574-63E7DA8FE0E0}" type="slidenum">
              <a:rPr lang="en-US" smtClean="0"/>
              <a:pPr>
                <a:defRPr/>
              </a:pPr>
              <a:t>9</a:t>
            </a:fld>
            <a:r>
              <a:rPr lang="en-US" smtClean="0"/>
              <a:t> of XX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5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5298</TotalTime>
  <Words>1252</Words>
  <Application>Microsoft Office PowerPoint</Application>
  <PresentationFormat>Letter Paper (8.5x11 in)</PresentationFormat>
  <Paragraphs>192</Paragraphs>
  <Slides>33</Slides>
  <Notes>10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ＭＳ Ｐゴシック</vt:lpstr>
      <vt:lpstr>Arial</vt:lpstr>
      <vt:lpstr>Times New Roman</vt:lpstr>
      <vt:lpstr>Title Master</vt:lpstr>
      <vt:lpstr>Slide Master</vt:lpstr>
      <vt:lpstr>Microsoft Visio Drawing</vt:lpstr>
      <vt:lpstr>  Subglacial bed topography using machine learning and geostatistical analysis applied to 2D and 3D radar sounding </vt:lpstr>
      <vt:lpstr>Outline</vt:lpstr>
      <vt:lpstr>2D Image (Vertical Along-track Profile)</vt:lpstr>
      <vt:lpstr>3D imagery</vt:lpstr>
      <vt:lpstr>3D imagery</vt:lpstr>
      <vt:lpstr>Viterbi and TRW-S Belief Propagation</vt:lpstr>
      <vt:lpstr>Viterbi and TRW-S Belief Propagation</vt:lpstr>
      <vt:lpstr>Viterbi and TRW-S Belief Propagation</vt:lpstr>
      <vt:lpstr>Viterbi and TRW-S Belief Propagation</vt:lpstr>
      <vt:lpstr>Deep Neural Network</vt:lpstr>
      <vt:lpstr>Deep Neural Network</vt:lpstr>
      <vt:lpstr>Deep Neural Network</vt:lpstr>
      <vt:lpstr>Results and Discussion</vt:lpstr>
      <vt:lpstr>3D Cross Overs</vt:lpstr>
      <vt:lpstr>2D Results</vt:lpstr>
      <vt:lpstr>PowerPoint Presentation</vt:lpstr>
      <vt:lpstr>PowerPoint Presentation</vt:lpstr>
      <vt:lpstr>PowerPoint Presentation</vt:lpstr>
      <vt:lpstr>PowerPoint Presentation</vt:lpstr>
      <vt:lpstr>3D Examples</vt:lpstr>
      <vt:lpstr>PowerPoint Presentation</vt:lpstr>
      <vt:lpstr>PowerPoint Presentation</vt:lpstr>
      <vt:lpstr>PowerPoint Presentation</vt:lpstr>
      <vt:lpstr>PowerPoint Presentation</vt:lpstr>
      <vt:lpstr>2018 Arctic P3 OIB (North)</vt:lpstr>
      <vt:lpstr>Englacial Targets</vt:lpstr>
      <vt:lpstr>Englacial Targets</vt:lpstr>
      <vt:lpstr>Englacial Target 1</vt:lpstr>
      <vt:lpstr>Englacial Target 2</vt:lpstr>
      <vt:lpstr>Impact Crater (High Altitude 20000 ft AGL Ping Pong Mode)</vt:lpstr>
      <vt:lpstr>PowerPoint Presentation</vt:lpstr>
      <vt:lpstr>PowerPoint Presentation</vt:lpstr>
      <vt:lpstr>References</vt:lpstr>
    </vt:vector>
  </TitlesOfParts>
  <Company>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Adam Lohoefener</dc:creator>
  <cp:lastModifiedBy>Paden, John D.</cp:lastModifiedBy>
  <cp:revision>293</cp:revision>
  <dcterms:created xsi:type="dcterms:W3CDTF">2011-11-09T21:13:25Z</dcterms:created>
  <dcterms:modified xsi:type="dcterms:W3CDTF">2018-12-13T19:38:02Z</dcterms:modified>
</cp:coreProperties>
</file>