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3"/>
  </p:notesMasterIdLst>
  <p:handoutMasterIdLst>
    <p:handoutMasterId r:id="rId44"/>
  </p:handoutMasterIdLst>
  <p:sldIdLst>
    <p:sldId id="256" r:id="rId3"/>
    <p:sldId id="341" r:id="rId4"/>
    <p:sldId id="272" r:id="rId5"/>
    <p:sldId id="443" r:id="rId6"/>
    <p:sldId id="426" r:id="rId7"/>
    <p:sldId id="419" r:id="rId8"/>
    <p:sldId id="410" r:id="rId9"/>
    <p:sldId id="391" r:id="rId10"/>
    <p:sldId id="430" r:id="rId11"/>
    <p:sldId id="435" r:id="rId12"/>
    <p:sldId id="436" r:id="rId13"/>
    <p:sldId id="437" r:id="rId14"/>
    <p:sldId id="434" r:id="rId15"/>
    <p:sldId id="459" r:id="rId16"/>
    <p:sldId id="477" r:id="rId17"/>
    <p:sldId id="281" r:id="rId18"/>
    <p:sldId id="356" r:id="rId19"/>
    <p:sldId id="478" r:id="rId20"/>
    <p:sldId id="258" r:id="rId21"/>
    <p:sldId id="331" r:id="rId22"/>
    <p:sldId id="261" r:id="rId23"/>
    <p:sldId id="295" r:id="rId24"/>
    <p:sldId id="296" r:id="rId25"/>
    <p:sldId id="326" r:id="rId26"/>
    <p:sldId id="306" r:id="rId27"/>
    <p:sldId id="259" r:id="rId28"/>
    <p:sldId id="260" r:id="rId29"/>
    <p:sldId id="479" r:id="rId30"/>
    <p:sldId id="297" r:id="rId31"/>
    <p:sldId id="298" r:id="rId32"/>
    <p:sldId id="300" r:id="rId33"/>
    <p:sldId id="269" r:id="rId34"/>
    <p:sldId id="262" r:id="rId35"/>
    <p:sldId id="264" r:id="rId36"/>
    <p:sldId id="263" r:id="rId37"/>
    <p:sldId id="330" r:id="rId38"/>
    <p:sldId id="265" r:id="rId39"/>
    <p:sldId id="284" r:id="rId40"/>
    <p:sldId id="291" r:id="rId41"/>
    <p:sldId id="294" r:id="rId42"/>
  </p:sldIdLst>
  <p:sldSz cx="12161838"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2E46717-8436-489B-B7AA-7D49FBEE779E}">
          <p14:sldIdLst>
            <p14:sldId id="256"/>
            <p14:sldId id="341"/>
            <p14:sldId id="272"/>
            <p14:sldId id="443"/>
            <p14:sldId id="426"/>
            <p14:sldId id="419"/>
            <p14:sldId id="410"/>
            <p14:sldId id="391"/>
            <p14:sldId id="430"/>
            <p14:sldId id="435"/>
            <p14:sldId id="436"/>
            <p14:sldId id="437"/>
            <p14:sldId id="434"/>
            <p14:sldId id="459"/>
            <p14:sldId id="477"/>
            <p14:sldId id="281"/>
            <p14:sldId id="356"/>
            <p14:sldId id="478"/>
            <p14:sldId id="258"/>
            <p14:sldId id="331"/>
            <p14:sldId id="261"/>
            <p14:sldId id="295"/>
            <p14:sldId id="296"/>
            <p14:sldId id="326"/>
            <p14:sldId id="306"/>
            <p14:sldId id="259"/>
            <p14:sldId id="260"/>
            <p14:sldId id="479"/>
            <p14:sldId id="297"/>
            <p14:sldId id="298"/>
            <p14:sldId id="300"/>
            <p14:sldId id="269"/>
            <p14:sldId id="262"/>
            <p14:sldId id="264"/>
            <p14:sldId id="263"/>
            <p14:sldId id="330"/>
            <p14:sldId id="265"/>
            <p14:sldId id="284"/>
            <p14:sldId id="291"/>
            <p14:sldId id="294"/>
          </p14:sldIdLst>
        </p14:section>
      </p14:sectionLst>
    </p:ext>
    <p:ext uri="{EFAFB233-063F-42B5-8137-9DF3F51BA10A}">
      <p15:sldGuideLst xmlns:p15="http://schemas.microsoft.com/office/powerpoint/2012/main">
        <p15:guide id="1" orient="horz" pos="2160" userDrawn="1">
          <p15:clr>
            <a:srgbClr val="A4A3A4"/>
          </p15:clr>
        </p15:guide>
        <p15:guide id="2" pos="38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86382" autoAdjust="0"/>
  </p:normalViewPr>
  <p:slideViewPr>
    <p:cSldViewPr>
      <p:cViewPr varScale="1">
        <p:scale>
          <a:sx n="114" d="100"/>
          <a:sy n="114" d="100"/>
        </p:scale>
        <p:origin x="120" y="283"/>
      </p:cViewPr>
      <p:guideLst>
        <p:guide orient="horz" pos="2160"/>
        <p:guide pos="3831"/>
      </p:guideLst>
    </p:cSldViewPr>
  </p:slideViewPr>
  <p:outlineViewPr>
    <p:cViewPr>
      <p:scale>
        <a:sx n="33" d="100"/>
        <a:sy n="33" d="100"/>
      </p:scale>
      <p:origin x="0" y="-29764"/>
    </p:cViewPr>
  </p:outlineViewPr>
  <p:notesTextViewPr>
    <p:cViewPr>
      <p:scale>
        <a:sx n="100" d="100"/>
        <a:sy n="100" d="100"/>
      </p:scale>
      <p:origin x="0" y="0"/>
    </p:cViewPr>
  </p:notesTextViewPr>
  <p:notesViewPr>
    <p:cSldViewPr>
      <p:cViewPr varScale="1">
        <p:scale>
          <a:sx n="53" d="100"/>
          <a:sy n="53" d="100"/>
        </p:scale>
        <p:origin x="26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0\OneDrive\&#25512;&#29702;&#24615;&#33021;&#27979;&#35797;\data-power%20-%20&#21103;&#26412;\&#21151;&#32791;&#35760;&#24405;-P10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2000" dirty="0"/>
              <a:t>AI Conference</a:t>
            </a:r>
            <a:r>
              <a:rPr lang="en-US" altLang="zh-CN" sz="2000" baseline="0" dirty="0"/>
              <a:t> and Publications</a:t>
            </a:r>
            <a:endParaRPr lang="zh-CN" alt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Submitted</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Sheet1!$A$2:$A$8</c:f>
              <c:strCache>
                <c:ptCount val="7"/>
                <c:pt idx="0">
                  <c:v>IJCAI 2018</c:v>
                </c:pt>
                <c:pt idx="1">
                  <c:v>CVPR 2018</c:v>
                </c:pt>
                <c:pt idx="2">
                  <c:v>ICML 2018</c:v>
                </c:pt>
                <c:pt idx="3">
                  <c:v>AAAI 2018</c:v>
                </c:pt>
                <c:pt idx="4">
                  <c:v>ICCV 2017</c:v>
                </c:pt>
                <c:pt idx="5">
                  <c:v>NIPS 2017</c:v>
                </c:pt>
                <c:pt idx="6">
                  <c:v>ECCV 2016</c:v>
                </c:pt>
              </c:strCache>
            </c:strRef>
          </c:cat>
          <c:val>
            <c:numRef>
              <c:f>Sheet1!$C$2:$C$8</c:f>
              <c:numCache>
                <c:formatCode>General</c:formatCode>
                <c:ptCount val="7"/>
                <c:pt idx="0">
                  <c:v>3470</c:v>
                </c:pt>
                <c:pt idx="1">
                  <c:v>3359</c:v>
                </c:pt>
                <c:pt idx="2">
                  <c:v>2473</c:v>
                </c:pt>
                <c:pt idx="3">
                  <c:v>3808</c:v>
                </c:pt>
                <c:pt idx="4">
                  <c:v>2143</c:v>
                </c:pt>
                <c:pt idx="5">
                  <c:v>3240</c:v>
                </c:pt>
                <c:pt idx="6">
                  <c:v>1561</c:v>
                </c:pt>
              </c:numCache>
            </c:numRef>
          </c:val>
          <c:extLst>
            <c:ext xmlns:c16="http://schemas.microsoft.com/office/drawing/2014/chart" uri="{C3380CC4-5D6E-409C-BE32-E72D297353CC}">
              <c16:uniqueId val="{00000001-E073-4AB9-9A18-C1B7364FEFAB}"/>
            </c:ext>
          </c:extLst>
        </c:ser>
        <c:dLbls>
          <c:showLegendKey val="0"/>
          <c:showVal val="0"/>
          <c:showCatName val="0"/>
          <c:showSerName val="0"/>
          <c:showPercent val="0"/>
          <c:showBubbleSize val="0"/>
        </c:dLbls>
        <c:gapWidth val="150"/>
        <c:overlap val="100"/>
        <c:axId val="-1423740752"/>
        <c:axId val="-1423741296"/>
      </c:barChart>
      <c:barChart>
        <c:barDir val="col"/>
        <c:grouping val="stacked"/>
        <c:varyColors val="0"/>
        <c:ser>
          <c:idx val="0"/>
          <c:order val="0"/>
          <c:tx>
            <c:strRef>
              <c:f>Sheet1!$B$1</c:f>
              <c:strCache>
                <c:ptCount val="1"/>
                <c:pt idx="0">
                  <c:v>Accepted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IJCAI 2018</c:v>
                </c:pt>
                <c:pt idx="1">
                  <c:v>CVPR 2018</c:v>
                </c:pt>
                <c:pt idx="2">
                  <c:v>ICML 2018</c:v>
                </c:pt>
                <c:pt idx="3">
                  <c:v>AAAI 2018</c:v>
                </c:pt>
                <c:pt idx="4">
                  <c:v>ICCV 2017</c:v>
                </c:pt>
                <c:pt idx="5">
                  <c:v>NIPS 2017</c:v>
                </c:pt>
                <c:pt idx="6">
                  <c:v>ECCV 2016</c:v>
                </c:pt>
              </c:strCache>
            </c:strRef>
          </c:cat>
          <c:val>
            <c:numRef>
              <c:f>Sheet1!$B$2:$B$8</c:f>
              <c:numCache>
                <c:formatCode>General</c:formatCode>
                <c:ptCount val="7"/>
                <c:pt idx="0">
                  <c:v>710</c:v>
                </c:pt>
                <c:pt idx="1">
                  <c:v>979</c:v>
                </c:pt>
                <c:pt idx="2">
                  <c:v>618</c:v>
                </c:pt>
                <c:pt idx="3">
                  <c:v>938</c:v>
                </c:pt>
                <c:pt idx="4">
                  <c:v>621</c:v>
                </c:pt>
                <c:pt idx="5">
                  <c:v>679</c:v>
                </c:pt>
                <c:pt idx="6">
                  <c:v>415</c:v>
                </c:pt>
              </c:numCache>
            </c:numRef>
          </c:val>
          <c:extLst>
            <c:ext xmlns:c16="http://schemas.microsoft.com/office/drawing/2014/chart" uri="{C3380CC4-5D6E-409C-BE32-E72D297353CC}">
              <c16:uniqueId val="{00000000-E073-4AB9-9A18-C1B7364FEFAB}"/>
            </c:ext>
          </c:extLst>
        </c:ser>
        <c:dLbls>
          <c:showLegendKey val="0"/>
          <c:showVal val="0"/>
          <c:showCatName val="0"/>
          <c:showSerName val="0"/>
          <c:showPercent val="0"/>
          <c:showBubbleSize val="0"/>
        </c:dLbls>
        <c:gapWidth val="150"/>
        <c:overlap val="100"/>
        <c:axId val="-1423746736"/>
        <c:axId val="-1423739664"/>
      </c:barChart>
      <c:catAx>
        <c:axId val="-142374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3741296"/>
        <c:crosses val="autoZero"/>
        <c:auto val="1"/>
        <c:lblAlgn val="ctr"/>
        <c:lblOffset val="100"/>
        <c:noMultiLvlLbl val="0"/>
      </c:catAx>
      <c:valAx>
        <c:axId val="-1423741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3740752"/>
        <c:crosses val="autoZero"/>
        <c:crossBetween val="between"/>
      </c:valAx>
      <c:valAx>
        <c:axId val="-1423739664"/>
        <c:scaling>
          <c:orientation val="minMax"/>
          <c:max val="4000"/>
        </c:scaling>
        <c:delete val="0"/>
        <c:axPos val="r"/>
        <c:numFmt formatCode="0.00%" sourceLinked="0"/>
        <c:majorTickMark val="none"/>
        <c:minorTickMark val="none"/>
        <c:tickLblPos val="none"/>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3746736"/>
        <c:crosses val="max"/>
        <c:crossBetween val="between"/>
      </c:valAx>
      <c:catAx>
        <c:axId val="-1423746736"/>
        <c:scaling>
          <c:orientation val="minMax"/>
        </c:scaling>
        <c:delete val="1"/>
        <c:axPos val="b"/>
        <c:numFmt formatCode="General" sourceLinked="1"/>
        <c:majorTickMark val="out"/>
        <c:minorTickMark val="none"/>
        <c:tickLblPos val="nextTo"/>
        <c:crossAx val="-142373966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altLang="en-US" sz="1800" b="0" i="0" u="none" strike="noStrike" kern="1200" spc="0" baseline="0">
                <a:solidFill>
                  <a:schemeClr val="tx1">
                    <a:lumMod val="65000"/>
                    <a:lumOff val="35000"/>
                  </a:schemeClr>
                </a:solidFill>
                <a:latin typeface="+mn-lt"/>
                <a:ea typeface="+mn-ea"/>
                <a:cs typeface="+mn-cs"/>
              </a:defRPr>
            </a:pPr>
            <a:r>
              <a:rPr lang="en-US" altLang="zh-CN" sz="2000" dirty="0"/>
              <a:t>Systems Conference</a:t>
            </a:r>
            <a:r>
              <a:rPr lang="en-US" altLang="zh-CN" sz="2000" baseline="0" dirty="0"/>
              <a:t> and Publications</a:t>
            </a:r>
            <a:endParaRPr lang="zh-CN" sz="2000" dirty="0"/>
          </a:p>
        </c:rich>
      </c:tx>
      <c:layout>
        <c:manualLayout>
          <c:xMode val="edge"/>
          <c:yMode val="edge"/>
          <c:x val="0.25318106363662218"/>
          <c:y val="3.3563600777089856E-3"/>
        </c:manualLayout>
      </c:layout>
      <c:overlay val="0"/>
      <c:spPr>
        <a:noFill/>
        <a:ln>
          <a:noFill/>
        </a:ln>
        <a:effectLst/>
      </c:spPr>
      <c:txPr>
        <a:bodyPr rot="0" spcFirstLastPara="1" vertOverflow="ellipsis" vert="horz" wrap="square" anchor="ctr" anchorCtr="1"/>
        <a:lstStyle/>
        <a:p>
          <a:pPr>
            <a:defRPr lang="zh-CN" altLang="en-US"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Submitted</c:v>
                </c:pt>
              </c:strCache>
            </c:strRef>
          </c:tx>
          <c:spPr>
            <a:solidFill>
              <a:schemeClr val="accent2"/>
            </a:solidFill>
            <a:ln>
              <a:noFill/>
            </a:ln>
            <a:effectLst/>
          </c:spPr>
          <c:invertIfNegative val="0"/>
          <c:dLbls>
            <c:dLbl>
              <c:idx val="4"/>
              <c:tx>
                <c:rich>
                  <a:bodyPr/>
                  <a:lstStyle/>
                  <a:p>
                    <a:fld id="{5D8AE798-E357-418D-8219-95E8C17E25DA}" type="CELLRANGE">
                      <a:rPr lang="en-US" altLang="zh-CN"/>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18D-462A-AC6C-58155E65A782}"/>
                </c:ext>
              </c:extLst>
            </c:dLbl>
            <c:dLbl>
              <c:idx val="5"/>
              <c:tx>
                <c:rich>
                  <a:bodyPr/>
                  <a:lstStyle/>
                  <a:p>
                    <a:fld id="{43C89D9E-E210-47D9-BF4F-DD903F704CA3}" type="CELLRANGE">
                      <a:rPr lang="en-US" altLang="zh-CN"/>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18D-462A-AC6C-58155E65A782}"/>
                </c:ext>
              </c:extLst>
            </c:dLbl>
            <c:dLbl>
              <c:idx val="6"/>
              <c:tx>
                <c:rich>
                  <a:bodyPr/>
                  <a:lstStyle/>
                  <a:p>
                    <a:fld id="{96EAB236-07A5-4153-9323-0B0019341701}" type="CELLRANGE">
                      <a:rPr lang="en-US" altLang="zh-CN"/>
                      <a:pPr/>
                      <a:t>[CELLRANGE]</a:t>
                    </a:fld>
                    <a:endParaRPr 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18D-462A-AC6C-58155E65A782}"/>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lang="zh-CN" altLang="en-US" sz="1197" b="0"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Sheet1!$A$2:$A$5</c:f>
              <c:strCache>
                <c:ptCount val="4"/>
                <c:pt idx="0">
                  <c:v>HPCA 2018</c:v>
                </c:pt>
                <c:pt idx="1">
                  <c:v>ISCA 2018</c:v>
                </c:pt>
                <c:pt idx="2">
                  <c:v>MICRO 2017</c:v>
                </c:pt>
                <c:pt idx="3">
                  <c:v>ASPLOS 2017</c:v>
                </c:pt>
              </c:strCache>
            </c:strRef>
          </c:cat>
          <c:val>
            <c:numRef>
              <c:f>Sheet1!$C$2:$C$5</c:f>
              <c:numCache>
                <c:formatCode>General</c:formatCode>
                <c:ptCount val="4"/>
                <c:pt idx="0">
                  <c:v>260</c:v>
                </c:pt>
                <c:pt idx="1">
                  <c:v>378</c:v>
                </c:pt>
                <c:pt idx="2">
                  <c:v>326</c:v>
                </c:pt>
                <c:pt idx="3">
                  <c:v>320</c:v>
                </c:pt>
              </c:numCache>
            </c:numRef>
          </c:val>
          <c:extLst>
            <c:ext xmlns:c16="http://schemas.microsoft.com/office/drawing/2014/chart" uri="{C3380CC4-5D6E-409C-BE32-E72D297353CC}">
              <c16:uniqueId val="{00000007-B18D-462A-AC6C-58155E65A782}"/>
            </c:ext>
          </c:extLst>
        </c:ser>
        <c:dLbls>
          <c:showLegendKey val="0"/>
          <c:showVal val="0"/>
          <c:showCatName val="0"/>
          <c:showSerName val="0"/>
          <c:showPercent val="0"/>
          <c:showBubbleSize val="0"/>
        </c:dLbls>
        <c:gapWidth val="150"/>
        <c:overlap val="100"/>
        <c:axId val="-1423735856"/>
        <c:axId val="-1423738576"/>
      </c:barChart>
      <c:barChart>
        <c:barDir val="col"/>
        <c:grouping val="stacked"/>
        <c:varyColors val="0"/>
        <c:ser>
          <c:idx val="0"/>
          <c:order val="0"/>
          <c:tx>
            <c:strRef>
              <c:f>Sheet1!$B$1</c:f>
              <c:strCache>
                <c:ptCount val="1"/>
                <c:pt idx="0">
                  <c:v>Accepted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zh-CN" altLang="en-US"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HPCA 2018</c:v>
                </c:pt>
                <c:pt idx="1">
                  <c:v>ISCA 2018</c:v>
                </c:pt>
                <c:pt idx="2">
                  <c:v>MICRO 2017</c:v>
                </c:pt>
                <c:pt idx="3">
                  <c:v>ASPLOS 2017</c:v>
                </c:pt>
              </c:strCache>
            </c:strRef>
          </c:cat>
          <c:val>
            <c:numRef>
              <c:f>Sheet1!$B$2:$B$5</c:f>
              <c:numCache>
                <c:formatCode>General</c:formatCode>
                <c:ptCount val="4"/>
                <c:pt idx="0">
                  <c:v>62</c:v>
                </c:pt>
                <c:pt idx="1">
                  <c:v>64</c:v>
                </c:pt>
                <c:pt idx="2">
                  <c:v>61</c:v>
                </c:pt>
                <c:pt idx="3">
                  <c:v>56</c:v>
                </c:pt>
              </c:numCache>
            </c:numRef>
          </c:val>
          <c:extLst>
            <c:ext xmlns:c16="http://schemas.microsoft.com/office/drawing/2014/chart" uri="{C3380CC4-5D6E-409C-BE32-E72D297353CC}">
              <c16:uniqueId val="{00000008-B18D-462A-AC6C-58155E65A782}"/>
            </c:ext>
          </c:extLst>
        </c:ser>
        <c:dLbls>
          <c:showLegendKey val="0"/>
          <c:showVal val="0"/>
          <c:showCatName val="0"/>
          <c:showSerName val="0"/>
          <c:showPercent val="0"/>
          <c:showBubbleSize val="0"/>
        </c:dLbls>
        <c:gapWidth val="150"/>
        <c:overlap val="100"/>
        <c:axId val="-1423736944"/>
        <c:axId val="-1423734224"/>
      </c:barChart>
      <c:catAx>
        <c:axId val="-142373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altLang="en-US" sz="1197" b="0" i="0" u="none" strike="noStrike" kern="1200" baseline="0">
                <a:solidFill>
                  <a:schemeClr val="tx1">
                    <a:lumMod val="65000"/>
                    <a:lumOff val="35000"/>
                  </a:schemeClr>
                </a:solidFill>
                <a:latin typeface="+mn-lt"/>
                <a:ea typeface="+mn-ea"/>
                <a:cs typeface="+mn-cs"/>
              </a:defRPr>
            </a:pPr>
            <a:endParaRPr lang="en-US"/>
          </a:p>
        </c:txPr>
        <c:crossAx val="-1423738576"/>
        <c:crosses val="autoZero"/>
        <c:auto val="1"/>
        <c:lblAlgn val="ctr"/>
        <c:lblOffset val="100"/>
        <c:noMultiLvlLbl val="0"/>
      </c:catAx>
      <c:valAx>
        <c:axId val="-14237385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lang="zh-CN" altLang="en-US" sz="1197" b="0" i="0" u="none" strike="noStrike" kern="1200" baseline="0">
                <a:solidFill>
                  <a:schemeClr val="tx1">
                    <a:lumMod val="65000"/>
                    <a:lumOff val="35000"/>
                  </a:schemeClr>
                </a:solidFill>
                <a:latin typeface="+mn-lt"/>
                <a:ea typeface="+mn-ea"/>
                <a:cs typeface="+mn-cs"/>
              </a:defRPr>
            </a:pPr>
            <a:endParaRPr lang="en-US"/>
          </a:p>
        </c:txPr>
        <c:crossAx val="-1423735856"/>
        <c:crosses val="autoZero"/>
        <c:crossBetween val="between"/>
      </c:valAx>
      <c:valAx>
        <c:axId val="-1423734224"/>
        <c:scaling>
          <c:orientation val="minMax"/>
          <c:max val="350"/>
        </c:scaling>
        <c:delete val="0"/>
        <c:axPos val="r"/>
        <c:numFmt formatCode="0.00%" sourceLinked="0"/>
        <c:majorTickMark val="none"/>
        <c:minorTickMark val="none"/>
        <c:tickLblPos val="none"/>
        <c:spPr>
          <a:noFill/>
          <a:ln>
            <a:solidFill>
              <a:schemeClr val="accent1"/>
            </a:solidFill>
          </a:ln>
          <a:effectLst/>
        </c:spPr>
        <c:txPr>
          <a:bodyPr rot="-60000000" spcFirstLastPara="1" vertOverflow="ellipsis" vert="horz" wrap="square" anchor="ctr" anchorCtr="1"/>
          <a:lstStyle/>
          <a:p>
            <a:pPr>
              <a:defRPr lang="zh-CN" altLang="en-US" sz="1197" b="0" i="0" u="none" strike="noStrike" kern="1200" baseline="0">
                <a:solidFill>
                  <a:schemeClr val="tx1">
                    <a:lumMod val="65000"/>
                    <a:lumOff val="35000"/>
                  </a:schemeClr>
                </a:solidFill>
                <a:latin typeface="+mn-lt"/>
                <a:ea typeface="+mn-ea"/>
                <a:cs typeface="+mn-cs"/>
              </a:defRPr>
            </a:pPr>
            <a:endParaRPr lang="en-US"/>
          </a:p>
        </c:txPr>
        <c:crossAx val="-1423736944"/>
        <c:crosses val="max"/>
        <c:crossBetween val="between"/>
      </c:valAx>
      <c:catAx>
        <c:axId val="-1423736944"/>
        <c:scaling>
          <c:orientation val="minMax"/>
        </c:scaling>
        <c:delete val="1"/>
        <c:axPos val="b"/>
        <c:numFmt formatCode="General" sourceLinked="1"/>
        <c:majorTickMark val="out"/>
        <c:minorTickMark val="none"/>
        <c:tickLblPos val="nextTo"/>
        <c:crossAx val="-1423734224"/>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zh-CN" altLang="en-US"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lang="zh-CN" alt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lgn="ctr" rtl="0">
        <a:defRPr lang="zh-CN" altLang="en-US" sz="1197" b="0" i="0" u="none" strike="noStrike" kern="1200" baseline="0">
          <a:solidFill>
            <a:schemeClr val="tx1">
              <a:lumMod val="65000"/>
              <a:lumOff val="35000"/>
            </a:schemeClr>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2000" dirty="0"/>
              <a:t>GPU-P100</a:t>
            </a:r>
            <a:endParaRPr lang="zh-CN" alt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alexnet</c:v>
                </c:pt>
              </c:strCache>
            </c:strRef>
          </c:tx>
          <c:spPr>
            <a:ln w="28575" cap="rnd">
              <a:solidFill>
                <a:schemeClr val="accent1"/>
              </a:solidFill>
              <a:round/>
            </a:ln>
            <a:effectLst/>
          </c:spPr>
          <c:marker>
            <c:symbol val="none"/>
          </c:marker>
          <c:val>
            <c:numRef>
              <c:f>Sheet1!$B$2:$B$247</c:f>
              <c:numCache>
                <c:formatCode>General</c:formatCode>
                <c:ptCount val="246"/>
                <c:pt idx="0">
                  <c:v>33</c:v>
                </c:pt>
                <c:pt idx="1">
                  <c:v>34</c:v>
                </c:pt>
                <c:pt idx="2">
                  <c:v>33</c:v>
                </c:pt>
                <c:pt idx="3">
                  <c:v>33</c:v>
                </c:pt>
                <c:pt idx="4">
                  <c:v>33</c:v>
                </c:pt>
                <c:pt idx="5">
                  <c:v>33</c:v>
                </c:pt>
                <c:pt idx="6">
                  <c:v>33</c:v>
                </c:pt>
                <c:pt idx="7">
                  <c:v>33</c:v>
                </c:pt>
                <c:pt idx="8">
                  <c:v>33</c:v>
                </c:pt>
                <c:pt idx="9">
                  <c:v>33</c:v>
                </c:pt>
                <c:pt idx="10">
                  <c:v>33</c:v>
                </c:pt>
                <c:pt idx="11">
                  <c:v>30</c:v>
                </c:pt>
                <c:pt idx="12">
                  <c:v>29</c:v>
                </c:pt>
                <c:pt idx="13">
                  <c:v>29</c:v>
                </c:pt>
                <c:pt idx="14">
                  <c:v>29</c:v>
                </c:pt>
                <c:pt idx="15">
                  <c:v>29</c:v>
                </c:pt>
                <c:pt idx="16">
                  <c:v>29</c:v>
                </c:pt>
                <c:pt idx="17">
                  <c:v>29</c:v>
                </c:pt>
                <c:pt idx="18">
                  <c:v>29</c:v>
                </c:pt>
                <c:pt idx="19">
                  <c:v>29</c:v>
                </c:pt>
                <c:pt idx="20">
                  <c:v>33</c:v>
                </c:pt>
                <c:pt idx="21">
                  <c:v>31</c:v>
                </c:pt>
                <c:pt idx="22">
                  <c:v>33</c:v>
                </c:pt>
                <c:pt idx="23">
                  <c:v>33</c:v>
                </c:pt>
                <c:pt idx="24">
                  <c:v>33</c:v>
                </c:pt>
                <c:pt idx="25">
                  <c:v>33</c:v>
                </c:pt>
                <c:pt idx="26">
                  <c:v>34</c:v>
                </c:pt>
                <c:pt idx="27">
                  <c:v>34</c:v>
                </c:pt>
                <c:pt idx="28">
                  <c:v>34</c:v>
                </c:pt>
                <c:pt idx="29">
                  <c:v>34</c:v>
                </c:pt>
                <c:pt idx="30">
                  <c:v>35</c:v>
                </c:pt>
                <c:pt idx="31">
                  <c:v>34</c:v>
                </c:pt>
                <c:pt idx="32">
                  <c:v>33</c:v>
                </c:pt>
                <c:pt idx="33">
                  <c:v>34</c:v>
                </c:pt>
                <c:pt idx="34">
                  <c:v>33</c:v>
                </c:pt>
                <c:pt idx="35">
                  <c:v>34</c:v>
                </c:pt>
                <c:pt idx="36">
                  <c:v>33</c:v>
                </c:pt>
                <c:pt idx="37">
                  <c:v>34</c:v>
                </c:pt>
                <c:pt idx="38">
                  <c:v>33</c:v>
                </c:pt>
                <c:pt idx="39">
                  <c:v>33</c:v>
                </c:pt>
                <c:pt idx="40">
                  <c:v>33</c:v>
                </c:pt>
                <c:pt idx="41">
                  <c:v>33</c:v>
                </c:pt>
                <c:pt idx="42">
                  <c:v>33</c:v>
                </c:pt>
                <c:pt idx="43">
                  <c:v>33</c:v>
                </c:pt>
                <c:pt idx="44">
                  <c:v>33</c:v>
                </c:pt>
                <c:pt idx="45">
                  <c:v>33</c:v>
                </c:pt>
                <c:pt idx="46">
                  <c:v>33</c:v>
                </c:pt>
                <c:pt idx="47">
                  <c:v>33</c:v>
                </c:pt>
                <c:pt idx="48">
                  <c:v>29</c:v>
                </c:pt>
                <c:pt idx="49">
                  <c:v>29</c:v>
                </c:pt>
                <c:pt idx="50">
                  <c:v>29</c:v>
                </c:pt>
                <c:pt idx="51">
                  <c:v>29</c:v>
                </c:pt>
                <c:pt idx="52">
                  <c:v>29</c:v>
                </c:pt>
                <c:pt idx="53">
                  <c:v>29</c:v>
                </c:pt>
                <c:pt idx="54">
                  <c:v>29</c:v>
                </c:pt>
                <c:pt idx="55">
                  <c:v>29</c:v>
                </c:pt>
                <c:pt idx="56">
                  <c:v>29</c:v>
                </c:pt>
                <c:pt idx="57">
                  <c:v>29</c:v>
                </c:pt>
                <c:pt idx="58">
                  <c:v>33</c:v>
                </c:pt>
                <c:pt idx="59">
                  <c:v>33</c:v>
                </c:pt>
                <c:pt idx="60">
                  <c:v>34</c:v>
                </c:pt>
                <c:pt idx="61">
                  <c:v>34</c:v>
                </c:pt>
                <c:pt idx="62">
                  <c:v>33</c:v>
                </c:pt>
                <c:pt idx="63">
                  <c:v>33</c:v>
                </c:pt>
                <c:pt idx="64">
                  <c:v>33</c:v>
                </c:pt>
                <c:pt idx="65">
                  <c:v>34</c:v>
                </c:pt>
                <c:pt idx="66">
                  <c:v>33</c:v>
                </c:pt>
                <c:pt idx="67">
                  <c:v>34</c:v>
                </c:pt>
                <c:pt idx="68">
                  <c:v>34</c:v>
                </c:pt>
                <c:pt idx="69">
                  <c:v>34</c:v>
                </c:pt>
                <c:pt idx="70">
                  <c:v>33</c:v>
                </c:pt>
                <c:pt idx="71">
                  <c:v>34</c:v>
                </c:pt>
                <c:pt idx="72">
                  <c:v>33</c:v>
                </c:pt>
                <c:pt idx="73">
                  <c:v>34</c:v>
                </c:pt>
                <c:pt idx="74">
                  <c:v>33</c:v>
                </c:pt>
                <c:pt idx="75">
                  <c:v>34</c:v>
                </c:pt>
                <c:pt idx="76">
                  <c:v>33</c:v>
                </c:pt>
                <c:pt idx="77">
                  <c:v>34</c:v>
                </c:pt>
                <c:pt idx="78">
                  <c:v>33</c:v>
                </c:pt>
                <c:pt idx="79">
                  <c:v>33</c:v>
                </c:pt>
                <c:pt idx="80">
                  <c:v>33</c:v>
                </c:pt>
                <c:pt idx="81">
                  <c:v>29</c:v>
                </c:pt>
                <c:pt idx="82">
                  <c:v>33</c:v>
                </c:pt>
                <c:pt idx="83">
                  <c:v>33</c:v>
                </c:pt>
                <c:pt idx="84">
                  <c:v>33</c:v>
                </c:pt>
                <c:pt idx="85">
                  <c:v>33</c:v>
                </c:pt>
                <c:pt idx="86">
                  <c:v>33</c:v>
                </c:pt>
                <c:pt idx="87">
                  <c:v>33</c:v>
                </c:pt>
                <c:pt idx="88">
                  <c:v>29</c:v>
                </c:pt>
                <c:pt idx="89">
                  <c:v>29</c:v>
                </c:pt>
                <c:pt idx="90">
                  <c:v>29</c:v>
                </c:pt>
                <c:pt idx="91">
                  <c:v>29</c:v>
                </c:pt>
                <c:pt idx="92">
                  <c:v>29</c:v>
                </c:pt>
                <c:pt idx="93">
                  <c:v>29</c:v>
                </c:pt>
                <c:pt idx="94">
                  <c:v>29</c:v>
                </c:pt>
                <c:pt idx="95">
                  <c:v>29</c:v>
                </c:pt>
                <c:pt idx="96">
                  <c:v>33</c:v>
                </c:pt>
                <c:pt idx="97">
                  <c:v>31</c:v>
                </c:pt>
                <c:pt idx="98">
                  <c:v>33</c:v>
                </c:pt>
                <c:pt idx="99">
                  <c:v>33</c:v>
                </c:pt>
                <c:pt idx="100">
                  <c:v>33</c:v>
                </c:pt>
                <c:pt idx="101">
                  <c:v>33</c:v>
                </c:pt>
                <c:pt idx="102">
                  <c:v>34</c:v>
                </c:pt>
                <c:pt idx="103">
                  <c:v>34</c:v>
                </c:pt>
                <c:pt idx="104">
                  <c:v>34</c:v>
                </c:pt>
                <c:pt idx="105">
                  <c:v>34</c:v>
                </c:pt>
                <c:pt idx="106">
                  <c:v>33</c:v>
                </c:pt>
                <c:pt idx="107">
                  <c:v>34</c:v>
                </c:pt>
                <c:pt idx="108">
                  <c:v>33</c:v>
                </c:pt>
                <c:pt idx="109">
                  <c:v>34</c:v>
                </c:pt>
                <c:pt idx="110">
                  <c:v>33</c:v>
                </c:pt>
                <c:pt idx="111">
                  <c:v>34</c:v>
                </c:pt>
                <c:pt idx="112">
                  <c:v>33</c:v>
                </c:pt>
                <c:pt idx="113">
                  <c:v>33</c:v>
                </c:pt>
                <c:pt idx="114">
                  <c:v>33</c:v>
                </c:pt>
                <c:pt idx="115">
                  <c:v>33</c:v>
                </c:pt>
                <c:pt idx="116">
                  <c:v>33</c:v>
                </c:pt>
                <c:pt idx="117">
                  <c:v>33</c:v>
                </c:pt>
                <c:pt idx="118">
                  <c:v>33</c:v>
                </c:pt>
                <c:pt idx="119">
                  <c:v>33</c:v>
                </c:pt>
                <c:pt idx="120">
                  <c:v>33</c:v>
                </c:pt>
                <c:pt idx="121">
                  <c:v>29</c:v>
                </c:pt>
                <c:pt idx="122">
                  <c:v>29</c:v>
                </c:pt>
                <c:pt idx="123">
                  <c:v>29</c:v>
                </c:pt>
                <c:pt idx="124">
                  <c:v>29</c:v>
                </c:pt>
                <c:pt idx="125">
                  <c:v>29</c:v>
                </c:pt>
                <c:pt idx="126">
                  <c:v>29</c:v>
                </c:pt>
                <c:pt idx="127">
                  <c:v>29</c:v>
                </c:pt>
                <c:pt idx="128">
                  <c:v>29</c:v>
                </c:pt>
                <c:pt idx="129">
                  <c:v>29</c:v>
                </c:pt>
                <c:pt idx="130">
                  <c:v>33</c:v>
                </c:pt>
                <c:pt idx="131">
                  <c:v>31</c:v>
                </c:pt>
                <c:pt idx="132">
                  <c:v>33</c:v>
                </c:pt>
                <c:pt idx="133">
                  <c:v>33</c:v>
                </c:pt>
                <c:pt idx="134">
                  <c:v>33</c:v>
                </c:pt>
                <c:pt idx="135">
                  <c:v>33</c:v>
                </c:pt>
                <c:pt idx="136">
                  <c:v>34</c:v>
                </c:pt>
                <c:pt idx="137">
                  <c:v>34</c:v>
                </c:pt>
                <c:pt idx="138">
                  <c:v>34</c:v>
                </c:pt>
                <c:pt idx="139">
                  <c:v>34</c:v>
                </c:pt>
                <c:pt idx="140">
                  <c:v>33</c:v>
                </c:pt>
                <c:pt idx="141">
                  <c:v>34</c:v>
                </c:pt>
                <c:pt idx="142">
                  <c:v>113</c:v>
                </c:pt>
                <c:pt idx="143">
                  <c:v>113</c:v>
                </c:pt>
                <c:pt idx="144">
                  <c:v>34</c:v>
                </c:pt>
                <c:pt idx="145">
                  <c:v>34</c:v>
                </c:pt>
                <c:pt idx="146">
                  <c:v>39</c:v>
                </c:pt>
                <c:pt idx="147">
                  <c:v>34</c:v>
                </c:pt>
                <c:pt idx="148">
                  <c:v>103</c:v>
                </c:pt>
                <c:pt idx="149">
                  <c:v>78</c:v>
                </c:pt>
                <c:pt idx="150">
                  <c:v>78</c:v>
                </c:pt>
                <c:pt idx="151">
                  <c:v>78</c:v>
                </c:pt>
                <c:pt idx="152">
                  <c:v>78</c:v>
                </c:pt>
                <c:pt idx="153">
                  <c:v>78</c:v>
                </c:pt>
                <c:pt idx="154">
                  <c:v>78</c:v>
                </c:pt>
                <c:pt idx="155">
                  <c:v>78</c:v>
                </c:pt>
                <c:pt idx="156">
                  <c:v>78</c:v>
                </c:pt>
                <c:pt idx="157">
                  <c:v>29</c:v>
                </c:pt>
                <c:pt idx="158">
                  <c:v>29</c:v>
                </c:pt>
                <c:pt idx="159">
                  <c:v>29</c:v>
                </c:pt>
                <c:pt idx="160">
                  <c:v>29</c:v>
                </c:pt>
                <c:pt idx="161">
                  <c:v>29</c:v>
                </c:pt>
                <c:pt idx="162">
                  <c:v>29</c:v>
                </c:pt>
                <c:pt idx="163">
                  <c:v>29</c:v>
                </c:pt>
                <c:pt idx="164">
                  <c:v>29</c:v>
                </c:pt>
                <c:pt idx="165">
                  <c:v>29</c:v>
                </c:pt>
                <c:pt idx="166">
                  <c:v>39</c:v>
                </c:pt>
                <c:pt idx="167">
                  <c:v>30</c:v>
                </c:pt>
                <c:pt idx="168">
                  <c:v>38</c:v>
                </c:pt>
                <c:pt idx="169">
                  <c:v>38</c:v>
                </c:pt>
                <c:pt idx="170">
                  <c:v>38</c:v>
                </c:pt>
                <c:pt idx="171">
                  <c:v>38</c:v>
                </c:pt>
                <c:pt idx="172">
                  <c:v>34</c:v>
                </c:pt>
                <c:pt idx="173">
                  <c:v>34</c:v>
                </c:pt>
                <c:pt idx="174">
                  <c:v>34</c:v>
                </c:pt>
                <c:pt idx="175">
                  <c:v>34</c:v>
                </c:pt>
                <c:pt idx="176">
                  <c:v>38</c:v>
                </c:pt>
                <c:pt idx="177">
                  <c:v>34</c:v>
                </c:pt>
                <c:pt idx="178">
                  <c:v>38</c:v>
                </c:pt>
                <c:pt idx="179">
                  <c:v>38</c:v>
                </c:pt>
                <c:pt idx="180">
                  <c:v>34</c:v>
                </c:pt>
                <c:pt idx="181">
                  <c:v>34</c:v>
                </c:pt>
                <c:pt idx="182">
                  <c:v>40</c:v>
                </c:pt>
                <c:pt idx="183">
                  <c:v>34</c:v>
                </c:pt>
                <c:pt idx="184">
                  <c:v>41</c:v>
                </c:pt>
                <c:pt idx="185">
                  <c:v>41</c:v>
                </c:pt>
                <c:pt idx="186">
                  <c:v>41</c:v>
                </c:pt>
                <c:pt idx="187">
                  <c:v>34</c:v>
                </c:pt>
                <c:pt idx="188">
                  <c:v>34</c:v>
                </c:pt>
                <c:pt idx="189">
                  <c:v>34</c:v>
                </c:pt>
                <c:pt idx="190">
                  <c:v>41</c:v>
                </c:pt>
                <c:pt idx="191">
                  <c:v>41</c:v>
                </c:pt>
                <c:pt idx="192">
                  <c:v>34</c:v>
                </c:pt>
                <c:pt idx="193">
                  <c:v>34</c:v>
                </c:pt>
                <c:pt idx="194">
                  <c:v>32</c:v>
                </c:pt>
                <c:pt idx="195">
                  <c:v>32</c:v>
                </c:pt>
                <c:pt idx="196">
                  <c:v>32</c:v>
                </c:pt>
                <c:pt idx="197">
                  <c:v>32</c:v>
                </c:pt>
                <c:pt idx="198">
                  <c:v>32</c:v>
                </c:pt>
                <c:pt idx="199">
                  <c:v>32</c:v>
                </c:pt>
                <c:pt idx="200">
                  <c:v>32</c:v>
                </c:pt>
                <c:pt idx="201">
                  <c:v>32</c:v>
                </c:pt>
                <c:pt idx="202">
                  <c:v>32</c:v>
                </c:pt>
                <c:pt idx="203">
                  <c:v>32</c:v>
                </c:pt>
                <c:pt idx="204">
                  <c:v>32</c:v>
                </c:pt>
                <c:pt idx="205">
                  <c:v>32</c:v>
                </c:pt>
                <c:pt idx="206">
                  <c:v>32</c:v>
                </c:pt>
                <c:pt idx="207">
                  <c:v>32</c:v>
                </c:pt>
                <c:pt idx="208">
                  <c:v>32</c:v>
                </c:pt>
                <c:pt idx="209">
                  <c:v>32</c:v>
                </c:pt>
                <c:pt idx="210">
                  <c:v>32</c:v>
                </c:pt>
                <c:pt idx="211">
                  <c:v>32</c:v>
                </c:pt>
                <c:pt idx="212">
                  <c:v>29</c:v>
                </c:pt>
                <c:pt idx="213">
                  <c:v>29</c:v>
                </c:pt>
                <c:pt idx="214">
                  <c:v>29</c:v>
                </c:pt>
                <c:pt idx="215">
                  <c:v>29</c:v>
                </c:pt>
                <c:pt idx="216">
                  <c:v>29</c:v>
                </c:pt>
                <c:pt idx="217">
                  <c:v>29</c:v>
                </c:pt>
                <c:pt idx="218">
                  <c:v>29</c:v>
                </c:pt>
                <c:pt idx="219">
                  <c:v>29</c:v>
                </c:pt>
                <c:pt idx="220">
                  <c:v>29</c:v>
                </c:pt>
                <c:pt idx="221">
                  <c:v>33</c:v>
                </c:pt>
                <c:pt idx="222">
                  <c:v>29</c:v>
                </c:pt>
                <c:pt idx="223">
                  <c:v>29</c:v>
                </c:pt>
                <c:pt idx="224">
                  <c:v>29</c:v>
                </c:pt>
                <c:pt idx="225">
                  <c:v>29</c:v>
                </c:pt>
                <c:pt idx="226">
                  <c:v>29</c:v>
                </c:pt>
                <c:pt idx="227">
                  <c:v>29</c:v>
                </c:pt>
                <c:pt idx="228">
                  <c:v>29</c:v>
                </c:pt>
                <c:pt idx="229">
                  <c:v>29</c:v>
                </c:pt>
                <c:pt idx="230">
                  <c:v>29</c:v>
                </c:pt>
                <c:pt idx="231">
                  <c:v>34</c:v>
                </c:pt>
                <c:pt idx="232">
                  <c:v>33</c:v>
                </c:pt>
                <c:pt idx="233">
                  <c:v>33</c:v>
                </c:pt>
                <c:pt idx="234">
                  <c:v>33</c:v>
                </c:pt>
                <c:pt idx="235">
                  <c:v>33</c:v>
                </c:pt>
                <c:pt idx="236">
                  <c:v>33</c:v>
                </c:pt>
                <c:pt idx="237">
                  <c:v>33</c:v>
                </c:pt>
                <c:pt idx="238">
                  <c:v>33</c:v>
                </c:pt>
                <c:pt idx="239">
                  <c:v>34</c:v>
                </c:pt>
                <c:pt idx="240">
                  <c:v>34</c:v>
                </c:pt>
                <c:pt idx="241">
                  <c:v>34</c:v>
                </c:pt>
                <c:pt idx="242">
                  <c:v>34</c:v>
                </c:pt>
                <c:pt idx="243">
                  <c:v>34</c:v>
                </c:pt>
                <c:pt idx="244">
                  <c:v>34</c:v>
                </c:pt>
                <c:pt idx="245">
                  <c:v>34</c:v>
                </c:pt>
              </c:numCache>
            </c:numRef>
          </c:val>
          <c:smooth val="0"/>
          <c:extLst>
            <c:ext xmlns:c16="http://schemas.microsoft.com/office/drawing/2014/chart" uri="{C3380CC4-5D6E-409C-BE32-E72D297353CC}">
              <c16:uniqueId val="{00000000-8C29-2C4A-8B90-F2340D3AF050}"/>
            </c:ext>
          </c:extLst>
        </c:ser>
        <c:ser>
          <c:idx val="1"/>
          <c:order val="1"/>
          <c:tx>
            <c:strRef>
              <c:f>Sheet1!$C$1</c:f>
              <c:strCache>
                <c:ptCount val="1"/>
                <c:pt idx="0">
                  <c:v>resnet</c:v>
                </c:pt>
              </c:strCache>
            </c:strRef>
          </c:tx>
          <c:spPr>
            <a:ln w="28575" cap="rnd">
              <a:solidFill>
                <a:schemeClr val="accent2"/>
              </a:solidFill>
              <a:round/>
            </a:ln>
            <a:effectLst/>
          </c:spPr>
          <c:marker>
            <c:symbol val="none"/>
          </c:marker>
          <c:val>
            <c:numRef>
              <c:f>Sheet1!$C$2:$C$247</c:f>
              <c:numCache>
                <c:formatCode>General</c:formatCode>
                <c:ptCount val="246"/>
                <c:pt idx="0">
                  <c:v>33</c:v>
                </c:pt>
                <c:pt idx="1">
                  <c:v>33</c:v>
                </c:pt>
                <c:pt idx="2">
                  <c:v>33</c:v>
                </c:pt>
                <c:pt idx="3">
                  <c:v>33</c:v>
                </c:pt>
                <c:pt idx="4">
                  <c:v>34</c:v>
                </c:pt>
                <c:pt idx="5">
                  <c:v>34</c:v>
                </c:pt>
                <c:pt idx="6">
                  <c:v>34</c:v>
                </c:pt>
                <c:pt idx="7">
                  <c:v>34</c:v>
                </c:pt>
                <c:pt idx="8">
                  <c:v>33</c:v>
                </c:pt>
                <c:pt idx="9">
                  <c:v>34</c:v>
                </c:pt>
                <c:pt idx="10">
                  <c:v>33</c:v>
                </c:pt>
                <c:pt idx="11">
                  <c:v>33</c:v>
                </c:pt>
                <c:pt idx="12">
                  <c:v>34</c:v>
                </c:pt>
                <c:pt idx="13">
                  <c:v>34</c:v>
                </c:pt>
                <c:pt idx="14">
                  <c:v>33</c:v>
                </c:pt>
                <c:pt idx="15">
                  <c:v>34</c:v>
                </c:pt>
                <c:pt idx="16">
                  <c:v>33</c:v>
                </c:pt>
                <c:pt idx="17">
                  <c:v>33</c:v>
                </c:pt>
                <c:pt idx="18">
                  <c:v>33</c:v>
                </c:pt>
                <c:pt idx="19">
                  <c:v>33</c:v>
                </c:pt>
                <c:pt idx="20">
                  <c:v>33</c:v>
                </c:pt>
                <c:pt idx="21">
                  <c:v>33</c:v>
                </c:pt>
                <c:pt idx="22">
                  <c:v>33</c:v>
                </c:pt>
                <c:pt idx="23">
                  <c:v>33</c:v>
                </c:pt>
                <c:pt idx="24">
                  <c:v>33</c:v>
                </c:pt>
                <c:pt idx="25">
                  <c:v>29</c:v>
                </c:pt>
                <c:pt idx="26">
                  <c:v>29</c:v>
                </c:pt>
                <c:pt idx="27">
                  <c:v>29</c:v>
                </c:pt>
                <c:pt idx="28">
                  <c:v>29</c:v>
                </c:pt>
                <c:pt idx="29">
                  <c:v>29</c:v>
                </c:pt>
                <c:pt idx="30">
                  <c:v>29</c:v>
                </c:pt>
                <c:pt idx="31">
                  <c:v>29</c:v>
                </c:pt>
                <c:pt idx="32">
                  <c:v>29</c:v>
                </c:pt>
                <c:pt idx="33">
                  <c:v>29</c:v>
                </c:pt>
                <c:pt idx="34">
                  <c:v>33</c:v>
                </c:pt>
                <c:pt idx="35">
                  <c:v>33</c:v>
                </c:pt>
                <c:pt idx="36">
                  <c:v>33</c:v>
                </c:pt>
                <c:pt idx="37">
                  <c:v>33</c:v>
                </c:pt>
                <c:pt idx="38">
                  <c:v>33</c:v>
                </c:pt>
                <c:pt idx="39">
                  <c:v>33</c:v>
                </c:pt>
                <c:pt idx="40">
                  <c:v>34</c:v>
                </c:pt>
                <c:pt idx="41">
                  <c:v>34</c:v>
                </c:pt>
                <c:pt idx="42">
                  <c:v>34</c:v>
                </c:pt>
                <c:pt idx="43">
                  <c:v>34</c:v>
                </c:pt>
                <c:pt idx="44">
                  <c:v>33</c:v>
                </c:pt>
                <c:pt idx="45">
                  <c:v>34</c:v>
                </c:pt>
                <c:pt idx="46">
                  <c:v>33</c:v>
                </c:pt>
                <c:pt idx="47">
                  <c:v>33</c:v>
                </c:pt>
                <c:pt idx="48">
                  <c:v>34</c:v>
                </c:pt>
                <c:pt idx="49">
                  <c:v>34</c:v>
                </c:pt>
                <c:pt idx="50">
                  <c:v>33</c:v>
                </c:pt>
                <c:pt idx="51">
                  <c:v>34</c:v>
                </c:pt>
                <c:pt idx="52">
                  <c:v>33</c:v>
                </c:pt>
                <c:pt idx="53">
                  <c:v>33</c:v>
                </c:pt>
                <c:pt idx="54">
                  <c:v>29</c:v>
                </c:pt>
                <c:pt idx="55">
                  <c:v>33</c:v>
                </c:pt>
                <c:pt idx="56">
                  <c:v>33</c:v>
                </c:pt>
                <c:pt idx="57">
                  <c:v>33</c:v>
                </c:pt>
                <c:pt idx="58">
                  <c:v>33</c:v>
                </c:pt>
                <c:pt idx="59">
                  <c:v>33</c:v>
                </c:pt>
                <c:pt idx="60">
                  <c:v>33</c:v>
                </c:pt>
                <c:pt idx="61">
                  <c:v>33</c:v>
                </c:pt>
                <c:pt idx="62">
                  <c:v>29</c:v>
                </c:pt>
                <c:pt idx="63">
                  <c:v>29</c:v>
                </c:pt>
                <c:pt idx="64">
                  <c:v>29</c:v>
                </c:pt>
                <c:pt idx="65">
                  <c:v>29</c:v>
                </c:pt>
                <c:pt idx="66">
                  <c:v>29</c:v>
                </c:pt>
                <c:pt idx="67">
                  <c:v>29</c:v>
                </c:pt>
                <c:pt idx="68">
                  <c:v>29</c:v>
                </c:pt>
                <c:pt idx="69">
                  <c:v>29</c:v>
                </c:pt>
                <c:pt idx="70">
                  <c:v>33</c:v>
                </c:pt>
                <c:pt idx="71">
                  <c:v>30</c:v>
                </c:pt>
                <c:pt idx="72">
                  <c:v>33</c:v>
                </c:pt>
                <c:pt idx="73">
                  <c:v>34</c:v>
                </c:pt>
                <c:pt idx="74">
                  <c:v>33</c:v>
                </c:pt>
                <c:pt idx="75">
                  <c:v>33</c:v>
                </c:pt>
                <c:pt idx="76">
                  <c:v>33</c:v>
                </c:pt>
                <c:pt idx="77">
                  <c:v>45</c:v>
                </c:pt>
                <c:pt idx="78">
                  <c:v>34</c:v>
                </c:pt>
                <c:pt idx="79">
                  <c:v>34</c:v>
                </c:pt>
                <c:pt idx="80">
                  <c:v>34</c:v>
                </c:pt>
                <c:pt idx="81">
                  <c:v>34</c:v>
                </c:pt>
                <c:pt idx="82">
                  <c:v>34</c:v>
                </c:pt>
                <c:pt idx="83">
                  <c:v>34</c:v>
                </c:pt>
                <c:pt idx="84">
                  <c:v>33</c:v>
                </c:pt>
                <c:pt idx="85">
                  <c:v>34</c:v>
                </c:pt>
                <c:pt idx="86">
                  <c:v>33</c:v>
                </c:pt>
                <c:pt idx="87">
                  <c:v>34</c:v>
                </c:pt>
                <c:pt idx="88">
                  <c:v>33</c:v>
                </c:pt>
                <c:pt idx="89">
                  <c:v>33</c:v>
                </c:pt>
                <c:pt idx="90">
                  <c:v>33</c:v>
                </c:pt>
                <c:pt idx="91">
                  <c:v>33</c:v>
                </c:pt>
                <c:pt idx="92">
                  <c:v>33</c:v>
                </c:pt>
                <c:pt idx="93">
                  <c:v>33</c:v>
                </c:pt>
                <c:pt idx="94">
                  <c:v>33</c:v>
                </c:pt>
                <c:pt idx="95">
                  <c:v>33</c:v>
                </c:pt>
                <c:pt idx="96">
                  <c:v>29</c:v>
                </c:pt>
                <c:pt idx="97">
                  <c:v>33</c:v>
                </c:pt>
                <c:pt idx="98">
                  <c:v>29</c:v>
                </c:pt>
                <c:pt idx="99">
                  <c:v>29</c:v>
                </c:pt>
                <c:pt idx="100">
                  <c:v>29</c:v>
                </c:pt>
                <c:pt idx="101">
                  <c:v>29</c:v>
                </c:pt>
                <c:pt idx="102">
                  <c:v>29</c:v>
                </c:pt>
                <c:pt idx="103">
                  <c:v>29</c:v>
                </c:pt>
                <c:pt idx="104">
                  <c:v>29</c:v>
                </c:pt>
                <c:pt idx="105">
                  <c:v>29</c:v>
                </c:pt>
                <c:pt idx="106">
                  <c:v>33</c:v>
                </c:pt>
                <c:pt idx="107">
                  <c:v>30</c:v>
                </c:pt>
                <c:pt idx="108">
                  <c:v>33</c:v>
                </c:pt>
                <c:pt idx="109">
                  <c:v>46</c:v>
                </c:pt>
                <c:pt idx="110">
                  <c:v>46</c:v>
                </c:pt>
                <c:pt idx="111">
                  <c:v>46</c:v>
                </c:pt>
                <c:pt idx="112">
                  <c:v>46</c:v>
                </c:pt>
                <c:pt idx="113">
                  <c:v>34</c:v>
                </c:pt>
                <c:pt idx="114">
                  <c:v>34</c:v>
                </c:pt>
                <c:pt idx="115">
                  <c:v>34</c:v>
                </c:pt>
                <c:pt idx="116">
                  <c:v>34</c:v>
                </c:pt>
                <c:pt idx="117">
                  <c:v>34</c:v>
                </c:pt>
                <c:pt idx="118">
                  <c:v>139</c:v>
                </c:pt>
                <c:pt idx="119">
                  <c:v>34</c:v>
                </c:pt>
                <c:pt idx="120">
                  <c:v>65</c:v>
                </c:pt>
                <c:pt idx="121">
                  <c:v>65</c:v>
                </c:pt>
                <c:pt idx="122">
                  <c:v>34</c:v>
                </c:pt>
                <c:pt idx="123">
                  <c:v>34</c:v>
                </c:pt>
                <c:pt idx="124">
                  <c:v>146</c:v>
                </c:pt>
                <c:pt idx="125">
                  <c:v>34</c:v>
                </c:pt>
                <c:pt idx="126">
                  <c:v>159</c:v>
                </c:pt>
                <c:pt idx="127">
                  <c:v>34</c:v>
                </c:pt>
                <c:pt idx="128">
                  <c:v>85</c:v>
                </c:pt>
                <c:pt idx="129">
                  <c:v>85</c:v>
                </c:pt>
                <c:pt idx="130">
                  <c:v>85</c:v>
                </c:pt>
                <c:pt idx="131">
                  <c:v>149</c:v>
                </c:pt>
                <c:pt idx="132">
                  <c:v>149</c:v>
                </c:pt>
                <c:pt idx="133">
                  <c:v>29</c:v>
                </c:pt>
                <c:pt idx="134">
                  <c:v>149</c:v>
                </c:pt>
                <c:pt idx="135">
                  <c:v>149</c:v>
                </c:pt>
                <c:pt idx="136">
                  <c:v>149</c:v>
                </c:pt>
                <c:pt idx="137">
                  <c:v>149</c:v>
                </c:pt>
                <c:pt idx="138">
                  <c:v>29</c:v>
                </c:pt>
                <c:pt idx="139">
                  <c:v>29</c:v>
                </c:pt>
                <c:pt idx="140">
                  <c:v>29</c:v>
                </c:pt>
                <c:pt idx="141">
                  <c:v>29</c:v>
                </c:pt>
                <c:pt idx="142">
                  <c:v>29</c:v>
                </c:pt>
                <c:pt idx="143">
                  <c:v>29</c:v>
                </c:pt>
                <c:pt idx="144">
                  <c:v>29</c:v>
                </c:pt>
                <c:pt idx="145">
                  <c:v>29</c:v>
                </c:pt>
                <c:pt idx="146">
                  <c:v>170</c:v>
                </c:pt>
                <c:pt idx="147">
                  <c:v>30</c:v>
                </c:pt>
                <c:pt idx="148">
                  <c:v>172</c:v>
                </c:pt>
                <c:pt idx="149">
                  <c:v>172</c:v>
                </c:pt>
                <c:pt idx="150">
                  <c:v>172</c:v>
                </c:pt>
                <c:pt idx="151">
                  <c:v>172</c:v>
                </c:pt>
                <c:pt idx="152">
                  <c:v>34</c:v>
                </c:pt>
                <c:pt idx="153">
                  <c:v>34</c:v>
                </c:pt>
                <c:pt idx="154">
                  <c:v>34</c:v>
                </c:pt>
                <c:pt idx="155">
                  <c:v>34</c:v>
                </c:pt>
                <c:pt idx="156">
                  <c:v>170</c:v>
                </c:pt>
                <c:pt idx="157">
                  <c:v>34</c:v>
                </c:pt>
                <c:pt idx="158">
                  <c:v>168</c:v>
                </c:pt>
                <c:pt idx="159">
                  <c:v>168</c:v>
                </c:pt>
                <c:pt idx="160">
                  <c:v>34</c:v>
                </c:pt>
                <c:pt idx="161">
                  <c:v>34</c:v>
                </c:pt>
                <c:pt idx="162">
                  <c:v>47</c:v>
                </c:pt>
                <c:pt idx="163">
                  <c:v>34</c:v>
                </c:pt>
                <c:pt idx="164">
                  <c:v>150</c:v>
                </c:pt>
                <c:pt idx="165">
                  <c:v>34</c:v>
                </c:pt>
                <c:pt idx="166">
                  <c:v>38</c:v>
                </c:pt>
                <c:pt idx="167">
                  <c:v>38</c:v>
                </c:pt>
                <c:pt idx="168">
                  <c:v>38</c:v>
                </c:pt>
                <c:pt idx="169">
                  <c:v>38</c:v>
                </c:pt>
                <c:pt idx="170">
                  <c:v>38</c:v>
                </c:pt>
                <c:pt idx="171">
                  <c:v>38</c:v>
                </c:pt>
                <c:pt idx="172">
                  <c:v>38</c:v>
                </c:pt>
                <c:pt idx="173">
                  <c:v>38</c:v>
                </c:pt>
                <c:pt idx="174">
                  <c:v>38</c:v>
                </c:pt>
                <c:pt idx="175">
                  <c:v>29</c:v>
                </c:pt>
                <c:pt idx="176">
                  <c:v>29</c:v>
                </c:pt>
                <c:pt idx="177">
                  <c:v>29</c:v>
                </c:pt>
                <c:pt idx="178">
                  <c:v>29</c:v>
                </c:pt>
                <c:pt idx="179">
                  <c:v>29</c:v>
                </c:pt>
                <c:pt idx="180">
                  <c:v>29</c:v>
                </c:pt>
                <c:pt idx="181">
                  <c:v>29</c:v>
                </c:pt>
                <c:pt idx="182">
                  <c:v>29</c:v>
                </c:pt>
                <c:pt idx="183">
                  <c:v>29</c:v>
                </c:pt>
                <c:pt idx="184">
                  <c:v>38</c:v>
                </c:pt>
                <c:pt idx="185">
                  <c:v>38</c:v>
                </c:pt>
                <c:pt idx="186">
                  <c:v>31</c:v>
                </c:pt>
                <c:pt idx="187">
                  <c:v>38</c:v>
                </c:pt>
                <c:pt idx="188">
                  <c:v>38</c:v>
                </c:pt>
                <c:pt idx="189">
                  <c:v>38</c:v>
                </c:pt>
                <c:pt idx="190">
                  <c:v>34</c:v>
                </c:pt>
                <c:pt idx="191">
                  <c:v>34</c:v>
                </c:pt>
                <c:pt idx="192">
                  <c:v>34</c:v>
                </c:pt>
                <c:pt idx="193">
                  <c:v>34</c:v>
                </c:pt>
                <c:pt idx="194">
                  <c:v>41</c:v>
                </c:pt>
                <c:pt idx="195">
                  <c:v>34</c:v>
                </c:pt>
                <c:pt idx="196">
                  <c:v>41</c:v>
                </c:pt>
                <c:pt idx="197">
                  <c:v>41</c:v>
                </c:pt>
                <c:pt idx="198">
                  <c:v>41</c:v>
                </c:pt>
                <c:pt idx="199">
                  <c:v>41</c:v>
                </c:pt>
                <c:pt idx="200">
                  <c:v>34</c:v>
                </c:pt>
                <c:pt idx="201">
                  <c:v>34</c:v>
                </c:pt>
                <c:pt idx="202">
                  <c:v>34</c:v>
                </c:pt>
                <c:pt idx="203">
                  <c:v>34</c:v>
                </c:pt>
                <c:pt idx="204">
                  <c:v>41</c:v>
                </c:pt>
                <c:pt idx="205">
                  <c:v>34</c:v>
                </c:pt>
                <c:pt idx="206">
                  <c:v>41</c:v>
                </c:pt>
                <c:pt idx="207">
                  <c:v>34</c:v>
                </c:pt>
                <c:pt idx="208">
                  <c:v>41</c:v>
                </c:pt>
                <c:pt idx="209">
                  <c:v>34</c:v>
                </c:pt>
                <c:pt idx="210">
                  <c:v>32</c:v>
                </c:pt>
                <c:pt idx="211">
                  <c:v>32</c:v>
                </c:pt>
                <c:pt idx="212">
                  <c:v>32</c:v>
                </c:pt>
                <c:pt idx="213">
                  <c:v>32</c:v>
                </c:pt>
                <c:pt idx="214">
                  <c:v>33</c:v>
                </c:pt>
                <c:pt idx="215">
                  <c:v>33</c:v>
                </c:pt>
                <c:pt idx="216">
                  <c:v>33</c:v>
                </c:pt>
                <c:pt idx="217">
                  <c:v>33</c:v>
                </c:pt>
              </c:numCache>
            </c:numRef>
          </c:val>
          <c:smooth val="0"/>
          <c:extLst>
            <c:ext xmlns:c16="http://schemas.microsoft.com/office/drawing/2014/chart" uri="{C3380CC4-5D6E-409C-BE32-E72D297353CC}">
              <c16:uniqueId val="{00000001-8C29-2C4A-8B90-F2340D3AF050}"/>
            </c:ext>
          </c:extLst>
        </c:ser>
        <c:ser>
          <c:idx val="2"/>
          <c:order val="2"/>
          <c:tx>
            <c:strRef>
              <c:f>Sheet1!$D$1</c:f>
              <c:strCache>
                <c:ptCount val="1"/>
                <c:pt idx="0">
                  <c:v>vgg</c:v>
                </c:pt>
              </c:strCache>
            </c:strRef>
          </c:tx>
          <c:spPr>
            <a:ln w="28575" cap="rnd">
              <a:solidFill>
                <a:schemeClr val="accent3"/>
              </a:solidFill>
              <a:round/>
            </a:ln>
            <a:effectLst/>
          </c:spPr>
          <c:marker>
            <c:symbol val="none"/>
          </c:marker>
          <c:val>
            <c:numRef>
              <c:f>Sheet1!$D$2:$D$247</c:f>
              <c:numCache>
                <c:formatCode>General</c:formatCode>
                <c:ptCount val="246"/>
                <c:pt idx="0">
                  <c:v>34</c:v>
                </c:pt>
                <c:pt idx="1">
                  <c:v>34</c:v>
                </c:pt>
                <c:pt idx="2">
                  <c:v>34</c:v>
                </c:pt>
                <c:pt idx="3">
                  <c:v>33</c:v>
                </c:pt>
                <c:pt idx="4">
                  <c:v>34</c:v>
                </c:pt>
                <c:pt idx="5">
                  <c:v>33</c:v>
                </c:pt>
                <c:pt idx="6">
                  <c:v>34</c:v>
                </c:pt>
                <c:pt idx="7">
                  <c:v>33</c:v>
                </c:pt>
                <c:pt idx="8">
                  <c:v>34</c:v>
                </c:pt>
                <c:pt idx="9">
                  <c:v>33</c:v>
                </c:pt>
                <c:pt idx="10">
                  <c:v>34</c:v>
                </c:pt>
                <c:pt idx="11">
                  <c:v>33</c:v>
                </c:pt>
                <c:pt idx="12">
                  <c:v>33</c:v>
                </c:pt>
                <c:pt idx="13">
                  <c:v>33</c:v>
                </c:pt>
                <c:pt idx="14">
                  <c:v>33</c:v>
                </c:pt>
                <c:pt idx="15">
                  <c:v>33</c:v>
                </c:pt>
                <c:pt idx="16">
                  <c:v>33</c:v>
                </c:pt>
                <c:pt idx="17">
                  <c:v>33</c:v>
                </c:pt>
                <c:pt idx="18">
                  <c:v>33</c:v>
                </c:pt>
                <c:pt idx="19">
                  <c:v>33</c:v>
                </c:pt>
                <c:pt idx="20">
                  <c:v>29</c:v>
                </c:pt>
                <c:pt idx="21">
                  <c:v>29</c:v>
                </c:pt>
                <c:pt idx="22">
                  <c:v>29</c:v>
                </c:pt>
                <c:pt idx="23">
                  <c:v>29</c:v>
                </c:pt>
                <c:pt idx="24">
                  <c:v>29</c:v>
                </c:pt>
                <c:pt idx="25">
                  <c:v>29</c:v>
                </c:pt>
                <c:pt idx="26">
                  <c:v>29</c:v>
                </c:pt>
                <c:pt idx="27">
                  <c:v>29</c:v>
                </c:pt>
                <c:pt idx="28">
                  <c:v>29</c:v>
                </c:pt>
                <c:pt idx="29">
                  <c:v>33</c:v>
                </c:pt>
                <c:pt idx="30">
                  <c:v>30</c:v>
                </c:pt>
                <c:pt idx="31">
                  <c:v>33</c:v>
                </c:pt>
                <c:pt idx="32">
                  <c:v>33</c:v>
                </c:pt>
                <c:pt idx="33">
                  <c:v>33</c:v>
                </c:pt>
                <c:pt idx="34">
                  <c:v>33</c:v>
                </c:pt>
                <c:pt idx="35">
                  <c:v>34</c:v>
                </c:pt>
                <c:pt idx="36">
                  <c:v>34</c:v>
                </c:pt>
                <c:pt idx="37">
                  <c:v>34</c:v>
                </c:pt>
                <c:pt idx="38">
                  <c:v>34</c:v>
                </c:pt>
                <c:pt idx="39">
                  <c:v>33</c:v>
                </c:pt>
                <c:pt idx="40">
                  <c:v>34</c:v>
                </c:pt>
                <c:pt idx="41">
                  <c:v>33</c:v>
                </c:pt>
                <c:pt idx="42">
                  <c:v>34</c:v>
                </c:pt>
                <c:pt idx="43">
                  <c:v>33</c:v>
                </c:pt>
                <c:pt idx="44">
                  <c:v>34</c:v>
                </c:pt>
                <c:pt idx="45">
                  <c:v>33</c:v>
                </c:pt>
                <c:pt idx="46">
                  <c:v>33</c:v>
                </c:pt>
                <c:pt idx="47">
                  <c:v>33</c:v>
                </c:pt>
                <c:pt idx="48">
                  <c:v>33</c:v>
                </c:pt>
                <c:pt idx="49">
                  <c:v>33</c:v>
                </c:pt>
                <c:pt idx="50">
                  <c:v>33</c:v>
                </c:pt>
                <c:pt idx="51">
                  <c:v>33</c:v>
                </c:pt>
                <c:pt idx="52">
                  <c:v>33</c:v>
                </c:pt>
                <c:pt idx="53">
                  <c:v>33</c:v>
                </c:pt>
                <c:pt idx="54">
                  <c:v>29</c:v>
                </c:pt>
                <c:pt idx="55">
                  <c:v>29</c:v>
                </c:pt>
                <c:pt idx="56">
                  <c:v>29</c:v>
                </c:pt>
                <c:pt idx="57">
                  <c:v>29</c:v>
                </c:pt>
                <c:pt idx="58">
                  <c:v>29</c:v>
                </c:pt>
                <c:pt idx="59">
                  <c:v>29</c:v>
                </c:pt>
                <c:pt idx="60">
                  <c:v>29</c:v>
                </c:pt>
                <c:pt idx="61">
                  <c:v>29</c:v>
                </c:pt>
                <c:pt idx="62">
                  <c:v>29</c:v>
                </c:pt>
                <c:pt idx="63">
                  <c:v>33</c:v>
                </c:pt>
                <c:pt idx="64">
                  <c:v>31</c:v>
                </c:pt>
                <c:pt idx="65">
                  <c:v>33</c:v>
                </c:pt>
                <c:pt idx="66">
                  <c:v>33</c:v>
                </c:pt>
                <c:pt idx="67">
                  <c:v>33</c:v>
                </c:pt>
                <c:pt idx="68">
                  <c:v>33</c:v>
                </c:pt>
                <c:pt idx="69">
                  <c:v>34</c:v>
                </c:pt>
                <c:pt idx="70">
                  <c:v>34</c:v>
                </c:pt>
                <c:pt idx="71">
                  <c:v>34</c:v>
                </c:pt>
                <c:pt idx="72">
                  <c:v>34</c:v>
                </c:pt>
                <c:pt idx="73">
                  <c:v>38</c:v>
                </c:pt>
                <c:pt idx="74">
                  <c:v>34</c:v>
                </c:pt>
                <c:pt idx="75">
                  <c:v>121</c:v>
                </c:pt>
                <c:pt idx="76">
                  <c:v>121</c:v>
                </c:pt>
                <c:pt idx="77">
                  <c:v>34</c:v>
                </c:pt>
                <c:pt idx="78">
                  <c:v>34</c:v>
                </c:pt>
                <c:pt idx="79">
                  <c:v>160</c:v>
                </c:pt>
                <c:pt idx="80">
                  <c:v>34</c:v>
                </c:pt>
                <c:pt idx="81">
                  <c:v>175</c:v>
                </c:pt>
                <c:pt idx="82">
                  <c:v>176</c:v>
                </c:pt>
                <c:pt idx="83">
                  <c:v>176</c:v>
                </c:pt>
                <c:pt idx="84">
                  <c:v>176</c:v>
                </c:pt>
                <c:pt idx="85">
                  <c:v>176</c:v>
                </c:pt>
                <c:pt idx="86">
                  <c:v>176</c:v>
                </c:pt>
                <c:pt idx="87">
                  <c:v>176</c:v>
                </c:pt>
                <c:pt idx="88">
                  <c:v>176</c:v>
                </c:pt>
                <c:pt idx="89">
                  <c:v>176</c:v>
                </c:pt>
                <c:pt idx="90">
                  <c:v>29</c:v>
                </c:pt>
                <c:pt idx="91">
                  <c:v>29</c:v>
                </c:pt>
                <c:pt idx="92">
                  <c:v>29</c:v>
                </c:pt>
                <c:pt idx="93">
                  <c:v>29</c:v>
                </c:pt>
                <c:pt idx="94">
                  <c:v>29</c:v>
                </c:pt>
                <c:pt idx="95">
                  <c:v>29</c:v>
                </c:pt>
                <c:pt idx="96">
                  <c:v>29</c:v>
                </c:pt>
                <c:pt idx="97">
                  <c:v>29</c:v>
                </c:pt>
                <c:pt idx="98">
                  <c:v>29</c:v>
                </c:pt>
                <c:pt idx="99">
                  <c:v>217</c:v>
                </c:pt>
                <c:pt idx="100">
                  <c:v>31</c:v>
                </c:pt>
                <c:pt idx="101">
                  <c:v>195</c:v>
                </c:pt>
                <c:pt idx="102">
                  <c:v>195</c:v>
                </c:pt>
                <c:pt idx="103">
                  <c:v>195</c:v>
                </c:pt>
                <c:pt idx="104">
                  <c:v>195</c:v>
                </c:pt>
                <c:pt idx="105">
                  <c:v>195</c:v>
                </c:pt>
                <c:pt idx="106">
                  <c:v>34</c:v>
                </c:pt>
                <c:pt idx="107">
                  <c:v>34</c:v>
                </c:pt>
                <c:pt idx="108">
                  <c:v>34</c:v>
                </c:pt>
                <c:pt idx="109">
                  <c:v>34</c:v>
                </c:pt>
                <c:pt idx="110">
                  <c:v>34</c:v>
                </c:pt>
                <c:pt idx="111">
                  <c:v>41</c:v>
                </c:pt>
                <c:pt idx="112">
                  <c:v>41</c:v>
                </c:pt>
                <c:pt idx="113">
                  <c:v>34</c:v>
                </c:pt>
                <c:pt idx="114">
                  <c:v>34</c:v>
                </c:pt>
                <c:pt idx="115">
                  <c:v>41</c:v>
                </c:pt>
                <c:pt idx="116">
                  <c:v>34</c:v>
                </c:pt>
                <c:pt idx="117">
                  <c:v>40</c:v>
                </c:pt>
                <c:pt idx="118">
                  <c:v>40</c:v>
                </c:pt>
                <c:pt idx="119">
                  <c:v>40</c:v>
                </c:pt>
                <c:pt idx="120">
                  <c:v>40</c:v>
                </c:pt>
                <c:pt idx="121">
                  <c:v>40</c:v>
                </c:pt>
                <c:pt idx="122">
                  <c:v>40</c:v>
                </c:pt>
                <c:pt idx="123">
                  <c:v>40</c:v>
                </c:pt>
                <c:pt idx="124">
                  <c:v>40</c:v>
                </c:pt>
                <c:pt idx="125">
                  <c:v>40</c:v>
                </c:pt>
                <c:pt idx="126">
                  <c:v>29</c:v>
                </c:pt>
                <c:pt idx="127">
                  <c:v>40</c:v>
                </c:pt>
                <c:pt idx="128">
                  <c:v>29</c:v>
                </c:pt>
                <c:pt idx="129">
                  <c:v>29</c:v>
                </c:pt>
                <c:pt idx="130">
                  <c:v>29</c:v>
                </c:pt>
                <c:pt idx="131">
                  <c:v>29</c:v>
                </c:pt>
                <c:pt idx="132">
                  <c:v>29</c:v>
                </c:pt>
                <c:pt idx="133">
                  <c:v>29</c:v>
                </c:pt>
                <c:pt idx="134">
                  <c:v>29</c:v>
                </c:pt>
                <c:pt idx="135">
                  <c:v>29</c:v>
                </c:pt>
                <c:pt idx="136">
                  <c:v>29</c:v>
                </c:pt>
                <c:pt idx="137">
                  <c:v>39</c:v>
                </c:pt>
                <c:pt idx="138">
                  <c:v>67</c:v>
                </c:pt>
                <c:pt idx="139">
                  <c:v>67</c:v>
                </c:pt>
                <c:pt idx="140">
                  <c:v>67</c:v>
                </c:pt>
                <c:pt idx="141">
                  <c:v>34</c:v>
                </c:pt>
                <c:pt idx="142">
                  <c:v>46</c:v>
                </c:pt>
                <c:pt idx="143">
                  <c:v>34</c:v>
                </c:pt>
                <c:pt idx="144">
                  <c:v>34</c:v>
                </c:pt>
                <c:pt idx="145">
                  <c:v>34</c:v>
                </c:pt>
                <c:pt idx="146">
                  <c:v>34</c:v>
                </c:pt>
                <c:pt idx="147">
                  <c:v>161</c:v>
                </c:pt>
                <c:pt idx="148">
                  <c:v>34</c:v>
                </c:pt>
                <c:pt idx="149">
                  <c:v>192</c:v>
                </c:pt>
                <c:pt idx="150">
                  <c:v>34</c:v>
                </c:pt>
                <c:pt idx="151">
                  <c:v>192</c:v>
                </c:pt>
                <c:pt idx="152">
                  <c:v>34</c:v>
                </c:pt>
                <c:pt idx="153">
                  <c:v>83</c:v>
                </c:pt>
                <c:pt idx="154">
                  <c:v>34</c:v>
                </c:pt>
                <c:pt idx="155">
                  <c:v>178</c:v>
                </c:pt>
                <c:pt idx="156">
                  <c:v>183</c:v>
                </c:pt>
                <c:pt idx="157">
                  <c:v>183</c:v>
                </c:pt>
                <c:pt idx="158">
                  <c:v>183</c:v>
                </c:pt>
                <c:pt idx="159">
                  <c:v>183</c:v>
                </c:pt>
                <c:pt idx="160">
                  <c:v>183</c:v>
                </c:pt>
                <c:pt idx="161">
                  <c:v>183</c:v>
                </c:pt>
                <c:pt idx="162">
                  <c:v>183</c:v>
                </c:pt>
                <c:pt idx="163">
                  <c:v>183</c:v>
                </c:pt>
                <c:pt idx="164">
                  <c:v>29</c:v>
                </c:pt>
                <c:pt idx="165">
                  <c:v>29</c:v>
                </c:pt>
                <c:pt idx="166">
                  <c:v>29</c:v>
                </c:pt>
                <c:pt idx="167">
                  <c:v>29</c:v>
                </c:pt>
                <c:pt idx="168">
                  <c:v>29</c:v>
                </c:pt>
                <c:pt idx="169">
                  <c:v>29</c:v>
                </c:pt>
                <c:pt idx="170">
                  <c:v>29</c:v>
                </c:pt>
                <c:pt idx="171">
                  <c:v>29</c:v>
                </c:pt>
                <c:pt idx="172">
                  <c:v>29</c:v>
                </c:pt>
                <c:pt idx="173">
                  <c:v>44</c:v>
                </c:pt>
                <c:pt idx="174">
                  <c:v>32</c:v>
                </c:pt>
                <c:pt idx="175">
                  <c:v>178</c:v>
                </c:pt>
                <c:pt idx="176">
                  <c:v>189</c:v>
                </c:pt>
                <c:pt idx="177">
                  <c:v>189</c:v>
                </c:pt>
                <c:pt idx="178">
                  <c:v>189</c:v>
                </c:pt>
                <c:pt idx="179">
                  <c:v>189</c:v>
                </c:pt>
                <c:pt idx="180">
                  <c:v>34</c:v>
                </c:pt>
                <c:pt idx="181">
                  <c:v>34</c:v>
                </c:pt>
                <c:pt idx="182">
                  <c:v>34</c:v>
                </c:pt>
                <c:pt idx="183">
                  <c:v>34</c:v>
                </c:pt>
                <c:pt idx="184">
                  <c:v>34</c:v>
                </c:pt>
                <c:pt idx="185">
                  <c:v>204</c:v>
                </c:pt>
                <c:pt idx="186">
                  <c:v>34</c:v>
                </c:pt>
                <c:pt idx="187">
                  <c:v>51</c:v>
                </c:pt>
                <c:pt idx="188">
                  <c:v>34</c:v>
                </c:pt>
                <c:pt idx="189">
                  <c:v>132</c:v>
                </c:pt>
                <c:pt idx="190">
                  <c:v>34</c:v>
                </c:pt>
                <c:pt idx="191">
                  <c:v>191</c:v>
                </c:pt>
                <c:pt idx="192">
                  <c:v>34</c:v>
                </c:pt>
                <c:pt idx="193">
                  <c:v>209</c:v>
                </c:pt>
                <c:pt idx="194">
                  <c:v>209</c:v>
                </c:pt>
                <c:pt idx="195">
                  <c:v>209</c:v>
                </c:pt>
                <c:pt idx="196">
                  <c:v>209</c:v>
                </c:pt>
                <c:pt idx="197">
                  <c:v>209</c:v>
                </c:pt>
                <c:pt idx="198">
                  <c:v>209</c:v>
                </c:pt>
                <c:pt idx="199">
                  <c:v>209</c:v>
                </c:pt>
                <c:pt idx="200">
                  <c:v>209</c:v>
                </c:pt>
                <c:pt idx="201">
                  <c:v>209</c:v>
                </c:pt>
                <c:pt idx="202">
                  <c:v>29</c:v>
                </c:pt>
                <c:pt idx="203">
                  <c:v>29</c:v>
                </c:pt>
                <c:pt idx="204">
                  <c:v>29</c:v>
                </c:pt>
                <c:pt idx="205">
                  <c:v>29</c:v>
                </c:pt>
                <c:pt idx="206">
                  <c:v>29</c:v>
                </c:pt>
                <c:pt idx="207">
                  <c:v>29</c:v>
                </c:pt>
                <c:pt idx="208">
                  <c:v>29</c:v>
                </c:pt>
                <c:pt idx="209">
                  <c:v>29</c:v>
                </c:pt>
                <c:pt idx="210">
                  <c:v>29</c:v>
                </c:pt>
                <c:pt idx="211">
                  <c:v>42</c:v>
                </c:pt>
                <c:pt idx="212">
                  <c:v>30</c:v>
                </c:pt>
                <c:pt idx="213">
                  <c:v>41</c:v>
                </c:pt>
                <c:pt idx="214">
                  <c:v>41</c:v>
                </c:pt>
                <c:pt idx="215">
                  <c:v>41</c:v>
                </c:pt>
                <c:pt idx="216">
                  <c:v>41</c:v>
                </c:pt>
                <c:pt idx="217">
                  <c:v>34</c:v>
                </c:pt>
                <c:pt idx="218">
                  <c:v>34</c:v>
                </c:pt>
                <c:pt idx="219">
                  <c:v>34</c:v>
                </c:pt>
                <c:pt idx="220">
                  <c:v>34</c:v>
                </c:pt>
                <c:pt idx="221">
                  <c:v>41</c:v>
                </c:pt>
                <c:pt idx="222">
                  <c:v>34</c:v>
                </c:pt>
                <c:pt idx="223">
                  <c:v>41</c:v>
                </c:pt>
                <c:pt idx="224">
                  <c:v>41</c:v>
                </c:pt>
                <c:pt idx="225">
                  <c:v>34</c:v>
                </c:pt>
                <c:pt idx="226">
                  <c:v>34</c:v>
                </c:pt>
                <c:pt idx="227">
                  <c:v>43</c:v>
                </c:pt>
                <c:pt idx="228">
                  <c:v>34</c:v>
                </c:pt>
                <c:pt idx="229">
                  <c:v>43</c:v>
                </c:pt>
                <c:pt idx="230">
                  <c:v>34</c:v>
                </c:pt>
                <c:pt idx="231">
                  <c:v>43</c:v>
                </c:pt>
                <c:pt idx="232">
                  <c:v>43</c:v>
                </c:pt>
                <c:pt idx="233">
                  <c:v>34</c:v>
                </c:pt>
                <c:pt idx="234">
                  <c:v>34</c:v>
                </c:pt>
                <c:pt idx="235">
                  <c:v>43</c:v>
                </c:pt>
                <c:pt idx="236">
                  <c:v>34</c:v>
                </c:pt>
                <c:pt idx="237">
                  <c:v>43</c:v>
                </c:pt>
                <c:pt idx="238">
                  <c:v>34</c:v>
                </c:pt>
                <c:pt idx="239">
                  <c:v>31</c:v>
                </c:pt>
                <c:pt idx="240">
                  <c:v>31</c:v>
                </c:pt>
                <c:pt idx="241">
                  <c:v>31</c:v>
                </c:pt>
                <c:pt idx="242">
                  <c:v>31</c:v>
                </c:pt>
              </c:numCache>
            </c:numRef>
          </c:val>
          <c:smooth val="0"/>
          <c:extLst>
            <c:ext xmlns:c16="http://schemas.microsoft.com/office/drawing/2014/chart" uri="{C3380CC4-5D6E-409C-BE32-E72D297353CC}">
              <c16:uniqueId val="{00000002-8C29-2C4A-8B90-F2340D3AF050}"/>
            </c:ext>
          </c:extLst>
        </c:ser>
        <c:ser>
          <c:idx val="3"/>
          <c:order val="3"/>
          <c:tx>
            <c:strRef>
              <c:f>Sheet1!$E$1</c:f>
              <c:strCache>
                <c:ptCount val="1"/>
                <c:pt idx="0">
                  <c:v>mobilenet</c:v>
                </c:pt>
              </c:strCache>
            </c:strRef>
          </c:tx>
          <c:spPr>
            <a:ln w="28575" cap="rnd">
              <a:solidFill>
                <a:schemeClr val="accent4"/>
              </a:solidFill>
              <a:round/>
            </a:ln>
            <a:effectLst/>
          </c:spPr>
          <c:marker>
            <c:symbol val="none"/>
          </c:marker>
          <c:val>
            <c:numRef>
              <c:f>Sheet1!$E$2:$E$247</c:f>
              <c:numCache>
                <c:formatCode>General</c:formatCode>
                <c:ptCount val="246"/>
                <c:pt idx="0">
                  <c:v>33</c:v>
                </c:pt>
                <c:pt idx="1">
                  <c:v>33</c:v>
                </c:pt>
                <c:pt idx="2">
                  <c:v>34</c:v>
                </c:pt>
                <c:pt idx="3">
                  <c:v>34</c:v>
                </c:pt>
                <c:pt idx="4">
                  <c:v>33</c:v>
                </c:pt>
                <c:pt idx="5">
                  <c:v>34</c:v>
                </c:pt>
                <c:pt idx="6">
                  <c:v>33</c:v>
                </c:pt>
                <c:pt idx="7">
                  <c:v>33</c:v>
                </c:pt>
                <c:pt idx="8">
                  <c:v>33</c:v>
                </c:pt>
                <c:pt idx="9">
                  <c:v>33</c:v>
                </c:pt>
                <c:pt idx="10">
                  <c:v>33</c:v>
                </c:pt>
                <c:pt idx="11">
                  <c:v>33</c:v>
                </c:pt>
                <c:pt idx="12">
                  <c:v>33</c:v>
                </c:pt>
                <c:pt idx="13">
                  <c:v>33</c:v>
                </c:pt>
                <c:pt idx="14">
                  <c:v>33</c:v>
                </c:pt>
                <c:pt idx="15">
                  <c:v>29</c:v>
                </c:pt>
                <c:pt idx="16">
                  <c:v>29</c:v>
                </c:pt>
                <c:pt idx="17">
                  <c:v>29</c:v>
                </c:pt>
                <c:pt idx="18">
                  <c:v>29</c:v>
                </c:pt>
                <c:pt idx="19">
                  <c:v>29</c:v>
                </c:pt>
                <c:pt idx="20">
                  <c:v>29</c:v>
                </c:pt>
                <c:pt idx="21">
                  <c:v>29</c:v>
                </c:pt>
                <c:pt idx="22">
                  <c:v>29</c:v>
                </c:pt>
                <c:pt idx="23">
                  <c:v>29</c:v>
                </c:pt>
                <c:pt idx="24">
                  <c:v>33</c:v>
                </c:pt>
                <c:pt idx="25">
                  <c:v>33</c:v>
                </c:pt>
                <c:pt idx="26">
                  <c:v>33</c:v>
                </c:pt>
                <c:pt idx="27">
                  <c:v>33</c:v>
                </c:pt>
                <c:pt idx="28">
                  <c:v>33</c:v>
                </c:pt>
                <c:pt idx="29">
                  <c:v>33</c:v>
                </c:pt>
                <c:pt idx="30">
                  <c:v>33</c:v>
                </c:pt>
                <c:pt idx="31">
                  <c:v>34</c:v>
                </c:pt>
                <c:pt idx="32">
                  <c:v>34</c:v>
                </c:pt>
                <c:pt idx="33">
                  <c:v>34</c:v>
                </c:pt>
                <c:pt idx="34">
                  <c:v>34</c:v>
                </c:pt>
                <c:pt idx="35">
                  <c:v>34</c:v>
                </c:pt>
                <c:pt idx="36">
                  <c:v>33</c:v>
                </c:pt>
                <c:pt idx="37">
                  <c:v>33</c:v>
                </c:pt>
                <c:pt idx="38">
                  <c:v>34</c:v>
                </c:pt>
                <c:pt idx="39">
                  <c:v>34</c:v>
                </c:pt>
                <c:pt idx="40">
                  <c:v>33</c:v>
                </c:pt>
                <c:pt idx="41">
                  <c:v>34</c:v>
                </c:pt>
                <c:pt idx="42">
                  <c:v>33</c:v>
                </c:pt>
                <c:pt idx="43">
                  <c:v>33</c:v>
                </c:pt>
                <c:pt idx="44">
                  <c:v>33</c:v>
                </c:pt>
                <c:pt idx="45">
                  <c:v>33</c:v>
                </c:pt>
                <c:pt idx="46">
                  <c:v>33</c:v>
                </c:pt>
                <c:pt idx="47">
                  <c:v>33</c:v>
                </c:pt>
                <c:pt idx="48">
                  <c:v>33</c:v>
                </c:pt>
                <c:pt idx="49">
                  <c:v>33</c:v>
                </c:pt>
                <c:pt idx="50">
                  <c:v>33</c:v>
                </c:pt>
                <c:pt idx="51">
                  <c:v>29</c:v>
                </c:pt>
                <c:pt idx="52">
                  <c:v>29</c:v>
                </c:pt>
                <c:pt idx="53">
                  <c:v>29</c:v>
                </c:pt>
                <c:pt idx="54">
                  <c:v>29</c:v>
                </c:pt>
                <c:pt idx="55">
                  <c:v>29</c:v>
                </c:pt>
                <c:pt idx="56">
                  <c:v>29</c:v>
                </c:pt>
                <c:pt idx="57">
                  <c:v>29</c:v>
                </c:pt>
                <c:pt idx="58">
                  <c:v>29</c:v>
                </c:pt>
                <c:pt idx="59">
                  <c:v>29</c:v>
                </c:pt>
                <c:pt idx="60">
                  <c:v>33</c:v>
                </c:pt>
                <c:pt idx="61">
                  <c:v>30</c:v>
                </c:pt>
                <c:pt idx="62">
                  <c:v>33</c:v>
                </c:pt>
                <c:pt idx="63">
                  <c:v>33</c:v>
                </c:pt>
                <c:pt idx="64">
                  <c:v>33</c:v>
                </c:pt>
                <c:pt idx="65">
                  <c:v>33</c:v>
                </c:pt>
                <c:pt idx="66">
                  <c:v>33</c:v>
                </c:pt>
                <c:pt idx="67">
                  <c:v>33</c:v>
                </c:pt>
                <c:pt idx="68">
                  <c:v>34</c:v>
                </c:pt>
                <c:pt idx="69">
                  <c:v>34</c:v>
                </c:pt>
                <c:pt idx="70">
                  <c:v>34</c:v>
                </c:pt>
                <c:pt idx="71">
                  <c:v>34</c:v>
                </c:pt>
                <c:pt idx="72">
                  <c:v>33</c:v>
                </c:pt>
                <c:pt idx="73">
                  <c:v>34</c:v>
                </c:pt>
                <c:pt idx="74">
                  <c:v>33</c:v>
                </c:pt>
                <c:pt idx="75">
                  <c:v>33</c:v>
                </c:pt>
                <c:pt idx="76">
                  <c:v>34</c:v>
                </c:pt>
                <c:pt idx="77">
                  <c:v>34</c:v>
                </c:pt>
                <c:pt idx="78">
                  <c:v>33</c:v>
                </c:pt>
                <c:pt idx="79">
                  <c:v>34</c:v>
                </c:pt>
                <c:pt idx="80">
                  <c:v>33</c:v>
                </c:pt>
                <c:pt idx="81">
                  <c:v>33</c:v>
                </c:pt>
                <c:pt idx="82">
                  <c:v>33</c:v>
                </c:pt>
                <c:pt idx="83">
                  <c:v>30</c:v>
                </c:pt>
                <c:pt idx="84">
                  <c:v>33</c:v>
                </c:pt>
                <c:pt idx="85">
                  <c:v>33</c:v>
                </c:pt>
                <c:pt idx="86">
                  <c:v>33</c:v>
                </c:pt>
                <c:pt idx="87">
                  <c:v>33</c:v>
                </c:pt>
                <c:pt idx="88">
                  <c:v>33</c:v>
                </c:pt>
                <c:pt idx="89">
                  <c:v>33</c:v>
                </c:pt>
                <c:pt idx="90">
                  <c:v>29</c:v>
                </c:pt>
                <c:pt idx="91">
                  <c:v>29</c:v>
                </c:pt>
                <c:pt idx="92">
                  <c:v>29</c:v>
                </c:pt>
                <c:pt idx="93">
                  <c:v>29</c:v>
                </c:pt>
                <c:pt idx="94">
                  <c:v>29</c:v>
                </c:pt>
                <c:pt idx="95">
                  <c:v>29</c:v>
                </c:pt>
                <c:pt idx="96">
                  <c:v>29</c:v>
                </c:pt>
                <c:pt idx="97">
                  <c:v>29</c:v>
                </c:pt>
                <c:pt idx="98">
                  <c:v>39</c:v>
                </c:pt>
                <c:pt idx="99">
                  <c:v>32</c:v>
                </c:pt>
                <c:pt idx="100">
                  <c:v>127</c:v>
                </c:pt>
                <c:pt idx="101">
                  <c:v>127</c:v>
                </c:pt>
                <c:pt idx="102">
                  <c:v>127</c:v>
                </c:pt>
                <c:pt idx="103">
                  <c:v>127</c:v>
                </c:pt>
                <c:pt idx="104">
                  <c:v>34</c:v>
                </c:pt>
                <c:pt idx="105">
                  <c:v>59</c:v>
                </c:pt>
                <c:pt idx="106">
                  <c:v>34</c:v>
                </c:pt>
                <c:pt idx="107">
                  <c:v>34</c:v>
                </c:pt>
                <c:pt idx="108">
                  <c:v>34</c:v>
                </c:pt>
                <c:pt idx="109">
                  <c:v>34</c:v>
                </c:pt>
                <c:pt idx="110">
                  <c:v>160</c:v>
                </c:pt>
                <c:pt idx="111">
                  <c:v>160</c:v>
                </c:pt>
                <c:pt idx="112">
                  <c:v>34</c:v>
                </c:pt>
                <c:pt idx="113">
                  <c:v>34</c:v>
                </c:pt>
                <c:pt idx="114">
                  <c:v>58</c:v>
                </c:pt>
                <c:pt idx="115">
                  <c:v>34</c:v>
                </c:pt>
                <c:pt idx="116">
                  <c:v>165</c:v>
                </c:pt>
                <c:pt idx="117">
                  <c:v>34</c:v>
                </c:pt>
                <c:pt idx="118">
                  <c:v>39</c:v>
                </c:pt>
                <c:pt idx="119">
                  <c:v>39</c:v>
                </c:pt>
                <c:pt idx="120">
                  <c:v>39</c:v>
                </c:pt>
                <c:pt idx="121">
                  <c:v>39</c:v>
                </c:pt>
                <c:pt idx="122">
                  <c:v>39</c:v>
                </c:pt>
                <c:pt idx="123">
                  <c:v>39</c:v>
                </c:pt>
                <c:pt idx="124">
                  <c:v>39</c:v>
                </c:pt>
                <c:pt idx="125">
                  <c:v>39</c:v>
                </c:pt>
                <c:pt idx="126">
                  <c:v>39</c:v>
                </c:pt>
                <c:pt idx="127">
                  <c:v>29</c:v>
                </c:pt>
                <c:pt idx="128">
                  <c:v>29</c:v>
                </c:pt>
                <c:pt idx="129">
                  <c:v>29</c:v>
                </c:pt>
                <c:pt idx="130">
                  <c:v>29</c:v>
                </c:pt>
                <c:pt idx="131">
                  <c:v>29</c:v>
                </c:pt>
                <c:pt idx="132">
                  <c:v>29</c:v>
                </c:pt>
                <c:pt idx="133">
                  <c:v>29</c:v>
                </c:pt>
                <c:pt idx="134">
                  <c:v>29</c:v>
                </c:pt>
                <c:pt idx="135">
                  <c:v>29</c:v>
                </c:pt>
                <c:pt idx="136">
                  <c:v>41</c:v>
                </c:pt>
                <c:pt idx="137">
                  <c:v>41</c:v>
                </c:pt>
                <c:pt idx="138">
                  <c:v>41</c:v>
                </c:pt>
                <c:pt idx="139">
                  <c:v>41</c:v>
                </c:pt>
                <c:pt idx="140">
                  <c:v>41</c:v>
                </c:pt>
                <c:pt idx="141">
                  <c:v>34</c:v>
                </c:pt>
              </c:numCache>
            </c:numRef>
          </c:val>
          <c:smooth val="0"/>
          <c:extLst>
            <c:ext xmlns:c16="http://schemas.microsoft.com/office/drawing/2014/chart" uri="{C3380CC4-5D6E-409C-BE32-E72D297353CC}">
              <c16:uniqueId val="{00000003-8C29-2C4A-8B90-F2340D3AF050}"/>
            </c:ext>
          </c:extLst>
        </c:ser>
        <c:dLbls>
          <c:showLegendKey val="0"/>
          <c:showVal val="0"/>
          <c:showCatName val="0"/>
          <c:showSerName val="0"/>
          <c:showPercent val="0"/>
          <c:showBubbleSize val="0"/>
        </c:dLbls>
        <c:smooth val="0"/>
        <c:axId val="-1580495392"/>
        <c:axId val="-1580492128"/>
      </c:lineChart>
      <c:catAx>
        <c:axId val="-158049539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492128"/>
        <c:crosses val="autoZero"/>
        <c:auto val="1"/>
        <c:lblAlgn val="ctr"/>
        <c:lblOffset val="100"/>
        <c:noMultiLvlLbl val="0"/>
      </c:catAx>
      <c:valAx>
        <c:axId val="-158049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8049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B86AA4-8686-4D0A-9A95-14AAB7DDD51B}" type="datetimeFigureOut">
              <a:rPr lang="zh-CN" altLang="en-US" smtClean="0"/>
              <a:t>2018/11/16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3B1674-4958-4F05-AFE8-3D20129E1325}" type="slidenum">
              <a:rPr lang="zh-CN" altLang="en-US" smtClean="0"/>
              <a:t>‹#›</a:t>
            </a:fld>
            <a:endParaRPr lang="zh-CN" altLang="en-US"/>
          </a:p>
        </p:txBody>
      </p:sp>
    </p:spTree>
    <p:extLst>
      <p:ext uri="{BB962C8B-B14F-4D97-AF65-F5344CB8AC3E}">
        <p14:creationId xmlns:p14="http://schemas.microsoft.com/office/powerpoint/2010/main" val="1077868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4B8271-E254-4F00-A794-C63D17BAB656}" type="datetimeFigureOut">
              <a:rPr lang="zh-CN" altLang="en-US" smtClean="0"/>
              <a:t>2018/11/16</a:t>
            </a:fld>
            <a:endParaRPr lang="zh-CN" altLang="en-US"/>
          </a:p>
        </p:txBody>
      </p:sp>
      <p:sp>
        <p:nvSpPr>
          <p:cNvPr id="4" name="幻灯片图像占位符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2E5F4-47D6-47BF-9123-2361A24CAB08}" type="slidenum">
              <a:rPr lang="zh-CN" altLang="en-US" smtClean="0"/>
              <a:t>‹#›</a:t>
            </a:fld>
            <a:endParaRPr lang="zh-CN" altLang="en-US"/>
          </a:p>
        </p:txBody>
      </p:sp>
    </p:spTree>
    <p:extLst>
      <p:ext uri="{BB962C8B-B14F-4D97-AF65-F5344CB8AC3E}">
        <p14:creationId xmlns:p14="http://schemas.microsoft.com/office/powerpoint/2010/main" val="328806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a:t>
            </a:fld>
            <a:endParaRPr lang="zh-CN" altLang="en-US"/>
          </a:p>
        </p:txBody>
      </p:sp>
    </p:spTree>
    <p:extLst>
      <p:ext uri="{BB962C8B-B14F-4D97-AF65-F5344CB8AC3E}">
        <p14:creationId xmlns:p14="http://schemas.microsoft.com/office/powerpoint/2010/main" val="97626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12</a:t>
            </a:fld>
            <a:endParaRPr lang="zh-CN" altLang="en-US"/>
          </a:p>
        </p:txBody>
      </p:sp>
    </p:spTree>
    <p:extLst>
      <p:ext uri="{BB962C8B-B14F-4D97-AF65-F5344CB8AC3E}">
        <p14:creationId xmlns:p14="http://schemas.microsoft.com/office/powerpoint/2010/main" val="2802521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13</a:t>
            </a:fld>
            <a:endParaRPr lang="zh-CN" altLang="en-US"/>
          </a:p>
        </p:txBody>
      </p:sp>
    </p:spTree>
    <p:extLst>
      <p:ext uri="{BB962C8B-B14F-4D97-AF65-F5344CB8AC3E}">
        <p14:creationId xmlns:p14="http://schemas.microsoft.com/office/powerpoint/2010/main" val="3842243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31F0D6-B8EF-49B4-8942-092FD4FE833D}" type="slidenum">
              <a:rPr lang="zh-CN" altLang="en-US" smtClean="0"/>
              <a:t>14</a:t>
            </a:fld>
            <a:endParaRPr lang="zh-CN" altLang="en-US"/>
          </a:p>
        </p:txBody>
      </p:sp>
    </p:spTree>
    <p:extLst>
      <p:ext uri="{BB962C8B-B14F-4D97-AF65-F5344CB8AC3E}">
        <p14:creationId xmlns:p14="http://schemas.microsoft.com/office/powerpoint/2010/main" val="2205018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16</a:t>
            </a:fld>
            <a:endParaRPr lang="zh-CN" altLang="en-US"/>
          </a:p>
        </p:txBody>
      </p:sp>
    </p:spTree>
    <p:extLst>
      <p:ext uri="{BB962C8B-B14F-4D97-AF65-F5344CB8AC3E}">
        <p14:creationId xmlns:p14="http://schemas.microsoft.com/office/powerpoint/2010/main" val="290927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pPr rtl="0"/>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639954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2</a:t>
            </a:fld>
            <a:endParaRPr lang="zh-CN" altLang="en-US"/>
          </a:p>
        </p:txBody>
      </p:sp>
    </p:spTree>
    <p:extLst>
      <p:ext uri="{BB962C8B-B14F-4D97-AF65-F5344CB8AC3E}">
        <p14:creationId xmlns:p14="http://schemas.microsoft.com/office/powerpoint/2010/main" val="68660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4</a:t>
            </a:fld>
            <a:endParaRPr lang="zh-CN" altLang="en-US"/>
          </a:p>
        </p:txBody>
      </p:sp>
    </p:spTree>
    <p:extLst>
      <p:ext uri="{BB962C8B-B14F-4D97-AF65-F5344CB8AC3E}">
        <p14:creationId xmlns:p14="http://schemas.microsoft.com/office/powerpoint/2010/main" val="58196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5</a:t>
            </a:fld>
            <a:endParaRPr lang="zh-CN" altLang="en-US"/>
          </a:p>
        </p:txBody>
      </p:sp>
    </p:spTree>
    <p:extLst>
      <p:ext uri="{BB962C8B-B14F-4D97-AF65-F5344CB8AC3E}">
        <p14:creationId xmlns:p14="http://schemas.microsoft.com/office/powerpoint/2010/main" val="1334063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6</a:t>
            </a:fld>
            <a:endParaRPr lang="zh-CN" altLang="en-US"/>
          </a:p>
        </p:txBody>
      </p:sp>
    </p:spTree>
    <p:extLst>
      <p:ext uri="{BB962C8B-B14F-4D97-AF65-F5344CB8AC3E}">
        <p14:creationId xmlns:p14="http://schemas.microsoft.com/office/powerpoint/2010/main" val="293739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7</a:t>
            </a:fld>
            <a:endParaRPr lang="zh-CN" altLang="en-US"/>
          </a:p>
        </p:txBody>
      </p:sp>
    </p:spTree>
    <p:extLst>
      <p:ext uri="{BB962C8B-B14F-4D97-AF65-F5344CB8AC3E}">
        <p14:creationId xmlns:p14="http://schemas.microsoft.com/office/powerpoint/2010/main" val="310009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9</a:t>
            </a:fld>
            <a:endParaRPr lang="zh-CN" altLang="en-US"/>
          </a:p>
        </p:txBody>
      </p:sp>
    </p:spTree>
    <p:extLst>
      <p:ext uri="{BB962C8B-B14F-4D97-AF65-F5344CB8AC3E}">
        <p14:creationId xmlns:p14="http://schemas.microsoft.com/office/powerpoint/2010/main" val="266374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10</a:t>
            </a:fld>
            <a:endParaRPr lang="zh-CN" altLang="en-US"/>
          </a:p>
        </p:txBody>
      </p:sp>
    </p:spTree>
    <p:extLst>
      <p:ext uri="{BB962C8B-B14F-4D97-AF65-F5344CB8AC3E}">
        <p14:creationId xmlns:p14="http://schemas.microsoft.com/office/powerpoint/2010/main" val="266979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8938" y="685800"/>
            <a:ext cx="60801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DA2E5F4-47D6-47BF-9123-2361A24CAB08}" type="slidenum">
              <a:rPr lang="zh-CN" altLang="en-US" smtClean="0"/>
              <a:t>11</a:t>
            </a:fld>
            <a:endParaRPr lang="zh-CN" altLang="en-US"/>
          </a:p>
        </p:txBody>
      </p:sp>
    </p:spTree>
    <p:extLst>
      <p:ext uri="{BB962C8B-B14F-4D97-AF65-F5344CB8AC3E}">
        <p14:creationId xmlns:p14="http://schemas.microsoft.com/office/powerpoint/2010/main" val="19096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138" y="2130430"/>
            <a:ext cx="10337562" cy="1470025"/>
          </a:xfrm>
        </p:spPr>
        <p:txBody>
          <a:bodyPr/>
          <a:lstStyle/>
          <a:p>
            <a:r>
              <a:rPr lang="zh-CN" altLang="en-US"/>
              <a:t>单击此处编辑母版标题样式</a:t>
            </a:r>
          </a:p>
        </p:txBody>
      </p:sp>
      <p:sp>
        <p:nvSpPr>
          <p:cNvPr id="3" name="副标题 2"/>
          <p:cNvSpPr>
            <a:spLocks noGrp="1"/>
          </p:cNvSpPr>
          <p:nvPr>
            <p:ph type="subTitle" idx="1"/>
          </p:nvPr>
        </p:nvSpPr>
        <p:spPr>
          <a:xfrm>
            <a:off x="1824278" y="3886200"/>
            <a:ext cx="8513287"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5" indent="0" algn="ctr">
              <a:buNone/>
              <a:defRPr>
                <a:solidFill>
                  <a:schemeClr val="tx1">
                    <a:tint val="75000"/>
                  </a:schemeClr>
                </a:solidFill>
              </a:defRPr>
            </a:lvl3pPr>
            <a:lvl4pPr marL="1371637" indent="0" algn="ctr">
              <a:buNone/>
              <a:defRPr>
                <a:solidFill>
                  <a:schemeClr val="tx1">
                    <a:tint val="75000"/>
                  </a:schemeClr>
                </a:solidFill>
              </a:defRPr>
            </a:lvl4pPr>
            <a:lvl5pPr marL="1828849" indent="0" algn="ctr">
              <a:buNone/>
              <a:defRPr>
                <a:solidFill>
                  <a:schemeClr val="tx1">
                    <a:tint val="75000"/>
                  </a:schemeClr>
                </a:solidFill>
              </a:defRPr>
            </a:lvl5pPr>
            <a:lvl6pPr marL="2286062" indent="0" algn="ctr">
              <a:buNone/>
              <a:defRPr>
                <a:solidFill>
                  <a:schemeClr val="tx1">
                    <a:tint val="75000"/>
                  </a:schemeClr>
                </a:solidFill>
              </a:defRPr>
            </a:lvl6pPr>
            <a:lvl7pPr marL="2743274" indent="0" algn="ctr">
              <a:buNone/>
              <a:defRPr>
                <a:solidFill>
                  <a:schemeClr val="tx1">
                    <a:tint val="75000"/>
                  </a:schemeClr>
                </a:solidFill>
              </a:defRPr>
            </a:lvl7pPr>
            <a:lvl8pPr marL="3200486" indent="0" algn="ctr">
              <a:buNone/>
              <a:defRPr>
                <a:solidFill>
                  <a:schemeClr val="tx1">
                    <a:tint val="75000"/>
                  </a:schemeClr>
                </a:solidFill>
              </a:defRPr>
            </a:lvl8pPr>
            <a:lvl9pPr marL="3657699"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7BCE14A-D374-4E19-AC21-68BB4605BC11}" type="datetime1">
              <a:rPr lang="zh-CN" altLang="en-US" smtClean="0"/>
              <a:t>2018/11/16</a:t>
            </a:fld>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095" y="273050"/>
            <a:ext cx="4001161"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54941" y="273055"/>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8095" y="1435103"/>
            <a:ext cx="4001161" cy="4691063"/>
          </a:xfrm>
        </p:spPr>
        <p:txBody>
          <a:bodyPr/>
          <a:lstStyle>
            <a:lvl1pPr marL="0" indent="0">
              <a:buNone/>
              <a:defRPr sz="1400"/>
            </a:lvl1pPr>
            <a:lvl2pPr marL="457212" indent="0">
              <a:buNone/>
              <a:defRPr sz="1200"/>
            </a:lvl2pPr>
            <a:lvl3pPr marL="914425" indent="0">
              <a:buNone/>
              <a:defRPr sz="1000"/>
            </a:lvl3pPr>
            <a:lvl4pPr marL="1371637" indent="0">
              <a:buNone/>
              <a:defRPr sz="900"/>
            </a:lvl4pPr>
            <a:lvl5pPr marL="1828849" indent="0">
              <a:buNone/>
              <a:defRPr sz="900"/>
            </a:lvl5pPr>
            <a:lvl6pPr marL="2286062" indent="0">
              <a:buNone/>
              <a:defRPr sz="900"/>
            </a:lvl6pPr>
            <a:lvl7pPr marL="2743274" indent="0">
              <a:buNone/>
              <a:defRPr sz="900"/>
            </a:lvl7pPr>
            <a:lvl8pPr marL="3200486" indent="0">
              <a:buNone/>
              <a:defRPr sz="900"/>
            </a:lvl8pPr>
            <a:lvl9pPr marL="365769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BEA87D-E6AE-46AA-B260-8069E0888690}" type="datetime1">
              <a:rPr lang="zh-CN" altLang="en-US" smtClean="0"/>
              <a:t>2018/11/16</a:t>
            </a:fld>
            <a:endParaRPr lang="zh-CN" altLang="en-US"/>
          </a:p>
        </p:txBody>
      </p:sp>
      <p:sp>
        <p:nvSpPr>
          <p:cNvPr id="6" name="页脚占位符 5"/>
          <p:cNvSpPr>
            <a:spLocks noGrp="1"/>
          </p:cNvSpPr>
          <p:nvPr>
            <p:ph type="ftr" sz="quarter" idx="11"/>
          </p:nvPr>
        </p:nvSpPr>
        <p:spPr/>
        <p:txBody>
          <a:bodyPr/>
          <a:lstStyle/>
          <a:p>
            <a:r>
              <a:rPr lang="zh-CN" altLang="en-US"/>
              <a:t>北京航空航天大学</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3805" y="4800600"/>
            <a:ext cx="729710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3805" y="612775"/>
            <a:ext cx="7297103" cy="4114800"/>
          </a:xfrm>
        </p:spPr>
        <p:txBody>
          <a:bodyPr/>
          <a:lstStyle>
            <a:lvl1pPr marL="0" indent="0">
              <a:buNone/>
              <a:defRPr sz="3200"/>
            </a:lvl1pPr>
            <a:lvl2pPr marL="457212" indent="0">
              <a:buNone/>
              <a:defRPr sz="2800"/>
            </a:lvl2pPr>
            <a:lvl3pPr marL="914425" indent="0">
              <a:buNone/>
              <a:defRPr sz="2400"/>
            </a:lvl3pPr>
            <a:lvl4pPr marL="1371637" indent="0">
              <a:buNone/>
              <a:defRPr sz="2000"/>
            </a:lvl4pPr>
            <a:lvl5pPr marL="1828849" indent="0">
              <a:buNone/>
              <a:defRPr sz="2000"/>
            </a:lvl5pPr>
            <a:lvl6pPr marL="2286062" indent="0">
              <a:buNone/>
              <a:defRPr sz="2000"/>
            </a:lvl6pPr>
            <a:lvl7pPr marL="2743274" indent="0">
              <a:buNone/>
              <a:defRPr sz="2000"/>
            </a:lvl7pPr>
            <a:lvl8pPr marL="3200486" indent="0">
              <a:buNone/>
              <a:defRPr sz="2000"/>
            </a:lvl8pPr>
            <a:lvl9pPr marL="3657699" indent="0">
              <a:buNone/>
              <a:defRPr sz="2000"/>
            </a:lvl9pPr>
          </a:lstStyle>
          <a:p>
            <a:endParaRPr lang="zh-CN" altLang="en-US"/>
          </a:p>
        </p:txBody>
      </p:sp>
      <p:sp>
        <p:nvSpPr>
          <p:cNvPr id="4" name="文本占位符 3"/>
          <p:cNvSpPr>
            <a:spLocks noGrp="1"/>
          </p:cNvSpPr>
          <p:nvPr>
            <p:ph type="body" sz="half" idx="2"/>
          </p:nvPr>
        </p:nvSpPr>
        <p:spPr>
          <a:xfrm>
            <a:off x="2383805" y="5367338"/>
            <a:ext cx="7297103" cy="804862"/>
          </a:xfrm>
        </p:spPr>
        <p:txBody>
          <a:bodyPr/>
          <a:lstStyle>
            <a:lvl1pPr marL="0" indent="0">
              <a:buNone/>
              <a:defRPr sz="1400"/>
            </a:lvl1pPr>
            <a:lvl2pPr marL="457212" indent="0">
              <a:buNone/>
              <a:defRPr sz="1200"/>
            </a:lvl2pPr>
            <a:lvl3pPr marL="914425" indent="0">
              <a:buNone/>
              <a:defRPr sz="1000"/>
            </a:lvl3pPr>
            <a:lvl4pPr marL="1371637" indent="0">
              <a:buNone/>
              <a:defRPr sz="900"/>
            </a:lvl4pPr>
            <a:lvl5pPr marL="1828849" indent="0">
              <a:buNone/>
              <a:defRPr sz="900"/>
            </a:lvl5pPr>
            <a:lvl6pPr marL="2286062" indent="0">
              <a:buNone/>
              <a:defRPr sz="900"/>
            </a:lvl6pPr>
            <a:lvl7pPr marL="2743274" indent="0">
              <a:buNone/>
              <a:defRPr sz="900"/>
            </a:lvl7pPr>
            <a:lvl8pPr marL="3200486" indent="0">
              <a:buNone/>
              <a:defRPr sz="900"/>
            </a:lvl8pPr>
            <a:lvl9pPr marL="3657699"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B98A9A5-CA40-4927-BE66-B67FC9DBDFCB}" type="datetime1">
              <a:rPr lang="zh-CN" altLang="en-US" smtClean="0"/>
              <a:t>2018/11/16</a:t>
            </a:fld>
            <a:endParaRPr lang="zh-CN" altLang="en-US"/>
          </a:p>
        </p:txBody>
      </p:sp>
      <p:sp>
        <p:nvSpPr>
          <p:cNvPr id="6" name="页脚占位符 5"/>
          <p:cNvSpPr>
            <a:spLocks noGrp="1"/>
          </p:cNvSpPr>
          <p:nvPr>
            <p:ph type="ftr" sz="quarter" idx="11"/>
          </p:nvPr>
        </p:nvSpPr>
        <p:spPr/>
        <p:txBody>
          <a:bodyPr/>
          <a:lstStyle/>
          <a:p>
            <a:r>
              <a:rPr lang="zh-CN" altLang="en-US"/>
              <a:t>北京航空航天大学</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77904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230CE435-FBB7-5E4A-95F0-972AE8CDE6B8}"/>
              </a:ext>
            </a:extLst>
          </p:cNvPr>
          <p:cNvSpPr/>
          <p:nvPr userDrawn="1"/>
        </p:nvSpPr>
        <p:spPr>
          <a:xfrm>
            <a:off x="9750393" y="5522191"/>
            <a:ext cx="2411445" cy="1335810"/>
          </a:xfrm>
          <a:custGeom>
            <a:avLst/>
            <a:gdLst>
              <a:gd name="connsiteX0" fmla="*/ 696685 w 2296885"/>
              <a:gd name="connsiteY0" fmla="*/ 0 h 1534886"/>
              <a:gd name="connsiteX1" fmla="*/ 0 w 2296885"/>
              <a:gd name="connsiteY1" fmla="*/ 1534886 h 1534886"/>
              <a:gd name="connsiteX2" fmla="*/ 2296885 w 2296885"/>
              <a:gd name="connsiteY2" fmla="*/ 1534886 h 1534886"/>
              <a:gd name="connsiteX3" fmla="*/ 2296885 w 2296885"/>
              <a:gd name="connsiteY3" fmla="*/ 10886 h 1534886"/>
              <a:gd name="connsiteX4" fmla="*/ 696685 w 2296885"/>
              <a:gd name="connsiteY4" fmla="*/ 0 h 15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885" h="1534886">
                <a:moveTo>
                  <a:pt x="696685" y="0"/>
                </a:moveTo>
                <a:lnTo>
                  <a:pt x="0" y="1534886"/>
                </a:lnTo>
                <a:lnTo>
                  <a:pt x="2296885" y="1534886"/>
                </a:lnTo>
                <a:lnTo>
                  <a:pt x="2296885" y="10886"/>
                </a:lnTo>
                <a:lnTo>
                  <a:pt x="696685" y="0"/>
                </a:lnTo>
                <a:close/>
              </a:path>
            </a:pathLst>
          </a:cu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sp>
        <p:nvSpPr>
          <p:cNvPr id="17" name="Freeform 16">
            <a:extLst>
              <a:ext uri="{FF2B5EF4-FFF2-40B4-BE49-F238E27FC236}">
                <a16:creationId xmlns:a16="http://schemas.microsoft.com/office/drawing/2014/main" id="{4A97CF31-5C18-6A46-A1E4-42CB6F3DC3FD}"/>
              </a:ext>
            </a:extLst>
          </p:cNvPr>
          <p:cNvSpPr/>
          <p:nvPr userDrawn="1"/>
        </p:nvSpPr>
        <p:spPr>
          <a:xfrm>
            <a:off x="1" y="5522191"/>
            <a:ext cx="10217551" cy="1335810"/>
          </a:xfrm>
          <a:custGeom>
            <a:avLst/>
            <a:gdLst>
              <a:gd name="connsiteX0" fmla="*/ 9720943 w 9720943"/>
              <a:gd name="connsiteY0" fmla="*/ 0 h 1567543"/>
              <a:gd name="connsiteX1" fmla="*/ 9013371 w 9720943"/>
              <a:gd name="connsiteY1" fmla="*/ 1567543 h 1567543"/>
              <a:gd name="connsiteX2" fmla="*/ 0 w 9720943"/>
              <a:gd name="connsiteY2" fmla="*/ 1567543 h 1567543"/>
              <a:gd name="connsiteX3" fmla="*/ 0 w 9720943"/>
              <a:gd name="connsiteY3" fmla="*/ 0 h 1567543"/>
              <a:gd name="connsiteX4" fmla="*/ 130628 w 9720943"/>
              <a:gd name="connsiteY4" fmla="*/ 0 h 1567543"/>
              <a:gd name="connsiteX5" fmla="*/ 9710057 w 9720943"/>
              <a:gd name="connsiteY5" fmla="*/ 0 h 1567543"/>
              <a:gd name="connsiteX6" fmla="*/ 9710057 w 9720943"/>
              <a:gd name="connsiteY6" fmla="*/ 217715 h 1567543"/>
              <a:gd name="connsiteX7" fmla="*/ 9720943 w 9720943"/>
              <a:gd name="connsiteY7" fmla="*/ 0 h 1567543"/>
              <a:gd name="connsiteX0" fmla="*/ 9720943 w 9732146"/>
              <a:gd name="connsiteY0" fmla="*/ 0 h 1567543"/>
              <a:gd name="connsiteX1" fmla="*/ 9013371 w 9732146"/>
              <a:gd name="connsiteY1" fmla="*/ 1567543 h 1567543"/>
              <a:gd name="connsiteX2" fmla="*/ 0 w 9732146"/>
              <a:gd name="connsiteY2" fmla="*/ 1567543 h 1567543"/>
              <a:gd name="connsiteX3" fmla="*/ 0 w 9732146"/>
              <a:gd name="connsiteY3" fmla="*/ 0 h 1567543"/>
              <a:gd name="connsiteX4" fmla="*/ 130628 w 9732146"/>
              <a:gd name="connsiteY4" fmla="*/ 0 h 1567543"/>
              <a:gd name="connsiteX5" fmla="*/ 9710057 w 9732146"/>
              <a:gd name="connsiteY5" fmla="*/ 0 h 1567543"/>
              <a:gd name="connsiteX6" fmla="*/ 9732146 w 9732146"/>
              <a:gd name="connsiteY6" fmla="*/ 26753 h 1567543"/>
              <a:gd name="connsiteX7" fmla="*/ 9720943 w 9732146"/>
              <a:gd name="connsiteY7"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2146" h="1567543">
                <a:moveTo>
                  <a:pt x="9720943" y="0"/>
                </a:moveTo>
                <a:lnTo>
                  <a:pt x="9013371" y="1567543"/>
                </a:lnTo>
                <a:lnTo>
                  <a:pt x="0" y="1567543"/>
                </a:lnTo>
                <a:lnTo>
                  <a:pt x="0" y="0"/>
                </a:lnTo>
                <a:lnTo>
                  <a:pt x="130628" y="0"/>
                </a:lnTo>
                <a:lnTo>
                  <a:pt x="9710057" y="0"/>
                </a:lnTo>
                <a:lnTo>
                  <a:pt x="9732146" y="26753"/>
                </a:lnTo>
                <a:lnTo>
                  <a:pt x="972094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p>
        </p:txBody>
      </p:sp>
      <p:sp>
        <p:nvSpPr>
          <p:cNvPr id="2" name="Title 1"/>
          <p:cNvSpPr>
            <a:spLocks noGrp="1"/>
          </p:cNvSpPr>
          <p:nvPr>
            <p:ph type="title"/>
          </p:nvPr>
        </p:nvSpPr>
        <p:spPr>
          <a:xfrm>
            <a:off x="700628" y="5537182"/>
            <a:ext cx="8801481" cy="1325563"/>
          </a:xfrm>
        </p:spPr>
        <p:txBody>
          <a:bodyPr/>
          <a:lstStyle>
            <a:lvl1pPr>
              <a:defRPr>
                <a:latin typeface="+mn-lt"/>
                <a:cs typeface="Thonburi" pitchFamily="2" charset="-34"/>
              </a:defRPr>
            </a:lvl1pPr>
          </a:lstStyle>
          <a:p>
            <a:r>
              <a:rPr lang="en-US" dirty="0"/>
              <a:t>Click to edit Master title style</a:t>
            </a:r>
          </a:p>
        </p:txBody>
      </p:sp>
      <p:sp>
        <p:nvSpPr>
          <p:cNvPr id="3" name="Content Placeholder 2"/>
          <p:cNvSpPr>
            <a:spLocks noGrp="1"/>
          </p:cNvSpPr>
          <p:nvPr>
            <p:ph idx="1"/>
          </p:nvPr>
        </p:nvSpPr>
        <p:spPr>
          <a:xfrm>
            <a:off x="700627" y="758266"/>
            <a:ext cx="1073847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673708" y="6356351"/>
            <a:ext cx="2736414" cy="365125"/>
          </a:xfrm>
        </p:spPr>
        <p:txBody>
          <a:bodyPr/>
          <a:lstStyle/>
          <a:p>
            <a:fld id="{B3561BA9-CDCF-4958-B8AB-66F3BF063E13}" type="slidenum">
              <a:rPr lang="en-US" smtClean="0"/>
              <a:t>‹#›</a:t>
            </a:fld>
            <a:endParaRPr lang="en-US"/>
          </a:p>
        </p:txBody>
      </p:sp>
      <p:sp>
        <p:nvSpPr>
          <p:cNvPr id="8" name="TextBox 7">
            <a:extLst>
              <a:ext uri="{FF2B5EF4-FFF2-40B4-BE49-F238E27FC236}">
                <a16:creationId xmlns:a16="http://schemas.microsoft.com/office/drawing/2014/main" id="{681E6462-089E-8141-B212-BCC58F207D85}"/>
              </a:ext>
            </a:extLst>
          </p:cNvPr>
          <p:cNvSpPr txBox="1"/>
          <p:nvPr userDrawn="1"/>
        </p:nvSpPr>
        <p:spPr>
          <a:xfrm>
            <a:off x="700628" y="-728870"/>
            <a:ext cx="184274" cy="369332"/>
          </a:xfrm>
          <a:prstGeom prst="rect">
            <a:avLst/>
          </a:prstGeom>
          <a:noFill/>
        </p:spPr>
        <p:txBody>
          <a:bodyPr wrap="none" rtlCol="0">
            <a:spAutoFit/>
          </a:bodyPr>
          <a:lstStyle/>
          <a:p>
            <a:endParaRPr lang="en-US" sz="1795" dirty="0"/>
          </a:p>
        </p:txBody>
      </p:sp>
    </p:spTree>
    <p:extLst>
      <p:ext uri="{BB962C8B-B14F-4D97-AF65-F5344CB8AC3E}">
        <p14:creationId xmlns:p14="http://schemas.microsoft.com/office/powerpoint/2010/main" val="1867167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01461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504924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49463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83822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169877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4253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230CE435-FBB7-5E4A-95F0-972AE8CDE6B8}"/>
              </a:ext>
            </a:extLst>
          </p:cNvPr>
          <p:cNvSpPr/>
          <p:nvPr userDrawn="1"/>
        </p:nvSpPr>
        <p:spPr>
          <a:xfrm>
            <a:off x="9750392" y="5522191"/>
            <a:ext cx="2411446" cy="1335810"/>
          </a:xfrm>
          <a:custGeom>
            <a:avLst/>
            <a:gdLst>
              <a:gd name="connsiteX0" fmla="*/ 696685 w 2296885"/>
              <a:gd name="connsiteY0" fmla="*/ 0 h 1534886"/>
              <a:gd name="connsiteX1" fmla="*/ 0 w 2296885"/>
              <a:gd name="connsiteY1" fmla="*/ 1534886 h 1534886"/>
              <a:gd name="connsiteX2" fmla="*/ 2296885 w 2296885"/>
              <a:gd name="connsiteY2" fmla="*/ 1534886 h 1534886"/>
              <a:gd name="connsiteX3" fmla="*/ 2296885 w 2296885"/>
              <a:gd name="connsiteY3" fmla="*/ 10886 h 1534886"/>
              <a:gd name="connsiteX4" fmla="*/ 696685 w 2296885"/>
              <a:gd name="connsiteY4" fmla="*/ 0 h 15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885" h="1534886">
                <a:moveTo>
                  <a:pt x="696685" y="0"/>
                </a:moveTo>
                <a:lnTo>
                  <a:pt x="0" y="1534886"/>
                </a:lnTo>
                <a:lnTo>
                  <a:pt x="2296885" y="1534886"/>
                </a:lnTo>
                <a:lnTo>
                  <a:pt x="2296885" y="10886"/>
                </a:lnTo>
                <a:lnTo>
                  <a:pt x="696685" y="0"/>
                </a:lnTo>
                <a:close/>
              </a:path>
            </a:pathLst>
          </a:cu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16">
            <a:extLst>
              <a:ext uri="{FF2B5EF4-FFF2-40B4-BE49-F238E27FC236}">
                <a16:creationId xmlns:a16="http://schemas.microsoft.com/office/drawing/2014/main" id="{4A97CF31-5C18-6A46-A1E4-42CB6F3DC3FD}"/>
              </a:ext>
            </a:extLst>
          </p:cNvPr>
          <p:cNvSpPr/>
          <p:nvPr userDrawn="1"/>
        </p:nvSpPr>
        <p:spPr>
          <a:xfrm>
            <a:off x="1" y="5522191"/>
            <a:ext cx="10217551" cy="1335810"/>
          </a:xfrm>
          <a:custGeom>
            <a:avLst/>
            <a:gdLst>
              <a:gd name="connsiteX0" fmla="*/ 9720943 w 9720943"/>
              <a:gd name="connsiteY0" fmla="*/ 0 h 1567543"/>
              <a:gd name="connsiteX1" fmla="*/ 9013371 w 9720943"/>
              <a:gd name="connsiteY1" fmla="*/ 1567543 h 1567543"/>
              <a:gd name="connsiteX2" fmla="*/ 0 w 9720943"/>
              <a:gd name="connsiteY2" fmla="*/ 1567543 h 1567543"/>
              <a:gd name="connsiteX3" fmla="*/ 0 w 9720943"/>
              <a:gd name="connsiteY3" fmla="*/ 0 h 1567543"/>
              <a:gd name="connsiteX4" fmla="*/ 130628 w 9720943"/>
              <a:gd name="connsiteY4" fmla="*/ 0 h 1567543"/>
              <a:gd name="connsiteX5" fmla="*/ 9710057 w 9720943"/>
              <a:gd name="connsiteY5" fmla="*/ 0 h 1567543"/>
              <a:gd name="connsiteX6" fmla="*/ 9710057 w 9720943"/>
              <a:gd name="connsiteY6" fmla="*/ 217715 h 1567543"/>
              <a:gd name="connsiteX7" fmla="*/ 9720943 w 9720943"/>
              <a:gd name="connsiteY7" fmla="*/ 0 h 1567543"/>
              <a:gd name="connsiteX0" fmla="*/ 9720943 w 9732146"/>
              <a:gd name="connsiteY0" fmla="*/ 0 h 1567543"/>
              <a:gd name="connsiteX1" fmla="*/ 9013371 w 9732146"/>
              <a:gd name="connsiteY1" fmla="*/ 1567543 h 1567543"/>
              <a:gd name="connsiteX2" fmla="*/ 0 w 9732146"/>
              <a:gd name="connsiteY2" fmla="*/ 1567543 h 1567543"/>
              <a:gd name="connsiteX3" fmla="*/ 0 w 9732146"/>
              <a:gd name="connsiteY3" fmla="*/ 0 h 1567543"/>
              <a:gd name="connsiteX4" fmla="*/ 130628 w 9732146"/>
              <a:gd name="connsiteY4" fmla="*/ 0 h 1567543"/>
              <a:gd name="connsiteX5" fmla="*/ 9710057 w 9732146"/>
              <a:gd name="connsiteY5" fmla="*/ 0 h 1567543"/>
              <a:gd name="connsiteX6" fmla="*/ 9732146 w 9732146"/>
              <a:gd name="connsiteY6" fmla="*/ 26753 h 1567543"/>
              <a:gd name="connsiteX7" fmla="*/ 9720943 w 9732146"/>
              <a:gd name="connsiteY7" fmla="*/ 0 h 15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2146" h="1567543">
                <a:moveTo>
                  <a:pt x="9720943" y="0"/>
                </a:moveTo>
                <a:lnTo>
                  <a:pt x="9013371" y="1567543"/>
                </a:lnTo>
                <a:lnTo>
                  <a:pt x="0" y="1567543"/>
                </a:lnTo>
                <a:lnTo>
                  <a:pt x="0" y="0"/>
                </a:lnTo>
                <a:lnTo>
                  <a:pt x="130628" y="0"/>
                </a:lnTo>
                <a:lnTo>
                  <a:pt x="9710057" y="0"/>
                </a:lnTo>
                <a:lnTo>
                  <a:pt x="9732146" y="26753"/>
                </a:lnTo>
                <a:lnTo>
                  <a:pt x="972094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00628" y="5537187"/>
            <a:ext cx="8801481" cy="1325563"/>
          </a:xfrm>
        </p:spPr>
        <p:txBody>
          <a:bodyPr/>
          <a:lstStyle>
            <a:lvl1pPr algn="l">
              <a:defRPr>
                <a:latin typeface="+mn-lt"/>
                <a:cs typeface="Thonburi" pitchFamily="2" charset="-34"/>
              </a:defRPr>
            </a:lvl1pPr>
          </a:lstStyle>
          <a:p>
            <a:r>
              <a:rPr lang="en-US" dirty="0"/>
              <a:t>Click to edit Master title style</a:t>
            </a:r>
          </a:p>
        </p:txBody>
      </p:sp>
      <p:sp>
        <p:nvSpPr>
          <p:cNvPr id="3" name="Content Placeholder 2"/>
          <p:cNvSpPr>
            <a:spLocks noGrp="1"/>
          </p:cNvSpPr>
          <p:nvPr>
            <p:ph idx="1"/>
          </p:nvPr>
        </p:nvSpPr>
        <p:spPr>
          <a:xfrm>
            <a:off x="700631" y="758266"/>
            <a:ext cx="1073847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673708" y="6356356"/>
            <a:ext cx="2736414" cy="365125"/>
          </a:xfrm>
        </p:spPr>
        <p:txBody>
          <a:bodyPr/>
          <a:lstStyle/>
          <a:p>
            <a:fld id="{B3561BA9-CDCF-4958-B8AB-66F3BF063E13}" type="slidenum">
              <a:rPr lang="en-US" smtClean="0"/>
              <a:t>‹#›</a:t>
            </a:fld>
            <a:endParaRPr lang="en-US"/>
          </a:p>
        </p:txBody>
      </p:sp>
      <p:sp>
        <p:nvSpPr>
          <p:cNvPr id="8" name="TextBox 7">
            <a:extLst>
              <a:ext uri="{FF2B5EF4-FFF2-40B4-BE49-F238E27FC236}">
                <a16:creationId xmlns:a16="http://schemas.microsoft.com/office/drawing/2014/main" id="{681E6462-089E-8141-B212-BCC58F207D85}"/>
              </a:ext>
            </a:extLst>
          </p:cNvPr>
          <p:cNvSpPr txBox="1"/>
          <p:nvPr userDrawn="1"/>
        </p:nvSpPr>
        <p:spPr>
          <a:xfrm>
            <a:off x="700631" y="-72887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115216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93970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897971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63779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092" y="274638"/>
            <a:ext cx="10945654" cy="634082"/>
          </a:xfrm>
        </p:spPr>
        <p:txBody>
          <a:bodyPr>
            <a:noAutofit/>
          </a:bodyPr>
          <a:lstStyle>
            <a:lvl1pPr algn="l">
              <a:defRPr sz="3200"/>
            </a:lvl1pPr>
          </a:lstStyle>
          <a:p>
            <a:r>
              <a:rPr lang="zh-CN" altLang="en-US" dirty="0"/>
              <a:t>单击此处编辑母版标题样式</a:t>
            </a:r>
          </a:p>
        </p:txBody>
      </p:sp>
      <p:sp>
        <p:nvSpPr>
          <p:cNvPr id="3" name="内容占位符 2"/>
          <p:cNvSpPr>
            <a:spLocks noGrp="1"/>
          </p:cNvSpPr>
          <p:nvPr>
            <p:ph idx="1"/>
          </p:nvPr>
        </p:nvSpPr>
        <p:spPr/>
        <p:txBody>
          <a:bodyPr/>
          <a:lstStyle>
            <a:lvl1pPr>
              <a:defRPr sz="2800"/>
            </a:lvl1pPr>
            <a:lvl2pPr>
              <a:defRPr sz="2400"/>
            </a:lvl2pPr>
            <a:lvl3pPr>
              <a:defRPr sz="2000"/>
            </a:lvl3pPr>
          </a:lstStyle>
          <a:p>
            <a:pPr lvl="0"/>
            <a:r>
              <a:rPr lang="zh-CN" altLang="en-US" dirty="0"/>
              <a:t>单击此处编辑母版文本样式</a:t>
            </a:r>
          </a:p>
          <a:p>
            <a:pPr lvl="1"/>
            <a:r>
              <a:rPr lang="zh-CN" altLang="en-US" dirty="0"/>
              <a:t>第二级</a:t>
            </a:r>
          </a:p>
          <a:p>
            <a:pPr lvl="2"/>
            <a:r>
              <a:rPr lang="zh-CN" altLang="en-US" dirty="0"/>
              <a:t>第三级</a:t>
            </a:r>
          </a:p>
        </p:txBody>
      </p:sp>
      <p:sp>
        <p:nvSpPr>
          <p:cNvPr id="4" name="日期占位符 3"/>
          <p:cNvSpPr>
            <a:spLocks noGrp="1"/>
          </p:cNvSpPr>
          <p:nvPr>
            <p:ph type="dt" sz="half" idx="10"/>
          </p:nvPr>
        </p:nvSpPr>
        <p:spPr/>
        <p:txBody>
          <a:bodyPr/>
          <a:lstStyle/>
          <a:p>
            <a:fld id="{3A7AAE8B-8612-4407-9263-0D74DAA51C27}" type="datetime1">
              <a:rPr lang="zh-CN" altLang="en-US" smtClean="0"/>
              <a:t>2018/11/16</a:t>
            </a:fld>
            <a:endParaRPr lang="zh-CN" altLang="en-US"/>
          </a:p>
        </p:txBody>
      </p:sp>
      <p:sp>
        <p:nvSpPr>
          <p:cNvPr id="6" name="灯片编号占位符 5"/>
          <p:cNvSpPr>
            <a:spLocks noGrp="1"/>
          </p:cNvSpPr>
          <p:nvPr>
            <p:ph type="sldNum" sz="quarter" idx="12"/>
          </p:nvPr>
        </p:nvSpPr>
        <p:spPr/>
        <p:txBody>
          <a:bodyPr/>
          <a:lstStyle/>
          <a:p>
            <a:r>
              <a:rPr lang="en-US" altLang="zh-CN" dirty="0"/>
              <a:t>1</a:t>
            </a:r>
            <a:endParaRPr lang="zh-CN" altLang="en-US" dirty="0"/>
          </a:p>
        </p:txBody>
      </p:sp>
      <p:grpSp>
        <p:nvGrpSpPr>
          <p:cNvPr id="7" name="组合 6"/>
          <p:cNvGrpSpPr/>
          <p:nvPr userDrawn="1"/>
        </p:nvGrpSpPr>
        <p:grpSpPr>
          <a:xfrm>
            <a:off x="0" y="260648"/>
            <a:ext cx="238757" cy="648072"/>
            <a:chOff x="0" y="116632"/>
            <a:chExt cx="179512" cy="648072"/>
          </a:xfrm>
        </p:grpSpPr>
        <p:sp>
          <p:nvSpPr>
            <p:cNvPr id="8" name="Rectangle 12"/>
            <p:cNvSpPr/>
            <p:nvPr/>
          </p:nvSpPr>
          <p:spPr>
            <a:xfrm>
              <a:off x="0" y="116632"/>
              <a:ext cx="179512" cy="648072"/>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1800" dirty="0"/>
            </a:p>
          </p:txBody>
        </p:sp>
        <p:cxnSp>
          <p:nvCxnSpPr>
            <p:cNvPr id="9" name="直接连接符 8"/>
            <p:cNvCxnSpPr/>
            <p:nvPr/>
          </p:nvCxnSpPr>
          <p:spPr>
            <a:xfrm>
              <a:off x="0" y="332656"/>
              <a:ext cx="10800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476672"/>
              <a:ext cx="108000" cy="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48562" y="6309320"/>
            <a:ext cx="11684324" cy="0"/>
          </a:xfrm>
          <a:prstGeom prst="line">
            <a:avLst/>
          </a:prstGeom>
          <a:ln w="22225">
            <a:solidFill>
              <a:schemeClr val="tx2"/>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F6FF7B3-C1C7-400A-A7A6-3D5B40F937BC}" type="datetime1">
              <a:rPr lang="zh-CN" altLang="en-US" smtClean="0"/>
              <a:t>2018/11/16</a:t>
            </a:fld>
            <a:endParaRPr lang="zh-CN" altLang="en-US"/>
          </a:p>
        </p:txBody>
      </p:sp>
      <p:sp>
        <p:nvSpPr>
          <p:cNvPr id="4" name="页脚占位符 3"/>
          <p:cNvSpPr>
            <a:spLocks noGrp="1"/>
          </p:cNvSpPr>
          <p:nvPr>
            <p:ph type="ftr" sz="quarter" idx="11"/>
          </p:nvPr>
        </p:nvSpPr>
        <p:spPr/>
        <p:txBody>
          <a:bodyPr/>
          <a:lstStyle/>
          <a:p>
            <a:r>
              <a:rPr lang="zh-CN" altLang="en-US"/>
              <a:t>北京航空航天大学</a:t>
            </a:r>
          </a:p>
        </p:txBody>
      </p:sp>
      <p:sp>
        <p:nvSpPr>
          <p:cNvPr id="5" name="灯片编号占位符 4"/>
          <p:cNvSpPr>
            <a:spLocks noGrp="1"/>
          </p:cNvSpPr>
          <p:nvPr>
            <p:ph type="sldNum" sz="quarter" idx="12"/>
          </p:nvPr>
        </p:nvSpPr>
        <p:spPr/>
        <p:txBody>
          <a:bodyPr/>
          <a:lstStyle/>
          <a:p>
            <a:r>
              <a:rPr lang="en-US" altLang="zh-CN" dirty="0"/>
              <a:t>1</a:t>
            </a:r>
            <a:endParaRPr lang="zh-CN" altLang="en-US" dirty="0"/>
          </a:p>
        </p:txBody>
      </p:sp>
    </p:spTree>
    <p:extLst>
      <p:ext uri="{BB962C8B-B14F-4D97-AF65-F5344CB8AC3E}">
        <p14:creationId xmlns:p14="http://schemas.microsoft.com/office/powerpoint/2010/main" val="390819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0702" y="4406905"/>
            <a:ext cx="10337562"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5" indent="0">
              <a:buNone/>
              <a:defRPr sz="1600">
                <a:solidFill>
                  <a:schemeClr val="tx1">
                    <a:tint val="75000"/>
                  </a:schemeClr>
                </a:solidFill>
              </a:defRPr>
            </a:lvl3pPr>
            <a:lvl4pPr marL="1371637" indent="0">
              <a:buNone/>
              <a:defRPr sz="1400">
                <a:solidFill>
                  <a:schemeClr val="tx1">
                    <a:tint val="75000"/>
                  </a:schemeClr>
                </a:solidFill>
              </a:defRPr>
            </a:lvl4pPr>
            <a:lvl5pPr marL="1828849" indent="0">
              <a:buNone/>
              <a:defRPr sz="1400">
                <a:solidFill>
                  <a:schemeClr val="tx1">
                    <a:tint val="75000"/>
                  </a:schemeClr>
                </a:solidFill>
              </a:defRPr>
            </a:lvl5pPr>
            <a:lvl6pPr marL="2286062" indent="0">
              <a:buNone/>
              <a:defRPr sz="1400">
                <a:solidFill>
                  <a:schemeClr val="tx1">
                    <a:tint val="75000"/>
                  </a:schemeClr>
                </a:solidFill>
              </a:defRPr>
            </a:lvl6pPr>
            <a:lvl7pPr marL="2743274" indent="0">
              <a:buNone/>
              <a:defRPr sz="1400">
                <a:solidFill>
                  <a:schemeClr val="tx1">
                    <a:tint val="75000"/>
                  </a:schemeClr>
                </a:solidFill>
              </a:defRPr>
            </a:lvl7pPr>
            <a:lvl8pPr marL="3200486" indent="0">
              <a:buNone/>
              <a:defRPr sz="1400">
                <a:solidFill>
                  <a:schemeClr val="tx1">
                    <a:tint val="75000"/>
                  </a:schemeClr>
                </a:solidFill>
              </a:defRPr>
            </a:lvl8pPr>
            <a:lvl9pPr marL="3657699"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B336933-51BA-4FB5-97BB-77A28E630AAC}" type="datetime1">
              <a:rPr lang="zh-CN" altLang="en-US" smtClean="0"/>
              <a:t>2018/11/16</a:t>
            </a:fld>
            <a:endParaRPr lang="zh-CN" altLang="en-US"/>
          </a:p>
        </p:txBody>
      </p:sp>
      <p:sp>
        <p:nvSpPr>
          <p:cNvPr id="5" name="页脚占位符 4"/>
          <p:cNvSpPr>
            <a:spLocks noGrp="1"/>
          </p:cNvSpPr>
          <p:nvPr>
            <p:ph type="ftr" sz="quarter" idx="11"/>
          </p:nvPr>
        </p:nvSpPr>
        <p:spPr/>
        <p:txBody>
          <a:bodyPr/>
          <a:lstStyle/>
          <a:p>
            <a:r>
              <a:rPr lang="zh-CN" altLang="en-US"/>
              <a:t>北京航空航天大学</a:t>
            </a: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8092" y="1600205"/>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2268" y="1600205"/>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386C518-C984-41C5-B6D0-5DA4D7CF936F}" type="datetime1">
              <a:rPr lang="zh-CN" altLang="en-US" smtClean="0"/>
              <a:t>2018/11/16</a:t>
            </a:fld>
            <a:endParaRPr lang="zh-CN" altLang="en-US"/>
          </a:p>
        </p:txBody>
      </p:sp>
      <p:sp>
        <p:nvSpPr>
          <p:cNvPr id="6" name="页脚占位符 5"/>
          <p:cNvSpPr>
            <a:spLocks noGrp="1"/>
          </p:cNvSpPr>
          <p:nvPr>
            <p:ph type="ftr" sz="quarter" idx="11"/>
          </p:nvPr>
        </p:nvSpPr>
        <p:spPr/>
        <p:txBody>
          <a:bodyPr/>
          <a:lstStyle/>
          <a:p>
            <a:r>
              <a:rPr lang="zh-CN" altLang="en-US"/>
              <a:t>北京航空航天大学</a:t>
            </a:r>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8093" y="1535113"/>
            <a:ext cx="5373591" cy="639762"/>
          </a:xfrm>
        </p:spPr>
        <p:txBody>
          <a:bodyPr anchor="b"/>
          <a:lstStyle>
            <a:lvl1pPr marL="0" indent="0">
              <a:buNone/>
              <a:defRPr sz="2400" b="1"/>
            </a:lvl1pPr>
            <a:lvl2pPr marL="457212" indent="0">
              <a:buNone/>
              <a:defRPr sz="2000" b="1"/>
            </a:lvl2pPr>
            <a:lvl3pPr marL="914425" indent="0">
              <a:buNone/>
              <a:defRPr sz="1800" b="1"/>
            </a:lvl3pPr>
            <a:lvl4pPr marL="1371637" indent="0">
              <a:buNone/>
              <a:defRPr sz="1600" b="1"/>
            </a:lvl4pPr>
            <a:lvl5pPr marL="1828849" indent="0">
              <a:buNone/>
              <a:defRPr sz="1600" b="1"/>
            </a:lvl5pPr>
            <a:lvl6pPr marL="2286062" indent="0">
              <a:buNone/>
              <a:defRPr sz="1600" b="1"/>
            </a:lvl6pPr>
            <a:lvl7pPr marL="2743274" indent="0">
              <a:buNone/>
              <a:defRPr sz="1600" b="1"/>
            </a:lvl7pPr>
            <a:lvl8pPr marL="3200486" indent="0">
              <a:buNone/>
              <a:defRPr sz="1600" b="1"/>
            </a:lvl8pPr>
            <a:lvl9pPr marL="365769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8048" y="1535113"/>
            <a:ext cx="5375701" cy="639762"/>
          </a:xfrm>
        </p:spPr>
        <p:txBody>
          <a:bodyPr anchor="b"/>
          <a:lstStyle>
            <a:lvl1pPr marL="0" indent="0">
              <a:buNone/>
              <a:defRPr sz="2400" b="1"/>
            </a:lvl1pPr>
            <a:lvl2pPr marL="457212" indent="0">
              <a:buNone/>
              <a:defRPr sz="2000" b="1"/>
            </a:lvl2pPr>
            <a:lvl3pPr marL="914425" indent="0">
              <a:buNone/>
              <a:defRPr sz="1800" b="1"/>
            </a:lvl3pPr>
            <a:lvl4pPr marL="1371637" indent="0">
              <a:buNone/>
              <a:defRPr sz="1600" b="1"/>
            </a:lvl4pPr>
            <a:lvl5pPr marL="1828849" indent="0">
              <a:buNone/>
              <a:defRPr sz="1600" b="1"/>
            </a:lvl5pPr>
            <a:lvl6pPr marL="2286062" indent="0">
              <a:buNone/>
              <a:defRPr sz="1600" b="1"/>
            </a:lvl6pPr>
            <a:lvl7pPr marL="2743274" indent="0">
              <a:buNone/>
              <a:defRPr sz="1600" b="1"/>
            </a:lvl7pPr>
            <a:lvl8pPr marL="3200486" indent="0">
              <a:buNone/>
              <a:defRPr sz="1600" b="1"/>
            </a:lvl8pPr>
            <a:lvl9pPr marL="365769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8048"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CB59AF0-6073-4846-BD45-698ECBB3DBEC}" type="datetime1">
              <a:rPr lang="zh-CN" altLang="en-US" smtClean="0"/>
              <a:t>2018/11/16</a:t>
            </a:fld>
            <a:endParaRPr lang="zh-CN" altLang="en-US"/>
          </a:p>
        </p:txBody>
      </p:sp>
      <p:sp>
        <p:nvSpPr>
          <p:cNvPr id="8" name="页脚占位符 7"/>
          <p:cNvSpPr>
            <a:spLocks noGrp="1"/>
          </p:cNvSpPr>
          <p:nvPr>
            <p:ph type="ftr" sz="quarter" idx="11"/>
          </p:nvPr>
        </p:nvSpPr>
        <p:spPr/>
        <p:txBody>
          <a:bodyPr/>
          <a:lstStyle/>
          <a:p>
            <a:r>
              <a:rPr lang="zh-CN" altLang="en-US"/>
              <a:t>北京航空航天大学</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D9E6208-9F98-442B-844C-A98EEB620639}" type="datetime1">
              <a:rPr lang="zh-CN" altLang="en-US" smtClean="0"/>
              <a:t>2018/11/16</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页脚占位符 3"/>
          <p:cNvSpPr>
            <a:spLocks noGrp="1"/>
          </p:cNvSpPr>
          <p:nvPr>
            <p:ph type="ftr" sz="quarter" idx="11"/>
          </p:nvPr>
        </p:nvSpPr>
        <p:spPr>
          <a:xfrm>
            <a:off x="4155297" y="6356355"/>
            <a:ext cx="3851249" cy="365125"/>
          </a:xfrm>
        </p:spPr>
        <p:txBody>
          <a:bodyPr/>
          <a:lstStyle/>
          <a:p>
            <a:r>
              <a:rPr lang="zh-CN" altLang="en-US"/>
              <a:t>北京航空航天大学</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7F2F4FD-80C0-4C58-8D58-8DE5657518CE}" type="datetime1">
              <a:rPr lang="zh-CN" altLang="en-US" smtClean="0"/>
              <a:t>2018/11/16</a:t>
            </a:fld>
            <a:endParaRPr lang="zh-CN" altLang="en-US"/>
          </a:p>
        </p:txBody>
      </p:sp>
      <p:sp>
        <p:nvSpPr>
          <p:cNvPr id="3" name="页脚占位符 2"/>
          <p:cNvSpPr>
            <a:spLocks noGrp="1"/>
          </p:cNvSpPr>
          <p:nvPr>
            <p:ph type="ftr" sz="quarter" idx="11"/>
          </p:nvPr>
        </p:nvSpPr>
        <p:spPr/>
        <p:txBody>
          <a:bodyPr/>
          <a:lstStyle/>
          <a:p>
            <a:r>
              <a:rPr lang="zh-CN" altLang="en-US"/>
              <a:t>北京航空航天大学</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8092" y="1600205"/>
            <a:ext cx="10945654"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8092" y="6356355"/>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FF7B3-C1C7-400A-A7A6-3D5B40F937BC}" type="datetime1">
              <a:rPr lang="zh-CN" altLang="en-US" smtClean="0"/>
              <a:t>2018/11/16</a:t>
            </a:fld>
            <a:endParaRPr lang="zh-CN" altLang="en-US"/>
          </a:p>
        </p:txBody>
      </p:sp>
      <p:sp>
        <p:nvSpPr>
          <p:cNvPr id="5" name="页脚占位符 4"/>
          <p:cNvSpPr>
            <a:spLocks noGrp="1"/>
          </p:cNvSpPr>
          <p:nvPr>
            <p:ph type="ftr" sz="quarter" idx="3"/>
          </p:nvPr>
        </p:nvSpPr>
        <p:spPr>
          <a:xfrm>
            <a:off x="4155297" y="6356355"/>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北京航空航天大学</a:t>
            </a:r>
          </a:p>
        </p:txBody>
      </p:sp>
      <p:sp>
        <p:nvSpPr>
          <p:cNvPr id="6" name="灯片编号占位符 5"/>
          <p:cNvSpPr>
            <a:spLocks noGrp="1"/>
          </p:cNvSpPr>
          <p:nvPr>
            <p:ph type="sldNum" sz="quarter" idx="4"/>
          </p:nvPr>
        </p:nvSpPr>
        <p:spPr>
          <a:xfrm>
            <a:off x="8715984" y="6356355"/>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8" r:id="rId4"/>
    <p:sldLayoutId id="2147483651" r:id="rId5"/>
    <p:sldLayoutId id="2147483652" r:id="rId6"/>
    <p:sldLayoutId id="2147483653" r:id="rId7"/>
    <p:sldLayoutId id="2147483654" r:id="rId8"/>
    <p:sldLayoutId id="2147483655" r:id="rId9"/>
    <p:sldLayoutId id="2147483656" r:id="rId10"/>
    <p:sldLayoutId id="2147483657" r:id="rId11"/>
  </p:sldLayoutIdLst>
  <p:hf sldNum="0" hdr="0" dt="0"/>
  <p:txStyles>
    <p:titleStyle>
      <a:lvl1pPr algn="ctr" defTabSz="914425" rtl="0" eaLnBrk="1" latinLnBrk="0" hangingPunct="1">
        <a:spcBef>
          <a:spcPct val="0"/>
        </a:spcBef>
        <a:buNone/>
        <a:defRPr sz="4400" kern="1200">
          <a:solidFill>
            <a:schemeClr val="tx1"/>
          </a:solidFill>
          <a:latin typeface="+mj-lt"/>
          <a:ea typeface="+mj-ea"/>
          <a:cs typeface="+mj-cs"/>
        </a:defRPr>
      </a:lvl1pPr>
    </p:titleStyle>
    <p:bodyStyle>
      <a:lvl1pPr marL="342909" indent="-342909" algn="l" defTabSz="91442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70" indent="-285758" algn="l" defTabSz="91442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31" indent="-228606" algn="l" defTabSz="91442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3"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6"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8"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80"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93"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05" indent="-228606" algn="l" defTabSz="9144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25" rtl="0" eaLnBrk="1" latinLnBrk="0" hangingPunct="1">
        <a:defRPr sz="1800" kern="1200">
          <a:solidFill>
            <a:schemeClr val="tx1"/>
          </a:solidFill>
          <a:latin typeface="+mn-lt"/>
          <a:ea typeface="+mn-ea"/>
          <a:cs typeface="+mn-cs"/>
        </a:defRPr>
      </a:lvl1pPr>
      <a:lvl2pPr marL="457212" algn="l" defTabSz="914425" rtl="0" eaLnBrk="1" latinLnBrk="0" hangingPunct="1">
        <a:defRPr sz="1800" kern="1200">
          <a:solidFill>
            <a:schemeClr val="tx1"/>
          </a:solidFill>
          <a:latin typeface="+mn-lt"/>
          <a:ea typeface="+mn-ea"/>
          <a:cs typeface="+mn-cs"/>
        </a:defRPr>
      </a:lvl2pPr>
      <a:lvl3pPr marL="914425" algn="l" defTabSz="914425" rtl="0" eaLnBrk="1" latinLnBrk="0" hangingPunct="1">
        <a:defRPr sz="1800" kern="1200">
          <a:solidFill>
            <a:schemeClr val="tx1"/>
          </a:solidFill>
          <a:latin typeface="+mn-lt"/>
          <a:ea typeface="+mn-ea"/>
          <a:cs typeface="+mn-cs"/>
        </a:defRPr>
      </a:lvl3pPr>
      <a:lvl4pPr marL="1371637" algn="l" defTabSz="914425" rtl="0" eaLnBrk="1" latinLnBrk="0" hangingPunct="1">
        <a:defRPr sz="1800" kern="1200">
          <a:solidFill>
            <a:schemeClr val="tx1"/>
          </a:solidFill>
          <a:latin typeface="+mn-lt"/>
          <a:ea typeface="+mn-ea"/>
          <a:cs typeface="+mn-cs"/>
        </a:defRPr>
      </a:lvl4pPr>
      <a:lvl5pPr marL="1828849" algn="l" defTabSz="914425" rtl="0" eaLnBrk="1" latinLnBrk="0" hangingPunct="1">
        <a:defRPr sz="1800" kern="1200">
          <a:solidFill>
            <a:schemeClr val="tx1"/>
          </a:solidFill>
          <a:latin typeface="+mn-lt"/>
          <a:ea typeface="+mn-ea"/>
          <a:cs typeface="+mn-cs"/>
        </a:defRPr>
      </a:lvl5pPr>
      <a:lvl6pPr marL="2286062" algn="l" defTabSz="914425" rtl="0" eaLnBrk="1" latinLnBrk="0" hangingPunct="1">
        <a:defRPr sz="1800" kern="1200">
          <a:solidFill>
            <a:schemeClr val="tx1"/>
          </a:solidFill>
          <a:latin typeface="+mn-lt"/>
          <a:ea typeface="+mn-ea"/>
          <a:cs typeface="+mn-cs"/>
        </a:defRPr>
      </a:lvl6pPr>
      <a:lvl7pPr marL="2743274" algn="l" defTabSz="914425" rtl="0" eaLnBrk="1" latinLnBrk="0" hangingPunct="1">
        <a:defRPr sz="1800" kern="1200">
          <a:solidFill>
            <a:schemeClr val="tx1"/>
          </a:solidFill>
          <a:latin typeface="+mn-lt"/>
          <a:ea typeface="+mn-ea"/>
          <a:cs typeface="+mn-cs"/>
        </a:defRPr>
      </a:lvl7pPr>
      <a:lvl8pPr marL="3200486" algn="l" defTabSz="914425" rtl="0" eaLnBrk="1" latinLnBrk="0" hangingPunct="1">
        <a:defRPr sz="1800" kern="1200">
          <a:solidFill>
            <a:schemeClr val="tx1"/>
          </a:solidFill>
          <a:latin typeface="+mn-lt"/>
          <a:ea typeface="+mn-ea"/>
          <a:cs typeface="+mn-cs"/>
        </a:defRPr>
      </a:lvl8pPr>
      <a:lvl9pPr marL="3657699" algn="l" defTabSz="9144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328100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IndyCar_Series" TargetMode="External"/><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hyperlink" Target="https://en.wikipedia.org/wiki/Indianapolis_50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s://goo.gl/WRet7Q"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exterrules.github.io/SC-Demo-17/SC-Demo.html" TargetMode="Externa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688431" y="908720"/>
            <a:ext cx="9145016" cy="2232248"/>
          </a:xfrm>
        </p:spPr>
        <p:txBody>
          <a:bodyPr>
            <a:normAutofit/>
          </a:bodyPr>
          <a:lstStyle/>
          <a:p>
            <a:r>
              <a:rPr lang="en-US" altLang="zh-CN" sz="3600" b="1" dirty="0">
                <a:solidFill>
                  <a:schemeClr val="tx2"/>
                </a:solidFill>
                <a:latin typeface="微软雅黑" panose="020B0503020204020204" pitchFamily="34" charset="-122"/>
                <a:ea typeface="微软雅黑" panose="020B0503020204020204" pitchFamily="34" charset="-122"/>
              </a:rPr>
              <a:t>High-Performance AI: </a:t>
            </a:r>
            <a:br>
              <a:rPr lang="en-US" altLang="zh-CN" sz="3600" b="1" dirty="0">
                <a:solidFill>
                  <a:schemeClr val="tx2"/>
                </a:solidFill>
                <a:latin typeface="微软雅黑" panose="020B0503020204020204" pitchFamily="34" charset="-122"/>
                <a:ea typeface="微软雅黑" panose="020B0503020204020204" pitchFamily="34" charset="-122"/>
              </a:rPr>
            </a:br>
            <a:r>
              <a:rPr lang="en-US" altLang="zh-CN" sz="3600" b="1" dirty="0">
                <a:solidFill>
                  <a:schemeClr val="tx2"/>
                </a:solidFill>
                <a:latin typeface="微软雅黑" panose="020B0503020204020204" pitchFamily="34" charset="-122"/>
                <a:ea typeface="微软雅黑" panose="020B0503020204020204" pitchFamily="34" charset="-122"/>
              </a:rPr>
              <a:t>A View from Systems and Frameworks</a:t>
            </a:r>
            <a:endParaRPr lang="zh-CN" altLang="en-US" sz="3600" b="1" dirty="0">
              <a:solidFill>
                <a:schemeClr val="tx2"/>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760439" y="2924944"/>
            <a:ext cx="8568952" cy="2520280"/>
          </a:xfrm>
        </p:spPr>
        <p:txBody>
          <a:bodyPr>
            <a:normAutofit/>
          </a:bodyPr>
          <a:lstStyle/>
          <a:p>
            <a:r>
              <a:rPr lang="en-US" altLang="zh-CN" sz="2800" dirty="0">
                <a:solidFill>
                  <a:schemeClr val="tx2"/>
                </a:solidFill>
              </a:rPr>
              <a:t>(Supercomputer &amp; AI Workshop, SC18)</a:t>
            </a:r>
          </a:p>
          <a:p>
            <a:endParaRPr lang="en-US" altLang="zh-CN" sz="2400" dirty="0">
              <a:solidFill>
                <a:schemeClr val="tx1"/>
              </a:solidFill>
            </a:endParaRPr>
          </a:p>
          <a:p>
            <a:r>
              <a:rPr lang="en-US" altLang="zh-CN" sz="2400" dirty="0">
                <a:solidFill>
                  <a:schemeClr val="tx1"/>
                </a:solidFill>
                <a:latin typeface="微软雅黑" panose="020B0503020204020204" pitchFamily="34" charset="-122"/>
                <a:ea typeface="微软雅黑" panose="020B0503020204020204" pitchFamily="34" charset="-122"/>
              </a:rPr>
              <a:t>Judy </a:t>
            </a:r>
            <a:r>
              <a:rPr lang="en-US" altLang="zh-CN" sz="2400" dirty="0" err="1">
                <a:solidFill>
                  <a:schemeClr val="tx1"/>
                </a:solidFill>
                <a:latin typeface="微软雅黑" panose="020B0503020204020204" pitchFamily="34" charset="-122"/>
                <a:ea typeface="微软雅黑" panose="020B0503020204020204" pitchFamily="34" charset="-122"/>
              </a:rPr>
              <a:t>Qiu</a:t>
            </a:r>
            <a:r>
              <a:rPr lang="en-US" altLang="zh-CN" sz="2400" dirty="0">
                <a:solidFill>
                  <a:schemeClr val="tx1"/>
                </a:solidFill>
                <a:latin typeface="微软雅黑" panose="020B0503020204020204" pitchFamily="34" charset="-122"/>
                <a:ea typeface="微软雅黑" panose="020B0503020204020204" pitchFamily="34" charset="-122"/>
              </a:rPr>
              <a:t>, </a:t>
            </a:r>
            <a:r>
              <a:rPr lang="en-US" sz="2400" dirty="0">
                <a:solidFill>
                  <a:schemeClr val="tx1"/>
                </a:solidFill>
                <a:latin typeface="微软雅黑" panose="020B0503020204020204" pitchFamily="34" charset="-122"/>
                <a:ea typeface="微软雅黑" panose="020B0503020204020204" pitchFamily="34" charset="-122"/>
              </a:rPr>
              <a:t>Bo Peng, Sahil </a:t>
            </a:r>
            <a:r>
              <a:rPr lang="en-US" sz="2400" dirty="0" err="1">
                <a:solidFill>
                  <a:schemeClr val="tx1"/>
                </a:solidFill>
                <a:latin typeface="微软雅黑" panose="020B0503020204020204" pitchFamily="34" charset="-122"/>
                <a:ea typeface="微软雅黑" panose="020B0503020204020204" pitchFamily="34" charset="-122"/>
              </a:rPr>
              <a:t>Styagi</a:t>
            </a:r>
            <a:r>
              <a:rPr lang="en-US" sz="2400" dirty="0">
                <a:solidFill>
                  <a:schemeClr val="tx1"/>
                </a:solidFill>
                <a:latin typeface="微软雅黑" panose="020B0503020204020204" pitchFamily="34" charset="-122"/>
                <a:ea typeface="微软雅黑" panose="020B0503020204020204" pitchFamily="34" charset="-122"/>
              </a:rPr>
              <a:t>, </a:t>
            </a:r>
            <a:r>
              <a:rPr lang="en-US" sz="2400" dirty="0" err="1">
                <a:solidFill>
                  <a:schemeClr val="tx1"/>
                </a:solidFill>
                <a:latin typeface="微软雅黑" panose="020B0503020204020204" pitchFamily="34" charset="-122"/>
                <a:ea typeface="微软雅黑" panose="020B0503020204020204" pitchFamily="34" charset="-122"/>
              </a:rPr>
              <a:t>Chathura</a:t>
            </a:r>
            <a:r>
              <a:rPr lang="en-US" sz="2400" dirty="0">
                <a:solidFill>
                  <a:schemeClr val="tx1"/>
                </a:solidFill>
                <a:latin typeface="微软雅黑" panose="020B0503020204020204" pitchFamily="34" charset="-122"/>
                <a:ea typeface="微软雅黑" panose="020B0503020204020204" pitchFamily="34" charset="-122"/>
              </a:rPr>
              <a:t> </a:t>
            </a:r>
            <a:r>
              <a:rPr lang="en-US" sz="2400" dirty="0" err="1">
                <a:solidFill>
                  <a:schemeClr val="tx1"/>
                </a:solidFill>
                <a:latin typeface="微软雅黑" panose="020B0503020204020204" pitchFamily="34" charset="-122"/>
                <a:ea typeface="微软雅黑" panose="020B0503020204020204" pitchFamily="34" charset="-122"/>
              </a:rPr>
              <a:t>Widanage</a:t>
            </a:r>
            <a:endParaRPr lang="en-US" altLang="zh-CN" sz="2400" dirty="0">
              <a:solidFill>
                <a:schemeClr val="tx1"/>
              </a:solidFill>
              <a:latin typeface="微软雅黑" panose="020B0503020204020204" pitchFamily="34" charset="-122"/>
              <a:ea typeface="微软雅黑" panose="020B0503020204020204" pitchFamily="34" charset="-122"/>
            </a:endParaRPr>
          </a:p>
          <a:p>
            <a:r>
              <a:rPr lang="en-US" altLang="zh-CN" sz="2400" dirty="0">
                <a:solidFill>
                  <a:schemeClr val="tx1"/>
                </a:solidFill>
                <a:latin typeface="微软雅黑" panose="020B0503020204020204" pitchFamily="34" charset="-122"/>
                <a:ea typeface="微软雅黑" panose="020B0503020204020204" pitchFamily="34" charset="-122"/>
              </a:rPr>
              <a:t>Indiana University</a:t>
            </a:r>
            <a:endParaRPr lang="zh-CN" altLang="en-US" sz="2400" dirty="0">
              <a:solidFill>
                <a:schemeClr val="tx1"/>
              </a:solidFill>
              <a:latin typeface="微软雅黑" panose="020B0503020204020204" pitchFamily="34" charset="-122"/>
              <a:ea typeface="微软雅黑" panose="020B0503020204020204" pitchFamily="34" charset="-122"/>
            </a:endParaRPr>
          </a:p>
          <a:p>
            <a:r>
              <a:rPr lang="en-US" altLang="zh-CN" sz="2400" dirty="0">
                <a:solidFill>
                  <a:schemeClr val="tx1"/>
                </a:solidFill>
                <a:latin typeface="微软雅黑" panose="020B0503020204020204" pitchFamily="34" charset="-122"/>
                <a:ea typeface="微软雅黑" panose="020B0503020204020204" pitchFamily="34" charset="-122"/>
              </a:rPr>
              <a:t>Dallas, November 16, 2018</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5" name="矩形 4"/>
          <p:cNvSpPr/>
          <p:nvPr/>
        </p:nvSpPr>
        <p:spPr>
          <a:xfrm>
            <a:off x="0" y="-27384"/>
            <a:ext cx="12161838" cy="598328"/>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6364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New Requirement on System for Dynamic Workload</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00628" y="442151"/>
            <a:ext cx="10738479" cy="4351338"/>
          </a:xfrm>
        </p:spPr>
        <p:txBody>
          <a:bodyPr>
            <a:normAutofit/>
          </a:bodyPr>
          <a:lstStyle/>
          <a:p>
            <a:pPr>
              <a:lnSpc>
                <a:spcPts val="2800"/>
              </a:lnSpc>
            </a:pPr>
            <a:r>
              <a:rPr lang="en-US" altLang="zh-CN" sz="2000" dirty="0">
                <a:latin typeface="微软雅黑" panose="020B0503020204020204" pitchFamily="34" charset="-122"/>
                <a:ea typeface="微软雅黑" panose="020B0503020204020204" pitchFamily="34" charset="-122"/>
              </a:rPr>
              <a:t>Low Latency</a:t>
            </a:r>
          </a:p>
          <a:p>
            <a:pPr lvl="1">
              <a:lnSpc>
                <a:spcPts val="2800"/>
              </a:lnSpc>
            </a:pPr>
            <a:r>
              <a:rPr lang="en-US" altLang="zh-CN" sz="1800" dirty="0">
                <a:latin typeface="微软雅黑" panose="020B0503020204020204" pitchFamily="34" charset="-122"/>
                <a:ea typeface="微软雅黑" panose="020B0503020204020204" pitchFamily="34" charset="-122"/>
              </a:rPr>
              <a:t>Self-driving car</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Robot/un-manned control are real-time applications that are challenging, due to strict time constraints and complex computation.</a:t>
            </a:r>
            <a:endParaRPr lang="zh-CN" altLang="en-US" sz="1800" dirty="0">
              <a:latin typeface="微软雅黑" panose="020B0503020204020204" pitchFamily="34" charset="-122"/>
              <a:ea typeface="微软雅黑" panose="020B0503020204020204" pitchFamily="34" charset="-122"/>
            </a:endParaRPr>
          </a:p>
        </p:txBody>
      </p:sp>
      <p:pic>
        <p:nvPicPr>
          <p:cNvPr id="5" name="Picture 3" descr="F:\________深度学习处理器NSFC重点\答辩材料\图片\自动驾驶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475" y="1772816"/>
            <a:ext cx="3307911" cy="176135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4"/>
          <a:srcRect t="15942" b="6150"/>
          <a:stretch/>
        </p:blipFill>
        <p:spPr>
          <a:xfrm>
            <a:off x="5432848" y="1772816"/>
            <a:ext cx="3166894" cy="1761355"/>
          </a:xfrm>
          <a:prstGeom prst="rect">
            <a:avLst/>
          </a:prstGeom>
        </p:spPr>
      </p:pic>
      <p:pic>
        <p:nvPicPr>
          <p:cNvPr id="9" name="Picture 4" descr="F:\________深度学习处理器NSFC重点\答辩材料\图片\语音识别.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476" y="3599756"/>
            <a:ext cx="3307910" cy="1739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________深度学习处理器NSFC重点\答辩材料\图片\机器人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2847" y="3599755"/>
            <a:ext cx="3166894" cy="177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0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0628" y="5537187"/>
            <a:ext cx="9052699"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Architecture Requirements based on AI Workload</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en-US" altLang="zh-CN" sz="2000" dirty="0">
                <a:latin typeface="微软雅黑" panose="020B0503020204020204" pitchFamily="34" charset="-122"/>
                <a:ea typeface="微软雅黑" panose="020B0503020204020204" pitchFamily="34" charset="-122"/>
              </a:rPr>
              <a:t>High Throughput</a:t>
            </a:r>
          </a:p>
          <a:p>
            <a:pPr lvl="1"/>
            <a:r>
              <a:rPr lang="en-US" altLang="zh-CN" sz="2000" dirty="0">
                <a:latin typeface="微软雅黑" panose="020B0503020204020204" pitchFamily="34" charset="-122"/>
                <a:ea typeface="微软雅黑" panose="020B0503020204020204" pitchFamily="34" charset="-122"/>
              </a:rPr>
              <a:t>Cloud AI engine with high throughput and QoS</a:t>
            </a:r>
          </a:p>
          <a:p>
            <a:pPr lvl="1"/>
            <a:r>
              <a:rPr lang="en-US" altLang="zh-CN" sz="2000" dirty="0">
                <a:latin typeface="微软雅黑" panose="020B0503020204020204" pitchFamily="34" charset="-122"/>
                <a:ea typeface="微软雅黑" panose="020B0503020204020204" pitchFamily="34" charset="-122"/>
              </a:rPr>
              <a:t>Deep Learning Training and a lot of Inference</a:t>
            </a:r>
          </a:p>
          <a:p>
            <a:pPr lvl="1"/>
            <a:endParaRPr lang="zh-CN" altLang="en-US" dirty="0">
              <a:latin typeface="微软雅黑" panose="020B0503020204020204" pitchFamily="34" charset="-122"/>
              <a:ea typeface="微软雅黑" panose="020B0503020204020204" pitchFamily="34" charset="-122"/>
            </a:endParaRPr>
          </a:p>
        </p:txBody>
      </p:sp>
      <p:pic>
        <p:nvPicPr>
          <p:cNvPr id="14344" name="Picture 8" descr="æ°æ®ä¸­å¿ çå¾åç»æ"/>
          <p:cNvPicPr>
            <a:picLocks noChangeAspect="1" noChangeArrowheads="1"/>
          </p:cNvPicPr>
          <p:nvPr/>
        </p:nvPicPr>
        <p:blipFill rotWithShape="1">
          <a:blip r:embed="rId3">
            <a:extLst>
              <a:ext uri="{28A0092B-C50C-407E-A947-70E740481C1C}">
                <a14:useLocalDpi xmlns:a14="http://schemas.microsoft.com/office/drawing/2010/main" val="0"/>
              </a:ext>
            </a:extLst>
          </a:blip>
          <a:srcRect l="7806" t="10415" r="8907" b="10836"/>
          <a:stretch/>
        </p:blipFill>
        <p:spPr bwMode="auto">
          <a:xfrm>
            <a:off x="4424735" y="3083336"/>
            <a:ext cx="2306606" cy="1478594"/>
          </a:xfrm>
          <a:prstGeom prst="rect">
            <a:avLst/>
          </a:prstGeom>
          <a:noFill/>
          <a:extLst>
            <a:ext uri="{909E8E84-426E-40DD-AFC4-6F175D3DCCD1}">
              <a14:hiddenFill xmlns:a14="http://schemas.microsoft.com/office/drawing/2010/main">
                <a:solidFill>
                  <a:srgbClr val="FFFFFF"/>
                </a:solidFill>
              </a14:hiddenFill>
            </a:ext>
          </a:extLst>
        </p:spPr>
      </p:pic>
      <p:sp>
        <p:nvSpPr>
          <p:cNvPr id="5" name="云形 4"/>
          <p:cNvSpPr/>
          <p:nvPr/>
        </p:nvSpPr>
        <p:spPr>
          <a:xfrm>
            <a:off x="3776664" y="2544558"/>
            <a:ext cx="3371194" cy="248403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文本框 6"/>
          <p:cNvSpPr txBox="1"/>
          <p:nvPr/>
        </p:nvSpPr>
        <p:spPr>
          <a:xfrm>
            <a:off x="8169151" y="2203463"/>
            <a:ext cx="2304256" cy="707886"/>
          </a:xfrm>
          <a:prstGeom prst="rect">
            <a:avLst/>
          </a:prstGeom>
          <a:noFill/>
        </p:spPr>
        <p:txBody>
          <a:bodyPr wrap="square" rtlCol="0">
            <a:spAutoFit/>
          </a:bodyPr>
          <a:lstStyle/>
          <a:p>
            <a:r>
              <a:rPr lang="en-US" altLang="zh-CN" sz="2000" b="1" dirty="0"/>
              <a:t>Machine Translation </a:t>
            </a:r>
            <a:endParaRPr lang="zh-CN" altLang="en-US" sz="2000" b="1" dirty="0"/>
          </a:p>
        </p:txBody>
      </p:sp>
      <p:cxnSp>
        <p:nvCxnSpPr>
          <p:cNvPr id="9" name="直接箭头连接符 8"/>
          <p:cNvCxnSpPr>
            <a:cxnSpLocks/>
          </p:cNvCxnSpPr>
          <p:nvPr/>
        </p:nvCxnSpPr>
        <p:spPr>
          <a:xfrm flipV="1">
            <a:off x="6945015" y="2536969"/>
            <a:ext cx="1008112" cy="4580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097143" y="4509120"/>
            <a:ext cx="2627851" cy="707886"/>
          </a:xfrm>
          <a:prstGeom prst="rect">
            <a:avLst/>
          </a:prstGeom>
          <a:noFill/>
        </p:spPr>
        <p:txBody>
          <a:bodyPr wrap="square" rtlCol="0">
            <a:spAutoFit/>
          </a:bodyPr>
          <a:lstStyle/>
          <a:p>
            <a:r>
              <a:rPr lang="en-US" altLang="zh-CN" sz="2000" b="1" dirty="0"/>
              <a:t>Advertisement and Recommender</a:t>
            </a:r>
            <a:endParaRPr lang="zh-CN" altLang="en-US" sz="2000" b="1" dirty="0"/>
          </a:p>
        </p:txBody>
      </p:sp>
      <p:cxnSp>
        <p:nvCxnSpPr>
          <p:cNvPr id="12" name="直接连接符 11"/>
          <p:cNvCxnSpPr>
            <a:cxnSpLocks/>
          </p:cNvCxnSpPr>
          <p:nvPr/>
        </p:nvCxnSpPr>
        <p:spPr>
          <a:xfrm>
            <a:off x="6641300" y="4514069"/>
            <a:ext cx="1311827" cy="257459"/>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313167" y="3356992"/>
            <a:ext cx="1972011" cy="707886"/>
          </a:xfrm>
          <a:prstGeom prst="rect">
            <a:avLst/>
          </a:prstGeom>
          <a:noFill/>
        </p:spPr>
        <p:txBody>
          <a:bodyPr wrap="square" rtlCol="0">
            <a:spAutoFit/>
          </a:bodyPr>
          <a:lstStyle/>
          <a:p>
            <a:r>
              <a:rPr lang="en-US" altLang="zh-CN" sz="2000" b="1" dirty="0"/>
              <a:t>Intelligent Transportation</a:t>
            </a:r>
            <a:endParaRPr lang="zh-CN" altLang="en-US" sz="2000" b="1" dirty="0"/>
          </a:p>
        </p:txBody>
      </p:sp>
      <p:cxnSp>
        <p:nvCxnSpPr>
          <p:cNvPr id="17" name="直接连接符 16"/>
          <p:cNvCxnSpPr>
            <a:cxnSpLocks/>
          </p:cNvCxnSpPr>
          <p:nvPr/>
        </p:nvCxnSpPr>
        <p:spPr>
          <a:xfrm>
            <a:off x="7147858" y="3665843"/>
            <a:ext cx="1009029" cy="0"/>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832448" y="2203463"/>
            <a:ext cx="1440160" cy="707886"/>
          </a:xfrm>
          <a:prstGeom prst="rect">
            <a:avLst/>
          </a:prstGeom>
          <a:noFill/>
        </p:spPr>
        <p:txBody>
          <a:bodyPr wrap="square" rtlCol="0">
            <a:spAutoFit/>
          </a:bodyPr>
          <a:lstStyle/>
          <a:p>
            <a:r>
              <a:rPr lang="en-US" altLang="zh-CN" sz="2000" b="1" dirty="0"/>
              <a:t>News and Tweets</a:t>
            </a:r>
            <a:endParaRPr lang="zh-CN" altLang="en-US" sz="2000" b="1" dirty="0"/>
          </a:p>
        </p:txBody>
      </p:sp>
      <p:cxnSp>
        <p:nvCxnSpPr>
          <p:cNvPr id="19" name="直接连接符 18"/>
          <p:cNvCxnSpPr>
            <a:cxnSpLocks/>
          </p:cNvCxnSpPr>
          <p:nvPr/>
        </p:nvCxnSpPr>
        <p:spPr>
          <a:xfrm flipH="1" flipV="1">
            <a:off x="3165832" y="2544558"/>
            <a:ext cx="950382" cy="424178"/>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400399" y="3486520"/>
            <a:ext cx="1728192" cy="400110"/>
          </a:xfrm>
          <a:prstGeom prst="rect">
            <a:avLst/>
          </a:prstGeom>
          <a:noFill/>
        </p:spPr>
        <p:txBody>
          <a:bodyPr wrap="square" rtlCol="0">
            <a:spAutoFit/>
          </a:bodyPr>
          <a:lstStyle/>
          <a:p>
            <a:r>
              <a:rPr lang="en-US" altLang="zh-CN" sz="2000" b="1" dirty="0"/>
              <a:t>Image Search</a:t>
            </a:r>
            <a:endParaRPr lang="zh-CN" altLang="en-US" sz="2000" b="1" dirty="0"/>
          </a:p>
        </p:txBody>
      </p:sp>
      <p:cxnSp>
        <p:nvCxnSpPr>
          <p:cNvPr id="25" name="直接连接符 24"/>
          <p:cNvCxnSpPr>
            <a:cxnSpLocks/>
          </p:cNvCxnSpPr>
          <p:nvPr/>
        </p:nvCxnSpPr>
        <p:spPr>
          <a:xfrm flipH="1" flipV="1">
            <a:off x="3021389" y="3707079"/>
            <a:ext cx="752690" cy="15970"/>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613064" y="4425124"/>
            <a:ext cx="2571980" cy="707886"/>
          </a:xfrm>
          <a:prstGeom prst="rect">
            <a:avLst/>
          </a:prstGeom>
          <a:noFill/>
        </p:spPr>
        <p:txBody>
          <a:bodyPr wrap="square" rtlCol="0">
            <a:spAutoFit/>
          </a:bodyPr>
          <a:lstStyle/>
          <a:p>
            <a:r>
              <a:rPr lang="en-US" altLang="zh-CN" sz="2000" b="1" dirty="0"/>
              <a:t>Voice Recognition and Virtual Assistant </a:t>
            </a:r>
            <a:endParaRPr lang="zh-CN" altLang="en-US" sz="2000" b="1" dirty="0"/>
          </a:p>
        </p:txBody>
      </p:sp>
      <p:cxnSp>
        <p:nvCxnSpPr>
          <p:cNvPr id="27" name="直接连接符 26"/>
          <p:cNvCxnSpPr>
            <a:cxnSpLocks/>
          </p:cNvCxnSpPr>
          <p:nvPr/>
        </p:nvCxnSpPr>
        <p:spPr>
          <a:xfrm flipH="1">
            <a:off x="3127341" y="4586029"/>
            <a:ext cx="988872" cy="193038"/>
          </a:xfrm>
          <a:prstGeom prst="line">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6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New System Design based on Dynamic Workload</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00628" y="648753"/>
            <a:ext cx="10738479" cy="4351338"/>
          </a:xfrm>
        </p:spPr>
        <p:txBody>
          <a:bodyPr>
            <a:normAutofit/>
          </a:bodyPr>
          <a:lstStyle/>
          <a:p>
            <a:r>
              <a:rPr lang="en-US" altLang="zh-CN" sz="2000" dirty="0">
                <a:latin typeface="微软雅黑" panose="020B0503020204020204" pitchFamily="34" charset="-122"/>
                <a:ea typeface="微软雅黑" panose="020B0503020204020204" pitchFamily="34" charset="-122"/>
              </a:rPr>
              <a:t>Low Energy Utilization</a:t>
            </a:r>
          </a:p>
          <a:p>
            <a:pPr lvl="1"/>
            <a:r>
              <a:rPr lang="en-US" altLang="zh-CN" sz="2000" dirty="0">
                <a:latin typeface="微软雅黑" panose="020B0503020204020204" pitchFamily="34" charset="-122"/>
                <a:ea typeface="微软雅黑" panose="020B0503020204020204" pitchFamily="34" charset="-122"/>
              </a:rPr>
              <a:t>Deep Learning Computation is a challenge to the energy consumption for mobile and embedded systems.</a:t>
            </a:r>
            <a:endParaRPr lang="zh-CN" altLang="en-US" sz="2000" dirty="0">
              <a:latin typeface="微软雅黑" panose="020B0503020204020204" pitchFamily="34" charset="-122"/>
              <a:ea typeface="微软雅黑" panose="020B0503020204020204" pitchFamily="34" charset="-122"/>
            </a:endParaRPr>
          </a:p>
          <a:p>
            <a:pPr lvl="1"/>
            <a:endParaRPr lang="zh-CN" altLang="en-US" dirty="0">
              <a:latin typeface="微软雅黑" panose="020B0503020204020204" pitchFamily="34" charset="-122"/>
              <a:ea typeface="微软雅黑" panose="020B0503020204020204" pitchFamily="34" charset="-122"/>
            </a:endParaRPr>
          </a:p>
        </p:txBody>
      </p:sp>
      <p:pic>
        <p:nvPicPr>
          <p:cNvPr id="5" name="Picture 8" descr="å°ç±³ææ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572" y="1821592"/>
            <a:ext cx="1134470" cy="11344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æ äººæº çå¾åç»æ"/>
          <p:cNvPicPr>
            <a:picLocks noChangeAspect="1" noChangeArrowheads="1"/>
          </p:cNvPicPr>
          <p:nvPr/>
        </p:nvPicPr>
        <p:blipFill rotWithShape="1">
          <a:blip r:embed="rId4">
            <a:extLst>
              <a:ext uri="{28A0092B-C50C-407E-A947-70E740481C1C}">
                <a14:useLocalDpi xmlns:a14="http://schemas.microsoft.com/office/drawing/2010/main" val="0"/>
              </a:ext>
            </a:extLst>
          </a:blip>
          <a:srcRect t="18393" b="21472"/>
          <a:stretch/>
        </p:blipFill>
        <p:spPr bwMode="auto">
          <a:xfrm>
            <a:off x="3488631" y="2025408"/>
            <a:ext cx="1358886" cy="79901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5"/>
          <a:stretch>
            <a:fillRect/>
          </a:stretch>
        </p:blipFill>
        <p:spPr>
          <a:xfrm>
            <a:off x="5293311" y="1821518"/>
            <a:ext cx="1130404" cy="1134544"/>
          </a:xfrm>
          <a:prstGeom prst="rect">
            <a:avLst/>
          </a:prstGeom>
        </p:spPr>
      </p:pic>
      <p:pic>
        <p:nvPicPr>
          <p:cNvPr id="15364" name="Picture 4" descr="ç©èç½èç¹ çå¾åç»æ"/>
          <p:cNvPicPr>
            <a:picLocks noChangeAspect="1" noChangeArrowheads="1"/>
          </p:cNvPicPr>
          <p:nvPr/>
        </p:nvPicPr>
        <p:blipFill rotWithShape="1">
          <a:blip r:embed="rId6">
            <a:extLst>
              <a:ext uri="{28A0092B-C50C-407E-A947-70E740481C1C}">
                <a14:useLocalDpi xmlns:a14="http://schemas.microsoft.com/office/drawing/2010/main" val="0"/>
              </a:ext>
            </a:extLst>
          </a:blip>
          <a:srcRect l="18762" t="21588" r="31460" b="23319"/>
          <a:stretch/>
        </p:blipFill>
        <p:spPr bwMode="auto">
          <a:xfrm>
            <a:off x="6779784" y="1717002"/>
            <a:ext cx="1081719" cy="12169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ææºè½è çå¾åç»æ"/>
          <p:cNvPicPr>
            <a:picLocks noChangeAspect="1" noChangeArrowheads="1"/>
          </p:cNvPicPr>
          <p:nvPr/>
        </p:nvPicPr>
        <p:blipFill rotWithShape="1">
          <a:blip r:embed="rId7">
            <a:extLst>
              <a:ext uri="{28A0092B-C50C-407E-A947-70E740481C1C}">
                <a14:useLocalDpi xmlns:a14="http://schemas.microsoft.com/office/drawing/2010/main" val="0"/>
              </a:ext>
            </a:extLst>
          </a:blip>
          <a:srcRect t="26984" r="13513" b="22222"/>
          <a:stretch/>
        </p:blipFill>
        <p:spPr bwMode="auto">
          <a:xfrm>
            <a:off x="2336503" y="3087680"/>
            <a:ext cx="5472608" cy="1669649"/>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192487" y="4888947"/>
            <a:ext cx="8801481" cy="400110"/>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Energy Consumption indicates device sustainability and usage</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0801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Challenge of System Architecture and Design</a:t>
            </a:r>
            <a:endParaRPr lang="zh-CN" altLang="en-US" b="1" dirty="0">
              <a:solidFill>
                <a:schemeClr val="tx2"/>
              </a:solidFill>
              <a:latin typeface="微软雅黑" panose="020B0503020204020204" pitchFamily="34" charset="-122"/>
              <a:ea typeface="微软雅黑" panose="020B0503020204020204" pitchFamily="34" charset="-122"/>
            </a:endParaRPr>
          </a:p>
        </p:txBody>
      </p:sp>
      <p:pic>
        <p:nvPicPr>
          <p:cNvPr id="7" name="Picture 8" descr="å°ç±³ææ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746" y="4227359"/>
            <a:ext cx="964892" cy="9648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ç¹æ¯æ çå¾åç»æ"/>
          <p:cNvPicPr>
            <a:picLocks noChangeAspect="1" noChangeArrowheads="1"/>
          </p:cNvPicPr>
          <p:nvPr/>
        </p:nvPicPr>
        <p:blipFill rotWithShape="1">
          <a:blip r:embed="rId4">
            <a:extLst>
              <a:ext uri="{28A0092B-C50C-407E-A947-70E740481C1C}">
                <a14:useLocalDpi xmlns:a14="http://schemas.microsoft.com/office/drawing/2010/main" val="0"/>
              </a:ext>
            </a:extLst>
          </a:blip>
          <a:srcRect l="1229" t="20190" r="3353" b="23110"/>
          <a:stretch/>
        </p:blipFill>
        <p:spPr bwMode="auto">
          <a:xfrm>
            <a:off x="2875977" y="2373403"/>
            <a:ext cx="1720877" cy="6972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æ äººæº çå¾åç»æ"/>
          <p:cNvPicPr>
            <a:picLocks noChangeAspect="1" noChangeArrowheads="1"/>
          </p:cNvPicPr>
          <p:nvPr/>
        </p:nvPicPr>
        <p:blipFill rotWithShape="1">
          <a:blip r:embed="rId5">
            <a:extLst>
              <a:ext uri="{28A0092B-C50C-407E-A947-70E740481C1C}">
                <a14:useLocalDpi xmlns:a14="http://schemas.microsoft.com/office/drawing/2010/main" val="0"/>
              </a:ext>
            </a:extLst>
          </a:blip>
          <a:srcRect t="18393" b="21472"/>
          <a:stretch/>
        </p:blipFill>
        <p:spPr bwMode="auto">
          <a:xfrm>
            <a:off x="3052524" y="1333813"/>
            <a:ext cx="1447337" cy="851022"/>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rotWithShape="1">
          <a:blip r:embed="rId6"/>
          <a:srcRect l="13882" t="17624" r="9338" b="17154"/>
          <a:stretch/>
        </p:blipFill>
        <p:spPr>
          <a:xfrm>
            <a:off x="3293746" y="3203216"/>
            <a:ext cx="1053647" cy="891547"/>
          </a:xfrm>
          <a:prstGeom prst="rect">
            <a:avLst/>
          </a:prstGeom>
        </p:spPr>
      </p:pic>
      <p:sp>
        <p:nvSpPr>
          <p:cNvPr id="15" name="文本框 14"/>
          <p:cNvSpPr txBox="1"/>
          <p:nvPr/>
        </p:nvSpPr>
        <p:spPr>
          <a:xfrm>
            <a:off x="700628" y="667350"/>
            <a:ext cx="8229600" cy="400110"/>
          </a:xfrm>
          <a:prstGeom prst="rect">
            <a:avLst/>
          </a:prstGeom>
          <a:noFill/>
        </p:spPr>
        <p:txBody>
          <a:bodyPr wrap="square" rtlCol="0">
            <a:spAutoFit/>
          </a:bodyPr>
          <a:lstStyle/>
          <a:p>
            <a:pPr marL="342909" indent="-342909" defTabSz="914425">
              <a:spcBef>
                <a:spcPct val="20000"/>
              </a:spcBef>
              <a:buFont typeface="Arial" pitchFamily="34" charset="0"/>
              <a:buChar char="•"/>
            </a:pPr>
            <a:r>
              <a:rPr lang="en-US" altLang="zh-CN" sz="2000" dirty="0">
                <a:latin typeface="微软雅黑" panose="020B0503020204020204" pitchFamily="34" charset="-122"/>
                <a:ea typeface="微软雅黑" panose="020B0503020204020204" pitchFamily="34" charset="-122"/>
              </a:rPr>
              <a:t>Different Applications and Processors</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4921949" y="1559269"/>
            <a:ext cx="6120715" cy="400110"/>
          </a:xfrm>
          <a:prstGeom prst="rect">
            <a:avLst/>
          </a:prstGeom>
        </p:spPr>
        <p:txBody>
          <a:bodyPr wrap="none">
            <a:spAutoFit/>
          </a:bodyPr>
          <a:lstStyle/>
          <a:p>
            <a:r>
              <a:rPr lang="en-US" altLang="zh-CN" sz="2000" dirty="0"/>
              <a:t>Low latency</a:t>
            </a:r>
            <a:r>
              <a:rPr lang="zh-CN" altLang="en-US" sz="2000" dirty="0"/>
              <a:t>，</a:t>
            </a:r>
            <a:r>
              <a:rPr lang="en-US" altLang="zh-CN" sz="2000" dirty="0"/>
              <a:t>low energy consumption</a:t>
            </a:r>
            <a:r>
              <a:rPr lang="zh-CN" altLang="en-US" sz="2000" dirty="0"/>
              <a:t>，</a:t>
            </a:r>
            <a:r>
              <a:rPr lang="en-US" altLang="zh-CN" sz="2000" dirty="0"/>
              <a:t>low throughput</a:t>
            </a:r>
          </a:p>
        </p:txBody>
      </p:sp>
      <p:sp>
        <p:nvSpPr>
          <p:cNvPr id="12" name="矩形 11"/>
          <p:cNvSpPr/>
          <p:nvPr/>
        </p:nvSpPr>
        <p:spPr>
          <a:xfrm>
            <a:off x="4921949" y="2538651"/>
            <a:ext cx="5738879" cy="400110"/>
          </a:xfrm>
          <a:prstGeom prst="rect">
            <a:avLst/>
          </a:prstGeom>
        </p:spPr>
        <p:txBody>
          <a:bodyPr wrap="none">
            <a:spAutoFit/>
          </a:bodyPr>
          <a:lstStyle/>
          <a:p>
            <a:r>
              <a:rPr lang="en-US" altLang="zh-CN" sz="2000" dirty="0"/>
              <a:t>Low latency, high throughput, not sensitive to energy </a:t>
            </a:r>
          </a:p>
        </p:txBody>
      </p:sp>
      <p:sp>
        <p:nvSpPr>
          <p:cNvPr id="6" name="矩形 5"/>
          <p:cNvSpPr/>
          <p:nvPr/>
        </p:nvSpPr>
        <p:spPr>
          <a:xfrm>
            <a:off x="4926468" y="4500612"/>
            <a:ext cx="6063968" cy="400110"/>
          </a:xfrm>
          <a:prstGeom prst="rect">
            <a:avLst/>
          </a:prstGeom>
        </p:spPr>
        <p:txBody>
          <a:bodyPr wrap="none">
            <a:spAutoFit/>
          </a:bodyPr>
          <a:lstStyle/>
          <a:p>
            <a:r>
              <a:rPr lang="en-US" altLang="zh-CN" sz="2000" dirty="0"/>
              <a:t>Low latency, high compatibility, low energy consumption</a:t>
            </a:r>
          </a:p>
        </p:txBody>
      </p:sp>
      <p:sp>
        <p:nvSpPr>
          <p:cNvPr id="8" name="矩形 7"/>
          <p:cNvSpPr/>
          <p:nvPr/>
        </p:nvSpPr>
        <p:spPr>
          <a:xfrm>
            <a:off x="4921949" y="3518033"/>
            <a:ext cx="5685980" cy="400110"/>
          </a:xfrm>
          <a:prstGeom prst="rect">
            <a:avLst/>
          </a:prstGeom>
        </p:spPr>
        <p:txBody>
          <a:bodyPr wrap="none">
            <a:spAutoFit/>
          </a:bodyPr>
          <a:lstStyle/>
          <a:p>
            <a:r>
              <a:rPr lang="en-US" altLang="zh-CN" sz="2000" dirty="0"/>
              <a:t>High throughput, low latency, not sensitive to energy</a:t>
            </a:r>
          </a:p>
        </p:txBody>
      </p:sp>
    </p:spTree>
    <p:extLst>
      <p:ext uri="{BB962C8B-B14F-4D97-AF65-F5344CB8AC3E}">
        <p14:creationId xmlns:p14="http://schemas.microsoft.com/office/powerpoint/2010/main" val="66829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165" y="5559685"/>
            <a:ext cx="9772779"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Lower Computation Complexity with Approximate Computing Models</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8" name="内容占位符 2"/>
          <p:cNvSpPr>
            <a:spLocks noGrp="1"/>
          </p:cNvSpPr>
          <p:nvPr>
            <p:ph idx="1"/>
          </p:nvPr>
        </p:nvSpPr>
        <p:spPr/>
        <p:txBody>
          <a:bodyPr/>
          <a:lstStyle/>
          <a:p>
            <a:pPr>
              <a:spcAft>
                <a:spcPts val="600"/>
              </a:spcAft>
            </a:pPr>
            <a:r>
              <a:rPr lang="en-US" altLang="zh-CN" dirty="0">
                <a:latin typeface="微软雅黑" panose="020B0503020204020204" pitchFamily="34" charset="-122"/>
                <a:ea typeface="微软雅黑" panose="020B0503020204020204" pitchFamily="34" charset="-122"/>
              </a:rPr>
              <a:t>Approximate Computing on AI Processor</a:t>
            </a:r>
          </a:p>
          <a:p>
            <a:pPr lvl="1"/>
            <a:r>
              <a:rPr lang="en-US" altLang="zh-CN" sz="2000" dirty="0">
                <a:latin typeface="微软雅黑" panose="020B0503020204020204" pitchFamily="34" charset="-122"/>
                <a:ea typeface="微软雅黑" panose="020B0503020204020204" pitchFamily="34" charset="-122"/>
              </a:rPr>
              <a:t>Meeting application requirements but lowering precision</a:t>
            </a:r>
          </a:p>
          <a:p>
            <a:pPr lvl="1"/>
            <a:r>
              <a:rPr lang="en-US" altLang="zh-CN" sz="2000" dirty="0">
                <a:latin typeface="微软雅黑" panose="020B0503020204020204" pitchFamily="34" charset="-122"/>
                <a:ea typeface="微软雅黑" panose="020B0503020204020204" pitchFamily="34" charset="-122"/>
              </a:rPr>
              <a:t>Reducing computation and memory access intensity</a:t>
            </a:r>
          </a:p>
          <a:p>
            <a:pPr lvl="1"/>
            <a:r>
              <a:rPr lang="en-US" altLang="zh-CN" sz="2000" dirty="0">
                <a:latin typeface="微软雅黑" panose="020B0503020204020204" pitchFamily="34" charset="-122"/>
                <a:ea typeface="微软雅黑" panose="020B0503020204020204" pitchFamily="34" charset="-122"/>
              </a:rPr>
              <a:t>Achieving high performance, low power and low latency requirement</a:t>
            </a:r>
            <a:endParaRPr lang="zh-CN" altLang="en-US" sz="2000" dirty="0">
              <a:latin typeface="微软雅黑" panose="020B0503020204020204" pitchFamily="34" charset="-122"/>
              <a:ea typeface="微软雅黑" panose="020B0503020204020204" pitchFamily="34" charset="-122"/>
            </a:endParaRPr>
          </a:p>
          <a:p>
            <a:pPr lvl="1"/>
            <a:endParaRPr lang="zh-CN" altLang="en-US" dirty="0"/>
          </a:p>
          <a:p>
            <a:endParaRPr lang="zh-CN" altLang="en-US" dirty="0"/>
          </a:p>
        </p:txBody>
      </p:sp>
      <p:sp>
        <p:nvSpPr>
          <p:cNvPr id="11" name="Rectangle 79"/>
          <p:cNvSpPr>
            <a:spLocks noChangeArrowheads="1"/>
          </p:cNvSpPr>
          <p:nvPr/>
        </p:nvSpPr>
        <p:spPr bwMode="auto">
          <a:xfrm>
            <a:off x="166132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AutoShape 78"/>
          <p:cNvSpPr>
            <a:spLocks noChangeAspect="1" noChangeArrowheads="1" noTextEdit="1"/>
          </p:cNvSpPr>
          <p:nvPr/>
        </p:nvSpPr>
        <p:spPr bwMode="auto">
          <a:xfrm>
            <a:off x="2016320" y="2996952"/>
            <a:ext cx="6820126" cy="226928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77"/>
          <p:cNvSpPr>
            <a:spLocks noChangeArrowheads="1"/>
          </p:cNvSpPr>
          <p:nvPr/>
        </p:nvSpPr>
        <p:spPr bwMode="auto">
          <a:xfrm>
            <a:off x="2016320" y="2996952"/>
            <a:ext cx="6820126" cy="226928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73"/>
          <p:cNvSpPr>
            <a:spLocks noEditPoints="1"/>
          </p:cNvSpPr>
          <p:nvPr/>
        </p:nvSpPr>
        <p:spPr bwMode="auto">
          <a:xfrm>
            <a:off x="7549166" y="3433100"/>
            <a:ext cx="68054" cy="67226"/>
          </a:xfrm>
          <a:custGeom>
            <a:avLst/>
            <a:gdLst>
              <a:gd name="T0" fmla="*/ 58 w 83"/>
              <a:gd name="T1" fmla="*/ 0 h 82"/>
              <a:gd name="T2" fmla="*/ 83 w 83"/>
              <a:gd name="T3" fmla="*/ 0 h 82"/>
              <a:gd name="T4" fmla="*/ 83 w 83"/>
              <a:gd name="T5" fmla="*/ 82 h 82"/>
              <a:gd name="T6" fmla="*/ 58 w 83"/>
              <a:gd name="T7" fmla="*/ 82 h 82"/>
              <a:gd name="T8" fmla="*/ 58 w 83"/>
              <a:gd name="T9" fmla="*/ 0 h 82"/>
              <a:gd name="T10" fmla="*/ 0 w 83"/>
              <a:gd name="T11" fmla="*/ 0 h 82"/>
              <a:gd name="T12" fmla="*/ 25 w 83"/>
              <a:gd name="T13" fmla="*/ 0 h 82"/>
              <a:gd name="T14" fmla="*/ 25 w 83"/>
              <a:gd name="T15" fmla="*/ 82 h 82"/>
              <a:gd name="T16" fmla="*/ 0 w 83"/>
              <a:gd name="T17" fmla="*/ 82 h 82"/>
              <a:gd name="T18" fmla="*/ 0 w 8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2">
                <a:moveTo>
                  <a:pt x="58" y="0"/>
                </a:moveTo>
                <a:lnTo>
                  <a:pt x="83" y="0"/>
                </a:lnTo>
                <a:lnTo>
                  <a:pt x="83" y="82"/>
                </a:lnTo>
                <a:lnTo>
                  <a:pt x="58" y="82"/>
                </a:lnTo>
                <a:lnTo>
                  <a:pt x="58" y="0"/>
                </a:lnTo>
                <a:close/>
                <a:moveTo>
                  <a:pt x="0" y="0"/>
                </a:moveTo>
                <a:lnTo>
                  <a:pt x="25" y="0"/>
                </a:lnTo>
                <a:lnTo>
                  <a:pt x="25" y="82"/>
                </a:lnTo>
                <a:lnTo>
                  <a:pt x="0" y="82"/>
                </a:lnTo>
                <a:lnTo>
                  <a:pt x="0"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72"/>
          <p:cNvSpPr>
            <a:spLocks/>
          </p:cNvSpPr>
          <p:nvPr/>
        </p:nvSpPr>
        <p:spPr bwMode="auto">
          <a:xfrm>
            <a:off x="7656576" y="3475735"/>
            <a:ext cx="111510" cy="145929"/>
          </a:xfrm>
          <a:custGeom>
            <a:avLst/>
            <a:gdLst>
              <a:gd name="T0" fmla="*/ 88 w 136"/>
              <a:gd name="T1" fmla="*/ 0 h 178"/>
              <a:gd name="T2" fmla="*/ 101 w 136"/>
              <a:gd name="T3" fmla="*/ 0 h 178"/>
              <a:gd name="T4" fmla="*/ 113 w 136"/>
              <a:gd name="T5" fmla="*/ 3 h 178"/>
              <a:gd name="T6" fmla="*/ 126 w 136"/>
              <a:gd name="T7" fmla="*/ 5 h 178"/>
              <a:gd name="T8" fmla="*/ 136 w 136"/>
              <a:gd name="T9" fmla="*/ 10 h 178"/>
              <a:gd name="T10" fmla="*/ 136 w 136"/>
              <a:gd name="T11" fmla="*/ 35 h 178"/>
              <a:gd name="T12" fmla="*/ 126 w 136"/>
              <a:gd name="T13" fmla="*/ 30 h 178"/>
              <a:gd name="T14" fmla="*/ 113 w 136"/>
              <a:gd name="T15" fmla="*/ 28 h 178"/>
              <a:gd name="T16" fmla="*/ 101 w 136"/>
              <a:gd name="T17" fmla="*/ 25 h 178"/>
              <a:gd name="T18" fmla="*/ 88 w 136"/>
              <a:gd name="T19" fmla="*/ 23 h 178"/>
              <a:gd name="T20" fmla="*/ 63 w 136"/>
              <a:gd name="T21" fmla="*/ 28 h 178"/>
              <a:gd name="T22" fmla="*/ 45 w 136"/>
              <a:gd name="T23" fmla="*/ 40 h 178"/>
              <a:gd name="T24" fmla="*/ 35 w 136"/>
              <a:gd name="T25" fmla="*/ 63 h 178"/>
              <a:gd name="T26" fmla="*/ 30 w 136"/>
              <a:gd name="T27" fmla="*/ 90 h 178"/>
              <a:gd name="T28" fmla="*/ 35 w 136"/>
              <a:gd name="T29" fmla="*/ 118 h 178"/>
              <a:gd name="T30" fmla="*/ 45 w 136"/>
              <a:gd name="T31" fmla="*/ 138 h 178"/>
              <a:gd name="T32" fmla="*/ 63 w 136"/>
              <a:gd name="T33" fmla="*/ 151 h 178"/>
              <a:gd name="T34" fmla="*/ 88 w 136"/>
              <a:gd name="T35" fmla="*/ 156 h 178"/>
              <a:gd name="T36" fmla="*/ 101 w 136"/>
              <a:gd name="T37" fmla="*/ 156 h 178"/>
              <a:gd name="T38" fmla="*/ 113 w 136"/>
              <a:gd name="T39" fmla="*/ 153 h 178"/>
              <a:gd name="T40" fmla="*/ 126 w 136"/>
              <a:gd name="T41" fmla="*/ 148 h 178"/>
              <a:gd name="T42" fmla="*/ 136 w 136"/>
              <a:gd name="T43" fmla="*/ 143 h 178"/>
              <a:gd name="T44" fmla="*/ 136 w 136"/>
              <a:gd name="T45" fmla="*/ 168 h 178"/>
              <a:gd name="T46" fmla="*/ 126 w 136"/>
              <a:gd name="T47" fmla="*/ 173 h 178"/>
              <a:gd name="T48" fmla="*/ 113 w 136"/>
              <a:gd name="T49" fmla="*/ 176 h 178"/>
              <a:gd name="T50" fmla="*/ 98 w 136"/>
              <a:gd name="T51" fmla="*/ 178 h 178"/>
              <a:gd name="T52" fmla="*/ 85 w 136"/>
              <a:gd name="T53" fmla="*/ 178 h 178"/>
              <a:gd name="T54" fmla="*/ 60 w 136"/>
              <a:gd name="T55" fmla="*/ 176 h 178"/>
              <a:gd name="T56" fmla="*/ 40 w 136"/>
              <a:gd name="T57" fmla="*/ 168 h 178"/>
              <a:gd name="T58" fmla="*/ 22 w 136"/>
              <a:gd name="T59" fmla="*/ 156 h 178"/>
              <a:gd name="T60" fmla="*/ 5 w 136"/>
              <a:gd name="T61" fmla="*/ 126 h 178"/>
              <a:gd name="T62" fmla="*/ 0 w 136"/>
              <a:gd name="T63" fmla="*/ 90 h 178"/>
              <a:gd name="T64" fmla="*/ 2 w 136"/>
              <a:gd name="T65" fmla="*/ 63 h 178"/>
              <a:gd name="T66" fmla="*/ 10 w 136"/>
              <a:gd name="T67" fmla="*/ 40 h 178"/>
              <a:gd name="T68" fmla="*/ 22 w 136"/>
              <a:gd name="T69" fmla="*/ 23 h 178"/>
              <a:gd name="T70" fmla="*/ 40 w 136"/>
              <a:gd name="T71" fmla="*/ 10 h 178"/>
              <a:gd name="T72" fmla="*/ 63 w 136"/>
              <a:gd name="T73" fmla="*/ 3 h 178"/>
              <a:gd name="T74" fmla="*/ 88 w 136"/>
              <a:gd name="T7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78">
                <a:moveTo>
                  <a:pt x="88" y="0"/>
                </a:moveTo>
                <a:lnTo>
                  <a:pt x="101" y="0"/>
                </a:lnTo>
                <a:lnTo>
                  <a:pt x="113" y="3"/>
                </a:lnTo>
                <a:lnTo>
                  <a:pt x="126" y="5"/>
                </a:lnTo>
                <a:lnTo>
                  <a:pt x="136" y="10"/>
                </a:lnTo>
                <a:lnTo>
                  <a:pt x="136" y="35"/>
                </a:lnTo>
                <a:lnTo>
                  <a:pt x="126" y="30"/>
                </a:lnTo>
                <a:lnTo>
                  <a:pt x="113" y="28"/>
                </a:lnTo>
                <a:lnTo>
                  <a:pt x="101" y="25"/>
                </a:lnTo>
                <a:lnTo>
                  <a:pt x="88" y="23"/>
                </a:lnTo>
                <a:lnTo>
                  <a:pt x="63" y="28"/>
                </a:lnTo>
                <a:lnTo>
                  <a:pt x="45" y="40"/>
                </a:lnTo>
                <a:lnTo>
                  <a:pt x="35" y="63"/>
                </a:lnTo>
                <a:lnTo>
                  <a:pt x="30" y="90"/>
                </a:lnTo>
                <a:lnTo>
                  <a:pt x="35" y="118"/>
                </a:lnTo>
                <a:lnTo>
                  <a:pt x="45" y="138"/>
                </a:lnTo>
                <a:lnTo>
                  <a:pt x="63" y="151"/>
                </a:lnTo>
                <a:lnTo>
                  <a:pt x="88" y="156"/>
                </a:lnTo>
                <a:lnTo>
                  <a:pt x="101" y="156"/>
                </a:lnTo>
                <a:lnTo>
                  <a:pt x="113" y="153"/>
                </a:lnTo>
                <a:lnTo>
                  <a:pt x="126" y="148"/>
                </a:lnTo>
                <a:lnTo>
                  <a:pt x="136" y="143"/>
                </a:lnTo>
                <a:lnTo>
                  <a:pt x="136" y="168"/>
                </a:lnTo>
                <a:lnTo>
                  <a:pt x="126" y="173"/>
                </a:lnTo>
                <a:lnTo>
                  <a:pt x="113" y="176"/>
                </a:lnTo>
                <a:lnTo>
                  <a:pt x="98" y="178"/>
                </a:lnTo>
                <a:lnTo>
                  <a:pt x="85" y="178"/>
                </a:lnTo>
                <a:lnTo>
                  <a:pt x="60" y="176"/>
                </a:lnTo>
                <a:lnTo>
                  <a:pt x="40" y="168"/>
                </a:lnTo>
                <a:lnTo>
                  <a:pt x="22" y="156"/>
                </a:lnTo>
                <a:lnTo>
                  <a:pt x="5" y="126"/>
                </a:lnTo>
                <a:lnTo>
                  <a:pt x="0" y="90"/>
                </a:lnTo>
                <a:lnTo>
                  <a:pt x="2" y="63"/>
                </a:lnTo>
                <a:lnTo>
                  <a:pt x="10" y="40"/>
                </a:lnTo>
                <a:lnTo>
                  <a:pt x="22" y="23"/>
                </a:lnTo>
                <a:lnTo>
                  <a:pt x="40" y="10"/>
                </a:lnTo>
                <a:lnTo>
                  <a:pt x="63" y="3"/>
                </a:lnTo>
                <a:lnTo>
                  <a:pt x="88"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71"/>
          <p:cNvSpPr>
            <a:spLocks noEditPoints="1"/>
          </p:cNvSpPr>
          <p:nvPr/>
        </p:nvSpPr>
        <p:spPr bwMode="auto">
          <a:xfrm>
            <a:off x="7800885" y="3475735"/>
            <a:ext cx="118069" cy="145929"/>
          </a:xfrm>
          <a:custGeom>
            <a:avLst/>
            <a:gdLst>
              <a:gd name="T0" fmla="*/ 88 w 144"/>
              <a:gd name="T1" fmla="*/ 88 h 178"/>
              <a:gd name="T2" fmla="*/ 58 w 144"/>
              <a:gd name="T3" fmla="*/ 90 h 178"/>
              <a:gd name="T4" fmla="*/ 41 w 144"/>
              <a:gd name="T5" fmla="*/ 95 h 178"/>
              <a:gd name="T6" fmla="*/ 35 w 144"/>
              <a:gd name="T7" fmla="*/ 100 h 178"/>
              <a:gd name="T8" fmla="*/ 30 w 144"/>
              <a:gd name="T9" fmla="*/ 108 h 178"/>
              <a:gd name="T10" fmla="*/ 28 w 144"/>
              <a:gd name="T11" fmla="*/ 116 h 178"/>
              <a:gd name="T12" fmla="*/ 28 w 144"/>
              <a:gd name="T13" fmla="*/ 123 h 178"/>
              <a:gd name="T14" fmla="*/ 28 w 144"/>
              <a:gd name="T15" fmla="*/ 133 h 178"/>
              <a:gd name="T16" fmla="*/ 33 w 144"/>
              <a:gd name="T17" fmla="*/ 141 h 178"/>
              <a:gd name="T18" fmla="*/ 38 w 144"/>
              <a:gd name="T19" fmla="*/ 148 h 178"/>
              <a:gd name="T20" fmla="*/ 46 w 144"/>
              <a:gd name="T21" fmla="*/ 153 h 178"/>
              <a:gd name="T22" fmla="*/ 53 w 144"/>
              <a:gd name="T23" fmla="*/ 156 h 178"/>
              <a:gd name="T24" fmla="*/ 66 w 144"/>
              <a:gd name="T25" fmla="*/ 156 h 178"/>
              <a:gd name="T26" fmla="*/ 76 w 144"/>
              <a:gd name="T27" fmla="*/ 156 h 178"/>
              <a:gd name="T28" fmla="*/ 86 w 144"/>
              <a:gd name="T29" fmla="*/ 151 h 178"/>
              <a:gd name="T30" fmla="*/ 96 w 144"/>
              <a:gd name="T31" fmla="*/ 146 h 178"/>
              <a:gd name="T32" fmla="*/ 104 w 144"/>
              <a:gd name="T33" fmla="*/ 141 h 178"/>
              <a:gd name="T34" fmla="*/ 114 w 144"/>
              <a:gd name="T35" fmla="*/ 121 h 178"/>
              <a:gd name="T36" fmla="*/ 116 w 144"/>
              <a:gd name="T37" fmla="*/ 95 h 178"/>
              <a:gd name="T38" fmla="*/ 116 w 144"/>
              <a:gd name="T39" fmla="*/ 88 h 178"/>
              <a:gd name="T40" fmla="*/ 88 w 144"/>
              <a:gd name="T41" fmla="*/ 88 h 178"/>
              <a:gd name="T42" fmla="*/ 71 w 144"/>
              <a:gd name="T43" fmla="*/ 0 h 178"/>
              <a:gd name="T44" fmla="*/ 104 w 144"/>
              <a:gd name="T45" fmla="*/ 5 h 178"/>
              <a:gd name="T46" fmla="*/ 126 w 144"/>
              <a:gd name="T47" fmla="*/ 18 h 178"/>
              <a:gd name="T48" fmla="*/ 141 w 144"/>
              <a:gd name="T49" fmla="*/ 43 h 178"/>
              <a:gd name="T50" fmla="*/ 144 w 144"/>
              <a:gd name="T51" fmla="*/ 78 h 178"/>
              <a:gd name="T52" fmla="*/ 144 w 144"/>
              <a:gd name="T53" fmla="*/ 176 h 178"/>
              <a:gd name="T54" fmla="*/ 116 w 144"/>
              <a:gd name="T55" fmla="*/ 176 h 178"/>
              <a:gd name="T56" fmla="*/ 116 w 144"/>
              <a:gd name="T57" fmla="*/ 148 h 178"/>
              <a:gd name="T58" fmla="*/ 109 w 144"/>
              <a:gd name="T59" fmla="*/ 158 h 178"/>
              <a:gd name="T60" fmla="*/ 101 w 144"/>
              <a:gd name="T61" fmla="*/ 166 h 178"/>
              <a:gd name="T62" fmla="*/ 93 w 144"/>
              <a:gd name="T63" fmla="*/ 173 h 178"/>
              <a:gd name="T64" fmla="*/ 81 w 144"/>
              <a:gd name="T65" fmla="*/ 176 h 178"/>
              <a:gd name="T66" fmla="*/ 71 w 144"/>
              <a:gd name="T67" fmla="*/ 178 h 178"/>
              <a:gd name="T68" fmla="*/ 58 w 144"/>
              <a:gd name="T69" fmla="*/ 178 h 178"/>
              <a:gd name="T70" fmla="*/ 33 w 144"/>
              <a:gd name="T71" fmla="*/ 176 h 178"/>
              <a:gd name="T72" fmla="*/ 15 w 144"/>
              <a:gd name="T73" fmla="*/ 166 h 178"/>
              <a:gd name="T74" fmla="*/ 8 w 144"/>
              <a:gd name="T75" fmla="*/ 156 h 178"/>
              <a:gd name="T76" fmla="*/ 3 w 144"/>
              <a:gd name="T77" fmla="*/ 148 h 178"/>
              <a:gd name="T78" fmla="*/ 0 w 144"/>
              <a:gd name="T79" fmla="*/ 138 h 178"/>
              <a:gd name="T80" fmla="*/ 0 w 144"/>
              <a:gd name="T81" fmla="*/ 126 h 178"/>
              <a:gd name="T82" fmla="*/ 5 w 144"/>
              <a:gd name="T83" fmla="*/ 100 h 178"/>
              <a:gd name="T84" fmla="*/ 18 w 144"/>
              <a:gd name="T85" fmla="*/ 80 h 178"/>
              <a:gd name="T86" fmla="*/ 43 w 144"/>
              <a:gd name="T87" fmla="*/ 70 h 178"/>
              <a:gd name="T88" fmla="*/ 76 w 144"/>
              <a:gd name="T89" fmla="*/ 68 h 178"/>
              <a:gd name="T90" fmla="*/ 116 w 144"/>
              <a:gd name="T91" fmla="*/ 68 h 178"/>
              <a:gd name="T92" fmla="*/ 116 w 144"/>
              <a:gd name="T93" fmla="*/ 63 h 178"/>
              <a:gd name="T94" fmla="*/ 116 w 144"/>
              <a:gd name="T95" fmla="*/ 53 h 178"/>
              <a:gd name="T96" fmla="*/ 111 w 144"/>
              <a:gd name="T97" fmla="*/ 43 h 178"/>
              <a:gd name="T98" fmla="*/ 104 w 144"/>
              <a:gd name="T99" fmla="*/ 35 h 178"/>
              <a:gd name="T100" fmla="*/ 93 w 144"/>
              <a:gd name="T101" fmla="*/ 28 h 178"/>
              <a:gd name="T102" fmla="*/ 81 w 144"/>
              <a:gd name="T103" fmla="*/ 25 h 178"/>
              <a:gd name="T104" fmla="*/ 68 w 144"/>
              <a:gd name="T105" fmla="*/ 23 h 178"/>
              <a:gd name="T106" fmla="*/ 53 w 144"/>
              <a:gd name="T107" fmla="*/ 25 h 178"/>
              <a:gd name="T108" fmla="*/ 38 w 144"/>
              <a:gd name="T109" fmla="*/ 28 h 178"/>
              <a:gd name="T110" fmla="*/ 25 w 144"/>
              <a:gd name="T111" fmla="*/ 30 h 178"/>
              <a:gd name="T112" fmla="*/ 13 w 144"/>
              <a:gd name="T113" fmla="*/ 38 h 178"/>
              <a:gd name="T114" fmla="*/ 13 w 144"/>
              <a:gd name="T115" fmla="*/ 10 h 178"/>
              <a:gd name="T116" fmla="*/ 28 w 144"/>
              <a:gd name="T117" fmla="*/ 5 h 178"/>
              <a:gd name="T118" fmla="*/ 43 w 144"/>
              <a:gd name="T119" fmla="*/ 3 h 178"/>
              <a:gd name="T120" fmla="*/ 56 w 144"/>
              <a:gd name="T121" fmla="*/ 0 h 178"/>
              <a:gd name="T122" fmla="*/ 71 w 144"/>
              <a:gd name="T12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4" h="178">
                <a:moveTo>
                  <a:pt x="88" y="88"/>
                </a:moveTo>
                <a:lnTo>
                  <a:pt x="58" y="90"/>
                </a:lnTo>
                <a:lnTo>
                  <a:pt x="41" y="95"/>
                </a:lnTo>
                <a:lnTo>
                  <a:pt x="35" y="100"/>
                </a:lnTo>
                <a:lnTo>
                  <a:pt x="30" y="108"/>
                </a:lnTo>
                <a:lnTo>
                  <a:pt x="28" y="116"/>
                </a:lnTo>
                <a:lnTo>
                  <a:pt x="28" y="123"/>
                </a:lnTo>
                <a:lnTo>
                  <a:pt x="28" y="133"/>
                </a:lnTo>
                <a:lnTo>
                  <a:pt x="33" y="141"/>
                </a:lnTo>
                <a:lnTo>
                  <a:pt x="38" y="148"/>
                </a:lnTo>
                <a:lnTo>
                  <a:pt x="46" y="153"/>
                </a:lnTo>
                <a:lnTo>
                  <a:pt x="53" y="156"/>
                </a:lnTo>
                <a:lnTo>
                  <a:pt x="66" y="156"/>
                </a:lnTo>
                <a:lnTo>
                  <a:pt x="76" y="156"/>
                </a:lnTo>
                <a:lnTo>
                  <a:pt x="86" y="151"/>
                </a:lnTo>
                <a:lnTo>
                  <a:pt x="96" y="146"/>
                </a:lnTo>
                <a:lnTo>
                  <a:pt x="104" y="141"/>
                </a:lnTo>
                <a:lnTo>
                  <a:pt x="114" y="121"/>
                </a:lnTo>
                <a:lnTo>
                  <a:pt x="116" y="95"/>
                </a:lnTo>
                <a:lnTo>
                  <a:pt x="116" y="88"/>
                </a:lnTo>
                <a:lnTo>
                  <a:pt x="88" y="88"/>
                </a:lnTo>
                <a:close/>
                <a:moveTo>
                  <a:pt x="71" y="0"/>
                </a:moveTo>
                <a:lnTo>
                  <a:pt x="104" y="5"/>
                </a:lnTo>
                <a:lnTo>
                  <a:pt x="126" y="18"/>
                </a:lnTo>
                <a:lnTo>
                  <a:pt x="141" y="43"/>
                </a:lnTo>
                <a:lnTo>
                  <a:pt x="144" y="78"/>
                </a:lnTo>
                <a:lnTo>
                  <a:pt x="144" y="176"/>
                </a:lnTo>
                <a:lnTo>
                  <a:pt x="116" y="176"/>
                </a:lnTo>
                <a:lnTo>
                  <a:pt x="116" y="148"/>
                </a:lnTo>
                <a:lnTo>
                  <a:pt x="109" y="158"/>
                </a:lnTo>
                <a:lnTo>
                  <a:pt x="101" y="166"/>
                </a:lnTo>
                <a:lnTo>
                  <a:pt x="93" y="173"/>
                </a:lnTo>
                <a:lnTo>
                  <a:pt x="81" y="176"/>
                </a:lnTo>
                <a:lnTo>
                  <a:pt x="71" y="178"/>
                </a:lnTo>
                <a:lnTo>
                  <a:pt x="58" y="178"/>
                </a:lnTo>
                <a:lnTo>
                  <a:pt x="33" y="176"/>
                </a:lnTo>
                <a:lnTo>
                  <a:pt x="15" y="166"/>
                </a:lnTo>
                <a:lnTo>
                  <a:pt x="8" y="156"/>
                </a:lnTo>
                <a:lnTo>
                  <a:pt x="3" y="148"/>
                </a:lnTo>
                <a:lnTo>
                  <a:pt x="0" y="138"/>
                </a:lnTo>
                <a:lnTo>
                  <a:pt x="0" y="126"/>
                </a:lnTo>
                <a:lnTo>
                  <a:pt x="5" y="100"/>
                </a:lnTo>
                <a:lnTo>
                  <a:pt x="18" y="80"/>
                </a:lnTo>
                <a:lnTo>
                  <a:pt x="43" y="70"/>
                </a:lnTo>
                <a:lnTo>
                  <a:pt x="76" y="68"/>
                </a:lnTo>
                <a:lnTo>
                  <a:pt x="116" y="68"/>
                </a:lnTo>
                <a:lnTo>
                  <a:pt x="116" y="63"/>
                </a:lnTo>
                <a:lnTo>
                  <a:pt x="116" y="53"/>
                </a:lnTo>
                <a:lnTo>
                  <a:pt x="111" y="43"/>
                </a:lnTo>
                <a:lnTo>
                  <a:pt x="104" y="35"/>
                </a:lnTo>
                <a:lnTo>
                  <a:pt x="93" y="28"/>
                </a:lnTo>
                <a:lnTo>
                  <a:pt x="81" y="25"/>
                </a:lnTo>
                <a:lnTo>
                  <a:pt x="68" y="23"/>
                </a:lnTo>
                <a:lnTo>
                  <a:pt x="53" y="25"/>
                </a:lnTo>
                <a:lnTo>
                  <a:pt x="38" y="28"/>
                </a:lnTo>
                <a:lnTo>
                  <a:pt x="25" y="30"/>
                </a:lnTo>
                <a:lnTo>
                  <a:pt x="13" y="38"/>
                </a:lnTo>
                <a:lnTo>
                  <a:pt x="13" y="10"/>
                </a:lnTo>
                <a:lnTo>
                  <a:pt x="28" y="5"/>
                </a:lnTo>
                <a:lnTo>
                  <a:pt x="43" y="3"/>
                </a:lnTo>
                <a:lnTo>
                  <a:pt x="56" y="0"/>
                </a:lnTo>
                <a:lnTo>
                  <a:pt x="71"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70"/>
          <p:cNvSpPr>
            <a:spLocks/>
          </p:cNvSpPr>
          <p:nvPr/>
        </p:nvSpPr>
        <p:spPr bwMode="auto">
          <a:xfrm>
            <a:off x="7950109" y="3438839"/>
            <a:ext cx="88552" cy="181182"/>
          </a:xfrm>
          <a:custGeom>
            <a:avLst/>
            <a:gdLst>
              <a:gd name="T0" fmla="*/ 20 w 108"/>
              <a:gd name="T1" fmla="*/ 0 h 221"/>
              <a:gd name="T2" fmla="*/ 50 w 108"/>
              <a:gd name="T3" fmla="*/ 0 h 221"/>
              <a:gd name="T4" fmla="*/ 50 w 108"/>
              <a:gd name="T5" fmla="*/ 48 h 221"/>
              <a:gd name="T6" fmla="*/ 108 w 108"/>
              <a:gd name="T7" fmla="*/ 48 h 221"/>
              <a:gd name="T8" fmla="*/ 108 w 108"/>
              <a:gd name="T9" fmla="*/ 70 h 221"/>
              <a:gd name="T10" fmla="*/ 50 w 108"/>
              <a:gd name="T11" fmla="*/ 70 h 221"/>
              <a:gd name="T12" fmla="*/ 50 w 108"/>
              <a:gd name="T13" fmla="*/ 163 h 221"/>
              <a:gd name="T14" fmla="*/ 50 w 108"/>
              <a:gd name="T15" fmla="*/ 176 h 221"/>
              <a:gd name="T16" fmla="*/ 53 w 108"/>
              <a:gd name="T17" fmla="*/ 186 h 221"/>
              <a:gd name="T18" fmla="*/ 55 w 108"/>
              <a:gd name="T19" fmla="*/ 191 h 221"/>
              <a:gd name="T20" fmla="*/ 60 w 108"/>
              <a:gd name="T21" fmla="*/ 193 h 221"/>
              <a:gd name="T22" fmla="*/ 68 w 108"/>
              <a:gd name="T23" fmla="*/ 196 h 221"/>
              <a:gd name="T24" fmla="*/ 78 w 108"/>
              <a:gd name="T25" fmla="*/ 196 h 221"/>
              <a:gd name="T26" fmla="*/ 108 w 108"/>
              <a:gd name="T27" fmla="*/ 196 h 221"/>
              <a:gd name="T28" fmla="*/ 108 w 108"/>
              <a:gd name="T29" fmla="*/ 221 h 221"/>
              <a:gd name="T30" fmla="*/ 78 w 108"/>
              <a:gd name="T31" fmla="*/ 221 h 221"/>
              <a:gd name="T32" fmla="*/ 50 w 108"/>
              <a:gd name="T33" fmla="*/ 218 h 221"/>
              <a:gd name="T34" fmla="*/ 32 w 108"/>
              <a:gd name="T35" fmla="*/ 208 h 221"/>
              <a:gd name="T36" fmla="*/ 25 w 108"/>
              <a:gd name="T37" fmla="*/ 191 h 221"/>
              <a:gd name="T38" fmla="*/ 20 w 108"/>
              <a:gd name="T39" fmla="*/ 163 h 221"/>
              <a:gd name="T40" fmla="*/ 20 w 108"/>
              <a:gd name="T41" fmla="*/ 70 h 221"/>
              <a:gd name="T42" fmla="*/ 0 w 108"/>
              <a:gd name="T43" fmla="*/ 70 h 221"/>
              <a:gd name="T44" fmla="*/ 0 w 108"/>
              <a:gd name="T45" fmla="*/ 48 h 221"/>
              <a:gd name="T46" fmla="*/ 20 w 108"/>
              <a:gd name="T47" fmla="*/ 48 h 221"/>
              <a:gd name="T48" fmla="*/ 20 w 108"/>
              <a:gd name="T4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221">
                <a:moveTo>
                  <a:pt x="20" y="0"/>
                </a:moveTo>
                <a:lnTo>
                  <a:pt x="50" y="0"/>
                </a:lnTo>
                <a:lnTo>
                  <a:pt x="50" y="48"/>
                </a:lnTo>
                <a:lnTo>
                  <a:pt x="108" y="48"/>
                </a:lnTo>
                <a:lnTo>
                  <a:pt x="108" y="70"/>
                </a:lnTo>
                <a:lnTo>
                  <a:pt x="50" y="70"/>
                </a:lnTo>
                <a:lnTo>
                  <a:pt x="50" y="163"/>
                </a:lnTo>
                <a:lnTo>
                  <a:pt x="50" y="176"/>
                </a:lnTo>
                <a:lnTo>
                  <a:pt x="53" y="186"/>
                </a:lnTo>
                <a:lnTo>
                  <a:pt x="55" y="191"/>
                </a:lnTo>
                <a:lnTo>
                  <a:pt x="60" y="193"/>
                </a:lnTo>
                <a:lnTo>
                  <a:pt x="68" y="196"/>
                </a:lnTo>
                <a:lnTo>
                  <a:pt x="78" y="196"/>
                </a:lnTo>
                <a:lnTo>
                  <a:pt x="108" y="196"/>
                </a:lnTo>
                <a:lnTo>
                  <a:pt x="108" y="221"/>
                </a:lnTo>
                <a:lnTo>
                  <a:pt x="78" y="221"/>
                </a:lnTo>
                <a:lnTo>
                  <a:pt x="50" y="218"/>
                </a:lnTo>
                <a:lnTo>
                  <a:pt x="32" y="208"/>
                </a:lnTo>
                <a:lnTo>
                  <a:pt x="25" y="191"/>
                </a:lnTo>
                <a:lnTo>
                  <a:pt x="20" y="163"/>
                </a:lnTo>
                <a:lnTo>
                  <a:pt x="20" y="70"/>
                </a:lnTo>
                <a:lnTo>
                  <a:pt x="0" y="70"/>
                </a:lnTo>
                <a:lnTo>
                  <a:pt x="0" y="48"/>
                </a:lnTo>
                <a:lnTo>
                  <a:pt x="20" y="48"/>
                </a:lnTo>
                <a:lnTo>
                  <a:pt x="20"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69"/>
          <p:cNvSpPr>
            <a:spLocks noEditPoints="1"/>
          </p:cNvSpPr>
          <p:nvPr/>
        </p:nvSpPr>
        <p:spPr bwMode="auto">
          <a:xfrm>
            <a:off x="8069817" y="3433100"/>
            <a:ext cx="68054" cy="67226"/>
          </a:xfrm>
          <a:custGeom>
            <a:avLst/>
            <a:gdLst>
              <a:gd name="T0" fmla="*/ 58 w 83"/>
              <a:gd name="T1" fmla="*/ 0 h 82"/>
              <a:gd name="T2" fmla="*/ 83 w 83"/>
              <a:gd name="T3" fmla="*/ 0 h 82"/>
              <a:gd name="T4" fmla="*/ 83 w 83"/>
              <a:gd name="T5" fmla="*/ 82 h 82"/>
              <a:gd name="T6" fmla="*/ 58 w 83"/>
              <a:gd name="T7" fmla="*/ 82 h 82"/>
              <a:gd name="T8" fmla="*/ 58 w 83"/>
              <a:gd name="T9" fmla="*/ 0 h 82"/>
              <a:gd name="T10" fmla="*/ 0 w 83"/>
              <a:gd name="T11" fmla="*/ 0 h 82"/>
              <a:gd name="T12" fmla="*/ 25 w 83"/>
              <a:gd name="T13" fmla="*/ 0 h 82"/>
              <a:gd name="T14" fmla="*/ 25 w 83"/>
              <a:gd name="T15" fmla="*/ 82 h 82"/>
              <a:gd name="T16" fmla="*/ 0 w 83"/>
              <a:gd name="T17" fmla="*/ 82 h 82"/>
              <a:gd name="T18" fmla="*/ 0 w 8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2">
                <a:moveTo>
                  <a:pt x="58" y="0"/>
                </a:moveTo>
                <a:lnTo>
                  <a:pt x="83" y="0"/>
                </a:lnTo>
                <a:lnTo>
                  <a:pt x="83" y="82"/>
                </a:lnTo>
                <a:lnTo>
                  <a:pt x="58" y="82"/>
                </a:lnTo>
                <a:lnTo>
                  <a:pt x="58" y="0"/>
                </a:lnTo>
                <a:close/>
                <a:moveTo>
                  <a:pt x="0" y="0"/>
                </a:moveTo>
                <a:lnTo>
                  <a:pt x="25" y="0"/>
                </a:lnTo>
                <a:lnTo>
                  <a:pt x="25" y="82"/>
                </a:lnTo>
                <a:lnTo>
                  <a:pt x="0" y="82"/>
                </a:lnTo>
                <a:lnTo>
                  <a:pt x="0"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64"/>
          <p:cNvSpPr>
            <a:spLocks/>
          </p:cNvSpPr>
          <p:nvPr/>
        </p:nvSpPr>
        <p:spPr bwMode="auto">
          <a:xfrm>
            <a:off x="4424437" y="3433100"/>
            <a:ext cx="431280" cy="427130"/>
          </a:xfrm>
          <a:custGeom>
            <a:avLst/>
            <a:gdLst>
              <a:gd name="T0" fmla="*/ 262 w 526"/>
              <a:gd name="T1" fmla="*/ 0 h 521"/>
              <a:gd name="T2" fmla="*/ 322 w 526"/>
              <a:gd name="T3" fmla="*/ 5 h 521"/>
              <a:gd name="T4" fmla="*/ 378 w 526"/>
              <a:gd name="T5" fmla="*/ 25 h 521"/>
              <a:gd name="T6" fmla="*/ 428 w 526"/>
              <a:gd name="T7" fmla="*/ 55 h 521"/>
              <a:gd name="T8" fmla="*/ 468 w 526"/>
              <a:gd name="T9" fmla="*/ 97 h 521"/>
              <a:gd name="T10" fmla="*/ 499 w 526"/>
              <a:gd name="T11" fmla="*/ 145 h 521"/>
              <a:gd name="T12" fmla="*/ 519 w 526"/>
              <a:gd name="T13" fmla="*/ 200 h 521"/>
              <a:gd name="T14" fmla="*/ 526 w 526"/>
              <a:gd name="T15" fmla="*/ 260 h 521"/>
              <a:gd name="T16" fmla="*/ 519 w 526"/>
              <a:gd name="T17" fmla="*/ 320 h 521"/>
              <a:gd name="T18" fmla="*/ 499 w 526"/>
              <a:gd name="T19" fmla="*/ 376 h 521"/>
              <a:gd name="T20" fmla="*/ 468 w 526"/>
              <a:gd name="T21" fmla="*/ 423 h 521"/>
              <a:gd name="T22" fmla="*/ 428 w 526"/>
              <a:gd name="T23" fmla="*/ 463 h 521"/>
              <a:gd name="T24" fmla="*/ 378 w 526"/>
              <a:gd name="T25" fmla="*/ 493 h 521"/>
              <a:gd name="T26" fmla="*/ 322 w 526"/>
              <a:gd name="T27" fmla="*/ 514 h 521"/>
              <a:gd name="T28" fmla="*/ 262 w 526"/>
              <a:gd name="T29" fmla="*/ 521 h 521"/>
              <a:gd name="T30" fmla="*/ 201 w 526"/>
              <a:gd name="T31" fmla="*/ 514 h 521"/>
              <a:gd name="T32" fmla="*/ 146 w 526"/>
              <a:gd name="T33" fmla="*/ 493 h 521"/>
              <a:gd name="T34" fmla="*/ 98 w 526"/>
              <a:gd name="T35" fmla="*/ 463 h 521"/>
              <a:gd name="T36" fmla="*/ 57 w 526"/>
              <a:gd name="T37" fmla="*/ 423 h 521"/>
              <a:gd name="T38" fmla="*/ 25 w 526"/>
              <a:gd name="T39" fmla="*/ 376 h 521"/>
              <a:gd name="T40" fmla="*/ 5 w 526"/>
              <a:gd name="T41" fmla="*/ 320 h 521"/>
              <a:gd name="T42" fmla="*/ 0 w 526"/>
              <a:gd name="T43" fmla="*/ 260 h 521"/>
              <a:gd name="T44" fmla="*/ 5 w 526"/>
              <a:gd name="T45" fmla="*/ 200 h 521"/>
              <a:gd name="T46" fmla="*/ 25 w 526"/>
              <a:gd name="T47" fmla="*/ 145 h 521"/>
              <a:gd name="T48" fmla="*/ 57 w 526"/>
              <a:gd name="T49" fmla="*/ 97 h 521"/>
              <a:gd name="T50" fmla="*/ 98 w 526"/>
              <a:gd name="T51" fmla="*/ 55 h 521"/>
              <a:gd name="T52" fmla="*/ 146 w 526"/>
              <a:gd name="T53" fmla="*/ 25 h 521"/>
              <a:gd name="T54" fmla="*/ 201 w 526"/>
              <a:gd name="T55" fmla="*/ 5 h 521"/>
              <a:gd name="T56" fmla="*/ 262 w 526"/>
              <a:gd name="T5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521">
                <a:moveTo>
                  <a:pt x="262" y="0"/>
                </a:moveTo>
                <a:lnTo>
                  <a:pt x="322" y="5"/>
                </a:lnTo>
                <a:lnTo>
                  <a:pt x="378" y="25"/>
                </a:lnTo>
                <a:lnTo>
                  <a:pt x="428" y="55"/>
                </a:lnTo>
                <a:lnTo>
                  <a:pt x="468" y="97"/>
                </a:lnTo>
                <a:lnTo>
                  <a:pt x="499" y="145"/>
                </a:lnTo>
                <a:lnTo>
                  <a:pt x="519" y="200"/>
                </a:lnTo>
                <a:lnTo>
                  <a:pt x="526" y="260"/>
                </a:lnTo>
                <a:lnTo>
                  <a:pt x="519" y="320"/>
                </a:lnTo>
                <a:lnTo>
                  <a:pt x="499" y="376"/>
                </a:lnTo>
                <a:lnTo>
                  <a:pt x="468" y="423"/>
                </a:lnTo>
                <a:lnTo>
                  <a:pt x="428" y="463"/>
                </a:lnTo>
                <a:lnTo>
                  <a:pt x="378" y="493"/>
                </a:lnTo>
                <a:lnTo>
                  <a:pt x="322" y="514"/>
                </a:lnTo>
                <a:lnTo>
                  <a:pt x="262" y="521"/>
                </a:lnTo>
                <a:lnTo>
                  <a:pt x="201" y="514"/>
                </a:lnTo>
                <a:lnTo>
                  <a:pt x="146" y="493"/>
                </a:lnTo>
                <a:lnTo>
                  <a:pt x="98" y="463"/>
                </a:lnTo>
                <a:lnTo>
                  <a:pt x="57" y="423"/>
                </a:lnTo>
                <a:lnTo>
                  <a:pt x="25" y="376"/>
                </a:lnTo>
                <a:lnTo>
                  <a:pt x="5" y="320"/>
                </a:lnTo>
                <a:lnTo>
                  <a:pt x="0" y="260"/>
                </a:lnTo>
                <a:lnTo>
                  <a:pt x="5" y="200"/>
                </a:lnTo>
                <a:lnTo>
                  <a:pt x="25" y="145"/>
                </a:lnTo>
                <a:lnTo>
                  <a:pt x="57" y="97"/>
                </a:lnTo>
                <a:lnTo>
                  <a:pt x="98" y="55"/>
                </a:lnTo>
                <a:lnTo>
                  <a:pt x="146" y="25"/>
                </a:lnTo>
                <a:lnTo>
                  <a:pt x="201" y="5"/>
                </a:lnTo>
                <a:lnTo>
                  <a:pt x="262"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63"/>
          <p:cNvSpPr>
            <a:spLocks/>
          </p:cNvSpPr>
          <p:nvPr/>
        </p:nvSpPr>
        <p:spPr bwMode="auto">
          <a:xfrm>
            <a:off x="4426076" y="4396400"/>
            <a:ext cx="432100" cy="427949"/>
          </a:xfrm>
          <a:custGeom>
            <a:avLst/>
            <a:gdLst>
              <a:gd name="T0" fmla="*/ 262 w 527"/>
              <a:gd name="T1" fmla="*/ 0 h 522"/>
              <a:gd name="T2" fmla="*/ 323 w 527"/>
              <a:gd name="T3" fmla="*/ 5 h 522"/>
              <a:gd name="T4" fmla="*/ 378 w 527"/>
              <a:gd name="T5" fmla="*/ 26 h 522"/>
              <a:gd name="T6" fmla="*/ 429 w 527"/>
              <a:gd name="T7" fmla="*/ 56 h 522"/>
              <a:gd name="T8" fmla="*/ 469 w 527"/>
              <a:gd name="T9" fmla="*/ 98 h 522"/>
              <a:gd name="T10" fmla="*/ 499 w 527"/>
              <a:gd name="T11" fmla="*/ 146 h 522"/>
              <a:gd name="T12" fmla="*/ 519 w 527"/>
              <a:gd name="T13" fmla="*/ 201 h 522"/>
              <a:gd name="T14" fmla="*/ 527 w 527"/>
              <a:gd name="T15" fmla="*/ 261 h 522"/>
              <a:gd name="T16" fmla="*/ 519 w 527"/>
              <a:gd name="T17" fmla="*/ 321 h 522"/>
              <a:gd name="T18" fmla="*/ 499 w 527"/>
              <a:gd name="T19" fmla="*/ 377 h 522"/>
              <a:gd name="T20" fmla="*/ 469 w 527"/>
              <a:gd name="T21" fmla="*/ 424 h 522"/>
              <a:gd name="T22" fmla="*/ 429 w 527"/>
              <a:gd name="T23" fmla="*/ 464 h 522"/>
              <a:gd name="T24" fmla="*/ 378 w 527"/>
              <a:gd name="T25" fmla="*/ 494 h 522"/>
              <a:gd name="T26" fmla="*/ 323 w 527"/>
              <a:gd name="T27" fmla="*/ 514 h 522"/>
              <a:gd name="T28" fmla="*/ 262 w 527"/>
              <a:gd name="T29" fmla="*/ 522 h 522"/>
              <a:gd name="T30" fmla="*/ 202 w 527"/>
              <a:gd name="T31" fmla="*/ 514 h 522"/>
              <a:gd name="T32" fmla="*/ 146 w 527"/>
              <a:gd name="T33" fmla="*/ 494 h 522"/>
              <a:gd name="T34" fmla="*/ 98 w 527"/>
              <a:gd name="T35" fmla="*/ 464 h 522"/>
              <a:gd name="T36" fmla="*/ 58 w 527"/>
              <a:gd name="T37" fmla="*/ 424 h 522"/>
              <a:gd name="T38" fmla="*/ 25 w 527"/>
              <a:gd name="T39" fmla="*/ 377 h 522"/>
              <a:gd name="T40" fmla="*/ 5 w 527"/>
              <a:gd name="T41" fmla="*/ 321 h 522"/>
              <a:gd name="T42" fmla="*/ 0 w 527"/>
              <a:gd name="T43" fmla="*/ 261 h 522"/>
              <a:gd name="T44" fmla="*/ 5 w 527"/>
              <a:gd name="T45" fmla="*/ 201 h 522"/>
              <a:gd name="T46" fmla="*/ 25 w 527"/>
              <a:gd name="T47" fmla="*/ 146 h 522"/>
              <a:gd name="T48" fmla="*/ 58 w 527"/>
              <a:gd name="T49" fmla="*/ 98 h 522"/>
              <a:gd name="T50" fmla="*/ 98 w 527"/>
              <a:gd name="T51" fmla="*/ 56 h 522"/>
              <a:gd name="T52" fmla="*/ 146 w 527"/>
              <a:gd name="T53" fmla="*/ 26 h 522"/>
              <a:gd name="T54" fmla="*/ 202 w 527"/>
              <a:gd name="T55" fmla="*/ 5 h 522"/>
              <a:gd name="T56" fmla="*/ 262 w 527"/>
              <a:gd name="T5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7" h="522">
                <a:moveTo>
                  <a:pt x="262" y="0"/>
                </a:moveTo>
                <a:lnTo>
                  <a:pt x="323" y="5"/>
                </a:lnTo>
                <a:lnTo>
                  <a:pt x="378" y="26"/>
                </a:lnTo>
                <a:lnTo>
                  <a:pt x="429" y="56"/>
                </a:lnTo>
                <a:lnTo>
                  <a:pt x="469" y="98"/>
                </a:lnTo>
                <a:lnTo>
                  <a:pt x="499" y="146"/>
                </a:lnTo>
                <a:lnTo>
                  <a:pt x="519" y="201"/>
                </a:lnTo>
                <a:lnTo>
                  <a:pt x="527" y="261"/>
                </a:lnTo>
                <a:lnTo>
                  <a:pt x="519" y="321"/>
                </a:lnTo>
                <a:lnTo>
                  <a:pt x="499" y="377"/>
                </a:lnTo>
                <a:lnTo>
                  <a:pt x="469" y="424"/>
                </a:lnTo>
                <a:lnTo>
                  <a:pt x="429" y="464"/>
                </a:lnTo>
                <a:lnTo>
                  <a:pt x="378" y="494"/>
                </a:lnTo>
                <a:lnTo>
                  <a:pt x="323" y="514"/>
                </a:lnTo>
                <a:lnTo>
                  <a:pt x="262" y="522"/>
                </a:lnTo>
                <a:lnTo>
                  <a:pt x="202" y="514"/>
                </a:lnTo>
                <a:lnTo>
                  <a:pt x="146" y="494"/>
                </a:lnTo>
                <a:lnTo>
                  <a:pt x="98" y="464"/>
                </a:lnTo>
                <a:lnTo>
                  <a:pt x="58" y="424"/>
                </a:lnTo>
                <a:lnTo>
                  <a:pt x="25" y="377"/>
                </a:lnTo>
                <a:lnTo>
                  <a:pt x="5" y="321"/>
                </a:lnTo>
                <a:lnTo>
                  <a:pt x="0" y="261"/>
                </a:lnTo>
                <a:lnTo>
                  <a:pt x="5" y="201"/>
                </a:lnTo>
                <a:lnTo>
                  <a:pt x="25" y="146"/>
                </a:lnTo>
                <a:lnTo>
                  <a:pt x="58" y="98"/>
                </a:lnTo>
                <a:lnTo>
                  <a:pt x="98" y="56"/>
                </a:lnTo>
                <a:lnTo>
                  <a:pt x="146" y="26"/>
                </a:lnTo>
                <a:lnTo>
                  <a:pt x="202" y="5"/>
                </a:lnTo>
                <a:lnTo>
                  <a:pt x="262"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62"/>
          <p:cNvSpPr>
            <a:spLocks/>
          </p:cNvSpPr>
          <p:nvPr/>
        </p:nvSpPr>
        <p:spPr bwMode="auto">
          <a:xfrm>
            <a:off x="5286177" y="3003514"/>
            <a:ext cx="433740" cy="429589"/>
          </a:xfrm>
          <a:custGeom>
            <a:avLst/>
            <a:gdLst>
              <a:gd name="T0" fmla="*/ 264 w 529"/>
              <a:gd name="T1" fmla="*/ 0 h 524"/>
              <a:gd name="T2" fmla="*/ 325 w 529"/>
              <a:gd name="T3" fmla="*/ 7 h 524"/>
              <a:gd name="T4" fmla="*/ 380 w 529"/>
              <a:gd name="T5" fmla="*/ 27 h 524"/>
              <a:gd name="T6" fmla="*/ 431 w 529"/>
              <a:gd name="T7" fmla="*/ 57 h 524"/>
              <a:gd name="T8" fmla="*/ 471 w 529"/>
              <a:gd name="T9" fmla="*/ 97 h 524"/>
              <a:gd name="T10" fmla="*/ 501 w 529"/>
              <a:gd name="T11" fmla="*/ 147 h 524"/>
              <a:gd name="T12" fmla="*/ 521 w 529"/>
              <a:gd name="T13" fmla="*/ 200 h 524"/>
              <a:gd name="T14" fmla="*/ 529 w 529"/>
              <a:gd name="T15" fmla="*/ 260 h 524"/>
              <a:gd name="T16" fmla="*/ 521 w 529"/>
              <a:gd name="T17" fmla="*/ 320 h 524"/>
              <a:gd name="T18" fmla="*/ 501 w 529"/>
              <a:gd name="T19" fmla="*/ 376 h 524"/>
              <a:gd name="T20" fmla="*/ 471 w 529"/>
              <a:gd name="T21" fmla="*/ 426 h 524"/>
              <a:gd name="T22" fmla="*/ 431 w 529"/>
              <a:gd name="T23" fmla="*/ 466 h 524"/>
              <a:gd name="T24" fmla="*/ 380 w 529"/>
              <a:gd name="T25" fmla="*/ 496 h 524"/>
              <a:gd name="T26" fmla="*/ 325 w 529"/>
              <a:gd name="T27" fmla="*/ 516 h 524"/>
              <a:gd name="T28" fmla="*/ 264 w 529"/>
              <a:gd name="T29" fmla="*/ 524 h 524"/>
              <a:gd name="T30" fmla="*/ 204 w 529"/>
              <a:gd name="T31" fmla="*/ 516 h 524"/>
              <a:gd name="T32" fmla="*/ 148 w 529"/>
              <a:gd name="T33" fmla="*/ 496 h 524"/>
              <a:gd name="T34" fmla="*/ 100 w 529"/>
              <a:gd name="T35" fmla="*/ 466 h 524"/>
              <a:gd name="T36" fmla="*/ 58 w 529"/>
              <a:gd name="T37" fmla="*/ 426 h 524"/>
              <a:gd name="T38" fmla="*/ 27 w 529"/>
              <a:gd name="T39" fmla="*/ 376 h 524"/>
              <a:gd name="T40" fmla="*/ 7 w 529"/>
              <a:gd name="T41" fmla="*/ 320 h 524"/>
              <a:gd name="T42" fmla="*/ 0 w 529"/>
              <a:gd name="T43" fmla="*/ 260 h 524"/>
              <a:gd name="T44" fmla="*/ 7 w 529"/>
              <a:gd name="T45" fmla="*/ 200 h 524"/>
              <a:gd name="T46" fmla="*/ 27 w 529"/>
              <a:gd name="T47" fmla="*/ 147 h 524"/>
              <a:gd name="T48" fmla="*/ 58 w 529"/>
              <a:gd name="T49" fmla="*/ 97 h 524"/>
              <a:gd name="T50" fmla="*/ 100 w 529"/>
              <a:gd name="T51" fmla="*/ 57 h 524"/>
              <a:gd name="T52" fmla="*/ 148 w 529"/>
              <a:gd name="T53" fmla="*/ 27 h 524"/>
              <a:gd name="T54" fmla="*/ 204 w 529"/>
              <a:gd name="T55" fmla="*/ 7 h 524"/>
              <a:gd name="T56" fmla="*/ 264 w 529"/>
              <a:gd name="T5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9" h="524">
                <a:moveTo>
                  <a:pt x="264" y="0"/>
                </a:moveTo>
                <a:lnTo>
                  <a:pt x="325" y="7"/>
                </a:lnTo>
                <a:lnTo>
                  <a:pt x="380" y="27"/>
                </a:lnTo>
                <a:lnTo>
                  <a:pt x="431" y="57"/>
                </a:lnTo>
                <a:lnTo>
                  <a:pt x="471" y="97"/>
                </a:lnTo>
                <a:lnTo>
                  <a:pt x="501" y="147"/>
                </a:lnTo>
                <a:lnTo>
                  <a:pt x="521" y="200"/>
                </a:lnTo>
                <a:lnTo>
                  <a:pt x="529" y="260"/>
                </a:lnTo>
                <a:lnTo>
                  <a:pt x="521" y="320"/>
                </a:lnTo>
                <a:lnTo>
                  <a:pt x="501" y="376"/>
                </a:lnTo>
                <a:lnTo>
                  <a:pt x="471" y="426"/>
                </a:lnTo>
                <a:lnTo>
                  <a:pt x="431" y="466"/>
                </a:lnTo>
                <a:lnTo>
                  <a:pt x="380" y="496"/>
                </a:lnTo>
                <a:lnTo>
                  <a:pt x="325" y="516"/>
                </a:lnTo>
                <a:lnTo>
                  <a:pt x="264" y="524"/>
                </a:lnTo>
                <a:lnTo>
                  <a:pt x="204" y="516"/>
                </a:lnTo>
                <a:lnTo>
                  <a:pt x="148" y="496"/>
                </a:lnTo>
                <a:lnTo>
                  <a:pt x="100" y="466"/>
                </a:lnTo>
                <a:lnTo>
                  <a:pt x="58" y="426"/>
                </a:lnTo>
                <a:lnTo>
                  <a:pt x="27" y="376"/>
                </a:lnTo>
                <a:lnTo>
                  <a:pt x="7" y="320"/>
                </a:lnTo>
                <a:lnTo>
                  <a:pt x="0" y="260"/>
                </a:lnTo>
                <a:lnTo>
                  <a:pt x="7" y="200"/>
                </a:lnTo>
                <a:lnTo>
                  <a:pt x="27" y="147"/>
                </a:lnTo>
                <a:lnTo>
                  <a:pt x="58" y="97"/>
                </a:lnTo>
                <a:lnTo>
                  <a:pt x="100" y="57"/>
                </a:lnTo>
                <a:lnTo>
                  <a:pt x="148" y="27"/>
                </a:lnTo>
                <a:lnTo>
                  <a:pt x="204" y="7"/>
                </a:lnTo>
                <a:lnTo>
                  <a:pt x="264"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61"/>
          <p:cNvSpPr>
            <a:spLocks noEditPoints="1"/>
          </p:cNvSpPr>
          <p:nvPr/>
        </p:nvSpPr>
        <p:spPr bwMode="auto">
          <a:xfrm>
            <a:off x="5271421" y="3899581"/>
            <a:ext cx="463257" cy="455824"/>
          </a:xfrm>
          <a:custGeom>
            <a:avLst/>
            <a:gdLst>
              <a:gd name="T0" fmla="*/ 234 w 565"/>
              <a:gd name="T1" fmla="*/ 516 h 556"/>
              <a:gd name="T2" fmla="*/ 255 w 565"/>
              <a:gd name="T3" fmla="*/ 521 h 556"/>
              <a:gd name="T4" fmla="*/ 280 w 565"/>
              <a:gd name="T5" fmla="*/ 556 h 556"/>
              <a:gd name="T6" fmla="*/ 229 w 565"/>
              <a:gd name="T7" fmla="*/ 551 h 556"/>
              <a:gd name="T8" fmla="*/ 217 w 565"/>
              <a:gd name="T9" fmla="*/ 511 h 556"/>
              <a:gd name="T10" fmla="*/ 421 w 565"/>
              <a:gd name="T11" fmla="*/ 519 h 556"/>
              <a:gd name="T12" fmla="*/ 353 w 565"/>
              <a:gd name="T13" fmla="*/ 546 h 556"/>
              <a:gd name="T14" fmla="*/ 378 w 565"/>
              <a:gd name="T15" fmla="*/ 501 h 556"/>
              <a:gd name="T16" fmla="*/ 106 w 565"/>
              <a:gd name="T17" fmla="*/ 448 h 556"/>
              <a:gd name="T18" fmla="*/ 146 w 565"/>
              <a:gd name="T19" fmla="*/ 481 h 556"/>
              <a:gd name="T20" fmla="*/ 156 w 565"/>
              <a:gd name="T21" fmla="*/ 486 h 556"/>
              <a:gd name="T22" fmla="*/ 129 w 565"/>
              <a:gd name="T23" fmla="*/ 511 h 556"/>
              <a:gd name="T24" fmla="*/ 83 w 565"/>
              <a:gd name="T25" fmla="*/ 476 h 556"/>
              <a:gd name="T26" fmla="*/ 106 w 565"/>
              <a:gd name="T27" fmla="*/ 448 h 556"/>
              <a:gd name="T28" fmla="*/ 524 w 565"/>
              <a:gd name="T29" fmla="*/ 418 h 556"/>
              <a:gd name="T30" fmla="*/ 514 w 565"/>
              <a:gd name="T31" fmla="*/ 436 h 556"/>
              <a:gd name="T32" fmla="*/ 479 w 565"/>
              <a:gd name="T33" fmla="*/ 479 h 556"/>
              <a:gd name="T34" fmla="*/ 456 w 565"/>
              <a:gd name="T35" fmla="*/ 451 h 556"/>
              <a:gd name="T36" fmla="*/ 489 w 565"/>
              <a:gd name="T37" fmla="*/ 411 h 556"/>
              <a:gd name="T38" fmla="*/ 43 w 565"/>
              <a:gd name="T39" fmla="*/ 336 h 556"/>
              <a:gd name="T40" fmla="*/ 68 w 565"/>
              <a:gd name="T41" fmla="*/ 396 h 556"/>
              <a:gd name="T42" fmla="*/ 23 w 565"/>
              <a:gd name="T43" fmla="*/ 386 h 556"/>
              <a:gd name="T44" fmla="*/ 43 w 565"/>
              <a:gd name="T45" fmla="*/ 336 h 556"/>
              <a:gd name="T46" fmla="*/ 565 w 565"/>
              <a:gd name="T47" fmla="*/ 278 h 556"/>
              <a:gd name="T48" fmla="*/ 560 w 565"/>
              <a:gd name="T49" fmla="*/ 331 h 556"/>
              <a:gd name="T50" fmla="*/ 554 w 565"/>
              <a:gd name="T51" fmla="*/ 351 h 556"/>
              <a:gd name="T52" fmla="*/ 524 w 565"/>
              <a:gd name="T53" fmla="*/ 326 h 556"/>
              <a:gd name="T54" fmla="*/ 527 w 565"/>
              <a:gd name="T55" fmla="*/ 306 h 556"/>
              <a:gd name="T56" fmla="*/ 13 w 565"/>
              <a:gd name="T57" fmla="*/ 200 h 556"/>
              <a:gd name="T58" fmla="*/ 40 w 565"/>
              <a:gd name="T59" fmla="*/ 233 h 556"/>
              <a:gd name="T60" fmla="*/ 38 w 565"/>
              <a:gd name="T61" fmla="*/ 250 h 556"/>
              <a:gd name="T62" fmla="*/ 0 w 565"/>
              <a:gd name="T63" fmla="*/ 273 h 556"/>
              <a:gd name="T64" fmla="*/ 5 w 565"/>
              <a:gd name="T65" fmla="*/ 225 h 556"/>
              <a:gd name="T66" fmla="*/ 13 w 565"/>
              <a:gd name="T67" fmla="*/ 200 h 556"/>
              <a:gd name="T68" fmla="*/ 542 w 565"/>
              <a:gd name="T69" fmla="*/ 170 h 556"/>
              <a:gd name="T70" fmla="*/ 524 w 565"/>
              <a:gd name="T71" fmla="*/ 225 h 556"/>
              <a:gd name="T72" fmla="*/ 499 w 565"/>
              <a:gd name="T73" fmla="*/ 165 h 556"/>
              <a:gd name="T74" fmla="*/ 91 w 565"/>
              <a:gd name="T75" fmla="*/ 75 h 556"/>
              <a:gd name="T76" fmla="*/ 108 w 565"/>
              <a:gd name="T77" fmla="*/ 107 h 556"/>
              <a:gd name="T78" fmla="*/ 73 w 565"/>
              <a:gd name="T79" fmla="*/ 150 h 556"/>
              <a:gd name="T80" fmla="*/ 45 w 565"/>
              <a:gd name="T81" fmla="*/ 128 h 556"/>
              <a:gd name="T82" fmla="*/ 83 w 565"/>
              <a:gd name="T83" fmla="*/ 82 h 556"/>
              <a:gd name="T84" fmla="*/ 428 w 565"/>
              <a:gd name="T85" fmla="*/ 42 h 556"/>
              <a:gd name="T86" fmla="*/ 444 w 565"/>
              <a:gd name="T87" fmla="*/ 50 h 556"/>
              <a:gd name="T88" fmla="*/ 489 w 565"/>
              <a:gd name="T89" fmla="*/ 90 h 556"/>
              <a:gd name="T90" fmla="*/ 456 w 565"/>
              <a:gd name="T91" fmla="*/ 107 h 556"/>
              <a:gd name="T92" fmla="*/ 418 w 565"/>
              <a:gd name="T93" fmla="*/ 75 h 556"/>
              <a:gd name="T94" fmla="*/ 428 w 565"/>
              <a:gd name="T95" fmla="*/ 42 h 556"/>
              <a:gd name="T96" fmla="*/ 227 w 565"/>
              <a:gd name="T97" fmla="*/ 40 h 556"/>
              <a:gd name="T98" fmla="*/ 166 w 565"/>
              <a:gd name="T99" fmla="*/ 65 h 556"/>
              <a:gd name="T100" fmla="*/ 174 w 565"/>
              <a:gd name="T101" fmla="*/ 22 h 556"/>
              <a:gd name="T102" fmla="*/ 290 w 565"/>
              <a:gd name="T103" fmla="*/ 0 h 556"/>
              <a:gd name="T104" fmla="*/ 335 w 565"/>
              <a:gd name="T105" fmla="*/ 5 h 556"/>
              <a:gd name="T106" fmla="*/ 363 w 565"/>
              <a:gd name="T107" fmla="*/ 15 h 556"/>
              <a:gd name="T108" fmla="*/ 330 w 565"/>
              <a:gd name="T109" fmla="*/ 40 h 556"/>
              <a:gd name="T110" fmla="*/ 310 w 565"/>
              <a:gd name="T111" fmla="*/ 37 h 556"/>
              <a:gd name="T112" fmla="*/ 290 w 565"/>
              <a:gd name="T113"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5" h="556">
                <a:moveTo>
                  <a:pt x="217" y="511"/>
                </a:moveTo>
                <a:lnTo>
                  <a:pt x="234" y="516"/>
                </a:lnTo>
                <a:lnTo>
                  <a:pt x="255" y="521"/>
                </a:lnTo>
                <a:lnTo>
                  <a:pt x="280" y="521"/>
                </a:lnTo>
                <a:lnTo>
                  <a:pt x="280" y="556"/>
                </a:lnTo>
                <a:lnTo>
                  <a:pt x="255" y="556"/>
                </a:lnTo>
                <a:lnTo>
                  <a:pt x="229" y="551"/>
                </a:lnTo>
                <a:lnTo>
                  <a:pt x="207" y="544"/>
                </a:lnTo>
                <a:lnTo>
                  <a:pt x="217" y="511"/>
                </a:lnTo>
                <a:close/>
                <a:moveTo>
                  <a:pt x="406" y="489"/>
                </a:moveTo>
                <a:lnTo>
                  <a:pt x="421" y="519"/>
                </a:lnTo>
                <a:lnTo>
                  <a:pt x="391" y="534"/>
                </a:lnTo>
                <a:lnTo>
                  <a:pt x="353" y="546"/>
                </a:lnTo>
                <a:lnTo>
                  <a:pt x="343" y="514"/>
                </a:lnTo>
                <a:lnTo>
                  <a:pt x="378" y="501"/>
                </a:lnTo>
                <a:lnTo>
                  <a:pt x="406" y="489"/>
                </a:lnTo>
                <a:close/>
                <a:moveTo>
                  <a:pt x="106" y="448"/>
                </a:moveTo>
                <a:lnTo>
                  <a:pt x="108" y="451"/>
                </a:lnTo>
                <a:lnTo>
                  <a:pt x="146" y="481"/>
                </a:lnTo>
                <a:lnTo>
                  <a:pt x="156" y="486"/>
                </a:lnTo>
                <a:lnTo>
                  <a:pt x="141" y="516"/>
                </a:lnTo>
                <a:lnTo>
                  <a:pt x="129" y="511"/>
                </a:lnTo>
                <a:lnTo>
                  <a:pt x="121" y="506"/>
                </a:lnTo>
                <a:lnTo>
                  <a:pt x="83" y="476"/>
                </a:lnTo>
                <a:lnTo>
                  <a:pt x="81" y="471"/>
                </a:lnTo>
                <a:lnTo>
                  <a:pt x="106" y="448"/>
                </a:lnTo>
                <a:close/>
                <a:moveTo>
                  <a:pt x="494" y="401"/>
                </a:moveTo>
                <a:lnTo>
                  <a:pt x="524" y="418"/>
                </a:lnTo>
                <a:lnTo>
                  <a:pt x="519" y="431"/>
                </a:lnTo>
                <a:lnTo>
                  <a:pt x="514" y="436"/>
                </a:lnTo>
                <a:lnTo>
                  <a:pt x="481" y="476"/>
                </a:lnTo>
                <a:lnTo>
                  <a:pt x="479" y="479"/>
                </a:lnTo>
                <a:lnTo>
                  <a:pt x="459" y="451"/>
                </a:lnTo>
                <a:lnTo>
                  <a:pt x="456" y="451"/>
                </a:lnTo>
                <a:lnTo>
                  <a:pt x="489" y="411"/>
                </a:lnTo>
                <a:lnTo>
                  <a:pt x="494" y="401"/>
                </a:lnTo>
                <a:close/>
                <a:moveTo>
                  <a:pt x="43" y="336"/>
                </a:moveTo>
                <a:lnTo>
                  <a:pt x="55" y="373"/>
                </a:lnTo>
                <a:lnTo>
                  <a:pt x="68" y="396"/>
                </a:lnTo>
                <a:lnTo>
                  <a:pt x="38" y="413"/>
                </a:lnTo>
                <a:lnTo>
                  <a:pt x="23" y="386"/>
                </a:lnTo>
                <a:lnTo>
                  <a:pt x="10" y="346"/>
                </a:lnTo>
                <a:lnTo>
                  <a:pt x="43" y="336"/>
                </a:lnTo>
                <a:close/>
                <a:moveTo>
                  <a:pt x="529" y="278"/>
                </a:moveTo>
                <a:lnTo>
                  <a:pt x="565" y="278"/>
                </a:lnTo>
                <a:lnTo>
                  <a:pt x="562" y="306"/>
                </a:lnTo>
                <a:lnTo>
                  <a:pt x="560" y="331"/>
                </a:lnTo>
                <a:lnTo>
                  <a:pt x="557" y="338"/>
                </a:lnTo>
                <a:lnTo>
                  <a:pt x="554" y="351"/>
                </a:lnTo>
                <a:lnTo>
                  <a:pt x="522" y="341"/>
                </a:lnTo>
                <a:lnTo>
                  <a:pt x="524" y="326"/>
                </a:lnTo>
                <a:lnTo>
                  <a:pt x="527" y="306"/>
                </a:lnTo>
                <a:lnTo>
                  <a:pt x="529" y="278"/>
                </a:lnTo>
                <a:close/>
                <a:moveTo>
                  <a:pt x="13" y="200"/>
                </a:moveTo>
                <a:lnTo>
                  <a:pt x="45" y="210"/>
                </a:lnTo>
                <a:lnTo>
                  <a:pt x="40" y="233"/>
                </a:lnTo>
                <a:lnTo>
                  <a:pt x="38" y="250"/>
                </a:lnTo>
                <a:lnTo>
                  <a:pt x="35" y="273"/>
                </a:lnTo>
                <a:lnTo>
                  <a:pt x="0" y="273"/>
                </a:lnTo>
                <a:lnTo>
                  <a:pt x="2" y="250"/>
                </a:lnTo>
                <a:lnTo>
                  <a:pt x="5" y="225"/>
                </a:lnTo>
                <a:lnTo>
                  <a:pt x="8" y="220"/>
                </a:lnTo>
                <a:lnTo>
                  <a:pt x="13" y="200"/>
                </a:lnTo>
                <a:close/>
                <a:moveTo>
                  <a:pt x="529" y="148"/>
                </a:moveTo>
                <a:lnTo>
                  <a:pt x="542" y="170"/>
                </a:lnTo>
                <a:lnTo>
                  <a:pt x="557" y="215"/>
                </a:lnTo>
                <a:lnTo>
                  <a:pt x="524" y="225"/>
                </a:lnTo>
                <a:lnTo>
                  <a:pt x="509" y="183"/>
                </a:lnTo>
                <a:lnTo>
                  <a:pt x="499" y="165"/>
                </a:lnTo>
                <a:lnTo>
                  <a:pt x="529" y="148"/>
                </a:lnTo>
                <a:close/>
                <a:moveTo>
                  <a:pt x="91" y="75"/>
                </a:moveTo>
                <a:lnTo>
                  <a:pt x="111" y="102"/>
                </a:lnTo>
                <a:lnTo>
                  <a:pt x="108" y="107"/>
                </a:lnTo>
                <a:lnTo>
                  <a:pt x="76" y="145"/>
                </a:lnTo>
                <a:lnTo>
                  <a:pt x="73" y="150"/>
                </a:lnTo>
                <a:lnTo>
                  <a:pt x="43" y="133"/>
                </a:lnTo>
                <a:lnTo>
                  <a:pt x="45" y="128"/>
                </a:lnTo>
                <a:lnTo>
                  <a:pt x="50" y="120"/>
                </a:lnTo>
                <a:lnTo>
                  <a:pt x="83" y="82"/>
                </a:lnTo>
                <a:lnTo>
                  <a:pt x="91" y="75"/>
                </a:lnTo>
                <a:close/>
                <a:moveTo>
                  <a:pt x="428" y="42"/>
                </a:moveTo>
                <a:lnTo>
                  <a:pt x="436" y="45"/>
                </a:lnTo>
                <a:lnTo>
                  <a:pt x="444" y="50"/>
                </a:lnTo>
                <a:lnTo>
                  <a:pt x="481" y="82"/>
                </a:lnTo>
                <a:lnTo>
                  <a:pt x="489" y="90"/>
                </a:lnTo>
                <a:lnTo>
                  <a:pt x="464" y="113"/>
                </a:lnTo>
                <a:lnTo>
                  <a:pt x="456" y="107"/>
                </a:lnTo>
                <a:lnTo>
                  <a:pt x="418" y="75"/>
                </a:lnTo>
                <a:lnTo>
                  <a:pt x="413" y="72"/>
                </a:lnTo>
                <a:lnTo>
                  <a:pt x="428" y="42"/>
                </a:lnTo>
                <a:close/>
                <a:moveTo>
                  <a:pt x="217" y="7"/>
                </a:moveTo>
                <a:lnTo>
                  <a:pt x="227" y="40"/>
                </a:lnTo>
                <a:lnTo>
                  <a:pt x="186" y="55"/>
                </a:lnTo>
                <a:lnTo>
                  <a:pt x="166" y="65"/>
                </a:lnTo>
                <a:lnTo>
                  <a:pt x="151" y="35"/>
                </a:lnTo>
                <a:lnTo>
                  <a:pt x="174" y="22"/>
                </a:lnTo>
                <a:lnTo>
                  <a:pt x="217" y="7"/>
                </a:lnTo>
                <a:close/>
                <a:moveTo>
                  <a:pt x="290" y="0"/>
                </a:moveTo>
                <a:lnTo>
                  <a:pt x="310" y="2"/>
                </a:lnTo>
                <a:lnTo>
                  <a:pt x="335" y="5"/>
                </a:lnTo>
                <a:lnTo>
                  <a:pt x="343" y="7"/>
                </a:lnTo>
                <a:lnTo>
                  <a:pt x="363" y="15"/>
                </a:lnTo>
                <a:lnTo>
                  <a:pt x="353" y="47"/>
                </a:lnTo>
                <a:lnTo>
                  <a:pt x="330" y="40"/>
                </a:lnTo>
                <a:lnTo>
                  <a:pt x="310" y="37"/>
                </a:lnTo>
                <a:lnTo>
                  <a:pt x="290" y="35"/>
                </a:lnTo>
                <a:lnTo>
                  <a:pt x="290"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60"/>
          <p:cNvSpPr>
            <a:spLocks/>
          </p:cNvSpPr>
          <p:nvPr/>
        </p:nvSpPr>
        <p:spPr bwMode="auto">
          <a:xfrm>
            <a:off x="5286177" y="4824345"/>
            <a:ext cx="433740" cy="427130"/>
          </a:xfrm>
          <a:custGeom>
            <a:avLst/>
            <a:gdLst>
              <a:gd name="T0" fmla="*/ 264 w 529"/>
              <a:gd name="T1" fmla="*/ 0 h 521"/>
              <a:gd name="T2" fmla="*/ 325 w 529"/>
              <a:gd name="T3" fmla="*/ 7 h 521"/>
              <a:gd name="T4" fmla="*/ 380 w 529"/>
              <a:gd name="T5" fmla="*/ 28 h 521"/>
              <a:gd name="T6" fmla="*/ 431 w 529"/>
              <a:gd name="T7" fmla="*/ 58 h 521"/>
              <a:gd name="T8" fmla="*/ 471 w 529"/>
              <a:gd name="T9" fmla="*/ 98 h 521"/>
              <a:gd name="T10" fmla="*/ 501 w 529"/>
              <a:gd name="T11" fmla="*/ 145 h 521"/>
              <a:gd name="T12" fmla="*/ 521 w 529"/>
              <a:gd name="T13" fmla="*/ 201 h 521"/>
              <a:gd name="T14" fmla="*/ 529 w 529"/>
              <a:gd name="T15" fmla="*/ 261 h 521"/>
              <a:gd name="T16" fmla="*/ 521 w 529"/>
              <a:gd name="T17" fmla="*/ 321 h 521"/>
              <a:gd name="T18" fmla="*/ 501 w 529"/>
              <a:gd name="T19" fmla="*/ 376 h 521"/>
              <a:gd name="T20" fmla="*/ 471 w 529"/>
              <a:gd name="T21" fmla="*/ 424 h 521"/>
              <a:gd name="T22" fmla="*/ 431 w 529"/>
              <a:gd name="T23" fmla="*/ 464 h 521"/>
              <a:gd name="T24" fmla="*/ 380 w 529"/>
              <a:gd name="T25" fmla="*/ 496 h 521"/>
              <a:gd name="T26" fmla="*/ 325 w 529"/>
              <a:gd name="T27" fmla="*/ 516 h 521"/>
              <a:gd name="T28" fmla="*/ 264 w 529"/>
              <a:gd name="T29" fmla="*/ 521 h 521"/>
              <a:gd name="T30" fmla="*/ 204 w 529"/>
              <a:gd name="T31" fmla="*/ 516 h 521"/>
              <a:gd name="T32" fmla="*/ 148 w 529"/>
              <a:gd name="T33" fmla="*/ 496 h 521"/>
              <a:gd name="T34" fmla="*/ 100 w 529"/>
              <a:gd name="T35" fmla="*/ 464 h 521"/>
              <a:gd name="T36" fmla="*/ 58 w 529"/>
              <a:gd name="T37" fmla="*/ 424 h 521"/>
              <a:gd name="T38" fmla="*/ 27 w 529"/>
              <a:gd name="T39" fmla="*/ 376 h 521"/>
              <a:gd name="T40" fmla="*/ 7 w 529"/>
              <a:gd name="T41" fmla="*/ 321 h 521"/>
              <a:gd name="T42" fmla="*/ 0 w 529"/>
              <a:gd name="T43" fmla="*/ 261 h 521"/>
              <a:gd name="T44" fmla="*/ 7 w 529"/>
              <a:gd name="T45" fmla="*/ 201 h 521"/>
              <a:gd name="T46" fmla="*/ 27 w 529"/>
              <a:gd name="T47" fmla="*/ 145 h 521"/>
              <a:gd name="T48" fmla="*/ 58 w 529"/>
              <a:gd name="T49" fmla="*/ 98 h 521"/>
              <a:gd name="T50" fmla="*/ 100 w 529"/>
              <a:gd name="T51" fmla="*/ 58 h 521"/>
              <a:gd name="T52" fmla="*/ 148 w 529"/>
              <a:gd name="T53" fmla="*/ 28 h 521"/>
              <a:gd name="T54" fmla="*/ 204 w 529"/>
              <a:gd name="T55" fmla="*/ 7 h 521"/>
              <a:gd name="T56" fmla="*/ 264 w 529"/>
              <a:gd name="T5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9" h="521">
                <a:moveTo>
                  <a:pt x="264" y="0"/>
                </a:moveTo>
                <a:lnTo>
                  <a:pt x="325" y="7"/>
                </a:lnTo>
                <a:lnTo>
                  <a:pt x="380" y="28"/>
                </a:lnTo>
                <a:lnTo>
                  <a:pt x="431" y="58"/>
                </a:lnTo>
                <a:lnTo>
                  <a:pt x="471" y="98"/>
                </a:lnTo>
                <a:lnTo>
                  <a:pt x="501" y="145"/>
                </a:lnTo>
                <a:lnTo>
                  <a:pt x="521" y="201"/>
                </a:lnTo>
                <a:lnTo>
                  <a:pt x="529" y="261"/>
                </a:lnTo>
                <a:lnTo>
                  <a:pt x="521" y="321"/>
                </a:lnTo>
                <a:lnTo>
                  <a:pt x="501" y="376"/>
                </a:lnTo>
                <a:lnTo>
                  <a:pt x="471" y="424"/>
                </a:lnTo>
                <a:lnTo>
                  <a:pt x="431" y="464"/>
                </a:lnTo>
                <a:lnTo>
                  <a:pt x="380" y="496"/>
                </a:lnTo>
                <a:lnTo>
                  <a:pt x="325" y="516"/>
                </a:lnTo>
                <a:lnTo>
                  <a:pt x="264" y="521"/>
                </a:lnTo>
                <a:lnTo>
                  <a:pt x="204" y="516"/>
                </a:lnTo>
                <a:lnTo>
                  <a:pt x="148" y="496"/>
                </a:lnTo>
                <a:lnTo>
                  <a:pt x="100" y="464"/>
                </a:lnTo>
                <a:lnTo>
                  <a:pt x="58" y="424"/>
                </a:lnTo>
                <a:lnTo>
                  <a:pt x="27" y="376"/>
                </a:lnTo>
                <a:lnTo>
                  <a:pt x="7" y="321"/>
                </a:lnTo>
                <a:lnTo>
                  <a:pt x="0" y="261"/>
                </a:lnTo>
                <a:lnTo>
                  <a:pt x="7" y="201"/>
                </a:lnTo>
                <a:lnTo>
                  <a:pt x="27" y="145"/>
                </a:lnTo>
                <a:lnTo>
                  <a:pt x="58" y="98"/>
                </a:lnTo>
                <a:lnTo>
                  <a:pt x="100" y="58"/>
                </a:lnTo>
                <a:lnTo>
                  <a:pt x="148" y="28"/>
                </a:lnTo>
                <a:lnTo>
                  <a:pt x="204" y="7"/>
                </a:lnTo>
                <a:lnTo>
                  <a:pt x="264"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59"/>
          <p:cNvSpPr>
            <a:spLocks/>
          </p:cNvSpPr>
          <p:nvPr/>
        </p:nvSpPr>
        <p:spPr bwMode="auto">
          <a:xfrm>
            <a:off x="6147917" y="3433100"/>
            <a:ext cx="433740" cy="427130"/>
          </a:xfrm>
          <a:custGeom>
            <a:avLst/>
            <a:gdLst>
              <a:gd name="T0" fmla="*/ 264 w 529"/>
              <a:gd name="T1" fmla="*/ 0 h 521"/>
              <a:gd name="T2" fmla="*/ 325 w 529"/>
              <a:gd name="T3" fmla="*/ 5 h 521"/>
              <a:gd name="T4" fmla="*/ 380 w 529"/>
              <a:gd name="T5" fmla="*/ 25 h 521"/>
              <a:gd name="T6" fmla="*/ 428 w 529"/>
              <a:gd name="T7" fmla="*/ 55 h 521"/>
              <a:gd name="T8" fmla="*/ 471 w 529"/>
              <a:gd name="T9" fmla="*/ 97 h 521"/>
              <a:gd name="T10" fmla="*/ 501 w 529"/>
              <a:gd name="T11" fmla="*/ 145 h 521"/>
              <a:gd name="T12" fmla="*/ 521 w 529"/>
              <a:gd name="T13" fmla="*/ 200 h 521"/>
              <a:gd name="T14" fmla="*/ 529 w 529"/>
              <a:gd name="T15" fmla="*/ 260 h 521"/>
              <a:gd name="T16" fmla="*/ 521 w 529"/>
              <a:gd name="T17" fmla="*/ 320 h 521"/>
              <a:gd name="T18" fmla="*/ 501 w 529"/>
              <a:gd name="T19" fmla="*/ 376 h 521"/>
              <a:gd name="T20" fmla="*/ 471 w 529"/>
              <a:gd name="T21" fmla="*/ 423 h 521"/>
              <a:gd name="T22" fmla="*/ 428 w 529"/>
              <a:gd name="T23" fmla="*/ 463 h 521"/>
              <a:gd name="T24" fmla="*/ 380 w 529"/>
              <a:gd name="T25" fmla="*/ 493 h 521"/>
              <a:gd name="T26" fmla="*/ 325 w 529"/>
              <a:gd name="T27" fmla="*/ 514 h 521"/>
              <a:gd name="T28" fmla="*/ 264 w 529"/>
              <a:gd name="T29" fmla="*/ 521 h 521"/>
              <a:gd name="T30" fmla="*/ 204 w 529"/>
              <a:gd name="T31" fmla="*/ 514 h 521"/>
              <a:gd name="T32" fmla="*/ 148 w 529"/>
              <a:gd name="T33" fmla="*/ 493 h 521"/>
              <a:gd name="T34" fmla="*/ 101 w 529"/>
              <a:gd name="T35" fmla="*/ 463 h 521"/>
              <a:gd name="T36" fmla="*/ 58 w 529"/>
              <a:gd name="T37" fmla="*/ 423 h 521"/>
              <a:gd name="T38" fmla="*/ 27 w 529"/>
              <a:gd name="T39" fmla="*/ 376 h 521"/>
              <a:gd name="T40" fmla="*/ 7 w 529"/>
              <a:gd name="T41" fmla="*/ 320 h 521"/>
              <a:gd name="T42" fmla="*/ 0 w 529"/>
              <a:gd name="T43" fmla="*/ 260 h 521"/>
              <a:gd name="T44" fmla="*/ 7 w 529"/>
              <a:gd name="T45" fmla="*/ 200 h 521"/>
              <a:gd name="T46" fmla="*/ 27 w 529"/>
              <a:gd name="T47" fmla="*/ 145 h 521"/>
              <a:gd name="T48" fmla="*/ 58 w 529"/>
              <a:gd name="T49" fmla="*/ 97 h 521"/>
              <a:gd name="T50" fmla="*/ 101 w 529"/>
              <a:gd name="T51" fmla="*/ 55 h 521"/>
              <a:gd name="T52" fmla="*/ 148 w 529"/>
              <a:gd name="T53" fmla="*/ 25 h 521"/>
              <a:gd name="T54" fmla="*/ 204 w 529"/>
              <a:gd name="T55" fmla="*/ 5 h 521"/>
              <a:gd name="T56" fmla="*/ 264 w 529"/>
              <a:gd name="T57"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9" h="521">
                <a:moveTo>
                  <a:pt x="264" y="0"/>
                </a:moveTo>
                <a:lnTo>
                  <a:pt x="325" y="5"/>
                </a:lnTo>
                <a:lnTo>
                  <a:pt x="380" y="25"/>
                </a:lnTo>
                <a:lnTo>
                  <a:pt x="428" y="55"/>
                </a:lnTo>
                <a:lnTo>
                  <a:pt x="471" y="97"/>
                </a:lnTo>
                <a:lnTo>
                  <a:pt x="501" y="145"/>
                </a:lnTo>
                <a:lnTo>
                  <a:pt x="521" y="200"/>
                </a:lnTo>
                <a:lnTo>
                  <a:pt x="529" y="260"/>
                </a:lnTo>
                <a:lnTo>
                  <a:pt x="521" y="320"/>
                </a:lnTo>
                <a:lnTo>
                  <a:pt x="501" y="376"/>
                </a:lnTo>
                <a:lnTo>
                  <a:pt x="471" y="423"/>
                </a:lnTo>
                <a:lnTo>
                  <a:pt x="428" y="463"/>
                </a:lnTo>
                <a:lnTo>
                  <a:pt x="380" y="493"/>
                </a:lnTo>
                <a:lnTo>
                  <a:pt x="325" y="514"/>
                </a:lnTo>
                <a:lnTo>
                  <a:pt x="264" y="521"/>
                </a:lnTo>
                <a:lnTo>
                  <a:pt x="204" y="514"/>
                </a:lnTo>
                <a:lnTo>
                  <a:pt x="148" y="493"/>
                </a:lnTo>
                <a:lnTo>
                  <a:pt x="101" y="463"/>
                </a:lnTo>
                <a:lnTo>
                  <a:pt x="58" y="423"/>
                </a:lnTo>
                <a:lnTo>
                  <a:pt x="27" y="376"/>
                </a:lnTo>
                <a:lnTo>
                  <a:pt x="7" y="320"/>
                </a:lnTo>
                <a:lnTo>
                  <a:pt x="0" y="260"/>
                </a:lnTo>
                <a:lnTo>
                  <a:pt x="7" y="200"/>
                </a:lnTo>
                <a:lnTo>
                  <a:pt x="27" y="145"/>
                </a:lnTo>
                <a:lnTo>
                  <a:pt x="58" y="97"/>
                </a:lnTo>
                <a:lnTo>
                  <a:pt x="101" y="55"/>
                </a:lnTo>
                <a:lnTo>
                  <a:pt x="148" y="25"/>
                </a:lnTo>
                <a:lnTo>
                  <a:pt x="204" y="5"/>
                </a:lnTo>
                <a:lnTo>
                  <a:pt x="264"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58"/>
          <p:cNvSpPr>
            <a:spLocks/>
          </p:cNvSpPr>
          <p:nvPr/>
        </p:nvSpPr>
        <p:spPr bwMode="auto">
          <a:xfrm>
            <a:off x="6147917" y="4396400"/>
            <a:ext cx="433740" cy="427949"/>
          </a:xfrm>
          <a:custGeom>
            <a:avLst/>
            <a:gdLst>
              <a:gd name="T0" fmla="*/ 264 w 529"/>
              <a:gd name="T1" fmla="*/ 0 h 522"/>
              <a:gd name="T2" fmla="*/ 325 w 529"/>
              <a:gd name="T3" fmla="*/ 5 h 522"/>
              <a:gd name="T4" fmla="*/ 380 w 529"/>
              <a:gd name="T5" fmla="*/ 26 h 522"/>
              <a:gd name="T6" fmla="*/ 428 w 529"/>
              <a:gd name="T7" fmla="*/ 56 h 522"/>
              <a:gd name="T8" fmla="*/ 471 w 529"/>
              <a:gd name="T9" fmla="*/ 98 h 522"/>
              <a:gd name="T10" fmla="*/ 501 w 529"/>
              <a:gd name="T11" fmla="*/ 146 h 522"/>
              <a:gd name="T12" fmla="*/ 521 w 529"/>
              <a:gd name="T13" fmla="*/ 201 h 522"/>
              <a:gd name="T14" fmla="*/ 529 w 529"/>
              <a:gd name="T15" fmla="*/ 261 h 522"/>
              <a:gd name="T16" fmla="*/ 521 w 529"/>
              <a:gd name="T17" fmla="*/ 321 h 522"/>
              <a:gd name="T18" fmla="*/ 501 w 529"/>
              <a:gd name="T19" fmla="*/ 377 h 522"/>
              <a:gd name="T20" fmla="*/ 471 w 529"/>
              <a:gd name="T21" fmla="*/ 424 h 522"/>
              <a:gd name="T22" fmla="*/ 428 w 529"/>
              <a:gd name="T23" fmla="*/ 464 h 522"/>
              <a:gd name="T24" fmla="*/ 380 w 529"/>
              <a:gd name="T25" fmla="*/ 494 h 522"/>
              <a:gd name="T26" fmla="*/ 325 w 529"/>
              <a:gd name="T27" fmla="*/ 514 h 522"/>
              <a:gd name="T28" fmla="*/ 264 w 529"/>
              <a:gd name="T29" fmla="*/ 522 h 522"/>
              <a:gd name="T30" fmla="*/ 204 w 529"/>
              <a:gd name="T31" fmla="*/ 514 h 522"/>
              <a:gd name="T32" fmla="*/ 148 w 529"/>
              <a:gd name="T33" fmla="*/ 494 h 522"/>
              <a:gd name="T34" fmla="*/ 101 w 529"/>
              <a:gd name="T35" fmla="*/ 464 h 522"/>
              <a:gd name="T36" fmla="*/ 58 w 529"/>
              <a:gd name="T37" fmla="*/ 424 h 522"/>
              <a:gd name="T38" fmla="*/ 27 w 529"/>
              <a:gd name="T39" fmla="*/ 377 h 522"/>
              <a:gd name="T40" fmla="*/ 7 w 529"/>
              <a:gd name="T41" fmla="*/ 321 h 522"/>
              <a:gd name="T42" fmla="*/ 0 w 529"/>
              <a:gd name="T43" fmla="*/ 261 h 522"/>
              <a:gd name="T44" fmla="*/ 7 w 529"/>
              <a:gd name="T45" fmla="*/ 201 h 522"/>
              <a:gd name="T46" fmla="*/ 27 w 529"/>
              <a:gd name="T47" fmla="*/ 146 h 522"/>
              <a:gd name="T48" fmla="*/ 58 w 529"/>
              <a:gd name="T49" fmla="*/ 98 h 522"/>
              <a:gd name="T50" fmla="*/ 101 w 529"/>
              <a:gd name="T51" fmla="*/ 56 h 522"/>
              <a:gd name="T52" fmla="*/ 148 w 529"/>
              <a:gd name="T53" fmla="*/ 26 h 522"/>
              <a:gd name="T54" fmla="*/ 204 w 529"/>
              <a:gd name="T55" fmla="*/ 5 h 522"/>
              <a:gd name="T56" fmla="*/ 264 w 529"/>
              <a:gd name="T5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9" h="522">
                <a:moveTo>
                  <a:pt x="264" y="0"/>
                </a:moveTo>
                <a:lnTo>
                  <a:pt x="325" y="5"/>
                </a:lnTo>
                <a:lnTo>
                  <a:pt x="380" y="26"/>
                </a:lnTo>
                <a:lnTo>
                  <a:pt x="428" y="56"/>
                </a:lnTo>
                <a:lnTo>
                  <a:pt x="471" y="98"/>
                </a:lnTo>
                <a:lnTo>
                  <a:pt x="501" y="146"/>
                </a:lnTo>
                <a:lnTo>
                  <a:pt x="521" y="201"/>
                </a:lnTo>
                <a:lnTo>
                  <a:pt x="529" y="261"/>
                </a:lnTo>
                <a:lnTo>
                  <a:pt x="521" y="321"/>
                </a:lnTo>
                <a:lnTo>
                  <a:pt x="501" y="377"/>
                </a:lnTo>
                <a:lnTo>
                  <a:pt x="471" y="424"/>
                </a:lnTo>
                <a:lnTo>
                  <a:pt x="428" y="464"/>
                </a:lnTo>
                <a:lnTo>
                  <a:pt x="380" y="494"/>
                </a:lnTo>
                <a:lnTo>
                  <a:pt x="325" y="514"/>
                </a:lnTo>
                <a:lnTo>
                  <a:pt x="264" y="522"/>
                </a:lnTo>
                <a:lnTo>
                  <a:pt x="204" y="514"/>
                </a:lnTo>
                <a:lnTo>
                  <a:pt x="148" y="494"/>
                </a:lnTo>
                <a:lnTo>
                  <a:pt x="101" y="464"/>
                </a:lnTo>
                <a:lnTo>
                  <a:pt x="58" y="424"/>
                </a:lnTo>
                <a:lnTo>
                  <a:pt x="27" y="377"/>
                </a:lnTo>
                <a:lnTo>
                  <a:pt x="7" y="321"/>
                </a:lnTo>
                <a:lnTo>
                  <a:pt x="0" y="261"/>
                </a:lnTo>
                <a:lnTo>
                  <a:pt x="7" y="201"/>
                </a:lnTo>
                <a:lnTo>
                  <a:pt x="27" y="146"/>
                </a:lnTo>
                <a:lnTo>
                  <a:pt x="58" y="98"/>
                </a:lnTo>
                <a:lnTo>
                  <a:pt x="101" y="56"/>
                </a:lnTo>
                <a:lnTo>
                  <a:pt x="148" y="26"/>
                </a:lnTo>
                <a:lnTo>
                  <a:pt x="204" y="5"/>
                </a:lnTo>
                <a:lnTo>
                  <a:pt x="264" y="0"/>
                </a:lnTo>
                <a:close/>
              </a:path>
            </a:pathLst>
          </a:custGeom>
          <a:solidFill>
            <a:srgbClr val="B3B2B2"/>
          </a:solidFill>
          <a:ln w="0">
            <a:solidFill>
              <a:srgbClr val="B3B2B2"/>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Line 57"/>
          <p:cNvSpPr>
            <a:spLocks noChangeShapeType="1"/>
          </p:cNvSpPr>
          <p:nvPr/>
        </p:nvSpPr>
        <p:spPr bwMode="auto">
          <a:xfrm flipV="1">
            <a:off x="4855717" y="3216670"/>
            <a:ext cx="430460" cy="429589"/>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6"/>
          <p:cNvSpPr>
            <a:spLocks/>
          </p:cNvSpPr>
          <p:nvPr/>
        </p:nvSpPr>
        <p:spPr bwMode="auto">
          <a:xfrm>
            <a:off x="5226322" y="3210927"/>
            <a:ext cx="68054" cy="67226"/>
          </a:xfrm>
          <a:custGeom>
            <a:avLst/>
            <a:gdLst>
              <a:gd name="T0" fmla="*/ 83 w 83"/>
              <a:gd name="T1" fmla="*/ 0 h 82"/>
              <a:gd name="T2" fmla="*/ 37 w 83"/>
              <a:gd name="T3" fmla="*/ 82 h 82"/>
              <a:gd name="T4" fmla="*/ 37 w 83"/>
              <a:gd name="T5" fmla="*/ 45 h 82"/>
              <a:gd name="T6" fmla="*/ 0 w 83"/>
              <a:gd name="T7" fmla="*/ 45 h 82"/>
              <a:gd name="T8" fmla="*/ 83 w 83"/>
              <a:gd name="T9" fmla="*/ 0 h 82"/>
            </a:gdLst>
            <a:ahLst/>
            <a:cxnLst>
              <a:cxn ang="0">
                <a:pos x="T0" y="T1"/>
              </a:cxn>
              <a:cxn ang="0">
                <a:pos x="T2" y="T3"/>
              </a:cxn>
              <a:cxn ang="0">
                <a:pos x="T4" y="T5"/>
              </a:cxn>
              <a:cxn ang="0">
                <a:pos x="T6" y="T7"/>
              </a:cxn>
              <a:cxn ang="0">
                <a:pos x="T8" y="T9"/>
              </a:cxn>
            </a:cxnLst>
            <a:rect l="0" t="0" r="r" b="b"/>
            <a:pathLst>
              <a:path w="83" h="82">
                <a:moveTo>
                  <a:pt x="83" y="0"/>
                </a:moveTo>
                <a:lnTo>
                  <a:pt x="37" y="82"/>
                </a:lnTo>
                <a:lnTo>
                  <a:pt x="37" y="45"/>
                </a:lnTo>
                <a:lnTo>
                  <a:pt x="0" y="45"/>
                </a:lnTo>
                <a:lnTo>
                  <a:pt x="8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32" name="Freeform 55"/>
          <p:cNvSpPr>
            <a:spLocks/>
          </p:cNvSpPr>
          <p:nvPr/>
        </p:nvSpPr>
        <p:spPr bwMode="auto">
          <a:xfrm>
            <a:off x="5226326" y="3202728"/>
            <a:ext cx="76253" cy="77884"/>
          </a:xfrm>
          <a:custGeom>
            <a:avLst/>
            <a:gdLst>
              <a:gd name="T0" fmla="*/ 93 w 93"/>
              <a:gd name="T1" fmla="*/ 0 h 95"/>
              <a:gd name="T2" fmla="*/ 88 w 93"/>
              <a:gd name="T3" fmla="*/ 12 h 95"/>
              <a:gd name="T4" fmla="*/ 42 w 93"/>
              <a:gd name="T5" fmla="*/ 95 h 95"/>
              <a:gd name="T6" fmla="*/ 35 w 93"/>
              <a:gd name="T7" fmla="*/ 92 h 95"/>
              <a:gd name="T8" fmla="*/ 35 w 93"/>
              <a:gd name="T9" fmla="*/ 55 h 95"/>
              <a:gd name="T10" fmla="*/ 42 w 93"/>
              <a:gd name="T11" fmla="*/ 55 h 95"/>
              <a:gd name="T12" fmla="*/ 42 w 93"/>
              <a:gd name="T13" fmla="*/ 80 h 95"/>
              <a:gd name="T14" fmla="*/ 75 w 93"/>
              <a:gd name="T15" fmla="*/ 20 h 95"/>
              <a:gd name="T16" fmla="*/ 2 w 93"/>
              <a:gd name="T17" fmla="*/ 60 h 95"/>
              <a:gd name="T18" fmla="*/ 0 w 93"/>
              <a:gd name="T19" fmla="*/ 52 h 95"/>
              <a:gd name="T20" fmla="*/ 83 w 93"/>
              <a:gd name="T21" fmla="*/ 7 h 95"/>
              <a:gd name="T22" fmla="*/ 93 w 9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5">
                <a:moveTo>
                  <a:pt x="93" y="0"/>
                </a:moveTo>
                <a:lnTo>
                  <a:pt x="88" y="12"/>
                </a:lnTo>
                <a:lnTo>
                  <a:pt x="42" y="95"/>
                </a:lnTo>
                <a:lnTo>
                  <a:pt x="35" y="92"/>
                </a:lnTo>
                <a:lnTo>
                  <a:pt x="35" y="55"/>
                </a:lnTo>
                <a:lnTo>
                  <a:pt x="42" y="55"/>
                </a:lnTo>
                <a:lnTo>
                  <a:pt x="42" y="80"/>
                </a:lnTo>
                <a:lnTo>
                  <a:pt x="75" y="20"/>
                </a:lnTo>
                <a:lnTo>
                  <a:pt x="2" y="60"/>
                </a:lnTo>
                <a:lnTo>
                  <a:pt x="0" y="52"/>
                </a:lnTo>
                <a:lnTo>
                  <a:pt x="83" y="7"/>
                </a:lnTo>
                <a:lnTo>
                  <a:pt x="9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33" name="Freeform 54"/>
          <p:cNvSpPr>
            <a:spLocks noEditPoints="1"/>
          </p:cNvSpPr>
          <p:nvPr/>
        </p:nvSpPr>
        <p:spPr bwMode="auto">
          <a:xfrm>
            <a:off x="4845881" y="3638056"/>
            <a:ext cx="394383" cy="444346"/>
          </a:xfrm>
          <a:custGeom>
            <a:avLst/>
            <a:gdLst>
              <a:gd name="T0" fmla="*/ 436 w 481"/>
              <a:gd name="T1" fmla="*/ 467 h 542"/>
              <a:gd name="T2" fmla="*/ 481 w 481"/>
              <a:gd name="T3" fmla="*/ 519 h 542"/>
              <a:gd name="T4" fmla="*/ 456 w 481"/>
              <a:gd name="T5" fmla="*/ 542 h 542"/>
              <a:gd name="T6" fmla="*/ 411 w 481"/>
              <a:gd name="T7" fmla="*/ 489 h 542"/>
              <a:gd name="T8" fmla="*/ 436 w 481"/>
              <a:gd name="T9" fmla="*/ 467 h 542"/>
              <a:gd name="T10" fmla="*/ 368 w 481"/>
              <a:gd name="T11" fmla="*/ 389 h 542"/>
              <a:gd name="T12" fmla="*/ 413 w 481"/>
              <a:gd name="T13" fmla="*/ 442 h 542"/>
              <a:gd name="T14" fmla="*/ 388 w 481"/>
              <a:gd name="T15" fmla="*/ 464 h 542"/>
              <a:gd name="T16" fmla="*/ 343 w 481"/>
              <a:gd name="T17" fmla="*/ 411 h 542"/>
              <a:gd name="T18" fmla="*/ 368 w 481"/>
              <a:gd name="T19" fmla="*/ 389 h 542"/>
              <a:gd name="T20" fmla="*/ 300 w 481"/>
              <a:gd name="T21" fmla="*/ 311 h 542"/>
              <a:gd name="T22" fmla="*/ 345 w 481"/>
              <a:gd name="T23" fmla="*/ 361 h 542"/>
              <a:gd name="T24" fmla="*/ 320 w 481"/>
              <a:gd name="T25" fmla="*/ 384 h 542"/>
              <a:gd name="T26" fmla="*/ 274 w 481"/>
              <a:gd name="T27" fmla="*/ 334 h 542"/>
              <a:gd name="T28" fmla="*/ 300 w 481"/>
              <a:gd name="T29" fmla="*/ 311 h 542"/>
              <a:gd name="T30" fmla="*/ 232 w 481"/>
              <a:gd name="T31" fmla="*/ 233 h 542"/>
              <a:gd name="T32" fmla="*/ 277 w 481"/>
              <a:gd name="T33" fmla="*/ 284 h 542"/>
              <a:gd name="T34" fmla="*/ 252 w 481"/>
              <a:gd name="T35" fmla="*/ 306 h 542"/>
              <a:gd name="T36" fmla="*/ 206 w 481"/>
              <a:gd name="T37" fmla="*/ 256 h 542"/>
              <a:gd name="T38" fmla="*/ 232 w 481"/>
              <a:gd name="T39" fmla="*/ 233 h 542"/>
              <a:gd name="T40" fmla="*/ 161 w 481"/>
              <a:gd name="T41" fmla="*/ 156 h 542"/>
              <a:gd name="T42" fmla="*/ 206 w 481"/>
              <a:gd name="T43" fmla="*/ 206 h 542"/>
              <a:gd name="T44" fmla="*/ 181 w 481"/>
              <a:gd name="T45" fmla="*/ 228 h 542"/>
              <a:gd name="T46" fmla="*/ 136 w 481"/>
              <a:gd name="T47" fmla="*/ 178 h 542"/>
              <a:gd name="T48" fmla="*/ 161 w 481"/>
              <a:gd name="T49" fmla="*/ 156 h 542"/>
              <a:gd name="T50" fmla="*/ 93 w 481"/>
              <a:gd name="T51" fmla="*/ 78 h 542"/>
              <a:gd name="T52" fmla="*/ 138 w 481"/>
              <a:gd name="T53" fmla="*/ 128 h 542"/>
              <a:gd name="T54" fmla="*/ 113 w 481"/>
              <a:gd name="T55" fmla="*/ 151 h 542"/>
              <a:gd name="T56" fmla="*/ 68 w 481"/>
              <a:gd name="T57" fmla="*/ 101 h 542"/>
              <a:gd name="T58" fmla="*/ 93 w 481"/>
              <a:gd name="T59" fmla="*/ 78 h 542"/>
              <a:gd name="T60" fmla="*/ 25 w 481"/>
              <a:gd name="T61" fmla="*/ 0 h 542"/>
              <a:gd name="T62" fmla="*/ 70 w 481"/>
              <a:gd name="T63" fmla="*/ 50 h 542"/>
              <a:gd name="T64" fmla="*/ 45 w 481"/>
              <a:gd name="T65" fmla="*/ 73 h 542"/>
              <a:gd name="T66" fmla="*/ 0 w 481"/>
              <a:gd name="T67" fmla="*/ 23 h 542"/>
              <a:gd name="T68" fmla="*/ 25 w 481"/>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1" h="542">
                <a:moveTo>
                  <a:pt x="436" y="467"/>
                </a:moveTo>
                <a:lnTo>
                  <a:pt x="481" y="519"/>
                </a:lnTo>
                <a:lnTo>
                  <a:pt x="456" y="542"/>
                </a:lnTo>
                <a:lnTo>
                  <a:pt x="411" y="489"/>
                </a:lnTo>
                <a:lnTo>
                  <a:pt x="436" y="467"/>
                </a:lnTo>
                <a:close/>
                <a:moveTo>
                  <a:pt x="368" y="389"/>
                </a:moveTo>
                <a:lnTo>
                  <a:pt x="413" y="442"/>
                </a:lnTo>
                <a:lnTo>
                  <a:pt x="388" y="464"/>
                </a:lnTo>
                <a:lnTo>
                  <a:pt x="343" y="411"/>
                </a:lnTo>
                <a:lnTo>
                  <a:pt x="368" y="389"/>
                </a:lnTo>
                <a:close/>
                <a:moveTo>
                  <a:pt x="300" y="311"/>
                </a:moveTo>
                <a:lnTo>
                  <a:pt x="345" y="361"/>
                </a:lnTo>
                <a:lnTo>
                  <a:pt x="320" y="384"/>
                </a:lnTo>
                <a:lnTo>
                  <a:pt x="274" y="334"/>
                </a:lnTo>
                <a:lnTo>
                  <a:pt x="300" y="311"/>
                </a:lnTo>
                <a:close/>
                <a:moveTo>
                  <a:pt x="232" y="233"/>
                </a:moveTo>
                <a:lnTo>
                  <a:pt x="277" y="284"/>
                </a:lnTo>
                <a:lnTo>
                  <a:pt x="252" y="306"/>
                </a:lnTo>
                <a:lnTo>
                  <a:pt x="206" y="256"/>
                </a:lnTo>
                <a:lnTo>
                  <a:pt x="232" y="233"/>
                </a:lnTo>
                <a:close/>
                <a:moveTo>
                  <a:pt x="161" y="156"/>
                </a:moveTo>
                <a:lnTo>
                  <a:pt x="206" y="206"/>
                </a:lnTo>
                <a:lnTo>
                  <a:pt x="181" y="228"/>
                </a:lnTo>
                <a:lnTo>
                  <a:pt x="136" y="178"/>
                </a:lnTo>
                <a:lnTo>
                  <a:pt x="161" y="156"/>
                </a:lnTo>
                <a:close/>
                <a:moveTo>
                  <a:pt x="93" y="78"/>
                </a:moveTo>
                <a:lnTo>
                  <a:pt x="138" y="128"/>
                </a:lnTo>
                <a:lnTo>
                  <a:pt x="113" y="151"/>
                </a:lnTo>
                <a:lnTo>
                  <a:pt x="68" y="101"/>
                </a:lnTo>
                <a:lnTo>
                  <a:pt x="93" y="78"/>
                </a:lnTo>
                <a:close/>
                <a:moveTo>
                  <a:pt x="25" y="0"/>
                </a:moveTo>
                <a:lnTo>
                  <a:pt x="70" y="50"/>
                </a:lnTo>
                <a:lnTo>
                  <a:pt x="45" y="73"/>
                </a:lnTo>
                <a:lnTo>
                  <a:pt x="0" y="23"/>
                </a:lnTo>
                <a:lnTo>
                  <a:pt x="25"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35" name="Freeform 53"/>
          <p:cNvSpPr>
            <a:spLocks/>
          </p:cNvSpPr>
          <p:nvPr/>
        </p:nvSpPr>
        <p:spPr bwMode="auto">
          <a:xfrm>
            <a:off x="5169747" y="4008618"/>
            <a:ext cx="86912" cy="94280"/>
          </a:xfrm>
          <a:custGeom>
            <a:avLst/>
            <a:gdLst>
              <a:gd name="T0" fmla="*/ 53 w 106"/>
              <a:gd name="T1" fmla="*/ 0 h 115"/>
              <a:gd name="T2" fmla="*/ 106 w 106"/>
              <a:gd name="T3" fmla="*/ 115 h 115"/>
              <a:gd name="T4" fmla="*/ 0 w 106"/>
              <a:gd name="T5" fmla="*/ 45 h 115"/>
              <a:gd name="T6" fmla="*/ 51 w 106"/>
              <a:gd name="T7" fmla="*/ 50 h 115"/>
              <a:gd name="T8" fmla="*/ 53 w 106"/>
              <a:gd name="T9" fmla="*/ 0 h 115"/>
            </a:gdLst>
            <a:ahLst/>
            <a:cxnLst>
              <a:cxn ang="0">
                <a:pos x="T0" y="T1"/>
              </a:cxn>
              <a:cxn ang="0">
                <a:pos x="T2" y="T3"/>
              </a:cxn>
              <a:cxn ang="0">
                <a:pos x="T4" y="T5"/>
              </a:cxn>
              <a:cxn ang="0">
                <a:pos x="T6" y="T7"/>
              </a:cxn>
              <a:cxn ang="0">
                <a:pos x="T8" y="T9"/>
              </a:cxn>
            </a:cxnLst>
            <a:rect l="0" t="0" r="r" b="b"/>
            <a:pathLst>
              <a:path w="106" h="115">
                <a:moveTo>
                  <a:pt x="53" y="0"/>
                </a:moveTo>
                <a:lnTo>
                  <a:pt x="106" y="115"/>
                </a:lnTo>
                <a:lnTo>
                  <a:pt x="0" y="45"/>
                </a:lnTo>
                <a:lnTo>
                  <a:pt x="51" y="50"/>
                </a:lnTo>
                <a:lnTo>
                  <a:pt x="53"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37" name="Freeform 52"/>
          <p:cNvSpPr>
            <a:spLocks/>
          </p:cNvSpPr>
          <p:nvPr/>
        </p:nvSpPr>
        <p:spPr bwMode="auto">
          <a:xfrm>
            <a:off x="5168111" y="4006163"/>
            <a:ext cx="92651" cy="100839"/>
          </a:xfrm>
          <a:custGeom>
            <a:avLst/>
            <a:gdLst>
              <a:gd name="T0" fmla="*/ 60 w 113"/>
              <a:gd name="T1" fmla="*/ 0 h 123"/>
              <a:gd name="T2" fmla="*/ 113 w 113"/>
              <a:gd name="T3" fmla="*/ 115 h 123"/>
              <a:gd name="T4" fmla="*/ 106 w 113"/>
              <a:gd name="T5" fmla="*/ 123 h 123"/>
              <a:gd name="T6" fmla="*/ 0 w 113"/>
              <a:gd name="T7" fmla="*/ 53 h 123"/>
              <a:gd name="T8" fmla="*/ 2 w 113"/>
              <a:gd name="T9" fmla="*/ 43 h 123"/>
              <a:gd name="T10" fmla="*/ 53 w 113"/>
              <a:gd name="T11" fmla="*/ 48 h 123"/>
              <a:gd name="T12" fmla="*/ 53 w 113"/>
              <a:gd name="T13" fmla="*/ 58 h 123"/>
              <a:gd name="T14" fmla="*/ 18 w 113"/>
              <a:gd name="T15" fmla="*/ 55 h 123"/>
              <a:gd name="T16" fmla="*/ 96 w 113"/>
              <a:gd name="T17" fmla="*/ 105 h 123"/>
              <a:gd name="T18" fmla="*/ 50 w 113"/>
              <a:gd name="T19" fmla="*/ 5 h 123"/>
              <a:gd name="T20" fmla="*/ 60 w 113"/>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23">
                <a:moveTo>
                  <a:pt x="60" y="0"/>
                </a:moveTo>
                <a:lnTo>
                  <a:pt x="113" y="115"/>
                </a:lnTo>
                <a:lnTo>
                  <a:pt x="106" y="123"/>
                </a:lnTo>
                <a:lnTo>
                  <a:pt x="0" y="53"/>
                </a:lnTo>
                <a:lnTo>
                  <a:pt x="2" y="43"/>
                </a:lnTo>
                <a:lnTo>
                  <a:pt x="53" y="48"/>
                </a:lnTo>
                <a:lnTo>
                  <a:pt x="53" y="58"/>
                </a:lnTo>
                <a:lnTo>
                  <a:pt x="18" y="55"/>
                </a:lnTo>
                <a:lnTo>
                  <a:pt x="96" y="105"/>
                </a:lnTo>
                <a:lnTo>
                  <a:pt x="50" y="5"/>
                </a:lnTo>
                <a:lnTo>
                  <a:pt x="60"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38" name="Line 51"/>
          <p:cNvSpPr>
            <a:spLocks noChangeShapeType="1"/>
          </p:cNvSpPr>
          <p:nvPr/>
        </p:nvSpPr>
        <p:spPr bwMode="auto">
          <a:xfrm>
            <a:off x="4855717" y="3646255"/>
            <a:ext cx="430460" cy="1392066"/>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39" name="Freeform 50"/>
          <p:cNvSpPr>
            <a:spLocks/>
          </p:cNvSpPr>
          <p:nvPr/>
        </p:nvSpPr>
        <p:spPr bwMode="auto">
          <a:xfrm>
            <a:off x="5246820" y="4970275"/>
            <a:ext cx="43456" cy="77884"/>
          </a:xfrm>
          <a:custGeom>
            <a:avLst/>
            <a:gdLst>
              <a:gd name="T0" fmla="*/ 50 w 53"/>
              <a:gd name="T1" fmla="*/ 0 h 95"/>
              <a:gd name="T2" fmla="*/ 53 w 53"/>
              <a:gd name="T3" fmla="*/ 95 h 95"/>
              <a:gd name="T4" fmla="*/ 0 w 53"/>
              <a:gd name="T5" fmla="*/ 15 h 95"/>
              <a:gd name="T6" fmla="*/ 32 w 53"/>
              <a:gd name="T7" fmla="*/ 33 h 95"/>
              <a:gd name="T8" fmla="*/ 50 w 53"/>
              <a:gd name="T9" fmla="*/ 0 h 95"/>
            </a:gdLst>
            <a:ahLst/>
            <a:cxnLst>
              <a:cxn ang="0">
                <a:pos x="T0" y="T1"/>
              </a:cxn>
              <a:cxn ang="0">
                <a:pos x="T2" y="T3"/>
              </a:cxn>
              <a:cxn ang="0">
                <a:pos x="T4" y="T5"/>
              </a:cxn>
              <a:cxn ang="0">
                <a:pos x="T6" y="T7"/>
              </a:cxn>
              <a:cxn ang="0">
                <a:pos x="T8" y="T9"/>
              </a:cxn>
            </a:cxnLst>
            <a:rect l="0" t="0" r="r" b="b"/>
            <a:pathLst>
              <a:path w="53" h="95">
                <a:moveTo>
                  <a:pt x="50" y="0"/>
                </a:moveTo>
                <a:lnTo>
                  <a:pt x="53" y="95"/>
                </a:lnTo>
                <a:lnTo>
                  <a:pt x="0" y="15"/>
                </a:lnTo>
                <a:lnTo>
                  <a:pt x="32" y="33"/>
                </a:lnTo>
                <a:lnTo>
                  <a:pt x="50"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0" name="Freeform 49"/>
          <p:cNvSpPr>
            <a:spLocks/>
          </p:cNvSpPr>
          <p:nvPr/>
        </p:nvSpPr>
        <p:spPr bwMode="auto">
          <a:xfrm>
            <a:off x="5244364" y="4970279"/>
            <a:ext cx="50015" cy="88541"/>
          </a:xfrm>
          <a:custGeom>
            <a:avLst/>
            <a:gdLst>
              <a:gd name="T0" fmla="*/ 51 w 61"/>
              <a:gd name="T1" fmla="*/ 0 h 108"/>
              <a:gd name="T2" fmla="*/ 58 w 61"/>
              <a:gd name="T3" fmla="*/ 0 h 108"/>
              <a:gd name="T4" fmla="*/ 61 w 61"/>
              <a:gd name="T5" fmla="*/ 95 h 108"/>
              <a:gd name="T6" fmla="*/ 61 w 61"/>
              <a:gd name="T7" fmla="*/ 108 h 108"/>
              <a:gd name="T8" fmla="*/ 53 w 61"/>
              <a:gd name="T9" fmla="*/ 98 h 108"/>
              <a:gd name="T10" fmla="*/ 0 w 61"/>
              <a:gd name="T11" fmla="*/ 18 h 108"/>
              <a:gd name="T12" fmla="*/ 3 w 61"/>
              <a:gd name="T13" fmla="*/ 15 h 108"/>
              <a:gd name="T14" fmla="*/ 5 w 61"/>
              <a:gd name="T15" fmla="*/ 12 h 108"/>
              <a:gd name="T16" fmla="*/ 38 w 61"/>
              <a:gd name="T17" fmla="*/ 30 h 108"/>
              <a:gd name="T18" fmla="*/ 35 w 61"/>
              <a:gd name="T19" fmla="*/ 38 h 108"/>
              <a:gd name="T20" fmla="*/ 15 w 61"/>
              <a:gd name="T21" fmla="*/ 28 h 108"/>
              <a:gd name="T22" fmla="*/ 53 w 61"/>
              <a:gd name="T23" fmla="*/ 83 h 108"/>
              <a:gd name="T24" fmla="*/ 51 w 61"/>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8">
                <a:moveTo>
                  <a:pt x="51" y="0"/>
                </a:moveTo>
                <a:lnTo>
                  <a:pt x="58" y="0"/>
                </a:lnTo>
                <a:lnTo>
                  <a:pt x="61" y="95"/>
                </a:lnTo>
                <a:lnTo>
                  <a:pt x="61" y="108"/>
                </a:lnTo>
                <a:lnTo>
                  <a:pt x="53" y="98"/>
                </a:lnTo>
                <a:lnTo>
                  <a:pt x="0" y="18"/>
                </a:lnTo>
                <a:lnTo>
                  <a:pt x="3" y="15"/>
                </a:lnTo>
                <a:lnTo>
                  <a:pt x="5" y="12"/>
                </a:lnTo>
                <a:lnTo>
                  <a:pt x="38" y="30"/>
                </a:lnTo>
                <a:lnTo>
                  <a:pt x="35" y="38"/>
                </a:lnTo>
                <a:lnTo>
                  <a:pt x="15" y="28"/>
                </a:lnTo>
                <a:lnTo>
                  <a:pt x="53" y="83"/>
                </a:lnTo>
                <a:lnTo>
                  <a:pt x="51"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1" name="Line 48"/>
          <p:cNvSpPr>
            <a:spLocks noChangeShapeType="1"/>
          </p:cNvSpPr>
          <p:nvPr/>
        </p:nvSpPr>
        <p:spPr bwMode="auto">
          <a:xfrm flipV="1">
            <a:off x="4855717" y="3216670"/>
            <a:ext cx="430460" cy="1393705"/>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43" name="Freeform 47"/>
          <p:cNvSpPr>
            <a:spLocks/>
          </p:cNvSpPr>
          <p:nvPr/>
        </p:nvSpPr>
        <p:spPr bwMode="auto">
          <a:xfrm>
            <a:off x="5246820" y="3206828"/>
            <a:ext cx="43456" cy="77884"/>
          </a:xfrm>
          <a:custGeom>
            <a:avLst/>
            <a:gdLst>
              <a:gd name="T0" fmla="*/ 53 w 53"/>
              <a:gd name="T1" fmla="*/ 0 h 95"/>
              <a:gd name="T2" fmla="*/ 50 w 53"/>
              <a:gd name="T3" fmla="*/ 95 h 95"/>
              <a:gd name="T4" fmla="*/ 32 w 53"/>
              <a:gd name="T5" fmla="*/ 62 h 95"/>
              <a:gd name="T6" fmla="*/ 0 w 53"/>
              <a:gd name="T7" fmla="*/ 80 h 95"/>
              <a:gd name="T8" fmla="*/ 53 w 53"/>
              <a:gd name="T9" fmla="*/ 0 h 95"/>
            </a:gdLst>
            <a:ahLst/>
            <a:cxnLst>
              <a:cxn ang="0">
                <a:pos x="T0" y="T1"/>
              </a:cxn>
              <a:cxn ang="0">
                <a:pos x="T2" y="T3"/>
              </a:cxn>
              <a:cxn ang="0">
                <a:pos x="T4" y="T5"/>
              </a:cxn>
              <a:cxn ang="0">
                <a:pos x="T6" y="T7"/>
              </a:cxn>
              <a:cxn ang="0">
                <a:pos x="T8" y="T9"/>
              </a:cxn>
            </a:cxnLst>
            <a:rect l="0" t="0" r="r" b="b"/>
            <a:pathLst>
              <a:path w="53" h="95">
                <a:moveTo>
                  <a:pt x="53" y="0"/>
                </a:moveTo>
                <a:lnTo>
                  <a:pt x="50" y="95"/>
                </a:lnTo>
                <a:lnTo>
                  <a:pt x="32" y="62"/>
                </a:lnTo>
                <a:lnTo>
                  <a:pt x="0" y="80"/>
                </a:lnTo>
                <a:lnTo>
                  <a:pt x="5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5" name="Freeform 46"/>
          <p:cNvSpPr>
            <a:spLocks/>
          </p:cNvSpPr>
          <p:nvPr/>
        </p:nvSpPr>
        <p:spPr bwMode="auto">
          <a:xfrm>
            <a:off x="5244364" y="3196174"/>
            <a:ext cx="50015" cy="91001"/>
          </a:xfrm>
          <a:custGeom>
            <a:avLst/>
            <a:gdLst>
              <a:gd name="T0" fmla="*/ 61 w 61"/>
              <a:gd name="T1" fmla="*/ 0 h 111"/>
              <a:gd name="T2" fmla="*/ 61 w 61"/>
              <a:gd name="T3" fmla="*/ 13 h 111"/>
              <a:gd name="T4" fmla="*/ 61 w 61"/>
              <a:gd name="T5" fmla="*/ 15 h 111"/>
              <a:gd name="T6" fmla="*/ 61 w 61"/>
              <a:gd name="T7" fmla="*/ 15 h 111"/>
              <a:gd name="T8" fmla="*/ 61 w 61"/>
              <a:gd name="T9" fmla="*/ 15 h 111"/>
              <a:gd name="T10" fmla="*/ 58 w 61"/>
              <a:gd name="T11" fmla="*/ 108 h 111"/>
              <a:gd name="T12" fmla="*/ 51 w 61"/>
              <a:gd name="T13" fmla="*/ 111 h 111"/>
              <a:gd name="T14" fmla="*/ 33 w 61"/>
              <a:gd name="T15" fmla="*/ 78 h 111"/>
              <a:gd name="T16" fmla="*/ 41 w 61"/>
              <a:gd name="T17" fmla="*/ 75 h 111"/>
              <a:gd name="T18" fmla="*/ 51 w 61"/>
              <a:gd name="T19" fmla="*/ 95 h 111"/>
              <a:gd name="T20" fmla="*/ 53 w 61"/>
              <a:gd name="T21" fmla="*/ 28 h 111"/>
              <a:gd name="T22" fmla="*/ 8 w 61"/>
              <a:gd name="T23" fmla="*/ 95 h 111"/>
              <a:gd name="T24" fmla="*/ 0 w 61"/>
              <a:gd name="T25" fmla="*/ 93 h 111"/>
              <a:gd name="T26" fmla="*/ 53 w 61"/>
              <a:gd name="T27" fmla="*/ 13 h 111"/>
              <a:gd name="T28" fmla="*/ 61 w 61"/>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11">
                <a:moveTo>
                  <a:pt x="61" y="0"/>
                </a:moveTo>
                <a:lnTo>
                  <a:pt x="61" y="13"/>
                </a:lnTo>
                <a:lnTo>
                  <a:pt x="61" y="15"/>
                </a:lnTo>
                <a:lnTo>
                  <a:pt x="58" y="108"/>
                </a:lnTo>
                <a:lnTo>
                  <a:pt x="51" y="111"/>
                </a:lnTo>
                <a:lnTo>
                  <a:pt x="33" y="78"/>
                </a:lnTo>
                <a:lnTo>
                  <a:pt x="41" y="75"/>
                </a:lnTo>
                <a:lnTo>
                  <a:pt x="51" y="95"/>
                </a:lnTo>
                <a:lnTo>
                  <a:pt x="53" y="28"/>
                </a:lnTo>
                <a:lnTo>
                  <a:pt x="8" y="95"/>
                </a:lnTo>
                <a:lnTo>
                  <a:pt x="0" y="93"/>
                </a:lnTo>
                <a:lnTo>
                  <a:pt x="53" y="13"/>
                </a:lnTo>
                <a:lnTo>
                  <a:pt x="61"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6" name="Line 45"/>
          <p:cNvSpPr>
            <a:spLocks noChangeShapeType="1"/>
          </p:cNvSpPr>
          <p:nvPr/>
        </p:nvSpPr>
        <p:spPr bwMode="auto">
          <a:xfrm>
            <a:off x="4855717" y="4610375"/>
            <a:ext cx="430460" cy="427949"/>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47" name="Freeform 44"/>
          <p:cNvSpPr>
            <a:spLocks/>
          </p:cNvSpPr>
          <p:nvPr/>
        </p:nvSpPr>
        <p:spPr bwMode="auto">
          <a:xfrm>
            <a:off x="5226322" y="4978473"/>
            <a:ext cx="68054" cy="68046"/>
          </a:xfrm>
          <a:custGeom>
            <a:avLst/>
            <a:gdLst>
              <a:gd name="T0" fmla="*/ 37 w 83"/>
              <a:gd name="T1" fmla="*/ 0 h 83"/>
              <a:gd name="T2" fmla="*/ 83 w 83"/>
              <a:gd name="T3" fmla="*/ 83 h 83"/>
              <a:gd name="T4" fmla="*/ 0 w 83"/>
              <a:gd name="T5" fmla="*/ 35 h 83"/>
              <a:gd name="T6" fmla="*/ 37 w 83"/>
              <a:gd name="T7" fmla="*/ 35 h 83"/>
              <a:gd name="T8" fmla="*/ 37 w 83"/>
              <a:gd name="T9" fmla="*/ 0 h 83"/>
            </a:gdLst>
            <a:ahLst/>
            <a:cxnLst>
              <a:cxn ang="0">
                <a:pos x="T0" y="T1"/>
              </a:cxn>
              <a:cxn ang="0">
                <a:pos x="T2" y="T3"/>
              </a:cxn>
              <a:cxn ang="0">
                <a:pos x="T4" y="T5"/>
              </a:cxn>
              <a:cxn ang="0">
                <a:pos x="T6" y="T7"/>
              </a:cxn>
              <a:cxn ang="0">
                <a:pos x="T8" y="T9"/>
              </a:cxn>
            </a:cxnLst>
            <a:rect l="0" t="0" r="r" b="b"/>
            <a:pathLst>
              <a:path w="83" h="83">
                <a:moveTo>
                  <a:pt x="37" y="0"/>
                </a:moveTo>
                <a:lnTo>
                  <a:pt x="83" y="83"/>
                </a:lnTo>
                <a:lnTo>
                  <a:pt x="0" y="35"/>
                </a:lnTo>
                <a:lnTo>
                  <a:pt x="37" y="35"/>
                </a:lnTo>
                <a:lnTo>
                  <a:pt x="37"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8" name="Freeform 43"/>
          <p:cNvSpPr>
            <a:spLocks/>
          </p:cNvSpPr>
          <p:nvPr/>
        </p:nvSpPr>
        <p:spPr bwMode="auto">
          <a:xfrm>
            <a:off x="5226326" y="4978477"/>
            <a:ext cx="72153" cy="72145"/>
          </a:xfrm>
          <a:custGeom>
            <a:avLst/>
            <a:gdLst>
              <a:gd name="T0" fmla="*/ 42 w 88"/>
              <a:gd name="T1" fmla="*/ 0 h 88"/>
              <a:gd name="T2" fmla="*/ 88 w 88"/>
              <a:gd name="T3" fmla="*/ 83 h 88"/>
              <a:gd name="T4" fmla="*/ 83 w 88"/>
              <a:gd name="T5" fmla="*/ 88 h 88"/>
              <a:gd name="T6" fmla="*/ 0 w 88"/>
              <a:gd name="T7" fmla="*/ 40 h 88"/>
              <a:gd name="T8" fmla="*/ 0 w 88"/>
              <a:gd name="T9" fmla="*/ 33 h 88"/>
              <a:gd name="T10" fmla="*/ 37 w 88"/>
              <a:gd name="T11" fmla="*/ 33 h 88"/>
              <a:gd name="T12" fmla="*/ 37 w 88"/>
              <a:gd name="T13" fmla="*/ 40 h 88"/>
              <a:gd name="T14" fmla="*/ 15 w 88"/>
              <a:gd name="T15" fmla="*/ 40 h 88"/>
              <a:gd name="T16" fmla="*/ 73 w 88"/>
              <a:gd name="T17" fmla="*/ 73 h 88"/>
              <a:gd name="T18" fmla="*/ 35 w 88"/>
              <a:gd name="T19" fmla="*/ 2 h 88"/>
              <a:gd name="T20" fmla="*/ 42 w 88"/>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42" y="0"/>
                </a:moveTo>
                <a:lnTo>
                  <a:pt x="88" y="83"/>
                </a:lnTo>
                <a:lnTo>
                  <a:pt x="83" y="88"/>
                </a:lnTo>
                <a:lnTo>
                  <a:pt x="0" y="40"/>
                </a:lnTo>
                <a:lnTo>
                  <a:pt x="0" y="33"/>
                </a:lnTo>
                <a:lnTo>
                  <a:pt x="37" y="33"/>
                </a:lnTo>
                <a:lnTo>
                  <a:pt x="37" y="40"/>
                </a:lnTo>
                <a:lnTo>
                  <a:pt x="15" y="40"/>
                </a:lnTo>
                <a:lnTo>
                  <a:pt x="73" y="73"/>
                </a:lnTo>
                <a:lnTo>
                  <a:pt x="35" y="2"/>
                </a:lnTo>
                <a:lnTo>
                  <a:pt x="42"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49" name="Line 42"/>
          <p:cNvSpPr>
            <a:spLocks noChangeShapeType="1"/>
          </p:cNvSpPr>
          <p:nvPr/>
        </p:nvSpPr>
        <p:spPr bwMode="auto">
          <a:xfrm>
            <a:off x="5717457" y="3216670"/>
            <a:ext cx="430460" cy="429589"/>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50" name="Freeform 41"/>
          <p:cNvSpPr>
            <a:spLocks/>
          </p:cNvSpPr>
          <p:nvPr/>
        </p:nvSpPr>
        <p:spPr bwMode="auto">
          <a:xfrm>
            <a:off x="6088061" y="3584768"/>
            <a:ext cx="68054" cy="68046"/>
          </a:xfrm>
          <a:custGeom>
            <a:avLst/>
            <a:gdLst>
              <a:gd name="T0" fmla="*/ 37 w 83"/>
              <a:gd name="T1" fmla="*/ 0 h 83"/>
              <a:gd name="T2" fmla="*/ 83 w 83"/>
              <a:gd name="T3" fmla="*/ 83 h 83"/>
              <a:gd name="T4" fmla="*/ 0 w 83"/>
              <a:gd name="T5" fmla="*/ 38 h 83"/>
              <a:gd name="T6" fmla="*/ 37 w 83"/>
              <a:gd name="T7" fmla="*/ 38 h 83"/>
              <a:gd name="T8" fmla="*/ 37 w 83"/>
              <a:gd name="T9" fmla="*/ 0 h 83"/>
            </a:gdLst>
            <a:ahLst/>
            <a:cxnLst>
              <a:cxn ang="0">
                <a:pos x="T0" y="T1"/>
              </a:cxn>
              <a:cxn ang="0">
                <a:pos x="T2" y="T3"/>
              </a:cxn>
              <a:cxn ang="0">
                <a:pos x="T4" y="T5"/>
              </a:cxn>
              <a:cxn ang="0">
                <a:pos x="T6" y="T7"/>
              </a:cxn>
              <a:cxn ang="0">
                <a:pos x="T8" y="T9"/>
              </a:cxn>
            </a:cxnLst>
            <a:rect l="0" t="0" r="r" b="b"/>
            <a:pathLst>
              <a:path w="83" h="83">
                <a:moveTo>
                  <a:pt x="37" y="0"/>
                </a:moveTo>
                <a:lnTo>
                  <a:pt x="83" y="83"/>
                </a:lnTo>
                <a:lnTo>
                  <a:pt x="0" y="38"/>
                </a:lnTo>
                <a:lnTo>
                  <a:pt x="37" y="38"/>
                </a:lnTo>
                <a:lnTo>
                  <a:pt x="37"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1" name="Freeform 40"/>
          <p:cNvSpPr>
            <a:spLocks/>
          </p:cNvSpPr>
          <p:nvPr/>
        </p:nvSpPr>
        <p:spPr bwMode="auto">
          <a:xfrm>
            <a:off x="6088065" y="3584768"/>
            <a:ext cx="76253" cy="76244"/>
          </a:xfrm>
          <a:custGeom>
            <a:avLst/>
            <a:gdLst>
              <a:gd name="T0" fmla="*/ 42 w 93"/>
              <a:gd name="T1" fmla="*/ 0 h 93"/>
              <a:gd name="T2" fmla="*/ 88 w 93"/>
              <a:gd name="T3" fmla="*/ 83 h 93"/>
              <a:gd name="T4" fmla="*/ 93 w 93"/>
              <a:gd name="T5" fmla="*/ 93 h 93"/>
              <a:gd name="T6" fmla="*/ 83 w 93"/>
              <a:gd name="T7" fmla="*/ 88 h 93"/>
              <a:gd name="T8" fmla="*/ 0 w 93"/>
              <a:gd name="T9" fmla="*/ 43 h 93"/>
              <a:gd name="T10" fmla="*/ 0 w 93"/>
              <a:gd name="T11" fmla="*/ 35 h 93"/>
              <a:gd name="T12" fmla="*/ 37 w 93"/>
              <a:gd name="T13" fmla="*/ 35 h 93"/>
              <a:gd name="T14" fmla="*/ 37 w 93"/>
              <a:gd name="T15" fmla="*/ 43 h 93"/>
              <a:gd name="T16" fmla="*/ 17 w 93"/>
              <a:gd name="T17" fmla="*/ 43 h 93"/>
              <a:gd name="T18" fmla="*/ 75 w 93"/>
              <a:gd name="T19" fmla="*/ 75 h 93"/>
              <a:gd name="T20" fmla="*/ 35 w 93"/>
              <a:gd name="T21" fmla="*/ 3 h 93"/>
              <a:gd name="T22" fmla="*/ 42 w 93"/>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3">
                <a:moveTo>
                  <a:pt x="42" y="0"/>
                </a:moveTo>
                <a:lnTo>
                  <a:pt x="88" y="83"/>
                </a:lnTo>
                <a:lnTo>
                  <a:pt x="93" y="93"/>
                </a:lnTo>
                <a:lnTo>
                  <a:pt x="83" y="88"/>
                </a:lnTo>
                <a:lnTo>
                  <a:pt x="0" y="43"/>
                </a:lnTo>
                <a:lnTo>
                  <a:pt x="0" y="35"/>
                </a:lnTo>
                <a:lnTo>
                  <a:pt x="37" y="35"/>
                </a:lnTo>
                <a:lnTo>
                  <a:pt x="37" y="43"/>
                </a:lnTo>
                <a:lnTo>
                  <a:pt x="17" y="43"/>
                </a:lnTo>
                <a:lnTo>
                  <a:pt x="75" y="75"/>
                </a:lnTo>
                <a:lnTo>
                  <a:pt x="35" y="3"/>
                </a:lnTo>
                <a:lnTo>
                  <a:pt x="42"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2" name="Line 39"/>
          <p:cNvSpPr>
            <a:spLocks noChangeShapeType="1"/>
          </p:cNvSpPr>
          <p:nvPr/>
        </p:nvSpPr>
        <p:spPr bwMode="auto">
          <a:xfrm flipV="1">
            <a:off x="5717457" y="4610375"/>
            <a:ext cx="430460" cy="427949"/>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53" name="Freeform 38"/>
          <p:cNvSpPr>
            <a:spLocks/>
          </p:cNvSpPr>
          <p:nvPr/>
        </p:nvSpPr>
        <p:spPr bwMode="auto">
          <a:xfrm>
            <a:off x="6088061" y="4602172"/>
            <a:ext cx="68054" cy="68046"/>
          </a:xfrm>
          <a:custGeom>
            <a:avLst/>
            <a:gdLst>
              <a:gd name="T0" fmla="*/ 83 w 83"/>
              <a:gd name="T1" fmla="*/ 0 h 83"/>
              <a:gd name="T2" fmla="*/ 37 w 83"/>
              <a:gd name="T3" fmla="*/ 83 h 83"/>
              <a:gd name="T4" fmla="*/ 37 w 83"/>
              <a:gd name="T5" fmla="*/ 45 h 83"/>
              <a:gd name="T6" fmla="*/ 0 w 83"/>
              <a:gd name="T7" fmla="*/ 45 h 83"/>
              <a:gd name="T8" fmla="*/ 83 w 83"/>
              <a:gd name="T9" fmla="*/ 0 h 83"/>
            </a:gdLst>
            <a:ahLst/>
            <a:cxnLst>
              <a:cxn ang="0">
                <a:pos x="T0" y="T1"/>
              </a:cxn>
              <a:cxn ang="0">
                <a:pos x="T2" y="T3"/>
              </a:cxn>
              <a:cxn ang="0">
                <a:pos x="T4" y="T5"/>
              </a:cxn>
              <a:cxn ang="0">
                <a:pos x="T6" y="T7"/>
              </a:cxn>
              <a:cxn ang="0">
                <a:pos x="T8" y="T9"/>
              </a:cxn>
            </a:cxnLst>
            <a:rect l="0" t="0" r="r" b="b"/>
            <a:pathLst>
              <a:path w="83" h="83">
                <a:moveTo>
                  <a:pt x="83" y="0"/>
                </a:moveTo>
                <a:lnTo>
                  <a:pt x="37" y="83"/>
                </a:lnTo>
                <a:lnTo>
                  <a:pt x="37" y="45"/>
                </a:lnTo>
                <a:lnTo>
                  <a:pt x="0" y="45"/>
                </a:lnTo>
                <a:lnTo>
                  <a:pt x="8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4" name="Freeform 37"/>
          <p:cNvSpPr>
            <a:spLocks/>
          </p:cNvSpPr>
          <p:nvPr/>
        </p:nvSpPr>
        <p:spPr bwMode="auto">
          <a:xfrm>
            <a:off x="6088065" y="4593974"/>
            <a:ext cx="76253" cy="77884"/>
          </a:xfrm>
          <a:custGeom>
            <a:avLst/>
            <a:gdLst>
              <a:gd name="T0" fmla="*/ 93 w 93"/>
              <a:gd name="T1" fmla="*/ 0 h 95"/>
              <a:gd name="T2" fmla="*/ 88 w 93"/>
              <a:gd name="T3" fmla="*/ 13 h 95"/>
              <a:gd name="T4" fmla="*/ 42 w 93"/>
              <a:gd name="T5" fmla="*/ 95 h 95"/>
              <a:gd name="T6" fmla="*/ 35 w 93"/>
              <a:gd name="T7" fmla="*/ 93 h 95"/>
              <a:gd name="T8" fmla="*/ 35 w 93"/>
              <a:gd name="T9" fmla="*/ 58 h 95"/>
              <a:gd name="T10" fmla="*/ 42 w 93"/>
              <a:gd name="T11" fmla="*/ 58 h 95"/>
              <a:gd name="T12" fmla="*/ 42 w 93"/>
              <a:gd name="T13" fmla="*/ 78 h 95"/>
              <a:gd name="T14" fmla="*/ 75 w 93"/>
              <a:gd name="T15" fmla="*/ 20 h 95"/>
              <a:gd name="T16" fmla="*/ 2 w 93"/>
              <a:gd name="T17" fmla="*/ 60 h 95"/>
              <a:gd name="T18" fmla="*/ 0 w 93"/>
              <a:gd name="T19" fmla="*/ 53 h 95"/>
              <a:gd name="T20" fmla="*/ 83 w 93"/>
              <a:gd name="T21" fmla="*/ 8 h 95"/>
              <a:gd name="T22" fmla="*/ 93 w 93"/>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95">
                <a:moveTo>
                  <a:pt x="93" y="0"/>
                </a:moveTo>
                <a:lnTo>
                  <a:pt x="88" y="13"/>
                </a:lnTo>
                <a:lnTo>
                  <a:pt x="42" y="95"/>
                </a:lnTo>
                <a:lnTo>
                  <a:pt x="35" y="93"/>
                </a:lnTo>
                <a:lnTo>
                  <a:pt x="35" y="58"/>
                </a:lnTo>
                <a:lnTo>
                  <a:pt x="42" y="58"/>
                </a:lnTo>
                <a:lnTo>
                  <a:pt x="42" y="78"/>
                </a:lnTo>
                <a:lnTo>
                  <a:pt x="75" y="20"/>
                </a:lnTo>
                <a:lnTo>
                  <a:pt x="2" y="60"/>
                </a:lnTo>
                <a:lnTo>
                  <a:pt x="0" y="53"/>
                </a:lnTo>
                <a:lnTo>
                  <a:pt x="83" y="8"/>
                </a:lnTo>
                <a:lnTo>
                  <a:pt x="9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5" name="Line 36"/>
          <p:cNvSpPr>
            <a:spLocks noChangeShapeType="1"/>
          </p:cNvSpPr>
          <p:nvPr/>
        </p:nvSpPr>
        <p:spPr bwMode="auto">
          <a:xfrm>
            <a:off x="5717457" y="3216670"/>
            <a:ext cx="430460" cy="1393705"/>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56" name="Freeform 35"/>
          <p:cNvSpPr>
            <a:spLocks/>
          </p:cNvSpPr>
          <p:nvPr/>
        </p:nvSpPr>
        <p:spPr bwMode="auto">
          <a:xfrm>
            <a:off x="6108560" y="4542328"/>
            <a:ext cx="43456" cy="78703"/>
          </a:xfrm>
          <a:custGeom>
            <a:avLst/>
            <a:gdLst>
              <a:gd name="T0" fmla="*/ 50 w 53"/>
              <a:gd name="T1" fmla="*/ 0 h 96"/>
              <a:gd name="T2" fmla="*/ 53 w 53"/>
              <a:gd name="T3" fmla="*/ 96 h 96"/>
              <a:gd name="T4" fmla="*/ 0 w 53"/>
              <a:gd name="T5" fmla="*/ 15 h 96"/>
              <a:gd name="T6" fmla="*/ 33 w 53"/>
              <a:gd name="T7" fmla="*/ 33 h 96"/>
              <a:gd name="T8" fmla="*/ 50 w 53"/>
              <a:gd name="T9" fmla="*/ 0 h 96"/>
            </a:gdLst>
            <a:ahLst/>
            <a:cxnLst>
              <a:cxn ang="0">
                <a:pos x="T0" y="T1"/>
              </a:cxn>
              <a:cxn ang="0">
                <a:pos x="T2" y="T3"/>
              </a:cxn>
              <a:cxn ang="0">
                <a:pos x="T4" y="T5"/>
              </a:cxn>
              <a:cxn ang="0">
                <a:pos x="T6" y="T7"/>
              </a:cxn>
              <a:cxn ang="0">
                <a:pos x="T8" y="T9"/>
              </a:cxn>
            </a:cxnLst>
            <a:rect l="0" t="0" r="r" b="b"/>
            <a:pathLst>
              <a:path w="53" h="96">
                <a:moveTo>
                  <a:pt x="50" y="0"/>
                </a:moveTo>
                <a:lnTo>
                  <a:pt x="53" y="96"/>
                </a:lnTo>
                <a:lnTo>
                  <a:pt x="0" y="15"/>
                </a:lnTo>
                <a:lnTo>
                  <a:pt x="33" y="33"/>
                </a:lnTo>
                <a:lnTo>
                  <a:pt x="50"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7" name="Freeform 34"/>
          <p:cNvSpPr>
            <a:spLocks/>
          </p:cNvSpPr>
          <p:nvPr/>
        </p:nvSpPr>
        <p:spPr bwMode="auto">
          <a:xfrm>
            <a:off x="6106103" y="4542329"/>
            <a:ext cx="50015" cy="88541"/>
          </a:xfrm>
          <a:custGeom>
            <a:avLst/>
            <a:gdLst>
              <a:gd name="T0" fmla="*/ 51 w 61"/>
              <a:gd name="T1" fmla="*/ 0 h 108"/>
              <a:gd name="T2" fmla="*/ 58 w 61"/>
              <a:gd name="T3" fmla="*/ 0 h 108"/>
              <a:gd name="T4" fmla="*/ 61 w 61"/>
              <a:gd name="T5" fmla="*/ 96 h 108"/>
              <a:gd name="T6" fmla="*/ 61 w 61"/>
              <a:gd name="T7" fmla="*/ 108 h 108"/>
              <a:gd name="T8" fmla="*/ 53 w 61"/>
              <a:gd name="T9" fmla="*/ 98 h 108"/>
              <a:gd name="T10" fmla="*/ 0 w 61"/>
              <a:gd name="T11" fmla="*/ 18 h 108"/>
              <a:gd name="T12" fmla="*/ 3 w 61"/>
              <a:gd name="T13" fmla="*/ 15 h 108"/>
              <a:gd name="T14" fmla="*/ 3 w 61"/>
              <a:gd name="T15" fmla="*/ 15 h 108"/>
              <a:gd name="T16" fmla="*/ 5 w 61"/>
              <a:gd name="T17" fmla="*/ 13 h 108"/>
              <a:gd name="T18" fmla="*/ 38 w 61"/>
              <a:gd name="T19" fmla="*/ 31 h 108"/>
              <a:gd name="T20" fmla="*/ 36 w 61"/>
              <a:gd name="T21" fmla="*/ 38 h 108"/>
              <a:gd name="T22" fmla="*/ 15 w 61"/>
              <a:gd name="T23" fmla="*/ 28 h 108"/>
              <a:gd name="T24" fmla="*/ 53 w 61"/>
              <a:gd name="T25" fmla="*/ 83 h 108"/>
              <a:gd name="T26" fmla="*/ 51 w 61"/>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8">
                <a:moveTo>
                  <a:pt x="51" y="0"/>
                </a:moveTo>
                <a:lnTo>
                  <a:pt x="58" y="0"/>
                </a:lnTo>
                <a:lnTo>
                  <a:pt x="61" y="96"/>
                </a:lnTo>
                <a:lnTo>
                  <a:pt x="61" y="108"/>
                </a:lnTo>
                <a:lnTo>
                  <a:pt x="53" y="98"/>
                </a:lnTo>
                <a:lnTo>
                  <a:pt x="0" y="18"/>
                </a:lnTo>
                <a:lnTo>
                  <a:pt x="3" y="15"/>
                </a:lnTo>
                <a:lnTo>
                  <a:pt x="5" y="13"/>
                </a:lnTo>
                <a:lnTo>
                  <a:pt x="38" y="31"/>
                </a:lnTo>
                <a:lnTo>
                  <a:pt x="36" y="38"/>
                </a:lnTo>
                <a:lnTo>
                  <a:pt x="15" y="28"/>
                </a:lnTo>
                <a:lnTo>
                  <a:pt x="53" y="83"/>
                </a:lnTo>
                <a:lnTo>
                  <a:pt x="51"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58" name="Line 33"/>
          <p:cNvSpPr>
            <a:spLocks noChangeShapeType="1"/>
          </p:cNvSpPr>
          <p:nvPr/>
        </p:nvSpPr>
        <p:spPr bwMode="auto">
          <a:xfrm flipV="1">
            <a:off x="5717457" y="3646255"/>
            <a:ext cx="430460" cy="1392066"/>
          </a:xfrm>
          <a:prstGeom prst="line">
            <a:avLst/>
          </a:prstGeom>
          <a:noFill/>
          <a:ln w="825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59" name="Freeform 32"/>
          <p:cNvSpPr>
            <a:spLocks/>
          </p:cNvSpPr>
          <p:nvPr/>
        </p:nvSpPr>
        <p:spPr bwMode="auto">
          <a:xfrm>
            <a:off x="6108560" y="3636417"/>
            <a:ext cx="43456" cy="77884"/>
          </a:xfrm>
          <a:custGeom>
            <a:avLst/>
            <a:gdLst>
              <a:gd name="T0" fmla="*/ 53 w 53"/>
              <a:gd name="T1" fmla="*/ 0 h 95"/>
              <a:gd name="T2" fmla="*/ 50 w 53"/>
              <a:gd name="T3" fmla="*/ 95 h 95"/>
              <a:gd name="T4" fmla="*/ 33 w 53"/>
              <a:gd name="T5" fmla="*/ 62 h 95"/>
              <a:gd name="T6" fmla="*/ 0 w 53"/>
              <a:gd name="T7" fmla="*/ 80 h 95"/>
              <a:gd name="T8" fmla="*/ 53 w 53"/>
              <a:gd name="T9" fmla="*/ 0 h 95"/>
            </a:gdLst>
            <a:ahLst/>
            <a:cxnLst>
              <a:cxn ang="0">
                <a:pos x="T0" y="T1"/>
              </a:cxn>
              <a:cxn ang="0">
                <a:pos x="T2" y="T3"/>
              </a:cxn>
              <a:cxn ang="0">
                <a:pos x="T4" y="T5"/>
              </a:cxn>
              <a:cxn ang="0">
                <a:pos x="T6" y="T7"/>
              </a:cxn>
              <a:cxn ang="0">
                <a:pos x="T8" y="T9"/>
              </a:cxn>
            </a:cxnLst>
            <a:rect l="0" t="0" r="r" b="b"/>
            <a:pathLst>
              <a:path w="53" h="95">
                <a:moveTo>
                  <a:pt x="53" y="0"/>
                </a:moveTo>
                <a:lnTo>
                  <a:pt x="50" y="95"/>
                </a:lnTo>
                <a:lnTo>
                  <a:pt x="33" y="62"/>
                </a:lnTo>
                <a:lnTo>
                  <a:pt x="0" y="80"/>
                </a:lnTo>
                <a:lnTo>
                  <a:pt x="53"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0" name="Freeform 31"/>
          <p:cNvSpPr>
            <a:spLocks/>
          </p:cNvSpPr>
          <p:nvPr/>
        </p:nvSpPr>
        <p:spPr bwMode="auto">
          <a:xfrm>
            <a:off x="6106103" y="3625763"/>
            <a:ext cx="50015" cy="91001"/>
          </a:xfrm>
          <a:custGeom>
            <a:avLst/>
            <a:gdLst>
              <a:gd name="T0" fmla="*/ 61 w 61"/>
              <a:gd name="T1" fmla="*/ 0 h 111"/>
              <a:gd name="T2" fmla="*/ 61 w 61"/>
              <a:gd name="T3" fmla="*/ 13 h 111"/>
              <a:gd name="T4" fmla="*/ 61 w 61"/>
              <a:gd name="T5" fmla="*/ 15 h 111"/>
              <a:gd name="T6" fmla="*/ 61 w 61"/>
              <a:gd name="T7" fmla="*/ 15 h 111"/>
              <a:gd name="T8" fmla="*/ 61 w 61"/>
              <a:gd name="T9" fmla="*/ 15 h 111"/>
              <a:gd name="T10" fmla="*/ 58 w 61"/>
              <a:gd name="T11" fmla="*/ 108 h 111"/>
              <a:gd name="T12" fmla="*/ 51 w 61"/>
              <a:gd name="T13" fmla="*/ 111 h 111"/>
              <a:gd name="T14" fmla="*/ 33 w 61"/>
              <a:gd name="T15" fmla="*/ 78 h 111"/>
              <a:gd name="T16" fmla="*/ 41 w 61"/>
              <a:gd name="T17" fmla="*/ 75 h 111"/>
              <a:gd name="T18" fmla="*/ 51 w 61"/>
              <a:gd name="T19" fmla="*/ 95 h 111"/>
              <a:gd name="T20" fmla="*/ 53 w 61"/>
              <a:gd name="T21" fmla="*/ 28 h 111"/>
              <a:gd name="T22" fmla="*/ 8 w 61"/>
              <a:gd name="T23" fmla="*/ 95 h 111"/>
              <a:gd name="T24" fmla="*/ 0 w 61"/>
              <a:gd name="T25" fmla="*/ 93 h 111"/>
              <a:gd name="T26" fmla="*/ 53 w 61"/>
              <a:gd name="T27" fmla="*/ 13 h 111"/>
              <a:gd name="T28" fmla="*/ 61 w 61"/>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11">
                <a:moveTo>
                  <a:pt x="61" y="0"/>
                </a:moveTo>
                <a:lnTo>
                  <a:pt x="61" y="13"/>
                </a:lnTo>
                <a:lnTo>
                  <a:pt x="61" y="15"/>
                </a:lnTo>
                <a:lnTo>
                  <a:pt x="58" y="108"/>
                </a:lnTo>
                <a:lnTo>
                  <a:pt x="51" y="111"/>
                </a:lnTo>
                <a:lnTo>
                  <a:pt x="33" y="78"/>
                </a:lnTo>
                <a:lnTo>
                  <a:pt x="41" y="75"/>
                </a:lnTo>
                <a:lnTo>
                  <a:pt x="51" y="95"/>
                </a:lnTo>
                <a:lnTo>
                  <a:pt x="53" y="28"/>
                </a:lnTo>
                <a:lnTo>
                  <a:pt x="8" y="95"/>
                </a:lnTo>
                <a:lnTo>
                  <a:pt x="0" y="93"/>
                </a:lnTo>
                <a:lnTo>
                  <a:pt x="53" y="13"/>
                </a:lnTo>
                <a:lnTo>
                  <a:pt x="61"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1" name="Freeform 30"/>
          <p:cNvSpPr>
            <a:spLocks noEditPoints="1"/>
          </p:cNvSpPr>
          <p:nvPr/>
        </p:nvSpPr>
        <p:spPr bwMode="auto">
          <a:xfrm>
            <a:off x="4845881" y="4175043"/>
            <a:ext cx="394383" cy="445986"/>
          </a:xfrm>
          <a:custGeom>
            <a:avLst/>
            <a:gdLst>
              <a:gd name="T0" fmla="*/ 45 w 481"/>
              <a:gd name="T1" fmla="*/ 469 h 544"/>
              <a:gd name="T2" fmla="*/ 70 w 481"/>
              <a:gd name="T3" fmla="*/ 491 h 544"/>
              <a:gd name="T4" fmla="*/ 25 w 481"/>
              <a:gd name="T5" fmla="*/ 544 h 544"/>
              <a:gd name="T6" fmla="*/ 0 w 481"/>
              <a:gd name="T7" fmla="*/ 521 h 544"/>
              <a:gd name="T8" fmla="*/ 45 w 481"/>
              <a:gd name="T9" fmla="*/ 469 h 544"/>
              <a:gd name="T10" fmla="*/ 113 w 481"/>
              <a:gd name="T11" fmla="*/ 391 h 544"/>
              <a:gd name="T12" fmla="*/ 138 w 481"/>
              <a:gd name="T13" fmla="*/ 413 h 544"/>
              <a:gd name="T14" fmla="*/ 93 w 481"/>
              <a:gd name="T15" fmla="*/ 463 h 544"/>
              <a:gd name="T16" fmla="*/ 68 w 481"/>
              <a:gd name="T17" fmla="*/ 441 h 544"/>
              <a:gd name="T18" fmla="*/ 113 w 481"/>
              <a:gd name="T19" fmla="*/ 391 h 544"/>
              <a:gd name="T20" fmla="*/ 181 w 481"/>
              <a:gd name="T21" fmla="*/ 313 h 544"/>
              <a:gd name="T22" fmla="*/ 206 w 481"/>
              <a:gd name="T23" fmla="*/ 336 h 544"/>
              <a:gd name="T24" fmla="*/ 161 w 481"/>
              <a:gd name="T25" fmla="*/ 386 h 544"/>
              <a:gd name="T26" fmla="*/ 136 w 481"/>
              <a:gd name="T27" fmla="*/ 363 h 544"/>
              <a:gd name="T28" fmla="*/ 181 w 481"/>
              <a:gd name="T29" fmla="*/ 313 h 544"/>
              <a:gd name="T30" fmla="*/ 249 w 481"/>
              <a:gd name="T31" fmla="*/ 233 h 544"/>
              <a:gd name="T32" fmla="*/ 274 w 481"/>
              <a:gd name="T33" fmla="*/ 255 h 544"/>
              <a:gd name="T34" fmla="*/ 229 w 481"/>
              <a:gd name="T35" fmla="*/ 308 h 544"/>
              <a:gd name="T36" fmla="*/ 204 w 481"/>
              <a:gd name="T37" fmla="*/ 285 h 544"/>
              <a:gd name="T38" fmla="*/ 249 w 481"/>
              <a:gd name="T39" fmla="*/ 233 h 544"/>
              <a:gd name="T40" fmla="*/ 320 w 481"/>
              <a:gd name="T41" fmla="*/ 155 h 544"/>
              <a:gd name="T42" fmla="*/ 345 w 481"/>
              <a:gd name="T43" fmla="*/ 178 h 544"/>
              <a:gd name="T44" fmla="*/ 297 w 481"/>
              <a:gd name="T45" fmla="*/ 230 h 544"/>
              <a:gd name="T46" fmla="*/ 272 w 481"/>
              <a:gd name="T47" fmla="*/ 208 h 544"/>
              <a:gd name="T48" fmla="*/ 320 w 481"/>
              <a:gd name="T49" fmla="*/ 155 h 544"/>
              <a:gd name="T50" fmla="*/ 388 w 481"/>
              <a:gd name="T51" fmla="*/ 77 h 544"/>
              <a:gd name="T52" fmla="*/ 413 w 481"/>
              <a:gd name="T53" fmla="*/ 100 h 544"/>
              <a:gd name="T54" fmla="*/ 368 w 481"/>
              <a:gd name="T55" fmla="*/ 153 h 544"/>
              <a:gd name="T56" fmla="*/ 343 w 481"/>
              <a:gd name="T57" fmla="*/ 130 h 544"/>
              <a:gd name="T58" fmla="*/ 388 w 481"/>
              <a:gd name="T59" fmla="*/ 77 h 544"/>
              <a:gd name="T60" fmla="*/ 456 w 481"/>
              <a:gd name="T61" fmla="*/ 0 h 544"/>
              <a:gd name="T62" fmla="*/ 481 w 481"/>
              <a:gd name="T63" fmla="*/ 22 h 544"/>
              <a:gd name="T64" fmla="*/ 436 w 481"/>
              <a:gd name="T65" fmla="*/ 75 h 544"/>
              <a:gd name="T66" fmla="*/ 411 w 481"/>
              <a:gd name="T67" fmla="*/ 52 h 544"/>
              <a:gd name="T68" fmla="*/ 456 w 481"/>
              <a:gd name="T6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1" h="544">
                <a:moveTo>
                  <a:pt x="45" y="469"/>
                </a:moveTo>
                <a:lnTo>
                  <a:pt x="70" y="491"/>
                </a:lnTo>
                <a:lnTo>
                  <a:pt x="25" y="544"/>
                </a:lnTo>
                <a:lnTo>
                  <a:pt x="0" y="521"/>
                </a:lnTo>
                <a:lnTo>
                  <a:pt x="45" y="469"/>
                </a:lnTo>
                <a:close/>
                <a:moveTo>
                  <a:pt x="113" y="391"/>
                </a:moveTo>
                <a:lnTo>
                  <a:pt x="138" y="413"/>
                </a:lnTo>
                <a:lnTo>
                  <a:pt x="93" y="463"/>
                </a:lnTo>
                <a:lnTo>
                  <a:pt x="68" y="441"/>
                </a:lnTo>
                <a:lnTo>
                  <a:pt x="113" y="391"/>
                </a:lnTo>
                <a:close/>
                <a:moveTo>
                  <a:pt x="181" y="313"/>
                </a:moveTo>
                <a:lnTo>
                  <a:pt x="206" y="336"/>
                </a:lnTo>
                <a:lnTo>
                  <a:pt x="161" y="386"/>
                </a:lnTo>
                <a:lnTo>
                  <a:pt x="136" y="363"/>
                </a:lnTo>
                <a:lnTo>
                  <a:pt x="181" y="313"/>
                </a:lnTo>
                <a:close/>
                <a:moveTo>
                  <a:pt x="249" y="233"/>
                </a:moveTo>
                <a:lnTo>
                  <a:pt x="274" y="255"/>
                </a:lnTo>
                <a:lnTo>
                  <a:pt x="229" y="308"/>
                </a:lnTo>
                <a:lnTo>
                  <a:pt x="204" y="285"/>
                </a:lnTo>
                <a:lnTo>
                  <a:pt x="249" y="233"/>
                </a:lnTo>
                <a:close/>
                <a:moveTo>
                  <a:pt x="320" y="155"/>
                </a:moveTo>
                <a:lnTo>
                  <a:pt x="345" y="178"/>
                </a:lnTo>
                <a:lnTo>
                  <a:pt x="297" y="230"/>
                </a:lnTo>
                <a:lnTo>
                  <a:pt x="272" y="208"/>
                </a:lnTo>
                <a:lnTo>
                  <a:pt x="320" y="155"/>
                </a:lnTo>
                <a:close/>
                <a:moveTo>
                  <a:pt x="388" y="77"/>
                </a:moveTo>
                <a:lnTo>
                  <a:pt x="413" y="100"/>
                </a:lnTo>
                <a:lnTo>
                  <a:pt x="368" y="153"/>
                </a:lnTo>
                <a:lnTo>
                  <a:pt x="343" y="130"/>
                </a:lnTo>
                <a:lnTo>
                  <a:pt x="388" y="77"/>
                </a:lnTo>
                <a:close/>
                <a:moveTo>
                  <a:pt x="456" y="0"/>
                </a:moveTo>
                <a:lnTo>
                  <a:pt x="481" y="22"/>
                </a:lnTo>
                <a:lnTo>
                  <a:pt x="436" y="75"/>
                </a:lnTo>
                <a:lnTo>
                  <a:pt x="411" y="52"/>
                </a:lnTo>
                <a:lnTo>
                  <a:pt x="456"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2" name="Freeform 29"/>
          <p:cNvSpPr>
            <a:spLocks/>
          </p:cNvSpPr>
          <p:nvPr/>
        </p:nvSpPr>
        <p:spPr bwMode="auto">
          <a:xfrm>
            <a:off x="5169747" y="4154551"/>
            <a:ext cx="86912" cy="91821"/>
          </a:xfrm>
          <a:custGeom>
            <a:avLst/>
            <a:gdLst>
              <a:gd name="T0" fmla="*/ 106 w 106"/>
              <a:gd name="T1" fmla="*/ 0 h 112"/>
              <a:gd name="T2" fmla="*/ 53 w 106"/>
              <a:gd name="T3" fmla="*/ 112 h 112"/>
              <a:gd name="T4" fmla="*/ 51 w 106"/>
              <a:gd name="T5" fmla="*/ 65 h 112"/>
              <a:gd name="T6" fmla="*/ 0 w 106"/>
              <a:gd name="T7" fmla="*/ 67 h 112"/>
              <a:gd name="T8" fmla="*/ 106 w 106"/>
              <a:gd name="T9" fmla="*/ 0 h 112"/>
            </a:gdLst>
            <a:ahLst/>
            <a:cxnLst>
              <a:cxn ang="0">
                <a:pos x="T0" y="T1"/>
              </a:cxn>
              <a:cxn ang="0">
                <a:pos x="T2" y="T3"/>
              </a:cxn>
              <a:cxn ang="0">
                <a:pos x="T4" y="T5"/>
              </a:cxn>
              <a:cxn ang="0">
                <a:pos x="T6" y="T7"/>
              </a:cxn>
              <a:cxn ang="0">
                <a:pos x="T8" y="T9"/>
              </a:cxn>
            </a:cxnLst>
            <a:rect l="0" t="0" r="r" b="b"/>
            <a:pathLst>
              <a:path w="106" h="112">
                <a:moveTo>
                  <a:pt x="106" y="0"/>
                </a:moveTo>
                <a:lnTo>
                  <a:pt x="53" y="112"/>
                </a:lnTo>
                <a:lnTo>
                  <a:pt x="51" y="65"/>
                </a:lnTo>
                <a:lnTo>
                  <a:pt x="0" y="67"/>
                </a:lnTo>
                <a:lnTo>
                  <a:pt x="106"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3" name="Freeform 28"/>
          <p:cNvSpPr>
            <a:spLocks/>
          </p:cNvSpPr>
          <p:nvPr/>
        </p:nvSpPr>
        <p:spPr bwMode="auto">
          <a:xfrm>
            <a:off x="5168111" y="4143889"/>
            <a:ext cx="99211" cy="104938"/>
          </a:xfrm>
          <a:custGeom>
            <a:avLst/>
            <a:gdLst>
              <a:gd name="T0" fmla="*/ 121 w 121"/>
              <a:gd name="T1" fmla="*/ 0 h 128"/>
              <a:gd name="T2" fmla="*/ 113 w 121"/>
              <a:gd name="T3" fmla="*/ 15 h 128"/>
              <a:gd name="T4" fmla="*/ 60 w 121"/>
              <a:gd name="T5" fmla="*/ 128 h 128"/>
              <a:gd name="T6" fmla="*/ 50 w 121"/>
              <a:gd name="T7" fmla="*/ 125 h 128"/>
              <a:gd name="T8" fmla="*/ 48 w 121"/>
              <a:gd name="T9" fmla="*/ 78 h 128"/>
              <a:gd name="T10" fmla="*/ 58 w 121"/>
              <a:gd name="T11" fmla="*/ 78 h 128"/>
              <a:gd name="T12" fmla="*/ 60 w 121"/>
              <a:gd name="T13" fmla="*/ 103 h 128"/>
              <a:gd name="T14" fmla="*/ 96 w 121"/>
              <a:gd name="T15" fmla="*/ 28 h 128"/>
              <a:gd name="T16" fmla="*/ 5 w 121"/>
              <a:gd name="T17" fmla="*/ 85 h 128"/>
              <a:gd name="T18" fmla="*/ 0 w 121"/>
              <a:gd name="T19" fmla="*/ 78 h 128"/>
              <a:gd name="T20" fmla="*/ 103 w 121"/>
              <a:gd name="T21" fmla="*/ 13 h 128"/>
              <a:gd name="T22" fmla="*/ 103 w 121"/>
              <a:gd name="T23" fmla="*/ 10 h 128"/>
              <a:gd name="T24" fmla="*/ 106 w 121"/>
              <a:gd name="T25" fmla="*/ 10 h 128"/>
              <a:gd name="T26" fmla="*/ 106 w 121"/>
              <a:gd name="T27" fmla="*/ 10 h 128"/>
              <a:gd name="T28" fmla="*/ 121 w 121"/>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28">
                <a:moveTo>
                  <a:pt x="121" y="0"/>
                </a:moveTo>
                <a:lnTo>
                  <a:pt x="113" y="15"/>
                </a:lnTo>
                <a:lnTo>
                  <a:pt x="60" y="128"/>
                </a:lnTo>
                <a:lnTo>
                  <a:pt x="50" y="125"/>
                </a:lnTo>
                <a:lnTo>
                  <a:pt x="48" y="78"/>
                </a:lnTo>
                <a:lnTo>
                  <a:pt x="58" y="78"/>
                </a:lnTo>
                <a:lnTo>
                  <a:pt x="60" y="103"/>
                </a:lnTo>
                <a:lnTo>
                  <a:pt x="96" y="28"/>
                </a:lnTo>
                <a:lnTo>
                  <a:pt x="5" y="85"/>
                </a:lnTo>
                <a:lnTo>
                  <a:pt x="0" y="78"/>
                </a:lnTo>
                <a:lnTo>
                  <a:pt x="103" y="13"/>
                </a:lnTo>
                <a:lnTo>
                  <a:pt x="103" y="10"/>
                </a:lnTo>
                <a:lnTo>
                  <a:pt x="106" y="10"/>
                </a:lnTo>
                <a:lnTo>
                  <a:pt x="121"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4" name="Freeform 27"/>
          <p:cNvSpPr>
            <a:spLocks noEditPoints="1"/>
          </p:cNvSpPr>
          <p:nvPr/>
        </p:nvSpPr>
        <p:spPr bwMode="auto">
          <a:xfrm>
            <a:off x="5717460" y="3702007"/>
            <a:ext cx="380445" cy="458283"/>
          </a:xfrm>
          <a:custGeom>
            <a:avLst/>
            <a:gdLst>
              <a:gd name="T0" fmla="*/ 43 w 464"/>
              <a:gd name="T1" fmla="*/ 481 h 559"/>
              <a:gd name="T2" fmla="*/ 68 w 464"/>
              <a:gd name="T3" fmla="*/ 504 h 559"/>
              <a:gd name="T4" fmla="*/ 26 w 464"/>
              <a:gd name="T5" fmla="*/ 559 h 559"/>
              <a:gd name="T6" fmla="*/ 0 w 464"/>
              <a:gd name="T7" fmla="*/ 537 h 559"/>
              <a:gd name="T8" fmla="*/ 43 w 464"/>
              <a:gd name="T9" fmla="*/ 481 h 559"/>
              <a:gd name="T10" fmla="*/ 109 w 464"/>
              <a:gd name="T11" fmla="*/ 401 h 559"/>
              <a:gd name="T12" fmla="*/ 134 w 464"/>
              <a:gd name="T13" fmla="*/ 424 h 559"/>
              <a:gd name="T14" fmla="*/ 91 w 464"/>
              <a:gd name="T15" fmla="*/ 479 h 559"/>
              <a:gd name="T16" fmla="*/ 66 w 464"/>
              <a:gd name="T17" fmla="*/ 456 h 559"/>
              <a:gd name="T18" fmla="*/ 109 w 464"/>
              <a:gd name="T19" fmla="*/ 401 h 559"/>
              <a:gd name="T20" fmla="*/ 174 w 464"/>
              <a:gd name="T21" fmla="*/ 321 h 559"/>
              <a:gd name="T22" fmla="*/ 200 w 464"/>
              <a:gd name="T23" fmla="*/ 343 h 559"/>
              <a:gd name="T24" fmla="*/ 157 w 464"/>
              <a:gd name="T25" fmla="*/ 396 h 559"/>
              <a:gd name="T26" fmla="*/ 131 w 464"/>
              <a:gd name="T27" fmla="*/ 374 h 559"/>
              <a:gd name="T28" fmla="*/ 174 w 464"/>
              <a:gd name="T29" fmla="*/ 321 h 559"/>
              <a:gd name="T30" fmla="*/ 240 w 464"/>
              <a:gd name="T31" fmla="*/ 241 h 559"/>
              <a:gd name="T32" fmla="*/ 265 w 464"/>
              <a:gd name="T33" fmla="*/ 263 h 559"/>
              <a:gd name="T34" fmla="*/ 222 w 464"/>
              <a:gd name="T35" fmla="*/ 316 h 559"/>
              <a:gd name="T36" fmla="*/ 197 w 464"/>
              <a:gd name="T37" fmla="*/ 293 h 559"/>
              <a:gd name="T38" fmla="*/ 240 w 464"/>
              <a:gd name="T39" fmla="*/ 241 h 559"/>
              <a:gd name="T40" fmla="*/ 305 w 464"/>
              <a:gd name="T41" fmla="*/ 160 h 559"/>
              <a:gd name="T42" fmla="*/ 331 w 464"/>
              <a:gd name="T43" fmla="*/ 183 h 559"/>
              <a:gd name="T44" fmla="*/ 288 w 464"/>
              <a:gd name="T45" fmla="*/ 236 h 559"/>
              <a:gd name="T46" fmla="*/ 263 w 464"/>
              <a:gd name="T47" fmla="*/ 213 h 559"/>
              <a:gd name="T48" fmla="*/ 305 w 464"/>
              <a:gd name="T49" fmla="*/ 160 h 559"/>
              <a:gd name="T50" fmla="*/ 371 w 464"/>
              <a:gd name="T51" fmla="*/ 80 h 559"/>
              <a:gd name="T52" fmla="*/ 396 w 464"/>
              <a:gd name="T53" fmla="*/ 103 h 559"/>
              <a:gd name="T54" fmla="*/ 353 w 464"/>
              <a:gd name="T55" fmla="*/ 155 h 559"/>
              <a:gd name="T56" fmla="*/ 328 w 464"/>
              <a:gd name="T57" fmla="*/ 133 h 559"/>
              <a:gd name="T58" fmla="*/ 371 w 464"/>
              <a:gd name="T59" fmla="*/ 80 h 559"/>
              <a:gd name="T60" fmla="*/ 439 w 464"/>
              <a:gd name="T61" fmla="*/ 0 h 559"/>
              <a:gd name="T62" fmla="*/ 464 w 464"/>
              <a:gd name="T63" fmla="*/ 23 h 559"/>
              <a:gd name="T64" fmla="*/ 419 w 464"/>
              <a:gd name="T65" fmla="*/ 75 h 559"/>
              <a:gd name="T66" fmla="*/ 394 w 464"/>
              <a:gd name="T67" fmla="*/ 53 h 559"/>
              <a:gd name="T68" fmla="*/ 439 w 464"/>
              <a:gd name="T69"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4" h="559">
                <a:moveTo>
                  <a:pt x="43" y="481"/>
                </a:moveTo>
                <a:lnTo>
                  <a:pt x="68" y="504"/>
                </a:lnTo>
                <a:lnTo>
                  <a:pt x="26" y="559"/>
                </a:lnTo>
                <a:lnTo>
                  <a:pt x="0" y="537"/>
                </a:lnTo>
                <a:lnTo>
                  <a:pt x="43" y="481"/>
                </a:lnTo>
                <a:close/>
                <a:moveTo>
                  <a:pt x="109" y="401"/>
                </a:moveTo>
                <a:lnTo>
                  <a:pt x="134" y="424"/>
                </a:lnTo>
                <a:lnTo>
                  <a:pt x="91" y="479"/>
                </a:lnTo>
                <a:lnTo>
                  <a:pt x="66" y="456"/>
                </a:lnTo>
                <a:lnTo>
                  <a:pt x="109" y="401"/>
                </a:lnTo>
                <a:close/>
                <a:moveTo>
                  <a:pt x="174" y="321"/>
                </a:moveTo>
                <a:lnTo>
                  <a:pt x="200" y="343"/>
                </a:lnTo>
                <a:lnTo>
                  <a:pt x="157" y="396"/>
                </a:lnTo>
                <a:lnTo>
                  <a:pt x="131" y="374"/>
                </a:lnTo>
                <a:lnTo>
                  <a:pt x="174" y="321"/>
                </a:lnTo>
                <a:close/>
                <a:moveTo>
                  <a:pt x="240" y="241"/>
                </a:moveTo>
                <a:lnTo>
                  <a:pt x="265" y="263"/>
                </a:lnTo>
                <a:lnTo>
                  <a:pt x="222" y="316"/>
                </a:lnTo>
                <a:lnTo>
                  <a:pt x="197" y="293"/>
                </a:lnTo>
                <a:lnTo>
                  <a:pt x="240" y="241"/>
                </a:lnTo>
                <a:close/>
                <a:moveTo>
                  <a:pt x="305" y="160"/>
                </a:moveTo>
                <a:lnTo>
                  <a:pt x="331" y="183"/>
                </a:lnTo>
                <a:lnTo>
                  <a:pt x="288" y="236"/>
                </a:lnTo>
                <a:lnTo>
                  <a:pt x="263" y="213"/>
                </a:lnTo>
                <a:lnTo>
                  <a:pt x="305" y="160"/>
                </a:lnTo>
                <a:close/>
                <a:moveTo>
                  <a:pt x="371" y="80"/>
                </a:moveTo>
                <a:lnTo>
                  <a:pt x="396" y="103"/>
                </a:lnTo>
                <a:lnTo>
                  <a:pt x="353" y="155"/>
                </a:lnTo>
                <a:lnTo>
                  <a:pt x="328" y="133"/>
                </a:lnTo>
                <a:lnTo>
                  <a:pt x="371" y="80"/>
                </a:lnTo>
                <a:close/>
                <a:moveTo>
                  <a:pt x="439" y="0"/>
                </a:moveTo>
                <a:lnTo>
                  <a:pt x="464" y="23"/>
                </a:lnTo>
                <a:lnTo>
                  <a:pt x="419" y="75"/>
                </a:lnTo>
                <a:lnTo>
                  <a:pt x="394" y="53"/>
                </a:lnTo>
                <a:lnTo>
                  <a:pt x="439"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5" name="Freeform 26"/>
          <p:cNvSpPr>
            <a:spLocks/>
          </p:cNvSpPr>
          <p:nvPr/>
        </p:nvSpPr>
        <p:spPr bwMode="auto">
          <a:xfrm>
            <a:off x="6044606" y="3661012"/>
            <a:ext cx="84452" cy="94280"/>
          </a:xfrm>
          <a:custGeom>
            <a:avLst/>
            <a:gdLst>
              <a:gd name="T0" fmla="*/ 103 w 103"/>
              <a:gd name="T1" fmla="*/ 0 h 115"/>
              <a:gd name="T2" fmla="*/ 53 w 103"/>
              <a:gd name="T3" fmla="*/ 115 h 115"/>
              <a:gd name="T4" fmla="*/ 48 w 103"/>
              <a:gd name="T5" fmla="*/ 65 h 115"/>
              <a:gd name="T6" fmla="*/ 0 w 103"/>
              <a:gd name="T7" fmla="*/ 70 h 115"/>
              <a:gd name="T8" fmla="*/ 103 w 103"/>
              <a:gd name="T9" fmla="*/ 0 h 115"/>
            </a:gdLst>
            <a:ahLst/>
            <a:cxnLst>
              <a:cxn ang="0">
                <a:pos x="T0" y="T1"/>
              </a:cxn>
              <a:cxn ang="0">
                <a:pos x="T2" y="T3"/>
              </a:cxn>
              <a:cxn ang="0">
                <a:pos x="T4" y="T5"/>
              </a:cxn>
              <a:cxn ang="0">
                <a:pos x="T6" y="T7"/>
              </a:cxn>
              <a:cxn ang="0">
                <a:pos x="T8" y="T9"/>
              </a:cxn>
            </a:cxnLst>
            <a:rect l="0" t="0" r="r" b="b"/>
            <a:pathLst>
              <a:path w="103" h="115">
                <a:moveTo>
                  <a:pt x="103" y="0"/>
                </a:moveTo>
                <a:lnTo>
                  <a:pt x="53" y="115"/>
                </a:lnTo>
                <a:lnTo>
                  <a:pt x="48" y="65"/>
                </a:lnTo>
                <a:lnTo>
                  <a:pt x="0" y="70"/>
                </a:lnTo>
                <a:lnTo>
                  <a:pt x="103"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6" name="Freeform 25"/>
          <p:cNvSpPr>
            <a:spLocks/>
          </p:cNvSpPr>
          <p:nvPr/>
        </p:nvSpPr>
        <p:spPr bwMode="auto">
          <a:xfrm>
            <a:off x="6042150" y="3650358"/>
            <a:ext cx="97571" cy="107397"/>
          </a:xfrm>
          <a:custGeom>
            <a:avLst/>
            <a:gdLst>
              <a:gd name="T0" fmla="*/ 119 w 119"/>
              <a:gd name="T1" fmla="*/ 0 h 131"/>
              <a:gd name="T2" fmla="*/ 111 w 119"/>
              <a:gd name="T3" fmla="*/ 15 h 131"/>
              <a:gd name="T4" fmla="*/ 61 w 119"/>
              <a:gd name="T5" fmla="*/ 131 h 131"/>
              <a:gd name="T6" fmla="*/ 51 w 119"/>
              <a:gd name="T7" fmla="*/ 128 h 131"/>
              <a:gd name="T8" fmla="*/ 46 w 119"/>
              <a:gd name="T9" fmla="*/ 78 h 131"/>
              <a:gd name="T10" fmla="*/ 56 w 119"/>
              <a:gd name="T11" fmla="*/ 78 h 131"/>
              <a:gd name="T12" fmla="*/ 58 w 119"/>
              <a:gd name="T13" fmla="*/ 108 h 131"/>
              <a:gd name="T14" fmla="*/ 93 w 119"/>
              <a:gd name="T15" fmla="*/ 28 h 131"/>
              <a:gd name="T16" fmla="*/ 5 w 119"/>
              <a:gd name="T17" fmla="*/ 88 h 131"/>
              <a:gd name="T18" fmla="*/ 0 w 119"/>
              <a:gd name="T19" fmla="*/ 81 h 131"/>
              <a:gd name="T20" fmla="*/ 101 w 119"/>
              <a:gd name="T21" fmla="*/ 13 h 131"/>
              <a:gd name="T22" fmla="*/ 101 w 119"/>
              <a:gd name="T23" fmla="*/ 10 h 131"/>
              <a:gd name="T24" fmla="*/ 103 w 119"/>
              <a:gd name="T25" fmla="*/ 10 h 131"/>
              <a:gd name="T26" fmla="*/ 103 w 119"/>
              <a:gd name="T27" fmla="*/ 10 h 131"/>
              <a:gd name="T28" fmla="*/ 119 w 119"/>
              <a:gd name="T2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31">
                <a:moveTo>
                  <a:pt x="119" y="0"/>
                </a:moveTo>
                <a:lnTo>
                  <a:pt x="111" y="15"/>
                </a:lnTo>
                <a:lnTo>
                  <a:pt x="61" y="131"/>
                </a:lnTo>
                <a:lnTo>
                  <a:pt x="51" y="128"/>
                </a:lnTo>
                <a:lnTo>
                  <a:pt x="46" y="78"/>
                </a:lnTo>
                <a:lnTo>
                  <a:pt x="56" y="78"/>
                </a:lnTo>
                <a:lnTo>
                  <a:pt x="58" y="108"/>
                </a:lnTo>
                <a:lnTo>
                  <a:pt x="93" y="28"/>
                </a:lnTo>
                <a:lnTo>
                  <a:pt x="5" y="88"/>
                </a:lnTo>
                <a:lnTo>
                  <a:pt x="0" y="81"/>
                </a:lnTo>
                <a:lnTo>
                  <a:pt x="101" y="13"/>
                </a:lnTo>
                <a:lnTo>
                  <a:pt x="101" y="10"/>
                </a:lnTo>
                <a:lnTo>
                  <a:pt x="103" y="10"/>
                </a:lnTo>
                <a:lnTo>
                  <a:pt x="119"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7" name="Freeform 24"/>
          <p:cNvSpPr>
            <a:spLocks noEditPoints="1"/>
          </p:cNvSpPr>
          <p:nvPr/>
        </p:nvSpPr>
        <p:spPr bwMode="auto">
          <a:xfrm>
            <a:off x="5717460" y="4152088"/>
            <a:ext cx="396843" cy="436148"/>
          </a:xfrm>
          <a:custGeom>
            <a:avLst/>
            <a:gdLst>
              <a:gd name="T0" fmla="*/ 442 w 484"/>
              <a:gd name="T1" fmla="*/ 461 h 532"/>
              <a:gd name="T2" fmla="*/ 484 w 484"/>
              <a:gd name="T3" fmla="*/ 509 h 532"/>
              <a:gd name="T4" fmla="*/ 459 w 484"/>
              <a:gd name="T5" fmla="*/ 532 h 532"/>
              <a:gd name="T6" fmla="*/ 416 w 484"/>
              <a:gd name="T7" fmla="*/ 484 h 532"/>
              <a:gd name="T8" fmla="*/ 442 w 484"/>
              <a:gd name="T9" fmla="*/ 461 h 532"/>
              <a:gd name="T10" fmla="*/ 373 w 484"/>
              <a:gd name="T11" fmla="*/ 384 h 532"/>
              <a:gd name="T12" fmla="*/ 419 w 484"/>
              <a:gd name="T13" fmla="*/ 436 h 532"/>
              <a:gd name="T14" fmla="*/ 394 w 484"/>
              <a:gd name="T15" fmla="*/ 459 h 532"/>
              <a:gd name="T16" fmla="*/ 348 w 484"/>
              <a:gd name="T17" fmla="*/ 406 h 532"/>
              <a:gd name="T18" fmla="*/ 373 w 484"/>
              <a:gd name="T19" fmla="*/ 384 h 532"/>
              <a:gd name="T20" fmla="*/ 303 w 484"/>
              <a:gd name="T21" fmla="*/ 306 h 532"/>
              <a:gd name="T22" fmla="*/ 351 w 484"/>
              <a:gd name="T23" fmla="*/ 359 h 532"/>
              <a:gd name="T24" fmla="*/ 326 w 484"/>
              <a:gd name="T25" fmla="*/ 381 h 532"/>
              <a:gd name="T26" fmla="*/ 278 w 484"/>
              <a:gd name="T27" fmla="*/ 329 h 532"/>
              <a:gd name="T28" fmla="*/ 303 w 484"/>
              <a:gd name="T29" fmla="*/ 306 h 532"/>
              <a:gd name="T30" fmla="*/ 235 w 484"/>
              <a:gd name="T31" fmla="*/ 231 h 532"/>
              <a:gd name="T32" fmla="*/ 280 w 484"/>
              <a:gd name="T33" fmla="*/ 281 h 532"/>
              <a:gd name="T34" fmla="*/ 255 w 484"/>
              <a:gd name="T35" fmla="*/ 303 h 532"/>
              <a:gd name="T36" fmla="*/ 210 w 484"/>
              <a:gd name="T37" fmla="*/ 253 h 532"/>
              <a:gd name="T38" fmla="*/ 235 w 484"/>
              <a:gd name="T39" fmla="*/ 231 h 532"/>
              <a:gd name="T40" fmla="*/ 164 w 484"/>
              <a:gd name="T41" fmla="*/ 153 h 532"/>
              <a:gd name="T42" fmla="*/ 210 w 484"/>
              <a:gd name="T43" fmla="*/ 203 h 532"/>
              <a:gd name="T44" fmla="*/ 184 w 484"/>
              <a:gd name="T45" fmla="*/ 226 h 532"/>
              <a:gd name="T46" fmla="*/ 139 w 484"/>
              <a:gd name="T47" fmla="*/ 176 h 532"/>
              <a:gd name="T48" fmla="*/ 164 w 484"/>
              <a:gd name="T49" fmla="*/ 153 h 532"/>
              <a:gd name="T50" fmla="*/ 96 w 484"/>
              <a:gd name="T51" fmla="*/ 75 h 532"/>
              <a:gd name="T52" fmla="*/ 142 w 484"/>
              <a:gd name="T53" fmla="*/ 128 h 532"/>
              <a:gd name="T54" fmla="*/ 116 w 484"/>
              <a:gd name="T55" fmla="*/ 151 h 532"/>
              <a:gd name="T56" fmla="*/ 71 w 484"/>
              <a:gd name="T57" fmla="*/ 98 h 532"/>
              <a:gd name="T58" fmla="*/ 96 w 484"/>
              <a:gd name="T59" fmla="*/ 75 h 532"/>
              <a:gd name="T60" fmla="*/ 26 w 484"/>
              <a:gd name="T61" fmla="*/ 0 h 532"/>
              <a:gd name="T62" fmla="*/ 71 w 484"/>
              <a:gd name="T63" fmla="*/ 50 h 532"/>
              <a:gd name="T64" fmla="*/ 46 w 484"/>
              <a:gd name="T65" fmla="*/ 73 h 532"/>
              <a:gd name="T66" fmla="*/ 0 w 484"/>
              <a:gd name="T67" fmla="*/ 23 h 532"/>
              <a:gd name="T68" fmla="*/ 26 w 484"/>
              <a:gd name="T6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4" h="532">
                <a:moveTo>
                  <a:pt x="442" y="461"/>
                </a:moveTo>
                <a:lnTo>
                  <a:pt x="484" y="509"/>
                </a:lnTo>
                <a:lnTo>
                  <a:pt x="459" y="532"/>
                </a:lnTo>
                <a:lnTo>
                  <a:pt x="416" y="484"/>
                </a:lnTo>
                <a:lnTo>
                  <a:pt x="442" y="461"/>
                </a:lnTo>
                <a:close/>
                <a:moveTo>
                  <a:pt x="373" y="384"/>
                </a:moveTo>
                <a:lnTo>
                  <a:pt x="419" y="436"/>
                </a:lnTo>
                <a:lnTo>
                  <a:pt x="394" y="459"/>
                </a:lnTo>
                <a:lnTo>
                  <a:pt x="348" y="406"/>
                </a:lnTo>
                <a:lnTo>
                  <a:pt x="373" y="384"/>
                </a:lnTo>
                <a:close/>
                <a:moveTo>
                  <a:pt x="303" y="306"/>
                </a:moveTo>
                <a:lnTo>
                  <a:pt x="351" y="359"/>
                </a:lnTo>
                <a:lnTo>
                  <a:pt x="326" y="381"/>
                </a:lnTo>
                <a:lnTo>
                  <a:pt x="278" y="329"/>
                </a:lnTo>
                <a:lnTo>
                  <a:pt x="303" y="306"/>
                </a:lnTo>
                <a:close/>
                <a:moveTo>
                  <a:pt x="235" y="231"/>
                </a:moveTo>
                <a:lnTo>
                  <a:pt x="280" y="281"/>
                </a:lnTo>
                <a:lnTo>
                  <a:pt x="255" y="303"/>
                </a:lnTo>
                <a:lnTo>
                  <a:pt x="210" y="253"/>
                </a:lnTo>
                <a:lnTo>
                  <a:pt x="235" y="231"/>
                </a:lnTo>
                <a:close/>
                <a:moveTo>
                  <a:pt x="164" y="153"/>
                </a:moveTo>
                <a:lnTo>
                  <a:pt x="210" y="203"/>
                </a:lnTo>
                <a:lnTo>
                  <a:pt x="184" y="226"/>
                </a:lnTo>
                <a:lnTo>
                  <a:pt x="139" y="176"/>
                </a:lnTo>
                <a:lnTo>
                  <a:pt x="164" y="153"/>
                </a:lnTo>
                <a:close/>
                <a:moveTo>
                  <a:pt x="96" y="75"/>
                </a:moveTo>
                <a:lnTo>
                  <a:pt x="142" y="128"/>
                </a:lnTo>
                <a:lnTo>
                  <a:pt x="116" y="151"/>
                </a:lnTo>
                <a:lnTo>
                  <a:pt x="71" y="98"/>
                </a:lnTo>
                <a:lnTo>
                  <a:pt x="96" y="75"/>
                </a:lnTo>
                <a:close/>
                <a:moveTo>
                  <a:pt x="26" y="0"/>
                </a:moveTo>
                <a:lnTo>
                  <a:pt x="71" y="50"/>
                </a:lnTo>
                <a:lnTo>
                  <a:pt x="46" y="73"/>
                </a:lnTo>
                <a:lnTo>
                  <a:pt x="0" y="23"/>
                </a:lnTo>
                <a:lnTo>
                  <a:pt x="26"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8" name="Freeform 23"/>
          <p:cNvSpPr>
            <a:spLocks/>
          </p:cNvSpPr>
          <p:nvPr/>
        </p:nvSpPr>
        <p:spPr bwMode="auto">
          <a:xfrm>
            <a:off x="6042146" y="4511992"/>
            <a:ext cx="86912" cy="92640"/>
          </a:xfrm>
          <a:custGeom>
            <a:avLst/>
            <a:gdLst>
              <a:gd name="T0" fmla="*/ 51 w 106"/>
              <a:gd name="T1" fmla="*/ 0 h 113"/>
              <a:gd name="T2" fmla="*/ 106 w 106"/>
              <a:gd name="T3" fmla="*/ 113 h 113"/>
              <a:gd name="T4" fmla="*/ 0 w 106"/>
              <a:gd name="T5" fmla="*/ 47 h 113"/>
              <a:gd name="T6" fmla="*/ 48 w 106"/>
              <a:gd name="T7" fmla="*/ 50 h 113"/>
              <a:gd name="T8" fmla="*/ 51 w 106"/>
              <a:gd name="T9" fmla="*/ 0 h 113"/>
            </a:gdLst>
            <a:ahLst/>
            <a:cxnLst>
              <a:cxn ang="0">
                <a:pos x="T0" y="T1"/>
              </a:cxn>
              <a:cxn ang="0">
                <a:pos x="T2" y="T3"/>
              </a:cxn>
              <a:cxn ang="0">
                <a:pos x="T4" y="T5"/>
              </a:cxn>
              <a:cxn ang="0">
                <a:pos x="T6" y="T7"/>
              </a:cxn>
              <a:cxn ang="0">
                <a:pos x="T8" y="T9"/>
              </a:cxn>
            </a:cxnLst>
            <a:rect l="0" t="0" r="r" b="b"/>
            <a:pathLst>
              <a:path w="106" h="113">
                <a:moveTo>
                  <a:pt x="51" y="0"/>
                </a:moveTo>
                <a:lnTo>
                  <a:pt x="106" y="113"/>
                </a:lnTo>
                <a:lnTo>
                  <a:pt x="0" y="47"/>
                </a:lnTo>
                <a:lnTo>
                  <a:pt x="48" y="50"/>
                </a:lnTo>
                <a:lnTo>
                  <a:pt x="51"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69" name="Freeform 22"/>
          <p:cNvSpPr>
            <a:spLocks/>
          </p:cNvSpPr>
          <p:nvPr/>
        </p:nvSpPr>
        <p:spPr bwMode="auto">
          <a:xfrm>
            <a:off x="6040509" y="4509532"/>
            <a:ext cx="96751" cy="104938"/>
          </a:xfrm>
          <a:custGeom>
            <a:avLst/>
            <a:gdLst>
              <a:gd name="T0" fmla="*/ 58 w 118"/>
              <a:gd name="T1" fmla="*/ 0 h 128"/>
              <a:gd name="T2" fmla="*/ 113 w 118"/>
              <a:gd name="T3" fmla="*/ 113 h 128"/>
              <a:gd name="T4" fmla="*/ 118 w 118"/>
              <a:gd name="T5" fmla="*/ 128 h 128"/>
              <a:gd name="T6" fmla="*/ 105 w 118"/>
              <a:gd name="T7" fmla="*/ 121 h 128"/>
              <a:gd name="T8" fmla="*/ 0 w 118"/>
              <a:gd name="T9" fmla="*/ 55 h 128"/>
              <a:gd name="T10" fmla="*/ 2 w 118"/>
              <a:gd name="T11" fmla="*/ 45 h 128"/>
              <a:gd name="T12" fmla="*/ 50 w 118"/>
              <a:gd name="T13" fmla="*/ 48 h 128"/>
              <a:gd name="T14" fmla="*/ 50 w 118"/>
              <a:gd name="T15" fmla="*/ 58 h 128"/>
              <a:gd name="T16" fmla="*/ 17 w 118"/>
              <a:gd name="T17" fmla="*/ 55 h 128"/>
              <a:gd name="T18" fmla="*/ 100 w 118"/>
              <a:gd name="T19" fmla="*/ 106 h 128"/>
              <a:gd name="T20" fmla="*/ 50 w 118"/>
              <a:gd name="T21" fmla="*/ 5 h 128"/>
              <a:gd name="T22" fmla="*/ 58 w 118"/>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28">
                <a:moveTo>
                  <a:pt x="58" y="0"/>
                </a:moveTo>
                <a:lnTo>
                  <a:pt x="113" y="113"/>
                </a:lnTo>
                <a:lnTo>
                  <a:pt x="118" y="128"/>
                </a:lnTo>
                <a:lnTo>
                  <a:pt x="105" y="121"/>
                </a:lnTo>
                <a:lnTo>
                  <a:pt x="0" y="55"/>
                </a:lnTo>
                <a:lnTo>
                  <a:pt x="2" y="45"/>
                </a:lnTo>
                <a:lnTo>
                  <a:pt x="50" y="48"/>
                </a:lnTo>
                <a:lnTo>
                  <a:pt x="50" y="58"/>
                </a:lnTo>
                <a:lnTo>
                  <a:pt x="17" y="55"/>
                </a:lnTo>
                <a:lnTo>
                  <a:pt x="100" y="106"/>
                </a:lnTo>
                <a:lnTo>
                  <a:pt x="50" y="5"/>
                </a:lnTo>
                <a:lnTo>
                  <a:pt x="58"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0" name="Freeform 21"/>
          <p:cNvSpPr>
            <a:spLocks noEditPoints="1"/>
          </p:cNvSpPr>
          <p:nvPr/>
        </p:nvSpPr>
        <p:spPr bwMode="auto">
          <a:xfrm>
            <a:off x="5120555" y="3779886"/>
            <a:ext cx="78713" cy="113136"/>
          </a:xfrm>
          <a:custGeom>
            <a:avLst/>
            <a:gdLst>
              <a:gd name="T0" fmla="*/ 48 w 96"/>
              <a:gd name="T1" fmla="*/ 23 h 138"/>
              <a:gd name="T2" fmla="*/ 38 w 96"/>
              <a:gd name="T3" fmla="*/ 28 h 138"/>
              <a:gd name="T4" fmla="*/ 30 w 96"/>
              <a:gd name="T5" fmla="*/ 43 h 138"/>
              <a:gd name="T6" fmla="*/ 28 w 96"/>
              <a:gd name="T7" fmla="*/ 70 h 138"/>
              <a:gd name="T8" fmla="*/ 30 w 96"/>
              <a:gd name="T9" fmla="*/ 96 h 138"/>
              <a:gd name="T10" fmla="*/ 38 w 96"/>
              <a:gd name="T11" fmla="*/ 111 h 138"/>
              <a:gd name="T12" fmla="*/ 48 w 96"/>
              <a:gd name="T13" fmla="*/ 116 h 138"/>
              <a:gd name="T14" fmla="*/ 58 w 96"/>
              <a:gd name="T15" fmla="*/ 111 h 138"/>
              <a:gd name="T16" fmla="*/ 65 w 96"/>
              <a:gd name="T17" fmla="*/ 96 h 138"/>
              <a:gd name="T18" fmla="*/ 68 w 96"/>
              <a:gd name="T19" fmla="*/ 68 h 138"/>
              <a:gd name="T20" fmla="*/ 65 w 96"/>
              <a:gd name="T21" fmla="*/ 43 h 138"/>
              <a:gd name="T22" fmla="*/ 58 w 96"/>
              <a:gd name="T23" fmla="*/ 28 h 138"/>
              <a:gd name="T24" fmla="*/ 48 w 96"/>
              <a:gd name="T25" fmla="*/ 23 h 138"/>
              <a:gd name="T26" fmla="*/ 50 w 96"/>
              <a:gd name="T27" fmla="*/ 0 h 138"/>
              <a:gd name="T28" fmla="*/ 71 w 96"/>
              <a:gd name="T29" fmla="*/ 5 h 138"/>
              <a:gd name="T30" fmla="*/ 83 w 96"/>
              <a:gd name="T31" fmla="*/ 18 h 138"/>
              <a:gd name="T32" fmla="*/ 93 w 96"/>
              <a:gd name="T33" fmla="*/ 38 h 138"/>
              <a:gd name="T34" fmla="*/ 96 w 96"/>
              <a:gd name="T35" fmla="*/ 68 h 138"/>
              <a:gd name="T36" fmla="*/ 93 w 96"/>
              <a:gd name="T37" fmla="*/ 98 h 138"/>
              <a:gd name="T38" fmla="*/ 83 w 96"/>
              <a:gd name="T39" fmla="*/ 118 h 138"/>
              <a:gd name="T40" fmla="*/ 76 w 96"/>
              <a:gd name="T41" fmla="*/ 128 h 138"/>
              <a:gd name="T42" fmla="*/ 68 w 96"/>
              <a:gd name="T43" fmla="*/ 133 h 138"/>
              <a:gd name="T44" fmla="*/ 58 w 96"/>
              <a:gd name="T45" fmla="*/ 136 h 138"/>
              <a:gd name="T46" fmla="*/ 48 w 96"/>
              <a:gd name="T47" fmla="*/ 138 h 138"/>
              <a:gd name="T48" fmla="*/ 28 w 96"/>
              <a:gd name="T49" fmla="*/ 133 h 138"/>
              <a:gd name="T50" fmla="*/ 13 w 96"/>
              <a:gd name="T51" fmla="*/ 121 h 138"/>
              <a:gd name="T52" fmla="*/ 2 w 96"/>
              <a:gd name="T53" fmla="*/ 101 h 138"/>
              <a:gd name="T54" fmla="*/ 0 w 96"/>
              <a:gd name="T55" fmla="*/ 70 h 138"/>
              <a:gd name="T56" fmla="*/ 2 w 96"/>
              <a:gd name="T57" fmla="*/ 40 h 138"/>
              <a:gd name="T58" fmla="*/ 13 w 96"/>
              <a:gd name="T59" fmla="*/ 18 h 138"/>
              <a:gd name="T60" fmla="*/ 20 w 96"/>
              <a:gd name="T61" fmla="*/ 10 h 138"/>
              <a:gd name="T62" fmla="*/ 28 w 96"/>
              <a:gd name="T63" fmla="*/ 5 h 138"/>
              <a:gd name="T64" fmla="*/ 38 w 96"/>
              <a:gd name="T65" fmla="*/ 3 h 138"/>
              <a:gd name="T66" fmla="*/ 50 w 96"/>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38">
                <a:moveTo>
                  <a:pt x="48" y="23"/>
                </a:moveTo>
                <a:lnTo>
                  <a:pt x="38" y="28"/>
                </a:lnTo>
                <a:lnTo>
                  <a:pt x="30" y="43"/>
                </a:lnTo>
                <a:lnTo>
                  <a:pt x="28" y="70"/>
                </a:lnTo>
                <a:lnTo>
                  <a:pt x="30" y="96"/>
                </a:lnTo>
                <a:lnTo>
                  <a:pt x="38" y="111"/>
                </a:lnTo>
                <a:lnTo>
                  <a:pt x="48" y="116"/>
                </a:lnTo>
                <a:lnTo>
                  <a:pt x="58" y="111"/>
                </a:lnTo>
                <a:lnTo>
                  <a:pt x="65" y="96"/>
                </a:lnTo>
                <a:lnTo>
                  <a:pt x="68" y="68"/>
                </a:lnTo>
                <a:lnTo>
                  <a:pt x="65" y="43"/>
                </a:lnTo>
                <a:lnTo>
                  <a:pt x="58" y="28"/>
                </a:lnTo>
                <a:lnTo>
                  <a:pt x="48" y="23"/>
                </a:lnTo>
                <a:close/>
                <a:moveTo>
                  <a:pt x="50" y="0"/>
                </a:moveTo>
                <a:lnTo>
                  <a:pt x="71" y="5"/>
                </a:lnTo>
                <a:lnTo>
                  <a:pt x="83" y="18"/>
                </a:lnTo>
                <a:lnTo>
                  <a:pt x="93" y="38"/>
                </a:lnTo>
                <a:lnTo>
                  <a:pt x="96" y="68"/>
                </a:lnTo>
                <a:lnTo>
                  <a:pt x="93" y="98"/>
                </a:lnTo>
                <a:lnTo>
                  <a:pt x="83" y="118"/>
                </a:lnTo>
                <a:lnTo>
                  <a:pt x="76" y="128"/>
                </a:lnTo>
                <a:lnTo>
                  <a:pt x="68" y="133"/>
                </a:lnTo>
                <a:lnTo>
                  <a:pt x="58" y="136"/>
                </a:lnTo>
                <a:lnTo>
                  <a:pt x="48" y="138"/>
                </a:lnTo>
                <a:lnTo>
                  <a:pt x="28" y="133"/>
                </a:lnTo>
                <a:lnTo>
                  <a:pt x="13" y="121"/>
                </a:lnTo>
                <a:lnTo>
                  <a:pt x="2" y="101"/>
                </a:lnTo>
                <a:lnTo>
                  <a:pt x="0" y="70"/>
                </a:lnTo>
                <a:lnTo>
                  <a:pt x="2" y="40"/>
                </a:lnTo>
                <a:lnTo>
                  <a:pt x="13" y="18"/>
                </a:lnTo>
                <a:lnTo>
                  <a:pt x="20" y="10"/>
                </a:lnTo>
                <a:lnTo>
                  <a:pt x="28" y="5"/>
                </a:lnTo>
                <a:lnTo>
                  <a:pt x="38" y="3"/>
                </a:lnTo>
                <a:lnTo>
                  <a:pt x="50"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1" name="Freeform 20"/>
          <p:cNvSpPr>
            <a:spLocks/>
          </p:cNvSpPr>
          <p:nvPr/>
        </p:nvSpPr>
        <p:spPr bwMode="auto">
          <a:xfrm>
            <a:off x="5211567" y="3868432"/>
            <a:ext cx="27057" cy="24595"/>
          </a:xfrm>
          <a:custGeom>
            <a:avLst/>
            <a:gdLst>
              <a:gd name="T0" fmla="*/ 15 w 33"/>
              <a:gd name="T1" fmla="*/ 0 h 30"/>
              <a:gd name="T2" fmla="*/ 23 w 33"/>
              <a:gd name="T3" fmla="*/ 0 h 30"/>
              <a:gd name="T4" fmla="*/ 28 w 33"/>
              <a:gd name="T5" fmla="*/ 5 h 30"/>
              <a:gd name="T6" fmla="*/ 30 w 33"/>
              <a:gd name="T7" fmla="*/ 10 h 30"/>
              <a:gd name="T8" fmla="*/ 33 w 33"/>
              <a:gd name="T9" fmla="*/ 15 h 30"/>
              <a:gd name="T10" fmla="*/ 30 w 33"/>
              <a:gd name="T11" fmla="*/ 20 h 30"/>
              <a:gd name="T12" fmla="*/ 28 w 33"/>
              <a:gd name="T13" fmla="*/ 25 h 30"/>
              <a:gd name="T14" fmla="*/ 23 w 33"/>
              <a:gd name="T15" fmla="*/ 28 h 30"/>
              <a:gd name="T16" fmla="*/ 15 w 33"/>
              <a:gd name="T17" fmla="*/ 30 h 30"/>
              <a:gd name="T18" fmla="*/ 10 w 33"/>
              <a:gd name="T19" fmla="*/ 28 h 30"/>
              <a:gd name="T20" fmla="*/ 5 w 33"/>
              <a:gd name="T21" fmla="*/ 25 h 30"/>
              <a:gd name="T22" fmla="*/ 0 w 33"/>
              <a:gd name="T23" fmla="*/ 20 h 30"/>
              <a:gd name="T24" fmla="*/ 0 w 33"/>
              <a:gd name="T25" fmla="*/ 15 h 30"/>
              <a:gd name="T26" fmla="*/ 0 w 33"/>
              <a:gd name="T27" fmla="*/ 8 h 30"/>
              <a:gd name="T28" fmla="*/ 5 w 33"/>
              <a:gd name="T29" fmla="*/ 5 h 30"/>
              <a:gd name="T30" fmla="*/ 10 w 33"/>
              <a:gd name="T31" fmla="*/ 0 h 30"/>
              <a:gd name="T32" fmla="*/ 15 w 33"/>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0">
                <a:moveTo>
                  <a:pt x="15" y="0"/>
                </a:moveTo>
                <a:lnTo>
                  <a:pt x="23" y="0"/>
                </a:lnTo>
                <a:lnTo>
                  <a:pt x="28" y="5"/>
                </a:lnTo>
                <a:lnTo>
                  <a:pt x="30" y="10"/>
                </a:lnTo>
                <a:lnTo>
                  <a:pt x="33" y="15"/>
                </a:lnTo>
                <a:lnTo>
                  <a:pt x="30" y="20"/>
                </a:lnTo>
                <a:lnTo>
                  <a:pt x="28" y="25"/>
                </a:lnTo>
                <a:lnTo>
                  <a:pt x="23" y="28"/>
                </a:lnTo>
                <a:lnTo>
                  <a:pt x="15" y="30"/>
                </a:lnTo>
                <a:lnTo>
                  <a:pt x="10" y="28"/>
                </a:lnTo>
                <a:lnTo>
                  <a:pt x="5" y="25"/>
                </a:lnTo>
                <a:lnTo>
                  <a:pt x="0" y="20"/>
                </a:lnTo>
                <a:lnTo>
                  <a:pt x="0" y="15"/>
                </a:lnTo>
                <a:lnTo>
                  <a:pt x="0" y="8"/>
                </a:lnTo>
                <a:lnTo>
                  <a:pt x="5" y="5"/>
                </a:lnTo>
                <a:lnTo>
                  <a:pt x="10" y="0"/>
                </a:lnTo>
                <a:lnTo>
                  <a:pt x="15"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2" name="Freeform 19"/>
          <p:cNvSpPr>
            <a:spLocks noEditPoints="1"/>
          </p:cNvSpPr>
          <p:nvPr/>
        </p:nvSpPr>
        <p:spPr bwMode="auto">
          <a:xfrm>
            <a:off x="5250923" y="3779886"/>
            <a:ext cx="76253" cy="113136"/>
          </a:xfrm>
          <a:custGeom>
            <a:avLst/>
            <a:gdLst>
              <a:gd name="T0" fmla="*/ 48 w 93"/>
              <a:gd name="T1" fmla="*/ 23 h 138"/>
              <a:gd name="T2" fmla="*/ 38 w 93"/>
              <a:gd name="T3" fmla="*/ 28 h 138"/>
              <a:gd name="T4" fmla="*/ 30 w 93"/>
              <a:gd name="T5" fmla="*/ 43 h 138"/>
              <a:gd name="T6" fmla="*/ 27 w 93"/>
              <a:gd name="T7" fmla="*/ 70 h 138"/>
              <a:gd name="T8" fmla="*/ 30 w 93"/>
              <a:gd name="T9" fmla="*/ 96 h 138"/>
              <a:gd name="T10" fmla="*/ 35 w 93"/>
              <a:gd name="T11" fmla="*/ 111 h 138"/>
              <a:gd name="T12" fmla="*/ 48 w 93"/>
              <a:gd name="T13" fmla="*/ 116 h 138"/>
              <a:gd name="T14" fmla="*/ 58 w 93"/>
              <a:gd name="T15" fmla="*/ 111 h 138"/>
              <a:gd name="T16" fmla="*/ 63 w 93"/>
              <a:gd name="T17" fmla="*/ 96 h 138"/>
              <a:gd name="T18" fmla="*/ 65 w 93"/>
              <a:gd name="T19" fmla="*/ 68 h 138"/>
              <a:gd name="T20" fmla="*/ 63 w 93"/>
              <a:gd name="T21" fmla="*/ 43 h 138"/>
              <a:gd name="T22" fmla="*/ 58 w 93"/>
              <a:gd name="T23" fmla="*/ 28 h 138"/>
              <a:gd name="T24" fmla="*/ 48 w 93"/>
              <a:gd name="T25" fmla="*/ 23 h 138"/>
              <a:gd name="T26" fmla="*/ 48 w 93"/>
              <a:gd name="T27" fmla="*/ 0 h 138"/>
              <a:gd name="T28" fmla="*/ 68 w 93"/>
              <a:gd name="T29" fmla="*/ 5 h 138"/>
              <a:gd name="T30" fmla="*/ 83 w 93"/>
              <a:gd name="T31" fmla="*/ 18 h 138"/>
              <a:gd name="T32" fmla="*/ 90 w 93"/>
              <a:gd name="T33" fmla="*/ 38 h 138"/>
              <a:gd name="T34" fmla="*/ 93 w 93"/>
              <a:gd name="T35" fmla="*/ 68 h 138"/>
              <a:gd name="T36" fmla="*/ 90 w 93"/>
              <a:gd name="T37" fmla="*/ 98 h 138"/>
              <a:gd name="T38" fmla="*/ 83 w 93"/>
              <a:gd name="T39" fmla="*/ 118 h 138"/>
              <a:gd name="T40" fmla="*/ 75 w 93"/>
              <a:gd name="T41" fmla="*/ 128 h 138"/>
              <a:gd name="T42" fmla="*/ 68 w 93"/>
              <a:gd name="T43" fmla="*/ 133 h 138"/>
              <a:gd name="T44" fmla="*/ 58 w 93"/>
              <a:gd name="T45" fmla="*/ 136 h 138"/>
              <a:gd name="T46" fmla="*/ 45 w 93"/>
              <a:gd name="T47" fmla="*/ 138 h 138"/>
              <a:gd name="T48" fmla="*/ 25 w 93"/>
              <a:gd name="T49" fmla="*/ 133 h 138"/>
              <a:gd name="T50" fmla="*/ 10 w 93"/>
              <a:gd name="T51" fmla="*/ 121 h 138"/>
              <a:gd name="T52" fmla="*/ 2 w 93"/>
              <a:gd name="T53" fmla="*/ 101 h 138"/>
              <a:gd name="T54" fmla="*/ 0 w 93"/>
              <a:gd name="T55" fmla="*/ 70 h 138"/>
              <a:gd name="T56" fmla="*/ 2 w 93"/>
              <a:gd name="T57" fmla="*/ 40 h 138"/>
              <a:gd name="T58" fmla="*/ 12 w 93"/>
              <a:gd name="T59" fmla="*/ 18 h 138"/>
              <a:gd name="T60" fmla="*/ 20 w 93"/>
              <a:gd name="T61" fmla="*/ 10 h 138"/>
              <a:gd name="T62" fmla="*/ 27 w 93"/>
              <a:gd name="T63" fmla="*/ 5 h 138"/>
              <a:gd name="T64" fmla="*/ 38 w 93"/>
              <a:gd name="T65" fmla="*/ 3 h 138"/>
              <a:gd name="T66" fmla="*/ 48 w 93"/>
              <a:gd name="T6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138">
                <a:moveTo>
                  <a:pt x="48" y="23"/>
                </a:moveTo>
                <a:lnTo>
                  <a:pt x="38" y="28"/>
                </a:lnTo>
                <a:lnTo>
                  <a:pt x="30" y="43"/>
                </a:lnTo>
                <a:lnTo>
                  <a:pt x="27" y="70"/>
                </a:lnTo>
                <a:lnTo>
                  <a:pt x="30" y="96"/>
                </a:lnTo>
                <a:lnTo>
                  <a:pt x="35" y="111"/>
                </a:lnTo>
                <a:lnTo>
                  <a:pt x="48" y="116"/>
                </a:lnTo>
                <a:lnTo>
                  <a:pt x="58" y="111"/>
                </a:lnTo>
                <a:lnTo>
                  <a:pt x="63" y="96"/>
                </a:lnTo>
                <a:lnTo>
                  <a:pt x="65" y="68"/>
                </a:lnTo>
                <a:lnTo>
                  <a:pt x="63" y="43"/>
                </a:lnTo>
                <a:lnTo>
                  <a:pt x="58" y="28"/>
                </a:lnTo>
                <a:lnTo>
                  <a:pt x="48" y="23"/>
                </a:lnTo>
                <a:close/>
                <a:moveTo>
                  <a:pt x="48" y="0"/>
                </a:moveTo>
                <a:lnTo>
                  <a:pt x="68" y="5"/>
                </a:lnTo>
                <a:lnTo>
                  <a:pt x="83" y="18"/>
                </a:lnTo>
                <a:lnTo>
                  <a:pt x="90" y="38"/>
                </a:lnTo>
                <a:lnTo>
                  <a:pt x="93" y="68"/>
                </a:lnTo>
                <a:lnTo>
                  <a:pt x="90" y="98"/>
                </a:lnTo>
                <a:lnTo>
                  <a:pt x="83" y="118"/>
                </a:lnTo>
                <a:lnTo>
                  <a:pt x="75" y="128"/>
                </a:lnTo>
                <a:lnTo>
                  <a:pt x="68" y="133"/>
                </a:lnTo>
                <a:lnTo>
                  <a:pt x="58" y="136"/>
                </a:lnTo>
                <a:lnTo>
                  <a:pt x="45" y="138"/>
                </a:lnTo>
                <a:lnTo>
                  <a:pt x="25" y="133"/>
                </a:lnTo>
                <a:lnTo>
                  <a:pt x="10" y="121"/>
                </a:lnTo>
                <a:lnTo>
                  <a:pt x="2" y="101"/>
                </a:lnTo>
                <a:lnTo>
                  <a:pt x="0" y="70"/>
                </a:lnTo>
                <a:lnTo>
                  <a:pt x="2" y="40"/>
                </a:lnTo>
                <a:lnTo>
                  <a:pt x="12" y="18"/>
                </a:lnTo>
                <a:lnTo>
                  <a:pt x="20" y="10"/>
                </a:lnTo>
                <a:lnTo>
                  <a:pt x="27" y="5"/>
                </a:lnTo>
                <a:lnTo>
                  <a:pt x="38" y="3"/>
                </a:lnTo>
                <a:lnTo>
                  <a:pt x="48"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3" name="Freeform 18"/>
          <p:cNvSpPr>
            <a:spLocks/>
          </p:cNvSpPr>
          <p:nvPr/>
        </p:nvSpPr>
        <p:spPr bwMode="auto">
          <a:xfrm>
            <a:off x="5346034" y="3779886"/>
            <a:ext cx="49195" cy="111496"/>
          </a:xfrm>
          <a:custGeom>
            <a:avLst/>
            <a:gdLst>
              <a:gd name="T0" fmla="*/ 43 w 60"/>
              <a:gd name="T1" fmla="*/ 0 h 136"/>
              <a:gd name="T2" fmla="*/ 60 w 60"/>
              <a:gd name="T3" fmla="*/ 0 h 136"/>
              <a:gd name="T4" fmla="*/ 60 w 60"/>
              <a:gd name="T5" fmla="*/ 136 h 136"/>
              <a:gd name="T6" fmla="*/ 32 w 60"/>
              <a:gd name="T7" fmla="*/ 136 h 136"/>
              <a:gd name="T8" fmla="*/ 32 w 60"/>
              <a:gd name="T9" fmla="*/ 30 h 136"/>
              <a:gd name="T10" fmla="*/ 25 w 60"/>
              <a:gd name="T11" fmla="*/ 35 h 136"/>
              <a:gd name="T12" fmla="*/ 17 w 60"/>
              <a:gd name="T13" fmla="*/ 38 h 136"/>
              <a:gd name="T14" fmla="*/ 10 w 60"/>
              <a:gd name="T15" fmla="*/ 43 h 136"/>
              <a:gd name="T16" fmla="*/ 0 w 60"/>
              <a:gd name="T17" fmla="*/ 43 h 136"/>
              <a:gd name="T18" fmla="*/ 0 w 60"/>
              <a:gd name="T19" fmla="*/ 20 h 136"/>
              <a:gd name="T20" fmla="*/ 22 w 60"/>
              <a:gd name="T21" fmla="*/ 13 h 136"/>
              <a:gd name="T22" fmla="*/ 43 w 60"/>
              <a:gd name="T23"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36">
                <a:moveTo>
                  <a:pt x="43" y="0"/>
                </a:moveTo>
                <a:lnTo>
                  <a:pt x="60" y="0"/>
                </a:lnTo>
                <a:lnTo>
                  <a:pt x="60" y="136"/>
                </a:lnTo>
                <a:lnTo>
                  <a:pt x="32" y="136"/>
                </a:lnTo>
                <a:lnTo>
                  <a:pt x="32" y="30"/>
                </a:lnTo>
                <a:lnTo>
                  <a:pt x="25" y="35"/>
                </a:lnTo>
                <a:lnTo>
                  <a:pt x="17" y="38"/>
                </a:lnTo>
                <a:lnTo>
                  <a:pt x="10" y="43"/>
                </a:lnTo>
                <a:lnTo>
                  <a:pt x="0" y="43"/>
                </a:lnTo>
                <a:lnTo>
                  <a:pt x="0" y="20"/>
                </a:lnTo>
                <a:lnTo>
                  <a:pt x="22" y="13"/>
                </a:lnTo>
                <a:lnTo>
                  <a:pt x="43"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4" name="Freeform 17"/>
          <p:cNvSpPr>
            <a:spLocks/>
          </p:cNvSpPr>
          <p:nvPr/>
        </p:nvSpPr>
        <p:spPr bwMode="auto">
          <a:xfrm>
            <a:off x="4330969" y="4127494"/>
            <a:ext cx="27057" cy="27054"/>
          </a:xfrm>
          <a:custGeom>
            <a:avLst/>
            <a:gdLst>
              <a:gd name="T0" fmla="*/ 15 w 33"/>
              <a:gd name="T1" fmla="*/ 0 h 33"/>
              <a:gd name="T2" fmla="*/ 23 w 33"/>
              <a:gd name="T3" fmla="*/ 2 h 33"/>
              <a:gd name="T4" fmla="*/ 28 w 33"/>
              <a:gd name="T5" fmla="*/ 5 h 33"/>
              <a:gd name="T6" fmla="*/ 30 w 33"/>
              <a:gd name="T7" fmla="*/ 10 h 33"/>
              <a:gd name="T8" fmla="*/ 33 w 33"/>
              <a:gd name="T9" fmla="*/ 18 h 33"/>
              <a:gd name="T10" fmla="*/ 30 w 33"/>
              <a:gd name="T11" fmla="*/ 23 h 33"/>
              <a:gd name="T12" fmla="*/ 28 w 33"/>
              <a:gd name="T13" fmla="*/ 30 h 33"/>
              <a:gd name="T14" fmla="*/ 23 w 33"/>
              <a:gd name="T15" fmla="*/ 33 h 33"/>
              <a:gd name="T16" fmla="*/ 15 w 33"/>
              <a:gd name="T17" fmla="*/ 33 h 33"/>
              <a:gd name="T18" fmla="*/ 10 w 33"/>
              <a:gd name="T19" fmla="*/ 33 h 33"/>
              <a:gd name="T20" fmla="*/ 5 w 33"/>
              <a:gd name="T21" fmla="*/ 30 h 33"/>
              <a:gd name="T22" fmla="*/ 0 w 33"/>
              <a:gd name="T23" fmla="*/ 23 h 33"/>
              <a:gd name="T24" fmla="*/ 0 w 33"/>
              <a:gd name="T25" fmla="*/ 18 h 33"/>
              <a:gd name="T26" fmla="*/ 0 w 33"/>
              <a:gd name="T27" fmla="*/ 10 h 33"/>
              <a:gd name="T28" fmla="*/ 5 w 33"/>
              <a:gd name="T29" fmla="*/ 5 h 33"/>
              <a:gd name="T30" fmla="*/ 10 w 33"/>
              <a:gd name="T31" fmla="*/ 2 h 33"/>
              <a:gd name="T32" fmla="*/ 15 w 33"/>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5" y="0"/>
                </a:moveTo>
                <a:lnTo>
                  <a:pt x="23" y="2"/>
                </a:lnTo>
                <a:lnTo>
                  <a:pt x="28" y="5"/>
                </a:lnTo>
                <a:lnTo>
                  <a:pt x="30" y="10"/>
                </a:lnTo>
                <a:lnTo>
                  <a:pt x="33" y="18"/>
                </a:lnTo>
                <a:lnTo>
                  <a:pt x="30" y="23"/>
                </a:lnTo>
                <a:lnTo>
                  <a:pt x="28" y="30"/>
                </a:lnTo>
                <a:lnTo>
                  <a:pt x="23" y="33"/>
                </a:lnTo>
                <a:lnTo>
                  <a:pt x="15" y="33"/>
                </a:lnTo>
                <a:lnTo>
                  <a:pt x="10" y="33"/>
                </a:lnTo>
                <a:lnTo>
                  <a:pt x="5" y="30"/>
                </a:lnTo>
                <a:lnTo>
                  <a:pt x="0" y="23"/>
                </a:lnTo>
                <a:lnTo>
                  <a:pt x="0" y="18"/>
                </a:lnTo>
                <a:lnTo>
                  <a:pt x="0" y="10"/>
                </a:lnTo>
                <a:lnTo>
                  <a:pt x="5" y="5"/>
                </a:lnTo>
                <a:lnTo>
                  <a:pt x="10" y="2"/>
                </a:lnTo>
                <a:lnTo>
                  <a:pt x="15"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5" name="Freeform 16"/>
          <p:cNvSpPr>
            <a:spLocks/>
          </p:cNvSpPr>
          <p:nvPr/>
        </p:nvSpPr>
        <p:spPr bwMode="auto">
          <a:xfrm>
            <a:off x="4444935" y="4127494"/>
            <a:ext cx="26238" cy="27054"/>
          </a:xfrm>
          <a:custGeom>
            <a:avLst/>
            <a:gdLst>
              <a:gd name="T0" fmla="*/ 17 w 32"/>
              <a:gd name="T1" fmla="*/ 0 h 33"/>
              <a:gd name="T2" fmla="*/ 22 w 32"/>
              <a:gd name="T3" fmla="*/ 2 h 33"/>
              <a:gd name="T4" fmla="*/ 27 w 32"/>
              <a:gd name="T5" fmla="*/ 5 h 33"/>
              <a:gd name="T6" fmla="*/ 32 w 32"/>
              <a:gd name="T7" fmla="*/ 10 h 33"/>
              <a:gd name="T8" fmla="*/ 32 w 32"/>
              <a:gd name="T9" fmla="*/ 18 h 33"/>
              <a:gd name="T10" fmla="*/ 32 w 32"/>
              <a:gd name="T11" fmla="*/ 23 h 33"/>
              <a:gd name="T12" fmla="*/ 27 w 32"/>
              <a:gd name="T13" fmla="*/ 30 h 33"/>
              <a:gd name="T14" fmla="*/ 22 w 32"/>
              <a:gd name="T15" fmla="*/ 33 h 33"/>
              <a:gd name="T16" fmla="*/ 17 w 32"/>
              <a:gd name="T17" fmla="*/ 33 h 33"/>
              <a:gd name="T18" fmla="*/ 10 w 32"/>
              <a:gd name="T19" fmla="*/ 33 h 33"/>
              <a:gd name="T20" fmla="*/ 5 w 32"/>
              <a:gd name="T21" fmla="*/ 30 h 33"/>
              <a:gd name="T22" fmla="*/ 2 w 32"/>
              <a:gd name="T23" fmla="*/ 23 h 33"/>
              <a:gd name="T24" fmla="*/ 0 w 32"/>
              <a:gd name="T25" fmla="*/ 18 h 33"/>
              <a:gd name="T26" fmla="*/ 2 w 32"/>
              <a:gd name="T27" fmla="*/ 10 h 33"/>
              <a:gd name="T28" fmla="*/ 5 w 32"/>
              <a:gd name="T29" fmla="*/ 5 h 33"/>
              <a:gd name="T30" fmla="*/ 10 w 32"/>
              <a:gd name="T31" fmla="*/ 2 h 33"/>
              <a:gd name="T32" fmla="*/ 17 w 32"/>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3">
                <a:moveTo>
                  <a:pt x="17" y="0"/>
                </a:moveTo>
                <a:lnTo>
                  <a:pt x="22" y="2"/>
                </a:lnTo>
                <a:lnTo>
                  <a:pt x="27" y="5"/>
                </a:lnTo>
                <a:lnTo>
                  <a:pt x="32" y="10"/>
                </a:lnTo>
                <a:lnTo>
                  <a:pt x="32" y="18"/>
                </a:lnTo>
                <a:lnTo>
                  <a:pt x="32" y="23"/>
                </a:lnTo>
                <a:lnTo>
                  <a:pt x="27" y="30"/>
                </a:lnTo>
                <a:lnTo>
                  <a:pt x="22" y="33"/>
                </a:lnTo>
                <a:lnTo>
                  <a:pt x="17" y="33"/>
                </a:lnTo>
                <a:lnTo>
                  <a:pt x="10" y="33"/>
                </a:lnTo>
                <a:lnTo>
                  <a:pt x="5" y="30"/>
                </a:lnTo>
                <a:lnTo>
                  <a:pt x="2" y="23"/>
                </a:lnTo>
                <a:lnTo>
                  <a:pt x="0" y="18"/>
                </a:lnTo>
                <a:lnTo>
                  <a:pt x="2" y="10"/>
                </a:lnTo>
                <a:lnTo>
                  <a:pt x="5" y="5"/>
                </a:lnTo>
                <a:lnTo>
                  <a:pt x="10" y="2"/>
                </a:lnTo>
                <a:lnTo>
                  <a:pt x="17"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6" name="Freeform 15"/>
          <p:cNvSpPr>
            <a:spLocks/>
          </p:cNvSpPr>
          <p:nvPr/>
        </p:nvSpPr>
        <p:spPr bwMode="auto">
          <a:xfrm>
            <a:off x="4560547" y="4127494"/>
            <a:ext cx="27057" cy="27054"/>
          </a:xfrm>
          <a:custGeom>
            <a:avLst/>
            <a:gdLst>
              <a:gd name="T0" fmla="*/ 15 w 33"/>
              <a:gd name="T1" fmla="*/ 0 h 33"/>
              <a:gd name="T2" fmla="*/ 23 w 33"/>
              <a:gd name="T3" fmla="*/ 2 h 33"/>
              <a:gd name="T4" fmla="*/ 28 w 33"/>
              <a:gd name="T5" fmla="*/ 5 h 33"/>
              <a:gd name="T6" fmla="*/ 30 w 33"/>
              <a:gd name="T7" fmla="*/ 10 h 33"/>
              <a:gd name="T8" fmla="*/ 33 w 33"/>
              <a:gd name="T9" fmla="*/ 18 h 33"/>
              <a:gd name="T10" fmla="*/ 30 w 33"/>
              <a:gd name="T11" fmla="*/ 23 h 33"/>
              <a:gd name="T12" fmla="*/ 28 w 33"/>
              <a:gd name="T13" fmla="*/ 30 h 33"/>
              <a:gd name="T14" fmla="*/ 23 w 33"/>
              <a:gd name="T15" fmla="*/ 33 h 33"/>
              <a:gd name="T16" fmla="*/ 15 w 33"/>
              <a:gd name="T17" fmla="*/ 33 h 33"/>
              <a:gd name="T18" fmla="*/ 10 w 33"/>
              <a:gd name="T19" fmla="*/ 33 h 33"/>
              <a:gd name="T20" fmla="*/ 5 w 33"/>
              <a:gd name="T21" fmla="*/ 30 h 33"/>
              <a:gd name="T22" fmla="*/ 0 w 33"/>
              <a:gd name="T23" fmla="*/ 23 h 33"/>
              <a:gd name="T24" fmla="*/ 0 w 33"/>
              <a:gd name="T25" fmla="*/ 18 h 33"/>
              <a:gd name="T26" fmla="*/ 0 w 33"/>
              <a:gd name="T27" fmla="*/ 10 h 33"/>
              <a:gd name="T28" fmla="*/ 5 w 33"/>
              <a:gd name="T29" fmla="*/ 5 h 33"/>
              <a:gd name="T30" fmla="*/ 10 w 33"/>
              <a:gd name="T31" fmla="*/ 2 h 33"/>
              <a:gd name="T32" fmla="*/ 15 w 33"/>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5" y="0"/>
                </a:moveTo>
                <a:lnTo>
                  <a:pt x="23" y="2"/>
                </a:lnTo>
                <a:lnTo>
                  <a:pt x="28" y="5"/>
                </a:lnTo>
                <a:lnTo>
                  <a:pt x="30" y="10"/>
                </a:lnTo>
                <a:lnTo>
                  <a:pt x="33" y="18"/>
                </a:lnTo>
                <a:lnTo>
                  <a:pt x="30" y="23"/>
                </a:lnTo>
                <a:lnTo>
                  <a:pt x="28" y="30"/>
                </a:lnTo>
                <a:lnTo>
                  <a:pt x="23" y="33"/>
                </a:lnTo>
                <a:lnTo>
                  <a:pt x="15" y="33"/>
                </a:lnTo>
                <a:lnTo>
                  <a:pt x="10" y="33"/>
                </a:lnTo>
                <a:lnTo>
                  <a:pt x="5" y="30"/>
                </a:lnTo>
                <a:lnTo>
                  <a:pt x="0" y="23"/>
                </a:lnTo>
                <a:lnTo>
                  <a:pt x="0" y="18"/>
                </a:lnTo>
                <a:lnTo>
                  <a:pt x="0" y="10"/>
                </a:lnTo>
                <a:lnTo>
                  <a:pt x="5" y="5"/>
                </a:lnTo>
                <a:lnTo>
                  <a:pt x="10" y="2"/>
                </a:lnTo>
                <a:lnTo>
                  <a:pt x="15"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7" name="Freeform 14"/>
          <p:cNvSpPr>
            <a:spLocks/>
          </p:cNvSpPr>
          <p:nvPr/>
        </p:nvSpPr>
        <p:spPr bwMode="auto">
          <a:xfrm>
            <a:off x="6484905" y="4127494"/>
            <a:ext cx="26238" cy="27054"/>
          </a:xfrm>
          <a:custGeom>
            <a:avLst/>
            <a:gdLst>
              <a:gd name="T0" fmla="*/ 15 w 32"/>
              <a:gd name="T1" fmla="*/ 0 h 33"/>
              <a:gd name="T2" fmla="*/ 22 w 32"/>
              <a:gd name="T3" fmla="*/ 2 h 33"/>
              <a:gd name="T4" fmla="*/ 27 w 32"/>
              <a:gd name="T5" fmla="*/ 5 h 33"/>
              <a:gd name="T6" fmla="*/ 30 w 32"/>
              <a:gd name="T7" fmla="*/ 10 h 33"/>
              <a:gd name="T8" fmla="*/ 32 w 32"/>
              <a:gd name="T9" fmla="*/ 18 h 33"/>
              <a:gd name="T10" fmla="*/ 30 w 32"/>
              <a:gd name="T11" fmla="*/ 23 h 33"/>
              <a:gd name="T12" fmla="*/ 27 w 32"/>
              <a:gd name="T13" fmla="*/ 30 h 33"/>
              <a:gd name="T14" fmla="*/ 22 w 32"/>
              <a:gd name="T15" fmla="*/ 33 h 33"/>
              <a:gd name="T16" fmla="*/ 15 w 32"/>
              <a:gd name="T17" fmla="*/ 33 h 33"/>
              <a:gd name="T18" fmla="*/ 10 w 32"/>
              <a:gd name="T19" fmla="*/ 33 h 33"/>
              <a:gd name="T20" fmla="*/ 5 w 32"/>
              <a:gd name="T21" fmla="*/ 30 h 33"/>
              <a:gd name="T22" fmla="*/ 0 w 32"/>
              <a:gd name="T23" fmla="*/ 23 h 33"/>
              <a:gd name="T24" fmla="*/ 0 w 32"/>
              <a:gd name="T25" fmla="*/ 18 h 33"/>
              <a:gd name="T26" fmla="*/ 0 w 32"/>
              <a:gd name="T27" fmla="*/ 10 h 33"/>
              <a:gd name="T28" fmla="*/ 5 w 32"/>
              <a:gd name="T29" fmla="*/ 5 h 33"/>
              <a:gd name="T30" fmla="*/ 10 w 32"/>
              <a:gd name="T31" fmla="*/ 2 h 33"/>
              <a:gd name="T32" fmla="*/ 15 w 32"/>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3">
                <a:moveTo>
                  <a:pt x="15" y="0"/>
                </a:moveTo>
                <a:lnTo>
                  <a:pt x="22" y="2"/>
                </a:lnTo>
                <a:lnTo>
                  <a:pt x="27" y="5"/>
                </a:lnTo>
                <a:lnTo>
                  <a:pt x="30" y="10"/>
                </a:lnTo>
                <a:lnTo>
                  <a:pt x="32" y="18"/>
                </a:lnTo>
                <a:lnTo>
                  <a:pt x="30" y="23"/>
                </a:lnTo>
                <a:lnTo>
                  <a:pt x="27" y="30"/>
                </a:lnTo>
                <a:lnTo>
                  <a:pt x="22" y="33"/>
                </a:lnTo>
                <a:lnTo>
                  <a:pt x="15" y="33"/>
                </a:lnTo>
                <a:lnTo>
                  <a:pt x="10" y="33"/>
                </a:lnTo>
                <a:lnTo>
                  <a:pt x="5" y="30"/>
                </a:lnTo>
                <a:lnTo>
                  <a:pt x="0" y="23"/>
                </a:lnTo>
                <a:lnTo>
                  <a:pt x="0" y="18"/>
                </a:lnTo>
                <a:lnTo>
                  <a:pt x="0" y="10"/>
                </a:lnTo>
                <a:lnTo>
                  <a:pt x="5" y="5"/>
                </a:lnTo>
                <a:lnTo>
                  <a:pt x="10" y="2"/>
                </a:lnTo>
                <a:lnTo>
                  <a:pt x="15"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8" name="Freeform 13"/>
          <p:cNvSpPr>
            <a:spLocks/>
          </p:cNvSpPr>
          <p:nvPr/>
        </p:nvSpPr>
        <p:spPr bwMode="auto">
          <a:xfrm>
            <a:off x="6598058" y="4127494"/>
            <a:ext cx="27057" cy="27054"/>
          </a:xfrm>
          <a:custGeom>
            <a:avLst/>
            <a:gdLst>
              <a:gd name="T0" fmla="*/ 18 w 33"/>
              <a:gd name="T1" fmla="*/ 0 h 33"/>
              <a:gd name="T2" fmla="*/ 23 w 33"/>
              <a:gd name="T3" fmla="*/ 2 h 33"/>
              <a:gd name="T4" fmla="*/ 28 w 33"/>
              <a:gd name="T5" fmla="*/ 5 h 33"/>
              <a:gd name="T6" fmla="*/ 33 w 33"/>
              <a:gd name="T7" fmla="*/ 10 h 33"/>
              <a:gd name="T8" fmla="*/ 33 w 33"/>
              <a:gd name="T9" fmla="*/ 18 h 33"/>
              <a:gd name="T10" fmla="*/ 33 w 33"/>
              <a:gd name="T11" fmla="*/ 23 h 33"/>
              <a:gd name="T12" fmla="*/ 28 w 33"/>
              <a:gd name="T13" fmla="*/ 30 h 33"/>
              <a:gd name="T14" fmla="*/ 23 w 33"/>
              <a:gd name="T15" fmla="*/ 33 h 33"/>
              <a:gd name="T16" fmla="*/ 18 w 33"/>
              <a:gd name="T17" fmla="*/ 33 h 33"/>
              <a:gd name="T18" fmla="*/ 10 w 33"/>
              <a:gd name="T19" fmla="*/ 33 h 33"/>
              <a:gd name="T20" fmla="*/ 5 w 33"/>
              <a:gd name="T21" fmla="*/ 30 h 33"/>
              <a:gd name="T22" fmla="*/ 3 w 33"/>
              <a:gd name="T23" fmla="*/ 23 h 33"/>
              <a:gd name="T24" fmla="*/ 0 w 33"/>
              <a:gd name="T25" fmla="*/ 18 h 33"/>
              <a:gd name="T26" fmla="*/ 3 w 33"/>
              <a:gd name="T27" fmla="*/ 10 h 33"/>
              <a:gd name="T28" fmla="*/ 5 w 33"/>
              <a:gd name="T29" fmla="*/ 5 h 33"/>
              <a:gd name="T30" fmla="*/ 10 w 33"/>
              <a:gd name="T31" fmla="*/ 2 h 33"/>
              <a:gd name="T32" fmla="*/ 18 w 33"/>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8" y="0"/>
                </a:moveTo>
                <a:lnTo>
                  <a:pt x="23" y="2"/>
                </a:lnTo>
                <a:lnTo>
                  <a:pt x="28" y="5"/>
                </a:lnTo>
                <a:lnTo>
                  <a:pt x="33" y="10"/>
                </a:lnTo>
                <a:lnTo>
                  <a:pt x="33" y="18"/>
                </a:lnTo>
                <a:lnTo>
                  <a:pt x="33" y="23"/>
                </a:lnTo>
                <a:lnTo>
                  <a:pt x="28" y="30"/>
                </a:lnTo>
                <a:lnTo>
                  <a:pt x="23" y="33"/>
                </a:lnTo>
                <a:lnTo>
                  <a:pt x="18" y="33"/>
                </a:lnTo>
                <a:lnTo>
                  <a:pt x="10" y="33"/>
                </a:lnTo>
                <a:lnTo>
                  <a:pt x="5" y="30"/>
                </a:lnTo>
                <a:lnTo>
                  <a:pt x="3" y="23"/>
                </a:lnTo>
                <a:lnTo>
                  <a:pt x="0" y="18"/>
                </a:lnTo>
                <a:lnTo>
                  <a:pt x="3" y="10"/>
                </a:lnTo>
                <a:lnTo>
                  <a:pt x="5" y="5"/>
                </a:lnTo>
                <a:lnTo>
                  <a:pt x="10" y="2"/>
                </a:lnTo>
                <a:lnTo>
                  <a:pt x="18"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79" name="Freeform 12"/>
          <p:cNvSpPr>
            <a:spLocks/>
          </p:cNvSpPr>
          <p:nvPr/>
        </p:nvSpPr>
        <p:spPr bwMode="auto">
          <a:xfrm>
            <a:off x="6713667" y="4127494"/>
            <a:ext cx="27057" cy="27054"/>
          </a:xfrm>
          <a:custGeom>
            <a:avLst/>
            <a:gdLst>
              <a:gd name="T0" fmla="*/ 15 w 33"/>
              <a:gd name="T1" fmla="*/ 0 h 33"/>
              <a:gd name="T2" fmla="*/ 23 w 33"/>
              <a:gd name="T3" fmla="*/ 2 h 33"/>
              <a:gd name="T4" fmla="*/ 28 w 33"/>
              <a:gd name="T5" fmla="*/ 5 h 33"/>
              <a:gd name="T6" fmla="*/ 31 w 33"/>
              <a:gd name="T7" fmla="*/ 10 h 33"/>
              <a:gd name="T8" fmla="*/ 33 w 33"/>
              <a:gd name="T9" fmla="*/ 18 h 33"/>
              <a:gd name="T10" fmla="*/ 31 w 33"/>
              <a:gd name="T11" fmla="*/ 23 h 33"/>
              <a:gd name="T12" fmla="*/ 28 w 33"/>
              <a:gd name="T13" fmla="*/ 30 h 33"/>
              <a:gd name="T14" fmla="*/ 23 w 33"/>
              <a:gd name="T15" fmla="*/ 33 h 33"/>
              <a:gd name="T16" fmla="*/ 15 w 33"/>
              <a:gd name="T17" fmla="*/ 33 h 33"/>
              <a:gd name="T18" fmla="*/ 10 w 33"/>
              <a:gd name="T19" fmla="*/ 33 h 33"/>
              <a:gd name="T20" fmla="*/ 5 w 33"/>
              <a:gd name="T21" fmla="*/ 30 h 33"/>
              <a:gd name="T22" fmla="*/ 0 w 33"/>
              <a:gd name="T23" fmla="*/ 23 h 33"/>
              <a:gd name="T24" fmla="*/ 0 w 33"/>
              <a:gd name="T25" fmla="*/ 18 h 33"/>
              <a:gd name="T26" fmla="*/ 0 w 33"/>
              <a:gd name="T27" fmla="*/ 10 h 33"/>
              <a:gd name="T28" fmla="*/ 5 w 33"/>
              <a:gd name="T29" fmla="*/ 5 h 33"/>
              <a:gd name="T30" fmla="*/ 10 w 33"/>
              <a:gd name="T31" fmla="*/ 2 h 33"/>
              <a:gd name="T32" fmla="*/ 15 w 33"/>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3">
                <a:moveTo>
                  <a:pt x="15" y="0"/>
                </a:moveTo>
                <a:lnTo>
                  <a:pt x="23" y="2"/>
                </a:lnTo>
                <a:lnTo>
                  <a:pt x="28" y="5"/>
                </a:lnTo>
                <a:lnTo>
                  <a:pt x="31" y="10"/>
                </a:lnTo>
                <a:lnTo>
                  <a:pt x="33" y="18"/>
                </a:lnTo>
                <a:lnTo>
                  <a:pt x="31" y="23"/>
                </a:lnTo>
                <a:lnTo>
                  <a:pt x="28" y="30"/>
                </a:lnTo>
                <a:lnTo>
                  <a:pt x="23" y="33"/>
                </a:lnTo>
                <a:lnTo>
                  <a:pt x="15" y="33"/>
                </a:lnTo>
                <a:lnTo>
                  <a:pt x="10" y="33"/>
                </a:lnTo>
                <a:lnTo>
                  <a:pt x="5" y="30"/>
                </a:lnTo>
                <a:lnTo>
                  <a:pt x="0" y="23"/>
                </a:lnTo>
                <a:lnTo>
                  <a:pt x="0" y="18"/>
                </a:lnTo>
                <a:lnTo>
                  <a:pt x="0" y="10"/>
                </a:lnTo>
                <a:lnTo>
                  <a:pt x="5" y="5"/>
                </a:lnTo>
                <a:lnTo>
                  <a:pt x="10" y="2"/>
                </a:lnTo>
                <a:lnTo>
                  <a:pt x="15"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0" name="Freeform 11"/>
          <p:cNvSpPr>
            <a:spLocks noEditPoints="1"/>
          </p:cNvSpPr>
          <p:nvPr/>
        </p:nvSpPr>
        <p:spPr bwMode="auto">
          <a:xfrm>
            <a:off x="5173850" y="4396396"/>
            <a:ext cx="78713" cy="111496"/>
          </a:xfrm>
          <a:custGeom>
            <a:avLst/>
            <a:gdLst>
              <a:gd name="T0" fmla="*/ 48 w 96"/>
              <a:gd name="T1" fmla="*/ 20 h 136"/>
              <a:gd name="T2" fmla="*/ 38 w 96"/>
              <a:gd name="T3" fmla="*/ 26 h 136"/>
              <a:gd name="T4" fmla="*/ 31 w 96"/>
              <a:gd name="T5" fmla="*/ 43 h 136"/>
              <a:gd name="T6" fmla="*/ 28 w 96"/>
              <a:gd name="T7" fmla="*/ 68 h 136"/>
              <a:gd name="T8" fmla="*/ 31 w 96"/>
              <a:gd name="T9" fmla="*/ 93 h 136"/>
              <a:gd name="T10" fmla="*/ 38 w 96"/>
              <a:gd name="T11" fmla="*/ 108 h 136"/>
              <a:gd name="T12" fmla="*/ 48 w 96"/>
              <a:gd name="T13" fmla="*/ 113 h 136"/>
              <a:gd name="T14" fmla="*/ 58 w 96"/>
              <a:gd name="T15" fmla="*/ 108 h 136"/>
              <a:gd name="T16" fmla="*/ 66 w 96"/>
              <a:gd name="T17" fmla="*/ 93 h 136"/>
              <a:gd name="T18" fmla="*/ 69 w 96"/>
              <a:gd name="T19" fmla="*/ 68 h 136"/>
              <a:gd name="T20" fmla="*/ 66 w 96"/>
              <a:gd name="T21" fmla="*/ 41 h 136"/>
              <a:gd name="T22" fmla="*/ 61 w 96"/>
              <a:gd name="T23" fmla="*/ 26 h 136"/>
              <a:gd name="T24" fmla="*/ 48 w 96"/>
              <a:gd name="T25" fmla="*/ 20 h 136"/>
              <a:gd name="T26" fmla="*/ 51 w 96"/>
              <a:gd name="T27" fmla="*/ 0 h 136"/>
              <a:gd name="T28" fmla="*/ 71 w 96"/>
              <a:gd name="T29" fmla="*/ 3 h 136"/>
              <a:gd name="T30" fmla="*/ 84 w 96"/>
              <a:gd name="T31" fmla="*/ 15 h 136"/>
              <a:gd name="T32" fmla="*/ 94 w 96"/>
              <a:gd name="T33" fmla="*/ 38 h 136"/>
              <a:gd name="T34" fmla="*/ 96 w 96"/>
              <a:gd name="T35" fmla="*/ 66 h 136"/>
              <a:gd name="T36" fmla="*/ 94 w 96"/>
              <a:gd name="T37" fmla="*/ 96 h 136"/>
              <a:gd name="T38" fmla="*/ 84 w 96"/>
              <a:gd name="T39" fmla="*/ 118 h 136"/>
              <a:gd name="T40" fmla="*/ 76 w 96"/>
              <a:gd name="T41" fmla="*/ 126 h 136"/>
              <a:gd name="T42" fmla="*/ 69 w 96"/>
              <a:gd name="T43" fmla="*/ 131 h 136"/>
              <a:gd name="T44" fmla="*/ 58 w 96"/>
              <a:gd name="T45" fmla="*/ 133 h 136"/>
              <a:gd name="T46" fmla="*/ 48 w 96"/>
              <a:gd name="T47" fmla="*/ 136 h 136"/>
              <a:gd name="T48" fmla="*/ 28 w 96"/>
              <a:gd name="T49" fmla="*/ 131 h 136"/>
              <a:gd name="T50" fmla="*/ 13 w 96"/>
              <a:gd name="T51" fmla="*/ 118 h 136"/>
              <a:gd name="T52" fmla="*/ 3 w 96"/>
              <a:gd name="T53" fmla="*/ 98 h 136"/>
              <a:gd name="T54" fmla="*/ 0 w 96"/>
              <a:gd name="T55" fmla="*/ 71 h 136"/>
              <a:gd name="T56" fmla="*/ 6 w 96"/>
              <a:gd name="T57" fmla="*/ 41 h 136"/>
              <a:gd name="T58" fmla="*/ 13 w 96"/>
              <a:gd name="T59" fmla="*/ 18 h 136"/>
              <a:gd name="T60" fmla="*/ 21 w 96"/>
              <a:gd name="T61" fmla="*/ 10 h 136"/>
              <a:gd name="T62" fmla="*/ 28 w 96"/>
              <a:gd name="T63" fmla="*/ 3 h 136"/>
              <a:gd name="T64" fmla="*/ 38 w 96"/>
              <a:gd name="T65" fmla="*/ 0 h 136"/>
              <a:gd name="T66" fmla="*/ 51 w 96"/>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36">
                <a:moveTo>
                  <a:pt x="48" y="20"/>
                </a:moveTo>
                <a:lnTo>
                  <a:pt x="38" y="26"/>
                </a:lnTo>
                <a:lnTo>
                  <a:pt x="31" y="43"/>
                </a:lnTo>
                <a:lnTo>
                  <a:pt x="28" y="68"/>
                </a:lnTo>
                <a:lnTo>
                  <a:pt x="31" y="93"/>
                </a:lnTo>
                <a:lnTo>
                  <a:pt x="38" y="108"/>
                </a:lnTo>
                <a:lnTo>
                  <a:pt x="48" y="113"/>
                </a:lnTo>
                <a:lnTo>
                  <a:pt x="58" y="108"/>
                </a:lnTo>
                <a:lnTo>
                  <a:pt x="66" y="93"/>
                </a:lnTo>
                <a:lnTo>
                  <a:pt x="69" y="68"/>
                </a:lnTo>
                <a:lnTo>
                  <a:pt x="66" y="41"/>
                </a:lnTo>
                <a:lnTo>
                  <a:pt x="61" y="26"/>
                </a:lnTo>
                <a:lnTo>
                  <a:pt x="48" y="20"/>
                </a:lnTo>
                <a:close/>
                <a:moveTo>
                  <a:pt x="51" y="0"/>
                </a:moveTo>
                <a:lnTo>
                  <a:pt x="71" y="3"/>
                </a:lnTo>
                <a:lnTo>
                  <a:pt x="84" y="15"/>
                </a:lnTo>
                <a:lnTo>
                  <a:pt x="94" y="38"/>
                </a:lnTo>
                <a:lnTo>
                  <a:pt x="96" y="66"/>
                </a:lnTo>
                <a:lnTo>
                  <a:pt x="94" y="96"/>
                </a:lnTo>
                <a:lnTo>
                  <a:pt x="84" y="118"/>
                </a:lnTo>
                <a:lnTo>
                  <a:pt x="76" y="126"/>
                </a:lnTo>
                <a:lnTo>
                  <a:pt x="69" y="131"/>
                </a:lnTo>
                <a:lnTo>
                  <a:pt x="58" y="133"/>
                </a:lnTo>
                <a:lnTo>
                  <a:pt x="48" y="136"/>
                </a:lnTo>
                <a:lnTo>
                  <a:pt x="28" y="131"/>
                </a:lnTo>
                <a:lnTo>
                  <a:pt x="13" y="118"/>
                </a:lnTo>
                <a:lnTo>
                  <a:pt x="3" y="98"/>
                </a:lnTo>
                <a:lnTo>
                  <a:pt x="0" y="71"/>
                </a:lnTo>
                <a:lnTo>
                  <a:pt x="6" y="41"/>
                </a:lnTo>
                <a:lnTo>
                  <a:pt x="13" y="18"/>
                </a:lnTo>
                <a:lnTo>
                  <a:pt x="21" y="10"/>
                </a:lnTo>
                <a:lnTo>
                  <a:pt x="28" y="3"/>
                </a:lnTo>
                <a:lnTo>
                  <a:pt x="38" y="0"/>
                </a:lnTo>
                <a:lnTo>
                  <a:pt x="51"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1" name="Freeform 10"/>
          <p:cNvSpPr>
            <a:spLocks/>
          </p:cNvSpPr>
          <p:nvPr/>
        </p:nvSpPr>
        <p:spPr bwMode="auto">
          <a:xfrm>
            <a:off x="5264862" y="4483301"/>
            <a:ext cx="27057" cy="24595"/>
          </a:xfrm>
          <a:custGeom>
            <a:avLst/>
            <a:gdLst>
              <a:gd name="T0" fmla="*/ 18 w 33"/>
              <a:gd name="T1" fmla="*/ 0 h 30"/>
              <a:gd name="T2" fmla="*/ 23 w 33"/>
              <a:gd name="T3" fmla="*/ 2 h 30"/>
              <a:gd name="T4" fmla="*/ 28 w 33"/>
              <a:gd name="T5" fmla="*/ 5 h 30"/>
              <a:gd name="T6" fmla="*/ 33 w 33"/>
              <a:gd name="T7" fmla="*/ 10 h 30"/>
              <a:gd name="T8" fmla="*/ 33 w 33"/>
              <a:gd name="T9" fmla="*/ 15 h 30"/>
              <a:gd name="T10" fmla="*/ 33 w 33"/>
              <a:gd name="T11" fmla="*/ 20 h 30"/>
              <a:gd name="T12" fmla="*/ 28 w 33"/>
              <a:gd name="T13" fmla="*/ 25 h 30"/>
              <a:gd name="T14" fmla="*/ 23 w 33"/>
              <a:gd name="T15" fmla="*/ 27 h 30"/>
              <a:gd name="T16" fmla="*/ 16 w 33"/>
              <a:gd name="T17" fmla="*/ 30 h 30"/>
              <a:gd name="T18" fmla="*/ 10 w 33"/>
              <a:gd name="T19" fmla="*/ 27 h 30"/>
              <a:gd name="T20" fmla="*/ 5 w 33"/>
              <a:gd name="T21" fmla="*/ 25 h 30"/>
              <a:gd name="T22" fmla="*/ 0 w 33"/>
              <a:gd name="T23" fmla="*/ 20 h 30"/>
              <a:gd name="T24" fmla="*/ 0 w 33"/>
              <a:gd name="T25" fmla="*/ 15 h 30"/>
              <a:gd name="T26" fmla="*/ 0 w 33"/>
              <a:gd name="T27" fmla="*/ 10 h 30"/>
              <a:gd name="T28" fmla="*/ 5 w 33"/>
              <a:gd name="T29" fmla="*/ 5 h 30"/>
              <a:gd name="T30" fmla="*/ 10 w 33"/>
              <a:gd name="T31" fmla="*/ 2 h 30"/>
              <a:gd name="T32" fmla="*/ 18 w 33"/>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0">
                <a:moveTo>
                  <a:pt x="18" y="0"/>
                </a:moveTo>
                <a:lnTo>
                  <a:pt x="23" y="2"/>
                </a:lnTo>
                <a:lnTo>
                  <a:pt x="28" y="5"/>
                </a:lnTo>
                <a:lnTo>
                  <a:pt x="33" y="10"/>
                </a:lnTo>
                <a:lnTo>
                  <a:pt x="33" y="15"/>
                </a:lnTo>
                <a:lnTo>
                  <a:pt x="33" y="20"/>
                </a:lnTo>
                <a:lnTo>
                  <a:pt x="28" y="25"/>
                </a:lnTo>
                <a:lnTo>
                  <a:pt x="23" y="27"/>
                </a:lnTo>
                <a:lnTo>
                  <a:pt x="16" y="30"/>
                </a:lnTo>
                <a:lnTo>
                  <a:pt x="10" y="27"/>
                </a:lnTo>
                <a:lnTo>
                  <a:pt x="5" y="25"/>
                </a:lnTo>
                <a:lnTo>
                  <a:pt x="0" y="20"/>
                </a:lnTo>
                <a:lnTo>
                  <a:pt x="0" y="15"/>
                </a:lnTo>
                <a:lnTo>
                  <a:pt x="0" y="10"/>
                </a:lnTo>
                <a:lnTo>
                  <a:pt x="5" y="5"/>
                </a:lnTo>
                <a:lnTo>
                  <a:pt x="10" y="2"/>
                </a:lnTo>
                <a:lnTo>
                  <a:pt x="18"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2" name="Freeform 9"/>
          <p:cNvSpPr>
            <a:spLocks noEditPoints="1"/>
          </p:cNvSpPr>
          <p:nvPr/>
        </p:nvSpPr>
        <p:spPr bwMode="auto">
          <a:xfrm>
            <a:off x="5304218" y="4396396"/>
            <a:ext cx="78713" cy="111496"/>
          </a:xfrm>
          <a:custGeom>
            <a:avLst/>
            <a:gdLst>
              <a:gd name="T0" fmla="*/ 48 w 96"/>
              <a:gd name="T1" fmla="*/ 20 h 136"/>
              <a:gd name="T2" fmla="*/ 38 w 96"/>
              <a:gd name="T3" fmla="*/ 26 h 136"/>
              <a:gd name="T4" fmla="*/ 31 w 96"/>
              <a:gd name="T5" fmla="*/ 43 h 136"/>
              <a:gd name="T6" fmla="*/ 28 w 96"/>
              <a:gd name="T7" fmla="*/ 68 h 136"/>
              <a:gd name="T8" fmla="*/ 31 w 96"/>
              <a:gd name="T9" fmla="*/ 93 h 136"/>
              <a:gd name="T10" fmla="*/ 38 w 96"/>
              <a:gd name="T11" fmla="*/ 108 h 136"/>
              <a:gd name="T12" fmla="*/ 48 w 96"/>
              <a:gd name="T13" fmla="*/ 113 h 136"/>
              <a:gd name="T14" fmla="*/ 58 w 96"/>
              <a:gd name="T15" fmla="*/ 108 h 136"/>
              <a:gd name="T16" fmla="*/ 66 w 96"/>
              <a:gd name="T17" fmla="*/ 93 h 136"/>
              <a:gd name="T18" fmla="*/ 66 w 96"/>
              <a:gd name="T19" fmla="*/ 68 h 136"/>
              <a:gd name="T20" fmla="*/ 66 w 96"/>
              <a:gd name="T21" fmla="*/ 41 h 136"/>
              <a:gd name="T22" fmla="*/ 58 w 96"/>
              <a:gd name="T23" fmla="*/ 26 h 136"/>
              <a:gd name="T24" fmla="*/ 48 w 96"/>
              <a:gd name="T25" fmla="*/ 20 h 136"/>
              <a:gd name="T26" fmla="*/ 51 w 96"/>
              <a:gd name="T27" fmla="*/ 0 h 136"/>
              <a:gd name="T28" fmla="*/ 68 w 96"/>
              <a:gd name="T29" fmla="*/ 3 h 136"/>
              <a:gd name="T30" fmla="*/ 83 w 96"/>
              <a:gd name="T31" fmla="*/ 15 h 136"/>
              <a:gd name="T32" fmla="*/ 94 w 96"/>
              <a:gd name="T33" fmla="*/ 38 h 136"/>
              <a:gd name="T34" fmla="*/ 96 w 96"/>
              <a:gd name="T35" fmla="*/ 66 h 136"/>
              <a:gd name="T36" fmla="*/ 91 w 96"/>
              <a:gd name="T37" fmla="*/ 96 h 136"/>
              <a:gd name="T38" fmla="*/ 83 w 96"/>
              <a:gd name="T39" fmla="*/ 118 h 136"/>
              <a:gd name="T40" fmla="*/ 76 w 96"/>
              <a:gd name="T41" fmla="*/ 126 h 136"/>
              <a:gd name="T42" fmla="*/ 68 w 96"/>
              <a:gd name="T43" fmla="*/ 131 h 136"/>
              <a:gd name="T44" fmla="*/ 58 w 96"/>
              <a:gd name="T45" fmla="*/ 133 h 136"/>
              <a:gd name="T46" fmla="*/ 48 w 96"/>
              <a:gd name="T47" fmla="*/ 136 h 136"/>
              <a:gd name="T48" fmla="*/ 25 w 96"/>
              <a:gd name="T49" fmla="*/ 131 h 136"/>
              <a:gd name="T50" fmla="*/ 13 w 96"/>
              <a:gd name="T51" fmla="*/ 118 h 136"/>
              <a:gd name="T52" fmla="*/ 3 w 96"/>
              <a:gd name="T53" fmla="*/ 98 h 136"/>
              <a:gd name="T54" fmla="*/ 0 w 96"/>
              <a:gd name="T55" fmla="*/ 71 h 136"/>
              <a:gd name="T56" fmla="*/ 3 w 96"/>
              <a:gd name="T57" fmla="*/ 41 h 136"/>
              <a:gd name="T58" fmla="*/ 13 w 96"/>
              <a:gd name="T59" fmla="*/ 18 h 136"/>
              <a:gd name="T60" fmla="*/ 20 w 96"/>
              <a:gd name="T61" fmla="*/ 10 h 136"/>
              <a:gd name="T62" fmla="*/ 28 w 96"/>
              <a:gd name="T63" fmla="*/ 3 h 136"/>
              <a:gd name="T64" fmla="*/ 38 w 96"/>
              <a:gd name="T65" fmla="*/ 0 h 136"/>
              <a:gd name="T66" fmla="*/ 51 w 96"/>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36">
                <a:moveTo>
                  <a:pt x="48" y="20"/>
                </a:moveTo>
                <a:lnTo>
                  <a:pt x="38" y="26"/>
                </a:lnTo>
                <a:lnTo>
                  <a:pt x="31" y="43"/>
                </a:lnTo>
                <a:lnTo>
                  <a:pt x="28" y="68"/>
                </a:lnTo>
                <a:lnTo>
                  <a:pt x="31" y="93"/>
                </a:lnTo>
                <a:lnTo>
                  <a:pt x="38" y="108"/>
                </a:lnTo>
                <a:lnTo>
                  <a:pt x="48" y="113"/>
                </a:lnTo>
                <a:lnTo>
                  <a:pt x="58" y="108"/>
                </a:lnTo>
                <a:lnTo>
                  <a:pt x="66" y="93"/>
                </a:lnTo>
                <a:lnTo>
                  <a:pt x="66" y="68"/>
                </a:lnTo>
                <a:lnTo>
                  <a:pt x="66" y="41"/>
                </a:lnTo>
                <a:lnTo>
                  <a:pt x="58" y="26"/>
                </a:lnTo>
                <a:lnTo>
                  <a:pt x="48" y="20"/>
                </a:lnTo>
                <a:close/>
                <a:moveTo>
                  <a:pt x="51" y="0"/>
                </a:moveTo>
                <a:lnTo>
                  <a:pt x="68" y="3"/>
                </a:lnTo>
                <a:lnTo>
                  <a:pt x="83" y="15"/>
                </a:lnTo>
                <a:lnTo>
                  <a:pt x="94" y="38"/>
                </a:lnTo>
                <a:lnTo>
                  <a:pt x="96" y="66"/>
                </a:lnTo>
                <a:lnTo>
                  <a:pt x="91" y="96"/>
                </a:lnTo>
                <a:lnTo>
                  <a:pt x="83" y="118"/>
                </a:lnTo>
                <a:lnTo>
                  <a:pt x="76" y="126"/>
                </a:lnTo>
                <a:lnTo>
                  <a:pt x="68" y="131"/>
                </a:lnTo>
                <a:lnTo>
                  <a:pt x="58" y="133"/>
                </a:lnTo>
                <a:lnTo>
                  <a:pt x="48" y="136"/>
                </a:lnTo>
                <a:lnTo>
                  <a:pt x="25" y="131"/>
                </a:lnTo>
                <a:lnTo>
                  <a:pt x="13" y="118"/>
                </a:lnTo>
                <a:lnTo>
                  <a:pt x="3" y="98"/>
                </a:lnTo>
                <a:lnTo>
                  <a:pt x="0" y="71"/>
                </a:lnTo>
                <a:lnTo>
                  <a:pt x="3" y="41"/>
                </a:lnTo>
                <a:lnTo>
                  <a:pt x="13" y="18"/>
                </a:lnTo>
                <a:lnTo>
                  <a:pt x="20" y="10"/>
                </a:lnTo>
                <a:lnTo>
                  <a:pt x="28" y="3"/>
                </a:lnTo>
                <a:lnTo>
                  <a:pt x="38" y="0"/>
                </a:lnTo>
                <a:lnTo>
                  <a:pt x="51"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3" name="Freeform 8"/>
          <p:cNvSpPr>
            <a:spLocks noEditPoints="1"/>
          </p:cNvSpPr>
          <p:nvPr/>
        </p:nvSpPr>
        <p:spPr bwMode="auto">
          <a:xfrm>
            <a:off x="5393589" y="4396396"/>
            <a:ext cx="77893" cy="111496"/>
          </a:xfrm>
          <a:custGeom>
            <a:avLst/>
            <a:gdLst>
              <a:gd name="T0" fmla="*/ 48 w 95"/>
              <a:gd name="T1" fmla="*/ 20 h 136"/>
              <a:gd name="T2" fmla="*/ 37 w 95"/>
              <a:gd name="T3" fmla="*/ 26 h 136"/>
              <a:gd name="T4" fmla="*/ 30 w 95"/>
              <a:gd name="T5" fmla="*/ 43 h 136"/>
              <a:gd name="T6" fmla="*/ 27 w 95"/>
              <a:gd name="T7" fmla="*/ 68 h 136"/>
              <a:gd name="T8" fmla="*/ 30 w 95"/>
              <a:gd name="T9" fmla="*/ 93 h 136"/>
              <a:gd name="T10" fmla="*/ 35 w 95"/>
              <a:gd name="T11" fmla="*/ 108 h 136"/>
              <a:gd name="T12" fmla="*/ 48 w 95"/>
              <a:gd name="T13" fmla="*/ 113 h 136"/>
              <a:gd name="T14" fmla="*/ 58 w 95"/>
              <a:gd name="T15" fmla="*/ 108 h 136"/>
              <a:gd name="T16" fmla="*/ 65 w 95"/>
              <a:gd name="T17" fmla="*/ 93 h 136"/>
              <a:gd name="T18" fmla="*/ 65 w 95"/>
              <a:gd name="T19" fmla="*/ 68 h 136"/>
              <a:gd name="T20" fmla="*/ 65 w 95"/>
              <a:gd name="T21" fmla="*/ 41 h 136"/>
              <a:gd name="T22" fmla="*/ 58 w 95"/>
              <a:gd name="T23" fmla="*/ 26 h 136"/>
              <a:gd name="T24" fmla="*/ 48 w 95"/>
              <a:gd name="T25" fmla="*/ 20 h 136"/>
              <a:gd name="T26" fmla="*/ 48 w 95"/>
              <a:gd name="T27" fmla="*/ 0 h 136"/>
              <a:gd name="T28" fmla="*/ 68 w 95"/>
              <a:gd name="T29" fmla="*/ 3 h 136"/>
              <a:gd name="T30" fmla="*/ 83 w 95"/>
              <a:gd name="T31" fmla="*/ 15 h 136"/>
              <a:gd name="T32" fmla="*/ 90 w 95"/>
              <a:gd name="T33" fmla="*/ 38 h 136"/>
              <a:gd name="T34" fmla="*/ 95 w 95"/>
              <a:gd name="T35" fmla="*/ 66 h 136"/>
              <a:gd name="T36" fmla="*/ 90 w 95"/>
              <a:gd name="T37" fmla="*/ 96 h 136"/>
              <a:gd name="T38" fmla="*/ 83 w 95"/>
              <a:gd name="T39" fmla="*/ 118 h 136"/>
              <a:gd name="T40" fmla="*/ 75 w 95"/>
              <a:gd name="T41" fmla="*/ 126 h 136"/>
              <a:gd name="T42" fmla="*/ 68 w 95"/>
              <a:gd name="T43" fmla="*/ 131 h 136"/>
              <a:gd name="T44" fmla="*/ 58 w 95"/>
              <a:gd name="T45" fmla="*/ 133 h 136"/>
              <a:gd name="T46" fmla="*/ 45 w 95"/>
              <a:gd name="T47" fmla="*/ 136 h 136"/>
              <a:gd name="T48" fmla="*/ 25 w 95"/>
              <a:gd name="T49" fmla="*/ 131 h 136"/>
              <a:gd name="T50" fmla="*/ 12 w 95"/>
              <a:gd name="T51" fmla="*/ 118 h 136"/>
              <a:gd name="T52" fmla="*/ 2 w 95"/>
              <a:gd name="T53" fmla="*/ 98 h 136"/>
              <a:gd name="T54" fmla="*/ 0 w 95"/>
              <a:gd name="T55" fmla="*/ 71 h 136"/>
              <a:gd name="T56" fmla="*/ 2 w 95"/>
              <a:gd name="T57" fmla="*/ 41 h 136"/>
              <a:gd name="T58" fmla="*/ 12 w 95"/>
              <a:gd name="T59" fmla="*/ 18 h 136"/>
              <a:gd name="T60" fmla="*/ 20 w 95"/>
              <a:gd name="T61" fmla="*/ 10 h 136"/>
              <a:gd name="T62" fmla="*/ 27 w 95"/>
              <a:gd name="T63" fmla="*/ 3 h 136"/>
              <a:gd name="T64" fmla="*/ 37 w 95"/>
              <a:gd name="T65" fmla="*/ 0 h 136"/>
              <a:gd name="T66" fmla="*/ 48 w 95"/>
              <a:gd name="T6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36">
                <a:moveTo>
                  <a:pt x="48" y="20"/>
                </a:moveTo>
                <a:lnTo>
                  <a:pt x="37" y="26"/>
                </a:lnTo>
                <a:lnTo>
                  <a:pt x="30" y="43"/>
                </a:lnTo>
                <a:lnTo>
                  <a:pt x="27" y="68"/>
                </a:lnTo>
                <a:lnTo>
                  <a:pt x="30" y="93"/>
                </a:lnTo>
                <a:lnTo>
                  <a:pt x="35" y="108"/>
                </a:lnTo>
                <a:lnTo>
                  <a:pt x="48" y="113"/>
                </a:lnTo>
                <a:lnTo>
                  <a:pt x="58" y="108"/>
                </a:lnTo>
                <a:lnTo>
                  <a:pt x="65" y="93"/>
                </a:lnTo>
                <a:lnTo>
                  <a:pt x="65" y="68"/>
                </a:lnTo>
                <a:lnTo>
                  <a:pt x="65" y="41"/>
                </a:lnTo>
                <a:lnTo>
                  <a:pt x="58" y="26"/>
                </a:lnTo>
                <a:lnTo>
                  <a:pt x="48" y="20"/>
                </a:lnTo>
                <a:close/>
                <a:moveTo>
                  <a:pt x="48" y="0"/>
                </a:moveTo>
                <a:lnTo>
                  <a:pt x="68" y="3"/>
                </a:lnTo>
                <a:lnTo>
                  <a:pt x="83" y="15"/>
                </a:lnTo>
                <a:lnTo>
                  <a:pt x="90" y="38"/>
                </a:lnTo>
                <a:lnTo>
                  <a:pt x="95" y="66"/>
                </a:lnTo>
                <a:lnTo>
                  <a:pt x="90" y="96"/>
                </a:lnTo>
                <a:lnTo>
                  <a:pt x="83" y="118"/>
                </a:lnTo>
                <a:lnTo>
                  <a:pt x="75" y="126"/>
                </a:lnTo>
                <a:lnTo>
                  <a:pt x="68" y="131"/>
                </a:lnTo>
                <a:lnTo>
                  <a:pt x="58" y="133"/>
                </a:lnTo>
                <a:lnTo>
                  <a:pt x="45" y="136"/>
                </a:lnTo>
                <a:lnTo>
                  <a:pt x="25" y="131"/>
                </a:lnTo>
                <a:lnTo>
                  <a:pt x="12" y="118"/>
                </a:lnTo>
                <a:lnTo>
                  <a:pt x="2" y="98"/>
                </a:lnTo>
                <a:lnTo>
                  <a:pt x="0" y="71"/>
                </a:lnTo>
                <a:lnTo>
                  <a:pt x="2" y="41"/>
                </a:lnTo>
                <a:lnTo>
                  <a:pt x="12" y="18"/>
                </a:lnTo>
                <a:lnTo>
                  <a:pt x="20" y="10"/>
                </a:lnTo>
                <a:lnTo>
                  <a:pt x="27" y="3"/>
                </a:lnTo>
                <a:lnTo>
                  <a:pt x="37" y="0"/>
                </a:lnTo>
                <a:lnTo>
                  <a:pt x="48"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4" name="Freeform 7"/>
          <p:cNvSpPr>
            <a:spLocks/>
          </p:cNvSpPr>
          <p:nvPr/>
        </p:nvSpPr>
        <p:spPr bwMode="auto">
          <a:xfrm>
            <a:off x="5488697" y="4396396"/>
            <a:ext cx="68054" cy="111496"/>
          </a:xfrm>
          <a:custGeom>
            <a:avLst/>
            <a:gdLst>
              <a:gd name="T0" fmla="*/ 7 w 83"/>
              <a:gd name="T1" fmla="*/ 0 h 136"/>
              <a:gd name="T2" fmla="*/ 78 w 83"/>
              <a:gd name="T3" fmla="*/ 0 h 136"/>
              <a:gd name="T4" fmla="*/ 78 w 83"/>
              <a:gd name="T5" fmla="*/ 23 h 136"/>
              <a:gd name="T6" fmla="*/ 30 w 83"/>
              <a:gd name="T7" fmla="*/ 23 h 136"/>
              <a:gd name="T8" fmla="*/ 27 w 83"/>
              <a:gd name="T9" fmla="*/ 53 h 136"/>
              <a:gd name="T10" fmla="*/ 40 w 83"/>
              <a:gd name="T11" fmla="*/ 51 h 136"/>
              <a:gd name="T12" fmla="*/ 53 w 83"/>
              <a:gd name="T13" fmla="*/ 53 h 136"/>
              <a:gd name="T14" fmla="*/ 63 w 83"/>
              <a:gd name="T15" fmla="*/ 56 h 136"/>
              <a:gd name="T16" fmla="*/ 70 w 83"/>
              <a:gd name="T17" fmla="*/ 63 h 136"/>
              <a:gd name="T18" fmla="*/ 78 w 83"/>
              <a:gd name="T19" fmla="*/ 71 h 136"/>
              <a:gd name="T20" fmla="*/ 80 w 83"/>
              <a:gd name="T21" fmla="*/ 78 h 136"/>
              <a:gd name="T22" fmla="*/ 83 w 83"/>
              <a:gd name="T23" fmla="*/ 91 h 136"/>
              <a:gd name="T24" fmla="*/ 80 w 83"/>
              <a:gd name="T25" fmla="*/ 103 h 136"/>
              <a:gd name="T26" fmla="*/ 75 w 83"/>
              <a:gd name="T27" fmla="*/ 113 h 136"/>
              <a:gd name="T28" fmla="*/ 68 w 83"/>
              <a:gd name="T29" fmla="*/ 123 h 136"/>
              <a:gd name="T30" fmla="*/ 58 w 83"/>
              <a:gd name="T31" fmla="*/ 131 h 136"/>
              <a:gd name="T32" fmla="*/ 45 w 83"/>
              <a:gd name="T33" fmla="*/ 133 h 136"/>
              <a:gd name="T34" fmla="*/ 32 w 83"/>
              <a:gd name="T35" fmla="*/ 136 h 136"/>
              <a:gd name="T36" fmla="*/ 20 w 83"/>
              <a:gd name="T37" fmla="*/ 136 h 136"/>
              <a:gd name="T38" fmla="*/ 10 w 83"/>
              <a:gd name="T39" fmla="*/ 133 h 136"/>
              <a:gd name="T40" fmla="*/ 0 w 83"/>
              <a:gd name="T41" fmla="*/ 131 h 136"/>
              <a:gd name="T42" fmla="*/ 0 w 83"/>
              <a:gd name="T43" fmla="*/ 106 h 136"/>
              <a:gd name="T44" fmla="*/ 10 w 83"/>
              <a:gd name="T45" fmla="*/ 111 h 136"/>
              <a:gd name="T46" fmla="*/ 20 w 83"/>
              <a:gd name="T47" fmla="*/ 113 h 136"/>
              <a:gd name="T48" fmla="*/ 30 w 83"/>
              <a:gd name="T49" fmla="*/ 113 h 136"/>
              <a:gd name="T50" fmla="*/ 37 w 83"/>
              <a:gd name="T51" fmla="*/ 113 h 136"/>
              <a:gd name="T52" fmla="*/ 42 w 83"/>
              <a:gd name="T53" fmla="*/ 111 h 136"/>
              <a:gd name="T54" fmla="*/ 48 w 83"/>
              <a:gd name="T55" fmla="*/ 108 h 136"/>
              <a:gd name="T56" fmla="*/ 50 w 83"/>
              <a:gd name="T57" fmla="*/ 103 h 136"/>
              <a:gd name="T58" fmla="*/ 53 w 83"/>
              <a:gd name="T59" fmla="*/ 98 h 136"/>
              <a:gd name="T60" fmla="*/ 55 w 83"/>
              <a:gd name="T61" fmla="*/ 93 h 136"/>
              <a:gd name="T62" fmla="*/ 53 w 83"/>
              <a:gd name="T63" fmla="*/ 86 h 136"/>
              <a:gd name="T64" fmla="*/ 50 w 83"/>
              <a:gd name="T65" fmla="*/ 81 h 136"/>
              <a:gd name="T66" fmla="*/ 45 w 83"/>
              <a:gd name="T67" fmla="*/ 76 h 136"/>
              <a:gd name="T68" fmla="*/ 35 w 83"/>
              <a:gd name="T69" fmla="*/ 73 h 136"/>
              <a:gd name="T70" fmla="*/ 25 w 83"/>
              <a:gd name="T71" fmla="*/ 73 h 136"/>
              <a:gd name="T72" fmla="*/ 15 w 83"/>
              <a:gd name="T73" fmla="*/ 73 h 136"/>
              <a:gd name="T74" fmla="*/ 2 w 83"/>
              <a:gd name="T75" fmla="*/ 73 h 136"/>
              <a:gd name="T76" fmla="*/ 7 w 83"/>
              <a:gd name="T7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136">
                <a:moveTo>
                  <a:pt x="7" y="0"/>
                </a:moveTo>
                <a:lnTo>
                  <a:pt x="78" y="0"/>
                </a:lnTo>
                <a:lnTo>
                  <a:pt x="78" y="23"/>
                </a:lnTo>
                <a:lnTo>
                  <a:pt x="30" y="23"/>
                </a:lnTo>
                <a:lnTo>
                  <a:pt x="27" y="53"/>
                </a:lnTo>
                <a:lnTo>
                  <a:pt x="40" y="51"/>
                </a:lnTo>
                <a:lnTo>
                  <a:pt x="53" y="53"/>
                </a:lnTo>
                <a:lnTo>
                  <a:pt x="63" y="56"/>
                </a:lnTo>
                <a:lnTo>
                  <a:pt x="70" y="63"/>
                </a:lnTo>
                <a:lnTo>
                  <a:pt x="78" y="71"/>
                </a:lnTo>
                <a:lnTo>
                  <a:pt x="80" y="78"/>
                </a:lnTo>
                <a:lnTo>
                  <a:pt x="83" y="91"/>
                </a:lnTo>
                <a:lnTo>
                  <a:pt x="80" y="103"/>
                </a:lnTo>
                <a:lnTo>
                  <a:pt x="75" y="113"/>
                </a:lnTo>
                <a:lnTo>
                  <a:pt x="68" y="123"/>
                </a:lnTo>
                <a:lnTo>
                  <a:pt x="58" y="131"/>
                </a:lnTo>
                <a:lnTo>
                  <a:pt x="45" y="133"/>
                </a:lnTo>
                <a:lnTo>
                  <a:pt x="32" y="136"/>
                </a:lnTo>
                <a:lnTo>
                  <a:pt x="20" y="136"/>
                </a:lnTo>
                <a:lnTo>
                  <a:pt x="10" y="133"/>
                </a:lnTo>
                <a:lnTo>
                  <a:pt x="0" y="131"/>
                </a:lnTo>
                <a:lnTo>
                  <a:pt x="0" y="106"/>
                </a:lnTo>
                <a:lnTo>
                  <a:pt x="10" y="111"/>
                </a:lnTo>
                <a:lnTo>
                  <a:pt x="20" y="113"/>
                </a:lnTo>
                <a:lnTo>
                  <a:pt x="30" y="113"/>
                </a:lnTo>
                <a:lnTo>
                  <a:pt x="37" y="113"/>
                </a:lnTo>
                <a:lnTo>
                  <a:pt x="42" y="111"/>
                </a:lnTo>
                <a:lnTo>
                  <a:pt x="48" y="108"/>
                </a:lnTo>
                <a:lnTo>
                  <a:pt x="50" y="103"/>
                </a:lnTo>
                <a:lnTo>
                  <a:pt x="53" y="98"/>
                </a:lnTo>
                <a:lnTo>
                  <a:pt x="55" y="93"/>
                </a:lnTo>
                <a:lnTo>
                  <a:pt x="53" y="86"/>
                </a:lnTo>
                <a:lnTo>
                  <a:pt x="50" y="81"/>
                </a:lnTo>
                <a:lnTo>
                  <a:pt x="45" y="76"/>
                </a:lnTo>
                <a:lnTo>
                  <a:pt x="35" y="73"/>
                </a:lnTo>
                <a:lnTo>
                  <a:pt x="25" y="73"/>
                </a:lnTo>
                <a:lnTo>
                  <a:pt x="15" y="73"/>
                </a:lnTo>
                <a:lnTo>
                  <a:pt x="2" y="73"/>
                </a:lnTo>
                <a:lnTo>
                  <a:pt x="7" y="0"/>
                </a:lnTo>
                <a:close/>
              </a:path>
            </a:pathLst>
          </a:custGeom>
          <a:solidFill>
            <a:srgbClr val="FF0000"/>
          </a:solidFill>
          <a:ln w="0">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5" name="Freeform 6"/>
          <p:cNvSpPr>
            <a:spLocks/>
          </p:cNvSpPr>
          <p:nvPr/>
        </p:nvSpPr>
        <p:spPr bwMode="auto">
          <a:xfrm>
            <a:off x="3564340" y="4020919"/>
            <a:ext cx="483755" cy="213155"/>
          </a:xfrm>
          <a:custGeom>
            <a:avLst/>
            <a:gdLst>
              <a:gd name="T0" fmla="*/ 433 w 590"/>
              <a:gd name="T1" fmla="*/ 0 h 260"/>
              <a:gd name="T2" fmla="*/ 590 w 590"/>
              <a:gd name="T3" fmla="*/ 130 h 260"/>
              <a:gd name="T4" fmla="*/ 433 w 590"/>
              <a:gd name="T5" fmla="*/ 260 h 260"/>
              <a:gd name="T6" fmla="*/ 459 w 590"/>
              <a:gd name="T7" fmla="*/ 183 h 260"/>
              <a:gd name="T8" fmla="*/ 0 w 590"/>
              <a:gd name="T9" fmla="*/ 195 h 260"/>
              <a:gd name="T10" fmla="*/ 0 w 590"/>
              <a:gd name="T11" fmla="*/ 65 h 260"/>
              <a:gd name="T12" fmla="*/ 459 w 590"/>
              <a:gd name="T13" fmla="*/ 77 h 260"/>
              <a:gd name="T14" fmla="*/ 433 w 590"/>
              <a:gd name="T15" fmla="*/ 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60">
                <a:moveTo>
                  <a:pt x="433" y="0"/>
                </a:moveTo>
                <a:lnTo>
                  <a:pt x="590" y="130"/>
                </a:lnTo>
                <a:lnTo>
                  <a:pt x="433" y="260"/>
                </a:lnTo>
                <a:lnTo>
                  <a:pt x="459" y="183"/>
                </a:lnTo>
                <a:lnTo>
                  <a:pt x="0" y="195"/>
                </a:lnTo>
                <a:lnTo>
                  <a:pt x="0" y="65"/>
                </a:lnTo>
                <a:lnTo>
                  <a:pt x="459" y="77"/>
                </a:lnTo>
                <a:lnTo>
                  <a:pt x="433" y="0"/>
                </a:lnTo>
                <a:close/>
              </a:path>
            </a:pathLst>
          </a:custGeom>
          <a:solidFill>
            <a:srgbClr val="696969"/>
          </a:solidFill>
          <a:ln w="0">
            <a:solidFill>
              <a:srgbClr val="696969"/>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86" name="Freeform 5"/>
          <p:cNvSpPr>
            <a:spLocks/>
          </p:cNvSpPr>
          <p:nvPr/>
        </p:nvSpPr>
        <p:spPr bwMode="auto">
          <a:xfrm>
            <a:off x="6848135" y="4020919"/>
            <a:ext cx="483755" cy="213155"/>
          </a:xfrm>
          <a:custGeom>
            <a:avLst/>
            <a:gdLst>
              <a:gd name="T0" fmla="*/ 434 w 590"/>
              <a:gd name="T1" fmla="*/ 0 h 260"/>
              <a:gd name="T2" fmla="*/ 590 w 590"/>
              <a:gd name="T3" fmla="*/ 130 h 260"/>
              <a:gd name="T4" fmla="*/ 434 w 590"/>
              <a:gd name="T5" fmla="*/ 260 h 260"/>
              <a:gd name="T6" fmla="*/ 459 w 590"/>
              <a:gd name="T7" fmla="*/ 183 h 260"/>
              <a:gd name="T8" fmla="*/ 0 w 590"/>
              <a:gd name="T9" fmla="*/ 195 h 260"/>
              <a:gd name="T10" fmla="*/ 0 w 590"/>
              <a:gd name="T11" fmla="*/ 65 h 260"/>
              <a:gd name="T12" fmla="*/ 459 w 590"/>
              <a:gd name="T13" fmla="*/ 77 h 260"/>
              <a:gd name="T14" fmla="*/ 434 w 590"/>
              <a:gd name="T15" fmla="*/ 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0" h="260">
                <a:moveTo>
                  <a:pt x="434" y="0"/>
                </a:moveTo>
                <a:lnTo>
                  <a:pt x="590" y="130"/>
                </a:lnTo>
                <a:lnTo>
                  <a:pt x="434" y="260"/>
                </a:lnTo>
                <a:lnTo>
                  <a:pt x="459" y="183"/>
                </a:lnTo>
                <a:lnTo>
                  <a:pt x="0" y="195"/>
                </a:lnTo>
                <a:lnTo>
                  <a:pt x="0" y="65"/>
                </a:lnTo>
                <a:lnTo>
                  <a:pt x="459" y="77"/>
                </a:lnTo>
                <a:lnTo>
                  <a:pt x="434" y="0"/>
                </a:lnTo>
                <a:close/>
              </a:path>
            </a:pathLst>
          </a:custGeom>
          <a:solidFill>
            <a:srgbClr val="696969"/>
          </a:solidFill>
          <a:ln w="0">
            <a:solidFill>
              <a:srgbClr val="696969"/>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7170" name="Picture 2" descr="F:\________深度学习处理器NSFC重点\答辩材料\图片\猫.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6463" y="3662861"/>
            <a:ext cx="1556048" cy="97253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F:\________深度学习处理器NSFC重点\答辩材料\图片\猫.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416" y="3680607"/>
            <a:ext cx="1556048" cy="972530"/>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7665095" y="3756518"/>
            <a:ext cx="744852" cy="75260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Tree>
    <p:extLst>
      <p:ext uri="{BB962C8B-B14F-4D97-AF65-F5344CB8AC3E}">
        <p14:creationId xmlns:p14="http://schemas.microsoft.com/office/powerpoint/2010/main" val="4126288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Architectures that support different length and data types</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en-US" altLang="zh-CN" sz="2000" dirty="0">
                <a:latin typeface="微软雅黑" panose="020B0503020204020204" pitchFamily="34" charset="-122"/>
                <a:ea typeface="微软雅黑" panose="020B0503020204020204" pitchFamily="34" charset="-122"/>
              </a:rPr>
              <a:t>Support different length and data types</a:t>
            </a:r>
          </a:p>
          <a:p>
            <a:r>
              <a:rPr lang="en-US" altLang="zh-CN" sz="2000" dirty="0">
                <a:latin typeface="微软雅黑" panose="020B0503020204020204" pitchFamily="34" charset="-122"/>
                <a:ea typeface="微软雅黑" panose="020B0503020204020204" pitchFamily="34" charset="-122"/>
              </a:rPr>
              <a:t>Computing capability increases when lower accuracy </a:t>
            </a:r>
          </a:p>
        </p:txBody>
      </p:sp>
      <p:sp>
        <p:nvSpPr>
          <p:cNvPr id="4" name="文本框 3"/>
          <p:cNvSpPr txBox="1"/>
          <p:nvPr/>
        </p:nvSpPr>
        <p:spPr>
          <a:xfrm>
            <a:off x="1966119" y="2132855"/>
            <a:ext cx="1162472" cy="369332"/>
          </a:xfrm>
          <a:prstGeom prst="rect">
            <a:avLst/>
          </a:prstGeom>
          <a:noFill/>
        </p:spPr>
        <p:txBody>
          <a:bodyPr wrap="square" rtlCol="0">
            <a:spAutoFit/>
          </a:bodyPr>
          <a:lstStyle/>
          <a:p>
            <a:r>
              <a:rPr lang="en-US" altLang="zh-CN" dirty="0"/>
              <a:t>Data type</a:t>
            </a:r>
            <a:endParaRPr lang="zh-CN" altLang="en-US" dirty="0"/>
          </a:p>
        </p:txBody>
      </p:sp>
      <p:sp>
        <p:nvSpPr>
          <p:cNvPr id="6" name="文本框 5"/>
          <p:cNvSpPr txBox="1"/>
          <p:nvPr/>
        </p:nvSpPr>
        <p:spPr>
          <a:xfrm>
            <a:off x="1966119" y="3933056"/>
            <a:ext cx="1378496" cy="646331"/>
          </a:xfrm>
          <a:prstGeom prst="rect">
            <a:avLst/>
          </a:prstGeom>
          <a:noFill/>
        </p:spPr>
        <p:txBody>
          <a:bodyPr wrap="square" rtlCol="0">
            <a:spAutoFit/>
          </a:bodyPr>
          <a:lstStyle/>
          <a:p>
            <a:r>
              <a:rPr lang="en-US" altLang="zh-CN" dirty="0"/>
              <a:t>Computing</a:t>
            </a:r>
            <a:r>
              <a:rPr lang="zh-CN" altLang="en-US" dirty="0"/>
              <a:t> </a:t>
            </a:r>
            <a:r>
              <a:rPr lang="en-US" altLang="zh-CN" dirty="0"/>
              <a:t>capability</a:t>
            </a:r>
            <a:endParaRPr lang="zh-CN" altLang="en-US" dirty="0"/>
          </a:p>
        </p:txBody>
      </p:sp>
      <p:cxnSp>
        <p:nvCxnSpPr>
          <p:cNvPr id="10" name="直接箭头连接符 9"/>
          <p:cNvCxnSpPr/>
          <p:nvPr/>
        </p:nvCxnSpPr>
        <p:spPr>
          <a:xfrm>
            <a:off x="3344616" y="2317521"/>
            <a:ext cx="4752528" cy="18002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3344616" y="2132859"/>
            <a:ext cx="4752528" cy="198486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44615" y="1988840"/>
            <a:ext cx="1872208" cy="369332"/>
          </a:xfrm>
          <a:prstGeom prst="rect">
            <a:avLst/>
          </a:prstGeom>
          <a:noFill/>
        </p:spPr>
        <p:txBody>
          <a:bodyPr wrap="square" rtlCol="0">
            <a:spAutoFit/>
          </a:bodyPr>
          <a:lstStyle/>
          <a:p>
            <a:r>
              <a:rPr lang="en-US" altLang="zh-CN" dirty="0"/>
              <a:t>Double Precision </a:t>
            </a:r>
            <a:endParaRPr lang="zh-CN" altLang="en-US" dirty="0"/>
          </a:p>
        </p:txBody>
      </p:sp>
      <p:sp>
        <p:nvSpPr>
          <p:cNvPr id="16" name="文本框 15"/>
          <p:cNvSpPr txBox="1"/>
          <p:nvPr/>
        </p:nvSpPr>
        <p:spPr>
          <a:xfrm>
            <a:off x="4280718" y="2420888"/>
            <a:ext cx="1800199" cy="369332"/>
          </a:xfrm>
          <a:prstGeom prst="rect">
            <a:avLst/>
          </a:prstGeom>
          <a:noFill/>
        </p:spPr>
        <p:txBody>
          <a:bodyPr wrap="square" rtlCol="0">
            <a:spAutoFit/>
          </a:bodyPr>
          <a:lstStyle/>
          <a:p>
            <a:r>
              <a:rPr lang="en-US" altLang="zh-CN" dirty="0"/>
              <a:t>Single</a:t>
            </a:r>
            <a:r>
              <a:rPr lang="zh-CN" altLang="en-US" dirty="0"/>
              <a:t> </a:t>
            </a:r>
            <a:r>
              <a:rPr lang="en-US" altLang="zh-CN" dirty="0"/>
              <a:t>Precision</a:t>
            </a:r>
            <a:endParaRPr lang="zh-CN" altLang="en-US" dirty="0"/>
          </a:p>
        </p:txBody>
      </p:sp>
      <p:sp>
        <p:nvSpPr>
          <p:cNvPr id="17" name="文本框 16"/>
          <p:cNvSpPr txBox="1"/>
          <p:nvPr/>
        </p:nvSpPr>
        <p:spPr>
          <a:xfrm>
            <a:off x="5072807" y="2771636"/>
            <a:ext cx="1944212" cy="369332"/>
          </a:xfrm>
          <a:prstGeom prst="rect">
            <a:avLst/>
          </a:prstGeom>
          <a:noFill/>
        </p:spPr>
        <p:txBody>
          <a:bodyPr wrap="square" rtlCol="0">
            <a:spAutoFit/>
          </a:bodyPr>
          <a:lstStyle/>
          <a:p>
            <a:r>
              <a:rPr lang="en-US" altLang="zh-CN" dirty="0"/>
              <a:t>Half Precision</a:t>
            </a:r>
            <a:endParaRPr lang="zh-CN" altLang="en-US" dirty="0"/>
          </a:p>
        </p:txBody>
      </p:sp>
      <p:sp>
        <p:nvSpPr>
          <p:cNvPr id="18" name="文本框 17"/>
          <p:cNvSpPr txBox="1"/>
          <p:nvPr/>
        </p:nvSpPr>
        <p:spPr>
          <a:xfrm>
            <a:off x="6368951" y="3203684"/>
            <a:ext cx="2232248" cy="369332"/>
          </a:xfrm>
          <a:prstGeom prst="rect">
            <a:avLst/>
          </a:prstGeom>
          <a:noFill/>
        </p:spPr>
        <p:txBody>
          <a:bodyPr wrap="square" rtlCol="0">
            <a:spAutoFit/>
          </a:bodyPr>
          <a:lstStyle/>
          <a:p>
            <a:r>
              <a:rPr lang="en-US" altLang="zh-CN" dirty="0"/>
              <a:t>8 bits floating point</a:t>
            </a:r>
            <a:r>
              <a:rPr lang="zh-CN" altLang="en-US" dirty="0"/>
              <a:t> </a:t>
            </a:r>
          </a:p>
        </p:txBody>
      </p:sp>
      <p:sp>
        <p:nvSpPr>
          <p:cNvPr id="19" name="文本框 18"/>
          <p:cNvSpPr txBox="1"/>
          <p:nvPr/>
        </p:nvSpPr>
        <p:spPr>
          <a:xfrm>
            <a:off x="7593087" y="3635731"/>
            <a:ext cx="1440160" cy="369332"/>
          </a:xfrm>
          <a:prstGeom prst="rect">
            <a:avLst/>
          </a:prstGeom>
          <a:noFill/>
        </p:spPr>
        <p:txBody>
          <a:bodyPr wrap="square" rtlCol="0">
            <a:spAutoFit/>
          </a:bodyPr>
          <a:lstStyle/>
          <a:p>
            <a:r>
              <a:rPr lang="en-US" altLang="zh-CN" dirty="0"/>
              <a:t>1 binary digit</a:t>
            </a:r>
            <a:endParaRPr lang="zh-CN" altLang="en-US" dirty="0"/>
          </a:p>
        </p:txBody>
      </p:sp>
      <p:sp>
        <p:nvSpPr>
          <p:cNvPr id="23" name="文本框 22"/>
          <p:cNvSpPr txBox="1"/>
          <p:nvPr/>
        </p:nvSpPr>
        <p:spPr>
          <a:xfrm>
            <a:off x="1962073" y="4884291"/>
            <a:ext cx="8394104" cy="369332"/>
          </a:xfrm>
          <a:prstGeom prst="rect">
            <a:avLst/>
          </a:prstGeom>
          <a:noFill/>
        </p:spPr>
        <p:txBody>
          <a:bodyPr wrap="square" rtlCol="0">
            <a:spAutoFit/>
          </a:bodyPr>
          <a:lstStyle/>
          <a:p>
            <a:r>
              <a:rPr lang="en-US" altLang="zh-CN" dirty="0"/>
              <a:t>Impact of Performance on Register, Processor, Memory, Data Structure, Data Transfer</a:t>
            </a:r>
          </a:p>
        </p:txBody>
      </p:sp>
    </p:spTree>
    <p:extLst>
      <p:ext uri="{BB962C8B-B14F-4D97-AF65-F5344CB8AC3E}">
        <p14:creationId xmlns:p14="http://schemas.microsoft.com/office/powerpoint/2010/main" val="343423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271" y="5537187"/>
            <a:ext cx="9484747"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AI Frameworks and Architecture of AI/Machine Learning</a:t>
            </a:r>
            <a:endParaRPr lang="zh-CN" altLang="en-US" b="1" dirty="0">
              <a:solidFill>
                <a:schemeClr val="tx2"/>
              </a:solidFill>
              <a:latin typeface="微软雅黑" panose="020B0503020204020204" pitchFamily="34" charset="-122"/>
              <a:ea typeface="微软雅黑" panose="020B0503020204020204" pitchFamily="34" charset="-122"/>
            </a:endParaRPr>
          </a:p>
        </p:txBody>
      </p:sp>
      <p:pic>
        <p:nvPicPr>
          <p:cNvPr id="8" name="Picture 7">
            <a:extLst>
              <a:ext uri="{FF2B5EF4-FFF2-40B4-BE49-F238E27FC236}">
                <a16:creationId xmlns:a16="http://schemas.microsoft.com/office/drawing/2014/main" id="{4E882890-DA02-4434-9B0D-3DF2F2689A28}"/>
              </a:ext>
            </a:extLst>
          </p:cNvPr>
          <p:cNvPicPr>
            <a:picLocks noChangeAspect="1"/>
          </p:cNvPicPr>
          <p:nvPr/>
        </p:nvPicPr>
        <p:blipFill>
          <a:blip r:embed="rId3"/>
          <a:stretch>
            <a:fillRect/>
          </a:stretch>
        </p:blipFill>
        <p:spPr>
          <a:xfrm>
            <a:off x="0" y="1052736"/>
            <a:ext cx="12161838" cy="3524383"/>
          </a:xfrm>
          <a:prstGeom prst="rect">
            <a:avLst/>
          </a:prstGeom>
        </p:spPr>
      </p:pic>
    </p:spTree>
    <p:extLst>
      <p:ext uri="{BB962C8B-B14F-4D97-AF65-F5344CB8AC3E}">
        <p14:creationId xmlns:p14="http://schemas.microsoft.com/office/powerpoint/2010/main" val="40963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chemeClr val="tx2"/>
                </a:solidFill>
                <a:latin typeface="微软雅黑" panose="020B0503020204020204" pitchFamily="34" charset="-122"/>
                <a:ea typeface="微软雅黑" panose="020B0503020204020204" pitchFamily="34" charset="-122"/>
              </a:rPr>
              <a:t>运行时技术</a:t>
            </a:r>
          </a:p>
        </p:txBody>
      </p:sp>
      <p:sp>
        <p:nvSpPr>
          <p:cNvPr id="3" name="内容占位符 2"/>
          <p:cNvSpPr>
            <a:spLocks noGrp="1"/>
          </p:cNvSpPr>
          <p:nvPr>
            <p:ph idx="1"/>
          </p:nvPr>
        </p:nvSpPr>
        <p:spPr/>
        <p:txBody>
          <a:bodyPr>
            <a:normAutofit/>
          </a:bodyPr>
          <a:lstStyle/>
          <a:p>
            <a:r>
              <a:rPr lang="zh-CN" altLang="en-US" sz="2000" dirty="0">
                <a:latin typeface="微软雅黑" panose="020B0503020204020204" pitchFamily="34" charset="-122"/>
                <a:ea typeface="微软雅黑" panose="020B0503020204020204" pitchFamily="34" charset="-122"/>
              </a:rPr>
              <a:t>云端计算加速器的抢占式调度</a:t>
            </a:r>
            <a:endParaRPr lang="en-US" altLang="zh-CN" sz="2000" dirty="0">
              <a:latin typeface="微软雅黑" panose="020B0503020204020204" pitchFamily="34" charset="-122"/>
              <a:ea typeface="微软雅黑" panose="020B0503020204020204" pitchFamily="34" charset="-122"/>
            </a:endParaRPr>
          </a:p>
          <a:p>
            <a:pPr lvl="1"/>
            <a:r>
              <a:rPr lang="zh-CN" altLang="en-US" sz="2000" dirty="0">
                <a:latin typeface="微软雅黑" panose="020B0503020204020204" pitchFamily="34" charset="-122"/>
                <a:ea typeface="微软雅黑" panose="020B0503020204020204" pitchFamily="34" charset="-122"/>
              </a:rPr>
              <a:t>动态监视加速器和</a:t>
            </a:r>
            <a:r>
              <a:rPr lang="en-US" altLang="zh-CN" sz="2000" dirty="0" err="1">
                <a:latin typeface="微软雅黑" panose="020B0503020204020204" pitchFamily="34" charset="-122"/>
                <a:ea typeface="微软雅黑" panose="020B0503020204020204" pitchFamily="34" charset="-122"/>
              </a:rPr>
              <a:t>PCIe</a:t>
            </a:r>
            <a:r>
              <a:rPr lang="zh-CN" altLang="en-US" sz="2000" dirty="0">
                <a:latin typeface="微软雅黑" panose="020B0503020204020204" pitchFamily="34" charset="-122"/>
                <a:ea typeface="微软雅黑" panose="020B0503020204020204" pitchFamily="34" charset="-122"/>
              </a:rPr>
              <a:t>总线并调度任务的运行时系统，在满足用户应用程序的</a:t>
            </a:r>
            <a:r>
              <a:rPr lang="en-US" altLang="zh-CN" sz="2000" dirty="0" err="1">
                <a:latin typeface="微软雅黑" panose="020B0503020204020204" pitchFamily="34" charset="-122"/>
                <a:ea typeface="微软雅黑" panose="020B0503020204020204" pitchFamily="34" charset="-122"/>
              </a:rPr>
              <a:t>QoS</a:t>
            </a:r>
            <a:r>
              <a:rPr lang="zh-CN" altLang="en-US" sz="2000" dirty="0">
                <a:latin typeface="微软雅黑" panose="020B0503020204020204" pitchFamily="34" charset="-122"/>
                <a:ea typeface="微软雅黑" panose="020B0503020204020204" pitchFamily="34" charset="-122"/>
              </a:rPr>
              <a:t>同时，最大化加速器利用率。</a:t>
            </a:r>
          </a:p>
          <a:p>
            <a:pPr lvl="1"/>
            <a:endParaRPr lang="zh-CN" altLang="en-US" dirty="0">
              <a:latin typeface="微软雅黑" panose="020B0503020204020204" pitchFamily="34" charset="-122"/>
              <a:ea typeface="微软雅黑" panose="020B0503020204020204" pitchFamily="34" charset="-122"/>
            </a:endParaRPr>
          </a:p>
        </p:txBody>
      </p:sp>
      <p:graphicFrame>
        <p:nvGraphicFramePr>
          <p:cNvPr id="7" name="图表 6"/>
          <p:cNvGraphicFramePr>
            <a:graphicFrameLocks/>
          </p:cNvGraphicFramePr>
          <p:nvPr>
            <p:extLst>
              <p:ext uri="{D42A27DB-BD31-4B8C-83A1-F6EECF244321}">
                <p14:modId xmlns:p14="http://schemas.microsoft.com/office/powerpoint/2010/main" val="3988769786"/>
              </p:ext>
            </p:extLst>
          </p:nvPr>
        </p:nvGraphicFramePr>
        <p:xfrm>
          <a:off x="1976463" y="1556792"/>
          <a:ext cx="7124856" cy="3521154"/>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3970883" y="5157191"/>
            <a:ext cx="382676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价格昂贵的加速器利用率低</a:t>
            </a:r>
          </a:p>
        </p:txBody>
      </p:sp>
      <p:sp>
        <p:nvSpPr>
          <p:cNvPr id="9" name="文本框 8"/>
          <p:cNvSpPr txBox="1"/>
          <p:nvPr/>
        </p:nvSpPr>
        <p:spPr>
          <a:xfrm>
            <a:off x="9177263" y="2715556"/>
            <a:ext cx="360040" cy="1138773"/>
          </a:xfrm>
          <a:prstGeom prst="rect">
            <a:avLst/>
          </a:prstGeom>
          <a:noFill/>
        </p:spPr>
        <p:txBody>
          <a:bodyPr wrap="square" rtlCol="0">
            <a:spAutoFit/>
          </a:bodyPr>
          <a:lstStyle/>
          <a:p>
            <a:r>
              <a:rPr lang="zh-CN" altLang="en-US" sz="1600" dirty="0"/>
              <a:t>推理</a:t>
            </a:r>
            <a:r>
              <a:rPr lang="zh-CN" altLang="en-US" dirty="0"/>
              <a:t>应用</a:t>
            </a:r>
          </a:p>
        </p:txBody>
      </p:sp>
    </p:spTree>
    <p:extLst>
      <p:ext uri="{BB962C8B-B14F-4D97-AF65-F5344CB8AC3E}">
        <p14:creationId xmlns:p14="http://schemas.microsoft.com/office/powerpoint/2010/main" val="154848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tx2"/>
                </a:solidFill>
                <a:latin typeface="微软雅黑" panose="020B0503020204020204" pitchFamily="34" charset="-122"/>
                <a:ea typeface="微软雅黑" panose="020B0503020204020204" pitchFamily="34" charset="-122"/>
              </a:rPr>
              <a:t>Outline</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6" name="内容占位符 2">
            <a:extLst>
              <a:ext uri="{FF2B5EF4-FFF2-40B4-BE49-F238E27FC236}">
                <a16:creationId xmlns:a16="http://schemas.microsoft.com/office/drawing/2014/main" id="{B60D1546-B324-4D03-8382-19B5AF8C506B}"/>
              </a:ext>
            </a:extLst>
          </p:cNvPr>
          <p:cNvSpPr>
            <a:spLocks noGrp="1"/>
          </p:cNvSpPr>
          <p:nvPr>
            <p:ph idx="1"/>
          </p:nvPr>
        </p:nvSpPr>
        <p:spPr>
          <a:xfrm>
            <a:off x="1760439" y="1412776"/>
            <a:ext cx="9052696" cy="4351338"/>
          </a:xfrm>
        </p:spPr>
        <p:txBody>
          <a:bodyPr/>
          <a:lstStyle/>
          <a:p>
            <a:r>
              <a:rPr lang="en-US" altLang="zh-CN" b="1" dirty="0">
                <a:solidFill>
                  <a:schemeClr val="bg1">
                    <a:lumMod val="65000"/>
                  </a:schemeClr>
                </a:solidFill>
                <a:latin typeface="微软雅黑" panose="020B0503020204020204" pitchFamily="34" charset="-122"/>
                <a:ea typeface="微软雅黑" panose="020B0503020204020204" pitchFamily="34" charset="-122"/>
              </a:rPr>
              <a:t>AI: Challenges and Opportunities</a:t>
            </a:r>
          </a:p>
          <a:p>
            <a:r>
              <a:rPr lang="en-US" altLang="zh-CN" b="1" dirty="0">
                <a:solidFill>
                  <a:schemeClr val="bg1">
                    <a:lumMod val="65000"/>
                  </a:schemeClr>
                </a:solidFill>
                <a:latin typeface="微软雅黑" panose="020B0503020204020204" pitchFamily="34" charset="-122"/>
                <a:ea typeface="微软雅黑" panose="020B0503020204020204" pitchFamily="34" charset="-122"/>
              </a:rPr>
              <a:t>System Research for AI</a:t>
            </a:r>
          </a:p>
          <a:p>
            <a:r>
              <a:rPr lang="en-US" altLang="zh-CN" b="1" dirty="0">
                <a:latin typeface="微软雅黑" panose="020B0503020204020204" pitchFamily="34" charset="-122"/>
                <a:ea typeface="微软雅黑" panose="020B0503020204020204" pitchFamily="34" charset="-122"/>
              </a:rPr>
              <a:t>Our Recent Work </a:t>
            </a:r>
          </a:p>
        </p:txBody>
      </p:sp>
    </p:spTree>
    <p:extLst>
      <p:ext uri="{BB962C8B-B14F-4D97-AF65-F5344CB8AC3E}">
        <p14:creationId xmlns:p14="http://schemas.microsoft.com/office/powerpoint/2010/main" val="121860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A89E7D-FA12-4C2B-8346-83710B4569B0}"/>
              </a:ext>
            </a:extLst>
          </p:cNvPr>
          <p:cNvPicPr>
            <a:picLocks noChangeAspect="1"/>
          </p:cNvPicPr>
          <p:nvPr/>
        </p:nvPicPr>
        <p:blipFill>
          <a:blip r:embed="rId2"/>
          <a:stretch>
            <a:fillRect/>
          </a:stretch>
        </p:blipFill>
        <p:spPr>
          <a:xfrm>
            <a:off x="-1017" y="8483"/>
            <a:ext cx="12162855" cy="6841034"/>
          </a:xfrm>
          <a:prstGeom prst="rect">
            <a:avLst/>
          </a:prstGeom>
        </p:spPr>
      </p:pic>
      <p:sp>
        <p:nvSpPr>
          <p:cNvPr id="8" name="Rectangle 7" hidden="1">
            <a:extLst>
              <a:ext uri="{FF2B5EF4-FFF2-40B4-BE49-F238E27FC236}">
                <a16:creationId xmlns:a16="http://schemas.microsoft.com/office/drawing/2014/main" id="{382D646B-8FD2-5245-AEE2-097B818D2DE1}"/>
              </a:ext>
            </a:extLst>
          </p:cNvPr>
          <p:cNvSpPr/>
          <p:nvPr/>
        </p:nvSpPr>
        <p:spPr>
          <a:xfrm>
            <a:off x="0" y="1479197"/>
            <a:ext cx="12161838" cy="21091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4" name="TextBox 13">
            <a:extLst>
              <a:ext uri="{FF2B5EF4-FFF2-40B4-BE49-F238E27FC236}">
                <a16:creationId xmlns:a16="http://schemas.microsoft.com/office/drawing/2014/main" id="{EC27165E-5703-B141-A3A9-1B93136DD3C9}"/>
              </a:ext>
            </a:extLst>
          </p:cNvPr>
          <p:cNvSpPr txBox="1"/>
          <p:nvPr/>
        </p:nvSpPr>
        <p:spPr>
          <a:xfrm>
            <a:off x="139355" y="-392726"/>
            <a:ext cx="184274" cy="368418"/>
          </a:xfrm>
          <a:prstGeom prst="rect">
            <a:avLst/>
          </a:prstGeom>
          <a:noFill/>
        </p:spPr>
        <p:txBody>
          <a:bodyPr wrap="none" rtlCol="0">
            <a:spAutoFit/>
          </a:bodyPr>
          <a:lstStyle/>
          <a:p>
            <a:pPr defTabSz="912114"/>
            <a:endParaRPr lang="en-US" sz="1795" dirty="0">
              <a:solidFill>
                <a:prstClr val="black"/>
              </a:solidFill>
              <a:latin typeface="Calibri"/>
            </a:endParaRPr>
          </a:p>
        </p:txBody>
      </p:sp>
      <p:sp>
        <p:nvSpPr>
          <p:cNvPr id="15" name="Freeform 7">
            <a:extLst>
              <a:ext uri="{FF2B5EF4-FFF2-40B4-BE49-F238E27FC236}">
                <a16:creationId xmlns:a16="http://schemas.microsoft.com/office/drawing/2014/main" id="{179806AB-6B3A-4DB1-B599-52B56B30C97C}"/>
              </a:ext>
            </a:extLst>
          </p:cNvPr>
          <p:cNvSpPr/>
          <p:nvPr/>
        </p:nvSpPr>
        <p:spPr>
          <a:xfrm>
            <a:off x="-1017" y="1458821"/>
            <a:ext cx="8777123" cy="2051123"/>
          </a:xfrm>
          <a:custGeom>
            <a:avLst/>
            <a:gdLst>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26894 h 2164977"/>
              <a:gd name="connsiteX4" fmla="*/ 11282082 w 11282082"/>
              <a:gd name="connsiteY4" fmla="*/ 0 h 2164977"/>
              <a:gd name="connsiteX0" fmla="*/ 11282082 w 11282082"/>
              <a:gd name="connsiteY0" fmla="*/ 7502 h 2172479"/>
              <a:gd name="connsiteX1" fmla="*/ 10071847 w 11282082"/>
              <a:gd name="connsiteY1" fmla="*/ 2172479 h 2172479"/>
              <a:gd name="connsiteX2" fmla="*/ 0 w 11282082"/>
              <a:gd name="connsiteY2" fmla="*/ 2172479 h 2172479"/>
              <a:gd name="connsiteX3" fmla="*/ 0 w 11282082"/>
              <a:gd name="connsiteY3" fmla="*/ 0 h 2172479"/>
              <a:gd name="connsiteX4" fmla="*/ 11282082 w 11282082"/>
              <a:gd name="connsiteY4" fmla="*/ 7502 h 2172479"/>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3825 h 2164977"/>
              <a:gd name="connsiteX4" fmla="*/ 11282082 w 11282082"/>
              <a:gd name="connsiteY4" fmla="*/ 0 h 216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082" h="2164977">
                <a:moveTo>
                  <a:pt x="11282082" y="0"/>
                </a:moveTo>
                <a:lnTo>
                  <a:pt x="10071847" y="2164977"/>
                </a:lnTo>
                <a:lnTo>
                  <a:pt x="0" y="2164977"/>
                </a:lnTo>
                <a:lnTo>
                  <a:pt x="0" y="3825"/>
                </a:lnTo>
                <a:lnTo>
                  <a:pt x="1128208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6" name="Title 1">
            <a:extLst>
              <a:ext uri="{FF2B5EF4-FFF2-40B4-BE49-F238E27FC236}">
                <a16:creationId xmlns:a16="http://schemas.microsoft.com/office/drawing/2014/main" id="{C5639880-B275-4B41-B826-F9FAD5AD4B2F}"/>
              </a:ext>
            </a:extLst>
          </p:cNvPr>
          <p:cNvSpPr txBox="1">
            <a:spLocks/>
          </p:cNvSpPr>
          <p:nvPr/>
        </p:nvSpPr>
        <p:spPr>
          <a:xfrm>
            <a:off x="432499" y="1536227"/>
            <a:ext cx="7224544" cy="1792380"/>
          </a:xfrm>
          <a:prstGeom prst="rect">
            <a:avLst/>
          </a:prstGeom>
        </p:spPr>
        <p:txBody>
          <a:bodyPr vert="horz" lIns="91214" tIns="45607" rIns="91214" bIns="45607"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Thonburi" pitchFamily="2" charset="-34"/>
              </a:defRPr>
            </a:lvl1pPr>
          </a:lstStyle>
          <a:p>
            <a:pPr defTabSz="912114"/>
            <a:r>
              <a:rPr lang="en-US" sz="4389" dirty="0">
                <a:solidFill>
                  <a:srgbClr val="44546A">
                    <a:lumMod val="75000"/>
                  </a:srgbClr>
                </a:solidFill>
                <a:latin typeface="Calibri"/>
              </a:rPr>
              <a:t>Real-Time Anomaly Detection from Edge to HPC-Cloud</a:t>
            </a:r>
          </a:p>
        </p:txBody>
      </p:sp>
      <p:sp>
        <p:nvSpPr>
          <p:cNvPr id="17" name="Freeform 10">
            <a:extLst>
              <a:ext uri="{FF2B5EF4-FFF2-40B4-BE49-F238E27FC236}">
                <a16:creationId xmlns:a16="http://schemas.microsoft.com/office/drawing/2014/main" id="{C721EADF-2AE3-4A04-8209-7D78C35CCE5E}"/>
              </a:ext>
            </a:extLst>
          </p:cNvPr>
          <p:cNvSpPr/>
          <p:nvPr/>
        </p:nvSpPr>
        <p:spPr>
          <a:xfrm>
            <a:off x="7993975" y="1728254"/>
            <a:ext cx="4167863" cy="1781690"/>
          </a:xfrm>
          <a:custGeom>
            <a:avLst/>
            <a:gdLst>
              <a:gd name="connsiteX0" fmla="*/ 696685 w 2296885"/>
              <a:gd name="connsiteY0" fmla="*/ 0 h 1534886"/>
              <a:gd name="connsiteX1" fmla="*/ 0 w 2296885"/>
              <a:gd name="connsiteY1" fmla="*/ 1534886 h 1534886"/>
              <a:gd name="connsiteX2" fmla="*/ 2296885 w 2296885"/>
              <a:gd name="connsiteY2" fmla="*/ 1534886 h 1534886"/>
              <a:gd name="connsiteX3" fmla="*/ 2296885 w 2296885"/>
              <a:gd name="connsiteY3" fmla="*/ 10886 h 1534886"/>
              <a:gd name="connsiteX4" fmla="*/ 696685 w 2296885"/>
              <a:gd name="connsiteY4" fmla="*/ 0 h 1534886"/>
              <a:gd name="connsiteX0" fmla="*/ 696685 w 3573445"/>
              <a:gd name="connsiteY0" fmla="*/ 5369 h 1540255"/>
              <a:gd name="connsiteX1" fmla="*/ 0 w 3573445"/>
              <a:gd name="connsiteY1" fmla="*/ 1540255 h 1540255"/>
              <a:gd name="connsiteX2" fmla="*/ 2296885 w 3573445"/>
              <a:gd name="connsiteY2" fmla="*/ 1540255 h 1540255"/>
              <a:gd name="connsiteX3" fmla="*/ 3573445 w 3573445"/>
              <a:gd name="connsiteY3" fmla="*/ 0 h 1540255"/>
              <a:gd name="connsiteX4" fmla="*/ 696685 w 3573445"/>
              <a:gd name="connsiteY4" fmla="*/ 5369 h 1540255"/>
              <a:gd name="connsiteX0" fmla="*/ 696685 w 3573445"/>
              <a:gd name="connsiteY0" fmla="*/ 5369 h 1540255"/>
              <a:gd name="connsiteX1" fmla="*/ 0 w 3573445"/>
              <a:gd name="connsiteY1" fmla="*/ 1540255 h 1540255"/>
              <a:gd name="connsiteX2" fmla="*/ 3573444 w 3573445"/>
              <a:gd name="connsiteY2" fmla="*/ 1540255 h 1540255"/>
              <a:gd name="connsiteX3" fmla="*/ 3573445 w 3573445"/>
              <a:gd name="connsiteY3" fmla="*/ 0 h 1540255"/>
              <a:gd name="connsiteX4" fmla="*/ 696685 w 3573445"/>
              <a:gd name="connsiteY4" fmla="*/ 5369 h 154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445" h="1540255">
                <a:moveTo>
                  <a:pt x="696685" y="5369"/>
                </a:moveTo>
                <a:lnTo>
                  <a:pt x="0" y="1540255"/>
                </a:lnTo>
                <a:lnTo>
                  <a:pt x="3573444" y="1540255"/>
                </a:lnTo>
                <a:cubicBezTo>
                  <a:pt x="3573444" y="1026837"/>
                  <a:pt x="3573445" y="513418"/>
                  <a:pt x="3573445" y="0"/>
                </a:cubicBezTo>
                <a:lnTo>
                  <a:pt x="696685" y="5369"/>
                </a:lnTo>
                <a:close/>
              </a:path>
            </a:pathLst>
          </a:cu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alibri"/>
            </a:endParaRPr>
          </a:p>
        </p:txBody>
      </p:sp>
      <p:sp>
        <p:nvSpPr>
          <p:cNvPr id="24" name="Subtitle 6">
            <a:extLst>
              <a:ext uri="{FF2B5EF4-FFF2-40B4-BE49-F238E27FC236}">
                <a16:creationId xmlns:a16="http://schemas.microsoft.com/office/drawing/2014/main" id="{1BA880AD-5D6A-4F43-948E-40F3BCDD4422}"/>
              </a:ext>
            </a:extLst>
          </p:cNvPr>
          <p:cNvSpPr txBox="1">
            <a:spLocks/>
          </p:cNvSpPr>
          <p:nvPr/>
        </p:nvSpPr>
        <p:spPr>
          <a:xfrm>
            <a:off x="8673040" y="2021967"/>
            <a:ext cx="3488798" cy="529064"/>
          </a:xfrm>
          <a:prstGeom prst="rect">
            <a:avLst/>
          </a:prstGeom>
        </p:spPr>
        <p:txBody>
          <a:bodyPr vert="horz" lIns="91214" tIns="45607" rIns="91214" bIns="45607" rtlCol="0" anchor="b">
            <a:no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defTabSz="912114">
              <a:spcBef>
                <a:spcPts val="998"/>
              </a:spcBef>
              <a:buNone/>
            </a:pPr>
            <a:r>
              <a:rPr lang="x-none" altLang="en-US" sz="2394" dirty="0">
                <a:solidFill>
                  <a:prstClr val="white"/>
                </a:solidFill>
                <a:latin typeface="Calibri"/>
              </a:rPr>
              <a:t>Intro &amp; Pr</a:t>
            </a:r>
            <a:r>
              <a:rPr lang="en-US" altLang="en-US" sz="2394" dirty="0">
                <a:solidFill>
                  <a:prstClr val="white"/>
                </a:solidFill>
                <a:latin typeface="Calibri"/>
              </a:rPr>
              <a:t>e</a:t>
            </a:r>
            <a:r>
              <a:rPr lang="x-none" altLang="en-US" sz="2394" dirty="0">
                <a:solidFill>
                  <a:prstClr val="white"/>
                </a:solidFill>
                <a:latin typeface="Calibri"/>
              </a:rPr>
              <a:t>liminary Resu</a:t>
            </a:r>
            <a:r>
              <a:rPr lang="en-US" altLang="zh-Hans" sz="2394" dirty="0">
                <a:solidFill>
                  <a:prstClr val="white"/>
                </a:solidFill>
                <a:latin typeface="Calibri"/>
                <a:ea typeface="宋体" panose="02010600030101010101" pitchFamily="2" charset="-122"/>
              </a:rPr>
              <a:t>l</a:t>
            </a:r>
            <a:r>
              <a:rPr lang="x-none" altLang="en-US" sz="2394" dirty="0">
                <a:solidFill>
                  <a:prstClr val="white"/>
                </a:solidFill>
                <a:latin typeface="Calibri"/>
              </a:rPr>
              <a:t>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tx2"/>
                </a:solidFill>
                <a:latin typeface="微软雅黑" panose="020B0503020204020204" pitchFamily="34" charset="-122"/>
                <a:ea typeface="微软雅黑" panose="020B0503020204020204" pitchFamily="34" charset="-122"/>
              </a:rPr>
              <a:t>Outline</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760439" y="1412776"/>
            <a:ext cx="9052696" cy="4351338"/>
          </a:xfrm>
        </p:spPr>
        <p:txBody>
          <a:bodyPr/>
          <a:lstStyle/>
          <a:p>
            <a:r>
              <a:rPr lang="en-US" altLang="zh-CN" b="1" dirty="0">
                <a:latin typeface="微软雅黑" panose="020B0503020204020204" pitchFamily="34" charset="-122"/>
                <a:ea typeface="微软雅黑" panose="020B0503020204020204" pitchFamily="34" charset="-122"/>
              </a:rPr>
              <a:t>AI: Challenges and Opportunities</a:t>
            </a:r>
          </a:p>
          <a:p>
            <a:r>
              <a:rPr lang="en-US" altLang="zh-CN" b="1" dirty="0">
                <a:solidFill>
                  <a:schemeClr val="bg1">
                    <a:lumMod val="65000"/>
                  </a:schemeClr>
                </a:solidFill>
                <a:latin typeface="微软雅黑" panose="020B0503020204020204" pitchFamily="34" charset="-122"/>
                <a:ea typeface="微软雅黑" panose="020B0503020204020204" pitchFamily="34" charset="-122"/>
              </a:rPr>
              <a:t>System Research for AI</a:t>
            </a:r>
          </a:p>
          <a:p>
            <a:r>
              <a:rPr lang="en-US" altLang="zh-CN" b="1" dirty="0">
                <a:solidFill>
                  <a:schemeClr val="bg1">
                    <a:lumMod val="65000"/>
                  </a:schemeClr>
                </a:solidFill>
                <a:latin typeface="微软雅黑" panose="020B0503020204020204" pitchFamily="34" charset="-122"/>
                <a:ea typeface="微软雅黑" panose="020B0503020204020204" pitchFamily="34" charset="-122"/>
              </a:rPr>
              <a:t>Recent work </a:t>
            </a:r>
          </a:p>
        </p:txBody>
      </p:sp>
    </p:spTree>
    <p:extLst>
      <p:ext uri="{BB962C8B-B14F-4D97-AF65-F5344CB8AC3E}">
        <p14:creationId xmlns:p14="http://schemas.microsoft.com/office/powerpoint/2010/main" val="253063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7040" t="12051" r="-564" b="2"/>
          <a:stretch/>
        </p:blipFill>
        <p:spPr>
          <a:xfrm>
            <a:off x="6080919" y="721364"/>
            <a:ext cx="5355886" cy="4187393"/>
          </a:xfrm>
          <a:prstGeom prst="rect">
            <a:avLst/>
          </a:prstGeom>
          <a:effectLst/>
        </p:spPr>
      </p:pic>
      <p:sp>
        <p:nvSpPr>
          <p:cNvPr id="2" name="Title 1"/>
          <p:cNvSpPr>
            <a:spLocks noGrp="1"/>
          </p:cNvSpPr>
          <p:nvPr>
            <p:ph type="title"/>
          </p:nvPr>
        </p:nvSpPr>
        <p:spPr>
          <a:xfrm>
            <a:off x="647325" y="5602203"/>
            <a:ext cx="3642433" cy="1229403"/>
          </a:xfrm>
        </p:spPr>
        <p:txBody>
          <a:bodyPr>
            <a:normAutofit/>
          </a:bodyPr>
          <a:lstStyle/>
          <a:p>
            <a:r>
              <a:rPr lang="x-none" altLang="en-US"/>
              <a:t>IndyCar</a:t>
            </a:r>
          </a:p>
        </p:txBody>
      </p:sp>
      <p:sp>
        <p:nvSpPr>
          <p:cNvPr id="3" name="Content Placeholder 2"/>
          <p:cNvSpPr>
            <a:spLocks noGrp="1"/>
          </p:cNvSpPr>
          <p:nvPr>
            <p:ph idx="1"/>
          </p:nvPr>
        </p:nvSpPr>
        <p:spPr>
          <a:xfrm>
            <a:off x="647324" y="1686584"/>
            <a:ext cx="5053537" cy="3776054"/>
          </a:xfrm>
        </p:spPr>
        <p:txBody>
          <a:bodyPr>
            <a:normAutofit/>
          </a:bodyPr>
          <a:lstStyle/>
          <a:p>
            <a:r>
              <a:rPr lang="x-none" altLang="en-US" sz="1995" dirty="0"/>
              <a:t>The </a:t>
            </a:r>
            <a:r>
              <a:rPr lang="x-none" altLang="en-US" sz="1995" dirty="0">
                <a:solidFill>
                  <a:srgbClr val="1B7DA2"/>
                </a:solidFill>
                <a:hlinkClick r:id="rId3" action="ppaction://hlinkfile"/>
              </a:rPr>
              <a:t>IndyCar Series</a:t>
            </a:r>
            <a:r>
              <a:rPr lang="x-none" altLang="en-US" sz="1995" dirty="0">
                <a:solidFill>
                  <a:srgbClr val="1B7DA2"/>
                </a:solidFill>
              </a:rPr>
              <a:t> </a:t>
            </a:r>
            <a:r>
              <a:rPr lang="x-none" altLang="en-US" sz="1995" dirty="0"/>
              <a:t>is </a:t>
            </a:r>
            <a:r>
              <a:rPr lang="en-US" altLang="en-US" sz="1995" dirty="0"/>
              <a:t>a major</a:t>
            </a:r>
            <a:r>
              <a:rPr lang="x-none" altLang="en-US" sz="1995" dirty="0"/>
              <a:t> open-wheel racing </a:t>
            </a:r>
            <a:r>
              <a:rPr lang="en-US" altLang="en-US" sz="1995" dirty="0"/>
              <a:t>format </a:t>
            </a:r>
            <a:r>
              <a:rPr lang="x-none" altLang="en-US" sz="1995" dirty="0"/>
              <a:t>in North America.</a:t>
            </a:r>
            <a:r>
              <a:rPr lang="en-US" altLang="en-US" sz="1995" dirty="0"/>
              <a:t> </a:t>
            </a:r>
            <a:r>
              <a:rPr lang="x-none" altLang="en-US" sz="1995" dirty="0"/>
              <a:t>The series' premier event is the </a:t>
            </a:r>
            <a:r>
              <a:rPr lang="x-none" altLang="en-US" sz="1995" dirty="0">
                <a:solidFill>
                  <a:srgbClr val="1B7DA2"/>
                </a:solidFill>
                <a:hlinkClick r:id="rId4" action="ppaction://hlinkfile"/>
              </a:rPr>
              <a:t>Indianapolis 500</a:t>
            </a:r>
            <a:r>
              <a:rPr lang="en-US" altLang="en-US" sz="1995" dirty="0"/>
              <a:t>, held each May.</a:t>
            </a:r>
            <a:endParaRPr lang="x-none" altLang="en-US" sz="1995" dirty="0"/>
          </a:p>
          <a:p>
            <a:r>
              <a:rPr lang="x-none" altLang="en-US" sz="1995" dirty="0"/>
              <a:t>Computing System</a:t>
            </a:r>
            <a:r>
              <a:rPr lang="en-US" altLang="en-US" sz="1995" dirty="0"/>
              <a:t>s</a:t>
            </a:r>
            <a:r>
              <a:rPr lang="x-none" altLang="en-US" sz="1995" dirty="0"/>
              <a:t> and Data analytics is critical to the </a:t>
            </a:r>
            <a:r>
              <a:rPr lang="en-US" altLang="en-US" sz="1995" dirty="0"/>
              <a:t>sport</a:t>
            </a:r>
            <a:r>
              <a:rPr lang="x-none" altLang="en-US" sz="1995" dirty="0"/>
              <a:t>, both in improving the performance of the team to make it faster and in helping the race control to make it safer. </a:t>
            </a:r>
          </a:p>
          <a:p>
            <a:endParaRPr lang="x-none" altLang="en-US" sz="1995"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2FA0F22-EA40-4C4F-9960-850E97C78246}"/>
              </a:ext>
            </a:extLst>
          </p:cNvPr>
          <p:cNvGrpSpPr/>
          <p:nvPr/>
        </p:nvGrpSpPr>
        <p:grpSpPr>
          <a:xfrm>
            <a:off x="700628" y="711278"/>
            <a:ext cx="6627928" cy="4316539"/>
            <a:chOff x="702365" y="704538"/>
            <a:chExt cx="6644366" cy="4327244"/>
          </a:xfrm>
        </p:grpSpPr>
        <p:grpSp>
          <p:nvGrpSpPr>
            <p:cNvPr id="18" name="Group 17">
              <a:extLst>
                <a:ext uri="{FF2B5EF4-FFF2-40B4-BE49-F238E27FC236}">
                  <a16:creationId xmlns:a16="http://schemas.microsoft.com/office/drawing/2014/main" id="{98DCB103-BA5F-C942-A7D8-CB1200080280}"/>
                </a:ext>
              </a:extLst>
            </p:cNvPr>
            <p:cNvGrpSpPr/>
            <p:nvPr/>
          </p:nvGrpSpPr>
          <p:grpSpPr>
            <a:xfrm>
              <a:off x="702365" y="704538"/>
              <a:ext cx="6644366" cy="4327244"/>
              <a:chOff x="702365" y="704538"/>
              <a:chExt cx="6644366" cy="4327244"/>
            </a:xfrm>
          </p:grpSpPr>
          <p:pic>
            <p:nvPicPr>
              <p:cNvPr id="5" name="Picture 4"/>
              <p:cNvPicPr>
                <a:picLocks noChangeAspect="1"/>
              </p:cNvPicPr>
              <p:nvPr/>
            </p:nvPicPr>
            <p:blipFill>
              <a:blip r:embed="rId2"/>
              <a:stretch>
                <a:fillRect/>
              </a:stretch>
            </p:blipFill>
            <p:spPr>
              <a:xfrm>
                <a:off x="702365" y="704538"/>
                <a:ext cx="6644366" cy="4327244"/>
              </a:xfrm>
              <a:prstGeom prst="rect">
                <a:avLst/>
              </a:prstGeom>
            </p:spPr>
          </p:pic>
          <p:sp>
            <p:nvSpPr>
              <p:cNvPr id="9" name="TextBox 8">
                <a:extLst>
                  <a:ext uri="{FF2B5EF4-FFF2-40B4-BE49-F238E27FC236}">
                    <a16:creationId xmlns:a16="http://schemas.microsoft.com/office/drawing/2014/main" id="{0EC87885-0672-BF4C-9090-101BD8C773B2}"/>
                  </a:ext>
                </a:extLst>
              </p:cNvPr>
              <p:cNvSpPr txBox="1"/>
              <p:nvPr/>
            </p:nvSpPr>
            <p:spPr>
              <a:xfrm>
                <a:off x="4434866" y="1223547"/>
                <a:ext cx="1576712" cy="215123"/>
              </a:xfrm>
              <a:prstGeom prst="rect">
                <a:avLst/>
              </a:prstGeom>
              <a:solidFill>
                <a:srgbClr val="BCBDC1"/>
              </a:solidFill>
            </p:spPr>
            <p:txBody>
              <a:bodyPr wrap="square" rtlCol="0">
                <a:spAutoFit/>
              </a:bodyPr>
              <a:lstStyle/>
              <a:p>
                <a:pPr defTabSz="912114"/>
                <a:endParaRPr lang="en-US" sz="798" dirty="0">
                  <a:solidFill>
                    <a:prstClr val="black"/>
                  </a:solidFill>
                  <a:latin typeface="Calibri"/>
                </a:endParaRPr>
              </a:p>
            </p:txBody>
          </p:sp>
          <p:sp>
            <p:nvSpPr>
              <p:cNvPr id="15" name="Freeform 14">
                <a:extLst>
                  <a:ext uri="{FF2B5EF4-FFF2-40B4-BE49-F238E27FC236}">
                    <a16:creationId xmlns:a16="http://schemas.microsoft.com/office/drawing/2014/main" id="{6978906B-6E5C-4E49-8D92-A27F5323206A}"/>
                  </a:ext>
                </a:extLst>
              </p:cNvPr>
              <p:cNvSpPr/>
              <p:nvPr/>
            </p:nvSpPr>
            <p:spPr>
              <a:xfrm>
                <a:off x="6045694" y="1953087"/>
                <a:ext cx="443883" cy="284086"/>
              </a:xfrm>
              <a:custGeom>
                <a:avLst/>
                <a:gdLst>
                  <a:gd name="connsiteX0" fmla="*/ 443883 w 443883"/>
                  <a:gd name="connsiteY0" fmla="*/ 79899 h 284086"/>
                  <a:gd name="connsiteX1" fmla="*/ 248575 w 443883"/>
                  <a:gd name="connsiteY1" fmla="*/ 266330 h 284086"/>
                  <a:gd name="connsiteX2" fmla="*/ 0 w 443883"/>
                  <a:gd name="connsiteY2" fmla="*/ 284086 h 284086"/>
                  <a:gd name="connsiteX3" fmla="*/ 17755 w 443883"/>
                  <a:gd name="connsiteY3" fmla="*/ 0 h 284086"/>
                  <a:gd name="connsiteX4" fmla="*/ 443883 w 443883"/>
                  <a:gd name="connsiteY4" fmla="*/ 79899 h 284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3" h="284086">
                    <a:moveTo>
                      <a:pt x="443883" y="79899"/>
                    </a:moveTo>
                    <a:lnTo>
                      <a:pt x="248575" y="266330"/>
                    </a:lnTo>
                    <a:lnTo>
                      <a:pt x="0" y="284086"/>
                    </a:lnTo>
                    <a:lnTo>
                      <a:pt x="17755" y="0"/>
                    </a:lnTo>
                    <a:lnTo>
                      <a:pt x="443883" y="79899"/>
                    </a:lnTo>
                    <a:close/>
                  </a:path>
                </a:pathLst>
              </a:custGeom>
              <a:solidFill>
                <a:srgbClr val="BC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6" name="Freeform 15">
                <a:extLst>
                  <a:ext uri="{FF2B5EF4-FFF2-40B4-BE49-F238E27FC236}">
                    <a16:creationId xmlns:a16="http://schemas.microsoft.com/office/drawing/2014/main" id="{3D23CE12-E68E-AB4C-AE83-5D60874DAC3A}"/>
                  </a:ext>
                </a:extLst>
              </p:cNvPr>
              <p:cNvSpPr/>
              <p:nvPr/>
            </p:nvSpPr>
            <p:spPr>
              <a:xfrm>
                <a:off x="6640497" y="1917577"/>
                <a:ext cx="461639" cy="292963"/>
              </a:xfrm>
              <a:custGeom>
                <a:avLst/>
                <a:gdLst>
                  <a:gd name="connsiteX0" fmla="*/ 0 w 461639"/>
                  <a:gd name="connsiteY0" fmla="*/ 115409 h 292963"/>
                  <a:gd name="connsiteX1" fmla="*/ 159798 w 461639"/>
                  <a:gd name="connsiteY1" fmla="*/ 292963 h 292963"/>
                  <a:gd name="connsiteX2" fmla="*/ 461639 w 461639"/>
                  <a:gd name="connsiteY2" fmla="*/ 292963 h 292963"/>
                  <a:gd name="connsiteX3" fmla="*/ 443883 w 461639"/>
                  <a:gd name="connsiteY3" fmla="*/ 44388 h 292963"/>
                  <a:gd name="connsiteX4" fmla="*/ 53266 w 461639"/>
                  <a:gd name="connsiteY4" fmla="*/ 0 h 292963"/>
                  <a:gd name="connsiteX5" fmla="*/ 0 w 461639"/>
                  <a:gd name="connsiteY5" fmla="*/ 115409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639" h="292963">
                    <a:moveTo>
                      <a:pt x="0" y="115409"/>
                    </a:moveTo>
                    <a:lnTo>
                      <a:pt x="159798" y="292963"/>
                    </a:lnTo>
                    <a:lnTo>
                      <a:pt x="461639" y="292963"/>
                    </a:lnTo>
                    <a:lnTo>
                      <a:pt x="443883" y="44388"/>
                    </a:lnTo>
                    <a:lnTo>
                      <a:pt x="53266" y="0"/>
                    </a:lnTo>
                    <a:lnTo>
                      <a:pt x="0" y="115409"/>
                    </a:lnTo>
                    <a:close/>
                  </a:path>
                </a:pathLst>
              </a:custGeom>
              <a:solidFill>
                <a:srgbClr val="BCB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7" name="Freeform 16">
                <a:extLst>
                  <a:ext uri="{FF2B5EF4-FFF2-40B4-BE49-F238E27FC236}">
                    <a16:creationId xmlns:a16="http://schemas.microsoft.com/office/drawing/2014/main" id="{624924A1-B3CA-C14E-8029-70A8363A8850}"/>
                  </a:ext>
                </a:extLst>
              </p:cNvPr>
              <p:cNvSpPr/>
              <p:nvPr/>
            </p:nvSpPr>
            <p:spPr>
              <a:xfrm>
                <a:off x="6329778" y="2024109"/>
                <a:ext cx="159798" cy="177553"/>
              </a:xfrm>
              <a:custGeom>
                <a:avLst/>
                <a:gdLst>
                  <a:gd name="connsiteX0" fmla="*/ 0 w 159798"/>
                  <a:gd name="connsiteY0" fmla="*/ 168675 h 177553"/>
                  <a:gd name="connsiteX1" fmla="*/ 159798 w 159798"/>
                  <a:gd name="connsiteY1" fmla="*/ 0 h 177553"/>
                  <a:gd name="connsiteX2" fmla="*/ 142043 w 159798"/>
                  <a:gd name="connsiteY2" fmla="*/ 177553 h 177553"/>
                  <a:gd name="connsiteX3" fmla="*/ 0 w 159798"/>
                  <a:gd name="connsiteY3" fmla="*/ 168675 h 177553"/>
                </a:gdLst>
                <a:ahLst/>
                <a:cxnLst>
                  <a:cxn ang="0">
                    <a:pos x="connsiteX0" y="connsiteY0"/>
                  </a:cxn>
                  <a:cxn ang="0">
                    <a:pos x="connsiteX1" y="connsiteY1"/>
                  </a:cxn>
                  <a:cxn ang="0">
                    <a:pos x="connsiteX2" y="connsiteY2"/>
                  </a:cxn>
                  <a:cxn ang="0">
                    <a:pos x="connsiteX3" y="connsiteY3"/>
                  </a:cxn>
                </a:cxnLst>
                <a:rect l="l" t="t" r="r" b="b"/>
                <a:pathLst>
                  <a:path w="159798" h="177553">
                    <a:moveTo>
                      <a:pt x="0" y="168675"/>
                    </a:moveTo>
                    <a:lnTo>
                      <a:pt x="159798" y="0"/>
                    </a:lnTo>
                    <a:lnTo>
                      <a:pt x="142043" y="177553"/>
                    </a:lnTo>
                    <a:lnTo>
                      <a:pt x="0" y="1686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grpSp>
        <p:sp>
          <p:nvSpPr>
            <p:cNvPr id="33" name="TextBox 32">
              <a:extLst>
                <a:ext uri="{FF2B5EF4-FFF2-40B4-BE49-F238E27FC236}">
                  <a16:creationId xmlns:a16="http://schemas.microsoft.com/office/drawing/2014/main" id="{8A90B5D5-BE2D-9241-B346-8DEE5961BB1D}"/>
                </a:ext>
              </a:extLst>
            </p:cNvPr>
            <p:cNvSpPr txBox="1"/>
            <p:nvPr/>
          </p:nvSpPr>
          <p:spPr>
            <a:xfrm>
              <a:off x="869707" y="4528390"/>
              <a:ext cx="3342566" cy="338554"/>
            </a:xfrm>
            <a:prstGeom prst="rect">
              <a:avLst/>
            </a:prstGeom>
            <a:solidFill>
              <a:schemeClr val="bg1"/>
            </a:solidFill>
          </p:spPr>
          <p:txBody>
            <a:bodyPr wrap="square" rtlCol="0">
              <a:spAutoFit/>
            </a:bodyPr>
            <a:lstStyle/>
            <a:p>
              <a:pPr defTabSz="912114"/>
              <a:endParaRPr lang="en-US" altLang="zh-Hans" sz="798" spc="-30" dirty="0">
                <a:solidFill>
                  <a:prstClr val="black"/>
                </a:solidFill>
                <a:latin typeface="Calibri"/>
                <a:ea typeface="宋体" panose="02010600030101010101" pitchFamily="2" charset="-122"/>
              </a:endParaRPr>
            </a:p>
            <a:p>
              <a:pPr defTabSz="912114"/>
              <a:endParaRPr lang="en-US" altLang="zh-Hans" sz="798" spc="-30" dirty="0">
                <a:solidFill>
                  <a:prstClr val="black"/>
                </a:solidFill>
                <a:latin typeface="Calibri"/>
                <a:ea typeface="宋体" panose="02010600030101010101" pitchFamily="2" charset="-122"/>
              </a:endParaRPr>
            </a:p>
          </p:txBody>
        </p:sp>
      </p:grpSp>
      <p:sp>
        <p:nvSpPr>
          <p:cNvPr id="2" name="Title 1"/>
          <p:cNvSpPr>
            <a:spLocks noGrp="1"/>
          </p:cNvSpPr>
          <p:nvPr>
            <p:ph type="title"/>
          </p:nvPr>
        </p:nvSpPr>
        <p:spPr/>
        <p:txBody>
          <a:bodyPr/>
          <a:lstStyle/>
          <a:p>
            <a:r>
              <a:rPr lang="x-none" altLang="en-US" dirty="0"/>
              <a:t>Timing and Score Data</a:t>
            </a:r>
          </a:p>
        </p:txBody>
      </p:sp>
      <p:sp>
        <p:nvSpPr>
          <p:cNvPr id="3" name="Content Placeholder 2"/>
          <p:cNvSpPr>
            <a:spLocks noGrp="1"/>
          </p:cNvSpPr>
          <p:nvPr>
            <p:ph idx="1"/>
          </p:nvPr>
        </p:nvSpPr>
        <p:spPr>
          <a:xfrm>
            <a:off x="7670930" y="711279"/>
            <a:ext cx="3847739" cy="4340889"/>
          </a:xfrm>
        </p:spPr>
        <p:txBody>
          <a:bodyPr>
            <a:normAutofit/>
          </a:bodyPr>
          <a:lstStyle/>
          <a:p>
            <a:r>
              <a:rPr lang="x-none" altLang="en-US" sz="1995" dirty="0"/>
              <a:t>Sensors in the cars and under the track.</a:t>
            </a:r>
          </a:p>
          <a:p>
            <a:r>
              <a:rPr lang="x-none" altLang="en-US" sz="1995" dirty="0"/>
              <a:t>Antenna and communication system.</a:t>
            </a:r>
          </a:p>
          <a:p>
            <a:r>
              <a:rPr lang="x-none" altLang="en-US" sz="1995" dirty="0"/>
              <a:t>Telemetry data</a:t>
            </a:r>
            <a:r>
              <a:rPr lang="en-US" altLang="en-US" sz="1995" dirty="0"/>
              <a:t> </a:t>
            </a:r>
            <a:r>
              <a:rPr lang="x-none" altLang="en-US" sz="1995" dirty="0"/>
              <a:t>(including the many performance information of the cars like </a:t>
            </a:r>
            <a:r>
              <a:rPr lang="x-none" altLang="en-US" sz="1995" dirty="0">
                <a:sym typeface="+mn-ea"/>
              </a:rPr>
              <a:t>speed, gear, brake, throttle,etc) </a:t>
            </a:r>
            <a:r>
              <a:rPr lang="x-none" altLang="en-US" sz="1995" dirty="0"/>
              <a:t>stream into the on-site computer system in a real-time fasion. </a:t>
            </a:r>
          </a:p>
        </p:txBody>
      </p:sp>
      <p:sp>
        <p:nvSpPr>
          <p:cNvPr id="8" name="TextBox 7">
            <a:extLst>
              <a:ext uri="{FF2B5EF4-FFF2-40B4-BE49-F238E27FC236}">
                <a16:creationId xmlns:a16="http://schemas.microsoft.com/office/drawing/2014/main" id="{4B60F003-8B73-694B-8DDB-F771C4A2A7F0}"/>
              </a:ext>
            </a:extLst>
          </p:cNvPr>
          <p:cNvSpPr txBox="1"/>
          <p:nvPr/>
        </p:nvSpPr>
        <p:spPr>
          <a:xfrm>
            <a:off x="1090116" y="768751"/>
            <a:ext cx="3270348" cy="214911"/>
          </a:xfrm>
          <a:prstGeom prst="rect">
            <a:avLst/>
          </a:prstGeom>
          <a:solidFill>
            <a:srgbClr val="BCBDC1"/>
          </a:solidFill>
        </p:spPr>
        <p:txBody>
          <a:bodyPr wrap="square" rtlCol="0">
            <a:spAutoFit/>
          </a:bodyPr>
          <a:lstStyle/>
          <a:p>
            <a:pPr defTabSz="912114"/>
            <a:r>
              <a:rPr lang="en-US" altLang="zh-Hans" sz="798" dirty="0">
                <a:solidFill>
                  <a:prstClr val="black"/>
                </a:solidFill>
                <a:latin typeface="Calibri"/>
                <a:ea typeface="宋体" panose="02010600030101010101" pitchFamily="2" charset="-122"/>
              </a:rPr>
              <a:t>Transmitter</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placed</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equally</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on</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all</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cars</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(35</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inches</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from</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tip</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of</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nose)</a:t>
            </a:r>
            <a:endParaRPr lang="en-US" sz="798" dirty="0">
              <a:solidFill>
                <a:prstClr val="black"/>
              </a:solidFill>
              <a:latin typeface="Calibri"/>
            </a:endParaRPr>
          </a:p>
        </p:txBody>
      </p:sp>
      <p:sp>
        <p:nvSpPr>
          <p:cNvPr id="10" name="TextBox 9">
            <a:extLst>
              <a:ext uri="{FF2B5EF4-FFF2-40B4-BE49-F238E27FC236}">
                <a16:creationId xmlns:a16="http://schemas.microsoft.com/office/drawing/2014/main" id="{DDF83FB3-1B34-3A46-9194-DD7C69B95901}"/>
              </a:ext>
            </a:extLst>
          </p:cNvPr>
          <p:cNvSpPr txBox="1"/>
          <p:nvPr/>
        </p:nvSpPr>
        <p:spPr>
          <a:xfrm>
            <a:off x="4397339" y="1229004"/>
            <a:ext cx="1706296" cy="583328"/>
          </a:xfrm>
          <a:prstGeom prst="rect">
            <a:avLst/>
          </a:prstGeom>
          <a:noFill/>
        </p:spPr>
        <p:txBody>
          <a:bodyPr wrap="square" rtlCol="0">
            <a:spAutoFit/>
          </a:bodyPr>
          <a:lstStyle/>
          <a:p>
            <a:pPr defTabSz="912114"/>
            <a:r>
              <a:rPr lang="en-US" altLang="zh-Hans" sz="798" dirty="0">
                <a:solidFill>
                  <a:prstClr val="black"/>
                </a:solidFill>
                <a:latin typeface="Calibri"/>
                <a:ea typeface="宋体" panose="02010600030101010101" pitchFamily="2" charset="-122"/>
              </a:rPr>
              <a:t>Detection</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Antenna</a:t>
            </a:r>
          </a:p>
          <a:p>
            <a:pPr defTabSz="912114"/>
            <a:r>
              <a:rPr lang="en-US" altLang="zh-Hans" sz="798" dirty="0">
                <a:solidFill>
                  <a:prstClr val="black"/>
                </a:solidFill>
                <a:latin typeface="Calibri"/>
                <a:ea typeface="宋体" panose="02010600030101010101" pitchFamily="2" charset="-122"/>
              </a:rPr>
              <a:t>under</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the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track</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(Coax)</a:t>
            </a:r>
          </a:p>
          <a:p>
            <a:pPr defTabSz="912114"/>
            <a:r>
              <a:rPr lang="en-US" altLang="zh-Hans" sz="798" dirty="0">
                <a:solidFill>
                  <a:prstClr val="black"/>
                </a:solidFill>
                <a:latin typeface="Calibri"/>
                <a:ea typeface="宋体" panose="02010600030101010101" pitchFamily="2" charset="-122"/>
              </a:rPr>
              <a:t>24</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inches</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wide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up</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to</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65</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feet</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across</a:t>
            </a:r>
          </a:p>
          <a:p>
            <a:pPr defTabSz="912114"/>
            <a:r>
              <a:rPr lang="en-US" altLang="zh-Hans" sz="798" dirty="0">
                <a:solidFill>
                  <a:prstClr val="black"/>
                </a:solidFill>
                <a:latin typeface="Calibri"/>
                <a:ea typeface="宋体" panose="02010600030101010101" pitchFamily="2" charset="-122"/>
              </a:rPr>
              <a:t>¾</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inch</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below</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the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surface</a:t>
            </a:r>
            <a:endParaRPr lang="en-US" sz="798" dirty="0">
              <a:solidFill>
                <a:prstClr val="black"/>
              </a:solidFill>
              <a:latin typeface="Calibri"/>
            </a:endParaRPr>
          </a:p>
        </p:txBody>
      </p:sp>
      <p:sp>
        <p:nvSpPr>
          <p:cNvPr id="11" name="TextBox 10">
            <a:extLst>
              <a:ext uri="{FF2B5EF4-FFF2-40B4-BE49-F238E27FC236}">
                <a16:creationId xmlns:a16="http://schemas.microsoft.com/office/drawing/2014/main" id="{08ADA817-2EE4-5F40-B0B4-0DF227993890}"/>
              </a:ext>
            </a:extLst>
          </p:cNvPr>
          <p:cNvSpPr txBox="1"/>
          <p:nvPr/>
        </p:nvSpPr>
        <p:spPr>
          <a:xfrm>
            <a:off x="6656575" y="1212313"/>
            <a:ext cx="562112" cy="583328"/>
          </a:xfrm>
          <a:prstGeom prst="rect">
            <a:avLst/>
          </a:prstGeom>
          <a:solidFill>
            <a:srgbClr val="BCBDC1"/>
          </a:solidFill>
        </p:spPr>
        <p:txBody>
          <a:bodyPr wrap="square" rtlCol="0">
            <a:spAutoFit/>
          </a:bodyPr>
          <a:lstStyle/>
          <a:p>
            <a:pPr defTabSz="912114"/>
            <a:r>
              <a:rPr lang="en-US" altLang="zh-Hans" sz="798" dirty="0">
                <a:solidFill>
                  <a:prstClr val="black"/>
                </a:solidFill>
                <a:latin typeface="Calibri"/>
                <a:ea typeface="宋体" panose="02010600030101010101" pitchFamily="2" charset="-122"/>
              </a:rPr>
              <a:t>Track</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Side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Decoder</a:t>
            </a:r>
          </a:p>
          <a:p>
            <a:pPr defTabSz="912114"/>
            <a:r>
              <a:rPr lang="en-US" altLang="zh-Hans" sz="798" dirty="0">
                <a:solidFill>
                  <a:prstClr val="black"/>
                </a:solidFill>
                <a:latin typeface="Calibri"/>
                <a:ea typeface="宋体" panose="02010600030101010101" pitchFamily="2" charset="-122"/>
              </a:rPr>
              <a:t>(TSU)</a:t>
            </a:r>
          </a:p>
        </p:txBody>
      </p:sp>
      <p:sp>
        <p:nvSpPr>
          <p:cNvPr id="12" name="TextBox 11">
            <a:extLst>
              <a:ext uri="{FF2B5EF4-FFF2-40B4-BE49-F238E27FC236}">
                <a16:creationId xmlns:a16="http://schemas.microsoft.com/office/drawing/2014/main" id="{ECC12DC3-555C-414A-A3A3-90FA875587A9}"/>
              </a:ext>
            </a:extLst>
          </p:cNvPr>
          <p:cNvSpPr txBox="1"/>
          <p:nvPr/>
        </p:nvSpPr>
        <p:spPr>
          <a:xfrm>
            <a:off x="6606357" y="1928843"/>
            <a:ext cx="562112" cy="337716"/>
          </a:xfrm>
          <a:prstGeom prst="rect">
            <a:avLst/>
          </a:prstGeom>
          <a:noFill/>
        </p:spPr>
        <p:txBody>
          <a:bodyPr wrap="square" rtlCol="0">
            <a:spAutoFit/>
          </a:bodyPr>
          <a:lstStyle/>
          <a:p>
            <a:pPr algn="ctr" defTabSz="912114"/>
            <a:r>
              <a:rPr lang="en-US" altLang="zh-Hans" sz="798" dirty="0">
                <a:solidFill>
                  <a:prstClr val="black"/>
                </a:solidFill>
                <a:latin typeface="Calibri"/>
                <a:ea typeface="宋体" panose="02010600030101010101" pitchFamily="2" charset="-122"/>
              </a:rPr>
              <a:t>Back-up</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System</a:t>
            </a:r>
          </a:p>
        </p:txBody>
      </p:sp>
      <p:sp>
        <p:nvSpPr>
          <p:cNvPr id="13" name="TextBox 12">
            <a:extLst>
              <a:ext uri="{FF2B5EF4-FFF2-40B4-BE49-F238E27FC236}">
                <a16:creationId xmlns:a16="http://schemas.microsoft.com/office/drawing/2014/main" id="{BD51ABB9-32A0-A649-A6DF-5A20E376756A}"/>
              </a:ext>
            </a:extLst>
          </p:cNvPr>
          <p:cNvSpPr txBox="1"/>
          <p:nvPr/>
        </p:nvSpPr>
        <p:spPr>
          <a:xfrm>
            <a:off x="5944506" y="1928843"/>
            <a:ext cx="562112" cy="337716"/>
          </a:xfrm>
          <a:prstGeom prst="rect">
            <a:avLst/>
          </a:prstGeom>
          <a:noFill/>
        </p:spPr>
        <p:txBody>
          <a:bodyPr wrap="square" rtlCol="0">
            <a:spAutoFit/>
          </a:bodyPr>
          <a:lstStyle/>
          <a:p>
            <a:pPr algn="ctr" defTabSz="912114"/>
            <a:r>
              <a:rPr lang="en-US" altLang="zh-Hans" sz="798" dirty="0">
                <a:solidFill>
                  <a:prstClr val="black"/>
                </a:solidFill>
                <a:latin typeface="Calibri"/>
                <a:ea typeface="宋体" panose="02010600030101010101" pitchFamily="2" charset="-122"/>
              </a:rPr>
              <a:t>Main</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System</a:t>
            </a:r>
          </a:p>
        </p:txBody>
      </p:sp>
      <p:sp>
        <p:nvSpPr>
          <p:cNvPr id="26" name="TextBox 25">
            <a:extLst>
              <a:ext uri="{FF2B5EF4-FFF2-40B4-BE49-F238E27FC236}">
                <a16:creationId xmlns:a16="http://schemas.microsoft.com/office/drawing/2014/main" id="{CF91E1FF-CED0-EE44-B86C-9136C473F4E4}"/>
              </a:ext>
            </a:extLst>
          </p:cNvPr>
          <p:cNvSpPr txBox="1"/>
          <p:nvPr/>
        </p:nvSpPr>
        <p:spPr>
          <a:xfrm>
            <a:off x="5129940" y="3268927"/>
            <a:ext cx="893334" cy="460523"/>
          </a:xfrm>
          <a:prstGeom prst="rect">
            <a:avLst/>
          </a:prstGeom>
          <a:solidFill>
            <a:srgbClr val="BCBDC1"/>
          </a:solidFill>
        </p:spPr>
        <p:txBody>
          <a:bodyPr wrap="square" rtlCol="0">
            <a:spAutoFit/>
          </a:bodyPr>
          <a:lstStyle/>
          <a:p>
            <a:pPr algn="ctr" defTabSz="912114"/>
            <a:r>
              <a:rPr lang="en-US" altLang="zh-Hans" sz="798" dirty="0">
                <a:solidFill>
                  <a:prstClr val="black"/>
                </a:solidFill>
                <a:latin typeface="Calibri"/>
                <a:ea typeface="宋体" panose="02010600030101010101" pitchFamily="2" charset="-122"/>
              </a:rPr>
              <a:t>Results</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Module</a:t>
            </a:r>
          </a:p>
          <a:p>
            <a:pPr algn="ctr" defTabSz="912114"/>
            <a:r>
              <a:rPr lang="en-US" altLang="zh-Hans" sz="798" dirty="0">
                <a:solidFill>
                  <a:prstClr val="black"/>
                </a:solidFill>
                <a:latin typeface="Calibri"/>
                <a:ea typeface="宋体" panose="02010600030101010101" pitchFamily="2" charset="-122"/>
              </a:rPr>
              <a:t>(Pit</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Video)</a:t>
            </a:r>
          </a:p>
          <a:p>
            <a:pPr algn="ctr" defTabSz="912114"/>
            <a:r>
              <a:rPr lang="en-US" altLang="zh-Hans" sz="798" dirty="0">
                <a:solidFill>
                  <a:prstClr val="black"/>
                </a:solidFill>
                <a:latin typeface="Calibri"/>
                <a:ea typeface="宋体" panose="02010600030101010101" pitchFamily="2" charset="-122"/>
              </a:rPr>
              <a:t>(Track</a:t>
            </a:r>
            <a:r>
              <a:rPr lang="zh-Hans" altLang="en-US" sz="798" dirty="0">
                <a:solidFill>
                  <a:prstClr val="black"/>
                </a:solidFill>
                <a:latin typeface="Calibri"/>
                <a:ea typeface="宋体" panose="02010600030101010101" pitchFamily="2" charset="-122"/>
              </a:rPr>
              <a:t> </a:t>
            </a:r>
            <a:r>
              <a:rPr lang="en-US" altLang="zh-Hans" sz="798" dirty="0" err="1">
                <a:solidFill>
                  <a:prstClr val="black"/>
                </a:solidFill>
                <a:latin typeface="Calibri"/>
                <a:ea typeface="宋体" panose="02010600030101010101" pitchFamily="2" charset="-122"/>
              </a:rPr>
              <a:t>VIdeo</a:t>
            </a:r>
            <a:r>
              <a:rPr lang="en-US" altLang="zh-Hans" sz="798" dirty="0">
                <a:solidFill>
                  <a:prstClr val="black"/>
                </a:solidFill>
                <a:latin typeface="Calibri"/>
                <a:ea typeface="宋体" panose="02010600030101010101" pitchFamily="2" charset="-122"/>
              </a:rPr>
              <a:t>)</a:t>
            </a:r>
            <a:endParaRPr lang="en-US" sz="798" dirty="0">
              <a:solidFill>
                <a:prstClr val="black"/>
              </a:solidFill>
              <a:latin typeface="Calibri"/>
            </a:endParaRPr>
          </a:p>
        </p:txBody>
      </p:sp>
      <p:sp>
        <p:nvSpPr>
          <p:cNvPr id="25" name="TextBox 24">
            <a:extLst>
              <a:ext uri="{FF2B5EF4-FFF2-40B4-BE49-F238E27FC236}">
                <a16:creationId xmlns:a16="http://schemas.microsoft.com/office/drawing/2014/main" id="{8CF0F24D-8DBD-FD48-934D-C07C948CEF68}"/>
              </a:ext>
            </a:extLst>
          </p:cNvPr>
          <p:cNvSpPr txBox="1"/>
          <p:nvPr/>
        </p:nvSpPr>
        <p:spPr>
          <a:xfrm>
            <a:off x="4316691" y="3146122"/>
            <a:ext cx="942652" cy="583328"/>
          </a:xfrm>
          <a:prstGeom prst="rect">
            <a:avLst/>
          </a:prstGeom>
          <a:solidFill>
            <a:srgbClr val="BCBDC1"/>
          </a:solidFill>
        </p:spPr>
        <p:txBody>
          <a:bodyPr wrap="square" rtlCol="0">
            <a:spAutoFit/>
          </a:bodyPr>
          <a:lstStyle/>
          <a:p>
            <a:pPr algn="ctr" defTabSz="912114"/>
            <a:r>
              <a:rPr lang="en-US" altLang="zh-Hans" sz="798" dirty="0">
                <a:solidFill>
                  <a:prstClr val="black"/>
                </a:solidFill>
                <a:latin typeface="Calibri"/>
                <a:ea typeface="宋体" panose="02010600030101010101" pitchFamily="2" charset="-122"/>
              </a:rPr>
              <a:t>Database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Module</a:t>
            </a:r>
          </a:p>
          <a:p>
            <a:pPr algn="ctr" defTabSz="912114"/>
            <a:r>
              <a:rPr lang="en-US" altLang="zh-Hans" sz="798" dirty="0">
                <a:solidFill>
                  <a:prstClr val="black"/>
                </a:solidFill>
                <a:latin typeface="Calibri"/>
                <a:ea typeface="宋体" panose="02010600030101010101" pitchFamily="2" charset="-122"/>
              </a:rPr>
              <a:t>(Pit</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Feed)</a:t>
            </a:r>
          </a:p>
          <a:p>
            <a:pPr algn="ctr" defTabSz="912114"/>
            <a:r>
              <a:rPr lang="en-US" altLang="zh-Hans" sz="798" dirty="0">
                <a:solidFill>
                  <a:prstClr val="black"/>
                </a:solidFill>
                <a:latin typeface="Calibri"/>
                <a:ea typeface="宋体" panose="02010600030101010101" pitchFamily="2" charset="-122"/>
              </a:rPr>
              <a:t>(Live</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Internet)</a:t>
            </a:r>
          </a:p>
          <a:p>
            <a:pPr algn="ctr" defTabSz="912114"/>
            <a:r>
              <a:rPr lang="en-US" altLang="zh-Hans" sz="798" dirty="0">
                <a:solidFill>
                  <a:prstClr val="black"/>
                </a:solidFill>
                <a:latin typeface="Calibri"/>
                <a:ea typeface="宋体" panose="02010600030101010101" pitchFamily="2" charset="-122"/>
              </a:rPr>
              <a:t>(Historical</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data)</a:t>
            </a:r>
            <a:endParaRPr lang="en-US" sz="798" dirty="0">
              <a:solidFill>
                <a:prstClr val="black"/>
              </a:solidFill>
              <a:latin typeface="Calibri"/>
            </a:endParaRPr>
          </a:p>
        </p:txBody>
      </p:sp>
      <p:sp>
        <p:nvSpPr>
          <p:cNvPr id="27" name="TextBox 26">
            <a:extLst>
              <a:ext uri="{FF2B5EF4-FFF2-40B4-BE49-F238E27FC236}">
                <a16:creationId xmlns:a16="http://schemas.microsoft.com/office/drawing/2014/main" id="{D5925E36-3146-0941-AB78-24F73D18E069}"/>
              </a:ext>
            </a:extLst>
          </p:cNvPr>
          <p:cNvSpPr txBox="1"/>
          <p:nvPr/>
        </p:nvSpPr>
        <p:spPr>
          <a:xfrm>
            <a:off x="4276366" y="4312826"/>
            <a:ext cx="1023302" cy="706135"/>
          </a:xfrm>
          <a:prstGeom prst="rect">
            <a:avLst/>
          </a:prstGeom>
          <a:solidFill>
            <a:srgbClr val="BCBDC1"/>
          </a:solidFill>
        </p:spPr>
        <p:txBody>
          <a:bodyPr wrap="square" rtlCol="0">
            <a:spAutoFit/>
          </a:bodyPr>
          <a:lstStyle/>
          <a:p>
            <a:pPr algn="ctr" defTabSz="912114"/>
            <a:r>
              <a:rPr lang="en-US" altLang="zh-Hans" sz="798" spc="-10" dirty="0">
                <a:solidFill>
                  <a:prstClr val="black"/>
                </a:solidFill>
                <a:latin typeface="Calibri"/>
                <a:ea typeface="宋体" panose="02010600030101010101" pitchFamily="2" charset="-122"/>
              </a:rPr>
              <a:t>Distribution</a:t>
            </a:r>
            <a:r>
              <a:rPr lang="zh-Hans" altLang="en-US" sz="798" spc="-10" dirty="0">
                <a:solidFill>
                  <a:prstClr val="black"/>
                </a:solidFill>
                <a:latin typeface="Calibri"/>
                <a:ea typeface="宋体" panose="02010600030101010101" pitchFamily="2" charset="-122"/>
              </a:rPr>
              <a:t> </a:t>
            </a:r>
            <a:r>
              <a:rPr lang="en-US" altLang="zh-Hans" sz="798" spc="-10" dirty="0">
                <a:solidFill>
                  <a:prstClr val="black"/>
                </a:solidFill>
                <a:latin typeface="Calibri"/>
                <a:ea typeface="宋体" panose="02010600030101010101" pitchFamily="2" charset="-122"/>
              </a:rPr>
              <a:t>Module</a:t>
            </a:r>
          </a:p>
          <a:p>
            <a:pPr algn="ctr" defTabSz="912114"/>
            <a:r>
              <a:rPr lang="en-US" altLang="zh-Hans" sz="798" dirty="0">
                <a:solidFill>
                  <a:prstClr val="black"/>
                </a:solidFill>
                <a:latin typeface="Calibri"/>
                <a:ea typeface="宋体" panose="02010600030101010101" pitchFamily="2" charset="-122"/>
              </a:rPr>
              <a:t>(ABC/ESPN)</a:t>
            </a:r>
          </a:p>
          <a:p>
            <a:pPr algn="ctr" defTabSz="912114"/>
            <a:r>
              <a:rPr lang="en-US" altLang="zh-Hans" sz="798" dirty="0">
                <a:solidFill>
                  <a:prstClr val="black"/>
                </a:solidFill>
                <a:latin typeface="Calibri"/>
                <a:ea typeface="宋体" panose="02010600030101010101" pitchFamily="2" charset="-122"/>
              </a:rPr>
              <a:t>Track</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scoreboards</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and</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pylons</a:t>
            </a:r>
          </a:p>
          <a:p>
            <a:pPr algn="ctr" defTabSz="912114"/>
            <a:r>
              <a:rPr lang="en-US" altLang="zh-Hans" sz="798" dirty="0">
                <a:solidFill>
                  <a:prstClr val="black"/>
                </a:solidFill>
                <a:latin typeface="Calibri"/>
                <a:ea typeface="宋体" panose="02010600030101010101" pitchFamily="2" charset="-122"/>
              </a:rPr>
              <a:t>Gameboy</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Systems</a:t>
            </a:r>
          </a:p>
        </p:txBody>
      </p:sp>
      <p:sp>
        <p:nvSpPr>
          <p:cNvPr id="28" name="TextBox 27">
            <a:extLst>
              <a:ext uri="{FF2B5EF4-FFF2-40B4-BE49-F238E27FC236}">
                <a16:creationId xmlns:a16="http://schemas.microsoft.com/office/drawing/2014/main" id="{6AF57275-1BB8-7C49-B616-1AD71F73AC0A}"/>
              </a:ext>
            </a:extLst>
          </p:cNvPr>
          <p:cNvSpPr txBox="1"/>
          <p:nvPr/>
        </p:nvSpPr>
        <p:spPr>
          <a:xfrm>
            <a:off x="5165519" y="4501556"/>
            <a:ext cx="831187" cy="460523"/>
          </a:xfrm>
          <a:prstGeom prst="rect">
            <a:avLst/>
          </a:prstGeom>
          <a:solidFill>
            <a:srgbClr val="BCBDC1"/>
          </a:solidFill>
        </p:spPr>
        <p:txBody>
          <a:bodyPr wrap="square" rtlCol="0">
            <a:spAutoFit/>
          </a:bodyPr>
          <a:lstStyle/>
          <a:p>
            <a:pPr algn="ctr" defTabSz="912114"/>
            <a:r>
              <a:rPr lang="en-US" altLang="zh-Hans" sz="798" spc="-10" dirty="0">
                <a:solidFill>
                  <a:prstClr val="black"/>
                </a:solidFill>
                <a:latin typeface="Calibri"/>
                <a:ea typeface="宋体" panose="02010600030101010101" pitchFamily="2" charset="-122"/>
              </a:rPr>
              <a:t>Print</a:t>
            </a:r>
            <a:r>
              <a:rPr lang="zh-Hans" altLang="en-US" sz="798" spc="-10" dirty="0">
                <a:solidFill>
                  <a:prstClr val="black"/>
                </a:solidFill>
                <a:latin typeface="Calibri"/>
                <a:ea typeface="宋体" panose="02010600030101010101" pitchFamily="2" charset="-122"/>
              </a:rPr>
              <a:t> </a:t>
            </a:r>
            <a:r>
              <a:rPr lang="en-US" altLang="zh-Hans" sz="798" spc="-10" dirty="0">
                <a:solidFill>
                  <a:prstClr val="black"/>
                </a:solidFill>
                <a:latin typeface="Calibri"/>
                <a:ea typeface="宋体" panose="02010600030101010101" pitchFamily="2" charset="-122"/>
              </a:rPr>
              <a:t>Module</a:t>
            </a:r>
          </a:p>
          <a:p>
            <a:pPr algn="ctr" defTabSz="912114"/>
            <a:r>
              <a:rPr lang="en-US" altLang="zh-Hans" sz="798" dirty="0">
                <a:solidFill>
                  <a:prstClr val="black"/>
                </a:solidFill>
                <a:latin typeface="Calibri"/>
                <a:ea typeface="宋体" panose="02010600030101010101" pitchFamily="2" charset="-122"/>
              </a:rPr>
              <a:t>(team</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reports)</a:t>
            </a:r>
          </a:p>
          <a:p>
            <a:pPr algn="ctr" defTabSz="912114"/>
            <a:r>
              <a:rPr lang="en-US" altLang="zh-Hans" sz="798" dirty="0">
                <a:solidFill>
                  <a:prstClr val="black"/>
                </a:solidFill>
                <a:latin typeface="Calibri"/>
                <a:ea typeface="宋体" panose="02010600030101010101" pitchFamily="2" charset="-122"/>
              </a:rPr>
              <a:t>(media</a:t>
            </a:r>
            <a:r>
              <a:rPr lang="zh-Hans" altLang="en-US" sz="798" dirty="0">
                <a:solidFill>
                  <a:prstClr val="black"/>
                </a:solidFill>
                <a:latin typeface="Calibri"/>
                <a:ea typeface="宋体" panose="02010600030101010101" pitchFamily="2" charset="-122"/>
              </a:rPr>
              <a:t> </a:t>
            </a:r>
            <a:r>
              <a:rPr lang="en-US" altLang="zh-Hans" sz="798" dirty="0">
                <a:solidFill>
                  <a:prstClr val="black"/>
                </a:solidFill>
                <a:latin typeface="Calibri"/>
                <a:ea typeface="宋体" panose="02010600030101010101" pitchFamily="2" charset="-122"/>
              </a:rPr>
              <a:t>reports)</a:t>
            </a:r>
          </a:p>
        </p:txBody>
      </p:sp>
      <p:sp>
        <p:nvSpPr>
          <p:cNvPr id="29" name="TextBox 28">
            <a:extLst>
              <a:ext uri="{FF2B5EF4-FFF2-40B4-BE49-F238E27FC236}">
                <a16:creationId xmlns:a16="http://schemas.microsoft.com/office/drawing/2014/main" id="{D80B5EC1-1FAC-A848-BBB5-30974BE2686D}"/>
              </a:ext>
            </a:extLst>
          </p:cNvPr>
          <p:cNvSpPr txBox="1"/>
          <p:nvPr/>
        </p:nvSpPr>
        <p:spPr>
          <a:xfrm>
            <a:off x="5950274" y="4411228"/>
            <a:ext cx="550576" cy="460704"/>
          </a:xfrm>
          <a:prstGeom prst="rect">
            <a:avLst/>
          </a:prstGeom>
          <a:solidFill>
            <a:srgbClr val="BCBDC1"/>
          </a:solidFill>
        </p:spPr>
        <p:txBody>
          <a:bodyPr wrap="square" rtlCol="0">
            <a:spAutoFit/>
          </a:bodyPr>
          <a:lstStyle/>
          <a:p>
            <a:pPr algn="ctr" defTabSz="912114"/>
            <a:r>
              <a:rPr lang="en-US" altLang="zh-Hans" sz="798" spc="-10" dirty="0">
                <a:solidFill>
                  <a:prstClr val="black"/>
                </a:solidFill>
                <a:latin typeface="Calibri"/>
                <a:ea typeface="宋体" panose="02010600030101010101" pitchFamily="2" charset="-122"/>
              </a:rPr>
              <a:t>Operator</a:t>
            </a:r>
          </a:p>
          <a:p>
            <a:pPr algn="ctr" defTabSz="912114"/>
            <a:r>
              <a:rPr lang="en-US" altLang="zh-Hans" sz="798" spc="-10" dirty="0">
                <a:solidFill>
                  <a:prstClr val="black"/>
                </a:solidFill>
                <a:latin typeface="Calibri"/>
                <a:ea typeface="宋体" panose="02010600030101010101" pitchFamily="2" charset="-122"/>
              </a:rPr>
              <a:t>(Main)</a:t>
            </a:r>
            <a:endParaRPr lang="en-US" altLang="zh-Hans" sz="798" dirty="0">
              <a:solidFill>
                <a:prstClr val="black"/>
              </a:solidFill>
              <a:latin typeface="Calibri"/>
              <a:ea typeface="宋体" panose="02010600030101010101" pitchFamily="2" charset="-122"/>
            </a:endParaRPr>
          </a:p>
        </p:txBody>
      </p:sp>
      <p:sp>
        <p:nvSpPr>
          <p:cNvPr id="30" name="TextBox 29">
            <a:extLst>
              <a:ext uri="{FF2B5EF4-FFF2-40B4-BE49-F238E27FC236}">
                <a16:creationId xmlns:a16="http://schemas.microsoft.com/office/drawing/2014/main" id="{65493611-ACDA-BD49-B4E9-7F8DCC5195D4}"/>
              </a:ext>
            </a:extLst>
          </p:cNvPr>
          <p:cNvSpPr txBox="1"/>
          <p:nvPr/>
        </p:nvSpPr>
        <p:spPr>
          <a:xfrm>
            <a:off x="6649876" y="4517497"/>
            <a:ext cx="550576" cy="460704"/>
          </a:xfrm>
          <a:prstGeom prst="rect">
            <a:avLst/>
          </a:prstGeom>
          <a:solidFill>
            <a:srgbClr val="BCBDC1"/>
          </a:solidFill>
        </p:spPr>
        <p:txBody>
          <a:bodyPr wrap="square" rtlCol="0">
            <a:spAutoFit/>
          </a:bodyPr>
          <a:lstStyle/>
          <a:p>
            <a:pPr algn="ctr" defTabSz="912114"/>
            <a:r>
              <a:rPr lang="en-US" altLang="zh-Hans" sz="798" spc="-10" dirty="0">
                <a:solidFill>
                  <a:prstClr val="black"/>
                </a:solidFill>
                <a:latin typeface="Calibri"/>
                <a:ea typeface="宋体" panose="02010600030101010101" pitchFamily="2" charset="-122"/>
              </a:rPr>
              <a:t>Operator</a:t>
            </a:r>
          </a:p>
          <a:p>
            <a:pPr algn="ctr" defTabSz="912114"/>
            <a:r>
              <a:rPr lang="en-US" altLang="zh-Hans" sz="798" spc="-10" dirty="0">
                <a:solidFill>
                  <a:prstClr val="black"/>
                </a:solidFill>
                <a:latin typeface="Calibri"/>
                <a:ea typeface="宋体" panose="02010600030101010101" pitchFamily="2" charset="-122"/>
              </a:rPr>
              <a:t>(Backup)</a:t>
            </a:r>
            <a:endParaRPr lang="en-US" altLang="zh-Hans" sz="798" dirty="0">
              <a:solidFill>
                <a:prstClr val="black"/>
              </a:solidFill>
              <a:latin typeface="Calibri"/>
              <a:ea typeface="宋体" panose="02010600030101010101" pitchFamily="2" charset="-122"/>
            </a:endParaRPr>
          </a:p>
        </p:txBody>
      </p:sp>
      <p:sp>
        <p:nvSpPr>
          <p:cNvPr id="31" name="TextBox 30">
            <a:extLst>
              <a:ext uri="{FF2B5EF4-FFF2-40B4-BE49-F238E27FC236}">
                <a16:creationId xmlns:a16="http://schemas.microsoft.com/office/drawing/2014/main" id="{0B9AC33F-D925-4348-B602-E9B43756E84A}"/>
              </a:ext>
            </a:extLst>
          </p:cNvPr>
          <p:cNvSpPr txBox="1"/>
          <p:nvPr/>
        </p:nvSpPr>
        <p:spPr>
          <a:xfrm>
            <a:off x="851989" y="4501017"/>
            <a:ext cx="2066937" cy="414470"/>
          </a:xfrm>
          <a:prstGeom prst="rect">
            <a:avLst/>
          </a:prstGeom>
          <a:noFill/>
        </p:spPr>
        <p:txBody>
          <a:bodyPr wrap="square" rtlCol="0">
            <a:spAutoFit/>
          </a:bodyPr>
          <a:lstStyle/>
          <a:p>
            <a:pPr defTabSz="912114"/>
            <a:r>
              <a:rPr lang="en-US" altLang="zh-Hans" sz="698" b="1" spc="-30" dirty="0">
                <a:solidFill>
                  <a:prstClr val="black"/>
                </a:solidFill>
                <a:latin typeface="Calibri"/>
                <a:ea typeface="宋体" panose="02010600030101010101" pitchFamily="2" charset="-122"/>
              </a:rPr>
              <a:t>PL/PO</a:t>
            </a:r>
            <a:r>
              <a:rPr lang="en-US" altLang="zh-Hans" sz="698" spc="-30" dirty="0">
                <a:solidFill>
                  <a:prstClr val="black"/>
                </a:solidFill>
                <a:latin typeface="Calibri"/>
                <a:ea typeface="宋体" panose="02010600030101010101" pitchFamily="2" charset="-122"/>
              </a:rPr>
              <a: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Pit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Lane</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Entrance</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&amp;</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Exit</a:t>
            </a:r>
          </a:p>
          <a:p>
            <a:pPr defTabSz="912114"/>
            <a:r>
              <a:rPr lang="en-US" altLang="zh-Hans" sz="698" b="1" spc="-30" dirty="0">
                <a:solidFill>
                  <a:prstClr val="black"/>
                </a:solidFill>
                <a:latin typeface="Calibri"/>
                <a:ea typeface="宋体" panose="02010600030101010101" pitchFamily="2" charset="-122"/>
              </a:rPr>
              <a:t>T1-T2-T3-T</a:t>
            </a:r>
            <a:r>
              <a:rPr lang="en-US" altLang="zh-Hans" sz="698" spc="-30" dirty="0">
                <a:solidFill>
                  <a:prstClr val="black"/>
                </a:solidFill>
                <a:latin typeface="Calibri"/>
                <a:ea typeface="宋体" panose="02010600030101010101" pitchFamily="2" charset="-122"/>
              </a:rPr>
              <a:t>4:</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Intermediate</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Sectors</a:t>
            </a:r>
          </a:p>
          <a:p>
            <a:pPr defTabSz="912114"/>
            <a:r>
              <a:rPr lang="en-US" altLang="zh-Hans" sz="698" b="1" spc="-30" dirty="0">
                <a:solidFill>
                  <a:prstClr val="black"/>
                </a:solidFill>
                <a:latin typeface="Calibri"/>
                <a:ea typeface="宋体" panose="02010600030101010101" pitchFamily="2" charset="-122"/>
              </a:rPr>
              <a:t>T1T/T3T</a:t>
            </a:r>
            <a:r>
              <a:rPr lang="en-US" altLang="zh-Hans" sz="698" spc="-30" dirty="0">
                <a:solidFill>
                  <a:prstClr val="black"/>
                </a:solidFill>
                <a:latin typeface="Calibri"/>
                <a:ea typeface="宋体" panose="02010600030101010101" pitchFamily="2" charset="-122"/>
              </a:rPr>
              <a: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Velocity</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Trap</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(Top</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Speed</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Measurement</a:t>
            </a:r>
            <a:r>
              <a:rPr lang="en-US" altLang="zh-Hans" sz="698" dirty="0">
                <a:solidFill>
                  <a:prstClr val="black"/>
                </a:solidFill>
                <a:latin typeface="Calibri"/>
                <a:ea typeface="宋体" panose="02010600030101010101" pitchFamily="2" charset="-122"/>
              </a:rPr>
              <a:t>)</a:t>
            </a:r>
            <a:endParaRPr lang="en-US" sz="698" dirty="0">
              <a:solidFill>
                <a:prstClr val="black"/>
              </a:solidFill>
              <a:latin typeface="Calibri"/>
            </a:endParaRPr>
          </a:p>
        </p:txBody>
      </p:sp>
      <p:sp>
        <p:nvSpPr>
          <p:cNvPr id="32" name="TextBox 31">
            <a:extLst>
              <a:ext uri="{FF2B5EF4-FFF2-40B4-BE49-F238E27FC236}">
                <a16:creationId xmlns:a16="http://schemas.microsoft.com/office/drawing/2014/main" id="{9EDF17CC-CF1C-EC48-A319-3F19F28CC6F0}"/>
              </a:ext>
            </a:extLst>
          </p:cNvPr>
          <p:cNvSpPr txBox="1"/>
          <p:nvPr/>
        </p:nvSpPr>
        <p:spPr>
          <a:xfrm>
            <a:off x="2637224" y="4602424"/>
            <a:ext cx="1622871" cy="322366"/>
          </a:xfrm>
          <a:prstGeom prst="rect">
            <a:avLst/>
          </a:prstGeom>
          <a:noFill/>
        </p:spPr>
        <p:txBody>
          <a:bodyPr wrap="square" rtlCol="0">
            <a:spAutoFit/>
          </a:bodyPr>
          <a:lstStyle/>
          <a:p>
            <a:pPr defTabSz="912114"/>
            <a:r>
              <a:rPr lang="en-US" altLang="zh-Hans" sz="698" b="1" spc="-30" dirty="0">
                <a:solidFill>
                  <a:prstClr val="black"/>
                </a:solidFill>
                <a:latin typeface="Calibri"/>
                <a:ea typeface="宋体" panose="02010600030101010101" pitchFamily="2" charset="-122"/>
              </a:rPr>
              <a:t>SF/SFP</a:t>
            </a:r>
            <a:r>
              <a:rPr lang="en-US" altLang="zh-Hans" sz="698" spc="-30" dirty="0">
                <a:solidFill>
                  <a:prstClr val="black"/>
                </a:solidFill>
                <a:latin typeface="Calibri"/>
                <a:ea typeface="宋体" panose="02010600030101010101" pitchFamily="2" charset="-122"/>
              </a:rPr>
              <a: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Start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Finish</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Line</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(Track</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&amp;</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Pit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Lane)</a:t>
            </a:r>
            <a:r>
              <a:rPr lang="zh-Hans" altLang="en-US" sz="698" spc="-30" dirty="0">
                <a:solidFill>
                  <a:prstClr val="black"/>
                </a:solidFill>
                <a:latin typeface="Calibri"/>
                <a:ea typeface="宋体" panose="02010600030101010101" pitchFamily="2" charset="-122"/>
              </a:rPr>
              <a:t> </a:t>
            </a:r>
            <a:endParaRPr lang="en-US" altLang="zh-Hans" sz="698" spc="-30" dirty="0">
              <a:solidFill>
                <a:prstClr val="black"/>
              </a:solidFill>
              <a:latin typeface="Calibri"/>
              <a:ea typeface="宋体" panose="02010600030101010101" pitchFamily="2" charset="-122"/>
            </a:endParaRPr>
          </a:p>
          <a:p>
            <a:pPr defTabSz="912114"/>
            <a:r>
              <a:rPr lang="en-US" altLang="zh-Hans" sz="698" b="1" spc="-30" dirty="0">
                <a:solidFill>
                  <a:prstClr val="black"/>
                </a:solidFill>
                <a:latin typeface="Calibri"/>
                <a:ea typeface="宋体" panose="02010600030101010101" pitchFamily="2" charset="-122"/>
              </a:rPr>
              <a:t>SS1-SS2</a:t>
            </a:r>
            <a:r>
              <a:rPr lang="en-US" altLang="zh-Hans" sz="698" spc="-30" dirty="0">
                <a:solidFill>
                  <a:prstClr val="black"/>
                </a:solidFill>
                <a:latin typeface="Calibri"/>
                <a:ea typeface="宋体" panose="02010600030101010101" pitchFamily="2" charset="-122"/>
              </a:rPr>
              <a: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Short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Shoot</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Intermediators</a:t>
            </a:r>
            <a:r>
              <a:rPr lang="zh-Hans" altLang="en-US" sz="698" spc="-30" dirty="0">
                <a:solidFill>
                  <a:prstClr val="black"/>
                </a:solidFill>
                <a:latin typeface="Calibri"/>
                <a:ea typeface="宋体" panose="02010600030101010101" pitchFamily="2" charset="-122"/>
              </a:rPr>
              <a:t> </a:t>
            </a:r>
            <a:r>
              <a:rPr lang="en-US" altLang="zh-Hans" sz="698" spc="-30" dirty="0">
                <a:solidFill>
                  <a:prstClr val="black"/>
                </a:solidFill>
                <a:latin typeface="Calibri"/>
                <a:ea typeface="宋体" panose="02010600030101010101" pitchFamily="2" charset="-122"/>
              </a:rPr>
              <a:t>(Indy</a:t>
            </a:r>
            <a:r>
              <a:rPr lang="en-US" altLang="zh-Hans" sz="798" spc="-30" dirty="0">
                <a:solidFill>
                  <a:prstClr val="black"/>
                </a:solidFill>
                <a:latin typeface="Calibri"/>
                <a:ea typeface="宋体" panose="02010600030101010101" pitchFamily="2" charset="-122"/>
              </a:rPr>
              <a:t>)</a:t>
            </a:r>
          </a:p>
        </p:txBody>
      </p:sp>
      <p:sp>
        <p:nvSpPr>
          <p:cNvPr id="35" name="TextBox 34">
            <a:extLst>
              <a:ext uri="{FF2B5EF4-FFF2-40B4-BE49-F238E27FC236}">
                <a16:creationId xmlns:a16="http://schemas.microsoft.com/office/drawing/2014/main" id="{3143E1C3-874B-964A-97EF-7F95DC1F10A8}"/>
              </a:ext>
            </a:extLst>
          </p:cNvPr>
          <p:cNvSpPr txBox="1"/>
          <p:nvPr/>
        </p:nvSpPr>
        <p:spPr>
          <a:xfrm>
            <a:off x="3755568" y="3299628"/>
            <a:ext cx="409062" cy="276314"/>
          </a:xfrm>
          <a:prstGeom prst="rect">
            <a:avLst/>
          </a:prstGeom>
          <a:solidFill>
            <a:srgbClr val="BCBDC1"/>
          </a:solidFill>
        </p:spPr>
        <p:txBody>
          <a:bodyPr wrap="square" rtlCol="0">
            <a:spAutoFit/>
          </a:bodyPr>
          <a:lstStyle/>
          <a:p>
            <a:pPr defTabSz="912114"/>
            <a:r>
              <a:rPr lang="en-US" altLang="zh-Hans" sz="1197" b="1" dirty="0">
                <a:solidFill>
                  <a:prstClr val="black"/>
                </a:solidFill>
                <a:latin typeface="Calibri"/>
                <a:ea typeface="宋体" panose="02010600030101010101" pitchFamily="2" charset="-122"/>
              </a:rPr>
              <a:t>SS1</a:t>
            </a:r>
            <a:endParaRPr lang="en-US" sz="1197" b="1" dirty="0">
              <a:solidFill>
                <a:prstClr val="black"/>
              </a:solidFill>
              <a:latin typeface="Calibri"/>
            </a:endParaRPr>
          </a:p>
        </p:txBody>
      </p:sp>
      <p:sp>
        <p:nvSpPr>
          <p:cNvPr id="36" name="TextBox 35">
            <a:extLst>
              <a:ext uri="{FF2B5EF4-FFF2-40B4-BE49-F238E27FC236}">
                <a16:creationId xmlns:a16="http://schemas.microsoft.com/office/drawing/2014/main" id="{01D411AD-3AED-9D47-B730-9A8255081201}"/>
              </a:ext>
            </a:extLst>
          </p:cNvPr>
          <p:cNvSpPr txBox="1"/>
          <p:nvPr/>
        </p:nvSpPr>
        <p:spPr>
          <a:xfrm>
            <a:off x="909697" y="3299628"/>
            <a:ext cx="406502" cy="276314"/>
          </a:xfrm>
          <a:prstGeom prst="rect">
            <a:avLst/>
          </a:prstGeom>
          <a:solidFill>
            <a:srgbClr val="BCBDC1"/>
          </a:solidFill>
        </p:spPr>
        <p:txBody>
          <a:bodyPr wrap="square" rtlCol="0">
            <a:spAutoFit/>
          </a:bodyPr>
          <a:lstStyle/>
          <a:p>
            <a:pPr defTabSz="912114"/>
            <a:r>
              <a:rPr lang="en-US" altLang="zh-Hans" sz="1197" b="1" dirty="0">
                <a:solidFill>
                  <a:prstClr val="black"/>
                </a:solidFill>
                <a:latin typeface="Calibri"/>
                <a:ea typeface="宋体" panose="02010600030101010101" pitchFamily="2" charset="-122"/>
              </a:rPr>
              <a:t>SS2</a:t>
            </a:r>
            <a:endParaRPr lang="en-US" sz="1197" b="1" dirty="0">
              <a:solidFill>
                <a:prstClr val="black"/>
              </a:solidFill>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BAF7-799F-7646-9E26-C757568ECE3C}"/>
              </a:ext>
            </a:extLst>
          </p:cNvPr>
          <p:cNvSpPr>
            <a:spLocks noGrp="1"/>
          </p:cNvSpPr>
          <p:nvPr>
            <p:ph type="title"/>
          </p:nvPr>
        </p:nvSpPr>
        <p:spPr/>
        <p:txBody>
          <a:bodyPr/>
          <a:lstStyle/>
          <a:p>
            <a:r>
              <a:rPr lang="en-US" altLang="zh-Hans" dirty="0"/>
              <a:t>Dataset</a:t>
            </a:r>
            <a:endParaRPr lang="en-US" dirty="0"/>
          </a:p>
        </p:txBody>
      </p:sp>
      <p:sp>
        <p:nvSpPr>
          <p:cNvPr id="3" name="Content Placeholder 2">
            <a:extLst>
              <a:ext uri="{FF2B5EF4-FFF2-40B4-BE49-F238E27FC236}">
                <a16:creationId xmlns:a16="http://schemas.microsoft.com/office/drawing/2014/main" id="{08457A26-1966-B743-92CC-1C04E03608F5}"/>
              </a:ext>
            </a:extLst>
          </p:cNvPr>
          <p:cNvSpPr>
            <a:spLocks noGrp="1"/>
          </p:cNvSpPr>
          <p:nvPr>
            <p:ph idx="1"/>
          </p:nvPr>
        </p:nvSpPr>
        <p:spPr>
          <a:xfrm>
            <a:off x="6993057" y="860887"/>
            <a:ext cx="4446047" cy="4340573"/>
          </a:xfrm>
        </p:spPr>
        <p:txBody>
          <a:bodyPr>
            <a:normAutofit/>
          </a:bodyPr>
          <a:lstStyle/>
          <a:p>
            <a:r>
              <a:rPr lang="x-none" altLang="zh-CN" sz="1995" spc="-10"/>
              <a:t>The INDYCAR Timing system supports retrieving timing data from the primary timing system – serial or sequential data feed for live data and report querying for historical or archived data.</a:t>
            </a:r>
          </a:p>
          <a:p>
            <a:r>
              <a:rPr lang="x-none" altLang="zh-CN" sz="1995" spc="-10"/>
              <a:t>The </a:t>
            </a:r>
            <a:r>
              <a:rPr lang="x-none" altLang="zh-CN" sz="1995" spc="-10">
                <a:solidFill>
                  <a:srgbClr val="F17348"/>
                </a:solidFill>
              </a:rPr>
              <a:t>Results Protocol </a:t>
            </a:r>
            <a:r>
              <a:rPr lang="x-none" altLang="zh-CN" sz="1995" spc="-10"/>
              <a:t>is designed to deliver more detailed results information through the use of a single record command.</a:t>
            </a:r>
          </a:p>
          <a:p>
            <a:r>
              <a:rPr lang="x-none" altLang="zh-CN" sz="1995" spc="-10"/>
              <a:t>Example: one Indianapolis 500 car race on the 28th  of May 2017 which contained 750 MB of data and total of 3986170 records.</a:t>
            </a:r>
          </a:p>
          <a:p>
            <a:endParaRPr lang="en-US" dirty="0"/>
          </a:p>
        </p:txBody>
      </p:sp>
      <p:pic>
        <p:nvPicPr>
          <p:cNvPr id="4" name="内容占位符 6">
            <a:extLst>
              <a:ext uri="{FF2B5EF4-FFF2-40B4-BE49-F238E27FC236}">
                <a16:creationId xmlns:a16="http://schemas.microsoft.com/office/drawing/2014/main" id="{2AE91448-23D3-234E-ACCF-714DF3C49912}"/>
              </a:ext>
            </a:extLst>
          </p:cNvPr>
          <p:cNvPicPr>
            <a:picLocks noChangeAspect="1"/>
          </p:cNvPicPr>
          <p:nvPr/>
        </p:nvPicPr>
        <p:blipFill>
          <a:blip r:embed="rId2"/>
          <a:stretch>
            <a:fillRect/>
          </a:stretch>
        </p:blipFill>
        <p:spPr>
          <a:xfrm>
            <a:off x="700628" y="860887"/>
            <a:ext cx="6159152" cy="3888757"/>
          </a:xfrm>
          <a:prstGeom prst="rect">
            <a:avLst/>
          </a:prstGeom>
        </p:spPr>
      </p:pic>
    </p:spTree>
    <p:extLst>
      <p:ext uri="{BB962C8B-B14F-4D97-AF65-F5344CB8AC3E}">
        <p14:creationId xmlns:p14="http://schemas.microsoft.com/office/powerpoint/2010/main" val="2255771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BAF7-799F-7646-9E26-C757568ECE3C}"/>
              </a:ext>
            </a:extLst>
          </p:cNvPr>
          <p:cNvSpPr>
            <a:spLocks noGrp="1"/>
          </p:cNvSpPr>
          <p:nvPr>
            <p:ph type="title"/>
          </p:nvPr>
        </p:nvSpPr>
        <p:spPr/>
        <p:txBody>
          <a:bodyPr/>
          <a:lstStyle/>
          <a:p>
            <a:r>
              <a:rPr lang="en-US" altLang="zh-Hans" dirty="0"/>
              <a:t>Telemetry</a:t>
            </a:r>
            <a:r>
              <a:rPr lang="zh-Hans" altLang="en-US" dirty="0"/>
              <a:t> </a:t>
            </a:r>
            <a:r>
              <a:rPr lang="en-US" altLang="zh-Hans" dirty="0"/>
              <a:t>Data</a:t>
            </a:r>
            <a:endParaRPr lang="en-US" dirty="0"/>
          </a:p>
        </p:txBody>
      </p:sp>
      <p:sp>
        <p:nvSpPr>
          <p:cNvPr id="3" name="Content Placeholder 2">
            <a:extLst>
              <a:ext uri="{FF2B5EF4-FFF2-40B4-BE49-F238E27FC236}">
                <a16:creationId xmlns:a16="http://schemas.microsoft.com/office/drawing/2014/main" id="{08457A26-1966-B743-92CC-1C04E03608F5}"/>
              </a:ext>
            </a:extLst>
          </p:cNvPr>
          <p:cNvSpPr>
            <a:spLocks noGrp="1"/>
          </p:cNvSpPr>
          <p:nvPr>
            <p:ph idx="1"/>
          </p:nvPr>
        </p:nvSpPr>
        <p:spPr>
          <a:xfrm>
            <a:off x="6705903" y="1342906"/>
            <a:ext cx="4733202" cy="3762540"/>
          </a:xfrm>
        </p:spPr>
        <p:txBody>
          <a:bodyPr>
            <a:normAutofit lnSpcReduction="10000"/>
          </a:bodyPr>
          <a:lstStyle/>
          <a:p>
            <a:r>
              <a:rPr lang="zh-CN" altLang="en-US" sz="1995" dirty="0"/>
              <a:t>Telemetry is a radio device that relays information such as engine, tire, steering and throttle performance to team engineers in the pit box. The team can monitor car and driver activity to ensure the car is performing properly. </a:t>
            </a:r>
          </a:p>
          <a:p>
            <a:r>
              <a:rPr lang="zh-CN" altLang="en-US" sz="1995" dirty="0"/>
              <a:t>During a race, IndyCar Series teams use telemetry to gather data live from their cars as they formulate their race strategy. In the IndyCar Series, teams receive their data from their own on-board systems as well as from the league</a:t>
            </a:r>
            <a:r>
              <a:rPr lang="en-US" altLang="zh-CN" sz="1995" dirty="0"/>
              <a:t>’</a:t>
            </a:r>
            <a:r>
              <a:rPr lang="zh-CN" altLang="en-US" sz="1995" dirty="0"/>
              <a:t>s Timing &amp; Scoring operation.</a:t>
            </a:r>
          </a:p>
          <a:p>
            <a:endParaRPr lang="en-US" dirty="0"/>
          </a:p>
        </p:txBody>
      </p:sp>
      <p:pic>
        <p:nvPicPr>
          <p:cNvPr id="5" name="内容占位符 6">
            <a:extLst>
              <a:ext uri="{FF2B5EF4-FFF2-40B4-BE49-F238E27FC236}">
                <a16:creationId xmlns:a16="http://schemas.microsoft.com/office/drawing/2014/main" id="{5BADD624-3002-4342-9877-14F7D860B213}"/>
              </a:ext>
            </a:extLst>
          </p:cNvPr>
          <p:cNvPicPr>
            <a:picLocks noChangeAspect="1"/>
          </p:cNvPicPr>
          <p:nvPr/>
        </p:nvPicPr>
        <p:blipFill>
          <a:blip r:embed="rId2"/>
          <a:stretch>
            <a:fillRect/>
          </a:stretch>
        </p:blipFill>
        <p:spPr>
          <a:xfrm>
            <a:off x="700628" y="626481"/>
            <a:ext cx="5278943" cy="4478965"/>
          </a:xfrm>
          <a:prstGeom prst="rect">
            <a:avLst/>
          </a:prstGeom>
        </p:spPr>
      </p:pic>
      <p:sp>
        <p:nvSpPr>
          <p:cNvPr id="4" name="Rectangle 3">
            <a:extLst>
              <a:ext uri="{FF2B5EF4-FFF2-40B4-BE49-F238E27FC236}">
                <a16:creationId xmlns:a16="http://schemas.microsoft.com/office/drawing/2014/main" id="{4F2D05BD-ED64-4EA5-8792-4A19519CA02E}"/>
              </a:ext>
            </a:extLst>
          </p:cNvPr>
          <p:cNvSpPr/>
          <p:nvPr/>
        </p:nvSpPr>
        <p:spPr>
          <a:xfrm>
            <a:off x="772784" y="1503376"/>
            <a:ext cx="5086543" cy="599932"/>
          </a:xfrm>
          <a:prstGeom prst="rect">
            <a:avLst/>
          </a:prstGeom>
          <a:solidFill>
            <a:srgbClr val="C00000">
              <a:alpha val="50000"/>
            </a:srgbClr>
          </a:solidFill>
          <a:ln>
            <a:solidFill>
              <a:schemeClr val="accent1">
                <a:shade val="50000"/>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Tree>
    <p:extLst>
      <p:ext uri="{BB962C8B-B14F-4D97-AF65-F5344CB8AC3E}">
        <p14:creationId xmlns:p14="http://schemas.microsoft.com/office/powerpoint/2010/main" val="306383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4B86C30-CEF3-4037-9D6E-4C37A236337F}"/>
              </a:ext>
            </a:extLst>
          </p:cNvPr>
          <p:cNvSpPr/>
          <p:nvPr/>
        </p:nvSpPr>
        <p:spPr>
          <a:xfrm>
            <a:off x="1" y="3751"/>
            <a:ext cx="12161837" cy="6841034"/>
          </a:xfrm>
          <a:prstGeom prst="rect">
            <a:avLst/>
          </a:prstGeom>
          <a:solidFill>
            <a:srgbClr val="2E37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7" name="Title 6">
            <a:extLst>
              <a:ext uri="{FF2B5EF4-FFF2-40B4-BE49-F238E27FC236}">
                <a16:creationId xmlns:a16="http://schemas.microsoft.com/office/drawing/2014/main" id="{D9F6FEF3-A2AB-42FB-92F4-31A6EADF610E}"/>
              </a:ext>
            </a:extLst>
          </p:cNvPr>
          <p:cNvSpPr>
            <a:spLocks noGrp="1"/>
          </p:cNvSpPr>
          <p:nvPr>
            <p:ph type="title"/>
          </p:nvPr>
        </p:nvSpPr>
        <p:spPr/>
        <p:txBody>
          <a:bodyPr/>
          <a:lstStyle/>
          <a:p>
            <a:endParaRPr lang="en-US"/>
          </a:p>
        </p:txBody>
      </p:sp>
      <p:pic>
        <p:nvPicPr>
          <p:cNvPr id="2052" name="Picture 4" descr="https://lh6.googleusercontent.com/aK-U3IQrZdxNDPRmznZZSlAJiYJqAidmAtVyZJdvQPdWrG_dBwMaE3XsuAXrXwZVXquf8waSlIn1DiZFb5QyvsN9b4WoHQCOlnvjSi0eQrSK_uGwk3ENtAnPf2_KtPreHxJu2no6haQ">
            <a:extLst>
              <a:ext uri="{FF2B5EF4-FFF2-40B4-BE49-F238E27FC236}">
                <a16:creationId xmlns:a16="http://schemas.microsoft.com/office/drawing/2014/main" id="{CBD6B63F-04B2-485A-B7EE-7EB5A1D05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6013" y="909073"/>
            <a:ext cx="3129138" cy="405285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lh5.googleusercontent.com/5n5i8ECmenMU_NlHDAoO0cgRmpvyPItL3PVoIcdkLgOyB4PgGk5xndI4CKrlamYKbWn5hBWDDBqmpTvSj_SKTQV6b2ARPWxm0vJWK6BL5c5BQ9C678dNMRvJj06RT5UHtuc6TRNPEks">
            <a:extLst>
              <a:ext uri="{FF2B5EF4-FFF2-40B4-BE49-F238E27FC236}">
                <a16:creationId xmlns:a16="http://schemas.microsoft.com/office/drawing/2014/main" id="{220B70E3-0D2B-4FBC-B9BB-83241534C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6" y="909073"/>
            <a:ext cx="8385277" cy="41277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OH98vUAveU4zNpbcA4y8GJWte4C4XJbSp1_Jx8ntr4QKxSwN0pDlh5LBSJ5LzdlXRcyp7BR1vHoBgUqnSyT5BE7VkVTKMU1wxfWnuBgtllYXtcqksS5w_vYf25BrQm-pvPqDF9enLRQ">
            <a:extLst>
              <a:ext uri="{FF2B5EF4-FFF2-40B4-BE49-F238E27FC236}">
                <a16:creationId xmlns:a16="http://schemas.microsoft.com/office/drawing/2014/main" id="{4CA1A62A-C7F2-4F92-A535-EF9585EA8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1677" y="-675620"/>
            <a:ext cx="1900287" cy="19002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lh3.googleusercontent.com/HsaPnZc23BSjK_YDRemNvVqaXAyV-YSYf_DVV-d9EfqJWKzY1BrMDhGPuZpnHHg72YNLenxJuylGrbgAz2d2_gFqKaayO3logi5xbKp7H-ADzb4LY1zN9QDVyEVkWf2xDAitzcEgvHs">
            <a:extLst>
              <a:ext uri="{FF2B5EF4-FFF2-40B4-BE49-F238E27FC236}">
                <a16:creationId xmlns:a16="http://schemas.microsoft.com/office/drawing/2014/main" id="{38C97451-555B-4E74-B7D9-71BFA88A2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 y="5299200"/>
            <a:ext cx="12807935" cy="13872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1060C11-2774-46E0-A3AD-7B2CDBD3A9EA}"/>
              </a:ext>
            </a:extLst>
          </p:cNvPr>
          <p:cNvSpPr/>
          <p:nvPr/>
        </p:nvSpPr>
        <p:spPr>
          <a:xfrm>
            <a:off x="57117" y="159265"/>
            <a:ext cx="3071474" cy="644920"/>
          </a:xfrm>
          <a:prstGeom prst="rect">
            <a:avLst/>
          </a:prstGeom>
        </p:spPr>
        <p:txBody>
          <a:bodyPr wrap="square">
            <a:spAutoFit/>
          </a:bodyPr>
          <a:lstStyle/>
          <a:p>
            <a:pPr defTabSz="912114"/>
            <a:r>
              <a:rPr lang="en-US" sz="3591" dirty="0">
                <a:solidFill>
                  <a:srgbClr val="FFFFFF"/>
                </a:solidFill>
                <a:latin typeface="Roboto" panose="02000000000000000000" pitchFamily="2" charset="0"/>
              </a:rPr>
              <a:t>SIMULATION</a:t>
            </a:r>
            <a:endParaRPr lang="en-US" sz="3591" dirty="0">
              <a:solidFill>
                <a:prstClr val="black"/>
              </a:solidFill>
              <a:latin typeface="Calibri"/>
            </a:endParaRPr>
          </a:p>
        </p:txBody>
      </p:sp>
      <p:pic>
        <p:nvPicPr>
          <p:cNvPr id="2057" name="Picture 9" descr="https://lh4.googleusercontent.com/OH98vUAveU4zNpbcA4y8GJWte4C4XJbSp1_Jx8ntr4QKxSwN0pDlh5LBSJ5LzdlXRcyp7BR1vHoBgUqnSyT5BE7VkVTKMU1wxfWnuBgtllYXtcqksS5w_vYf25BrQm-pvPqDF9enLRQ">
            <a:extLst>
              <a:ext uri="{FF2B5EF4-FFF2-40B4-BE49-F238E27FC236}">
                <a16:creationId xmlns:a16="http://schemas.microsoft.com/office/drawing/2014/main" id="{3A0A5177-478D-4BEC-A8F0-FCFE98AAF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577" y="2280132"/>
            <a:ext cx="1900287" cy="1900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F1BB153-0E06-44AE-BB78-FFF51941E7E2}"/>
              </a:ext>
            </a:extLst>
          </p:cNvPr>
          <p:cNvSpPr/>
          <p:nvPr/>
        </p:nvSpPr>
        <p:spPr>
          <a:xfrm>
            <a:off x="4184496" y="3639479"/>
            <a:ext cx="2641078" cy="921046"/>
          </a:xfrm>
          <a:prstGeom prst="rect">
            <a:avLst/>
          </a:prstGeom>
        </p:spPr>
        <p:txBody>
          <a:bodyPr wrap="square">
            <a:spAutoFit/>
          </a:bodyPr>
          <a:lstStyle/>
          <a:p>
            <a:pPr defTabSz="912114"/>
            <a:r>
              <a:rPr lang="en-US" sz="1795" u="sng" dirty="0">
                <a:solidFill>
                  <a:srgbClr val="CCCCFF"/>
                </a:solidFill>
                <a:latin typeface="Arial" panose="020B0604020202020204" pitchFamily="34" charset="0"/>
                <a:hlinkClick r:id="rId6">
                  <a:extLst>
                    <a:ext uri="{A12FA001-AC4F-418D-AE19-62706E023703}">
                      <ahyp:hlinkClr xmlns:ahyp="http://schemas.microsoft.com/office/drawing/2018/hyperlinkcolor" val="tx"/>
                    </a:ext>
                  </a:extLst>
                </a:hlinkClick>
              </a:rPr>
              <a:t>https://goo.gl/WRet7Q</a:t>
            </a:r>
            <a:endParaRPr lang="en-US" sz="1795" dirty="0">
              <a:solidFill>
                <a:srgbClr val="CCCCFF"/>
              </a:solidFill>
              <a:latin typeface="Calibri"/>
            </a:endParaRPr>
          </a:p>
          <a:p>
            <a:pPr defTabSz="912114"/>
            <a:br>
              <a:rPr lang="en-US" sz="1795" dirty="0">
                <a:solidFill>
                  <a:prstClr val="black"/>
                </a:solidFill>
                <a:latin typeface="Calibri"/>
              </a:rPr>
            </a:br>
            <a:endParaRPr lang="en-US" sz="1795" dirty="0">
              <a:solidFill>
                <a:prstClr val="black"/>
              </a:solidFill>
              <a:latin typeface="Calibri"/>
            </a:endParaRPr>
          </a:p>
        </p:txBody>
      </p:sp>
    </p:spTree>
    <p:extLst>
      <p:ext uri="{BB962C8B-B14F-4D97-AF65-F5344CB8AC3E}">
        <p14:creationId xmlns:p14="http://schemas.microsoft.com/office/powerpoint/2010/main" val="1695736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9265-F526-AA4C-A02F-5E831F4B00DB}"/>
              </a:ext>
            </a:extLst>
          </p:cNvPr>
          <p:cNvSpPr>
            <a:spLocks noGrp="1"/>
          </p:cNvSpPr>
          <p:nvPr>
            <p:ph type="title"/>
          </p:nvPr>
        </p:nvSpPr>
        <p:spPr/>
        <p:txBody>
          <a:bodyPr/>
          <a:lstStyle/>
          <a:p>
            <a:r>
              <a:rPr lang="en-US" altLang="zh-Hans" dirty="0"/>
              <a:t>Problem</a:t>
            </a:r>
            <a:endParaRPr lang="en-US" dirty="0"/>
          </a:p>
        </p:txBody>
      </p:sp>
      <p:sp>
        <p:nvSpPr>
          <p:cNvPr id="9" name="Rectangle 8">
            <a:extLst>
              <a:ext uri="{FF2B5EF4-FFF2-40B4-BE49-F238E27FC236}">
                <a16:creationId xmlns:a16="http://schemas.microsoft.com/office/drawing/2014/main" id="{C4475164-D189-4545-8F20-E7BBB141733C}"/>
              </a:ext>
            </a:extLst>
          </p:cNvPr>
          <p:cNvSpPr/>
          <p:nvPr/>
        </p:nvSpPr>
        <p:spPr>
          <a:xfrm>
            <a:off x="5686417" y="4084591"/>
            <a:ext cx="5945225" cy="1013150"/>
          </a:xfrm>
          <a:prstGeom prst="rect">
            <a:avLst/>
          </a:prstGeom>
        </p:spPr>
        <p:txBody>
          <a:bodyPr wrap="square">
            <a:spAutoFit/>
          </a:bodyPr>
          <a:lstStyle/>
          <a:p>
            <a:pPr marL="456057" lvl="1" algn="r" defTabSz="912114"/>
            <a:r>
              <a:rPr lang="x-none" altLang="en-US" sz="1995" dirty="0">
                <a:solidFill>
                  <a:prstClr val="black">
                    <a:lumMod val="75000"/>
                    <a:lumOff val="25000"/>
                  </a:prstClr>
                </a:solidFill>
                <a:latin typeface="Calibri"/>
              </a:rPr>
              <a:t>" And we want to know the data </a:t>
            </a:r>
            <a:r>
              <a:rPr lang="en-US" altLang="en-US" sz="1995" dirty="0">
                <a:solidFill>
                  <a:prstClr val="black">
                    <a:lumMod val="75000"/>
                    <a:lumOff val="25000"/>
                  </a:prstClr>
                </a:solidFill>
                <a:latin typeface="Calibri"/>
              </a:rPr>
              <a:t>corresponding to</a:t>
            </a:r>
          </a:p>
          <a:p>
            <a:pPr marL="456057" lvl="1" algn="r" defTabSz="912114"/>
            <a:r>
              <a:rPr lang="x-none" altLang="en-US" sz="1995" dirty="0">
                <a:solidFill>
                  <a:prstClr val="black">
                    <a:lumMod val="75000"/>
                    <a:lumOff val="25000"/>
                  </a:prstClr>
                </a:solidFill>
                <a:latin typeface="Calibri"/>
              </a:rPr>
              <a:t>the </a:t>
            </a:r>
            <a:r>
              <a:rPr lang="x-none" altLang="en-US" sz="1995" dirty="0">
                <a:solidFill>
                  <a:srgbClr val="F17348"/>
                </a:solidFill>
                <a:latin typeface="Calibri"/>
              </a:rPr>
              <a:t>anomaly</a:t>
            </a:r>
            <a:r>
              <a:rPr lang="x-none" altLang="en-US" sz="1995" dirty="0">
                <a:solidFill>
                  <a:prstClr val="black">
                    <a:lumMod val="75000"/>
                    <a:lumOff val="25000"/>
                  </a:prstClr>
                </a:solidFill>
                <a:latin typeface="Calibri"/>
              </a:rPr>
              <a:t>;</a:t>
            </a:r>
            <a:r>
              <a:rPr lang="zh-Hans" altLang="en-US" sz="1995" dirty="0">
                <a:solidFill>
                  <a:prstClr val="black">
                    <a:lumMod val="75000"/>
                    <a:lumOff val="25000"/>
                  </a:prstClr>
                </a:solidFill>
                <a:latin typeface="Calibri"/>
                <a:ea typeface="宋体" panose="02010600030101010101" pitchFamily="2" charset="-122"/>
              </a:rPr>
              <a:t> </a:t>
            </a:r>
            <a:r>
              <a:rPr lang="x-none" altLang="en-US" sz="1995" dirty="0">
                <a:solidFill>
                  <a:prstClr val="black">
                    <a:lumMod val="75000"/>
                    <a:lumOff val="25000"/>
                  </a:prstClr>
                </a:solidFill>
                <a:latin typeface="Calibri"/>
              </a:rPr>
              <a:t>when car got into problems</a:t>
            </a:r>
            <a:endParaRPr lang="en-US" altLang="en-US" sz="1995" dirty="0">
              <a:solidFill>
                <a:prstClr val="black">
                  <a:lumMod val="75000"/>
                  <a:lumOff val="25000"/>
                </a:prstClr>
              </a:solidFill>
              <a:latin typeface="Calibri"/>
            </a:endParaRPr>
          </a:p>
          <a:p>
            <a:pPr marL="456057" lvl="1" algn="r" defTabSz="912114"/>
            <a:r>
              <a:rPr lang="x-none" altLang="en-US" sz="1995" dirty="0">
                <a:solidFill>
                  <a:prstClr val="black">
                    <a:lumMod val="75000"/>
                    <a:lumOff val="25000"/>
                  </a:prstClr>
                </a:solidFill>
                <a:latin typeface="Calibri"/>
              </a:rPr>
              <a:t> what kind of event it is and what is </a:t>
            </a:r>
            <a:r>
              <a:rPr lang="x-none" altLang="en-US" sz="1995" dirty="0">
                <a:solidFill>
                  <a:srgbClr val="F17348"/>
                </a:solidFill>
                <a:latin typeface="Calibri"/>
              </a:rPr>
              <a:t>causing</a:t>
            </a:r>
            <a:r>
              <a:rPr lang="x-none" altLang="en-US" sz="1995" dirty="0">
                <a:solidFill>
                  <a:prstClr val="black">
                    <a:lumMod val="75000"/>
                    <a:lumOff val="25000"/>
                  </a:prstClr>
                </a:solidFill>
                <a:latin typeface="Calibri"/>
              </a:rPr>
              <a:t> it."</a:t>
            </a:r>
          </a:p>
        </p:txBody>
      </p:sp>
      <p:sp>
        <p:nvSpPr>
          <p:cNvPr id="12" name="Freeform 11">
            <a:extLst>
              <a:ext uri="{FF2B5EF4-FFF2-40B4-BE49-F238E27FC236}">
                <a16:creationId xmlns:a16="http://schemas.microsoft.com/office/drawing/2014/main" id="{AEA3E6BB-2B78-A347-AF61-71622D744F4E}"/>
              </a:ext>
            </a:extLst>
          </p:cNvPr>
          <p:cNvSpPr/>
          <p:nvPr/>
        </p:nvSpPr>
        <p:spPr>
          <a:xfrm>
            <a:off x="-9464732" y="8485"/>
            <a:ext cx="19242033" cy="3635560"/>
          </a:xfrm>
          <a:custGeom>
            <a:avLst/>
            <a:gdLst>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26894 h 2164977"/>
              <a:gd name="connsiteX4" fmla="*/ 11282082 w 11282082"/>
              <a:gd name="connsiteY4" fmla="*/ 0 h 2164977"/>
              <a:gd name="connsiteX0" fmla="*/ 11282082 w 11282082"/>
              <a:gd name="connsiteY0" fmla="*/ 7502 h 2172479"/>
              <a:gd name="connsiteX1" fmla="*/ 10071847 w 11282082"/>
              <a:gd name="connsiteY1" fmla="*/ 2172479 h 2172479"/>
              <a:gd name="connsiteX2" fmla="*/ 0 w 11282082"/>
              <a:gd name="connsiteY2" fmla="*/ 2172479 h 2172479"/>
              <a:gd name="connsiteX3" fmla="*/ 0 w 11282082"/>
              <a:gd name="connsiteY3" fmla="*/ 0 h 2172479"/>
              <a:gd name="connsiteX4" fmla="*/ 11282082 w 11282082"/>
              <a:gd name="connsiteY4" fmla="*/ 7502 h 2172479"/>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3825 h 2164977"/>
              <a:gd name="connsiteX4" fmla="*/ 11282082 w 11282082"/>
              <a:gd name="connsiteY4" fmla="*/ 0 h 216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082" h="2164977">
                <a:moveTo>
                  <a:pt x="11282082" y="0"/>
                </a:moveTo>
                <a:lnTo>
                  <a:pt x="10071847" y="2164977"/>
                </a:lnTo>
                <a:lnTo>
                  <a:pt x="0" y="2164977"/>
                </a:lnTo>
                <a:lnTo>
                  <a:pt x="0" y="3825"/>
                </a:lnTo>
                <a:lnTo>
                  <a:pt x="11282082"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8" name="Content Placeholder 2">
            <a:extLst>
              <a:ext uri="{FF2B5EF4-FFF2-40B4-BE49-F238E27FC236}">
                <a16:creationId xmlns:a16="http://schemas.microsoft.com/office/drawing/2014/main" id="{3DC5B77F-8FB9-1B4B-8687-0FB9695FADA0}"/>
              </a:ext>
            </a:extLst>
          </p:cNvPr>
          <p:cNvSpPr>
            <a:spLocks noGrp="1"/>
          </p:cNvSpPr>
          <p:nvPr>
            <p:ph idx="1"/>
          </p:nvPr>
        </p:nvSpPr>
        <p:spPr>
          <a:xfrm>
            <a:off x="156285" y="4069514"/>
            <a:ext cx="5530132" cy="1462452"/>
          </a:xfrm>
        </p:spPr>
        <p:txBody>
          <a:bodyPr>
            <a:normAutofit/>
          </a:bodyPr>
          <a:lstStyle/>
          <a:p>
            <a:pPr marL="456057" lvl="1" indent="0">
              <a:buNone/>
            </a:pPr>
            <a:r>
              <a:rPr lang="x-none" altLang="en-US" sz="1995" dirty="0">
                <a:solidFill>
                  <a:schemeClr val="tx1">
                    <a:lumMod val="75000"/>
                    <a:lumOff val="25000"/>
                  </a:schemeClr>
                </a:solidFill>
              </a:rPr>
              <a:t>"We want to know if it’s an expected event or a minor deviation that we need to be worried about. </a:t>
            </a:r>
            <a:r>
              <a:rPr lang="en-US" altLang="en-US" sz="1995" dirty="0">
                <a:solidFill>
                  <a:schemeClr val="tx1">
                    <a:lumMod val="75000"/>
                    <a:lumOff val="25000"/>
                  </a:schemeClr>
                </a:solidFill>
              </a:rPr>
              <a:t>It h</a:t>
            </a:r>
            <a:r>
              <a:rPr lang="x-none" altLang="en-US" sz="1995" dirty="0">
                <a:solidFill>
                  <a:schemeClr val="tx1">
                    <a:lumMod val="75000"/>
                    <a:lumOff val="25000"/>
                  </a:schemeClr>
                </a:solidFill>
              </a:rPr>
              <a:t>elps race control people. "</a:t>
            </a:r>
            <a:endParaRPr lang="en-US" altLang="en-US" sz="1995" dirty="0">
              <a:solidFill>
                <a:schemeClr val="tx1">
                  <a:lumMod val="75000"/>
                  <a:lumOff val="25000"/>
                </a:schemeClr>
              </a:solidFill>
            </a:endParaRPr>
          </a:p>
          <a:p>
            <a:pPr marL="456057" lvl="1" indent="0">
              <a:buNone/>
            </a:pPr>
            <a:endParaRPr lang="x-none" altLang="en-US" sz="1995" dirty="0">
              <a:solidFill>
                <a:schemeClr val="tx2">
                  <a:lumMod val="75000"/>
                </a:schemeClr>
              </a:solidFill>
            </a:endParaRPr>
          </a:p>
          <a:p>
            <a:pPr marL="0" indent="0">
              <a:buNone/>
            </a:pPr>
            <a:endParaRPr lang="x-none" altLang="en-US" dirty="0"/>
          </a:p>
        </p:txBody>
      </p:sp>
      <p:sp>
        <p:nvSpPr>
          <p:cNvPr id="5" name="Rectangle 4">
            <a:extLst>
              <a:ext uri="{FF2B5EF4-FFF2-40B4-BE49-F238E27FC236}">
                <a16:creationId xmlns:a16="http://schemas.microsoft.com/office/drawing/2014/main" id="{2919406F-20D2-7746-9EFB-3B0D3B43A8B3}"/>
              </a:ext>
            </a:extLst>
          </p:cNvPr>
          <p:cNvSpPr/>
          <p:nvPr/>
        </p:nvSpPr>
        <p:spPr>
          <a:xfrm>
            <a:off x="700628" y="1581911"/>
            <a:ext cx="7166438" cy="706135"/>
          </a:xfrm>
          <a:prstGeom prst="rect">
            <a:avLst/>
          </a:prstGeom>
        </p:spPr>
        <p:txBody>
          <a:bodyPr wrap="none">
            <a:spAutoFit/>
          </a:bodyPr>
          <a:lstStyle/>
          <a:p>
            <a:pPr defTabSz="912114"/>
            <a:r>
              <a:rPr lang="x-none" altLang="en-US" sz="3990" dirty="0">
                <a:solidFill>
                  <a:prstClr val="white"/>
                </a:solidFill>
                <a:latin typeface="Calibri"/>
              </a:rPr>
              <a:t>Real-time data analysis </a:t>
            </a:r>
            <a:r>
              <a:rPr lang="en-US" altLang="en-US" sz="3990" dirty="0">
                <a:solidFill>
                  <a:prstClr val="white"/>
                </a:solidFill>
                <a:latin typeface="Calibri"/>
              </a:rPr>
              <a:t>is </a:t>
            </a:r>
            <a:r>
              <a:rPr lang="x-none" altLang="en-US" sz="3990" dirty="0">
                <a:solidFill>
                  <a:prstClr val="white"/>
                </a:solidFill>
                <a:latin typeface="Calibri"/>
              </a:rPr>
              <a:t>in need</a:t>
            </a:r>
          </a:p>
        </p:txBody>
      </p:sp>
    </p:spTree>
    <p:extLst>
      <p:ext uri="{BB962C8B-B14F-4D97-AF65-F5344CB8AC3E}">
        <p14:creationId xmlns:p14="http://schemas.microsoft.com/office/powerpoint/2010/main" val="422930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image78.png"/>
          <p:cNvPicPr preferRelativeResize="0"/>
          <p:nvPr/>
        </p:nvPicPr>
        <p:blipFill>
          <a:blip r:embed="rId2"/>
          <a:srcRect/>
          <a:stretch>
            <a:fillRect/>
          </a:stretch>
        </p:blipFill>
        <p:spPr>
          <a:xfrm>
            <a:off x="485517" y="1143060"/>
            <a:ext cx="7639542" cy="3666980"/>
          </a:xfrm>
          <a:prstGeom prst="rect">
            <a:avLst/>
          </a:prstGeom>
        </p:spPr>
      </p:pic>
      <p:sp>
        <p:nvSpPr>
          <p:cNvPr id="3" name="Content Placeholder 2"/>
          <p:cNvSpPr>
            <a:spLocks noGrp="1"/>
          </p:cNvSpPr>
          <p:nvPr>
            <p:ph idx="1"/>
          </p:nvPr>
        </p:nvSpPr>
        <p:spPr>
          <a:xfrm>
            <a:off x="8125058" y="799528"/>
            <a:ext cx="3594531" cy="4010512"/>
          </a:xfrm>
        </p:spPr>
        <p:txBody>
          <a:bodyPr anchor="ctr">
            <a:normAutofit/>
          </a:bodyPr>
          <a:lstStyle/>
          <a:p>
            <a:r>
              <a:rPr lang="x-none" altLang="en-US" sz="1995"/>
              <a:t>Anomaly Detection: Learning algorithms themselves can only find the abnormal pattern in the data with best efforts under predefined assumption of what is “normal”.</a:t>
            </a:r>
          </a:p>
          <a:p>
            <a:r>
              <a:rPr lang="x-none" altLang="en-US" sz="1995"/>
              <a:t>Correlation Analysis: Learning algorithms can find out the “events” from data and mine correlation relationship among the events.</a:t>
            </a:r>
          </a:p>
        </p:txBody>
      </p:sp>
      <p:pic>
        <p:nvPicPr>
          <p:cNvPr id="7" name="image78.png">
            <a:extLst>
              <a:ext uri="{FF2B5EF4-FFF2-40B4-BE49-F238E27FC236}">
                <a16:creationId xmlns:a16="http://schemas.microsoft.com/office/drawing/2014/main" id="{3BADFE22-98E1-264D-B550-1BEC68E48380}"/>
              </a:ext>
            </a:extLst>
          </p:cNvPr>
          <p:cNvPicPr preferRelativeResize="0"/>
          <p:nvPr/>
        </p:nvPicPr>
        <p:blipFill>
          <a:blip r:embed="rId2"/>
          <a:srcRect/>
          <a:stretch>
            <a:fillRect/>
          </a:stretch>
        </p:blipFill>
        <p:spPr>
          <a:xfrm>
            <a:off x="347313" y="1081860"/>
            <a:ext cx="7639542" cy="3666980"/>
          </a:xfrm>
          <a:prstGeom prst="rect">
            <a:avLst/>
          </a:prstGeom>
        </p:spPr>
      </p:pic>
      <p:sp>
        <p:nvSpPr>
          <p:cNvPr id="5" name="Title 4">
            <a:extLst>
              <a:ext uri="{FF2B5EF4-FFF2-40B4-BE49-F238E27FC236}">
                <a16:creationId xmlns:a16="http://schemas.microsoft.com/office/drawing/2014/main" id="{C4EF669D-16FE-EE4E-8147-25927B12DD64}"/>
              </a:ext>
            </a:extLst>
          </p:cNvPr>
          <p:cNvSpPr>
            <a:spLocks noGrp="1"/>
          </p:cNvSpPr>
          <p:nvPr>
            <p:ph type="title"/>
          </p:nvPr>
        </p:nvSpPr>
        <p:spPr/>
        <p:txBody>
          <a:bodyPr/>
          <a:lstStyle/>
          <a:p>
            <a:r>
              <a:rPr lang="en-US" altLang="zh-Hans" dirty="0"/>
              <a:t>Tasks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t>Preliminary Results</a:t>
            </a:r>
          </a:p>
        </p:txBody>
      </p:sp>
      <p:sp>
        <p:nvSpPr>
          <p:cNvPr id="3" name="Content Placeholder 2"/>
          <p:cNvSpPr>
            <a:spLocks noGrp="1"/>
          </p:cNvSpPr>
          <p:nvPr>
            <p:ph idx="1"/>
          </p:nvPr>
        </p:nvSpPr>
        <p:spPr/>
        <p:txBody>
          <a:bodyPr/>
          <a:lstStyle/>
          <a:p>
            <a:endParaRPr lang="en-US" altLang="en-US" dirty="0"/>
          </a:p>
          <a:p>
            <a:r>
              <a:rPr lang="x-none" altLang="en-US"/>
              <a:t>Dataset</a:t>
            </a:r>
          </a:p>
          <a:p>
            <a:pPr lvl="1"/>
            <a:r>
              <a:rPr lang="x-none" altLang="en-US"/>
              <a:t>One of the Indianapolis 500 car races on the 28th of May 2017,  which consists of  750 MB of data and a total of 3986170 records in the log file.</a:t>
            </a:r>
            <a:endParaRPr lang="en-US" altLang="en-US" dirty="0"/>
          </a:p>
          <a:p>
            <a:pPr lvl="1"/>
            <a:endParaRPr lang="x-none" altLang="en-US"/>
          </a:p>
          <a:p>
            <a:pPr lvl="0"/>
            <a:r>
              <a:rPr lang="x-none" altLang="en-US"/>
              <a:t>Approach</a:t>
            </a:r>
          </a:p>
          <a:p>
            <a:pPr lvl="1"/>
            <a:r>
              <a:rPr lang="x-none" altLang="en-US"/>
              <a:t>Hierarchical Temporal Memory (HTM) algorithm, a state-of-the-art online algorithm to detect anomaly in real-time data source.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E4E765-253C-EF43-844B-5173843B4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83"/>
            <a:ext cx="12161838" cy="6845378"/>
          </a:xfrm>
        </p:spPr>
      </p:pic>
      <p:sp>
        <p:nvSpPr>
          <p:cNvPr id="6" name="Rectangle 5">
            <a:extLst>
              <a:ext uri="{FF2B5EF4-FFF2-40B4-BE49-F238E27FC236}">
                <a16:creationId xmlns:a16="http://schemas.microsoft.com/office/drawing/2014/main" id="{49FB2EEC-8823-1649-89C9-E1F62BC5B196}"/>
              </a:ext>
            </a:extLst>
          </p:cNvPr>
          <p:cNvSpPr/>
          <p:nvPr/>
        </p:nvSpPr>
        <p:spPr>
          <a:xfrm>
            <a:off x="-1017" y="13021"/>
            <a:ext cx="12162855" cy="6841034"/>
          </a:xfrm>
          <a:prstGeom prst="rect">
            <a:avLst/>
          </a:prstGeom>
          <a:solidFill>
            <a:schemeClr val="tx2">
              <a:lumMod val="75000"/>
              <a:alpha val="50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7" name="Freeform 6">
            <a:extLst>
              <a:ext uri="{FF2B5EF4-FFF2-40B4-BE49-F238E27FC236}">
                <a16:creationId xmlns:a16="http://schemas.microsoft.com/office/drawing/2014/main" id="{BEA1CD04-3530-384C-8AAD-31F3422FB9DC}"/>
              </a:ext>
            </a:extLst>
          </p:cNvPr>
          <p:cNvSpPr/>
          <p:nvPr/>
        </p:nvSpPr>
        <p:spPr>
          <a:xfrm>
            <a:off x="8150791" y="1509780"/>
            <a:ext cx="5315342" cy="2875715"/>
          </a:xfrm>
          <a:custGeom>
            <a:avLst/>
            <a:gdLst>
              <a:gd name="connsiteX0" fmla="*/ 696685 w 2296885"/>
              <a:gd name="connsiteY0" fmla="*/ 0 h 1534886"/>
              <a:gd name="connsiteX1" fmla="*/ 0 w 2296885"/>
              <a:gd name="connsiteY1" fmla="*/ 1534886 h 1534886"/>
              <a:gd name="connsiteX2" fmla="*/ 2296885 w 2296885"/>
              <a:gd name="connsiteY2" fmla="*/ 1534886 h 1534886"/>
              <a:gd name="connsiteX3" fmla="*/ 2296885 w 2296885"/>
              <a:gd name="connsiteY3" fmla="*/ 10886 h 1534886"/>
              <a:gd name="connsiteX4" fmla="*/ 696685 w 2296885"/>
              <a:gd name="connsiteY4" fmla="*/ 0 h 153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885" h="1534886">
                <a:moveTo>
                  <a:pt x="696685" y="0"/>
                </a:moveTo>
                <a:lnTo>
                  <a:pt x="0" y="1534886"/>
                </a:lnTo>
                <a:lnTo>
                  <a:pt x="2296885" y="1534886"/>
                </a:lnTo>
                <a:lnTo>
                  <a:pt x="2296885" y="10886"/>
                </a:lnTo>
                <a:lnTo>
                  <a:pt x="696685" y="0"/>
                </a:lnTo>
                <a:close/>
              </a:path>
            </a:pathLst>
          </a:custGeom>
          <a:solidFill>
            <a:schemeClr val="tx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alibri"/>
            </a:endParaRPr>
          </a:p>
        </p:txBody>
      </p:sp>
      <p:sp>
        <p:nvSpPr>
          <p:cNvPr id="8" name="Freeform 7">
            <a:extLst>
              <a:ext uri="{FF2B5EF4-FFF2-40B4-BE49-F238E27FC236}">
                <a16:creationId xmlns:a16="http://schemas.microsoft.com/office/drawing/2014/main" id="{3704C3D1-53BF-E04B-A86F-4BE1A13F1F3E}"/>
              </a:ext>
            </a:extLst>
          </p:cNvPr>
          <p:cNvSpPr/>
          <p:nvPr/>
        </p:nvSpPr>
        <p:spPr>
          <a:xfrm>
            <a:off x="-1752063" y="1509780"/>
            <a:ext cx="11254171" cy="2126346"/>
          </a:xfrm>
          <a:custGeom>
            <a:avLst/>
            <a:gdLst>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26894 h 2164977"/>
              <a:gd name="connsiteX4" fmla="*/ 11282082 w 11282082"/>
              <a:gd name="connsiteY4" fmla="*/ 0 h 2164977"/>
              <a:gd name="connsiteX0" fmla="*/ 11282082 w 11282082"/>
              <a:gd name="connsiteY0" fmla="*/ 7502 h 2172479"/>
              <a:gd name="connsiteX1" fmla="*/ 10071847 w 11282082"/>
              <a:gd name="connsiteY1" fmla="*/ 2172479 h 2172479"/>
              <a:gd name="connsiteX2" fmla="*/ 0 w 11282082"/>
              <a:gd name="connsiteY2" fmla="*/ 2172479 h 2172479"/>
              <a:gd name="connsiteX3" fmla="*/ 0 w 11282082"/>
              <a:gd name="connsiteY3" fmla="*/ 0 h 2172479"/>
              <a:gd name="connsiteX4" fmla="*/ 11282082 w 11282082"/>
              <a:gd name="connsiteY4" fmla="*/ 7502 h 2172479"/>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3825 h 2164977"/>
              <a:gd name="connsiteX4" fmla="*/ 11282082 w 11282082"/>
              <a:gd name="connsiteY4" fmla="*/ 0 h 216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082" h="2164977">
                <a:moveTo>
                  <a:pt x="11282082" y="0"/>
                </a:moveTo>
                <a:lnTo>
                  <a:pt x="10071847" y="2164977"/>
                </a:lnTo>
                <a:lnTo>
                  <a:pt x="0" y="2164977"/>
                </a:lnTo>
                <a:lnTo>
                  <a:pt x="0" y="3825"/>
                </a:lnTo>
                <a:lnTo>
                  <a:pt x="1128208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2" name="Title 1">
            <a:extLst>
              <a:ext uri="{FF2B5EF4-FFF2-40B4-BE49-F238E27FC236}">
                <a16:creationId xmlns:a16="http://schemas.microsoft.com/office/drawing/2014/main" id="{6E6270F6-BF29-DF40-9C58-5570ECF73863}"/>
              </a:ext>
            </a:extLst>
          </p:cNvPr>
          <p:cNvSpPr>
            <a:spLocks noGrp="1"/>
          </p:cNvSpPr>
          <p:nvPr>
            <p:ph type="title"/>
          </p:nvPr>
        </p:nvSpPr>
        <p:spPr>
          <a:xfrm>
            <a:off x="700628" y="1922795"/>
            <a:ext cx="8801481" cy="1322284"/>
          </a:xfrm>
        </p:spPr>
        <p:txBody>
          <a:bodyPr>
            <a:normAutofit/>
          </a:bodyPr>
          <a:lstStyle/>
          <a:p>
            <a:r>
              <a:rPr lang="en-US" altLang="zh-Hans" sz="5387" dirty="0">
                <a:solidFill>
                  <a:schemeClr val="tx2">
                    <a:lumMod val="75000"/>
                  </a:schemeClr>
                </a:solidFill>
              </a:rPr>
              <a:t>HTM n</a:t>
            </a:r>
            <a:r>
              <a:rPr lang="en-US" sz="5387" dirty="0">
                <a:solidFill>
                  <a:schemeClr val="tx2">
                    <a:lumMod val="75000"/>
                  </a:schemeClr>
                </a:solidFill>
              </a:rPr>
              <a:t>euron model </a:t>
            </a:r>
          </a:p>
        </p:txBody>
      </p:sp>
      <p:sp>
        <p:nvSpPr>
          <p:cNvPr id="9" name="Freeform 8">
            <a:extLst>
              <a:ext uri="{FF2B5EF4-FFF2-40B4-BE49-F238E27FC236}">
                <a16:creationId xmlns:a16="http://schemas.microsoft.com/office/drawing/2014/main" id="{3670CAE7-FB5A-4E47-9FF1-3B1559726A72}"/>
              </a:ext>
            </a:extLst>
          </p:cNvPr>
          <p:cNvSpPr/>
          <p:nvPr/>
        </p:nvSpPr>
        <p:spPr>
          <a:xfrm>
            <a:off x="5472827" y="3879525"/>
            <a:ext cx="2677964" cy="505970"/>
          </a:xfrm>
          <a:custGeom>
            <a:avLst/>
            <a:gdLst>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26894 h 2164977"/>
              <a:gd name="connsiteX4" fmla="*/ 11282082 w 11282082"/>
              <a:gd name="connsiteY4" fmla="*/ 0 h 2164977"/>
              <a:gd name="connsiteX0" fmla="*/ 11282082 w 11282082"/>
              <a:gd name="connsiteY0" fmla="*/ 7502 h 2172479"/>
              <a:gd name="connsiteX1" fmla="*/ 10071847 w 11282082"/>
              <a:gd name="connsiteY1" fmla="*/ 2172479 h 2172479"/>
              <a:gd name="connsiteX2" fmla="*/ 0 w 11282082"/>
              <a:gd name="connsiteY2" fmla="*/ 2172479 h 2172479"/>
              <a:gd name="connsiteX3" fmla="*/ 0 w 11282082"/>
              <a:gd name="connsiteY3" fmla="*/ 0 h 2172479"/>
              <a:gd name="connsiteX4" fmla="*/ 11282082 w 11282082"/>
              <a:gd name="connsiteY4" fmla="*/ 7502 h 2172479"/>
              <a:gd name="connsiteX0" fmla="*/ 11282082 w 11282082"/>
              <a:gd name="connsiteY0" fmla="*/ 0 h 2164977"/>
              <a:gd name="connsiteX1" fmla="*/ 10071847 w 11282082"/>
              <a:gd name="connsiteY1" fmla="*/ 2164977 h 2164977"/>
              <a:gd name="connsiteX2" fmla="*/ 0 w 11282082"/>
              <a:gd name="connsiteY2" fmla="*/ 2164977 h 2164977"/>
              <a:gd name="connsiteX3" fmla="*/ 0 w 11282082"/>
              <a:gd name="connsiteY3" fmla="*/ 3825 h 2164977"/>
              <a:gd name="connsiteX4" fmla="*/ 11282082 w 11282082"/>
              <a:gd name="connsiteY4" fmla="*/ 0 h 2164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2082" h="2164977">
                <a:moveTo>
                  <a:pt x="11282082" y="0"/>
                </a:moveTo>
                <a:lnTo>
                  <a:pt x="10071847" y="2164977"/>
                </a:lnTo>
                <a:lnTo>
                  <a:pt x="0" y="2164977"/>
                </a:lnTo>
                <a:lnTo>
                  <a:pt x="0" y="3825"/>
                </a:lnTo>
                <a:lnTo>
                  <a:pt x="11282082"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srgbClr val="44546A"/>
              </a:solidFill>
              <a:latin typeface="Calibri"/>
              <a:cs typeface="Times New Roman" pitchFamily="18" charset="0"/>
            </a:endParaRPr>
          </a:p>
          <a:p>
            <a:pPr algn="ctr" defTabSz="912114"/>
            <a:r>
              <a:rPr lang="en-US" sz="1795" dirty="0">
                <a:solidFill>
                  <a:srgbClr val="44546A">
                    <a:lumMod val="75000"/>
                  </a:srgbClr>
                </a:solidFill>
                <a:latin typeface="Calibri"/>
                <a:cs typeface="Times New Roman" pitchFamily="18" charset="0"/>
              </a:rPr>
              <a:t>Streaming Data Analysis</a:t>
            </a:r>
          </a:p>
          <a:p>
            <a:pPr algn="ctr" defTabSz="912114"/>
            <a:endParaRPr lang="en-US" sz="1795" dirty="0">
              <a:solidFill>
                <a:prstClr val="white"/>
              </a:solidFill>
              <a:latin typeface="Calibri"/>
            </a:endParaRPr>
          </a:p>
        </p:txBody>
      </p:sp>
    </p:spTree>
    <p:extLst>
      <p:ext uri="{BB962C8B-B14F-4D97-AF65-F5344CB8AC3E}">
        <p14:creationId xmlns:p14="http://schemas.microsoft.com/office/powerpoint/2010/main" val="118270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5ADD-86FA-674E-8209-288C6C03E344}"/>
              </a:ext>
            </a:extLst>
          </p:cNvPr>
          <p:cNvSpPr>
            <a:spLocks noGrp="1"/>
          </p:cNvSpPr>
          <p:nvPr>
            <p:ph type="title"/>
          </p:nvPr>
        </p:nvSpPr>
        <p:spPr/>
        <p:txBody>
          <a:bodyPr/>
          <a:lstStyle/>
          <a:p>
            <a:r>
              <a:rPr lang="en-US" dirty="0"/>
              <a:t>Axon,</a:t>
            </a:r>
            <a:r>
              <a:rPr lang="zh-Hans" altLang="en-US" dirty="0"/>
              <a:t> </a:t>
            </a:r>
            <a:r>
              <a:rPr lang="en-US" dirty="0"/>
              <a:t>Dendrite and Synapse</a:t>
            </a:r>
          </a:p>
        </p:txBody>
      </p:sp>
      <p:sp>
        <p:nvSpPr>
          <p:cNvPr id="3" name="Content Placeholder 2">
            <a:extLst>
              <a:ext uri="{FF2B5EF4-FFF2-40B4-BE49-F238E27FC236}">
                <a16:creationId xmlns:a16="http://schemas.microsoft.com/office/drawing/2014/main" id="{F753A56B-A211-3146-9052-D83B595F91B9}"/>
              </a:ext>
            </a:extLst>
          </p:cNvPr>
          <p:cNvSpPr>
            <a:spLocks noGrp="1"/>
          </p:cNvSpPr>
          <p:nvPr>
            <p:ph idx="1"/>
          </p:nvPr>
        </p:nvSpPr>
        <p:spPr>
          <a:xfrm>
            <a:off x="7178863" y="1292232"/>
            <a:ext cx="4260242" cy="3813214"/>
          </a:xfrm>
        </p:spPr>
        <p:txBody>
          <a:bodyPr/>
          <a:lstStyle/>
          <a:p>
            <a:r>
              <a:rPr lang="en-US" sz="1995" dirty="0"/>
              <a:t>Neurons have specialized projections called </a:t>
            </a:r>
            <a:r>
              <a:rPr lang="en-US" sz="1995" dirty="0">
                <a:solidFill>
                  <a:srgbClr val="F17348"/>
                </a:solidFill>
              </a:rPr>
              <a:t>dendrites</a:t>
            </a:r>
            <a:r>
              <a:rPr lang="en-US" sz="1995" dirty="0"/>
              <a:t> and </a:t>
            </a:r>
            <a:r>
              <a:rPr lang="en-US" sz="1995" dirty="0">
                <a:solidFill>
                  <a:srgbClr val="F17348"/>
                </a:solidFill>
              </a:rPr>
              <a:t>axons</a:t>
            </a:r>
            <a:r>
              <a:rPr lang="en-US" sz="1995" dirty="0"/>
              <a:t>. </a:t>
            </a:r>
          </a:p>
          <a:p>
            <a:r>
              <a:rPr lang="en-US" sz="1995" dirty="0"/>
              <a:t>Dendrites bring information to the cell body and axons take information away from the cell body. </a:t>
            </a:r>
          </a:p>
          <a:p>
            <a:r>
              <a:rPr lang="en-US" sz="1995" dirty="0"/>
              <a:t>Information from one neuron flows to another neuron across a </a:t>
            </a:r>
            <a:r>
              <a:rPr lang="en-US" sz="1995" dirty="0">
                <a:solidFill>
                  <a:srgbClr val="F17348"/>
                </a:solidFill>
              </a:rPr>
              <a:t>synapse</a:t>
            </a:r>
            <a:r>
              <a:rPr lang="en-US" sz="1995" dirty="0"/>
              <a:t>. The synapse contains a small gap separating neurons.</a:t>
            </a:r>
          </a:p>
          <a:p>
            <a:endParaRPr lang="en-US" dirty="0"/>
          </a:p>
        </p:txBody>
      </p:sp>
      <p:pic>
        <p:nvPicPr>
          <p:cNvPr id="4" name="Picture 3">
            <a:extLst>
              <a:ext uri="{FF2B5EF4-FFF2-40B4-BE49-F238E27FC236}">
                <a16:creationId xmlns:a16="http://schemas.microsoft.com/office/drawing/2014/main" id="{7CCA95FB-0C40-7B4C-9BA9-0B5B25B386B2}"/>
              </a:ext>
            </a:extLst>
          </p:cNvPr>
          <p:cNvPicPr>
            <a:picLocks noChangeAspect="1"/>
          </p:cNvPicPr>
          <p:nvPr/>
        </p:nvPicPr>
        <p:blipFill>
          <a:blip r:embed="rId2"/>
          <a:stretch>
            <a:fillRect/>
          </a:stretch>
        </p:blipFill>
        <p:spPr>
          <a:xfrm>
            <a:off x="700628" y="764873"/>
            <a:ext cx="5971492" cy="4060360"/>
          </a:xfrm>
          <a:prstGeom prst="rect">
            <a:avLst/>
          </a:prstGeom>
        </p:spPr>
      </p:pic>
    </p:spTree>
    <p:extLst>
      <p:ext uri="{BB962C8B-B14F-4D97-AF65-F5344CB8AC3E}">
        <p14:creationId xmlns:p14="http://schemas.microsoft.com/office/powerpoint/2010/main" val="323093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E4E765-253C-EF43-844B-5173843B4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483"/>
            <a:ext cx="12161837" cy="5508749"/>
          </a:xfrm>
        </p:spPr>
      </p:pic>
      <p:sp>
        <p:nvSpPr>
          <p:cNvPr id="6" name="Rectangle 5">
            <a:extLst>
              <a:ext uri="{FF2B5EF4-FFF2-40B4-BE49-F238E27FC236}">
                <a16:creationId xmlns:a16="http://schemas.microsoft.com/office/drawing/2014/main" id="{49FB2EEC-8823-1649-89C9-E1F62BC5B196}"/>
              </a:ext>
            </a:extLst>
          </p:cNvPr>
          <p:cNvSpPr/>
          <p:nvPr/>
        </p:nvSpPr>
        <p:spPr>
          <a:xfrm>
            <a:off x="1" y="13021"/>
            <a:ext cx="12161836" cy="5504211"/>
          </a:xfrm>
          <a:prstGeom prst="rect">
            <a:avLst/>
          </a:prstGeom>
          <a:solidFill>
            <a:schemeClr val="tx2">
              <a:lumMod val="75000"/>
              <a:alpha val="50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0" name="标题 1">
            <a:extLst>
              <a:ext uri="{FF2B5EF4-FFF2-40B4-BE49-F238E27FC236}">
                <a16:creationId xmlns:a16="http://schemas.microsoft.com/office/drawing/2014/main" id="{B081E5EC-611A-4DB9-83C4-7027EC85856F}"/>
              </a:ext>
            </a:extLst>
          </p:cNvPr>
          <p:cNvSpPr>
            <a:spLocks noGrp="1"/>
          </p:cNvSpPr>
          <p:nvPr>
            <p:ph type="title"/>
          </p:nvPr>
        </p:nvSpPr>
        <p:spPr>
          <a:xfrm>
            <a:off x="464295" y="5513877"/>
            <a:ext cx="9052699" cy="1325563"/>
          </a:xfrm>
        </p:spPr>
        <p:txBody>
          <a:bodyPr>
            <a:normAutofit/>
          </a:bodyPr>
          <a:lstStyle/>
          <a:p>
            <a:r>
              <a:rPr lang="en-US" altLang="zh-CN" b="1" dirty="0">
                <a:solidFill>
                  <a:schemeClr val="tx2"/>
                </a:solidFill>
                <a:latin typeface="微软雅黑" panose="020B0503020204020204" pitchFamily="34" charset="-122"/>
                <a:ea typeface="微软雅黑" panose="020B0503020204020204" pitchFamily="34" charset="-122"/>
              </a:rPr>
              <a:t>As AI progresses, systems are far outside todays capabilities</a:t>
            </a:r>
            <a:endParaRPr lang="zh-CN" altLang="en-US" b="1" dirty="0">
              <a:solidFill>
                <a:schemeClr val="tx2"/>
              </a:solidFill>
              <a:latin typeface="微软雅黑" panose="020B0503020204020204" pitchFamily="34" charset="-122"/>
              <a:ea typeface="微软雅黑" panose="020B0503020204020204" pitchFamily="34" charset="-122"/>
            </a:endParaRPr>
          </a:p>
        </p:txBody>
      </p:sp>
      <p:pic>
        <p:nvPicPr>
          <p:cNvPr id="11" name="Picture 10">
            <a:extLst>
              <a:ext uri="{FF2B5EF4-FFF2-40B4-BE49-F238E27FC236}">
                <a16:creationId xmlns:a16="http://schemas.microsoft.com/office/drawing/2014/main" id="{822C8367-DBFE-4E8F-A6A8-AB5166B2EAC5}"/>
              </a:ext>
            </a:extLst>
          </p:cNvPr>
          <p:cNvPicPr>
            <a:picLocks noChangeAspect="1"/>
          </p:cNvPicPr>
          <p:nvPr/>
        </p:nvPicPr>
        <p:blipFill>
          <a:blip r:embed="rId3"/>
          <a:stretch>
            <a:fillRect/>
          </a:stretch>
        </p:blipFill>
        <p:spPr>
          <a:xfrm>
            <a:off x="1472407" y="0"/>
            <a:ext cx="8568952" cy="5157192"/>
          </a:xfrm>
          <a:prstGeom prst="rect">
            <a:avLst/>
          </a:prstGeom>
          <a:effectLst>
            <a:outerShdw blurRad="50800" dist="38100" dir="2700000" algn="tl" rotWithShape="0">
              <a:prstClr val="black">
                <a:alpha val="40000"/>
              </a:prstClr>
            </a:outerShdw>
          </a:effectLst>
        </p:spPr>
      </p:pic>
      <p:sp>
        <p:nvSpPr>
          <p:cNvPr id="12" name="内容占位符 2">
            <a:extLst>
              <a:ext uri="{FF2B5EF4-FFF2-40B4-BE49-F238E27FC236}">
                <a16:creationId xmlns:a16="http://schemas.microsoft.com/office/drawing/2014/main" id="{0AA0533E-D389-4116-A21B-6C8A495C8BA7}"/>
              </a:ext>
            </a:extLst>
          </p:cNvPr>
          <p:cNvSpPr txBox="1">
            <a:spLocks/>
          </p:cNvSpPr>
          <p:nvPr/>
        </p:nvSpPr>
        <p:spPr>
          <a:xfrm>
            <a:off x="968311" y="5229200"/>
            <a:ext cx="10738479" cy="360040"/>
          </a:xfrm>
          <a:prstGeom prst="rect">
            <a:avLst/>
          </a:prstGeom>
        </p:spPr>
        <p:txBody>
          <a:bodyPr vert="horz" lIns="91440" tIns="45720" rIns="91440" bIns="45720" rtlCol="0">
            <a:normAutofit fontScale="92500"/>
          </a:bodyPr>
          <a:lstStyle>
            <a:lvl1pPr marL="228029" indent="-228029" algn="l" defTabSz="912114" rtl="0" eaLnBrk="1" latinLnBrk="0" hangingPunct="1">
              <a:lnSpc>
                <a:spcPct val="90000"/>
              </a:lnSpc>
              <a:spcBef>
                <a:spcPts val="998"/>
              </a:spcBef>
              <a:buFont typeface="Arial"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charset="0"/>
              <a:buChar char="•"/>
              <a:defRPr sz="1795" kern="1200">
                <a:solidFill>
                  <a:schemeClr val="tx1"/>
                </a:solidFill>
                <a:latin typeface="+mn-lt"/>
                <a:ea typeface="+mn-ea"/>
                <a:cs typeface="+mn-cs"/>
              </a:defRPr>
            </a:lvl9pPr>
          </a:lstStyle>
          <a:p>
            <a:pPr marL="0" indent="0">
              <a:buFont typeface="Arial" charset="0"/>
              <a:buNone/>
            </a:pPr>
            <a:r>
              <a:rPr lang="en-US" sz="1400" i="1" dirty="0">
                <a:solidFill>
                  <a:schemeClr val="bg1"/>
                </a:solidFill>
              </a:rPr>
              <a:t>A petaflop/s-day (</a:t>
            </a:r>
            <a:r>
              <a:rPr lang="en-US" sz="1400" i="1" dirty="0" err="1">
                <a:solidFill>
                  <a:schemeClr val="bg1"/>
                </a:solidFill>
              </a:rPr>
              <a:t>pfs</a:t>
            </a:r>
            <a:r>
              <a:rPr lang="en-US" sz="1400" i="1" dirty="0">
                <a:solidFill>
                  <a:schemeClr val="bg1"/>
                </a:solidFill>
              </a:rPr>
              <a:t>-day) consists of performing 10</a:t>
            </a:r>
            <a:r>
              <a:rPr lang="en-US" sz="1400" i="1" baseline="30000" dirty="0">
                <a:solidFill>
                  <a:schemeClr val="bg1"/>
                </a:solidFill>
              </a:rPr>
              <a:t>15</a:t>
            </a:r>
            <a:r>
              <a:rPr lang="en-US" sz="1400" i="1" dirty="0">
                <a:solidFill>
                  <a:schemeClr val="bg1"/>
                </a:solidFill>
              </a:rPr>
              <a:t>neural net operations per second for one day, or a total of about 10</a:t>
            </a:r>
            <a:r>
              <a:rPr lang="en-US" sz="1400" i="1" baseline="30000" dirty="0">
                <a:solidFill>
                  <a:schemeClr val="bg1"/>
                </a:solidFill>
              </a:rPr>
              <a:t>20</a:t>
            </a:r>
            <a:r>
              <a:rPr lang="en-US" sz="1400" i="1" dirty="0">
                <a:solidFill>
                  <a:schemeClr val="bg1"/>
                </a:solidFill>
              </a:rPr>
              <a:t>operations (from </a:t>
            </a:r>
            <a:r>
              <a:rPr lang="en-US" sz="1400" i="1" dirty="0" err="1">
                <a:solidFill>
                  <a:schemeClr val="bg1"/>
                </a:solidFill>
              </a:rPr>
              <a:t>OpenAI</a:t>
            </a:r>
            <a:r>
              <a:rPr lang="en-US" sz="1400" i="1" dirty="0">
                <a:solidFill>
                  <a:schemeClr val="bg1"/>
                </a:solidFill>
              </a:rPr>
              <a:t>). </a:t>
            </a:r>
            <a:endParaRPr lang="en-US" altLang="zh-CN" sz="1400" dirty="0">
              <a:solidFill>
                <a:schemeClr val="bg1"/>
              </a:solidFill>
              <a:latin typeface="微软雅黑" panose="020B0503020204020204" pitchFamily="34" charset="-122"/>
              <a:ea typeface="微软雅黑" panose="020B0503020204020204" pitchFamily="34" charset="-122"/>
            </a:endParaRPr>
          </a:p>
          <a:p>
            <a:pPr marL="0" indent="0">
              <a:buFont typeface="Arial" charset="0"/>
              <a:buNone/>
            </a:pPr>
            <a:endParaRPr lang="en-US" altLang="zh-CN" dirty="0"/>
          </a:p>
        </p:txBody>
      </p:sp>
    </p:spTree>
    <p:extLst>
      <p:ext uri="{BB962C8B-B14F-4D97-AF65-F5344CB8AC3E}">
        <p14:creationId xmlns:p14="http://schemas.microsoft.com/office/powerpoint/2010/main" val="13826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4BB46-95C2-AF4C-BAE3-F13A414FC6BF}"/>
              </a:ext>
            </a:extLst>
          </p:cNvPr>
          <p:cNvSpPr>
            <a:spLocks noGrp="1"/>
          </p:cNvSpPr>
          <p:nvPr>
            <p:ph type="title"/>
          </p:nvPr>
        </p:nvSpPr>
        <p:spPr/>
        <p:txBody>
          <a:bodyPr/>
          <a:lstStyle/>
          <a:p>
            <a:r>
              <a:rPr lang="en-US" dirty="0"/>
              <a:t>Hierarchical Temporal Memory(HTM)</a:t>
            </a:r>
          </a:p>
        </p:txBody>
      </p:sp>
      <p:sp>
        <p:nvSpPr>
          <p:cNvPr id="3" name="Content Placeholder 2">
            <a:extLst>
              <a:ext uri="{FF2B5EF4-FFF2-40B4-BE49-F238E27FC236}">
                <a16:creationId xmlns:a16="http://schemas.microsoft.com/office/drawing/2014/main" id="{105EA5D7-837E-914F-AEE8-DD129FA069E5}"/>
              </a:ext>
            </a:extLst>
          </p:cNvPr>
          <p:cNvSpPr>
            <a:spLocks noGrp="1"/>
          </p:cNvSpPr>
          <p:nvPr>
            <p:ph idx="1"/>
          </p:nvPr>
        </p:nvSpPr>
        <p:spPr>
          <a:xfrm>
            <a:off x="7128188" y="764873"/>
            <a:ext cx="4310917" cy="4340573"/>
          </a:xfrm>
        </p:spPr>
        <p:txBody>
          <a:bodyPr/>
          <a:lstStyle/>
          <a:p>
            <a:pPr marL="513064" indent="-513064">
              <a:buFont typeface="+mj-lt"/>
              <a:buAutoNum type="alphaUcPeriod"/>
            </a:pPr>
            <a:r>
              <a:rPr lang="en-US" sz="2394" dirty="0"/>
              <a:t>The neuron model used in most artificial neural networks has a few synapses and no dendrites</a:t>
            </a:r>
          </a:p>
          <a:p>
            <a:pPr marL="513064" indent="-513064">
              <a:buFont typeface="+mj-lt"/>
              <a:buAutoNum type="alphaUcPeriod"/>
            </a:pPr>
            <a:r>
              <a:rPr lang="en-US" sz="2394" dirty="0"/>
              <a:t>Different source of input:</a:t>
            </a:r>
            <a:r>
              <a:rPr lang="zh-Hans" altLang="en-US" sz="2394" dirty="0"/>
              <a:t> </a:t>
            </a:r>
            <a:r>
              <a:rPr lang="en-US" sz="2394" dirty="0"/>
              <a:t>feedforward, feedback and context</a:t>
            </a:r>
          </a:p>
          <a:p>
            <a:pPr marL="513064" indent="-513064">
              <a:buFont typeface="+mj-lt"/>
              <a:buAutoNum type="alphaUcPeriod"/>
            </a:pPr>
            <a:r>
              <a:rPr lang="en-US" sz="2394" dirty="0"/>
              <a:t>HTM sequence memory models dendrites with an array of coincident detectors each with a set of synapses</a:t>
            </a:r>
          </a:p>
          <a:p>
            <a:pPr marL="513064" indent="-513064">
              <a:buFont typeface="+mj-lt"/>
              <a:buAutoNum type="alphaUcPeriod"/>
            </a:pPr>
            <a:endParaRPr lang="en-US" dirty="0"/>
          </a:p>
        </p:txBody>
      </p:sp>
      <p:pic>
        <p:nvPicPr>
          <p:cNvPr id="4" name="Picture 3">
            <a:extLst>
              <a:ext uri="{FF2B5EF4-FFF2-40B4-BE49-F238E27FC236}">
                <a16:creationId xmlns:a16="http://schemas.microsoft.com/office/drawing/2014/main" id="{005DFCFA-7F70-8C4B-86F1-CC19E298F25F}"/>
              </a:ext>
            </a:extLst>
          </p:cNvPr>
          <p:cNvPicPr>
            <a:picLocks noChangeAspect="1"/>
          </p:cNvPicPr>
          <p:nvPr/>
        </p:nvPicPr>
        <p:blipFill>
          <a:blip r:embed="rId2"/>
          <a:stretch>
            <a:fillRect/>
          </a:stretch>
        </p:blipFill>
        <p:spPr>
          <a:xfrm>
            <a:off x="700628" y="691935"/>
            <a:ext cx="5532314" cy="4551783"/>
          </a:xfrm>
          <a:prstGeom prst="rect">
            <a:avLst/>
          </a:prstGeom>
        </p:spPr>
      </p:pic>
    </p:spTree>
    <p:extLst>
      <p:ext uri="{BB962C8B-B14F-4D97-AF65-F5344CB8AC3E}">
        <p14:creationId xmlns:p14="http://schemas.microsoft.com/office/powerpoint/2010/main" val="301371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B93D-DD5A-4E43-8035-95BF706B94C7}"/>
              </a:ext>
            </a:extLst>
          </p:cNvPr>
          <p:cNvSpPr>
            <a:spLocks noGrp="1"/>
          </p:cNvSpPr>
          <p:nvPr>
            <p:ph type="title"/>
          </p:nvPr>
        </p:nvSpPr>
        <p:spPr/>
        <p:txBody>
          <a:bodyPr/>
          <a:lstStyle/>
          <a:p>
            <a:r>
              <a:rPr lang="en-US" altLang="zh-Hans" dirty="0"/>
              <a:t>HTM</a:t>
            </a:r>
            <a:endParaRPr lang="en-US" dirty="0"/>
          </a:p>
        </p:txBody>
      </p:sp>
      <p:sp>
        <p:nvSpPr>
          <p:cNvPr id="3" name="Content Placeholder 2">
            <a:extLst>
              <a:ext uri="{FF2B5EF4-FFF2-40B4-BE49-F238E27FC236}">
                <a16:creationId xmlns:a16="http://schemas.microsoft.com/office/drawing/2014/main" id="{B17C7B3B-C2E3-5D4C-B4E0-DAED7EF881B6}"/>
              </a:ext>
            </a:extLst>
          </p:cNvPr>
          <p:cNvSpPr>
            <a:spLocks noGrp="1"/>
          </p:cNvSpPr>
          <p:nvPr>
            <p:ph idx="1"/>
          </p:nvPr>
        </p:nvSpPr>
        <p:spPr/>
        <p:txBody>
          <a:bodyPr>
            <a:normAutofit fontScale="92500" lnSpcReduction="10000"/>
          </a:bodyPr>
          <a:lstStyle/>
          <a:p>
            <a:r>
              <a:rPr lang="en-US" sz="2594" dirty="0">
                <a:latin typeface="Calibri" panose="020F0502020204030204" pitchFamily="34" charset="0"/>
                <a:cs typeface="Calibri" panose="020F0502020204030204" pitchFamily="34" charset="0"/>
              </a:rPr>
              <a:t>Hierarchical Temporal Memory (HTM) is a machine learning technology that aims to capture the structural and algorithmic properties of the neocortex.</a:t>
            </a:r>
          </a:p>
          <a:p>
            <a:endParaRPr lang="en-US" sz="2594" dirty="0">
              <a:latin typeface="Calibri" panose="020F0502020204030204" pitchFamily="34" charset="0"/>
              <a:cs typeface="Calibri" panose="020F0502020204030204" pitchFamily="34" charset="0"/>
            </a:endParaRPr>
          </a:p>
          <a:p>
            <a:r>
              <a:rPr lang="en-US" sz="2594" dirty="0">
                <a:latin typeface="Calibri" panose="020F0502020204030204" pitchFamily="34" charset="0"/>
                <a:cs typeface="Calibri" panose="020F0502020204030204" pitchFamily="34" charset="0"/>
              </a:rPr>
              <a:t>HTM model</a:t>
            </a:r>
            <a:r>
              <a:rPr lang="x-none" altLang="en-US" sz="2594">
                <a:latin typeface="Calibri" panose="020F0502020204030204" pitchFamily="34" charset="0"/>
                <a:cs typeface="Calibri" panose="020F0502020204030204" pitchFamily="34" charset="0"/>
              </a:rPr>
              <a:t>s</a:t>
            </a:r>
            <a:r>
              <a:rPr lang="en-US" sz="2594" dirty="0">
                <a:latin typeface="Calibri" panose="020F0502020204030204" pitchFamily="34" charset="0"/>
                <a:cs typeface="Calibri" panose="020F0502020204030204" pitchFamily="34" charset="0"/>
              </a:rPr>
              <a:t> </a:t>
            </a:r>
            <a:r>
              <a:rPr lang="en-US" sz="2594" dirty="0">
                <a:solidFill>
                  <a:srgbClr val="F17348"/>
                </a:solidFill>
                <a:latin typeface="Calibri" panose="020F0502020204030204" pitchFamily="34" charset="0"/>
                <a:cs typeface="Calibri" panose="020F0502020204030204" pitchFamily="34" charset="0"/>
              </a:rPr>
              <a:t>neurons</a:t>
            </a:r>
            <a:r>
              <a:rPr lang="en-US" sz="2594" dirty="0">
                <a:latin typeface="Calibri" panose="020F0502020204030204" pitchFamily="34" charset="0"/>
                <a:cs typeface="Calibri" panose="020F0502020204030204" pitchFamily="34" charset="0"/>
              </a:rPr>
              <a:t>, which are arranged in columns, in layers, in regions, and in a hierarchy. </a:t>
            </a:r>
            <a:r>
              <a:rPr lang="x-none" altLang="en-US" sz="2594">
                <a:latin typeface="Calibri" panose="020F0502020204030204" pitchFamily="34" charset="0"/>
                <a:cs typeface="Calibri" panose="020F0502020204030204" pitchFamily="34" charset="0"/>
              </a:rPr>
              <a:t>I</a:t>
            </a:r>
            <a:r>
              <a:rPr lang="en-US" sz="2594" dirty="0">
                <a:latin typeface="Calibri" panose="020F0502020204030204" pitchFamily="34" charset="0"/>
                <a:cs typeface="Calibri" panose="020F0502020204030204" pitchFamily="34" charset="0"/>
              </a:rPr>
              <a:t>n this regard HTMs are a new form of neural network.</a:t>
            </a:r>
          </a:p>
          <a:p>
            <a:pPr lvl="1"/>
            <a:r>
              <a:rPr lang="en-US" sz="2195" dirty="0">
                <a:latin typeface="Calibri" panose="020F0502020204030204" pitchFamily="34" charset="0"/>
                <a:cs typeface="Calibri" panose="020F0502020204030204" pitchFamily="34" charset="0"/>
              </a:rPr>
              <a:t>HTM consists of a </a:t>
            </a:r>
            <a:r>
              <a:rPr lang="en-US" sz="2195" dirty="0">
                <a:solidFill>
                  <a:srgbClr val="F17348"/>
                </a:solidFill>
                <a:latin typeface="Calibri" panose="020F0502020204030204" pitchFamily="34" charset="0"/>
                <a:cs typeface="Calibri" panose="020F0502020204030204" pitchFamily="34" charset="0"/>
              </a:rPr>
              <a:t>layer</a:t>
            </a:r>
            <a:r>
              <a:rPr lang="en-US" sz="2195" dirty="0">
                <a:solidFill>
                  <a:srgbClr val="FF0000"/>
                </a:solidFill>
                <a:latin typeface="Calibri" panose="020F0502020204030204" pitchFamily="34" charset="0"/>
                <a:cs typeface="Calibri" panose="020F0502020204030204" pitchFamily="34" charset="0"/>
              </a:rPr>
              <a:t> </a:t>
            </a:r>
            <a:r>
              <a:rPr lang="en-US" sz="2195" dirty="0">
                <a:latin typeface="Calibri" panose="020F0502020204030204" pitchFamily="34" charset="0"/>
                <a:cs typeface="Calibri" panose="020F0502020204030204" pitchFamily="34" charset="0"/>
              </a:rPr>
              <a:t>of HTM neurons organized into a set of </a:t>
            </a:r>
            <a:r>
              <a:rPr lang="en-US" sz="2195" dirty="0">
                <a:solidFill>
                  <a:srgbClr val="F17348"/>
                </a:solidFill>
                <a:latin typeface="Calibri" panose="020F0502020204030204" pitchFamily="34" charset="0"/>
                <a:cs typeface="Calibri" panose="020F0502020204030204" pitchFamily="34" charset="0"/>
              </a:rPr>
              <a:t>columns</a:t>
            </a:r>
            <a:r>
              <a:rPr lang="x-none" altLang="en-US" sz="2195">
                <a:latin typeface="Calibri" panose="020F0502020204030204" pitchFamily="34" charset="0"/>
                <a:cs typeface="Calibri" panose="020F0502020204030204" pitchFamily="34" charset="0"/>
              </a:rPr>
              <a:t>.</a:t>
            </a:r>
          </a:p>
          <a:p>
            <a:pPr lvl="1"/>
            <a:r>
              <a:rPr lang="x-none" altLang="en-US" sz="2195">
                <a:latin typeface="Calibri" panose="020F0502020204030204" pitchFamily="34" charset="0"/>
                <a:cs typeface="Calibri" panose="020F0502020204030204" pitchFamily="34" charset="0"/>
              </a:rPr>
              <a:t>It models high-order sequences (sequences with long-term dependencies) using a composition of two separate </a:t>
            </a:r>
            <a:r>
              <a:rPr lang="x-none" altLang="en-US" sz="2195">
                <a:solidFill>
                  <a:srgbClr val="F17348"/>
                </a:solidFill>
                <a:latin typeface="Calibri" panose="020F0502020204030204" pitchFamily="34" charset="0"/>
                <a:cs typeface="Calibri" panose="020F0502020204030204" pitchFamily="34" charset="0"/>
              </a:rPr>
              <a:t>sparse representations</a:t>
            </a:r>
            <a:r>
              <a:rPr lang="x-none" altLang="en-US" sz="2195">
                <a:latin typeface="Calibri" panose="020F0502020204030204" pitchFamily="34" charset="0"/>
                <a:cs typeface="Calibri" panose="020F0502020204030204" pitchFamily="34" charset="0"/>
                <a:sym typeface="+mn-ea"/>
              </a:rPr>
              <a:t>(spatial and temporal)</a:t>
            </a:r>
            <a:r>
              <a:rPr lang="x-none" altLang="en-US" sz="2195">
                <a:latin typeface="Calibri" panose="020F0502020204030204" pitchFamily="34" charset="0"/>
                <a:cs typeface="Calibri" panose="020F0502020204030204" pitchFamily="34" charset="0"/>
              </a:rPr>
              <a:t>.</a:t>
            </a:r>
          </a:p>
          <a:p>
            <a:pPr lvl="1"/>
            <a:r>
              <a:rPr lang="x-none" altLang="en-US" sz="2195">
                <a:latin typeface="Calibri" panose="020F0502020204030204" pitchFamily="34" charset="0"/>
                <a:cs typeface="Calibri" panose="020F0502020204030204" pitchFamily="34" charset="0"/>
              </a:rPr>
              <a:t>When receiving the next input, the network uses the difference between predicted input and the actual input to update its </a:t>
            </a:r>
            <a:r>
              <a:rPr lang="x-none" altLang="en-US" sz="2195">
                <a:solidFill>
                  <a:srgbClr val="F17348"/>
                </a:solidFill>
                <a:latin typeface="Calibri" panose="020F0502020204030204" pitchFamily="34" charset="0"/>
                <a:cs typeface="Calibri" panose="020F0502020204030204" pitchFamily="34" charset="0"/>
              </a:rPr>
              <a:t>synaptic connections</a:t>
            </a:r>
            <a:r>
              <a:rPr lang="x-none" altLang="en-US" sz="2195">
                <a:latin typeface="Calibri" panose="020F0502020204030204" pitchFamily="34" charset="0"/>
                <a:cs typeface="Calibri" panose="020F0502020204030204" pitchFamily="34" charset="0"/>
              </a:rPr>
              <a:t>.</a:t>
            </a:r>
          </a:p>
          <a:p>
            <a:pPr lvl="0"/>
            <a:endParaRPr lang="en-US" altLang="en-US" sz="2594" dirty="0">
              <a:latin typeface="Calibri" panose="020F0502020204030204" pitchFamily="34" charset="0"/>
              <a:cs typeface="Calibri" panose="020F0502020204030204" pitchFamily="34" charset="0"/>
            </a:endParaRPr>
          </a:p>
          <a:p>
            <a:pPr lvl="0"/>
            <a:r>
              <a:rPr lang="x-none" altLang="en-US" sz="2594">
                <a:latin typeface="Calibri" panose="020F0502020204030204" pitchFamily="34" charset="0"/>
                <a:cs typeface="Calibri" panose="020F0502020204030204" pitchFamily="34" charset="0"/>
              </a:rPr>
              <a:t>HTMs are online learning and prediction machines that can be applied to many types of problems.</a:t>
            </a:r>
          </a:p>
          <a:p>
            <a:endParaRPr lang="en-US" dirty="0"/>
          </a:p>
        </p:txBody>
      </p:sp>
    </p:spTree>
    <p:extLst>
      <p:ext uri="{BB962C8B-B14F-4D97-AF65-F5344CB8AC3E}">
        <p14:creationId xmlns:p14="http://schemas.microsoft.com/office/powerpoint/2010/main" val="49441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t>Anomaly Detection Based on HTM</a:t>
            </a:r>
          </a:p>
        </p:txBody>
      </p:sp>
      <p:sp>
        <p:nvSpPr>
          <p:cNvPr id="3" name="Content Placeholder 2"/>
          <p:cNvSpPr>
            <a:spLocks noGrp="1"/>
          </p:cNvSpPr>
          <p:nvPr>
            <p:ph idx="1"/>
          </p:nvPr>
        </p:nvSpPr>
        <p:spPr>
          <a:xfrm>
            <a:off x="757759" y="2938960"/>
            <a:ext cx="10489585" cy="2258613"/>
          </a:xfrm>
        </p:spPr>
        <p:txBody>
          <a:bodyPr>
            <a:normAutofit/>
          </a:bodyPr>
          <a:lstStyle/>
          <a:p>
            <a:r>
              <a:rPr lang="x-none" altLang="en-US" sz="1995"/>
              <a:t>The input time series x</a:t>
            </a:r>
            <a:r>
              <a:rPr lang="x-none" altLang="en-US" sz="1995" baseline="-25000"/>
              <a:t>t</a:t>
            </a:r>
            <a:r>
              <a:rPr lang="x-none" altLang="en-US" sz="1995"/>
              <a:t> are fed to the HTM component. It models temporal patterns in a(x</a:t>
            </a:r>
            <a:r>
              <a:rPr lang="x-none" altLang="en-US" sz="1995" baseline="-25000"/>
              <a:t>t</a:t>
            </a:r>
            <a:r>
              <a:rPr lang="x-none" altLang="en-US" sz="1995"/>
              <a:t>) and output a prediction in π(x</a:t>
            </a:r>
            <a:r>
              <a:rPr lang="x-none" altLang="en-US" sz="1995" baseline="-25000"/>
              <a:t>t</a:t>
            </a:r>
            <a:r>
              <a:rPr lang="x-none" altLang="en-US" sz="1995"/>
              <a:t>). </a:t>
            </a:r>
            <a:endParaRPr lang="en-US" altLang="en-US" sz="1995" dirty="0"/>
          </a:p>
          <a:p>
            <a:endParaRPr lang="x-none" altLang="en-US" sz="1995"/>
          </a:p>
          <a:p>
            <a:r>
              <a:rPr lang="x-none" altLang="en-US" sz="1995"/>
              <a:t>Then by building  a statistical model on the prediction error, π(x</a:t>
            </a:r>
            <a:r>
              <a:rPr lang="x-none" altLang="en-US" sz="1995" baseline="-25000"/>
              <a:t>t</a:t>
            </a:r>
            <a:r>
              <a:rPr lang="x-none" altLang="en-US" sz="1995"/>
              <a:t>) - a(x</a:t>
            </a:r>
            <a:r>
              <a:rPr lang="x-none" altLang="en-US" sz="1995" baseline="-25000"/>
              <a:t>t-1</a:t>
            </a:r>
            <a:r>
              <a:rPr lang="x-none" altLang="en-US" sz="1995"/>
              <a:t>), anomaly likelihood score can be calculated on x</a:t>
            </a:r>
            <a:r>
              <a:rPr lang="x-none" altLang="en-US" sz="1995" baseline="-25000"/>
              <a:t>t</a:t>
            </a:r>
            <a:r>
              <a:rPr lang="x-none" altLang="en-US" sz="1995"/>
              <a:t>. </a:t>
            </a:r>
          </a:p>
        </p:txBody>
      </p:sp>
      <p:pic>
        <p:nvPicPr>
          <p:cNvPr id="20" name="image65.png"/>
          <p:cNvPicPr preferRelativeResize="0"/>
          <p:nvPr/>
        </p:nvPicPr>
        <p:blipFill>
          <a:blip r:embed="rId2"/>
          <a:srcRect/>
          <a:stretch>
            <a:fillRect/>
          </a:stretch>
        </p:blipFill>
        <p:spPr>
          <a:xfrm>
            <a:off x="1856702" y="756573"/>
            <a:ext cx="8291698" cy="18479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ltLang="en-US"/>
              <a:t>Anomaly Detection</a:t>
            </a:r>
          </a:p>
        </p:txBody>
      </p:sp>
      <p:pic>
        <p:nvPicPr>
          <p:cNvPr id="5" name="Content Placeholder 4"/>
          <p:cNvPicPr>
            <a:picLocks noGrp="1" noChangeAspect="1"/>
          </p:cNvPicPr>
          <p:nvPr>
            <p:ph idx="1"/>
          </p:nvPr>
        </p:nvPicPr>
        <p:blipFill>
          <a:blip r:embed="rId2"/>
          <a:stretch>
            <a:fillRect/>
          </a:stretch>
        </p:blipFill>
        <p:spPr>
          <a:xfrm>
            <a:off x="876039" y="550990"/>
            <a:ext cx="10109527" cy="3794125"/>
          </a:xfrm>
          <a:prstGeom prst="rect">
            <a:avLst/>
          </a:prstGeom>
        </p:spPr>
      </p:pic>
      <p:sp>
        <p:nvSpPr>
          <p:cNvPr id="6" name="Content Placeholder 2"/>
          <p:cNvSpPr>
            <a:spLocks noGrp="1"/>
          </p:cNvSpPr>
          <p:nvPr/>
        </p:nvSpPr>
        <p:spPr>
          <a:xfrm>
            <a:off x="700628" y="4604254"/>
            <a:ext cx="10489585" cy="927711"/>
          </a:xfrm>
          <a:prstGeom prst="rect">
            <a:avLst/>
          </a:prstGeom>
        </p:spPr>
        <p:txBody>
          <a:bodyPr vert="horz" lIns="91214" tIns="45607" rIns="91214" bIns="45607"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228029" indent="-228029" defTabSz="912114">
              <a:spcBef>
                <a:spcPts val="998"/>
              </a:spcBef>
            </a:pPr>
            <a:r>
              <a:rPr lang="x-none" altLang="en-US" sz="1995">
                <a:solidFill>
                  <a:prstClr val="black"/>
                </a:solidFill>
                <a:latin typeface="Calibri"/>
              </a:rPr>
              <a:t>Detection algorithm used has the capability to detect certain type of anomaly in few seconds ahead of the time.</a:t>
            </a:r>
          </a:p>
          <a:p>
            <a:pPr marL="228029" indent="-228029" defTabSz="912114">
              <a:spcBef>
                <a:spcPts val="998"/>
              </a:spcBef>
            </a:pPr>
            <a:endParaRPr lang="x-none" altLang="en-US" sz="2793">
              <a:solidFill>
                <a:prstClr val="black"/>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1F0C05-9891-3B43-A8EC-FFE534DDF48E}"/>
              </a:ext>
            </a:extLst>
          </p:cNvPr>
          <p:cNvSpPr/>
          <p:nvPr/>
        </p:nvSpPr>
        <p:spPr>
          <a:xfrm>
            <a:off x="700628" y="4621795"/>
            <a:ext cx="7771729" cy="3859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pic>
        <p:nvPicPr>
          <p:cNvPr id="4" name="Picture 3"/>
          <p:cNvPicPr>
            <a:picLocks noChangeAspect="1"/>
          </p:cNvPicPr>
          <p:nvPr/>
        </p:nvPicPr>
        <p:blipFill>
          <a:blip r:embed="rId2"/>
          <a:stretch>
            <a:fillRect/>
          </a:stretch>
        </p:blipFill>
        <p:spPr>
          <a:xfrm>
            <a:off x="312990" y="545035"/>
            <a:ext cx="8159368" cy="4076760"/>
          </a:xfrm>
          <a:prstGeom prst="rect">
            <a:avLst/>
          </a:prstGeom>
        </p:spPr>
      </p:pic>
      <p:sp>
        <p:nvSpPr>
          <p:cNvPr id="2" name="Title 1"/>
          <p:cNvSpPr>
            <a:spLocks noGrp="1"/>
          </p:cNvSpPr>
          <p:nvPr>
            <p:ph type="title"/>
          </p:nvPr>
        </p:nvSpPr>
        <p:spPr/>
        <p:txBody>
          <a:bodyPr/>
          <a:lstStyle/>
          <a:p>
            <a:r>
              <a:rPr lang="x-none" altLang="en-US"/>
              <a:t>Correlation Analysis</a:t>
            </a:r>
          </a:p>
        </p:txBody>
      </p:sp>
      <p:sp>
        <p:nvSpPr>
          <p:cNvPr id="3" name="Content Placeholder 2"/>
          <p:cNvSpPr>
            <a:spLocks noGrp="1"/>
          </p:cNvSpPr>
          <p:nvPr>
            <p:ph idx="1"/>
          </p:nvPr>
        </p:nvSpPr>
        <p:spPr>
          <a:xfrm>
            <a:off x="8682852" y="1096032"/>
            <a:ext cx="2911823" cy="3718715"/>
          </a:xfrm>
          <a:noFill/>
        </p:spPr>
        <p:txBody>
          <a:bodyPr>
            <a:normAutofit/>
          </a:bodyPr>
          <a:lstStyle/>
          <a:p>
            <a:r>
              <a:rPr lang="x-none" altLang="en-US" sz="1795">
                <a:solidFill>
                  <a:schemeClr val="tx1">
                    <a:lumMod val="95000"/>
                    <a:lumOff val="5000"/>
                  </a:schemeClr>
                </a:solidFill>
              </a:rPr>
              <a:t>The anomaly occurs around 15:03 pm, where the RPM of car #9 totally disappeared. In fact, car #9 got totaled due to a collision with car #77. The others cars,  including car #24, all slowed down after the crash. </a:t>
            </a:r>
          </a:p>
        </p:txBody>
      </p:sp>
      <p:sp>
        <p:nvSpPr>
          <p:cNvPr id="7" name="Rectangle 6">
            <a:extLst>
              <a:ext uri="{FF2B5EF4-FFF2-40B4-BE49-F238E27FC236}">
                <a16:creationId xmlns:a16="http://schemas.microsoft.com/office/drawing/2014/main" id="{5E51F51A-7829-694C-AECC-6E948B4015ED}"/>
              </a:ext>
            </a:extLst>
          </p:cNvPr>
          <p:cNvSpPr/>
          <p:nvPr/>
        </p:nvSpPr>
        <p:spPr>
          <a:xfrm>
            <a:off x="700628" y="4639282"/>
            <a:ext cx="5280341" cy="337716"/>
          </a:xfrm>
          <a:prstGeom prst="rect">
            <a:avLst/>
          </a:prstGeom>
        </p:spPr>
        <p:txBody>
          <a:bodyPr wrap="none">
            <a:spAutoFit/>
          </a:bodyPr>
          <a:lstStyle/>
          <a:p>
            <a:pPr defTabSz="912114"/>
            <a:r>
              <a:rPr lang="x-none" altLang="en-US" sz="1596">
                <a:solidFill>
                  <a:prstClr val="white"/>
                </a:solidFill>
                <a:latin typeface="Calibri"/>
              </a:rPr>
              <a:t>Correlation of “events” among different cars: #9 #77 and #24 </a:t>
            </a:r>
          </a:p>
        </p:txBody>
      </p:sp>
      <p:pic>
        <p:nvPicPr>
          <p:cNvPr id="8" name="Picture 7">
            <a:extLst>
              <a:ext uri="{FF2B5EF4-FFF2-40B4-BE49-F238E27FC236}">
                <a16:creationId xmlns:a16="http://schemas.microsoft.com/office/drawing/2014/main" id="{C5C30B06-604D-4873-8C13-62543983DAEC}"/>
              </a:ext>
            </a:extLst>
          </p:cNvPr>
          <p:cNvPicPr>
            <a:picLocks noChangeAspect="1"/>
          </p:cNvPicPr>
          <p:nvPr/>
        </p:nvPicPr>
        <p:blipFill>
          <a:blip r:embed="rId3"/>
          <a:stretch>
            <a:fillRect/>
          </a:stretch>
        </p:blipFill>
        <p:spPr>
          <a:xfrm>
            <a:off x="8664966" y="4899136"/>
            <a:ext cx="3484130" cy="196225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03580C-3030-1F47-8A8D-BD228B04E4EB}"/>
              </a:ext>
            </a:extLst>
          </p:cNvPr>
          <p:cNvSpPr/>
          <p:nvPr/>
        </p:nvSpPr>
        <p:spPr>
          <a:xfrm>
            <a:off x="700628" y="4621795"/>
            <a:ext cx="10561331" cy="3859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2" name="Title 1"/>
          <p:cNvSpPr>
            <a:spLocks noGrp="1"/>
          </p:cNvSpPr>
          <p:nvPr>
            <p:ph type="title"/>
          </p:nvPr>
        </p:nvSpPr>
        <p:spPr/>
        <p:txBody>
          <a:bodyPr/>
          <a:lstStyle/>
          <a:p>
            <a:r>
              <a:rPr lang="x-none" altLang="en-US">
                <a:sym typeface="+mn-ea"/>
              </a:rPr>
              <a:t>Correlation Analysis</a:t>
            </a:r>
            <a:endParaRPr lang="en-US"/>
          </a:p>
        </p:txBody>
      </p:sp>
      <p:pic>
        <p:nvPicPr>
          <p:cNvPr id="4" name="Picture 3"/>
          <p:cNvPicPr>
            <a:picLocks noChangeAspect="1"/>
          </p:cNvPicPr>
          <p:nvPr/>
        </p:nvPicPr>
        <p:blipFill>
          <a:blip r:embed="rId2"/>
          <a:stretch>
            <a:fillRect/>
          </a:stretch>
        </p:blipFill>
        <p:spPr>
          <a:xfrm>
            <a:off x="700627" y="787035"/>
            <a:ext cx="10561332" cy="3825765"/>
          </a:xfrm>
          <a:prstGeom prst="rect">
            <a:avLst/>
          </a:prstGeom>
        </p:spPr>
      </p:pic>
      <p:sp>
        <p:nvSpPr>
          <p:cNvPr id="5" name="Content Placeholder 2"/>
          <p:cNvSpPr>
            <a:spLocks noGrp="1"/>
          </p:cNvSpPr>
          <p:nvPr/>
        </p:nvSpPr>
        <p:spPr>
          <a:xfrm>
            <a:off x="718168" y="4639785"/>
            <a:ext cx="3654744" cy="367916"/>
          </a:xfrm>
          <a:prstGeom prst="rect">
            <a:avLst/>
          </a:prstGeom>
          <a:noFill/>
        </p:spPr>
        <p:txBody>
          <a:bodyPr vert="horz" lIns="91214" tIns="45607" rIns="91214" bIns="45607" rtlCol="0">
            <a:normAutofit fontScale="85000" lnSpcReduction="20000"/>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defTabSz="912114">
              <a:spcBef>
                <a:spcPts val="998"/>
              </a:spcBef>
              <a:buNone/>
            </a:pPr>
            <a:r>
              <a:rPr lang="x-none" altLang="en-US" sz="1795">
                <a:solidFill>
                  <a:prstClr val="white"/>
                </a:solidFill>
                <a:latin typeface="Calibri"/>
              </a:rPr>
              <a:t>Correlation of “metrics” for one car #11.</a:t>
            </a:r>
            <a:r>
              <a:rPr lang="x-none" altLang="en-US" sz="2793">
                <a:solidFill>
                  <a:prstClr val="white"/>
                </a:solidFill>
                <a:latin typeface="Calibri"/>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0B7C-5A8E-434E-8994-05453F29751B}"/>
              </a:ext>
            </a:extLst>
          </p:cNvPr>
          <p:cNvSpPr>
            <a:spLocks noGrp="1"/>
          </p:cNvSpPr>
          <p:nvPr>
            <p:ph type="title"/>
          </p:nvPr>
        </p:nvSpPr>
        <p:spPr/>
        <p:txBody>
          <a:bodyPr/>
          <a:lstStyle/>
          <a:p>
            <a:r>
              <a:rPr lang="en-US" dirty="0"/>
              <a:t>Validation</a:t>
            </a:r>
          </a:p>
        </p:txBody>
      </p:sp>
      <p:pic>
        <p:nvPicPr>
          <p:cNvPr id="4" name="Picture 3">
            <a:extLst>
              <a:ext uri="{FF2B5EF4-FFF2-40B4-BE49-F238E27FC236}">
                <a16:creationId xmlns:a16="http://schemas.microsoft.com/office/drawing/2014/main" id="{A395481E-A813-4844-A451-2B02B415EA7B}"/>
              </a:ext>
            </a:extLst>
          </p:cNvPr>
          <p:cNvPicPr>
            <a:picLocks noChangeAspect="1"/>
          </p:cNvPicPr>
          <p:nvPr/>
        </p:nvPicPr>
        <p:blipFill>
          <a:blip r:embed="rId2"/>
          <a:stretch>
            <a:fillRect/>
          </a:stretch>
        </p:blipFill>
        <p:spPr>
          <a:xfrm>
            <a:off x="217782" y="35064"/>
            <a:ext cx="11726275" cy="5496901"/>
          </a:xfrm>
          <a:prstGeom prst="rect">
            <a:avLst/>
          </a:prstGeom>
        </p:spPr>
      </p:pic>
    </p:spTree>
    <p:extLst>
      <p:ext uri="{BB962C8B-B14F-4D97-AF65-F5344CB8AC3E}">
        <p14:creationId xmlns:p14="http://schemas.microsoft.com/office/powerpoint/2010/main" val="268412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65ED39C5-74C0-D940-BAAB-4D784F286C4B}"/>
              </a:ext>
            </a:extLst>
          </p:cNvPr>
          <p:cNvSpPr/>
          <p:nvPr/>
        </p:nvSpPr>
        <p:spPr>
          <a:xfrm>
            <a:off x="700628" y="770963"/>
            <a:ext cx="3454994" cy="4275363"/>
          </a:xfrm>
          <a:prstGeom prst="rect">
            <a:avLst/>
          </a:prstGeom>
          <a:solidFill>
            <a:srgbClr val="1B7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6" name="Rectangle 5" hidden="1">
            <a:extLst>
              <a:ext uri="{FF2B5EF4-FFF2-40B4-BE49-F238E27FC236}">
                <a16:creationId xmlns:a16="http://schemas.microsoft.com/office/drawing/2014/main" id="{F940EDAA-B23D-224D-8EA0-1B4AA829903D}"/>
              </a:ext>
            </a:extLst>
          </p:cNvPr>
          <p:cNvSpPr/>
          <p:nvPr/>
        </p:nvSpPr>
        <p:spPr>
          <a:xfrm>
            <a:off x="4342369" y="770963"/>
            <a:ext cx="3454994" cy="4275363"/>
          </a:xfrm>
          <a:prstGeom prst="rect">
            <a:avLst/>
          </a:prstGeom>
          <a:solidFill>
            <a:srgbClr val="F173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alibri"/>
            </a:endParaRPr>
          </a:p>
        </p:txBody>
      </p:sp>
      <p:sp>
        <p:nvSpPr>
          <p:cNvPr id="7" name="Rectangle 6" hidden="1">
            <a:extLst>
              <a:ext uri="{FF2B5EF4-FFF2-40B4-BE49-F238E27FC236}">
                <a16:creationId xmlns:a16="http://schemas.microsoft.com/office/drawing/2014/main" id="{8D3286A8-B182-B448-B240-8BD6625830FA}"/>
              </a:ext>
            </a:extLst>
          </p:cNvPr>
          <p:cNvSpPr/>
          <p:nvPr/>
        </p:nvSpPr>
        <p:spPr>
          <a:xfrm>
            <a:off x="7984112" y="770963"/>
            <a:ext cx="3454994" cy="4275363"/>
          </a:xfrm>
          <a:prstGeom prst="rect">
            <a:avLst/>
          </a:prstGeom>
          <a:solidFill>
            <a:srgbClr val="099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25" name="Rectangle 24">
            <a:extLst>
              <a:ext uri="{FF2B5EF4-FFF2-40B4-BE49-F238E27FC236}">
                <a16:creationId xmlns:a16="http://schemas.microsoft.com/office/drawing/2014/main" id="{F1C8625C-5A56-514F-A41C-0EDC4863DB4A}"/>
              </a:ext>
            </a:extLst>
          </p:cNvPr>
          <p:cNvSpPr/>
          <p:nvPr/>
        </p:nvSpPr>
        <p:spPr>
          <a:xfrm>
            <a:off x="700628" y="770963"/>
            <a:ext cx="3454994" cy="42753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alibri"/>
            </a:endParaRPr>
          </a:p>
        </p:txBody>
      </p:sp>
      <p:sp>
        <p:nvSpPr>
          <p:cNvPr id="26" name="Rectangle 25">
            <a:extLst>
              <a:ext uri="{FF2B5EF4-FFF2-40B4-BE49-F238E27FC236}">
                <a16:creationId xmlns:a16="http://schemas.microsoft.com/office/drawing/2014/main" id="{AB211634-5EAB-AD49-B0DE-6F05CA505D2E}"/>
              </a:ext>
            </a:extLst>
          </p:cNvPr>
          <p:cNvSpPr/>
          <p:nvPr/>
        </p:nvSpPr>
        <p:spPr>
          <a:xfrm>
            <a:off x="4349180" y="770963"/>
            <a:ext cx="3454994" cy="42753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27" name="Rectangle 26">
            <a:extLst>
              <a:ext uri="{FF2B5EF4-FFF2-40B4-BE49-F238E27FC236}">
                <a16:creationId xmlns:a16="http://schemas.microsoft.com/office/drawing/2014/main" id="{44244902-71FD-6D40-B1D2-FBDE838113EA}"/>
              </a:ext>
            </a:extLst>
          </p:cNvPr>
          <p:cNvSpPr/>
          <p:nvPr/>
        </p:nvSpPr>
        <p:spPr>
          <a:xfrm>
            <a:off x="7983019" y="770963"/>
            <a:ext cx="3454994" cy="427536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white"/>
              </a:solidFill>
              <a:latin typeface="Calibri"/>
            </a:endParaRPr>
          </a:p>
        </p:txBody>
      </p:sp>
      <p:sp>
        <p:nvSpPr>
          <p:cNvPr id="2" name="Title 1"/>
          <p:cNvSpPr>
            <a:spLocks noGrp="1"/>
          </p:cNvSpPr>
          <p:nvPr>
            <p:ph type="title"/>
          </p:nvPr>
        </p:nvSpPr>
        <p:spPr>
          <a:xfrm>
            <a:off x="700628" y="5531966"/>
            <a:ext cx="8801481" cy="1322284"/>
          </a:xfrm>
        </p:spPr>
        <p:txBody>
          <a:bodyPr/>
          <a:lstStyle/>
          <a:p>
            <a:r>
              <a:rPr lang="x-none" altLang="en-US"/>
              <a:t>Future Work</a:t>
            </a:r>
          </a:p>
        </p:txBody>
      </p:sp>
      <p:sp>
        <p:nvSpPr>
          <p:cNvPr id="10" name="Rectangle 9">
            <a:extLst>
              <a:ext uri="{FF2B5EF4-FFF2-40B4-BE49-F238E27FC236}">
                <a16:creationId xmlns:a16="http://schemas.microsoft.com/office/drawing/2014/main" id="{0B1E199A-BF3D-FE4F-9BD9-8E7583582FE5}"/>
              </a:ext>
            </a:extLst>
          </p:cNvPr>
          <p:cNvSpPr/>
          <p:nvPr/>
        </p:nvSpPr>
        <p:spPr>
          <a:xfrm>
            <a:off x="1115162" y="3148022"/>
            <a:ext cx="2743883" cy="1197359"/>
          </a:xfrm>
          <a:prstGeom prst="rect">
            <a:avLst/>
          </a:prstGeom>
        </p:spPr>
        <p:txBody>
          <a:bodyPr wrap="square">
            <a:spAutoFit/>
          </a:bodyPr>
          <a:lstStyle/>
          <a:p>
            <a:pPr defTabSz="912114"/>
            <a:r>
              <a:rPr lang="x-none" altLang="en-US" sz="1795">
                <a:solidFill>
                  <a:prstClr val="white"/>
                </a:solidFill>
                <a:latin typeface="Calibri"/>
              </a:rPr>
              <a:t>Collaborate with the domain experts, to build the anomaly dataset by human annotation.</a:t>
            </a:r>
            <a:endParaRPr lang="en-US" altLang="en-US" sz="1795" dirty="0">
              <a:solidFill>
                <a:prstClr val="white"/>
              </a:solidFill>
              <a:latin typeface="Calibri"/>
            </a:endParaRPr>
          </a:p>
        </p:txBody>
      </p:sp>
      <p:sp>
        <p:nvSpPr>
          <p:cNvPr id="11" name="Rectangle 10">
            <a:extLst>
              <a:ext uri="{FF2B5EF4-FFF2-40B4-BE49-F238E27FC236}">
                <a16:creationId xmlns:a16="http://schemas.microsoft.com/office/drawing/2014/main" id="{862EEEA3-6F81-AC49-9962-85045D2A88DA}"/>
              </a:ext>
            </a:extLst>
          </p:cNvPr>
          <p:cNvSpPr/>
          <p:nvPr/>
        </p:nvSpPr>
        <p:spPr>
          <a:xfrm>
            <a:off x="1062852" y="1013317"/>
            <a:ext cx="2743883" cy="521926"/>
          </a:xfrm>
          <a:prstGeom prst="rect">
            <a:avLst/>
          </a:prstGeom>
        </p:spPr>
        <p:txBody>
          <a:bodyPr wrap="square">
            <a:spAutoFit/>
          </a:bodyPr>
          <a:lstStyle/>
          <a:p>
            <a:pPr algn="ctr" defTabSz="912114"/>
            <a:r>
              <a:rPr lang="en-US" altLang="zh-Hans" sz="2793" b="1" dirty="0">
                <a:solidFill>
                  <a:prstClr val="white"/>
                </a:solidFill>
                <a:latin typeface="Calibri"/>
                <a:ea typeface="宋体" panose="02010600030101010101" pitchFamily="2" charset="-122"/>
              </a:rPr>
              <a:t>DATASET</a:t>
            </a:r>
            <a:endParaRPr lang="en-US" altLang="en-US" sz="2793" b="1" dirty="0">
              <a:solidFill>
                <a:prstClr val="white"/>
              </a:solidFill>
              <a:latin typeface="Calibri"/>
            </a:endParaRPr>
          </a:p>
        </p:txBody>
      </p:sp>
      <p:sp>
        <p:nvSpPr>
          <p:cNvPr id="4" name="Magnetic Disk 3">
            <a:extLst>
              <a:ext uri="{FF2B5EF4-FFF2-40B4-BE49-F238E27FC236}">
                <a16:creationId xmlns:a16="http://schemas.microsoft.com/office/drawing/2014/main" id="{B90E6E05-3EE0-A247-9FC4-05C562BB4BC8}"/>
              </a:ext>
            </a:extLst>
          </p:cNvPr>
          <p:cNvSpPr/>
          <p:nvPr/>
        </p:nvSpPr>
        <p:spPr>
          <a:xfrm>
            <a:off x="1740188" y="1784374"/>
            <a:ext cx="1375872" cy="1143509"/>
          </a:xfrm>
          <a:prstGeom prst="flowChartMagneticDisk">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2" name="Chevron 11">
            <a:extLst>
              <a:ext uri="{FF2B5EF4-FFF2-40B4-BE49-F238E27FC236}">
                <a16:creationId xmlns:a16="http://schemas.microsoft.com/office/drawing/2014/main" id="{47898765-0E52-F24D-ADEE-3EEF0DE32F2E}"/>
              </a:ext>
            </a:extLst>
          </p:cNvPr>
          <p:cNvSpPr/>
          <p:nvPr/>
        </p:nvSpPr>
        <p:spPr>
          <a:xfrm>
            <a:off x="6443267" y="1983555"/>
            <a:ext cx="844208" cy="844208"/>
          </a:xfrm>
          <a:prstGeom prst="chevron">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dirty="0">
              <a:solidFill>
                <a:prstClr val="black"/>
              </a:solidFill>
              <a:latin typeface="Calibri"/>
            </a:endParaRPr>
          </a:p>
        </p:txBody>
      </p:sp>
      <p:sp>
        <p:nvSpPr>
          <p:cNvPr id="13" name="Pentagon 12">
            <a:extLst>
              <a:ext uri="{FF2B5EF4-FFF2-40B4-BE49-F238E27FC236}">
                <a16:creationId xmlns:a16="http://schemas.microsoft.com/office/drawing/2014/main" id="{BCFF70FD-9F39-B940-AE1B-50AE59D19E7D}"/>
              </a:ext>
            </a:extLst>
          </p:cNvPr>
          <p:cNvSpPr/>
          <p:nvPr/>
        </p:nvSpPr>
        <p:spPr>
          <a:xfrm>
            <a:off x="4962751" y="1983555"/>
            <a:ext cx="1704344" cy="844208"/>
          </a:xfrm>
          <a:prstGeom prst="homePlat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14" name="Rectangle 13">
            <a:extLst>
              <a:ext uri="{FF2B5EF4-FFF2-40B4-BE49-F238E27FC236}">
                <a16:creationId xmlns:a16="http://schemas.microsoft.com/office/drawing/2014/main" id="{EE8A2505-E187-1645-ABAE-651A70D8A3A8}"/>
              </a:ext>
            </a:extLst>
          </p:cNvPr>
          <p:cNvSpPr/>
          <p:nvPr/>
        </p:nvSpPr>
        <p:spPr>
          <a:xfrm>
            <a:off x="4348445" y="955433"/>
            <a:ext cx="3448918" cy="828941"/>
          </a:xfrm>
          <a:prstGeom prst="rect">
            <a:avLst/>
          </a:prstGeom>
        </p:spPr>
        <p:txBody>
          <a:bodyPr wrap="square">
            <a:spAutoFit/>
          </a:bodyPr>
          <a:lstStyle/>
          <a:p>
            <a:pPr algn="ctr" defTabSz="912114"/>
            <a:r>
              <a:rPr lang="en-US" altLang="zh-Hans" sz="2394" b="1" dirty="0">
                <a:solidFill>
                  <a:prstClr val="white"/>
                </a:solidFill>
                <a:latin typeface="Calibri"/>
                <a:ea typeface="宋体" panose="02010600030101010101" pitchFamily="2" charset="-122"/>
              </a:rPr>
              <a:t>ACCURACY</a:t>
            </a:r>
            <a:r>
              <a:rPr lang="zh-Hans" altLang="en-US" sz="2394" b="1" dirty="0">
                <a:solidFill>
                  <a:prstClr val="white"/>
                </a:solidFill>
                <a:latin typeface="Calibri"/>
                <a:ea typeface="宋体" panose="02010600030101010101" pitchFamily="2" charset="-122"/>
              </a:rPr>
              <a:t> </a:t>
            </a:r>
            <a:r>
              <a:rPr lang="en-US" altLang="zh-Hans" sz="2394" b="1" dirty="0">
                <a:solidFill>
                  <a:prstClr val="white"/>
                </a:solidFill>
                <a:latin typeface="Calibri"/>
                <a:ea typeface="宋体" panose="02010600030101010101" pitchFamily="2" charset="-122"/>
              </a:rPr>
              <a:t>&amp;</a:t>
            </a:r>
          </a:p>
          <a:p>
            <a:pPr algn="ctr" defTabSz="912114"/>
            <a:r>
              <a:rPr lang="en-US" altLang="zh-Hans" sz="2394" b="1" dirty="0">
                <a:solidFill>
                  <a:prstClr val="white"/>
                </a:solidFill>
                <a:latin typeface="Calibri"/>
                <a:ea typeface="宋体" panose="02010600030101010101" pitchFamily="2" charset="-122"/>
              </a:rPr>
              <a:t>EFFICIENCY</a:t>
            </a:r>
            <a:endParaRPr lang="en-US" altLang="en-US" sz="2394" b="1" dirty="0">
              <a:solidFill>
                <a:prstClr val="white"/>
              </a:solidFill>
              <a:latin typeface="Calibri"/>
            </a:endParaRPr>
          </a:p>
        </p:txBody>
      </p:sp>
      <p:sp>
        <p:nvSpPr>
          <p:cNvPr id="15" name="Rectangle 14">
            <a:extLst>
              <a:ext uri="{FF2B5EF4-FFF2-40B4-BE49-F238E27FC236}">
                <a16:creationId xmlns:a16="http://schemas.microsoft.com/office/drawing/2014/main" id="{B6EA642B-41F7-6B41-AAE4-D3CC15AFE186}"/>
              </a:ext>
            </a:extLst>
          </p:cNvPr>
          <p:cNvSpPr/>
          <p:nvPr/>
        </p:nvSpPr>
        <p:spPr>
          <a:xfrm>
            <a:off x="4842778" y="3108365"/>
            <a:ext cx="2615390" cy="1473673"/>
          </a:xfrm>
          <a:prstGeom prst="rect">
            <a:avLst/>
          </a:prstGeom>
        </p:spPr>
        <p:txBody>
          <a:bodyPr wrap="square">
            <a:spAutoFit/>
          </a:bodyPr>
          <a:lstStyle/>
          <a:p>
            <a:pPr defTabSz="912114"/>
            <a:r>
              <a:rPr lang="x-none" altLang="en-US" sz="1795">
                <a:solidFill>
                  <a:prstClr val="white"/>
                </a:solidFill>
                <a:latin typeface="Calibri"/>
              </a:rPr>
              <a:t>Real-time anomaly detection is challenging, both accuracy and efficiency need to be improved.</a:t>
            </a:r>
            <a:endParaRPr lang="en-US" altLang="en-US" sz="1795" dirty="0">
              <a:solidFill>
                <a:prstClr val="white"/>
              </a:solidFill>
              <a:latin typeface="Calibri"/>
            </a:endParaRPr>
          </a:p>
        </p:txBody>
      </p:sp>
      <p:sp>
        <p:nvSpPr>
          <p:cNvPr id="18" name="Rectangle 17">
            <a:extLst>
              <a:ext uri="{FF2B5EF4-FFF2-40B4-BE49-F238E27FC236}">
                <a16:creationId xmlns:a16="http://schemas.microsoft.com/office/drawing/2014/main" id="{ED1563CA-C46D-7840-BEC9-C4D4655A1886}"/>
              </a:ext>
            </a:extLst>
          </p:cNvPr>
          <p:cNvSpPr/>
          <p:nvPr/>
        </p:nvSpPr>
        <p:spPr>
          <a:xfrm>
            <a:off x="8167742" y="3108365"/>
            <a:ext cx="3116287" cy="1749986"/>
          </a:xfrm>
          <a:prstGeom prst="rect">
            <a:avLst/>
          </a:prstGeom>
        </p:spPr>
        <p:txBody>
          <a:bodyPr wrap="square">
            <a:spAutoFit/>
          </a:bodyPr>
          <a:lstStyle/>
          <a:p>
            <a:pPr defTabSz="912114"/>
            <a:r>
              <a:rPr lang="x-none" altLang="en-US" sz="1795">
                <a:solidFill>
                  <a:prstClr val="white"/>
                </a:solidFill>
                <a:latin typeface="Calibri"/>
              </a:rPr>
              <a:t>Correlation analysis provide a list of 'related' events. However, correlation does not imply casual relation. We need to collaborate with domain experts to interpret the results. </a:t>
            </a:r>
          </a:p>
        </p:txBody>
      </p:sp>
      <p:sp>
        <p:nvSpPr>
          <p:cNvPr id="20" name="Rectangle 19">
            <a:extLst>
              <a:ext uri="{FF2B5EF4-FFF2-40B4-BE49-F238E27FC236}">
                <a16:creationId xmlns:a16="http://schemas.microsoft.com/office/drawing/2014/main" id="{AB66B332-93F8-AB49-BBAD-83E54AB3788C}"/>
              </a:ext>
            </a:extLst>
          </p:cNvPr>
          <p:cNvSpPr/>
          <p:nvPr/>
        </p:nvSpPr>
        <p:spPr>
          <a:xfrm>
            <a:off x="8253704" y="1013317"/>
            <a:ext cx="2944363" cy="521926"/>
          </a:xfrm>
          <a:prstGeom prst="rect">
            <a:avLst/>
          </a:prstGeom>
        </p:spPr>
        <p:txBody>
          <a:bodyPr wrap="square">
            <a:spAutoFit/>
          </a:bodyPr>
          <a:lstStyle/>
          <a:p>
            <a:pPr algn="ctr" defTabSz="912114"/>
            <a:r>
              <a:rPr lang="en-US" altLang="zh-Hans" sz="2793" b="1" dirty="0">
                <a:solidFill>
                  <a:prstClr val="white"/>
                </a:solidFill>
                <a:latin typeface="Calibri"/>
                <a:ea typeface="宋体" panose="02010600030101010101" pitchFamily="2" charset="-122"/>
              </a:rPr>
              <a:t>INTERPRETATION</a:t>
            </a:r>
            <a:endParaRPr lang="en-US" altLang="en-US" sz="2793" b="1" dirty="0">
              <a:solidFill>
                <a:prstClr val="white"/>
              </a:solidFill>
              <a:latin typeface="Calibri"/>
            </a:endParaRPr>
          </a:p>
        </p:txBody>
      </p:sp>
      <p:sp>
        <p:nvSpPr>
          <p:cNvPr id="21" name="Alternate Process 20">
            <a:extLst>
              <a:ext uri="{FF2B5EF4-FFF2-40B4-BE49-F238E27FC236}">
                <a16:creationId xmlns:a16="http://schemas.microsoft.com/office/drawing/2014/main" id="{1A533AB3-F136-EC40-94FF-BDD743729248}"/>
              </a:ext>
            </a:extLst>
          </p:cNvPr>
          <p:cNvSpPr/>
          <p:nvPr/>
        </p:nvSpPr>
        <p:spPr>
          <a:xfrm>
            <a:off x="8671134" y="1795066"/>
            <a:ext cx="485493" cy="1132817"/>
          </a:xfrm>
          <a:prstGeom prst="flowChartAlternateProcess">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
        <p:nvSpPr>
          <p:cNvPr id="23" name="TextBox 22">
            <a:extLst>
              <a:ext uri="{FF2B5EF4-FFF2-40B4-BE49-F238E27FC236}">
                <a16:creationId xmlns:a16="http://schemas.microsoft.com/office/drawing/2014/main" id="{F4DABD5E-A592-2C4E-8B71-02951615BBED}"/>
              </a:ext>
            </a:extLst>
          </p:cNvPr>
          <p:cNvSpPr txBox="1"/>
          <p:nvPr/>
        </p:nvSpPr>
        <p:spPr>
          <a:xfrm>
            <a:off x="10166306" y="1798599"/>
            <a:ext cx="575974" cy="1105255"/>
          </a:xfrm>
          <a:prstGeom prst="rect">
            <a:avLst/>
          </a:prstGeom>
          <a:noFill/>
        </p:spPr>
        <p:txBody>
          <a:bodyPr wrap="none" rtlCol="0">
            <a:spAutoFit/>
          </a:bodyPr>
          <a:lstStyle/>
          <a:p>
            <a:pPr defTabSz="912114"/>
            <a:r>
              <a:rPr lang="en-US" altLang="zh-Hans" sz="6583" dirty="0">
                <a:solidFill>
                  <a:prstClr val="white"/>
                </a:solidFill>
                <a:latin typeface="Calibri Light"/>
                <a:ea typeface="宋体" panose="02010600030101010101" pitchFamily="2" charset="-122"/>
              </a:rPr>
              <a:t>?</a:t>
            </a:r>
            <a:endParaRPr lang="en-US" sz="6583" dirty="0">
              <a:solidFill>
                <a:prstClr val="white"/>
              </a:solidFill>
              <a:latin typeface="Calibri Light"/>
            </a:endParaRPr>
          </a:p>
        </p:txBody>
      </p:sp>
      <p:sp>
        <p:nvSpPr>
          <p:cNvPr id="24" name="Right Arrow 23">
            <a:extLst>
              <a:ext uri="{FF2B5EF4-FFF2-40B4-BE49-F238E27FC236}">
                <a16:creationId xmlns:a16="http://schemas.microsoft.com/office/drawing/2014/main" id="{5178AB25-D660-F946-A8E7-464D52172A37}"/>
              </a:ext>
            </a:extLst>
          </p:cNvPr>
          <p:cNvSpPr/>
          <p:nvPr/>
        </p:nvSpPr>
        <p:spPr>
          <a:xfrm>
            <a:off x="9401287" y="2041889"/>
            <a:ext cx="765019" cy="639171"/>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endParaRPr lang="en-US" sz="1795">
              <a:solidFill>
                <a:prstClr val="white"/>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D8F1-1C42-AD4D-BE54-661FE4833004}"/>
              </a:ext>
            </a:extLst>
          </p:cNvPr>
          <p:cNvSpPr>
            <a:spLocks noGrp="1"/>
          </p:cNvSpPr>
          <p:nvPr>
            <p:ph type="title"/>
          </p:nvPr>
        </p:nvSpPr>
        <p:spPr/>
        <p:txBody>
          <a:bodyPr/>
          <a:lstStyle/>
          <a:p>
            <a:r>
              <a:rPr lang="en-US" altLang="en-US" dirty="0"/>
              <a:t>Data Analytics and Machine Learning</a:t>
            </a:r>
            <a:endParaRPr lang="en-US" dirty="0"/>
          </a:p>
        </p:txBody>
      </p:sp>
      <p:sp>
        <p:nvSpPr>
          <p:cNvPr id="3" name="Content Placeholder 2">
            <a:extLst>
              <a:ext uri="{FF2B5EF4-FFF2-40B4-BE49-F238E27FC236}">
                <a16:creationId xmlns:a16="http://schemas.microsoft.com/office/drawing/2014/main" id="{9F2E415F-E754-9046-9CFC-07C6475E791A}"/>
              </a:ext>
            </a:extLst>
          </p:cNvPr>
          <p:cNvSpPr>
            <a:spLocks noGrp="1"/>
          </p:cNvSpPr>
          <p:nvPr>
            <p:ph idx="1"/>
          </p:nvPr>
        </p:nvSpPr>
        <p:spPr>
          <a:xfrm>
            <a:off x="7578792" y="1242552"/>
            <a:ext cx="3729036" cy="3862894"/>
          </a:xfrm>
        </p:spPr>
        <p:txBody>
          <a:bodyPr/>
          <a:lstStyle/>
          <a:p>
            <a:pPr marL="0" indent="0">
              <a:buNone/>
            </a:pPr>
            <a:r>
              <a:rPr lang="en-US" sz="1995" dirty="0"/>
              <a:t>Harp/Harp-DAAL is an HPC-Cloud convergence framework that aims to automate ML as a service for both ease of use and scalability. Harp is designed to cover a full range of data-intensive computation from pleasingly parallel to machine learning and simulation.</a:t>
            </a:r>
          </a:p>
          <a:p>
            <a:endParaRPr lang="en-US" dirty="0"/>
          </a:p>
        </p:txBody>
      </p:sp>
      <p:pic>
        <p:nvPicPr>
          <p:cNvPr id="4" name="Picture 3">
            <a:extLst>
              <a:ext uri="{FF2B5EF4-FFF2-40B4-BE49-F238E27FC236}">
                <a16:creationId xmlns:a16="http://schemas.microsoft.com/office/drawing/2014/main" id="{45204CA8-0F71-9542-A6C3-02190B2F3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935" y="800820"/>
            <a:ext cx="1860684" cy="1917914"/>
          </a:xfrm>
          <a:prstGeom prst="rect">
            <a:avLst/>
          </a:prstGeom>
        </p:spPr>
      </p:pic>
      <p:pic>
        <p:nvPicPr>
          <p:cNvPr id="5" name="Picture 4">
            <a:extLst>
              <a:ext uri="{FF2B5EF4-FFF2-40B4-BE49-F238E27FC236}">
                <a16:creationId xmlns:a16="http://schemas.microsoft.com/office/drawing/2014/main" id="{EE370B7A-14A6-7A44-96D6-223FFE2EB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938" y="807079"/>
            <a:ext cx="1885264" cy="1891191"/>
          </a:xfrm>
          <a:prstGeom prst="rect">
            <a:avLst/>
          </a:prstGeom>
        </p:spPr>
      </p:pic>
      <p:pic>
        <p:nvPicPr>
          <p:cNvPr id="6" name="Picture 5">
            <a:extLst>
              <a:ext uri="{FF2B5EF4-FFF2-40B4-BE49-F238E27FC236}">
                <a16:creationId xmlns:a16="http://schemas.microsoft.com/office/drawing/2014/main" id="{0BC1BFE0-6155-B441-B5ED-FC636BE90A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535" y="3202379"/>
            <a:ext cx="1758611" cy="1879432"/>
          </a:xfrm>
          <a:prstGeom prst="rect">
            <a:avLst/>
          </a:prstGeom>
        </p:spPr>
      </p:pic>
      <p:pic>
        <p:nvPicPr>
          <p:cNvPr id="7" name="Picture 6">
            <a:extLst>
              <a:ext uri="{FF2B5EF4-FFF2-40B4-BE49-F238E27FC236}">
                <a16:creationId xmlns:a16="http://schemas.microsoft.com/office/drawing/2014/main" id="{826802F0-2281-354F-B9D7-96EF3B65B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5385" y="800819"/>
            <a:ext cx="1758613" cy="1897450"/>
          </a:xfrm>
          <a:prstGeom prst="rect">
            <a:avLst/>
          </a:prstGeom>
        </p:spPr>
      </p:pic>
      <p:pic>
        <p:nvPicPr>
          <p:cNvPr id="8" name="Picture 7">
            <a:extLst>
              <a:ext uri="{FF2B5EF4-FFF2-40B4-BE49-F238E27FC236}">
                <a16:creationId xmlns:a16="http://schemas.microsoft.com/office/drawing/2014/main" id="{6826FE40-1AC3-834A-9E5F-551A7C5E6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6030" y="3226347"/>
            <a:ext cx="2092463" cy="1753363"/>
          </a:xfrm>
          <a:prstGeom prst="rect">
            <a:avLst/>
          </a:prstGeom>
        </p:spPr>
      </p:pic>
      <p:pic>
        <p:nvPicPr>
          <p:cNvPr id="9" name="Picture 8">
            <a:extLst>
              <a:ext uri="{FF2B5EF4-FFF2-40B4-BE49-F238E27FC236}">
                <a16:creationId xmlns:a16="http://schemas.microsoft.com/office/drawing/2014/main" id="{4FC7D85C-9DE9-9F46-A96E-F2914040B8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782" y="3202380"/>
            <a:ext cx="1803856" cy="1780148"/>
          </a:xfrm>
          <a:prstGeom prst="rect">
            <a:avLst/>
          </a:prstGeom>
        </p:spPr>
      </p:pic>
    </p:spTree>
    <p:extLst>
      <p:ext uri="{BB962C8B-B14F-4D97-AF65-F5344CB8AC3E}">
        <p14:creationId xmlns:p14="http://schemas.microsoft.com/office/powerpoint/2010/main" val="2473568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54EBB76-6983-4D4D-AAAB-3760AC579976}"/>
              </a:ext>
            </a:extLst>
          </p:cNvPr>
          <p:cNvGrpSpPr/>
          <p:nvPr/>
        </p:nvGrpSpPr>
        <p:grpSpPr>
          <a:xfrm>
            <a:off x="1" y="8483"/>
            <a:ext cx="12668143" cy="6841034"/>
            <a:chOff x="-78620" y="2054431"/>
            <a:chExt cx="12699561" cy="6858000"/>
          </a:xfrm>
        </p:grpSpPr>
        <p:grpSp>
          <p:nvGrpSpPr>
            <p:cNvPr id="7" name="Group 6">
              <a:extLst>
                <a:ext uri="{FF2B5EF4-FFF2-40B4-BE49-F238E27FC236}">
                  <a16:creationId xmlns:a16="http://schemas.microsoft.com/office/drawing/2014/main" id="{57789693-CB7D-4306-A0C9-0036FB14BF26}"/>
                </a:ext>
              </a:extLst>
            </p:cNvPr>
            <p:cNvGrpSpPr/>
            <p:nvPr/>
          </p:nvGrpSpPr>
          <p:grpSpPr>
            <a:xfrm>
              <a:off x="-78620" y="2054431"/>
              <a:ext cx="12699561" cy="6858000"/>
              <a:chOff x="-155809" y="0"/>
              <a:chExt cx="12699561" cy="6858000"/>
            </a:xfrm>
          </p:grpSpPr>
          <p:pic>
            <p:nvPicPr>
              <p:cNvPr id="3" name="Picture 2">
                <a:hlinkClick r:id="rId2"/>
                <a:extLst>
                  <a:ext uri="{FF2B5EF4-FFF2-40B4-BE49-F238E27FC236}">
                    <a16:creationId xmlns:a16="http://schemas.microsoft.com/office/drawing/2014/main" id="{0816A25A-686C-415C-8B7E-5817199B5B8D}"/>
                  </a:ext>
                </a:extLst>
              </p:cNvPr>
              <p:cNvPicPr>
                <a:picLocks noChangeAspect="1"/>
              </p:cNvPicPr>
              <p:nvPr/>
            </p:nvPicPr>
            <p:blipFill>
              <a:blip r:embed="rId3"/>
              <a:stretch>
                <a:fillRect/>
              </a:stretch>
            </p:blipFill>
            <p:spPr>
              <a:xfrm>
                <a:off x="194512" y="0"/>
                <a:ext cx="11388437" cy="6858000"/>
              </a:xfrm>
              <a:prstGeom prst="rect">
                <a:avLst/>
              </a:prstGeom>
            </p:spPr>
          </p:pic>
          <p:pic>
            <p:nvPicPr>
              <p:cNvPr id="5" name="Picture 4">
                <a:extLst>
                  <a:ext uri="{FF2B5EF4-FFF2-40B4-BE49-F238E27FC236}">
                    <a16:creationId xmlns:a16="http://schemas.microsoft.com/office/drawing/2014/main" id="{33ED5933-1180-4954-BA7A-CF1D7FA50280}"/>
                  </a:ext>
                </a:extLst>
              </p:cNvPr>
              <p:cNvPicPr>
                <a:picLocks noChangeAspect="1"/>
              </p:cNvPicPr>
              <p:nvPr/>
            </p:nvPicPr>
            <p:blipFill>
              <a:blip r:embed="rId4"/>
              <a:stretch>
                <a:fillRect/>
              </a:stretch>
            </p:blipFill>
            <p:spPr>
              <a:xfrm>
                <a:off x="-155809" y="0"/>
                <a:ext cx="960803" cy="6858000"/>
              </a:xfrm>
              <a:prstGeom prst="rect">
                <a:avLst/>
              </a:prstGeom>
            </p:spPr>
          </p:pic>
          <p:pic>
            <p:nvPicPr>
              <p:cNvPr id="6" name="Picture 5">
                <a:extLst>
                  <a:ext uri="{FF2B5EF4-FFF2-40B4-BE49-F238E27FC236}">
                    <a16:creationId xmlns:a16="http://schemas.microsoft.com/office/drawing/2014/main" id="{10B4C9DD-F06B-4E8D-944C-33E004DD14AD}"/>
                  </a:ext>
                </a:extLst>
              </p:cNvPr>
              <p:cNvPicPr>
                <a:picLocks noChangeAspect="1"/>
              </p:cNvPicPr>
              <p:nvPr/>
            </p:nvPicPr>
            <p:blipFill>
              <a:blip r:embed="rId4"/>
              <a:stretch>
                <a:fillRect/>
              </a:stretch>
            </p:blipFill>
            <p:spPr>
              <a:xfrm>
                <a:off x="11582949" y="0"/>
                <a:ext cx="960803" cy="6858000"/>
              </a:xfrm>
              <a:prstGeom prst="rect">
                <a:avLst/>
              </a:prstGeom>
            </p:spPr>
          </p:pic>
        </p:grpSp>
        <p:sp>
          <p:nvSpPr>
            <p:cNvPr id="4" name="Rectangle 3">
              <a:extLst>
                <a:ext uri="{FF2B5EF4-FFF2-40B4-BE49-F238E27FC236}">
                  <a16:creationId xmlns:a16="http://schemas.microsoft.com/office/drawing/2014/main" id="{FA7AFDAB-56AA-49F4-A856-419152A705C8}"/>
                </a:ext>
              </a:extLst>
            </p:cNvPr>
            <p:cNvSpPr/>
            <p:nvPr/>
          </p:nvSpPr>
          <p:spPr>
            <a:xfrm>
              <a:off x="3485215" y="2694788"/>
              <a:ext cx="6448845" cy="369332"/>
            </a:xfrm>
            <a:prstGeom prst="rect">
              <a:avLst/>
            </a:prstGeom>
            <a:solidFill>
              <a:schemeClr val="tx2"/>
            </a:solidFill>
          </p:spPr>
          <p:txBody>
            <a:bodyPr wrap="square">
              <a:spAutoFit/>
            </a:bodyPr>
            <a:lstStyle/>
            <a:p>
              <a:pPr defTabSz="910825"/>
              <a:r>
                <a:rPr lang="en-US" sz="1795" dirty="0">
                  <a:solidFill>
                    <a:prstClr val="white"/>
                  </a:solidFill>
                  <a:latin typeface="Calibri"/>
                </a:rPr>
                <a:t>Open Source Github Website (https://dsc-spidal.github.io/harp)</a:t>
              </a:r>
            </a:p>
          </p:txBody>
        </p:sp>
      </p:grpSp>
    </p:spTree>
    <p:extLst>
      <p:ext uri="{BB962C8B-B14F-4D97-AF65-F5344CB8AC3E}">
        <p14:creationId xmlns:p14="http://schemas.microsoft.com/office/powerpoint/2010/main" val="290997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0628" y="5537187"/>
            <a:ext cx="9268723"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Challenges of Design in Computer Architecture</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en-US" altLang="zh-CN" sz="2000" dirty="0">
                <a:latin typeface="微软雅黑" panose="020B0503020204020204" pitchFamily="34" charset="-122"/>
                <a:ea typeface="微软雅黑" panose="020B0503020204020204" pitchFamily="34" charset="-122"/>
              </a:rPr>
              <a:t>New Algorithms vs. Processors being developed at different rate</a:t>
            </a:r>
            <a:endParaRPr lang="zh-CN" altLang="en-US" sz="2000" dirty="0">
              <a:latin typeface="微软雅黑" panose="020B0503020204020204" pitchFamily="34" charset="-122"/>
              <a:ea typeface="微软雅黑" panose="020B0503020204020204" pitchFamily="34" charset="-122"/>
            </a:endParaRPr>
          </a:p>
        </p:txBody>
      </p:sp>
      <p:sp>
        <p:nvSpPr>
          <p:cNvPr id="6" name="圆角矩形 5"/>
          <p:cNvSpPr/>
          <p:nvPr/>
        </p:nvSpPr>
        <p:spPr>
          <a:xfrm>
            <a:off x="2264495" y="2201385"/>
            <a:ext cx="6552728" cy="221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9" name="直接箭头连接符 8"/>
          <p:cNvCxnSpPr/>
          <p:nvPr/>
        </p:nvCxnSpPr>
        <p:spPr>
          <a:xfrm>
            <a:off x="2344354" y="1832050"/>
            <a:ext cx="6472873" cy="9292"/>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344350" y="1616026"/>
            <a:ext cx="0" cy="36004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839051" y="1652030"/>
            <a:ext cx="0" cy="36004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992687" y="1472010"/>
            <a:ext cx="1224136" cy="369332"/>
          </a:xfrm>
          <a:prstGeom prst="rect">
            <a:avLst/>
          </a:prstGeom>
          <a:noFill/>
        </p:spPr>
        <p:txBody>
          <a:bodyPr wrap="square" rtlCol="0">
            <a:spAutoFit/>
          </a:bodyPr>
          <a:lstStyle/>
          <a:p>
            <a:r>
              <a:rPr lang="en-US" altLang="zh-CN" dirty="0"/>
              <a:t>30</a:t>
            </a:r>
            <a:r>
              <a:rPr lang="zh-CN" altLang="en-US" dirty="0"/>
              <a:t> </a:t>
            </a:r>
            <a:r>
              <a:rPr lang="en-US" altLang="zh-CN" dirty="0"/>
              <a:t>months</a:t>
            </a:r>
            <a:endParaRPr lang="zh-CN" altLang="en-US" dirty="0"/>
          </a:p>
        </p:txBody>
      </p:sp>
      <p:sp>
        <p:nvSpPr>
          <p:cNvPr id="17" name="圆角矩形 16"/>
          <p:cNvSpPr/>
          <p:nvPr/>
        </p:nvSpPr>
        <p:spPr>
          <a:xfrm>
            <a:off x="2264496" y="3356992"/>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9" name="文本框 18"/>
          <p:cNvSpPr txBox="1"/>
          <p:nvPr/>
        </p:nvSpPr>
        <p:spPr>
          <a:xfrm>
            <a:off x="896346" y="1668386"/>
            <a:ext cx="1328222" cy="923330"/>
          </a:xfrm>
          <a:prstGeom prst="rect">
            <a:avLst/>
          </a:prstGeom>
          <a:noFill/>
        </p:spPr>
        <p:txBody>
          <a:bodyPr wrap="square" rtlCol="0">
            <a:spAutoFit/>
          </a:bodyPr>
          <a:lstStyle/>
          <a:p>
            <a:r>
              <a:rPr lang="en-US" altLang="zh-CN" dirty="0"/>
              <a:t>Chips and Production Cycle</a:t>
            </a:r>
            <a:endParaRPr lang="zh-CN" altLang="en-US" dirty="0"/>
          </a:p>
        </p:txBody>
      </p:sp>
      <p:sp>
        <p:nvSpPr>
          <p:cNvPr id="20" name="文本框 19"/>
          <p:cNvSpPr txBox="1"/>
          <p:nvPr/>
        </p:nvSpPr>
        <p:spPr>
          <a:xfrm>
            <a:off x="896343" y="3356996"/>
            <a:ext cx="1491859" cy="646331"/>
          </a:xfrm>
          <a:prstGeom prst="rect">
            <a:avLst/>
          </a:prstGeom>
          <a:noFill/>
        </p:spPr>
        <p:txBody>
          <a:bodyPr wrap="square" rtlCol="0">
            <a:spAutoFit/>
          </a:bodyPr>
          <a:lstStyle/>
          <a:p>
            <a:r>
              <a:rPr lang="en-US" altLang="zh-CN" dirty="0"/>
              <a:t>Algorithms and Changes</a:t>
            </a:r>
            <a:endParaRPr lang="zh-CN" altLang="en-US" dirty="0"/>
          </a:p>
        </p:txBody>
      </p:sp>
      <p:sp>
        <p:nvSpPr>
          <p:cNvPr id="21" name="圆角矩形 20"/>
          <p:cNvSpPr/>
          <p:nvPr/>
        </p:nvSpPr>
        <p:spPr>
          <a:xfrm>
            <a:off x="3200599" y="3645024"/>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2" name="圆角矩形 21"/>
          <p:cNvSpPr/>
          <p:nvPr/>
        </p:nvSpPr>
        <p:spPr>
          <a:xfrm>
            <a:off x="4208711" y="3933056"/>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圆角矩形 22"/>
          <p:cNvSpPr/>
          <p:nvPr/>
        </p:nvSpPr>
        <p:spPr>
          <a:xfrm>
            <a:off x="5360840" y="4221088"/>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圆角矩形 23"/>
          <p:cNvSpPr/>
          <p:nvPr/>
        </p:nvSpPr>
        <p:spPr>
          <a:xfrm>
            <a:off x="6296943" y="4437112"/>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圆角矩形 24"/>
          <p:cNvSpPr/>
          <p:nvPr/>
        </p:nvSpPr>
        <p:spPr>
          <a:xfrm>
            <a:off x="7161039" y="4725144"/>
            <a:ext cx="1584176" cy="1312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6" name="直接箭头连接符 25"/>
          <p:cNvCxnSpPr/>
          <p:nvPr/>
        </p:nvCxnSpPr>
        <p:spPr>
          <a:xfrm>
            <a:off x="2264496" y="3164198"/>
            <a:ext cx="1584176" cy="9166"/>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264495" y="2948174"/>
            <a:ext cx="0" cy="36004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826660" y="2948174"/>
            <a:ext cx="0" cy="360040"/>
          </a:xfrm>
          <a:prstGeom prst="line">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484145" y="2784284"/>
            <a:ext cx="1224136" cy="369332"/>
          </a:xfrm>
          <a:prstGeom prst="rect">
            <a:avLst/>
          </a:prstGeom>
          <a:noFill/>
        </p:spPr>
        <p:txBody>
          <a:bodyPr wrap="square" rtlCol="0">
            <a:spAutoFit/>
          </a:bodyPr>
          <a:lstStyle/>
          <a:p>
            <a:r>
              <a:rPr lang="en-US" altLang="zh-CN" dirty="0"/>
              <a:t>3-6</a:t>
            </a:r>
            <a:r>
              <a:rPr lang="zh-CN" altLang="en-US" dirty="0"/>
              <a:t> </a:t>
            </a:r>
            <a:r>
              <a:rPr lang="en-US" altLang="zh-CN" dirty="0"/>
              <a:t>moths</a:t>
            </a:r>
            <a:endParaRPr lang="zh-CN" altLang="en-US" dirty="0"/>
          </a:p>
        </p:txBody>
      </p:sp>
    </p:spTree>
    <p:extLst>
      <p:ext uri="{BB962C8B-B14F-4D97-AF65-F5344CB8AC3E}">
        <p14:creationId xmlns:p14="http://schemas.microsoft.com/office/powerpoint/2010/main" val="157208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342D-4CDB-4F36-8E67-D87A404616CE}"/>
              </a:ext>
            </a:extLst>
          </p:cNvPr>
          <p:cNvSpPr>
            <a:spLocks noGrp="1"/>
          </p:cNvSpPr>
          <p:nvPr>
            <p:ph type="title"/>
          </p:nvPr>
        </p:nvSpPr>
        <p:spPr/>
        <p:txBody>
          <a:bodyPr/>
          <a:lstStyle/>
          <a:p>
            <a:r>
              <a:rPr lang="en-US" dirty="0"/>
              <a:t>Acknowledgements</a:t>
            </a:r>
          </a:p>
        </p:txBody>
      </p:sp>
      <p:sp>
        <p:nvSpPr>
          <p:cNvPr id="5" name="Content Placeholder 4">
            <a:extLst>
              <a:ext uri="{FF2B5EF4-FFF2-40B4-BE49-F238E27FC236}">
                <a16:creationId xmlns:a16="http://schemas.microsoft.com/office/drawing/2014/main" id="{F40E4164-8545-41D0-BB3B-503A15C83A73}"/>
              </a:ext>
            </a:extLst>
          </p:cNvPr>
          <p:cNvSpPr txBox="1">
            <a:spLocks noGrp="1"/>
          </p:cNvSpPr>
          <p:nvPr>
            <p:ph idx="1"/>
          </p:nvPr>
        </p:nvSpPr>
        <p:spPr>
          <a:xfrm>
            <a:off x="771477" y="791566"/>
            <a:ext cx="10815801" cy="368418"/>
          </a:xfrm>
          <a:prstGeom prst="rect">
            <a:avLst/>
          </a:prstGeom>
          <a:noFill/>
        </p:spPr>
        <p:txBody>
          <a:bodyPr wrap="square" rtlCol="0">
            <a:spAutoFit/>
          </a:bodyPr>
          <a:lstStyle/>
          <a:p>
            <a:pPr marL="0" indent="0">
              <a:buNone/>
            </a:pPr>
            <a:r>
              <a:rPr lang="en-US" sz="1995" dirty="0">
                <a:cs typeface="Times New Roman" pitchFamily="18" charset="0"/>
              </a:rPr>
              <a:t>We gratefully acknowledge support from NSF, IU and Intel Parallel Computing Center (IPCC) Grant.</a:t>
            </a:r>
          </a:p>
        </p:txBody>
      </p:sp>
      <p:sp>
        <p:nvSpPr>
          <p:cNvPr id="6" name="TextBox 5">
            <a:extLst>
              <a:ext uri="{FF2B5EF4-FFF2-40B4-BE49-F238E27FC236}">
                <a16:creationId xmlns:a16="http://schemas.microsoft.com/office/drawing/2014/main" id="{55516B23-4D4F-4F00-9014-4D820F3538CE}"/>
              </a:ext>
            </a:extLst>
          </p:cNvPr>
          <p:cNvSpPr txBox="1"/>
          <p:nvPr/>
        </p:nvSpPr>
        <p:spPr>
          <a:xfrm>
            <a:off x="539816" y="1552830"/>
            <a:ext cx="10913867" cy="3545904"/>
          </a:xfrm>
          <a:prstGeom prst="rect">
            <a:avLst/>
          </a:prstGeom>
          <a:noFill/>
        </p:spPr>
        <p:txBody>
          <a:bodyPr wrap="none" lIns="91082" tIns="45547" rIns="91082" bIns="45547" rtlCol="0">
            <a:spAutoFit/>
          </a:bodyPr>
          <a:lstStyle/>
          <a:p>
            <a:pPr algn="ctr" defTabSz="912114">
              <a:spcBef>
                <a:spcPts val="599"/>
              </a:spcBef>
              <a:spcAft>
                <a:spcPts val="599"/>
              </a:spcAft>
            </a:pPr>
            <a:r>
              <a:rPr lang="en-US" sz="1795" dirty="0">
                <a:solidFill>
                  <a:prstClr val="black"/>
                </a:solidFill>
                <a:latin typeface="Calibri"/>
              </a:rPr>
              <a:t>Langshi Cheng , Bo Peng , </a:t>
            </a:r>
            <a:r>
              <a:rPr lang="en-US" sz="1795" dirty="0" err="1">
                <a:solidFill>
                  <a:prstClr val="black"/>
                </a:solidFill>
                <a:latin typeface="Calibri"/>
              </a:rPr>
              <a:t>Supun</a:t>
            </a:r>
            <a:r>
              <a:rPr lang="en-US" sz="1795" dirty="0">
                <a:solidFill>
                  <a:prstClr val="black"/>
                </a:solidFill>
                <a:latin typeface="Calibri"/>
              </a:rPr>
              <a:t> </a:t>
            </a:r>
            <a:r>
              <a:rPr lang="en-US" sz="1795" dirty="0" err="1">
                <a:solidFill>
                  <a:prstClr val="black"/>
                </a:solidFill>
                <a:latin typeface="Calibri"/>
              </a:rPr>
              <a:t>Kamburugamuve</a:t>
            </a:r>
            <a:r>
              <a:rPr lang="en-US" sz="1795" dirty="0">
                <a:solidFill>
                  <a:prstClr val="black"/>
                </a:solidFill>
                <a:latin typeface="Calibri"/>
              </a:rPr>
              <a:t>, </a:t>
            </a:r>
            <a:r>
              <a:rPr lang="en-US" sz="1795" dirty="0" err="1">
                <a:solidFill>
                  <a:prstClr val="black"/>
                </a:solidFill>
                <a:latin typeface="Calibri"/>
              </a:rPr>
              <a:t>Chathura</a:t>
            </a:r>
            <a:r>
              <a:rPr lang="en-US" sz="1795" dirty="0">
                <a:solidFill>
                  <a:prstClr val="black"/>
                </a:solidFill>
                <a:latin typeface="Calibri"/>
              </a:rPr>
              <a:t> </a:t>
            </a:r>
            <a:r>
              <a:rPr lang="en-US" sz="1795" dirty="0" err="1">
                <a:solidFill>
                  <a:prstClr val="black"/>
                </a:solidFill>
                <a:latin typeface="Calibri"/>
              </a:rPr>
              <a:t>Widanage</a:t>
            </a:r>
            <a:r>
              <a:rPr lang="en-US" sz="1795" dirty="0">
                <a:solidFill>
                  <a:prstClr val="black"/>
                </a:solidFill>
                <a:latin typeface="Calibri"/>
              </a:rPr>
              <a:t>, Sahil Tyagi, Miao Jiang, </a:t>
            </a:r>
            <a:r>
              <a:rPr lang="en-US" sz="1795" dirty="0" err="1">
                <a:solidFill>
                  <a:prstClr val="black"/>
                </a:solidFill>
                <a:latin typeface="Calibri"/>
              </a:rPr>
              <a:t>Selahattin</a:t>
            </a:r>
            <a:r>
              <a:rPr lang="en-US" sz="1795" dirty="0">
                <a:solidFill>
                  <a:prstClr val="black"/>
                </a:solidFill>
                <a:latin typeface="Calibri"/>
              </a:rPr>
              <a:t> </a:t>
            </a:r>
            <a:r>
              <a:rPr lang="en-US" sz="1795" dirty="0" err="1">
                <a:solidFill>
                  <a:prstClr val="black"/>
                </a:solidFill>
                <a:latin typeface="Calibri"/>
              </a:rPr>
              <a:t>Akkas</a:t>
            </a:r>
            <a:r>
              <a:rPr lang="en-US" sz="1795" dirty="0">
                <a:solidFill>
                  <a:prstClr val="black"/>
                </a:solidFill>
                <a:latin typeface="Calibri"/>
              </a:rPr>
              <a:t>,   </a:t>
            </a:r>
          </a:p>
          <a:p>
            <a:pPr algn="ctr" defTabSz="912114">
              <a:spcBef>
                <a:spcPts val="599"/>
              </a:spcBef>
              <a:spcAft>
                <a:spcPts val="599"/>
              </a:spcAft>
            </a:pPr>
            <a:r>
              <a:rPr lang="en-US" sz="1795" dirty="0">
                <a:solidFill>
                  <a:prstClr val="black"/>
                </a:solidFill>
                <a:latin typeface="Calibri"/>
              </a:rPr>
              <a:t>Andrey Nikolaev, </a:t>
            </a:r>
            <a:r>
              <a:rPr lang="en-US" sz="1795" dirty="0" err="1">
                <a:solidFill>
                  <a:prstClr val="black"/>
                </a:solidFill>
                <a:latin typeface="Calibri"/>
              </a:rPr>
              <a:t>Egor</a:t>
            </a:r>
            <a:r>
              <a:rPr lang="en-US" sz="1795" dirty="0">
                <a:solidFill>
                  <a:prstClr val="black"/>
                </a:solidFill>
                <a:latin typeface="Calibri"/>
              </a:rPr>
              <a:t> Smirnov, Dayle Smith, Lisa Smith</a:t>
            </a:r>
          </a:p>
          <a:p>
            <a:pPr algn="ctr" defTabSz="912114">
              <a:spcBef>
                <a:spcPts val="599"/>
              </a:spcBef>
              <a:spcAft>
                <a:spcPts val="599"/>
              </a:spcAft>
            </a:pPr>
            <a:endParaRPr lang="en-US" sz="1795" dirty="0">
              <a:solidFill>
                <a:prstClr val="black"/>
              </a:solidFill>
              <a:latin typeface="Calibri"/>
            </a:endParaRPr>
          </a:p>
          <a:p>
            <a:pPr algn="ctr" defTabSz="912114">
              <a:spcBef>
                <a:spcPts val="599"/>
              </a:spcBef>
              <a:spcAft>
                <a:spcPts val="599"/>
              </a:spcAft>
            </a:pPr>
            <a:endParaRPr lang="en-US" sz="1795" dirty="0">
              <a:solidFill>
                <a:prstClr val="black"/>
              </a:solidFill>
              <a:latin typeface="Calibri"/>
            </a:endParaRPr>
          </a:p>
          <a:p>
            <a:pPr algn="ctr" defTabSz="912114">
              <a:spcBef>
                <a:spcPts val="599"/>
              </a:spcBef>
              <a:spcAft>
                <a:spcPts val="599"/>
              </a:spcAft>
            </a:pPr>
            <a:r>
              <a:rPr lang="en-US" sz="1795" dirty="0">
                <a:solidFill>
                  <a:prstClr val="black"/>
                </a:solidFill>
                <a:latin typeface="Calibri"/>
              </a:rPr>
              <a:t> </a:t>
            </a:r>
          </a:p>
          <a:p>
            <a:pPr defTabSz="912114"/>
            <a:endParaRPr lang="en-US" sz="1795" dirty="0">
              <a:solidFill>
                <a:prstClr val="black"/>
              </a:solidFill>
              <a:latin typeface="Calibri"/>
            </a:endParaRPr>
          </a:p>
          <a:p>
            <a:pPr defTabSz="912114"/>
            <a:endParaRPr lang="en-US" sz="1795" dirty="0">
              <a:solidFill>
                <a:prstClr val="black"/>
              </a:solidFill>
              <a:latin typeface="Calibri"/>
            </a:endParaRPr>
          </a:p>
          <a:p>
            <a:pPr defTabSz="912114"/>
            <a:endParaRPr lang="en-US" sz="1795" dirty="0">
              <a:solidFill>
                <a:prstClr val="black"/>
              </a:solidFill>
              <a:latin typeface="Calibri"/>
            </a:endParaRPr>
          </a:p>
          <a:p>
            <a:pPr defTabSz="912114"/>
            <a:endParaRPr lang="en-US" sz="1795" dirty="0">
              <a:solidFill>
                <a:prstClr val="black"/>
              </a:solidFill>
              <a:latin typeface="Calibri"/>
            </a:endParaRPr>
          </a:p>
          <a:p>
            <a:pPr defTabSz="912114"/>
            <a:endParaRPr lang="en-US" sz="1795" dirty="0">
              <a:solidFill>
                <a:prstClr val="black"/>
              </a:solidFill>
              <a:latin typeface="Calibri"/>
            </a:endParaRPr>
          </a:p>
        </p:txBody>
      </p:sp>
      <p:sp>
        <p:nvSpPr>
          <p:cNvPr id="8" name="Rectangle 7">
            <a:extLst>
              <a:ext uri="{FF2B5EF4-FFF2-40B4-BE49-F238E27FC236}">
                <a16:creationId xmlns:a16="http://schemas.microsoft.com/office/drawing/2014/main" id="{06A0350B-45D0-41CF-890C-B9C05D1D22C1}"/>
              </a:ext>
            </a:extLst>
          </p:cNvPr>
          <p:cNvSpPr/>
          <p:nvPr/>
        </p:nvSpPr>
        <p:spPr>
          <a:xfrm>
            <a:off x="3563560" y="2836153"/>
            <a:ext cx="4560690" cy="979257"/>
          </a:xfrm>
          <a:prstGeom prst="rect">
            <a:avLst/>
          </a:prstGeom>
        </p:spPr>
        <p:txBody>
          <a:bodyPr lIns="91082" tIns="45547" rIns="91082" bIns="45547">
            <a:spAutoFit/>
          </a:bodyPr>
          <a:lstStyle/>
          <a:p>
            <a:pPr marL="341539" indent="-341539" algn="ctr" defTabSz="910773">
              <a:spcBef>
                <a:spcPct val="20000"/>
              </a:spcBef>
              <a:defRPr/>
            </a:pPr>
            <a:r>
              <a:rPr lang="en-US" sz="1696" b="1" dirty="0">
                <a:solidFill>
                  <a:srgbClr val="002060"/>
                </a:solidFill>
                <a:latin typeface="Candara" pitchFamily="34" charset="0"/>
              </a:rPr>
              <a:t>Intelligent Systems Engineering </a:t>
            </a:r>
          </a:p>
          <a:p>
            <a:pPr marL="341539" indent="-341539" algn="ctr" defTabSz="910773">
              <a:spcBef>
                <a:spcPct val="20000"/>
              </a:spcBef>
              <a:defRPr/>
            </a:pPr>
            <a:r>
              <a:rPr lang="en-US" sz="1696" b="1" dirty="0">
                <a:solidFill>
                  <a:srgbClr val="002060"/>
                </a:solidFill>
                <a:latin typeface="Candara" pitchFamily="34" charset="0"/>
              </a:rPr>
              <a:t>School of Informatics and Computing</a:t>
            </a:r>
          </a:p>
          <a:p>
            <a:pPr marL="341539" indent="-341539" algn="ctr" defTabSz="910773">
              <a:spcBef>
                <a:spcPct val="20000"/>
              </a:spcBef>
              <a:defRPr/>
            </a:pPr>
            <a:r>
              <a:rPr lang="en-US" sz="1696" b="1" dirty="0">
                <a:solidFill>
                  <a:srgbClr val="002060"/>
                </a:solidFill>
                <a:latin typeface="Candara" pitchFamily="34" charset="0"/>
              </a:rPr>
              <a:t>Indiana University</a:t>
            </a:r>
          </a:p>
        </p:txBody>
      </p:sp>
      <p:pic>
        <p:nvPicPr>
          <p:cNvPr id="9" name="Picture 8">
            <a:extLst>
              <a:ext uri="{FF2B5EF4-FFF2-40B4-BE49-F238E27FC236}">
                <a16:creationId xmlns:a16="http://schemas.microsoft.com/office/drawing/2014/main" id="{5A37D33D-F220-4164-A223-F2709BB84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248" y="4216045"/>
            <a:ext cx="825120" cy="546127"/>
          </a:xfrm>
          <a:prstGeom prst="rect">
            <a:avLst/>
          </a:prstGeom>
          <a:effectLst/>
        </p:spPr>
      </p:pic>
      <p:pic>
        <p:nvPicPr>
          <p:cNvPr id="10" name="Picture 9">
            <a:extLst>
              <a:ext uri="{FF2B5EF4-FFF2-40B4-BE49-F238E27FC236}">
                <a16:creationId xmlns:a16="http://schemas.microsoft.com/office/drawing/2014/main" id="{2DC3AC0C-D51E-4881-82EF-7186234B0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732" y="4010792"/>
            <a:ext cx="906341" cy="906342"/>
          </a:xfrm>
          <a:prstGeom prst="rect">
            <a:avLst/>
          </a:prstGeom>
          <a:effectLst/>
        </p:spPr>
      </p:pic>
      <p:pic>
        <p:nvPicPr>
          <p:cNvPr id="11" name="Picture 2">
            <a:extLst>
              <a:ext uri="{FF2B5EF4-FFF2-40B4-BE49-F238E27FC236}">
                <a16:creationId xmlns:a16="http://schemas.microsoft.com/office/drawing/2014/main" id="{D70B2BBB-2EE1-4D31-9E00-7FA5138BC0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18550" y="4193369"/>
            <a:ext cx="459877" cy="59148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99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60" y="5537187"/>
            <a:ext cx="10225136"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Gap between AI and Systems Research</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5" name="图表 4"/>
          <p:cNvGraphicFramePr/>
          <p:nvPr>
            <p:extLst>
              <p:ext uri="{D42A27DB-BD31-4B8C-83A1-F6EECF244321}">
                <p14:modId xmlns:p14="http://schemas.microsoft.com/office/powerpoint/2010/main" val="2188941857"/>
              </p:ext>
            </p:extLst>
          </p:nvPr>
        </p:nvGraphicFramePr>
        <p:xfrm>
          <a:off x="608312" y="793563"/>
          <a:ext cx="6181302" cy="3783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a:graphicFrameLocks noChangeAspect="1"/>
          </p:cNvGraphicFramePr>
          <p:nvPr>
            <p:extLst>
              <p:ext uri="{D42A27DB-BD31-4B8C-83A1-F6EECF244321}">
                <p14:modId xmlns:p14="http://schemas.microsoft.com/office/powerpoint/2010/main" val="2806508973"/>
              </p:ext>
            </p:extLst>
          </p:nvPr>
        </p:nvGraphicFramePr>
        <p:xfrm>
          <a:off x="6907381" y="764704"/>
          <a:ext cx="4430122" cy="3783861"/>
        </p:xfrm>
        <a:graphic>
          <a:graphicData uri="http://schemas.openxmlformats.org/drawingml/2006/chart">
            <c:chart xmlns:c="http://schemas.openxmlformats.org/drawingml/2006/chart" xmlns:r="http://schemas.openxmlformats.org/officeDocument/2006/relationships" r:id="rId4"/>
          </a:graphicData>
        </a:graphic>
      </p:graphicFrame>
      <p:sp>
        <p:nvSpPr>
          <p:cNvPr id="6" name="文本框 5"/>
          <p:cNvSpPr txBox="1"/>
          <p:nvPr/>
        </p:nvSpPr>
        <p:spPr>
          <a:xfrm>
            <a:off x="2533241" y="4715086"/>
            <a:ext cx="6835010" cy="400110"/>
          </a:xfrm>
          <a:prstGeom prst="rect">
            <a:avLst/>
          </a:prstGeom>
          <a:noFill/>
        </p:spPr>
        <p:txBody>
          <a:bodyPr wrap="square" rtlCol="0">
            <a:spAutoFit/>
          </a:bodyPr>
          <a:lstStyle/>
          <a:p>
            <a:pPr algn="ctr"/>
            <a:r>
              <a:rPr lang="en-US" altLang="zh-CN" sz="2000" dirty="0">
                <a:latin typeface="微软雅黑" panose="020B0503020204020204" pitchFamily="34" charset="-122"/>
                <a:ea typeface="微软雅黑" panose="020B0503020204020204" pitchFamily="34" charset="-122"/>
              </a:rPr>
              <a:t>No. of Publications 4960 vs 243</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9211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Gap between AI Research and Real World Application</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5" name="矩形 4"/>
          <p:cNvSpPr/>
          <p:nvPr/>
        </p:nvSpPr>
        <p:spPr>
          <a:xfrm>
            <a:off x="699369" y="1753915"/>
            <a:ext cx="1151277" cy="584775"/>
          </a:xfrm>
          <a:prstGeom prst="rect">
            <a:avLst/>
          </a:prstGeom>
        </p:spPr>
        <p:txBody>
          <a:bodyPr wrap="square">
            <a:spAutoFit/>
          </a:bodyPr>
          <a:lstStyle/>
          <a:p>
            <a:r>
              <a:rPr lang="en-US" altLang="zh-CN" sz="3200" b="1" dirty="0">
                <a:solidFill>
                  <a:srgbClr val="333333"/>
                </a:solidFill>
                <a:latin typeface="Helvetica Neue"/>
              </a:rPr>
              <a:t>KDD</a:t>
            </a:r>
            <a:endParaRPr lang="zh-CN" altLang="en-US" sz="3200" dirty="0"/>
          </a:p>
        </p:txBody>
      </p:sp>
      <p:sp>
        <p:nvSpPr>
          <p:cNvPr id="6" name="矩形 5"/>
          <p:cNvSpPr/>
          <p:nvPr/>
        </p:nvSpPr>
        <p:spPr>
          <a:xfrm>
            <a:off x="699368" y="1105843"/>
            <a:ext cx="1148071" cy="584775"/>
          </a:xfrm>
          <a:prstGeom prst="rect">
            <a:avLst/>
          </a:prstGeom>
        </p:spPr>
        <p:txBody>
          <a:bodyPr wrap="square">
            <a:spAutoFit/>
          </a:bodyPr>
          <a:lstStyle/>
          <a:p>
            <a:r>
              <a:rPr lang="en-US" altLang="zh-CN" sz="3200" b="1" dirty="0">
                <a:solidFill>
                  <a:srgbClr val="333333"/>
                </a:solidFill>
                <a:latin typeface="Helvetica Neue"/>
              </a:rPr>
              <a:t>NIPS</a:t>
            </a:r>
            <a:endParaRPr lang="zh-CN" altLang="en-US" sz="3200" dirty="0"/>
          </a:p>
        </p:txBody>
      </p:sp>
      <p:sp>
        <p:nvSpPr>
          <p:cNvPr id="7" name="矩形 6"/>
          <p:cNvSpPr/>
          <p:nvPr/>
        </p:nvSpPr>
        <p:spPr>
          <a:xfrm>
            <a:off x="1630801" y="1465300"/>
            <a:ext cx="1173719" cy="1077218"/>
          </a:xfrm>
          <a:prstGeom prst="rect">
            <a:avLst/>
          </a:prstGeom>
        </p:spPr>
        <p:txBody>
          <a:bodyPr wrap="square">
            <a:spAutoFit/>
          </a:bodyPr>
          <a:lstStyle/>
          <a:p>
            <a:r>
              <a:rPr lang="en-US" altLang="zh-CN" sz="3200" b="1" dirty="0">
                <a:solidFill>
                  <a:srgbClr val="333333"/>
                </a:solidFill>
                <a:latin typeface="Helvetica Neue"/>
              </a:rPr>
              <a:t>ICCV</a:t>
            </a:r>
          </a:p>
          <a:p>
            <a:endParaRPr lang="zh-CN" altLang="en-US" sz="3200" dirty="0"/>
          </a:p>
        </p:txBody>
      </p:sp>
      <p:sp>
        <p:nvSpPr>
          <p:cNvPr id="8" name="矩形 7"/>
          <p:cNvSpPr/>
          <p:nvPr/>
        </p:nvSpPr>
        <p:spPr>
          <a:xfrm>
            <a:off x="1377655" y="2148217"/>
            <a:ext cx="1226618" cy="584775"/>
          </a:xfrm>
          <a:prstGeom prst="rect">
            <a:avLst/>
          </a:prstGeom>
        </p:spPr>
        <p:txBody>
          <a:bodyPr wrap="square">
            <a:spAutoFit/>
          </a:bodyPr>
          <a:lstStyle/>
          <a:p>
            <a:r>
              <a:rPr lang="en-US" altLang="zh-CN" sz="3200" b="1" dirty="0">
                <a:solidFill>
                  <a:srgbClr val="333333"/>
                </a:solidFill>
                <a:latin typeface="Helvetica Neue"/>
              </a:rPr>
              <a:t>ICML</a:t>
            </a:r>
            <a:endParaRPr lang="zh-CN" altLang="en-US" sz="3200" dirty="0"/>
          </a:p>
        </p:txBody>
      </p:sp>
      <p:sp>
        <p:nvSpPr>
          <p:cNvPr id="9" name="矩形 8"/>
          <p:cNvSpPr/>
          <p:nvPr/>
        </p:nvSpPr>
        <p:spPr>
          <a:xfrm>
            <a:off x="1620484" y="926691"/>
            <a:ext cx="1317990" cy="1077218"/>
          </a:xfrm>
          <a:prstGeom prst="rect">
            <a:avLst/>
          </a:prstGeom>
        </p:spPr>
        <p:txBody>
          <a:bodyPr wrap="square">
            <a:spAutoFit/>
          </a:bodyPr>
          <a:lstStyle/>
          <a:p>
            <a:r>
              <a:rPr lang="en-US" altLang="zh-CN" sz="3200" b="1" dirty="0">
                <a:solidFill>
                  <a:srgbClr val="333333"/>
                </a:solidFill>
                <a:latin typeface="Helvetica Neue"/>
              </a:rPr>
              <a:t>CVPR</a:t>
            </a:r>
          </a:p>
          <a:p>
            <a:endParaRPr lang="zh-CN" altLang="en-US" sz="3200" dirty="0"/>
          </a:p>
        </p:txBody>
      </p:sp>
      <p:sp>
        <p:nvSpPr>
          <p:cNvPr id="10" name="文本框 9"/>
          <p:cNvSpPr txBox="1"/>
          <p:nvPr/>
        </p:nvSpPr>
        <p:spPr>
          <a:xfrm>
            <a:off x="699367" y="3355825"/>
            <a:ext cx="3365327" cy="1884618"/>
          </a:xfrm>
          <a:prstGeom prst="rect">
            <a:avLst/>
          </a:prstGeom>
          <a:noFill/>
        </p:spPr>
        <p:txBody>
          <a:bodyPr wrap="square" rtlCol="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Small dataset</a:t>
            </a:r>
          </a:p>
          <a:p>
            <a:pPr>
              <a:lnSpc>
                <a:spcPct val="150000"/>
              </a:lnSpc>
            </a:pPr>
            <a:r>
              <a:rPr lang="en-US" altLang="zh-CN" sz="2000" dirty="0">
                <a:latin typeface="微软雅黑" panose="020B0503020204020204" pitchFamily="34" charset="-122"/>
                <a:ea typeface="微软雅黑" panose="020B0503020204020204" pitchFamily="34" charset="-122"/>
              </a:rPr>
              <a:t>High accuracy</a:t>
            </a:r>
          </a:p>
          <a:p>
            <a:pPr>
              <a:lnSpc>
                <a:spcPct val="150000"/>
              </a:lnSpc>
            </a:pPr>
            <a:r>
              <a:rPr lang="en-US" altLang="zh-CN" sz="2000" dirty="0">
                <a:latin typeface="微软雅黑" panose="020B0503020204020204" pitchFamily="34" charset="-122"/>
                <a:ea typeface="微软雅黑" panose="020B0503020204020204" pitchFamily="34" charset="-122"/>
              </a:rPr>
              <a:t>No latency consideration</a:t>
            </a:r>
          </a:p>
          <a:p>
            <a:pPr>
              <a:lnSpc>
                <a:spcPct val="150000"/>
              </a:lnSpc>
            </a:pPr>
            <a:r>
              <a:rPr lang="en-US" altLang="zh-CN" sz="2000" dirty="0">
                <a:latin typeface="微软雅黑" panose="020B0503020204020204" pitchFamily="34" charset="-122"/>
                <a:ea typeface="微软雅黑" panose="020B0503020204020204" pitchFamily="34" charset="-122"/>
              </a:rPr>
              <a:t>No energy consideration</a:t>
            </a:r>
          </a:p>
        </p:txBody>
      </p:sp>
      <p:pic>
        <p:nvPicPr>
          <p:cNvPr id="11" name="Picture 8" descr="å°ç±³ææ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9119" y="2499474"/>
            <a:ext cx="964892" cy="964892"/>
          </a:xfrm>
          <a:prstGeom prst="rect">
            <a:avLst/>
          </a:prstGeom>
          <a:noFill/>
          <a:extLst>
            <a:ext uri="{909E8E84-426E-40DD-AFC4-6F175D3DCCD1}">
              <a14:hiddenFill xmlns:a14="http://schemas.microsoft.com/office/drawing/2010/main">
                <a:solidFill>
                  <a:srgbClr val="FFFFFF"/>
                </a:solidFill>
              </a14:hiddenFill>
            </a:ext>
          </a:extLst>
        </p:spPr>
      </p:pic>
      <p:sp>
        <p:nvSpPr>
          <p:cNvPr id="12" name="云形 11"/>
          <p:cNvSpPr/>
          <p:nvPr/>
        </p:nvSpPr>
        <p:spPr>
          <a:xfrm>
            <a:off x="7201496" y="1439447"/>
            <a:ext cx="1746870" cy="11178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12" descr="ç¹æ¯æ çå¾åç»æ"/>
          <p:cNvPicPr>
            <a:picLocks noChangeAspect="1" noChangeArrowheads="1"/>
          </p:cNvPicPr>
          <p:nvPr/>
        </p:nvPicPr>
        <p:blipFill rotWithShape="1">
          <a:blip r:embed="rId4">
            <a:extLst>
              <a:ext uri="{28A0092B-C50C-407E-A947-70E740481C1C}">
                <a14:useLocalDpi xmlns:a14="http://schemas.microsoft.com/office/drawing/2010/main" val="0"/>
              </a:ext>
            </a:extLst>
          </a:blip>
          <a:srcRect l="1229" t="20190" r="3353" b="23110"/>
          <a:stretch/>
        </p:blipFill>
        <p:spPr bwMode="auto">
          <a:xfrm>
            <a:off x="5688952" y="2489258"/>
            <a:ext cx="1800430" cy="7294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æ äººæº çå¾åç»æ"/>
          <p:cNvPicPr>
            <a:picLocks noChangeAspect="1" noChangeArrowheads="1"/>
          </p:cNvPicPr>
          <p:nvPr/>
        </p:nvPicPr>
        <p:blipFill rotWithShape="1">
          <a:blip r:embed="rId5">
            <a:extLst>
              <a:ext uri="{28A0092B-C50C-407E-A947-70E740481C1C}">
                <a14:useLocalDpi xmlns:a14="http://schemas.microsoft.com/office/drawing/2010/main" val="0"/>
              </a:ext>
            </a:extLst>
          </a:blip>
          <a:srcRect t="18393" b="21472"/>
          <a:stretch/>
        </p:blipFill>
        <p:spPr bwMode="auto">
          <a:xfrm>
            <a:off x="6064311" y="632750"/>
            <a:ext cx="1447337" cy="851022"/>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p:cNvPicPr>
            <a:picLocks noChangeAspect="1"/>
          </p:cNvPicPr>
          <p:nvPr/>
        </p:nvPicPr>
        <p:blipFill rotWithShape="1">
          <a:blip r:embed="rId6"/>
          <a:srcRect l="13882" t="17624" r="9338" b="17154"/>
          <a:stretch/>
        </p:blipFill>
        <p:spPr>
          <a:xfrm>
            <a:off x="8872236" y="471556"/>
            <a:ext cx="1053647" cy="891547"/>
          </a:xfrm>
          <a:prstGeom prst="rect">
            <a:avLst/>
          </a:prstGeom>
        </p:spPr>
      </p:pic>
      <p:sp>
        <p:nvSpPr>
          <p:cNvPr id="18" name="文本框 17"/>
          <p:cNvSpPr txBox="1"/>
          <p:nvPr/>
        </p:nvSpPr>
        <p:spPr>
          <a:xfrm>
            <a:off x="6013443" y="3499528"/>
            <a:ext cx="5972132" cy="2352952"/>
          </a:xfrm>
          <a:prstGeom prst="rect">
            <a:avLst/>
          </a:prstGeom>
          <a:noFill/>
        </p:spPr>
        <p:txBody>
          <a:bodyPr wrap="square" rtlCol="0">
            <a:spAutoFit/>
          </a:bodyPr>
          <a:lstStyle>
            <a:defPPr>
              <a:defRPr lang="zh-CN"/>
            </a:defPPr>
            <a:lvl1pPr>
              <a:lnSpc>
                <a:spcPct val="150000"/>
              </a:lnSpc>
              <a:defRPr sz="2000"/>
            </a:lvl1pPr>
          </a:lstStyle>
          <a:p>
            <a:r>
              <a:rPr lang="en-US" altLang="zh-CN" dirty="0">
                <a:latin typeface="微软雅黑" panose="020B0503020204020204" pitchFamily="34" charset="-122"/>
                <a:ea typeface="微软雅黑" panose="020B0503020204020204" pitchFamily="34" charset="-122"/>
              </a:rPr>
              <a:t>Large domain specific dataset</a:t>
            </a:r>
          </a:p>
          <a:p>
            <a:r>
              <a:rPr lang="en-US" altLang="zh-CN" dirty="0">
                <a:latin typeface="微软雅黑" panose="020B0503020204020204" pitchFamily="34" charset="-122"/>
                <a:ea typeface="微软雅黑" panose="020B0503020204020204" pitchFamily="34" charset="-122"/>
              </a:rPr>
              <a:t>Large real-time application</a:t>
            </a:r>
          </a:p>
          <a:p>
            <a:r>
              <a:rPr lang="en-US" altLang="zh-CN" dirty="0">
                <a:latin typeface="微软雅黑" panose="020B0503020204020204" pitchFamily="34" charset="-122"/>
                <a:ea typeface="微软雅黑" panose="020B0503020204020204" pitchFamily="34" charset="-122"/>
              </a:rPr>
              <a:t>Limit on energy consumption</a:t>
            </a:r>
          </a:p>
          <a:p>
            <a:r>
              <a:rPr lang="en-US" altLang="zh-CN" dirty="0">
                <a:latin typeface="微软雅黑" panose="020B0503020204020204" pitchFamily="34" charset="-122"/>
                <a:ea typeface="微软雅黑" panose="020B0503020204020204" pitchFamily="34" charset="-122"/>
              </a:rPr>
              <a:t>Budge on System Cost </a:t>
            </a:r>
          </a:p>
          <a:p>
            <a:endParaRPr lang="zh-CN" altLang="en-US" dirty="0"/>
          </a:p>
        </p:txBody>
      </p:sp>
      <p:sp>
        <p:nvSpPr>
          <p:cNvPr id="19" name="任意多边形 18"/>
          <p:cNvSpPr/>
          <p:nvPr/>
        </p:nvSpPr>
        <p:spPr>
          <a:xfrm>
            <a:off x="3591348" y="312592"/>
            <a:ext cx="1221890" cy="4853354"/>
          </a:xfrm>
          <a:custGeom>
            <a:avLst/>
            <a:gdLst>
              <a:gd name="connsiteX0" fmla="*/ 338132 w 1221890"/>
              <a:gd name="connsiteY0" fmla="*/ 0 h 4853354"/>
              <a:gd name="connsiteX1" fmla="*/ 1217363 w 1221890"/>
              <a:gd name="connsiteY1" fmla="*/ 2074985 h 4853354"/>
              <a:gd name="connsiteX2" fmla="*/ 4025 w 1221890"/>
              <a:gd name="connsiteY2" fmla="*/ 3393831 h 4853354"/>
              <a:gd name="connsiteX3" fmla="*/ 900840 w 1221890"/>
              <a:gd name="connsiteY3" fmla="*/ 4853354 h 4853354"/>
            </a:gdLst>
            <a:ahLst/>
            <a:cxnLst>
              <a:cxn ang="0">
                <a:pos x="connsiteX0" y="connsiteY0"/>
              </a:cxn>
              <a:cxn ang="0">
                <a:pos x="connsiteX1" y="connsiteY1"/>
              </a:cxn>
              <a:cxn ang="0">
                <a:pos x="connsiteX2" y="connsiteY2"/>
              </a:cxn>
              <a:cxn ang="0">
                <a:pos x="connsiteX3" y="connsiteY3"/>
              </a:cxn>
            </a:cxnLst>
            <a:rect l="l" t="t" r="r" b="b"/>
            <a:pathLst>
              <a:path w="1221890" h="4853354">
                <a:moveTo>
                  <a:pt x="338132" y="0"/>
                </a:moveTo>
                <a:cubicBezTo>
                  <a:pt x="805589" y="754673"/>
                  <a:pt x="1273047" y="1509347"/>
                  <a:pt x="1217363" y="2074985"/>
                </a:cubicBezTo>
                <a:cubicBezTo>
                  <a:pt x="1161679" y="2640623"/>
                  <a:pt x="56779" y="2930770"/>
                  <a:pt x="4025" y="3393831"/>
                </a:cubicBezTo>
                <a:cubicBezTo>
                  <a:pt x="-48729" y="3856893"/>
                  <a:pt x="426055" y="4355123"/>
                  <a:pt x="900840" y="48533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379222" y="331175"/>
            <a:ext cx="1221890" cy="4853354"/>
          </a:xfrm>
          <a:custGeom>
            <a:avLst/>
            <a:gdLst>
              <a:gd name="connsiteX0" fmla="*/ 338132 w 1221890"/>
              <a:gd name="connsiteY0" fmla="*/ 0 h 4853354"/>
              <a:gd name="connsiteX1" fmla="*/ 1217363 w 1221890"/>
              <a:gd name="connsiteY1" fmla="*/ 2074985 h 4853354"/>
              <a:gd name="connsiteX2" fmla="*/ 4025 w 1221890"/>
              <a:gd name="connsiteY2" fmla="*/ 3393831 h 4853354"/>
              <a:gd name="connsiteX3" fmla="*/ 900840 w 1221890"/>
              <a:gd name="connsiteY3" fmla="*/ 4853354 h 4853354"/>
            </a:gdLst>
            <a:ahLst/>
            <a:cxnLst>
              <a:cxn ang="0">
                <a:pos x="connsiteX0" y="connsiteY0"/>
              </a:cxn>
              <a:cxn ang="0">
                <a:pos x="connsiteX1" y="connsiteY1"/>
              </a:cxn>
              <a:cxn ang="0">
                <a:pos x="connsiteX2" y="connsiteY2"/>
              </a:cxn>
              <a:cxn ang="0">
                <a:pos x="connsiteX3" y="connsiteY3"/>
              </a:cxn>
            </a:cxnLst>
            <a:rect l="l" t="t" r="r" b="b"/>
            <a:pathLst>
              <a:path w="1221890" h="4853354">
                <a:moveTo>
                  <a:pt x="338132" y="0"/>
                </a:moveTo>
                <a:cubicBezTo>
                  <a:pt x="805589" y="754673"/>
                  <a:pt x="1273047" y="1509347"/>
                  <a:pt x="1217363" y="2074985"/>
                </a:cubicBezTo>
                <a:cubicBezTo>
                  <a:pt x="1161679" y="2640623"/>
                  <a:pt x="56779" y="2930770"/>
                  <a:pt x="4025" y="3393831"/>
                </a:cubicBezTo>
                <a:cubicBezTo>
                  <a:pt x="-48729" y="3856893"/>
                  <a:pt x="426055" y="4355123"/>
                  <a:pt x="900840" y="485335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9563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Gap between AI Algorithm and System Architecture</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r>
              <a:rPr lang="en-US" altLang="zh-CN" sz="2800" dirty="0">
                <a:latin typeface="微软雅黑" panose="020B0503020204020204" pitchFamily="34" charset="-122"/>
                <a:ea typeface="微软雅黑" panose="020B0503020204020204" pitchFamily="34" charset="-122"/>
              </a:rPr>
              <a:t>Existing system architecture lacks support of AI Algorithms</a:t>
            </a:r>
          </a:p>
          <a:p>
            <a:r>
              <a:rPr lang="en-US" altLang="zh-CN" sz="2800" dirty="0">
                <a:latin typeface="微软雅黑" panose="020B0503020204020204" pitchFamily="34" charset="-122"/>
                <a:ea typeface="微软雅黑" panose="020B0503020204020204" pitchFamily="34" charset="-122"/>
              </a:rPr>
              <a:t>The design of AI algorithms lacks system considerations </a:t>
            </a:r>
            <a:endParaRPr lang="zh-CN" altLang="en-US" sz="2800" dirty="0">
              <a:latin typeface="微软雅黑" panose="020B0503020204020204" pitchFamily="34" charset="-122"/>
              <a:ea typeface="微软雅黑" panose="020B0503020204020204" pitchFamily="34" charset="-122"/>
            </a:endParaRPr>
          </a:p>
        </p:txBody>
      </p:sp>
      <p:pic>
        <p:nvPicPr>
          <p:cNvPr id="25" name="Picture 2" descr="F:\________深度学习处理器NSFC重点\答辩材料\图片\猫.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443" y="2635768"/>
            <a:ext cx="1556048" cy="1133293"/>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7694713" y="2762665"/>
            <a:ext cx="744852" cy="75260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右箭头 6"/>
          <p:cNvSpPr/>
          <p:nvPr/>
        </p:nvSpPr>
        <p:spPr>
          <a:xfrm>
            <a:off x="3968520" y="3156858"/>
            <a:ext cx="650243" cy="301723"/>
          </a:xfrm>
          <a:prstGeom prst="rightArrow">
            <a:avLst/>
          </a:prstGeom>
          <a:solidFill>
            <a:srgbClr val="FFC000"/>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立方体 7"/>
          <p:cNvSpPr/>
          <p:nvPr/>
        </p:nvSpPr>
        <p:spPr>
          <a:xfrm>
            <a:off x="4454154" y="2279406"/>
            <a:ext cx="634008" cy="1687541"/>
          </a:xfrm>
          <a:prstGeom prst="cube">
            <a:avLst>
              <a:gd name="adj" fmla="val 79100"/>
            </a:avLst>
          </a:prstGeom>
          <a:pattFill prst="weave">
            <a:fgClr>
              <a:schemeClr val="bg2">
                <a:lumMod val="50000"/>
              </a:schemeClr>
            </a:fgClr>
            <a:bgClr>
              <a:schemeClr val="bg1"/>
            </a:bgClr>
          </a:patt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 name="右箭头 8"/>
          <p:cNvSpPr/>
          <p:nvPr/>
        </p:nvSpPr>
        <p:spPr>
          <a:xfrm>
            <a:off x="4800135" y="3140969"/>
            <a:ext cx="650243" cy="301723"/>
          </a:xfrm>
          <a:prstGeom prst="rightArrow">
            <a:avLst/>
          </a:prstGeom>
          <a:solidFill>
            <a:srgbClr val="FFC000"/>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立方体 9"/>
          <p:cNvSpPr/>
          <p:nvPr/>
        </p:nvSpPr>
        <p:spPr>
          <a:xfrm>
            <a:off x="5116291" y="2276872"/>
            <a:ext cx="634008" cy="1687541"/>
          </a:xfrm>
          <a:prstGeom prst="cube">
            <a:avLst>
              <a:gd name="adj" fmla="val 79100"/>
            </a:avLst>
          </a:prstGeom>
          <a:pattFill prst="weave">
            <a:fgClr>
              <a:schemeClr val="bg2">
                <a:lumMod val="50000"/>
              </a:schemeClr>
            </a:fgClr>
            <a:bgClr>
              <a:schemeClr val="bg1"/>
            </a:bgClr>
          </a:patt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右箭头 10"/>
          <p:cNvSpPr/>
          <p:nvPr/>
        </p:nvSpPr>
        <p:spPr>
          <a:xfrm>
            <a:off x="5518044" y="3140969"/>
            <a:ext cx="650243" cy="301723"/>
          </a:xfrm>
          <a:prstGeom prst="rightArrow">
            <a:avLst/>
          </a:prstGeom>
          <a:solidFill>
            <a:srgbClr val="FFC000"/>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立方体 11"/>
          <p:cNvSpPr/>
          <p:nvPr/>
        </p:nvSpPr>
        <p:spPr>
          <a:xfrm>
            <a:off x="5836370" y="2276872"/>
            <a:ext cx="634008" cy="1687541"/>
          </a:xfrm>
          <a:prstGeom prst="cube">
            <a:avLst>
              <a:gd name="adj" fmla="val 79100"/>
            </a:avLst>
          </a:prstGeom>
          <a:pattFill prst="weave">
            <a:fgClr>
              <a:schemeClr val="bg2">
                <a:lumMod val="50000"/>
              </a:schemeClr>
            </a:fgClr>
            <a:bgClr>
              <a:schemeClr val="bg1"/>
            </a:bgClr>
          </a:patt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右箭头 26"/>
          <p:cNvSpPr/>
          <p:nvPr/>
        </p:nvSpPr>
        <p:spPr>
          <a:xfrm>
            <a:off x="6312299" y="3140969"/>
            <a:ext cx="605036" cy="301723"/>
          </a:xfrm>
          <a:prstGeom prst="rightArrow">
            <a:avLst/>
          </a:prstGeom>
          <a:solidFill>
            <a:srgbClr val="FFC000"/>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立方体 27"/>
          <p:cNvSpPr/>
          <p:nvPr/>
        </p:nvSpPr>
        <p:spPr>
          <a:xfrm>
            <a:off x="6600330" y="2276872"/>
            <a:ext cx="634008" cy="1687541"/>
          </a:xfrm>
          <a:prstGeom prst="cube">
            <a:avLst>
              <a:gd name="adj" fmla="val 79100"/>
            </a:avLst>
          </a:prstGeom>
          <a:pattFill prst="weave">
            <a:fgClr>
              <a:schemeClr val="bg2">
                <a:lumMod val="50000"/>
              </a:schemeClr>
            </a:fgClr>
            <a:bgClr>
              <a:schemeClr val="bg1"/>
            </a:bgClr>
          </a:patt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右箭头 28"/>
          <p:cNvSpPr/>
          <p:nvPr/>
        </p:nvSpPr>
        <p:spPr>
          <a:xfrm>
            <a:off x="7003406" y="3120644"/>
            <a:ext cx="576908" cy="337939"/>
          </a:xfrm>
          <a:prstGeom prst="rightArrow">
            <a:avLst/>
          </a:prstGeom>
          <a:solidFill>
            <a:srgbClr val="FFC000"/>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4100" name="Picture 4" descr="http://img2.imgtn.bdimg.com/it/u=1162500716,1271331648&amp;fm=200&amp;gp=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608" t="9044" r="9281" b="5989"/>
          <a:stretch/>
        </p:blipFill>
        <p:spPr bwMode="auto">
          <a:xfrm rot="5400000">
            <a:off x="2855142" y="2804670"/>
            <a:ext cx="1332533" cy="101899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4208711" y="4019327"/>
            <a:ext cx="738664" cy="1353890"/>
          </a:xfrm>
          <a:prstGeom prst="rect">
            <a:avLst/>
          </a:prstGeom>
          <a:noFill/>
        </p:spPr>
        <p:txBody>
          <a:bodyPr vert="eaVert" wrap="square" rtlCol="0">
            <a:spAutoFit/>
          </a:bodyPr>
          <a:lstStyle/>
          <a:p>
            <a:r>
              <a:rPr lang="en-US" altLang="zh-CN" dirty="0"/>
              <a:t>Micro Architecture</a:t>
            </a:r>
            <a:endParaRPr lang="zh-CN" altLang="en-US" dirty="0"/>
          </a:p>
        </p:txBody>
      </p:sp>
      <p:sp>
        <p:nvSpPr>
          <p:cNvPr id="30" name="文本框 29"/>
          <p:cNvSpPr txBox="1"/>
          <p:nvPr/>
        </p:nvSpPr>
        <p:spPr>
          <a:xfrm>
            <a:off x="5000799" y="4019327"/>
            <a:ext cx="461665" cy="1353890"/>
          </a:xfrm>
          <a:prstGeom prst="rect">
            <a:avLst/>
          </a:prstGeom>
          <a:noFill/>
        </p:spPr>
        <p:txBody>
          <a:bodyPr vert="eaVert" wrap="square" rtlCol="0">
            <a:spAutoFit/>
          </a:bodyPr>
          <a:lstStyle/>
          <a:p>
            <a:r>
              <a:rPr lang="en-US" altLang="zh-CN" dirty="0"/>
              <a:t>Instructions</a:t>
            </a:r>
            <a:endParaRPr lang="zh-CN" altLang="en-US" dirty="0"/>
          </a:p>
        </p:txBody>
      </p:sp>
      <p:sp>
        <p:nvSpPr>
          <p:cNvPr id="31" name="文本框 30"/>
          <p:cNvSpPr txBox="1"/>
          <p:nvPr/>
        </p:nvSpPr>
        <p:spPr>
          <a:xfrm>
            <a:off x="5648871" y="4019327"/>
            <a:ext cx="738664" cy="1353890"/>
          </a:xfrm>
          <a:prstGeom prst="rect">
            <a:avLst/>
          </a:prstGeom>
          <a:noFill/>
        </p:spPr>
        <p:txBody>
          <a:bodyPr vert="eaVert" wrap="square" rtlCol="0">
            <a:spAutoFit/>
          </a:bodyPr>
          <a:lstStyle/>
          <a:p>
            <a:r>
              <a:rPr lang="en-US" altLang="zh-CN" dirty="0"/>
              <a:t>System Software</a:t>
            </a:r>
            <a:endParaRPr lang="zh-CN" altLang="en-US" dirty="0"/>
          </a:p>
        </p:txBody>
      </p:sp>
      <p:sp>
        <p:nvSpPr>
          <p:cNvPr id="32" name="文本框 31"/>
          <p:cNvSpPr txBox="1"/>
          <p:nvPr/>
        </p:nvSpPr>
        <p:spPr>
          <a:xfrm>
            <a:off x="6440959" y="4019326"/>
            <a:ext cx="738664" cy="1857945"/>
          </a:xfrm>
          <a:prstGeom prst="rect">
            <a:avLst/>
          </a:prstGeom>
          <a:noFill/>
        </p:spPr>
        <p:txBody>
          <a:bodyPr vert="eaVert" wrap="square" rtlCol="0">
            <a:spAutoFit/>
          </a:bodyPr>
          <a:lstStyle/>
          <a:p>
            <a:r>
              <a:rPr lang="en-US" altLang="zh-CN" dirty="0"/>
              <a:t>Software Framework</a:t>
            </a:r>
            <a:endParaRPr lang="zh-CN" altLang="en-US" dirty="0"/>
          </a:p>
        </p:txBody>
      </p:sp>
    </p:spTree>
    <p:extLst>
      <p:ext uri="{BB962C8B-B14F-4D97-AF65-F5344CB8AC3E}">
        <p14:creationId xmlns:p14="http://schemas.microsoft.com/office/powerpoint/2010/main" val="3354722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tx2"/>
                </a:solidFill>
                <a:latin typeface="微软雅黑" panose="020B0503020204020204" pitchFamily="34" charset="-122"/>
                <a:ea typeface="微软雅黑" panose="020B0503020204020204" pitchFamily="34" charset="-122"/>
              </a:rPr>
              <a:t>Outline</a:t>
            </a:r>
            <a:endParaRPr lang="zh-CN" altLang="en-US" b="1" dirty="0">
              <a:solidFill>
                <a:schemeClr val="tx2"/>
              </a:solidFill>
              <a:latin typeface="微软雅黑" panose="020B0503020204020204" pitchFamily="34" charset="-122"/>
              <a:ea typeface="微软雅黑" panose="020B0503020204020204" pitchFamily="34" charset="-122"/>
            </a:endParaRPr>
          </a:p>
        </p:txBody>
      </p:sp>
      <p:sp>
        <p:nvSpPr>
          <p:cNvPr id="6" name="内容占位符 2">
            <a:extLst>
              <a:ext uri="{FF2B5EF4-FFF2-40B4-BE49-F238E27FC236}">
                <a16:creationId xmlns:a16="http://schemas.microsoft.com/office/drawing/2014/main" id="{B60D1546-B324-4D03-8382-19B5AF8C506B}"/>
              </a:ext>
            </a:extLst>
          </p:cNvPr>
          <p:cNvSpPr>
            <a:spLocks noGrp="1"/>
          </p:cNvSpPr>
          <p:nvPr>
            <p:ph idx="1"/>
          </p:nvPr>
        </p:nvSpPr>
        <p:spPr>
          <a:xfrm>
            <a:off x="1760439" y="1412776"/>
            <a:ext cx="9052696" cy="4351338"/>
          </a:xfrm>
        </p:spPr>
        <p:txBody>
          <a:bodyPr/>
          <a:lstStyle/>
          <a:p>
            <a:r>
              <a:rPr lang="en-US" altLang="zh-CN" b="1" dirty="0">
                <a:solidFill>
                  <a:schemeClr val="bg1">
                    <a:lumMod val="65000"/>
                  </a:schemeClr>
                </a:solidFill>
                <a:latin typeface="微软雅黑" panose="020B0503020204020204" pitchFamily="34" charset="-122"/>
                <a:ea typeface="微软雅黑" panose="020B0503020204020204" pitchFamily="34" charset="-122"/>
              </a:rPr>
              <a:t>AI: Challenges and Opportunities</a:t>
            </a:r>
          </a:p>
          <a:p>
            <a:r>
              <a:rPr lang="en-US" altLang="zh-CN" b="1" dirty="0">
                <a:latin typeface="微软雅黑" panose="020B0503020204020204" pitchFamily="34" charset="-122"/>
                <a:ea typeface="微软雅黑" panose="020B0503020204020204" pitchFamily="34" charset="-122"/>
              </a:rPr>
              <a:t>System Research for AI</a:t>
            </a:r>
          </a:p>
          <a:p>
            <a:r>
              <a:rPr lang="en-US" altLang="zh-CN" b="1" dirty="0">
                <a:solidFill>
                  <a:schemeClr val="bg1">
                    <a:lumMod val="65000"/>
                  </a:schemeClr>
                </a:solidFill>
                <a:latin typeface="微软雅黑" panose="020B0503020204020204" pitchFamily="34" charset="-122"/>
                <a:ea typeface="微软雅黑" panose="020B0503020204020204" pitchFamily="34" charset="-122"/>
              </a:rPr>
              <a:t>Our Recent Work </a:t>
            </a:r>
          </a:p>
        </p:txBody>
      </p:sp>
    </p:spTree>
    <p:extLst>
      <p:ext uri="{BB962C8B-B14F-4D97-AF65-F5344CB8AC3E}">
        <p14:creationId xmlns:p14="http://schemas.microsoft.com/office/powerpoint/2010/main" val="263778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271" y="5589240"/>
            <a:ext cx="9700771" cy="1325563"/>
          </a:xfrm>
        </p:spPr>
        <p:txBody>
          <a:bodyPr>
            <a:normAutofit fontScale="90000"/>
          </a:bodyPr>
          <a:lstStyle/>
          <a:p>
            <a:r>
              <a:rPr lang="en-US" altLang="zh-CN" b="1" dirty="0">
                <a:solidFill>
                  <a:schemeClr val="tx2"/>
                </a:solidFill>
                <a:latin typeface="微软雅黑" panose="020B0503020204020204" pitchFamily="34" charset="-122"/>
                <a:ea typeface="微软雅黑" panose="020B0503020204020204" pitchFamily="34" charset="-122"/>
              </a:rPr>
              <a:t>Needing Benchmark to Evaluate of AI Workload</a:t>
            </a:r>
            <a:endParaRPr lang="zh-CN" altLang="en-US" b="1" dirty="0">
              <a:solidFill>
                <a:schemeClr val="tx2"/>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1700436300"/>
              </p:ext>
            </p:extLst>
          </p:nvPr>
        </p:nvGraphicFramePr>
        <p:xfrm>
          <a:off x="1040359" y="332656"/>
          <a:ext cx="9865096" cy="4176468"/>
        </p:xfrm>
        <a:graphic>
          <a:graphicData uri="http://schemas.openxmlformats.org/drawingml/2006/table">
            <a:tbl>
              <a:tblPr firstRow="1" bandRow="1">
                <a:tableStyleId>{5C22544A-7EE6-4342-B048-85BDC9FD1C3A}</a:tableStyleId>
              </a:tblPr>
              <a:tblGrid>
                <a:gridCol w="4932548">
                  <a:extLst>
                    <a:ext uri="{9D8B030D-6E8A-4147-A177-3AD203B41FA5}">
                      <a16:colId xmlns:a16="http://schemas.microsoft.com/office/drawing/2014/main" val="20000"/>
                    </a:ext>
                  </a:extLst>
                </a:gridCol>
                <a:gridCol w="4932548">
                  <a:extLst>
                    <a:ext uri="{9D8B030D-6E8A-4147-A177-3AD203B41FA5}">
                      <a16:colId xmlns:a16="http://schemas.microsoft.com/office/drawing/2014/main" val="20001"/>
                    </a:ext>
                  </a:extLst>
                </a:gridCol>
              </a:tblGrid>
              <a:tr h="464052">
                <a:tc>
                  <a:txBody>
                    <a:bodyPr/>
                    <a:lstStyle/>
                    <a:p>
                      <a:r>
                        <a:rPr lang="en-US" altLang="zh-CN" sz="1800" dirty="0"/>
                        <a:t>Benchmark</a:t>
                      </a:r>
                      <a:r>
                        <a:rPr lang="zh-CN" altLang="en-US" sz="1800" dirty="0"/>
                        <a:t> </a:t>
                      </a:r>
                      <a:r>
                        <a:rPr lang="en-US" altLang="zh-CN" sz="1800" dirty="0"/>
                        <a:t>Suites</a:t>
                      </a:r>
                      <a:endParaRPr lang="zh-CN" altLang="en-US" sz="1800" dirty="0"/>
                    </a:p>
                  </a:txBody>
                  <a:tcPr/>
                </a:tc>
                <a:tc>
                  <a:txBody>
                    <a:bodyPr/>
                    <a:lstStyle/>
                    <a:p>
                      <a:r>
                        <a:rPr lang="en-US" altLang="zh-CN" sz="1800" dirty="0"/>
                        <a:t>Evaluation</a:t>
                      </a:r>
                      <a:endParaRPr lang="zh-CN" altLang="en-US" sz="1800" dirty="0"/>
                    </a:p>
                  </a:txBody>
                  <a:tcPr/>
                </a:tc>
                <a:extLst>
                  <a:ext uri="{0D108BD9-81ED-4DB2-BD59-A6C34878D82A}">
                    <a16:rowId xmlns:a16="http://schemas.microsoft.com/office/drawing/2014/main" val="10000"/>
                  </a:ext>
                </a:extLst>
              </a:tr>
              <a:tr h="464052">
                <a:tc>
                  <a:txBody>
                    <a:bodyPr/>
                    <a:lstStyle/>
                    <a:p>
                      <a:r>
                        <a:rPr lang="en-US" altLang="zh-CN" sz="1800" dirty="0"/>
                        <a:t>SPEC CPU</a:t>
                      </a:r>
                      <a:endParaRPr lang="zh-CN" altLang="en-US" sz="1800" dirty="0"/>
                    </a:p>
                  </a:txBody>
                  <a:tcPr/>
                </a:tc>
                <a:tc>
                  <a:txBody>
                    <a:bodyPr/>
                    <a:lstStyle/>
                    <a:p>
                      <a:r>
                        <a:rPr lang="en-US" altLang="zh-CN" sz="1800" dirty="0"/>
                        <a:t>Single Processor Processing Capability</a:t>
                      </a:r>
                      <a:endParaRPr lang="zh-CN" altLang="en-US" sz="1800" dirty="0"/>
                    </a:p>
                  </a:txBody>
                  <a:tcPr/>
                </a:tc>
                <a:extLst>
                  <a:ext uri="{0D108BD9-81ED-4DB2-BD59-A6C34878D82A}">
                    <a16:rowId xmlns:a16="http://schemas.microsoft.com/office/drawing/2014/main" val="10001"/>
                  </a:ext>
                </a:extLst>
              </a:tr>
              <a:tr h="464052">
                <a:tc>
                  <a:txBody>
                    <a:bodyPr/>
                    <a:lstStyle/>
                    <a:p>
                      <a:r>
                        <a:rPr lang="en-US" altLang="zh-CN" sz="1800" dirty="0"/>
                        <a:t>SPEC</a:t>
                      </a:r>
                      <a:r>
                        <a:rPr lang="en-US" altLang="zh-CN" sz="1800" baseline="0" dirty="0"/>
                        <a:t> POWER</a:t>
                      </a:r>
                      <a:endParaRPr lang="zh-CN" altLang="en-US" sz="1800" dirty="0"/>
                    </a:p>
                  </a:txBody>
                  <a:tcPr/>
                </a:tc>
                <a:tc>
                  <a:txBody>
                    <a:bodyPr/>
                    <a:lstStyle/>
                    <a:p>
                      <a:r>
                        <a:rPr lang="en-US" altLang="zh-CN" sz="1800" dirty="0"/>
                        <a:t>Energy</a:t>
                      </a:r>
                      <a:r>
                        <a:rPr lang="zh-CN" altLang="en-US" sz="1800" dirty="0"/>
                        <a:t> </a:t>
                      </a:r>
                      <a:r>
                        <a:rPr lang="en-US" altLang="zh-CN" sz="1800" dirty="0"/>
                        <a:t>Consumption</a:t>
                      </a:r>
                      <a:endParaRPr lang="zh-CN" altLang="en-US" sz="1800" dirty="0"/>
                    </a:p>
                  </a:txBody>
                  <a:tcPr/>
                </a:tc>
                <a:extLst>
                  <a:ext uri="{0D108BD9-81ED-4DB2-BD59-A6C34878D82A}">
                    <a16:rowId xmlns:a16="http://schemas.microsoft.com/office/drawing/2014/main" val="10002"/>
                  </a:ext>
                </a:extLst>
              </a:tr>
              <a:tr h="464052">
                <a:tc>
                  <a:txBody>
                    <a:bodyPr/>
                    <a:lstStyle/>
                    <a:p>
                      <a:r>
                        <a:rPr lang="en-US" altLang="zh-CN" sz="1800" dirty="0"/>
                        <a:t>TPC</a:t>
                      </a:r>
                      <a:endParaRPr lang="zh-CN" altLang="en-US" sz="1800" dirty="0"/>
                    </a:p>
                  </a:txBody>
                  <a:tcPr/>
                </a:tc>
                <a:tc>
                  <a:txBody>
                    <a:bodyPr/>
                    <a:lstStyle/>
                    <a:p>
                      <a:r>
                        <a:rPr lang="en-US" altLang="zh-CN" sz="1800" dirty="0"/>
                        <a:t>Task Processing</a:t>
                      </a:r>
                      <a:endParaRPr lang="zh-CN" altLang="en-US" sz="1800" dirty="0"/>
                    </a:p>
                  </a:txBody>
                  <a:tcPr/>
                </a:tc>
                <a:extLst>
                  <a:ext uri="{0D108BD9-81ED-4DB2-BD59-A6C34878D82A}">
                    <a16:rowId xmlns:a16="http://schemas.microsoft.com/office/drawing/2014/main" val="10003"/>
                  </a:ext>
                </a:extLst>
              </a:tr>
              <a:tr h="464052">
                <a:tc>
                  <a:txBody>
                    <a:bodyPr/>
                    <a:lstStyle/>
                    <a:p>
                      <a:r>
                        <a:rPr lang="en-US" altLang="zh-CN" sz="1800" dirty="0"/>
                        <a:t>SPLASH</a:t>
                      </a:r>
                      <a:r>
                        <a:rPr lang="zh-CN" altLang="en-US" sz="1800" dirty="0"/>
                        <a:t>，</a:t>
                      </a:r>
                      <a:r>
                        <a:rPr lang="en-US" altLang="zh-CN" sz="1800" dirty="0"/>
                        <a:t>SPEC MPI</a:t>
                      </a:r>
                      <a:endParaRPr lang="zh-CN" altLang="en-US" sz="1800" dirty="0"/>
                    </a:p>
                  </a:txBody>
                  <a:tcPr/>
                </a:tc>
                <a:tc>
                  <a:txBody>
                    <a:bodyPr/>
                    <a:lstStyle/>
                    <a:p>
                      <a:r>
                        <a:rPr lang="en-US" altLang="zh-CN" sz="1800" dirty="0"/>
                        <a:t>Parallelization</a:t>
                      </a:r>
                      <a:endParaRPr lang="zh-CN" altLang="en-US" sz="1800" dirty="0"/>
                    </a:p>
                  </a:txBody>
                  <a:tcPr/>
                </a:tc>
                <a:extLst>
                  <a:ext uri="{0D108BD9-81ED-4DB2-BD59-A6C34878D82A}">
                    <a16:rowId xmlns:a16="http://schemas.microsoft.com/office/drawing/2014/main" val="10004"/>
                  </a:ext>
                </a:extLst>
              </a:tr>
              <a:tr h="464052">
                <a:tc>
                  <a:txBody>
                    <a:bodyPr/>
                    <a:lstStyle/>
                    <a:p>
                      <a:r>
                        <a:rPr lang="en-US" altLang="zh-CN" sz="1800" b="0" i="0" kern="1200" dirty="0">
                          <a:solidFill>
                            <a:schemeClr val="dk1"/>
                          </a:solidFill>
                          <a:effectLst/>
                          <a:latin typeface="+mn-lt"/>
                          <a:ea typeface="+mn-ea"/>
                          <a:cs typeface="+mn-cs"/>
                        </a:rPr>
                        <a:t>NAS Parallel Benchmarks (NPB)</a:t>
                      </a:r>
                      <a:endParaRPr lang="zh-CN" altLang="en-US" sz="1800" dirty="0"/>
                    </a:p>
                  </a:txBody>
                  <a:tcPr/>
                </a:tc>
                <a:tc>
                  <a:txBody>
                    <a:bodyPr/>
                    <a:lstStyle/>
                    <a:p>
                      <a:r>
                        <a:rPr lang="en-US" altLang="zh-CN" sz="1800" dirty="0"/>
                        <a:t>CFD Parallelization</a:t>
                      </a:r>
                      <a:endParaRPr lang="zh-CN" altLang="en-US" sz="1800" dirty="0"/>
                    </a:p>
                  </a:txBody>
                  <a:tcPr/>
                </a:tc>
                <a:extLst>
                  <a:ext uri="{0D108BD9-81ED-4DB2-BD59-A6C34878D82A}">
                    <a16:rowId xmlns:a16="http://schemas.microsoft.com/office/drawing/2014/main" val="10005"/>
                  </a:ext>
                </a:extLst>
              </a:tr>
              <a:tr h="464052">
                <a:tc>
                  <a:txBody>
                    <a:bodyPr/>
                    <a:lstStyle/>
                    <a:p>
                      <a:r>
                        <a:rPr lang="en-US" altLang="zh-CN" sz="1800" dirty="0" err="1"/>
                        <a:t>BigBench</a:t>
                      </a:r>
                      <a:r>
                        <a:rPr lang="en-US" altLang="zh-CN" sz="1800" dirty="0"/>
                        <a:t> </a:t>
                      </a:r>
                      <a:endParaRPr lang="zh-CN" altLang="en-US" sz="1800" dirty="0"/>
                    </a:p>
                  </a:txBody>
                  <a:tcPr/>
                </a:tc>
                <a:tc>
                  <a:txBody>
                    <a:bodyPr/>
                    <a:lstStyle/>
                    <a:p>
                      <a:r>
                        <a:rPr lang="en-US" altLang="zh-CN" sz="1800" dirty="0"/>
                        <a:t>Big Data Applications</a:t>
                      </a:r>
                      <a:endParaRPr lang="zh-CN" altLang="en-US" sz="1800" dirty="0"/>
                    </a:p>
                  </a:txBody>
                  <a:tcPr/>
                </a:tc>
                <a:extLst>
                  <a:ext uri="{0D108BD9-81ED-4DB2-BD59-A6C34878D82A}">
                    <a16:rowId xmlns:a16="http://schemas.microsoft.com/office/drawing/2014/main" val="10006"/>
                  </a:ext>
                </a:extLst>
              </a:tr>
              <a:tr h="464052">
                <a:tc>
                  <a:txBody>
                    <a:bodyPr/>
                    <a:lstStyle/>
                    <a:p>
                      <a:r>
                        <a:rPr lang="en-US" altLang="zh-CN" sz="1800" dirty="0" err="1"/>
                        <a:t>CloudSuite</a:t>
                      </a:r>
                      <a:r>
                        <a:rPr lang="en-US" altLang="zh-CN" sz="1800" dirty="0"/>
                        <a:t> </a:t>
                      </a:r>
                      <a:endParaRPr lang="zh-CN" altLang="en-US" sz="1800" dirty="0"/>
                    </a:p>
                  </a:txBody>
                  <a:tcPr/>
                </a:tc>
                <a:tc>
                  <a:txBody>
                    <a:bodyPr/>
                    <a:lstStyle/>
                    <a:p>
                      <a:r>
                        <a:rPr lang="en-US" altLang="zh-CN" sz="1800" dirty="0"/>
                        <a:t>Cloud Applications</a:t>
                      </a:r>
                      <a:endParaRPr lang="zh-CN" altLang="en-US" sz="1800" dirty="0"/>
                    </a:p>
                  </a:txBody>
                  <a:tcPr/>
                </a:tc>
                <a:extLst>
                  <a:ext uri="{0D108BD9-81ED-4DB2-BD59-A6C34878D82A}">
                    <a16:rowId xmlns:a16="http://schemas.microsoft.com/office/drawing/2014/main" val="10007"/>
                  </a:ext>
                </a:extLst>
              </a:tr>
              <a:tr h="464052">
                <a:tc>
                  <a:txBody>
                    <a:bodyPr/>
                    <a:lstStyle/>
                    <a:p>
                      <a:r>
                        <a:rPr lang="en-US" altLang="zh-CN" sz="1800" dirty="0" err="1"/>
                        <a:t>MobileBench</a:t>
                      </a:r>
                      <a:r>
                        <a:rPr lang="en-US" altLang="zh-CN" sz="1800" dirty="0"/>
                        <a:t> </a:t>
                      </a:r>
                      <a:endParaRPr lang="zh-CN" altLang="en-US" sz="1800" dirty="0"/>
                    </a:p>
                  </a:txBody>
                  <a:tcPr/>
                </a:tc>
                <a:tc>
                  <a:txBody>
                    <a:bodyPr/>
                    <a:lstStyle/>
                    <a:p>
                      <a:r>
                        <a:rPr lang="en-US" altLang="zh-CN" sz="1800" dirty="0"/>
                        <a:t>Mobile (Cellular Phone) and Applications</a:t>
                      </a:r>
                      <a:endParaRPr lang="zh-CN" altLang="en-US" sz="1800" dirty="0"/>
                    </a:p>
                  </a:txBody>
                  <a:tcPr/>
                </a:tc>
                <a:extLst>
                  <a:ext uri="{0D108BD9-81ED-4DB2-BD59-A6C34878D82A}">
                    <a16:rowId xmlns:a16="http://schemas.microsoft.com/office/drawing/2014/main" val="10008"/>
                  </a:ext>
                </a:extLst>
              </a:tr>
            </a:tbl>
          </a:graphicData>
        </a:graphic>
      </p:graphicFrame>
      <p:sp>
        <p:nvSpPr>
          <p:cNvPr id="7" name="文本框 6"/>
          <p:cNvSpPr txBox="1"/>
          <p:nvPr/>
        </p:nvSpPr>
        <p:spPr>
          <a:xfrm>
            <a:off x="1616423" y="4653136"/>
            <a:ext cx="8779678" cy="646331"/>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Existing Benchmark focuses on single processor specifications, and lacks of online, parallel, energy consumption and AI workload evaluations.</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853196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13873</TotalTime>
  <Words>2200</Words>
  <Application>Microsoft Office PowerPoint</Application>
  <PresentationFormat>Custom</PresentationFormat>
  <Paragraphs>260</Paragraphs>
  <Slides>40</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微软雅黑</vt:lpstr>
      <vt:lpstr>宋体</vt:lpstr>
      <vt:lpstr>Arial</vt:lpstr>
      <vt:lpstr>Calibri</vt:lpstr>
      <vt:lpstr>Calibri Light</vt:lpstr>
      <vt:lpstr>Candara</vt:lpstr>
      <vt:lpstr>Helvetica Neue</vt:lpstr>
      <vt:lpstr>Roboto</vt:lpstr>
      <vt:lpstr>Thonburi</vt:lpstr>
      <vt:lpstr>Times New Roman</vt:lpstr>
      <vt:lpstr>Office 主题</vt:lpstr>
      <vt:lpstr>Office Theme</vt:lpstr>
      <vt:lpstr>High-Performance AI:  A View from Systems and Frameworks</vt:lpstr>
      <vt:lpstr>Outline</vt:lpstr>
      <vt:lpstr>As AI progresses, systems are far outside todays capabilities</vt:lpstr>
      <vt:lpstr>Challenges of Design in Computer Architecture</vt:lpstr>
      <vt:lpstr>Gap between AI and Systems Research</vt:lpstr>
      <vt:lpstr>Gap between AI Research and Real World Application</vt:lpstr>
      <vt:lpstr>Gap between AI Algorithm and System Architecture</vt:lpstr>
      <vt:lpstr>Outline</vt:lpstr>
      <vt:lpstr>Needing Benchmark to Evaluate of AI Workload</vt:lpstr>
      <vt:lpstr>New Requirement on System for Dynamic Workload</vt:lpstr>
      <vt:lpstr>Architecture Requirements based on AI Workload</vt:lpstr>
      <vt:lpstr>New System Design based on Dynamic Workload</vt:lpstr>
      <vt:lpstr>Challenge of System Architecture and Design</vt:lpstr>
      <vt:lpstr>Lower Computation Complexity with Approximate Computing Models</vt:lpstr>
      <vt:lpstr>Architectures that support different length and data types</vt:lpstr>
      <vt:lpstr>AI Frameworks and Architecture of AI/Machine Learning</vt:lpstr>
      <vt:lpstr>运行时技术</vt:lpstr>
      <vt:lpstr>Outline</vt:lpstr>
      <vt:lpstr>PowerPoint Presentation</vt:lpstr>
      <vt:lpstr>IndyCar</vt:lpstr>
      <vt:lpstr>Timing and Score Data</vt:lpstr>
      <vt:lpstr>Dataset</vt:lpstr>
      <vt:lpstr>Telemetry Data</vt:lpstr>
      <vt:lpstr>PowerPoint Presentation</vt:lpstr>
      <vt:lpstr>Problem</vt:lpstr>
      <vt:lpstr>Tasks</vt:lpstr>
      <vt:lpstr>Preliminary Results</vt:lpstr>
      <vt:lpstr>HTM neuron model </vt:lpstr>
      <vt:lpstr>Axon, Dendrite and Synapse</vt:lpstr>
      <vt:lpstr>Hierarchical Temporal Memory(HTM)</vt:lpstr>
      <vt:lpstr>HTM</vt:lpstr>
      <vt:lpstr>Anomaly Detection Based on HTM</vt:lpstr>
      <vt:lpstr>Anomaly Detection</vt:lpstr>
      <vt:lpstr>Correlation Analysis</vt:lpstr>
      <vt:lpstr>Correlation Analysis</vt:lpstr>
      <vt:lpstr>Validation</vt:lpstr>
      <vt:lpstr>Future Work</vt:lpstr>
      <vt:lpstr>Data Analytics and Machine Learning</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人工智能技术进展讨论</dc:title>
  <dc:creator>王锐</dc:creator>
  <cp:lastModifiedBy>Geoffrey Fox</cp:lastModifiedBy>
  <cp:revision>682</cp:revision>
  <dcterms:created xsi:type="dcterms:W3CDTF">2017-09-28T07:32:01Z</dcterms:created>
  <dcterms:modified xsi:type="dcterms:W3CDTF">2018-11-16T12:32:44Z</dcterms:modified>
</cp:coreProperties>
</file>