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336" r:id="rId2"/>
    <p:sldId id="276" r:id="rId3"/>
    <p:sldId id="351" r:id="rId4"/>
    <p:sldId id="285" r:id="rId5"/>
    <p:sldId id="364" r:id="rId6"/>
    <p:sldId id="352" r:id="rId7"/>
    <p:sldId id="353" r:id="rId8"/>
    <p:sldId id="354" r:id="rId9"/>
    <p:sldId id="356" r:id="rId10"/>
    <p:sldId id="357" r:id="rId11"/>
    <p:sldId id="382" r:id="rId12"/>
    <p:sldId id="383" r:id="rId13"/>
    <p:sldId id="384" r:id="rId14"/>
    <p:sldId id="359" r:id="rId15"/>
    <p:sldId id="388" r:id="rId16"/>
    <p:sldId id="355" r:id="rId17"/>
    <p:sldId id="361" r:id="rId18"/>
    <p:sldId id="362" r:id="rId19"/>
    <p:sldId id="381" r:id="rId20"/>
    <p:sldId id="385" r:id="rId21"/>
    <p:sldId id="386" r:id="rId22"/>
    <p:sldId id="387" r:id="rId23"/>
    <p:sldId id="363" r:id="rId24"/>
    <p:sldId id="315" r:id="rId25"/>
    <p:sldId id="302" r:id="rId26"/>
    <p:sldId id="316" r:id="rId27"/>
    <p:sldId id="318" r:id="rId28"/>
    <p:sldId id="319" r:id="rId29"/>
    <p:sldId id="320" r:id="rId30"/>
    <p:sldId id="366" r:id="rId31"/>
    <p:sldId id="367" r:id="rId32"/>
    <p:sldId id="262" r:id="rId33"/>
    <p:sldId id="324" r:id="rId34"/>
    <p:sldId id="325" r:id="rId35"/>
    <p:sldId id="326" r:id="rId36"/>
    <p:sldId id="327" r:id="rId37"/>
    <p:sldId id="329" r:id="rId38"/>
    <p:sldId id="330" r:id="rId39"/>
    <p:sldId id="331" r:id="rId40"/>
    <p:sldId id="332" r:id="rId41"/>
    <p:sldId id="333" r:id="rId42"/>
    <p:sldId id="368" r:id="rId43"/>
    <p:sldId id="369" r:id="rId44"/>
    <p:sldId id="370" r:id="rId45"/>
    <p:sldId id="371" r:id="rId46"/>
    <p:sldId id="372" r:id="rId47"/>
    <p:sldId id="374" r:id="rId48"/>
    <p:sldId id="341" r:id="rId49"/>
    <p:sldId id="365" r:id="rId50"/>
    <p:sldId id="375" r:id="rId51"/>
    <p:sldId id="349" r:id="rId52"/>
    <p:sldId id="376" r:id="rId53"/>
    <p:sldId id="378" r:id="rId54"/>
    <p:sldId id="379" r:id="rId55"/>
    <p:sldId id="380" r:id="rId56"/>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ahoma" pitchFamily="34" charset="0"/>
        <a:ea typeface="+mn-ea"/>
        <a:cs typeface="+mn-cs"/>
      </a:defRPr>
    </a:lvl1pPr>
    <a:lvl2pPr marL="457200" algn="l" rtl="0" fontAlgn="base">
      <a:spcBef>
        <a:spcPct val="0"/>
      </a:spcBef>
      <a:spcAft>
        <a:spcPct val="0"/>
      </a:spcAft>
      <a:defRPr sz="1200" kern="1200">
        <a:solidFill>
          <a:schemeClr val="tx1"/>
        </a:solidFill>
        <a:latin typeface="Tahoma" pitchFamily="34" charset="0"/>
        <a:ea typeface="+mn-ea"/>
        <a:cs typeface="+mn-cs"/>
      </a:defRPr>
    </a:lvl2pPr>
    <a:lvl3pPr marL="914400" algn="l" rtl="0" fontAlgn="base">
      <a:spcBef>
        <a:spcPct val="0"/>
      </a:spcBef>
      <a:spcAft>
        <a:spcPct val="0"/>
      </a:spcAft>
      <a:defRPr sz="1200" kern="1200">
        <a:solidFill>
          <a:schemeClr val="tx1"/>
        </a:solidFill>
        <a:latin typeface="Tahoma" pitchFamily="34" charset="0"/>
        <a:ea typeface="+mn-ea"/>
        <a:cs typeface="+mn-cs"/>
      </a:defRPr>
    </a:lvl3pPr>
    <a:lvl4pPr marL="1371600" algn="l" rtl="0" fontAlgn="base">
      <a:spcBef>
        <a:spcPct val="0"/>
      </a:spcBef>
      <a:spcAft>
        <a:spcPct val="0"/>
      </a:spcAft>
      <a:defRPr sz="1200" kern="1200">
        <a:solidFill>
          <a:schemeClr val="tx1"/>
        </a:solidFill>
        <a:latin typeface="Tahoma" pitchFamily="34" charset="0"/>
        <a:ea typeface="+mn-ea"/>
        <a:cs typeface="+mn-cs"/>
      </a:defRPr>
    </a:lvl4pPr>
    <a:lvl5pPr marL="1828800" algn="l" rtl="0" fontAlgn="base">
      <a:spcBef>
        <a:spcPct val="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Tahoma" pitchFamily="34" charset="0"/>
        <a:ea typeface="+mn-ea"/>
        <a:cs typeface="+mn-cs"/>
      </a:defRPr>
    </a:lvl6pPr>
    <a:lvl7pPr marL="2743200" algn="l" defTabSz="914400" rtl="0" eaLnBrk="1" latinLnBrk="0" hangingPunct="1">
      <a:defRPr sz="1200" kern="1200">
        <a:solidFill>
          <a:schemeClr val="tx1"/>
        </a:solidFill>
        <a:latin typeface="Tahoma" pitchFamily="34" charset="0"/>
        <a:ea typeface="+mn-ea"/>
        <a:cs typeface="+mn-cs"/>
      </a:defRPr>
    </a:lvl7pPr>
    <a:lvl8pPr marL="3200400" algn="l" defTabSz="914400" rtl="0" eaLnBrk="1" latinLnBrk="0" hangingPunct="1">
      <a:defRPr sz="1200" kern="1200">
        <a:solidFill>
          <a:schemeClr val="tx1"/>
        </a:solidFill>
        <a:latin typeface="Tahoma" pitchFamily="34" charset="0"/>
        <a:ea typeface="+mn-ea"/>
        <a:cs typeface="+mn-cs"/>
      </a:defRPr>
    </a:lvl8pPr>
    <a:lvl9pPr marL="3657600" algn="l" defTabSz="914400" rtl="0" eaLnBrk="1" latinLnBrk="0" hangingPunct="1">
      <a:defRPr sz="1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33"/>
    <a:srgbClr val="33CC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29"/>
  </p:normalViewPr>
  <p:slideViewPr>
    <p:cSldViewPr>
      <p:cViewPr varScale="1">
        <p:scale>
          <a:sx n="69" d="100"/>
          <a:sy n="69"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96" b="0" i="0" u="none" strike="noStrike" baseline="0">
                <a:solidFill>
                  <a:srgbClr val="000000"/>
                </a:solidFill>
                <a:latin typeface="Arial"/>
                <a:ea typeface="Arial"/>
                <a:cs typeface="Arial"/>
              </a:defRPr>
            </a:pPr>
            <a:r>
              <a:rPr lang="en-US"/>
              <a:t>Bi-directional Throughput</a:t>
            </a:r>
          </a:p>
        </c:rich>
      </c:tx>
      <c:layout>
        <c:manualLayout>
          <c:xMode val="edge"/>
          <c:yMode val="edge"/>
          <c:x val="0.29470198675496689"/>
          <c:y val="1.9292604501607719E-2"/>
        </c:manualLayout>
      </c:layout>
      <c:overlay val="0"/>
      <c:spPr>
        <a:noFill/>
        <a:ln w="44312">
          <a:noFill/>
        </a:ln>
      </c:spPr>
    </c:title>
    <c:autoTitleDeleted val="0"/>
    <c:plotArea>
      <c:layout>
        <c:manualLayout>
          <c:layoutTarget val="inner"/>
          <c:xMode val="edge"/>
          <c:yMode val="edge"/>
          <c:x val="0.17880794701986755"/>
          <c:y val="0.16398713826366559"/>
          <c:w val="0.79139072847682124"/>
          <c:h val="0.46945337620578781"/>
        </c:manualLayout>
      </c:layout>
      <c:lineChart>
        <c:grouping val="standard"/>
        <c:varyColors val="0"/>
        <c:ser>
          <c:idx val="0"/>
          <c:order val="0"/>
          <c:tx>
            <c:strRef>
              <c:f>'Test Line Color'!$B$2</c:f>
              <c:strCache>
                <c:ptCount val="1"/>
                <c:pt idx="0">
                  <c:v>India-Sierra</c:v>
                </c:pt>
              </c:strCache>
            </c:strRef>
          </c:tx>
          <c:spPr>
            <a:ln w="22156">
              <a:solidFill>
                <a:srgbClr val="000080"/>
              </a:solidFill>
              <a:prstDash val="solid"/>
            </a:ln>
          </c:spPr>
          <c:marker>
            <c:symbol val="diamond"/>
            <c:size val="8"/>
            <c:spPr>
              <a:solidFill>
                <a:srgbClr val="000080"/>
              </a:solidFill>
              <a:ln>
                <a:solidFill>
                  <a:srgbClr val="000080"/>
                </a:solidFill>
                <a:prstDash val="solid"/>
              </a:ln>
            </c:spPr>
          </c:marker>
          <c:cat>
            <c:numRef>
              <c:f>'Test Line Color'!$A$3:$A$9</c:f>
              <c:numCache>
                <c:formatCode>General</c:formatCode>
                <c:ptCount val="7"/>
                <c:pt idx="0">
                  <c:v>1</c:v>
                </c:pt>
                <c:pt idx="1">
                  <c:v>2</c:v>
                </c:pt>
                <c:pt idx="2">
                  <c:v>4</c:v>
                </c:pt>
                <c:pt idx="3">
                  <c:v>8</c:v>
                </c:pt>
                <c:pt idx="4">
                  <c:v>16</c:v>
                </c:pt>
                <c:pt idx="5">
                  <c:v>32</c:v>
                </c:pt>
                <c:pt idx="6">
                  <c:v>64</c:v>
                </c:pt>
              </c:numCache>
            </c:numRef>
          </c:cat>
          <c:val>
            <c:numRef>
              <c:f>'Test Line Color'!$B$3:$B$9</c:f>
              <c:numCache>
                <c:formatCode>General</c:formatCode>
                <c:ptCount val="7"/>
                <c:pt idx="0">
                  <c:v>180</c:v>
                </c:pt>
                <c:pt idx="1">
                  <c:v>274</c:v>
                </c:pt>
                <c:pt idx="2">
                  <c:v>589</c:v>
                </c:pt>
                <c:pt idx="3">
                  <c:v>701</c:v>
                </c:pt>
                <c:pt idx="4">
                  <c:v>909</c:v>
                </c:pt>
                <c:pt idx="5">
                  <c:v>984</c:v>
                </c:pt>
                <c:pt idx="6">
                  <c:v>995</c:v>
                </c:pt>
              </c:numCache>
            </c:numRef>
          </c:val>
          <c:smooth val="0"/>
        </c:ser>
        <c:ser>
          <c:idx val="1"/>
          <c:order val="1"/>
          <c:tx>
            <c:strRef>
              <c:f>'Test Line Color'!$C$2</c:f>
              <c:strCache>
                <c:ptCount val="1"/>
                <c:pt idx="0">
                  <c:v>India-Hotel</c:v>
                </c:pt>
              </c:strCache>
            </c:strRef>
          </c:tx>
          <c:spPr>
            <a:ln w="22156">
              <a:solidFill>
                <a:srgbClr val="FF00FF"/>
              </a:solidFill>
              <a:prstDash val="solid"/>
            </a:ln>
          </c:spPr>
          <c:marker>
            <c:symbol val="square"/>
            <c:size val="8"/>
            <c:spPr>
              <a:solidFill>
                <a:srgbClr val="FF00FF"/>
              </a:solidFill>
              <a:ln>
                <a:solidFill>
                  <a:srgbClr val="FF00FF"/>
                </a:solidFill>
                <a:prstDash val="solid"/>
              </a:ln>
            </c:spPr>
          </c:marker>
          <c:cat>
            <c:numRef>
              <c:f>'Test Line Color'!$A$3:$A$9</c:f>
              <c:numCache>
                <c:formatCode>General</c:formatCode>
                <c:ptCount val="7"/>
                <c:pt idx="0">
                  <c:v>1</c:v>
                </c:pt>
                <c:pt idx="1">
                  <c:v>2</c:v>
                </c:pt>
                <c:pt idx="2">
                  <c:v>4</c:v>
                </c:pt>
                <c:pt idx="3">
                  <c:v>8</c:v>
                </c:pt>
                <c:pt idx="4">
                  <c:v>16</c:v>
                </c:pt>
                <c:pt idx="5">
                  <c:v>32</c:v>
                </c:pt>
                <c:pt idx="6">
                  <c:v>64</c:v>
                </c:pt>
              </c:numCache>
            </c:numRef>
          </c:cat>
          <c:val>
            <c:numRef>
              <c:f>'Test Line Color'!$C$3:$C$9</c:f>
              <c:numCache>
                <c:formatCode>General</c:formatCode>
                <c:ptCount val="7"/>
                <c:pt idx="0">
                  <c:v>970</c:v>
                </c:pt>
                <c:pt idx="1">
                  <c:v>983</c:v>
                </c:pt>
                <c:pt idx="2">
                  <c:v>1028</c:v>
                </c:pt>
                <c:pt idx="3">
                  <c:v>1084</c:v>
                </c:pt>
                <c:pt idx="4">
                  <c:v>1181</c:v>
                </c:pt>
                <c:pt idx="5">
                  <c:v>1315</c:v>
                </c:pt>
                <c:pt idx="6">
                  <c:v>1434</c:v>
                </c:pt>
              </c:numCache>
            </c:numRef>
          </c:val>
          <c:smooth val="0"/>
        </c:ser>
        <c:ser>
          <c:idx val="2"/>
          <c:order val="2"/>
          <c:tx>
            <c:strRef>
              <c:f>'Test Line Color'!$D$2</c:f>
              <c:strCache>
                <c:ptCount val="1"/>
                <c:pt idx="0">
                  <c:v>India-Foxtrot</c:v>
                </c:pt>
              </c:strCache>
            </c:strRef>
          </c:tx>
          <c:spPr>
            <a:ln w="22156">
              <a:solidFill>
                <a:srgbClr val="000000"/>
              </a:solidFill>
              <a:prstDash val="solid"/>
            </a:ln>
          </c:spPr>
          <c:marker>
            <c:symbol val="triangle"/>
            <c:size val="8"/>
            <c:spPr>
              <a:solidFill>
                <a:srgbClr val="000000"/>
              </a:solidFill>
              <a:ln>
                <a:solidFill>
                  <a:srgbClr val="000000"/>
                </a:solidFill>
                <a:prstDash val="solid"/>
              </a:ln>
            </c:spPr>
          </c:marker>
          <c:cat>
            <c:numRef>
              <c:f>'Test Line Color'!$A$3:$A$9</c:f>
              <c:numCache>
                <c:formatCode>General</c:formatCode>
                <c:ptCount val="7"/>
                <c:pt idx="0">
                  <c:v>1</c:v>
                </c:pt>
                <c:pt idx="1">
                  <c:v>2</c:v>
                </c:pt>
                <c:pt idx="2">
                  <c:v>4</c:v>
                </c:pt>
                <c:pt idx="3">
                  <c:v>8</c:v>
                </c:pt>
                <c:pt idx="4">
                  <c:v>16</c:v>
                </c:pt>
                <c:pt idx="5">
                  <c:v>32</c:v>
                </c:pt>
                <c:pt idx="6">
                  <c:v>64</c:v>
                </c:pt>
              </c:numCache>
            </c:numRef>
          </c:cat>
          <c:val>
            <c:numRef>
              <c:f>'Test Line Color'!$D$3:$D$9</c:f>
              <c:numCache>
                <c:formatCode>General</c:formatCode>
                <c:ptCount val="7"/>
                <c:pt idx="0">
                  <c:v>403</c:v>
                </c:pt>
                <c:pt idx="1">
                  <c:v>735</c:v>
                </c:pt>
                <c:pt idx="2">
                  <c:v>924</c:v>
                </c:pt>
                <c:pt idx="3">
                  <c:v>946</c:v>
                </c:pt>
                <c:pt idx="4">
                  <c:v>958</c:v>
                </c:pt>
                <c:pt idx="5">
                  <c:v>972</c:v>
                </c:pt>
                <c:pt idx="6">
                  <c:v>1001</c:v>
                </c:pt>
              </c:numCache>
            </c:numRef>
          </c:val>
          <c:smooth val="0"/>
        </c:ser>
        <c:ser>
          <c:idx val="3"/>
          <c:order val="3"/>
          <c:tx>
            <c:strRef>
              <c:f>'Test Line Color'!$E$2</c:f>
              <c:strCache>
                <c:ptCount val="1"/>
                <c:pt idx="0">
                  <c:v>Sierra-Hotel</c:v>
                </c:pt>
              </c:strCache>
            </c:strRef>
          </c:tx>
          <c:spPr>
            <a:ln w="22156">
              <a:solidFill>
                <a:srgbClr val="003366"/>
              </a:solidFill>
              <a:prstDash val="solid"/>
            </a:ln>
          </c:spPr>
          <c:marker>
            <c:symbol val="x"/>
            <c:size val="8"/>
            <c:spPr>
              <a:noFill/>
              <a:ln>
                <a:solidFill>
                  <a:srgbClr val="003366"/>
                </a:solidFill>
                <a:prstDash val="solid"/>
              </a:ln>
            </c:spPr>
          </c:marker>
          <c:cat>
            <c:numRef>
              <c:f>'Test Line Color'!$A$3:$A$9</c:f>
              <c:numCache>
                <c:formatCode>General</c:formatCode>
                <c:ptCount val="7"/>
                <c:pt idx="0">
                  <c:v>1</c:v>
                </c:pt>
                <c:pt idx="1">
                  <c:v>2</c:v>
                </c:pt>
                <c:pt idx="2">
                  <c:v>4</c:v>
                </c:pt>
                <c:pt idx="3">
                  <c:v>8</c:v>
                </c:pt>
                <c:pt idx="4">
                  <c:v>16</c:v>
                </c:pt>
                <c:pt idx="5">
                  <c:v>32</c:v>
                </c:pt>
                <c:pt idx="6">
                  <c:v>64</c:v>
                </c:pt>
              </c:numCache>
            </c:numRef>
          </c:cat>
          <c:val>
            <c:numRef>
              <c:f>'Test Line Color'!$E$3:$E$9</c:f>
              <c:numCache>
                <c:formatCode>General</c:formatCode>
                <c:ptCount val="7"/>
                <c:pt idx="0">
                  <c:v>249</c:v>
                </c:pt>
                <c:pt idx="1">
                  <c:v>406</c:v>
                </c:pt>
                <c:pt idx="2">
                  <c:v>834</c:v>
                </c:pt>
                <c:pt idx="3">
                  <c:v>916</c:v>
                </c:pt>
                <c:pt idx="4">
                  <c:v>907</c:v>
                </c:pt>
                <c:pt idx="5">
                  <c:v>991</c:v>
                </c:pt>
                <c:pt idx="6">
                  <c:v>1066</c:v>
                </c:pt>
              </c:numCache>
            </c:numRef>
          </c:val>
          <c:smooth val="0"/>
        </c:ser>
        <c:ser>
          <c:idx val="4"/>
          <c:order val="4"/>
          <c:tx>
            <c:strRef>
              <c:f>'Test Line Color'!$F$2</c:f>
              <c:strCache>
                <c:ptCount val="1"/>
                <c:pt idx="0">
                  <c:v>Sierra-Foxtrot</c:v>
                </c:pt>
              </c:strCache>
            </c:strRef>
          </c:tx>
          <c:spPr>
            <a:ln w="22156">
              <a:solidFill>
                <a:srgbClr val="800080"/>
              </a:solidFill>
              <a:prstDash val="solid"/>
            </a:ln>
          </c:spPr>
          <c:marker>
            <c:symbol val="star"/>
            <c:size val="8"/>
            <c:spPr>
              <a:noFill/>
              <a:ln>
                <a:solidFill>
                  <a:srgbClr val="800080"/>
                </a:solidFill>
                <a:prstDash val="solid"/>
              </a:ln>
            </c:spPr>
          </c:marker>
          <c:cat>
            <c:numRef>
              <c:f>'Test Line Color'!$A$3:$A$9</c:f>
              <c:numCache>
                <c:formatCode>General</c:formatCode>
                <c:ptCount val="7"/>
                <c:pt idx="0">
                  <c:v>1</c:v>
                </c:pt>
                <c:pt idx="1">
                  <c:v>2</c:v>
                </c:pt>
                <c:pt idx="2">
                  <c:v>4</c:v>
                </c:pt>
                <c:pt idx="3">
                  <c:v>8</c:v>
                </c:pt>
                <c:pt idx="4">
                  <c:v>16</c:v>
                </c:pt>
                <c:pt idx="5">
                  <c:v>32</c:v>
                </c:pt>
                <c:pt idx="6">
                  <c:v>64</c:v>
                </c:pt>
              </c:numCache>
            </c:numRef>
          </c:cat>
          <c:val>
            <c:numRef>
              <c:f>'Test Line Color'!$F$3:$F$9</c:f>
              <c:numCache>
                <c:formatCode>General</c:formatCode>
                <c:ptCount val="7"/>
                <c:pt idx="0">
                  <c:v>178</c:v>
                </c:pt>
                <c:pt idx="1">
                  <c:v>281</c:v>
                </c:pt>
                <c:pt idx="2">
                  <c:v>592</c:v>
                </c:pt>
                <c:pt idx="3">
                  <c:v>728</c:v>
                </c:pt>
                <c:pt idx="4">
                  <c:v>819</c:v>
                </c:pt>
                <c:pt idx="5">
                  <c:v>904</c:v>
                </c:pt>
                <c:pt idx="6">
                  <c:v>907</c:v>
                </c:pt>
              </c:numCache>
            </c:numRef>
          </c:val>
          <c:smooth val="0"/>
        </c:ser>
        <c:ser>
          <c:idx val="5"/>
          <c:order val="5"/>
          <c:tx>
            <c:strRef>
              <c:f>'Test Line Color'!$G$2</c:f>
              <c:strCache>
                <c:ptCount val="1"/>
                <c:pt idx="0">
                  <c:v>Hotel-Foxtrot</c:v>
                </c:pt>
              </c:strCache>
            </c:strRef>
          </c:tx>
          <c:spPr>
            <a:ln w="22156">
              <a:solidFill>
                <a:srgbClr val="800000"/>
              </a:solidFill>
              <a:prstDash val="solid"/>
            </a:ln>
          </c:spPr>
          <c:marker>
            <c:symbol val="circle"/>
            <c:size val="8"/>
            <c:spPr>
              <a:solidFill>
                <a:srgbClr val="800000"/>
              </a:solidFill>
              <a:ln>
                <a:solidFill>
                  <a:srgbClr val="800000"/>
                </a:solidFill>
                <a:prstDash val="solid"/>
              </a:ln>
            </c:spPr>
          </c:marker>
          <c:cat>
            <c:numRef>
              <c:f>'Test Line Color'!$A$3:$A$9</c:f>
              <c:numCache>
                <c:formatCode>General</c:formatCode>
                <c:ptCount val="7"/>
                <c:pt idx="0">
                  <c:v>1</c:v>
                </c:pt>
                <c:pt idx="1">
                  <c:v>2</c:v>
                </c:pt>
                <c:pt idx="2">
                  <c:v>4</c:v>
                </c:pt>
                <c:pt idx="3">
                  <c:v>8</c:v>
                </c:pt>
                <c:pt idx="4">
                  <c:v>16</c:v>
                </c:pt>
                <c:pt idx="5">
                  <c:v>32</c:v>
                </c:pt>
                <c:pt idx="6">
                  <c:v>64</c:v>
                </c:pt>
              </c:numCache>
            </c:numRef>
          </c:cat>
          <c:val>
            <c:numRef>
              <c:f>'Test Line Color'!$G$3:$G$9</c:f>
              <c:numCache>
                <c:formatCode>General</c:formatCode>
                <c:ptCount val="7"/>
                <c:pt idx="0">
                  <c:v>161</c:v>
                </c:pt>
                <c:pt idx="1">
                  <c:v>310</c:v>
                </c:pt>
                <c:pt idx="2">
                  <c:v>710</c:v>
                </c:pt>
                <c:pt idx="3">
                  <c:v>929</c:v>
                </c:pt>
                <c:pt idx="4">
                  <c:v>989</c:v>
                </c:pt>
                <c:pt idx="5">
                  <c:v>1086</c:v>
                </c:pt>
                <c:pt idx="6">
                  <c:v>1115</c:v>
                </c:pt>
              </c:numCache>
            </c:numRef>
          </c:val>
          <c:smooth val="0"/>
        </c:ser>
        <c:dLbls>
          <c:showLegendKey val="0"/>
          <c:showVal val="0"/>
          <c:showCatName val="0"/>
          <c:showSerName val="0"/>
          <c:showPercent val="0"/>
          <c:showBubbleSize val="0"/>
        </c:dLbls>
        <c:marker val="1"/>
        <c:smooth val="0"/>
        <c:axId val="141495296"/>
        <c:axId val="141514240"/>
      </c:lineChart>
      <c:catAx>
        <c:axId val="141495296"/>
        <c:scaling>
          <c:orientation val="minMax"/>
        </c:scaling>
        <c:delete val="0"/>
        <c:axPos val="b"/>
        <c:title>
          <c:tx>
            <c:rich>
              <a:bodyPr/>
              <a:lstStyle/>
              <a:p>
                <a:pPr>
                  <a:defRPr sz="1396" b="0" i="0" u="none" strike="noStrike" baseline="0">
                    <a:solidFill>
                      <a:srgbClr val="000000"/>
                    </a:solidFill>
                    <a:latin typeface="Arial"/>
                    <a:ea typeface="Arial"/>
                    <a:cs typeface="Arial"/>
                  </a:defRPr>
                </a:pPr>
                <a:r>
                  <a:rPr lang="en-US"/>
                  <a:t>Number of connections</a:t>
                </a:r>
              </a:p>
            </c:rich>
          </c:tx>
          <c:layout>
            <c:manualLayout>
              <c:xMode val="edge"/>
              <c:yMode val="edge"/>
              <c:x val="0.37748344370860926"/>
              <c:y val="0.6913183279742765"/>
            </c:manualLayout>
          </c:layout>
          <c:overlay val="0"/>
          <c:spPr>
            <a:noFill/>
            <a:ln w="44312">
              <a:noFill/>
            </a:ln>
          </c:spPr>
        </c:title>
        <c:numFmt formatCode="General" sourceLinked="1"/>
        <c:majorTickMark val="out"/>
        <c:minorTickMark val="none"/>
        <c:tickLblPos val="nextTo"/>
        <c:spPr>
          <a:ln w="5539">
            <a:solidFill>
              <a:srgbClr val="000000"/>
            </a:solidFill>
            <a:prstDash val="solid"/>
          </a:ln>
        </c:spPr>
        <c:txPr>
          <a:bodyPr rot="0" vert="horz"/>
          <a:lstStyle/>
          <a:p>
            <a:pPr>
              <a:defRPr sz="872" b="0" i="0" u="none" strike="noStrike" baseline="0">
                <a:solidFill>
                  <a:srgbClr val="000000"/>
                </a:solidFill>
                <a:latin typeface="Arial"/>
                <a:ea typeface="Arial"/>
                <a:cs typeface="Arial"/>
              </a:defRPr>
            </a:pPr>
            <a:endParaRPr lang="en-US"/>
          </a:p>
        </c:txPr>
        <c:crossAx val="141514240"/>
        <c:crosses val="autoZero"/>
        <c:auto val="1"/>
        <c:lblAlgn val="ctr"/>
        <c:lblOffset val="100"/>
        <c:tickLblSkip val="1"/>
        <c:tickMarkSkip val="1"/>
        <c:noMultiLvlLbl val="0"/>
      </c:catAx>
      <c:valAx>
        <c:axId val="141514240"/>
        <c:scaling>
          <c:orientation val="minMax"/>
        </c:scaling>
        <c:delete val="0"/>
        <c:axPos val="l"/>
        <c:majorGridlines>
          <c:spPr>
            <a:ln w="5539">
              <a:solidFill>
                <a:srgbClr val="000000"/>
              </a:solidFill>
              <a:prstDash val="solid"/>
            </a:ln>
          </c:spPr>
        </c:majorGridlines>
        <c:title>
          <c:tx>
            <c:rich>
              <a:bodyPr/>
              <a:lstStyle/>
              <a:p>
                <a:pPr>
                  <a:defRPr sz="1396" b="0" i="0" u="none" strike="noStrike" baseline="0">
                    <a:solidFill>
                      <a:srgbClr val="000000"/>
                    </a:solidFill>
                    <a:latin typeface="Arial"/>
                    <a:ea typeface="Arial"/>
                    <a:cs typeface="Arial"/>
                  </a:defRPr>
                </a:pPr>
                <a:r>
                  <a:rPr lang="en-US"/>
                  <a:t>Throughput (Mbps)</a:t>
                </a:r>
              </a:p>
            </c:rich>
          </c:tx>
          <c:layout>
            <c:manualLayout>
              <c:xMode val="edge"/>
              <c:yMode val="edge"/>
              <c:x val="3.6423841059602648E-2"/>
              <c:y val="0.24115755627009647"/>
            </c:manualLayout>
          </c:layout>
          <c:overlay val="0"/>
          <c:spPr>
            <a:noFill/>
            <a:ln w="44312">
              <a:noFill/>
            </a:ln>
          </c:spPr>
        </c:title>
        <c:numFmt formatCode="General" sourceLinked="1"/>
        <c:majorTickMark val="out"/>
        <c:minorTickMark val="none"/>
        <c:tickLblPos val="nextTo"/>
        <c:spPr>
          <a:ln w="5539">
            <a:solidFill>
              <a:srgbClr val="000000"/>
            </a:solidFill>
            <a:prstDash val="solid"/>
          </a:ln>
        </c:spPr>
        <c:txPr>
          <a:bodyPr rot="0" vert="horz"/>
          <a:lstStyle/>
          <a:p>
            <a:pPr>
              <a:defRPr sz="872" b="0" i="0" u="none" strike="noStrike" baseline="0">
                <a:solidFill>
                  <a:srgbClr val="000000"/>
                </a:solidFill>
                <a:latin typeface="Arial"/>
                <a:ea typeface="Arial"/>
                <a:cs typeface="Arial"/>
              </a:defRPr>
            </a:pPr>
            <a:endParaRPr lang="en-US"/>
          </a:p>
        </c:txPr>
        <c:crossAx val="141495296"/>
        <c:crosses val="autoZero"/>
        <c:crossBetween val="between"/>
      </c:valAx>
      <c:spPr>
        <a:solidFill>
          <a:srgbClr val="C0C0C0"/>
        </a:solidFill>
        <a:ln w="22156">
          <a:solidFill>
            <a:srgbClr val="808080"/>
          </a:solidFill>
          <a:prstDash val="solid"/>
        </a:ln>
      </c:spPr>
    </c:plotArea>
    <c:legend>
      <c:legendPos val="b"/>
      <c:layout>
        <c:manualLayout>
          <c:xMode val="edge"/>
          <c:yMode val="edge"/>
          <c:x val="0.22847682119205298"/>
          <c:y val="0.797427652733119"/>
          <c:w val="0.68211920529801329"/>
          <c:h val="0.19292604501607716"/>
        </c:manualLayout>
      </c:layout>
      <c:overlay val="0"/>
      <c:spPr>
        <a:solidFill>
          <a:srgbClr val="FFFFFF"/>
        </a:solidFill>
        <a:ln w="5539">
          <a:solidFill>
            <a:srgbClr val="000000"/>
          </a:solidFill>
          <a:prstDash val="solid"/>
        </a:ln>
      </c:spPr>
      <c:txPr>
        <a:bodyPr/>
        <a:lstStyle/>
        <a:p>
          <a:pPr>
            <a:defRPr sz="1282"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5539">
      <a:solidFill>
        <a:srgbClr val="000000"/>
      </a:solidFill>
      <a:prstDash val="solid"/>
    </a:ln>
  </c:spPr>
  <c:txPr>
    <a:bodyPr/>
    <a:lstStyle/>
    <a:p>
      <a:pPr>
        <a:defRPr sz="872"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26" b="1" i="0" u="none" strike="noStrike" baseline="0">
                <a:solidFill>
                  <a:srgbClr val="000000"/>
                </a:solidFill>
                <a:latin typeface="Arial"/>
                <a:ea typeface="Arial"/>
                <a:cs typeface="Arial"/>
              </a:defRPr>
            </a:pPr>
            <a:r>
              <a:rPr lang="en-US"/>
              <a:t>Round-trip Latency between Clusters</a:t>
            </a:r>
          </a:p>
        </c:rich>
      </c:tx>
      <c:layout>
        <c:manualLayout>
          <c:xMode val="edge"/>
          <c:yMode val="edge"/>
          <c:x val="0.18465909090909091"/>
          <c:y val="2.2026431718061675E-2"/>
        </c:manualLayout>
      </c:layout>
      <c:overlay val="0"/>
      <c:spPr>
        <a:noFill/>
        <a:ln w="36542">
          <a:noFill/>
        </a:ln>
      </c:spPr>
    </c:title>
    <c:autoTitleDeleted val="0"/>
    <c:plotArea>
      <c:layout>
        <c:manualLayout>
          <c:layoutTarget val="inner"/>
          <c:xMode val="edge"/>
          <c:yMode val="edge"/>
          <c:x val="0.27840909090909088"/>
          <c:y val="0.36123348017621143"/>
          <c:w val="0.64488636363636365"/>
          <c:h val="0.31718061674008813"/>
        </c:manualLayout>
      </c:layout>
      <c:scatterChart>
        <c:scatterStyle val="lineMarker"/>
        <c:varyColors val="0"/>
        <c:ser>
          <c:idx val="0"/>
          <c:order val="0"/>
          <c:spPr>
            <a:ln w="41110">
              <a:noFill/>
            </a:ln>
          </c:spPr>
          <c:marker>
            <c:symbol val="diamond"/>
            <c:size val="7"/>
            <c:spPr>
              <a:solidFill>
                <a:srgbClr val="000080"/>
              </a:solidFill>
              <a:ln>
                <a:solidFill>
                  <a:srgbClr val="000080"/>
                </a:solidFill>
                <a:prstDash val="solid"/>
              </a:ln>
            </c:spPr>
          </c:marker>
          <c:xVal>
            <c:numRef>
              <c:f>Sheet1!$C$5:$C$10</c:f>
              <c:numCache>
                <c:formatCode>General</c:formatCode>
                <c:ptCount val="6"/>
                <c:pt idx="0">
                  <c:v>158</c:v>
                </c:pt>
                <c:pt idx="1">
                  <c:v>734</c:v>
                </c:pt>
                <c:pt idx="2">
                  <c:v>890</c:v>
                </c:pt>
                <c:pt idx="3">
                  <c:v>1731</c:v>
                </c:pt>
                <c:pt idx="4">
                  <c:v>1784</c:v>
                </c:pt>
                <c:pt idx="5">
                  <c:v>2065</c:v>
                </c:pt>
              </c:numCache>
            </c:numRef>
          </c:xVal>
          <c:yVal>
            <c:numRef>
              <c:f>Sheet1!$D$5:$D$10</c:f>
              <c:numCache>
                <c:formatCode>General</c:formatCode>
                <c:ptCount val="6"/>
                <c:pt idx="0">
                  <c:v>18.27</c:v>
                </c:pt>
                <c:pt idx="1">
                  <c:v>52.33</c:v>
                </c:pt>
                <c:pt idx="2">
                  <c:v>51.99</c:v>
                </c:pt>
                <c:pt idx="3">
                  <c:v>93.33</c:v>
                </c:pt>
                <c:pt idx="4">
                  <c:v>89.64</c:v>
                </c:pt>
                <c:pt idx="5">
                  <c:v>133.37</c:v>
                </c:pt>
              </c:numCache>
            </c:numRef>
          </c:yVal>
          <c:smooth val="0"/>
        </c:ser>
        <c:dLbls>
          <c:showLegendKey val="0"/>
          <c:showVal val="0"/>
          <c:showCatName val="0"/>
          <c:showSerName val="0"/>
          <c:showPercent val="0"/>
          <c:showBubbleSize val="0"/>
        </c:dLbls>
        <c:axId val="4728320"/>
        <c:axId val="4734976"/>
      </c:scatterChart>
      <c:valAx>
        <c:axId val="4728320"/>
        <c:scaling>
          <c:orientation val="minMax"/>
        </c:scaling>
        <c:delete val="0"/>
        <c:axPos val="b"/>
        <c:title>
          <c:tx>
            <c:rich>
              <a:bodyPr/>
              <a:lstStyle/>
              <a:p>
                <a:pPr>
                  <a:defRPr sz="1583" b="1" i="0" u="none" strike="noStrike" baseline="0">
                    <a:solidFill>
                      <a:srgbClr val="000000"/>
                    </a:solidFill>
                    <a:latin typeface="Arial"/>
                    <a:ea typeface="Arial"/>
                    <a:cs typeface="Arial"/>
                  </a:defRPr>
                </a:pPr>
                <a:r>
                  <a:rPr lang="en-US"/>
                  <a:t>Miles</a:t>
                </a:r>
              </a:p>
            </c:rich>
          </c:tx>
          <c:layout>
            <c:manualLayout>
              <c:xMode val="edge"/>
              <c:yMode val="edge"/>
              <c:x val="0.53693181818181823"/>
              <c:y val="0.82819383259911894"/>
            </c:manualLayout>
          </c:layout>
          <c:overlay val="0"/>
          <c:spPr>
            <a:noFill/>
            <a:ln w="36542">
              <a:noFill/>
            </a:ln>
          </c:spPr>
        </c:title>
        <c:numFmt formatCode="General" sourceLinked="1"/>
        <c:majorTickMark val="out"/>
        <c:minorTickMark val="none"/>
        <c:tickLblPos val="nextTo"/>
        <c:spPr>
          <a:ln w="4568">
            <a:solidFill>
              <a:srgbClr val="000000"/>
            </a:solidFill>
            <a:prstDash val="solid"/>
          </a:ln>
        </c:spPr>
        <c:txPr>
          <a:bodyPr rot="0" vert="horz"/>
          <a:lstStyle/>
          <a:p>
            <a:pPr>
              <a:defRPr sz="1583" b="0" i="0" u="none" strike="noStrike" baseline="0">
                <a:solidFill>
                  <a:srgbClr val="000000"/>
                </a:solidFill>
                <a:latin typeface="Arial"/>
                <a:ea typeface="Arial"/>
                <a:cs typeface="Arial"/>
              </a:defRPr>
            </a:pPr>
            <a:endParaRPr lang="en-US"/>
          </a:p>
        </c:txPr>
        <c:crossAx val="4734976"/>
        <c:crosses val="autoZero"/>
        <c:crossBetween val="midCat"/>
      </c:valAx>
      <c:valAx>
        <c:axId val="4734976"/>
        <c:scaling>
          <c:orientation val="minMax"/>
        </c:scaling>
        <c:delete val="0"/>
        <c:axPos val="l"/>
        <c:majorGridlines>
          <c:spPr>
            <a:ln w="4568">
              <a:solidFill>
                <a:srgbClr val="000000"/>
              </a:solidFill>
              <a:prstDash val="solid"/>
            </a:ln>
          </c:spPr>
        </c:majorGridlines>
        <c:title>
          <c:tx>
            <c:rich>
              <a:bodyPr/>
              <a:lstStyle/>
              <a:p>
                <a:pPr>
                  <a:defRPr sz="1583" b="1" i="0" u="none" strike="noStrike" baseline="0">
                    <a:solidFill>
                      <a:srgbClr val="000000"/>
                    </a:solidFill>
                    <a:latin typeface="Arial"/>
                    <a:ea typeface="Arial"/>
                    <a:cs typeface="Arial"/>
                  </a:defRPr>
                </a:pPr>
                <a:r>
                  <a:rPr lang="en-US"/>
                  <a:t>RTT (milli-seconds)</a:t>
                </a:r>
              </a:p>
            </c:rich>
          </c:tx>
          <c:layout>
            <c:manualLayout>
              <c:xMode val="edge"/>
              <c:yMode val="edge"/>
              <c:x val="3.125E-2"/>
              <c:y val="0.34801762114537443"/>
            </c:manualLayout>
          </c:layout>
          <c:overlay val="0"/>
          <c:spPr>
            <a:noFill/>
            <a:ln w="36542">
              <a:noFill/>
            </a:ln>
          </c:spPr>
        </c:title>
        <c:numFmt formatCode="General" sourceLinked="1"/>
        <c:majorTickMark val="out"/>
        <c:minorTickMark val="none"/>
        <c:tickLblPos val="nextTo"/>
        <c:spPr>
          <a:ln w="4568">
            <a:solidFill>
              <a:srgbClr val="000000"/>
            </a:solidFill>
            <a:prstDash val="solid"/>
          </a:ln>
        </c:spPr>
        <c:txPr>
          <a:bodyPr rot="0" vert="horz"/>
          <a:lstStyle/>
          <a:p>
            <a:pPr>
              <a:defRPr sz="1583" b="0" i="0" u="none" strike="noStrike" baseline="0">
                <a:solidFill>
                  <a:srgbClr val="000000"/>
                </a:solidFill>
                <a:latin typeface="Arial"/>
                <a:ea typeface="Arial"/>
                <a:cs typeface="Arial"/>
              </a:defRPr>
            </a:pPr>
            <a:endParaRPr lang="en-US"/>
          </a:p>
        </c:txPr>
        <c:crossAx val="4728320"/>
        <c:crosses val="autoZero"/>
        <c:crossBetween val="midCat"/>
      </c:valAx>
      <c:spPr>
        <a:solidFill>
          <a:srgbClr val="C0C0C0"/>
        </a:solidFill>
        <a:ln w="18271">
          <a:solidFill>
            <a:srgbClr val="808080"/>
          </a:solidFill>
          <a:prstDash val="solid"/>
        </a:ln>
      </c:spPr>
    </c:plotArea>
    <c:plotVisOnly val="1"/>
    <c:dispBlanksAs val="gap"/>
    <c:showDLblsOverMax val="0"/>
  </c:chart>
  <c:spPr>
    <a:solidFill>
      <a:srgbClr val="FFFFFF"/>
    </a:solidFill>
    <a:ln w="4568">
      <a:solidFill>
        <a:srgbClr val="000000"/>
      </a:solidFill>
      <a:prstDash val="solid"/>
    </a:ln>
  </c:spPr>
  <c:txPr>
    <a:bodyPr/>
    <a:lstStyle/>
    <a:p>
      <a:pPr>
        <a:defRPr sz="1583"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81" b="0" i="0" u="none" strike="noStrike" baseline="0">
                <a:solidFill>
                  <a:srgbClr val="000000"/>
                </a:solidFill>
                <a:latin typeface="Arial"/>
                <a:ea typeface="Arial"/>
                <a:cs typeface="Arial"/>
              </a:defRPr>
            </a:pPr>
            <a:r>
              <a:rPr lang="en-US"/>
              <a:t>India-Hotel Ping Round Trip Time</a:t>
            </a:r>
          </a:p>
        </c:rich>
      </c:tx>
      <c:layout>
        <c:manualLayout>
          <c:xMode val="edge"/>
          <c:yMode val="edge"/>
          <c:x val="0.32119205298013243"/>
          <c:y val="2.1052631578947368E-2"/>
        </c:manualLayout>
      </c:layout>
      <c:overlay val="0"/>
      <c:spPr>
        <a:noFill/>
        <a:ln w="63796">
          <a:noFill/>
        </a:ln>
      </c:spPr>
    </c:title>
    <c:autoTitleDeleted val="0"/>
    <c:plotArea>
      <c:layout>
        <c:manualLayout>
          <c:layoutTarget val="inner"/>
          <c:xMode val="edge"/>
          <c:yMode val="edge"/>
          <c:x val="0.15231788079470199"/>
          <c:y val="0.21578947368421053"/>
          <c:w val="0.79470198675496684"/>
          <c:h val="0.44736842105263158"/>
        </c:manualLayout>
      </c:layout>
      <c:scatterChart>
        <c:scatterStyle val="lineMarker"/>
        <c:varyColors val="0"/>
        <c:ser>
          <c:idx val="0"/>
          <c:order val="0"/>
          <c:tx>
            <c:strRef>
              <c:f>'India-Hotel'!$C$10</c:f>
              <c:strCache>
                <c:ptCount val="1"/>
                <c:pt idx="0">
                  <c:v>Unloaded RTT</c:v>
                </c:pt>
              </c:strCache>
            </c:strRef>
          </c:tx>
          <c:spPr>
            <a:ln w="71771">
              <a:noFill/>
            </a:ln>
          </c:spPr>
          <c:marker>
            <c:symbol val="diamond"/>
            <c:size val="12"/>
            <c:spPr>
              <a:solidFill>
                <a:srgbClr val="000080"/>
              </a:solidFill>
              <a:ln>
                <a:solidFill>
                  <a:srgbClr val="000080"/>
                </a:solidFill>
                <a:prstDash val="solid"/>
              </a:ln>
            </c:spPr>
          </c:marker>
          <c:xVal>
            <c:numRef>
              <c:f>'India-Hotel'!$B$11:$B$309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numCache>
            </c:numRef>
          </c:xVal>
          <c:yVal>
            <c:numRef>
              <c:f>'India-Hotel'!$C$11:$C$309</c:f>
              <c:numCache>
                <c:formatCode>General</c:formatCode>
                <c:ptCount val="299"/>
                <c:pt idx="0">
                  <c:v>6.45</c:v>
                </c:pt>
                <c:pt idx="1">
                  <c:v>6.39</c:v>
                </c:pt>
                <c:pt idx="2">
                  <c:v>6.37</c:v>
                </c:pt>
                <c:pt idx="3">
                  <c:v>6.36</c:v>
                </c:pt>
                <c:pt idx="4">
                  <c:v>6.39</c:v>
                </c:pt>
                <c:pt idx="5">
                  <c:v>6.36</c:v>
                </c:pt>
                <c:pt idx="6">
                  <c:v>6.38</c:v>
                </c:pt>
                <c:pt idx="7">
                  <c:v>6.37</c:v>
                </c:pt>
                <c:pt idx="8">
                  <c:v>6.36</c:v>
                </c:pt>
                <c:pt idx="9">
                  <c:v>6.37</c:v>
                </c:pt>
                <c:pt idx="10">
                  <c:v>6.36</c:v>
                </c:pt>
                <c:pt idx="11">
                  <c:v>6.36</c:v>
                </c:pt>
                <c:pt idx="12">
                  <c:v>6.37</c:v>
                </c:pt>
                <c:pt idx="13">
                  <c:v>6.38</c:v>
                </c:pt>
                <c:pt idx="14">
                  <c:v>6.43</c:v>
                </c:pt>
                <c:pt idx="15">
                  <c:v>6.38</c:v>
                </c:pt>
                <c:pt idx="16">
                  <c:v>6.37</c:v>
                </c:pt>
                <c:pt idx="17">
                  <c:v>6.39</c:v>
                </c:pt>
                <c:pt idx="18">
                  <c:v>6.39</c:v>
                </c:pt>
                <c:pt idx="19">
                  <c:v>6.4</c:v>
                </c:pt>
                <c:pt idx="20">
                  <c:v>6.38</c:v>
                </c:pt>
                <c:pt idx="21">
                  <c:v>6.36</c:v>
                </c:pt>
                <c:pt idx="22">
                  <c:v>6.37</c:v>
                </c:pt>
                <c:pt idx="23">
                  <c:v>6.37</c:v>
                </c:pt>
                <c:pt idx="24">
                  <c:v>6.39</c:v>
                </c:pt>
                <c:pt idx="25">
                  <c:v>6.38</c:v>
                </c:pt>
                <c:pt idx="26">
                  <c:v>6.38</c:v>
                </c:pt>
                <c:pt idx="27">
                  <c:v>6.38</c:v>
                </c:pt>
                <c:pt idx="28">
                  <c:v>6.38</c:v>
                </c:pt>
                <c:pt idx="29">
                  <c:v>6.39</c:v>
                </c:pt>
                <c:pt idx="30">
                  <c:v>6.4</c:v>
                </c:pt>
                <c:pt idx="31">
                  <c:v>6.37</c:v>
                </c:pt>
                <c:pt idx="32">
                  <c:v>6.38</c:v>
                </c:pt>
                <c:pt idx="33">
                  <c:v>6.37</c:v>
                </c:pt>
                <c:pt idx="34">
                  <c:v>6.4</c:v>
                </c:pt>
                <c:pt idx="35">
                  <c:v>6.37</c:v>
                </c:pt>
                <c:pt idx="36">
                  <c:v>6.36</c:v>
                </c:pt>
                <c:pt idx="37">
                  <c:v>6.38</c:v>
                </c:pt>
                <c:pt idx="38">
                  <c:v>6.36</c:v>
                </c:pt>
                <c:pt idx="39">
                  <c:v>6.37</c:v>
                </c:pt>
                <c:pt idx="40">
                  <c:v>6.37</c:v>
                </c:pt>
                <c:pt idx="41">
                  <c:v>6.37</c:v>
                </c:pt>
                <c:pt idx="42">
                  <c:v>6.38</c:v>
                </c:pt>
                <c:pt idx="43">
                  <c:v>6.38</c:v>
                </c:pt>
                <c:pt idx="44">
                  <c:v>6.38</c:v>
                </c:pt>
                <c:pt idx="45">
                  <c:v>6.36</c:v>
                </c:pt>
                <c:pt idx="46">
                  <c:v>6.38</c:v>
                </c:pt>
                <c:pt idx="47">
                  <c:v>6.39</c:v>
                </c:pt>
                <c:pt idx="48">
                  <c:v>6.38</c:v>
                </c:pt>
                <c:pt idx="49">
                  <c:v>6.38</c:v>
                </c:pt>
                <c:pt idx="50">
                  <c:v>6.36</c:v>
                </c:pt>
                <c:pt idx="51">
                  <c:v>6.38</c:v>
                </c:pt>
                <c:pt idx="52">
                  <c:v>6.35</c:v>
                </c:pt>
                <c:pt idx="53">
                  <c:v>6.36</c:v>
                </c:pt>
                <c:pt idx="54">
                  <c:v>6.38</c:v>
                </c:pt>
                <c:pt idx="55">
                  <c:v>6.37</c:v>
                </c:pt>
                <c:pt idx="56">
                  <c:v>6.37</c:v>
                </c:pt>
                <c:pt idx="57">
                  <c:v>6.37</c:v>
                </c:pt>
                <c:pt idx="58">
                  <c:v>6.39</c:v>
                </c:pt>
                <c:pt idx="59">
                  <c:v>6.38</c:v>
                </c:pt>
                <c:pt idx="60">
                  <c:v>6.36</c:v>
                </c:pt>
                <c:pt idx="61">
                  <c:v>6.38</c:v>
                </c:pt>
                <c:pt idx="62">
                  <c:v>6.37</c:v>
                </c:pt>
                <c:pt idx="63">
                  <c:v>6.38</c:v>
                </c:pt>
                <c:pt idx="64">
                  <c:v>6.38</c:v>
                </c:pt>
                <c:pt idx="65">
                  <c:v>6.36</c:v>
                </c:pt>
                <c:pt idx="66">
                  <c:v>6.35</c:v>
                </c:pt>
                <c:pt idx="67">
                  <c:v>6.35</c:v>
                </c:pt>
                <c:pt idx="68">
                  <c:v>6.37</c:v>
                </c:pt>
                <c:pt idx="69">
                  <c:v>6.39</c:v>
                </c:pt>
                <c:pt idx="70">
                  <c:v>6.37</c:v>
                </c:pt>
                <c:pt idx="71">
                  <c:v>6.38</c:v>
                </c:pt>
                <c:pt idx="72">
                  <c:v>6.37</c:v>
                </c:pt>
                <c:pt idx="73">
                  <c:v>6.43</c:v>
                </c:pt>
                <c:pt idx="74">
                  <c:v>6.39</c:v>
                </c:pt>
                <c:pt idx="75">
                  <c:v>6.37</c:v>
                </c:pt>
                <c:pt idx="76">
                  <c:v>6.38</c:v>
                </c:pt>
                <c:pt idx="77">
                  <c:v>6.38</c:v>
                </c:pt>
                <c:pt idx="78">
                  <c:v>6.37</c:v>
                </c:pt>
                <c:pt idx="79">
                  <c:v>6.37</c:v>
                </c:pt>
                <c:pt idx="80">
                  <c:v>6.38</c:v>
                </c:pt>
                <c:pt idx="81">
                  <c:v>6.36</c:v>
                </c:pt>
                <c:pt idx="82">
                  <c:v>6.37</c:v>
                </c:pt>
                <c:pt idx="83">
                  <c:v>6.41</c:v>
                </c:pt>
                <c:pt idx="84">
                  <c:v>6.39</c:v>
                </c:pt>
                <c:pt idx="85">
                  <c:v>6.37</c:v>
                </c:pt>
                <c:pt idx="86">
                  <c:v>6.37</c:v>
                </c:pt>
                <c:pt idx="87">
                  <c:v>6.37</c:v>
                </c:pt>
                <c:pt idx="88">
                  <c:v>6.37</c:v>
                </c:pt>
                <c:pt idx="89">
                  <c:v>6.39</c:v>
                </c:pt>
                <c:pt idx="90">
                  <c:v>6.37</c:v>
                </c:pt>
                <c:pt idx="91">
                  <c:v>6.36</c:v>
                </c:pt>
                <c:pt idx="92">
                  <c:v>6.36</c:v>
                </c:pt>
                <c:pt idx="93">
                  <c:v>6.39</c:v>
                </c:pt>
                <c:pt idx="94">
                  <c:v>6.37</c:v>
                </c:pt>
                <c:pt idx="95">
                  <c:v>6.36</c:v>
                </c:pt>
                <c:pt idx="96">
                  <c:v>6.38</c:v>
                </c:pt>
                <c:pt idx="97">
                  <c:v>6.36</c:v>
                </c:pt>
                <c:pt idx="98">
                  <c:v>6.37</c:v>
                </c:pt>
                <c:pt idx="99">
                  <c:v>6.37</c:v>
                </c:pt>
                <c:pt idx="100">
                  <c:v>6.37</c:v>
                </c:pt>
                <c:pt idx="101">
                  <c:v>6.36</c:v>
                </c:pt>
                <c:pt idx="102">
                  <c:v>6.37</c:v>
                </c:pt>
                <c:pt idx="103">
                  <c:v>6.39</c:v>
                </c:pt>
                <c:pt idx="104">
                  <c:v>6.37</c:v>
                </c:pt>
                <c:pt idx="105">
                  <c:v>6.34</c:v>
                </c:pt>
                <c:pt idx="106">
                  <c:v>6.35</c:v>
                </c:pt>
                <c:pt idx="107">
                  <c:v>6.35</c:v>
                </c:pt>
                <c:pt idx="108">
                  <c:v>6.35</c:v>
                </c:pt>
                <c:pt idx="109">
                  <c:v>6.36</c:v>
                </c:pt>
                <c:pt idx="110">
                  <c:v>6.36</c:v>
                </c:pt>
                <c:pt idx="111">
                  <c:v>6.35</c:v>
                </c:pt>
                <c:pt idx="112">
                  <c:v>6.37</c:v>
                </c:pt>
                <c:pt idx="113">
                  <c:v>6.39</c:v>
                </c:pt>
                <c:pt idx="114">
                  <c:v>6.39</c:v>
                </c:pt>
                <c:pt idx="115">
                  <c:v>6.37</c:v>
                </c:pt>
                <c:pt idx="116">
                  <c:v>6.39</c:v>
                </c:pt>
                <c:pt idx="117">
                  <c:v>6.37</c:v>
                </c:pt>
                <c:pt idx="118">
                  <c:v>6.37</c:v>
                </c:pt>
                <c:pt idx="119">
                  <c:v>6.37</c:v>
                </c:pt>
                <c:pt idx="120">
                  <c:v>6.37</c:v>
                </c:pt>
                <c:pt idx="121">
                  <c:v>6.36</c:v>
                </c:pt>
                <c:pt idx="122">
                  <c:v>6.37</c:v>
                </c:pt>
                <c:pt idx="123">
                  <c:v>6.38</c:v>
                </c:pt>
                <c:pt idx="124">
                  <c:v>6.37</c:v>
                </c:pt>
                <c:pt idx="125">
                  <c:v>6.37</c:v>
                </c:pt>
                <c:pt idx="126">
                  <c:v>6.37</c:v>
                </c:pt>
                <c:pt idx="127">
                  <c:v>6.37</c:v>
                </c:pt>
                <c:pt idx="128">
                  <c:v>6.38</c:v>
                </c:pt>
                <c:pt idx="129">
                  <c:v>6.4</c:v>
                </c:pt>
                <c:pt idx="130">
                  <c:v>6.38</c:v>
                </c:pt>
                <c:pt idx="131">
                  <c:v>6.41</c:v>
                </c:pt>
                <c:pt idx="132">
                  <c:v>6.38</c:v>
                </c:pt>
                <c:pt idx="133">
                  <c:v>6.43</c:v>
                </c:pt>
                <c:pt idx="134">
                  <c:v>6.37</c:v>
                </c:pt>
                <c:pt idx="135">
                  <c:v>6.37</c:v>
                </c:pt>
                <c:pt idx="136">
                  <c:v>6.37</c:v>
                </c:pt>
                <c:pt idx="137">
                  <c:v>6.36</c:v>
                </c:pt>
                <c:pt idx="138">
                  <c:v>6.37</c:v>
                </c:pt>
                <c:pt idx="139">
                  <c:v>6.4</c:v>
                </c:pt>
                <c:pt idx="140">
                  <c:v>6.37</c:v>
                </c:pt>
                <c:pt idx="141">
                  <c:v>6.38</c:v>
                </c:pt>
                <c:pt idx="142">
                  <c:v>6.4</c:v>
                </c:pt>
                <c:pt idx="143">
                  <c:v>6.41</c:v>
                </c:pt>
                <c:pt idx="144">
                  <c:v>6.4</c:v>
                </c:pt>
                <c:pt idx="145">
                  <c:v>6.38</c:v>
                </c:pt>
                <c:pt idx="146">
                  <c:v>6.36</c:v>
                </c:pt>
                <c:pt idx="147">
                  <c:v>6.37</c:v>
                </c:pt>
                <c:pt idx="148">
                  <c:v>6.36</c:v>
                </c:pt>
                <c:pt idx="149">
                  <c:v>6.37</c:v>
                </c:pt>
                <c:pt idx="150">
                  <c:v>6.37</c:v>
                </c:pt>
                <c:pt idx="151">
                  <c:v>6.36</c:v>
                </c:pt>
                <c:pt idx="152">
                  <c:v>6.36</c:v>
                </c:pt>
                <c:pt idx="153">
                  <c:v>6.39</c:v>
                </c:pt>
                <c:pt idx="154">
                  <c:v>6.38</c:v>
                </c:pt>
                <c:pt idx="155">
                  <c:v>6.38</c:v>
                </c:pt>
                <c:pt idx="156">
                  <c:v>6.37</c:v>
                </c:pt>
                <c:pt idx="157">
                  <c:v>6.37</c:v>
                </c:pt>
                <c:pt idx="158">
                  <c:v>6.36</c:v>
                </c:pt>
                <c:pt idx="159">
                  <c:v>6.37</c:v>
                </c:pt>
                <c:pt idx="160">
                  <c:v>6.38</c:v>
                </c:pt>
                <c:pt idx="161">
                  <c:v>6.37</c:v>
                </c:pt>
                <c:pt idx="162">
                  <c:v>6.36</c:v>
                </c:pt>
                <c:pt idx="163">
                  <c:v>6.4</c:v>
                </c:pt>
                <c:pt idx="164">
                  <c:v>6.34</c:v>
                </c:pt>
                <c:pt idx="165">
                  <c:v>6.36</c:v>
                </c:pt>
                <c:pt idx="166">
                  <c:v>6.37</c:v>
                </c:pt>
                <c:pt idx="167">
                  <c:v>6.36</c:v>
                </c:pt>
                <c:pt idx="168">
                  <c:v>6.36</c:v>
                </c:pt>
                <c:pt idx="169">
                  <c:v>6.36</c:v>
                </c:pt>
                <c:pt idx="170">
                  <c:v>6.36</c:v>
                </c:pt>
                <c:pt idx="171">
                  <c:v>6.38</c:v>
                </c:pt>
                <c:pt idx="172">
                  <c:v>6.37</c:v>
                </c:pt>
                <c:pt idx="173">
                  <c:v>6.37</c:v>
                </c:pt>
                <c:pt idx="174">
                  <c:v>6.4</c:v>
                </c:pt>
                <c:pt idx="175">
                  <c:v>6.37</c:v>
                </c:pt>
                <c:pt idx="176">
                  <c:v>6.39</c:v>
                </c:pt>
                <c:pt idx="177">
                  <c:v>6.38</c:v>
                </c:pt>
                <c:pt idx="178">
                  <c:v>6.35</c:v>
                </c:pt>
                <c:pt idx="179">
                  <c:v>6.38</c:v>
                </c:pt>
                <c:pt idx="180">
                  <c:v>6.37</c:v>
                </c:pt>
                <c:pt idx="181">
                  <c:v>6.39</c:v>
                </c:pt>
                <c:pt idx="182">
                  <c:v>6.38</c:v>
                </c:pt>
                <c:pt idx="183">
                  <c:v>6.36</c:v>
                </c:pt>
                <c:pt idx="184">
                  <c:v>6.39</c:v>
                </c:pt>
                <c:pt idx="185">
                  <c:v>6.38</c:v>
                </c:pt>
                <c:pt idx="186">
                  <c:v>6.39</c:v>
                </c:pt>
                <c:pt idx="187">
                  <c:v>6.37</c:v>
                </c:pt>
                <c:pt idx="188">
                  <c:v>6.37</c:v>
                </c:pt>
                <c:pt idx="189">
                  <c:v>6.37</c:v>
                </c:pt>
                <c:pt idx="190">
                  <c:v>6.39</c:v>
                </c:pt>
                <c:pt idx="191">
                  <c:v>6.36</c:v>
                </c:pt>
                <c:pt idx="192">
                  <c:v>6.44</c:v>
                </c:pt>
                <c:pt idx="193">
                  <c:v>6.39</c:v>
                </c:pt>
                <c:pt idx="194">
                  <c:v>6.38</c:v>
                </c:pt>
                <c:pt idx="195">
                  <c:v>6.38</c:v>
                </c:pt>
                <c:pt idx="196">
                  <c:v>6.38</c:v>
                </c:pt>
                <c:pt idx="197">
                  <c:v>6.41</c:v>
                </c:pt>
                <c:pt idx="198">
                  <c:v>6.38</c:v>
                </c:pt>
                <c:pt idx="199">
                  <c:v>6.38</c:v>
                </c:pt>
                <c:pt idx="200">
                  <c:v>6.37</c:v>
                </c:pt>
                <c:pt idx="201">
                  <c:v>6.38</c:v>
                </c:pt>
                <c:pt idx="202">
                  <c:v>6.38</c:v>
                </c:pt>
                <c:pt idx="203">
                  <c:v>6.36</c:v>
                </c:pt>
                <c:pt idx="204">
                  <c:v>6.37</c:v>
                </c:pt>
                <c:pt idx="205">
                  <c:v>6.37</c:v>
                </c:pt>
                <c:pt idx="206">
                  <c:v>6.37</c:v>
                </c:pt>
                <c:pt idx="207">
                  <c:v>6.36</c:v>
                </c:pt>
                <c:pt idx="208">
                  <c:v>6.36</c:v>
                </c:pt>
                <c:pt idx="209">
                  <c:v>6.39</c:v>
                </c:pt>
                <c:pt idx="210">
                  <c:v>6.37</c:v>
                </c:pt>
                <c:pt idx="211">
                  <c:v>6.36</c:v>
                </c:pt>
                <c:pt idx="212">
                  <c:v>6.4</c:v>
                </c:pt>
                <c:pt idx="213">
                  <c:v>6.37</c:v>
                </c:pt>
                <c:pt idx="214">
                  <c:v>6.39</c:v>
                </c:pt>
                <c:pt idx="215">
                  <c:v>6.37</c:v>
                </c:pt>
                <c:pt idx="216">
                  <c:v>6.38</c:v>
                </c:pt>
                <c:pt idx="217">
                  <c:v>6.37</c:v>
                </c:pt>
                <c:pt idx="218">
                  <c:v>6.35</c:v>
                </c:pt>
                <c:pt idx="219">
                  <c:v>6.37</c:v>
                </c:pt>
                <c:pt idx="220">
                  <c:v>6.38</c:v>
                </c:pt>
                <c:pt idx="221">
                  <c:v>6.37</c:v>
                </c:pt>
                <c:pt idx="222">
                  <c:v>6.37</c:v>
                </c:pt>
                <c:pt idx="223">
                  <c:v>6.36</c:v>
                </c:pt>
                <c:pt idx="224">
                  <c:v>6.37</c:v>
                </c:pt>
                <c:pt idx="225">
                  <c:v>6.37</c:v>
                </c:pt>
                <c:pt idx="226">
                  <c:v>6.37</c:v>
                </c:pt>
                <c:pt idx="227">
                  <c:v>6.38</c:v>
                </c:pt>
                <c:pt idx="228">
                  <c:v>6.36</c:v>
                </c:pt>
                <c:pt idx="229">
                  <c:v>6.38</c:v>
                </c:pt>
                <c:pt idx="230">
                  <c:v>6.4</c:v>
                </c:pt>
                <c:pt idx="231">
                  <c:v>6.37</c:v>
                </c:pt>
                <c:pt idx="232">
                  <c:v>6.4</c:v>
                </c:pt>
                <c:pt idx="233">
                  <c:v>6.37</c:v>
                </c:pt>
                <c:pt idx="234">
                  <c:v>6.37</c:v>
                </c:pt>
                <c:pt idx="235">
                  <c:v>6.36</c:v>
                </c:pt>
                <c:pt idx="236">
                  <c:v>6.36</c:v>
                </c:pt>
                <c:pt idx="237">
                  <c:v>6.37</c:v>
                </c:pt>
                <c:pt idx="238">
                  <c:v>6.37</c:v>
                </c:pt>
                <c:pt idx="239">
                  <c:v>6.35</c:v>
                </c:pt>
                <c:pt idx="240">
                  <c:v>6.36</c:v>
                </c:pt>
                <c:pt idx="241">
                  <c:v>6.36</c:v>
                </c:pt>
                <c:pt idx="242">
                  <c:v>6.39</c:v>
                </c:pt>
                <c:pt idx="243">
                  <c:v>6.38</c:v>
                </c:pt>
                <c:pt idx="244">
                  <c:v>6.36</c:v>
                </c:pt>
                <c:pt idx="245">
                  <c:v>6.37</c:v>
                </c:pt>
                <c:pt idx="246">
                  <c:v>6.34</c:v>
                </c:pt>
                <c:pt idx="247">
                  <c:v>6.38</c:v>
                </c:pt>
                <c:pt idx="248">
                  <c:v>6.36</c:v>
                </c:pt>
                <c:pt idx="249">
                  <c:v>6.35</c:v>
                </c:pt>
                <c:pt idx="250">
                  <c:v>6.35</c:v>
                </c:pt>
                <c:pt idx="251">
                  <c:v>6.37</c:v>
                </c:pt>
                <c:pt idx="252">
                  <c:v>6.41</c:v>
                </c:pt>
                <c:pt idx="253">
                  <c:v>6.37</c:v>
                </c:pt>
                <c:pt idx="254">
                  <c:v>6.36</c:v>
                </c:pt>
                <c:pt idx="255">
                  <c:v>6.38</c:v>
                </c:pt>
                <c:pt idx="256">
                  <c:v>6.39</c:v>
                </c:pt>
                <c:pt idx="257">
                  <c:v>6.39</c:v>
                </c:pt>
                <c:pt idx="258">
                  <c:v>6.41</c:v>
                </c:pt>
                <c:pt idx="259">
                  <c:v>6.36</c:v>
                </c:pt>
                <c:pt idx="260">
                  <c:v>6.4</c:v>
                </c:pt>
                <c:pt idx="261">
                  <c:v>6.38</c:v>
                </c:pt>
                <c:pt idx="262">
                  <c:v>6.38</c:v>
                </c:pt>
                <c:pt idx="263">
                  <c:v>6.36</c:v>
                </c:pt>
                <c:pt idx="264">
                  <c:v>6.36</c:v>
                </c:pt>
                <c:pt idx="265">
                  <c:v>6.37</c:v>
                </c:pt>
                <c:pt idx="266">
                  <c:v>6.37</c:v>
                </c:pt>
                <c:pt idx="267">
                  <c:v>6.37</c:v>
                </c:pt>
                <c:pt idx="268">
                  <c:v>6.37</c:v>
                </c:pt>
                <c:pt idx="269">
                  <c:v>6.38</c:v>
                </c:pt>
                <c:pt idx="270">
                  <c:v>6.36</c:v>
                </c:pt>
                <c:pt idx="271">
                  <c:v>6.37</c:v>
                </c:pt>
                <c:pt idx="272">
                  <c:v>6.4</c:v>
                </c:pt>
                <c:pt idx="273">
                  <c:v>6.38</c:v>
                </c:pt>
                <c:pt idx="274">
                  <c:v>6.37</c:v>
                </c:pt>
                <c:pt idx="275">
                  <c:v>6.37</c:v>
                </c:pt>
                <c:pt idx="276">
                  <c:v>6.36</c:v>
                </c:pt>
                <c:pt idx="277">
                  <c:v>6.36</c:v>
                </c:pt>
                <c:pt idx="278">
                  <c:v>6.37</c:v>
                </c:pt>
                <c:pt idx="279">
                  <c:v>6.38</c:v>
                </c:pt>
                <c:pt idx="280">
                  <c:v>6.37</c:v>
                </c:pt>
                <c:pt idx="281">
                  <c:v>6.38</c:v>
                </c:pt>
                <c:pt idx="282">
                  <c:v>6.38</c:v>
                </c:pt>
                <c:pt idx="283">
                  <c:v>6.37</c:v>
                </c:pt>
                <c:pt idx="284">
                  <c:v>6.37</c:v>
                </c:pt>
                <c:pt idx="285">
                  <c:v>6.38</c:v>
                </c:pt>
                <c:pt idx="286">
                  <c:v>6.37</c:v>
                </c:pt>
                <c:pt idx="287">
                  <c:v>6.39</c:v>
                </c:pt>
                <c:pt idx="288">
                  <c:v>6.36</c:v>
                </c:pt>
                <c:pt idx="289">
                  <c:v>6.37</c:v>
                </c:pt>
                <c:pt idx="290">
                  <c:v>6.39</c:v>
                </c:pt>
                <c:pt idx="291">
                  <c:v>6.39</c:v>
                </c:pt>
                <c:pt idx="292">
                  <c:v>6.37</c:v>
                </c:pt>
                <c:pt idx="293">
                  <c:v>6.38</c:v>
                </c:pt>
                <c:pt idx="294">
                  <c:v>6.4</c:v>
                </c:pt>
                <c:pt idx="295">
                  <c:v>6.38</c:v>
                </c:pt>
                <c:pt idx="296">
                  <c:v>6.36</c:v>
                </c:pt>
                <c:pt idx="297">
                  <c:v>6.38</c:v>
                </c:pt>
              </c:numCache>
            </c:numRef>
          </c:yVal>
          <c:smooth val="0"/>
        </c:ser>
        <c:ser>
          <c:idx val="3"/>
          <c:order val="1"/>
          <c:tx>
            <c:strRef>
              <c:f>'India-Hotel'!$F$10</c:f>
              <c:strCache>
                <c:ptCount val="1"/>
                <c:pt idx="0">
                  <c:v>Loaded RTT</c:v>
                </c:pt>
              </c:strCache>
            </c:strRef>
          </c:tx>
          <c:spPr>
            <a:ln w="71771">
              <a:noFill/>
            </a:ln>
          </c:spPr>
          <c:marker>
            <c:symbol val="x"/>
            <c:size val="12"/>
            <c:spPr>
              <a:noFill/>
              <a:ln>
                <a:solidFill>
                  <a:srgbClr val="FF0000"/>
                </a:solidFill>
                <a:prstDash val="solid"/>
              </a:ln>
            </c:spPr>
          </c:marker>
          <c:xVal>
            <c:numRef>
              <c:f>'India-Hotel'!$B$11:$B$309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numCache>
            </c:numRef>
          </c:xVal>
          <c:yVal>
            <c:numRef>
              <c:f>'India-Hotel'!$F$11:$F$309</c:f>
              <c:numCache>
                <c:formatCode>General</c:formatCode>
                <c:ptCount val="299"/>
                <c:pt idx="0">
                  <c:v>18.7</c:v>
                </c:pt>
                <c:pt idx="1">
                  <c:v>17.899999999999999</c:v>
                </c:pt>
                <c:pt idx="2">
                  <c:v>17.8</c:v>
                </c:pt>
                <c:pt idx="3">
                  <c:v>18.600000000000001</c:v>
                </c:pt>
                <c:pt idx="4">
                  <c:v>18.399999999999999</c:v>
                </c:pt>
                <c:pt idx="5">
                  <c:v>18.600000000000001</c:v>
                </c:pt>
                <c:pt idx="6">
                  <c:v>18.399999999999999</c:v>
                </c:pt>
                <c:pt idx="7">
                  <c:v>18.600000000000001</c:v>
                </c:pt>
                <c:pt idx="8">
                  <c:v>18.399999999999999</c:v>
                </c:pt>
                <c:pt idx="9">
                  <c:v>18.2</c:v>
                </c:pt>
                <c:pt idx="10">
                  <c:v>17.7</c:v>
                </c:pt>
                <c:pt idx="11">
                  <c:v>18.2</c:v>
                </c:pt>
                <c:pt idx="12">
                  <c:v>16.8</c:v>
                </c:pt>
                <c:pt idx="13">
                  <c:v>18.899999999999999</c:v>
                </c:pt>
                <c:pt idx="14">
                  <c:v>18.8</c:v>
                </c:pt>
                <c:pt idx="15">
                  <c:v>18.2</c:v>
                </c:pt>
                <c:pt idx="16">
                  <c:v>17.600000000000001</c:v>
                </c:pt>
                <c:pt idx="17">
                  <c:v>18.7</c:v>
                </c:pt>
                <c:pt idx="18">
                  <c:v>18.100000000000001</c:v>
                </c:pt>
                <c:pt idx="19">
                  <c:v>18.399999999999999</c:v>
                </c:pt>
                <c:pt idx="20">
                  <c:v>18.8</c:v>
                </c:pt>
                <c:pt idx="21">
                  <c:v>18.399999999999999</c:v>
                </c:pt>
                <c:pt idx="22">
                  <c:v>18.3</c:v>
                </c:pt>
                <c:pt idx="23">
                  <c:v>18.5</c:v>
                </c:pt>
                <c:pt idx="24">
                  <c:v>18.399999999999999</c:v>
                </c:pt>
                <c:pt idx="25">
                  <c:v>19.5</c:v>
                </c:pt>
                <c:pt idx="26">
                  <c:v>18.2</c:v>
                </c:pt>
                <c:pt idx="27">
                  <c:v>18.899999999999999</c:v>
                </c:pt>
                <c:pt idx="28">
                  <c:v>18.399999999999999</c:v>
                </c:pt>
                <c:pt idx="29">
                  <c:v>17.5</c:v>
                </c:pt>
                <c:pt idx="30">
                  <c:v>18.5</c:v>
                </c:pt>
                <c:pt idx="31">
                  <c:v>17.600000000000001</c:v>
                </c:pt>
                <c:pt idx="32">
                  <c:v>18.8</c:v>
                </c:pt>
                <c:pt idx="33">
                  <c:v>18.3</c:v>
                </c:pt>
                <c:pt idx="34">
                  <c:v>18.899999999999999</c:v>
                </c:pt>
                <c:pt idx="35">
                  <c:v>18</c:v>
                </c:pt>
                <c:pt idx="36">
                  <c:v>17.5</c:v>
                </c:pt>
                <c:pt idx="37">
                  <c:v>18.7</c:v>
                </c:pt>
                <c:pt idx="38">
                  <c:v>18.5</c:v>
                </c:pt>
                <c:pt idx="39">
                  <c:v>18.8</c:v>
                </c:pt>
                <c:pt idx="40">
                  <c:v>17.899999999999999</c:v>
                </c:pt>
                <c:pt idx="41">
                  <c:v>18.100000000000001</c:v>
                </c:pt>
                <c:pt idx="42">
                  <c:v>18.2</c:v>
                </c:pt>
                <c:pt idx="43">
                  <c:v>18.899999999999999</c:v>
                </c:pt>
                <c:pt idx="44">
                  <c:v>18.5</c:v>
                </c:pt>
                <c:pt idx="45">
                  <c:v>16.899999999999999</c:v>
                </c:pt>
                <c:pt idx="46">
                  <c:v>18.3</c:v>
                </c:pt>
                <c:pt idx="47">
                  <c:v>17.7</c:v>
                </c:pt>
                <c:pt idx="48">
                  <c:v>18.100000000000001</c:v>
                </c:pt>
                <c:pt idx="49">
                  <c:v>18.5</c:v>
                </c:pt>
                <c:pt idx="50">
                  <c:v>17.899999999999999</c:v>
                </c:pt>
                <c:pt idx="51">
                  <c:v>18.3</c:v>
                </c:pt>
                <c:pt idx="52">
                  <c:v>18.7</c:v>
                </c:pt>
                <c:pt idx="53">
                  <c:v>17.3</c:v>
                </c:pt>
                <c:pt idx="54">
                  <c:v>18.100000000000001</c:v>
                </c:pt>
                <c:pt idx="55">
                  <c:v>17.8</c:v>
                </c:pt>
                <c:pt idx="56">
                  <c:v>17.600000000000001</c:v>
                </c:pt>
                <c:pt idx="57">
                  <c:v>17.600000000000001</c:v>
                </c:pt>
                <c:pt idx="58">
                  <c:v>17.3</c:v>
                </c:pt>
                <c:pt idx="59">
                  <c:v>18.600000000000001</c:v>
                </c:pt>
                <c:pt idx="60">
                  <c:v>18.7</c:v>
                </c:pt>
                <c:pt idx="61">
                  <c:v>18.5</c:v>
                </c:pt>
                <c:pt idx="62">
                  <c:v>19.2</c:v>
                </c:pt>
                <c:pt idx="63">
                  <c:v>19.2</c:v>
                </c:pt>
                <c:pt idx="64">
                  <c:v>17.899999999999999</c:v>
                </c:pt>
                <c:pt idx="65">
                  <c:v>18.7</c:v>
                </c:pt>
                <c:pt idx="66">
                  <c:v>18.7</c:v>
                </c:pt>
                <c:pt idx="67">
                  <c:v>18.2</c:v>
                </c:pt>
                <c:pt idx="68">
                  <c:v>19</c:v>
                </c:pt>
                <c:pt idx="69">
                  <c:v>17.3</c:v>
                </c:pt>
                <c:pt idx="70">
                  <c:v>17.7</c:v>
                </c:pt>
                <c:pt idx="71">
                  <c:v>18</c:v>
                </c:pt>
                <c:pt idx="72">
                  <c:v>17.2</c:v>
                </c:pt>
                <c:pt idx="73">
                  <c:v>17.8</c:v>
                </c:pt>
                <c:pt idx="74">
                  <c:v>18.3</c:v>
                </c:pt>
                <c:pt idx="75">
                  <c:v>18.100000000000001</c:v>
                </c:pt>
                <c:pt idx="76">
                  <c:v>19.100000000000001</c:v>
                </c:pt>
                <c:pt idx="77">
                  <c:v>19.3</c:v>
                </c:pt>
                <c:pt idx="78">
                  <c:v>17.899999999999999</c:v>
                </c:pt>
                <c:pt idx="79">
                  <c:v>17.8</c:v>
                </c:pt>
                <c:pt idx="80">
                  <c:v>18.2</c:v>
                </c:pt>
                <c:pt idx="81">
                  <c:v>18.399999999999999</c:v>
                </c:pt>
                <c:pt idx="82">
                  <c:v>18.399999999999999</c:v>
                </c:pt>
                <c:pt idx="84">
                  <c:v>18.5</c:v>
                </c:pt>
                <c:pt idx="85">
                  <c:v>18</c:v>
                </c:pt>
                <c:pt idx="86">
                  <c:v>17.600000000000001</c:v>
                </c:pt>
                <c:pt idx="87">
                  <c:v>19.100000000000001</c:v>
                </c:pt>
                <c:pt idx="88">
                  <c:v>18.600000000000001</c:v>
                </c:pt>
                <c:pt idx="89">
                  <c:v>18.899999999999999</c:v>
                </c:pt>
                <c:pt idx="90">
                  <c:v>18.8</c:v>
                </c:pt>
                <c:pt idx="91">
                  <c:v>18.399999999999999</c:v>
                </c:pt>
                <c:pt idx="92">
                  <c:v>18</c:v>
                </c:pt>
                <c:pt idx="93">
                  <c:v>17.8</c:v>
                </c:pt>
                <c:pt idx="94">
                  <c:v>18.399999999999999</c:v>
                </c:pt>
                <c:pt idx="95">
                  <c:v>17.8</c:v>
                </c:pt>
                <c:pt idx="96">
                  <c:v>18.7</c:v>
                </c:pt>
                <c:pt idx="97">
                  <c:v>18.7</c:v>
                </c:pt>
                <c:pt idx="98">
                  <c:v>18.2</c:v>
                </c:pt>
                <c:pt idx="99">
                  <c:v>18.5</c:v>
                </c:pt>
                <c:pt idx="100">
                  <c:v>18.600000000000001</c:v>
                </c:pt>
                <c:pt idx="101">
                  <c:v>18.5</c:v>
                </c:pt>
                <c:pt idx="102">
                  <c:v>18.5</c:v>
                </c:pt>
                <c:pt idx="103">
                  <c:v>18.2</c:v>
                </c:pt>
                <c:pt idx="104">
                  <c:v>18.600000000000001</c:v>
                </c:pt>
                <c:pt idx="105">
                  <c:v>17.899999999999999</c:v>
                </c:pt>
                <c:pt idx="106">
                  <c:v>19</c:v>
                </c:pt>
                <c:pt idx="107">
                  <c:v>18.3</c:v>
                </c:pt>
                <c:pt idx="108">
                  <c:v>17.7</c:v>
                </c:pt>
                <c:pt idx="109">
                  <c:v>18.5</c:v>
                </c:pt>
                <c:pt idx="110">
                  <c:v>18.7</c:v>
                </c:pt>
                <c:pt idx="111">
                  <c:v>19</c:v>
                </c:pt>
                <c:pt idx="112">
                  <c:v>19.2</c:v>
                </c:pt>
                <c:pt idx="113">
                  <c:v>17.100000000000001</c:v>
                </c:pt>
                <c:pt idx="114">
                  <c:v>17.7</c:v>
                </c:pt>
                <c:pt idx="115">
                  <c:v>17.8</c:v>
                </c:pt>
                <c:pt idx="116">
                  <c:v>18.899999999999999</c:v>
                </c:pt>
                <c:pt idx="117">
                  <c:v>17.899999999999999</c:v>
                </c:pt>
                <c:pt idx="118">
                  <c:v>18</c:v>
                </c:pt>
                <c:pt idx="119">
                  <c:v>18.2</c:v>
                </c:pt>
                <c:pt idx="120">
                  <c:v>18</c:v>
                </c:pt>
                <c:pt idx="121">
                  <c:v>18</c:v>
                </c:pt>
                <c:pt idx="122">
                  <c:v>18.899999999999999</c:v>
                </c:pt>
                <c:pt idx="123">
                  <c:v>18.5</c:v>
                </c:pt>
                <c:pt idx="124">
                  <c:v>18.5</c:v>
                </c:pt>
                <c:pt idx="125">
                  <c:v>18</c:v>
                </c:pt>
                <c:pt idx="126">
                  <c:v>18.399999999999999</c:v>
                </c:pt>
                <c:pt idx="127">
                  <c:v>18.399999999999999</c:v>
                </c:pt>
                <c:pt idx="128">
                  <c:v>19.399999999999999</c:v>
                </c:pt>
                <c:pt idx="129">
                  <c:v>19</c:v>
                </c:pt>
                <c:pt idx="130">
                  <c:v>18.3</c:v>
                </c:pt>
                <c:pt idx="131">
                  <c:v>18.100000000000001</c:v>
                </c:pt>
                <c:pt idx="132">
                  <c:v>18.5</c:v>
                </c:pt>
                <c:pt idx="133">
                  <c:v>19.2</c:v>
                </c:pt>
                <c:pt idx="134">
                  <c:v>19</c:v>
                </c:pt>
                <c:pt idx="135">
                  <c:v>18.3</c:v>
                </c:pt>
                <c:pt idx="136">
                  <c:v>18.2</c:v>
                </c:pt>
                <c:pt idx="137">
                  <c:v>17.3</c:v>
                </c:pt>
                <c:pt idx="138">
                  <c:v>18.8</c:v>
                </c:pt>
                <c:pt idx="139">
                  <c:v>18.2</c:v>
                </c:pt>
                <c:pt idx="140">
                  <c:v>18</c:v>
                </c:pt>
                <c:pt idx="141">
                  <c:v>17.899999999999999</c:v>
                </c:pt>
                <c:pt idx="142">
                  <c:v>17.600000000000001</c:v>
                </c:pt>
                <c:pt idx="143">
                  <c:v>17.7</c:v>
                </c:pt>
                <c:pt idx="144">
                  <c:v>18.5</c:v>
                </c:pt>
                <c:pt idx="145">
                  <c:v>18.399999999999999</c:v>
                </c:pt>
                <c:pt idx="146">
                  <c:v>17.8</c:v>
                </c:pt>
                <c:pt idx="147">
                  <c:v>18.399999999999999</c:v>
                </c:pt>
                <c:pt idx="148">
                  <c:v>17.899999999999999</c:v>
                </c:pt>
                <c:pt idx="149">
                  <c:v>18.100000000000001</c:v>
                </c:pt>
                <c:pt idx="150">
                  <c:v>17.8</c:v>
                </c:pt>
                <c:pt idx="151">
                  <c:v>18</c:v>
                </c:pt>
                <c:pt idx="152">
                  <c:v>18.399999999999999</c:v>
                </c:pt>
                <c:pt idx="153">
                  <c:v>18.5</c:v>
                </c:pt>
                <c:pt idx="154">
                  <c:v>18.600000000000001</c:v>
                </c:pt>
                <c:pt idx="155">
                  <c:v>18.3</c:v>
                </c:pt>
                <c:pt idx="156">
                  <c:v>18.399999999999999</c:v>
                </c:pt>
                <c:pt idx="157">
                  <c:v>18.2</c:v>
                </c:pt>
                <c:pt idx="158">
                  <c:v>17.5</c:v>
                </c:pt>
                <c:pt idx="159">
                  <c:v>18.100000000000001</c:v>
                </c:pt>
                <c:pt idx="160">
                  <c:v>17.7</c:v>
                </c:pt>
                <c:pt idx="161">
                  <c:v>19.399999999999999</c:v>
                </c:pt>
                <c:pt idx="162">
                  <c:v>17.8</c:v>
                </c:pt>
                <c:pt idx="163">
                  <c:v>18.5</c:v>
                </c:pt>
                <c:pt idx="164">
                  <c:v>18.7</c:v>
                </c:pt>
                <c:pt idx="165">
                  <c:v>18.2</c:v>
                </c:pt>
                <c:pt idx="166">
                  <c:v>18.5</c:v>
                </c:pt>
                <c:pt idx="167">
                  <c:v>19</c:v>
                </c:pt>
                <c:pt idx="168">
                  <c:v>18.600000000000001</c:v>
                </c:pt>
                <c:pt idx="169">
                  <c:v>18.399999999999999</c:v>
                </c:pt>
                <c:pt idx="170">
                  <c:v>17.7</c:v>
                </c:pt>
                <c:pt idx="172">
                  <c:v>18</c:v>
                </c:pt>
                <c:pt idx="173">
                  <c:v>18.7</c:v>
                </c:pt>
                <c:pt idx="174">
                  <c:v>19</c:v>
                </c:pt>
                <c:pt idx="175">
                  <c:v>18.8</c:v>
                </c:pt>
                <c:pt idx="176">
                  <c:v>18.600000000000001</c:v>
                </c:pt>
                <c:pt idx="177">
                  <c:v>16.899999999999999</c:v>
                </c:pt>
                <c:pt idx="178">
                  <c:v>18.899999999999999</c:v>
                </c:pt>
                <c:pt idx="179">
                  <c:v>18.399999999999999</c:v>
                </c:pt>
                <c:pt idx="180">
                  <c:v>18.7</c:v>
                </c:pt>
                <c:pt idx="181">
                  <c:v>17.600000000000001</c:v>
                </c:pt>
                <c:pt idx="182">
                  <c:v>18.600000000000001</c:v>
                </c:pt>
                <c:pt idx="183">
                  <c:v>19</c:v>
                </c:pt>
                <c:pt idx="184">
                  <c:v>18.399999999999999</c:v>
                </c:pt>
                <c:pt idx="185">
                  <c:v>18.399999999999999</c:v>
                </c:pt>
                <c:pt idx="186">
                  <c:v>18.2</c:v>
                </c:pt>
                <c:pt idx="187">
                  <c:v>17.8</c:v>
                </c:pt>
                <c:pt idx="188">
                  <c:v>18.7</c:v>
                </c:pt>
                <c:pt idx="189">
                  <c:v>17.5</c:v>
                </c:pt>
                <c:pt idx="190">
                  <c:v>18.899999999999999</c:v>
                </c:pt>
                <c:pt idx="191">
                  <c:v>16.899999999999999</c:v>
                </c:pt>
                <c:pt idx="192">
                  <c:v>16.399999999999999</c:v>
                </c:pt>
                <c:pt idx="193">
                  <c:v>18.2</c:v>
                </c:pt>
                <c:pt idx="194">
                  <c:v>18</c:v>
                </c:pt>
                <c:pt idx="195">
                  <c:v>18</c:v>
                </c:pt>
                <c:pt idx="196">
                  <c:v>18.8</c:v>
                </c:pt>
                <c:pt idx="197">
                  <c:v>17.600000000000001</c:v>
                </c:pt>
                <c:pt idx="198">
                  <c:v>17.399999999999999</c:v>
                </c:pt>
                <c:pt idx="199">
                  <c:v>18.5</c:v>
                </c:pt>
                <c:pt idx="200">
                  <c:v>17.899999999999999</c:v>
                </c:pt>
                <c:pt idx="201">
                  <c:v>17.3</c:v>
                </c:pt>
                <c:pt idx="202">
                  <c:v>18.399999999999999</c:v>
                </c:pt>
                <c:pt idx="203">
                  <c:v>17.899999999999999</c:v>
                </c:pt>
                <c:pt idx="204">
                  <c:v>18.600000000000001</c:v>
                </c:pt>
                <c:pt idx="205">
                  <c:v>18.100000000000001</c:v>
                </c:pt>
                <c:pt idx="206">
                  <c:v>19.100000000000001</c:v>
                </c:pt>
                <c:pt idx="207">
                  <c:v>18.7</c:v>
                </c:pt>
                <c:pt idx="208">
                  <c:v>18.899999999999999</c:v>
                </c:pt>
                <c:pt idx="209">
                  <c:v>19.399999999999999</c:v>
                </c:pt>
                <c:pt idx="210">
                  <c:v>18.7</c:v>
                </c:pt>
                <c:pt idx="211">
                  <c:v>18.399999999999999</c:v>
                </c:pt>
                <c:pt idx="212">
                  <c:v>19.2</c:v>
                </c:pt>
                <c:pt idx="213">
                  <c:v>18.2</c:v>
                </c:pt>
                <c:pt idx="214">
                  <c:v>17.899999999999999</c:v>
                </c:pt>
                <c:pt idx="215">
                  <c:v>17.600000000000001</c:v>
                </c:pt>
                <c:pt idx="216">
                  <c:v>18.600000000000001</c:v>
                </c:pt>
                <c:pt idx="217">
                  <c:v>18.8</c:v>
                </c:pt>
                <c:pt idx="218">
                  <c:v>18.3</c:v>
                </c:pt>
                <c:pt idx="219">
                  <c:v>17.899999999999999</c:v>
                </c:pt>
                <c:pt idx="220">
                  <c:v>17.8</c:v>
                </c:pt>
                <c:pt idx="221">
                  <c:v>18.5</c:v>
                </c:pt>
                <c:pt idx="222">
                  <c:v>18.3</c:v>
                </c:pt>
                <c:pt idx="223">
                  <c:v>18.399999999999999</c:v>
                </c:pt>
                <c:pt idx="224">
                  <c:v>18.7</c:v>
                </c:pt>
                <c:pt idx="225">
                  <c:v>18.5</c:v>
                </c:pt>
                <c:pt idx="226">
                  <c:v>18.8</c:v>
                </c:pt>
                <c:pt idx="227">
                  <c:v>18.5</c:v>
                </c:pt>
                <c:pt idx="228">
                  <c:v>18.600000000000001</c:v>
                </c:pt>
                <c:pt idx="229">
                  <c:v>18.600000000000001</c:v>
                </c:pt>
                <c:pt idx="230">
                  <c:v>18.399999999999999</c:v>
                </c:pt>
                <c:pt idx="231">
                  <c:v>17.600000000000001</c:v>
                </c:pt>
                <c:pt idx="232">
                  <c:v>18.5</c:v>
                </c:pt>
                <c:pt idx="233">
                  <c:v>18.3</c:v>
                </c:pt>
                <c:pt idx="234">
                  <c:v>17.899999999999999</c:v>
                </c:pt>
                <c:pt idx="235">
                  <c:v>18.399999999999999</c:v>
                </c:pt>
                <c:pt idx="236">
                  <c:v>18.3</c:v>
                </c:pt>
                <c:pt idx="237">
                  <c:v>17.8</c:v>
                </c:pt>
                <c:pt idx="238">
                  <c:v>18.2</c:v>
                </c:pt>
                <c:pt idx="239">
                  <c:v>19.3</c:v>
                </c:pt>
                <c:pt idx="240">
                  <c:v>18</c:v>
                </c:pt>
                <c:pt idx="241">
                  <c:v>18.399999999999999</c:v>
                </c:pt>
                <c:pt idx="242">
                  <c:v>18.899999999999999</c:v>
                </c:pt>
                <c:pt idx="243">
                  <c:v>18.399999999999999</c:v>
                </c:pt>
                <c:pt idx="244">
                  <c:v>17.7</c:v>
                </c:pt>
                <c:pt idx="245">
                  <c:v>18.5</c:v>
                </c:pt>
                <c:pt idx="246">
                  <c:v>18.2</c:v>
                </c:pt>
                <c:pt idx="247">
                  <c:v>19.100000000000001</c:v>
                </c:pt>
                <c:pt idx="248">
                  <c:v>18.3</c:v>
                </c:pt>
                <c:pt idx="249">
                  <c:v>18.399999999999999</c:v>
                </c:pt>
                <c:pt idx="250">
                  <c:v>18.399999999999999</c:v>
                </c:pt>
                <c:pt idx="251">
                  <c:v>16.600000000000001</c:v>
                </c:pt>
                <c:pt idx="252">
                  <c:v>18.2</c:v>
                </c:pt>
                <c:pt idx="253">
                  <c:v>18.8</c:v>
                </c:pt>
                <c:pt idx="254">
                  <c:v>17.899999999999999</c:v>
                </c:pt>
                <c:pt idx="255">
                  <c:v>18.2</c:v>
                </c:pt>
                <c:pt idx="256">
                  <c:v>18.7</c:v>
                </c:pt>
                <c:pt idx="257">
                  <c:v>18.2</c:v>
                </c:pt>
                <c:pt idx="258">
                  <c:v>17.7</c:v>
                </c:pt>
                <c:pt idx="259">
                  <c:v>16.8</c:v>
                </c:pt>
                <c:pt idx="260">
                  <c:v>18.899999999999999</c:v>
                </c:pt>
                <c:pt idx="261">
                  <c:v>18.399999999999999</c:v>
                </c:pt>
                <c:pt idx="262">
                  <c:v>18.7</c:v>
                </c:pt>
                <c:pt idx="263">
                  <c:v>16.8</c:v>
                </c:pt>
                <c:pt idx="264">
                  <c:v>18.2</c:v>
                </c:pt>
                <c:pt idx="265">
                  <c:v>17.899999999999999</c:v>
                </c:pt>
                <c:pt idx="266">
                  <c:v>17.899999999999999</c:v>
                </c:pt>
                <c:pt idx="267">
                  <c:v>18.3</c:v>
                </c:pt>
                <c:pt idx="268">
                  <c:v>18.399999999999999</c:v>
                </c:pt>
                <c:pt idx="269">
                  <c:v>18.7</c:v>
                </c:pt>
                <c:pt idx="270">
                  <c:v>17.399999999999999</c:v>
                </c:pt>
                <c:pt idx="271">
                  <c:v>17.7</c:v>
                </c:pt>
                <c:pt idx="272">
                  <c:v>17.399999999999999</c:v>
                </c:pt>
                <c:pt idx="273">
                  <c:v>18.399999999999999</c:v>
                </c:pt>
                <c:pt idx="274">
                  <c:v>18.5</c:v>
                </c:pt>
                <c:pt idx="275">
                  <c:v>18.5</c:v>
                </c:pt>
                <c:pt idx="276">
                  <c:v>19.3</c:v>
                </c:pt>
                <c:pt idx="277">
                  <c:v>18.2</c:v>
                </c:pt>
                <c:pt idx="278">
                  <c:v>17.899999999999999</c:v>
                </c:pt>
                <c:pt idx="279">
                  <c:v>17.3</c:v>
                </c:pt>
                <c:pt idx="280">
                  <c:v>18.3</c:v>
                </c:pt>
                <c:pt idx="281">
                  <c:v>18.100000000000001</c:v>
                </c:pt>
                <c:pt idx="282">
                  <c:v>18.399999999999999</c:v>
                </c:pt>
                <c:pt idx="283">
                  <c:v>17.7</c:v>
                </c:pt>
                <c:pt idx="284">
                  <c:v>18.5</c:v>
                </c:pt>
                <c:pt idx="285">
                  <c:v>18</c:v>
                </c:pt>
                <c:pt idx="286">
                  <c:v>18.3</c:v>
                </c:pt>
                <c:pt idx="287">
                  <c:v>18.8</c:v>
                </c:pt>
                <c:pt idx="288">
                  <c:v>18.5</c:v>
                </c:pt>
                <c:pt idx="289">
                  <c:v>17.7</c:v>
                </c:pt>
                <c:pt idx="290">
                  <c:v>17.3</c:v>
                </c:pt>
                <c:pt idx="291">
                  <c:v>18.2</c:v>
                </c:pt>
                <c:pt idx="292">
                  <c:v>18.8</c:v>
                </c:pt>
                <c:pt idx="293">
                  <c:v>18.100000000000001</c:v>
                </c:pt>
                <c:pt idx="294">
                  <c:v>18.2</c:v>
                </c:pt>
                <c:pt idx="295">
                  <c:v>18.3</c:v>
                </c:pt>
                <c:pt idx="296">
                  <c:v>18.399999999999999</c:v>
                </c:pt>
                <c:pt idx="297">
                  <c:v>18.100000000000001</c:v>
                </c:pt>
                <c:pt idx="298">
                  <c:v>18.3</c:v>
                </c:pt>
              </c:numCache>
            </c:numRef>
          </c:yVal>
          <c:smooth val="0"/>
        </c:ser>
        <c:dLbls>
          <c:showLegendKey val="0"/>
          <c:showVal val="0"/>
          <c:showCatName val="0"/>
          <c:showSerName val="0"/>
          <c:showPercent val="0"/>
          <c:showBubbleSize val="0"/>
        </c:dLbls>
        <c:axId val="117285248"/>
        <c:axId val="117287552"/>
      </c:scatterChart>
      <c:valAx>
        <c:axId val="117285248"/>
        <c:scaling>
          <c:orientation val="minMax"/>
          <c:max val="300"/>
        </c:scaling>
        <c:delete val="0"/>
        <c:axPos val="b"/>
        <c:title>
          <c:tx>
            <c:rich>
              <a:bodyPr/>
              <a:lstStyle/>
              <a:p>
                <a:pPr>
                  <a:defRPr sz="1381" b="0" i="0" u="none" strike="noStrike" baseline="0">
                    <a:solidFill>
                      <a:srgbClr val="000000"/>
                    </a:solidFill>
                    <a:latin typeface="Arial"/>
                    <a:ea typeface="Arial"/>
                    <a:cs typeface="Arial"/>
                  </a:defRPr>
                </a:pPr>
                <a:r>
                  <a:rPr lang="en-US"/>
                  <a:t>Ping Sequence Number</a:t>
                </a:r>
              </a:p>
            </c:rich>
          </c:tx>
          <c:layout>
            <c:manualLayout>
              <c:xMode val="edge"/>
              <c:yMode val="edge"/>
              <c:x val="0.41721854304635764"/>
              <c:y val="0.75789473684210529"/>
            </c:manualLayout>
          </c:layout>
          <c:overlay val="0"/>
          <c:spPr>
            <a:noFill/>
            <a:ln w="63796">
              <a:noFill/>
            </a:ln>
          </c:spPr>
        </c:title>
        <c:numFmt formatCode="General" sourceLinked="1"/>
        <c:majorTickMark val="cross"/>
        <c:minorTickMark val="none"/>
        <c:tickLblPos val="nextTo"/>
        <c:spPr>
          <a:ln w="7975">
            <a:solidFill>
              <a:srgbClr val="000000"/>
            </a:solidFill>
            <a:prstDash val="solid"/>
          </a:ln>
        </c:spPr>
        <c:txPr>
          <a:bodyPr rot="0" vert="horz"/>
          <a:lstStyle/>
          <a:p>
            <a:pPr>
              <a:defRPr sz="1381" b="0" i="0" u="none" strike="noStrike" baseline="0">
                <a:solidFill>
                  <a:srgbClr val="000000"/>
                </a:solidFill>
                <a:latin typeface="Arial"/>
                <a:ea typeface="Arial"/>
                <a:cs typeface="Arial"/>
              </a:defRPr>
            </a:pPr>
            <a:endParaRPr lang="en-US"/>
          </a:p>
        </c:txPr>
        <c:crossAx val="117287552"/>
        <c:crosses val="autoZero"/>
        <c:crossBetween val="midCat"/>
      </c:valAx>
      <c:valAx>
        <c:axId val="117287552"/>
        <c:scaling>
          <c:orientation val="minMax"/>
          <c:max val="21"/>
          <c:min val="6"/>
        </c:scaling>
        <c:delete val="0"/>
        <c:axPos val="l"/>
        <c:majorGridlines>
          <c:spPr>
            <a:ln w="7975">
              <a:solidFill>
                <a:srgbClr val="000000"/>
              </a:solidFill>
              <a:prstDash val="solid"/>
            </a:ln>
          </c:spPr>
        </c:majorGridlines>
        <c:title>
          <c:tx>
            <c:rich>
              <a:bodyPr/>
              <a:lstStyle/>
              <a:p>
                <a:pPr>
                  <a:defRPr sz="2009" b="0" i="0" u="none" strike="noStrike" baseline="0">
                    <a:solidFill>
                      <a:srgbClr val="000000"/>
                    </a:solidFill>
                    <a:latin typeface="Arial"/>
                    <a:ea typeface="Arial"/>
                    <a:cs typeface="Arial"/>
                  </a:defRPr>
                </a:pPr>
                <a:r>
                  <a:rPr lang="en-US"/>
                  <a:t>RTT (ms)</a:t>
                </a:r>
              </a:p>
            </c:rich>
          </c:tx>
          <c:layout>
            <c:manualLayout>
              <c:xMode val="edge"/>
              <c:yMode val="edge"/>
              <c:x val="3.6423841059602648E-2"/>
              <c:y val="0.30526315789473685"/>
            </c:manualLayout>
          </c:layout>
          <c:overlay val="0"/>
          <c:spPr>
            <a:noFill/>
            <a:ln w="63796">
              <a:noFill/>
            </a:ln>
          </c:spPr>
        </c:title>
        <c:numFmt formatCode="General" sourceLinked="1"/>
        <c:majorTickMark val="cross"/>
        <c:minorTickMark val="none"/>
        <c:tickLblPos val="nextTo"/>
        <c:spPr>
          <a:ln w="7975">
            <a:solidFill>
              <a:srgbClr val="000000"/>
            </a:solidFill>
            <a:prstDash val="solid"/>
          </a:ln>
        </c:spPr>
        <c:txPr>
          <a:bodyPr rot="0" vert="horz"/>
          <a:lstStyle/>
          <a:p>
            <a:pPr>
              <a:defRPr sz="1381" b="0" i="0" u="none" strike="noStrike" baseline="0">
                <a:solidFill>
                  <a:srgbClr val="000000"/>
                </a:solidFill>
                <a:latin typeface="Arial"/>
                <a:ea typeface="Arial"/>
                <a:cs typeface="Arial"/>
              </a:defRPr>
            </a:pPr>
            <a:endParaRPr lang="en-US"/>
          </a:p>
        </c:txPr>
        <c:crossAx val="117285248"/>
        <c:crosses val="autoZero"/>
        <c:crossBetween val="midCat"/>
      </c:valAx>
      <c:spPr>
        <a:solidFill>
          <a:srgbClr val="C0C0C0"/>
        </a:solidFill>
        <a:ln w="31898">
          <a:solidFill>
            <a:srgbClr val="808080"/>
          </a:solidFill>
          <a:prstDash val="solid"/>
        </a:ln>
      </c:spPr>
    </c:plotArea>
    <c:legend>
      <c:legendPos val="b"/>
      <c:layout>
        <c:manualLayout>
          <c:xMode val="edge"/>
          <c:yMode val="edge"/>
          <c:x val="0.36092715231788081"/>
          <c:y val="0.9"/>
          <c:w val="0.37086092715231789"/>
          <c:h val="8.4210526315789472E-2"/>
        </c:manualLayout>
      </c:layout>
      <c:overlay val="0"/>
      <c:spPr>
        <a:solidFill>
          <a:srgbClr val="FFFFFF"/>
        </a:solidFill>
        <a:ln w="7975">
          <a:solidFill>
            <a:srgbClr val="000000"/>
          </a:solidFill>
          <a:prstDash val="solid"/>
        </a:ln>
      </c:spPr>
      <c:txPr>
        <a:bodyPr/>
        <a:lstStyle/>
        <a:p>
          <a:pPr>
            <a:defRPr sz="1268"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7975">
      <a:solidFill>
        <a:srgbClr val="000000"/>
      </a:solidFill>
      <a:prstDash val="solid"/>
    </a:ln>
  </c:spPr>
  <c:txPr>
    <a:bodyPr/>
    <a:lstStyle/>
    <a:p>
      <a:pPr>
        <a:defRPr sz="1381"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0" b="0" i="0" u="none" strike="noStrike" baseline="0">
                <a:solidFill>
                  <a:srgbClr val="000000"/>
                </a:solidFill>
                <a:latin typeface="Arial"/>
                <a:ea typeface="Arial"/>
                <a:cs typeface="Arial"/>
              </a:defRPr>
            </a:pPr>
            <a:r>
              <a:rPr lang="en-US"/>
              <a:t>Sierra-Foxtrot Ping Round Trip Time</a:t>
            </a:r>
          </a:p>
        </c:rich>
      </c:tx>
      <c:layout>
        <c:manualLayout>
          <c:xMode val="edge"/>
          <c:yMode val="edge"/>
          <c:x val="0.30132450331125826"/>
          <c:y val="2.1052631578947368E-2"/>
        </c:manualLayout>
      </c:layout>
      <c:overlay val="0"/>
      <c:spPr>
        <a:noFill/>
        <a:ln w="61870">
          <a:noFill/>
        </a:ln>
      </c:spPr>
    </c:title>
    <c:autoTitleDeleted val="0"/>
    <c:plotArea>
      <c:layout>
        <c:manualLayout>
          <c:layoutTarget val="inner"/>
          <c:xMode val="edge"/>
          <c:yMode val="edge"/>
          <c:x val="0.16556291390728478"/>
          <c:y val="0.21578947368421053"/>
          <c:w val="0.7814569536423841"/>
          <c:h val="0.44736842105263158"/>
        </c:manualLayout>
      </c:layout>
      <c:scatterChart>
        <c:scatterStyle val="lineMarker"/>
        <c:varyColors val="0"/>
        <c:ser>
          <c:idx val="0"/>
          <c:order val="0"/>
          <c:tx>
            <c:strRef>
              <c:f>'Sierra-Foxtrot'!$C$10</c:f>
              <c:strCache>
                <c:ptCount val="1"/>
                <c:pt idx="0">
                  <c:v>Unloaded RTT</c:v>
                </c:pt>
              </c:strCache>
            </c:strRef>
          </c:tx>
          <c:spPr>
            <a:ln w="69604">
              <a:noFill/>
            </a:ln>
          </c:spPr>
          <c:marker>
            <c:symbol val="diamond"/>
            <c:size val="12"/>
            <c:spPr>
              <a:solidFill>
                <a:srgbClr val="000080"/>
              </a:solidFill>
              <a:ln>
                <a:solidFill>
                  <a:srgbClr val="000080"/>
                </a:solidFill>
                <a:prstDash val="solid"/>
              </a:ln>
            </c:spPr>
          </c:marker>
          <c:xVal>
            <c:numRef>
              <c:f>'Sierra-Foxtrot'!$B$11:$B$309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numCache>
            </c:numRef>
          </c:xVal>
          <c:yVal>
            <c:numRef>
              <c:f>'Sierra-Foxtrot'!$C$11:$C$309</c:f>
              <c:numCache>
                <c:formatCode>General</c:formatCode>
                <c:ptCount val="299"/>
                <c:pt idx="0">
                  <c:v>128</c:v>
                </c:pt>
                <c:pt idx="1">
                  <c:v>128</c:v>
                </c:pt>
                <c:pt idx="2">
                  <c:v>128</c:v>
                </c:pt>
                <c:pt idx="3">
                  <c:v>128</c:v>
                </c:pt>
                <c:pt idx="4">
                  <c:v>128</c:v>
                </c:pt>
                <c:pt idx="5">
                  <c:v>128</c:v>
                </c:pt>
                <c:pt idx="6">
                  <c:v>128</c:v>
                </c:pt>
                <c:pt idx="7">
                  <c:v>128</c:v>
                </c:pt>
                <c:pt idx="8">
                  <c:v>128</c:v>
                </c:pt>
                <c:pt idx="9">
                  <c:v>128</c:v>
                </c:pt>
                <c:pt idx="10">
                  <c:v>128</c:v>
                </c:pt>
                <c:pt idx="11">
                  <c:v>128</c:v>
                </c:pt>
                <c:pt idx="12">
                  <c:v>128</c:v>
                </c:pt>
                <c:pt idx="13">
                  <c:v>128</c:v>
                </c:pt>
                <c:pt idx="14">
                  <c:v>128</c:v>
                </c:pt>
                <c:pt idx="15">
                  <c:v>128</c:v>
                </c:pt>
                <c:pt idx="16">
                  <c:v>128</c:v>
                </c:pt>
                <c:pt idx="17">
                  <c:v>128</c:v>
                </c:pt>
                <c:pt idx="18">
                  <c:v>128</c:v>
                </c:pt>
                <c:pt idx="19">
                  <c:v>128</c:v>
                </c:pt>
                <c:pt idx="20">
                  <c:v>128</c:v>
                </c:pt>
                <c:pt idx="21">
                  <c:v>128</c:v>
                </c:pt>
                <c:pt idx="22">
                  <c:v>128</c:v>
                </c:pt>
                <c:pt idx="23">
                  <c:v>128</c:v>
                </c:pt>
                <c:pt idx="24">
                  <c:v>128</c:v>
                </c:pt>
                <c:pt idx="25">
                  <c:v>128</c:v>
                </c:pt>
                <c:pt idx="26">
                  <c:v>128</c:v>
                </c:pt>
                <c:pt idx="27">
                  <c:v>128</c:v>
                </c:pt>
                <c:pt idx="28">
                  <c:v>128</c:v>
                </c:pt>
                <c:pt idx="29">
                  <c:v>128</c:v>
                </c:pt>
                <c:pt idx="30">
                  <c:v>128</c:v>
                </c:pt>
                <c:pt idx="31">
                  <c:v>128</c:v>
                </c:pt>
                <c:pt idx="32">
                  <c:v>128</c:v>
                </c:pt>
                <c:pt idx="33">
                  <c:v>128</c:v>
                </c:pt>
                <c:pt idx="34">
                  <c:v>128</c:v>
                </c:pt>
                <c:pt idx="35">
                  <c:v>128</c:v>
                </c:pt>
                <c:pt idx="36">
                  <c:v>128</c:v>
                </c:pt>
                <c:pt idx="37">
                  <c:v>128</c:v>
                </c:pt>
                <c:pt idx="38">
                  <c:v>128</c:v>
                </c:pt>
                <c:pt idx="39">
                  <c:v>128</c:v>
                </c:pt>
                <c:pt idx="40">
                  <c:v>128</c:v>
                </c:pt>
                <c:pt idx="41">
                  <c:v>128</c:v>
                </c:pt>
                <c:pt idx="42">
                  <c:v>128</c:v>
                </c:pt>
                <c:pt idx="43">
                  <c:v>128</c:v>
                </c:pt>
                <c:pt idx="44">
                  <c:v>128</c:v>
                </c:pt>
                <c:pt idx="45">
                  <c:v>128</c:v>
                </c:pt>
                <c:pt idx="46">
                  <c:v>128</c:v>
                </c:pt>
                <c:pt idx="47">
                  <c:v>128</c:v>
                </c:pt>
                <c:pt idx="48">
                  <c:v>128</c:v>
                </c:pt>
                <c:pt idx="49">
                  <c:v>128</c:v>
                </c:pt>
                <c:pt idx="50">
                  <c:v>128</c:v>
                </c:pt>
                <c:pt idx="51">
                  <c:v>128</c:v>
                </c:pt>
                <c:pt idx="52">
                  <c:v>128</c:v>
                </c:pt>
                <c:pt idx="53">
                  <c:v>128</c:v>
                </c:pt>
                <c:pt idx="54">
                  <c:v>128</c:v>
                </c:pt>
                <c:pt idx="55">
                  <c:v>128</c:v>
                </c:pt>
                <c:pt idx="56">
                  <c:v>128</c:v>
                </c:pt>
                <c:pt idx="57">
                  <c:v>128</c:v>
                </c:pt>
                <c:pt idx="58">
                  <c:v>128</c:v>
                </c:pt>
                <c:pt idx="59">
                  <c:v>128</c:v>
                </c:pt>
                <c:pt idx="60">
                  <c:v>128</c:v>
                </c:pt>
                <c:pt idx="61">
                  <c:v>128</c:v>
                </c:pt>
                <c:pt idx="62">
                  <c:v>128</c:v>
                </c:pt>
                <c:pt idx="63">
                  <c:v>128</c:v>
                </c:pt>
                <c:pt idx="64">
                  <c:v>128</c:v>
                </c:pt>
                <c:pt idx="65">
                  <c:v>128</c:v>
                </c:pt>
                <c:pt idx="66">
                  <c:v>128</c:v>
                </c:pt>
                <c:pt idx="67">
                  <c:v>128</c:v>
                </c:pt>
                <c:pt idx="68">
                  <c:v>128</c:v>
                </c:pt>
                <c:pt idx="69">
                  <c:v>128</c:v>
                </c:pt>
                <c:pt idx="70">
                  <c:v>128</c:v>
                </c:pt>
                <c:pt idx="71">
                  <c:v>128</c:v>
                </c:pt>
                <c:pt idx="72">
                  <c:v>128</c:v>
                </c:pt>
                <c:pt idx="73">
                  <c:v>128</c:v>
                </c:pt>
                <c:pt idx="74">
                  <c:v>128</c:v>
                </c:pt>
                <c:pt idx="75">
                  <c:v>128</c:v>
                </c:pt>
                <c:pt idx="76">
                  <c:v>128</c:v>
                </c:pt>
                <c:pt idx="77">
                  <c:v>128</c:v>
                </c:pt>
                <c:pt idx="78">
                  <c:v>128</c:v>
                </c:pt>
                <c:pt idx="79">
                  <c:v>128</c:v>
                </c:pt>
                <c:pt idx="80">
                  <c:v>128</c:v>
                </c:pt>
                <c:pt idx="81">
                  <c:v>128</c:v>
                </c:pt>
                <c:pt idx="82">
                  <c:v>128</c:v>
                </c:pt>
                <c:pt idx="83">
                  <c:v>128</c:v>
                </c:pt>
                <c:pt idx="84">
                  <c:v>128</c:v>
                </c:pt>
                <c:pt idx="85">
                  <c:v>128</c:v>
                </c:pt>
                <c:pt idx="86">
                  <c:v>128</c:v>
                </c:pt>
                <c:pt idx="87">
                  <c:v>128</c:v>
                </c:pt>
                <c:pt idx="88">
                  <c:v>128</c:v>
                </c:pt>
                <c:pt idx="89">
                  <c:v>128</c:v>
                </c:pt>
                <c:pt idx="90">
                  <c:v>128</c:v>
                </c:pt>
                <c:pt idx="91">
                  <c:v>128</c:v>
                </c:pt>
                <c:pt idx="92">
                  <c:v>128</c:v>
                </c:pt>
                <c:pt idx="93">
                  <c:v>128</c:v>
                </c:pt>
                <c:pt idx="94">
                  <c:v>128</c:v>
                </c:pt>
                <c:pt idx="95">
                  <c:v>128</c:v>
                </c:pt>
                <c:pt idx="96">
                  <c:v>128</c:v>
                </c:pt>
                <c:pt idx="97">
                  <c:v>128</c:v>
                </c:pt>
                <c:pt idx="98">
                  <c:v>128</c:v>
                </c:pt>
                <c:pt idx="99">
                  <c:v>128</c:v>
                </c:pt>
                <c:pt idx="100">
                  <c:v>128</c:v>
                </c:pt>
                <c:pt idx="101">
                  <c:v>128</c:v>
                </c:pt>
                <c:pt idx="102">
                  <c:v>128</c:v>
                </c:pt>
                <c:pt idx="103">
                  <c:v>128</c:v>
                </c:pt>
                <c:pt idx="104">
                  <c:v>128</c:v>
                </c:pt>
                <c:pt idx="105">
                  <c:v>128</c:v>
                </c:pt>
                <c:pt idx="106">
                  <c:v>128</c:v>
                </c:pt>
                <c:pt idx="107">
                  <c:v>128</c:v>
                </c:pt>
                <c:pt idx="108">
                  <c:v>128</c:v>
                </c:pt>
                <c:pt idx="109">
                  <c:v>128</c:v>
                </c:pt>
                <c:pt idx="110">
                  <c:v>128</c:v>
                </c:pt>
                <c:pt idx="111">
                  <c:v>128</c:v>
                </c:pt>
                <c:pt idx="112">
                  <c:v>128</c:v>
                </c:pt>
                <c:pt idx="113">
                  <c:v>128</c:v>
                </c:pt>
                <c:pt idx="114">
                  <c:v>128</c:v>
                </c:pt>
                <c:pt idx="115">
                  <c:v>128</c:v>
                </c:pt>
                <c:pt idx="116">
                  <c:v>128</c:v>
                </c:pt>
                <c:pt idx="117">
                  <c:v>128</c:v>
                </c:pt>
                <c:pt idx="118">
                  <c:v>128</c:v>
                </c:pt>
                <c:pt idx="119">
                  <c:v>128</c:v>
                </c:pt>
                <c:pt idx="120">
                  <c:v>128</c:v>
                </c:pt>
                <c:pt idx="121">
                  <c:v>128</c:v>
                </c:pt>
                <c:pt idx="122">
                  <c:v>128</c:v>
                </c:pt>
                <c:pt idx="123">
                  <c:v>128</c:v>
                </c:pt>
                <c:pt idx="124">
                  <c:v>128</c:v>
                </c:pt>
                <c:pt idx="125">
                  <c:v>128</c:v>
                </c:pt>
                <c:pt idx="126">
                  <c:v>128</c:v>
                </c:pt>
                <c:pt idx="127">
                  <c:v>128</c:v>
                </c:pt>
                <c:pt idx="128">
                  <c:v>128</c:v>
                </c:pt>
                <c:pt idx="129">
                  <c:v>128</c:v>
                </c:pt>
                <c:pt idx="130">
                  <c:v>128</c:v>
                </c:pt>
                <c:pt idx="131">
                  <c:v>128</c:v>
                </c:pt>
                <c:pt idx="132">
                  <c:v>128</c:v>
                </c:pt>
                <c:pt idx="133">
                  <c:v>128</c:v>
                </c:pt>
                <c:pt idx="134">
                  <c:v>128</c:v>
                </c:pt>
                <c:pt idx="135">
                  <c:v>128</c:v>
                </c:pt>
                <c:pt idx="136">
                  <c:v>128</c:v>
                </c:pt>
                <c:pt idx="137">
                  <c:v>128</c:v>
                </c:pt>
                <c:pt idx="138">
                  <c:v>128</c:v>
                </c:pt>
                <c:pt idx="139">
                  <c:v>128</c:v>
                </c:pt>
                <c:pt idx="140">
                  <c:v>128</c:v>
                </c:pt>
                <c:pt idx="141">
                  <c:v>128</c:v>
                </c:pt>
                <c:pt idx="142">
                  <c:v>128</c:v>
                </c:pt>
                <c:pt idx="143">
                  <c:v>128</c:v>
                </c:pt>
                <c:pt idx="144">
                  <c:v>128</c:v>
                </c:pt>
                <c:pt idx="145">
                  <c:v>128</c:v>
                </c:pt>
                <c:pt idx="146">
                  <c:v>128</c:v>
                </c:pt>
                <c:pt idx="147">
                  <c:v>128</c:v>
                </c:pt>
                <c:pt idx="148">
                  <c:v>128</c:v>
                </c:pt>
                <c:pt idx="149">
                  <c:v>128</c:v>
                </c:pt>
                <c:pt idx="150">
                  <c:v>128</c:v>
                </c:pt>
                <c:pt idx="151">
                  <c:v>128</c:v>
                </c:pt>
                <c:pt idx="152">
                  <c:v>128</c:v>
                </c:pt>
                <c:pt idx="153">
                  <c:v>128</c:v>
                </c:pt>
                <c:pt idx="154">
                  <c:v>128</c:v>
                </c:pt>
                <c:pt idx="155">
                  <c:v>128</c:v>
                </c:pt>
                <c:pt idx="156">
                  <c:v>128</c:v>
                </c:pt>
                <c:pt idx="157">
                  <c:v>128</c:v>
                </c:pt>
                <c:pt idx="158">
                  <c:v>128</c:v>
                </c:pt>
                <c:pt idx="159">
                  <c:v>128</c:v>
                </c:pt>
                <c:pt idx="160">
                  <c:v>128</c:v>
                </c:pt>
                <c:pt idx="161">
                  <c:v>128</c:v>
                </c:pt>
                <c:pt idx="162">
                  <c:v>128</c:v>
                </c:pt>
                <c:pt idx="163">
                  <c:v>128</c:v>
                </c:pt>
                <c:pt idx="164">
                  <c:v>128</c:v>
                </c:pt>
                <c:pt idx="165">
                  <c:v>128</c:v>
                </c:pt>
                <c:pt idx="166">
                  <c:v>128</c:v>
                </c:pt>
                <c:pt idx="167">
                  <c:v>128</c:v>
                </c:pt>
                <c:pt idx="168">
                  <c:v>128</c:v>
                </c:pt>
                <c:pt idx="169">
                  <c:v>128</c:v>
                </c:pt>
                <c:pt idx="170">
                  <c:v>128</c:v>
                </c:pt>
                <c:pt idx="171">
                  <c:v>128</c:v>
                </c:pt>
                <c:pt idx="172">
                  <c:v>128</c:v>
                </c:pt>
                <c:pt idx="173">
                  <c:v>128</c:v>
                </c:pt>
                <c:pt idx="174">
                  <c:v>128</c:v>
                </c:pt>
                <c:pt idx="175">
                  <c:v>128</c:v>
                </c:pt>
                <c:pt idx="176">
                  <c:v>128</c:v>
                </c:pt>
                <c:pt idx="177">
                  <c:v>128</c:v>
                </c:pt>
                <c:pt idx="178">
                  <c:v>128</c:v>
                </c:pt>
                <c:pt idx="179">
                  <c:v>128</c:v>
                </c:pt>
                <c:pt idx="180">
                  <c:v>128</c:v>
                </c:pt>
                <c:pt idx="181">
                  <c:v>128</c:v>
                </c:pt>
                <c:pt idx="182">
                  <c:v>128</c:v>
                </c:pt>
                <c:pt idx="183">
                  <c:v>128</c:v>
                </c:pt>
                <c:pt idx="184">
                  <c:v>128</c:v>
                </c:pt>
                <c:pt idx="185">
                  <c:v>128</c:v>
                </c:pt>
                <c:pt idx="186">
                  <c:v>128</c:v>
                </c:pt>
                <c:pt idx="187">
                  <c:v>128</c:v>
                </c:pt>
                <c:pt idx="188">
                  <c:v>128</c:v>
                </c:pt>
                <c:pt idx="189">
                  <c:v>128</c:v>
                </c:pt>
                <c:pt idx="190">
                  <c:v>128</c:v>
                </c:pt>
                <c:pt idx="191">
                  <c:v>128</c:v>
                </c:pt>
                <c:pt idx="192">
                  <c:v>128</c:v>
                </c:pt>
                <c:pt idx="193">
                  <c:v>128</c:v>
                </c:pt>
                <c:pt idx="194">
                  <c:v>128</c:v>
                </c:pt>
                <c:pt idx="195">
                  <c:v>128</c:v>
                </c:pt>
                <c:pt idx="196">
                  <c:v>128</c:v>
                </c:pt>
                <c:pt idx="197">
                  <c:v>128</c:v>
                </c:pt>
                <c:pt idx="198">
                  <c:v>128</c:v>
                </c:pt>
                <c:pt idx="199">
                  <c:v>128</c:v>
                </c:pt>
                <c:pt idx="200">
                  <c:v>128</c:v>
                </c:pt>
                <c:pt idx="201">
                  <c:v>128</c:v>
                </c:pt>
                <c:pt idx="202">
                  <c:v>128</c:v>
                </c:pt>
                <c:pt idx="203">
                  <c:v>128</c:v>
                </c:pt>
                <c:pt idx="204">
                  <c:v>128</c:v>
                </c:pt>
                <c:pt idx="205">
                  <c:v>128</c:v>
                </c:pt>
                <c:pt idx="206">
                  <c:v>128</c:v>
                </c:pt>
                <c:pt idx="207">
                  <c:v>128</c:v>
                </c:pt>
                <c:pt idx="208">
                  <c:v>128</c:v>
                </c:pt>
                <c:pt idx="209">
                  <c:v>128</c:v>
                </c:pt>
                <c:pt idx="210">
                  <c:v>128</c:v>
                </c:pt>
                <c:pt idx="211">
                  <c:v>128</c:v>
                </c:pt>
                <c:pt idx="212">
                  <c:v>128</c:v>
                </c:pt>
                <c:pt idx="213">
                  <c:v>128</c:v>
                </c:pt>
                <c:pt idx="214">
                  <c:v>128</c:v>
                </c:pt>
                <c:pt idx="215">
                  <c:v>128</c:v>
                </c:pt>
                <c:pt idx="216">
                  <c:v>128</c:v>
                </c:pt>
                <c:pt idx="217">
                  <c:v>128</c:v>
                </c:pt>
                <c:pt idx="218">
                  <c:v>128</c:v>
                </c:pt>
                <c:pt idx="219">
                  <c:v>128</c:v>
                </c:pt>
                <c:pt idx="220">
                  <c:v>128</c:v>
                </c:pt>
                <c:pt idx="221">
                  <c:v>128</c:v>
                </c:pt>
                <c:pt idx="222">
                  <c:v>128</c:v>
                </c:pt>
                <c:pt idx="223">
                  <c:v>128</c:v>
                </c:pt>
                <c:pt idx="224">
                  <c:v>128</c:v>
                </c:pt>
                <c:pt idx="225">
                  <c:v>128</c:v>
                </c:pt>
                <c:pt idx="226">
                  <c:v>128</c:v>
                </c:pt>
                <c:pt idx="227">
                  <c:v>128</c:v>
                </c:pt>
                <c:pt idx="228">
                  <c:v>128</c:v>
                </c:pt>
                <c:pt idx="229">
                  <c:v>128</c:v>
                </c:pt>
                <c:pt idx="230">
                  <c:v>128</c:v>
                </c:pt>
                <c:pt idx="231">
                  <c:v>128</c:v>
                </c:pt>
                <c:pt idx="232">
                  <c:v>128</c:v>
                </c:pt>
                <c:pt idx="233">
                  <c:v>128</c:v>
                </c:pt>
                <c:pt idx="234">
                  <c:v>128</c:v>
                </c:pt>
                <c:pt idx="235">
                  <c:v>128</c:v>
                </c:pt>
                <c:pt idx="236">
                  <c:v>128</c:v>
                </c:pt>
                <c:pt idx="237">
                  <c:v>128</c:v>
                </c:pt>
                <c:pt idx="238">
                  <c:v>128</c:v>
                </c:pt>
                <c:pt idx="239">
                  <c:v>128</c:v>
                </c:pt>
                <c:pt idx="240">
                  <c:v>128</c:v>
                </c:pt>
                <c:pt idx="241">
                  <c:v>128</c:v>
                </c:pt>
                <c:pt idx="242">
                  <c:v>128</c:v>
                </c:pt>
                <c:pt idx="243">
                  <c:v>128</c:v>
                </c:pt>
                <c:pt idx="244">
                  <c:v>128</c:v>
                </c:pt>
                <c:pt idx="245">
                  <c:v>128</c:v>
                </c:pt>
                <c:pt idx="246">
                  <c:v>128</c:v>
                </c:pt>
                <c:pt idx="247">
                  <c:v>128</c:v>
                </c:pt>
                <c:pt idx="248">
                  <c:v>128</c:v>
                </c:pt>
                <c:pt idx="249">
                  <c:v>128</c:v>
                </c:pt>
                <c:pt idx="250">
                  <c:v>128</c:v>
                </c:pt>
                <c:pt idx="251">
                  <c:v>128</c:v>
                </c:pt>
                <c:pt idx="252">
                  <c:v>128</c:v>
                </c:pt>
                <c:pt idx="253">
                  <c:v>128</c:v>
                </c:pt>
                <c:pt idx="254">
                  <c:v>128</c:v>
                </c:pt>
                <c:pt idx="255">
                  <c:v>128</c:v>
                </c:pt>
                <c:pt idx="256">
                  <c:v>128</c:v>
                </c:pt>
                <c:pt idx="257">
                  <c:v>128</c:v>
                </c:pt>
                <c:pt idx="258">
                  <c:v>128</c:v>
                </c:pt>
                <c:pt idx="259">
                  <c:v>128</c:v>
                </c:pt>
                <c:pt idx="260">
                  <c:v>128</c:v>
                </c:pt>
                <c:pt idx="261">
                  <c:v>128</c:v>
                </c:pt>
                <c:pt idx="262">
                  <c:v>128</c:v>
                </c:pt>
                <c:pt idx="263">
                  <c:v>128</c:v>
                </c:pt>
                <c:pt idx="264">
                  <c:v>128</c:v>
                </c:pt>
                <c:pt idx="265">
                  <c:v>128</c:v>
                </c:pt>
                <c:pt idx="266">
                  <c:v>128</c:v>
                </c:pt>
                <c:pt idx="267">
                  <c:v>128</c:v>
                </c:pt>
                <c:pt idx="268">
                  <c:v>128</c:v>
                </c:pt>
                <c:pt idx="269">
                  <c:v>128</c:v>
                </c:pt>
                <c:pt idx="270">
                  <c:v>128</c:v>
                </c:pt>
                <c:pt idx="271">
                  <c:v>128</c:v>
                </c:pt>
                <c:pt idx="272">
                  <c:v>128</c:v>
                </c:pt>
                <c:pt idx="273">
                  <c:v>128</c:v>
                </c:pt>
                <c:pt idx="274">
                  <c:v>128</c:v>
                </c:pt>
                <c:pt idx="275">
                  <c:v>128</c:v>
                </c:pt>
                <c:pt idx="276">
                  <c:v>128</c:v>
                </c:pt>
                <c:pt idx="277">
                  <c:v>128</c:v>
                </c:pt>
                <c:pt idx="278">
                  <c:v>128</c:v>
                </c:pt>
                <c:pt idx="279">
                  <c:v>128</c:v>
                </c:pt>
                <c:pt idx="280">
                  <c:v>128</c:v>
                </c:pt>
                <c:pt idx="281">
                  <c:v>128</c:v>
                </c:pt>
                <c:pt idx="282">
                  <c:v>128</c:v>
                </c:pt>
                <c:pt idx="283">
                  <c:v>128</c:v>
                </c:pt>
                <c:pt idx="284">
                  <c:v>128</c:v>
                </c:pt>
                <c:pt idx="285">
                  <c:v>128</c:v>
                </c:pt>
                <c:pt idx="286">
                  <c:v>128</c:v>
                </c:pt>
                <c:pt idx="287">
                  <c:v>128</c:v>
                </c:pt>
                <c:pt idx="288">
                  <c:v>128</c:v>
                </c:pt>
                <c:pt idx="289">
                  <c:v>128</c:v>
                </c:pt>
                <c:pt idx="290">
                  <c:v>128</c:v>
                </c:pt>
                <c:pt idx="291">
                  <c:v>128</c:v>
                </c:pt>
                <c:pt idx="292">
                  <c:v>128</c:v>
                </c:pt>
                <c:pt idx="293">
                  <c:v>128</c:v>
                </c:pt>
                <c:pt idx="294">
                  <c:v>128</c:v>
                </c:pt>
                <c:pt idx="295">
                  <c:v>128</c:v>
                </c:pt>
                <c:pt idx="296">
                  <c:v>128</c:v>
                </c:pt>
                <c:pt idx="297">
                  <c:v>128</c:v>
                </c:pt>
                <c:pt idx="298">
                  <c:v>128</c:v>
                </c:pt>
              </c:numCache>
            </c:numRef>
          </c:yVal>
          <c:smooth val="0"/>
        </c:ser>
        <c:ser>
          <c:idx val="3"/>
          <c:order val="1"/>
          <c:tx>
            <c:strRef>
              <c:f>'Sierra-Foxtrot'!$F$10</c:f>
              <c:strCache>
                <c:ptCount val="1"/>
                <c:pt idx="0">
                  <c:v>Loaded RTT</c:v>
                </c:pt>
              </c:strCache>
            </c:strRef>
          </c:tx>
          <c:spPr>
            <a:ln w="69604">
              <a:noFill/>
            </a:ln>
          </c:spPr>
          <c:marker>
            <c:symbol val="x"/>
            <c:size val="12"/>
            <c:spPr>
              <a:noFill/>
              <a:ln>
                <a:solidFill>
                  <a:srgbClr val="FF0000"/>
                </a:solidFill>
                <a:prstDash val="solid"/>
              </a:ln>
            </c:spPr>
          </c:marker>
          <c:xVal>
            <c:numRef>
              <c:f>'Sierra-Foxtrot'!$B$11:$B$309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numCache>
            </c:numRef>
          </c:xVal>
          <c:yVal>
            <c:numRef>
              <c:f>'Sierra-Foxtrot'!$F$11:$F$309</c:f>
              <c:numCache>
                <c:formatCode>General</c:formatCode>
                <c:ptCount val="299"/>
                <c:pt idx="0">
                  <c:v>129</c:v>
                </c:pt>
                <c:pt idx="1">
                  <c:v>129</c:v>
                </c:pt>
                <c:pt idx="2">
                  <c:v>128</c:v>
                </c:pt>
                <c:pt idx="3">
                  <c:v>129</c:v>
                </c:pt>
                <c:pt idx="4">
                  <c:v>129</c:v>
                </c:pt>
                <c:pt idx="5">
                  <c:v>132</c:v>
                </c:pt>
                <c:pt idx="6">
                  <c:v>133</c:v>
                </c:pt>
                <c:pt idx="7">
                  <c:v>134</c:v>
                </c:pt>
                <c:pt idx="8">
                  <c:v>128</c:v>
                </c:pt>
                <c:pt idx="9">
                  <c:v>129</c:v>
                </c:pt>
                <c:pt idx="10">
                  <c:v>140</c:v>
                </c:pt>
                <c:pt idx="11">
                  <c:v>129</c:v>
                </c:pt>
                <c:pt idx="12">
                  <c:v>130</c:v>
                </c:pt>
                <c:pt idx="13">
                  <c:v>132</c:v>
                </c:pt>
                <c:pt idx="14">
                  <c:v>139</c:v>
                </c:pt>
                <c:pt idx="15">
                  <c:v>143</c:v>
                </c:pt>
                <c:pt idx="16">
                  <c:v>136</c:v>
                </c:pt>
                <c:pt idx="17">
                  <c:v>143</c:v>
                </c:pt>
                <c:pt idx="18">
                  <c:v>130</c:v>
                </c:pt>
                <c:pt idx="19">
                  <c:v>138</c:v>
                </c:pt>
                <c:pt idx="20">
                  <c:v>129</c:v>
                </c:pt>
                <c:pt idx="21">
                  <c:v>129</c:v>
                </c:pt>
                <c:pt idx="22">
                  <c:v>131</c:v>
                </c:pt>
                <c:pt idx="23">
                  <c:v>135</c:v>
                </c:pt>
                <c:pt idx="24">
                  <c:v>140</c:v>
                </c:pt>
                <c:pt idx="25">
                  <c:v>134</c:v>
                </c:pt>
                <c:pt idx="26">
                  <c:v>140</c:v>
                </c:pt>
                <c:pt idx="27">
                  <c:v>129</c:v>
                </c:pt>
                <c:pt idx="28">
                  <c:v>130</c:v>
                </c:pt>
                <c:pt idx="29">
                  <c:v>136</c:v>
                </c:pt>
                <c:pt idx="30">
                  <c:v>143</c:v>
                </c:pt>
                <c:pt idx="31">
                  <c:v>129</c:v>
                </c:pt>
                <c:pt idx="32">
                  <c:v>136</c:v>
                </c:pt>
                <c:pt idx="33">
                  <c:v>131</c:v>
                </c:pt>
                <c:pt idx="34">
                  <c:v>140</c:v>
                </c:pt>
                <c:pt idx="35">
                  <c:v>129</c:v>
                </c:pt>
                <c:pt idx="36">
                  <c:v>129</c:v>
                </c:pt>
                <c:pt idx="37">
                  <c:v>135</c:v>
                </c:pt>
                <c:pt idx="38">
                  <c:v>129</c:v>
                </c:pt>
                <c:pt idx="39">
                  <c:v>130</c:v>
                </c:pt>
                <c:pt idx="40">
                  <c:v>134</c:v>
                </c:pt>
                <c:pt idx="41">
                  <c:v>138</c:v>
                </c:pt>
                <c:pt idx="42">
                  <c:v>142</c:v>
                </c:pt>
                <c:pt idx="43">
                  <c:v>129</c:v>
                </c:pt>
                <c:pt idx="44">
                  <c:v>140</c:v>
                </c:pt>
                <c:pt idx="45">
                  <c:v>129</c:v>
                </c:pt>
                <c:pt idx="46">
                  <c:v>131</c:v>
                </c:pt>
                <c:pt idx="47">
                  <c:v>140</c:v>
                </c:pt>
                <c:pt idx="48">
                  <c:v>129</c:v>
                </c:pt>
                <c:pt idx="49">
                  <c:v>134</c:v>
                </c:pt>
                <c:pt idx="50">
                  <c:v>129</c:v>
                </c:pt>
                <c:pt idx="51">
                  <c:v>130</c:v>
                </c:pt>
                <c:pt idx="52">
                  <c:v>140</c:v>
                </c:pt>
                <c:pt idx="53">
                  <c:v>129</c:v>
                </c:pt>
                <c:pt idx="54">
                  <c:v>130</c:v>
                </c:pt>
                <c:pt idx="55">
                  <c:v>133</c:v>
                </c:pt>
                <c:pt idx="56">
                  <c:v>137</c:v>
                </c:pt>
                <c:pt idx="57">
                  <c:v>128</c:v>
                </c:pt>
                <c:pt idx="58">
                  <c:v>129</c:v>
                </c:pt>
                <c:pt idx="59">
                  <c:v>130</c:v>
                </c:pt>
                <c:pt idx="60">
                  <c:v>136</c:v>
                </c:pt>
                <c:pt idx="61">
                  <c:v>141</c:v>
                </c:pt>
                <c:pt idx="62">
                  <c:v>129</c:v>
                </c:pt>
                <c:pt idx="63">
                  <c:v>138</c:v>
                </c:pt>
                <c:pt idx="64">
                  <c:v>130</c:v>
                </c:pt>
                <c:pt idx="65">
                  <c:v>129</c:v>
                </c:pt>
                <c:pt idx="66">
                  <c:v>129</c:v>
                </c:pt>
                <c:pt idx="67">
                  <c:v>131</c:v>
                </c:pt>
                <c:pt idx="68">
                  <c:v>137</c:v>
                </c:pt>
                <c:pt idx="69">
                  <c:v>142</c:v>
                </c:pt>
                <c:pt idx="70">
                  <c:v>130</c:v>
                </c:pt>
                <c:pt idx="71">
                  <c:v>136</c:v>
                </c:pt>
                <c:pt idx="72">
                  <c:v>143</c:v>
                </c:pt>
                <c:pt idx="73">
                  <c:v>129</c:v>
                </c:pt>
                <c:pt idx="74">
                  <c:v>136</c:v>
                </c:pt>
                <c:pt idx="75">
                  <c:v>132</c:v>
                </c:pt>
                <c:pt idx="76">
                  <c:v>143</c:v>
                </c:pt>
                <c:pt idx="77">
                  <c:v>129</c:v>
                </c:pt>
                <c:pt idx="78">
                  <c:v>131</c:v>
                </c:pt>
                <c:pt idx="79">
                  <c:v>137</c:v>
                </c:pt>
                <c:pt idx="80">
                  <c:v>142</c:v>
                </c:pt>
                <c:pt idx="81">
                  <c:v>131</c:v>
                </c:pt>
                <c:pt idx="82">
                  <c:v>139</c:v>
                </c:pt>
                <c:pt idx="83">
                  <c:v>129</c:v>
                </c:pt>
                <c:pt idx="84">
                  <c:v>131</c:v>
                </c:pt>
                <c:pt idx="85">
                  <c:v>139</c:v>
                </c:pt>
                <c:pt idx="86">
                  <c:v>144</c:v>
                </c:pt>
                <c:pt idx="87">
                  <c:v>129</c:v>
                </c:pt>
                <c:pt idx="88">
                  <c:v>129</c:v>
                </c:pt>
                <c:pt idx="89">
                  <c:v>130</c:v>
                </c:pt>
                <c:pt idx="90">
                  <c:v>132</c:v>
                </c:pt>
                <c:pt idx="91">
                  <c:v>136</c:v>
                </c:pt>
                <c:pt idx="92">
                  <c:v>140</c:v>
                </c:pt>
                <c:pt idx="93">
                  <c:v>129</c:v>
                </c:pt>
                <c:pt idx="94">
                  <c:v>133</c:v>
                </c:pt>
                <c:pt idx="95">
                  <c:v>143</c:v>
                </c:pt>
                <c:pt idx="96">
                  <c:v>129</c:v>
                </c:pt>
                <c:pt idx="97">
                  <c:v>136</c:v>
                </c:pt>
                <c:pt idx="98">
                  <c:v>143</c:v>
                </c:pt>
                <c:pt idx="99">
                  <c:v>129</c:v>
                </c:pt>
                <c:pt idx="100">
                  <c:v>131</c:v>
                </c:pt>
                <c:pt idx="101">
                  <c:v>137</c:v>
                </c:pt>
                <c:pt idx="102">
                  <c:v>143</c:v>
                </c:pt>
                <c:pt idx="103">
                  <c:v>129</c:v>
                </c:pt>
                <c:pt idx="104">
                  <c:v>134</c:v>
                </c:pt>
                <c:pt idx="105">
                  <c:v>130</c:v>
                </c:pt>
                <c:pt idx="106">
                  <c:v>129</c:v>
                </c:pt>
                <c:pt idx="107">
                  <c:v>129</c:v>
                </c:pt>
                <c:pt idx="108">
                  <c:v>128</c:v>
                </c:pt>
                <c:pt idx="109">
                  <c:v>129</c:v>
                </c:pt>
                <c:pt idx="110">
                  <c:v>129</c:v>
                </c:pt>
                <c:pt idx="111">
                  <c:v>130</c:v>
                </c:pt>
                <c:pt idx="112">
                  <c:v>131</c:v>
                </c:pt>
                <c:pt idx="113">
                  <c:v>135</c:v>
                </c:pt>
                <c:pt idx="114">
                  <c:v>143</c:v>
                </c:pt>
                <c:pt idx="115">
                  <c:v>130</c:v>
                </c:pt>
                <c:pt idx="116">
                  <c:v>144</c:v>
                </c:pt>
                <c:pt idx="117">
                  <c:v>129</c:v>
                </c:pt>
                <c:pt idx="118">
                  <c:v>129</c:v>
                </c:pt>
                <c:pt idx="119">
                  <c:v>132</c:v>
                </c:pt>
                <c:pt idx="120">
                  <c:v>137</c:v>
                </c:pt>
                <c:pt idx="121">
                  <c:v>140</c:v>
                </c:pt>
                <c:pt idx="122">
                  <c:v>129</c:v>
                </c:pt>
                <c:pt idx="123">
                  <c:v>133</c:v>
                </c:pt>
                <c:pt idx="124">
                  <c:v>141</c:v>
                </c:pt>
                <c:pt idx="125">
                  <c:v>129</c:v>
                </c:pt>
                <c:pt idx="126">
                  <c:v>129</c:v>
                </c:pt>
                <c:pt idx="127">
                  <c:v>133</c:v>
                </c:pt>
                <c:pt idx="128">
                  <c:v>129</c:v>
                </c:pt>
                <c:pt idx="129">
                  <c:v>129</c:v>
                </c:pt>
                <c:pt idx="130">
                  <c:v>129</c:v>
                </c:pt>
                <c:pt idx="131">
                  <c:v>129</c:v>
                </c:pt>
                <c:pt idx="132">
                  <c:v>129</c:v>
                </c:pt>
                <c:pt idx="133">
                  <c:v>133</c:v>
                </c:pt>
                <c:pt idx="134">
                  <c:v>140</c:v>
                </c:pt>
                <c:pt idx="135">
                  <c:v>129</c:v>
                </c:pt>
                <c:pt idx="136">
                  <c:v>133</c:v>
                </c:pt>
                <c:pt idx="137">
                  <c:v>143</c:v>
                </c:pt>
                <c:pt idx="138">
                  <c:v>129</c:v>
                </c:pt>
                <c:pt idx="139">
                  <c:v>135</c:v>
                </c:pt>
                <c:pt idx="140">
                  <c:v>143</c:v>
                </c:pt>
                <c:pt idx="141">
                  <c:v>128</c:v>
                </c:pt>
                <c:pt idx="142">
                  <c:v>129</c:v>
                </c:pt>
                <c:pt idx="143">
                  <c:v>133</c:v>
                </c:pt>
                <c:pt idx="144">
                  <c:v>138</c:v>
                </c:pt>
                <c:pt idx="145">
                  <c:v>129</c:v>
                </c:pt>
                <c:pt idx="146">
                  <c:v>133</c:v>
                </c:pt>
                <c:pt idx="147">
                  <c:v>139</c:v>
                </c:pt>
                <c:pt idx="148">
                  <c:v>139</c:v>
                </c:pt>
                <c:pt idx="149">
                  <c:v>135</c:v>
                </c:pt>
                <c:pt idx="150">
                  <c:v>140</c:v>
                </c:pt>
                <c:pt idx="151">
                  <c:v>130</c:v>
                </c:pt>
                <c:pt idx="152">
                  <c:v>140</c:v>
                </c:pt>
                <c:pt idx="153">
                  <c:v>145</c:v>
                </c:pt>
                <c:pt idx="154">
                  <c:v>128</c:v>
                </c:pt>
                <c:pt idx="155">
                  <c:v>129</c:v>
                </c:pt>
                <c:pt idx="156">
                  <c:v>130</c:v>
                </c:pt>
                <c:pt idx="157">
                  <c:v>130</c:v>
                </c:pt>
                <c:pt idx="158">
                  <c:v>133</c:v>
                </c:pt>
                <c:pt idx="159">
                  <c:v>136</c:v>
                </c:pt>
                <c:pt idx="160">
                  <c:v>140</c:v>
                </c:pt>
                <c:pt idx="161">
                  <c:v>131</c:v>
                </c:pt>
                <c:pt idx="162">
                  <c:v>129</c:v>
                </c:pt>
                <c:pt idx="163">
                  <c:v>129</c:v>
                </c:pt>
                <c:pt idx="164">
                  <c:v>138</c:v>
                </c:pt>
                <c:pt idx="165">
                  <c:v>129</c:v>
                </c:pt>
                <c:pt idx="166">
                  <c:v>129</c:v>
                </c:pt>
                <c:pt idx="167">
                  <c:v>138</c:v>
                </c:pt>
                <c:pt idx="168">
                  <c:v>129</c:v>
                </c:pt>
                <c:pt idx="169">
                  <c:v>129</c:v>
                </c:pt>
                <c:pt idx="170">
                  <c:v>131</c:v>
                </c:pt>
                <c:pt idx="171">
                  <c:v>136</c:v>
                </c:pt>
                <c:pt idx="172">
                  <c:v>139</c:v>
                </c:pt>
                <c:pt idx="173">
                  <c:v>142</c:v>
                </c:pt>
                <c:pt idx="174">
                  <c:v>129</c:v>
                </c:pt>
                <c:pt idx="175">
                  <c:v>128</c:v>
                </c:pt>
                <c:pt idx="176">
                  <c:v>130</c:v>
                </c:pt>
                <c:pt idx="177">
                  <c:v>129</c:v>
                </c:pt>
                <c:pt idx="178">
                  <c:v>128</c:v>
                </c:pt>
                <c:pt idx="179">
                  <c:v>131</c:v>
                </c:pt>
                <c:pt idx="180">
                  <c:v>138</c:v>
                </c:pt>
                <c:pt idx="181">
                  <c:v>129</c:v>
                </c:pt>
                <c:pt idx="182">
                  <c:v>130</c:v>
                </c:pt>
                <c:pt idx="183">
                  <c:v>133</c:v>
                </c:pt>
                <c:pt idx="184">
                  <c:v>143</c:v>
                </c:pt>
                <c:pt idx="185">
                  <c:v>129</c:v>
                </c:pt>
                <c:pt idx="186">
                  <c:v>131</c:v>
                </c:pt>
                <c:pt idx="187">
                  <c:v>140</c:v>
                </c:pt>
                <c:pt idx="188">
                  <c:v>129</c:v>
                </c:pt>
                <c:pt idx="189">
                  <c:v>129</c:v>
                </c:pt>
                <c:pt idx="190">
                  <c:v>129</c:v>
                </c:pt>
                <c:pt idx="191">
                  <c:v>131</c:v>
                </c:pt>
                <c:pt idx="192">
                  <c:v>136</c:v>
                </c:pt>
                <c:pt idx="193">
                  <c:v>141</c:v>
                </c:pt>
                <c:pt idx="194">
                  <c:v>129</c:v>
                </c:pt>
                <c:pt idx="195">
                  <c:v>137</c:v>
                </c:pt>
                <c:pt idx="196">
                  <c:v>129</c:v>
                </c:pt>
                <c:pt idx="197">
                  <c:v>129</c:v>
                </c:pt>
                <c:pt idx="198">
                  <c:v>132</c:v>
                </c:pt>
                <c:pt idx="199">
                  <c:v>140</c:v>
                </c:pt>
                <c:pt idx="200">
                  <c:v>131</c:v>
                </c:pt>
                <c:pt idx="201">
                  <c:v>132</c:v>
                </c:pt>
                <c:pt idx="202">
                  <c:v>139</c:v>
                </c:pt>
                <c:pt idx="203">
                  <c:v>131</c:v>
                </c:pt>
                <c:pt idx="204">
                  <c:v>136</c:v>
                </c:pt>
                <c:pt idx="205">
                  <c:v>129</c:v>
                </c:pt>
                <c:pt idx="206">
                  <c:v>129</c:v>
                </c:pt>
                <c:pt idx="207">
                  <c:v>134</c:v>
                </c:pt>
                <c:pt idx="208">
                  <c:v>140</c:v>
                </c:pt>
                <c:pt idx="209">
                  <c:v>129</c:v>
                </c:pt>
                <c:pt idx="210">
                  <c:v>129</c:v>
                </c:pt>
                <c:pt idx="211">
                  <c:v>134</c:v>
                </c:pt>
                <c:pt idx="212">
                  <c:v>129</c:v>
                </c:pt>
                <c:pt idx="213">
                  <c:v>129</c:v>
                </c:pt>
                <c:pt idx="214">
                  <c:v>129</c:v>
                </c:pt>
                <c:pt idx="215">
                  <c:v>129</c:v>
                </c:pt>
                <c:pt idx="216">
                  <c:v>131</c:v>
                </c:pt>
                <c:pt idx="217">
                  <c:v>134</c:v>
                </c:pt>
                <c:pt idx="218">
                  <c:v>139</c:v>
                </c:pt>
                <c:pt idx="219">
                  <c:v>129</c:v>
                </c:pt>
                <c:pt idx="220">
                  <c:v>130</c:v>
                </c:pt>
                <c:pt idx="221">
                  <c:v>129</c:v>
                </c:pt>
                <c:pt idx="222">
                  <c:v>138</c:v>
                </c:pt>
                <c:pt idx="223">
                  <c:v>143</c:v>
                </c:pt>
                <c:pt idx="224">
                  <c:v>131</c:v>
                </c:pt>
                <c:pt idx="225">
                  <c:v>136</c:v>
                </c:pt>
                <c:pt idx="226">
                  <c:v>141</c:v>
                </c:pt>
                <c:pt idx="227">
                  <c:v>129</c:v>
                </c:pt>
                <c:pt idx="228">
                  <c:v>129</c:v>
                </c:pt>
                <c:pt idx="229">
                  <c:v>130</c:v>
                </c:pt>
                <c:pt idx="230">
                  <c:v>128</c:v>
                </c:pt>
                <c:pt idx="231">
                  <c:v>130</c:v>
                </c:pt>
                <c:pt idx="232">
                  <c:v>133</c:v>
                </c:pt>
                <c:pt idx="233">
                  <c:v>139</c:v>
                </c:pt>
                <c:pt idx="234">
                  <c:v>129</c:v>
                </c:pt>
                <c:pt idx="235">
                  <c:v>129</c:v>
                </c:pt>
                <c:pt idx="236">
                  <c:v>133</c:v>
                </c:pt>
                <c:pt idx="237">
                  <c:v>139</c:v>
                </c:pt>
                <c:pt idx="238">
                  <c:v>143</c:v>
                </c:pt>
                <c:pt idx="239">
                  <c:v>130</c:v>
                </c:pt>
                <c:pt idx="240">
                  <c:v>134</c:v>
                </c:pt>
                <c:pt idx="241">
                  <c:v>129</c:v>
                </c:pt>
                <c:pt idx="242">
                  <c:v>129</c:v>
                </c:pt>
                <c:pt idx="243">
                  <c:v>131</c:v>
                </c:pt>
                <c:pt idx="244">
                  <c:v>137</c:v>
                </c:pt>
                <c:pt idx="245">
                  <c:v>143</c:v>
                </c:pt>
                <c:pt idx="246">
                  <c:v>129</c:v>
                </c:pt>
                <c:pt idx="247">
                  <c:v>138</c:v>
                </c:pt>
                <c:pt idx="248">
                  <c:v>129</c:v>
                </c:pt>
                <c:pt idx="249">
                  <c:v>130</c:v>
                </c:pt>
                <c:pt idx="250">
                  <c:v>129</c:v>
                </c:pt>
                <c:pt idx="251">
                  <c:v>133</c:v>
                </c:pt>
                <c:pt idx="252">
                  <c:v>136</c:v>
                </c:pt>
                <c:pt idx="253">
                  <c:v>138</c:v>
                </c:pt>
                <c:pt idx="254">
                  <c:v>138</c:v>
                </c:pt>
                <c:pt idx="255">
                  <c:v>140</c:v>
                </c:pt>
                <c:pt idx="256">
                  <c:v>143</c:v>
                </c:pt>
                <c:pt idx="257">
                  <c:v>132</c:v>
                </c:pt>
                <c:pt idx="258">
                  <c:v>144</c:v>
                </c:pt>
                <c:pt idx="259">
                  <c:v>129</c:v>
                </c:pt>
                <c:pt idx="260">
                  <c:v>133</c:v>
                </c:pt>
                <c:pt idx="261">
                  <c:v>142</c:v>
                </c:pt>
                <c:pt idx="262">
                  <c:v>129</c:v>
                </c:pt>
                <c:pt idx="263">
                  <c:v>129</c:v>
                </c:pt>
                <c:pt idx="264">
                  <c:v>129</c:v>
                </c:pt>
                <c:pt idx="265">
                  <c:v>129</c:v>
                </c:pt>
                <c:pt idx="266">
                  <c:v>129</c:v>
                </c:pt>
                <c:pt idx="267">
                  <c:v>129</c:v>
                </c:pt>
                <c:pt idx="268">
                  <c:v>129</c:v>
                </c:pt>
                <c:pt idx="269">
                  <c:v>129</c:v>
                </c:pt>
                <c:pt idx="270">
                  <c:v>135</c:v>
                </c:pt>
                <c:pt idx="271">
                  <c:v>143</c:v>
                </c:pt>
                <c:pt idx="272">
                  <c:v>129</c:v>
                </c:pt>
                <c:pt idx="273">
                  <c:v>130</c:v>
                </c:pt>
                <c:pt idx="274">
                  <c:v>134</c:v>
                </c:pt>
                <c:pt idx="275">
                  <c:v>143</c:v>
                </c:pt>
                <c:pt idx="276">
                  <c:v>130</c:v>
                </c:pt>
                <c:pt idx="277">
                  <c:v>138</c:v>
                </c:pt>
                <c:pt idx="278">
                  <c:v>129</c:v>
                </c:pt>
                <c:pt idx="279">
                  <c:v>130</c:v>
                </c:pt>
                <c:pt idx="280">
                  <c:v>138</c:v>
                </c:pt>
                <c:pt idx="281">
                  <c:v>129</c:v>
                </c:pt>
                <c:pt idx="282">
                  <c:v>129</c:v>
                </c:pt>
                <c:pt idx="283">
                  <c:v>135</c:v>
                </c:pt>
                <c:pt idx="284">
                  <c:v>140</c:v>
                </c:pt>
                <c:pt idx="285">
                  <c:v>129</c:v>
                </c:pt>
                <c:pt idx="286">
                  <c:v>130</c:v>
                </c:pt>
                <c:pt idx="287">
                  <c:v>139</c:v>
                </c:pt>
                <c:pt idx="288">
                  <c:v>129</c:v>
                </c:pt>
                <c:pt idx="289">
                  <c:v>129</c:v>
                </c:pt>
                <c:pt idx="290">
                  <c:v>134</c:v>
                </c:pt>
                <c:pt idx="291">
                  <c:v>143</c:v>
                </c:pt>
                <c:pt idx="292">
                  <c:v>131</c:v>
                </c:pt>
                <c:pt idx="293">
                  <c:v>142</c:v>
                </c:pt>
                <c:pt idx="294">
                  <c:v>142</c:v>
                </c:pt>
                <c:pt idx="295">
                  <c:v>130</c:v>
                </c:pt>
                <c:pt idx="296">
                  <c:v>137</c:v>
                </c:pt>
                <c:pt idx="297">
                  <c:v>144</c:v>
                </c:pt>
                <c:pt idx="298">
                  <c:v>129</c:v>
                </c:pt>
              </c:numCache>
            </c:numRef>
          </c:yVal>
          <c:smooth val="0"/>
        </c:ser>
        <c:dLbls>
          <c:showLegendKey val="0"/>
          <c:showVal val="0"/>
          <c:showCatName val="0"/>
          <c:showSerName val="0"/>
          <c:showPercent val="0"/>
          <c:showBubbleSize val="0"/>
        </c:dLbls>
        <c:axId val="117304704"/>
        <c:axId val="178145152"/>
      </c:scatterChart>
      <c:valAx>
        <c:axId val="117304704"/>
        <c:scaling>
          <c:orientation val="minMax"/>
          <c:max val="300"/>
        </c:scaling>
        <c:delete val="0"/>
        <c:axPos val="b"/>
        <c:title>
          <c:tx>
            <c:rich>
              <a:bodyPr/>
              <a:lstStyle/>
              <a:p>
                <a:pPr>
                  <a:defRPr sz="1340" b="0" i="0" u="none" strike="noStrike" baseline="0">
                    <a:solidFill>
                      <a:srgbClr val="000000"/>
                    </a:solidFill>
                    <a:latin typeface="Arial"/>
                    <a:ea typeface="Arial"/>
                    <a:cs typeface="Arial"/>
                  </a:defRPr>
                </a:pPr>
                <a:r>
                  <a:rPr lang="en-US"/>
                  <a:t>Ping Sequence Number</a:t>
                </a:r>
              </a:p>
            </c:rich>
          </c:tx>
          <c:layout>
            <c:manualLayout>
              <c:xMode val="edge"/>
              <c:yMode val="edge"/>
              <c:x val="0.42384105960264901"/>
              <c:y val="0.75789473684210529"/>
            </c:manualLayout>
          </c:layout>
          <c:overlay val="0"/>
          <c:spPr>
            <a:noFill/>
            <a:ln w="61870">
              <a:noFill/>
            </a:ln>
          </c:spPr>
        </c:title>
        <c:numFmt formatCode="General" sourceLinked="1"/>
        <c:majorTickMark val="cross"/>
        <c:minorTickMark val="none"/>
        <c:tickLblPos val="nextTo"/>
        <c:spPr>
          <a:ln w="7734">
            <a:solidFill>
              <a:srgbClr val="000000"/>
            </a:solidFill>
            <a:prstDash val="solid"/>
          </a:ln>
        </c:spPr>
        <c:txPr>
          <a:bodyPr rot="0" vert="horz"/>
          <a:lstStyle/>
          <a:p>
            <a:pPr>
              <a:defRPr sz="1340" b="0" i="0" u="none" strike="noStrike" baseline="0">
                <a:solidFill>
                  <a:srgbClr val="000000"/>
                </a:solidFill>
                <a:latin typeface="Arial"/>
                <a:ea typeface="Arial"/>
                <a:cs typeface="Arial"/>
              </a:defRPr>
            </a:pPr>
            <a:endParaRPr lang="en-US"/>
          </a:p>
        </c:txPr>
        <c:crossAx val="178145152"/>
        <c:crosses val="autoZero"/>
        <c:crossBetween val="midCat"/>
      </c:valAx>
      <c:valAx>
        <c:axId val="178145152"/>
        <c:scaling>
          <c:orientation val="minMax"/>
          <c:max val="150"/>
          <c:min val="125"/>
        </c:scaling>
        <c:delete val="0"/>
        <c:axPos val="l"/>
        <c:majorGridlines>
          <c:spPr>
            <a:ln w="7734">
              <a:solidFill>
                <a:srgbClr val="000000"/>
              </a:solidFill>
              <a:prstDash val="solid"/>
            </a:ln>
          </c:spPr>
        </c:majorGridlines>
        <c:title>
          <c:tx>
            <c:rich>
              <a:bodyPr/>
              <a:lstStyle/>
              <a:p>
                <a:pPr>
                  <a:defRPr sz="1949" b="0" i="0" u="none" strike="noStrike" baseline="0">
                    <a:solidFill>
                      <a:srgbClr val="000000"/>
                    </a:solidFill>
                    <a:latin typeface="Arial"/>
                    <a:ea typeface="Arial"/>
                    <a:cs typeface="Arial"/>
                  </a:defRPr>
                </a:pPr>
                <a:r>
                  <a:rPr lang="en-US"/>
                  <a:t>RTT (ms)</a:t>
                </a:r>
              </a:p>
            </c:rich>
          </c:tx>
          <c:layout>
            <c:manualLayout>
              <c:xMode val="edge"/>
              <c:yMode val="edge"/>
              <c:x val="3.6423841059602648E-2"/>
              <c:y val="0.30526315789473685"/>
            </c:manualLayout>
          </c:layout>
          <c:overlay val="0"/>
          <c:spPr>
            <a:noFill/>
            <a:ln w="61870">
              <a:noFill/>
            </a:ln>
          </c:spPr>
        </c:title>
        <c:numFmt formatCode="General" sourceLinked="1"/>
        <c:majorTickMark val="cross"/>
        <c:minorTickMark val="none"/>
        <c:tickLblPos val="nextTo"/>
        <c:spPr>
          <a:ln w="7734">
            <a:solidFill>
              <a:srgbClr val="000000"/>
            </a:solidFill>
            <a:prstDash val="solid"/>
          </a:ln>
        </c:spPr>
        <c:txPr>
          <a:bodyPr rot="0" vert="horz"/>
          <a:lstStyle/>
          <a:p>
            <a:pPr>
              <a:defRPr sz="1340" b="0" i="0" u="none" strike="noStrike" baseline="0">
                <a:solidFill>
                  <a:srgbClr val="000000"/>
                </a:solidFill>
                <a:latin typeface="Arial"/>
                <a:ea typeface="Arial"/>
                <a:cs typeface="Arial"/>
              </a:defRPr>
            </a:pPr>
            <a:endParaRPr lang="en-US"/>
          </a:p>
        </c:txPr>
        <c:crossAx val="117304704"/>
        <c:crosses val="autoZero"/>
        <c:crossBetween val="midCat"/>
      </c:valAx>
      <c:spPr>
        <a:solidFill>
          <a:srgbClr val="C0C0C0"/>
        </a:solidFill>
        <a:ln w="30935">
          <a:solidFill>
            <a:srgbClr val="808080"/>
          </a:solidFill>
          <a:prstDash val="solid"/>
        </a:ln>
      </c:spPr>
    </c:plotArea>
    <c:legend>
      <c:legendPos val="b"/>
      <c:layout>
        <c:manualLayout>
          <c:xMode val="edge"/>
          <c:yMode val="edge"/>
          <c:x val="0.36754966887417218"/>
          <c:y val="0.9"/>
          <c:w val="0.37086092715231789"/>
          <c:h val="8.4210526315789472E-2"/>
        </c:manualLayout>
      </c:layout>
      <c:overlay val="0"/>
      <c:spPr>
        <a:solidFill>
          <a:srgbClr val="FFFFFF"/>
        </a:solidFill>
        <a:ln w="7734">
          <a:solidFill>
            <a:srgbClr val="000000"/>
          </a:solidFill>
          <a:prstDash val="solid"/>
        </a:ln>
      </c:spPr>
      <c:txPr>
        <a:bodyPr/>
        <a:lstStyle/>
        <a:p>
          <a:pPr>
            <a:defRPr sz="123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7734">
      <a:solidFill>
        <a:srgbClr val="000000"/>
      </a:solidFill>
      <a:prstDash val="solid"/>
    </a:ln>
  </c:spPr>
  <c:txPr>
    <a:bodyPr/>
    <a:lstStyle/>
    <a:p>
      <a:pPr>
        <a:defRPr sz="134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7" b="0" i="0" u="sng" strike="noStrike" baseline="0">
                <a:solidFill>
                  <a:srgbClr val="000000"/>
                </a:solidFill>
                <a:latin typeface="新細明體"/>
                <a:ea typeface="新細明體"/>
                <a:cs typeface="新細明體"/>
              </a:defRPr>
            </a:pPr>
            <a:r>
              <a:rPr lang="en-US"/>
              <a:t>Inter-cloud between EC2-US and EC2-EU</a:t>
            </a:r>
          </a:p>
        </c:rich>
      </c:tx>
      <c:layout>
        <c:manualLayout>
          <c:xMode val="edge"/>
          <c:yMode val="edge"/>
          <c:x val="0.22474226804123712"/>
          <c:y val="0.02"/>
        </c:manualLayout>
      </c:layout>
      <c:overlay val="0"/>
      <c:spPr>
        <a:noFill/>
        <a:ln w="22366">
          <a:noFill/>
        </a:ln>
      </c:spPr>
    </c:title>
    <c:autoTitleDeleted val="0"/>
    <c:plotArea>
      <c:layout>
        <c:manualLayout>
          <c:layoutTarget val="inner"/>
          <c:xMode val="edge"/>
          <c:yMode val="edge"/>
          <c:x val="0.16494845360824742"/>
          <c:y val="0.2"/>
          <c:w val="0.81649484536082473"/>
          <c:h val="0.5714285714285714"/>
        </c:manualLayout>
      </c:layout>
      <c:lineChart>
        <c:grouping val="standard"/>
        <c:varyColors val="0"/>
        <c:ser>
          <c:idx val="1"/>
          <c:order val="0"/>
          <c:tx>
            <c:strRef>
              <c:f>Sheet1!$D$6</c:f>
              <c:strCache>
                <c:ptCount val="1"/>
                <c:pt idx="0">
                  <c:v>Total (Mbps)</c:v>
                </c:pt>
              </c:strCache>
            </c:strRef>
          </c:tx>
          <c:spPr>
            <a:ln w="11183">
              <a:solidFill>
                <a:srgbClr val="FF00FF"/>
              </a:solidFill>
              <a:prstDash val="solid"/>
            </a:ln>
          </c:spPr>
          <c:marker>
            <c:symbol val="square"/>
            <c:size val="4"/>
            <c:spPr>
              <a:solidFill>
                <a:srgbClr val="FF00FF"/>
              </a:solidFill>
              <a:ln>
                <a:solidFill>
                  <a:srgbClr val="FF00FF"/>
                </a:solidFill>
                <a:prstDash val="solid"/>
              </a:ln>
            </c:spPr>
          </c:marker>
          <c:cat>
            <c:numRef>
              <c:f>Sheet1!$A$7:$A$14</c:f>
              <c:numCache>
                <c:formatCode>General</c:formatCode>
                <c:ptCount val="8"/>
                <c:pt idx="0">
                  <c:v>1</c:v>
                </c:pt>
                <c:pt idx="1">
                  <c:v>2</c:v>
                </c:pt>
                <c:pt idx="2">
                  <c:v>4</c:v>
                </c:pt>
                <c:pt idx="3">
                  <c:v>8</c:v>
                </c:pt>
                <c:pt idx="4">
                  <c:v>16</c:v>
                </c:pt>
                <c:pt idx="5">
                  <c:v>32</c:v>
                </c:pt>
                <c:pt idx="6">
                  <c:v>64</c:v>
                </c:pt>
                <c:pt idx="7">
                  <c:v>128</c:v>
                </c:pt>
              </c:numCache>
            </c:numRef>
          </c:cat>
          <c:val>
            <c:numRef>
              <c:f>Sheet1!$D$7:$D$14</c:f>
              <c:numCache>
                <c:formatCode>General</c:formatCode>
                <c:ptCount val="8"/>
                <c:pt idx="0">
                  <c:v>6.16</c:v>
                </c:pt>
                <c:pt idx="1">
                  <c:v>10.86</c:v>
                </c:pt>
                <c:pt idx="2">
                  <c:v>20.420000000000002</c:v>
                </c:pt>
                <c:pt idx="3">
                  <c:v>39.400000000000006</c:v>
                </c:pt>
                <c:pt idx="4">
                  <c:v>66.849999999999994</c:v>
                </c:pt>
                <c:pt idx="5">
                  <c:v>84</c:v>
                </c:pt>
                <c:pt idx="6">
                  <c:v>117.7</c:v>
                </c:pt>
                <c:pt idx="7">
                  <c:v>126</c:v>
                </c:pt>
              </c:numCache>
            </c:numRef>
          </c:val>
          <c:smooth val="0"/>
        </c:ser>
        <c:dLbls>
          <c:showLegendKey val="0"/>
          <c:showVal val="0"/>
          <c:showCatName val="0"/>
          <c:showSerName val="0"/>
          <c:showPercent val="0"/>
          <c:showBubbleSize val="0"/>
        </c:dLbls>
        <c:marker val="1"/>
        <c:smooth val="0"/>
        <c:axId val="178190208"/>
        <c:axId val="178196864"/>
      </c:lineChart>
      <c:catAx>
        <c:axId val="178190208"/>
        <c:scaling>
          <c:orientation val="minMax"/>
        </c:scaling>
        <c:delete val="0"/>
        <c:axPos val="b"/>
        <c:title>
          <c:tx>
            <c:rich>
              <a:bodyPr/>
              <a:lstStyle/>
              <a:p>
                <a:pPr>
                  <a:defRPr sz="1057" b="0" i="0" u="none" strike="noStrike" baseline="0">
                    <a:solidFill>
                      <a:srgbClr val="000000"/>
                    </a:solidFill>
                    <a:latin typeface="新細明體"/>
                    <a:ea typeface="新細明體"/>
                    <a:cs typeface="新細明體"/>
                  </a:defRPr>
                </a:pPr>
                <a:r>
                  <a:rPr lang="en-US"/>
                  <a:t># of Connections</a:t>
                </a:r>
              </a:p>
            </c:rich>
          </c:tx>
          <c:layout>
            <c:manualLayout>
              <c:xMode val="edge"/>
              <c:yMode val="edge"/>
              <c:x val="0.45773195876288658"/>
              <c:y val="0.8828571428571429"/>
            </c:manualLayout>
          </c:layout>
          <c:overlay val="0"/>
          <c:spPr>
            <a:noFill/>
            <a:ln w="22366">
              <a:noFill/>
            </a:ln>
          </c:spPr>
        </c:title>
        <c:numFmt formatCode="General" sourceLinked="1"/>
        <c:majorTickMark val="cross"/>
        <c:minorTickMark val="none"/>
        <c:tickLblPos val="nextTo"/>
        <c:spPr>
          <a:ln w="2796">
            <a:solidFill>
              <a:srgbClr val="000000"/>
            </a:solidFill>
            <a:prstDash val="solid"/>
          </a:ln>
        </c:spPr>
        <c:txPr>
          <a:bodyPr rot="0" vert="horz"/>
          <a:lstStyle/>
          <a:p>
            <a:pPr>
              <a:defRPr sz="1057" b="0" i="0" u="none" strike="noStrike" baseline="0">
                <a:solidFill>
                  <a:srgbClr val="000000"/>
                </a:solidFill>
                <a:latin typeface="新細明體"/>
                <a:ea typeface="新細明體"/>
                <a:cs typeface="新細明體"/>
              </a:defRPr>
            </a:pPr>
            <a:endParaRPr lang="en-US"/>
          </a:p>
        </c:txPr>
        <c:crossAx val="178196864"/>
        <c:crosses val="autoZero"/>
        <c:auto val="1"/>
        <c:lblAlgn val="ctr"/>
        <c:lblOffset val="100"/>
        <c:tickLblSkip val="1"/>
        <c:tickMarkSkip val="1"/>
        <c:noMultiLvlLbl val="0"/>
      </c:catAx>
      <c:valAx>
        <c:axId val="178196864"/>
        <c:scaling>
          <c:orientation val="minMax"/>
        </c:scaling>
        <c:delete val="0"/>
        <c:axPos val="l"/>
        <c:majorGridlines>
          <c:spPr>
            <a:ln w="2796">
              <a:solidFill>
                <a:srgbClr val="000000"/>
              </a:solidFill>
              <a:prstDash val="solid"/>
            </a:ln>
          </c:spPr>
        </c:majorGridlines>
        <c:title>
          <c:tx>
            <c:rich>
              <a:bodyPr/>
              <a:lstStyle/>
              <a:p>
                <a:pPr>
                  <a:defRPr sz="1057" b="0" i="0" u="none" strike="noStrike" baseline="0">
                    <a:solidFill>
                      <a:srgbClr val="000000"/>
                    </a:solidFill>
                    <a:latin typeface="新細明體"/>
                    <a:ea typeface="新細明體"/>
                    <a:cs typeface="新細明體"/>
                  </a:defRPr>
                </a:pPr>
                <a:r>
                  <a:rPr lang="en-US"/>
                  <a:t>Throughput (Mbps)</a:t>
                </a:r>
              </a:p>
            </c:rich>
          </c:tx>
          <c:layout>
            <c:manualLayout>
              <c:xMode val="edge"/>
              <c:yMode val="edge"/>
              <c:x val="2.268041237113402E-2"/>
              <c:y val="0.30285714285714288"/>
            </c:manualLayout>
          </c:layout>
          <c:overlay val="0"/>
          <c:spPr>
            <a:noFill/>
            <a:ln w="22366">
              <a:noFill/>
            </a:ln>
          </c:spPr>
        </c:title>
        <c:numFmt formatCode="General" sourceLinked="1"/>
        <c:majorTickMark val="cross"/>
        <c:minorTickMark val="none"/>
        <c:tickLblPos val="nextTo"/>
        <c:spPr>
          <a:ln w="2796">
            <a:solidFill>
              <a:srgbClr val="000000"/>
            </a:solidFill>
            <a:prstDash val="solid"/>
          </a:ln>
        </c:spPr>
        <c:txPr>
          <a:bodyPr rot="0" vert="horz"/>
          <a:lstStyle/>
          <a:p>
            <a:pPr>
              <a:defRPr sz="1057" b="0" i="0" u="none" strike="noStrike" baseline="0">
                <a:solidFill>
                  <a:srgbClr val="000000"/>
                </a:solidFill>
                <a:latin typeface="新細明體"/>
                <a:ea typeface="新細明體"/>
                <a:cs typeface="新細明體"/>
              </a:defRPr>
            </a:pPr>
            <a:endParaRPr lang="en-US"/>
          </a:p>
        </c:txPr>
        <c:crossAx val="178190208"/>
        <c:crosses val="autoZero"/>
        <c:crossBetween val="between"/>
      </c:valAx>
      <c:spPr>
        <a:solidFill>
          <a:srgbClr val="C0C0C0"/>
        </a:solidFill>
        <a:ln w="11183">
          <a:solidFill>
            <a:srgbClr val="808080"/>
          </a:solidFill>
          <a:prstDash val="solid"/>
        </a:ln>
      </c:spPr>
    </c:plotArea>
    <c:plotVisOnly val="1"/>
    <c:dispBlanksAs val="gap"/>
    <c:showDLblsOverMax val="0"/>
  </c:chart>
  <c:spPr>
    <a:solidFill>
      <a:srgbClr val="FFFFFF"/>
    </a:solidFill>
    <a:ln w="2796">
      <a:solidFill>
        <a:srgbClr val="000000"/>
      </a:solidFill>
      <a:prstDash val="solid"/>
    </a:ln>
  </c:spPr>
  <c:txPr>
    <a:bodyPr/>
    <a:lstStyle/>
    <a:p>
      <a:pPr>
        <a:defRPr sz="1057" b="0" i="0" u="none" strike="noStrike" baseline="0">
          <a:solidFill>
            <a:srgbClr val="000000"/>
          </a:solidFill>
          <a:latin typeface="新細明體"/>
          <a:ea typeface="新細明體"/>
          <a:cs typeface="新細明體"/>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86" b="0" i="0" u="none" strike="noStrike" baseline="0">
                <a:solidFill>
                  <a:srgbClr val="000000"/>
                </a:solidFill>
                <a:latin typeface="新細明體"/>
                <a:ea typeface="新細明體"/>
                <a:cs typeface="新細明體"/>
              </a:defRPr>
            </a:pPr>
            <a:r>
              <a:rPr lang="en-US"/>
              <a:t>Inter-cloud Bandwidth Scalability (64 connections)</a:t>
            </a:r>
          </a:p>
        </c:rich>
      </c:tx>
      <c:layout>
        <c:manualLayout>
          <c:xMode val="edge"/>
          <c:yMode val="edge"/>
          <c:x val="0.24203821656050956"/>
          <c:y val="2.0771513353115726E-2"/>
        </c:manualLayout>
      </c:layout>
      <c:overlay val="0"/>
      <c:spPr>
        <a:noFill/>
        <a:ln w="32573">
          <a:noFill/>
        </a:ln>
      </c:spPr>
    </c:title>
    <c:autoTitleDeleted val="0"/>
    <c:plotArea>
      <c:layout>
        <c:manualLayout>
          <c:layoutTarget val="inner"/>
          <c:xMode val="edge"/>
          <c:yMode val="edge"/>
          <c:x val="0.12951167728237792"/>
          <c:y val="0.1543026706231454"/>
          <c:w val="0.85138004246284504"/>
          <c:h val="0.67952522255192882"/>
        </c:manualLayout>
      </c:layout>
      <c:lineChart>
        <c:grouping val="standard"/>
        <c:varyColors val="0"/>
        <c:ser>
          <c:idx val="0"/>
          <c:order val="0"/>
          <c:spPr>
            <a:ln w="16287">
              <a:solidFill>
                <a:srgbClr val="000080"/>
              </a:solidFill>
              <a:prstDash val="solid"/>
            </a:ln>
          </c:spPr>
          <c:marker>
            <c:symbol val="diamond"/>
            <c:size val="6"/>
            <c:spPr>
              <a:solidFill>
                <a:srgbClr val="000080"/>
              </a:solidFill>
              <a:ln>
                <a:solidFill>
                  <a:srgbClr val="000080"/>
                </a:solidFill>
                <a:prstDash val="solid"/>
              </a:ln>
            </c:spPr>
          </c:marker>
          <c:val>
            <c:numRef>
              <c:f>(Sheet1!$D$13,Sheet1!$D$27,Sheet1!$I$27,Sheet1!$N$27)</c:f>
              <c:numCache>
                <c:formatCode>General</c:formatCode>
                <c:ptCount val="4"/>
                <c:pt idx="0">
                  <c:v>117.7</c:v>
                </c:pt>
                <c:pt idx="1">
                  <c:v>231.85</c:v>
                </c:pt>
                <c:pt idx="2">
                  <c:v>332.95</c:v>
                </c:pt>
                <c:pt idx="3">
                  <c:v>486.95</c:v>
                </c:pt>
              </c:numCache>
            </c:numRef>
          </c:val>
          <c:smooth val="0"/>
        </c:ser>
        <c:dLbls>
          <c:showLegendKey val="0"/>
          <c:showVal val="0"/>
          <c:showCatName val="0"/>
          <c:showSerName val="0"/>
          <c:showPercent val="0"/>
          <c:showBubbleSize val="0"/>
        </c:dLbls>
        <c:marker val="1"/>
        <c:smooth val="0"/>
        <c:axId val="178331648"/>
        <c:axId val="178333952"/>
      </c:lineChart>
      <c:catAx>
        <c:axId val="178331648"/>
        <c:scaling>
          <c:orientation val="minMax"/>
        </c:scaling>
        <c:delete val="0"/>
        <c:axPos val="b"/>
        <c:title>
          <c:tx>
            <c:rich>
              <a:bodyPr/>
              <a:lstStyle/>
              <a:p>
                <a:pPr>
                  <a:defRPr sz="1186" b="0" i="0" u="none" strike="noStrike" baseline="0">
                    <a:solidFill>
                      <a:srgbClr val="000000"/>
                    </a:solidFill>
                    <a:latin typeface="新細明體"/>
                    <a:ea typeface="新細明體"/>
                    <a:cs typeface="新細明體"/>
                  </a:defRPr>
                </a:pPr>
                <a:r>
                  <a:rPr lang="en-US"/>
                  <a:t>Number of instance pairs</a:t>
                </a:r>
              </a:p>
            </c:rich>
          </c:tx>
          <c:layout>
            <c:manualLayout>
              <c:xMode val="edge"/>
              <c:yMode val="edge"/>
              <c:x val="0.42462845010615713"/>
              <c:y val="0.91097922848664692"/>
            </c:manualLayout>
          </c:layout>
          <c:overlay val="0"/>
          <c:spPr>
            <a:noFill/>
            <a:ln w="32573">
              <a:noFill/>
            </a:ln>
          </c:spPr>
        </c:title>
        <c:numFmt formatCode="General" sourceLinked="1"/>
        <c:majorTickMark val="cross"/>
        <c:minorTickMark val="none"/>
        <c:tickLblPos val="nextTo"/>
        <c:spPr>
          <a:ln w="4072">
            <a:solidFill>
              <a:srgbClr val="000000"/>
            </a:solidFill>
            <a:prstDash val="solid"/>
          </a:ln>
        </c:spPr>
        <c:txPr>
          <a:bodyPr rot="0" vert="horz"/>
          <a:lstStyle/>
          <a:p>
            <a:pPr>
              <a:defRPr sz="1186" b="0" i="0" u="none" strike="noStrike" baseline="0">
                <a:solidFill>
                  <a:srgbClr val="000000"/>
                </a:solidFill>
                <a:latin typeface="新細明體"/>
                <a:ea typeface="新細明體"/>
                <a:cs typeface="新細明體"/>
              </a:defRPr>
            </a:pPr>
            <a:endParaRPr lang="en-US"/>
          </a:p>
        </c:txPr>
        <c:crossAx val="178333952"/>
        <c:crosses val="autoZero"/>
        <c:auto val="1"/>
        <c:lblAlgn val="ctr"/>
        <c:lblOffset val="100"/>
        <c:tickLblSkip val="1"/>
        <c:tickMarkSkip val="1"/>
        <c:noMultiLvlLbl val="0"/>
      </c:catAx>
      <c:valAx>
        <c:axId val="178333952"/>
        <c:scaling>
          <c:orientation val="minMax"/>
        </c:scaling>
        <c:delete val="0"/>
        <c:axPos val="l"/>
        <c:majorGridlines>
          <c:spPr>
            <a:ln w="4072">
              <a:solidFill>
                <a:srgbClr val="000000"/>
              </a:solidFill>
              <a:prstDash val="solid"/>
            </a:ln>
          </c:spPr>
        </c:majorGridlines>
        <c:title>
          <c:tx>
            <c:rich>
              <a:bodyPr/>
              <a:lstStyle/>
              <a:p>
                <a:pPr>
                  <a:defRPr sz="1186" b="0" i="0" u="none" strike="noStrike" baseline="0">
                    <a:solidFill>
                      <a:srgbClr val="000000"/>
                    </a:solidFill>
                    <a:latin typeface="新細明體"/>
                    <a:ea typeface="新細明體"/>
                    <a:cs typeface="新細明體"/>
                  </a:defRPr>
                </a:pPr>
                <a:r>
                  <a:rPr lang="en-US"/>
                  <a:t>Total Throughput (Mbps)</a:t>
                </a:r>
              </a:p>
            </c:rich>
          </c:tx>
          <c:layout>
            <c:manualLayout>
              <c:xMode val="edge"/>
              <c:yMode val="edge"/>
              <c:x val="2.3354564755838639E-2"/>
              <c:y val="0.3056379821958457"/>
            </c:manualLayout>
          </c:layout>
          <c:overlay val="0"/>
          <c:spPr>
            <a:noFill/>
            <a:ln w="32573">
              <a:noFill/>
            </a:ln>
          </c:spPr>
        </c:title>
        <c:numFmt formatCode="General" sourceLinked="1"/>
        <c:majorTickMark val="cross"/>
        <c:minorTickMark val="none"/>
        <c:tickLblPos val="nextTo"/>
        <c:spPr>
          <a:ln w="4072">
            <a:solidFill>
              <a:srgbClr val="000000"/>
            </a:solidFill>
            <a:prstDash val="solid"/>
          </a:ln>
        </c:spPr>
        <c:txPr>
          <a:bodyPr rot="0" vert="horz"/>
          <a:lstStyle/>
          <a:p>
            <a:pPr>
              <a:defRPr sz="1186" b="0" i="0" u="none" strike="noStrike" baseline="0">
                <a:solidFill>
                  <a:srgbClr val="000000"/>
                </a:solidFill>
                <a:latin typeface="新細明體"/>
                <a:ea typeface="新細明體"/>
                <a:cs typeface="新細明體"/>
              </a:defRPr>
            </a:pPr>
            <a:endParaRPr lang="en-US"/>
          </a:p>
        </c:txPr>
        <c:crossAx val="178331648"/>
        <c:crosses val="autoZero"/>
        <c:crossBetween val="between"/>
      </c:valAx>
      <c:spPr>
        <a:solidFill>
          <a:srgbClr val="C0C0C0"/>
        </a:solidFill>
        <a:ln w="16287">
          <a:solidFill>
            <a:srgbClr val="808080"/>
          </a:solidFill>
          <a:prstDash val="solid"/>
        </a:ln>
      </c:spPr>
    </c:plotArea>
    <c:plotVisOnly val="1"/>
    <c:dispBlanksAs val="gap"/>
    <c:showDLblsOverMax val="0"/>
  </c:chart>
  <c:spPr>
    <a:solidFill>
      <a:srgbClr val="FFFFFF"/>
    </a:solidFill>
    <a:ln w="4072">
      <a:solidFill>
        <a:srgbClr val="000000"/>
      </a:solidFill>
      <a:prstDash val="solid"/>
    </a:ln>
  </c:spPr>
  <c:txPr>
    <a:bodyPr/>
    <a:lstStyle/>
    <a:p>
      <a:pPr>
        <a:defRPr sz="1186" b="0" i="0" u="none" strike="noStrike" baseline="0">
          <a:solidFill>
            <a:srgbClr val="000000"/>
          </a:solidFill>
          <a:latin typeface="新細明體"/>
          <a:ea typeface="新細明體"/>
          <a:cs typeface="新細明體"/>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a:lvl1pPr>
          </a:lstStyle>
          <a:p>
            <a:endParaRPr lang="en-US"/>
          </a:p>
        </p:txBody>
      </p:sp>
      <p:sp>
        <p:nvSpPr>
          <p:cNvPr id="12493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a:lvl1pPr>
          </a:lstStyle>
          <a:p>
            <a:endParaRPr lang="en-US"/>
          </a:p>
        </p:txBody>
      </p:sp>
      <p:sp>
        <p:nvSpPr>
          <p:cNvPr id="12493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a:lvl1pPr>
          </a:lstStyle>
          <a:p>
            <a:endParaRPr lang="en-US"/>
          </a:p>
        </p:txBody>
      </p:sp>
      <p:sp>
        <p:nvSpPr>
          <p:cNvPr id="12493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a:lvl1pPr>
          </a:lstStyle>
          <a:p>
            <a:fld id="{3491DA75-D1AA-49F4-AE2F-6B119F909490}" type="slidenum">
              <a:rPr lang="en-US"/>
              <a:pPr/>
              <a:t>‹#›</a:t>
            </a:fld>
            <a:endParaRPr lang="en-US"/>
          </a:p>
        </p:txBody>
      </p:sp>
    </p:spTree>
    <p:extLst>
      <p:ext uri="{BB962C8B-B14F-4D97-AF65-F5344CB8AC3E}">
        <p14:creationId xmlns:p14="http://schemas.microsoft.com/office/powerpoint/2010/main" val="3535313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a:lvl1pPr>
          </a:lstStyle>
          <a:p>
            <a:endParaRPr lang="en-US"/>
          </a:p>
        </p:txBody>
      </p:sp>
      <p:sp>
        <p:nvSpPr>
          <p:cNvPr id="22531"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a:lvl1pPr>
          </a:lstStyle>
          <a:p>
            <a:endParaRPr lang="en-US"/>
          </a:p>
        </p:txBody>
      </p:sp>
      <p:sp>
        <p:nvSpPr>
          <p:cNvPr id="22532"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a:lvl1pPr>
          </a:lstStyle>
          <a:p>
            <a:endParaRPr lang="en-US"/>
          </a:p>
        </p:txBody>
      </p:sp>
      <p:sp>
        <p:nvSpPr>
          <p:cNvPr id="22535"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a:lvl1pPr>
          </a:lstStyle>
          <a:p>
            <a:fld id="{4251B782-7416-4ADE-BB38-CAF26700F64E}" type="slidenum">
              <a:rPr lang="en-US"/>
              <a:pPr/>
              <a:t>‹#›</a:t>
            </a:fld>
            <a:endParaRPr lang="en-US"/>
          </a:p>
        </p:txBody>
      </p:sp>
    </p:spTree>
    <p:extLst>
      <p:ext uri="{BB962C8B-B14F-4D97-AF65-F5344CB8AC3E}">
        <p14:creationId xmlns:p14="http://schemas.microsoft.com/office/powerpoint/2010/main" val="431183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7230"/>
            <a:ext cx="4673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Anabas, Inc. &amp; Indiana University</a:t>
            </a:r>
          </a:p>
        </p:txBody>
      </p:sp>
      <p:sp>
        <p:nvSpPr>
          <p:cNvPr id="6" name="Slide Number Placeholder 5"/>
          <p:cNvSpPr>
            <a:spLocks noGrp="1"/>
          </p:cNvSpPr>
          <p:nvPr>
            <p:ph type="sldNum" sz="quarter" idx="12"/>
          </p:nvPr>
        </p:nvSpPr>
        <p:spPr/>
        <p:txBody>
          <a:bodyPr/>
          <a:lstStyle>
            <a:lvl1pPr>
              <a:defRPr/>
            </a:lvl1pPr>
          </a:lstStyle>
          <a:p>
            <a:fld id="{9096BD56-7EBA-4AAA-9659-29B737FE6A22}" type="slidenum">
              <a:rPr lang="en-US"/>
              <a:pPr/>
              <a:t>‹#›</a:t>
            </a:fld>
            <a:endParaRPr lang="en-US"/>
          </a:p>
        </p:txBody>
      </p:sp>
    </p:spTree>
    <p:extLst>
      <p:ext uri="{BB962C8B-B14F-4D97-AF65-F5344CB8AC3E}">
        <p14:creationId xmlns:p14="http://schemas.microsoft.com/office/powerpoint/2010/main" val="286583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Anabas, Inc. &amp; Indiana University</a:t>
            </a:r>
          </a:p>
        </p:txBody>
      </p:sp>
      <p:sp>
        <p:nvSpPr>
          <p:cNvPr id="6" name="Slide Number Placeholder 5"/>
          <p:cNvSpPr>
            <a:spLocks noGrp="1"/>
          </p:cNvSpPr>
          <p:nvPr>
            <p:ph type="sldNum" sz="quarter" idx="12"/>
          </p:nvPr>
        </p:nvSpPr>
        <p:spPr/>
        <p:txBody>
          <a:bodyPr/>
          <a:lstStyle>
            <a:lvl1pPr>
              <a:defRPr/>
            </a:lvl1pPr>
          </a:lstStyle>
          <a:p>
            <a:fld id="{E2303B2A-1AA0-4ED7-815F-ACB328637C98}" type="slidenum">
              <a:rPr lang="en-US"/>
              <a:pPr/>
              <a:t>‹#›</a:t>
            </a:fld>
            <a:endParaRPr lang="en-US"/>
          </a:p>
        </p:txBody>
      </p:sp>
    </p:spTree>
    <p:extLst>
      <p:ext uri="{BB962C8B-B14F-4D97-AF65-F5344CB8AC3E}">
        <p14:creationId xmlns:p14="http://schemas.microsoft.com/office/powerpoint/2010/main" val="302554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Anabas, Inc. &amp; Indiana University</a:t>
            </a:r>
          </a:p>
        </p:txBody>
      </p:sp>
      <p:sp>
        <p:nvSpPr>
          <p:cNvPr id="6" name="Slide Number Placeholder 5"/>
          <p:cNvSpPr>
            <a:spLocks noGrp="1"/>
          </p:cNvSpPr>
          <p:nvPr>
            <p:ph type="sldNum" sz="quarter" idx="12"/>
          </p:nvPr>
        </p:nvSpPr>
        <p:spPr/>
        <p:txBody>
          <a:bodyPr/>
          <a:lstStyle>
            <a:lvl1pPr>
              <a:defRPr/>
            </a:lvl1pPr>
          </a:lstStyle>
          <a:p>
            <a:fld id="{ADCDC623-8288-4CCC-BC68-07B8FDF4DAAE}" type="slidenum">
              <a:rPr lang="en-US"/>
              <a:pPr/>
              <a:t>‹#›</a:t>
            </a:fld>
            <a:endParaRPr lang="en-US"/>
          </a:p>
        </p:txBody>
      </p:sp>
    </p:spTree>
    <p:extLst>
      <p:ext uri="{BB962C8B-B14F-4D97-AF65-F5344CB8AC3E}">
        <p14:creationId xmlns:p14="http://schemas.microsoft.com/office/powerpoint/2010/main" val="338838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Anabas, Inc. &amp; Indiana University</a:t>
            </a:r>
          </a:p>
        </p:txBody>
      </p:sp>
      <p:sp>
        <p:nvSpPr>
          <p:cNvPr id="6" name="Slide Number Placeholder 5"/>
          <p:cNvSpPr>
            <a:spLocks noGrp="1"/>
          </p:cNvSpPr>
          <p:nvPr>
            <p:ph type="sldNum" sz="quarter" idx="12"/>
          </p:nvPr>
        </p:nvSpPr>
        <p:spPr/>
        <p:txBody>
          <a:bodyPr/>
          <a:lstStyle>
            <a:lvl1pPr>
              <a:defRPr/>
            </a:lvl1pPr>
          </a:lstStyle>
          <a:p>
            <a:fld id="{E000128C-1648-40E4-AC18-1AC89153ACB4}" type="slidenum">
              <a:rPr lang="en-US"/>
              <a:pPr/>
              <a:t>‹#›</a:t>
            </a:fld>
            <a:endParaRPr lang="en-US"/>
          </a:p>
        </p:txBody>
      </p:sp>
    </p:spTree>
    <p:extLst>
      <p:ext uri="{BB962C8B-B14F-4D97-AF65-F5344CB8AC3E}">
        <p14:creationId xmlns:p14="http://schemas.microsoft.com/office/powerpoint/2010/main" val="302111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Anabas, Inc. &amp; Indiana University</a:t>
            </a:r>
          </a:p>
        </p:txBody>
      </p:sp>
      <p:sp>
        <p:nvSpPr>
          <p:cNvPr id="6" name="Slide Number Placeholder 5"/>
          <p:cNvSpPr>
            <a:spLocks noGrp="1"/>
          </p:cNvSpPr>
          <p:nvPr>
            <p:ph type="sldNum" sz="quarter" idx="12"/>
          </p:nvPr>
        </p:nvSpPr>
        <p:spPr/>
        <p:txBody>
          <a:bodyPr/>
          <a:lstStyle>
            <a:lvl1pPr>
              <a:defRPr/>
            </a:lvl1pPr>
          </a:lstStyle>
          <a:p>
            <a:fld id="{450F65AD-D22B-4FA6-9038-73D83A1C6D16}" type="slidenum">
              <a:rPr lang="en-US"/>
              <a:pPr/>
              <a:t>‹#›</a:t>
            </a:fld>
            <a:endParaRPr lang="en-US"/>
          </a:p>
        </p:txBody>
      </p:sp>
    </p:spTree>
    <p:extLst>
      <p:ext uri="{BB962C8B-B14F-4D97-AF65-F5344CB8AC3E}">
        <p14:creationId xmlns:p14="http://schemas.microsoft.com/office/powerpoint/2010/main" val="211319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Anabas, Inc. &amp; Indiana University</a:t>
            </a:r>
          </a:p>
        </p:txBody>
      </p:sp>
      <p:sp>
        <p:nvSpPr>
          <p:cNvPr id="7" name="Slide Number Placeholder 6"/>
          <p:cNvSpPr>
            <a:spLocks noGrp="1"/>
          </p:cNvSpPr>
          <p:nvPr>
            <p:ph type="sldNum" sz="quarter" idx="12"/>
          </p:nvPr>
        </p:nvSpPr>
        <p:spPr/>
        <p:txBody>
          <a:bodyPr/>
          <a:lstStyle>
            <a:lvl1pPr>
              <a:defRPr/>
            </a:lvl1pPr>
          </a:lstStyle>
          <a:p>
            <a:fld id="{51A38D85-8196-488B-A98E-C8703E4B44EE}" type="slidenum">
              <a:rPr lang="en-US"/>
              <a:pPr/>
              <a:t>‹#›</a:t>
            </a:fld>
            <a:endParaRPr lang="en-US"/>
          </a:p>
        </p:txBody>
      </p:sp>
    </p:spTree>
    <p:extLst>
      <p:ext uri="{BB962C8B-B14F-4D97-AF65-F5344CB8AC3E}">
        <p14:creationId xmlns:p14="http://schemas.microsoft.com/office/powerpoint/2010/main" val="52138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Anabas, Inc. &amp; Indiana University</a:t>
            </a:r>
          </a:p>
        </p:txBody>
      </p:sp>
      <p:sp>
        <p:nvSpPr>
          <p:cNvPr id="9" name="Slide Number Placeholder 8"/>
          <p:cNvSpPr>
            <a:spLocks noGrp="1"/>
          </p:cNvSpPr>
          <p:nvPr>
            <p:ph type="sldNum" sz="quarter" idx="12"/>
          </p:nvPr>
        </p:nvSpPr>
        <p:spPr/>
        <p:txBody>
          <a:bodyPr/>
          <a:lstStyle>
            <a:lvl1pPr>
              <a:defRPr/>
            </a:lvl1pPr>
          </a:lstStyle>
          <a:p>
            <a:fld id="{3644D86C-0A0D-43BB-87FD-258F8560129C}" type="slidenum">
              <a:rPr lang="en-US"/>
              <a:pPr/>
              <a:t>‹#›</a:t>
            </a:fld>
            <a:endParaRPr lang="en-US"/>
          </a:p>
        </p:txBody>
      </p:sp>
    </p:spTree>
    <p:extLst>
      <p:ext uri="{BB962C8B-B14F-4D97-AF65-F5344CB8AC3E}">
        <p14:creationId xmlns:p14="http://schemas.microsoft.com/office/powerpoint/2010/main" val="67147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Anabas, Inc. &amp; Indiana University</a:t>
            </a:r>
          </a:p>
        </p:txBody>
      </p:sp>
      <p:sp>
        <p:nvSpPr>
          <p:cNvPr id="5" name="Slide Number Placeholder 4"/>
          <p:cNvSpPr>
            <a:spLocks noGrp="1"/>
          </p:cNvSpPr>
          <p:nvPr>
            <p:ph type="sldNum" sz="quarter" idx="12"/>
          </p:nvPr>
        </p:nvSpPr>
        <p:spPr/>
        <p:txBody>
          <a:bodyPr/>
          <a:lstStyle>
            <a:lvl1pPr>
              <a:defRPr/>
            </a:lvl1pPr>
          </a:lstStyle>
          <a:p>
            <a:fld id="{D8CD42AF-5C4E-45CE-87C1-B7ED151903AC}" type="slidenum">
              <a:rPr lang="en-US"/>
              <a:pPr/>
              <a:t>‹#›</a:t>
            </a:fld>
            <a:endParaRPr lang="en-US"/>
          </a:p>
        </p:txBody>
      </p:sp>
    </p:spTree>
    <p:extLst>
      <p:ext uri="{BB962C8B-B14F-4D97-AF65-F5344CB8AC3E}">
        <p14:creationId xmlns:p14="http://schemas.microsoft.com/office/powerpoint/2010/main" val="16225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Anabas, Inc. &amp; Indiana University</a:t>
            </a:r>
          </a:p>
        </p:txBody>
      </p:sp>
      <p:sp>
        <p:nvSpPr>
          <p:cNvPr id="4" name="Slide Number Placeholder 3"/>
          <p:cNvSpPr>
            <a:spLocks noGrp="1"/>
          </p:cNvSpPr>
          <p:nvPr>
            <p:ph type="sldNum" sz="quarter" idx="12"/>
          </p:nvPr>
        </p:nvSpPr>
        <p:spPr/>
        <p:txBody>
          <a:bodyPr/>
          <a:lstStyle>
            <a:lvl1pPr>
              <a:defRPr/>
            </a:lvl1pPr>
          </a:lstStyle>
          <a:p>
            <a:fld id="{D26DF4A0-504A-4E7A-9439-130E4A2E1A40}" type="slidenum">
              <a:rPr lang="en-US"/>
              <a:pPr/>
              <a:t>‹#›</a:t>
            </a:fld>
            <a:endParaRPr lang="en-US"/>
          </a:p>
        </p:txBody>
      </p:sp>
    </p:spTree>
    <p:extLst>
      <p:ext uri="{BB962C8B-B14F-4D97-AF65-F5344CB8AC3E}">
        <p14:creationId xmlns:p14="http://schemas.microsoft.com/office/powerpoint/2010/main" val="280424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Anabas, Inc. &amp; Indiana University</a:t>
            </a:r>
          </a:p>
        </p:txBody>
      </p:sp>
      <p:sp>
        <p:nvSpPr>
          <p:cNvPr id="7" name="Slide Number Placeholder 6"/>
          <p:cNvSpPr>
            <a:spLocks noGrp="1"/>
          </p:cNvSpPr>
          <p:nvPr>
            <p:ph type="sldNum" sz="quarter" idx="12"/>
          </p:nvPr>
        </p:nvSpPr>
        <p:spPr/>
        <p:txBody>
          <a:bodyPr/>
          <a:lstStyle>
            <a:lvl1pPr>
              <a:defRPr/>
            </a:lvl1pPr>
          </a:lstStyle>
          <a:p>
            <a:fld id="{844F7BA3-5779-4A73-A059-C8AB7DFEEFEA}" type="slidenum">
              <a:rPr lang="en-US"/>
              <a:pPr/>
              <a:t>‹#›</a:t>
            </a:fld>
            <a:endParaRPr lang="en-US"/>
          </a:p>
        </p:txBody>
      </p:sp>
    </p:spTree>
    <p:extLst>
      <p:ext uri="{BB962C8B-B14F-4D97-AF65-F5344CB8AC3E}">
        <p14:creationId xmlns:p14="http://schemas.microsoft.com/office/powerpoint/2010/main" val="21967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Anabas, Inc. &amp; Indiana University</a:t>
            </a:r>
          </a:p>
        </p:txBody>
      </p:sp>
      <p:sp>
        <p:nvSpPr>
          <p:cNvPr id="7" name="Slide Number Placeholder 6"/>
          <p:cNvSpPr>
            <a:spLocks noGrp="1"/>
          </p:cNvSpPr>
          <p:nvPr>
            <p:ph type="sldNum" sz="quarter" idx="12"/>
          </p:nvPr>
        </p:nvSpPr>
        <p:spPr/>
        <p:txBody>
          <a:bodyPr/>
          <a:lstStyle>
            <a:lvl1pPr>
              <a:defRPr/>
            </a:lvl1pPr>
          </a:lstStyle>
          <a:p>
            <a:fld id="{F83F7E29-0E93-416D-B157-7F781743197B}" type="slidenum">
              <a:rPr lang="en-US"/>
              <a:pPr/>
              <a:t>‹#›</a:t>
            </a:fld>
            <a:endParaRPr lang="en-US"/>
          </a:p>
        </p:txBody>
      </p:sp>
    </p:spTree>
    <p:extLst>
      <p:ext uri="{BB962C8B-B14F-4D97-AF65-F5344CB8AC3E}">
        <p14:creationId xmlns:p14="http://schemas.microsoft.com/office/powerpoint/2010/main" val="393049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a:t>Anabas, Inc. &amp; Indiana University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69DED1A-381E-4BBC-8FBA-0BDD870E9C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oleObject" Target="../embeddings/oleObject1.bin"/><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143000" y="990600"/>
            <a:ext cx="68707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t>Distributed Clouds for</a:t>
            </a:r>
          </a:p>
          <a:p>
            <a:pPr algn="ctr"/>
            <a:r>
              <a:rPr lang="en-US" sz="2800"/>
              <a:t>Scalable Collaborative Sensor-Centric Grid </a:t>
            </a:r>
          </a:p>
          <a:p>
            <a:pPr algn="ctr"/>
            <a:r>
              <a:rPr lang="en-US" sz="2800"/>
              <a:t>Applications</a:t>
            </a:r>
          </a:p>
          <a:p>
            <a:pPr algn="ctr"/>
            <a:endParaRPr lang="en-US" sz="2800"/>
          </a:p>
          <a:p>
            <a:pPr algn="ctr"/>
            <a:endParaRPr lang="en-US" sz="2800"/>
          </a:p>
          <a:p>
            <a:pPr algn="ctr"/>
            <a:r>
              <a:rPr lang="en-US" sz="2000"/>
              <a:t>For</a:t>
            </a:r>
          </a:p>
          <a:p>
            <a:pPr algn="ctr"/>
            <a:endParaRPr lang="en-US" sz="2000"/>
          </a:p>
          <a:p>
            <a:pPr algn="ctr"/>
            <a:r>
              <a:rPr lang="en-US" sz="2800"/>
              <a:t>AMSA TO 4 Sensor Grid </a:t>
            </a:r>
          </a:p>
          <a:p>
            <a:pPr algn="ctr"/>
            <a:r>
              <a:rPr lang="en-US" sz="2800"/>
              <a:t>Final Presentation</a:t>
            </a:r>
          </a:p>
          <a:p>
            <a:pPr algn="ctr"/>
            <a:endParaRPr lang="en-US" sz="2800"/>
          </a:p>
          <a:p>
            <a:pPr algn="ctr"/>
            <a:r>
              <a:rPr lang="en-US" sz="2000"/>
              <a:t>By</a:t>
            </a:r>
          </a:p>
          <a:p>
            <a:pPr algn="ctr"/>
            <a:r>
              <a:rPr lang="en-US" sz="2000"/>
              <a:t>Anabas, Inc. &amp; Indiana University</a:t>
            </a:r>
          </a:p>
          <a:p>
            <a:pPr algn="ctr"/>
            <a:endParaRPr lang="en-US" sz="2800"/>
          </a:p>
          <a:p>
            <a:pPr algn="ctr"/>
            <a:r>
              <a:rPr lang="en-US" sz="2000"/>
              <a:t>May 9, 2012</a:t>
            </a:r>
          </a:p>
          <a:p>
            <a:pPr algn="ctr"/>
            <a:endParaRPr lang="en-US" sz="2800"/>
          </a:p>
        </p:txBody>
      </p:sp>
      <p:pic>
        <p:nvPicPr>
          <p:cNvPr id="96259" name="Picture 3" descr="F:\Documents and Settings\Alex\My Documents\Tmp\Anabas Log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01600"/>
            <a:ext cx="1422400" cy="89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Anabas, Inc. &amp; Indiana University</a:t>
            </a:r>
          </a:p>
        </p:txBody>
      </p:sp>
      <p:sp>
        <p:nvSpPr>
          <p:cNvPr id="120834" name="Text Box 2"/>
          <p:cNvSpPr txBox="1">
            <a:spLocks noChangeArrowheads="1"/>
          </p:cNvSpPr>
          <p:nvPr/>
        </p:nvSpPr>
        <p:spPr bwMode="auto">
          <a:xfrm>
            <a:off x="533400" y="366713"/>
            <a:ext cx="807720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Applicability of sensor grid to other M&amp;S applications</a:t>
            </a:r>
            <a:r>
              <a:rPr lang="en-US" altLang="ja-JP" sz="2800">
                <a:ea typeface="MS PGothic" pitchFamily="34" charset="-128"/>
                <a:cs typeface="Times New Roman" pitchFamily="18" charset="0"/>
              </a:rPr>
              <a:t> </a:t>
            </a:r>
          </a:p>
          <a:p>
            <a:endParaRPr lang="en-US" altLang="ja-JP" sz="2000">
              <a:ea typeface="MS PGothic" pitchFamily="34" charset="-128"/>
              <a:cs typeface="Times New Roman" pitchFamily="18" charset="0"/>
            </a:endParaRPr>
          </a:p>
          <a:p>
            <a:pPr lvl="1"/>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sp>
        <p:nvSpPr>
          <p:cNvPr id="120835" name="Rectangle 3"/>
          <p:cNvSpPr>
            <a:spLocks noChangeArrowheads="1"/>
          </p:cNvSpPr>
          <p:nvPr/>
        </p:nvSpPr>
        <p:spPr bwMode="auto">
          <a:xfrm>
            <a:off x="182880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0837" name="Text Box 5"/>
          <p:cNvSpPr txBox="1">
            <a:spLocks noChangeArrowheads="1"/>
          </p:cNvSpPr>
          <p:nvPr/>
        </p:nvSpPr>
        <p:spPr bwMode="auto">
          <a:xfrm>
            <a:off x="457200" y="5029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Flood emergency - managing flood modeling workflow. The map shows a flood simulation for a section of the </a:t>
            </a:r>
          </a:p>
          <a:p>
            <a:r>
              <a:rPr lang="en-US"/>
              <a:t>White River in Indianapolis.</a:t>
            </a:r>
          </a:p>
        </p:txBody>
      </p:sp>
      <p:sp>
        <p:nvSpPr>
          <p:cNvPr id="120839" name="Rectangle 7"/>
          <p:cNvSpPr>
            <a:spLocks noChangeArrowheads="1"/>
          </p:cNvSpPr>
          <p:nvPr/>
        </p:nvSpPr>
        <p:spPr bwMode="auto">
          <a:xfrm>
            <a:off x="1828800" y="195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20838" name="P 1"/>
          <p:cNvPicPr>
            <a:picLocks noChangeAspect="1" noChangeArrowheads="1"/>
          </p:cNvPicPr>
          <p:nvPr/>
        </p:nvPicPr>
        <p:blipFill>
          <a:blip r:embed="rId2">
            <a:extLst>
              <a:ext uri="{28A0092B-C50C-407E-A947-70E740481C1C}">
                <a14:useLocalDpi xmlns:a14="http://schemas.microsoft.com/office/drawing/2010/main" val="0"/>
              </a:ext>
            </a:extLst>
          </a:blip>
          <a:srcRect t="12810" b="3625"/>
          <a:stretch>
            <a:fillRect/>
          </a:stretch>
        </p:blipFill>
        <p:spPr bwMode="auto">
          <a:xfrm>
            <a:off x="685800" y="1143000"/>
            <a:ext cx="7086600" cy="380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soon be 50 billion devices on the Internet.  Most will be small sensors that send streams of information into the cloud where it will be processed and integrated with other streams and turned into knowledge that will help our lives in a million 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2739842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67800" cy="914400"/>
          </a:xfrm>
        </p:spPr>
        <p:txBody>
          <a:bodyPr/>
          <a:lstStyle/>
          <a:p>
            <a:pPr lvl="1"/>
            <a:r>
              <a:rPr lang="en-US" sz="4000" dirty="0" smtClean="0"/>
              <a:t>Internet of Things: Sensor Grids</a:t>
            </a:r>
            <a:br>
              <a:rPr lang="en-US" sz="4000" dirty="0" smtClean="0"/>
            </a:br>
            <a:r>
              <a:rPr lang="en-US" sz="4000" dirty="0"/>
              <a:t>A pleasingly parallel </a:t>
            </a:r>
            <a:r>
              <a:rPr lang="en-US" sz="4000" dirty="0" smtClean="0"/>
              <a:t>example on Clouds</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p>
        </p:txBody>
      </p:sp>
      <p:sp>
        <p:nvSpPr>
          <p:cNvPr id="3" name="Content Placeholder 2"/>
          <p:cNvSpPr>
            <a:spLocks noGrp="1"/>
          </p:cNvSpPr>
          <p:nvPr>
            <p:ph idx="1"/>
          </p:nvPr>
        </p:nvSpPr>
        <p:spPr>
          <a:xfrm>
            <a:off x="-3142" y="1219200"/>
            <a:ext cx="9144000" cy="4525963"/>
          </a:xfrm>
        </p:spPr>
        <p:txBody>
          <a:bodyPr/>
          <a:lstStyle/>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A </a:t>
            </a:r>
            <a:r>
              <a:rPr lang="en-US" sz="2400" b="1" dirty="0" smtClean="0">
                <a:latin typeface="Times New Roman" pitchFamily="18" charset="0"/>
                <a:ea typeface="+mn-ea"/>
                <a:cs typeface="Times New Roman" pitchFamily="18" charset="0"/>
              </a:rPr>
              <a:t>sensor</a:t>
            </a:r>
            <a:r>
              <a:rPr lang="en-US" sz="2400" dirty="0" smtClean="0">
                <a:latin typeface="Times New Roman" pitchFamily="18" charset="0"/>
                <a:ea typeface="+mn-ea"/>
                <a:cs typeface="Times New Roman" pitchFamily="18" charset="0"/>
              </a:rPr>
              <a:t> (“</a:t>
            </a:r>
            <a:r>
              <a:rPr lang="en-US" sz="2400" b="1" dirty="0" smtClean="0">
                <a:latin typeface="Times New Roman" pitchFamily="18" charset="0"/>
                <a:ea typeface="+mn-ea"/>
                <a:cs typeface="Times New Roman" pitchFamily="18" charset="0"/>
              </a:rPr>
              <a:t>Thing</a:t>
            </a:r>
            <a:r>
              <a:rPr lang="en-US" sz="2400" dirty="0" smtClean="0">
                <a:latin typeface="Times New Roman" pitchFamily="18" charset="0"/>
                <a:ea typeface="+mn-ea"/>
                <a:cs typeface="Times New Roman" pitchFamily="18" charset="0"/>
              </a:rPr>
              <a:t>”) is any source or sink of time series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In the thin client era, smart phones, Kindles, tablets, Kinects, web-cams are sensors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Robots, distributed instruments such as environmental measures are sensors</a:t>
            </a:r>
          </a:p>
          <a:p>
            <a:pPr marL="1142191" lvl="2" indent="-285438" defTabSz="913404" eaLnBrk="1" hangingPunct="1">
              <a:spcBef>
                <a:spcPts val="1200"/>
              </a:spcBef>
              <a:buBlip>
                <a:blip r:embed="rId2"/>
              </a:buBlip>
            </a:pPr>
            <a:r>
              <a:rPr lang="en-US" sz="2000" dirty="0">
                <a:latin typeface="Times New Roman" pitchFamily="18" charset="0"/>
                <a:cs typeface="Times New Roman" pitchFamily="18" charset="0"/>
              </a:rPr>
              <a:t>Web pages, </a:t>
            </a:r>
            <a:r>
              <a:rPr lang="en-US" sz="2000" dirty="0" err="1">
                <a:latin typeface="Times New Roman" pitchFamily="18" charset="0"/>
                <a:cs typeface="Times New Roman" pitchFamily="18" charset="0"/>
              </a:rPr>
              <a:t>Googledocs</a:t>
            </a:r>
            <a:r>
              <a:rPr lang="en-US" sz="2000" dirty="0">
                <a:latin typeface="Times New Roman" pitchFamily="18" charset="0"/>
                <a:cs typeface="Times New Roman" pitchFamily="18" charset="0"/>
              </a:rPr>
              <a:t>, Office 365, WebEx are sensors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Ubiquitous Cities/Homes are full of sensors</a:t>
            </a:r>
          </a:p>
          <a:p>
            <a:pPr marL="1142191" lvl="2" indent="-285438" defTabSz="913404" eaLnBrk="1" hangingPunct="1">
              <a:spcBef>
                <a:spcPts val="1200"/>
              </a:spcBef>
              <a:buBlip>
                <a:blip r:embed="rId2"/>
              </a:buBlip>
            </a:pPr>
            <a:r>
              <a:rPr lang="en-US" sz="2000" dirty="0" smtClean="0">
                <a:latin typeface="Times New Roman" pitchFamily="18" charset="0"/>
                <a:ea typeface="+mn-ea"/>
                <a:cs typeface="Times New Roman" pitchFamily="18" charset="0"/>
              </a:rPr>
              <a:t>They have IP address on Internet</a:t>
            </a:r>
          </a:p>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Sensors – being intrinsically distributed are </a:t>
            </a:r>
            <a:r>
              <a:rPr lang="en-US" sz="2400" b="1" dirty="0" smtClean="0">
                <a:latin typeface="Times New Roman" pitchFamily="18" charset="0"/>
                <a:ea typeface="+mn-ea"/>
                <a:cs typeface="Times New Roman" pitchFamily="18" charset="0"/>
              </a:rPr>
              <a:t>Grids</a:t>
            </a:r>
          </a:p>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However natural implementation uses </a:t>
            </a:r>
            <a:r>
              <a:rPr lang="en-US" sz="2400" b="1" dirty="0" smtClean="0">
                <a:latin typeface="Times New Roman" pitchFamily="18" charset="0"/>
                <a:ea typeface="+mn-ea"/>
                <a:cs typeface="Times New Roman" pitchFamily="18" charset="0"/>
              </a:rPr>
              <a:t>clouds</a:t>
            </a:r>
            <a:r>
              <a:rPr lang="en-US" sz="2400" dirty="0" smtClean="0">
                <a:latin typeface="Times New Roman" pitchFamily="18" charset="0"/>
                <a:ea typeface="+mn-ea"/>
                <a:cs typeface="Times New Roman" pitchFamily="18" charset="0"/>
              </a:rPr>
              <a:t> to consolidate and control and collaborate with sensors </a:t>
            </a:r>
          </a:p>
          <a:p>
            <a:pPr marL="742141" lvl="1" indent="-285438" defTabSz="913404" eaLnBrk="1" hangingPunct="1">
              <a:spcBef>
                <a:spcPts val="1200"/>
              </a:spcBef>
              <a:buBlip>
                <a:blip r:embed="rId2"/>
              </a:buBlip>
            </a:pPr>
            <a:r>
              <a:rPr lang="en-US" sz="2400" dirty="0" smtClean="0">
                <a:latin typeface="Times New Roman" pitchFamily="18" charset="0"/>
                <a:ea typeface="+mn-ea"/>
                <a:cs typeface="Times New Roman" pitchFamily="18" charset="0"/>
              </a:rPr>
              <a:t>Sensors </a:t>
            </a:r>
            <a:r>
              <a:rPr lang="en-US" sz="2400" dirty="0">
                <a:latin typeface="Times New Roman" pitchFamily="18" charset="0"/>
                <a:ea typeface="+mn-ea"/>
                <a:cs typeface="Times New Roman" pitchFamily="18" charset="0"/>
              </a:rPr>
              <a:t>are typically </a:t>
            </a:r>
            <a:r>
              <a:rPr lang="en-US" sz="2400" dirty="0" smtClean="0">
                <a:latin typeface="Times New Roman" pitchFamily="18" charset="0"/>
                <a:ea typeface="+mn-ea"/>
                <a:cs typeface="Times New Roman" pitchFamily="18" charset="0"/>
              </a:rPr>
              <a:t>“small” </a:t>
            </a:r>
            <a:r>
              <a:rPr lang="en-US" sz="2400" dirty="0">
                <a:latin typeface="Times New Roman" pitchFamily="18" charset="0"/>
                <a:ea typeface="+mn-ea"/>
                <a:cs typeface="Times New Roman" pitchFamily="18" charset="0"/>
              </a:rPr>
              <a:t>and have </a:t>
            </a:r>
            <a:r>
              <a:rPr lang="en-US" sz="2400" b="1" dirty="0">
                <a:latin typeface="Times New Roman" pitchFamily="18" charset="0"/>
                <a:ea typeface="+mn-ea"/>
                <a:cs typeface="Times New Roman" pitchFamily="18" charset="0"/>
              </a:rPr>
              <a:t>pleasingly parallel cloud implementations </a:t>
            </a:r>
            <a:endParaRPr lang="en-US" sz="2400" b="1" dirty="0" smtClean="0">
              <a:latin typeface="Times New Roman" pitchFamily="18" charset="0"/>
              <a:ea typeface="+mn-ea"/>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1298693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3505203"/>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085761" y="4852693"/>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468998" y="1469135"/>
            <a:ext cx="1343027" cy="1343024"/>
          </a:xfrm>
          <a:prstGeom prst="rect">
            <a:avLst/>
          </a:prstGeom>
          <a:noFill/>
          <a:ln w="9525">
            <a:noFill/>
            <a:miter lim="800000"/>
            <a:headEnd/>
            <a:tailEnd/>
          </a:ln>
        </p:spPr>
      </p:pic>
      <p:sp>
        <p:nvSpPr>
          <p:cNvPr id="3" name="TextBox 2"/>
          <p:cNvSpPr txBox="1"/>
          <p:nvPr/>
        </p:nvSpPr>
        <p:spPr>
          <a:xfrm>
            <a:off x="161544" y="5038728"/>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6324600" y="1062335"/>
            <a:ext cx="1994457" cy="461665"/>
          </a:xfrm>
          <a:prstGeom prst="rect">
            <a:avLst/>
          </a:prstGeom>
          <a:noFill/>
        </p:spPr>
        <p:txBody>
          <a:bodyPr wrap="none" rtlCol="0">
            <a:spAutoFit/>
          </a:bodyPr>
          <a:lstStyle/>
          <a:p>
            <a:r>
              <a:rPr lang="en-US" sz="2400" dirty="0" smtClean="0"/>
              <a:t>Output Sensor</a:t>
            </a:r>
            <a:endParaRPr lang="en-US" sz="24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518985110"/>
              </p:ext>
            </p:extLst>
          </p:nvPr>
        </p:nvGraphicFramePr>
        <p:xfrm>
          <a:off x="190497" y="1502663"/>
          <a:ext cx="1905006" cy="1607771"/>
        </p:xfrm>
        <a:graphic>
          <a:graphicData uri="http://schemas.openxmlformats.org/presentationml/2006/ole">
            <mc:AlternateContent xmlns:mc="http://schemas.openxmlformats.org/markup-compatibility/2006">
              <mc:Choice xmlns:v="urn:schemas-microsoft-com:vml" Requires="v">
                <p:oleObj spid="_x0000_s149512" name="PhotoImpact" r:id="rId11" imgW="2685714" imgH="2266667" progId="">
                  <p:embed/>
                </p:oleObj>
              </mc:Choice>
              <mc:Fallback>
                <p:oleObj name="PhotoImpact" r:id="rId11" imgW="2685714" imgH="2266667" progId="">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497" y="1502663"/>
                        <a:ext cx="1905006" cy="16077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52380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t>Anabas, Inc. &amp; Indiana University</a:t>
            </a:r>
          </a:p>
        </p:txBody>
      </p:sp>
      <p:pic>
        <p:nvPicPr>
          <p:cNvPr id="122888" name="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685800"/>
            <a:ext cx="47434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2882" name="Text Box 2"/>
          <p:cNvSpPr txBox="1">
            <a:spLocks noChangeArrowheads="1"/>
          </p:cNvSpPr>
          <p:nvPr/>
        </p:nvSpPr>
        <p:spPr bwMode="auto">
          <a:xfrm>
            <a:off x="1066800" y="366713"/>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Applicability of sensor grid for M&amp;S applications</a:t>
            </a:r>
            <a:endParaRPr lang="en-US" altLang="ja-JP" sz="2000">
              <a:ea typeface="MS PGothic" pitchFamily="34" charset="-128"/>
              <a:cs typeface="Times New Roman" pitchFamily="18" charset="0"/>
            </a:endParaRPr>
          </a:p>
        </p:txBody>
      </p:sp>
      <p:sp>
        <p:nvSpPr>
          <p:cNvPr id="122883" name="Rectangle 3"/>
          <p:cNvSpPr>
            <a:spLocks noChangeArrowheads="1"/>
          </p:cNvSpPr>
          <p:nvPr/>
        </p:nvSpPr>
        <p:spPr bwMode="auto">
          <a:xfrm>
            <a:off x="182880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2885" name="Rectangle 5"/>
          <p:cNvSpPr>
            <a:spLocks noChangeArrowheads="1"/>
          </p:cNvSpPr>
          <p:nvPr/>
        </p:nvSpPr>
        <p:spPr bwMode="auto">
          <a:xfrm>
            <a:off x="1828800" y="195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2889" name="Rectangle 9"/>
          <p:cNvSpPr>
            <a:spLocks noChangeArrowheads="1"/>
          </p:cNvSpPr>
          <p:nvPr/>
        </p:nvSpPr>
        <p:spPr bwMode="auto">
          <a:xfrm>
            <a:off x="1400175" y="66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2890" name="Text Box 10"/>
          <p:cNvSpPr txBox="1">
            <a:spLocks noChangeArrowheads="1"/>
          </p:cNvSpPr>
          <p:nvPr/>
        </p:nvSpPr>
        <p:spPr bwMode="auto">
          <a:xfrm>
            <a:off x="1546225" y="5607050"/>
            <a:ext cx="6804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An M&amp;S application scenario that includes a mixture of real-time sensors, computationally intense </a:t>
            </a:r>
          </a:p>
          <a:p>
            <a:r>
              <a:rPr lang="en-US"/>
              <a:t>modeling services and real-time GPS and other data services.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Anabas, Inc. &amp; Indiana University</a:t>
            </a:r>
            <a:endParaRPr lang="en-US"/>
          </a:p>
        </p:txBody>
      </p:sp>
      <p:pic>
        <p:nvPicPr>
          <p:cNvPr id="150530" name="Picture 2" descr="C:\Users\Geoffrey Fox\Desktop\03-05CloudJobs_lg.jpg"/>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017" y="34636"/>
            <a:ext cx="61761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9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18786" name="Text Box 2"/>
          <p:cNvSpPr txBox="1">
            <a:spLocks noChangeArrowheads="1"/>
          </p:cNvSpPr>
          <p:nvPr/>
        </p:nvSpPr>
        <p:spPr bwMode="auto">
          <a:xfrm>
            <a:off x="533400" y="366713"/>
            <a:ext cx="8077200" cy="600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dirty="0">
                <a:ea typeface="MS PGothic" pitchFamily="34" charset="-128"/>
                <a:cs typeface="Times New Roman" pitchFamily="18" charset="0"/>
              </a:rPr>
              <a:t>Observations of an earlier sensor grid application</a:t>
            </a:r>
            <a:r>
              <a:rPr lang="en-US" altLang="ja-JP" sz="2800" dirty="0">
                <a:ea typeface="MS PGothic" pitchFamily="34" charset="-128"/>
                <a:cs typeface="Times New Roman" pitchFamily="18" charset="0"/>
              </a:rPr>
              <a:t> </a:t>
            </a:r>
          </a:p>
          <a:p>
            <a:endParaRPr lang="en-US" altLang="ja-JP" sz="2000" dirty="0">
              <a:ea typeface="MS PGothic" pitchFamily="34" charset="-128"/>
              <a:cs typeface="Times New Roman" pitchFamily="18" charset="0"/>
            </a:endParaRPr>
          </a:p>
          <a:p>
            <a:pPr>
              <a:buFontTx/>
              <a:buChar char="•"/>
            </a:pPr>
            <a:r>
              <a:rPr lang="en-US" altLang="ja-JP" sz="2000" dirty="0">
                <a:ea typeface="MS PGothic" pitchFamily="34" charset="-128"/>
                <a:cs typeface="Times New Roman" pitchFamily="18" charset="0"/>
              </a:rPr>
              <a:t> Dominated by the use of messaging systems</a:t>
            </a:r>
          </a:p>
          <a:p>
            <a:pPr>
              <a:buFontTx/>
              <a:buChar char="•"/>
            </a:pPr>
            <a:r>
              <a:rPr lang="en-US" altLang="ja-JP" sz="2000" dirty="0">
                <a:ea typeface="MS PGothic" pitchFamily="34" charset="-128"/>
                <a:cs typeface="Times New Roman" pitchFamily="18" charset="0"/>
              </a:rPr>
              <a:t> </a:t>
            </a:r>
            <a:r>
              <a:rPr lang="en-US" altLang="ja-JP" sz="2000" dirty="0" smtClean="0">
                <a:ea typeface="MS PGothic" pitchFamily="34" charset="-128"/>
                <a:cs typeface="Times New Roman" pitchFamily="18" charset="0"/>
              </a:rPr>
              <a:t>Use the </a:t>
            </a:r>
            <a:r>
              <a:rPr lang="en-US" altLang="ja-JP" sz="2000" dirty="0">
                <a:ea typeface="MS PGothic" pitchFamily="34" charset="-128"/>
                <a:cs typeface="Times New Roman" pitchFamily="18" charset="0"/>
              </a:rPr>
              <a:t>same messaging system NaradaBrokering for managing streams of several varieties:</a:t>
            </a:r>
          </a:p>
          <a:p>
            <a:pPr>
              <a:buFontTx/>
              <a:buChar char="•"/>
            </a:pPr>
            <a:endParaRPr lang="en-US" altLang="ja-JP" sz="2000" dirty="0">
              <a:ea typeface="MS PGothic" pitchFamily="34" charset="-128"/>
              <a:cs typeface="Times New Roman" pitchFamily="18" charset="0"/>
            </a:endParaRPr>
          </a:p>
          <a:p>
            <a:pPr lvl="1">
              <a:buFontTx/>
              <a:buChar char="-"/>
            </a:pPr>
            <a:r>
              <a:rPr lang="en-US" altLang="ja-JP" sz="2000" dirty="0">
                <a:ea typeface="MS PGothic" pitchFamily="34" charset="-128"/>
                <a:cs typeface="Times New Roman" pitchFamily="18" charset="0"/>
              </a:rPr>
              <a:t> Audio/Video streams for shared collaboration and visualization</a:t>
            </a:r>
          </a:p>
          <a:p>
            <a:pPr lvl="1"/>
            <a:r>
              <a:rPr lang="en-US" altLang="ja-JP" sz="2000" dirty="0">
                <a:ea typeface="MS PGothic" pitchFamily="34" charset="-128"/>
                <a:cs typeface="Times New Roman" pitchFamily="18" charset="0"/>
              </a:rPr>
              <a:t>- Command streams for remotely controlling NXT mobile sensors</a:t>
            </a:r>
          </a:p>
          <a:p>
            <a:pPr lvl="1">
              <a:buFontTx/>
              <a:buChar char="-"/>
            </a:pPr>
            <a:r>
              <a:rPr lang="en-US" altLang="ja-JP" sz="2000" dirty="0">
                <a:ea typeface="MS PGothic" pitchFamily="34" charset="-128"/>
                <a:cs typeface="Times New Roman" pitchFamily="18" charset="0"/>
              </a:rPr>
              <a:t> GPS streams for geo-spatial intelligence  </a:t>
            </a:r>
          </a:p>
          <a:p>
            <a:pPr lvl="1">
              <a:buFontTx/>
              <a:buChar char="-"/>
            </a:pPr>
            <a:r>
              <a:rPr lang="en-US" altLang="ja-JP" sz="2000" dirty="0">
                <a:ea typeface="MS PGothic" pitchFamily="34" charset="-128"/>
                <a:cs typeface="Times New Roman" pitchFamily="18" charset="0"/>
              </a:rPr>
              <a:t> RFID streams for tracking, touch and intrusion detection</a:t>
            </a:r>
          </a:p>
          <a:p>
            <a:pPr lvl="1">
              <a:buFontTx/>
              <a:buChar char="-"/>
            </a:pPr>
            <a:r>
              <a:rPr lang="en-US" altLang="ja-JP" sz="2000" dirty="0">
                <a:ea typeface="MS PGothic" pitchFamily="34" charset="-128"/>
                <a:cs typeface="Times New Roman" pitchFamily="18" charset="0"/>
              </a:rPr>
              <a:t> </a:t>
            </a:r>
            <a:r>
              <a:rPr lang="en-US" altLang="ja-JP" sz="2000" dirty="0" err="1">
                <a:ea typeface="MS PGothic" pitchFamily="34" charset="-128"/>
                <a:cs typeface="Times New Roman" pitchFamily="18" charset="0"/>
              </a:rPr>
              <a:t>Quakesim</a:t>
            </a:r>
            <a:r>
              <a:rPr lang="en-US" altLang="ja-JP" sz="2000" dirty="0">
                <a:ea typeface="MS PGothic" pitchFamily="34" charset="-128"/>
                <a:cs typeface="Times New Roman" pitchFamily="18" charset="0"/>
              </a:rPr>
              <a:t> modeling &amp; simulation streams</a:t>
            </a:r>
          </a:p>
          <a:p>
            <a:pPr lvl="1">
              <a:buFontTx/>
              <a:buChar char="-"/>
            </a:pPr>
            <a:endParaRPr lang="en-US" altLang="ja-JP" sz="2000" dirty="0">
              <a:ea typeface="MS PGothic" pitchFamily="34" charset="-128"/>
              <a:cs typeface="Times New Roman" pitchFamily="18" charset="0"/>
            </a:endParaRPr>
          </a:p>
          <a:p>
            <a:pPr>
              <a:buFontTx/>
              <a:buChar char="•"/>
            </a:pPr>
            <a:r>
              <a:rPr lang="en-US" altLang="ja-JP" sz="2000" dirty="0">
                <a:ea typeface="MS PGothic" pitchFamily="34" charset="-128"/>
                <a:cs typeface="Times New Roman" pitchFamily="18" charset="0"/>
              </a:rPr>
              <a:t> All sensor streams are operationally real-time and continuous</a:t>
            </a:r>
          </a:p>
          <a:p>
            <a:pPr>
              <a:buFontTx/>
              <a:buChar char="•"/>
            </a:pPr>
            <a:r>
              <a:rPr lang="en-US" altLang="ja-JP" sz="2000" dirty="0">
                <a:ea typeface="MS PGothic" pitchFamily="34" charset="-128"/>
                <a:cs typeface="Times New Roman" pitchFamily="18" charset="0"/>
              </a:rPr>
              <a:t> Video stream requires low latency and packet drop, high bandwidth </a:t>
            </a:r>
          </a:p>
          <a:p>
            <a:pPr>
              <a:buFontTx/>
              <a:buChar char="•"/>
            </a:pPr>
            <a:r>
              <a:rPr lang="en-US" altLang="ja-JP" sz="2000" dirty="0">
                <a:ea typeface="MS PGothic" pitchFamily="34" charset="-128"/>
                <a:cs typeface="Times New Roman" pitchFamily="18" charset="0"/>
              </a:rPr>
              <a:t> Audio stream requires very low jitter, latency and packet drop</a:t>
            </a:r>
          </a:p>
          <a:p>
            <a:pPr>
              <a:buFontTx/>
              <a:buChar char="•"/>
            </a:pPr>
            <a:r>
              <a:rPr lang="en-US" altLang="ja-JP" sz="2000" dirty="0">
                <a:ea typeface="MS PGothic" pitchFamily="34" charset="-128"/>
                <a:cs typeface="Times New Roman" pitchFamily="18" charset="0"/>
              </a:rPr>
              <a:t> Command, GPS and RFID streams requires low latency</a:t>
            </a:r>
          </a:p>
          <a:p>
            <a:pPr>
              <a:buFontTx/>
              <a:buChar char="•"/>
            </a:pPr>
            <a:r>
              <a:rPr lang="en-US" altLang="ja-JP" sz="2000" dirty="0">
                <a:ea typeface="MS PGothic" pitchFamily="34" charset="-128"/>
                <a:cs typeface="Times New Roman" pitchFamily="18" charset="0"/>
              </a:rPr>
              <a:t> </a:t>
            </a:r>
            <a:r>
              <a:rPr lang="en-US" altLang="ja-JP" sz="2000" dirty="0" err="1">
                <a:ea typeface="MS PGothic" pitchFamily="34" charset="-128"/>
                <a:cs typeface="Times New Roman" pitchFamily="18" charset="0"/>
              </a:rPr>
              <a:t>Quakesim</a:t>
            </a:r>
            <a:r>
              <a:rPr lang="en-US" altLang="ja-JP" sz="2000" dirty="0">
                <a:ea typeface="MS PGothic" pitchFamily="34" charset="-128"/>
                <a:cs typeface="Times New Roman" pitchFamily="18" charset="0"/>
              </a:rPr>
              <a:t> stream requires high computing power</a:t>
            </a:r>
          </a:p>
          <a:p>
            <a:pPr>
              <a:buFontTx/>
              <a:buChar char="•"/>
            </a:pPr>
            <a:r>
              <a:rPr lang="en-US" altLang="ja-JP" sz="2000" dirty="0">
                <a:ea typeface="MS PGothic" pitchFamily="34" charset="-128"/>
                <a:cs typeface="Times New Roman" pitchFamily="18" charset="0"/>
              </a:rPr>
              <a:t> Other M&amp;S streams could possibly require high computing power and bandwidth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26978" name="Text Box 2"/>
          <p:cNvSpPr txBox="1">
            <a:spLocks noChangeArrowheads="1"/>
          </p:cNvSpPr>
          <p:nvPr/>
        </p:nvSpPr>
        <p:spPr bwMode="auto">
          <a:xfrm>
            <a:off x="533400" y="152400"/>
            <a:ext cx="8077200" cy="607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sz="900" dirty="0">
              <a:ea typeface="MS PGothic" pitchFamily="34" charset="-128"/>
              <a:cs typeface="Times New Roman" pitchFamily="18" charset="0"/>
            </a:endParaRPr>
          </a:p>
          <a:p>
            <a:r>
              <a:rPr lang="en-US" altLang="ja-JP" sz="2000" u="sng" dirty="0">
                <a:ea typeface="MS PGothic" pitchFamily="34" charset="-128"/>
                <a:cs typeface="Times New Roman" pitchFamily="18" charset="0"/>
              </a:rPr>
              <a:t>Typical types of Cloud Infrastructures</a:t>
            </a:r>
          </a:p>
          <a:p>
            <a:endParaRPr lang="en-US" altLang="ja-JP" sz="2000" u="sng" dirty="0">
              <a:ea typeface="MS PGothic" pitchFamily="34" charset="-128"/>
              <a:cs typeface="Times New Roman" pitchFamily="18" charset="0"/>
            </a:endParaRPr>
          </a:p>
          <a:p>
            <a:r>
              <a:rPr lang="en-US" altLang="ja-JP" sz="2000" i="1" dirty="0">
                <a:ea typeface="MS PGothic" pitchFamily="34" charset="-128"/>
                <a:cs typeface="Times New Roman" pitchFamily="18" charset="0"/>
              </a:rPr>
              <a:t>Public Cloud – e.g. Web-scale Amazon EC2</a:t>
            </a:r>
          </a:p>
          <a:p>
            <a:pPr>
              <a:buFontTx/>
              <a:buChar char="•"/>
            </a:pPr>
            <a:r>
              <a:rPr lang="en-US" altLang="ja-JP" sz="2000" dirty="0">
                <a:ea typeface="MS PGothic" pitchFamily="34" charset="-128"/>
                <a:cs typeface="Times New Roman" pitchFamily="18" charset="0"/>
              </a:rPr>
              <a:t> Hosted on huge data centers and shared by the public</a:t>
            </a:r>
          </a:p>
          <a:p>
            <a:pPr>
              <a:buFontTx/>
              <a:buChar char="•"/>
            </a:pPr>
            <a:r>
              <a:rPr lang="en-US" altLang="ja-JP" sz="2000" dirty="0">
                <a:ea typeface="MS PGothic" pitchFamily="34" charset="-128"/>
                <a:cs typeface="Times New Roman" pitchFamily="18" charset="0"/>
              </a:rPr>
              <a:t> Customers outsource their infrastructure </a:t>
            </a:r>
          </a:p>
          <a:p>
            <a:pPr>
              <a:buFontTx/>
              <a:buChar char="•"/>
            </a:pPr>
            <a:r>
              <a:rPr lang="en-US" altLang="ja-JP" sz="2000" dirty="0">
                <a:ea typeface="MS PGothic" pitchFamily="34" charset="-128"/>
                <a:cs typeface="Times New Roman" pitchFamily="18" charset="0"/>
              </a:rPr>
              <a:t> Not generally feasible for mission-critical applications  </a:t>
            </a:r>
          </a:p>
          <a:p>
            <a:pPr>
              <a:buFontTx/>
              <a:buChar char="•"/>
            </a:pPr>
            <a:endParaRPr lang="en-US" altLang="ja-JP" sz="2000" dirty="0">
              <a:ea typeface="MS PGothic" pitchFamily="34" charset="-128"/>
              <a:cs typeface="Times New Roman" pitchFamily="18" charset="0"/>
            </a:endParaRPr>
          </a:p>
          <a:p>
            <a:r>
              <a:rPr lang="en-US" altLang="ja-JP" sz="2000" i="1" dirty="0">
                <a:ea typeface="MS PGothic" pitchFamily="34" charset="-128"/>
                <a:cs typeface="Times New Roman" pitchFamily="18" charset="0"/>
              </a:rPr>
              <a:t>Community Cloud – e.g. National-scale FutureGrid</a:t>
            </a:r>
          </a:p>
          <a:p>
            <a:pPr>
              <a:buFontTx/>
              <a:buChar char="•"/>
            </a:pPr>
            <a:r>
              <a:rPr lang="en-US" altLang="ja-JP" sz="2000" dirty="0">
                <a:ea typeface="MS PGothic" pitchFamily="34" charset="-128"/>
                <a:cs typeface="Times New Roman" pitchFamily="18" charset="0"/>
              </a:rPr>
              <a:t> Shares infrastructure among several organizations</a:t>
            </a:r>
          </a:p>
          <a:p>
            <a:pPr>
              <a:buFontTx/>
              <a:buChar char="•"/>
            </a:pPr>
            <a:r>
              <a:rPr lang="en-US" altLang="ja-JP" sz="2000" dirty="0">
                <a:ea typeface="MS PGothic" pitchFamily="34" charset="-128"/>
                <a:cs typeface="Times New Roman" pitchFamily="18" charset="0"/>
              </a:rPr>
              <a:t> Coming from specific COI</a:t>
            </a:r>
          </a:p>
          <a:p>
            <a:pPr>
              <a:buFontTx/>
              <a:buChar char="•"/>
            </a:pPr>
            <a:r>
              <a:rPr lang="en-US" altLang="ja-JP" sz="2000" dirty="0">
                <a:ea typeface="MS PGothic" pitchFamily="34" charset="-128"/>
                <a:cs typeface="Times New Roman" pitchFamily="18" charset="0"/>
              </a:rPr>
              <a:t> With common concerns</a:t>
            </a:r>
          </a:p>
          <a:p>
            <a:endParaRPr lang="en-US" altLang="ja-JP" sz="2000" dirty="0">
              <a:ea typeface="MS PGothic" pitchFamily="34" charset="-128"/>
              <a:cs typeface="Times New Roman" pitchFamily="18" charset="0"/>
            </a:endParaRPr>
          </a:p>
          <a:p>
            <a:r>
              <a:rPr lang="en-US" altLang="ja-JP" sz="2000" i="1" dirty="0">
                <a:ea typeface="MS PGothic" pitchFamily="34" charset="-128"/>
                <a:cs typeface="Times New Roman" pitchFamily="18" charset="0"/>
              </a:rPr>
              <a:t>Private Cloud – Organization/Departmental-scale</a:t>
            </a:r>
            <a:endParaRPr lang="en-US" altLang="ja-JP" sz="2000" dirty="0">
              <a:ea typeface="MS PGothic" pitchFamily="34" charset="-128"/>
              <a:cs typeface="Times New Roman" pitchFamily="18" charset="0"/>
            </a:endParaRPr>
          </a:p>
          <a:p>
            <a:pPr>
              <a:buFontTx/>
              <a:buChar char="•"/>
            </a:pPr>
            <a:r>
              <a:rPr lang="en-US" altLang="ja-JP" sz="2000" dirty="0">
                <a:ea typeface="MS PGothic" pitchFamily="34" charset="-128"/>
                <a:cs typeface="Times New Roman" pitchFamily="18" charset="0"/>
              </a:rPr>
              <a:t> Solely operated by a single </a:t>
            </a:r>
            <a:r>
              <a:rPr lang="en-US" altLang="ja-JP" sz="2000" dirty="0" smtClean="0">
                <a:ea typeface="MS PGothic" pitchFamily="34" charset="-128"/>
                <a:cs typeface="Times New Roman" pitchFamily="18" charset="0"/>
              </a:rPr>
              <a:t>organization</a:t>
            </a:r>
          </a:p>
          <a:p>
            <a:pPr>
              <a:buFontTx/>
              <a:buChar char="•"/>
            </a:pPr>
            <a:endParaRPr lang="en-US" altLang="ja-JP" sz="2000" dirty="0">
              <a:ea typeface="MS PGothic" pitchFamily="34" charset="-128"/>
              <a:cs typeface="Times New Roman" pitchFamily="18" charset="0"/>
            </a:endParaRPr>
          </a:p>
          <a:p>
            <a:endParaRPr lang="en-US" altLang="ja-JP" sz="2000" dirty="0">
              <a:ea typeface="MS PGothic" pitchFamily="34" charset="-128"/>
              <a:cs typeface="Times New Roman" pitchFamily="18" charset="0"/>
            </a:endParaRPr>
          </a:p>
          <a:p>
            <a:r>
              <a:rPr lang="en-US" altLang="ja-JP" sz="2000" i="1" dirty="0">
                <a:ea typeface="MS PGothic" pitchFamily="34" charset="-128"/>
                <a:cs typeface="Times New Roman" pitchFamily="18" charset="0"/>
              </a:rPr>
              <a:t>Hybrid Cloud</a:t>
            </a:r>
          </a:p>
          <a:p>
            <a:pPr>
              <a:buFontTx/>
              <a:buChar char="•"/>
            </a:pPr>
            <a:r>
              <a:rPr lang="en-US" altLang="ja-JP" sz="2000" dirty="0">
                <a:ea typeface="MS PGothic" pitchFamily="34" charset="-128"/>
                <a:cs typeface="Times New Roman" pitchFamily="18" charset="0"/>
              </a:rPr>
              <a:t> Composition of 2 or more clouds that remain unique entities</a:t>
            </a:r>
          </a:p>
          <a:p>
            <a:pPr>
              <a:buFontTx/>
              <a:buChar char="•"/>
            </a:pPr>
            <a:r>
              <a:rPr lang="en-US" altLang="ja-JP" sz="2000" dirty="0">
                <a:ea typeface="MS PGothic" pitchFamily="34" charset="-128"/>
                <a:cs typeface="Times New Roman" pitchFamily="18" charset="0"/>
              </a:rPr>
              <a:t> Integrated together at some levels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2"/>
          <p:cNvSpPr>
            <a:spLocks noGrp="1"/>
          </p:cNvSpPr>
          <p:nvPr>
            <p:ph type="ftr" sz="quarter" idx="11"/>
          </p:nvPr>
        </p:nvSpPr>
        <p:spPr/>
        <p:txBody>
          <a:bodyPr/>
          <a:lstStyle/>
          <a:p>
            <a:r>
              <a:rPr lang="en-US"/>
              <a:t>Anabas, Inc. &amp; Indiana University</a:t>
            </a:r>
          </a:p>
        </p:txBody>
      </p:sp>
      <p:pic>
        <p:nvPicPr>
          <p:cNvPr id="128002" name="Picture 2" descr="F:\Documents and Settings\Alex\My Documents\Tmp\New Folder\clou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09800"/>
            <a:ext cx="1219200" cy="919163"/>
          </a:xfrm>
          <a:prstGeom prst="rect">
            <a:avLst/>
          </a:prstGeom>
          <a:noFill/>
          <a:extLst>
            <a:ext uri="{909E8E84-426E-40DD-AFC4-6F175D3DCCD1}">
              <a14:hiddenFill xmlns:a14="http://schemas.microsoft.com/office/drawing/2010/main">
                <a:solidFill>
                  <a:srgbClr val="FFFFFF"/>
                </a:solidFill>
              </a14:hiddenFill>
            </a:ext>
          </a:extLst>
        </p:spPr>
      </p:pic>
      <p:pic>
        <p:nvPicPr>
          <p:cNvPr id="128003" name="Picture 3" descr="F:\Documents and Settings\Alex\My Documents\Tmp\New Folder\clou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58913"/>
            <a:ext cx="2286000" cy="1722437"/>
          </a:xfrm>
          <a:prstGeom prst="rect">
            <a:avLst/>
          </a:prstGeom>
          <a:noFill/>
          <a:extLst>
            <a:ext uri="{909E8E84-426E-40DD-AFC4-6F175D3DCCD1}">
              <a14:hiddenFill xmlns:a14="http://schemas.microsoft.com/office/drawing/2010/main">
                <a:solidFill>
                  <a:srgbClr val="FFFFFF"/>
                </a:solidFill>
              </a14:hiddenFill>
            </a:ext>
          </a:extLst>
        </p:spPr>
      </p:pic>
      <p:pic>
        <p:nvPicPr>
          <p:cNvPr id="128004" name="Picture 4" descr="F:\Documents and Settings\Alex\My Documents\Tmp\New Folder\clou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124200"/>
            <a:ext cx="3733800" cy="2814638"/>
          </a:xfrm>
          <a:prstGeom prst="rect">
            <a:avLst/>
          </a:prstGeom>
          <a:noFill/>
          <a:extLst>
            <a:ext uri="{909E8E84-426E-40DD-AFC4-6F175D3DCCD1}">
              <a14:hiddenFill xmlns:a14="http://schemas.microsoft.com/office/drawing/2010/main">
                <a:solidFill>
                  <a:srgbClr val="FFFFFF"/>
                </a:solidFill>
              </a14:hiddenFill>
            </a:ext>
          </a:extLst>
        </p:spPr>
      </p:pic>
      <p:sp>
        <p:nvSpPr>
          <p:cNvPr id="128005" name="Rectangle 5"/>
          <p:cNvSpPr>
            <a:spLocks noChangeArrowheads="1"/>
          </p:cNvSpPr>
          <p:nvPr/>
        </p:nvSpPr>
        <p:spPr bwMode="auto">
          <a:xfrm>
            <a:off x="2057400" y="1600200"/>
            <a:ext cx="3352800" cy="2667000"/>
          </a:xfrm>
          <a:prstGeom prst="rect">
            <a:avLst/>
          </a:prstGeom>
          <a:noFill/>
          <a:ln w="57150">
            <a:solidFill>
              <a:srgbClr val="00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Text Box 6"/>
          <p:cNvSpPr txBox="1">
            <a:spLocks noChangeArrowheads="1"/>
          </p:cNvSpPr>
          <p:nvPr/>
        </p:nvSpPr>
        <p:spPr bwMode="auto">
          <a:xfrm>
            <a:off x="3505200" y="411163"/>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Hybrid Clouds</a:t>
            </a:r>
          </a:p>
        </p:txBody>
      </p:sp>
      <p:sp>
        <p:nvSpPr>
          <p:cNvPr id="128007" name="Oval 7"/>
          <p:cNvSpPr>
            <a:spLocks noChangeArrowheads="1"/>
          </p:cNvSpPr>
          <p:nvPr/>
        </p:nvSpPr>
        <p:spPr bwMode="auto">
          <a:xfrm>
            <a:off x="3505200" y="4038600"/>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8" name="Oval 8"/>
          <p:cNvSpPr>
            <a:spLocks noChangeArrowheads="1"/>
          </p:cNvSpPr>
          <p:nvPr/>
        </p:nvSpPr>
        <p:spPr bwMode="auto">
          <a:xfrm>
            <a:off x="4483100" y="3657600"/>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9" name="Oval 9"/>
          <p:cNvSpPr>
            <a:spLocks noChangeArrowheads="1"/>
          </p:cNvSpPr>
          <p:nvPr/>
        </p:nvSpPr>
        <p:spPr bwMode="auto">
          <a:xfrm>
            <a:off x="3352800" y="4724400"/>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0" name="Oval 10"/>
          <p:cNvSpPr>
            <a:spLocks noChangeArrowheads="1"/>
          </p:cNvSpPr>
          <p:nvPr/>
        </p:nvSpPr>
        <p:spPr bwMode="auto">
          <a:xfrm>
            <a:off x="5181600" y="4343400"/>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1" name="Oval 11"/>
          <p:cNvSpPr>
            <a:spLocks noChangeArrowheads="1"/>
          </p:cNvSpPr>
          <p:nvPr/>
        </p:nvSpPr>
        <p:spPr bwMode="auto">
          <a:xfrm>
            <a:off x="4419600" y="4953000"/>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2" name="Line 12"/>
          <p:cNvSpPr>
            <a:spLocks noChangeShapeType="1"/>
          </p:cNvSpPr>
          <p:nvPr/>
        </p:nvSpPr>
        <p:spPr bwMode="auto">
          <a:xfrm flipH="1">
            <a:off x="3810000" y="4572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3" name="Line 13"/>
          <p:cNvSpPr>
            <a:spLocks noChangeShapeType="1"/>
          </p:cNvSpPr>
          <p:nvPr/>
        </p:nvSpPr>
        <p:spPr bwMode="auto">
          <a:xfrm flipV="1">
            <a:off x="4343400" y="4114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4" name="Line 14"/>
          <p:cNvSpPr>
            <a:spLocks noChangeShapeType="1"/>
          </p:cNvSpPr>
          <p:nvPr/>
        </p:nvSpPr>
        <p:spPr bwMode="auto">
          <a:xfrm>
            <a:off x="4191000" y="5105400"/>
            <a:ext cx="228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5" name="Line 15"/>
          <p:cNvSpPr>
            <a:spLocks noChangeShapeType="1"/>
          </p:cNvSpPr>
          <p:nvPr/>
        </p:nvSpPr>
        <p:spPr bwMode="auto">
          <a:xfrm flipV="1">
            <a:off x="5181600" y="487680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6" name="Line 16"/>
          <p:cNvSpPr>
            <a:spLocks noChangeShapeType="1"/>
          </p:cNvSpPr>
          <p:nvPr/>
        </p:nvSpPr>
        <p:spPr bwMode="auto">
          <a:xfrm flipH="1" flipV="1">
            <a:off x="5257800" y="40386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7" name="Line 17"/>
          <p:cNvSpPr>
            <a:spLocks noChangeShapeType="1"/>
          </p:cNvSpPr>
          <p:nvPr/>
        </p:nvSpPr>
        <p:spPr bwMode="auto">
          <a:xfrm flipV="1">
            <a:off x="4191000" y="4724400"/>
            <a:ext cx="1066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8" name="Line 18"/>
          <p:cNvSpPr>
            <a:spLocks noChangeShapeType="1"/>
          </p:cNvSpPr>
          <p:nvPr/>
        </p:nvSpPr>
        <p:spPr bwMode="auto">
          <a:xfrm flipV="1">
            <a:off x="4038600" y="41910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9" name="Line 19"/>
          <p:cNvSpPr>
            <a:spLocks noChangeShapeType="1"/>
          </p:cNvSpPr>
          <p:nvPr/>
        </p:nvSpPr>
        <p:spPr bwMode="auto">
          <a:xfrm flipH="1">
            <a:off x="4800600" y="4191000"/>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0" name="Line 20"/>
          <p:cNvSpPr>
            <a:spLocks noChangeShapeType="1"/>
          </p:cNvSpPr>
          <p:nvPr/>
        </p:nvSpPr>
        <p:spPr bwMode="auto">
          <a:xfrm>
            <a:off x="4191000" y="4495800"/>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1" name="Line 21"/>
          <p:cNvSpPr>
            <a:spLocks noChangeShapeType="1"/>
          </p:cNvSpPr>
          <p:nvPr/>
        </p:nvSpPr>
        <p:spPr bwMode="auto">
          <a:xfrm>
            <a:off x="4343400" y="4419600"/>
            <a:ext cx="838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2" name="Oval 22"/>
          <p:cNvSpPr>
            <a:spLocks noChangeArrowheads="1"/>
          </p:cNvSpPr>
          <p:nvPr/>
        </p:nvSpPr>
        <p:spPr bwMode="auto">
          <a:xfrm>
            <a:off x="4826000" y="2286000"/>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3" name="Oval 23"/>
          <p:cNvSpPr>
            <a:spLocks noChangeArrowheads="1"/>
          </p:cNvSpPr>
          <p:nvPr/>
        </p:nvSpPr>
        <p:spPr bwMode="auto">
          <a:xfrm>
            <a:off x="5562600" y="1981200"/>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4" name="Oval 24"/>
          <p:cNvSpPr>
            <a:spLocks noChangeArrowheads="1"/>
          </p:cNvSpPr>
          <p:nvPr/>
        </p:nvSpPr>
        <p:spPr bwMode="auto">
          <a:xfrm>
            <a:off x="5715000" y="2590800"/>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5" name="Line 25"/>
          <p:cNvSpPr>
            <a:spLocks noChangeShapeType="1"/>
          </p:cNvSpPr>
          <p:nvPr/>
        </p:nvSpPr>
        <p:spPr bwMode="auto">
          <a:xfrm flipV="1">
            <a:off x="5181600" y="2222500"/>
            <a:ext cx="381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6" name="Line 26"/>
          <p:cNvSpPr>
            <a:spLocks noChangeShapeType="1"/>
          </p:cNvSpPr>
          <p:nvPr/>
        </p:nvSpPr>
        <p:spPr bwMode="auto">
          <a:xfrm>
            <a:off x="5207000" y="2514600"/>
            <a:ext cx="533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7" name="Oval 27"/>
          <p:cNvSpPr>
            <a:spLocks noChangeArrowheads="1"/>
          </p:cNvSpPr>
          <p:nvPr/>
        </p:nvSpPr>
        <p:spPr bwMode="auto">
          <a:xfrm>
            <a:off x="6096000" y="2209800"/>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8" name="Line 28"/>
          <p:cNvSpPr>
            <a:spLocks noChangeShapeType="1"/>
          </p:cNvSpPr>
          <p:nvPr/>
        </p:nvSpPr>
        <p:spPr bwMode="auto">
          <a:xfrm>
            <a:off x="5791200" y="22860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9" name="Line 29"/>
          <p:cNvSpPr>
            <a:spLocks noChangeShapeType="1"/>
          </p:cNvSpPr>
          <p:nvPr/>
        </p:nvSpPr>
        <p:spPr bwMode="auto">
          <a:xfrm>
            <a:off x="5257800" y="2438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0" name="Line 30"/>
          <p:cNvSpPr>
            <a:spLocks noChangeShapeType="1"/>
          </p:cNvSpPr>
          <p:nvPr/>
        </p:nvSpPr>
        <p:spPr bwMode="auto">
          <a:xfrm flipV="1">
            <a:off x="6172200" y="25146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1" name="Line 31"/>
          <p:cNvSpPr>
            <a:spLocks noChangeShapeType="1"/>
          </p:cNvSpPr>
          <p:nvPr/>
        </p:nvSpPr>
        <p:spPr bwMode="auto">
          <a:xfrm>
            <a:off x="6019800" y="2209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2" name="Text Box 32"/>
          <p:cNvSpPr txBox="1">
            <a:spLocks noChangeArrowheads="1"/>
          </p:cNvSpPr>
          <p:nvPr/>
        </p:nvSpPr>
        <p:spPr bwMode="auto">
          <a:xfrm>
            <a:off x="5029200" y="1752600"/>
            <a:ext cx="1423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Community  Cloud</a:t>
            </a:r>
          </a:p>
        </p:txBody>
      </p:sp>
      <p:sp>
        <p:nvSpPr>
          <p:cNvPr id="128033" name="Text Box 33"/>
          <p:cNvSpPr txBox="1">
            <a:spLocks noChangeArrowheads="1"/>
          </p:cNvSpPr>
          <p:nvPr/>
        </p:nvSpPr>
        <p:spPr bwMode="auto">
          <a:xfrm>
            <a:off x="2516188" y="2413000"/>
            <a:ext cx="625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Private</a:t>
            </a:r>
          </a:p>
          <a:p>
            <a:r>
              <a:rPr lang="en-US" sz="1000"/>
              <a:t>Internal</a:t>
            </a:r>
          </a:p>
          <a:p>
            <a:r>
              <a:rPr lang="en-US" sz="1000"/>
              <a:t>Cloud</a:t>
            </a:r>
          </a:p>
        </p:txBody>
      </p:sp>
      <p:sp>
        <p:nvSpPr>
          <p:cNvPr id="128034" name="Text Box 34"/>
          <p:cNvSpPr txBox="1">
            <a:spLocks noChangeArrowheads="1"/>
          </p:cNvSpPr>
          <p:nvPr/>
        </p:nvSpPr>
        <p:spPr bwMode="auto">
          <a:xfrm>
            <a:off x="3505200" y="5287963"/>
            <a:ext cx="1004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Public Cloud</a:t>
            </a:r>
          </a:p>
        </p:txBody>
      </p:sp>
      <p:sp>
        <p:nvSpPr>
          <p:cNvPr id="128035" name="Line 35"/>
          <p:cNvSpPr>
            <a:spLocks noChangeShapeType="1"/>
          </p:cNvSpPr>
          <p:nvPr/>
        </p:nvSpPr>
        <p:spPr bwMode="auto">
          <a:xfrm flipV="1">
            <a:off x="3352800" y="2438400"/>
            <a:ext cx="1371600" cy="152400"/>
          </a:xfrm>
          <a:prstGeom prst="line">
            <a:avLst/>
          </a:prstGeom>
          <a:noFill/>
          <a:ln w="3810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6" name="Line 36"/>
          <p:cNvSpPr>
            <a:spLocks noChangeShapeType="1"/>
          </p:cNvSpPr>
          <p:nvPr/>
        </p:nvSpPr>
        <p:spPr bwMode="auto">
          <a:xfrm>
            <a:off x="3200400" y="2971800"/>
            <a:ext cx="304800" cy="762000"/>
          </a:xfrm>
          <a:prstGeom prst="line">
            <a:avLst/>
          </a:prstGeom>
          <a:noFill/>
          <a:ln w="3810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7" name="Line 37"/>
          <p:cNvSpPr>
            <a:spLocks noChangeShapeType="1"/>
          </p:cNvSpPr>
          <p:nvPr/>
        </p:nvSpPr>
        <p:spPr bwMode="auto">
          <a:xfrm flipV="1">
            <a:off x="4737100" y="3022600"/>
            <a:ext cx="381000" cy="381000"/>
          </a:xfrm>
          <a:prstGeom prst="line">
            <a:avLst/>
          </a:prstGeom>
          <a:noFill/>
          <a:ln w="3810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Choices for Private Clouds</a:t>
            </a:r>
            <a:endParaRPr lang="en-US" dirty="0"/>
          </a:p>
        </p:txBody>
      </p:sp>
      <p:sp>
        <p:nvSpPr>
          <p:cNvPr id="4" name="Content Placeholder 3"/>
          <p:cNvSpPr>
            <a:spLocks noGrp="1"/>
          </p:cNvSpPr>
          <p:nvPr>
            <p:ph idx="1"/>
          </p:nvPr>
        </p:nvSpPr>
        <p:spPr/>
        <p:txBody>
          <a:bodyPr/>
          <a:lstStyle/>
          <a:p>
            <a:r>
              <a:rPr lang="en-US" dirty="0" smtClean="0"/>
              <a:t>Commercially there is VMware but in research arena, most popular are:</a:t>
            </a:r>
          </a:p>
          <a:p>
            <a:pPr lvl="1"/>
            <a:r>
              <a:rPr lang="en-US" dirty="0" smtClean="0"/>
              <a:t>Eucalyptus</a:t>
            </a:r>
          </a:p>
          <a:p>
            <a:pPr lvl="1"/>
            <a:r>
              <a:rPr lang="en-US" dirty="0" smtClean="0"/>
              <a:t>Nimbus</a:t>
            </a:r>
          </a:p>
          <a:p>
            <a:pPr lvl="1"/>
            <a:r>
              <a:rPr lang="en-US" dirty="0" smtClean="0"/>
              <a:t>OpenNebula (Europe)</a:t>
            </a:r>
          </a:p>
          <a:p>
            <a:pPr lvl="1"/>
            <a:r>
              <a:rPr lang="en-US" dirty="0" smtClean="0"/>
              <a:t>OpenStack</a:t>
            </a:r>
          </a:p>
        </p:txBody>
      </p:sp>
      <p:sp>
        <p:nvSpPr>
          <p:cNvPr id="2" name="Footer Placeholder 1"/>
          <p:cNvSpPr>
            <a:spLocks noGrp="1"/>
          </p:cNvSpPr>
          <p:nvPr>
            <p:ph type="ftr" sz="quarter" idx="11"/>
          </p:nvPr>
        </p:nvSpPr>
        <p:spPr/>
        <p:txBody>
          <a:bodyPr/>
          <a:lstStyle/>
          <a:p>
            <a:r>
              <a:rPr lang="en-US" smtClean="0"/>
              <a:t>Anabas, Inc. &amp; Indiana University</a:t>
            </a:r>
            <a:endParaRPr lang="en-US"/>
          </a:p>
        </p:txBody>
      </p:sp>
    </p:spTree>
    <p:extLst>
      <p:ext uri="{BB962C8B-B14F-4D97-AF65-F5344CB8AC3E}">
        <p14:creationId xmlns:p14="http://schemas.microsoft.com/office/powerpoint/2010/main" val="18311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23556" name="Text Box 4"/>
          <p:cNvSpPr txBox="1">
            <a:spLocks noChangeArrowheads="1"/>
          </p:cNvSpPr>
          <p:nvPr/>
        </p:nvSpPr>
        <p:spPr bwMode="auto">
          <a:xfrm>
            <a:off x="2673350" y="1143000"/>
            <a:ext cx="379095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Outline</a:t>
            </a:r>
          </a:p>
          <a:p>
            <a:endParaRPr lang="en-US" sz="3200" dirty="0"/>
          </a:p>
          <a:p>
            <a:pPr>
              <a:buFontTx/>
              <a:buChar char="•"/>
            </a:pPr>
            <a:r>
              <a:rPr lang="en-US" sz="3200" dirty="0"/>
              <a:t> Background</a:t>
            </a:r>
          </a:p>
          <a:p>
            <a:pPr>
              <a:buFontTx/>
              <a:buChar char="•"/>
            </a:pPr>
            <a:r>
              <a:rPr lang="en-US" sz="3200" dirty="0"/>
              <a:t> Motivation</a:t>
            </a:r>
          </a:p>
          <a:p>
            <a:pPr>
              <a:buFontTx/>
              <a:buChar char="•"/>
            </a:pPr>
            <a:r>
              <a:rPr lang="en-US" sz="3200" dirty="0"/>
              <a:t> Objective</a:t>
            </a:r>
          </a:p>
          <a:p>
            <a:pPr>
              <a:buFontTx/>
              <a:buChar char="•"/>
            </a:pPr>
            <a:r>
              <a:rPr lang="en-US" sz="3200" dirty="0"/>
              <a:t> Research Effort</a:t>
            </a:r>
          </a:p>
          <a:p>
            <a:pPr>
              <a:buFontTx/>
              <a:buChar char="•"/>
            </a:pPr>
            <a:r>
              <a:rPr lang="en-US" sz="3200" dirty="0"/>
              <a:t> Research Results</a:t>
            </a:r>
          </a:p>
          <a:p>
            <a:pPr>
              <a:buFontTx/>
              <a:buChar char="•"/>
            </a:pPr>
            <a:r>
              <a:rPr lang="en-US" sz="3200" dirty="0"/>
              <a:t> Lessons Learned</a:t>
            </a:r>
          </a:p>
          <a:p>
            <a:pPr>
              <a:buFontTx/>
              <a:buChar char="•"/>
            </a:pPr>
            <a:r>
              <a:rPr lang="en-US" sz="3200" dirty="0"/>
              <a:t> Recommendations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2" y="797466"/>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
        <p:nvSpPr>
          <p:cNvPr id="2" name="Title 1"/>
          <p:cNvSpPr>
            <a:spLocks noGrp="1"/>
          </p:cNvSpPr>
          <p:nvPr>
            <p:ph type="title"/>
          </p:nvPr>
        </p:nvSpPr>
        <p:spPr>
          <a:xfrm>
            <a:off x="457199" y="0"/>
            <a:ext cx="8229600" cy="832896"/>
          </a:xfrm>
        </p:spPr>
        <p:txBody>
          <a:bodyPr/>
          <a:lstStyle/>
          <a:p>
            <a:r>
              <a:rPr lang="en-US" b="1" dirty="0" err="1" smtClean="0"/>
              <a:t>Templated</a:t>
            </a:r>
            <a:r>
              <a:rPr lang="en-US" b="1" dirty="0" smtClean="0"/>
              <a:t> Dynamic Provisioning</a:t>
            </a:r>
            <a:endParaRPr lang="en-US" b="1" dirty="0"/>
          </a:p>
        </p:txBody>
      </p:sp>
    </p:spTree>
    <p:extLst>
      <p:ext uri="{BB962C8B-B14F-4D97-AF65-F5344CB8AC3E}">
        <p14:creationId xmlns:p14="http://schemas.microsoft.com/office/powerpoint/2010/main" val="267428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Some Research </a:t>
            </a:r>
            <a:r>
              <a:rPr lang="en-US" dirty="0"/>
              <a:t>Challenges – </a:t>
            </a:r>
            <a:r>
              <a:rPr lang="en-US" dirty="0" smtClean="0"/>
              <a:t>I</a:t>
            </a:r>
            <a:endParaRPr lang="en-US" dirty="0"/>
          </a:p>
        </p:txBody>
      </p:sp>
      <p:sp>
        <p:nvSpPr>
          <p:cNvPr id="3" name="Content Placeholder 2"/>
          <p:cNvSpPr>
            <a:spLocks noGrp="1"/>
          </p:cNvSpPr>
          <p:nvPr>
            <p:ph idx="1"/>
          </p:nvPr>
        </p:nvSpPr>
        <p:spPr>
          <a:xfrm>
            <a:off x="0" y="838200"/>
            <a:ext cx="9067800" cy="5334000"/>
          </a:xfrm>
        </p:spPr>
        <p:txBody>
          <a:bodyPr>
            <a:normAutofit/>
          </a:bodyPr>
          <a:lstStyle/>
          <a:p>
            <a:r>
              <a:rPr lang="en-US" sz="2800" dirty="0" smtClean="0"/>
              <a:t>Design algorithms that can </a:t>
            </a:r>
            <a:r>
              <a:rPr lang="en-US" sz="2800" b="1" dirty="0" smtClean="0"/>
              <a:t>exploit/tolerate cloud features</a:t>
            </a:r>
          </a:p>
          <a:p>
            <a:pPr lvl="1"/>
            <a:r>
              <a:rPr lang="en-US" sz="2400" dirty="0" smtClean="0"/>
              <a:t>Elastic access to resources</a:t>
            </a:r>
          </a:p>
          <a:p>
            <a:pPr lvl="1"/>
            <a:r>
              <a:rPr lang="en-US" sz="2400" dirty="0" smtClean="0"/>
              <a:t>Use few large messages – not lots of small ones</a:t>
            </a:r>
          </a:p>
          <a:p>
            <a:pPr lvl="1"/>
            <a:r>
              <a:rPr lang="en-US" sz="2400" dirty="0" smtClean="0"/>
              <a:t>Fault tolerant</a:t>
            </a:r>
          </a:p>
          <a:p>
            <a:pPr lvl="1"/>
            <a:r>
              <a:rPr lang="en-US" sz="2400" dirty="0" smtClean="0"/>
              <a:t>Use library of roles and appliances</a:t>
            </a:r>
          </a:p>
          <a:p>
            <a:pPr lvl="1"/>
            <a:r>
              <a:rPr lang="en-US" sz="2400" dirty="0" smtClean="0"/>
              <a:t>Exploit platforms (queues, tables) and </a:t>
            </a:r>
            <a:r>
              <a:rPr lang="en-US" sz="2400" dirty="0" err="1" smtClean="0"/>
              <a:t>XaaS</a:t>
            </a:r>
            <a:endParaRPr lang="en-US" sz="2400" dirty="0"/>
          </a:p>
          <a:p>
            <a:r>
              <a:rPr lang="en-US" sz="2800" b="1" dirty="0" smtClean="0"/>
              <a:t>Classify</a:t>
            </a:r>
            <a:r>
              <a:rPr lang="en-US" sz="2800" dirty="0" smtClean="0"/>
              <a:t> and measure </a:t>
            </a:r>
            <a:r>
              <a:rPr lang="en-US" sz="2800" b="1" dirty="0" smtClean="0"/>
              <a:t>performance </a:t>
            </a:r>
            <a:r>
              <a:rPr lang="en-US" sz="2800" dirty="0" smtClean="0"/>
              <a:t>of these algorithms/applications</a:t>
            </a:r>
          </a:p>
          <a:p>
            <a:r>
              <a:rPr lang="en-US" sz="2800" b="1" dirty="0" smtClean="0"/>
              <a:t>Improve performance </a:t>
            </a:r>
            <a:r>
              <a:rPr lang="en-US" sz="2800" dirty="0" smtClean="0"/>
              <a:t>of clouds</a:t>
            </a:r>
          </a:p>
          <a:p>
            <a:r>
              <a:rPr lang="en-US" sz="2800" dirty="0" smtClean="0"/>
              <a:t>Many </a:t>
            </a:r>
            <a:r>
              <a:rPr lang="en-US" sz="2800" b="1" dirty="0" smtClean="0"/>
              <a:t>security</a:t>
            </a:r>
            <a:r>
              <a:rPr lang="en-US" sz="2800" dirty="0" smtClean="0"/>
              <a:t> issues</a:t>
            </a:r>
          </a:p>
          <a:p>
            <a:r>
              <a:rPr lang="en-US" sz="2800" dirty="0"/>
              <a:t>Understand needed </a:t>
            </a:r>
            <a:r>
              <a:rPr lang="en-US" sz="2800" b="1" dirty="0" smtClean="0"/>
              <a:t>standards</a:t>
            </a:r>
            <a:endParaRPr lang="en-US" sz="2800" b="1" dirty="0"/>
          </a:p>
        </p:txBody>
      </p:sp>
      <p:sp>
        <p:nvSpPr>
          <p:cNvPr id="4" name="TextBox 3"/>
          <p:cNvSpPr txBox="1"/>
          <p:nvPr/>
        </p:nvSpPr>
        <p:spPr>
          <a:xfrm>
            <a:off x="6172200" y="5638800"/>
            <a:ext cx="2754793" cy="369332"/>
          </a:xfrm>
          <a:prstGeom prst="rect">
            <a:avLst/>
          </a:prstGeom>
          <a:noFill/>
        </p:spPr>
        <p:txBody>
          <a:bodyPr wrap="none" rtlCol="0">
            <a:spAutoFit/>
          </a:bodyPr>
          <a:lstStyle/>
          <a:p>
            <a:r>
              <a:rPr lang="en-US" dirty="0" smtClean="0"/>
              <a:t>Helped by Manish </a:t>
            </a:r>
            <a:r>
              <a:rPr lang="en-US" dirty="0" err="1" smtClean="0"/>
              <a:t>Parashar</a:t>
            </a:r>
            <a:endParaRPr lang="en-US" dirty="0"/>
          </a:p>
        </p:txBody>
      </p:sp>
    </p:spTree>
    <p:extLst>
      <p:ext uri="{BB962C8B-B14F-4D97-AF65-F5344CB8AC3E}">
        <p14:creationId xmlns:p14="http://schemas.microsoft.com/office/powerpoint/2010/main" val="3194765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lstStyle/>
          <a:p>
            <a:r>
              <a:rPr lang="en-US" dirty="0"/>
              <a:t>Some </a:t>
            </a:r>
            <a:r>
              <a:rPr lang="en-US" dirty="0" smtClean="0"/>
              <a:t>Research(&amp;D) </a:t>
            </a:r>
            <a:r>
              <a:rPr lang="en-US" dirty="0"/>
              <a:t>Challenges – </a:t>
            </a:r>
            <a:r>
              <a:rPr lang="en-US" dirty="0" smtClean="0"/>
              <a:t>II</a:t>
            </a:r>
            <a:endParaRPr lang="en-US" dirty="0"/>
          </a:p>
        </p:txBody>
      </p:sp>
      <p:sp>
        <p:nvSpPr>
          <p:cNvPr id="3" name="Content Placeholder 2"/>
          <p:cNvSpPr>
            <a:spLocks noGrp="1"/>
          </p:cNvSpPr>
          <p:nvPr>
            <p:ph idx="1"/>
          </p:nvPr>
        </p:nvSpPr>
        <p:spPr>
          <a:xfrm>
            <a:off x="0" y="838200"/>
            <a:ext cx="8991600" cy="4525963"/>
          </a:xfrm>
        </p:spPr>
        <p:txBody>
          <a:bodyPr/>
          <a:lstStyle/>
          <a:p>
            <a:r>
              <a:rPr lang="en-US" sz="2400" dirty="0" smtClean="0"/>
              <a:t>Improve </a:t>
            </a:r>
            <a:r>
              <a:rPr lang="en-US" sz="2400" b="1" dirty="0" smtClean="0"/>
              <a:t>MapReduce</a:t>
            </a:r>
            <a:r>
              <a:rPr lang="en-US" sz="2400" dirty="0" smtClean="0"/>
              <a:t> so it </a:t>
            </a:r>
          </a:p>
          <a:p>
            <a:pPr lvl="1"/>
            <a:r>
              <a:rPr lang="en-US" sz="2000" dirty="0" smtClean="0"/>
              <a:t>Offers HPC Cloud interoperability</a:t>
            </a:r>
          </a:p>
          <a:p>
            <a:pPr lvl="1"/>
            <a:r>
              <a:rPr lang="en-US" sz="2000" dirty="0" smtClean="0"/>
              <a:t>Polymorphic reductions (collectives) exploiting all types of networks</a:t>
            </a:r>
          </a:p>
          <a:p>
            <a:pPr lvl="1"/>
            <a:r>
              <a:rPr lang="en-US" sz="2000" dirty="0" smtClean="0"/>
              <a:t>Supports scientific data and algorithms</a:t>
            </a:r>
          </a:p>
          <a:p>
            <a:r>
              <a:rPr lang="en-US" sz="2400" dirty="0" smtClean="0"/>
              <a:t>Develop </a:t>
            </a:r>
            <a:r>
              <a:rPr lang="en-US" sz="2400" b="1" dirty="0" smtClean="0"/>
              <a:t>storage model </a:t>
            </a:r>
            <a:r>
              <a:rPr lang="en-US" sz="2400" dirty="0" smtClean="0"/>
              <a:t>to support cloud computing enhanced data repositories</a:t>
            </a:r>
          </a:p>
          <a:p>
            <a:r>
              <a:rPr lang="en-US" sz="2400" dirty="0" smtClean="0"/>
              <a:t>Understand </a:t>
            </a:r>
            <a:r>
              <a:rPr lang="en-US" sz="2400" b="1" dirty="0" smtClean="0"/>
              <a:t>federation of multiple clouds </a:t>
            </a:r>
            <a:r>
              <a:rPr lang="en-US" sz="2400" dirty="0" smtClean="0"/>
              <a:t>and support of hybrid algorithms split across clouds (e.g. for security or geographical reason)</a:t>
            </a:r>
          </a:p>
          <a:p>
            <a:pPr lvl="1"/>
            <a:r>
              <a:rPr lang="en-US" sz="2000" dirty="0" smtClean="0"/>
              <a:t>Private clouds are not likely to be on huge scale of public clouds</a:t>
            </a:r>
          </a:p>
          <a:p>
            <a:pPr lvl="1"/>
            <a:r>
              <a:rPr lang="en-US" sz="2000" b="1" dirty="0" smtClean="0"/>
              <a:t>Cloud bursting </a:t>
            </a:r>
            <a:r>
              <a:rPr lang="en-US" sz="2000" dirty="0" smtClean="0"/>
              <a:t>important federated system (private + public)</a:t>
            </a:r>
          </a:p>
          <a:p>
            <a:r>
              <a:rPr lang="en-US" sz="2400" dirty="0"/>
              <a:t>Bring </a:t>
            </a:r>
            <a:r>
              <a:rPr lang="en-US" sz="2400" b="1" dirty="0"/>
              <a:t>commercial cloud </a:t>
            </a:r>
            <a:r>
              <a:rPr lang="en-US" sz="2400" b="1" dirty="0" err="1"/>
              <a:t>PaaS</a:t>
            </a:r>
            <a:r>
              <a:rPr lang="en-US" sz="2400" b="1" dirty="0"/>
              <a:t> </a:t>
            </a:r>
            <a:r>
              <a:rPr lang="en-US" sz="2400" dirty="0"/>
              <a:t>to HPC and academic clouds</a:t>
            </a:r>
          </a:p>
          <a:p>
            <a:r>
              <a:rPr lang="en-US" sz="2400" b="1" dirty="0" smtClean="0"/>
              <a:t>Fault tolerance</a:t>
            </a:r>
            <a:r>
              <a:rPr lang="en-US" sz="2400" dirty="0" smtClean="0"/>
              <a:t>, </a:t>
            </a:r>
            <a:r>
              <a:rPr lang="en-US" sz="2400" b="1" dirty="0" smtClean="0"/>
              <a:t>high availability</a:t>
            </a:r>
            <a:r>
              <a:rPr lang="en-US" sz="2400" dirty="0" smtClean="0"/>
              <a:t>, </a:t>
            </a:r>
            <a:r>
              <a:rPr lang="en-US" sz="2400" b="1" dirty="0" smtClean="0"/>
              <a:t>energy efficiency </a:t>
            </a:r>
            <a:r>
              <a:rPr lang="en-US" sz="2400" dirty="0" smtClean="0"/>
              <a:t>(green clouds)</a:t>
            </a:r>
          </a:p>
          <a:p>
            <a:r>
              <a:rPr lang="en-US" sz="2400" b="1" dirty="0" smtClean="0"/>
              <a:t>Train people </a:t>
            </a:r>
            <a:r>
              <a:rPr lang="en-US" sz="2400" dirty="0" smtClean="0"/>
              <a:t>for the 14 million cloud jobs expected by 2015</a:t>
            </a:r>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
        <p:nvSpPr>
          <p:cNvPr id="5" name="TextBox 4"/>
          <p:cNvSpPr txBox="1"/>
          <p:nvPr/>
        </p:nvSpPr>
        <p:spPr>
          <a:xfrm>
            <a:off x="5791200" y="6324600"/>
            <a:ext cx="2754793" cy="369332"/>
          </a:xfrm>
          <a:prstGeom prst="rect">
            <a:avLst/>
          </a:prstGeom>
          <a:noFill/>
        </p:spPr>
        <p:txBody>
          <a:bodyPr wrap="none" rtlCol="0">
            <a:spAutoFit/>
          </a:bodyPr>
          <a:lstStyle/>
          <a:p>
            <a:r>
              <a:rPr lang="en-US" dirty="0" smtClean="0"/>
              <a:t>Helped by Manish </a:t>
            </a:r>
            <a:r>
              <a:rPr lang="en-US" dirty="0" err="1" smtClean="0"/>
              <a:t>Parashar</a:t>
            </a:r>
            <a:endParaRPr lang="en-US" dirty="0"/>
          </a:p>
        </p:txBody>
      </p:sp>
    </p:spTree>
    <p:extLst>
      <p:ext uri="{BB962C8B-B14F-4D97-AF65-F5344CB8AC3E}">
        <p14:creationId xmlns:p14="http://schemas.microsoft.com/office/powerpoint/2010/main" val="411748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29026" name="Text Box 2"/>
          <p:cNvSpPr txBox="1">
            <a:spLocks noChangeArrowheads="1"/>
          </p:cNvSpPr>
          <p:nvPr/>
        </p:nvSpPr>
        <p:spPr bwMode="auto">
          <a:xfrm>
            <a:off x="533400" y="593725"/>
            <a:ext cx="8077200"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Methodology to measure performance, scalability and reliability characteristics of different cloud types</a:t>
            </a:r>
            <a:r>
              <a:rPr lang="en-US" altLang="ja-JP" sz="2400">
                <a:ea typeface="MS PGothic" pitchFamily="34" charset="-128"/>
                <a:cs typeface="Times New Roman" pitchFamily="18" charset="0"/>
              </a:rPr>
              <a:t>:</a:t>
            </a:r>
          </a:p>
          <a:p>
            <a:endParaRPr lang="en-US" altLang="ja-JP" sz="24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standard network performance tools at the network level</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the IU NaradaBrokering system, which supports many practical communication protocols, to gather data at the message level</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the Anabas sensor-centric grid framework to enable measuring data at the collaboration applications level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73730" name="Text Box 2"/>
          <p:cNvSpPr txBox="1">
            <a:spLocks noChangeArrowheads="1"/>
          </p:cNvSpPr>
          <p:nvPr/>
        </p:nvSpPr>
        <p:spPr bwMode="auto">
          <a:xfrm>
            <a:off x="533400" y="366713"/>
            <a:ext cx="80772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An Overview of FutureGrid</a:t>
            </a:r>
          </a:p>
          <a:p>
            <a:pPr algn="ctr"/>
            <a:endParaRPr lang="en-US" altLang="ja-JP" sz="28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 national-scale experimental testbed </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Supports scientific communities to perform large-scale research running on virtual machines (VM) or bare metal.</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Supports IaaS environments including Eucalyptus, Nimbus and OpenStack</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Supports KVM, Xen and bare metal virtualization</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Both support AWS-compliant, EC2-based web service interface.  </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Eucalyptus supports AWS storage-compliant service.   </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Nimbus supports saving of customized-VMs to Nimbus image repository.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Anabas, Inc. &amp; Indiana University</a:t>
            </a:r>
          </a:p>
        </p:txBody>
      </p:sp>
      <p:sp>
        <p:nvSpPr>
          <p:cNvPr id="51202" name="Text Box 2"/>
          <p:cNvSpPr txBox="1">
            <a:spLocks noChangeArrowheads="1"/>
          </p:cNvSpPr>
          <p:nvPr/>
        </p:nvSpPr>
        <p:spPr bwMode="auto">
          <a:xfrm>
            <a:off x="533400" y="152400"/>
            <a:ext cx="822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400" u="sng">
                <a:ea typeface="MS PGothic" pitchFamily="34" charset="-128"/>
                <a:cs typeface="Times New Roman" pitchFamily="18" charset="0"/>
              </a:rPr>
              <a:t>Overview of FutureGrid</a:t>
            </a:r>
          </a:p>
          <a:p>
            <a:r>
              <a:rPr lang="en-US" altLang="ja-JP" sz="2800">
                <a:ea typeface="MS PGothic" pitchFamily="34" charset="-128"/>
                <a:cs typeface="Times New Roman" pitchFamily="18" charset="0"/>
              </a:rPr>
              <a:t> </a:t>
            </a:r>
          </a:p>
        </p:txBody>
      </p:sp>
      <p:sp>
        <p:nvSpPr>
          <p:cNvPr id="51206" name="Text Box 6"/>
          <p:cNvSpPr txBox="1">
            <a:spLocks noChangeArrowheads="1"/>
          </p:cNvSpPr>
          <p:nvPr/>
        </p:nvSpPr>
        <p:spPr bwMode="auto">
          <a:xfrm>
            <a:off x="1508125" y="1227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a:p>
        </p:txBody>
      </p:sp>
      <p:pic>
        <p:nvPicPr>
          <p:cNvPr id="512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55650"/>
            <a:ext cx="80772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74754" name="Text Box 2"/>
          <p:cNvSpPr txBox="1">
            <a:spLocks noChangeArrowheads="1"/>
          </p:cNvSpPr>
          <p:nvPr/>
        </p:nvSpPr>
        <p:spPr bwMode="auto">
          <a:xfrm>
            <a:off x="533400" y="76200"/>
            <a:ext cx="8229600" cy="57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General Experimental Setup Using Nimbus &amp; Eucalyptus</a:t>
            </a:r>
          </a:p>
          <a:p>
            <a:pPr algn="ctr"/>
            <a:endParaRPr lang="en-US" altLang="ja-JP" sz="18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We use four of FutureGrid’s clusters</a:t>
            </a:r>
          </a:p>
          <a:p>
            <a:pPr lvl="1">
              <a:buFontTx/>
              <a:buChar char="•"/>
            </a:pPr>
            <a:r>
              <a:rPr lang="en-US" altLang="ja-JP" sz="2000">
                <a:ea typeface="MS PGothic" pitchFamily="34" charset="-128"/>
                <a:cs typeface="Times New Roman" pitchFamily="18" charset="0"/>
              </a:rPr>
              <a:t> Hotel (Nimbus at University of Chicago)</a:t>
            </a:r>
          </a:p>
          <a:p>
            <a:pPr lvl="1">
              <a:buFontTx/>
              <a:buChar char="•"/>
            </a:pPr>
            <a:r>
              <a:rPr lang="en-US" altLang="ja-JP" sz="2000">
                <a:ea typeface="MS PGothic" pitchFamily="34" charset="-128"/>
                <a:cs typeface="Times New Roman" pitchFamily="18" charset="0"/>
              </a:rPr>
              <a:t> Foxtrot (Nimbus at University of Florida)</a:t>
            </a:r>
          </a:p>
          <a:p>
            <a:pPr lvl="1">
              <a:buFontTx/>
              <a:buChar char="•"/>
            </a:pPr>
            <a:r>
              <a:rPr lang="en-US" altLang="ja-JP" sz="2000">
                <a:ea typeface="MS PGothic" pitchFamily="34" charset="-128"/>
                <a:cs typeface="Times New Roman" pitchFamily="18" charset="0"/>
              </a:rPr>
              <a:t> India (Eucalyptus at Indiana University)</a:t>
            </a:r>
          </a:p>
          <a:p>
            <a:pPr lvl="1">
              <a:buFontTx/>
              <a:buChar char="•"/>
            </a:pPr>
            <a:r>
              <a:rPr lang="en-US" altLang="ja-JP" sz="2000">
                <a:ea typeface="MS PGothic" pitchFamily="34" charset="-128"/>
                <a:cs typeface="Times New Roman" pitchFamily="18" charset="0"/>
              </a:rPr>
              <a:t> Sierra (Eucalyptus at UCSD)</a:t>
            </a:r>
          </a:p>
          <a:p>
            <a:pPr lvl="1"/>
            <a:endParaRPr lang="en-US" altLang="ja-JP" sz="18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Distributed cloud scenarios are</a:t>
            </a:r>
          </a:p>
          <a:p>
            <a:pPr lvl="1">
              <a:buFontTx/>
              <a:buChar char="•"/>
            </a:pPr>
            <a:r>
              <a:rPr lang="en-US" altLang="ja-JP" sz="2000">
                <a:ea typeface="MS PGothic" pitchFamily="34" charset="-128"/>
                <a:cs typeface="Times New Roman" pitchFamily="18" charset="0"/>
              </a:rPr>
              <a:t> either pairs of clouds, or</a:t>
            </a:r>
          </a:p>
          <a:p>
            <a:pPr lvl="1">
              <a:buFontTx/>
              <a:buChar char="•"/>
            </a:pPr>
            <a:r>
              <a:rPr lang="en-US" altLang="ja-JP" sz="2000">
                <a:ea typeface="MS PGothic" pitchFamily="34" charset="-128"/>
                <a:cs typeface="Times New Roman" pitchFamily="18" charset="0"/>
              </a:rPr>
              <a:t> a group of four clouds</a:t>
            </a:r>
          </a:p>
          <a:p>
            <a:pPr lvl="1">
              <a:buFontTx/>
              <a:buChar char="•"/>
            </a:pPr>
            <a:endParaRPr lang="en-US" altLang="ja-JP" sz="18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In Nimbus cloud each instance uses 2-cores with 12 GB RAM in a CentOS VM</a:t>
            </a:r>
          </a:p>
          <a:p>
            <a:pPr>
              <a:buFontTx/>
              <a:buChar char="•"/>
            </a:pPr>
            <a:endParaRPr lang="en-US" altLang="ja-JP" sz="18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In Eucalyptus clouds we use m1.xlarge instances.  Each m1.xlarge instance is roughly equivalent to a 2-core Intel Xeon X5570 with 12 GB RAM</a:t>
            </a:r>
          </a:p>
          <a:p>
            <a:endParaRPr lang="en-US" altLang="ja-JP" sz="18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76802" name="Text Box 2"/>
          <p:cNvSpPr txBox="1">
            <a:spLocks noChangeArrowheads="1"/>
          </p:cNvSpPr>
          <p:nvPr/>
        </p:nvSpPr>
        <p:spPr bwMode="auto">
          <a:xfrm>
            <a:off x="533400" y="258763"/>
            <a:ext cx="807720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Network Level Measurement</a:t>
            </a:r>
          </a:p>
          <a:p>
            <a:pPr algn="ctr"/>
            <a:endParaRPr lang="en-US" altLang="ja-JP" sz="2800">
              <a:ea typeface="MS PGothic" pitchFamily="34" charset="-128"/>
              <a:cs typeface="Times New Roman" pitchFamily="18" charset="0"/>
            </a:endParaRPr>
          </a:p>
          <a:p>
            <a:r>
              <a:rPr lang="en-US" altLang="ja-JP" sz="2000">
                <a:ea typeface="MS PGothic" pitchFamily="34" charset="-128"/>
                <a:cs typeface="Times New Roman" pitchFamily="18" charset="0"/>
              </a:rPr>
              <a:t>We run two types of experiments:</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Using iperf to measure bi-directional throughput on pairs of cloud instances, one instance on each cloud in the pairs.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Using ping in conjunction with iperf to measure packet loss and round-trip latency under loaded and unloaded network on pairs of cloud instances, one instance on each cloud in the pairs .</a:t>
            </a: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Anabas, Inc. &amp; Indiana University</a:t>
            </a:r>
          </a:p>
        </p:txBody>
      </p:sp>
      <p:sp>
        <p:nvSpPr>
          <p:cNvPr id="78850" name="Text Box 2"/>
          <p:cNvSpPr txBox="1">
            <a:spLocks noChangeArrowheads="1"/>
          </p:cNvSpPr>
          <p:nvPr/>
        </p:nvSpPr>
        <p:spPr bwMode="auto">
          <a:xfrm>
            <a:off x="533400" y="381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 Throughput</a:t>
            </a:r>
          </a:p>
        </p:txBody>
      </p:sp>
      <p:sp>
        <p:nvSpPr>
          <p:cNvPr id="78851"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2400300" y="965200"/>
          <a:ext cx="5083175" cy="523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ooter Placeholder 2"/>
          <p:cNvSpPr>
            <a:spLocks noGrp="1"/>
          </p:cNvSpPr>
          <p:nvPr>
            <p:ph type="ftr" sz="quarter" idx="11"/>
          </p:nvPr>
        </p:nvSpPr>
        <p:spPr/>
        <p:txBody>
          <a:bodyPr/>
          <a:lstStyle/>
          <a:p>
            <a:r>
              <a:rPr lang="en-US"/>
              <a:t>Anabas, Inc. &amp; Indiana University</a:t>
            </a:r>
          </a:p>
        </p:txBody>
      </p:sp>
      <p:sp>
        <p:nvSpPr>
          <p:cNvPr id="79874" name="Text Box 2"/>
          <p:cNvSpPr txBox="1">
            <a:spLocks noChangeArrowheads="1"/>
          </p:cNvSpPr>
          <p:nvPr/>
        </p:nvSpPr>
        <p:spPr bwMode="auto">
          <a:xfrm>
            <a:off x="533400" y="381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 Packet Loss Rate</a:t>
            </a:r>
          </a:p>
        </p:txBody>
      </p:sp>
      <p:sp>
        <p:nvSpPr>
          <p:cNvPr id="79875"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9876" name="Group 4"/>
          <p:cNvGrpSpPr>
            <a:grpSpLocks/>
          </p:cNvGrpSpPr>
          <p:nvPr/>
        </p:nvGrpSpPr>
        <p:grpSpPr bwMode="auto">
          <a:xfrm>
            <a:off x="1550988" y="1093788"/>
            <a:ext cx="6297612" cy="4670425"/>
            <a:chOff x="-3" y="-3"/>
            <a:chExt cx="3807" cy="2942"/>
          </a:xfrm>
        </p:grpSpPr>
        <p:grpSp>
          <p:nvGrpSpPr>
            <p:cNvPr id="79877" name="Group 5"/>
            <p:cNvGrpSpPr>
              <a:grpSpLocks/>
            </p:cNvGrpSpPr>
            <p:nvPr/>
          </p:nvGrpSpPr>
          <p:grpSpPr bwMode="auto">
            <a:xfrm>
              <a:off x="0" y="0"/>
              <a:ext cx="3801" cy="2936"/>
              <a:chOff x="0" y="0"/>
              <a:chExt cx="3801" cy="2936"/>
            </a:xfrm>
          </p:grpSpPr>
          <p:grpSp>
            <p:nvGrpSpPr>
              <p:cNvPr id="79878" name="Group 6"/>
              <p:cNvGrpSpPr>
                <a:grpSpLocks/>
              </p:cNvGrpSpPr>
              <p:nvPr/>
            </p:nvGrpSpPr>
            <p:grpSpPr bwMode="auto">
              <a:xfrm>
                <a:off x="0" y="0"/>
                <a:ext cx="1345" cy="518"/>
                <a:chOff x="0" y="0"/>
                <a:chExt cx="1345" cy="518"/>
              </a:xfrm>
            </p:grpSpPr>
            <p:sp>
              <p:nvSpPr>
                <p:cNvPr id="79879" name="Rectangle 7"/>
                <p:cNvSpPr>
                  <a:spLocks noChangeArrowheads="1"/>
                </p:cNvSpPr>
                <p:nvPr/>
              </p:nvSpPr>
              <p:spPr bwMode="auto">
                <a:xfrm>
                  <a:off x="43" y="0"/>
                  <a:ext cx="125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sz="1600" b="1" u="sng">
                      <a:latin typeface="Times New Roman" pitchFamily="18" charset="0"/>
                      <a:ea typeface="MS PGothic" pitchFamily="34" charset="-128"/>
                    </a:rPr>
                    <a:t>Instance Pair</a:t>
                  </a:r>
                </a:p>
                <a:p>
                  <a:pPr algn="just" eaLnBrk="0" hangingPunct="0"/>
                  <a:endParaRPr lang="en-US" altLang="ja-JP" sz="1800" b="1" u="sng">
                    <a:latin typeface="Times New Roman" pitchFamily="18" charset="0"/>
                    <a:ea typeface="MS PGothic" pitchFamily="34" charset="-128"/>
                  </a:endParaRPr>
                </a:p>
              </p:txBody>
            </p:sp>
            <p:sp>
              <p:nvSpPr>
                <p:cNvPr id="79880" name="Rectangle 8"/>
                <p:cNvSpPr>
                  <a:spLocks noChangeArrowheads="1"/>
                </p:cNvSpPr>
                <p:nvPr/>
              </p:nvSpPr>
              <p:spPr bwMode="auto">
                <a:xfrm>
                  <a:off x="0" y="0"/>
                  <a:ext cx="1345"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81" name="Group 9"/>
              <p:cNvGrpSpPr>
                <a:grpSpLocks/>
              </p:cNvGrpSpPr>
              <p:nvPr/>
            </p:nvGrpSpPr>
            <p:grpSpPr bwMode="auto">
              <a:xfrm>
                <a:off x="1345" y="0"/>
                <a:ext cx="1228" cy="518"/>
                <a:chOff x="1345" y="0"/>
                <a:chExt cx="1228" cy="518"/>
              </a:xfrm>
            </p:grpSpPr>
            <p:sp>
              <p:nvSpPr>
                <p:cNvPr id="79882" name="Rectangle 10"/>
                <p:cNvSpPr>
                  <a:spLocks noChangeArrowheads="1"/>
                </p:cNvSpPr>
                <p:nvPr/>
              </p:nvSpPr>
              <p:spPr bwMode="auto">
                <a:xfrm>
                  <a:off x="1388" y="0"/>
                  <a:ext cx="114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ja-JP" sz="1600" b="1">
                      <a:latin typeface="Times New Roman" pitchFamily="18" charset="0"/>
                      <a:ea typeface="MS PGothic" pitchFamily="34" charset="-128"/>
                    </a:rPr>
                    <a:t>Unloaded </a:t>
                  </a:r>
                </a:p>
                <a:p>
                  <a:r>
                    <a:rPr lang="en-US" altLang="ja-JP" sz="1600" b="1" u="sng">
                      <a:latin typeface="Times New Roman" pitchFamily="18" charset="0"/>
                      <a:ea typeface="MS PGothic" pitchFamily="34" charset="-128"/>
                    </a:rPr>
                    <a:t>Packet Loss Rate</a:t>
                  </a:r>
                </a:p>
                <a:p>
                  <a:pPr algn="just" eaLnBrk="0" hangingPunct="0"/>
                  <a:endParaRPr lang="en-US" altLang="ja-JP" sz="1600" b="1">
                    <a:latin typeface="Times New Roman" pitchFamily="18" charset="0"/>
                    <a:ea typeface="MS PGothic" pitchFamily="34" charset="-128"/>
                  </a:endParaRPr>
                </a:p>
              </p:txBody>
            </p:sp>
            <p:sp>
              <p:nvSpPr>
                <p:cNvPr id="79883" name="Rectangle 11"/>
                <p:cNvSpPr>
                  <a:spLocks noChangeArrowheads="1"/>
                </p:cNvSpPr>
                <p:nvPr/>
              </p:nvSpPr>
              <p:spPr bwMode="auto">
                <a:xfrm>
                  <a:off x="1345" y="0"/>
                  <a:ext cx="122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84" name="Group 12"/>
              <p:cNvGrpSpPr>
                <a:grpSpLocks/>
              </p:cNvGrpSpPr>
              <p:nvPr/>
            </p:nvGrpSpPr>
            <p:grpSpPr bwMode="auto">
              <a:xfrm>
                <a:off x="2573" y="0"/>
                <a:ext cx="1228" cy="518"/>
                <a:chOff x="2573" y="0"/>
                <a:chExt cx="1228" cy="518"/>
              </a:xfrm>
            </p:grpSpPr>
            <p:sp>
              <p:nvSpPr>
                <p:cNvPr id="79885" name="Rectangle 13"/>
                <p:cNvSpPr>
                  <a:spLocks noChangeArrowheads="1"/>
                </p:cNvSpPr>
                <p:nvPr/>
              </p:nvSpPr>
              <p:spPr bwMode="auto">
                <a:xfrm>
                  <a:off x="2616" y="0"/>
                  <a:ext cx="114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ja-JP" sz="1600" b="1">
                      <a:latin typeface="Times New Roman" pitchFamily="18" charset="0"/>
                      <a:ea typeface="MS PGothic" pitchFamily="34" charset="-128"/>
                    </a:rPr>
                    <a:t>Loaded (32 iperf connections)</a:t>
                  </a:r>
                </a:p>
                <a:p>
                  <a:r>
                    <a:rPr lang="en-US" altLang="ja-JP" sz="1600" b="1" u="sng">
                      <a:latin typeface="Times New Roman" pitchFamily="18" charset="0"/>
                      <a:ea typeface="MS PGothic" pitchFamily="34" charset="-128"/>
                    </a:rPr>
                    <a:t>Packet Loss Rate </a:t>
                  </a:r>
                </a:p>
                <a:p>
                  <a:pPr eaLnBrk="0" hangingPunct="0"/>
                  <a:endParaRPr lang="en-US" altLang="ja-JP" sz="2400">
                    <a:latin typeface="Times New Roman" pitchFamily="18" charset="0"/>
                    <a:ea typeface="MS PGothic" pitchFamily="34" charset="-128"/>
                  </a:endParaRPr>
                </a:p>
              </p:txBody>
            </p:sp>
            <p:sp>
              <p:nvSpPr>
                <p:cNvPr id="79886" name="Rectangle 14"/>
                <p:cNvSpPr>
                  <a:spLocks noChangeArrowheads="1"/>
                </p:cNvSpPr>
                <p:nvPr/>
              </p:nvSpPr>
              <p:spPr bwMode="auto">
                <a:xfrm>
                  <a:off x="2573" y="0"/>
                  <a:ext cx="122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87" name="Group 15"/>
              <p:cNvGrpSpPr>
                <a:grpSpLocks/>
              </p:cNvGrpSpPr>
              <p:nvPr/>
            </p:nvGrpSpPr>
            <p:grpSpPr bwMode="auto">
              <a:xfrm>
                <a:off x="0" y="518"/>
                <a:ext cx="1345" cy="403"/>
                <a:chOff x="0" y="518"/>
                <a:chExt cx="1345" cy="403"/>
              </a:xfrm>
            </p:grpSpPr>
            <p:sp>
              <p:nvSpPr>
                <p:cNvPr id="79888" name="Rectangle 16"/>
                <p:cNvSpPr>
                  <a:spLocks noChangeArrowheads="1"/>
                </p:cNvSpPr>
                <p:nvPr/>
              </p:nvSpPr>
              <p:spPr bwMode="auto">
                <a:xfrm>
                  <a:off x="43" y="518"/>
                  <a:ext cx="12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India-Sierra</a:t>
                  </a:r>
                </a:p>
                <a:p>
                  <a:pPr algn="just" eaLnBrk="0" hangingPunct="0"/>
                  <a:endParaRPr lang="en-US" altLang="ja-JP" sz="2400">
                    <a:latin typeface="Times New Roman" pitchFamily="18" charset="0"/>
                    <a:ea typeface="MS PGothic" pitchFamily="34" charset="-128"/>
                  </a:endParaRPr>
                </a:p>
              </p:txBody>
            </p:sp>
            <p:sp>
              <p:nvSpPr>
                <p:cNvPr id="79889" name="Rectangle 17"/>
                <p:cNvSpPr>
                  <a:spLocks noChangeArrowheads="1"/>
                </p:cNvSpPr>
                <p:nvPr/>
              </p:nvSpPr>
              <p:spPr bwMode="auto">
                <a:xfrm>
                  <a:off x="0" y="518"/>
                  <a:ext cx="134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90" name="Group 18"/>
              <p:cNvGrpSpPr>
                <a:grpSpLocks/>
              </p:cNvGrpSpPr>
              <p:nvPr/>
            </p:nvGrpSpPr>
            <p:grpSpPr bwMode="auto">
              <a:xfrm>
                <a:off x="1345" y="518"/>
                <a:ext cx="1228" cy="403"/>
                <a:chOff x="1345" y="518"/>
                <a:chExt cx="1228" cy="403"/>
              </a:xfrm>
            </p:grpSpPr>
            <p:sp>
              <p:nvSpPr>
                <p:cNvPr id="79891" name="Rectangle 19"/>
                <p:cNvSpPr>
                  <a:spLocks noChangeArrowheads="1"/>
                </p:cNvSpPr>
                <p:nvPr/>
              </p:nvSpPr>
              <p:spPr bwMode="auto">
                <a:xfrm>
                  <a:off x="1388" y="518"/>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892" name="Rectangle 20"/>
                <p:cNvSpPr>
                  <a:spLocks noChangeArrowheads="1"/>
                </p:cNvSpPr>
                <p:nvPr/>
              </p:nvSpPr>
              <p:spPr bwMode="auto">
                <a:xfrm>
                  <a:off x="1345" y="518"/>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93" name="Group 21"/>
              <p:cNvGrpSpPr>
                <a:grpSpLocks/>
              </p:cNvGrpSpPr>
              <p:nvPr/>
            </p:nvGrpSpPr>
            <p:grpSpPr bwMode="auto">
              <a:xfrm>
                <a:off x="2573" y="518"/>
                <a:ext cx="1228" cy="403"/>
                <a:chOff x="2573" y="518"/>
                <a:chExt cx="1228" cy="403"/>
              </a:xfrm>
            </p:grpSpPr>
            <p:sp>
              <p:nvSpPr>
                <p:cNvPr id="79894" name="Rectangle 22"/>
                <p:cNvSpPr>
                  <a:spLocks noChangeArrowheads="1"/>
                </p:cNvSpPr>
                <p:nvPr/>
              </p:nvSpPr>
              <p:spPr bwMode="auto">
                <a:xfrm>
                  <a:off x="2616" y="518"/>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0.33%</a:t>
                  </a:r>
                </a:p>
                <a:p>
                  <a:pPr algn="just" eaLnBrk="0" hangingPunct="0"/>
                  <a:endParaRPr lang="en-US" altLang="ja-JP" sz="2400">
                    <a:latin typeface="Times New Roman" pitchFamily="18" charset="0"/>
                    <a:ea typeface="MS PGothic" pitchFamily="34" charset="-128"/>
                  </a:endParaRPr>
                </a:p>
              </p:txBody>
            </p:sp>
            <p:sp>
              <p:nvSpPr>
                <p:cNvPr id="79895" name="Rectangle 23"/>
                <p:cNvSpPr>
                  <a:spLocks noChangeArrowheads="1"/>
                </p:cNvSpPr>
                <p:nvPr/>
              </p:nvSpPr>
              <p:spPr bwMode="auto">
                <a:xfrm>
                  <a:off x="2573" y="518"/>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96" name="Group 24"/>
              <p:cNvGrpSpPr>
                <a:grpSpLocks/>
              </p:cNvGrpSpPr>
              <p:nvPr/>
            </p:nvGrpSpPr>
            <p:grpSpPr bwMode="auto">
              <a:xfrm>
                <a:off x="0" y="921"/>
                <a:ext cx="1345" cy="403"/>
                <a:chOff x="0" y="921"/>
                <a:chExt cx="1345" cy="403"/>
              </a:xfrm>
            </p:grpSpPr>
            <p:sp>
              <p:nvSpPr>
                <p:cNvPr id="79897" name="Rectangle 25"/>
                <p:cNvSpPr>
                  <a:spLocks noChangeArrowheads="1"/>
                </p:cNvSpPr>
                <p:nvPr/>
              </p:nvSpPr>
              <p:spPr bwMode="auto">
                <a:xfrm>
                  <a:off x="43" y="921"/>
                  <a:ext cx="12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India-Hotel</a:t>
                  </a:r>
                </a:p>
                <a:p>
                  <a:pPr algn="just" eaLnBrk="0" hangingPunct="0"/>
                  <a:endParaRPr lang="en-US" altLang="ja-JP" sz="2400">
                    <a:latin typeface="Times New Roman" pitchFamily="18" charset="0"/>
                    <a:ea typeface="MS PGothic" pitchFamily="34" charset="-128"/>
                  </a:endParaRPr>
                </a:p>
              </p:txBody>
            </p:sp>
            <p:sp>
              <p:nvSpPr>
                <p:cNvPr id="79898" name="Rectangle 26"/>
                <p:cNvSpPr>
                  <a:spLocks noChangeArrowheads="1"/>
                </p:cNvSpPr>
                <p:nvPr/>
              </p:nvSpPr>
              <p:spPr bwMode="auto">
                <a:xfrm>
                  <a:off x="0" y="921"/>
                  <a:ext cx="134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99" name="Group 27"/>
              <p:cNvGrpSpPr>
                <a:grpSpLocks/>
              </p:cNvGrpSpPr>
              <p:nvPr/>
            </p:nvGrpSpPr>
            <p:grpSpPr bwMode="auto">
              <a:xfrm>
                <a:off x="1345" y="921"/>
                <a:ext cx="1228" cy="403"/>
                <a:chOff x="1345" y="921"/>
                <a:chExt cx="1228" cy="403"/>
              </a:xfrm>
            </p:grpSpPr>
            <p:sp>
              <p:nvSpPr>
                <p:cNvPr id="79900" name="Rectangle 28"/>
                <p:cNvSpPr>
                  <a:spLocks noChangeArrowheads="1"/>
                </p:cNvSpPr>
                <p:nvPr/>
              </p:nvSpPr>
              <p:spPr bwMode="auto">
                <a:xfrm>
                  <a:off x="1388" y="921"/>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01" name="Rectangle 29"/>
                <p:cNvSpPr>
                  <a:spLocks noChangeArrowheads="1"/>
                </p:cNvSpPr>
                <p:nvPr/>
              </p:nvSpPr>
              <p:spPr bwMode="auto">
                <a:xfrm>
                  <a:off x="1345" y="921"/>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2" name="Group 30"/>
              <p:cNvGrpSpPr>
                <a:grpSpLocks/>
              </p:cNvGrpSpPr>
              <p:nvPr/>
            </p:nvGrpSpPr>
            <p:grpSpPr bwMode="auto">
              <a:xfrm>
                <a:off x="2573" y="921"/>
                <a:ext cx="1228" cy="403"/>
                <a:chOff x="2573" y="921"/>
                <a:chExt cx="1228" cy="403"/>
              </a:xfrm>
            </p:grpSpPr>
            <p:sp>
              <p:nvSpPr>
                <p:cNvPr id="79903" name="Rectangle 31"/>
                <p:cNvSpPr>
                  <a:spLocks noChangeArrowheads="1"/>
                </p:cNvSpPr>
                <p:nvPr/>
              </p:nvSpPr>
              <p:spPr bwMode="auto">
                <a:xfrm>
                  <a:off x="2616" y="921"/>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0.67%</a:t>
                  </a:r>
                </a:p>
                <a:p>
                  <a:pPr algn="just" eaLnBrk="0" hangingPunct="0"/>
                  <a:endParaRPr lang="en-US" altLang="ja-JP" sz="2400">
                    <a:latin typeface="Times New Roman" pitchFamily="18" charset="0"/>
                    <a:ea typeface="MS PGothic" pitchFamily="34" charset="-128"/>
                  </a:endParaRPr>
                </a:p>
              </p:txBody>
            </p:sp>
            <p:sp>
              <p:nvSpPr>
                <p:cNvPr id="79904" name="Rectangle 32"/>
                <p:cNvSpPr>
                  <a:spLocks noChangeArrowheads="1"/>
                </p:cNvSpPr>
                <p:nvPr/>
              </p:nvSpPr>
              <p:spPr bwMode="auto">
                <a:xfrm>
                  <a:off x="2573" y="921"/>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5" name="Group 33"/>
              <p:cNvGrpSpPr>
                <a:grpSpLocks/>
              </p:cNvGrpSpPr>
              <p:nvPr/>
            </p:nvGrpSpPr>
            <p:grpSpPr bwMode="auto">
              <a:xfrm>
                <a:off x="0" y="1324"/>
                <a:ext cx="1345" cy="403"/>
                <a:chOff x="0" y="1324"/>
                <a:chExt cx="1345" cy="403"/>
              </a:xfrm>
            </p:grpSpPr>
            <p:sp>
              <p:nvSpPr>
                <p:cNvPr id="79906" name="Rectangle 34"/>
                <p:cNvSpPr>
                  <a:spLocks noChangeArrowheads="1"/>
                </p:cNvSpPr>
                <p:nvPr/>
              </p:nvSpPr>
              <p:spPr bwMode="auto">
                <a:xfrm>
                  <a:off x="43" y="1324"/>
                  <a:ext cx="12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India-Foxtrot</a:t>
                  </a:r>
                </a:p>
                <a:p>
                  <a:pPr algn="just" eaLnBrk="0" hangingPunct="0"/>
                  <a:endParaRPr lang="en-US" altLang="ja-JP" sz="2400">
                    <a:latin typeface="Times New Roman" pitchFamily="18" charset="0"/>
                    <a:ea typeface="MS PGothic" pitchFamily="34" charset="-128"/>
                  </a:endParaRPr>
                </a:p>
              </p:txBody>
            </p:sp>
            <p:sp>
              <p:nvSpPr>
                <p:cNvPr id="79907" name="Rectangle 35"/>
                <p:cNvSpPr>
                  <a:spLocks noChangeArrowheads="1"/>
                </p:cNvSpPr>
                <p:nvPr/>
              </p:nvSpPr>
              <p:spPr bwMode="auto">
                <a:xfrm>
                  <a:off x="0" y="1324"/>
                  <a:ext cx="134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8" name="Group 36"/>
              <p:cNvGrpSpPr>
                <a:grpSpLocks/>
              </p:cNvGrpSpPr>
              <p:nvPr/>
            </p:nvGrpSpPr>
            <p:grpSpPr bwMode="auto">
              <a:xfrm>
                <a:off x="1345" y="1324"/>
                <a:ext cx="1228" cy="403"/>
                <a:chOff x="1345" y="1324"/>
                <a:chExt cx="1228" cy="403"/>
              </a:xfrm>
            </p:grpSpPr>
            <p:sp>
              <p:nvSpPr>
                <p:cNvPr id="79909" name="Rectangle 37"/>
                <p:cNvSpPr>
                  <a:spLocks noChangeArrowheads="1"/>
                </p:cNvSpPr>
                <p:nvPr/>
              </p:nvSpPr>
              <p:spPr bwMode="auto">
                <a:xfrm>
                  <a:off x="1388" y="1324"/>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10" name="Rectangle 38"/>
                <p:cNvSpPr>
                  <a:spLocks noChangeArrowheads="1"/>
                </p:cNvSpPr>
                <p:nvPr/>
              </p:nvSpPr>
              <p:spPr bwMode="auto">
                <a:xfrm>
                  <a:off x="1345" y="1324"/>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11" name="Group 39"/>
              <p:cNvGrpSpPr>
                <a:grpSpLocks/>
              </p:cNvGrpSpPr>
              <p:nvPr/>
            </p:nvGrpSpPr>
            <p:grpSpPr bwMode="auto">
              <a:xfrm>
                <a:off x="2573" y="1324"/>
                <a:ext cx="1228" cy="403"/>
                <a:chOff x="2573" y="1324"/>
                <a:chExt cx="1228" cy="403"/>
              </a:xfrm>
            </p:grpSpPr>
            <p:sp>
              <p:nvSpPr>
                <p:cNvPr id="79912" name="Rectangle 40"/>
                <p:cNvSpPr>
                  <a:spLocks noChangeArrowheads="1"/>
                </p:cNvSpPr>
                <p:nvPr/>
              </p:nvSpPr>
              <p:spPr bwMode="auto">
                <a:xfrm>
                  <a:off x="2616" y="1324"/>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13" name="Rectangle 41"/>
                <p:cNvSpPr>
                  <a:spLocks noChangeArrowheads="1"/>
                </p:cNvSpPr>
                <p:nvPr/>
              </p:nvSpPr>
              <p:spPr bwMode="auto">
                <a:xfrm>
                  <a:off x="2573" y="1324"/>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14" name="Group 42"/>
              <p:cNvGrpSpPr>
                <a:grpSpLocks/>
              </p:cNvGrpSpPr>
              <p:nvPr/>
            </p:nvGrpSpPr>
            <p:grpSpPr bwMode="auto">
              <a:xfrm>
                <a:off x="0" y="1727"/>
                <a:ext cx="1345" cy="403"/>
                <a:chOff x="0" y="1727"/>
                <a:chExt cx="1345" cy="403"/>
              </a:xfrm>
            </p:grpSpPr>
            <p:sp>
              <p:nvSpPr>
                <p:cNvPr id="79915" name="Rectangle 43"/>
                <p:cNvSpPr>
                  <a:spLocks noChangeArrowheads="1"/>
                </p:cNvSpPr>
                <p:nvPr/>
              </p:nvSpPr>
              <p:spPr bwMode="auto">
                <a:xfrm>
                  <a:off x="43" y="1727"/>
                  <a:ext cx="12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Sierra-Hotel</a:t>
                  </a:r>
                </a:p>
                <a:p>
                  <a:pPr algn="just" eaLnBrk="0" hangingPunct="0"/>
                  <a:endParaRPr lang="en-US" altLang="ja-JP" sz="2400">
                    <a:latin typeface="Times New Roman" pitchFamily="18" charset="0"/>
                    <a:ea typeface="MS PGothic" pitchFamily="34" charset="-128"/>
                  </a:endParaRPr>
                </a:p>
              </p:txBody>
            </p:sp>
            <p:sp>
              <p:nvSpPr>
                <p:cNvPr id="79916" name="Rectangle 44"/>
                <p:cNvSpPr>
                  <a:spLocks noChangeArrowheads="1"/>
                </p:cNvSpPr>
                <p:nvPr/>
              </p:nvSpPr>
              <p:spPr bwMode="auto">
                <a:xfrm>
                  <a:off x="0" y="1727"/>
                  <a:ext cx="134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17" name="Group 45"/>
              <p:cNvGrpSpPr>
                <a:grpSpLocks/>
              </p:cNvGrpSpPr>
              <p:nvPr/>
            </p:nvGrpSpPr>
            <p:grpSpPr bwMode="auto">
              <a:xfrm>
                <a:off x="1345" y="1727"/>
                <a:ext cx="1228" cy="403"/>
                <a:chOff x="1345" y="1727"/>
                <a:chExt cx="1228" cy="403"/>
              </a:xfrm>
            </p:grpSpPr>
            <p:sp>
              <p:nvSpPr>
                <p:cNvPr id="79918" name="Rectangle 46"/>
                <p:cNvSpPr>
                  <a:spLocks noChangeArrowheads="1"/>
                </p:cNvSpPr>
                <p:nvPr/>
              </p:nvSpPr>
              <p:spPr bwMode="auto">
                <a:xfrm>
                  <a:off x="1388" y="1727"/>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19" name="Rectangle 47"/>
                <p:cNvSpPr>
                  <a:spLocks noChangeArrowheads="1"/>
                </p:cNvSpPr>
                <p:nvPr/>
              </p:nvSpPr>
              <p:spPr bwMode="auto">
                <a:xfrm>
                  <a:off x="1345" y="1727"/>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20" name="Group 48"/>
              <p:cNvGrpSpPr>
                <a:grpSpLocks/>
              </p:cNvGrpSpPr>
              <p:nvPr/>
            </p:nvGrpSpPr>
            <p:grpSpPr bwMode="auto">
              <a:xfrm>
                <a:off x="2573" y="1727"/>
                <a:ext cx="1228" cy="403"/>
                <a:chOff x="2573" y="1727"/>
                <a:chExt cx="1228" cy="403"/>
              </a:xfrm>
            </p:grpSpPr>
            <p:sp>
              <p:nvSpPr>
                <p:cNvPr id="79921" name="Rectangle 49"/>
                <p:cNvSpPr>
                  <a:spLocks noChangeArrowheads="1"/>
                </p:cNvSpPr>
                <p:nvPr/>
              </p:nvSpPr>
              <p:spPr bwMode="auto">
                <a:xfrm>
                  <a:off x="2616" y="1727"/>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0.33%</a:t>
                  </a:r>
                </a:p>
                <a:p>
                  <a:pPr algn="just" eaLnBrk="0" hangingPunct="0"/>
                  <a:endParaRPr lang="en-US" altLang="ja-JP" sz="2400">
                    <a:latin typeface="Times New Roman" pitchFamily="18" charset="0"/>
                    <a:ea typeface="MS PGothic" pitchFamily="34" charset="-128"/>
                  </a:endParaRPr>
                </a:p>
              </p:txBody>
            </p:sp>
            <p:sp>
              <p:nvSpPr>
                <p:cNvPr id="79922" name="Rectangle 50"/>
                <p:cNvSpPr>
                  <a:spLocks noChangeArrowheads="1"/>
                </p:cNvSpPr>
                <p:nvPr/>
              </p:nvSpPr>
              <p:spPr bwMode="auto">
                <a:xfrm>
                  <a:off x="2573" y="1727"/>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23" name="Group 51"/>
              <p:cNvGrpSpPr>
                <a:grpSpLocks/>
              </p:cNvGrpSpPr>
              <p:nvPr/>
            </p:nvGrpSpPr>
            <p:grpSpPr bwMode="auto">
              <a:xfrm>
                <a:off x="0" y="2130"/>
                <a:ext cx="1345" cy="403"/>
                <a:chOff x="0" y="2130"/>
                <a:chExt cx="1345" cy="403"/>
              </a:xfrm>
            </p:grpSpPr>
            <p:sp>
              <p:nvSpPr>
                <p:cNvPr id="79924" name="Rectangle 52"/>
                <p:cNvSpPr>
                  <a:spLocks noChangeArrowheads="1"/>
                </p:cNvSpPr>
                <p:nvPr/>
              </p:nvSpPr>
              <p:spPr bwMode="auto">
                <a:xfrm>
                  <a:off x="43" y="2130"/>
                  <a:ext cx="12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Sierra-Foxtrot</a:t>
                  </a:r>
                </a:p>
                <a:p>
                  <a:pPr algn="just" eaLnBrk="0" hangingPunct="0"/>
                  <a:endParaRPr lang="en-US" altLang="ja-JP" sz="2400">
                    <a:latin typeface="Times New Roman" pitchFamily="18" charset="0"/>
                    <a:ea typeface="MS PGothic" pitchFamily="34" charset="-128"/>
                  </a:endParaRPr>
                </a:p>
              </p:txBody>
            </p:sp>
            <p:sp>
              <p:nvSpPr>
                <p:cNvPr id="79925" name="Rectangle 53"/>
                <p:cNvSpPr>
                  <a:spLocks noChangeArrowheads="1"/>
                </p:cNvSpPr>
                <p:nvPr/>
              </p:nvSpPr>
              <p:spPr bwMode="auto">
                <a:xfrm>
                  <a:off x="0" y="2130"/>
                  <a:ext cx="134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26" name="Group 54"/>
              <p:cNvGrpSpPr>
                <a:grpSpLocks/>
              </p:cNvGrpSpPr>
              <p:nvPr/>
            </p:nvGrpSpPr>
            <p:grpSpPr bwMode="auto">
              <a:xfrm>
                <a:off x="1345" y="2130"/>
                <a:ext cx="1228" cy="403"/>
                <a:chOff x="1345" y="2130"/>
                <a:chExt cx="1228" cy="403"/>
              </a:xfrm>
            </p:grpSpPr>
            <p:sp>
              <p:nvSpPr>
                <p:cNvPr id="79927" name="Rectangle 55"/>
                <p:cNvSpPr>
                  <a:spLocks noChangeArrowheads="1"/>
                </p:cNvSpPr>
                <p:nvPr/>
              </p:nvSpPr>
              <p:spPr bwMode="auto">
                <a:xfrm>
                  <a:off x="1388" y="2130"/>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28" name="Rectangle 56"/>
                <p:cNvSpPr>
                  <a:spLocks noChangeArrowheads="1"/>
                </p:cNvSpPr>
                <p:nvPr/>
              </p:nvSpPr>
              <p:spPr bwMode="auto">
                <a:xfrm>
                  <a:off x="1345" y="2130"/>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29" name="Group 57"/>
              <p:cNvGrpSpPr>
                <a:grpSpLocks/>
              </p:cNvGrpSpPr>
              <p:nvPr/>
            </p:nvGrpSpPr>
            <p:grpSpPr bwMode="auto">
              <a:xfrm>
                <a:off x="2573" y="2130"/>
                <a:ext cx="1228" cy="403"/>
                <a:chOff x="2573" y="2130"/>
                <a:chExt cx="1228" cy="403"/>
              </a:xfrm>
            </p:grpSpPr>
            <p:sp>
              <p:nvSpPr>
                <p:cNvPr id="79930" name="Rectangle 58"/>
                <p:cNvSpPr>
                  <a:spLocks noChangeArrowheads="1"/>
                </p:cNvSpPr>
                <p:nvPr/>
              </p:nvSpPr>
              <p:spPr bwMode="auto">
                <a:xfrm>
                  <a:off x="2616" y="2130"/>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31" name="Rectangle 59"/>
                <p:cNvSpPr>
                  <a:spLocks noChangeArrowheads="1"/>
                </p:cNvSpPr>
                <p:nvPr/>
              </p:nvSpPr>
              <p:spPr bwMode="auto">
                <a:xfrm>
                  <a:off x="2573" y="2130"/>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32" name="Group 60"/>
              <p:cNvGrpSpPr>
                <a:grpSpLocks/>
              </p:cNvGrpSpPr>
              <p:nvPr/>
            </p:nvGrpSpPr>
            <p:grpSpPr bwMode="auto">
              <a:xfrm>
                <a:off x="0" y="2533"/>
                <a:ext cx="1345" cy="403"/>
                <a:chOff x="0" y="2533"/>
                <a:chExt cx="1345" cy="403"/>
              </a:xfrm>
            </p:grpSpPr>
            <p:sp>
              <p:nvSpPr>
                <p:cNvPr id="79933" name="Rectangle 61"/>
                <p:cNvSpPr>
                  <a:spLocks noChangeArrowheads="1"/>
                </p:cNvSpPr>
                <p:nvPr/>
              </p:nvSpPr>
              <p:spPr bwMode="auto">
                <a:xfrm>
                  <a:off x="43" y="2533"/>
                  <a:ext cx="12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Hotel-Foxtrot</a:t>
                  </a:r>
                </a:p>
                <a:p>
                  <a:pPr algn="just" eaLnBrk="0" hangingPunct="0"/>
                  <a:endParaRPr lang="en-US" altLang="ja-JP" sz="2400">
                    <a:latin typeface="Times New Roman" pitchFamily="18" charset="0"/>
                    <a:ea typeface="MS PGothic" pitchFamily="34" charset="-128"/>
                  </a:endParaRPr>
                </a:p>
              </p:txBody>
            </p:sp>
            <p:sp>
              <p:nvSpPr>
                <p:cNvPr id="79934" name="Rectangle 62"/>
                <p:cNvSpPr>
                  <a:spLocks noChangeArrowheads="1"/>
                </p:cNvSpPr>
                <p:nvPr/>
              </p:nvSpPr>
              <p:spPr bwMode="auto">
                <a:xfrm>
                  <a:off x="0" y="2533"/>
                  <a:ext cx="134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35" name="Group 63"/>
              <p:cNvGrpSpPr>
                <a:grpSpLocks/>
              </p:cNvGrpSpPr>
              <p:nvPr/>
            </p:nvGrpSpPr>
            <p:grpSpPr bwMode="auto">
              <a:xfrm>
                <a:off x="1345" y="2533"/>
                <a:ext cx="1228" cy="403"/>
                <a:chOff x="1345" y="2533"/>
                <a:chExt cx="1228" cy="403"/>
              </a:xfrm>
            </p:grpSpPr>
            <p:sp>
              <p:nvSpPr>
                <p:cNvPr id="79936" name="Rectangle 64"/>
                <p:cNvSpPr>
                  <a:spLocks noChangeArrowheads="1"/>
                </p:cNvSpPr>
                <p:nvPr/>
              </p:nvSpPr>
              <p:spPr bwMode="auto">
                <a:xfrm>
                  <a:off x="1388" y="2533"/>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a:t>
                  </a:r>
                </a:p>
                <a:p>
                  <a:pPr algn="just" eaLnBrk="0" hangingPunct="0"/>
                  <a:endParaRPr lang="en-US" altLang="ja-JP" sz="2400">
                    <a:latin typeface="Times New Roman" pitchFamily="18" charset="0"/>
                    <a:ea typeface="MS PGothic" pitchFamily="34" charset="-128"/>
                  </a:endParaRPr>
                </a:p>
              </p:txBody>
            </p:sp>
            <p:sp>
              <p:nvSpPr>
                <p:cNvPr id="79937" name="Rectangle 65"/>
                <p:cNvSpPr>
                  <a:spLocks noChangeArrowheads="1"/>
                </p:cNvSpPr>
                <p:nvPr/>
              </p:nvSpPr>
              <p:spPr bwMode="auto">
                <a:xfrm>
                  <a:off x="1345" y="2533"/>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38" name="Group 66"/>
              <p:cNvGrpSpPr>
                <a:grpSpLocks/>
              </p:cNvGrpSpPr>
              <p:nvPr/>
            </p:nvGrpSpPr>
            <p:grpSpPr bwMode="auto">
              <a:xfrm>
                <a:off x="2573" y="2533"/>
                <a:ext cx="1228" cy="403"/>
                <a:chOff x="2573" y="2533"/>
                <a:chExt cx="1228" cy="403"/>
              </a:xfrm>
            </p:grpSpPr>
            <p:sp>
              <p:nvSpPr>
                <p:cNvPr id="79939" name="Rectangle 67"/>
                <p:cNvSpPr>
                  <a:spLocks noChangeArrowheads="1"/>
                </p:cNvSpPr>
                <p:nvPr/>
              </p:nvSpPr>
              <p:spPr bwMode="auto">
                <a:xfrm>
                  <a:off x="2616" y="2533"/>
                  <a:ext cx="11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ja-JP">
                      <a:latin typeface="Times New Roman" pitchFamily="18" charset="0"/>
                      <a:ea typeface="MS PGothic" pitchFamily="34" charset="-128"/>
                    </a:rPr>
                    <a:t>0.33%</a:t>
                  </a:r>
                </a:p>
                <a:p>
                  <a:pPr algn="just" eaLnBrk="0" hangingPunct="0"/>
                  <a:endParaRPr lang="en-US" altLang="ja-JP" sz="2400">
                    <a:latin typeface="Times New Roman" pitchFamily="18" charset="0"/>
                    <a:ea typeface="MS PGothic" pitchFamily="34" charset="-128"/>
                  </a:endParaRPr>
                </a:p>
              </p:txBody>
            </p:sp>
            <p:sp>
              <p:nvSpPr>
                <p:cNvPr id="79940" name="Rectangle 68"/>
                <p:cNvSpPr>
                  <a:spLocks noChangeArrowheads="1"/>
                </p:cNvSpPr>
                <p:nvPr/>
              </p:nvSpPr>
              <p:spPr bwMode="auto">
                <a:xfrm>
                  <a:off x="2573" y="2533"/>
                  <a:ext cx="122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9941" name="Rectangle 69"/>
            <p:cNvSpPr>
              <a:spLocks noChangeArrowheads="1"/>
            </p:cNvSpPr>
            <p:nvPr/>
          </p:nvSpPr>
          <p:spPr bwMode="auto">
            <a:xfrm>
              <a:off x="-3" y="-3"/>
              <a:ext cx="3807" cy="294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14690" name="Text Box 2"/>
          <p:cNvSpPr txBox="1">
            <a:spLocks noChangeArrowheads="1"/>
          </p:cNvSpPr>
          <p:nvPr/>
        </p:nvSpPr>
        <p:spPr bwMode="auto">
          <a:xfrm>
            <a:off x="533400" y="366713"/>
            <a:ext cx="807720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a:ea typeface="MS PGothic" pitchFamily="34" charset="-128"/>
                <a:cs typeface="Times New Roman" pitchFamily="18" charset="0"/>
              </a:rPr>
              <a:t>Background</a:t>
            </a:r>
          </a:p>
          <a:p>
            <a:endParaRPr lang="en-US" altLang="ja-JP" sz="2400" u="sng">
              <a:ea typeface="MS PGothic" pitchFamily="34" charset="-128"/>
              <a:cs typeface="Times New Roman" pitchFamily="18" charset="0"/>
            </a:endParaRPr>
          </a:p>
          <a:p>
            <a:r>
              <a:rPr lang="en-US" altLang="ja-JP" sz="2000">
                <a:ea typeface="MS PGothic" pitchFamily="34" charset="-128"/>
                <a:cs typeface="Times New Roman" pitchFamily="18" charset="0"/>
              </a:rPr>
              <a:t>SCGMMS was designed to enable sensor-centric support for Multi-Layered Sensing to provide timely, actionable, trusted and relevant situation awareness to decision-makers at all levels of command.</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Multi-Layered Sensing is characterized by the integration of distributed, heterogeneous sensors and sensing systems for seamless collaboration and data exchange.</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Earlier research demonstrated SCGMMS for Grid of Grids and Sensor Grid. </a:t>
            </a:r>
          </a:p>
          <a:p>
            <a:endParaRPr lang="en-US" altLang="ja-JP" sz="2000" u="sng">
              <a:ea typeface="MS PGothic" pitchFamily="34" charset="-128"/>
              <a:cs typeface="Times New Roman" pitchFamily="18" charset="0"/>
            </a:endParaRPr>
          </a:p>
          <a:p>
            <a:r>
              <a:rPr lang="en-US" altLang="ja-JP" sz="2000" b="1">
                <a:ea typeface="MS PGothic" pitchFamily="34" charset="-128"/>
                <a:cs typeface="Times New Roman" pitchFamily="18" charset="0"/>
              </a:rPr>
              <a:t>Motivation</a:t>
            </a:r>
          </a:p>
          <a:p>
            <a:endParaRPr lang="en-US" altLang="ja-JP" sz="2000" b="1">
              <a:ea typeface="MS PGothic" pitchFamily="34" charset="-128"/>
              <a:cs typeface="Times New Roman" pitchFamily="18" charset="0"/>
            </a:endParaRPr>
          </a:p>
          <a:p>
            <a:r>
              <a:rPr lang="en-US" altLang="ja-JP" sz="2000">
                <a:ea typeface="MS PGothic" pitchFamily="34" charset="-128"/>
                <a:cs typeface="Times New Roman" pitchFamily="18" charset="0"/>
              </a:rPr>
              <a:t>A motivation for current work is to evaluate the coupling of Clouds with scalable Sensor Grids and applications.</a:t>
            </a: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Anabas, Inc. &amp; Indiana University</a:t>
            </a:r>
          </a:p>
        </p:txBody>
      </p:sp>
      <p:sp>
        <p:nvSpPr>
          <p:cNvPr id="133122" name="Text Box 2"/>
          <p:cNvSpPr txBox="1">
            <a:spLocks noChangeArrowheads="1"/>
          </p:cNvSpPr>
          <p:nvPr/>
        </p:nvSpPr>
        <p:spPr bwMode="auto">
          <a:xfrm>
            <a:off x="533400" y="319088"/>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a:t>
            </a:r>
          </a:p>
          <a:p>
            <a:pPr algn="ctr"/>
            <a:r>
              <a:rPr lang="en-US" altLang="ja-JP" sz="2800">
                <a:ea typeface="MS PGothic" pitchFamily="34" charset="-128"/>
                <a:cs typeface="Times New Roman" pitchFamily="18" charset="0"/>
              </a:rPr>
              <a:t>Round-trip Latency Due to VM</a:t>
            </a:r>
          </a:p>
        </p:txBody>
      </p:sp>
      <p:sp>
        <p:nvSpPr>
          <p:cNvPr id="133123"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33124" name="Object 4"/>
          <p:cNvGraphicFramePr>
            <a:graphicFrameLocks noChangeAspect="1"/>
          </p:cNvGraphicFramePr>
          <p:nvPr>
            <p:extLst>
              <p:ext uri="{D42A27DB-BD31-4B8C-83A1-F6EECF244321}">
                <p14:modId xmlns:p14="http://schemas.microsoft.com/office/powerpoint/2010/main" val="3837186704"/>
              </p:ext>
            </p:extLst>
          </p:nvPr>
        </p:nvGraphicFramePr>
        <p:xfrm>
          <a:off x="381000" y="1828800"/>
          <a:ext cx="8382000" cy="1752600"/>
        </p:xfrm>
        <a:graphic>
          <a:graphicData uri="http://schemas.openxmlformats.org/presentationml/2006/ole">
            <mc:AlternateContent xmlns:mc="http://schemas.openxmlformats.org/markup-compatibility/2006">
              <mc:Choice xmlns:v="urn:schemas-microsoft-com:vml" Requires="v">
                <p:oleObj spid="_x0000_s133137" name="Worksheet" r:id="rId3" imgW="6114999" imgH="1171643" progId="Excel.Sheet.8">
                  <p:embed/>
                </p:oleObj>
              </mc:Choice>
              <mc:Fallback>
                <p:oleObj name="Worksheet" r:id="rId3" imgW="6114999" imgH="1171643" progId="Excel.Sheet.8">
                  <p:embed/>
                  <p:pic>
                    <p:nvPicPr>
                      <p:cNvPr id="0" name="Object 4"/>
                      <p:cNvPicPr>
                        <a:picLocks noChangeAspect="1" noChangeArrowheads="1"/>
                      </p:cNvPicPr>
                      <p:nvPr/>
                    </p:nvPicPr>
                    <p:blipFill>
                      <a:blip r:embed="rId4"/>
                      <a:srcRect/>
                      <a:stretch>
                        <a:fillRect/>
                      </a:stretch>
                    </p:blipFill>
                    <p:spPr bwMode="auto">
                      <a:xfrm>
                        <a:off x="381000" y="1828800"/>
                        <a:ext cx="8382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5" name="Text Box 5"/>
          <p:cNvSpPr txBox="1">
            <a:spLocks noChangeArrowheads="1"/>
          </p:cNvSpPr>
          <p:nvPr/>
        </p:nvSpPr>
        <p:spPr bwMode="auto">
          <a:xfrm>
            <a:off x="2062163" y="5029200"/>
            <a:ext cx="5100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0066CC"/>
                </a:solidFill>
              </a:rPr>
              <a:t>Number of iperf connections = 0              Ping RTT = 0.58 ms</a:t>
            </a:r>
          </a:p>
        </p:txBody>
      </p:sp>
      <p:sp>
        <p:nvSpPr>
          <p:cNvPr id="133126" name="Text Box 6"/>
          <p:cNvSpPr txBox="1">
            <a:spLocks noChangeArrowheads="1"/>
          </p:cNvSpPr>
          <p:nvPr/>
        </p:nvSpPr>
        <p:spPr bwMode="auto">
          <a:xfrm>
            <a:off x="1447800" y="4327525"/>
            <a:ext cx="671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rgbClr val="0066CC"/>
                </a:solidFill>
                <a:ea typeface="MS PGothic" pitchFamily="34" charset="-128"/>
                <a:cs typeface="Times New Roman" pitchFamily="18" charset="0"/>
              </a:rPr>
              <a:t>Round-trip Latency Due to OpenStack VM</a:t>
            </a:r>
            <a:endParaRPr lang="en-US" sz="3200">
              <a:solidFill>
                <a:srgbClr val="0066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Anabas, Inc. &amp; Indiana University</a:t>
            </a:r>
          </a:p>
        </p:txBody>
      </p:sp>
      <p:sp>
        <p:nvSpPr>
          <p:cNvPr id="134146" name="Text Box 2"/>
          <p:cNvSpPr txBox="1">
            <a:spLocks noChangeArrowheads="1"/>
          </p:cNvSpPr>
          <p:nvPr/>
        </p:nvSpPr>
        <p:spPr bwMode="auto">
          <a:xfrm>
            <a:off x="533400" y="76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a:t>
            </a:r>
          </a:p>
          <a:p>
            <a:pPr algn="ctr"/>
            <a:r>
              <a:rPr lang="en-US" altLang="ja-JP" sz="2800">
                <a:ea typeface="MS PGothic" pitchFamily="34" charset="-128"/>
                <a:cs typeface="Times New Roman" pitchFamily="18" charset="0"/>
              </a:rPr>
              <a:t>– Round-trip Latency Due to Distance</a:t>
            </a:r>
          </a:p>
        </p:txBody>
      </p:sp>
      <p:sp>
        <p:nvSpPr>
          <p:cNvPr id="134147"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2108200" y="3162300"/>
          <a:ext cx="5080000" cy="3146425"/>
        </p:xfrm>
        <a:graphic>
          <a:graphicData uri="http://schemas.openxmlformats.org/drawingml/2006/chart">
            <c:chart xmlns:c="http://schemas.openxmlformats.org/drawingml/2006/chart" xmlns:r="http://schemas.openxmlformats.org/officeDocument/2006/relationships" r:id="rId2"/>
          </a:graphicData>
        </a:graphic>
      </p:graphicFrame>
      <p:pic>
        <p:nvPicPr>
          <p:cNvPr id="134149" name="Picture 5" descr="F:\Documents and Settings\Alex\My Documents\Tmp\New Folder\AMSA TO4 TIM July 27 2011 - 04 Jul. 27 01.3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91200" cy="2092325"/>
          </a:xfrm>
          <a:prstGeom prst="rect">
            <a:avLst/>
          </a:prstGeom>
          <a:noFill/>
          <a:extLst>
            <a:ext uri="{909E8E84-426E-40DD-AFC4-6F175D3DCCD1}">
              <a14:hiddenFill xmlns:a14="http://schemas.microsoft.com/office/drawing/2010/main">
                <a:solidFill>
                  <a:srgbClr val="FFFFFF"/>
                </a:solidFill>
              </a14:hiddenFill>
            </a:ext>
          </a:extLst>
        </p:spPr>
      </p:pic>
      <p:sp>
        <p:nvSpPr>
          <p:cNvPr id="134150" name="AutoShape 6"/>
          <p:cNvSpPr>
            <a:spLocks noChangeArrowheads="1"/>
          </p:cNvSpPr>
          <p:nvPr/>
        </p:nvSpPr>
        <p:spPr bwMode="auto">
          <a:xfrm>
            <a:off x="4381500" y="4889500"/>
            <a:ext cx="76200" cy="76200"/>
          </a:xfrm>
          <a:prstGeom prst="flowChartDecision">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Anabas, Inc. &amp; Indiana University</a:t>
            </a:r>
          </a:p>
        </p:txBody>
      </p:sp>
      <p:sp>
        <p:nvSpPr>
          <p:cNvPr id="8197" name="Rectangle 5"/>
          <p:cNvSpPr>
            <a:spLocks noChangeArrowheads="1"/>
          </p:cNvSpPr>
          <p:nvPr/>
        </p:nvSpPr>
        <p:spPr bwMode="auto">
          <a:xfrm>
            <a:off x="30861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889000" y="1123950"/>
          <a:ext cx="7366000" cy="4683125"/>
        </p:xfrm>
        <a:graphic>
          <a:graphicData uri="http://schemas.openxmlformats.org/drawingml/2006/chart">
            <c:chart xmlns:c="http://schemas.openxmlformats.org/drawingml/2006/chart" xmlns:r="http://schemas.openxmlformats.org/officeDocument/2006/relationships" r:id="rId2"/>
          </a:graphicData>
        </a:graphic>
      </p:graphicFrame>
      <p:sp>
        <p:nvSpPr>
          <p:cNvPr id="8198" name="Text Box 6"/>
          <p:cNvSpPr txBox="1">
            <a:spLocks noChangeArrowheads="1"/>
          </p:cNvSpPr>
          <p:nvPr/>
        </p:nvSpPr>
        <p:spPr bwMode="auto">
          <a:xfrm>
            <a:off x="533400" y="381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 Ping RTT with 32 iperf connections</a:t>
            </a:r>
          </a:p>
        </p:txBody>
      </p:sp>
      <p:sp>
        <p:nvSpPr>
          <p:cNvPr id="8199" name="Text Box 7"/>
          <p:cNvSpPr txBox="1">
            <a:spLocks noChangeArrowheads="1"/>
          </p:cNvSpPr>
          <p:nvPr/>
        </p:nvSpPr>
        <p:spPr bwMode="auto">
          <a:xfrm>
            <a:off x="2806700" y="5822950"/>
            <a:ext cx="397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Lowest RTT measured between two FutureGrid clusters.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Anabas, Inc. &amp; Indiana University</a:t>
            </a:r>
          </a:p>
        </p:txBody>
      </p:sp>
      <p:sp>
        <p:nvSpPr>
          <p:cNvPr id="83970" name="Rectangle 2"/>
          <p:cNvSpPr>
            <a:spLocks noChangeArrowheads="1"/>
          </p:cNvSpPr>
          <p:nvPr/>
        </p:nvSpPr>
        <p:spPr bwMode="auto">
          <a:xfrm>
            <a:off x="30861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3972" name="Text Box 4"/>
          <p:cNvSpPr txBox="1">
            <a:spLocks noChangeArrowheads="1"/>
          </p:cNvSpPr>
          <p:nvPr/>
        </p:nvSpPr>
        <p:spPr bwMode="auto">
          <a:xfrm>
            <a:off x="533400" y="381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 Ping RTT with 32 iperf connections</a:t>
            </a:r>
          </a:p>
        </p:txBody>
      </p:sp>
      <p:sp>
        <p:nvSpPr>
          <p:cNvPr id="83974" name="Rectangle 6"/>
          <p:cNvSpPr>
            <a:spLocks noChangeArrowheads="1"/>
          </p:cNvSpPr>
          <p:nvPr/>
        </p:nvSpPr>
        <p:spPr bwMode="auto">
          <a:xfrm>
            <a:off x="30861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5"/>
          <p:cNvGraphicFramePr>
            <a:graphicFrameLocks noChangeAspect="1"/>
          </p:cNvGraphicFramePr>
          <p:nvPr/>
        </p:nvGraphicFramePr>
        <p:xfrm>
          <a:off x="965200" y="1135063"/>
          <a:ext cx="7137400" cy="4538662"/>
        </p:xfrm>
        <a:graphic>
          <a:graphicData uri="http://schemas.openxmlformats.org/drawingml/2006/chart">
            <c:chart xmlns:c="http://schemas.openxmlformats.org/drawingml/2006/chart" xmlns:r="http://schemas.openxmlformats.org/officeDocument/2006/relationships" r:id="rId2"/>
          </a:graphicData>
        </a:graphic>
      </p:graphicFrame>
      <p:sp>
        <p:nvSpPr>
          <p:cNvPr id="83975" name="Text Box 7"/>
          <p:cNvSpPr txBox="1">
            <a:spLocks noChangeArrowheads="1"/>
          </p:cNvSpPr>
          <p:nvPr/>
        </p:nvSpPr>
        <p:spPr bwMode="auto">
          <a:xfrm>
            <a:off x="2806700" y="5822950"/>
            <a:ext cx="403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Longest RTT measured between two FutureGrid clusters.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84994" name="Text Box 2"/>
          <p:cNvSpPr txBox="1">
            <a:spLocks noChangeArrowheads="1"/>
          </p:cNvSpPr>
          <p:nvPr/>
        </p:nvSpPr>
        <p:spPr bwMode="auto">
          <a:xfrm>
            <a:off x="533400" y="258763"/>
            <a:ext cx="830580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Message Level Measurement</a:t>
            </a:r>
          </a:p>
          <a:p>
            <a:pPr algn="ctr"/>
            <a:endParaRPr lang="en-US" altLang="ja-JP" sz="2400" u="sng">
              <a:ea typeface="MS PGothic" pitchFamily="34" charset="-128"/>
              <a:cs typeface="Times New Roman" pitchFamily="18" charset="0"/>
            </a:endParaRPr>
          </a:p>
          <a:p>
            <a:r>
              <a:rPr lang="en-US" altLang="ja-JP" sz="2000">
                <a:ea typeface="MS PGothic" pitchFamily="34" charset="-128"/>
                <a:cs typeface="Times New Roman" pitchFamily="18" charset="0"/>
              </a:rPr>
              <a:t>We run a 2-cloud distributed experiment.</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Nimbus clouds on Foxtrot and Hotel</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 NaradaBrokering (NB) broker runs on Foxtrot</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simulated participants for single and multiple video conference session(s) on Hotel </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NB clients to generate video traffic patterns instead of using Anabas Impromptu multipoint conferencing platform for large scale and practical experimentation. </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Single video conference session has up to 2,400 participants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Up to 150 video conference sessions with 20 participants each</a:t>
            </a: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Anabas, Inc. &amp; Indiana University</a:t>
            </a:r>
          </a:p>
        </p:txBody>
      </p:sp>
      <p:sp>
        <p:nvSpPr>
          <p:cNvPr id="86018" name="Text Box 2"/>
          <p:cNvSpPr txBox="1">
            <a:spLocks noChangeArrowheads="1"/>
          </p:cNvSpPr>
          <p:nvPr/>
        </p:nvSpPr>
        <p:spPr bwMode="auto">
          <a:xfrm>
            <a:off x="533400" y="3810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Messages Level Measurement</a:t>
            </a:r>
          </a:p>
          <a:p>
            <a:pPr algn="ctr"/>
            <a:r>
              <a:rPr lang="en-US" altLang="ja-JP" sz="2800">
                <a:ea typeface="MS PGothic" pitchFamily="34" charset="-128"/>
                <a:cs typeface="Times New Roman" pitchFamily="18" charset="0"/>
              </a:rPr>
              <a:t>– Round-trip Latency</a:t>
            </a:r>
          </a:p>
        </p:txBody>
      </p:sp>
      <p:sp>
        <p:nvSpPr>
          <p:cNvPr id="86019"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6020" name="Rectangle 4"/>
          <p:cNvSpPr>
            <a:spLocks noChangeArrowheads="1"/>
          </p:cNvSpPr>
          <p:nvPr/>
        </p:nvSpPr>
        <p:spPr bwMode="auto">
          <a:xfrm>
            <a:off x="3095625" y="2481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6021" name="Picture 5" descr="ScreenHunter_03 Mar. 21 1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4975"/>
            <a:ext cx="6248400" cy="401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87042" name="Text Box 2"/>
          <p:cNvSpPr txBox="1">
            <a:spLocks noChangeArrowheads="1"/>
          </p:cNvSpPr>
          <p:nvPr/>
        </p:nvSpPr>
        <p:spPr bwMode="auto">
          <a:xfrm>
            <a:off x="533400" y="258763"/>
            <a:ext cx="83058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Message Level Measurement</a:t>
            </a:r>
          </a:p>
          <a:p>
            <a:pPr algn="ctr"/>
            <a:endParaRPr lang="en-US" altLang="ja-JP" sz="2400" u="sng">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The average inter-cloud round-trip latency incurred between Hotel and Foxtrot in a single video conference session with up to 2,400 participants is about 50 ms.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Average round-trip latency jumps when there are more than 2,400 participants in a single session.</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Message backlog is observed at the broker when there are more than 2,400 participants in a single session.</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Average round-trip latency can be maintained at about 50 ms with 150 simultaneous sessions, each with 20 participants.  An aggregate total of 3,000 participants.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Multiple smaller sessions allow NB broker to balance its work better. </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Limits shown are due to use of single broker and not of the system. </a:t>
            </a: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89090" name="Text Box 2"/>
          <p:cNvSpPr txBox="1">
            <a:spLocks noChangeArrowheads="1"/>
          </p:cNvSpPr>
          <p:nvPr/>
        </p:nvSpPr>
        <p:spPr bwMode="auto">
          <a:xfrm>
            <a:off x="533400" y="258763"/>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Collaborative Sensor-Centric Application Level Measurement</a:t>
            </a:r>
          </a:p>
          <a:p>
            <a:pPr algn="ctr"/>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We report initial observations of an application using the Anabas collaborative sensor-centric grid framework.</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Use virtual GPS sensors to stream information to a sensor-centric grid at a rate of 1 message per second.</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 sensor-centric application consumes all the GPS sensor streams and computes latency and jitter.</a:t>
            </a:r>
          </a:p>
          <a:p>
            <a:pPr>
              <a:buFontTx/>
              <a:buChar char="•"/>
            </a:pPr>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We run two types of experiments</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 single VM in a cloud to establish a baseline - India</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In 4 clouds – India, Hotel, Foxtrot, Sierra – each with a single VM </a:t>
            </a: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Anabas, Inc. &amp; Indiana University</a:t>
            </a:r>
          </a:p>
        </p:txBody>
      </p:sp>
      <p:sp>
        <p:nvSpPr>
          <p:cNvPr id="90114" name="Text Box 2"/>
          <p:cNvSpPr txBox="1">
            <a:spLocks noChangeArrowheads="1"/>
          </p:cNvSpPr>
          <p:nvPr/>
        </p:nvSpPr>
        <p:spPr bwMode="auto">
          <a:xfrm>
            <a:off x="533400" y="3810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Collaborative Sensor-Centric</a:t>
            </a:r>
          </a:p>
          <a:p>
            <a:pPr algn="ctr"/>
            <a:r>
              <a:rPr lang="en-US" altLang="ja-JP" sz="2800">
                <a:ea typeface="MS PGothic" pitchFamily="34" charset="-128"/>
                <a:cs typeface="Times New Roman" pitchFamily="18" charset="0"/>
              </a:rPr>
              <a:t>Application Level – Round-trip Latency</a:t>
            </a:r>
          </a:p>
        </p:txBody>
      </p:sp>
      <p:sp>
        <p:nvSpPr>
          <p:cNvPr id="90115"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0116" name="Rectangle 4"/>
          <p:cNvSpPr>
            <a:spLocks noChangeArrowheads="1"/>
          </p:cNvSpPr>
          <p:nvPr/>
        </p:nvSpPr>
        <p:spPr bwMode="auto">
          <a:xfrm>
            <a:off x="308610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38275"/>
            <a:ext cx="6400800" cy="4429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Anabas, Inc. &amp; Indiana University</a:t>
            </a:r>
          </a:p>
        </p:txBody>
      </p:sp>
      <p:sp>
        <p:nvSpPr>
          <p:cNvPr id="91138" name="Text Box 2"/>
          <p:cNvSpPr txBox="1">
            <a:spLocks noChangeArrowheads="1"/>
          </p:cNvSpPr>
          <p:nvPr/>
        </p:nvSpPr>
        <p:spPr bwMode="auto">
          <a:xfrm>
            <a:off x="533400" y="3810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Collaborative Sensor-Centric </a:t>
            </a:r>
          </a:p>
          <a:p>
            <a:pPr algn="ctr"/>
            <a:r>
              <a:rPr lang="en-US" altLang="ja-JP" sz="2800">
                <a:ea typeface="MS PGothic" pitchFamily="34" charset="-128"/>
                <a:cs typeface="Times New Roman" pitchFamily="18" charset="0"/>
              </a:rPr>
              <a:t>Application Level – Jitter</a:t>
            </a:r>
          </a:p>
        </p:txBody>
      </p:sp>
      <p:sp>
        <p:nvSpPr>
          <p:cNvPr id="91139"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1140" name="Rectangle 4"/>
          <p:cNvSpPr>
            <a:spLocks noChangeArrowheads="1"/>
          </p:cNvSpPr>
          <p:nvPr/>
        </p:nvSpPr>
        <p:spPr bwMode="auto">
          <a:xfrm>
            <a:off x="308610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1141" name="Rectangle 5"/>
          <p:cNvSpPr>
            <a:spLocks noChangeArrowheads="1"/>
          </p:cNvSpPr>
          <p:nvPr/>
        </p:nvSpPr>
        <p:spPr bwMode="auto">
          <a:xfrm>
            <a:off x="3086100" y="2381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11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4788"/>
            <a:ext cx="6553200" cy="4621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7846"/>
            <a:ext cx="7772400" cy="1143000"/>
          </a:xfrm>
        </p:spPr>
        <p:txBody>
          <a:bodyPr/>
          <a:lstStyle/>
          <a:p>
            <a:pPr lvl="0"/>
            <a:r>
              <a:rPr lang="en-US" altLang="ja-JP" sz="2400" b="1" kern="1200" dirty="0">
                <a:solidFill>
                  <a:srgbClr val="000000"/>
                </a:solidFill>
                <a:latin typeface="Tahoma" pitchFamily="34" charset="0"/>
                <a:ea typeface="MS PGothic" pitchFamily="34" charset="-128"/>
                <a:cs typeface="Times New Roman" pitchFamily="18" charset="0"/>
              </a:rPr>
              <a:t>Objective</a:t>
            </a:r>
            <a:r>
              <a:rPr lang="en-US" altLang="ja-JP" sz="2800" b="1" kern="1200" dirty="0">
                <a:solidFill>
                  <a:srgbClr val="000000"/>
                </a:solidFill>
                <a:latin typeface="Tahoma" pitchFamily="34" charset="0"/>
                <a:ea typeface="MS PGothic" pitchFamily="34" charset="-128"/>
                <a:cs typeface="Times New Roman" pitchFamily="18" charset="0"/>
              </a:rPr>
              <a:t> </a:t>
            </a:r>
            <a:br>
              <a:rPr lang="en-US" altLang="ja-JP" sz="2800" b="1" kern="1200" dirty="0">
                <a:solidFill>
                  <a:srgbClr val="000000"/>
                </a:solidFill>
                <a:latin typeface="Tahoma" pitchFamily="34" charset="0"/>
                <a:ea typeface="MS PGothic" pitchFamily="34" charset="-128"/>
                <a:cs typeface="Times New Roman" pitchFamily="18" charset="0"/>
              </a:rPr>
            </a:br>
            <a:r>
              <a:rPr lang="en-US" altLang="ja-JP" sz="2800" kern="1200" dirty="0">
                <a:solidFill>
                  <a:srgbClr val="000000"/>
                </a:solidFill>
                <a:latin typeface="Tahoma" pitchFamily="34" charset="0"/>
                <a:ea typeface="MS PGothic" pitchFamily="34" charset="-128"/>
                <a:cs typeface="Times New Roman" pitchFamily="18" charset="0"/>
              </a:rPr>
              <a:t/>
            </a:r>
            <a:br>
              <a:rPr lang="en-US" altLang="ja-JP" sz="2800" kern="1200" dirty="0">
                <a:solidFill>
                  <a:srgbClr val="000000"/>
                </a:solidFill>
                <a:latin typeface="Tahoma" pitchFamily="34" charset="0"/>
                <a:ea typeface="MS PGothic" pitchFamily="34" charset="-128"/>
                <a:cs typeface="Times New Roman" pitchFamily="18" charset="0"/>
              </a:rPr>
            </a:br>
            <a:r>
              <a:rPr lang="en-US" altLang="ja-JP" sz="2000" kern="1200" dirty="0">
                <a:solidFill>
                  <a:srgbClr val="000000"/>
                </a:solidFill>
                <a:latin typeface="Tahoma" pitchFamily="34" charset="0"/>
                <a:ea typeface="MS PGothic" pitchFamily="34" charset="-128"/>
                <a:cs typeface="Times New Roman" pitchFamily="18" charset="0"/>
              </a:rPr>
              <a:t>To exploit modern distributed cloud computing architectures and infrastructures for scalable collaborative sensor-centric applications. </a:t>
            </a:r>
            <a:br>
              <a:rPr lang="en-US" altLang="ja-JP" sz="2000" kern="1200" dirty="0">
                <a:solidFill>
                  <a:srgbClr val="000000"/>
                </a:solidFill>
                <a:latin typeface="Tahoma" pitchFamily="34" charset="0"/>
                <a:ea typeface="MS PGothic" pitchFamily="34" charset="-128"/>
                <a:cs typeface="Times New Roman" pitchFamily="18" charset="0"/>
              </a:rPr>
            </a:br>
            <a:r>
              <a:rPr lang="en-US" altLang="ja-JP" sz="2000" kern="1200" dirty="0">
                <a:solidFill>
                  <a:srgbClr val="000000"/>
                </a:solidFill>
                <a:latin typeface="Tahoma" pitchFamily="34" charset="0"/>
                <a:ea typeface="MS PGothic" pitchFamily="34" charset="-128"/>
                <a:cs typeface="Times New Roman" pitchFamily="18" charset="0"/>
              </a:rPr>
              <a:t/>
            </a:r>
            <a:br>
              <a:rPr lang="en-US" altLang="ja-JP" sz="2000" kern="1200" dirty="0">
                <a:solidFill>
                  <a:srgbClr val="000000"/>
                </a:solidFill>
                <a:latin typeface="Tahoma" pitchFamily="34" charset="0"/>
                <a:ea typeface="MS PGothic" pitchFamily="34" charset="-128"/>
                <a:cs typeface="Times New Roman" pitchFamily="18" charset="0"/>
              </a:rPr>
            </a:br>
            <a:endParaRPr lang="en-US" dirty="0"/>
          </a:p>
        </p:txBody>
      </p:sp>
      <p:sp>
        <p:nvSpPr>
          <p:cNvPr id="5" name="Content Placeholder 4"/>
          <p:cNvSpPr>
            <a:spLocks noGrp="1"/>
          </p:cNvSpPr>
          <p:nvPr>
            <p:ph idx="1"/>
          </p:nvPr>
        </p:nvSpPr>
        <p:spPr/>
        <p:txBody>
          <a:bodyPr/>
          <a:lstStyle/>
          <a:p>
            <a:r>
              <a:rPr lang="en-US" b="1" dirty="0" smtClean="0"/>
              <a:t>Note on Terminology</a:t>
            </a:r>
          </a:p>
          <a:p>
            <a:r>
              <a:rPr lang="en-US" dirty="0" smtClean="0"/>
              <a:t>Grids are distributed – Sensors form a Grid</a:t>
            </a:r>
          </a:p>
          <a:p>
            <a:r>
              <a:rPr lang="en-US" dirty="0" smtClean="0"/>
              <a:t>Clouds are logically a “single entity” and are used to control sensors</a:t>
            </a:r>
          </a:p>
          <a:p>
            <a:r>
              <a:rPr lang="en-US" dirty="0" smtClean="0"/>
              <a:t>Clouds might in fact be made from distributed components but that is hidden from you</a:t>
            </a:r>
            <a:endParaRPr lang="en-US" dirty="0"/>
          </a:p>
        </p:txBody>
      </p:sp>
      <p:sp>
        <p:nvSpPr>
          <p:cNvPr id="4" name="Footer Placeholder 2"/>
          <p:cNvSpPr>
            <a:spLocks noGrp="1"/>
          </p:cNvSpPr>
          <p:nvPr>
            <p:ph type="ftr" sz="quarter" idx="11"/>
          </p:nvPr>
        </p:nvSpPr>
        <p:spPr/>
        <p:txBody>
          <a:bodyPr/>
          <a:lstStyle/>
          <a:p>
            <a:r>
              <a:rPr lang="en-US"/>
              <a:t>Anabas, Inc. &amp; Indiana University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92162" name="Text Box 2"/>
          <p:cNvSpPr txBox="1">
            <a:spLocks noChangeArrowheads="1"/>
          </p:cNvSpPr>
          <p:nvPr/>
        </p:nvSpPr>
        <p:spPr bwMode="auto">
          <a:xfrm>
            <a:off x="533400" y="258763"/>
            <a:ext cx="8077200"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Collaborative Sensor-Centric Application Level Measurement</a:t>
            </a:r>
          </a:p>
          <a:p>
            <a:pPr algn="ctr"/>
            <a:endParaRPr lang="en-US" altLang="ja-JP" sz="2400" u="sng">
              <a:ea typeface="MS PGothic" pitchFamily="34" charset="-128"/>
              <a:cs typeface="Times New Roman" pitchFamily="18" charset="0"/>
            </a:endParaRPr>
          </a:p>
          <a:p>
            <a:r>
              <a:rPr lang="en-US" altLang="ja-JP" sz="2000">
                <a:ea typeface="MS PGothic" pitchFamily="34" charset="-128"/>
                <a:cs typeface="Times New Roman" pitchFamily="18" charset="0"/>
              </a:rPr>
              <a:t>Observations:</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In the case of of a single VM in a cloud, we could stretch to support 100 virtual GPS sensors, with critically low idle CPU at 7% and un-used RAM at 1 GB.  Not good for long running applications or simulations. The average round-trip latency and jitter grow rapidly beyond 60 sensors.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In the case of using four geographically distributed clouds of two different types to run a total of 200 virtual GPS sensors, average round-trip latency and jitter remain quite stable.  Average idle CPU at about 35% level which enables more predictable latency and jitter for real-world operations and suitable for long running simulations or applications.</a:t>
            </a: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93186" name="Text Box 2"/>
          <p:cNvSpPr txBox="1">
            <a:spLocks noChangeArrowheads="1"/>
          </p:cNvSpPr>
          <p:nvPr/>
        </p:nvSpPr>
        <p:spPr bwMode="auto">
          <a:xfrm>
            <a:off x="533400" y="76200"/>
            <a:ext cx="8153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Preliminary Results on FutureGrid</a:t>
            </a:r>
          </a:p>
          <a:p>
            <a:endParaRPr lang="en-US" altLang="ja-JP" sz="1000" u="sng">
              <a:ea typeface="MS PGothic" pitchFamily="34" charset="-128"/>
              <a:cs typeface="Times New Roman" pitchFamily="18" charset="0"/>
            </a:endParaRPr>
          </a:p>
          <a:p>
            <a:r>
              <a:rPr lang="en-US" altLang="ja-JP" sz="2000">
                <a:ea typeface="MS PGothic" pitchFamily="34" charset="-128"/>
                <a:cs typeface="Times New Roman" pitchFamily="18" charset="0"/>
              </a:rPr>
              <a:t>Network Level Measurement</a:t>
            </a:r>
          </a:p>
          <a:p>
            <a:pPr>
              <a:buFontTx/>
              <a:buChar char="•"/>
            </a:pPr>
            <a:r>
              <a:rPr lang="en-US" altLang="ja-JP" sz="2000">
                <a:ea typeface="MS PGothic" pitchFamily="34" charset="-128"/>
                <a:cs typeface="Times New Roman" pitchFamily="18" charset="0"/>
              </a:rPr>
              <a:t> FutureGrid can sustain at least 1 Gbps inter-cloud throughput and is a reliable network with low packet loss rate.</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Message Level Measurement</a:t>
            </a:r>
          </a:p>
          <a:p>
            <a:pPr>
              <a:buFontTx/>
              <a:buChar char="•"/>
            </a:pPr>
            <a:r>
              <a:rPr lang="en-US" altLang="ja-JP" sz="2000">
                <a:ea typeface="MS PGothic" pitchFamily="34" charset="-128"/>
                <a:cs typeface="Times New Roman" pitchFamily="18" charset="0"/>
              </a:rPr>
              <a:t> FutureGrid can sustain a throughput close to its implemented capacity of 1 Gbps between Foxtrot and Hotel.</a:t>
            </a:r>
          </a:p>
          <a:p>
            <a:pPr>
              <a:buFontTx/>
              <a:buChar char="•"/>
            </a:pPr>
            <a:r>
              <a:rPr lang="en-US" altLang="ja-JP" sz="2000">
                <a:ea typeface="MS PGothic" pitchFamily="34" charset="-128"/>
                <a:cs typeface="Times New Roman" pitchFamily="18" charset="0"/>
              </a:rPr>
              <a:t> The multiple video conference sessions shows clouds can support publish and subscribe brokers effectively.</a:t>
            </a:r>
          </a:p>
          <a:p>
            <a:pPr>
              <a:buFontTx/>
              <a:buChar char="•"/>
            </a:pPr>
            <a:r>
              <a:rPr lang="en-US" altLang="ja-JP" sz="2000">
                <a:ea typeface="MS PGothic" pitchFamily="34" charset="-128"/>
                <a:cs typeface="Times New Roman" pitchFamily="18" charset="0"/>
              </a:rPr>
              <a:t> Note the limit around 3,000 participants in the figure was reported as 800 in earlier work, showing any degradation in server performance from using clouds is more than compensated by improved server performance.</a:t>
            </a:r>
          </a:p>
          <a:p>
            <a:pPr>
              <a:buFontTx/>
              <a:buChar char="•"/>
            </a:pPr>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Collaborative Sensor-Centric Application Level Measurement</a:t>
            </a:r>
          </a:p>
          <a:p>
            <a:pPr>
              <a:buFontTx/>
              <a:buChar char="•"/>
            </a:pPr>
            <a:r>
              <a:rPr lang="en-US" altLang="ja-JP" sz="2000">
                <a:ea typeface="MS PGothic" pitchFamily="34" charset="-128"/>
                <a:cs typeface="Times New Roman" pitchFamily="18" charset="0"/>
              </a:rPr>
              <a:t> Distributed clouds has an encouraging potential to support scalable collaborative sensor-centric applications that have stringent throughput, latency, jitter and reliability requirements.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35170" name="Text Box 2"/>
          <p:cNvSpPr txBox="1">
            <a:spLocks noChangeArrowheads="1"/>
          </p:cNvSpPr>
          <p:nvPr/>
        </p:nvSpPr>
        <p:spPr bwMode="auto">
          <a:xfrm>
            <a:off x="533400" y="366713"/>
            <a:ext cx="8077200"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A Brief Overview of Amazon EC2</a:t>
            </a:r>
          </a:p>
          <a:p>
            <a:pPr algn="ctr"/>
            <a:endParaRPr lang="en-US" altLang="ja-JP" sz="28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 web-scale commercial public cloud infrastructure. </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Amazon EC2 interface is the de-facto compatibility standard</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Global distributed clouds in California, Oregon, Virginia, Ireland, Brazil, Japan and Singapore.</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Supports Xen virtualization.</a:t>
            </a: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Anabas, Inc. &amp; Indiana University</a:t>
            </a:r>
          </a:p>
        </p:txBody>
      </p:sp>
      <p:sp>
        <p:nvSpPr>
          <p:cNvPr id="136195" name="Rectangle 3"/>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52588"/>
            <a:ext cx="7010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36196" name="Rectangle 4"/>
          <p:cNvSpPr>
            <a:spLocks noChangeArrowheads="1"/>
          </p:cNvSpPr>
          <p:nvPr/>
        </p:nvSpPr>
        <p:spPr bwMode="auto">
          <a:xfrm>
            <a:off x="452438" y="609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Measurement of Round-trip Latency, Data Loss Rate, Jitter</a:t>
            </a:r>
          </a:p>
        </p:txBody>
      </p:sp>
      <p:sp>
        <p:nvSpPr>
          <p:cNvPr id="136197" name="Text Box 5"/>
          <p:cNvSpPr txBox="1">
            <a:spLocks noChangeArrowheads="1"/>
          </p:cNvSpPr>
          <p:nvPr/>
        </p:nvSpPr>
        <p:spPr bwMode="auto">
          <a:xfrm>
            <a:off x="1852613" y="4724400"/>
            <a:ext cx="5691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Five Amazon EC2 clouds selected: California, Tokyo, Singapore, Sao Paulo, Dublin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a:t>Anabas, Inc. &amp; Indiana University</a:t>
            </a:r>
          </a:p>
        </p:txBody>
      </p:sp>
      <p:sp>
        <p:nvSpPr>
          <p:cNvPr id="137218" name="Rectangle 2"/>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010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37220" name="Rectangle 4"/>
          <p:cNvSpPr>
            <a:spLocks noChangeArrowheads="1"/>
          </p:cNvSpPr>
          <p:nvPr/>
        </p:nvSpPr>
        <p:spPr bwMode="auto">
          <a:xfrm>
            <a:off x="452438" y="609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Measurement of Round-trip Latency, Data Loss Rate, Jitter</a:t>
            </a:r>
          </a:p>
        </p:txBody>
      </p:sp>
      <p:sp>
        <p:nvSpPr>
          <p:cNvPr id="137221" name="Text Box 5"/>
          <p:cNvSpPr txBox="1">
            <a:spLocks noChangeArrowheads="1"/>
          </p:cNvSpPr>
          <p:nvPr/>
        </p:nvSpPr>
        <p:spPr bwMode="auto">
          <a:xfrm>
            <a:off x="1852613" y="3992563"/>
            <a:ext cx="5691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Five Amazon EC2 clouds selected: California, Tokyo, Singapore, Sao Paulo, Dublin</a:t>
            </a:r>
          </a:p>
        </p:txBody>
      </p:sp>
      <p:sp>
        <p:nvSpPr>
          <p:cNvPr id="137223" name="Rectangle 7"/>
          <p:cNvSpPr>
            <a:spLocks noChangeArrowheads="1"/>
          </p:cNvSpPr>
          <p:nvPr/>
        </p:nvSpPr>
        <p:spPr bwMode="auto">
          <a:xfrm>
            <a:off x="18430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7315200" cy="1493838"/>
          </a:xfrm>
          <a:prstGeom prst="rect">
            <a:avLst/>
          </a:prstGeom>
          <a:noFill/>
          <a:extLst>
            <a:ext uri="{909E8E84-426E-40DD-AFC4-6F175D3DCCD1}">
              <a14:hiddenFill xmlns:a14="http://schemas.microsoft.com/office/drawing/2010/main">
                <a:solidFill>
                  <a:srgbClr val="FFFFFF"/>
                </a:solidFill>
              </a14:hiddenFill>
            </a:ext>
          </a:extLst>
        </p:spPr>
      </p:pic>
      <p:sp>
        <p:nvSpPr>
          <p:cNvPr id="137224" name="Text Box 8"/>
          <p:cNvSpPr txBox="1">
            <a:spLocks noChangeArrowheads="1"/>
          </p:cNvSpPr>
          <p:nvPr/>
        </p:nvSpPr>
        <p:spPr bwMode="auto">
          <a:xfrm>
            <a:off x="3124200" y="5943600"/>
            <a:ext cx="323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Web-scale inter-cloud network characteristics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Anabas, Inc. &amp; Indiana University</a:t>
            </a:r>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4" name="Rectangle 1028"/>
          <p:cNvSpPr>
            <a:spLocks noChangeArrowheads="1"/>
          </p:cNvSpPr>
          <p:nvPr/>
        </p:nvSpPr>
        <p:spPr bwMode="auto">
          <a:xfrm>
            <a:off x="452438" y="609600"/>
            <a:ext cx="828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Measured Web-scale and National-scale Inter-Cloud Latency</a:t>
            </a:r>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705600" cy="3849688"/>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2316163" y="5257800"/>
            <a:ext cx="4389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Inter-cloud latency is proportional to distance between clouds.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a:t>Anabas, Inc. &amp; Indiana University</a:t>
            </a:r>
          </a:p>
        </p:txBody>
      </p:sp>
      <p:sp>
        <p:nvSpPr>
          <p:cNvPr id="139266" name="Rectangle 2"/>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9267" name="Rectangle 3"/>
          <p:cNvSpPr>
            <a:spLocks noChangeArrowheads="1"/>
          </p:cNvSpPr>
          <p:nvPr/>
        </p:nvSpPr>
        <p:spPr bwMode="auto">
          <a:xfrm>
            <a:off x="914400" y="609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Recap of Earlier Measured EC2 Inter-Cloud Throughput </a:t>
            </a:r>
          </a:p>
        </p:txBody>
      </p:sp>
      <p:sp>
        <p:nvSpPr>
          <p:cNvPr id="139268" name="Rectangle 4"/>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9272" name="Rectangle 8"/>
          <p:cNvSpPr>
            <a:spLocks noChangeArrowheads="1"/>
          </p:cNvSpPr>
          <p:nvPr/>
        </p:nvSpPr>
        <p:spPr bwMode="auto">
          <a:xfrm>
            <a:off x="1833563"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9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476875" cy="1914525"/>
          </a:xfrm>
          <a:prstGeom prst="rect">
            <a:avLst/>
          </a:prstGeom>
          <a:noFill/>
          <a:extLst>
            <a:ext uri="{909E8E84-426E-40DD-AFC4-6F175D3DCCD1}">
              <a14:hiddenFill xmlns:a14="http://schemas.microsoft.com/office/drawing/2010/main">
                <a:solidFill>
                  <a:srgbClr val="FFFFFF"/>
                </a:solidFill>
              </a14:hiddenFill>
            </a:ext>
          </a:extLst>
        </p:spPr>
      </p:pic>
      <p:sp>
        <p:nvSpPr>
          <p:cNvPr id="139274" name="Rectangle 10"/>
          <p:cNvSpPr>
            <a:spLocks noChangeArrowheads="1"/>
          </p:cNvSpPr>
          <p:nvPr/>
        </p:nvSpPr>
        <p:spPr bwMode="auto">
          <a:xfrm>
            <a:off x="2214563"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9"/>
          <p:cNvGraphicFramePr>
            <a:graphicFrameLocks noChangeAspect="1"/>
          </p:cNvGraphicFramePr>
          <p:nvPr/>
        </p:nvGraphicFramePr>
        <p:xfrm>
          <a:off x="1752600" y="3041650"/>
          <a:ext cx="5461000" cy="2917825"/>
        </p:xfrm>
        <a:graphic>
          <a:graphicData uri="http://schemas.openxmlformats.org/drawingml/2006/chart">
            <c:chart xmlns:c="http://schemas.openxmlformats.org/drawingml/2006/chart" xmlns:r="http://schemas.openxmlformats.org/officeDocument/2006/relationships" r:id="rId3"/>
          </a:graphicData>
        </a:graphic>
      </p:graphicFrame>
      <p:sp>
        <p:nvSpPr>
          <p:cNvPr id="139275" name="Text Box 11"/>
          <p:cNvSpPr txBox="1">
            <a:spLocks noChangeArrowheads="1"/>
          </p:cNvSpPr>
          <p:nvPr/>
        </p:nvSpPr>
        <p:spPr bwMode="auto">
          <a:xfrm>
            <a:off x="3413125" y="5924550"/>
            <a:ext cx="241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Data based on one instance-pair.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a:t>Anabas, Inc. &amp; Indiana University</a:t>
            </a:r>
          </a:p>
        </p:txBody>
      </p:sp>
      <p:sp>
        <p:nvSpPr>
          <p:cNvPr id="141314" name="Rectangle 2"/>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1315" name="Rectangle 3"/>
          <p:cNvSpPr>
            <a:spLocks noChangeArrowheads="1"/>
          </p:cNvSpPr>
          <p:nvPr/>
        </p:nvSpPr>
        <p:spPr bwMode="auto">
          <a:xfrm>
            <a:off x="838200" y="609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Recap of Earlier Measured EC2 Inter-Cloud Throughput </a:t>
            </a:r>
          </a:p>
        </p:txBody>
      </p:sp>
      <p:sp>
        <p:nvSpPr>
          <p:cNvPr id="141316" name="Rectangle 4"/>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1317" name="Rectangle 5"/>
          <p:cNvSpPr>
            <a:spLocks noChangeArrowheads="1"/>
          </p:cNvSpPr>
          <p:nvPr/>
        </p:nvSpPr>
        <p:spPr bwMode="auto">
          <a:xfrm>
            <a:off x="1833563" y="247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1319" name="Rectangle 7"/>
          <p:cNvSpPr>
            <a:spLocks noChangeArrowheads="1"/>
          </p:cNvSpPr>
          <p:nvPr/>
        </p:nvSpPr>
        <p:spPr bwMode="auto">
          <a:xfrm>
            <a:off x="2214563"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1322" name="Rectangle 10"/>
          <p:cNvSpPr>
            <a:spLocks noChangeArrowheads="1"/>
          </p:cNvSpPr>
          <p:nvPr/>
        </p:nvSpPr>
        <p:spPr bwMode="auto">
          <a:xfrm>
            <a:off x="2281238"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9"/>
          <p:cNvGraphicFramePr>
            <a:graphicFrameLocks noChangeAspect="1"/>
          </p:cNvGraphicFramePr>
          <p:nvPr/>
        </p:nvGraphicFramePr>
        <p:xfrm>
          <a:off x="1498600" y="1117600"/>
          <a:ext cx="5994400"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141324" name="Rectangle 12"/>
          <p:cNvSpPr>
            <a:spLocks noChangeArrowheads="1"/>
          </p:cNvSpPr>
          <p:nvPr/>
        </p:nvSpPr>
        <p:spPr bwMode="auto">
          <a:xfrm>
            <a:off x="2319338" y="107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1326" name="Text Box 14"/>
          <p:cNvSpPr txBox="1">
            <a:spLocks noChangeArrowheads="1"/>
          </p:cNvSpPr>
          <p:nvPr/>
        </p:nvSpPr>
        <p:spPr bwMode="auto">
          <a:xfrm>
            <a:off x="1371600" y="5334000"/>
            <a:ext cx="6943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cs typeface="Times New Roman" pitchFamily="18" charset="0"/>
              </a:rPr>
              <a:t>Bi-directional throughput between any 2 FutureGrid clouds ranges from 900 to 1,400 mbps.</a:t>
            </a:r>
          </a:p>
          <a:p>
            <a:r>
              <a:rPr lang="en-US">
                <a:latin typeface="Times New Roman" pitchFamily="18" charset="0"/>
                <a:cs typeface="Times New Roman" pitchFamily="18" charset="0"/>
              </a:rPr>
              <a:t>Amazon’s US-East and EU-West inter-cloud sustains a throughput of 126 mbps at 128 Iperf connection in one</a:t>
            </a:r>
          </a:p>
          <a:p>
            <a:r>
              <a:rPr lang="en-US">
                <a:latin typeface="Times New Roman" pitchFamily="18" charset="0"/>
                <a:cs typeface="Times New Roman" pitchFamily="18" charset="0"/>
              </a:rPr>
              <a:t>instance pair, and about 500 mbps for 4 instance-pairs.  It is noted that the maximum sustainable throughput </a:t>
            </a:r>
          </a:p>
          <a:p>
            <a:r>
              <a:rPr lang="en-US">
                <a:latin typeface="Times New Roman" pitchFamily="18" charset="0"/>
                <a:cs typeface="Times New Roman" pitchFamily="18" charset="0"/>
              </a:rPr>
              <a:t>had not been reached in our EC2 experiments.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2"/>
          <p:cNvSpPr>
            <a:spLocks noGrp="1"/>
          </p:cNvSpPr>
          <p:nvPr>
            <p:ph type="ftr" sz="quarter" idx="11"/>
          </p:nvPr>
        </p:nvSpPr>
        <p:spPr/>
        <p:txBody>
          <a:bodyPr/>
          <a:lstStyle/>
          <a:p>
            <a:r>
              <a:rPr lang="en-US"/>
              <a:t>Anabas, Inc. &amp; Indiana University</a:t>
            </a:r>
          </a:p>
        </p:txBody>
      </p:sp>
      <p:pic>
        <p:nvPicPr>
          <p:cNvPr id="103426" name="Picture 1026" descr="F:\Documents and Settings\Alex\My Documents\Tmp\New Folder\clou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309813"/>
            <a:ext cx="1295400" cy="976312"/>
          </a:xfrm>
          <a:prstGeom prst="rect">
            <a:avLst/>
          </a:prstGeom>
          <a:noFill/>
          <a:extLst>
            <a:ext uri="{909E8E84-426E-40DD-AFC4-6F175D3DCCD1}">
              <a14:hiddenFill xmlns:a14="http://schemas.microsoft.com/office/drawing/2010/main">
                <a:solidFill>
                  <a:srgbClr val="FFFFFF"/>
                </a:solidFill>
              </a14:hiddenFill>
            </a:ext>
          </a:extLst>
        </p:spPr>
      </p:pic>
      <p:pic>
        <p:nvPicPr>
          <p:cNvPr id="103427" name="Picture 1027" descr="F:\Documents and Settings\Alex\My Documents\Tmp\New Folder\clou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616075"/>
            <a:ext cx="2286000" cy="1722438"/>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1028" descr="F:\Documents and Settings\Alex\My Documents\Tmp\New Folder\clou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1363"/>
            <a:ext cx="3733800" cy="2814637"/>
          </a:xfrm>
          <a:prstGeom prst="rect">
            <a:avLst/>
          </a:prstGeom>
          <a:noFill/>
          <a:extLst>
            <a:ext uri="{909E8E84-426E-40DD-AFC4-6F175D3DCCD1}">
              <a14:hiddenFill xmlns:a14="http://schemas.microsoft.com/office/drawing/2010/main">
                <a:solidFill>
                  <a:srgbClr val="FFFFFF"/>
                </a:solidFill>
              </a14:hiddenFill>
            </a:ext>
          </a:extLst>
        </p:spPr>
      </p:pic>
      <p:sp>
        <p:nvSpPr>
          <p:cNvPr id="103429" name="Rectangle 1029"/>
          <p:cNvSpPr>
            <a:spLocks noChangeArrowheads="1"/>
          </p:cNvSpPr>
          <p:nvPr/>
        </p:nvSpPr>
        <p:spPr bwMode="auto">
          <a:xfrm>
            <a:off x="838200" y="1757363"/>
            <a:ext cx="4114800" cy="2667000"/>
          </a:xfrm>
          <a:prstGeom prst="rect">
            <a:avLst/>
          </a:prstGeom>
          <a:noFill/>
          <a:ln w="57150">
            <a:solidFill>
              <a:srgbClr val="00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0" name="Text Box 1030"/>
          <p:cNvSpPr txBox="1">
            <a:spLocks noChangeArrowheads="1"/>
          </p:cNvSpPr>
          <p:nvPr/>
        </p:nvSpPr>
        <p:spPr bwMode="auto">
          <a:xfrm>
            <a:off x="1524000" y="411163"/>
            <a:ext cx="632460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Preliminary Hybrid Clouds Experiment</a:t>
            </a:r>
          </a:p>
          <a:p>
            <a:pPr algn="ctr">
              <a:spcBef>
                <a:spcPct val="50000"/>
              </a:spcBef>
            </a:pPr>
            <a:r>
              <a:rPr lang="en-US" sz="2000"/>
              <a:t>Scalability &amp; Interoperability</a:t>
            </a:r>
          </a:p>
        </p:txBody>
      </p:sp>
      <p:sp>
        <p:nvSpPr>
          <p:cNvPr id="103431" name="Oval 1031"/>
          <p:cNvSpPr>
            <a:spLocks noChangeArrowheads="1"/>
          </p:cNvSpPr>
          <p:nvPr/>
        </p:nvSpPr>
        <p:spPr bwMode="auto">
          <a:xfrm>
            <a:off x="2286000" y="4195763"/>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2" name="Oval 1032"/>
          <p:cNvSpPr>
            <a:spLocks noChangeArrowheads="1"/>
          </p:cNvSpPr>
          <p:nvPr/>
        </p:nvSpPr>
        <p:spPr bwMode="auto">
          <a:xfrm>
            <a:off x="3124200" y="3814763"/>
            <a:ext cx="9779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Oval 1033"/>
          <p:cNvSpPr>
            <a:spLocks noChangeArrowheads="1"/>
          </p:cNvSpPr>
          <p:nvPr/>
        </p:nvSpPr>
        <p:spPr bwMode="auto">
          <a:xfrm>
            <a:off x="2133600" y="4881563"/>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 name="Oval 1034"/>
          <p:cNvSpPr>
            <a:spLocks noChangeArrowheads="1"/>
          </p:cNvSpPr>
          <p:nvPr/>
        </p:nvSpPr>
        <p:spPr bwMode="auto">
          <a:xfrm>
            <a:off x="3962400" y="4500563"/>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5" name="Oval 1035"/>
          <p:cNvSpPr>
            <a:spLocks noChangeArrowheads="1"/>
          </p:cNvSpPr>
          <p:nvPr/>
        </p:nvSpPr>
        <p:spPr bwMode="auto">
          <a:xfrm>
            <a:off x="3200400" y="5110163"/>
            <a:ext cx="8382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6" name="Line 1036"/>
          <p:cNvSpPr>
            <a:spLocks noChangeShapeType="1"/>
          </p:cNvSpPr>
          <p:nvPr/>
        </p:nvSpPr>
        <p:spPr bwMode="auto">
          <a:xfrm flipH="1">
            <a:off x="2590800" y="47291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7" name="Line 1037"/>
          <p:cNvSpPr>
            <a:spLocks noChangeShapeType="1"/>
          </p:cNvSpPr>
          <p:nvPr/>
        </p:nvSpPr>
        <p:spPr bwMode="auto">
          <a:xfrm flipV="1">
            <a:off x="3124200" y="4271963"/>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8" name="Line 1038"/>
          <p:cNvSpPr>
            <a:spLocks noChangeShapeType="1"/>
          </p:cNvSpPr>
          <p:nvPr/>
        </p:nvSpPr>
        <p:spPr bwMode="auto">
          <a:xfrm>
            <a:off x="2971800" y="5262563"/>
            <a:ext cx="228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9" name="Line 1039"/>
          <p:cNvSpPr>
            <a:spLocks noChangeShapeType="1"/>
          </p:cNvSpPr>
          <p:nvPr/>
        </p:nvSpPr>
        <p:spPr bwMode="auto">
          <a:xfrm flipV="1">
            <a:off x="3962400" y="5033963"/>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0" name="Line 1040"/>
          <p:cNvSpPr>
            <a:spLocks noChangeShapeType="1"/>
          </p:cNvSpPr>
          <p:nvPr/>
        </p:nvSpPr>
        <p:spPr bwMode="auto">
          <a:xfrm flipH="1" flipV="1">
            <a:off x="4038600" y="4195763"/>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1" name="Line 1041"/>
          <p:cNvSpPr>
            <a:spLocks noChangeShapeType="1"/>
          </p:cNvSpPr>
          <p:nvPr/>
        </p:nvSpPr>
        <p:spPr bwMode="auto">
          <a:xfrm flipV="1">
            <a:off x="2971800" y="4881563"/>
            <a:ext cx="1066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2" name="Line 1042"/>
          <p:cNvSpPr>
            <a:spLocks noChangeShapeType="1"/>
          </p:cNvSpPr>
          <p:nvPr/>
        </p:nvSpPr>
        <p:spPr bwMode="auto">
          <a:xfrm flipV="1">
            <a:off x="2819400" y="4348163"/>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3" name="Line 1043"/>
          <p:cNvSpPr>
            <a:spLocks noChangeShapeType="1"/>
          </p:cNvSpPr>
          <p:nvPr/>
        </p:nvSpPr>
        <p:spPr bwMode="auto">
          <a:xfrm flipH="1">
            <a:off x="3581400" y="4348163"/>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4" name="Line 1044"/>
          <p:cNvSpPr>
            <a:spLocks noChangeShapeType="1"/>
          </p:cNvSpPr>
          <p:nvPr/>
        </p:nvSpPr>
        <p:spPr bwMode="auto">
          <a:xfrm>
            <a:off x="2971800" y="4652963"/>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5" name="Line 1045"/>
          <p:cNvSpPr>
            <a:spLocks noChangeShapeType="1"/>
          </p:cNvSpPr>
          <p:nvPr/>
        </p:nvSpPr>
        <p:spPr bwMode="auto">
          <a:xfrm>
            <a:off x="3124200" y="4576763"/>
            <a:ext cx="838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6" name="Oval 1046"/>
          <p:cNvSpPr>
            <a:spLocks noChangeArrowheads="1"/>
          </p:cNvSpPr>
          <p:nvPr/>
        </p:nvSpPr>
        <p:spPr bwMode="auto">
          <a:xfrm>
            <a:off x="3606800" y="2443163"/>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7" name="Oval 1047"/>
          <p:cNvSpPr>
            <a:spLocks noChangeArrowheads="1"/>
          </p:cNvSpPr>
          <p:nvPr/>
        </p:nvSpPr>
        <p:spPr bwMode="auto">
          <a:xfrm>
            <a:off x="4343400" y="2138363"/>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8" name="Oval 1048"/>
          <p:cNvSpPr>
            <a:spLocks noChangeArrowheads="1"/>
          </p:cNvSpPr>
          <p:nvPr/>
        </p:nvSpPr>
        <p:spPr bwMode="auto">
          <a:xfrm>
            <a:off x="4495800" y="2747963"/>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9" name="Line 1049"/>
          <p:cNvSpPr>
            <a:spLocks noChangeShapeType="1"/>
          </p:cNvSpPr>
          <p:nvPr/>
        </p:nvSpPr>
        <p:spPr bwMode="auto">
          <a:xfrm flipV="1">
            <a:off x="3962400" y="2379663"/>
            <a:ext cx="381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0" name="Line 1050"/>
          <p:cNvSpPr>
            <a:spLocks noChangeShapeType="1"/>
          </p:cNvSpPr>
          <p:nvPr/>
        </p:nvSpPr>
        <p:spPr bwMode="auto">
          <a:xfrm>
            <a:off x="3987800" y="2671763"/>
            <a:ext cx="533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1" name="Oval 1051"/>
          <p:cNvSpPr>
            <a:spLocks noChangeArrowheads="1"/>
          </p:cNvSpPr>
          <p:nvPr/>
        </p:nvSpPr>
        <p:spPr bwMode="auto">
          <a:xfrm>
            <a:off x="4876800" y="2366963"/>
            <a:ext cx="4572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2" name="Line 1052"/>
          <p:cNvSpPr>
            <a:spLocks noChangeShapeType="1"/>
          </p:cNvSpPr>
          <p:nvPr/>
        </p:nvSpPr>
        <p:spPr bwMode="auto">
          <a:xfrm>
            <a:off x="4572000" y="2443163"/>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3" name="Line 1053"/>
          <p:cNvSpPr>
            <a:spLocks noChangeShapeType="1"/>
          </p:cNvSpPr>
          <p:nvPr/>
        </p:nvSpPr>
        <p:spPr bwMode="auto">
          <a:xfrm>
            <a:off x="4038600" y="2595563"/>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4" name="Line 1054"/>
          <p:cNvSpPr>
            <a:spLocks noChangeShapeType="1"/>
          </p:cNvSpPr>
          <p:nvPr/>
        </p:nvSpPr>
        <p:spPr bwMode="auto">
          <a:xfrm flipV="1">
            <a:off x="4953000" y="2671763"/>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5" name="Line 1055"/>
          <p:cNvSpPr>
            <a:spLocks noChangeShapeType="1"/>
          </p:cNvSpPr>
          <p:nvPr/>
        </p:nvSpPr>
        <p:spPr bwMode="auto">
          <a:xfrm>
            <a:off x="4800600" y="2366963"/>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6" name="Text Box 1056"/>
          <p:cNvSpPr txBox="1">
            <a:spLocks noChangeArrowheads="1"/>
          </p:cNvSpPr>
          <p:nvPr/>
        </p:nvSpPr>
        <p:spPr bwMode="auto">
          <a:xfrm>
            <a:off x="3835400" y="1909763"/>
            <a:ext cx="1325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FutureGrid Cloud</a:t>
            </a:r>
          </a:p>
        </p:txBody>
      </p:sp>
      <p:sp>
        <p:nvSpPr>
          <p:cNvPr id="103457" name="Text Box 1057"/>
          <p:cNvSpPr txBox="1">
            <a:spLocks noChangeArrowheads="1"/>
          </p:cNvSpPr>
          <p:nvPr/>
        </p:nvSpPr>
        <p:spPr bwMode="auto">
          <a:xfrm>
            <a:off x="1066800" y="2697163"/>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Private Cloud</a:t>
            </a:r>
          </a:p>
        </p:txBody>
      </p:sp>
      <p:sp>
        <p:nvSpPr>
          <p:cNvPr id="103458" name="Text Box 1058"/>
          <p:cNvSpPr txBox="1">
            <a:spLocks noChangeArrowheads="1"/>
          </p:cNvSpPr>
          <p:nvPr/>
        </p:nvSpPr>
        <p:spPr bwMode="auto">
          <a:xfrm>
            <a:off x="2286000" y="5445125"/>
            <a:ext cx="1004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Public Cloud</a:t>
            </a:r>
          </a:p>
        </p:txBody>
      </p:sp>
      <p:sp>
        <p:nvSpPr>
          <p:cNvPr id="103459" name="Line 1059"/>
          <p:cNvSpPr>
            <a:spLocks noChangeShapeType="1"/>
          </p:cNvSpPr>
          <p:nvPr/>
        </p:nvSpPr>
        <p:spPr bwMode="auto">
          <a:xfrm flipV="1">
            <a:off x="2133600" y="2595563"/>
            <a:ext cx="1371600" cy="152400"/>
          </a:xfrm>
          <a:prstGeom prst="line">
            <a:avLst/>
          </a:prstGeom>
          <a:noFill/>
          <a:ln w="3810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0" name="Line 1060"/>
          <p:cNvSpPr>
            <a:spLocks noChangeShapeType="1"/>
          </p:cNvSpPr>
          <p:nvPr/>
        </p:nvSpPr>
        <p:spPr bwMode="auto">
          <a:xfrm>
            <a:off x="1981200" y="3128963"/>
            <a:ext cx="304800" cy="762000"/>
          </a:xfrm>
          <a:prstGeom prst="line">
            <a:avLst/>
          </a:prstGeom>
          <a:noFill/>
          <a:ln w="3810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1" name="Line 1061"/>
          <p:cNvSpPr>
            <a:spLocks noChangeShapeType="1"/>
          </p:cNvSpPr>
          <p:nvPr/>
        </p:nvSpPr>
        <p:spPr bwMode="auto">
          <a:xfrm flipV="1">
            <a:off x="3517900" y="3167063"/>
            <a:ext cx="381000" cy="381000"/>
          </a:xfrm>
          <a:prstGeom prst="line">
            <a:avLst/>
          </a:prstGeom>
          <a:noFill/>
          <a:ln w="3810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3" name="Text Box 1063"/>
          <p:cNvSpPr txBox="1">
            <a:spLocks noChangeArrowheads="1"/>
          </p:cNvSpPr>
          <p:nvPr/>
        </p:nvSpPr>
        <p:spPr bwMode="auto">
          <a:xfrm>
            <a:off x="3098800" y="3933825"/>
            <a:ext cx="1028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Amazon EC2</a:t>
            </a:r>
          </a:p>
        </p:txBody>
      </p:sp>
      <p:sp>
        <p:nvSpPr>
          <p:cNvPr id="103465" name="Text Box 1065"/>
          <p:cNvSpPr txBox="1">
            <a:spLocks noChangeArrowheads="1"/>
          </p:cNvSpPr>
          <p:nvPr/>
        </p:nvSpPr>
        <p:spPr bwMode="auto">
          <a:xfrm>
            <a:off x="7467600" y="20050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p>
        </p:txBody>
      </p:sp>
      <p:sp>
        <p:nvSpPr>
          <p:cNvPr id="103470" name="Rectangle 1070"/>
          <p:cNvSpPr>
            <a:spLocks noChangeArrowheads="1"/>
          </p:cNvSpPr>
          <p:nvPr/>
        </p:nvSpPr>
        <p:spPr bwMode="auto">
          <a:xfrm>
            <a:off x="6096000" y="1676400"/>
            <a:ext cx="24384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6" name="Text Box 1076"/>
          <p:cNvSpPr txBox="1">
            <a:spLocks noChangeArrowheads="1"/>
          </p:cNvSpPr>
          <p:nvPr/>
        </p:nvSpPr>
        <p:spPr bwMode="auto">
          <a:xfrm>
            <a:off x="6232525" y="1835150"/>
            <a:ext cx="23082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u="sng"/>
              <a:t>Private Clouds</a:t>
            </a:r>
          </a:p>
          <a:p>
            <a:endParaRPr lang="en-US" sz="1400"/>
          </a:p>
          <a:p>
            <a:pPr>
              <a:buFontTx/>
              <a:buChar char="•"/>
            </a:pPr>
            <a:r>
              <a:rPr lang="en-US" sz="1400"/>
              <a:t> OpenStack(PU)</a:t>
            </a:r>
          </a:p>
          <a:p>
            <a:pPr>
              <a:buFontTx/>
              <a:buChar char="•"/>
            </a:pPr>
            <a:r>
              <a:rPr lang="en-US" sz="1400"/>
              <a:t> 3 private clouds</a:t>
            </a:r>
          </a:p>
          <a:p>
            <a:pPr>
              <a:buFontTx/>
              <a:buChar char="•"/>
            </a:pPr>
            <a:endParaRPr lang="en-US" sz="1400"/>
          </a:p>
          <a:p>
            <a:r>
              <a:rPr lang="en-US" sz="1400" u="sng"/>
              <a:t>FutureGrid Cloud</a:t>
            </a:r>
          </a:p>
          <a:p>
            <a:endParaRPr lang="en-US" sz="1400"/>
          </a:p>
          <a:p>
            <a:pPr>
              <a:buFontTx/>
              <a:buChar char="•"/>
            </a:pPr>
            <a:r>
              <a:rPr lang="en-US" sz="1400"/>
              <a:t> Alamo OpenStack (UT) </a:t>
            </a:r>
          </a:p>
          <a:p>
            <a:pPr>
              <a:buFontTx/>
              <a:buChar char="•"/>
            </a:pPr>
            <a:r>
              <a:rPr lang="en-US" sz="1400"/>
              <a:t> 88 VMs </a:t>
            </a:r>
          </a:p>
          <a:p>
            <a:endParaRPr lang="en-US" sz="1400"/>
          </a:p>
          <a:p>
            <a:pPr>
              <a:buFontTx/>
              <a:buChar char="•"/>
            </a:pPr>
            <a:r>
              <a:rPr lang="en-US" sz="1400"/>
              <a:t> Sierra Nimbus (UCSD)</a:t>
            </a:r>
          </a:p>
          <a:p>
            <a:pPr>
              <a:buFontTx/>
              <a:buChar char="•"/>
            </a:pPr>
            <a:r>
              <a:rPr lang="en-US" sz="1400"/>
              <a:t> 11 VMs</a:t>
            </a:r>
          </a:p>
          <a:p>
            <a:endParaRPr lang="en-US" sz="1400"/>
          </a:p>
          <a:p>
            <a:pPr>
              <a:buFontTx/>
              <a:buChar char="•"/>
            </a:pPr>
            <a:r>
              <a:rPr lang="en-US" sz="1400"/>
              <a:t> Foxtrot Nimbus (UFL)</a:t>
            </a:r>
          </a:p>
          <a:p>
            <a:pPr>
              <a:buFontTx/>
              <a:buChar char="•"/>
            </a:pPr>
            <a:r>
              <a:rPr lang="en-US" sz="1400"/>
              <a:t> 10 VMs</a:t>
            </a:r>
          </a:p>
          <a:p>
            <a:pPr>
              <a:buFontTx/>
              <a:buChar char="•"/>
            </a:pPr>
            <a:endParaRPr lang="en-US" sz="1400"/>
          </a:p>
          <a:p>
            <a:r>
              <a:rPr lang="en-US" sz="1400" u="sng"/>
              <a:t>Public Cloud</a:t>
            </a:r>
          </a:p>
          <a:p>
            <a:pPr>
              <a:buFontTx/>
              <a:buChar char="•"/>
            </a:pPr>
            <a:r>
              <a:rPr lang="en-US" sz="1400"/>
              <a:t> Amazon EC2 (N. Virginia)</a:t>
            </a:r>
          </a:p>
          <a:p>
            <a:pPr>
              <a:buFontTx/>
              <a:buChar char="•"/>
            </a:pPr>
            <a:r>
              <a:rPr lang="en-US" sz="1400"/>
              <a:t> 1 VM</a:t>
            </a:r>
          </a:p>
          <a:p>
            <a:pPr>
              <a:buFontTx/>
              <a:buChar char="•"/>
            </a:pPr>
            <a:endParaRPr lang="en-US" sz="1400"/>
          </a:p>
          <a:p>
            <a:pPr>
              <a:buFontTx/>
              <a:buChar char="•"/>
            </a:pPr>
            <a:endParaRPr lang="en-US" sz="16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a:t>Anabas, Inc. &amp; Indiana University</a:t>
            </a:r>
          </a:p>
        </p:txBody>
      </p:sp>
      <p:pic>
        <p:nvPicPr>
          <p:cNvPr id="132098" name="Picture 2" descr="F:\Documents and Settings\Clouds\Desktop\2012 Sensor Cloud Final Presentation\Hybrid Cloud Map-02 May. 08 19.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467600" cy="3908425"/>
          </a:xfrm>
          <a:prstGeom prst="rect">
            <a:avLst/>
          </a:prstGeom>
          <a:noFill/>
          <a:extLst>
            <a:ext uri="{909E8E84-426E-40DD-AFC4-6F175D3DCCD1}">
              <a14:hiddenFill xmlns:a14="http://schemas.microsoft.com/office/drawing/2010/main">
                <a:solidFill>
                  <a:srgbClr val="FFFFFF"/>
                </a:solidFill>
              </a14:hiddenFill>
            </a:ext>
          </a:extLst>
        </p:spPr>
      </p:pic>
      <p:sp>
        <p:nvSpPr>
          <p:cNvPr id="132100" name="Text Box 4"/>
          <p:cNvSpPr txBox="1">
            <a:spLocks noChangeArrowheads="1"/>
          </p:cNvSpPr>
          <p:nvPr/>
        </p:nvSpPr>
        <p:spPr bwMode="auto">
          <a:xfrm>
            <a:off x="1828800" y="5181600"/>
            <a:ext cx="570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 hybrid cloud setup including private, community and public cloud infrastrutures,</a:t>
            </a:r>
          </a:p>
          <a:p>
            <a:r>
              <a:rPr lang="en-US"/>
              <a:t>using 113 virtual machines in five distributed clusters.</a:t>
            </a:r>
          </a:p>
        </p:txBody>
      </p:sp>
      <p:sp>
        <p:nvSpPr>
          <p:cNvPr id="132101" name="Text Box 5"/>
          <p:cNvSpPr txBox="1">
            <a:spLocks noChangeArrowheads="1"/>
          </p:cNvSpPr>
          <p:nvPr/>
        </p:nvSpPr>
        <p:spPr bwMode="auto">
          <a:xfrm>
            <a:off x="4749800" y="1498600"/>
            <a:ext cx="1295400"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CC"/>
                </a:solidFill>
              </a:rPr>
              <a:t>Private Clouds</a:t>
            </a:r>
          </a:p>
        </p:txBody>
      </p:sp>
      <p:sp>
        <p:nvSpPr>
          <p:cNvPr id="132102" name="Text Box 6"/>
          <p:cNvSpPr txBox="1">
            <a:spLocks noChangeArrowheads="1"/>
          </p:cNvSpPr>
          <p:nvPr/>
        </p:nvSpPr>
        <p:spPr bwMode="auto">
          <a:xfrm>
            <a:off x="7010400" y="2133600"/>
            <a:ext cx="963613"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CC"/>
                </a:solidFill>
              </a:rPr>
              <a:t>EC2 Cloud</a:t>
            </a:r>
          </a:p>
        </p:txBody>
      </p:sp>
      <p:sp>
        <p:nvSpPr>
          <p:cNvPr id="132103" name="Text Box 7"/>
          <p:cNvSpPr txBox="1">
            <a:spLocks noChangeArrowheads="1"/>
          </p:cNvSpPr>
          <p:nvPr/>
        </p:nvSpPr>
        <p:spPr bwMode="auto">
          <a:xfrm>
            <a:off x="1447800" y="3505200"/>
            <a:ext cx="1520825"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CC"/>
                </a:solidFill>
              </a:rPr>
              <a:t>FutureGrid Sierra</a:t>
            </a:r>
          </a:p>
        </p:txBody>
      </p:sp>
      <p:sp>
        <p:nvSpPr>
          <p:cNvPr id="132104" name="Text Box 8"/>
          <p:cNvSpPr txBox="1">
            <a:spLocks noChangeArrowheads="1"/>
          </p:cNvSpPr>
          <p:nvPr/>
        </p:nvSpPr>
        <p:spPr bwMode="auto">
          <a:xfrm>
            <a:off x="3733800" y="3886200"/>
            <a:ext cx="1544638"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CC"/>
                </a:solidFill>
              </a:rPr>
              <a:t>FutureGrid Alamo</a:t>
            </a:r>
          </a:p>
        </p:txBody>
      </p:sp>
      <p:sp>
        <p:nvSpPr>
          <p:cNvPr id="132105" name="Text Box 9"/>
          <p:cNvSpPr txBox="1">
            <a:spLocks noChangeArrowheads="1"/>
          </p:cNvSpPr>
          <p:nvPr/>
        </p:nvSpPr>
        <p:spPr bwMode="auto">
          <a:xfrm>
            <a:off x="6629400" y="3906838"/>
            <a:ext cx="1625600" cy="284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CC"/>
                </a:solidFill>
              </a:rPr>
              <a:t>FutureGrid Foxtrot</a:t>
            </a:r>
          </a:p>
        </p:txBody>
      </p:sp>
      <p:sp>
        <p:nvSpPr>
          <p:cNvPr id="132107" name="Text Box 11"/>
          <p:cNvSpPr txBox="1">
            <a:spLocks noChangeArrowheads="1"/>
          </p:cNvSpPr>
          <p:nvPr/>
        </p:nvSpPr>
        <p:spPr bwMode="auto">
          <a:xfrm>
            <a:off x="1524000" y="411163"/>
            <a:ext cx="617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Distributed Hybrid Clouds Experiment</a:t>
            </a:r>
            <a:endParaRPr lang="en-US"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31074" name="Text Box 1026"/>
          <p:cNvSpPr txBox="1">
            <a:spLocks noChangeArrowheads="1"/>
          </p:cNvSpPr>
          <p:nvPr/>
        </p:nvSpPr>
        <p:spPr bwMode="auto">
          <a:xfrm>
            <a:off x="533400" y="457200"/>
            <a:ext cx="80772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a:ea typeface="MS PGothic" pitchFamily="34" charset="-128"/>
                <a:cs typeface="Times New Roman" pitchFamily="18" charset="0"/>
              </a:rPr>
              <a:t>Research Effort</a:t>
            </a:r>
            <a:r>
              <a:rPr lang="en-US" altLang="ja-JP" sz="2800">
                <a:ea typeface="MS PGothic" pitchFamily="34" charset="-128"/>
                <a:cs typeface="Times New Roman" pitchFamily="18" charset="0"/>
              </a:rPr>
              <a:t> </a:t>
            </a:r>
          </a:p>
          <a:p>
            <a:endParaRPr lang="en-US" altLang="ja-JP" sz="2800">
              <a:ea typeface="MS PGothic" pitchFamily="34" charset="-128"/>
              <a:cs typeface="Times New Roman" pitchFamily="18" charset="0"/>
            </a:endParaRPr>
          </a:p>
          <a:p>
            <a:endParaRPr lang="en-US" altLang="ja-JP" sz="9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Identify certain sensor grid application requirements</a:t>
            </a:r>
          </a:p>
          <a:p>
            <a:r>
              <a:rPr lang="en-US" altLang="ja-JP" sz="2000">
                <a:ea typeface="MS PGothic" pitchFamily="34" charset="-128"/>
                <a:cs typeface="Times New Roman" pitchFamily="18" charset="0"/>
              </a:rPr>
              <a:t> </a:t>
            </a:r>
          </a:p>
          <a:p>
            <a:pPr>
              <a:buFontTx/>
              <a:buChar char="•"/>
            </a:pPr>
            <a:r>
              <a:rPr lang="en-US" altLang="ja-JP" sz="2000">
                <a:ea typeface="MS PGothic" pitchFamily="34" charset="-128"/>
                <a:cs typeface="Times New Roman" pitchFamily="18" charset="0"/>
              </a:rPr>
              <a:t> Types of cloud infrastructures</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Methodology</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Experimental setup</a:t>
            </a: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42338" name="Text Box 2"/>
          <p:cNvSpPr txBox="1">
            <a:spLocks noChangeArrowheads="1"/>
          </p:cNvSpPr>
          <p:nvPr/>
        </p:nvSpPr>
        <p:spPr bwMode="auto">
          <a:xfrm>
            <a:off x="533400" y="258763"/>
            <a:ext cx="807720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Scaling Up Computing Resources For Message-based Applications </a:t>
            </a:r>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SCGMMS-type sensor grid application boils down to independent message-capable service components interacting via messages.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Current state of interfaces and procedures supporting the launching and monitoring of virtual machines is tedious even for the case of a single cloud region by a single cloud provider.</a:t>
            </a:r>
          </a:p>
          <a:p>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Intended to scale up a large number of virtual machines for the purposes of understanding and illustrating the acquisition of increasingly more on-demand computing resources and to observe reliability of continuous communication using messages among distributed, heterogeneous cloud environments.</a:t>
            </a:r>
          </a:p>
          <a:p>
            <a:pPr>
              <a:buFontTx/>
              <a:buChar char="•"/>
            </a:pPr>
            <a:endParaRPr lang="en-US" altLang="ja-JP" sz="2000">
              <a:ea typeface="MS PGothic" pitchFamily="34" charset="-128"/>
              <a:cs typeface="Times New Roman" pitchFamily="18" charset="0"/>
            </a:endParaRPr>
          </a:p>
          <a:p>
            <a:pPr>
              <a:buFontTx/>
              <a:buChar char="•"/>
            </a:pPr>
            <a:r>
              <a:rPr lang="en-US" altLang="ja-JP" sz="2000">
                <a:ea typeface="MS PGothic" pitchFamily="34" charset="-128"/>
                <a:cs typeface="Times New Roman" pitchFamily="18" charset="0"/>
              </a:rPr>
              <a:t> Developed an NB application called SensorDataStreamer that streams 256 bytes of data per second to an NB server, and SensorApp that subscribes to the published data stream.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t>Anabas, Inc. &amp; Indiana University</a:t>
            </a:r>
          </a:p>
        </p:txBody>
      </p:sp>
      <p:sp>
        <p:nvSpPr>
          <p:cNvPr id="112642" name="Text Box 2"/>
          <p:cNvSpPr txBox="1">
            <a:spLocks noChangeArrowheads="1"/>
          </p:cNvSpPr>
          <p:nvPr/>
        </p:nvSpPr>
        <p:spPr bwMode="auto">
          <a:xfrm>
            <a:off x="533400" y="31908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Hybrid Cloud Experiment</a:t>
            </a:r>
          </a:p>
        </p:txBody>
      </p:sp>
      <p:sp>
        <p:nvSpPr>
          <p:cNvPr id="112643"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2650" name="Text Box 10"/>
          <p:cNvSpPr txBox="1">
            <a:spLocks noChangeArrowheads="1"/>
          </p:cNvSpPr>
          <p:nvPr/>
        </p:nvSpPr>
        <p:spPr bwMode="auto">
          <a:xfrm>
            <a:off x="3032125" y="384175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2652" name="Text Box 12"/>
          <p:cNvSpPr txBox="1">
            <a:spLocks noChangeArrowheads="1"/>
          </p:cNvSpPr>
          <p:nvPr/>
        </p:nvSpPr>
        <p:spPr bwMode="auto">
          <a:xfrm>
            <a:off x="457200" y="3200400"/>
            <a:ext cx="703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sz="1800"/>
              <a:t> Over 1.6 million 256-byte messages communicated over a 4-hour </a:t>
            </a:r>
          </a:p>
          <a:p>
            <a:r>
              <a:rPr lang="en-US" sz="1800"/>
              <a:t>duration among 113 distributed heterogeneous cloud instances in </a:t>
            </a:r>
          </a:p>
          <a:p>
            <a:r>
              <a:rPr lang="en-US" sz="1800"/>
              <a:t>a hybrid cloud setting.</a:t>
            </a:r>
          </a:p>
        </p:txBody>
      </p:sp>
      <p:sp>
        <p:nvSpPr>
          <p:cNvPr id="112654" name="Rectangle 14"/>
          <p:cNvSpPr>
            <a:spLocks noChangeArrowheads="1"/>
          </p:cNvSpPr>
          <p:nvPr/>
        </p:nvSpPr>
        <p:spPr bwMode="auto">
          <a:xfrm>
            <a:off x="182880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2656" name="Picture 16" descr="F:\Documents and Settings\Clouds\Desktop\2012 Sensor Cloud Final Presentation\Hybrid Cloud Setup-01 May. 09 07.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82000" cy="163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44386" name="Text Box 2"/>
          <p:cNvSpPr txBox="1">
            <a:spLocks noChangeArrowheads="1"/>
          </p:cNvSpPr>
          <p:nvPr/>
        </p:nvSpPr>
        <p:spPr bwMode="auto">
          <a:xfrm>
            <a:off x="533400" y="366713"/>
            <a:ext cx="8077200"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a:ea typeface="MS PGothic" pitchFamily="34" charset="-128"/>
                <a:cs typeface="Times New Roman" pitchFamily="18" charset="0"/>
              </a:rPr>
              <a:t>Lessons Learned</a:t>
            </a:r>
          </a:p>
          <a:p>
            <a:endParaRPr lang="en-US" altLang="ja-JP" sz="2400" u="sng">
              <a:ea typeface="MS PGothic" pitchFamily="34" charset="-128"/>
              <a:cs typeface="Times New Roman" pitchFamily="18" charset="0"/>
            </a:endParaRPr>
          </a:p>
          <a:p>
            <a:r>
              <a:rPr lang="en-US" altLang="ja-JP" sz="2000">
                <a:ea typeface="MS PGothic" pitchFamily="34" charset="-128"/>
                <a:cs typeface="Times New Roman" pitchFamily="18" charset="0"/>
              </a:rPr>
              <a:t>By design the many experiments we performed lead to some useful insights -</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Latency: Cloud technologies naturally introduce additional software overhead.  We show that cloud VM adds negligible software overhead. Latency is dominated by distance between sensor services and sensor applications.</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Bandwidth: National-scale FutureGrid and Web-scale Amazon EC2 offer on-demand bandwidth capacity that is better than 100 mbps LAN, allowing bandwidth-demanding sensor streams to be served effectively and timely. </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Reliability: Network characteristics observed indicate very low packet loss rate and jitter making cloud infrastructures reasonable for best-effort delivery sensor applications.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46434" name="Text Box 2"/>
          <p:cNvSpPr txBox="1">
            <a:spLocks noChangeArrowheads="1"/>
          </p:cNvSpPr>
          <p:nvPr/>
        </p:nvSpPr>
        <p:spPr bwMode="auto">
          <a:xfrm>
            <a:off x="533400" y="366713"/>
            <a:ext cx="80772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a:ea typeface="MS PGothic" pitchFamily="34" charset="-128"/>
                <a:cs typeface="Times New Roman" pitchFamily="18" charset="0"/>
              </a:rPr>
              <a:t>Lessons Learned (cont’d)</a:t>
            </a:r>
          </a:p>
          <a:p>
            <a:endParaRPr lang="en-US" altLang="ja-JP" sz="2400" u="sng">
              <a:ea typeface="MS PGothic" pitchFamily="34" charset="-128"/>
              <a:cs typeface="Times New Roman" pitchFamily="18" charset="0"/>
            </a:endParaRPr>
          </a:p>
          <a:p>
            <a:r>
              <a:rPr lang="en-US" altLang="ja-JP" sz="2000">
                <a:ea typeface="MS PGothic" pitchFamily="34" charset="-128"/>
                <a:cs typeface="Times New Roman" pitchFamily="18" charset="0"/>
              </a:rPr>
              <a:t>Scalability: Our results show one could scale up from 1 instance (roughly 2-core Xeon X5570 with 12 GB RAM) to 111 instances (roughly 222 cores of Xeon X5570 with 1.32 TB RAM) of various virtual machines and use the computing resource for the tasks on hand.  Procedural and operational inconvenience aside, cloud technology and system could be a natural fit for scalable sensor grid applications, many of which are dynamic in nature.</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Interoperability: Large scale sensor grid applications in the real-world is heterogeneous and distributed in nature.  Systems must be able to support global deployment and heterogeneity by design. Message-based interfaces like that used by SCGMMS is a key to address heterogeneity and global deployment.  We have shown clouds are well-suited for scalable message-based systems and applications. </a:t>
            </a: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47458" name="Text Box 2"/>
          <p:cNvSpPr txBox="1">
            <a:spLocks noChangeArrowheads="1"/>
          </p:cNvSpPr>
          <p:nvPr/>
        </p:nvSpPr>
        <p:spPr bwMode="auto">
          <a:xfrm>
            <a:off x="533400" y="366713"/>
            <a:ext cx="80772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dirty="0">
                <a:ea typeface="MS PGothic" pitchFamily="34" charset="-128"/>
                <a:cs typeface="Times New Roman" pitchFamily="18" charset="0"/>
              </a:rPr>
              <a:t>Recommendations</a:t>
            </a:r>
          </a:p>
          <a:p>
            <a:endParaRPr lang="en-US" altLang="ja-JP" sz="2400" u="sng" dirty="0">
              <a:ea typeface="MS PGothic" pitchFamily="34" charset="-128"/>
              <a:cs typeface="Times New Roman" pitchFamily="18" charset="0"/>
            </a:endParaRPr>
          </a:p>
          <a:p>
            <a:r>
              <a:rPr lang="en-US" altLang="ja-JP" sz="2000" dirty="0">
                <a:ea typeface="MS PGothic" pitchFamily="34" charset="-128"/>
                <a:cs typeface="Times New Roman" pitchFamily="18" charset="0"/>
              </a:rPr>
              <a:t>NaradaBrokering has served our studies </a:t>
            </a:r>
            <a:r>
              <a:rPr lang="en-US" altLang="ja-JP" sz="2000" dirty="0" smtClean="0">
                <a:ea typeface="MS PGothic" pitchFamily="34" charset="-128"/>
                <a:cs typeface="Times New Roman" pitchFamily="18" charset="0"/>
              </a:rPr>
              <a:t>excellently.  </a:t>
            </a:r>
            <a:r>
              <a:rPr lang="en-US" altLang="ja-JP" sz="2000" dirty="0">
                <a:ea typeface="MS PGothic" pitchFamily="34" charset="-128"/>
                <a:cs typeface="Times New Roman" pitchFamily="18" charset="0"/>
              </a:rPr>
              <a:t>Newer systems such as the Apache ActiveMQ is an on-going project that incorporates latest technologies and open-source support.  It is worth evaluating other </a:t>
            </a:r>
            <a:r>
              <a:rPr lang="en-US" altLang="ja-JP" sz="2000" dirty="0" smtClean="0">
                <a:ea typeface="MS PGothic" pitchFamily="34" charset="-128"/>
                <a:cs typeface="Times New Roman" pitchFamily="18" charset="0"/>
              </a:rPr>
              <a:t>supported message systems. </a:t>
            </a:r>
            <a:endParaRPr lang="en-US" altLang="ja-JP" sz="2000" dirty="0">
              <a:ea typeface="MS PGothic" pitchFamily="34" charset="-128"/>
              <a:cs typeface="Times New Roman" pitchFamily="18" charset="0"/>
            </a:endParaRPr>
          </a:p>
          <a:p>
            <a:endParaRPr lang="en-US" altLang="ja-JP" sz="2000" dirty="0">
              <a:ea typeface="MS PGothic" pitchFamily="34" charset="-128"/>
              <a:cs typeface="Times New Roman" pitchFamily="18" charset="0"/>
            </a:endParaRPr>
          </a:p>
          <a:p>
            <a:r>
              <a:rPr lang="en-US" altLang="ja-JP" sz="2000" dirty="0">
                <a:ea typeface="MS PGothic" pitchFamily="34" charset="-128"/>
                <a:cs typeface="Times New Roman" pitchFamily="18" charset="0"/>
              </a:rPr>
              <a:t>Dynamically scaling sensor </a:t>
            </a:r>
            <a:r>
              <a:rPr lang="en-US" altLang="ja-JP" sz="2000" dirty="0" smtClean="0">
                <a:ea typeface="MS PGothic" pitchFamily="34" charset="-128"/>
                <a:cs typeface="Times New Roman" pitchFamily="18" charset="0"/>
              </a:rPr>
              <a:t>cloud/grid </a:t>
            </a:r>
            <a:r>
              <a:rPr lang="en-US" altLang="ja-JP" sz="2000" dirty="0">
                <a:ea typeface="MS PGothic" pitchFamily="34" charset="-128"/>
                <a:cs typeface="Times New Roman" pitchFamily="18" charset="0"/>
              </a:rPr>
              <a:t>to support on-demand workload will increase the value of SCGMMS for AMSA-type applications</a:t>
            </a:r>
            <a:r>
              <a:rPr lang="en-US" altLang="ja-JP" sz="2000" dirty="0" smtClean="0">
                <a:ea typeface="MS PGothic" pitchFamily="34" charset="-128"/>
                <a:cs typeface="Times New Roman" pitchFamily="18" charset="0"/>
              </a:rPr>
              <a:t>.</a:t>
            </a:r>
          </a:p>
          <a:p>
            <a:endParaRPr lang="en-US" altLang="ja-JP" sz="2000" b="1" dirty="0" smtClean="0">
              <a:ea typeface="MS PGothic" pitchFamily="34" charset="-128"/>
              <a:cs typeface="Times New Roman" pitchFamily="18" charset="0"/>
            </a:endParaRPr>
          </a:p>
          <a:p>
            <a:r>
              <a:rPr lang="en-US" altLang="ja-JP" sz="2000" dirty="0">
                <a:ea typeface="MS PGothic" pitchFamily="34" charset="-128"/>
                <a:cs typeface="Times New Roman" pitchFamily="18" charset="0"/>
              </a:rPr>
              <a:t>Look at </a:t>
            </a:r>
            <a:r>
              <a:rPr lang="en-US" altLang="ja-JP" sz="2000" dirty="0" smtClean="0">
                <a:ea typeface="MS PGothic" pitchFamily="34" charset="-128"/>
                <a:cs typeface="Times New Roman" pitchFamily="18" charset="0"/>
              </a:rPr>
              <a:t>Big data and Modeling and Simulation services linked to Sensor Grid</a:t>
            </a:r>
          </a:p>
          <a:p>
            <a:endParaRPr lang="en-US" altLang="ja-JP" sz="2000" dirty="0">
              <a:ea typeface="MS PGothic" pitchFamily="34" charset="-128"/>
              <a:cs typeface="Times New Roman" pitchFamily="18" charset="0"/>
            </a:endParaRPr>
          </a:p>
          <a:p>
            <a:r>
              <a:rPr lang="en-US" altLang="ja-JP" sz="2000" dirty="0" smtClean="0">
                <a:ea typeface="MS PGothic" pitchFamily="34" charset="-128"/>
                <a:cs typeface="Times New Roman" pitchFamily="18" charset="0"/>
              </a:rPr>
              <a:t>Sensor Cloud is an attractive architecture for planning and other not immediate real time robot services</a:t>
            </a:r>
            <a:endParaRPr lang="en-US" altLang="ja-JP" sz="2000" dirty="0">
              <a:ea typeface="MS PGothic" pitchFamily="34" charset="-128"/>
              <a:cs typeface="Times New Roman" pitchFamily="18" charset="0"/>
            </a:endParaRPr>
          </a:p>
          <a:p>
            <a:endParaRPr lang="en-US" altLang="ja-JP" sz="2400" b="1" dirty="0">
              <a:ea typeface="MS PGothic" pitchFamily="34" charset="-128"/>
              <a:cs typeface="Times New Roman" pitchFamily="18" charset="0"/>
            </a:endParaRPr>
          </a:p>
          <a:p>
            <a:endParaRPr lang="en-US" altLang="ja-JP" sz="2000" dirty="0">
              <a:ea typeface="MS PGothic" pitchFamily="34" charset="-128"/>
              <a:cs typeface="Times New Roman" pitchFamily="18" charset="0"/>
            </a:endParaRPr>
          </a:p>
          <a:p>
            <a:endParaRPr lang="en-US" altLang="ja-JP" sz="2000" dirty="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48482" name="Text Box 2"/>
          <p:cNvSpPr txBox="1">
            <a:spLocks noChangeArrowheads="1"/>
          </p:cNvSpPr>
          <p:nvPr/>
        </p:nvSpPr>
        <p:spPr bwMode="auto">
          <a:xfrm>
            <a:off x="533400" y="701675"/>
            <a:ext cx="8077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a:ea typeface="MS PGothic" pitchFamily="34" charset="-128"/>
                <a:cs typeface="Times New Roman" pitchFamily="18" charset="0"/>
              </a:rPr>
              <a:t>Acknowledgments</a:t>
            </a:r>
          </a:p>
          <a:p>
            <a:endParaRPr lang="en-US" altLang="ja-JP" sz="2400" u="sng">
              <a:ea typeface="MS PGothic" pitchFamily="34" charset="-128"/>
              <a:cs typeface="Times New Roman" pitchFamily="18" charset="0"/>
            </a:endParaRPr>
          </a:p>
          <a:p>
            <a:r>
              <a:rPr lang="en-US" altLang="ja-JP" sz="2000">
                <a:ea typeface="MS PGothic" pitchFamily="34" charset="-128"/>
                <a:cs typeface="Times New Roman" pitchFamily="18" charset="0"/>
              </a:rPr>
              <a:t>We thank Bill McQuay, formerly of AFRL, Geoffrey Fox and Ryan Hartman of Indiana University and Gary Whitted of Ball Aerospace for their important support of the work.</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This material is based on work supported in part by the National Science Foundation under Grant No. 0910812 to Indiana University for “FutureGrid: An Experimental, High-Performance Grid Test-bed.”  Other partners in the FutureGrid project include U. Chicago, U. Florida, U. Southern California, U. Texas at Austin, U. Tennessee at Knoxville, U. of Virginia.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Anabas, Inc. &amp; Indiana University</a:t>
            </a:r>
          </a:p>
        </p:txBody>
      </p:sp>
      <p:sp>
        <p:nvSpPr>
          <p:cNvPr id="115714" name="Text Box 2050"/>
          <p:cNvSpPr txBox="1">
            <a:spLocks noChangeArrowheads="1"/>
          </p:cNvSpPr>
          <p:nvPr/>
        </p:nvSpPr>
        <p:spPr bwMode="auto">
          <a:xfrm>
            <a:off x="533400" y="366713"/>
            <a:ext cx="8077200" cy="631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Recap of earlier demonstrative sensor grid application</a:t>
            </a:r>
            <a:r>
              <a:rPr lang="en-US" altLang="ja-JP" sz="2800">
                <a:ea typeface="MS PGothic" pitchFamily="34" charset="-128"/>
                <a:cs typeface="Times New Roman" pitchFamily="18" charset="0"/>
              </a:rPr>
              <a:t> </a:t>
            </a:r>
          </a:p>
          <a:p>
            <a:endParaRPr lang="en-US" altLang="ja-JP" sz="2000">
              <a:ea typeface="MS PGothic" pitchFamily="34" charset="-128"/>
              <a:cs typeface="Times New Roman" pitchFamily="18" charset="0"/>
            </a:endParaRPr>
          </a:p>
          <a:p>
            <a:r>
              <a:rPr lang="en-US" altLang="ja-JP" sz="2000">
                <a:ea typeface="MS PGothic" pitchFamily="34" charset="-128"/>
                <a:cs typeface="Times New Roman" pitchFamily="18" charset="0"/>
              </a:rPr>
              <a:t>To identify certain application requirements</a:t>
            </a:r>
          </a:p>
          <a:p>
            <a:pPr>
              <a:buFontTx/>
              <a:buChar char="•"/>
            </a:pPr>
            <a:r>
              <a:rPr lang="en-US" altLang="ja-JP" sz="2000">
                <a:ea typeface="MS PGothic" pitchFamily="34" charset="-128"/>
                <a:cs typeface="Times New Roman" pitchFamily="18" charset="0"/>
              </a:rPr>
              <a:t> Rich collaborative client supports UDOP</a:t>
            </a:r>
          </a:p>
          <a:p>
            <a:pPr>
              <a:buFontTx/>
              <a:buChar char="•"/>
            </a:pPr>
            <a:r>
              <a:rPr lang="en-US" altLang="ja-JP" sz="2000">
                <a:ea typeface="MS PGothic" pitchFamily="34" charset="-128"/>
                <a:cs typeface="Times New Roman" pitchFamily="18" charset="0"/>
              </a:rPr>
              <a:t> Some preliminarily supported sensor services</a:t>
            </a:r>
          </a:p>
          <a:p>
            <a:pPr lvl="1">
              <a:buFontTx/>
              <a:buChar char="-"/>
            </a:pPr>
            <a:r>
              <a:rPr lang="en-US" altLang="ja-JP" sz="2000">
                <a:ea typeface="MS PGothic" pitchFamily="34" charset="-128"/>
                <a:cs typeface="Times New Roman" pitchFamily="18" charset="0"/>
              </a:rPr>
              <a:t> RFID</a:t>
            </a:r>
          </a:p>
          <a:p>
            <a:pPr lvl="1">
              <a:buFontTx/>
              <a:buChar char="-"/>
            </a:pPr>
            <a:r>
              <a:rPr lang="en-US" altLang="ja-JP" sz="2000">
                <a:ea typeface="MS PGothic" pitchFamily="34" charset="-128"/>
                <a:cs typeface="Times New Roman" pitchFamily="18" charset="0"/>
              </a:rPr>
              <a:t> GPS</a:t>
            </a:r>
          </a:p>
          <a:p>
            <a:pPr lvl="1">
              <a:buFontTx/>
              <a:buChar char="-"/>
            </a:pPr>
            <a:r>
              <a:rPr lang="en-US" altLang="ja-JP" sz="2000">
                <a:ea typeface="MS PGothic" pitchFamily="34" charset="-128"/>
                <a:cs typeface="Times New Roman" pitchFamily="18" charset="0"/>
              </a:rPr>
              <a:t> Webcam</a:t>
            </a:r>
          </a:p>
          <a:p>
            <a:pPr lvl="1">
              <a:buFontTx/>
              <a:buChar char="-"/>
            </a:pPr>
            <a:r>
              <a:rPr lang="en-US" altLang="ja-JP" sz="2000">
                <a:ea typeface="MS PGothic" pitchFamily="34" charset="-128"/>
                <a:cs typeface="Times New Roman" pitchFamily="18" charset="0"/>
              </a:rPr>
              <a:t> Quakesim modeling and simulation</a:t>
            </a:r>
          </a:p>
          <a:p>
            <a:pPr lvl="1">
              <a:buFontTx/>
              <a:buChar char="-"/>
            </a:pPr>
            <a:r>
              <a:rPr lang="en-US" altLang="ja-JP" sz="2000">
                <a:ea typeface="MS PGothic" pitchFamily="34" charset="-128"/>
                <a:cs typeface="Times New Roman" pitchFamily="18" charset="0"/>
              </a:rPr>
              <a:t> Lego Mindstorm NXT Sensors</a:t>
            </a:r>
          </a:p>
          <a:p>
            <a:pPr lvl="2">
              <a:buFontTx/>
              <a:buChar char="-"/>
            </a:pPr>
            <a:r>
              <a:rPr lang="en-US" altLang="ja-JP" sz="2000">
                <a:ea typeface="MS PGothic" pitchFamily="34" charset="-128"/>
                <a:cs typeface="Times New Roman" pitchFamily="18" charset="0"/>
              </a:rPr>
              <a:t> Ultrasonic</a:t>
            </a:r>
          </a:p>
          <a:p>
            <a:pPr lvl="2">
              <a:buFontTx/>
              <a:buChar char="-"/>
            </a:pPr>
            <a:r>
              <a:rPr lang="en-US" altLang="ja-JP" sz="2000">
                <a:ea typeface="MS PGothic" pitchFamily="34" charset="-128"/>
                <a:cs typeface="Times New Roman" pitchFamily="18" charset="0"/>
              </a:rPr>
              <a:t> Sound</a:t>
            </a:r>
          </a:p>
          <a:p>
            <a:pPr lvl="2">
              <a:buFontTx/>
              <a:buChar char="-"/>
            </a:pPr>
            <a:r>
              <a:rPr lang="en-US" altLang="ja-JP" sz="2000">
                <a:ea typeface="MS PGothic" pitchFamily="34" charset="-128"/>
                <a:cs typeface="Times New Roman" pitchFamily="18" charset="0"/>
              </a:rPr>
              <a:t> Light</a:t>
            </a:r>
          </a:p>
          <a:p>
            <a:pPr lvl="2">
              <a:buFontTx/>
              <a:buChar char="-"/>
            </a:pPr>
            <a:r>
              <a:rPr lang="en-US" altLang="ja-JP" sz="2000">
                <a:ea typeface="MS PGothic" pitchFamily="34" charset="-128"/>
                <a:cs typeface="Times New Roman" pitchFamily="18" charset="0"/>
              </a:rPr>
              <a:t> Touch</a:t>
            </a:r>
          </a:p>
          <a:p>
            <a:pPr lvl="2">
              <a:buFontTx/>
              <a:buChar char="-"/>
            </a:pPr>
            <a:r>
              <a:rPr lang="en-US" altLang="ja-JP" sz="2000">
                <a:ea typeface="MS PGothic" pitchFamily="34" charset="-128"/>
                <a:cs typeface="Times New Roman" pitchFamily="18" charset="0"/>
              </a:rPr>
              <a:t> Gyroscope</a:t>
            </a:r>
          </a:p>
          <a:p>
            <a:pPr lvl="2">
              <a:buFontTx/>
              <a:buChar char="-"/>
            </a:pPr>
            <a:r>
              <a:rPr lang="en-US" altLang="ja-JP" sz="2000">
                <a:ea typeface="MS PGothic" pitchFamily="34" charset="-128"/>
                <a:cs typeface="Times New Roman" pitchFamily="18" charset="0"/>
              </a:rPr>
              <a:t> Compass</a:t>
            </a:r>
          </a:p>
          <a:p>
            <a:pPr lvl="2">
              <a:buFontTx/>
              <a:buChar char="-"/>
            </a:pPr>
            <a:r>
              <a:rPr lang="en-US" altLang="ja-JP" sz="2000">
                <a:ea typeface="MS PGothic" pitchFamily="34" charset="-128"/>
                <a:cs typeface="Times New Roman" pitchFamily="18" charset="0"/>
              </a:rPr>
              <a:t> Accelerometer </a:t>
            </a:r>
          </a:p>
          <a:p>
            <a:pPr lvl="1">
              <a:buFontTx/>
              <a:buChar char="•"/>
            </a:pPr>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Anabas, Inc. &amp; Indiana University</a:t>
            </a:r>
          </a:p>
        </p:txBody>
      </p:sp>
      <p:sp>
        <p:nvSpPr>
          <p:cNvPr id="116738" name="Text Box 2"/>
          <p:cNvSpPr txBox="1">
            <a:spLocks noChangeArrowheads="1"/>
          </p:cNvSpPr>
          <p:nvPr/>
        </p:nvSpPr>
        <p:spPr bwMode="auto">
          <a:xfrm>
            <a:off x="533400" y="366713"/>
            <a:ext cx="807720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Recap of earlier demonstrative sensor grid application</a:t>
            </a:r>
            <a:r>
              <a:rPr lang="en-US" altLang="ja-JP" sz="2800">
                <a:ea typeface="MS PGothic" pitchFamily="34" charset="-128"/>
                <a:cs typeface="Times New Roman" pitchFamily="18" charset="0"/>
              </a:rPr>
              <a:t> </a:t>
            </a:r>
          </a:p>
          <a:p>
            <a:endParaRPr lang="en-US" altLang="ja-JP" sz="2000">
              <a:ea typeface="MS PGothic" pitchFamily="34" charset="-128"/>
              <a:cs typeface="Times New Roman" pitchFamily="18" charset="0"/>
            </a:endParaRPr>
          </a:p>
          <a:p>
            <a:pPr lvl="1"/>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pic>
        <p:nvPicPr>
          <p:cNvPr id="116739" name="Picture 2" descr="C:\Documents and Settings\User\Desktop\Poster\poster2\poster2_who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0" y="914400"/>
            <a:ext cx="43259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Anabas, Inc. &amp; Indiana University</a:t>
            </a:r>
          </a:p>
        </p:txBody>
      </p:sp>
      <p:sp>
        <p:nvSpPr>
          <p:cNvPr id="117762" name="Text Box 2"/>
          <p:cNvSpPr txBox="1">
            <a:spLocks noChangeArrowheads="1"/>
          </p:cNvSpPr>
          <p:nvPr/>
        </p:nvSpPr>
        <p:spPr bwMode="auto">
          <a:xfrm>
            <a:off x="533400" y="366713"/>
            <a:ext cx="807720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Recap of earlier demonstrative sensor grid application</a:t>
            </a:r>
            <a:r>
              <a:rPr lang="en-US" altLang="ja-JP" sz="2800">
                <a:ea typeface="MS PGothic" pitchFamily="34" charset="-128"/>
                <a:cs typeface="Times New Roman" pitchFamily="18" charset="0"/>
              </a:rPr>
              <a:t> </a:t>
            </a:r>
          </a:p>
          <a:p>
            <a:endParaRPr lang="en-US" altLang="ja-JP" sz="2000">
              <a:ea typeface="MS PGothic" pitchFamily="34" charset="-128"/>
              <a:cs typeface="Times New Roman" pitchFamily="18" charset="0"/>
            </a:endParaRPr>
          </a:p>
          <a:p>
            <a:pPr lvl="1"/>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pic>
        <p:nvPicPr>
          <p:cNvPr id="117764" name="Picture 4" descr="G:\CTS08 Demo Screenshots\CTS-All-H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Anabas, Inc. &amp; Indiana University</a:t>
            </a:r>
          </a:p>
        </p:txBody>
      </p:sp>
      <p:sp>
        <p:nvSpPr>
          <p:cNvPr id="119810" name="Text Box 2"/>
          <p:cNvSpPr txBox="1">
            <a:spLocks noChangeArrowheads="1"/>
          </p:cNvSpPr>
          <p:nvPr/>
        </p:nvSpPr>
        <p:spPr bwMode="auto">
          <a:xfrm>
            <a:off x="533400" y="366713"/>
            <a:ext cx="807720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u="sng">
                <a:ea typeface="MS PGothic" pitchFamily="34" charset="-128"/>
                <a:cs typeface="Times New Roman" pitchFamily="18" charset="0"/>
              </a:rPr>
              <a:t>Recap of earlier demonstrative sensor grid application</a:t>
            </a:r>
            <a:r>
              <a:rPr lang="en-US" altLang="ja-JP" sz="2800">
                <a:ea typeface="MS PGothic" pitchFamily="34" charset="-128"/>
                <a:cs typeface="Times New Roman" pitchFamily="18" charset="0"/>
              </a:rPr>
              <a:t> </a:t>
            </a:r>
          </a:p>
          <a:p>
            <a:endParaRPr lang="en-US" altLang="ja-JP" sz="2000">
              <a:ea typeface="MS PGothic" pitchFamily="34" charset="-128"/>
              <a:cs typeface="Times New Roman" pitchFamily="18" charset="0"/>
            </a:endParaRPr>
          </a:p>
          <a:p>
            <a:pPr lvl="1"/>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a:p>
            <a:endParaRPr lang="en-US" altLang="ja-JP" sz="2000">
              <a:ea typeface="MS PGothic" pitchFamily="34" charset="-128"/>
              <a:cs typeface="Times New Roman" pitchFamily="18" charset="0"/>
            </a:endParaRPr>
          </a:p>
        </p:txBody>
      </p:sp>
      <p:sp>
        <p:nvSpPr>
          <p:cNvPr id="119813" name="Rectangle 5"/>
          <p:cNvSpPr>
            <a:spLocks noChangeArrowheads="1"/>
          </p:cNvSpPr>
          <p:nvPr/>
        </p:nvSpPr>
        <p:spPr bwMode="auto">
          <a:xfrm>
            <a:off x="182880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9812" name="Picture 5" descr="quakesim_st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172200" cy="4672013"/>
          </a:xfrm>
          <a:prstGeom prst="rect">
            <a:avLst/>
          </a:prstGeom>
          <a:noFill/>
          <a:extLst>
            <a:ext uri="{909E8E84-426E-40DD-AFC4-6F175D3DCCD1}">
              <a14:hiddenFill xmlns:a14="http://schemas.microsoft.com/office/drawing/2010/main">
                <a:solidFill>
                  <a:srgbClr val="FFFFFF"/>
                </a:solidFill>
              </a14:hiddenFill>
            </a:ext>
          </a:extLst>
        </p:spPr>
      </p:pic>
      <p:sp>
        <p:nvSpPr>
          <p:cNvPr id="119814" name="Text Box 6"/>
          <p:cNvSpPr txBox="1">
            <a:spLocks noChangeArrowheads="1"/>
          </p:cNvSpPr>
          <p:nvPr/>
        </p:nvSpPr>
        <p:spPr bwMode="auto">
          <a:xfrm>
            <a:off x="1279525" y="5746750"/>
            <a:ext cx="6540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Integrating modeling and simulation systems with real-time and archived GPS sensor streams.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3405</Words>
  <Application>Microsoft Office PowerPoint</Application>
  <PresentationFormat>On-screen Show (4:3)</PresentationFormat>
  <Paragraphs>503</Paragraphs>
  <Slides>55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1" baseType="lpstr">
      <vt:lpstr>Times New Roman</vt:lpstr>
      <vt:lpstr>Tahoma</vt:lpstr>
      <vt:lpstr>MS PGothic</vt:lpstr>
      <vt:lpstr>Default Design</vt:lpstr>
      <vt:lpstr>Microsoft Excel 97-2003 Worksheet</vt:lpstr>
      <vt:lpstr>PhotoImpact</vt:lpstr>
      <vt:lpstr>PowerPoint Presentation</vt:lpstr>
      <vt:lpstr>PowerPoint Presentation</vt:lpstr>
      <vt:lpstr>PowerPoint Presentation</vt:lpstr>
      <vt:lpstr>Objective   To exploit modern distributed cloud computing architectures and infrastructures for scalable collaborative sensor-centric applications.   </vt:lpstr>
      <vt:lpstr>PowerPoint Presentation</vt:lpstr>
      <vt:lpstr>PowerPoint Presentation</vt:lpstr>
      <vt:lpstr>PowerPoint Presentation</vt:lpstr>
      <vt:lpstr>PowerPoint Presentation</vt:lpstr>
      <vt:lpstr>PowerPoint Presentation</vt:lpstr>
      <vt:lpstr>PowerPoint Presentation</vt:lpstr>
      <vt:lpstr>Internet of Things and the Cloud </vt:lpstr>
      <vt:lpstr>Internet of Things: Sensor Grids A pleasingly parallel example on Clouds </vt:lpstr>
      <vt:lpstr>Sensors as a Service</vt:lpstr>
      <vt:lpstr>PowerPoint Presentation</vt:lpstr>
      <vt:lpstr>PowerPoint Presentation</vt:lpstr>
      <vt:lpstr>PowerPoint Presentation</vt:lpstr>
      <vt:lpstr>PowerPoint Presentation</vt:lpstr>
      <vt:lpstr>PowerPoint Presentation</vt:lpstr>
      <vt:lpstr>Choices for Private Clouds</vt:lpstr>
      <vt:lpstr>Templated Dynamic Provisioning</vt:lpstr>
      <vt:lpstr>Some Research Challenges – I</vt:lpstr>
      <vt:lpstr>Some Research(&amp;D) Challenges –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Anabas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 Cloud Final Presentation</dc:title>
  <dc:subject>AMSA TO4</dc:subject>
  <dc:creator>A.H.</dc:creator>
  <cp:lastModifiedBy>Geoffrey Fox</cp:lastModifiedBy>
  <cp:revision>142</cp:revision>
  <dcterms:created xsi:type="dcterms:W3CDTF">2011-03-24T03:04:42Z</dcterms:created>
  <dcterms:modified xsi:type="dcterms:W3CDTF">2012-05-09T19:04:07Z</dcterms:modified>
</cp:coreProperties>
</file>