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21945600"/>
  <p:notesSz cx="6858000" cy="9144000"/>
  <p:defaultTextStyle>
    <a:defPPr>
      <a:defRPr lang="en-US"/>
    </a:defPPr>
    <a:lvl1pPr marL="0" algn="l" defTabSz="3762024" rtl="0" eaLnBrk="1" latinLnBrk="0" hangingPunct="1">
      <a:defRPr sz="7400" kern="1200">
        <a:solidFill>
          <a:schemeClr val="tx1"/>
        </a:solidFill>
        <a:latin typeface="+mn-lt"/>
        <a:ea typeface="+mn-ea"/>
        <a:cs typeface="+mn-cs"/>
      </a:defRPr>
    </a:lvl1pPr>
    <a:lvl2pPr marL="1881012" algn="l" defTabSz="3762024" rtl="0" eaLnBrk="1" latinLnBrk="0" hangingPunct="1">
      <a:defRPr sz="7400" kern="1200">
        <a:solidFill>
          <a:schemeClr val="tx1"/>
        </a:solidFill>
        <a:latin typeface="+mn-lt"/>
        <a:ea typeface="+mn-ea"/>
        <a:cs typeface="+mn-cs"/>
      </a:defRPr>
    </a:lvl2pPr>
    <a:lvl3pPr marL="3762024" algn="l" defTabSz="3762024" rtl="0" eaLnBrk="1" latinLnBrk="0" hangingPunct="1">
      <a:defRPr sz="7400" kern="1200">
        <a:solidFill>
          <a:schemeClr val="tx1"/>
        </a:solidFill>
        <a:latin typeface="+mn-lt"/>
        <a:ea typeface="+mn-ea"/>
        <a:cs typeface="+mn-cs"/>
      </a:defRPr>
    </a:lvl3pPr>
    <a:lvl4pPr marL="5643037" algn="l" defTabSz="3762024" rtl="0" eaLnBrk="1" latinLnBrk="0" hangingPunct="1">
      <a:defRPr sz="7400" kern="1200">
        <a:solidFill>
          <a:schemeClr val="tx1"/>
        </a:solidFill>
        <a:latin typeface="+mn-lt"/>
        <a:ea typeface="+mn-ea"/>
        <a:cs typeface="+mn-cs"/>
      </a:defRPr>
    </a:lvl4pPr>
    <a:lvl5pPr marL="7524049" algn="l" defTabSz="3762024" rtl="0" eaLnBrk="1" latinLnBrk="0" hangingPunct="1">
      <a:defRPr sz="7400" kern="1200">
        <a:solidFill>
          <a:schemeClr val="tx1"/>
        </a:solidFill>
        <a:latin typeface="+mn-lt"/>
        <a:ea typeface="+mn-ea"/>
        <a:cs typeface="+mn-cs"/>
      </a:defRPr>
    </a:lvl5pPr>
    <a:lvl6pPr marL="9405061" algn="l" defTabSz="3762024" rtl="0" eaLnBrk="1" latinLnBrk="0" hangingPunct="1">
      <a:defRPr sz="7400" kern="1200">
        <a:solidFill>
          <a:schemeClr val="tx1"/>
        </a:solidFill>
        <a:latin typeface="+mn-lt"/>
        <a:ea typeface="+mn-ea"/>
        <a:cs typeface="+mn-cs"/>
      </a:defRPr>
    </a:lvl6pPr>
    <a:lvl7pPr marL="11286073" algn="l" defTabSz="3762024" rtl="0" eaLnBrk="1" latinLnBrk="0" hangingPunct="1">
      <a:defRPr sz="7400" kern="1200">
        <a:solidFill>
          <a:schemeClr val="tx1"/>
        </a:solidFill>
        <a:latin typeface="+mn-lt"/>
        <a:ea typeface="+mn-ea"/>
        <a:cs typeface="+mn-cs"/>
      </a:defRPr>
    </a:lvl7pPr>
    <a:lvl8pPr marL="13167086" algn="l" defTabSz="3762024" rtl="0" eaLnBrk="1" latinLnBrk="0" hangingPunct="1">
      <a:defRPr sz="7400" kern="1200">
        <a:solidFill>
          <a:schemeClr val="tx1"/>
        </a:solidFill>
        <a:latin typeface="+mn-lt"/>
        <a:ea typeface="+mn-ea"/>
        <a:cs typeface="+mn-cs"/>
      </a:defRPr>
    </a:lvl8pPr>
    <a:lvl9pPr marL="15048098" algn="l" defTabSz="3762024" rtl="0" eaLnBrk="1" latinLnBrk="0" hangingPunct="1">
      <a:defRPr sz="7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41" d="100"/>
          <a:sy n="41" d="100"/>
        </p:scale>
        <p:origin x="-228" y="-768"/>
      </p:cViewPr>
      <p:guideLst>
        <p:guide orient="horz" pos="691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2"/>
            <a:ext cx="3730752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1881012" indent="0" algn="ctr">
              <a:buNone/>
              <a:defRPr>
                <a:solidFill>
                  <a:schemeClr val="tx1">
                    <a:tint val="75000"/>
                  </a:schemeClr>
                </a:solidFill>
              </a:defRPr>
            </a:lvl2pPr>
            <a:lvl3pPr marL="3762024" indent="0" algn="ctr">
              <a:buNone/>
              <a:defRPr>
                <a:solidFill>
                  <a:schemeClr val="tx1">
                    <a:tint val="75000"/>
                  </a:schemeClr>
                </a:solidFill>
              </a:defRPr>
            </a:lvl3pPr>
            <a:lvl4pPr marL="5643037" indent="0" algn="ctr">
              <a:buNone/>
              <a:defRPr>
                <a:solidFill>
                  <a:schemeClr val="tx1">
                    <a:tint val="75000"/>
                  </a:schemeClr>
                </a:solidFill>
              </a:defRPr>
            </a:lvl4pPr>
            <a:lvl5pPr marL="7524049" indent="0" algn="ctr">
              <a:buNone/>
              <a:defRPr>
                <a:solidFill>
                  <a:schemeClr val="tx1">
                    <a:tint val="75000"/>
                  </a:schemeClr>
                </a:solidFill>
              </a:defRPr>
            </a:lvl5pPr>
            <a:lvl6pPr marL="9405061" indent="0" algn="ctr">
              <a:buNone/>
              <a:defRPr>
                <a:solidFill>
                  <a:schemeClr val="tx1">
                    <a:tint val="75000"/>
                  </a:schemeClr>
                </a:solidFill>
              </a:defRPr>
            </a:lvl6pPr>
            <a:lvl7pPr marL="11286073" indent="0" algn="ctr">
              <a:buNone/>
              <a:defRPr>
                <a:solidFill>
                  <a:schemeClr val="tx1">
                    <a:tint val="75000"/>
                  </a:schemeClr>
                </a:solidFill>
              </a:defRPr>
            </a:lvl7pPr>
            <a:lvl8pPr marL="13167086" indent="0" algn="ctr">
              <a:buNone/>
              <a:defRPr>
                <a:solidFill>
                  <a:schemeClr val="tx1">
                    <a:tint val="75000"/>
                  </a:schemeClr>
                </a:solidFill>
              </a:defRPr>
            </a:lvl8pPr>
            <a:lvl9pPr marL="150480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46D38B-A230-4CBD-94EA-113DE1CCA763}"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43B755-AE55-4786-9033-09F452D544FE}" type="slidenum">
              <a:rPr lang="en-US" smtClean="0"/>
              <a:t>‹#›</a:t>
            </a:fld>
            <a:endParaRPr lang="en-US"/>
          </a:p>
        </p:txBody>
      </p:sp>
    </p:spTree>
    <p:extLst>
      <p:ext uri="{BB962C8B-B14F-4D97-AF65-F5344CB8AC3E}">
        <p14:creationId xmlns:p14="http://schemas.microsoft.com/office/powerpoint/2010/main" val="3396440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46D38B-A230-4CBD-94EA-113DE1CCA763}"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43B755-AE55-4786-9033-09F452D544FE}" type="slidenum">
              <a:rPr lang="en-US" smtClean="0"/>
              <a:t>‹#›</a:t>
            </a:fld>
            <a:endParaRPr lang="en-US"/>
          </a:p>
        </p:txBody>
      </p:sp>
    </p:spTree>
    <p:extLst>
      <p:ext uri="{BB962C8B-B14F-4D97-AF65-F5344CB8AC3E}">
        <p14:creationId xmlns:p14="http://schemas.microsoft.com/office/powerpoint/2010/main" val="780831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2814321"/>
            <a:ext cx="47404018" cy="5991860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2814321"/>
            <a:ext cx="141480542" cy="59918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46D38B-A230-4CBD-94EA-113DE1CCA763}"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43B755-AE55-4786-9033-09F452D544FE}" type="slidenum">
              <a:rPr lang="en-US" smtClean="0"/>
              <a:t>‹#›</a:t>
            </a:fld>
            <a:endParaRPr lang="en-US"/>
          </a:p>
        </p:txBody>
      </p:sp>
    </p:spTree>
    <p:extLst>
      <p:ext uri="{BB962C8B-B14F-4D97-AF65-F5344CB8AC3E}">
        <p14:creationId xmlns:p14="http://schemas.microsoft.com/office/powerpoint/2010/main" val="3450509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46D38B-A230-4CBD-94EA-113DE1CCA763}"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43B755-AE55-4786-9033-09F452D544FE}" type="slidenum">
              <a:rPr lang="en-US" smtClean="0"/>
              <a:t>‹#›</a:t>
            </a:fld>
            <a:endParaRPr lang="en-US"/>
          </a:p>
        </p:txBody>
      </p:sp>
    </p:spTree>
    <p:extLst>
      <p:ext uri="{BB962C8B-B14F-4D97-AF65-F5344CB8AC3E}">
        <p14:creationId xmlns:p14="http://schemas.microsoft.com/office/powerpoint/2010/main" val="2635380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14102082"/>
            <a:ext cx="37307520" cy="4358640"/>
          </a:xfrm>
        </p:spPr>
        <p:txBody>
          <a:bodyPr anchor="t"/>
          <a:lstStyle>
            <a:lvl1pPr algn="l">
              <a:defRPr sz="165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9301483"/>
            <a:ext cx="37307520" cy="4800598"/>
          </a:xfrm>
        </p:spPr>
        <p:txBody>
          <a:bodyPr anchor="b"/>
          <a:lstStyle>
            <a:lvl1pPr marL="0" indent="0">
              <a:buNone/>
              <a:defRPr sz="8200">
                <a:solidFill>
                  <a:schemeClr val="tx1">
                    <a:tint val="75000"/>
                  </a:schemeClr>
                </a:solidFill>
              </a:defRPr>
            </a:lvl1pPr>
            <a:lvl2pPr marL="1881012" indent="0">
              <a:buNone/>
              <a:defRPr sz="7400">
                <a:solidFill>
                  <a:schemeClr val="tx1">
                    <a:tint val="75000"/>
                  </a:schemeClr>
                </a:solidFill>
              </a:defRPr>
            </a:lvl2pPr>
            <a:lvl3pPr marL="3762024" indent="0">
              <a:buNone/>
              <a:defRPr sz="6600">
                <a:solidFill>
                  <a:schemeClr val="tx1">
                    <a:tint val="75000"/>
                  </a:schemeClr>
                </a:solidFill>
              </a:defRPr>
            </a:lvl3pPr>
            <a:lvl4pPr marL="5643037" indent="0">
              <a:buNone/>
              <a:defRPr sz="5800">
                <a:solidFill>
                  <a:schemeClr val="tx1">
                    <a:tint val="75000"/>
                  </a:schemeClr>
                </a:solidFill>
              </a:defRPr>
            </a:lvl4pPr>
            <a:lvl5pPr marL="7524049" indent="0">
              <a:buNone/>
              <a:defRPr sz="5800">
                <a:solidFill>
                  <a:schemeClr val="tx1">
                    <a:tint val="75000"/>
                  </a:schemeClr>
                </a:solidFill>
              </a:defRPr>
            </a:lvl5pPr>
            <a:lvl6pPr marL="9405061" indent="0">
              <a:buNone/>
              <a:defRPr sz="5800">
                <a:solidFill>
                  <a:schemeClr val="tx1">
                    <a:tint val="75000"/>
                  </a:schemeClr>
                </a:solidFill>
              </a:defRPr>
            </a:lvl6pPr>
            <a:lvl7pPr marL="11286073" indent="0">
              <a:buNone/>
              <a:defRPr sz="5800">
                <a:solidFill>
                  <a:schemeClr val="tx1">
                    <a:tint val="75000"/>
                  </a:schemeClr>
                </a:solidFill>
              </a:defRPr>
            </a:lvl7pPr>
            <a:lvl8pPr marL="13167086" indent="0">
              <a:buNone/>
              <a:defRPr sz="5800">
                <a:solidFill>
                  <a:schemeClr val="tx1">
                    <a:tint val="75000"/>
                  </a:schemeClr>
                </a:solidFill>
              </a:defRPr>
            </a:lvl8pPr>
            <a:lvl9pPr marL="15048098" indent="0">
              <a:buNone/>
              <a:defRPr sz="5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46D38B-A230-4CBD-94EA-113DE1CCA763}"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43B755-AE55-4786-9033-09F452D544FE}" type="slidenum">
              <a:rPr lang="en-US" smtClean="0"/>
              <a:t>‹#›</a:t>
            </a:fld>
            <a:endParaRPr lang="en-US"/>
          </a:p>
        </p:txBody>
      </p:sp>
    </p:spTree>
    <p:extLst>
      <p:ext uri="{BB962C8B-B14F-4D97-AF65-F5344CB8AC3E}">
        <p14:creationId xmlns:p14="http://schemas.microsoft.com/office/powerpoint/2010/main" val="925205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16388081"/>
            <a:ext cx="94442280" cy="46344842"/>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16388081"/>
            <a:ext cx="94442280" cy="46344842"/>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46D38B-A230-4CBD-94EA-113DE1CCA763}"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43B755-AE55-4786-9033-09F452D544FE}" type="slidenum">
              <a:rPr lang="en-US" smtClean="0"/>
              <a:t>‹#›</a:t>
            </a:fld>
            <a:endParaRPr lang="en-US"/>
          </a:p>
        </p:txBody>
      </p:sp>
    </p:spTree>
    <p:extLst>
      <p:ext uri="{BB962C8B-B14F-4D97-AF65-F5344CB8AC3E}">
        <p14:creationId xmlns:p14="http://schemas.microsoft.com/office/powerpoint/2010/main" val="441400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878842"/>
            <a:ext cx="3950208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4912362"/>
            <a:ext cx="19392902" cy="2047238"/>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4" name="Content Placeholder 3"/>
          <p:cNvSpPr>
            <a:spLocks noGrp="1"/>
          </p:cNvSpPr>
          <p:nvPr>
            <p:ph sz="half" idx="2"/>
          </p:nvPr>
        </p:nvSpPr>
        <p:spPr>
          <a:xfrm>
            <a:off x="2194560" y="6959600"/>
            <a:ext cx="19392902" cy="12644122"/>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4912362"/>
            <a:ext cx="19400520" cy="2047238"/>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6" name="Content Placeholder 5"/>
          <p:cNvSpPr>
            <a:spLocks noGrp="1"/>
          </p:cNvSpPr>
          <p:nvPr>
            <p:ph sz="quarter" idx="4"/>
          </p:nvPr>
        </p:nvSpPr>
        <p:spPr>
          <a:xfrm>
            <a:off x="22296122" y="6959600"/>
            <a:ext cx="19400520" cy="12644122"/>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46D38B-A230-4CBD-94EA-113DE1CCA763}" type="datetimeFigureOut">
              <a:rPr lang="en-US" smtClean="0"/>
              <a:t>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43B755-AE55-4786-9033-09F452D544FE}" type="slidenum">
              <a:rPr lang="en-US" smtClean="0"/>
              <a:t>‹#›</a:t>
            </a:fld>
            <a:endParaRPr lang="en-US"/>
          </a:p>
        </p:txBody>
      </p:sp>
    </p:spTree>
    <p:extLst>
      <p:ext uri="{BB962C8B-B14F-4D97-AF65-F5344CB8AC3E}">
        <p14:creationId xmlns:p14="http://schemas.microsoft.com/office/powerpoint/2010/main" val="1104236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46D38B-A230-4CBD-94EA-113DE1CCA763}" type="datetimeFigureOut">
              <a:rPr lang="en-US" smtClean="0"/>
              <a:t>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43B755-AE55-4786-9033-09F452D544FE}" type="slidenum">
              <a:rPr lang="en-US" smtClean="0"/>
              <a:t>‹#›</a:t>
            </a:fld>
            <a:endParaRPr lang="en-US"/>
          </a:p>
        </p:txBody>
      </p:sp>
    </p:spTree>
    <p:extLst>
      <p:ext uri="{BB962C8B-B14F-4D97-AF65-F5344CB8AC3E}">
        <p14:creationId xmlns:p14="http://schemas.microsoft.com/office/powerpoint/2010/main" val="1717489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46D38B-A230-4CBD-94EA-113DE1CCA763}" type="datetimeFigureOut">
              <a:rPr lang="en-US" smtClean="0"/>
              <a:t>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43B755-AE55-4786-9033-09F452D544FE}" type="slidenum">
              <a:rPr lang="en-US" smtClean="0"/>
              <a:t>‹#›</a:t>
            </a:fld>
            <a:endParaRPr lang="en-US"/>
          </a:p>
        </p:txBody>
      </p:sp>
    </p:spTree>
    <p:extLst>
      <p:ext uri="{BB962C8B-B14F-4D97-AF65-F5344CB8AC3E}">
        <p14:creationId xmlns:p14="http://schemas.microsoft.com/office/powerpoint/2010/main" val="2965405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873760"/>
            <a:ext cx="14439902" cy="3718560"/>
          </a:xfrm>
        </p:spPr>
        <p:txBody>
          <a:bodyPr anchor="b"/>
          <a:lstStyle>
            <a:lvl1pPr algn="l">
              <a:defRPr sz="8200" b="1"/>
            </a:lvl1pPr>
          </a:lstStyle>
          <a:p>
            <a:r>
              <a:rPr lang="en-US" smtClean="0"/>
              <a:t>Click to edit Master title style</a:t>
            </a:r>
            <a:endParaRPr lang="en-US"/>
          </a:p>
        </p:txBody>
      </p:sp>
      <p:sp>
        <p:nvSpPr>
          <p:cNvPr id="3" name="Content Placeholder 2"/>
          <p:cNvSpPr>
            <a:spLocks noGrp="1"/>
          </p:cNvSpPr>
          <p:nvPr>
            <p:ph idx="1"/>
          </p:nvPr>
        </p:nvSpPr>
        <p:spPr>
          <a:xfrm>
            <a:off x="17160240" y="873761"/>
            <a:ext cx="24536400" cy="18729962"/>
          </a:xfrm>
        </p:spPr>
        <p:txBody>
          <a:bodyPr/>
          <a:lstStyle>
            <a:lvl1pPr>
              <a:defRPr sz="13200"/>
            </a:lvl1pPr>
            <a:lvl2pPr>
              <a:defRPr sz="11500"/>
            </a:lvl2pPr>
            <a:lvl3pPr>
              <a:defRPr sz="99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4592321"/>
            <a:ext cx="14439902" cy="15011402"/>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46D38B-A230-4CBD-94EA-113DE1CCA763}"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43B755-AE55-4786-9033-09F452D544FE}" type="slidenum">
              <a:rPr lang="en-US" smtClean="0"/>
              <a:t>‹#›</a:t>
            </a:fld>
            <a:endParaRPr lang="en-US"/>
          </a:p>
        </p:txBody>
      </p:sp>
    </p:spTree>
    <p:extLst>
      <p:ext uri="{BB962C8B-B14F-4D97-AF65-F5344CB8AC3E}">
        <p14:creationId xmlns:p14="http://schemas.microsoft.com/office/powerpoint/2010/main" val="1923422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15361920"/>
            <a:ext cx="26334720" cy="1813562"/>
          </a:xfrm>
        </p:spPr>
        <p:txBody>
          <a:bodyPr anchor="b"/>
          <a:lstStyle>
            <a:lvl1pPr algn="l">
              <a:defRPr sz="8200" b="1"/>
            </a:lvl1pPr>
          </a:lstStyle>
          <a:p>
            <a:r>
              <a:rPr lang="en-US" smtClean="0"/>
              <a:t>Click to edit Master title style</a:t>
            </a:r>
            <a:endParaRPr lang="en-US"/>
          </a:p>
        </p:txBody>
      </p:sp>
      <p:sp>
        <p:nvSpPr>
          <p:cNvPr id="3" name="Picture Placeholder 2"/>
          <p:cNvSpPr>
            <a:spLocks noGrp="1"/>
          </p:cNvSpPr>
          <p:nvPr>
            <p:ph type="pic" idx="1"/>
          </p:nvPr>
        </p:nvSpPr>
        <p:spPr>
          <a:xfrm>
            <a:off x="8602982" y="1960880"/>
            <a:ext cx="26334720" cy="13167360"/>
          </a:xfrm>
        </p:spPr>
        <p:txBody>
          <a:bodyPr/>
          <a:lstStyle>
            <a:lvl1pPr marL="0" indent="0">
              <a:buNone/>
              <a:defRPr sz="13200"/>
            </a:lvl1pPr>
            <a:lvl2pPr marL="1881012" indent="0">
              <a:buNone/>
              <a:defRPr sz="11500"/>
            </a:lvl2pPr>
            <a:lvl3pPr marL="3762024" indent="0">
              <a:buNone/>
              <a:defRPr sz="9900"/>
            </a:lvl3pPr>
            <a:lvl4pPr marL="5643037" indent="0">
              <a:buNone/>
              <a:defRPr sz="8200"/>
            </a:lvl4pPr>
            <a:lvl5pPr marL="7524049" indent="0">
              <a:buNone/>
              <a:defRPr sz="8200"/>
            </a:lvl5pPr>
            <a:lvl6pPr marL="9405061" indent="0">
              <a:buNone/>
              <a:defRPr sz="8200"/>
            </a:lvl6pPr>
            <a:lvl7pPr marL="11286073" indent="0">
              <a:buNone/>
              <a:defRPr sz="8200"/>
            </a:lvl7pPr>
            <a:lvl8pPr marL="13167086" indent="0">
              <a:buNone/>
              <a:defRPr sz="8200"/>
            </a:lvl8pPr>
            <a:lvl9pPr marL="15048098" indent="0">
              <a:buNone/>
              <a:defRPr sz="8200"/>
            </a:lvl9pPr>
          </a:lstStyle>
          <a:p>
            <a:endParaRPr lang="en-US"/>
          </a:p>
        </p:txBody>
      </p:sp>
      <p:sp>
        <p:nvSpPr>
          <p:cNvPr id="4" name="Text Placeholder 3"/>
          <p:cNvSpPr>
            <a:spLocks noGrp="1"/>
          </p:cNvSpPr>
          <p:nvPr>
            <p:ph type="body" sz="half" idx="2"/>
          </p:nvPr>
        </p:nvSpPr>
        <p:spPr>
          <a:xfrm>
            <a:off x="8602982" y="17175482"/>
            <a:ext cx="26334720" cy="2575558"/>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46D38B-A230-4CBD-94EA-113DE1CCA763}"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43B755-AE55-4786-9033-09F452D544FE}" type="slidenum">
              <a:rPr lang="en-US" smtClean="0"/>
              <a:t>‹#›</a:t>
            </a:fld>
            <a:endParaRPr lang="en-US"/>
          </a:p>
        </p:txBody>
      </p:sp>
    </p:spTree>
    <p:extLst>
      <p:ext uri="{BB962C8B-B14F-4D97-AF65-F5344CB8AC3E}">
        <p14:creationId xmlns:p14="http://schemas.microsoft.com/office/powerpoint/2010/main" val="1112859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2"/>
            <a:ext cx="39502080" cy="3657600"/>
          </a:xfrm>
          <a:prstGeom prst="rect">
            <a:avLst/>
          </a:prstGeom>
        </p:spPr>
        <p:txBody>
          <a:bodyPr vert="horz" lIns="376202" tIns="188101" rIns="376202" bIns="18810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5120641"/>
            <a:ext cx="39502080" cy="14483082"/>
          </a:xfrm>
          <a:prstGeom prst="rect">
            <a:avLst/>
          </a:prstGeom>
        </p:spPr>
        <p:txBody>
          <a:bodyPr vert="horz" lIns="376202" tIns="188101" rIns="376202" bIns="18810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20340322"/>
            <a:ext cx="10241280" cy="1168400"/>
          </a:xfrm>
          <a:prstGeom prst="rect">
            <a:avLst/>
          </a:prstGeom>
        </p:spPr>
        <p:txBody>
          <a:bodyPr vert="horz" lIns="376202" tIns="188101" rIns="376202" bIns="188101" rtlCol="0" anchor="ctr"/>
          <a:lstStyle>
            <a:lvl1pPr algn="l">
              <a:defRPr sz="4900">
                <a:solidFill>
                  <a:schemeClr val="tx1">
                    <a:tint val="75000"/>
                  </a:schemeClr>
                </a:solidFill>
              </a:defRPr>
            </a:lvl1pPr>
          </a:lstStyle>
          <a:p>
            <a:fld id="{0C46D38B-A230-4CBD-94EA-113DE1CCA763}" type="datetimeFigureOut">
              <a:rPr lang="en-US" smtClean="0"/>
              <a:t>11/6/2015</a:t>
            </a:fld>
            <a:endParaRPr lang="en-US"/>
          </a:p>
        </p:txBody>
      </p:sp>
      <p:sp>
        <p:nvSpPr>
          <p:cNvPr id="5" name="Footer Placeholder 4"/>
          <p:cNvSpPr>
            <a:spLocks noGrp="1"/>
          </p:cNvSpPr>
          <p:nvPr>
            <p:ph type="ftr" sz="quarter" idx="3"/>
          </p:nvPr>
        </p:nvSpPr>
        <p:spPr>
          <a:xfrm>
            <a:off x="14996160" y="20340322"/>
            <a:ext cx="13898880" cy="1168400"/>
          </a:xfrm>
          <a:prstGeom prst="rect">
            <a:avLst/>
          </a:prstGeom>
        </p:spPr>
        <p:txBody>
          <a:bodyPr vert="horz" lIns="376202" tIns="188101" rIns="376202" bIns="188101" rtlCol="0" anchor="ctr"/>
          <a:lstStyle>
            <a:lvl1pPr algn="ctr">
              <a:defRPr sz="4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0340322"/>
            <a:ext cx="10241280" cy="1168400"/>
          </a:xfrm>
          <a:prstGeom prst="rect">
            <a:avLst/>
          </a:prstGeom>
        </p:spPr>
        <p:txBody>
          <a:bodyPr vert="horz" lIns="376202" tIns="188101" rIns="376202" bIns="188101" rtlCol="0" anchor="ctr"/>
          <a:lstStyle>
            <a:lvl1pPr algn="r">
              <a:defRPr sz="4900">
                <a:solidFill>
                  <a:schemeClr val="tx1">
                    <a:tint val="75000"/>
                  </a:schemeClr>
                </a:solidFill>
              </a:defRPr>
            </a:lvl1pPr>
          </a:lstStyle>
          <a:p>
            <a:fld id="{0243B755-AE55-4786-9033-09F452D544FE}" type="slidenum">
              <a:rPr lang="en-US" smtClean="0"/>
              <a:t>‹#›</a:t>
            </a:fld>
            <a:endParaRPr lang="en-US"/>
          </a:p>
        </p:txBody>
      </p:sp>
    </p:spTree>
    <p:extLst>
      <p:ext uri="{BB962C8B-B14F-4D97-AF65-F5344CB8AC3E}">
        <p14:creationId xmlns:p14="http://schemas.microsoft.com/office/powerpoint/2010/main" val="3250777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2024" rtl="0" eaLnBrk="1" latinLnBrk="0" hangingPunct="1">
        <a:spcBef>
          <a:spcPct val="0"/>
        </a:spcBef>
        <a:buNone/>
        <a:defRPr sz="18100" kern="1200">
          <a:solidFill>
            <a:schemeClr val="tx1"/>
          </a:solidFill>
          <a:latin typeface="+mj-lt"/>
          <a:ea typeface="+mj-ea"/>
          <a:cs typeface="+mj-cs"/>
        </a:defRPr>
      </a:lvl1pPr>
    </p:titleStyle>
    <p:bodyStyle>
      <a:lvl1pPr marL="1410759" indent="-1410759" algn="l" defTabSz="3762024" rtl="0" eaLnBrk="1" latinLnBrk="0" hangingPunct="1">
        <a:spcBef>
          <a:spcPct val="20000"/>
        </a:spcBef>
        <a:buFont typeface="Arial" panose="020B0604020202020204" pitchFamily="34" charset="0"/>
        <a:buChar char="•"/>
        <a:defRPr sz="13200" kern="1200">
          <a:solidFill>
            <a:schemeClr val="tx1"/>
          </a:solidFill>
          <a:latin typeface="+mn-lt"/>
          <a:ea typeface="+mn-ea"/>
          <a:cs typeface="+mn-cs"/>
        </a:defRPr>
      </a:lvl1pPr>
      <a:lvl2pPr marL="3056645" indent="-1175633" algn="l" defTabSz="3762024"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2pPr>
      <a:lvl3pPr marL="4702531" indent="-940506" algn="l" defTabSz="3762024" rtl="0" eaLnBrk="1" latinLnBrk="0" hangingPunct="1">
        <a:spcBef>
          <a:spcPct val="20000"/>
        </a:spcBef>
        <a:buFont typeface="Arial" panose="020B0604020202020204" pitchFamily="34" charset="0"/>
        <a:buChar char="•"/>
        <a:defRPr sz="9900" kern="1200">
          <a:solidFill>
            <a:schemeClr val="tx1"/>
          </a:solidFill>
          <a:latin typeface="+mn-lt"/>
          <a:ea typeface="+mn-ea"/>
          <a:cs typeface="+mn-cs"/>
        </a:defRPr>
      </a:lvl3pPr>
      <a:lvl4pPr marL="6583543" indent="-940506" algn="l" defTabSz="3762024"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4pPr>
      <a:lvl5pPr marL="8464555" indent="-940506" algn="l" defTabSz="3762024"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5pPr>
      <a:lvl6pPr marL="10345567" indent="-940506" algn="l" defTabSz="3762024"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6pPr>
      <a:lvl7pPr marL="12226580" indent="-940506" algn="l" defTabSz="3762024"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7pPr>
      <a:lvl8pPr marL="14107592" indent="-940506" algn="l" defTabSz="3762024"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8pPr>
      <a:lvl9pPr marL="15988604" indent="-940506" algn="l" defTabSz="3762024"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9pPr>
    </p:bodyStyle>
    <p:otherStyle>
      <a:defPPr>
        <a:defRPr lang="en-US"/>
      </a:defPPr>
      <a:lvl1pPr marL="0" algn="l" defTabSz="3762024" rtl="0" eaLnBrk="1" latinLnBrk="0" hangingPunct="1">
        <a:defRPr sz="7400" kern="1200">
          <a:solidFill>
            <a:schemeClr val="tx1"/>
          </a:solidFill>
          <a:latin typeface="+mn-lt"/>
          <a:ea typeface="+mn-ea"/>
          <a:cs typeface="+mn-cs"/>
        </a:defRPr>
      </a:lvl1pPr>
      <a:lvl2pPr marL="1881012" algn="l" defTabSz="3762024" rtl="0" eaLnBrk="1" latinLnBrk="0" hangingPunct="1">
        <a:defRPr sz="7400" kern="1200">
          <a:solidFill>
            <a:schemeClr val="tx1"/>
          </a:solidFill>
          <a:latin typeface="+mn-lt"/>
          <a:ea typeface="+mn-ea"/>
          <a:cs typeface="+mn-cs"/>
        </a:defRPr>
      </a:lvl2pPr>
      <a:lvl3pPr marL="3762024" algn="l" defTabSz="3762024" rtl="0" eaLnBrk="1" latinLnBrk="0" hangingPunct="1">
        <a:defRPr sz="7400" kern="1200">
          <a:solidFill>
            <a:schemeClr val="tx1"/>
          </a:solidFill>
          <a:latin typeface="+mn-lt"/>
          <a:ea typeface="+mn-ea"/>
          <a:cs typeface="+mn-cs"/>
        </a:defRPr>
      </a:lvl3pPr>
      <a:lvl4pPr marL="5643037" algn="l" defTabSz="3762024" rtl="0" eaLnBrk="1" latinLnBrk="0" hangingPunct="1">
        <a:defRPr sz="7400" kern="1200">
          <a:solidFill>
            <a:schemeClr val="tx1"/>
          </a:solidFill>
          <a:latin typeface="+mn-lt"/>
          <a:ea typeface="+mn-ea"/>
          <a:cs typeface="+mn-cs"/>
        </a:defRPr>
      </a:lvl4pPr>
      <a:lvl5pPr marL="7524049" algn="l" defTabSz="3762024" rtl="0" eaLnBrk="1" latinLnBrk="0" hangingPunct="1">
        <a:defRPr sz="7400" kern="1200">
          <a:solidFill>
            <a:schemeClr val="tx1"/>
          </a:solidFill>
          <a:latin typeface="+mn-lt"/>
          <a:ea typeface="+mn-ea"/>
          <a:cs typeface="+mn-cs"/>
        </a:defRPr>
      </a:lvl5pPr>
      <a:lvl6pPr marL="9405061" algn="l" defTabSz="3762024" rtl="0" eaLnBrk="1" latinLnBrk="0" hangingPunct="1">
        <a:defRPr sz="7400" kern="1200">
          <a:solidFill>
            <a:schemeClr val="tx1"/>
          </a:solidFill>
          <a:latin typeface="+mn-lt"/>
          <a:ea typeface="+mn-ea"/>
          <a:cs typeface="+mn-cs"/>
        </a:defRPr>
      </a:lvl6pPr>
      <a:lvl7pPr marL="11286073" algn="l" defTabSz="3762024" rtl="0" eaLnBrk="1" latinLnBrk="0" hangingPunct="1">
        <a:defRPr sz="7400" kern="1200">
          <a:solidFill>
            <a:schemeClr val="tx1"/>
          </a:solidFill>
          <a:latin typeface="+mn-lt"/>
          <a:ea typeface="+mn-ea"/>
          <a:cs typeface="+mn-cs"/>
        </a:defRPr>
      </a:lvl7pPr>
      <a:lvl8pPr marL="13167086" algn="l" defTabSz="3762024" rtl="0" eaLnBrk="1" latinLnBrk="0" hangingPunct="1">
        <a:defRPr sz="7400" kern="1200">
          <a:solidFill>
            <a:schemeClr val="tx1"/>
          </a:solidFill>
          <a:latin typeface="+mn-lt"/>
          <a:ea typeface="+mn-ea"/>
          <a:cs typeface="+mn-cs"/>
        </a:defRPr>
      </a:lvl8pPr>
      <a:lvl9pPr marL="15048098" algn="l" defTabSz="3762024"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43891200" cy="228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REU Site: Arctic and Antarctic Project (AaA-REU) with Research Experience for Teachers (RET) Component</a:t>
            </a:r>
          </a:p>
        </p:txBody>
      </p:sp>
      <p:sp>
        <p:nvSpPr>
          <p:cNvPr id="5" name="TextBox 4"/>
          <p:cNvSpPr txBox="1"/>
          <p:nvPr/>
        </p:nvSpPr>
        <p:spPr>
          <a:xfrm>
            <a:off x="838200" y="15468600"/>
            <a:ext cx="11506200" cy="6001643"/>
          </a:xfrm>
          <a:prstGeom prst="rect">
            <a:avLst/>
          </a:prstGeom>
          <a:noFill/>
        </p:spPr>
        <p:txBody>
          <a:bodyPr wrap="square" rtlCol="0">
            <a:spAutoFit/>
          </a:bodyPr>
          <a:lstStyle/>
          <a:p>
            <a:r>
              <a:rPr lang="en-US" sz="3200" dirty="0" smtClean="0"/>
              <a:t>I would also like to create a poster on the IU/ECSU Research Experience for Undergraduates program.  It will take me until Monday to do so.</a:t>
            </a:r>
          </a:p>
          <a:p>
            <a:endParaRPr lang="en-US" sz="3200" dirty="0" smtClean="0"/>
          </a:p>
          <a:p>
            <a:r>
              <a:rPr lang="en-US" sz="3200" dirty="0" smtClean="0"/>
              <a:t>Jeff please attempt a first draft of the poster using ppt.</a:t>
            </a:r>
          </a:p>
          <a:p>
            <a:pPr marL="685800" indent="-685800">
              <a:buFont typeface="Arial" panose="020B0604020202020204" pitchFamily="34" charset="0"/>
              <a:buChar char="•"/>
            </a:pPr>
            <a:r>
              <a:rPr lang="en-US" sz="3200" dirty="0" smtClean="0">
                <a:solidFill>
                  <a:srgbClr val="FF0000"/>
                </a:solidFill>
              </a:rPr>
              <a:t>Show image of Dr. Fox and one of me</a:t>
            </a:r>
          </a:p>
          <a:p>
            <a:pPr marL="685800" indent="-685800">
              <a:buFont typeface="Arial" panose="020B0604020202020204" pitchFamily="34" charset="0"/>
              <a:buChar char="•"/>
            </a:pPr>
            <a:r>
              <a:rPr lang="en-US" sz="3200" dirty="0" smtClean="0">
                <a:solidFill>
                  <a:srgbClr val="FF0000"/>
                </a:solidFill>
              </a:rPr>
              <a:t>Statement on the AaA REU program objectives</a:t>
            </a:r>
          </a:p>
          <a:p>
            <a:pPr marL="685800" indent="-685800">
              <a:buFont typeface="Arial" panose="020B0604020202020204" pitchFamily="34" charset="0"/>
              <a:buChar char="•"/>
            </a:pPr>
            <a:r>
              <a:rPr lang="en-US" sz="3200" dirty="0" smtClean="0">
                <a:solidFill>
                  <a:srgbClr val="FF0000"/>
                </a:solidFill>
              </a:rPr>
              <a:t>List of all IU student past participants , their institutions and research titles</a:t>
            </a:r>
          </a:p>
          <a:p>
            <a:pPr marL="685800" indent="-685800">
              <a:buFont typeface="Arial" panose="020B0604020202020204" pitchFamily="34" charset="0"/>
              <a:buChar char="•"/>
            </a:pPr>
            <a:r>
              <a:rPr lang="en-US" sz="3200" dirty="0" smtClean="0">
                <a:solidFill>
                  <a:srgbClr val="FF0000"/>
                </a:solidFill>
              </a:rPr>
              <a:t>CReSIS, IU and ECSU logos</a:t>
            </a:r>
          </a:p>
          <a:p>
            <a:pPr marL="685800" indent="-685800">
              <a:buFont typeface="Arial" panose="020B0604020202020204" pitchFamily="34" charset="0"/>
              <a:buChar char="•"/>
            </a:pPr>
            <a:r>
              <a:rPr lang="en-US" sz="3200" dirty="0" smtClean="0"/>
              <a:t>image of Jerome with the 2014 REU students located at http://nia.ecsu.edu/reuomps2014/teams-iu.html</a:t>
            </a:r>
          </a:p>
        </p:txBody>
      </p:sp>
      <p:pic>
        <p:nvPicPr>
          <p:cNvPr id="1026" name="Picture 2" descr="http://www.infomall.org/gcf/Fox_G2_200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20408" y="2944091"/>
            <a:ext cx="3475992" cy="521398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9971" y="2944091"/>
            <a:ext cx="3478437" cy="5217655"/>
          </a:xfrm>
          <a:prstGeom prst="rect">
            <a:avLst/>
          </a:prstGeom>
          <a:ln>
            <a:noFill/>
          </a:ln>
        </p:spPr>
      </p:pic>
      <p:sp>
        <p:nvSpPr>
          <p:cNvPr id="9" name="TextBox 8"/>
          <p:cNvSpPr txBox="1"/>
          <p:nvPr/>
        </p:nvSpPr>
        <p:spPr>
          <a:xfrm>
            <a:off x="10553700" y="2590800"/>
            <a:ext cx="8991600" cy="12526506"/>
          </a:xfrm>
          <a:prstGeom prst="rect">
            <a:avLst/>
          </a:prstGeom>
          <a:noFill/>
        </p:spPr>
        <p:txBody>
          <a:bodyPr wrap="square" rtlCol="0">
            <a:spAutoFit/>
          </a:bodyPr>
          <a:lstStyle/>
          <a:p>
            <a:pPr algn="just">
              <a:spcAft>
                <a:spcPts val="2400"/>
              </a:spcAft>
            </a:pPr>
            <a:r>
              <a:rPr lang="en-US" sz="2400" dirty="0"/>
              <a:t>The REU Site: Arctic and Antarctic CReSIS (AaA-REU) program will involve 75 undergraduates over a three-year period with five pre-service RET students each year. This project is a continuation of the REU Site program that has operated at Elizabeth City State University and other CReSIS (Center for Remote Sensing of the Ice Sheets) institutions since 2010. The site is co-funded by the Department of Defense in partnership with the NSF REU program. The vision for this project is driven by the compelling need to draw on the integration of polar research and education to attract a diverse pool of talented students into polar-related careers.</a:t>
            </a:r>
          </a:p>
          <a:p>
            <a:pPr algn="just">
              <a:spcAft>
                <a:spcPts val="2400"/>
              </a:spcAft>
            </a:pPr>
            <a:r>
              <a:rPr lang="en-US" sz="2400" dirty="0"/>
              <a:t>The AaA-REU project would be interdisciplinary in focus and will make innovative, cost-effective use of cyberinfrastructure. The project builds upon existing partnerships in polar science, engineering, education, and cyberinfrastructure -- partnerships that provide access to extensive CReSIS resources under the direction of an experienced team of educators and researchers. It is expected that the demographics of the participants would reflect the exciting minority percentages that were realized during the past CReSIS-REU award.</a:t>
            </a:r>
          </a:p>
          <a:p>
            <a:pPr algn="just">
              <a:spcAft>
                <a:spcPts val="2400"/>
              </a:spcAft>
            </a:pPr>
            <a:r>
              <a:rPr lang="en-US" sz="2400" dirty="0"/>
              <a:t>The REU Site: Arctic and Antarctic Project (AaA-REU) with Research Experience for Teachers (RET) Component continues work under NSF grant 0944255 to promote the professional development of minority undergraduate students through participation in ocean and marine science research. Undergraduates are chosen from a national selection. Each is assigned to a specific research team where they will work closely with the faculty. In addition, seminars, lunch meetings, and social functions will be organized to facilitate undergraduate interaction. The project is conducted for eight weeks during each summer from 2014-2016, with on-line mentoring and follow-up during academic year. Students who are in those groups traditionally under-represented in science are particularly urged to apply. No fieldwork is associated with this coordinating activity. Fieldwork details can be found under the research team</a:t>
            </a:r>
            <a:r>
              <a:rPr lang="en-US" sz="2400" dirty="0" smtClean="0"/>
              <a:t>.</a:t>
            </a:r>
            <a:endParaRPr lang="en-US" sz="2400" dirty="0"/>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092823" y="19674455"/>
            <a:ext cx="3243079" cy="2109220"/>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529000" y="19493484"/>
            <a:ext cx="1824221" cy="2290191"/>
          </a:xfrm>
          <a:prstGeom prst="rect">
            <a:avLst/>
          </a:prstGeom>
        </p:spPr>
      </p:pic>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022800" y="19354800"/>
            <a:ext cx="5876925" cy="2428875"/>
          </a:xfrm>
          <a:prstGeom prst="rect">
            <a:avLst/>
          </a:prstGeom>
        </p:spPr>
      </p:pic>
      <p:sp>
        <p:nvSpPr>
          <p:cNvPr id="15" name="TextBox 14"/>
          <p:cNvSpPr txBox="1"/>
          <p:nvPr/>
        </p:nvSpPr>
        <p:spPr>
          <a:xfrm>
            <a:off x="20173950" y="2643426"/>
            <a:ext cx="7772400" cy="14557831"/>
          </a:xfrm>
          <a:prstGeom prst="rect">
            <a:avLst/>
          </a:prstGeom>
          <a:noFill/>
        </p:spPr>
        <p:txBody>
          <a:bodyPr wrap="square" rtlCol="0">
            <a:spAutoFit/>
          </a:bodyPr>
          <a:lstStyle/>
          <a:p>
            <a:r>
              <a:rPr lang="en-US" sz="2000" b="1" dirty="0"/>
              <a:t>2015</a:t>
            </a:r>
            <a:endParaRPr lang="en-US" sz="2000" dirty="0"/>
          </a:p>
          <a:p>
            <a:r>
              <a:rPr lang="en-US" sz="2000" dirty="0"/>
              <a:t>Tatyana Matthews, Elizabeth City State University</a:t>
            </a:r>
          </a:p>
          <a:p>
            <a:r>
              <a:rPr lang="en-US" sz="2000" b="1" i="1" dirty="0"/>
              <a:t>Investigating the Security Risks and Vulnerabilities of an Android System</a:t>
            </a:r>
          </a:p>
          <a:p>
            <a:r>
              <a:rPr lang="en-US" sz="2000" dirty="0"/>
              <a:t> </a:t>
            </a:r>
          </a:p>
          <a:p>
            <a:r>
              <a:rPr lang="en-US" sz="2000" dirty="0"/>
              <a:t>Tori Wilbon, Elizabeth City State University</a:t>
            </a:r>
          </a:p>
          <a:p>
            <a:r>
              <a:rPr lang="en-US" sz="2000" dirty="0"/>
              <a:t>Omar Owens, Winston-Salem State University</a:t>
            </a:r>
          </a:p>
          <a:p>
            <a:r>
              <a:rPr lang="en-US" sz="2000" b="1" i="1" dirty="0"/>
              <a:t>Exploring Learning Algorithms for Layer Identification</a:t>
            </a:r>
          </a:p>
          <a:p>
            <a:r>
              <a:rPr lang="en-US" sz="2000" dirty="0"/>
              <a:t> </a:t>
            </a:r>
          </a:p>
          <a:p>
            <a:r>
              <a:rPr lang="en-US" sz="2000" dirty="0"/>
              <a:t>Maya Smith, Winston-Salem State University</a:t>
            </a:r>
          </a:p>
          <a:p>
            <a:r>
              <a:rPr lang="en-US" sz="2000" dirty="0"/>
              <a:t>Anthony Scott, Winston-Salem State University</a:t>
            </a:r>
          </a:p>
          <a:p>
            <a:r>
              <a:rPr lang="en-US" sz="2000" b="1" i="1" dirty="0"/>
              <a:t>Analyzing Stock Data using Multi-Dimensional Scaling</a:t>
            </a:r>
          </a:p>
          <a:p>
            <a:r>
              <a:rPr lang="en-US" sz="2000" dirty="0"/>
              <a:t> </a:t>
            </a:r>
          </a:p>
          <a:p>
            <a:r>
              <a:rPr lang="en-US" sz="2000" b="1" dirty="0"/>
              <a:t>2014</a:t>
            </a:r>
            <a:endParaRPr lang="en-US" sz="2000" dirty="0"/>
          </a:p>
          <a:p>
            <a:r>
              <a:rPr lang="en-US" sz="2000" dirty="0"/>
              <a:t>Tatyana Matthews, Elizabeth City State University</a:t>
            </a:r>
          </a:p>
          <a:p>
            <a:r>
              <a:rPr lang="en-US" sz="2000" b="1" i="1" dirty="0"/>
              <a:t>Apache Big Data Stack</a:t>
            </a:r>
          </a:p>
          <a:p>
            <a:r>
              <a:rPr lang="en-US" sz="2000" dirty="0"/>
              <a:t> </a:t>
            </a:r>
          </a:p>
          <a:p>
            <a:r>
              <a:rPr lang="en-US" sz="2000" dirty="0"/>
              <a:t>Nigel Pugh, Elizabeth City State University</a:t>
            </a:r>
          </a:p>
          <a:p>
            <a:r>
              <a:rPr lang="en-US" sz="2000" dirty="0"/>
              <a:t>Tori Wilbon, Elizabeth City State University</a:t>
            </a:r>
          </a:p>
          <a:p>
            <a:r>
              <a:rPr lang="en-US" sz="2000" b="1" i="1" dirty="0"/>
              <a:t>Evaluating the Performance of </a:t>
            </a:r>
            <a:r>
              <a:rPr lang="en-US" sz="2000" b="1" i="1" dirty="0" err="1"/>
              <a:t>MPI</a:t>
            </a:r>
            <a:r>
              <a:rPr lang="en-US" sz="2000" b="1" i="1" dirty="0"/>
              <a:t> Java in </a:t>
            </a:r>
            <a:r>
              <a:rPr lang="en-US" sz="2000" b="1" i="1" dirty="0" err="1"/>
              <a:t>FutureGRID</a:t>
            </a:r>
            <a:endParaRPr lang="en-US" sz="2000" b="1" i="1" dirty="0"/>
          </a:p>
          <a:p>
            <a:r>
              <a:rPr lang="en-US" sz="2000" dirty="0"/>
              <a:t> </a:t>
            </a:r>
          </a:p>
          <a:p>
            <a:r>
              <a:rPr lang="en-US" sz="2000" dirty="0"/>
              <a:t>Khaliq Satchell, Elizabeth City State University</a:t>
            </a:r>
          </a:p>
          <a:p>
            <a:r>
              <a:rPr lang="en-US" sz="2000" b="1" i="1" dirty="0" err="1"/>
              <a:t>PlotViz</a:t>
            </a:r>
            <a:r>
              <a:rPr lang="en-US" sz="2000" b="1" i="1" dirty="0"/>
              <a:t>: The Next Visualization Tool in Bioinformatics</a:t>
            </a:r>
          </a:p>
          <a:p>
            <a:r>
              <a:rPr lang="en-US" sz="2000" dirty="0"/>
              <a:t> </a:t>
            </a:r>
          </a:p>
          <a:p>
            <a:r>
              <a:rPr lang="en-US" sz="2000" dirty="0"/>
              <a:t>Jefferson Ridgeway IV, Elizabeth City State University</a:t>
            </a:r>
          </a:p>
          <a:p>
            <a:r>
              <a:rPr lang="en-US" sz="2000" b="1" i="1" dirty="0"/>
              <a:t>Django for </a:t>
            </a:r>
            <a:r>
              <a:rPr lang="en-US" sz="2000" b="1" i="1" dirty="0" err="1"/>
              <a:t>Cloudmesh</a:t>
            </a:r>
            <a:endParaRPr lang="en-US" sz="2000" b="1" i="1" dirty="0"/>
          </a:p>
          <a:p>
            <a:r>
              <a:rPr lang="en-US" sz="2000" dirty="0"/>
              <a:t> </a:t>
            </a:r>
          </a:p>
          <a:p>
            <a:r>
              <a:rPr lang="en-US" sz="2000" dirty="0"/>
              <a:t>Derek Morris, Elizabeth City State University</a:t>
            </a:r>
          </a:p>
          <a:p>
            <a:r>
              <a:rPr lang="en-US" sz="2000" b="1" i="1" dirty="0"/>
              <a:t>Analyzing the Security Infrastructure of the Android Operating System</a:t>
            </a:r>
          </a:p>
          <a:p>
            <a:r>
              <a:rPr lang="en-US" sz="2000" dirty="0"/>
              <a:t> </a:t>
            </a:r>
          </a:p>
          <a:p>
            <a:r>
              <a:rPr lang="en-US" sz="2000" b="1" dirty="0"/>
              <a:t>2013</a:t>
            </a:r>
            <a:endParaRPr lang="en-US" sz="2000" dirty="0"/>
          </a:p>
          <a:p>
            <a:r>
              <a:rPr lang="en-US" sz="2000" dirty="0"/>
              <a:t>Ya'Shonti Bridgers (RET), Elizabeth City State University</a:t>
            </a:r>
          </a:p>
          <a:p>
            <a:r>
              <a:rPr lang="en-US" sz="2000" b="1" i="1" dirty="0"/>
              <a:t>X-Informatics MOOC: Web Development and Design</a:t>
            </a:r>
          </a:p>
          <a:p>
            <a:r>
              <a:rPr lang="en-US" sz="2000" dirty="0"/>
              <a:t> </a:t>
            </a:r>
          </a:p>
          <a:p>
            <a:r>
              <a:rPr lang="en-US" sz="2000" dirty="0" err="1"/>
              <a:t>Dorias</a:t>
            </a:r>
            <a:r>
              <a:rPr lang="en-US" sz="2000" dirty="0"/>
              <a:t> Brown, Spelman College</a:t>
            </a:r>
          </a:p>
          <a:p>
            <a:r>
              <a:rPr lang="en-US" sz="2000" dirty="0"/>
              <a:t>Donquel Davis, Winston-Salem State University</a:t>
            </a:r>
          </a:p>
          <a:p>
            <a:r>
              <a:rPr lang="en-US" sz="2000" dirty="0" err="1"/>
              <a:t>Zazie</a:t>
            </a:r>
            <a:r>
              <a:rPr lang="en-US" sz="2000" dirty="0"/>
              <a:t> Lumpkin, Spelman College</a:t>
            </a:r>
          </a:p>
          <a:p>
            <a:r>
              <a:rPr lang="en-US" sz="2000" b="1" i="1" dirty="0"/>
              <a:t>Estimating Surface and Bedrock Layers in Polar Radar Imagery using Active Contours</a:t>
            </a:r>
          </a:p>
          <a:p>
            <a:r>
              <a:rPr lang="en-US" sz="2000" dirty="0"/>
              <a:t> </a:t>
            </a:r>
          </a:p>
          <a:p>
            <a:r>
              <a:rPr lang="en-US" sz="2000" dirty="0"/>
              <a:t>Justin Deloatch, Elizabeth City State University</a:t>
            </a:r>
          </a:p>
          <a:p>
            <a:r>
              <a:rPr lang="en-US" sz="2000" b="1" i="1" dirty="0"/>
              <a:t>Utilizing HUBzero to Create an Educational Hub for CReSIS Educational Data Sets</a:t>
            </a:r>
          </a:p>
          <a:p>
            <a:r>
              <a:rPr lang="en-US" sz="2000" dirty="0"/>
              <a:t> </a:t>
            </a:r>
          </a:p>
          <a:p>
            <a:r>
              <a:rPr lang="en-US" sz="2000" dirty="0"/>
              <a:t>Derek Morris Jr., Elizabeth City State University</a:t>
            </a:r>
          </a:p>
          <a:p>
            <a:r>
              <a:rPr lang="en-US" sz="2000" b="1" i="1" dirty="0"/>
              <a:t>From 0 to 100: Cloud Computing for the </a:t>
            </a:r>
            <a:r>
              <a:rPr lang="en-US" sz="2000" b="1" i="1" dirty="0" smtClean="0"/>
              <a:t>Non-Programmer</a:t>
            </a:r>
            <a:endParaRPr lang="en-US" sz="2000" b="1" i="1" dirty="0"/>
          </a:p>
        </p:txBody>
      </p:sp>
      <p:sp>
        <p:nvSpPr>
          <p:cNvPr id="32" name="TextBox 31"/>
          <p:cNvSpPr txBox="1"/>
          <p:nvPr/>
        </p:nvSpPr>
        <p:spPr>
          <a:xfrm>
            <a:off x="30403800" y="2590799"/>
            <a:ext cx="7772400" cy="17007840"/>
          </a:xfrm>
          <a:prstGeom prst="rect">
            <a:avLst/>
          </a:prstGeom>
          <a:noFill/>
        </p:spPr>
        <p:txBody>
          <a:bodyPr wrap="square" rtlCol="0">
            <a:spAutoFit/>
          </a:bodyPr>
          <a:lstStyle/>
          <a:p>
            <a:r>
              <a:rPr lang="en-US" sz="2000" b="1" dirty="0" smtClean="0"/>
              <a:t>2012</a:t>
            </a:r>
            <a:endParaRPr lang="en-US" sz="2000" dirty="0"/>
          </a:p>
          <a:p>
            <a:r>
              <a:rPr lang="en-US" sz="2000" dirty="0"/>
              <a:t>Joseph Jackson, Mississippi Valley State University</a:t>
            </a:r>
          </a:p>
          <a:p>
            <a:r>
              <a:rPr lang="en-US" sz="2000" b="1" i="1" dirty="0"/>
              <a:t>Multidimensional Scaling Visualizing Gene Sequencing Data</a:t>
            </a:r>
          </a:p>
          <a:p>
            <a:r>
              <a:rPr lang="en-US" sz="2000" dirty="0"/>
              <a:t> </a:t>
            </a:r>
          </a:p>
          <a:p>
            <a:r>
              <a:rPr lang="en-US" sz="2000" dirty="0"/>
              <a:t>Brandi Smith, Mississippi Valley State University</a:t>
            </a:r>
          </a:p>
          <a:p>
            <a:r>
              <a:rPr lang="en-US" sz="2000" b="1" i="1" dirty="0"/>
              <a:t>Analysis of Breast Cancer Cells Using Parallel Programming</a:t>
            </a:r>
          </a:p>
          <a:p>
            <a:r>
              <a:rPr lang="en-US" sz="2000" dirty="0"/>
              <a:t> </a:t>
            </a:r>
          </a:p>
          <a:p>
            <a:r>
              <a:rPr lang="en-US" sz="2000" dirty="0"/>
              <a:t>Ya'Shonti Bridgers, Elizabeth City State University</a:t>
            </a:r>
          </a:p>
          <a:p>
            <a:r>
              <a:rPr lang="en-US" sz="2000" b="1" i="1" dirty="0"/>
              <a:t>Designing a Curriculum for Communicating Parallel and Distributed Computing Concepts to Underserved Communities</a:t>
            </a:r>
          </a:p>
          <a:p>
            <a:r>
              <a:rPr lang="en-US" sz="2000" dirty="0"/>
              <a:t> </a:t>
            </a:r>
          </a:p>
          <a:p>
            <a:r>
              <a:rPr lang="en-US" sz="2000" b="1" dirty="0"/>
              <a:t>2011</a:t>
            </a:r>
            <a:endParaRPr lang="en-US" sz="2000" dirty="0"/>
          </a:p>
          <a:p>
            <a:r>
              <a:rPr lang="en-US" sz="2000" dirty="0"/>
              <a:t>Jean Bevins, Elizabeth City State University</a:t>
            </a:r>
          </a:p>
          <a:p>
            <a:r>
              <a:rPr lang="en-US" sz="2000" dirty="0"/>
              <a:t>Michael Austin, Elizabeth City State University</a:t>
            </a:r>
          </a:p>
          <a:p>
            <a:r>
              <a:rPr lang="en-US" sz="2000" b="1" i="1" dirty="0"/>
              <a:t>Testing Windows Azure Cloud Computer Service Efficiency</a:t>
            </a:r>
          </a:p>
          <a:p>
            <a:r>
              <a:rPr lang="en-US" sz="2000" dirty="0"/>
              <a:t> </a:t>
            </a:r>
          </a:p>
          <a:p>
            <a:r>
              <a:rPr lang="en-US" sz="2000" dirty="0"/>
              <a:t>Joyce Bevins, Elizabeth City State University</a:t>
            </a:r>
          </a:p>
          <a:p>
            <a:r>
              <a:rPr lang="en-US" sz="2000" dirty="0"/>
              <a:t>Autumn Luke, Elizabeth City State University</a:t>
            </a:r>
          </a:p>
          <a:p>
            <a:r>
              <a:rPr lang="en-US" sz="2000" b="1" i="1" dirty="0"/>
              <a:t>Analyzing MapReduce Frameworks Hadoop and Twister</a:t>
            </a:r>
          </a:p>
          <a:p>
            <a:r>
              <a:rPr lang="en-US" sz="2000" dirty="0"/>
              <a:t> </a:t>
            </a:r>
          </a:p>
          <a:p>
            <a:r>
              <a:rPr lang="en-US" sz="2000" dirty="0"/>
              <a:t>Chartese Jones, Mississippi Valley State University</a:t>
            </a:r>
          </a:p>
          <a:p>
            <a:r>
              <a:rPr lang="en-US" sz="2000" b="1" i="1" dirty="0"/>
              <a:t>Sequential Order Matrix Computation and Parallel Matrix Multiplication</a:t>
            </a:r>
          </a:p>
          <a:p>
            <a:r>
              <a:rPr lang="en-US" sz="2000" dirty="0"/>
              <a:t> </a:t>
            </a:r>
          </a:p>
          <a:p>
            <a:r>
              <a:rPr lang="en-US" sz="2000" dirty="0"/>
              <a:t>Joseph Jackson, Mississippi Valley State University</a:t>
            </a:r>
          </a:p>
          <a:p>
            <a:r>
              <a:rPr lang="en-US" sz="2000" b="1" i="1" dirty="0"/>
              <a:t>The Evaluation of Bio Sequence Clustering Algorithms in a High-Performance Computing Environment</a:t>
            </a:r>
          </a:p>
          <a:p>
            <a:r>
              <a:rPr lang="en-US" sz="2000" dirty="0"/>
              <a:t> </a:t>
            </a:r>
          </a:p>
          <a:p>
            <a:r>
              <a:rPr lang="en-US" sz="2000" dirty="0"/>
              <a:t>JerNettie Burney, Elizabeth City State University</a:t>
            </a:r>
          </a:p>
          <a:p>
            <a:r>
              <a:rPr lang="en-US" sz="2000" dirty="0"/>
              <a:t>Robyn Evans, Elizabeth City State University</a:t>
            </a:r>
          </a:p>
          <a:p>
            <a:r>
              <a:rPr lang="en-US" sz="2000" b="1" i="1" dirty="0"/>
              <a:t>A Comparison of Job Duration Utilizing High Performance Computing on a Distributed Grid</a:t>
            </a:r>
          </a:p>
          <a:p>
            <a:r>
              <a:rPr lang="en-US" sz="2000" dirty="0"/>
              <a:t> </a:t>
            </a:r>
          </a:p>
          <a:p>
            <a:r>
              <a:rPr lang="en-US" sz="2000" dirty="0" err="1"/>
              <a:t>Lakesha</a:t>
            </a:r>
            <a:r>
              <a:rPr lang="en-US" sz="2000" dirty="0"/>
              <a:t> Wells, Hampton University</a:t>
            </a:r>
          </a:p>
          <a:p>
            <a:r>
              <a:rPr lang="en-US" sz="2000" b="1" i="1" dirty="0"/>
              <a:t>Web Interfaces for Bio Sequence Desktop Analysis</a:t>
            </a:r>
          </a:p>
          <a:p>
            <a:r>
              <a:rPr lang="en-US" sz="2000" dirty="0"/>
              <a:t> </a:t>
            </a:r>
          </a:p>
          <a:p>
            <a:r>
              <a:rPr lang="en-US" sz="2000" dirty="0" err="1"/>
              <a:t>Franshetta</a:t>
            </a:r>
            <a:r>
              <a:rPr lang="en-US" sz="2000" dirty="0"/>
              <a:t> </a:t>
            </a:r>
            <a:r>
              <a:rPr lang="en-US" sz="2000" dirty="0" err="1"/>
              <a:t>Hibbler</a:t>
            </a:r>
            <a:r>
              <a:rPr lang="en-US" sz="2000" dirty="0"/>
              <a:t>, Mississippi Valley State University</a:t>
            </a:r>
          </a:p>
          <a:p>
            <a:r>
              <a:rPr lang="en-US" sz="2000" b="1" i="1" dirty="0"/>
              <a:t>Tracking High-Performance Bio Sequence Clustering Jobs Using Common Web Interfaces</a:t>
            </a:r>
          </a:p>
          <a:p>
            <a:r>
              <a:rPr lang="en-US" sz="2000" dirty="0"/>
              <a:t> </a:t>
            </a:r>
          </a:p>
          <a:p>
            <a:r>
              <a:rPr lang="en-US" sz="2000" dirty="0"/>
              <a:t>Michael Koch, Elizabeth City State University</a:t>
            </a:r>
          </a:p>
          <a:p>
            <a:r>
              <a:rPr lang="en-US" sz="2000" b="1" i="1" dirty="0"/>
              <a:t>Hybrid Cloud Security: Replication and Direction of Sensitive Data Blocks</a:t>
            </a:r>
          </a:p>
          <a:p>
            <a:r>
              <a:rPr lang="en-US" sz="2000" dirty="0"/>
              <a:t> </a:t>
            </a:r>
          </a:p>
          <a:p>
            <a:r>
              <a:rPr lang="en-US" sz="2000" b="1" dirty="0"/>
              <a:t>2010</a:t>
            </a:r>
            <a:endParaRPr lang="en-US" sz="2000" dirty="0"/>
          </a:p>
          <a:p>
            <a:r>
              <a:rPr lang="en-US" sz="2000" dirty="0"/>
              <a:t>Jean Bevins, Elizabeth City State University</a:t>
            </a:r>
          </a:p>
          <a:p>
            <a:r>
              <a:rPr lang="en-US" sz="2000" b="1" i="1" dirty="0"/>
              <a:t>Security Module for the SALSA Portal</a:t>
            </a:r>
          </a:p>
          <a:p>
            <a:r>
              <a:rPr lang="en-US" sz="2000" dirty="0"/>
              <a:t> </a:t>
            </a:r>
          </a:p>
          <a:p>
            <a:r>
              <a:rPr lang="en-US" sz="2000" dirty="0"/>
              <a:t>Joyce Bevins, Elizabeth City State University</a:t>
            </a:r>
          </a:p>
          <a:p>
            <a:r>
              <a:rPr lang="en-US" sz="2000" b="1" i="1" dirty="0"/>
              <a:t>Data Clustering Analysis and Visualization</a:t>
            </a:r>
          </a:p>
          <a:p>
            <a:r>
              <a:rPr lang="en-US" sz="2000" dirty="0"/>
              <a:t> </a:t>
            </a:r>
          </a:p>
          <a:p>
            <a:r>
              <a:rPr lang="en-US" sz="2000" dirty="0"/>
              <a:t>Michael Austin, Elizabeth City State University</a:t>
            </a:r>
          </a:p>
          <a:p>
            <a:r>
              <a:rPr lang="en-US" sz="2000" dirty="0"/>
              <a:t>Robyn Evans, Elizabeth City State University</a:t>
            </a:r>
          </a:p>
          <a:p>
            <a:r>
              <a:rPr lang="en-US" sz="2000" dirty="0"/>
              <a:t>Nadirah Cogbill, Elizabeth City State University</a:t>
            </a:r>
          </a:p>
          <a:p>
            <a:r>
              <a:rPr lang="en-US" sz="2000" dirty="0"/>
              <a:t>JerNettie Burney, Elizabeth City State University</a:t>
            </a:r>
          </a:p>
          <a:p>
            <a:r>
              <a:rPr lang="en-US" sz="2000" b="1" i="1" dirty="0"/>
              <a:t>Visualization of Ice Sheet Elevation Data Using Google Earth &amp; Python Plotting </a:t>
            </a:r>
            <a:r>
              <a:rPr lang="en-US" sz="2000" b="1" i="1" dirty="0" smtClean="0"/>
              <a:t>Libraries</a:t>
            </a:r>
            <a:endParaRPr lang="en-US" sz="2000" b="1" i="1" dirty="0"/>
          </a:p>
        </p:txBody>
      </p:sp>
      <p:sp>
        <p:nvSpPr>
          <p:cNvPr id="17" name="TextBox 16"/>
          <p:cNvSpPr txBox="1"/>
          <p:nvPr/>
        </p:nvSpPr>
        <p:spPr>
          <a:xfrm>
            <a:off x="1618071" y="8349228"/>
            <a:ext cx="3440337" cy="1692771"/>
          </a:xfrm>
          <a:prstGeom prst="rect">
            <a:avLst/>
          </a:prstGeom>
          <a:noFill/>
        </p:spPr>
        <p:txBody>
          <a:bodyPr wrap="square" rtlCol="0">
            <a:spAutoFit/>
          </a:bodyPr>
          <a:lstStyle/>
          <a:p>
            <a:r>
              <a:rPr lang="en-US" sz="2400" b="1" dirty="0" smtClean="0"/>
              <a:t>Dr. Linda B. Hayden</a:t>
            </a:r>
          </a:p>
          <a:p>
            <a:r>
              <a:rPr lang="en-US" sz="2000" dirty="0"/>
              <a:t>Director of the Elizabeth City State University Center of Excellence in Remote Sensing Education and Research</a:t>
            </a:r>
          </a:p>
        </p:txBody>
      </p:sp>
      <p:sp>
        <p:nvSpPr>
          <p:cNvPr id="35" name="TextBox 34"/>
          <p:cNvSpPr txBox="1"/>
          <p:nvPr/>
        </p:nvSpPr>
        <p:spPr>
          <a:xfrm>
            <a:off x="5820407" y="8349228"/>
            <a:ext cx="3440337" cy="1692771"/>
          </a:xfrm>
          <a:prstGeom prst="rect">
            <a:avLst/>
          </a:prstGeom>
          <a:noFill/>
        </p:spPr>
        <p:txBody>
          <a:bodyPr wrap="square" rtlCol="0">
            <a:spAutoFit/>
          </a:bodyPr>
          <a:lstStyle/>
          <a:p>
            <a:r>
              <a:rPr lang="en-US" sz="2400" b="1" dirty="0" smtClean="0"/>
              <a:t>Dr. Geoffrey Fox</a:t>
            </a:r>
          </a:p>
          <a:p>
            <a:r>
              <a:rPr lang="en-US" sz="2000" dirty="0" smtClean="0"/>
              <a:t>Indiana University Bloomington</a:t>
            </a:r>
          </a:p>
          <a:p>
            <a:r>
              <a:rPr lang="en-US" sz="2000" dirty="0" smtClean="0"/>
              <a:t>Distinguished Professor of Computer Science and Informatics and Physics</a:t>
            </a:r>
            <a:endParaRPr lang="en-US" sz="2000" dirty="0"/>
          </a:p>
        </p:txBody>
      </p:sp>
    </p:spTree>
    <p:extLst>
      <p:ext uri="{BB962C8B-B14F-4D97-AF65-F5344CB8AC3E}">
        <p14:creationId xmlns:p14="http://schemas.microsoft.com/office/powerpoint/2010/main" val="12420106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TotalTime>
  <Words>514</Words>
  <Application>Microsoft Office PowerPoint</Application>
  <PresentationFormat>Custom</PresentationFormat>
  <Paragraphs>110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JAW</dc:creator>
  <cp:lastModifiedBy>JAW</cp:lastModifiedBy>
  <cp:revision>12</cp:revision>
  <dcterms:created xsi:type="dcterms:W3CDTF">2015-11-06T15:12:53Z</dcterms:created>
  <dcterms:modified xsi:type="dcterms:W3CDTF">2015-11-06T20:54:36Z</dcterms:modified>
</cp:coreProperties>
</file>