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27"/>
  </p:notesMasterIdLst>
  <p:sldIdLst>
    <p:sldId id="624" r:id="rId2"/>
    <p:sldId id="620" r:id="rId3"/>
    <p:sldId id="606" r:id="rId4"/>
    <p:sldId id="607" r:id="rId5"/>
    <p:sldId id="608" r:id="rId6"/>
    <p:sldId id="609" r:id="rId7"/>
    <p:sldId id="610" r:id="rId8"/>
    <p:sldId id="634" r:id="rId9"/>
    <p:sldId id="611" r:id="rId10"/>
    <p:sldId id="635" r:id="rId11"/>
    <p:sldId id="612" r:id="rId12"/>
    <p:sldId id="633" r:id="rId13"/>
    <p:sldId id="613" r:id="rId14"/>
    <p:sldId id="615" r:id="rId15"/>
    <p:sldId id="637" r:id="rId16"/>
    <p:sldId id="636" r:id="rId17"/>
    <p:sldId id="614" r:id="rId18"/>
    <p:sldId id="617" r:id="rId19"/>
    <p:sldId id="626" r:id="rId20"/>
    <p:sldId id="627" r:id="rId21"/>
    <p:sldId id="628" r:id="rId22"/>
    <p:sldId id="629" r:id="rId23"/>
    <p:sldId id="630" r:id="rId24"/>
    <p:sldId id="631" r:id="rId25"/>
    <p:sldId id="632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D6A300"/>
    <a:srgbClr val="0083E6"/>
    <a:srgbClr val="0033CC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7" autoAdjust="0"/>
    <p:restoredTop sz="94404" autoAdjust="0"/>
  </p:normalViewPr>
  <p:slideViewPr>
    <p:cSldViewPr>
      <p:cViewPr varScale="1">
        <p:scale>
          <a:sx n="94" d="100"/>
          <a:sy n="94" d="100"/>
        </p:scale>
        <p:origin x="60" y="92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6426-43BC-408D-AA70-2846C7E64D56}" type="datetime1">
              <a:rPr lang="en-US"/>
              <a:pPr>
                <a:defRPr/>
              </a:pPr>
              <a:t>9/24/2018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xmlintrospring02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5078-96D8-4C76-82AF-BC068F4B2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3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50520" y="6439335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0" r:id="rId2"/>
    <p:sldLayoutId id="2147484257" r:id="rId3"/>
    <p:sldLayoutId id="2147484258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6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8.jpeg"/><Relationship Id="rId10" Type="http://schemas.openxmlformats.org/officeDocument/2006/relationships/image" Target="../media/image34.emf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609600"/>
            <a:ext cx="7886700" cy="2852737"/>
          </a:xfrm>
        </p:spPr>
        <p:txBody>
          <a:bodyPr/>
          <a:lstStyle/>
          <a:p>
            <a:pPr algn="ctr"/>
            <a:r>
              <a:rPr lang="en-US" dirty="0"/>
              <a:t>Advanced Remarks on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David Crandall, Geoffrey Fox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Indiana University Bloomington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SPIDAL Video Presentation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September 25, 2018</a:t>
            </a:r>
          </a:p>
        </p:txBody>
      </p:sp>
    </p:spTree>
    <p:extLst>
      <p:ext uri="{BB962C8B-B14F-4D97-AF65-F5344CB8AC3E}">
        <p14:creationId xmlns:p14="http://schemas.microsoft.com/office/powerpoint/2010/main" val="343151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54025"/>
            <a:ext cx="5181600" cy="69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95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0800" y="793324"/>
            <a:ext cx="9176966" cy="5220551"/>
          </a:xfrm>
        </p:spPr>
        <p:txBody>
          <a:bodyPr/>
          <a:lstStyle/>
          <a:p>
            <a:r>
              <a:rPr lang="en-US" dirty="0"/>
              <a:t>Parameter space: </a:t>
            </a:r>
            <a:r>
              <a:rPr lang="en-US" b="1" dirty="0"/>
              <a:t>Continuous vs. Discrete</a:t>
            </a:r>
          </a:p>
          <a:p>
            <a:r>
              <a:rPr lang="en-US" dirty="0"/>
              <a:t>Energy functions with particular forms, e.g.:</a:t>
            </a:r>
          </a:p>
          <a:p>
            <a:pPr lvl="1"/>
            <a:r>
              <a:rPr lang="en-US" b="1" dirty="0">
                <a:sym typeface="Symbol" panose="05050102010706020507" pitchFamily="18" charset="2"/>
              </a:rPr>
              <a:t></a:t>
            </a:r>
            <a:r>
              <a:rPr lang="en-US" b="1" baseline="30000" dirty="0">
                <a:sym typeface="Symbol" panose="05050102010706020507" pitchFamily="18" charset="2"/>
              </a:rPr>
              <a:t>2</a:t>
            </a:r>
            <a:r>
              <a:rPr lang="en-US" b="1" dirty="0">
                <a:sym typeface="Symbol" panose="05050102010706020507" pitchFamily="18" charset="2"/>
              </a:rPr>
              <a:t> or least squares </a:t>
            </a:r>
            <a:r>
              <a:rPr lang="en-US" dirty="0">
                <a:sym typeface="Symbol" panose="05050102010706020507" pitchFamily="18" charset="2"/>
              </a:rPr>
              <a:t>Minimization</a:t>
            </a:r>
          </a:p>
          <a:p>
            <a:pPr lvl="1"/>
            <a:r>
              <a:rPr lang="en-US" b="1" dirty="0"/>
              <a:t>Hidden Markov Model: </a:t>
            </a:r>
            <a:r>
              <a:rPr lang="en-US" dirty="0"/>
              <a:t>chain of observable and unobservable variables. Each unknown variable is a (nondeterministic) function of its observable variable, and the two </a:t>
            </a:r>
            <a:r>
              <a:rPr lang="en-US" dirty="0" err="1"/>
              <a:t>unobservables</a:t>
            </a:r>
            <a:r>
              <a:rPr lang="en-US" dirty="0"/>
              <a:t> before and after.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Markov Random Field: </a:t>
            </a:r>
            <a:r>
              <a:rPr lang="en-US" dirty="0"/>
              <a:t>generalization of </a:t>
            </a:r>
            <a:br>
              <a:rPr lang="en-US" dirty="0"/>
            </a:br>
            <a:r>
              <a:rPr lang="en-US" dirty="0"/>
              <a:t>HMM, each unobservable variable is a</a:t>
            </a:r>
            <a:br>
              <a:rPr lang="en-US" dirty="0"/>
            </a:br>
            <a:r>
              <a:rPr lang="en-US" dirty="0"/>
              <a:t>function of a small number of neighboring </a:t>
            </a:r>
            <a:br>
              <a:rPr lang="en-US" dirty="0"/>
            </a:br>
            <a:r>
              <a:rPr lang="en-US" dirty="0" err="1"/>
              <a:t>unobservables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Free Energy or smoothed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energy minimization cases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51500" y="4061037"/>
            <a:ext cx="1435100" cy="1270000"/>
            <a:chOff x="4040" y="2400"/>
            <a:chExt cx="904" cy="8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216" y="25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040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352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64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040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352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664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040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352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664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088" y="2448"/>
              <a:ext cx="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088" y="27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088" y="302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088" y="24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400" y="24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712" y="24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28" y="25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48" y="25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4088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4400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712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216" y="28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528" y="28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848" y="28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4088" y="273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4400" y="273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4712" y="273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216" y="31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528" y="31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848" y="31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088" y="30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400" y="30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4712" y="30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124200" y="3200400"/>
            <a:ext cx="2971800" cy="355600"/>
            <a:chOff x="3552" y="3472"/>
            <a:chExt cx="1872" cy="224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728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552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864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4176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3600" y="3520"/>
              <a:ext cx="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4040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360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3600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3912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4224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4696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520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832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5144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568" y="3520"/>
              <a:ext cx="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5008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328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568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4880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5192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4224" y="35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310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6933" y="745067"/>
            <a:ext cx="9067800" cy="429345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Some methods just use function evaluations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Faster to calculate methods – Calculate first but not second Derivatives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Expectation Maximization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Steepest Descent always gets stuck but always decreases E; many incredibly clever methods here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Note that one dimension – line searches – very easy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Fastest to converge Methods – Newton’s method with second derivatives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Typically diverges in naïve version and gives very different shifts from steepest descent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For least squares, second derivative of E only needs first derivatives of components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Unrealistic for many problems as too many parameters and cannot store or calculate second derivative matrix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Constraints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Use penalty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General Optimization Problem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9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4"/>
            <a:ext cx="4419600" cy="4293451"/>
          </a:xfrm>
        </p:spPr>
        <p:txBody>
          <a:bodyPr/>
          <a:lstStyle/>
          <a:p>
            <a:r>
              <a:rPr lang="en-US" dirty="0"/>
              <a:t>Most techniques rely on gradient descent, “hill-climbing” (or “hill-descending”! </a:t>
            </a:r>
          </a:p>
          <a:p>
            <a:pPr lvl="1"/>
            <a:r>
              <a:rPr lang="en-US" dirty="0"/>
              <a:t>E.g. Newton’s method with various heuristics to escape local minima</a:t>
            </a:r>
          </a:p>
          <a:p>
            <a:pPr lvl="1"/>
            <a:endParaRPr lang="en-US" dirty="0"/>
          </a:p>
          <a:p>
            <a:r>
              <a:rPr lang="en-US" dirty="0"/>
              <a:t>Support in SPIDAL</a:t>
            </a:r>
          </a:p>
          <a:p>
            <a:pPr lvl="1"/>
            <a:r>
              <a:rPr lang="en-US" dirty="0" err="1"/>
              <a:t>Levenberg</a:t>
            </a:r>
            <a:r>
              <a:rPr lang="en-US" dirty="0"/>
              <a:t>-Marquardt</a:t>
            </a:r>
          </a:p>
          <a:p>
            <a:pPr lvl="1"/>
            <a:r>
              <a:rPr lang="en-US" dirty="0"/>
              <a:t>Deterministic annealing</a:t>
            </a:r>
          </a:p>
          <a:p>
            <a:pPr lvl="1"/>
            <a:r>
              <a:rPr lang="en-US" dirty="0"/>
              <a:t>Custom methods as in neural networks or SMACOF for MDS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240" y="0"/>
            <a:ext cx="5331270" cy="838200"/>
          </a:xfrm>
        </p:spPr>
        <p:txBody>
          <a:bodyPr/>
          <a:lstStyle/>
          <a:p>
            <a:r>
              <a:rPr lang="en-US" dirty="0"/>
              <a:t>Continuous optimization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57" y="2976664"/>
            <a:ext cx="3903643" cy="388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038" y="0"/>
            <a:ext cx="3608962" cy="29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074" y="517897"/>
            <a:ext cx="9067800" cy="5153962"/>
          </a:xfrm>
        </p:spPr>
        <p:txBody>
          <a:bodyPr/>
          <a:lstStyle/>
          <a:p>
            <a:r>
              <a:rPr lang="en-US" sz="2200" b="1" dirty="0" err="1"/>
              <a:t>Manxcat</a:t>
            </a:r>
            <a:r>
              <a:rPr lang="en-US" sz="2200" b="1" dirty="0"/>
              <a:t>: </a:t>
            </a:r>
            <a:r>
              <a:rPr lang="en-US" sz="2200" b="1" dirty="0" err="1"/>
              <a:t>Levenberg</a:t>
            </a:r>
            <a:r>
              <a:rPr lang="en-US" sz="2200" b="1" dirty="0"/>
              <a:t> Marquardt Algorithm for non-linear 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en-US" sz="2200" baseline="30000" dirty="0">
                <a:sym typeface="Symbol" panose="05050102010706020507" pitchFamily="18" charset="2"/>
              </a:rPr>
              <a:t>2 </a:t>
            </a:r>
            <a:r>
              <a:rPr lang="en-US" sz="2200" dirty="0">
                <a:sym typeface="Symbol" panose="05050102010706020507" pitchFamily="18" charset="2"/>
              </a:rPr>
              <a:t>optimization with sophisticated version of Newton’s method calculating value and derivatives of objective function. Parallelism in calculation of objective function and in parameters to be determined. </a:t>
            </a:r>
            <a:r>
              <a:rPr lang="en-US" sz="2200" b="1" dirty="0">
                <a:sym typeface="Symbol" panose="05050102010706020507" pitchFamily="18" charset="2"/>
              </a:rPr>
              <a:t>Complete – needs SPIDAL Java optimization</a:t>
            </a:r>
            <a:endParaRPr lang="en-US" sz="2200" b="1" dirty="0"/>
          </a:p>
          <a:p>
            <a:r>
              <a:rPr lang="en-US" sz="2200" b="1" dirty="0"/>
              <a:t>Viterbi </a:t>
            </a:r>
            <a:r>
              <a:rPr lang="en-US" sz="2200" dirty="0"/>
              <a:t>algorithm, for finding the maximum a posteriori (MAP) solution for a Hidden Markov Model (HMM). The running time is O(n*s^2) where n is the number of variables and s is the number of possible states each variable can take. We will provide an "embarrassingly parallel" version that processes multiple problems (e.g. many images) independently; parallelizing within the same problem not needed in our application space. </a:t>
            </a:r>
            <a:r>
              <a:rPr lang="en-US" sz="2200" b="1" dirty="0"/>
              <a:t>Needs Packaging in SPIDAL</a:t>
            </a:r>
          </a:p>
          <a:p>
            <a:r>
              <a:rPr lang="en-US" sz="2200" b="1" dirty="0"/>
              <a:t>Forward-backward algorithm</a:t>
            </a:r>
            <a:r>
              <a:rPr lang="en-US" sz="2200" dirty="0"/>
              <a:t>, for computing marginal distributions over HMM variables. Similar characteristics as Viterbi above. </a:t>
            </a:r>
            <a:r>
              <a:rPr lang="en-US" sz="2200" b="1" dirty="0"/>
              <a:t>Needs Packaging in SPIDAL</a:t>
            </a:r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40" y="0"/>
            <a:ext cx="9126166" cy="555596"/>
          </a:xfrm>
        </p:spPr>
        <p:txBody>
          <a:bodyPr/>
          <a:lstStyle/>
          <a:p>
            <a:r>
              <a:rPr lang="en-US" dirty="0"/>
              <a:t>SPIDAL Algorithms – Optimization I</a:t>
            </a:r>
          </a:p>
        </p:txBody>
      </p:sp>
    </p:spTree>
    <p:extLst>
      <p:ext uri="{BB962C8B-B14F-4D97-AF65-F5344CB8AC3E}">
        <p14:creationId xmlns:p14="http://schemas.microsoft.com/office/powerpoint/2010/main" val="34839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4293451"/>
          </a:xfrm>
        </p:spPr>
        <p:txBody>
          <a:bodyPr/>
          <a:lstStyle/>
          <a:p>
            <a:r>
              <a:rPr lang="en-US" b="1" dirty="0" err="1"/>
              <a:t>Levenberg</a:t>
            </a:r>
            <a:r>
              <a:rPr lang="en-US" b="1" dirty="0"/>
              <a:t> Marquardt: </a:t>
            </a:r>
            <a:r>
              <a:rPr lang="en-US" dirty="0"/>
              <a:t>relevant for continuous problems solved by Newton’s method</a:t>
            </a:r>
          </a:p>
          <a:p>
            <a:r>
              <a:rPr lang="en-US" dirty="0"/>
              <a:t>Imagine diagonalizing second derivative matrix; problem is the host of small eigenvalues corresponding to ill determined parameter combination (over fitting)</a:t>
            </a:r>
          </a:p>
          <a:p>
            <a:pPr lvl="1"/>
            <a:r>
              <a:rPr lang="en-US" dirty="0"/>
              <a:t>Add Q (say 0.1 maximum eigenvalue) to all eigenvalues. Dramatically reduce ill determined shifts; leave well determined roughly unchanged</a:t>
            </a:r>
          </a:p>
          <a:p>
            <a:pPr lvl="1"/>
            <a:r>
              <a:rPr lang="en-US" dirty="0"/>
              <a:t>Lots of empirical heuristics</a:t>
            </a:r>
          </a:p>
          <a:p>
            <a:r>
              <a:rPr lang="en-US" dirty="0"/>
              <a:t>This contrasts with </a:t>
            </a:r>
            <a:r>
              <a:rPr lang="en-US" b="1" dirty="0"/>
              <a:t>deterministic annealing </a:t>
            </a:r>
            <a:r>
              <a:rPr lang="en-US" dirty="0"/>
              <a:t>which smooths function to remove local minima as does use of statistics philosophy of a priori probability as in LDA</a:t>
            </a:r>
          </a:p>
          <a:p>
            <a:r>
              <a:rPr lang="en-US" dirty="0" err="1"/>
              <a:t>Levenberg</a:t>
            </a:r>
            <a:r>
              <a:rPr lang="en-US" dirty="0"/>
              <a:t> Marquardt is NOT relevant to dominant methods involving steepest descent as that direction is already in direction of largest eigenvalues</a:t>
            </a:r>
          </a:p>
          <a:p>
            <a:pPr lvl="1"/>
            <a:r>
              <a:rPr lang="en-US" dirty="0"/>
              <a:t>Steepest Descent: Shift proportional to eigenvalue</a:t>
            </a:r>
          </a:p>
          <a:p>
            <a:pPr lvl="1"/>
            <a:r>
              <a:rPr lang="en-US" dirty="0"/>
              <a:t>Newtons Method: Shift proportional to 1/eigenvalue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838200"/>
          </a:xfrm>
        </p:spPr>
        <p:txBody>
          <a:bodyPr/>
          <a:lstStyle/>
          <a:p>
            <a:r>
              <a:rPr lang="en-US" dirty="0"/>
              <a:t>Comparing some Optimization Methods</a:t>
            </a:r>
          </a:p>
        </p:txBody>
      </p:sp>
    </p:spTree>
    <p:extLst>
      <p:ext uri="{BB962C8B-B14F-4D97-AF65-F5344CB8AC3E}">
        <p14:creationId xmlns:p14="http://schemas.microsoft.com/office/powerpoint/2010/main" val="296413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28" t="12222" r="15763" b="10000"/>
          <a:stretch/>
        </p:blipFill>
        <p:spPr>
          <a:xfrm>
            <a:off x="0" y="762000"/>
            <a:ext cx="4557848" cy="601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42" t="12223" r="14576" b="8889"/>
          <a:stretch/>
        </p:blipFill>
        <p:spPr>
          <a:xfrm>
            <a:off x="4623516" y="685800"/>
            <a:ext cx="4520484" cy="6172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685800"/>
          </a:xfrm>
        </p:spPr>
        <p:txBody>
          <a:bodyPr/>
          <a:lstStyle/>
          <a:p>
            <a:r>
              <a:rPr lang="en-US" dirty="0" err="1"/>
              <a:t>Levenberg</a:t>
            </a:r>
            <a:r>
              <a:rPr lang="en-US" dirty="0"/>
              <a:t> Marquardt Problem Illustrated</a:t>
            </a:r>
          </a:p>
        </p:txBody>
      </p:sp>
    </p:spTree>
    <p:extLst>
      <p:ext uri="{BB962C8B-B14F-4D97-AF65-F5344CB8AC3E}">
        <p14:creationId xmlns:p14="http://schemas.microsoft.com/office/powerpoint/2010/main" val="307955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Grid search: </a:t>
            </a:r>
            <a:r>
              <a:rPr lang="en-US" dirty="0"/>
              <a:t>trivially parallelizable but inefficient</a:t>
            </a:r>
          </a:p>
          <a:p>
            <a:r>
              <a:rPr lang="en-US" b="1" dirty="0"/>
              <a:t>Viterbi and Forward-Backward: </a:t>
            </a:r>
            <a:r>
              <a:rPr lang="en-US" dirty="0"/>
              <a:t>efficient exact algorithms for Maximum A Posteriori (MAP) and marginal inference using dynamic programming, but restricted to Hidden Markov Models.</a:t>
            </a:r>
          </a:p>
          <a:p>
            <a:r>
              <a:rPr lang="en-US" b="1" dirty="0"/>
              <a:t>Loopy Belief Propagation: </a:t>
            </a:r>
            <a:r>
              <a:rPr lang="en-US" dirty="0"/>
              <a:t>approximate algorithm for MAP inference on Markov Random Field models. No optimality or even convergence guarantees, but applicable to a general class of models.</a:t>
            </a:r>
          </a:p>
          <a:p>
            <a:r>
              <a:rPr lang="en-US" b="1" dirty="0"/>
              <a:t>Tree </a:t>
            </a:r>
            <a:r>
              <a:rPr lang="en-US" b="1" dirty="0" err="1"/>
              <a:t>ReWeighted</a:t>
            </a:r>
            <a:r>
              <a:rPr lang="en-US" b="1" dirty="0"/>
              <a:t> Message Passing  (TRW): </a:t>
            </a:r>
            <a:r>
              <a:rPr lang="en-US" dirty="0"/>
              <a:t>approximate algorithm for MAP inference on some MRFs. Computes bounds that often give meaningful measure of quality of solution (with respect to unknown global minimum).</a:t>
            </a:r>
            <a:endParaRPr lang="en-US" b="1" dirty="0"/>
          </a:p>
          <a:p>
            <a:r>
              <a:rPr lang="en-US" b="1" dirty="0"/>
              <a:t>Markov Chain Monte Carlo: </a:t>
            </a:r>
            <a:r>
              <a:rPr lang="en-US" dirty="0"/>
              <a:t>approximate algorithms for graphical models including HMMs, MRFs, and Bayes Nets in general.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optimization support in SPIDAL</a:t>
            </a:r>
          </a:p>
        </p:txBody>
      </p:sp>
    </p:spTree>
    <p:extLst>
      <p:ext uri="{BB962C8B-B14F-4D97-AF65-F5344CB8AC3E}">
        <p14:creationId xmlns:p14="http://schemas.microsoft.com/office/powerpoint/2010/main" val="90844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240" y="886609"/>
            <a:ext cx="5301574" cy="2097190"/>
          </a:xfrm>
        </p:spPr>
        <p:txBody>
          <a:bodyPr/>
          <a:lstStyle/>
          <a:p>
            <a:r>
              <a:rPr lang="en-US" dirty="0"/>
              <a:t>Clustering: K-means, vector clustering</a:t>
            </a:r>
          </a:p>
          <a:p>
            <a:r>
              <a:rPr lang="en-US" dirty="0"/>
              <a:t>Topic modeling: 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</a:p>
          <a:p>
            <a:r>
              <a:rPr lang="en-US" dirty="0"/>
              <a:t>Machine learning: Random Forests, Support Vector Machines</a:t>
            </a:r>
          </a:p>
          <a:p>
            <a:r>
              <a:rPr lang="en-US" dirty="0"/>
              <a:t>Applications: spatial clustering, image clustering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240" y="0"/>
            <a:ext cx="6216487" cy="838200"/>
          </a:xfrm>
        </p:spPr>
        <p:txBody>
          <a:bodyPr/>
          <a:lstStyle/>
          <a:p>
            <a:r>
              <a:rPr lang="en-US" dirty="0"/>
              <a:t>Higher-level model fitting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5799"/>
            <a:ext cx="2667000" cy="2498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5" y="3885375"/>
            <a:ext cx="4011038" cy="2009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843" y="3588087"/>
            <a:ext cx="4377148" cy="2306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868" y="351604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Plate notation for smoothed LDA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53994" y="360423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Random Forest</a:t>
            </a:r>
          </a:p>
        </p:txBody>
      </p:sp>
    </p:spTree>
    <p:extLst>
      <p:ext uri="{BB962C8B-B14F-4D97-AF65-F5344CB8AC3E}">
        <p14:creationId xmlns:p14="http://schemas.microsoft.com/office/powerpoint/2010/main" val="44963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p:pic>
        <p:nvPicPr>
          <p:cNvPr id="22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876800"/>
            <a:ext cx="557666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3657600" y="1573212"/>
            <a:ext cx="1676400" cy="2133600"/>
            <a:chOff x="1963738" y="3590925"/>
            <a:chExt cx="1676400" cy="2133600"/>
          </a:xfrm>
        </p:grpSpPr>
        <p:sp>
          <p:nvSpPr>
            <p:cNvPr id="23" name="Line 31"/>
            <p:cNvSpPr>
              <a:spLocks noChangeShapeType="1"/>
            </p:cNvSpPr>
            <p:nvPr/>
          </p:nvSpPr>
          <p:spPr bwMode="auto">
            <a:xfrm flipV="1">
              <a:off x="1963738" y="3590925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 flipV="1">
              <a:off x="1963738" y="4124325"/>
              <a:ext cx="144780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>
              <a:off x="1963738" y="5419725"/>
              <a:ext cx="1676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Box 46"/>
            <p:cNvSpPr txBox="1">
              <a:spLocks noChangeArrowheads="1"/>
            </p:cNvSpPr>
            <p:nvPr/>
          </p:nvSpPr>
          <p:spPr bwMode="auto">
            <a:xfrm rot="5400000">
              <a:off x="2835275" y="4824413"/>
              <a:ext cx="6127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/>
                <a:t>…</a:t>
              </a: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3259138" y="450532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330575" y="465772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3397250" y="456088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2600325" y="5029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2047875" y="4597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2119313" y="4749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0"/>
            <p:cNvSpPr>
              <a:spLocks noChangeArrowheads="1"/>
            </p:cNvSpPr>
            <p:nvPr/>
          </p:nvSpPr>
          <p:spPr bwMode="auto">
            <a:xfrm>
              <a:off x="2185988" y="46529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2265363" y="48053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2125663" y="445611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auto">
            <a:xfrm>
              <a:off x="2197100" y="460851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0"/>
            <p:cNvSpPr>
              <a:spLocks noChangeArrowheads="1"/>
            </p:cNvSpPr>
            <p:nvPr/>
          </p:nvSpPr>
          <p:spPr bwMode="auto">
            <a:xfrm>
              <a:off x="2263775" y="451167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2343150" y="466407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0"/>
            <p:cNvSpPr>
              <a:spLocks noChangeArrowheads="1"/>
            </p:cNvSpPr>
            <p:nvPr/>
          </p:nvSpPr>
          <p:spPr bwMode="auto">
            <a:xfrm>
              <a:off x="2595563" y="394017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30"/>
            <p:cNvSpPr>
              <a:spLocks noChangeArrowheads="1"/>
            </p:cNvSpPr>
            <p:nvPr/>
          </p:nvSpPr>
          <p:spPr bwMode="auto">
            <a:xfrm>
              <a:off x="2667000" y="409257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0"/>
            <p:cNvSpPr>
              <a:spLocks noChangeArrowheads="1"/>
            </p:cNvSpPr>
            <p:nvPr/>
          </p:nvSpPr>
          <p:spPr bwMode="auto">
            <a:xfrm>
              <a:off x="2733675" y="39957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0"/>
            <p:cNvSpPr>
              <a:spLocks noChangeArrowheads="1"/>
            </p:cNvSpPr>
            <p:nvPr/>
          </p:nvSpPr>
          <p:spPr bwMode="auto">
            <a:xfrm>
              <a:off x="2813050" y="414813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30"/>
            <p:cNvSpPr>
              <a:spLocks noChangeArrowheads="1"/>
            </p:cNvSpPr>
            <p:nvPr/>
          </p:nvSpPr>
          <p:spPr bwMode="auto">
            <a:xfrm>
              <a:off x="2673350" y="514508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2600325" y="521176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2381250" y="514508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30"/>
            <p:cNvSpPr>
              <a:spLocks noChangeArrowheads="1"/>
            </p:cNvSpPr>
            <p:nvPr/>
          </p:nvSpPr>
          <p:spPr bwMode="auto">
            <a:xfrm>
              <a:off x="2454275" y="5400675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Oval 50"/>
          <p:cNvSpPr/>
          <p:nvPr/>
        </p:nvSpPr>
        <p:spPr bwMode="auto">
          <a:xfrm>
            <a:off x="3505200" y="2286000"/>
            <a:ext cx="838200" cy="8382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800600" y="23622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267200" y="17526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038600" y="29718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1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4293451"/>
          </a:xfrm>
        </p:spPr>
        <p:txBody>
          <a:bodyPr/>
          <a:lstStyle/>
          <a:p>
            <a:r>
              <a:rPr lang="en-US" sz="1900" dirty="0"/>
              <a:t>Both Pathology/Remote sensing working on 2D moving to 3D images</a:t>
            </a:r>
            <a:endParaRPr lang="en-US" sz="1900" dirty="0">
              <a:solidFill>
                <a:srgbClr val="FF0000"/>
              </a:solidFill>
            </a:endParaRPr>
          </a:p>
          <a:p>
            <a:r>
              <a:rPr lang="en-US" sz="1900" dirty="0"/>
              <a:t>Each pathology image could have 10 billion pixels, and we may extract a million spatial objects per image and 100 million features (dozens to 100 features per object) per image. We often tile the image into 4K x 4K tiles for processing. We develop buffering-based tiling to handle boundary-crossing objects. For each typical study, we may have hundreds to thousands of pathology images</a:t>
            </a:r>
          </a:p>
          <a:p>
            <a:r>
              <a:rPr lang="en-US" sz="1900" dirty="0"/>
              <a:t>Remote sensing aimed at radar images of ice and snow sheets; as data from aircraft flying in a line, we can stack radar 2D images to get 3D</a:t>
            </a:r>
          </a:p>
          <a:p>
            <a:r>
              <a:rPr lang="en-US" sz="1900" dirty="0"/>
              <a:t>2D problems need modest parallelism “intra-image” but often need parallelism over images </a:t>
            </a:r>
          </a:p>
          <a:p>
            <a:r>
              <a:rPr lang="en-US" sz="1900" dirty="0"/>
              <a:t>3D problems need parallelism for an individual image</a:t>
            </a:r>
          </a:p>
          <a:p>
            <a:r>
              <a:rPr lang="en-US" sz="1900" dirty="0"/>
              <a:t>Use Optimization algorithms to  support applications (e.g. Markov Chain, Integer Programming, Bayesian Maximum a posteriori, </a:t>
            </a:r>
            <a:r>
              <a:rPr lang="en-US" sz="1900" dirty="0" err="1"/>
              <a:t>variational</a:t>
            </a:r>
            <a:r>
              <a:rPr lang="en-US" sz="1900" dirty="0"/>
              <a:t> level set, Euler-Lagrange Equation)</a:t>
            </a:r>
          </a:p>
          <a:p>
            <a:r>
              <a:rPr lang="en-US" sz="1900" dirty="0"/>
              <a:t>Classification (deep learning convolution neural network, SVM, random forest, etc.) will be important</a:t>
            </a:r>
            <a:br>
              <a:rPr lang="en-US" sz="1900" dirty="0"/>
            </a:br>
            <a:endParaRPr lang="en-US" sz="1900" dirty="0"/>
          </a:p>
          <a:p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Imaging Applications: Remote Sensing,  Pathology, Spatial  Systems </a:t>
            </a:r>
          </a:p>
        </p:txBody>
      </p:sp>
    </p:spTree>
    <p:extLst>
      <p:ext uri="{BB962C8B-B14F-4D97-AF65-F5344CB8AC3E}">
        <p14:creationId xmlns:p14="http://schemas.microsoft.com/office/powerpoint/2010/main" val="3649055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learning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95800" y="609600"/>
            <a:ext cx="3983037" cy="3517900"/>
            <a:chOff x="4760913" y="1452563"/>
            <a:chExt cx="3983037" cy="3517900"/>
          </a:xfrm>
        </p:grpSpPr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4824413" y="2933700"/>
              <a:ext cx="125412" cy="12382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5392738" y="2995613"/>
              <a:ext cx="127000" cy="122237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5392738" y="3551238"/>
              <a:ext cx="127000" cy="122237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4760913" y="3179763"/>
              <a:ext cx="127000" cy="12382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6721475" y="2192338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6701102" y="3972844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7543800" y="2995613"/>
              <a:ext cx="125413" cy="1222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6342063" y="1946275"/>
              <a:ext cx="125412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>
              <a:off x="8048625" y="3611563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8239125" y="2686050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7321004" y="2342189"/>
              <a:ext cx="125413" cy="12382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7543800" y="1760538"/>
              <a:ext cx="125413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9" name="Oval 18"/>
            <p:cNvSpPr>
              <a:spLocks noChangeArrowheads="1"/>
            </p:cNvSpPr>
            <p:nvPr/>
          </p:nvSpPr>
          <p:spPr bwMode="auto">
            <a:xfrm>
              <a:off x="8618538" y="3427413"/>
              <a:ext cx="125412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5583238" y="1760538"/>
              <a:ext cx="2276475" cy="2962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6594475" y="1452563"/>
              <a:ext cx="127000" cy="1238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6721475" y="4722813"/>
              <a:ext cx="125413" cy="12382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>
              <a:off x="5267325" y="2008188"/>
              <a:ext cx="2276475" cy="2962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"/>
            <p:cNvSpPr>
              <a:spLocks noChangeShapeType="1"/>
            </p:cNvSpPr>
            <p:nvPr/>
          </p:nvSpPr>
          <p:spPr bwMode="auto">
            <a:xfrm>
              <a:off x="5899150" y="1576388"/>
              <a:ext cx="2212975" cy="28384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6026150" y="3057525"/>
              <a:ext cx="125413" cy="122238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6" name="Oval 25"/>
            <p:cNvSpPr>
              <a:spLocks noChangeArrowheads="1"/>
            </p:cNvSpPr>
            <p:nvPr/>
          </p:nvSpPr>
          <p:spPr bwMode="auto">
            <a:xfrm>
              <a:off x="6530975" y="3735388"/>
              <a:ext cx="127000" cy="123825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7" name="Oval 26"/>
            <p:cNvSpPr>
              <a:spLocks noChangeArrowheads="1"/>
            </p:cNvSpPr>
            <p:nvPr/>
          </p:nvSpPr>
          <p:spPr bwMode="auto">
            <a:xfrm>
              <a:off x="6973888" y="2995613"/>
              <a:ext cx="127000" cy="1222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525" y="3733800"/>
            <a:ext cx="5092700" cy="1714500"/>
            <a:chOff x="330200" y="4432300"/>
            <a:chExt cx="5092700" cy="17145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70100" y="5525089"/>
              <a:ext cx="3352800" cy="62171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0200" y="4432300"/>
              <a:ext cx="2802194" cy="114300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819125" y="5570835"/>
              <a:ext cx="12875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dirty="0">
                  <a:latin typeface="Times"/>
                  <a:cs typeface="Times"/>
                </a:rPr>
                <a:t>such that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2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(deep) neural networks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600200"/>
            <a:ext cx="4500254" cy="31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56536"/>
              </p:ext>
            </p:extLst>
          </p:nvPr>
        </p:nvGraphicFramePr>
        <p:xfrm>
          <a:off x="2690813" y="4875213"/>
          <a:ext cx="323056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4" imgW="1523880" imgH="431640" progId="Equation.3">
                  <p:embed/>
                </p:oleObj>
              </mc:Choice>
              <mc:Fallback>
                <p:oleObj name="Equation" r:id="rId4" imgW="1523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4875213"/>
                        <a:ext cx="3230562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segmentation</a:t>
            </a:r>
          </a:p>
        </p:txBody>
      </p:sp>
      <p:pic>
        <p:nvPicPr>
          <p:cNvPr id="4" name="Picture 3" descr="ti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066800"/>
            <a:ext cx="31083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hema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066800"/>
            <a:ext cx="3106738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225925" y="2209800"/>
            <a:ext cx="6762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"/>
          <p:cNvSpPr>
            <a:spLocks/>
          </p:cNvSpPr>
          <p:nvPr/>
        </p:nvSpPr>
        <p:spPr bwMode="auto">
          <a:xfrm rot="5400000" flipH="1" flipV="1">
            <a:off x="1333500" y="31623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2286000" y="41148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1447800" y="41148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447800" y="4114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286000" y="4114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89163" y="40989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q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14478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1447800" y="41148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609600" y="41148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609600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609600" y="49530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447800" y="495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1447800" y="495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1447800" y="49530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1377950" y="48831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1377950" y="40386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2220913" y="48831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1377950" y="57261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533400" y="48831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220913" y="40386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2220913" y="57261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533400" y="57261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33400" y="40386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371600" y="49371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p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752600" y="4403725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 b="1" baseline="-25000">
                <a:solidFill>
                  <a:srgbClr val="FF0000"/>
                </a:solidFill>
              </a:rPr>
              <a:t>pq</a:t>
            </a: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6096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609600" y="495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609600" y="579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>
            <a:off x="1447800" y="579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2286000" y="4953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609600" y="4114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>
            <a:off x="609600" y="41148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 flipH="1">
            <a:off x="609600" y="41148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1447800" y="40386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609600" y="41148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 flipV="1">
            <a:off x="609600" y="49530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H="1" flipV="1">
            <a:off x="609600" y="49530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 flipV="1">
            <a:off x="609600" y="41148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 flipH="1">
            <a:off x="381000" y="41148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 rot="16200000" flipH="1">
            <a:off x="1333500" y="50673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2147483647 w 144"/>
              <a:gd name="T3" fmla="*/ 2147483647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3090863" y="4516437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521075" y="4402137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2984500" y="4973637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3627438" y="5087937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>
            <a:off x="4056063" y="4745037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5021263" y="4630737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5557838" y="5087937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3306763" y="5202237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3413125" y="4173537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5773738" y="4630737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3306763" y="4745037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8" name="Oval 15"/>
          <p:cNvSpPr>
            <a:spLocks noChangeArrowheads="1"/>
          </p:cNvSpPr>
          <p:nvPr/>
        </p:nvSpPr>
        <p:spPr bwMode="auto">
          <a:xfrm>
            <a:off x="5343525" y="4402137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914900" y="5087937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60" name="Oval 17"/>
          <p:cNvSpPr>
            <a:spLocks noChangeArrowheads="1"/>
          </p:cNvSpPr>
          <p:nvPr/>
        </p:nvSpPr>
        <p:spPr bwMode="auto">
          <a:xfrm>
            <a:off x="5665788" y="5430837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cxnSp>
        <p:nvCxnSpPr>
          <p:cNvPr id="61" name="AutoShape 18"/>
          <p:cNvCxnSpPr>
            <a:cxnSpLocks noChangeShapeType="1"/>
            <a:stCxn id="47" idx="5"/>
            <a:endCxn id="57" idx="1"/>
          </p:cNvCxnSpPr>
          <p:nvPr/>
        </p:nvCxnSpPr>
        <p:spPr bwMode="auto">
          <a:xfrm>
            <a:off x="3182938" y="4613275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2" name="AutoShape 19"/>
          <p:cNvCxnSpPr>
            <a:cxnSpLocks noChangeShapeType="1"/>
            <a:stCxn id="49" idx="6"/>
            <a:endCxn id="57" idx="3"/>
          </p:cNvCxnSpPr>
          <p:nvPr/>
        </p:nvCxnSpPr>
        <p:spPr bwMode="auto">
          <a:xfrm flipV="1">
            <a:off x="3090863" y="4841875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3" name="AutoShape 20"/>
          <p:cNvCxnSpPr>
            <a:cxnSpLocks noChangeShapeType="1"/>
            <a:stCxn id="49" idx="5"/>
            <a:endCxn id="54" idx="1"/>
          </p:cNvCxnSpPr>
          <p:nvPr/>
        </p:nvCxnSpPr>
        <p:spPr bwMode="auto">
          <a:xfrm>
            <a:off x="3076575" y="5070475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4" name="AutoShape 21"/>
          <p:cNvCxnSpPr>
            <a:cxnSpLocks noChangeShapeType="1"/>
            <a:stCxn id="47" idx="3"/>
            <a:endCxn id="49" idx="0"/>
          </p:cNvCxnSpPr>
          <p:nvPr/>
        </p:nvCxnSpPr>
        <p:spPr bwMode="auto">
          <a:xfrm flipH="1">
            <a:off x="3038475" y="4613275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5" name="AutoShape 22"/>
          <p:cNvCxnSpPr>
            <a:cxnSpLocks noChangeShapeType="1"/>
            <a:stCxn id="57" idx="4"/>
            <a:endCxn id="54" idx="0"/>
          </p:cNvCxnSpPr>
          <p:nvPr/>
        </p:nvCxnSpPr>
        <p:spPr bwMode="auto">
          <a:xfrm>
            <a:off x="3360738" y="4859337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6" name="AutoShape 23"/>
          <p:cNvCxnSpPr>
            <a:cxnSpLocks noChangeShapeType="1"/>
            <a:stCxn id="57" idx="7"/>
            <a:endCxn id="48" idx="4"/>
          </p:cNvCxnSpPr>
          <p:nvPr/>
        </p:nvCxnSpPr>
        <p:spPr bwMode="auto">
          <a:xfrm flipV="1">
            <a:off x="3397250" y="4516437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7" name="AutoShape 24"/>
          <p:cNvCxnSpPr>
            <a:cxnSpLocks noChangeShapeType="1"/>
            <a:stCxn id="57" idx="5"/>
            <a:endCxn id="50" idx="1"/>
          </p:cNvCxnSpPr>
          <p:nvPr/>
        </p:nvCxnSpPr>
        <p:spPr bwMode="auto">
          <a:xfrm>
            <a:off x="3397250" y="4841875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8" name="AutoShape 25"/>
          <p:cNvCxnSpPr>
            <a:cxnSpLocks noChangeShapeType="1"/>
            <a:stCxn id="54" idx="6"/>
            <a:endCxn id="50" idx="3"/>
          </p:cNvCxnSpPr>
          <p:nvPr/>
        </p:nvCxnSpPr>
        <p:spPr bwMode="auto">
          <a:xfrm flipV="1">
            <a:off x="3413125" y="5184775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69" name="AutoShape 26"/>
          <p:cNvCxnSpPr>
            <a:cxnSpLocks noChangeShapeType="1"/>
            <a:stCxn id="47" idx="7"/>
            <a:endCxn id="55" idx="3"/>
          </p:cNvCxnSpPr>
          <p:nvPr/>
        </p:nvCxnSpPr>
        <p:spPr bwMode="auto">
          <a:xfrm flipV="1">
            <a:off x="3182938" y="4270375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0" name="AutoShape 27"/>
          <p:cNvCxnSpPr>
            <a:cxnSpLocks noChangeShapeType="1"/>
            <a:stCxn id="55" idx="5"/>
            <a:endCxn id="48" idx="0"/>
          </p:cNvCxnSpPr>
          <p:nvPr/>
        </p:nvCxnSpPr>
        <p:spPr bwMode="auto">
          <a:xfrm>
            <a:off x="3505200" y="4270375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1" name="AutoShape 28"/>
          <p:cNvCxnSpPr>
            <a:cxnSpLocks noChangeShapeType="1"/>
            <a:stCxn id="50" idx="7"/>
            <a:endCxn id="51" idx="3"/>
          </p:cNvCxnSpPr>
          <p:nvPr/>
        </p:nvCxnSpPr>
        <p:spPr bwMode="auto">
          <a:xfrm flipV="1">
            <a:off x="3719513" y="4841875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2" name="AutoShape 29"/>
          <p:cNvCxnSpPr>
            <a:cxnSpLocks noChangeShapeType="1"/>
            <a:stCxn id="55" idx="6"/>
            <a:endCxn id="51" idx="1"/>
          </p:cNvCxnSpPr>
          <p:nvPr/>
        </p:nvCxnSpPr>
        <p:spPr bwMode="auto">
          <a:xfrm>
            <a:off x="3521075" y="4230687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3" name="AutoShape 30"/>
          <p:cNvCxnSpPr>
            <a:cxnSpLocks noChangeShapeType="1"/>
            <a:stCxn id="57" idx="6"/>
            <a:endCxn id="51" idx="2"/>
          </p:cNvCxnSpPr>
          <p:nvPr/>
        </p:nvCxnSpPr>
        <p:spPr bwMode="auto">
          <a:xfrm>
            <a:off x="3413125" y="4802187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4" name="AutoShape 31"/>
          <p:cNvCxnSpPr>
            <a:cxnSpLocks noChangeShapeType="1"/>
            <a:stCxn id="52" idx="4"/>
            <a:endCxn id="59" idx="0"/>
          </p:cNvCxnSpPr>
          <p:nvPr/>
        </p:nvCxnSpPr>
        <p:spPr bwMode="auto">
          <a:xfrm flipH="1">
            <a:off x="4968875" y="4745037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5" name="AutoShape 32"/>
          <p:cNvCxnSpPr>
            <a:cxnSpLocks noChangeShapeType="1"/>
            <a:stCxn id="52" idx="7"/>
            <a:endCxn id="58" idx="3"/>
          </p:cNvCxnSpPr>
          <p:nvPr/>
        </p:nvCxnSpPr>
        <p:spPr bwMode="auto">
          <a:xfrm flipV="1">
            <a:off x="5113338" y="4498975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6" name="AutoShape 33"/>
          <p:cNvCxnSpPr>
            <a:cxnSpLocks noChangeShapeType="1"/>
            <a:stCxn id="58" idx="4"/>
            <a:endCxn id="53" idx="1"/>
          </p:cNvCxnSpPr>
          <p:nvPr/>
        </p:nvCxnSpPr>
        <p:spPr bwMode="auto">
          <a:xfrm>
            <a:off x="5397500" y="4516437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7" name="AutoShape 34"/>
          <p:cNvCxnSpPr>
            <a:cxnSpLocks noChangeShapeType="1"/>
            <a:stCxn id="59" idx="6"/>
            <a:endCxn id="53" idx="2"/>
          </p:cNvCxnSpPr>
          <p:nvPr/>
        </p:nvCxnSpPr>
        <p:spPr bwMode="auto">
          <a:xfrm>
            <a:off x="5021263" y="5145087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8" name="AutoShape 35"/>
          <p:cNvCxnSpPr>
            <a:cxnSpLocks noChangeShapeType="1"/>
            <a:stCxn id="58" idx="5"/>
            <a:endCxn id="56" idx="2"/>
          </p:cNvCxnSpPr>
          <p:nvPr/>
        </p:nvCxnSpPr>
        <p:spPr bwMode="auto">
          <a:xfrm>
            <a:off x="5435600" y="4498975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9" name="AutoShape 36"/>
          <p:cNvCxnSpPr>
            <a:cxnSpLocks noChangeShapeType="1"/>
            <a:stCxn id="52" idx="5"/>
            <a:endCxn id="53" idx="1"/>
          </p:cNvCxnSpPr>
          <p:nvPr/>
        </p:nvCxnSpPr>
        <p:spPr bwMode="auto">
          <a:xfrm>
            <a:off x="5113338" y="4727575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80" name="AutoShape 37"/>
          <p:cNvCxnSpPr>
            <a:cxnSpLocks noChangeShapeType="1"/>
            <a:stCxn id="56" idx="3"/>
            <a:endCxn id="59" idx="7"/>
          </p:cNvCxnSpPr>
          <p:nvPr/>
        </p:nvCxnSpPr>
        <p:spPr bwMode="auto">
          <a:xfrm flipH="1">
            <a:off x="5006975" y="4727575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81" name="AutoShape 38"/>
          <p:cNvCxnSpPr>
            <a:cxnSpLocks noChangeShapeType="1"/>
            <a:stCxn id="56" idx="4"/>
            <a:endCxn id="60" idx="0"/>
          </p:cNvCxnSpPr>
          <p:nvPr/>
        </p:nvCxnSpPr>
        <p:spPr bwMode="auto">
          <a:xfrm flipH="1">
            <a:off x="5719763" y="4745037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82" name="AutoShape 39"/>
          <p:cNvCxnSpPr>
            <a:cxnSpLocks noChangeShapeType="1"/>
            <a:stCxn id="59" idx="5"/>
            <a:endCxn id="60" idx="2"/>
          </p:cNvCxnSpPr>
          <p:nvPr/>
        </p:nvCxnSpPr>
        <p:spPr bwMode="auto">
          <a:xfrm>
            <a:off x="5006975" y="5184775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83" name="AutoShape 40"/>
          <p:cNvCxnSpPr>
            <a:cxnSpLocks noChangeShapeType="1"/>
            <a:stCxn id="51" idx="6"/>
            <a:endCxn id="52" idx="2"/>
          </p:cNvCxnSpPr>
          <p:nvPr/>
        </p:nvCxnSpPr>
        <p:spPr bwMode="auto">
          <a:xfrm flipV="1">
            <a:off x="4164013" y="4687887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84" name="AutoShape 41"/>
          <p:cNvCxnSpPr>
            <a:cxnSpLocks noChangeShapeType="1"/>
            <a:stCxn id="50" idx="5"/>
            <a:endCxn id="60" idx="3"/>
          </p:cNvCxnSpPr>
          <p:nvPr/>
        </p:nvCxnSpPr>
        <p:spPr bwMode="auto">
          <a:xfrm>
            <a:off x="3719513" y="5184775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85" name="AutoShape 42"/>
          <p:cNvCxnSpPr>
            <a:cxnSpLocks noChangeShapeType="1"/>
            <a:stCxn id="55" idx="7"/>
            <a:endCxn id="52" idx="1"/>
          </p:cNvCxnSpPr>
          <p:nvPr/>
        </p:nvCxnSpPr>
        <p:spPr bwMode="auto">
          <a:xfrm>
            <a:off x="3505200" y="4191000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86" name="AutoShape 43"/>
          <p:cNvCxnSpPr>
            <a:cxnSpLocks noChangeShapeType="1"/>
            <a:stCxn id="51" idx="5"/>
            <a:endCxn id="59" idx="2"/>
          </p:cNvCxnSpPr>
          <p:nvPr/>
        </p:nvCxnSpPr>
        <p:spPr bwMode="auto">
          <a:xfrm>
            <a:off x="4148138" y="4841875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3886200"/>
            <a:ext cx="1702194" cy="825500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5638800" y="4038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i="0" dirty="0">
                <a:latin typeface="Times"/>
                <a:cs typeface="Times"/>
              </a:rPr>
              <a:t>min</a:t>
            </a:r>
          </a:p>
          <a:p>
            <a:pPr lvl="1"/>
            <a:r>
              <a:rPr lang="en-US" sz="2000" i="0" dirty="0">
                <a:latin typeface="Times"/>
                <a:cs typeface="Times"/>
              </a:rPr>
              <a:t>  </a:t>
            </a:r>
            <a:r>
              <a:rPr lang="en-US" sz="1400" i="0" dirty="0">
                <a:latin typeface="Times"/>
                <a:cs typeface="Times"/>
              </a:rPr>
              <a:t>y</a:t>
            </a:r>
          </a:p>
          <a:p>
            <a:pPr lvl="1"/>
            <a:endParaRPr lang="en-US" sz="2000" i="0" dirty="0">
              <a:latin typeface="Times"/>
              <a:cs typeface="Times"/>
            </a:endParaRPr>
          </a:p>
          <a:p>
            <a:pPr lvl="1"/>
            <a:r>
              <a:rPr lang="en-US" sz="2000" i="0" dirty="0">
                <a:latin typeface="Times"/>
                <a:cs typeface="Times"/>
              </a:rPr>
              <a:t>such that </a:t>
            </a:r>
            <a:r>
              <a:rPr lang="en-US" sz="2000" i="0" dirty="0" err="1">
                <a:latin typeface="Times"/>
                <a:cs typeface="Times"/>
              </a:rPr>
              <a:t>y</a:t>
            </a:r>
            <a:r>
              <a:rPr lang="en-US" sz="2000" i="0" baseline="-25000" dirty="0" err="1">
                <a:latin typeface="Times"/>
                <a:cs typeface="Times"/>
              </a:rPr>
              <a:t>i</a:t>
            </a:r>
            <a:r>
              <a:rPr lang="en-US" sz="2000" b="1" i="0" dirty="0">
                <a:latin typeface="Times"/>
                <a:cs typeface="Times"/>
                <a:sym typeface="Symbol" charset="2"/>
              </a:rPr>
              <a:t></a:t>
            </a:r>
            <a:r>
              <a:rPr lang="en-US" sz="2000" i="0" dirty="0">
                <a:latin typeface="Times"/>
                <a:cs typeface="Times"/>
              </a:rPr>
              <a:t>{1,b}</a:t>
            </a:r>
          </a:p>
        </p:txBody>
      </p:sp>
    </p:spTree>
    <p:extLst>
      <p:ext uri="{BB962C8B-B14F-4D97-AF65-F5344CB8AC3E}">
        <p14:creationId xmlns:p14="http://schemas.microsoft.com/office/powerpoint/2010/main" val="3538119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recognition</a:t>
            </a:r>
          </a:p>
        </p:txBody>
      </p:sp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628598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533400" y="4572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b="1" i="0" dirty="0">
                <a:latin typeface="Times"/>
                <a:cs typeface="Times"/>
              </a:rPr>
              <a:t>max</a:t>
            </a:r>
          </a:p>
          <a:p>
            <a:pPr lvl="1"/>
            <a:r>
              <a:rPr lang="en-US" sz="2000" i="0" dirty="0">
                <a:latin typeface="Times"/>
                <a:cs typeface="Times"/>
              </a:rPr>
              <a:t>  L</a:t>
            </a:r>
          </a:p>
        </p:txBody>
      </p:sp>
      <p:grpSp>
        <p:nvGrpSpPr>
          <p:cNvPr id="92" name="Group 63"/>
          <p:cNvGrpSpPr>
            <a:grpSpLocks/>
          </p:cNvGrpSpPr>
          <p:nvPr/>
        </p:nvGrpSpPr>
        <p:grpSpPr bwMode="auto">
          <a:xfrm>
            <a:off x="3352800" y="914400"/>
            <a:ext cx="1624012" cy="1841500"/>
            <a:chOff x="4553" y="3120"/>
            <a:chExt cx="1023" cy="1160"/>
          </a:xfrm>
        </p:grpSpPr>
        <p:pic>
          <p:nvPicPr>
            <p:cNvPr id="93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" y="3120"/>
              <a:ext cx="1023" cy="1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4" name="Rectangle 54"/>
            <p:cNvSpPr>
              <a:spLocks noChangeArrowheads="1"/>
            </p:cNvSpPr>
            <p:nvPr/>
          </p:nvSpPr>
          <p:spPr bwMode="auto">
            <a:xfrm>
              <a:off x="4856" y="3608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55"/>
            <p:cNvSpPr>
              <a:spLocks noChangeArrowheads="1"/>
            </p:cNvSpPr>
            <p:nvPr/>
          </p:nvSpPr>
          <p:spPr bwMode="auto">
            <a:xfrm>
              <a:off x="5128" y="3624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56"/>
            <p:cNvSpPr>
              <a:spLocks noChangeArrowheads="1"/>
            </p:cNvSpPr>
            <p:nvPr/>
          </p:nvSpPr>
          <p:spPr bwMode="auto">
            <a:xfrm>
              <a:off x="4992" y="3808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57"/>
            <p:cNvSpPr>
              <a:spLocks noChangeArrowheads="1"/>
            </p:cNvSpPr>
            <p:nvPr/>
          </p:nvSpPr>
          <p:spPr bwMode="auto">
            <a:xfrm>
              <a:off x="4888" y="3920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58"/>
            <p:cNvSpPr>
              <a:spLocks noChangeArrowheads="1"/>
            </p:cNvSpPr>
            <p:nvPr/>
          </p:nvSpPr>
          <p:spPr bwMode="auto">
            <a:xfrm>
              <a:off x="5072" y="3920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59"/>
            <p:cNvSpPr>
              <a:spLocks noChangeArrowheads="1"/>
            </p:cNvSpPr>
            <p:nvPr/>
          </p:nvSpPr>
          <p:spPr bwMode="auto">
            <a:xfrm>
              <a:off x="5000" y="4088"/>
              <a:ext cx="104" cy="112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419911" cy="182193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2475928" cy="183594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59" y="4267200"/>
            <a:ext cx="2522141" cy="16160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" name="Group 60"/>
          <p:cNvGrpSpPr>
            <a:grpSpLocks/>
          </p:cNvGrpSpPr>
          <p:nvPr/>
        </p:nvGrpSpPr>
        <p:grpSpPr bwMode="auto">
          <a:xfrm>
            <a:off x="762000" y="1295400"/>
            <a:ext cx="1358900" cy="1631950"/>
            <a:chOff x="304" y="3068"/>
            <a:chExt cx="856" cy="1028"/>
          </a:xfrm>
        </p:grpSpPr>
        <p:sp>
          <p:nvSpPr>
            <p:cNvPr id="104" name="Line 49"/>
            <p:cNvSpPr>
              <a:spLocks noChangeShapeType="1"/>
            </p:cNvSpPr>
            <p:nvPr/>
          </p:nvSpPr>
          <p:spPr bwMode="auto">
            <a:xfrm flipV="1">
              <a:off x="408" y="3488"/>
              <a:ext cx="296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45"/>
            <p:cNvSpPr>
              <a:spLocks noChangeShapeType="1"/>
            </p:cNvSpPr>
            <p:nvPr/>
          </p:nvSpPr>
          <p:spPr bwMode="auto">
            <a:xfrm flipH="1" flipV="1">
              <a:off x="456" y="3144"/>
              <a:ext cx="200" cy="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46"/>
            <p:cNvSpPr>
              <a:spLocks noChangeShapeType="1"/>
            </p:cNvSpPr>
            <p:nvPr/>
          </p:nvSpPr>
          <p:spPr bwMode="auto">
            <a:xfrm flipV="1">
              <a:off x="728" y="3120"/>
              <a:ext cx="312" cy="35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47"/>
            <p:cNvSpPr>
              <a:spLocks noChangeShapeType="1"/>
            </p:cNvSpPr>
            <p:nvPr/>
          </p:nvSpPr>
          <p:spPr bwMode="auto">
            <a:xfrm flipH="1" flipV="1">
              <a:off x="720" y="3488"/>
              <a:ext cx="304" cy="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48"/>
            <p:cNvSpPr>
              <a:spLocks noChangeShapeType="1"/>
            </p:cNvSpPr>
            <p:nvPr/>
          </p:nvSpPr>
          <p:spPr bwMode="auto">
            <a:xfrm flipV="1">
              <a:off x="688" y="3496"/>
              <a:ext cx="24" cy="50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9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3068"/>
              <a:ext cx="22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0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3068"/>
              <a:ext cx="26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1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68"/>
              <a:ext cx="279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2" name="Picture 34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3672"/>
              <a:ext cx="215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3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" y="3656"/>
              <a:ext cx="184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4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3931"/>
              <a:ext cx="30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56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</a:t>
            </a:r>
          </a:p>
        </p:txBody>
      </p:sp>
      <p:pic>
        <p:nvPicPr>
          <p:cNvPr id="10" name="Picture 13" descr="rect_006_007_lef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1219200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rect_006_007_righ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disparity_006_007_l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50" y="121920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79271"/>
              </p:ext>
            </p:extLst>
          </p:nvPr>
        </p:nvGraphicFramePr>
        <p:xfrm>
          <a:off x="1905000" y="3505200"/>
          <a:ext cx="54848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7" imgW="2247900" imgH="215900" progId="Equation.3">
                  <p:embed/>
                </p:oleObj>
              </mc:Choice>
              <mc:Fallback>
                <p:oleObj name="Equation" r:id="rId7" imgW="2247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0"/>
                        <a:ext cx="5484812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42015"/>
              </p:ext>
            </p:extLst>
          </p:nvPr>
        </p:nvGraphicFramePr>
        <p:xfrm>
          <a:off x="2286000" y="4953000"/>
          <a:ext cx="4711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9" imgW="2146300" imgH="393700" progId="Equation.3">
                  <p:embed/>
                </p:oleObj>
              </mc:Choice>
              <mc:Fallback>
                <p:oleObj name="Equation" r:id="rId9" imgW="214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53000"/>
                        <a:ext cx="47117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32674"/>
              </p:ext>
            </p:extLst>
          </p:nvPr>
        </p:nvGraphicFramePr>
        <p:xfrm>
          <a:off x="2362200" y="4114800"/>
          <a:ext cx="46624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11" imgW="2133600" imgH="393700" progId="Equation.3">
                  <p:embed/>
                </p:oleObj>
              </mc:Choice>
              <mc:Fallback>
                <p:oleObj name="Equation" r:id="rId11" imgW="213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14800"/>
                        <a:ext cx="466248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344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reconstruction</a:t>
            </a:r>
          </a:p>
        </p:txBody>
      </p:sp>
      <p:pic>
        <p:nvPicPr>
          <p:cNvPr id="5" name="Picture 2" descr="colosseum_tea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77679"/>
            <a:ext cx="7898603" cy="275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886200"/>
            <a:ext cx="6701142" cy="8869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67" r="65641"/>
          <a:stretch>
            <a:fillRect/>
          </a:stretch>
        </p:blipFill>
        <p:spPr>
          <a:xfrm>
            <a:off x="5723095" y="5028513"/>
            <a:ext cx="387255" cy="78741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5695" y="4960177"/>
            <a:ext cx="7369583" cy="949313"/>
            <a:chOff x="203200" y="3688141"/>
            <a:chExt cx="7250544" cy="93397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30909"/>
            <a:stretch>
              <a:fillRect/>
            </a:stretch>
          </p:blipFill>
          <p:spPr>
            <a:xfrm>
              <a:off x="5486399" y="3720423"/>
              <a:ext cx="1967345" cy="9016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0250" y="3721250"/>
              <a:ext cx="3676650" cy="85405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3200" y="3688141"/>
              <a:ext cx="1955800" cy="734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8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scientific domains now collect large scale image data, e.g.</a:t>
            </a:r>
          </a:p>
          <a:p>
            <a:pPr lvl="1"/>
            <a:r>
              <a:rPr lang="en-US" dirty="0"/>
              <a:t>Astronomy: wide-area telescope data</a:t>
            </a:r>
          </a:p>
          <a:p>
            <a:pPr lvl="1"/>
            <a:r>
              <a:rPr lang="en-US" dirty="0"/>
              <a:t>Ecology, meteorology: Satellite imagery</a:t>
            </a:r>
          </a:p>
          <a:p>
            <a:pPr lvl="1"/>
            <a:r>
              <a:rPr lang="en-US" dirty="0"/>
              <a:t>Biology, neuroscience: Live-cell imaging, MRIs,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Medicine: X-ray, MRI, CT,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Physics, chemistry: electron microscopy,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Earth science: Sonar, satellite, radar,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Challenge has moved from </a:t>
            </a:r>
            <a:r>
              <a:rPr lang="en-US" b="1" dirty="0"/>
              <a:t>collecting</a:t>
            </a:r>
            <a:r>
              <a:rPr lang="en-US" dirty="0"/>
              <a:t> data to </a:t>
            </a:r>
            <a:r>
              <a:rPr lang="en-US" b="1" dirty="0"/>
              <a:t>analyzing</a:t>
            </a:r>
            <a:r>
              <a:rPr lang="en-US" dirty="0"/>
              <a:t> it</a:t>
            </a:r>
          </a:p>
          <a:p>
            <a:pPr lvl="1"/>
            <a:r>
              <a:rPr lang="en-US" dirty="0"/>
              <a:t>Large scale (number of images or size of images) overwhelming for human analysis</a:t>
            </a:r>
          </a:p>
          <a:p>
            <a:pPr lvl="1"/>
            <a:r>
              <a:rPr lang="en-US" dirty="0"/>
              <a:t>Recent progress in computer vision makes reliable automated image analysis feasible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7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4"/>
            <a:ext cx="6553200" cy="4293451"/>
          </a:xfrm>
        </p:spPr>
        <p:txBody>
          <a:bodyPr/>
          <a:lstStyle/>
          <a:p>
            <a:r>
              <a:rPr lang="en-US" dirty="0"/>
              <a:t>Many names for similar problems; most fall into:</a:t>
            </a:r>
          </a:p>
          <a:p>
            <a:pPr lvl="1"/>
            <a:r>
              <a:rPr lang="en-US" b="1" dirty="0"/>
              <a:t>Segmentation: </a:t>
            </a:r>
            <a:r>
              <a:rPr lang="en-US" dirty="0"/>
              <a:t>Dividing image into homogeneous regions </a:t>
            </a:r>
          </a:p>
          <a:p>
            <a:pPr lvl="1"/>
            <a:r>
              <a:rPr lang="en-US" b="1" dirty="0"/>
              <a:t>Detection, recognition: </a:t>
            </a:r>
            <a:r>
              <a:rPr lang="en-US" dirty="0"/>
              <a:t>Finding and identifying important structures and their properties</a:t>
            </a:r>
          </a:p>
          <a:p>
            <a:pPr lvl="1"/>
            <a:r>
              <a:rPr lang="en-US" b="1" dirty="0"/>
              <a:t>Reconstruction: </a:t>
            </a:r>
            <a:r>
              <a:rPr lang="en-US" dirty="0"/>
              <a:t>Inferring properties of a data source from noisy, incomplete observations (e.g. removing noise from an image, estimating 3d structure of scene from multiple images)</a:t>
            </a:r>
          </a:p>
          <a:p>
            <a:pPr lvl="1"/>
            <a:r>
              <a:rPr lang="en-US" b="1" dirty="0"/>
              <a:t>Matching and alignment: </a:t>
            </a:r>
            <a:r>
              <a:rPr lang="en-US" dirty="0"/>
              <a:t>Finding correspondences between images</a:t>
            </a:r>
          </a:p>
          <a:p>
            <a:r>
              <a:rPr lang="en-US" dirty="0"/>
              <a:t>Most of these problems can be thought of as </a:t>
            </a:r>
            <a:r>
              <a:rPr lang="en-US" b="1" dirty="0"/>
              <a:t>image pre-processing </a:t>
            </a:r>
            <a:r>
              <a:rPr lang="en-US" dirty="0"/>
              <a:t>followed by </a:t>
            </a:r>
            <a:r>
              <a:rPr lang="en-US" b="1" dirty="0"/>
              <a:t>model fitting</a:t>
            </a:r>
            <a:r>
              <a:rPr lang="en-US" dirty="0"/>
              <a:t>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240" y="0"/>
            <a:ext cx="7471355" cy="838200"/>
          </a:xfrm>
        </p:spPr>
        <p:txBody>
          <a:bodyPr/>
          <a:lstStyle/>
          <a:p>
            <a:r>
              <a:rPr lang="en-US" dirty="0"/>
              <a:t>Key image analysis problems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8599"/>
            <a:ext cx="1435100" cy="2119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8083636" y="1393764"/>
            <a:ext cx="1178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0" dirty="0" err="1"/>
              <a:t>Arbelaez</a:t>
            </a:r>
            <a:r>
              <a:rPr lang="en-US" sz="1200" i="0" dirty="0"/>
              <a:t> 2011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964" y="2209800"/>
            <a:ext cx="2792802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0238" y="3761601"/>
            <a:ext cx="971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0" dirty="0"/>
              <a:t>Dollar 2012</a:t>
            </a:r>
          </a:p>
        </p:txBody>
      </p:sp>
      <p:pic>
        <p:nvPicPr>
          <p:cNvPr id="9" name="Picture 2" descr="colosseum_teaser"/>
          <p:cNvPicPr>
            <a:picLocks noChangeAspect="1" noChangeArrowheads="1"/>
          </p:cNvPicPr>
          <p:nvPr/>
        </p:nvPicPr>
        <p:blipFill rotWithShape="1">
          <a:blip r:embed="rId4"/>
          <a:srcRect l="55606"/>
          <a:stretch/>
        </p:blipFill>
        <p:spPr bwMode="auto">
          <a:xfrm>
            <a:off x="6477000" y="4114800"/>
            <a:ext cx="2514600" cy="197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16200000">
            <a:off x="8467727" y="4870364"/>
            <a:ext cx="1142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0" dirty="0"/>
              <a:t>Crandall 2013</a:t>
            </a:r>
          </a:p>
        </p:txBody>
      </p:sp>
    </p:spTree>
    <p:extLst>
      <p:ext uri="{BB962C8B-B14F-4D97-AF65-F5344CB8AC3E}">
        <p14:creationId xmlns:p14="http://schemas.microsoft.com/office/powerpoint/2010/main" val="374826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SPIDAL has or will have support for imaging at several levels of abstractions:</a:t>
            </a:r>
          </a:p>
          <a:p>
            <a:pPr lvl="1"/>
            <a:r>
              <a:rPr lang="en-US" b="1" dirty="0"/>
              <a:t>Low-level: </a:t>
            </a:r>
            <a:r>
              <a:rPr lang="en-US" dirty="0"/>
              <a:t>image processing (e.g. filtering, </a:t>
            </a:r>
            <a:r>
              <a:rPr lang="en-US" dirty="0" err="1"/>
              <a:t>denoising</a:t>
            </a:r>
            <a:r>
              <a:rPr lang="en-US" dirty="0"/>
              <a:t>), local/global feature extraction  </a:t>
            </a:r>
          </a:p>
          <a:p>
            <a:pPr lvl="1"/>
            <a:r>
              <a:rPr lang="en-US" b="1" dirty="0"/>
              <a:t>Mid-level: </a:t>
            </a:r>
            <a:r>
              <a:rPr lang="en-US" dirty="0"/>
              <a:t>object detection, image segmentation, object matching, 3D feature extraction, image registration</a:t>
            </a:r>
          </a:p>
          <a:p>
            <a:pPr lvl="1"/>
            <a:r>
              <a:rPr lang="en-US" b="1" dirty="0"/>
              <a:t>Application level: </a:t>
            </a:r>
            <a:r>
              <a:rPr lang="en-US" dirty="0"/>
              <a:t>radar informatics, polar image analysis, spatial image analysis, pathology image analysis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SPIDAL image abstractions</a:t>
            </a:r>
          </a:p>
        </p:txBody>
      </p:sp>
    </p:spTree>
    <p:extLst>
      <p:ext uri="{BB962C8B-B14F-4D97-AF65-F5344CB8AC3E}">
        <p14:creationId xmlns:p14="http://schemas.microsoft.com/office/powerpoint/2010/main" val="153872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image analysis relies on some form of model fitting:</a:t>
            </a:r>
          </a:p>
          <a:p>
            <a:pPr lvl="1"/>
            <a:r>
              <a:rPr lang="en-US" b="1" dirty="0"/>
              <a:t>Segmentation: </a:t>
            </a:r>
            <a:r>
              <a:rPr lang="en-US" dirty="0"/>
              <a:t>fitting parameterized regions (e.g. contiguous regions) to an image </a:t>
            </a:r>
          </a:p>
          <a:p>
            <a:pPr lvl="1"/>
            <a:r>
              <a:rPr lang="en-US" b="1" dirty="0"/>
              <a:t>Object detection: </a:t>
            </a:r>
            <a:r>
              <a:rPr lang="en-US" dirty="0"/>
              <a:t>fitting object model to an image</a:t>
            </a:r>
          </a:p>
          <a:p>
            <a:pPr lvl="1"/>
            <a:r>
              <a:rPr lang="en-US" b="1" dirty="0"/>
              <a:t>Registration and alignment: </a:t>
            </a:r>
            <a:r>
              <a:rPr lang="en-US" dirty="0"/>
              <a:t>fitting model of image transformation (e.g. warping) between multiple images</a:t>
            </a:r>
          </a:p>
          <a:p>
            <a:pPr lvl="1"/>
            <a:r>
              <a:rPr lang="en-US" b="1" dirty="0"/>
              <a:t>Reconstruction: </a:t>
            </a:r>
            <a:r>
              <a:rPr lang="en-US" dirty="0"/>
              <a:t>fitting prior information about the visual world to observed data </a:t>
            </a:r>
          </a:p>
          <a:p>
            <a:r>
              <a:rPr lang="en-US" dirty="0"/>
              <a:t>Usually high degree of noise and outliers, so not a simple matter of e.g. linear regression or constraint satisfaction!</a:t>
            </a:r>
          </a:p>
          <a:p>
            <a:r>
              <a:rPr lang="en-US" dirty="0"/>
              <a:t>Instead involves defining an energy function or error function, and finding minima of that error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SPIDAL model-fitting abstractions</a:t>
            </a:r>
          </a:p>
        </p:txBody>
      </p:sp>
    </p:spTree>
    <p:extLst>
      <p:ext uri="{BB962C8B-B14F-4D97-AF65-F5344CB8AC3E}">
        <p14:creationId xmlns:p14="http://schemas.microsoft.com/office/powerpoint/2010/main" val="48518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SPIDAL has or will have support for model fitting at several levels of abstractions:</a:t>
            </a:r>
          </a:p>
          <a:p>
            <a:pPr lvl="1"/>
            <a:r>
              <a:rPr lang="en-US" b="1" dirty="0"/>
              <a:t>Low-level: </a:t>
            </a:r>
            <a:r>
              <a:rPr lang="en-US" dirty="0"/>
              <a:t>grid search, Viterbi, Forward-Backward, Markov Chain Monte Carlo (MCMC) algorithms, deterministic simulated annealing, gradient descent</a:t>
            </a:r>
          </a:p>
          <a:p>
            <a:pPr lvl="1"/>
            <a:r>
              <a:rPr lang="en-US" b="1" dirty="0"/>
              <a:t>Mid-level: </a:t>
            </a:r>
            <a:r>
              <a:rPr lang="en-US" dirty="0"/>
              <a:t>Support Vector Machine learning, Random Forest learning, K-means, vector clustering, 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</a:p>
          <a:p>
            <a:pPr lvl="1"/>
            <a:r>
              <a:rPr lang="en-US" b="1" dirty="0"/>
              <a:t>Application level: </a:t>
            </a:r>
            <a:r>
              <a:rPr lang="en-US" dirty="0"/>
              <a:t>Spatial clustering, image clustering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SPIDAL model-fitting abstractions</a:t>
            </a:r>
          </a:p>
        </p:txBody>
      </p:sp>
    </p:spTree>
    <p:extLst>
      <p:ext uri="{BB962C8B-B14F-4D97-AF65-F5344CB8AC3E}">
        <p14:creationId xmlns:p14="http://schemas.microsoft.com/office/powerpoint/2010/main" val="194150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886700" cy="685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Optimization Problem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439150" cy="594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Have a function E that depends on up to billions of parameters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Can always make optimization as minimization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Often E guaranteed to be positive as sum of squares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“Continuous Parameters” – e.g. Cluster centers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Expectation Maximization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“Discrete Parameters” – e.g. Assignment problems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Genetic Algorithms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7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4"/>
            <a:ext cx="5867400" cy="4293451"/>
          </a:xfrm>
        </p:spPr>
        <p:txBody>
          <a:bodyPr/>
          <a:lstStyle/>
          <a:p>
            <a:r>
              <a:rPr lang="en-US" dirty="0"/>
              <a:t>Very general idea: find parameters of a model that minimize an energy (or cost function), given a set of data</a:t>
            </a:r>
          </a:p>
          <a:p>
            <a:pPr lvl="1"/>
            <a:r>
              <a:rPr lang="en-US" dirty="0"/>
              <a:t>Global minima easy to find if energy function is simple (e.g. convex)</a:t>
            </a:r>
          </a:p>
          <a:p>
            <a:pPr lvl="1"/>
            <a:r>
              <a:rPr lang="en-US" dirty="0"/>
              <a:t>Energy function usually has unknown number &amp; distribution of local minima; global minimum very difficult to find</a:t>
            </a:r>
          </a:p>
          <a:p>
            <a:pPr lvl="1"/>
            <a:r>
              <a:rPr lang="en-US" dirty="0"/>
              <a:t>Many algorithms tailored to cost functions for specific applications, usually some heuristics to encourage finding “good” solutions, rarely theoretical guarantees. High computation cost. </a:t>
            </a:r>
          </a:p>
          <a:p>
            <a:pPr lvl="1"/>
            <a:r>
              <a:rPr lang="en-US" dirty="0"/>
              <a:t>Remember deterministic annealing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minimization (optimization)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29000"/>
            <a:ext cx="2971800" cy="1757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6200" y="5257800"/>
            <a:ext cx="1222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dirty="0"/>
              <a:t>- </a:t>
            </a:r>
            <a:r>
              <a:rPr lang="en-US" sz="1400" i="0" dirty="0" err="1"/>
              <a:t>Arman</a:t>
            </a:r>
            <a:r>
              <a:rPr lang="en-US" sz="1400" i="0" dirty="0"/>
              <a:t> </a:t>
            </a:r>
            <a:r>
              <a:rPr lang="en-US" sz="1400" i="0" dirty="0" err="1"/>
              <a:t>Bahl</a:t>
            </a:r>
            <a:endParaRPr lang="en-US" sz="14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075" y="1295400"/>
            <a:ext cx="3048000" cy="1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62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\mbox{\tiny clusters } i} ~~~\sum_{\mbox{\tiny points p in cluster } i} \|p - c_i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203.25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37448</TotalTime>
  <Words>1521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Franklin Gothic Medium</vt:lpstr>
      <vt:lpstr>Symbol</vt:lpstr>
      <vt:lpstr>Times</vt:lpstr>
      <vt:lpstr>Times New Roman</vt:lpstr>
      <vt:lpstr>ThemeSPIDAL</vt:lpstr>
      <vt:lpstr>Equation</vt:lpstr>
      <vt:lpstr>Advanced Remarks on Optimization</vt:lpstr>
      <vt:lpstr>Imaging Applications: Remote Sensing,  Pathology, Spatial  Systems </vt:lpstr>
      <vt:lpstr>Imaging applications</vt:lpstr>
      <vt:lpstr>Key image analysis problems</vt:lpstr>
      <vt:lpstr>SPIDAL image abstractions</vt:lpstr>
      <vt:lpstr>SPIDAL model-fitting abstractions</vt:lpstr>
      <vt:lpstr>SPIDAL model-fitting abstractions</vt:lpstr>
      <vt:lpstr>General Optimization Problem I</vt:lpstr>
      <vt:lpstr>Energy minimization (optimization)</vt:lpstr>
      <vt:lpstr>PowerPoint Presentation</vt:lpstr>
      <vt:lpstr>Common energy minimization cases</vt:lpstr>
      <vt:lpstr>General Optimization Problem II</vt:lpstr>
      <vt:lpstr>Continuous optimization </vt:lpstr>
      <vt:lpstr>SPIDAL Algorithms – Optimization I</vt:lpstr>
      <vt:lpstr>Comparing some Optimization Methods</vt:lpstr>
      <vt:lpstr>Levenberg Marquardt Problem Illustrated</vt:lpstr>
      <vt:lpstr>Discrete optimization support in SPIDAL</vt:lpstr>
      <vt:lpstr>Higher-level model fitting</vt:lpstr>
      <vt:lpstr>K-means clustering</vt:lpstr>
      <vt:lpstr>SVM learning</vt:lpstr>
      <vt:lpstr>Training (deep) neural networks</vt:lpstr>
      <vt:lpstr>Image segmentation</vt:lpstr>
      <vt:lpstr>Object recognition</vt:lpstr>
      <vt:lpstr>Stereo</vt:lpstr>
      <vt:lpstr>3D reconstruction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713</cp:revision>
  <cp:lastPrinted>2009-05-27T19:00:23Z</cp:lastPrinted>
  <dcterms:created xsi:type="dcterms:W3CDTF">2011-04-26T20:44:01Z</dcterms:created>
  <dcterms:modified xsi:type="dcterms:W3CDTF">2018-09-25T00:02:36Z</dcterms:modified>
</cp:coreProperties>
</file>