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3" r:id="rId3"/>
    <p:sldId id="271" r:id="rId4"/>
    <p:sldId id="430" r:id="rId5"/>
    <p:sldId id="428" r:id="rId6"/>
    <p:sldId id="429" r:id="rId7"/>
    <p:sldId id="423" r:id="rId8"/>
    <p:sldId id="424" r:id="rId9"/>
    <p:sldId id="287" r:id="rId10"/>
    <p:sldId id="400" r:id="rId11"/>
    <p:sldId id="291" r:id="rId12"/>
    <p:sldId id="413" r:id="rId13"/>
    <p:sldId id="412" r:id="rId14"/>
    <p:sldId id="415" r:id="rId15"/>
    <p:sldId id="416" r:id="rId16"/>
    <p:sldId id="417" r:id="rId17"/>
    <p:sldId id="418" r:id="rId18"/>
    <p:sldId id="419" r:id="rId19"/>
    <p:sldId id="411" r:id="rId20"/>
    <p:sldId id="420" r:id="rId21"/>
    <p:sldId id="391" r:id="rId22"/>
    <p:sldId id="312" r:id="rId23"/>
    <p:sldId id="365" r:id="rId24"/>
    <p:sldId id="394" r:id="rId25"/>
    <p:sldId id="426" r:id="rId26"/>
    <p:sldId id="387" r:id="rId27"/>
    <p:sldId id="352" r:id="rId28"/>
    <p:sldId id="358" r:id="rId29"/>
    <p:sldId id="410" r:id="rId30"/>
    <p:sldId id="431" r:id="rId31"/>
    <p:sldId id="432" r:id="rId32"/>
    <p:sldId id="433" r:id="rId33"/>
    <p:sldId id="434" r:id="rId3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6A6"/>
    <a:srgbClr val="A0D8B5"/>
    <a:srgbClr val="DEAC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78589" autoAdjust="0"/>
  </p:normalViewPr>
  <p:slideViewPr>
    <p:cSldViewPr>
      <p:cViewPr varScale="1">
        <p:scale>
          <a:sx n="72" d="100"/>
          <a:sy n="72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EB6B29-FBAB-4CA7-9CA3-4ABD79475CC9}" type="datetimeFigureOut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B4526B-2DC6-40D5-835A-DEDA9CB50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E3C656-F2AF-4E37-BB2E-0EAEA7783875}" type="datetimeFigureOut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1978D3-0E91-4BD9-A8C6-FD28135D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268711-CDE4-4E18-A812-C7C7F47294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7A23-56DD-4D8D-BF55-8A81469CC8E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/>
            <a:r>
              <a:rPr lang="en-US" sz="2400" smtClean="0"/>
              <a:t>Finding out the updates based on annotation tools priority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7B1859-7B7E-4AC8-8744-7189A6E102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B6AD1-4FF3-47BF-A544-AF7705C557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Connotea</a:t>
            </a:r>
            <a:r>
              <a:rPr lang="en-US" sz="1200" dirty="0" smtClean="0"/>
              <a:t>, Delicious, and </a:t>
            </a:r>
            <a:r>
              <a:rPr lang="en-US" sz="1200" dirty="0" err="1" smtClean="0"/>
              <a:t>Citeulike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978D3-0E91-4BD9-A8C6-FD28135D40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9C2E17-1257-4949-8E5E-76CF517B10F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0FED1-099A-44D9-8FF4-6519C6A330C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DB Utilization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F547E-C0D5-4A25-B8C4-5E1082ACA76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Each major event has 10 minor events (updates) to be processed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2AB13C-ACD2-4F6F-A7C1-7CDFB0E69D7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7BD422-4788-4A3E-AFC2-ACF4A3E0755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FAD50F-1B65-40BB-8B65-FDAA082D615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1154D-3398-4A6A-B9B0-4BCF987BAAA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ED00E6-89CE-428E-9207-5A94F0B7E62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978D3-0E91-4BD9-A8C6-FD28135D40A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978D3-0E91-4BD9-A8C6-FD28135D40A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YouTube integration in future and face book is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729C0F-4C5F-44CA-BE3E-70503C0463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D99681-D9C3-4800-AB93-51AAA6F3C2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03D17-C62B-47E7-891E-2489CFDE74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How to provide efficient metadata management while keeping them synchronized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0E452-564C-43E2-BC8C-0580F36099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86A6F-F6A4-4500-A9CA-D204966610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buFont typeface="+mj-lt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73A24-283D-4519-9208-5FA3CCBFBF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D47955-2D96-4B78-852B-7C8C0E19FF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87A8-7766-4764-86CF-BFBF7158F508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Ahmet Fatih Mustacoglu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0C07-E525-447A-875E-E70DCB9F8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A5C70-42AC-4BE6-BBE5-98D170F8689A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Ahmet Fatih Mustacoglu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DA8C-75F0-49B5-8E4A-78C1CD133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AE10-5B0A-4113-A7EB-D1A6AC139588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Ahmet Fatih Mustacoglu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E8C9-6280-4C13-A017-CE679F81E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7237-4EFF-4BD3-9F26-7732F7CCC5DA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Ahmet Fatih Mustacoglu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40409-71C2-44EF-AAE2-A2DDC7B6A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EDBF-56D1-4E12-B30C-7BBAB2F7148D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Ahmet Fatih Mustacoglu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6FFF9-55B3-4376-9226-4243B1C24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E9B8-C0C9-4BD1-8D2F-FE4769CBC0E0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Ahmet Fatih Mustacoglu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212E-4EB6-463A-926E-046C6095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6E7E-1136-4444-AEFA-5CCE6831489C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Ahmet Fatih Mustacoglu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B7717-640D-4042-8DFD-4989EEE10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8FAB-23F9-4118-81A6-71B644220C48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Ahmet Fatih Mustacoglu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0AEA8-46DC-4E04-AB66-FE03D2388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97D7-F672-4A2C-B7F0-95CC86F5A6A6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Ahmet Fatih Mustacoglu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DFBE6-385C-448C-80E1-D530E47AF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A3F8-3801-4974-B229-0CCFBC30794B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Ahmet Fatih Mustacoglu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EFD09-3CF0-4054-BA0D-DC6D784F0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B268-23DA-49FC-A90F-6B7842420ABA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Ahmet Fatih Mustacoglu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E485-093E-4316-A5A5-BB23F0059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8FAF6B-051E-4115-BA61-B9F448FEAD46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Ahmet Fatih Mustacoglu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EA7B50-37DF-42EA-9576-0FFD655DD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2pwiki.loria.f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686050"/>
          </a:xfrm>
        </p:spPr>
        <p:txBody>
          <a:bodyPr/>
          <a:lstStyle/>
          <a:p>
            <a:pPr eaLnBrk="1" hangingPunct="1"/>
            <a:r>
              <a:rPr lang="en-US" b="1" smtClean="0"/>
              <a:t>Event-Based Infrastructure for Reconciling Distributed Annotation Records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Ahmet Fatih Mustacoglu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amustaco@cs.indiana.edu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Advisor: Prof. Geoffrey C. Fox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b="1" smtClean="0"/>
              <a:t>Research Issues 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dirty="0" smtClean="0"/>
              <a:t>Need an infrastructure to manage metadata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How to deal with metadata coming from several sources?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Issues with using annotation tools and their services with added capabilities 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sz="2000" dirty="0" smtClean="0"/>
              <a:t>Extract and upload data to/from tools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More metadata support for documents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How to provide communication between annotation tools?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Issues with document tracking and access to previous versions of documents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dirty="0" smtClean="0"/>
              <a:t>Consistency Enforcement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/>
              <a:t>How to maintain consistency between copies of a record stored at various annotation tools?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30D4-C62D-4C4E-A64B-8D9616FB96A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947D219-9001-403D-A0A6-8F6532B85396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b="1" smtClean="0"/>
              <a:t>Research Issues II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3600" b="1" smtClean="0"/>
              <a:t>Unification</a:t>
            </a: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smtClean="0"/>
              <a:t>How to combine different annotation tools under the same umbrella?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600" b="1" smtClean="0"/>
              <a:t>Federation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How to federate major annotation tools?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600" b="1" smtClean="0"/>
              <a:t>Scalability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System behavior for increased message rate per second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600" b="1" smtClean="0"/>
              <a:t>Flexibility and Extensibility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Interoperable with other clients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Ease of integrating an annotation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pPr>
              <a:defRPr/>
            </a:pPr>
            <a:fld id="{A8EA6447-5AD3-494F-BD7B-9746D2C799B4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fld id="{386B2297-F079-4EAE-81F1-E448274C2F39}" type="datetime1">
              <a:rPr lang="en-US"/>
              <a:pPr>
                <a:defRPr/>
              </a:pPr>
              <a:t>7/29/2008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76200"/>
            <a:ext cx="60007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2133600" cy="365125"/>
          </a:xfrm>
        </p:spPr>
        <p:txBody>
          <a:bodyPr/>
          <a:lstStyle/>
          <a:p>
            <a:pPr>
              <a:defRPr/>
            </a:pPr>
            <a:fld id="{7109E6C1-AE8C-422F-A078-EE779E3B1664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>
          <a:xfrm>
            <a:off x="76200" y="1600200"/>
            <a:ext cx="2971800" cy="3810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Event-based Infrastructure and Consistency Enforcement Architecture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411C91-591E-4820-A51C-B4E25718C967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l"/>
            <a:r>
              <a:rPr lang="en-US" sz="3600" b="1" smtClean="0"/>
              <a:t>KEY CONCEPTS</a:t>
            </a:r>
            <a:r>
              <a:rPr lang="en-US" smtClean="0"/>
              <a:t>	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029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i="1" smtClean="0"/>
              <a:t>Distributed Annotation Record </a:t>
            </a:r>
            <a:r>
              <a:rPr lang="en-US" smtClean="0"/>
              <a:t>(DAR): Collection of metadata stored at an annotation tool.</a:t>
            </a:r>
          </a:p>
          <a:p>
            <a:pPr>
              <a:buFont typeface="Wingdings" pitchFamily="2" charset="2"/>
              <a:buChar char="§"/>
            </a:pPr>
            <a:r>
              <a:rPr lang="en-US" i="1" smtClean="0"/>
              <a:t>Digital Entity </a:t>
            </a:r>
            <a:r>
              <a:rPr lang="en-US" smtClean="0"/>
              <a:t>(DE): A digital collection of metadata for a citation stored in a system database forms a primary copy of a DAR.</a:t>
            </a:r>
          </a:p>
          <a:p>
            <a:pPr>
              <a:buFont typeface="Wingdings" pitchFamily="2" charset="2"/>
              <a:buChar char="§"/>
            </a:pPr>
            <a:r>
              <a:rPr lang="en-US" i="1" smtClean="0"/>
              <a:t>Event</a:t>
            </a:r>
            <a:r>
              <a:rPr lang="en-US" smtClean="0"/>
              <a:t>: A time-stamped action on a digital entity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Major Events:</a:t>
            </a:r>
          </a:p>
          <a:p>
            <a:pPr lvl="2">
              <a:buFont typeface="Wingdings" pitchFamily="2" charset="2"/>
              <a:buChar char="v"/>
            </a:pPr>
            <a:r>
              <a:rPr lang="en-US" smtClean="0"/>
              <a:t>Insertion or deletion of a digital entity</a:t>
            </a:r>
          </a:p>
          <a:p>
            <a:pPr lvl="1">
              <a:buFont typeface="Wingdings" pitchFamily="2" charset="2"/>
              <a:buChar char="Ø"/>
            </a:pPr>
            <a:r>
              <a:rPr lang="en-US" smtClean="0"/>
              <a:t>Minor Events:</a:t>
            </a:r>
          </a:p>
          <a:p>
            <a:pPr lvl="2">
              <a:buFont typeface="Wingdings" pitchFamily="2" charset="2"/>
              <a:buChar char="v"/>
            </a:pPr>
            <a:r>
              <a:rPr lang="en-US" smtClean="0"/>
              <a:t>Modifications to an existing digital entity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89AB33-D4A3-47B4-83AA-BC54862923F7}" type="datetime1">
              <a:rPr lang="en-US"/>
              <a:pPr>
                <a:defRPr/>
              </a:pPr>
              <a:t>7/29/2008</a:t>
            </a:fld>
            <a:endParaRPr lang="en-US" dirty="0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3D6BA-7D88-43D4-AEFD-F8CF8C7C23DB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l" eaLnBrk="1" hangingPunct="1"/>
            <a:r>
              <a:rPr lang="en-US" sz="4000" b="1" smtClean="0"/>
              <a:t>Communication Manager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smtClean="0"/>
              <a:t>Responsible for providing communication between annotation tools and update manager and digital entity manager via gateways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e.g. Connotea gateway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smtClean="0"/>
              <a:t>Utilizes a gateway for each annotation tool, and a parser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Retrieve records in XML format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Parse and pass records to update manager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Post updates coming from digital entity manager to annotation tools</a:t>
            </a:r>
          </a:p>
          <a:p>
            <a:pPr lvl="1"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48BC1-B9BB-4252-88FE-F3B62297382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1EC2D1-3440-4953-AFD3-4554A37652AE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AC2E-4FA2-4642-A4FF-EDCE50305E9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3"/>
          </a:xfrm>
        </p:spPr>
        <p:txBody>
          <a:bodyPr/>
          <a:lstStyle/>
          <a:p>
            <a:pPr algn="l" eaLnBrk="1" hangingPunct="1"/>
            <a:r>
              <a:rPr lang="en-US" sz="4000" b="1" smtClean="0"/>
              <a:t>Communication Manager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C5D2FF-4C7D-47B3-8D34-2D8807731652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990600"/>
            <a:ext cx="69532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1000" cy="641350"/>
          </a:xfrm>
        </p:spPr>
        <p:txBody>
          <a:bodyPr/>
          <a:lstStyle/>
          <a:p>
            <a:pPr eaLnBrk="1" hangingPunct="1"/>
            <a:r>
              <a:rPr lang="en-US" sz="4000" smtClean="0"/>
              <a:t>Gateway</a:t>
            </a:r>
          </a:p>
        </p:txBody>
      </p:sp>
      <p:sp>
        <p:nvSpPr>
          <p:cNvPr id="14339" name="Text Placeholder 7"/>
          <p:cNvSpPr>
            <a:spLocks noGrp="1"/>
          </p:cNvSpPr>
          <p:nvPr>
            <p:ph type="body" sz="half" idx="2"/>
          </p:nvPr>
        </p:nvSpPr>
        <p:spPr>
          <a:xfrm>
            <a:off x="533400" y="914400"/>
            <a:ext cx="784860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600" b="1" dirty="0" smtClean="0"/>
              <a:t>Interface</a:t>
            </a:r>
            <a:r>
              <a:rPr lang="en-US" sz="2600" dirty="0" smtClean="0"/>
              <a:t> between Event-based Infrastructure (EBI) and </a:t>
            </a:r>
            <a:r>
              <a:rPr lang="en-US" sz="2800" dirty="0" smtClean="0"/>
              <a:t>each annotation tool</a:t>
            </a:r>
            <a:endParaRPr lang="en-US" sz="26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sz="2600" dirty="0" smtClean="0"/>
              <a:t> Provides </a:t>
            </a:r>
            <a:r>
              <a:rPr lang="en-US" sz="2600" b="1" dirty="0" smtClean="0"/>
              <a:t>extensibility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dirty="0" smtClean="0"/>
              <a:t>A gateway needs to be deployed for each annotation tool that need to be integrated into the system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3118E-1182-4888-B187-30F39DFFC8C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4341" name="Group 15"/>
          <p:cNvGrpSpPr>
            <a:grpSpLocks/>
          </p:cNvGrpSpPr>
          <p:nvPr/>
        </p:nvGrpSpPr>
        <p:grpSpPr bwMode="auto">
          <a:xfrm>
            <a:off x="3352800" y="4343400"/>
            <a:ext cx="2062163" cy="1143000"/>
            <a:chOff x="1295400" y="3962400"/>
            <a:chExt cx="2057400" cy="1143000"/>
          </a:xfrm>
        </p:grpSpPr>
        <p:sp>
          <p:nvSpPr>
            <p:cNvPr id="7" name="Rounded Rectangle 6"/>
            <p:cNvSpPr/>
            <p:nvPr/>
          </p:nvSpPr>
          <p:spPr>
            <a:xfrm>
              <a:off x="1295400" y="3962400"/>
              <a:ext cx="2057400" cy="1143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/>
            <a:lstStyle/>
            <a:p>
              <a:pPr algn="ctr"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Gateways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3472" y="4343400"/>
              <a:ext cx="305680" cy="304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43024" y="4343400"/>
              <a:ext cx="305680" cy="304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7224" y="4419600"/>
              <a:ext cx="76024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5296" y="4419600"/>
              <a:ext cx="77607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952" y="4419600"/>
              <a:ext cx="76024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783388" y="4572000"/>
            <a:ext cx="1665287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/>
          <a:lstStyle/>
          <a:p>
            <a:pPr algn="ctr">
              <a:defRPr/>
            </a:pPr>
            <a:r>
              <a:rPr lang="en-US" dirty="0" smtClean="0">
                <a:solidFill>
                  <a:schemeClr val="accent4"/>
                </a:solidFill>
              </a:rPr>
              <a:t>EBI </a:t>
            </a:r>
            <a:r>
              <a:rPr lang="en-US" dirty="0" smtClean="0">
                <a:solidFill>
                  <a:schemeClr val="accent4"/>
                </a:solidFill>
              </a:rPr>
              <a:t>Modules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5410200" y="4876800"/>
            <a:ext cx="1373188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3886200"/>
            <a:ext cx="54864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24800" y="3962400"/>
            <a:ext cx="68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4"/>
                </a:solidFill>
              </a:rPr>
              <a:t>EBI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3657600"/>
            <a:ext cx="1524000" cy="2667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Annotation Tools</a:t>
            </a:r>
          </a:p>
        </p:txBody>
      </p:sp>
      <p:sp>
        <p:nvSpPr>
          <p:cNvPr id="21" name="Left-Right Arrow 20"/>
          <p:cNvSpPr/>
          <p:nvPr/>
        </p:nvSpPr>
        <p:spPr>
          <a:xfrm>
            <a:off x="1828800" y="4800600"/>
            <a:ext cx="13716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2F1518-63FB-4F2E-A291-83676FA22B81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962400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Ahmet</a:t>
            </a:r>
            <a:r>
              <a:rPr lang="en-US" dirty="0"/>
              <a:t> </a:t>
            </a:r>
            <a:r>
              <a:rPr lang="en-US" dirty="0" err="1"/>
              <a:t>Fatih</a:t>
            </a:r>
            <a:r>
              <a:rPr lang="en-US" dirty="0"/>
              <a:t> </a:t>
            </a:r>
            <a:r>
              <a:rPr lang="en-US" dirty="0" err="1"/>
              <a:t>Mustacoglu</a:t>
            </a:r>
            <a:endParaRPr lang="en-US" dirty="0"/>
          </a:p>
        </p:txBody>
      </p:sp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3200400" cy="3505200"/>
          </a:xfrm>
        </p:spPr>
        <p:txBody>
          <a:bodyPr anchor="ctr"/>
          <a:lstStyle/>
          <a:p>
            <a:pPr algn="ctr" eaLnBrk="1" hangingPunct="1"/>
            <a:r>
              <a:rPr lang="en-US" sz="3400" smtClean="0"/>
              <a:t>Annotation Tools Update Manager</a:t>
            </a:r>
          </a:p>
        </p:txBody>
      </p:sp>
      <p:sp>
        <p:nvSpPr>
          <p:cNvPr id="15364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" y="3810000"/>
            <a:ext cx="8763000" cy="2895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smtClean="0"/>
              <a:t> </a:t>
            </a:r>
            <a:r>
              <a:rPr lang="en-US" sz="2800" smtClean="0"/>
              <a:t>Responsible for: </a:t>
            </a:r>
            <a:endParaRPr lang="en-US" sz="240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Retrieving the records from annotation tools periodically (Pulls records periodically as defined in the policy)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Finding out the updates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Passing the updates to Digital Entity Update Manager so that they can be applied on the primary copy of each record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CE410E25-6969-43F0-863A-36AB8F9977A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>
          <a:xfrm>
            <a:off x="304800" y="6492875"/>
            <a:ext cx="2133600" cy="365125"/>
          </a:xfrm>
        </p:spPr>
        <p:txBody>
          <a:bodyPr/>
          <a:lstStyle/>
          <a:p>
            <a:pPr>
              <a:defRPr/>
            </a:pPr>
            <a:fld id="{749A1CA0-6395-4E25-A876-59286263DDAB}" type="datetime1">
              <a:rPr lang="en-US"/>
              <a:pPr>
                <a:defRPr/>
              </a:pPr>
              <a:t>7/29/2008</a:t>
            </a:fld>
            <a:endParaRPr lang="en-US" dirty="0"/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6200"/>
            <a:ext cx="56959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8"/>
          <p:cNvSpPr>
            <a:spLocks noGrp="1"/>
          </p:cNvSpPr>
          <p:nvPr>
            <p:ph type="title"/>
          </p:nvPr>
        </p:nvSpPr>
        <p:spPr>
          <a:xfrm>
            <a:off x="76200" y="152400"/>
            <a:ext cx="2514600" cy="3048000"/>
          </a:xfrm>
        </p:spPr>
        <p:txBody>
          <a:bodyPr anchor="ctr"/>
          <a:lstStyle/>
          <a:p>
            <a:pPr eaLnBrk="1" hangingPunct="1"/>
            <a:r>
              <a:rPr lang="en-US" sz="3400" dirty="0" smtClean="0"/>
              <a:t>Digital Entity Manager</a:t>
            </a:r>
          </a:p>
        </p:txBody>
      </p:sp>
      <p:sp>
        <p:nvSpPr>
          <p:cNvPr id="16387" name="Text Placeholder 9"/>
          <p:cNvSpPr>
            <a:spLocks noGrp="1"/>
          </p:cNvSpPr>
          <p:nvPr>
            <p:ph type="body" sz="half" idx="2"/>
          </p:nvPr>
        </p:nvSpPr>
        <p:spPr>
          <a:xfrm>
            <a:off x="76200" y="3200400"/>
            <a:ext cx="8991600" cy="3581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/>
              <a:t> Responsible for: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200" dirty="0" smtClean="0"/>
              <a:t>Events and dataset creation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200" dirty="0" smtClean="0"/>
              <a:t>Event Processing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/>
              <a:t>Manages updates made on the primary copy of a digital entity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200" dirty="0" smtClean="0"/>
              <a:t>Updates primary copy located on a system database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200" dirty="0" smtClean="0"/>
              <a:t>Pass updates to the Communication Manager (Maintain consistency by pushing updates to replicas)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/>
              <a:t>Handles periodic update management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/>
              <a:t>Deals with history and rollback management of a digital entity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77000"/>
            <a:ext cx="2209800" cy="381000"/>
          </a:xfrm>
        </p:spPr>
        <p:txBody>
          <a:bodyPr/>
          <a:lstStyle/>
          <a:p>
            <a:pPr>
              <a:defRPr/>
            </a:pPr>
            <a:fld id="{ADE6262A-E039-4D2F-8D08-FE1C4E1B43EA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2725" y="76200"/>
            <a:ext cx="63150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533400"/>
          </a:xfrm>
        </p:spPr>
        <p:txBody>
          <a:bodyPr/>
          <a:lstStyle/>
          <a:p>
            <a:pPr algn="l"/>
            <a:r>
              <a:rPr lang="en-US" sz="3600" b="1" smtClean="0"/>
              <a:t>Key Design Features</a:t>
            </a:r>
            <a:endParaRPr lang="en-US" sz="360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5715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Representation of metadata </a:t>
            </a:r>
            <a:r>
              <a:rPr lang="en-US" sz="2400" dirty="0" smtClean="0"/>
              <a:t>of documents coming from various sources as events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/>
              <a:t>Major</a:t>
            </a:r>
            <a:r>
              <a:rPr lang="en-US" sz="2000" dirty="0" smtClean="0"/>
              <a:t> and </a:t>
            </a:r>
            <a:r>
              <a:rPr lang="en-US" sz="2000" b="1" dirty="0" smtClean="0"/>
              <a:t>minor events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More metadata support than major current annotation tools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Ability to access and rollback to previous versions of documents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Unification and Federation </a:t>
            </a:r>
            <a:r>
              <a:rPr lang="en-US" sz="2400" dirty="0" smtClean="0"/>
              <a:t>of Social Bookmarking Tools and support for web-based academic search tools for scientific research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Using annotation tools’ existing services with added capabilities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Using online popular search tools to collect metadata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Provides communication among annotation tools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Leveraging </a:t>
            </a:r>
            <a:r>
              <a:rPr lang="en-US" sz="2600" b="1" dirty="0" smtClean="0"/>
              <a:t>interoperability</a:t>
            </a:r>
            <a:r>
              <a:rPr lang="en-US" sz="2600" dirty="0" smtClean="0"/>
              <a:t> via </a:t>
            </a:r>
            <a:r>
              <a:rPr lang="en-US" sz="2600" b="1" dirty="0" smtClean="0"/>
              <a:t>service-enabled architecture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Keeps records located at annotation tools and a system database consistent with each other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Adopting optimistic replication approach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28600" y="6492875"/>
            <a:ext cx="2133600" cy="365125"/>
          </a:xfrm>
        </p:spPr>
        <p:txBody>
          <a:bodyPr/>
          <a:lstStyle/>
          <a:p>
            <a:pPr>
              <a:defRPr/>
            </a:pPr>
            <a:fld id="{677E207A-C4DD-4DB7-BFE8-43F2F53998E7}" type="datetime1">
              <a:rPr lang="en-US"/>
              <a:pPr>
                <a:defRPr/>
              </a:pPr>
              <a:t>7/29/2008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Ahmet</a:t>
            </a:r>
            <a:r>
              <a:rPr lang="en-US" dirty="0"/>
              <a:t> </a:t>
            </a:r>
            <a:r>
              <a:rPr lang="en-US" dirty="0" err="1"/>
              <a:t>Fatih</a:t>
            </a:r>
            <a:r>
              <a:rPr lang="en-US" dirty="0"/>
              <a:t> </a:t>
            </a:r>
            <a:r>
              <a:rPr lang="en-US" dirty="0" err="1"/>
              <a:t>Mustacoglu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pPr>
              <a:defRPr/>
            </a:pPr>
            <a:fld id="{AB5A3040-B7E5-41D9-9D29-772244B3076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3600" smtClean="0"/>
              <a:t>Introduction</a:t>
            </a:r>
            <a:endParaRPr lang="en-US" sz="36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sz="3600" dirty="0" smtClean="0"/>
              <a:t>Motivations and research issues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600" dirty="0" smtClean="0"/>
              <a:t>Architecture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Event-Based Infrastructure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600" dirty="0" smtClean="0"/>
              <a:t>Measurements and Analysis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600" dirty="0" smtClean="0"/>
              <a:t>Conclusions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 smtClean="0"/>
              <a:t>Contributions and Future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8340D-9EAE-4174-8B64-B0490ED8629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7BB625D-9BA4-4F9D-8232-F7DE4D64B975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l"/>
            <a:r>
              <a:rPr lang="en-US" b="1" smtClean="0"/>
              <a:t>Use Cases</a:t>
            </a:r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b="1" smtClean="0"/>
              <a:t>Collaborative Tagging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smtClean="0"/>
              <a:t>Updating or assigning keywords to records</a:t>
            </a:r>
          </a:p>
          <a:p>
            <a:pPr>
              <a:buFont typeface="Wingdings" pitchFamily="2" charset="2"/>
              <a:buChar char="§"/>
            </a:pPr>
            <a:r>
              <a:rPr lang="en-US" sz="2800" b="1" smtClean="0"/>
              <a:t>Collecting and managing citation metadata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smtClean="0"/>
              <a:t>Obtaining metadata about a publication through online scholarly search tools or annotation tools</a:t>
            </a:r>
          </a:p>
          <a:p>
            <a:pPr>
              <a:buFont typeface="Wingdings" pitchFamily="2" charset="2"/>
              <a:buChar char="§"/>
            </a:pPr>
            <a:r>
              <a:rPr lang="en-US" sz="2800" b="1" smtClean="0"/>
              <a:t>Unification and Federation </a:t>
            </a:r>
            <a:r>
              <a:rPr lang="en-US" sz="2800" smtClean="0"/>
              <a:t>of Connotea, Citeulike and Delicious annotation tools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smtClean="0"/>
              <a:t>Providing schema and communication among them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smtClean="0"/>
              <a:t>Tracking updates to documents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smtClean="0"/>
              <a:t>Rolling back to previous states</a:t>
            </a:r>
          </a:p>
          <a:p>
            <a:pPr>
              <a:buFont typeface="Wingdings" pitchFamily="2" charset="2"/>
              <a:buChar char="§"/>
            </a:pPr>
            <a:r>
              <a:rPr lang="en-US" sz="2800" b="1" smtClean="0"/>
              <a:t>Building versions </a:t>
            </a:r>
            <a:r>
              <a:rPr lang="en-US" sz="2800" smtClean="0"/>
              <a:t>of documents based 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smtClean="0"/>
              <a:t>Users, groups, or all events</a:t>
            </a:r>
          </a:p>
          <a:p>
            <a:endParaRPr lang="en-US" sz="28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AF45F3-512E-44BF-ABD4-FE8708771EA2}" type="datetime1">
              <a:rPr lang="en-US" smtClean="0"/>
              <a:pPr>
                <a:defRPr/>
              </a:pPr>
              <a:t>7/29/2008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Ahmet</a:t>
            </a:r>
            <a:r>
              <a:rPr lang="en-US" dirty="0" smtClean="0"/>
              <a:t> </a:t>
            </a:r>
            <a:r>
              <a:rPr lang="en-US" dirty="0" err="1" smtClean="0"/>
              <a:t>Fatih</a:t>
            </a:r>
            <a:r>
              <a:rPr lang="en-US" dirty="0" smtClean="0"/>
              <a:t> </a:t>
            </a:r>
            <a:r>
              <a:rPr lang="en-US" dirty="0" err="1" smtClean="0"/>
              <a:t>Mustacoglu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3C768-AF7C-4768-9016-FBE8610443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b="1" smtClean="0"/>
              <a:t>Benchmarks and Environments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 smtClean="0"/>
              <a:t>Message rate scalability investigation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3200" dirty="0" smtClean="0"/>
              <a:t>MoreInfo operation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dirty="0" smtClean="0"/>
              <a:t>With DB Access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dirty="0" smtClean="0"/>
              <a:t>With Memory Utilization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Update DE operation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We have used:</a:t>
            </a:r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Java 2 Standard Edition compiler with version 1.5.0_12. The maximum heap size of Java Virtual Machine (JVM) to1024MB </a:t>
            </a:r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Apache Tomcat Server with version 5.0.28</a:t>
            </a:r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Apache Axis technology with version 1.2 </a:t>
            </a:r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lvl="2" eaLnBrk="1" hangingPunct="1">
              <a:buFont typeface="Arial" pitchFamily="34" charset="0"/>
              <a:buNone/>
              <a:defRPr/>
            </a:pPr>
            <a:endParaRPr lang="en-US" sz="2000" dirty="0" smtClean="0"/>
          </a:p>
          <a:p>
            <a:pPr lvl="2" eaLnBrk="1" hangingPunct="1">
              <a:buFont typeface="Arial" pitchFamily="34" charset="0"/>
              <a:buNone/>
              <a:defRPr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CC969-2A17-4D40-B4FF-15A30C4BA64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66C960-C3A9-478F-9252-3B788AC9BFCD}" type="datetime1">
              <a:rPr lang="en-US"/>
              <a:pPr>
                <a:defRPr/>
              </a:pPr>
              <a:t>7/29/2008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3C6FF-931E-4EBC-BD1A-5F983002A72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4DD41A-1A98-4A82-B298-5F5F7E7094A1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"/>
            <a:ext cx="9144001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6576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algn="l" eaLnBrk="1" hangingPunct="1"/>
            <a:r>
              <a:rPr lang="en-US" sz="4000" b="1" dirty="0" smtClean="0"/>
              <a:t>Message rate scalability investigation-I</a:t>
            </a: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569C-5033-4A48-8B71-B855A57BB8B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A2F2A4-42C7-4DA2-BA72-9E85BC95E3AD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  <p:pic>
        <p:nvPicPr>
          <p:cNvPr id="7" name="Picture 6" descr="moreInfoFromDB.emf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990601"/>
            <a:ext cx="8153400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7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algn="l" eaLnBrk="1" hangingPunct="1"/>
            <a:r>
              <a:rPr lang="en-US" sz="4000" b="1" dirty="0" smtClean="0"/>
              <a:t>Message rate scalability investigation-II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993DA-B009-44EE-8154-477C54C900C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A54D1D-535B-496F-8810-43BCC9DF6EE0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  <p:pic>
        <p:nvPicPr>
          <p:cNvPr id="9" name="Picture 8" descr="moreInfoFromCache.emf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8305800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/>
          <a:lstStyle/>
          <a:p>
            <a:pPr algn="l"/>
            <a:r>
              <a:rPr lang="en-US" dirty="0" smtClean="0"/>
              <a:t>Overheads Calculations for Updating Memory and DB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AF45F3-512E-44BF-ABD4-FE8708771EA2}" type="datetime1">
              <a:rPr lang="en-US" smtClean="0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Ahmet Fatih Mustacoglu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A68A1-4B68-4600-9AAE-D18E5254960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9" name="Content Placeholder 8" descr="overheadCal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3048000"/>
            <a:ext cx="7543800" cy="1523999"/>
          </a:xfr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62000" y="5879068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Time units are in millisecond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pPr algn="l" eaLnBrk="1" hangingPunct="1"/>
            <a:r>
              <a:rPr lang="en-US" sz="4000" b="1" dirty="0" smtClean="0"/>
              <a:t>Message rate scalability investigation-III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DCFD5-DF99-49B9-BC5B-3A62D83E8A07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C015F0-B082-4839-87B1-74841547061A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  <p:pic>
        <p:nvPicPr>
          <p:cNvPr id="10" name="Picture 9" descr="updateRecordInDB.emf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8001000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Contributions - I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6096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b="1" dirty="0" smtClean="0"/>
              <a:t>System research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200" dirty="0" smtClean="0"/>
              <a:t>Event-based Infrastructure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sz="2000" dirty="0" smtClean="0"/>
              <a:t>Unification, Federation and Interoperability of </a:t>
            </a:r>
            <a:r>
              <a:rPr lang="en-US" sz="2000" dirty="0" err="1" smtClean="0"/>
              <a:t>Connotea</a:t>
            </a:r>
            <a:r>
              <a:rPr lang="en-US" sz="2000" dirty="0" smtClean="0"/>
              <a:t>, Delicious and </a:t>
            </a:r>
            <a:r>
              <a:rPr lang="en-US" sz="2000" dirty="0" err="1" smtClean="0"/>
              <a:t>Citeulike</a:t>
            </a:r>
            <a:r>
              <a:rPr lang="en-US" sz="2000" dirty="0" smtClean="0"/>
              <a:t> annotation tools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sz="2000" dirty="0" smtClean="0"/>
              <a:t>Strategies for increasing performance and scalability via in top-to bottom approach and memory utilization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sz="2000" dirty="0" smtClean="0"/>
              <a:t>Handling various types of metadata coming from several sources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sz="2000" dirty="0" smtClean="0"/>
              <a:t>Flexibility to access previous versions of a document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sz="2000" dirty="0" smtClean="0"/>
              <a:t>Adopting optimistic replication approach to maintain consistency 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sz="2000" dirty="0" smtClean="0"/>
              <a:t>Comprehensive benchmarks to evaluate the scalability of the prototype system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b="1" dirty="0" smtClean="0"/>
              <a:t>System software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200" dirty="0" smtClean="0"/>
              <a:t>An implementation of Event-based Infrastructure of Internet Documentation and Integration of Metadata (IDIOM) system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200" dirty="0" smtClean="0"/>
              <a:t>An implementation of consistency maintenance mechanism for Internet Documentation and Integration of Metadata (IDIOM)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3C6B9A95-90F7-4727-87E0-824B6F2D14E4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fld id="{9B95FD0F-FDFD-4735-90EC-B87B01E1AA72}" type="datetime1">
              <a:rPr lang="en-US"/>
              <a:pPr>
                <a:defRPr/>
              </a:pPr>
              <a:t>7/29/2008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Ahmet</a:t>
            </a:r>
            <a:r>
              <a:rPr lang="en-US" dirty="0"/>
              <a:t> </a:t>
            </a:r>
            <a:r>
              <a:rPr lang="en-US" dirty="0" err="1"/>
              <a:t>Fatih</a:t>
            </a:r>
            <a:r>
              <a:rPr lang="en-US" dirty="0"/>
              <a:t> </a:t>
            </a:r>
            <a:r>
              <a:rPr lang="en-US" dirty="0" err="1"/>
              <a:t>Mustacoglu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 eaLnBrk="1" hangingPunct="1"/>
            <a:r>
              <a:rPr lang="en-US" b="1" smtClean="0"/>
              <a:t>Future Works</a:t>
            </a:r>
            <a:endParaRPr 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Applying Event-based Infrastructure to broader range of application use cases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Supporting video collaboration tools (e.g. YouTube)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Social networking (e.g. Facebook)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Machine learning techniques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Unification and Federation of other academic collaboration and publication tools into EBI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e.g. BibSonomy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From a single storage of metadata to distributed storages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FFE3D-0CB9-4E87-BF42-11A290A08F6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7D0667-A5B2-4CDA-AACB-8A29C3CA9C74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l"/>
            <a:r>
              <a:rPr lang="en-US" b="1" smtClean="0"/>
              <a:t>Publications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smtClean="0"/>
              <a:t>Book Chapters</a:t>
            </a:r>
          </a:p>
          <a:p>
            <a:pPr marL="800100" lvl="1" indent="-342900">
              <a:buClr>
                <a:srgbClr val="0000CC"/>
              </a:buClr>
              <a:buFont typeface="Calibri" pitchFamily="34" charset="0"/>
              <a:buAutoNum type="arabicPeriod"/>
            </a:pPr>
            <a:r>
              <a:rPr lang="en-US" sz="1500" b="1" smtClean="0"/>
              <a:t>Web 2.0 for Grids and e-Science</a:t>
            </a:r>
            <a:r>
              <a:rPr lang="en-US" sz="1500" smtClean="0"/>
              <a:t>; Geoffrey C. Fox, Rajarshi Guha, Donald F. McMullen, </a:t>
            </a:r>
            <a:r>
              <a:rPr lang="en-US" sz="1500" i="1" smtClean="0"/>
              <a:t>Ahmet Fatih Mustacoglu</a:t>
            </a:r>
            <a:r>
              <a:rPr lang="en-US" sz="1500" smtClean="0"/>
              <a:t>, Marlon E. Pierce, Ahmet E. Topcu, David J. Wild. Published by Springer, 2007 - Grid Enabled Remote Instrumentation (Chapter: Web 2.0 for Grids and e-Science)</a:t>
            </a:r>
            <a:endParaRPr lang="en-US" sz="1500" b="1" smtClean="0"/>
          </a:p>
          <a:p>
            <a:pPr>
              <a:buFont typeface="Wingdings" pitchFamily="2" charset="2"/>
              <a:buChar char="§"/>
            </a:pPr>
            <a:r>
              <a:rPr lang="en-US" sz="2400" smtClean="0"/>
              <a:t>Publications</a:t>
            </a:r>
          </a:p>
          <a:p>
            <a:pPr marL="800100" lvl="1" indent="-342900">
              <a:buClr>
                <a:srgbClr val="0000CC"/>
              </a:buClr>
              <a:buFont typeface="Calibri" pitchFamily="34" charset="0"/>
              <a:buAutoNum type="arabicPeriod"/>
            </a:pPr>
            <a:r>
              <a:rPr lang="en-US" sz="1500" b="1" smtClean="0"/>
              <a:t>Hybrid Consistency Framework for Distributed Annotation Records in a Collaborative Environment; </a:t>
            </a:r>
            <a:r>
              <a:rPr lang="en-US" sz="1500" i="1" smtClean="0"/>
              <a:t>Ahmet Fatih Mustacoglu</a:t>
            </a:r>
            <a:r>
              <a:rPr lang="en-US" sz="1500" smtClean="0"/>
              <a:t> and Geoffrey Fox</a:t>
            </a:r>
          </a:p>
          <a:p>
            <a:pPr marL="800100" lvl="1" indent="-342900">
              <a:buClr>
                <a:srgbClr val="0000CC"/>
              </a:buClr>
              <a:buFont typeface="Calibri" pitchFamily="34" charset="0"/>
              <a:buAutoNum type="arabicPeriod"/>
            </a:pPr>
            <a:r>
              <a:rPr lang="en-US" sz="1500" b="1" smtClean="0"/>
              <a:t>Web 2.0 for E-Science Environments Keynote Presentation</a:t>
            </a:r>
            <a:r>
              <a:rPr lang="en-US" sz="1500" smtClean="0"/>
              <a:t>; </a:t>
            </a:r>
            <a:r>
              <a:rPr lang="fr-FR" sz="1500" smtClean="0"/>
              <a:t>Geoffrey C. Fox, Marlon E. Pierce, </a:t>
            </a:r>
            <a:r>
              <a:rPr lang="fr-FR" sz="1500" i="1" smtClean="0"/>
              <a:t>Ahmet Fatih Mustacoglu</a:t>
            </a:r>
            <a:r>
              <a:rPr lang="fr-FR" sz="1500" smtClean="0"/>
              <a:t>, Ahmet E. Topcu</a:t>
            </a:r>
          </a:p>
          <a:p>
            <a:pPr marL="800100" lvl="1" indent="-342900">
              <a:buClr>
                <a:srgbClr val="0000CC"/>
              </a:buClr>
              <a:buFont typeface="Calibri" pitchFamily="34" charset="0"/>
              <a:buAutoNum type="arabicPeriod"/>
            </a:pPr>
            <a:r>
              <a:rPr lang="en-US" sz="1500" b="1" smtClean="0"/>
              <a:t>Integration of Collaborative Information Systems in Web 2.0</a:t>
            </a:r>
            <a:r>
              <a:rPr lang="en-US" sz="1500" smtClean="0"/>
              <a:t>; Ahmet E. Topcu,</a:t>
            </a:r>
            <a:r>
              <a:rPr lang="en-US" sz="1500" i="1" smtClean="0"/>
              <a:t> Ahmet Fatih Mustacoglu</a:t>
            </a:r>
            <a:r>
              <a:rPr lang="en-US" sz="1500" smtClean="0"/>
              <a:t>, Geoffrey Fox, Aurel Cami</a:t>
            </a:r>
          </a:p>
          <a:p>
            <a:pPr marL="800100" lvl="1" indent="-342900">
              <a:buClr>
                <a:srgbClr val="0000CC"/>
              </a:buClr>
              <a:buFont typeface="Calibri" pitchFamily="34" charset="0"/>
              <a:buAutoNum type="arabicPeriod"/>
            </a:pPr>
            <a:r>
              <a:rPr lang="en-US" sz="1500" b="1" smtClean="0"/>
              <a:t>SRG: A Digital Document-Enhanced Service Oriented Research Grid</a:t>
            </a:r>
            <a:r>
              <a:rPr lang="en-US" sz="1500" smtClean="0"/>
              <a:t>; Geoffrey Fox,</a:t>
            </a:r>
            <a:r>
              <a:rPr lang="en-US" sz="1500" i="1" smtClean="0"/>
              <a:t> Ahmet Fatih Mustacoglu</a:t>
            </a:r>
            <a:r>
              <a:rPr lang="en-US" sz="1500" smtClean="0"/>
              <a:t>, Ahmet E. Topcu, Aurel Cami</a:t>
            </a:r>
          </a:p>
          <a:p>
            <a:pPr marL="800100" lvl="1" indent="-342900">
              <a:buClr>
                <a:srgbClr val="0000CC"/>
              </a:buClr>
              <a:buFont typeface="Calibri" pitchFamily="34" charset="0"/>
              <a:buAutoNum type="arabicPeriod"/>
            </a:pPr>
            <a:r>
              <a:rPr lang="en-US" sz="1500" b="1" smtClean="0"/>
              <a:t>AJAX Integration Approach for Collaborative Calendar-Server Web Services</a:t>
            </a:r>
            <a:r>
              <a:rPr lang="en-US" sz="1500" smtClean="0"/>
              <a:t>; </a:t>
            </a:r>
            <a:r>
              <a:rPr lang="en-US" sz="1500" i="1" smtClean="0"/>
              <a:t>Ahmet Fatih Mustacoglu</a:t>
            </a:r>
            <a:r>
              <a:rPr lang="en-US" sz="1500" smtClean="0"/>
              <a:t>, Geoffrey Fox</a:t>
            </a:r>
          </a:p>
          <a:p>
            <a:pPr marL="800100" lvl="1" indent="-342900">
              <a:buClr>
                <a:srgbClr val="0000CC"/>
              </a:buClr>
              <a:buFont typeface="Calibri" pitchFamily="34" charset="0"/>
              <a:buAutoNum type="arabicPeriod"/>
            </a:pPr>
            <a:r>
              <a:rPr lang="en-US" sz="1500" b="1" smtClean="0"/>
              <a:t>A Novel Event-Based Consistency Model for Supporting Collaborative Cyberinfrastructure Based Scientific Research</a:t>
            </a:r>
            <a:r>
              <a:rPr lang="en-US" sz="1500" smtClean="0"/>
              <a:t>; </a:t>
            </a:r>
            <a:r>
              <a:rPr lang="fr-FR" sz="1500" i="1" smtClean="0"/>
              <a:t>Ahmet Fatih Mustacoglu</a:t>
            </a:r>
            <a:r>
              <a:rPr lang="fr-FR" sz="1500" smtClean="0"/>
              <a:t>, Ahmet E. Topcu, Aurel Cami, Geoffrey Fox </a:t>
            </a:r>
          </a:p>
          <a:p>
            <a:pPr marL="800100" lvl="1" indent="-342900">
              <a:buClr>
                <a:srgbClr val="0000CC"/>
              </a:buClr>
              <a:buFont typeface="Calibri" pitchFamily="34" charset="0"/>
              <a:buAutoNum type="arabicPeriod"/>
            </a:pPr>
            <a:r>
              <a:rPr lang="fr-FR" sz="1500" b="1" smtClean="0"/>
              <a:t>iCalendar (RFC2445) Compatible Collaborative Calendar-Server Services</a:t>
            </a:r>
            <a:r>
              <a:rPr lang="fr-FR" sz="1500" smtClean="0"/>
              <a:t>; </a:t>
            </a:r>
            <a:r>
              <a:rPr lang="en-US" sz="1500" i="1" smtClean="0"/>
              <a:t>Ahmet Fatih Mustacoglu</a:t>
            </a:r>
            <a:r>
              <a:rPr lang="en-US" sz="1500" smtClean="0"/>
              <a:t>, Wenjun Wu, Geoffrey Fox </a:t>
            </a:r>
          </a:p>
          <a:p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pPr>
              <a:defRPr/>
            </a:pPr>
            <a:fld id="{468AFED9-533C-451D-8901-11385E87F60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381000" y="6416675"/>
            <a:ext cx="2133600" cy="365125"/>
          </a:xfrm>
        </p:spPr>
        <p:txBody>
          <a:bodyPr/>
          <a:lstStyle/>
          <a:p>
            <a:pPr>
              <a:defRPr/>
            </a:pPr>
            <a:fld id="{B981AF26-E129-428A-894F-1E7639740599}" type="datetime1">
              <a:rPr lang="en-US"/>
              <a:pPr>
                <a:defRPr/>
              </a:pPr>
              <a:t>7/29/2008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/>
              <a:t>Online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800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Rapid development of annotation tools and services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Aimed at fostering online collaboration and sharing between users and communities: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Bookmarking Tools supports annotation using keywords called tags and sharing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e.g. del.icio.us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Tools for annotation and sharing of scholarly publications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Connotea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Citeulike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err="1" smtClean="0"/>
              <a:t>BibSonomy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Social Networking Tools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e.g. MySpace, and Facebook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Video Sharing and annotation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e.g. YouTube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48BC7-E7B6-414D-83AB-D0B566F2FDF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42BAD0-FC96-4A04-9823-8B3C6522D187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IDIOM-I</a:t>
            </a:r>
            <a:endParaRPr lang="en-US" dirty="0"/>
          </a:p>
        </p:txBody>
      </p:sp>
      <p:pic>
        <p:nvPicPr>
          <p:cNvPr id="7" name="Content Placeholder 6" descr="IDIOM-defens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09600"/>
            <a:ext cx="91440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IDIOM-II</a:t>
            </a:r>
            <a:endParaRPr lang="en-US" dirty="0"/>
          </a:p>
        </p:txBody>
      </p:sp>
      <p:pic>
        <p:nvPicPr>
          <p:cNvPr id="5" name="Content Placeholder 4" descr="IDIOM-defense0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3999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IDIOM-III</a:t>
            </a:r>
            <a:endParaRPr lang="en-US" dirty="0"/>
          </a:p>
        </p:txBody>
      </p:sp>
      <p:pic>
        <p:nvPicPr>
          <p:cNvPr id="6" name="Content Placeholder 5" descr="IDIOM-defense00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09600"/>
            <a:ext cx="9143999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IDIOM-IV</a:t>
            </a:r>
            <a:endParaRPr lang="en-US" dirty="0"/>
          </a:p>
        </p:txBody>
      </p:sp>
      <p:pic>
        <p:nvPicPr>
          <p:cNvPr id="5" name="Content Placeholder 4" descr="IDIOM-defense00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09600"/>
            <a:ext cx="9143999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connotea-defense0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delicious-defens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citeulike-defens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CVS (Concurrent Versions System)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Version control system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Keeps old versions of files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Several users can work on a file collaboratively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It has centralized communication mechanism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Uses optimistic replication approach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Each user has a copy of a file in their private space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Conflicts are resolved either automatically or manually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6A2250-9835-4F4B-A786-D0683A2458DB}" type="datetime1">
              <a:rPr lang="en-US" smtClean="0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Ahmet Fatih Mustacoglu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CD848-B666-4A05-9C6E-BEE0C4F435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WOOKI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P2P Wiki system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Replaces the centralized architecture of a current Wiki system with a P2P network of wiki servers.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Ensures eventual consistency among replicas via optimistic replication approach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Implemented in Java as servlets in a Tomcat and available from: </a:t>
            </a:r>
            <a:r>
              <a:rPr lang="en-US" u="sng" dirty="0" smtClean="0">
                <a:hlinkClick r:id="rId2"/>
              </a:rPr>
              <a:t>http://p2pwiki.loria.fr/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6A2250-9835-4F4B-A786-D0683A2458DB}" type="datetime1">
              <a:rPr lang="en-US" smtClean="0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Ahmet Fatih Mustacoglu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115B9-EB61-4EDE-94D6-6644E530E5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/>
              <a:t>Motivations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smtClean="0"/>
              <a:t>Various annotation tools, different and limited metadata storage</a:t>
            </a:r>
            <a:endParaRPr lang="en-US" sz="2800" smtClean="0">
              <a:solidFill>
                <a:srgbClr val="FF0000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Multiple instances of metadata about the same document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smtClean="0"/>
              <a:t>No time-stamp info for updated records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Causing inconsistencies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smtClean="0"/>
              <a:t>Lack of interoperability between annotation sites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Applying service-based architecture to annotation systems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smtClean="0"/>
              <a:t>Unification and Federation of major annotation tools to use them with added capabilities for scientific research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Management of metadata coming from different sources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smtClean="0"/>
              <a:t>Adding missing services 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sz="2000" smtClean="0"/>
              <a:t>Upload and extract metadata from/to a repository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3A258-C595-451E-87D9-46EEC487A00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D74425-DB9E-4BC1-A7EB-C846E5AD4E84}" type="datetime1">
              <a:rPr lang="en-US"/>
              <a:pPr>
                <a:defRPr/>
              </a:pPr>
              <a:t>7/29/2008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/>
              <a:t>Ahmet Fatih Mustacoglu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34031</TotalTime>
  <Words>1484</Words>
  <Application>Microsoft Office PowerPoint</Application>
  <PresentationFormat>On-screen Show (4:3)</PresentationFormat>
  <Paragraphs>285</Paragraphs>
  <Slides>33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Event-Based Infrastructure for Reconciling Distributed Annotation Records</vt:lpstr>
      <vt:lpstr>Outline</vt:lpstr>
      <vt:lpstr>Online Collaboration</vt:lpstr>
      <vt:lpstr>Slide 4</vt:lpstr>
      <vt:lpstr>Slide 5</vt:lpstr>
      <vt:lpstr>Slide 6</vt:lpstr>
      <vt:lpstr>CVS (Concurrent Versions System)</vt:lpstr>
      <vt:lpstr>WOOKI</vt:lpstr>
      <vt:lpstr>Motivations </vt:lpstr>
      <vt:lpstr>Research Issues I</vt:lpstr>
      <vt:lpstr>Research Issues II</vt:lpstr>
      <vt:lpstr>Event-based Infrastructure and Consistency Enforcement Architecture</vt:lpstr>
      <vt:lpstr>KEY CONCEPTS </vt:lpstr>
      <vt:lpstr>Communication Manager</vt:lpstr>
      <vt:lpstr>Communication Manager</vt:lpstr>
      <vt:lpstr>Gateway</vt:lpstr>
      <vt:lpstr>Annotation Tools Update Manager</vt:lpstr>
      <vt:lpstr>Digital Entity Manager</vt:lpstr>
      <vt:lpstr>Key Design Features</vt:lpstr>
      <vt:lpstr>Use Cases</vt:lpstr>
      <vt:lpstr>Benchmarks and Environments</vt:lpstr>
      <vt:lpstr>Slide 22</vt:lpstr>
      <vt:lpstr>Message rate scalability investigation-I</vt:lpstr>
      <vt:lpstr>Message rate scalability investigation-II</vt:lpstr>
      <vt:lpstr>Overheads Calculations for Updating Memory and DB</vt:lpstr>
      <vt:lpstr>Message rate scalability investigation-III</vt:lpstr>
      <vt:lpstr>Contributions - I</vt:lpstr>
      <vt:lpstr>Future Works</vt:lpstr>
      <vt:lpstr>Publications</vt:lpstr>
      <vt:lpstr>IDIOM-I</vt:lpstr>
      <vt:lpstr>IDIOM-II</vt:lpstr>
      <vt:lpstr>IDIOM-III</vt:lpstr>
      <vt:lpstr>IDIOM-IV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Event-based Infrastructure for Reconciling Distributed Annotation Records</dc:title>
  <dc:subject>Thesis Practice Talk</dc:subject>
  <dc:creator>Ahmet Fatih Mustacoglu</dc:creator>
  <cp:lastModifiedBy>fatih</cp:lastModifiedBy>
  <cp:revision>1600</cp:revision>
  <dcterms:created xsi:type="dcterms:W3CDTF">2006-11-29T22:48:58Z</dcterms:created>
  <dcterms:modified xsi:type="dcterms:W3CDTF">2008-07-29T20:17:44Z</dcterms:modified>
</cp:coreProperties>
</file>