
<file path=[Content_Types].xml><?xml version="1.0" encoding="utf-8"?>
<Types xmlns="http://schemas.openxmlformats.org/package/2006/content-types">
  <Default Extension="avi" ContentType="video/x-msvideo"/>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338" r:id="rId2"/>
    <p:sldId id="853" r:id="rId3"/>
    <p:sldId id="874" r:id="rId4"/>
    <p:sldId id="351" r:id="rId5"/>
    <p:sldId id="292" r:id="rId6"/>
    <p:sldId id="293" r:id="rId7"/>
    <p:sldId id="302" r:id="rId8"/>
    <p:sldId id="304" r:id="rId9"/>
    <p:sldId id="305" r:id="rId10"/>
    <p:sldId id="306" r:id="rId11"/>
    <p:sldId id="307" r:id="rId12"/>
    <p:sldId id="310" r:id="rId13"/>
    <p:sldId id="348" r:id="rId14"/>
    <p:sldId id="312" r:id="rId15"/>
    <p:sldId id="313" r:id="rId16"/>
    <p:sldId id="314" r:id="rId17"/>
    <p:sldId id="316" r:id="rId18"/>
    <p:sldId id="257" r:id="rId19"/>
    <p:sldId id="868" r:id="rId20"/>
    <p:sldId id="850" r:id="rId21"/>
    <p:sldId id="319" r:id="rId22"/>
    <p:sldId id="869" r:id="rId23"/>
    <p:sldId id="870" r:id="rId24"/>
    <p:sldId id="871" r:id="rId25"/>
    <p:sldId id="308" r:id="rId26"/>
    <p:sldId id="873" r:id="rId27"/>
    <p:sldId id="261" r:id="rId28"/>
    <p:sldId id="266" r:id="rId29"/>
    <p:sldId id="323" r:id="rId30"/>
    <p:sldId id="849" r:id="rId31"/>
    <p:sldId id="328" r:id="rId32"/>
    <p:sldId id="875" r:id="rId33"/>
    <p:sldId id="867" r:id="rId34"/>
    <p:sldId id="855" r:id="rId35"/>
    <p:sldId id="854" r:id="rId36"/>
    <p:sldId id="872" r:id="rId37"/>
    <p:sldId id="33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32" autoAdjust="0"/>
    <p:restoredTop sz="91685" autoAdjust="0"/>
  </p:normalViewPr>
  <p:slideViewPr>
    <p:cSldViewPr snapToGrid="0">
      <p:cViewPr varScale="1">
        <p:scale>
          <a:sx n="155" d="100"/>
          <a:sy n="155" d="100"/>
        </p:scale>
        <p:origin x="512"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7E6778-B450-423B-B7B7-BF6DF9015041}" type="datetimeFigureOut">
              <a:rPr lang="en-US" smtClean="0"/>
              <a:t>10/16/2019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7FAF46-25CC-458C-9F6F-FEB9EF0EFEE4}" type="slidenum">
              <a:rPr lang="en-US" smtClean="0"/>
              <a:t>‹#›</a:t>
            </a:fld>
            <a:endParaRPr lang="en-US"/>
          </a:p>
        </p:txBody>
      </p:sp>
    </p:spTree>
    <p:extLst>
      <p:ext uri="{BB962C8B-B14F-4D97-AF65-F5344CB8AC3E}">
        <p14:creationId xmlns:p14="http://schemas.microsoft.com/office/powerpoint/2010/main" val="120431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7FAF46-25CC-458C-9F6F-FEB9EF0EFEE4}" type="slidenum">
              <a:rPr lang="en-US" smtClean="0"/>
              <a:t>1</a:t>
            </a:fld>
            <a:endParaRPr lang="en-US"/>
          </a:p>
        </p:txBody>
      </p:sp>
    </p:spTree>
    <p:extLst>
      <p:ext uri="{BB962C8B-B14F-4D97-AF65-F5344CB8AC3E}">
        <p14:creationId xmlns:p14="http://schemas.microsoft.com/office/powerpoint/2010/main" val="499546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5c387cd87f_31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8" name="Google Shape;838;g5c387cd87f_31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4134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5c387cd87f_31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6" name="Google Shape;646;g5c387cd87f_31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5c387cd87f_31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4" name="Google Shape;864;g5c387cd87f_31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5c387cd87f_31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6" name="Google Shape;876;g5c387cd87f_31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5c387cd87f_3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6" name="Google Shape;886;g5c387cd87f_3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5c387cd87f_31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10" name="Google Shape;910;g5c387cd87f_31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1681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615c2419e6_0_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89" name="Google Shape;189;g615c2419e6_0_8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endParaRPr sz="1100" b="0" i="0" u="none" strike="noStrike" cap="none">
              <a:solidFill>
                <a:schemeClr val="dk1"/>
              </a:solidFill>
              <a:latin typeface="Calibri"/>
              <a:ea typeface="Calibri"/>
              <a:cs typeface="Calibri"/>
              <a:sym typeface="Calibri"/>
            </a:endParaRPr>
          </a:p>
        </p:txBody>
      </p:sp>
      <p:sp>
        <p:nvSpPr>
          <p:cNvPr id="190" name="Google Shape;190;g615c2419e6_0_8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
              <a:t> </a:t>
            </a: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5c387cd87f_31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8" name="Google Shape;838;g5c387cd87f_31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815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5c387cd87f_31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4" name="Google Shape;944;g5c387cd87f_31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7FAF46-25CC-458C-9F6F-FEB9EF0EFEE4}" type="slidenum">
              <a:rPr lang="en-US" smtClean="0"/>
              <a:t>24</a:t>
            </a:fld>
            <a:endParaRPr lang="en-US"/>
          </a:p>
        </p:txBody>
      </p:sp>
    </p:spTree>
    <p:extLst>
      <p:ext uri="{BB962C8B-B14F-4D97-AF65-F5344CB8AC3E}">
        <p14:creationId xmlns:p14="http://schemas.microsoft.com/office/powerpoint/2010/main" val="4003481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5c387cd87f_2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3" name="Google Shape;433;g5c387cd87f_2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4561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5c387cd87f_3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6" name="Google Shape;816;g5c387cd87f_31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633760f050_0_4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633760f050_0_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615c2419e6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615c2419e6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g5c387cd87f_31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6" name="Google Shape;986;g5c387cd87f_31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5c387cd87f_3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16" name="Google Shape;816;g5c387cd87f_31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72214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5c387cd87f_3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2" name="Google Shape;1032;g5c387cd87f_3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5c387cd87f_35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5c387cd87f_35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66021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5c387cd87f_31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6" name="Google Shape;1056;g5c387cd87f_31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5c387cd87f_3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8" name="Google Shape;638;g5c387cd87f_3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5c387cd87f_3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9" name="Google Shape;649;g5c387cd87f_3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5c387cd87f_38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5" name="Google Shape;725;g5c387cd87f_38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5c387cd87f_2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3" name="Google Shape;743;g5c387cd87f_2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5c387cd87f_3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5" name="Google Shape;765;g5c387cd87f_3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5c387cd87f_31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6" name="Google Shape;776;g5c387cd87f_31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5c387cd87f_31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1" name="Google Shape;801;g5c387cd87f_31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prstClr val="black">
                    <a:tint val="75000"/>
                  </a:prstClr>
                </a:solidFill>
              </a:rPr>
              <a:t>9/26/2019</a:t>
            </a:r>
          </a:p>
        </p:txBody>
      </p:sp>
      <p:sp>
        <p:nvSpPr>
          <p:cNvPr id="6" name="Slide Number Placeholder 5"/>
          <p:cNvSpPr>
            <a:spLocks noGrp="1"/>
          </p:cNvSpPr>
          <p:nvPr>
            <p:ph type="sldNum" sz="quarter" idx="12"/>
          </p:nvPr>
        </p:nvSpPr>
        <p:spPr/>
        <p:txBody>
          <a:body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1825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9/26/2019</a:t>
            </a:r>
          </a:p>
        </p:txBody>
      </p:sp>
      <p:sp>
        <p:nvSpPr>
          <p:cNvPr id="6" name="Slide Number Placeholder 5"/>
          <p:cNvSpPr>
            <a:spLocks noGrp="1"/>
          </p:cNvSpPr>
          <p:nvPr>
            <p:ph type="sldNum" sz="quarter" idx="12"/>
          </p:nvPr>
        </p:nvSpPr>
        <p:spPr/>
        <p:txBody>
          <a:body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7869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
        <p:nvSpPr>
          <p:cNvPr id="8" name="Date Placeholder 3">
            <a:extLst>
              <a:ext uri="{FF2B5EF4-FFF2-40B4-BE49-F238E27FC236}">
                <a16:creationId xmlns:a16="http://schemas.microsoft.com/office/drawing/2014/main" id="{8C5C2BE6-B54C-4635-9E72-69540418B8BF}"/>
              </a:ext>
            </a:extLst>
          </p:cNvPr>
          <p:cNvSpPr>
            <a:spLocks noGrp="1"/>
          </p:cNvSpPr>
          <p:nvPr>
            <p:ph type="dt" sz="half" idx="2"/>
          </p:nvPr>
        </p:nvSpPr>
        <p:spPr>
          <a:xfrm>
            <a:off x="9640612" y="6445506"/>
            <a:ext cx="1292881"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9/26/2019</a:t>
            </a:r>
          </a:p>
        </p:txBody>
      </p:sp>
    </p:spTree>
    <p:extLst>
      <p:ext uri="{BB962C8B-B14F-4D97-AF65-F5344CB8AC3E}">
        <p14:creationId xmlns:p14="http://schemas.microsoft.com/office/powerpoint/2010/main" val="3597362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rPr>
              <a:t>9/26/2019</a:t>
            </a:r>
          </a:p>
        </p:txBody>
      </p:sp>
      <p:sp>
        <p:nvSpPr>
          <p:cNvPr id="5" name="Slide Number Placeholder 4"/>
          <p:cNvSpPr>
            <a:spLocks noGrp="1"/>
          </p:cNvSpPr>
          <p:nvPr>
            <p:ph type="sldNum" sz="quarter" idx="12"/>
          </p:nvPr>
        </p:nvSpPr>
        <p:spPr/>
        <p:txBody>
          <a:body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980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rPr>
              <a:t>9/26/2019</a:t>
            </a:r>
          </a:p>
        </p:txBody>
      </p:sp>
      <p:sp>
        <p:nvSpPr>
          <p:cNvPr id="4" name="Slide Number Placeholder 3"/>
          <p:cNvSpPr>
            <a:spLocks noGrp="1"/>
          </p:cNvSpPr>
          <p:nvPr>
            <p:ph type="sldNum" sz="quarter" idx="12"/>
          </p:nvPr>
        </p:nvSpPr>
        <p:spPr/>
        <p:txBody>
          <a:body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0386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57"/>
        <p:cNvGrpSpPr/>
        <p:nvPr/>
      </p:nvGrpSpPr>
      <p:grpSpPr>
        <a:xfrm>
          <a:off x="0" y="0"/>
          <a:ext cx="0" cy="0"/>
          <a:chOff x="0" y="0"/>
          <a:chExt cx="0" cy="0"/>
        </a:xfrm>
      </p:grpSpPr>
      <p:sp>
        <p:nvSpPr>
          <p:cNvPr id="3" name="Date Placeholder 3">
            <a:extLst>
              <a:ext uri="{FF2B5EF4-FFF2-40B4-BE49-F238E27FC236}">
                <a16:creationId xmlns:a16="http://schemas.microsoft.com/office/drawing/2014/main" id="{7F3100AB-74D5-4297-83C2-7F0B1826E3CB}"/>
              </a:ext>
            </a:extLst>
          </p:cNvPr>
          <p:cNvSpPr>
            <a:spLocks noGrp="1"/>
          </p:cNvSpPr>
          <p:nvPr>
            <p:ph type="dt" sz="half" idx="2"/>
          </p:nvPr>
        </p:nvSpPr>
        <p:spPr>
          <a:xfrm>
            <a:off x="9702590" y="6444985"/>
            <a:ext cx="1292881"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9/26/2019</a:t>
            </a:r>
          </a:p>
        </p:txBody>
      </p:sp>
      <p:sp>
        <p:nvSpPr>
          <p:cNvPr id="4" name="Slide Number Placeholder 5">
            <a:extLst>
              <a:ext uri="{FF2B5EF4-FFF2-40B4-BE49-F238E27FC236}">
                <a16:creationId xmlns:a16="http://schemas.microsoft.com/office/drawing/2014/main" id="{1E8D69FB-6D49-4E1B-B3D9-BB675638FEC6}"/>
              </a:ext>
            </a:extLst>
          </p:cNvPr>
          <p:cNvSpPr>
            <a:spLocks noGrp="1"/>
          </p:cNvSpPr>
          <p:nvPr>
            <p:ph type="sldNum" sz="quarter" idx="4"/>
          </p:nvPr>
        </p:nvSpPr>
        <p:spPr>
          <a:xfrm>
            <a:off x="10995471" y="6445507"/>
            <a:ext cx="10913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9680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5"/>
        <p:cNvGrpSpPr/>
        <p:nvPr/>
      </p:nvGrpSpPr>
      <p:grpSpPr>
        <a:xfrm>
          <a:off x="0" y="0"/>
          <a:ext cx="0" cy="0"/>
          <a:chOff x="0" y="0"/>
          <a:chExt cx="0" cy="0"/>
        </a:xfrm>
      </p:grpSpPr>
      <p:sp>
        <p:nvSpPr>
          <p:cNvPr id="136" name="Google Shape;136;p33"/>
          <p:cNvSpPr txBox="1">
            <a:spLocks noGrp="1"/>
          </p:cNvSpPr>
          <p:nvPr>
            <p:ph type="title"/>
          </p:nvPr>
        </p:nvSpPr>
        <p:spPr>
          <a:xfrm>
            <a:off x="281633" y="124433"/>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7" name="Google Shape;137;p33"/>
          <p:cNvSpPr txBox="1">
            <a:spLocks noGrp="1"/>
          </p:cNvSpPr>
          <p:nvPr>
            <p:ph type="body" idx="1"/>
          </p:nvPr>
        </p:nvSpPr>
        <p:spPr>
          <a:xfrm>
            <a:off x="9200" y="1028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57189" rtl="0">
              <a:spcBef>
                <a:spcPts val="2133"/>
              </a:spcBef>
              <a:spcAft>
                <a:spcPts val="0"/>
              </a:spcAft>
              <a:buSzPts val="18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138" name="Google Shape;138;p3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cxnSp>
        <p:nvCxnSpPr>
          <p:cNvPr id="139" name="Google Shape;139;p33"/>
          <p:cNvCxnSpPr/>
          <p:nvPr/>
        </p:nvCxnSpPr>
        <p:spPr>
          <a:xfrm rot="10800000" flipH="1">
            <a:off x="236700" y="952667"/>
            <a:ext cx="11638000" cy="33200"/>
          </a:xfrm>
          <a:prstGeom prst="straightConnector1">
            <a:avLst/>
          </a:prstGeom>
          <a:noFill/>
          <a:ln w="38100"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1126169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702590" y="6444985"/>
            <a:ext cx="1292881"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9/26/2019</a:t>
            </a:r>
          </a:p>
        </p:txBody>
      </p:sp>
      <p:sp>
        <p:nvSpPr>
          <p:cNvPr id="6" name="Slide Number Placeholder 5"/>
          <p:cNvSpPr>
            <a:spLocks noGrp="1"/>
          </p:cNvSpPr>
          <p:nvPr>
            <p:ph type="sldNum" sz="quarter" idx="4"/>
          </p:nvPr>
        </p:nvSpPr>
        <p:spPr>
          <a:xfrm>
            <a:off x="10995471" y="6445507"/>
            <a:ext cx="10913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
        <p:nvSpPr>
          <p:cNvPr id="8" name="Rectangle 7">
            <a:extLst>
              <a:ext uri="{FF2B5EF4-FFF2-40B4-BE49-F238E27FC236}">
                <a16:creationId xmlns:a16="http://schemas.microsoft.com/office/drawing/2014/main" id="{2C3D4706-1DEC-479F-AD68-1AE5C44FFACB}"/>
              </a:ext>
            </a:extLst>
          </p:cNvPr>
          <p:cNvSpPr/>
          <p:nvPr userDrawn="1"/>
        </p:nvSpPr>
        <p:spPr>
          <a:xfrm>
            <a:off x="0" y="6422316"/>
            <a:ext cx="2259105" cy="4356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Digital Science Center</a:t>
            </a:r>
          </a:p>
        </p:txBody>
      </p:sp>
      <p:cxnSp>
        <p:nvCxnSpPr>
          <p:cNvPr id="9" name="Google Shape;61;p11">
            <a:extLst>
              <a:ext uri="{FF2B5EF4-FFF2-40B4-BE49-F238E27FC236}">
                <a16:creationId xmlns:a16="http://schemas.microsoft.com/office/drawing/2014/main" id="{2B402A96-68B8-4D8F-98C4-2759D99C80C3}"/>
              </a:ext>
            </a:extLst>
          </p:cNvPr>
          <p:cNvCxnSpPr/>
          <p:nvPr userDrawn="1"/>
        </p:nvCxnSpPr>
        <p:spPr>
          <a:xfrm>
            <a:off x="-40011" y="6251538"/>
            <a:ext cx="12202000" cy="0"/>
          </a:xfrm>
          <a:prstGeom prst="straightConnector1">
            <a:avLst/>
          </a:prstGeom>
          <a:noFill/>
          <a:ln w="9525" cap="flat" cmpd="sng">
            <a:solidFill>
              <a:srgbClr val="B30838"/>
            </a:solidFill>
            <a:prstDash val="solid"/>
            <a:round/>
            <a:headEnd type="none" w="med" len="med"/>
            <a:tailEnd type="none" w="med" len="med"/>
          </a:ln>
        </p:spPr>
      </p:cxnSp>
      <p:sp>
        <p:nvSpPr>
          <p:cNvPr id="10" name="TextBox 9">
            <a:extLst>
              <a:ext uri="{FF2B5EF4-FFF2-40B4-BE49-F238E27FC236}">
                <a16:creationId xmlns:a16="http://schemas.microsoft.com/office/drawing/2014/main" id="{8D536925-74B7-4961-9EC9-E65B5F80C2B4}"/>
              </a:ext>
            </a:extLst>
          </p:cNvPr>
          <p:cNvSpPr txBox="1"/>
          <p:nvPr userDrawn="1"/>
        </p:nvSpPr>
        <p:spPr>
          <a:xfrm>
            <a:off x="2331598" y="6348445"/>
            <a:ext cx="4258345" cy="461665"/>
          </a:xfrm>
          <a:prstGeom prst="rect">
            <a:avLst/>
          </a:prstGeom>
          <a:noFill/>
        </p:spPr>
        <p:txBody>
          <a:bodyPr wrap="none" rtlCol="0">
            <a:spAutoFit/>
          </a:bodyPr>
          <a:lstStyle/>
          <a:p>
            <a:r>
              <a:rPr lang="en-US" sz="2400" dirty="0">
                <a:solidFill>
                  <a:schemeClr val="accent1">
                    <a:lumMod val="40000"/>
                    <a:lumOff val="60000"/>
                  </a:schemeClr>
                </a:solidFill>
              </a:rPr>
              <a:t>AI and Cyberinfrastructure (HPC)</a:t>
            </a:r>
          </a:p>
        </p:txBody>
      </p:sp>
    </p:spTree>
    <p:extLst>
      <p:ext uri="{BB962C8B-B14F-4D97-AF65-F5344CB8AC3E}">
        <p14:creationId xmlns:p14="http://schemas.microsoft.com/office/powerpoint/2010/main" val="12319475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 id="2147483668" r:id="rId6"/>
    <p:sldLayoutId id="2147483669" r:id="rId7"/>
  </p:sldLayoutIdLst>
  <p:hf hdr="0" ftr="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hyperlink" Target="http://spidal.org/" TargetMode="External"/><Relationship Id="rId4" Type="http://schemas.openxmlformats.org/officeDocument/2006/relationships/hyperlink" Target="http://www.dsc.soic.indiana.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svg"/><Relationship Id="rId2" Type="http://schemas.openxmlformats.org/officeDocument/2006/relationships/image" Target="../media/image47.jp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54.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12" Type="http://schemas.openxmlformats.org/officeDocument/2006/relationships/hyperlink" Target="https://arxiv.org/abs/1909.02363"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hyperlink" Target="https://arxiv.org/abs/1909.13340" TargetMode="External"/><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1710"/>
            <a:ext cx="12192000" cy="1620837"/>
          </a:xfrm>
        </p:spPr>
        <p:txBody>
          <a:bodyPr>
            <a:noAutofit/>
          </a:bodyPr>
          <a:lstStyle/>
          <a:p>
            <a:pPr algn="ctr"/>
            <a:r>
              <a:rPr lang="en-US" sz="5400" dirty="0"/>
              <a:t>AI or Machine (actually Deep) Learning </a:t>
            </a:r>
            <a:br>
              <a:rPr lang="en-US" sz="5400" dirty="0"/>
            </a:br>
            <a:r>
              <a:rPr lang="en-US" sz="5400" dirty="0"/>
              <a:t>and Cyberinfrastructure (HPC)</a:t>
            </a:r>
            <a:endParaRPr lang="en-US" sz="1400" b="1" dirty="0">
              <a:latin typeface="Arial Black" panose="020B0A04020102020204" pitchFamily="34" charset="0"/>
            </a:endParaRPr>
          </a:p>
        </p:txBody>
      </p:sp>
      <p:sp>
        <p:nvSpPr>
          <p:cNvPr id="4" name="Rectangle 3">
            <a:extLst>
              <a:ext uri="{FF2B5EF4-FFF2-40B4-BE49-F238E27FC236}">
                <a16:creationId xmlns:a16="http://schemas.microsoft.com/office/drawing/2014/main" id="{6ED00E1E-723F-4497-B46A-9D6B4B743B2E}"/>
              </a:ext>
            </a:extLst>
          </p:cNvPr>
          <p:cNvSpPr/>
          <p:nvPr/>
        </p:nvSpPr>
        <p:spPr>
          <a:xfrm>
            <a:off x="3091855" y="4131111"/>
            <a:ext cx="8988311" cy="1692771"/>
          </a:xfrm>
          <a:prstGeom prst="rect">
            <a:avLst/>
          </a:prstGeom>
        </p:spPr>
        <p:txBody>
          <a:bodyPr wrap="square">
            <a:spAutoFit/>
          </a:bodyPr>
          <a:lstStyle/>
          <a:p>
            <a:pPr lvl="0" algn="ctr" defTabSz="457200">
              <a:defRPr/>
            </a:pPr>
            <a:r>
              <a:rPr lang="en-US" sz="3200" b="1" dirty="0">
                <a:cs typeface="Times New Roman" pitchFamily="18" charset="0"/>
              </a:rPr>
              <a:t>Geoffrey Fox, Shantenu Jha, October 16, 2019</a:t>
            </a:r>
            <a:br>
              <a:rPr lang="en-US" sz="2400" b="1" dirty="0">
                <a:cs typeface="Times New Roman" pitchFamily="18" charset="0"/>
              </a:rPr>
            </a:br>
            <a:r>
              <a:rPr lang="en-US" sz="2400" b="1" dirty="0">
                <a:cs typeface="Times New Roman" pitchFamily="18" charset="0"/>
              </a:rPr>
              <a:t>BDEC2</a:t>
            </a:r>
            <a:r>
              <a:rPr lang="it-IT" sz="2400" b="1" dirty="0">
                <a:cs typeface="Times New Roman" pitchFamily="18" charset="0"/>
              </a:rPr>
              <a:t>, 2019 San Diego, California, USA</a:t>
            </a:r>
            <a:endParaRPr lang="en-US" sz="2400" b="1" dirty="0">
              <a:cs typeface="Times New Roman" pitchFamily="18" charset="0"/>
            </a:endParaRPr>
          </a:p>
          <a:p>
            <a:pPr lvl="0" algn="ctr" defTabSz="457200">
              <a:defRPr/>
            </a:pPr>
            <a:r>
              <a:rPr lang="en-US" sz="2400" dirty="0">
                <a:latin typeface="Arial"/>
                <a:hlinkClick r:id="rId3">
                  <a:extLst>
                    <a:ext uri="{A12FA001-AC4F-418D-AE19-62706E023703}">
                      <ahyp:hlinkClr xmlns:ahyp="http://schemas.microsoft.com/office/drawing/2018/hyperlinkcolor" val="tx"/>
                    </a:ext>
                  </a:extLst>
                </a:hlinkClick>
              </a:rPr>
              <a:t>gcf@indiana.edu</a:t>
            </a:r>
            <a:r>
              <a:rPr lang="en-US" sz="2400" dirty="0">
                <a:latin typeface="Arial"/>
              </a:rPr>
              <a:t>, </a:t>
            </a:r>
            <a:r>
              <a:rPr lang="en-US" sz="2400" dirty="0">
                <a:latin typeface="Arial"/>
                <a:hlinkClick r:id="rId4">
                  <a:extLst>
                    <a:ext uri="{A12FA001-AC4F-418D-AE19-62706E023703}">
                      <ahyp:hlinkClr xmlns:ahyp="http://schemas.microsoft.com/office/drawing/2018/hyperlinkcolor" val="tx"/>
                    </a:ext>
                  </a:extLst>
                </a:hlinkClick>
              </a:rPr>
              <a:t>http://www.dsc.soic.indiana.edu/</a:t>
            </a:r>
            <a:r>
              <a:rPr lang="en-US" sz="2400" dirty="0">
                <a:latin typeface="Arial"/>
              </a:rPr>
              <a:t>, </a:t>
            </a:r>
            <a:r>
              <a:rPr lang="en-US" sz="2400" dirty="0">
                <a:latin typeface="Arial"/>
                <a:hlinkClick r:id="rId5">
                  <a:extLst>
                    <a:ext uri="{A12FA001-AC4F-418D-AE19-62706E023703}">
                      <ahyp:hlinkClr xmlns:ahyp="http://schemas.microsoft.com/office/drawing/2018/hyperlinkcolor" val="tx"/>
                    </a:ext>
                  </a:extLst>
                </a:hlinkClick>
              </a:rPr>
              <a:t>http://spidal.org</a:t>
            </a:r>
            <a:r>
              <a:rPr lang="en-US" sz="2400" dirty="0">
                <a:latin typeface="Arial"/>
              </a:rPr>
              <a:t>/</a:t>
            </a:r>
          </a:p>
        </p:txBody>
      </p:sp>
      <p:sp>
        <p:nvSpPr>
          <p:cNvPr id="3" name="Slide Number Placeholder 2">
            <a:extLst>
              <a:ext uri="{FF2B5EF4-FFF2-40B4-BE49-F238E27FC236}">
                <a16:creationId xmlns:a16="http://schemas.microsoft.com/office/drawing/2014/main" id="{BB37426D-0650-4DDA-9A72-5020D9C02DEC}"/>
              </a:ext>
            </a:extLst>
          </p:cNvPr>
          <p:cNvSpPr>
            <a:spLocks noGrp="1"/>
          </p:cNvSpPr>
          <p:nvPr>
            <p:ph type="sldNum" sz="quarter" idx="12"/>
          </p:nvPr>
        </p:nvSpPr>
        <p:spPr>
          <a:xfrm>
            <a:off x="11068950" y="6492875"/>
            <a:ext cx="1091360" cy="365125"/>
          </a:xfrm>
        </p:spPr>
        <p:txBody>
          <a:bodyPr/>
          <a:lstStyle/>
          <a:p>
            <a:fld id="{82E86CF4-AA86-488B-9245-79D3DE5D9F5C}" type="slidenum">
              <a:rPr lang="en-US" smtClean="0">
                <a:solidFill>
                  <a:schemeClr val="tx1"/>
                </a:solidFill>
              </a:rPr>
              <a:pPr/>
              <a:t>1</a:t>
            </a:fld>
            <a:endParaRPr lang="en-US" dirty="0">
              <a:solidFill>
                <a:schemeClr val="tx1"/>
              </a:solidFill>
            </a:endParaRPr>
          </a:p>
        </p:txBody>
      </p:sp>
      <p:sp>
        <p:nvSpPr>
          <p:cNvPr id="6" name="Date Placeholder 5">
            <a:extLst>
              <a:ext uri="{FF2B5EF4-FFF2-40B4-BE49-F238E27FC236}">
                <a16:creationId xmlns:a16="http://schemas.microsoft.com/office/drawing/2014/main" id="{8EB902C0-C05A-4E73-897C-3F5B7D350A79}"/>
              </a:ext>
            </a:extLst>
          </p:cNvPr>
          <p:cNvSpPr>
            <a:spLocks noGrp="1"/>
          </p:cNvSpPr>
          <p:nvPr>
            <p:ph type="dt" sz="half" idx="2"/>
          </p:nvPr>
        </p:nvSpPr>
        <p:spPr>
          <a:xfrm>
            <a:off x="9714091" y="6492874"/>
            <a:ext cx="1292881" cy="365125"/>
          </a:xfrm>
        </p:spPr>
        <p:txBody>
          <a:bodyPr/>
          <a:lstStyle/>
          <a:p>
            <a:r>
              <a:rPr lang="en-US">
                <a:solidFill>
                  <a:schemeClr val="tx1"/>
                </a:solidFill>
              </a:rPr>
              <a:t>9/26/2019</a:t>
            </a:r>
            <a:endParaRPr lang="en-US" dirty="0">
              <a:solidFill>
                <a:schemeClr val="tx1"/>
              </a:solidFill>
            </a:endParaRPr>
          </a:p>
        </p:txBody>
      </p:sp>
      <p:pic>
        <p:nvPicPr>
          <p:cNvPr id="5" name="Picture 2">
            <a:extLst>
              <a:ext uri="{FF2B5EF4-FFF2-40B4-BE49-F238E27FC236}">
                <a16:creationId xmlns:a16="http://schemas.microsoft.com/office/drawing/2014/main" id="{E772CED2-E8F2-41B1-816C-43F953FB22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44" y="2730728"/>
            <a:ext cx="3238500"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01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92"/>
          <p:cNvSpPr txBox="1">
            <a:spLocks noGrp="1"/>
          </p:cNvSpPr>
          <p:nvPr>
            <p:ph type="body" idx="1"/>
          </p:nvPr>
        </p:nvSpPr>
        <p:spPr>
          <a:xfrm>
            <a:off x="213867" y="1443533"/>
            <a:ext cx="7712000" cy="1701200"/>
          </a:xfrm>
          <a:prstGeom prst="rect">
            <a:avLst/>
          </a:prstGeom>
          <a:noFill/>
          <a:ln>
            <a:noFill/>
          </a:ln>
        </p:spPr>
        <p:txBody>
          <a:bodyPr spcFirstLastPara="1" vert="horz" wrap="square" lIns="91433" tIns="45700" rIns="91433" bIns="45700" rtlCol="0" anchor="t" anchorCtr="0">
            <a:noAutofit/>
          </a:bodyPr>
          <a:lstStyle/>
          <a:p>
            <a:pPr marL="609585" indent="-423323">
              <a:lnSpc>
                <a:spcPct val="115000"/>
              </a:lnSpc>
              <a:spcBef>
                <a:spcPts val="0"/>
              </a:spcBef>
              <a:buSzPts val="1400"/>
              <a:buFont typeface="Open Sans"/>
              <a:buChar char="•"/>
            </a:pPr>
            <a:r>
              <a:rPr lang="en" sz="1867">
                <a:latin typeface="Open Sans"/>
                <a:ea typeface="Open Sans"/>
                <a:cs typeface="Open Sans"/>
                <a:sym typeface="Open Sans"/>
              </a:rPr>
              <a:t>Integration of machine learning (ML) methods for parameter prediction for MD simulations by demonstrating how they were realized in MD simulations of ions near </a:t>
            </a:r>
            <a:r>
              <a:rPr lang="en" sz="1867" b="1">
                <a:latin typeface="Open Sans"/>
                <a:ea typeface="Open Sans"/>
                <a:cs typeface="Open Sans"/>
                <a:sym typeface="Open Sans"/>
              </a:rPr>
              <a:t>polarizable NPs</a:t>
            </a:r>
            <a:r>
              <a:rPr lang="en" sz="1867">
                <a:latin typeface="Open Sans"/>
                <a:ea typeface="Open Sans"/>
                <a:cs typeface="Open Sans"/>
                <a:sym typeface="Open Sans"/>
              </a:rPr>
              <a:t>.</a:t>
            </a:r>
            <a:endParaRPr sz="1867">
              <a:latin typeface="Open Sans"/>
              <a:ea typeface="Open Sans"/>
              <a:cs typeface="Open Sans"/>
              <a:sym typeface="Open Sans"/>
            </a:endParaRPr>
          </a:p>
          <a:p>
            <a:pPr marL="609585" indent="-423323">
              <a:lnSpc>
                <a:spcPct val="115000"/>
              </a:lnSpc>
              <a:spcBef>
                <a:spcPts val="1333"/>
              </a:spcBef>
              <a:spcAft>
                <a:spcPts val="1333"/>
              </a:spcAft>
              <a:buSzPts val="1400"/>
              <a:buFont typeface="Open Sans"/>
              <a:buChar char="•"/>
            </a:pPr>
            <a:r>
              <a:rPr lang="en" sz="1867">
                <a:latin typeface="Open Sans"/>
                <a:ea typeface="Open Sans"/>
                <a:cs typeface="Open Sans"/>
                <a:sym typeface="Open Sans"/>
              </a:rPr>
              <a:t>Note ML used at start and end of simulation blocks</a:t>
            </a:r>
            <a:endParaRPr sz="1867">
              <a:latin typeface="Open Sans"/>
              <a:ea typeface="Open Sans"/>
              <a:cs typeface="Open Sans"/>
              <a:sym typeface="Open Sans"/>
            </a:endParaRPr>
          </a:p>
        </p:txBody>
      </p:sp>
      <p:cxnSp>
        <p:nvCxnSpPr>
          <p:cNvPr id="780" name="Google Shape;780;p92"/>
          <p:cNvCxnSpPr/>
          <p:nvPr/>
        </p:nvCxnSpPr>
        <p:spPr>
          <a:xfrm>
            <a:off x="472633" y="1198833"/>
            <a:ext cx="2517200" cy="0"/>
          </a:xfrm>
          <a:prstGeom prst="straightConnector1">
            <a:avLst/>
          </a:prstGeom>
          <a:noFill/>
          <a:ln w="19050" cap="flat" cmpd="sng">
            <a:solidFill>
              <a:srgbClr val="B30838"/>
            </a:solidFill>
            <a:prstDash val="solid"/>
            <a:round/>
            <a:headEnd type="none" w="med" len="med"/>
            <a:tailEnd type="none" w="med" len="med"/>
          </a:ln>
        </p:spPr>
      </p:cxnSp>
      <p:sp>
        <p:nvSpPr>
          <p:cNvPr id="781" name="Google Shape;781;p92"/>
          <p:cNvSpPr txBox="1">
            <a:spLocks noGrp="1"/>
          </p:cNvSpPr>
          <p:nvPr>
            <p:ph type="title"/>
          </p:nvPr>
        </p:nvSpPr>
        <p:spPr>
          <a:xfrm>
            <a:off x="213866" y="181095"/>
            <a:ext cx="11774931"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US" sz="2400" dirty="0" err="1">
                <a:solidFill>
                  <a:srgbClr val="515151"/>
                </a:solidFill>
              </a:rPr>
              <a:t>MLAutoTuningHPC</a:t>
            </a:r>
            <a:r>
              <a:rPr lang="en-US" sz="2400" dirty="0">
                <a:solidFill>
                  <a:srgbClr val="515151"/>
                </a:solidFill>
              </a:rPr>
              <a:t>: Learning Configurations by </a:t>
            </a:r>
            <a:r>
              <a:rPr lang="en" sz="2400" dirty="0">
                <a:solidFill>
                  <a:srgbClr val="515151"/>
                </a:solidFill>
              </a:rPr>
              <a:t>Parameter Auto-tuning in Molecular Dynamics Simulations: Efficient Dynamics of Ions near Polarizable Nanoparticles (NPs)</a:t>
            </a:r>
            <a:endParaRPr sz="2400" dirty="0">
              <a:solidFill>
                <a:srgbClr val="515151"/>
              </a:solidFill>
            </a:endParaRPr>
          </a:p>
        </p:txBody>
      </p:sp>
      <p:sp>
        <p:nvSpPr>
          <p:cNvPr id="782" name="Google Shape;782;p92"/>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10</a:t>
            </a:fld>
            <a:endParaRPr/>
          </a:p>
        </p:txBody>
      </p:sp>
      <p:sp>
        <p:nvSpPr>
          <p:cNvPr id="783" name="Google Shape;783;p92"/>
          <p:cNvSpPr/>
          <p:nvPr/>
        </p:nvSpPr>
        <p:spPr>
          <a:xfrm>
            <a:off x="8706567" y="1364433"/>
            <a:ext cx="1896000" cy="1489200"/>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784" name="Google Shape;784;p92"/>
          <p:cNvSpPr txBox="1">
            <a:spLocks noGrp="1"/>
          </p:cNvSpPr>
          <p:nvPr>
            <p:ph type="body" idx="1"/>
          </p:nvPr>
        </p:nvSpPr>
        <p:spPr>
          <a:xfrm>
            <a:off x="8855900" y="1348900"/>
            <a:ext cx="1896000" cy="1403200"/>
          </a:xfrm>
          <a:prstGeom prst="rect">
            <a:avLst/>
          </a:prstGeom>
          <a:noFill/>
          <a:ln>
            <a:noFill/>
          </a:ln>
        </p:spPr>
        <p:txBody>
          <a:bodyPr spcFirstLastPara="1" vert="horz" wrap="square" lIns="91433" tIns="45700" rIns="91433" bIns="45700" rtlCol="0" anchor="t" anchorCtr="0">
            <a:noAutofit/>
          </a:bodyPr>
          <a:lstStyle/>
          <a:p>
            <a:pPr marL="0" indent="0">
              <a:lnSpc>
                <a:spcPct val="115000"/>
              </a:lnSpc>
              <a:spcBef>
                <a:spcPts val="1067"/>
              </a:spcBef>
              <a:buClr>
                <a:schemeClr val="dk1"/>
              </a:buClr>
              <a:buSzPts val="1100"/>
              <a:buNone/>
            </a:pPr>
            <a:r>
              <a:rPr lang="en" sz="1600">
                <a:latin typeface="Open Sans"/>
                <a:ea typeface="Open Sans"/>
                <a:cs typeface="Open Sans"/>
                <a:sym typeface="Open Sans"/>
              </a:rPr>
              <a:t>JCS Kadupitiya, </a:t>
            </a:r>
            <a:endParaRPr sz="1600">
              <a:latin typeface="Open Sans"/>
              <a:ea typeface="Open Sans"/>
              <a:cs typeface="Open Sans"/>
              <a:sym typeface="Open Sans"/>
            </a:endParaRPr>
          </a:p>
          <a:p>
            <a:pPr marL="0" indent="0">
              <a:lnSpc>
                <a:spcPct val="115000"/>
              </a:lnSpc>
              <a:spcBef>
                <a:spcPts val="1067"/>
              </a:spcBef>
              <a:buClr>
                <a:schemeClr val="dk1"/>
              </a:buClr>
              <a:buSzPts val="1100"/>
              <a:buNone/>
            </a:pPr>
            <a:r>
              <a:rPr lang="en" sz="1600">
                <a:latin typeface="Open Sans"/>
                <a:ea typeface="Open Sans"/>
                <a:cs typeface="Open Sans"/>
                <a:sym typeface="Open Sans"/>
              </a:rPr>
              <a:t>Geoffrey Fox, </a:t>
            </a:r>
            <a:endParaRPr sz="1600">
              <a:latin typeface="Open Sans"/>
              <a:ea typeface="Open Sans"/>
              <a:cs typeface="Open Sans"/>
              <a:sym typeface="Open Sans"/>
            </a:endParaRPr>
          </a:p>
          <a:p>
            <a:pPr marL="0" indent="0">
              <a:lnSpc>
                <a:spcPct val="115000"/>
              </a:lnSpc>
              <a:spcBef>
                <a:spcPts val="1067"/>
              </a:spcBef>
              <a:buNone/>
            </a:pPr>
            <a:r>
              <a:rPr lang="en" sz="1600">
                <a:latin typeface="Open Sans"/>
                <a:ea typeface="Open Sans"/>
                <a:cs typeface="Open Sans"/>
                <a:sym typeface="Open Sans"/>
              </a:rPr>
              <a:t>Vikram Jadhao</a:t>
            </a:r>
            <a:endParaRPr sz="1600">
              <a:latin typeface="Open Sans"/>
              <a:ea typeface="Open Sans"/>
              <a:cs typeface="Open Sans"/>
              <a:sym typeface="Open Sans"/>
            </a:endParaRPr>
          </a:p>
        </p:txBody>
      </p:sp>
      <p:pic>
        <p:nvPicPr>
          <p:cNvPr id="785" name="Google Shape;785;p92" descr="channel.jpg"/>
          <p:cNvPicPr preferRelativeResize="0"/>
          <p:nvPr/>
        </p:nvPicPr>
        <p:blipFill rotWithShape="1">
          <a:blip r:embed="rId3">
            <a:alphaModFix/>
          </a:blip>
          <a:srcRect/>
          <a:stretch/>
        </p:blipFill>
        <p:spPr>
          <a:xfrm>
            <a:off x="213867" y="3261967"/>
            <a:ext cx="4270000" cy="2791133"/>
          </a:xfrm>
          <a:prstGeom prst="rect">
            <a:avLst/>
          </a:prstGeom>
          <a:noFill/>
          <a:ln>
            <a:noFill/>
          </a:ln>
        </p:spPr>
      </p:pic>
      <p:grpSp>
        <p:nvGrpSpPr>
          <p:cNvPr id="786" name="Google Shape;786;p92"/>
          <p:cNvGrpSpPr/>
          <p:nvPr/>
        </p:nvGrpSpPr>
        <p:grpSpPr>
          <a:xfrm>
            <a:off x="4578293" y="3394913"/>
            <a:ext cx="7410505" cy="2450023"/>
            <a:chOff x="723571" y="2686564"/>
            <a:chExt cx="5557879" cy="1837517"/>
          </a:xfrm>
        </p:grpSpPr>
        <p:sp>
          <p:nvSpPr>
            <p:cNvPr id="787" name="Google Shape;787;p92"/>
            <p:cNvSpPr/>
            <p:nvPr/>
          </p:nvSpPr>
          <p:spPr>
            <a:xfrm>
              <a:off x="2654420" y="3645644"/>
              <a:ext cx="647700" cy="185100"/>
            </a:xfrm>
            <a:prstGeom prst="rect">
              <a:avLst/>
            </a:prstGeom>
            <a:solidFill>
              <a:schemeClr val="accent1"/>
            </a:solidFill>
            <a:ln w="25400" cap="flat" cmpd="sng">
              <a:solidFill>
                <a:srgbClr val="42719B"/>
              </a:solidFill>
              <a:prstDash val="solid"/>
              <a:round/>
              <a:headEnd type="none" w="sm" len="sm"/>
              <a:tailEnd type="none" w="sm" len="sm"/>
            </a:ln>
          </p:spPr>
          <p:txBody>
            <a:bodyPr spcFirstLastPara="1" wrap="square" lIns="121900" tIns="60933" rIns="121900" bIns="60933" anchor="ctr" anchorCtr="0">
              <a:noAutofit/>
            </a:bodyPr>
            <a:lstStyle/>
            <a:p>
              <a:pPr algn="ctr"/>
              <a:r>
                <a:rPr lang="en" sz="1067">
                  <a:solidFill>
                    <a:srgbClr val="FFFFFF"/>
                  </a:solidFill>
                  <a:latin typeface="Arial"/>
                  <a:ea typeface="Arial"/>
                  <a:cs typeface="Arial"/>
                  <a:sym typeface="Arial"/>
                </a:rPr>
                <a:t>Testing</a:t>
              </a:r>
              <a:endParaRPr sz="2400"/>
            </a:p>
          </p:txBody>
        </p:sp>
        <p:sp>
          <p:nvSpPr>
            <p:cNvPr id="788" name="Google Shape;788;p92"/>
            <p:cNvSpPr/>
            <p:nvPr/>
          </p:nvSpPr>
          <p:spPr>
            <a:xfrm>
              <a:off x="2611725" y="3944671"/>
              <a:ext cx="704400" cy="185100"/>
            </a:xfrm>
            <a:prstGeom prst="rect">
              <a:avLst/>
            </a:prstGeom>
            <a:solidFill>
              <a:schemeClr val="accent1"/>
            </a:solidFill>
            <a:ln w="25400" cap="flat" cmpd="sng">
              <a:solidFill>
                <a:srgbClr val="42719B"/>
              </a:solidFill>
              <a:prstDash val="solid"/>
              <a:round/>
              <a:headEnd type="none" w="sm" len="sm"/>
              <a:tailEnd type="none" w="sm" len="sm"/>
            </a:ln>
          </p:spPr>
          <p:txBody>
            <a:bodyPr spcFirstLastPara="1" wrap="square" lIns="121900" tIns="60933" rIns="121900" bIns="60933" anchor="ctr" anchorCtr="0">
              <a:noAutofit/>
            </a:bodyPr>
            <a:lstStyle/>
            <a:p>
              <a:pPr algn="ctr"/>
              <a:r>
                <a:rPr lang="en" sz="1067">
                  <a:solidFill>
                    <a:srgbClr val="FFFFFF"/>
                  </a:solidFill>
                  <a:latin typeface="Arial"/>
                  <a:ea typeface="Arial"/>
                  <a:cs typeface="Arial"/>
                  <a:sym typeface="Arial"/>
                </a:rPr>
                <a:t>Training</a:t>
              </a:r>
              <a:endParaRPr sz="2400"/>
            </a:p>
          </p:txBody>
        </p:sp>
        <p:sp>
          <p:nvSpPr>
            <p:cNvPr id="789" name="Google Shape;789;p92"/>
            <p:cNvSpPr/>
            <p:nvPr/>
          </p:nvSpPr>
          <p:spPr>
            <a:xfrm>
              <a:off x="2597492" y="3097542"/>
              <a:ext cx="704400" cy="185100"/>
            </a:xfrm>
            <a:prstGeom prst="rect">
              <a:avLst/>
            </a:prstGeom>
            <a:solidFill>
              <a:srgbClr val="FF99CC"/>
            </a:solidFill>
            <a:ln w="25400" cap="flat" cmpd="sng">
              <a:solidFill>
                <a:srgbClr val="42719B"/>
              </a:solidFill>
              <a:prstDash val="solid"/>
              <a:round/>
              <a:headEnd type="none" w="sm" len="sm"/>
              <a:tailEnd type="none" w="sm" len="sm"/>
            </a:ln>
          </p:spPr>
          <p:txBody>
            <a:bodyPr spcFirstLastPara="1" wrap="square" lIns="121900" tIns="60933" rIns="121900" bIns="60933" anchor="ctr" anchorCtr="0">
              <a:noAutofit/>
            </a:bodyPr>
            <a:lstStyle/>
            <a:p>
              <a:pPr algn="ctr"/>
              <a:r>
                <a:rPr lang="en" sz="1067">
                  <a:solidFill>
                    <a:srgbClr val="FFFFFF"/>
                  </a:solidFill>
                  <a:latin typeface="Arial"/>
                  <a:ea typeface="Arial"/>
                  <a:cs typeface="Arial"/>
                  <a:sym typeface="Arial"/>
                </a:rPr>
                <a:t>Inference I</a:t>
              </a:r>
              <a:endParaRPr sz="2400"/>
            </a:p>
          </p:txBody>
        </p:sp>
        <p:sp>
          <p:nvSpPr>
            <p:cNvPr id="790" name="Google Shape;790;p92"/>
            <p:cNvSpPr/>
            <p:nvPr/>
          </p:nvSpPr>
          <p:spPr>
            <a:xfrm>
              <a:off x="2625956" y="3372571"/>
              <a:ext cx="704400" cy="185100"/>
            </a:xfrm>
            <a:prstGeom prst="rect">
              <a:avLst/>
            </a:prstGeom>
            <a:solidFill>
              <a:srgbClr val="FF99CC"/>
            </a:solidFill>
            <a:ln w="25400" cap="flat" cmpd="sng">
              <a:solidFill>
                <a:srgbClr val="42719B"/>
              </a:solidFill>
              <a:prstDash val="solid"/>
              <a:round/>
              <a:headEnd type="none" w="sm" len="sm"/>
              <a:tailEnd type="none" w="sm" len="sm"/>
            </a:ln>
          </p:spPr>
          <p:txBody>
            <a:bodyPr spcFirstLastPara="1" wrap="square" lIns="121900" tIns="60933" rIns="121900" bIns="60933" anchor="ctr" anchorCtr="0">
              <a:noAutofit/>
            </a:bodyPr>
            <a:lstStyle/>
            <a:p>
              <a:pPr algn="ctr"/>
              <a:r>
                <a:rPr lang="en" sz="1067">
                  <a:solidFill>
                    <a:srgbClr val="FFFFFF"/>
                  </a:solidFill>
                  <a:latin typeface="Arial"/>
                  <a:ea typeface="Arial"/>
                  <a:cs typeface="Arial"/>
                  <a:sym typeface="Arial"/>
                </a:rPr>
                <a:t>Inference II</a:t>
              </a:r>
              <a:endParaRPr sz="2400"/>
            </a:p>
          </p:txBody>
        </p:sp>
        <p:grpSp>
          <p:nvGrpSpPr>
            <p:cNvPr id="791" name="Google Shape;791;p92"/>
            <p:cNvGrpSpPr/>
            <p:nvPr/>
          </p:nvGrpSpPr>
          <p:grpSpPr>
            <a:xfrm>
              <a:off x="723571" y="2686564"/>
              <a:ext cx="5557879" cy="1837517"/>
              <a:chOff x="0" y="1630386"/>
              <a:chExt cx="7795062" cy="2893727"/>
            </a:xfrm>
          </p:grpSpPr>
          <p:pic>
            <p:nvPicPr>
              <p:cNvPr id="792" name="Google Shape;792;p92"/>
              <p:cNvPicPr preferRelativeResize="0"/>
              <p:nvPr/>
            </p:nvPicPr>
            <p:blipFill rotWithShape="1">
              <a:blip r:embed="rId4">
                <a:alphaModFix/>
              </a:blip>
              <a:srcRect/>
              <a:stretch/>
            </p:blipFill>
            <p:spPr>
              <a:xfrm>
                <a:off x="0" y="1630386"/>
                <a:ext cx="7795062" cy="2893727"/>
              </a:xfrm>
              <a:prstGeom prst="rect">
                <a:avLst/>
              </a:prstGeom>
              <a:noFill/>
              <a:ln>
                <a:noFill/>
              </a:ln>
            </p:spPr>
          </p:pic>
          <p:sp>
            <p:nvSpPr>
              <p:cNvPr id="793" name="Google Shape;793;p92"/>
              <p:cNvSpPr/>
              <p:nvPr/>
            </p:nvSpPr>
            <p:spPr>
              <a:xfrm>
                <a:off x="1524698" y="2079030"/>
                <a:ext cx="1119600" cy="642600"/>
              </a:xfrm>
              <a:prstGeom prst="rect">
                <a:avLst/>
              </a:prstGeom>
              <a:solidFill>
                <a:srgbClr val="D8E2F3"/>
              </a:solidFill>
              <a:ln>
                <a:noFill/>
              </a:ln>
            </p:spPr>
            <p:txBody>
              <a:bodyPr spcFirstLastPara="1" wrap="square" lIns="121900" tIns="60933" rIns="121900" bIns="60933" anchor="ctr" anchorCtr="0">
                <a:noAutofit/>
              </a:bodyPr>
              <a:lstStyle/>
              <a:p>
                <a:pPr algn="ctr"/>
                <a:r>
                  <a:rPr lang="en" sz="800">
                    <a:solidFill>
                      <a:srgbClr val="000000"/>
                    </a:solidFill>
                    <a:latin typeface="Arial"/>
                    <a:ea typeface="Arial"/>
                    <a:cs typeface="Arial"/>
                    <a:sym typeface="Arial"/>
                  </a:rPr>
                  <a:t>ML-Based Simulation Configuration</a:t>
                </a:r>
                <a:endParaRPr sz="2400"/>
              </a:p>
            </p:txBody>
          </p:sp>
          <p:sp>
            <p:nvSpPr>
              <p:cNvPr id="794" name="Google Shape;794;p92"/>
              <p:cNvSpPr/>
              <p:nvPr/>
            </p:nvSpPr>
            <p:spPr>
              <a:xfrm>
                <a:off x="1657884" y="3845607"/>
                <a:ext cx="45600" cy="45600"/>
              </a:xfrm>
              <a:prstGeom prst="rect">
                <a:avLst/>
              </a:prstGeom>
              <a:solidFill>
                <a:schemeClr val="accent1"/>
              </a:solidFill>
              <a:ln w="25400" cap="flat" cmpd="sng">
                <a:solidFill>
                  <a:srgbClr val="42719B"/>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rgbClr val="FFFFFF"/>
                  </a:solidFill>
                  <a:latin typeface="Arial"/>
                  <a:ea typeface="Arial"/>
                  <a:cs typeface="Arial"/>
                  <a:sym typeface="Arial"/>
                </a:endParaRPr>
              </a:p>
            </p:txBody>
          </p:sp>
          <p:sp>
            <p:nvSpPr>
              <p:cNvPr id="795" name="Google Shape;795;p92"/>
              <p:cNvSpPr/>
              <p:nvPr/>
            </p:nvSpPr>
            <p:spPr>
              <a:xfrm>
                <a:off x="1674249" y="3456477"/>
                <a:ext cx="777600" cy="227700"/>
              </a:xfrm>
              <a:prstGeom prst="rect">
                <a:avLst/>
              </a:prstGeom>
              <a:solidFill>
                <a:schemeClr val="accent1"/>
              </a:solidFill>
              <a:ln w="25400" cap="flat" cmpd="sng">
                <a:solidFill>
                  <a:srgbClr val="42719B"/>
                </a:solidFill>
                <a:prstDash val="solid"/>
                <a:round/>
                <a:headEnd type="none" w="sm" len="sm"/>
                <a:tailEnd type="none" w="sm" len="sm"/>
              </a:ln>
            </p:spPr>
            <p:txBody>
              <a:bodyPr spcFirstLastPara="1" wrap="square" lIns="121900" tIns="60933" rIns="121900" bIns="60933" anchor="ctr" anchorCtr="0">
                <a:noAutofit/>
              </a:bodyPr>
              <a:lstStyle/>
              <a:p>
                <a:pPr algn="ctr"/>
                <a:r>
                  <a:rPr lang="en" sz="800">
                    <a:solidFill>
                      <a:srgbClr val="FFFFFF"/>
                    </a:solidFill>
                    <a:latin typeface="Arial"/>
                    <a:ea typeface="Arial"/>
                    <a:cs typeface="Arial"/>
                    <a:sym typeface="Arial"/>
                  </a:rPr>
                  <a:t>Testing</a:t>
                </a:r>
                <a:endParaRPr sz="2400"/>
              </a:p>
            </p:txBody>
          </p:sp>
          <p:sp>
            <p:nvSpPr>
              <p:cNvPr id="796" name="Google Shape;796;p92"/>
              <p:cNvSpPr/>
              <p:nvPr/>
            </p:nvSpPr>
            <p:spPr>
              <a:xfrm>
                <a:off x="1622976" y="3824157"/>
                <a:ext cx="846000" cy="227700"/>
              </a:xfrm>
              <a:prstGeom prst="rect">
                <a:avLst/>
              </a:prstGeom>
              <a:solidFill>
                <a:schemeClr val="accent1"/>
              </a:solidFill>
              <a:ln w="25400" cap="flat" cmpd="sng">
                <a:solidFill>
                  <a:srgbClr val="42719B"/>
                </a:solidFill>
                <a:prstDash val="solid"/>
                <a:round/>
                <a:headEnd type="none" w="sm" len="sm"/>
                <a:tailEnd type="none" w="sm" len="sm"/>
              </a:ln>
            </p:spPr>
            <p:txBody>
              <a:bodyPr spcFirstLastPara="1" wrap="square" lIns="121900" tIns="60933" rIns="121900" bIns="60933" anchor="ctr" anchorCtr="0">
                <a:noAutofit/>
              </a:bodyPr>
              <a:lstStyle/>
              <a:p>
                <a:pPr algn="ctr"/>
                <a:r>
                  <a:rPr lang="en" sz="800">
                    <a:solidFill>
                      <a:srgbClr val="FFFFFF"/>
                    </a:solidFill>
                    <a:latin typeface="Arial"/>
                    <a:ea typeface="Arial"/>
                    <a:cs typeface="Arial"/>
                    <a:sym typeface="Arial"/>
                  </a:rPr>
                  <a:t>Training</a:t>
                </a:r>
                <a:endParaRPr sz="2400"/>
              </a:p>
            </p:txBody>
          </p:sp>
          <p:sp>
            <p:nvSpPr>
              <p:cNvPr id="797" name="Google Shape;797;p92"/>
              <p:cNvSpPr/>
              <p:nvPr/>
            </p:nvSpPr>
            <p:spPr>
              <a:xfrm>
                <a:off x="1617035" y="2770014"/>
                <a:ext cx="846000" cy="227700"/>
              </a:xfrm>
              <a:prstGeom prst="rect">
                <a:avLst/>
              </a:prstGeom>
              <a:solidFill>
                <a:srgbClr val="FF99CC"/>
              </a:solidFill>
              <a:ln w="25400" cap="flat" cmpd="sng">
                <a:solidFill>
                  <a:srgbClr val="42719B"/>
                </a:solidFill>
                <a:prstDash val="solid"/>
                <a:round/>
                <a:headEnd type="none" w="sm" len="sm"/>
                <a:tailEnd type="none" w="sm" len="sm"/>
              </a:ln>
            </p:spPr>
            <p:txBody>
              <a:bodyPr spcFirstLastPara="1" wrap="square" lIns="121900" tIns="60933" rIns="121900" bIns="60933" anchor="ctr" anchorCtr="0">
                <a:noAutofit/>
              </a:bodyPr>
              <a:lstStyle/>
              <a:p>
                <a:pPr algn="ctr"/>
                <a:r>
                  <a:rPr lang="en" sz="800">
                    <a:solidFill>
                      <a:srgbClr val="FFFFFF"/>
                    </a:solidFill>
                    <a:latin typeface="Arial"/>
                    <a:ea typeface="Arial"/>
                    <a:cs typeface="Arial"/>
                    <a:sym typeface="Arial"/>
                  </a:rPr>
                  <a:t>Inference I</a:t>
                </a:r>
                <a:endParaRPr sz="2400"/>
              </a:p>
            </p:txBody>
          </p:sp>
          <p:sp>
            <p:nvSpPr>
              <p:cNvPr id="798" name="Google Shape;798;p92"/>
              <p:cNvSpPr/>
              <p:nvPr/>
            </p:nvSpPr>
            <p:spPr>
              <a:xfrm>
                <a:off x="1640065" y="3120709"/>
                <a:ext cx="846000" cy="227700"/>
              </a:xfrm>
              <a:prstGeom prst="rect">
                <a:avLst/>
              </a:prstGeom>
              <a:solidFill>
                <a:srgbClr val="FF99CC"/>
              </a:solidFill>
              <a:ln w="25400" cap="flat" cmpd="sng">
                <a:solidFill>
                  <a:srgbClr val="42719B"/>
                </a:solidFill>
                <a:prstDash val="solid"/>
                <a:round/>
                <a:headEnd type="none" w="sm" len="sm"/>
                <a:tailEnd type="none" w="sm" len="sm"/>
              </a:ln>
            </p:spPr>
            <p:txBody>
              <a:bodyPr spcFirstLastPara="1" wrap="square" lIns="121900" tIns="60933" rIns="121900" bIns="60933" anchor="ctr" anchorCtr="0">
                <a:noAutofit/>
              </a:bodyPr>
              <a:lstStyle/>
              <a:p>
                <a:pPr algn="ctr"/>
                <a:r>
                  <a:rPr lang="en" sz="800">
                    <a:solidFill>
                      <a:srgbClr val="FFFFFF"/>
                    </a:solidFill>
                    <a:latin typeface="Arial"/>
                    <a:ea typeface="Arial"/>
                    <a:cs typeface="Arial"/>
                    <a:sym typeface="Arial"/>
                  </a:rPr>
                  <a:t>Inference II</a:t>
                </a:r>
                <a:endParaRPr sz="2400"/>
              </a:p>
            </p:txBody>
          </p:sp>
        </p:grpSp>
      </p:grpSp>
      <p:sp>
        <p:nvSpPr>
          <p:cNvPr id="2" name="Date Placeholder 1">
            <a:extLst>
              <a:ext uri="{FF2B5EF4-FFF2-40B4-BE49-F238E27FC236}">
                <a16:creationId xmlns:a16="http://schemas.microsoft.com/office/drawing/2014/main" id="{40CE02CD-104E-4BD9-A075-4D6183CA1B4C}"/>
              </a:ext>
            </a:extLst>
          </p:cNvPr>
          <p:cNvSpPr>
            <a:spLocks noGrp="1"/>
          </p:cNvSpPr>
          <p:nvPr>
            <p:ph type="dt" sz="half" idx="10"/>
          </p:nvPr>
        </p:nvSpPr>
        <p:spPr/>
        <p:txBody>
          <a:bodyPr/>
          <a:lstStyle/>
          <a:p>
            <a:r>
              <a:rPr lang="en-US">
                <a:solidFill>
                  <a:prstClr val="black">
                    <a:tint val="75000"/>
                  </a:prstClr>
                </a:solidFill>
              </a:rPr>
              <a:t>9/17/2019</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93"/>
          <p:cNvSpPr txBox="1">
            <a:spLocks noGrp="1"/>
          </p:cNvSpPr>
          <p:nvPr>
            <p:ph type="title"/>
          </p:nvPr>
        </p:nvSpPr>
        <p:spPr>
          <a:xfrm>
            <a:off x="78767" y="388717"/>
            <a:ext cx="4574000"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 sz="2667" dirty="0">
                <a:solidFill>
                  <a:srgbClr val="515151"/>
                </a:solidFill>
              </a:rPr>
              <a:t>Results for Nanosimulation MLAutotuning</a:t>
            </a:r>
            <a:endParaRPr sz="2133" dirty="0">
              <a:solidFill>
                <a:srgbClr val="515151"/>
              </a:solidFill>
            </a:endParaRPr>
          </a:p>
        </p:txBody>
      </p:sp>
      <p:sp>
        <p:nvSpPr>
          <p:cNvPr id="804" name="Google Shape;804;p93"/>
          <p:cNvSpPr/>
          <p:nvPr/>
        </p:nvSpPr>
        <p:spPr>
          <a:xfrm>
            <a:off x="8918300" y="802900"/>
            <a:ext cx="3273700" cy="1489200"/>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805" name="Google Shape;805;p93"/>
          <p:cNvSpPr txBox="1">
            <a:spLocks noGrp="1"/>
          </p:cNvSpPr>
          <p:nvPr>
            <p:ph type="body" idx="1"/>
          </p:nvPr>
        </p:nvSpPr>
        <p:spPr>
          <a:xfrm>
            <a:off x="213867" y="1981532"/>
            <a:ext cx="3753600" cy="4219671"/>
          </a:xfrm>
          <a:prstGeom prst="rect">
            <a:avLst/>
          </a:prstGeom>
          <a:noFill/>
          <a:ln>
            <a:noFill/>
          </a:ln>
        </p:spPr>
        <p:txBody>
          <a:bodyPr spcFirstLastPara="1" vert="horz" wrap="square" lIns="91433" tIns="45700" rIns="91433" bIns="45700" rtlCol="0" anchor="t" anchorCtr="0">
            <a:noAutofit/>
          </a:bodyPr>
          <a:lstStyle/>
          <a:p>
            <a:pPr marL="609585" indent="-406390">
              <a:lnSpc>
                <a:spcPct val="115000"/>
              </a:lnSpc>
              <a:spcBef>
                <a:spcPts val="1067"/>
              </a:spcBef>
              <a:buSzPts val="1200"/>
              <a:buFont typeface="Open Sans"/>
              <a:buChar char="•"/>
            </a:pPr>
            <a:r>
              <a:rPr lang="en" sz="1600" dirty="0">
                <a:latin typeface="Open Sans"/>
                <a:ea typeface="Open Sans"/>
                <a:cs typeface="Open Sans"/>
                <a:sym typeface="Open Sans"/>
              </a:rPr>
              <a:t>Auto-tuning of parameters generated accurate dynamics of ions for  10 million steps while improving the stability.</a:t>
            </a:r>
            <a:endParaRPr sz="1600" dirty="0">
              <a:latin typeface="Open Sans"/>
              <a:ea typeface="Open Sans"/>
              <a:cs typeface="Open Sans"/>
              <a:sym typeface="Open Sans"/>
            </a:endParaRPr>
          </a:p>
          <a:p>
            <a:pPr marL="609585" indent="-406390">
              <a:lnSpc>
                <a:spcPct val="115000"/>
              </a:lnSpc>
              <a:spcBef>
                <a:spcPts val="1067"/>
              </a:spcBef>
              <a:buSzPts val="1200"/>
              <a:buFont typeface="Open Sans"/>
              <a:buChar char="•"/>
            </a:pPr>
            <a:r>
              <a:rPr lang="en" sz="1600" dirty="0">
                <a:latin typeface="Open Sans"/>
                <a:ea typeface="Open Sans"/>
                <a:cs typeface="Open Sans"/>
                <a:sym typeface="Open Sans"/>
              </a:rPr>
              <a:t>Integrated with ML-enhanced framework with hybrid OpenMP/MPI </a:t>
            </a:r>
            <a:endParaRPr sz="1600" dirty="0">
              <a:latin typeface="Open Sans"/>
              <a:ea typeface="Open Sans"/>
              <a:cs typeface="Open Sans"/>
              <a:sym typeface="Open Sans"/>
            </a:endParaRPr>
          </a:p>
          <a:p>
            <a:pPr marL="609585" indent="-406390">
              <a:lnSpc>
                <a:spcPct val="115000"/>
              </a:lnSpc>
              <a:spcBef>
                <a:spcPts val="1067"/>
              </a:spcBef>
              <a:buSzPts val="1200"/>
              <a:buFont typeface="Open Sans"/>
              <a:buChar char="•"/>
            </a:pPr>
            <a:r>
              <a:rPr lang="en" sz="1600" dirty="0">
                <a:latin typeface="Open Sans"/>
                <a:ea typeface="Open Sans"/>
                <a:cs typeface="Open Sans"/>
                <a:sym typeface="Open Sans"/>
              </a:rPr>
              <a:t>Maximum speedup of  3 from MLAutoTuning and a maximum speedup of  600 from the combination of ML and parallel computing.</a:t>
            </a:r>
            <a:endParaRPr sz="1600" dirty="0">
              <a:latin typeface="Open Sans"/>
              <a:ea typeface="Open Sans"/>
              <a:cs typeface="Open Sans"/>
              <a:sym typeface="Open Sans"/>
            </a:endParaRPr>
          </a:p>
        </p:txBody>
      </p:sp>
      <p:cxnSp>
        <p:nvCxnSpPr>
          <p:cNvPr id="807" name="Google Shape;807;p93"/>
          <p:cNvCxnSpPr/>
          <p:nvPr/>
        </p:nvCxnSpPr>
        <p:spPr>
          <a:xfrm>
            <a:off x="472633" y="1808433"/>
            <a:ext cx="2517200" cy="0"/>
          </a:xfrm>
          <a:prstGeom prst="straightConnector1">
            <a:avLst/>
          </a:prstGeom>
          <a:noFill/>
          <a:ln w="19050" cap="flat" cmpd="sng">
            <a:solidFill>
              <a:srgbClr val="B30838"/>
            </a:solidFill>
            <a:prstDash val="solid"/>
            <a:round/>
            <a:headEnd type="none" w="med" len="med"/>
            <a:tailEnd type="none" w="med" len="med"/>
          </a:ln>
        </p:spPr>
      </p:cxnSp>
      <p:sp>
        <p:nvSpPr>
          <p:cNvPr id="808" name="Google Shape;808;p93"/>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11</a:t>
            </a:fld>
            <a:endParaRPr/>
          </a:p>
        </p:txBody>
      </p:sp>
      <p:pic>
        <p:nvPicPr>
          <p:cNvPr id="809" name="Google Shape;809;p93"/>
          <p:cNvPicPr preferRelativeResize="0"/>
          <p:nvPr/>
        </p:nvPicPr>
        <p:blipFill rotWithShape="1">
          <a:blip r:embed="rId3">
            <a:alphaModFix/>
          </a:blip>
          <a:srcRect b="42266"/>
          <a:stretch/>
        </p:blipFill>
        <p:spPr>
          <a:xfrm>
            <a:off x="4193316" y="3162100"/>
            <a:ext cx="4420184" cy="3039115"/>
          </a:xfrm>
          <a:prstGeom prst="rect">
            <a:avLst/>
          </a:prstGeom>
          <a:noFill/>
          <a:ln>
            <a:noFill/>
          </a:ln>
        </p:spPr>
      </p:pic>
      <p:pic>
        <p:nvPicPr>
          <p:cNvPr id="810" name="Google Shape;810;p93"/>
          <p:cNvPicPr preferRelativeResize="0"/>
          <p:nvPr/>
        </p:nvPicPr>
        <p:blipFill rotWithShape="1">
          <a:blip r:embed="rId4">
            <a:alphaModFix/>
          </a:blip>
          <a:srcRect l="-650" t="4487" r="650" b="38774"/>
          <a:stretch/>
        </p:blipFill>
        <p:spPr>
          <a:xfrm>
            <a:off x="4481100" y="265234"/>
            <a:ext cx="4484933" cy="2935300"/>
          </a:xfrm>
          <a:prstGeom prst="rect">
            <a:avLst/>
          </a:prstGeom>
          <a:noFill/>
          <a:ln>
            <a:noFill/>
          </a:ln>
        </p:spPr>
      </p:pic>
      <p:sp>
        <p:nvSpPr>
          <p:cNvPr id="811" name="Google Shape;811;p93"/>
          <p:cNvSpPr txBox="1">
            <a:spLocks noGrp="1"/>
          </p:cNvSpPr>
          <p:nvPr>
            <p:ph type="body" idx="1"/>
          </p:nvPr>
        </p:nvSpPr>
        <p:spPr>
          <a:xfrm>
            <a:off x="8991600" y="677767"/>
            <a:ext cx="3147200" cy="1504733"/>
          </a:xfrm>
          <a:prstGeom prst="rect">
            <a:avLst/>
          </a:prstGeom>
          <a:noFill/>
          <a:ln>
            <a:noFill/>
          </a:ln>
        </p:spPr>
        <p:txBody>
          <a:bodyPr spcFirstLastPara="1" vert="horz" wrap="square" lIns="91433" tIns="45700" rIns="91433" bIns="45700" rtlCol="0" anchor="t" anchorCtr="0">
            <a:noAutofit/>
          </a:bodyPr>
          <a:lstStyle/>
          <a:p>
            <a:pPr marL="0" indent="0">
              <a:lnSpc>
                <a:spcPct val="115000"/>
              </a:lnSpc>
              <a:spcBef>
                <a:spcPts val="1067"/>
              </a:spcBef>
              <a:buNone/>
            </a:pPr>
            <a:r>
              <a:rPr lang="en" sz="1600" dirty="0">
                <a:latin typeface="Open Sans"/>
                <a:ea typeface="Open Sans"/>
                <a:cs typeface="Open Sans"/>
                <a:sym typeface="Open Sans"/>
              </a:rPr>
              <a:t>Key characteristics of simulated system showing greater stability for ML enabled adaptive approach.</a:t>
            </a:r>
            <a:endParaRPr sz="1600" dirty="0">
              <a:latin typeface="Open Sans"/>
              <a:ea typeface="Open Sans"/>
              <a:cs typeface="Open Sans"/>
              <a:sym typeface="Open Sans"/>
            </a:endParaRPr>
          </a:p>
        </p:txBody>
      </p:sp>
      <p:sp>
        <p:nvSpPr>
          <p:cNvPr id="812" name="Google Shape;812;p93"/>
          <p:cNvSpPr/>
          <p:nvPr/>
        </p:nvSpPr>
        <p:spPr>
          <a:xfrm>
            <a:off x="8637367" y="3593167"/>
            <a:ext cx="3147200" cy="2131600"/>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813" name="Google Shape;813;p93"/>
          <p:cNvSpPr txBox="1">
            <a:spLocks noGrp="1"/>
          </p:cNvSpPr>
          <p:nvPr>
            <p:ph type="body" idx="1"/>
          </p:nvPr>
        </p:nvSpPr>
        <p:spPr>
          <a:xfrm>
            <a:off x="8685100" y="3577633"/>
            <a:ext cx="3147200" cy="1403200"/>
          </a:xfrm>
          <a:prstGeom prst="rect">
            <a:avLst/>
          </a:prstGeom>
          <a:noFill/>
          <a:ln>
            <a:noFill/>
          </a:ln>
        </p:spPr>
        <p:txBody>
          <a:bodyPr spcFirstLastPara="1" vert="horz" wrap="square" lIns="91433" tIns="45700" rIns="91433" bIns="45700" rtlCol="0" anchor="t" anchorCtr="0">
            <a:noAutofit/>
          </a:bodyPr>
          <a:lstStyle/>
          <a:p>
            <a:pPr marL="0" indent="0">
              <a:lnSpc>
                <a:spcPct val="115000"/>
              </a:lnSpc>
              <a:spcBef>
                <a:spcPts val="1067"/>
              </a:spcBef>
              <a:buClr>
                <a:schemeClr val="dk1"/>
              </a:buClr>
              <a:buSzPts val="1100"/>
              <a:buNone/>
            </a:pPr>
            <a:r>
              <a:rPr lang="en" sz="1600">
                <a:latin typeface="Open Sans"/>
                <a:ea typeface="Open Sans"/>
                <a:cs typeface="Open Sans"/>
                <a:sym typeface="Open Sans"/>
              </a:rPr>
              <a:t>Quality of simulation measured by time simulated per step with increasing use of ML enhancements. (Larger is better).</a:t>
            </a:r>
            <a:endParaRPr sz="1600">
              <a:latin typeface="Open Sans"/>
              <a:ea typeface="Open Sans"/>
              <a:cs typeface="Open Sans"/>
              <a:sym typeface="Open Sans"/>
            </a:endParaRPr>
          </a:p>
          <a:p>
            <a:pPr marL="0" indent="0">
              <a:lnSpc>
                <a:spcPct val="115000"/>
              </a:lnSpc>
              <a:spcBef>
                <a:spcPts val="1067"/>
              </a:spcBef>
              <a:buNone/>
            </a:pPr>
            <a:r>
              <a:rPr lang="en" sz="1600">
                <a:latin typeface="Open Sans"/>
                <a:ea typeface="Open Sans"/>
                <a:cs typeface="Open Sans"/>
                <a:sym typeface="Open Sans"/>
              </a:rPr>
              <a:t>Inset is timestep used</a:t>
            </a:r>
            <a:endParaRPr sz="1600">
              <a:latin typeface="Open Sans"/>
              <a:ea typeface="Open Sans"/>
              <a:cs typeface="Open Sans"/>
              <a:sym typeface="Open Sans"/>
            </a:endParaRPr>
          </a:p>
        </p:txBody>
      </p:sp>
      <p:sp>
        <p:nvSpPr>
          <p:cNvPr id="2" name="Date Placeholder 1">
            <a:extLst>
              <a:ext uri="{FF2B5EF4-FFF2-40B4-BE49-F238E27FC236}">
                <a16:creationId xmlns:a16="http://schemas.microsoft.com/office/drawing/2014/main" id="{683DA6D1-8FBA-403D-BF66-0A33AD3C3B93}"/>
              </a:ext>
            </a:extLst>
          </p:cNvPr>
          <p:cNvSpPr>
            <a:spLocks noGrp="1"/>
          </p:cNvSpPr>
          <p:nvPr>
            <p:ph type="dt" sz="half" idx="10"/>
          </p:nvPr>
        </p:nvSpPr>
        <p:spPr/>
        <p:txBody>
          <a:bodyPr/>
          <a:lstStyle/>
          <a:p>
            <a:r>
              <a:rPr lang="en-US">
                <a:solidFill>
                  <a:prstClr val="black">
                    <a:tint val="75000"/>
                  </a:prstClr>
                </a:solidFill>
              </a:rPr>
              <a:t>9/17/2019</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12" name="Google Shape;842;p96">
            <a:extLst>
              <a:ext uri="{FF2B5EF4-FFF2-40B4-BE49-F238E27FC236}">
                <a16:creationId xmlns:a16="http://schemas.microsoft.com/office/drawing/2014/main" id="{CD750561-F654-4720-A7FA-E2648B0F3C3C}"/>
              </a:ext>
            </a:extLst>
          </p:cNvPr>
          <p:cNvSpPr/>
          <p:nvPr/>
        </p:nvSpPr>
        <p:spPr>
          <a:xfrm>
            <a:off x="381083" y="1879936"/>
            <a:ext cx="3882000" cy="4239027"/>
          </a:xfrm>
          <a:prstGeom prst="rect">
            <a:avLst/>
          </a:prstGeom>
          <a:solidFill>
            <a:srgbClr val="EFEFEF"/>
          </a:solidFill>
          <a:ln>
            <a:noFill/>
          </a:ln>
        </p:spPr>
        <p:txBody>
          <a:bodyPr spcFirstLastPara="1" wrap="square" lIns="121900" tIns="121900" rIns="121900" bIns="121900" anchor="ctr" anchorCtr="0">
            <a:noAutofit/>
          </a:bodyPr>
          <a:lstStyle/>
          <a:p>
            <a:endParaRPr sz="2000"/>
          </a:p>
        </p:txBody>
      </p:sp>
      <p:sp>
        <p:nvSpPr>
          <p:cNvPr id="840" name="Google Shape;840;p96"/>
          <p:cNvSpPr txBox="1">
            <a:spLocks noGrp="1"/>
          </p:cNvSpPr>
          <p:nvPr>
            <p:ph type="title"/>
          </p:nvPr>
        </p:nvSpPr>
        <p:spPr>
          <a:xfrm>
            <a:off x="340028" y="351137"/>
            <a:ext cx="11229981" cy="726000"/>
          </a:xfrm>
          <a:prstGeom prst="rect">
            <a:avLst/>
          </a:prstGeom>
        </p:spPr>
        <p:txBody>
          <a:bodyPr spcFirstLastPara="1" vert="horz" wrap="square" lIns="91433" tIns="45700" rIns="91433" bIns="45700" rtlCol="0" anchor="ctr" anchorCtr="0">
            <a:noAutofit/>
          </a:bodyPr>
          <a:lstStyle/>
          <a:p>
            <a:pPr lvl="0">
              <a:lnSpc>
                <a:spcPct val="115000"/>
              </a:lnSpc>
            </a:pPr>
            <a:r>
              <a:rPr lang="en" sz="2800" dirty="0">
                <a:solidFill>
                  <a:srgbClr val="C00000"/>
                </a:solidFill>
                <a:latin typeface="Arial" panose="020B0604020202020204" pitchFamily="34" charset="0"/>
                <a:ea typeface="Open Sans"/>
                <a:cs typeface="Arial" panose="020B0604020202020204" pitchFamily="34" charset="0"/>
                <a:sym typeface="Open Sans"/>
              </a:rPr>
              <a:t>3. MLforHPC </a:t>
            </a:r>
            <a:r>
              <a:rPr lang="en-US" sz="2800" dirty="0">
                <a:solidFill>
                  <a:srgbClr val="C00000"/>
                </a:solidFill>
                <a:latin typeface="Arial" panose="020B0604020202020204" pitchFamily="34" charset="0"/>
                <a:ea typeface="Open Sans"/>
                <a:cs typeface="Arial" panose="020B0604020202020204" pitchFamily="34" charset="0"/>
                <a:sym typeface="Open Sans"/>
              </a:rPr>
              <a:t>Learn Surrogates for Simulation</a:t>
            </a:r>
            <a:br>
              <a:rPr lang="en-US" sz="2667" dirty="0">
                <a:solidFill>
                  <a:srgbClr val="515151"/>
                </a:solidFill>
                <a:latin typeface="Arial" panose="020B0604020202020204" pitchFamily="34" charset="0"/>
                <a:ea typeface="Open Sans"/>
                <a:cs typeface="Arial" panose="020B0604020202020204" pitchFamily="34" charset="0"/>
                <a:sym typeface="Open Sans"/>
              </a:rPr>
            </a:br>
            <a:r>
              <a:rPr lang="en-US" sz="2400" dirty="0">
                <a:solidFill>
                  <a:srgbClr val="515151"/>
                </a:solidFill>
                <a:latin typeface="Arial" panose="020B0604020202020204" pitchFamily="34" charset="0"/>
                <a:ea typeface="Open Sans"/>
                <a:cs typeface="Arial" panose="020B0604020202020204" pitchFamily="34" charset="0"/>
                <a:sym typeface="Open Sans"/>
              </a:rPr>
              <a:t>3.1 </a:t>
            </a:r>
            <a:r>
              <a:rPr lang="en" sz="2400" dirty="0">
                <a:solidFill>
                  <a:srgbClr val="515151"/>
                </a:solidFill>
                <a:latin typeface="Arial" panose="020B0604020202020204" pitchFamily="34" charset="0"/>
                <a:ea typeface="Open Sans"/>
                <a:cs typeface="Arial" panose="020B0604020202020204" pitchFamily="34" charset="0"/>
                <a:sym typeface="Open Sans"/>
              </a:rPr>
              <a:t>MLaroundHPC: Learning Outputs from Inputs: </a:t>
            </a:r>
            <a:endParaRPr sz="2400" dirty="0">
              <a:solidFill>
                <a:srgbClr val="515151"/>
              </a:solidFill>
              <a:latin typeface="Arial" panose="020B0604020202020204" pitchFamily="34" charset="0"/>
              <a:ea typeface="Open Sans"/>
              <a:cs typeface="Arial" panose="020B0604020202020204" pitchFamily="34" charset="0"/>
              <a:sym typeface="Open Sans"/>
            </a:endParaRPr>
          </a:p>
          <a:p>
            <a:pPr marL="169329">
              <a:lnSpc>
                <a:spcPct val="115000"/>
              </a:lnSpc>
              <a:spcBef>
                <a:spcPts val="0"/>
              </a:spcBef>
              <a:buClr>
                <a:srgbClr val="515151"/>
              </a:buClr>
              <a:buSzPts val="1600"/>
            </a:pPr>
            <a:r>
              <a:rPr lang="en-US" sz="2400" dirty="0">
                <a:solidFill>
                  <a:srgbClr val="515151"/>
                </a:solidFill>
                <a:latin typeface="Arial" panose="020B0604020202020204" pitchFamily="34" charset="0"/>
                <a:ea typeface="Open Sans"/>
                <a:cs typeface="Arial" panose="020B0604020202020204" pitchFamily="34" charset="0"/>
                <a:sym typeface="Open Sans"/>
              </a:rPr>
              <a:t>a) </a:t>
            </a:r>
            <a:r>
              <a:rPr lang="en" sz="2400" dirty="0">
                <a:solidFill>
                  <a:srgbClr val="515151"/>
                </a:solidFill>
                <a:latin typeface="Arial" panose="020B0604020202020204" pitchFamily="34" charset="0"/>
                <a:ea typeface="Open Sans"/>
                <a:cs typeface="Arial" panose="020B0604020202020204" pitchFamily="34" charset="0"/>
                <a:sym typeface="Open Sans"/>
              </a:rPr>
              <a:t>Computation Results from Computation defining Parameters</a:t>
            </a:r>
            <a:endParaRPr sz="2400" dirty="0">
              <a:solidFill>
                <a:srgbClr val="515151"/>
              </a:solidFill>
              <a:latin typeface="Arial" panose="020B0604020202020204" pitchFamily="34" charset="0"/>
              <a:ea typeface="Open Sans"/>
              <a:cs typeface="Arial" panose="020B0604020202020204" pitchFamily="34" charset="0"/>
              <a:sym typeface="Open Sans"/>
            </a:endParaRPr>
          </a:p>
        </p:txBody>
      </p:sp>
      <p:pic>
        <p:nvPicPr>
          <p:cNvPr id="841" name="Google Shape;841;p96" descr="A close up of a map&#10;&#10;Description automatically generated"/>
          <p:cNvPicPr preferRelativeResize="0"/>
          <p:nvPr/>
        </p:nvPicPr>
        <p:blipFill rotWithShape="1">
          <a:blip r:embed="rId3">
            <a:alphaModFix/>
          </a:blip>
          <a:srcRect r="3781"/>
          <a:stretch/>
        </p:blipFill>
        <p:spPr>
          <a:xfrm>
            <a:off x="4227733" y="1457501"/>
            <a:ext cx="7761067" cy="4139236"/>
          </a:xfrm>
          <a:prstGeom prst="rect">
            <a:avLst/>
          </a:prstGeom>
          <a:noFill/>
          <a:ln>
            <a:noFill/>
          </a:ln>
        </p:spPr>
      </p:pic>
      <p:sp>
        <p:nvSpPr>
          <p:cNvPr id="843" name="Google Shape;843;p96"/>
          <p:cNvSpPr txBox="1">
            <a:spLocks noGrp="1"/>
          </p:cNvSpPr>
          <p:nvPr>
            <p:ph type="body" idx="1"/>
          </p:nvPr>
        </p:nvSpPr>
        <p:spPr>
          <a:xfrm>
            <a:off x="213867" y="1981532"/>
            <a:ext cx="4039166" cy="3615195"/>
          </a:xfrm>
          <a:prstGeom prst="rect">
            <a:avLst/>
          </a:prstGeom>
          <a:noFill/>
          <a:ln>
            <a:noFill/>
          </a:ln>
        </p:spPr>
        <p:txBody>
          <a:bodyPr spcFirstLastPara="1" vert="horz" wrap="square" lIns="91433" tIns="45700" rIns="91433" bIns="45700" rtlCol="0" anchor="t" anchorCtr="0">
            <a:noAutofit/>
          </a:bodyPr>
          <a:lstStyle/>
          <a:p>
            <a:pPr marL="609585" indent="-406390">
              <a:lnSpc>
                <a:spcPct val="115000"/>
              </a:lnSpc>
              <a:spcBef>
                <a:spcPts val="1067"/>
              </a:spcBef>
              <a:buSzPts val="1200"/>
              <a:buFont typeface="Open Sans"/>
              <a:buChar char="•"/>
            </a:pPr>
            <a:r>
              <a:rPr lang="en-US" sz="1800" dirty="0">
                <a:latin typeface="Open Sans"/>
                <a:ea typeface="Open Sans"/>
                <a:cs typeface="Open Sans"/>
                <a:sym typeface="Open Sans"/>
              </a:rPr>
              <a:t>Here one just feeds in a modest number of meta-parameters that the define the problem and learn a modest number of calculated answers. </a:t>
            </a:r>
          </a:p>
          <a:p>
            <a:pPr marL="609585" indent="-406390">
              <a:lnSpc>
                <a:spcPct val="115000"/>
              </a:lnSpc>
              <a:spcBef>
                <a:spcPts val="1067"/>
              </a:spcBef>
              <a:buSzPts val="1200"/>
              <a:buFont typeface="Open Sans"/>
              <a:buChar char="•"/>
            </a:pPr>
            <a:r>
              <a:rPr lang="en-US" sz="1800" dirty="0">
                <a:latin typeface="Open Sans"/>
                <a:ea typeface="Open Sans"/>
                <a:cs typeface="Open Sans"/>
                <a:sym typeface="Open Sans"/>
              </a:rPr>
              <a:t>This presumably requires fewer training samples than “fields from fields” and is main use of </a:t>
            </a:r>
            <a:r>
              <a:rPr lang="en-US" sz="1800" dirty="0" err="1">
                <a:latin typeface="Open Sans"/>
                <a:ea typeface="Open Sans"/>
                <a:cs typeface="Open Sans"/>
                <a:sym typeface="Open Sans"/>
              </a:rPr>
              <a:t>MLaroundHPC</a:t>
            </a:r>
            <a:r>
              <a:rPr lang="en-US" sz="1800" dirty="0">
                <a:latin typeface="Open Sans"/>
                <a:ea typeface="Open Sans"/>
                <a:cs typeface="Open Sans"/>
                <a:sym typeface="Open Sans"/>
              </a:rPr>
              <a:t> so far</a:t>
            </a:r>
          </a:p>
          <a:p>
            <a:pPr marL="609585" indent="-406390">
              <a:lnSpc>
                <a:spcPct val="115000"/>
              </a:lnSpc>
              <a:spcBef>
                <a:spcPts val="1067"/>
              </a:spcBef>
              <a:buSzPts val="1200"/>
              <a:buFont typeface="Open Sans"/>
              <a:buChar char="•"/>
            </a:pPr>
            <a:r>
              <a:rPr lang="en-US" sz="1800" dirty="0">
                <a:latin typeface="Open Sans"/>
                <a:ea typeface="Open Sans"/>
                <a:cs typeface="Open Sans"/>
                <a:sym typeface="Open Sans"/>
              </a:rPr>
              <a:t>Can mix simulations and observations</a:t>
            </a:r>
          </a:p>
        </p:txBody>
      </p:sp>
      <p:cxnSp>
        <p:nvCxnSpPr>
          <p:cNvPr id="845" name="Google Shape;845;p96"/>
          <p:cNvCxnSpPr/>
          <p:nvPr/>
        </p:nvCxnSpPr>
        <p:spPr>
          <a:xfrm>
            <a:off x="472633" y="1706833"/>
            <a:ext cx="2517200" cy="0"/>
          </a:xfrm>
          <a:prstGeom prst="straightConnector1">
            <a:avLst/>
          </a:prstGeom>
          <a:noFill/>
          <a:ln w="19050" cap="flat" cmpd="sng">
            <a:solidFill>
              <a:srgbClr val="B30838"/>
            </a:solidFill>
            <a:prstDash val="solid"/>
            <a:round/>
            <a:headEnd type="none" w="med" len="med"/>
            <a:tailEnd type="none" w="med" len="med"/>
          </a:ln>
        </p:spPr>
      </p:cxnSp>
      <p:sp>
        <p:nvSpPr>
          <p:cNvPr id="846" name="Google Shape;846;p96"/>
          <p:cNvSpPr txBox="1">
            <a:spLocks noGrp="1"/>
          </p:cNvSpPr>
          <p:nvPr>
            <p:ph type="sldNum" idx="2"/>
          </p:nvPr>
        </p:nvSpPr>
        <p:spPr>
          <a:xfrm>
            <a:off x="11295659" y="6313500"/>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12</a:t>
            </a:fld>
            <a:endParaRPr dirty="0"/>
          </a:p>
        </p:txBody>
      </p:sp>
      <p:sp>
        <p:nvSpPr>
          <p:cNvPr id="847" name="Google Shape;847;p96"/>
          <p:cNvSpPr txBox="1">
            <a:spLocks noGrp="1"/>
          </p:cNvSpPr>
          <p:nvPr>
            <p:ph type="body" idx="1"/>
          </p:nvPr>
        </p:nvSpPr>
        <p:spPr>
          <a:xfrm>
            <a:off x="4882033" y="5227800"/>
            <a:ext cx="7104400" cy="1158400"/>
          </a:xfrm>
          <a:prstGeom prst="rect">
            <a:avLst/>
          </a:prstGeom>
          <a:noFill/>
          <a:ln>
            <a:noFill/>
          </a:ln>
        </p:spPr>
        <p:txBody>
          <a:bodyPr spcFirstLastPara="1" vert="horz" wrap="square" lIns="91433" tIns="45700" rIns="91433" bIns="45700" rtlCol="0" anchor="t" anchorCtr="0">
            <a:noAutofit/>
          </a:bodyPr>
          <a:lstStyle/>
          <a:p>
            <a:pPr marL="0" indent="0">
              <a:lnSpc>
                <a:spcPct val="115000"/>
              </a:lnSpc>
              <a:spcBef>
                <a:spcPts val="1067"/>
              </a:spcBef>
              <a:buNone/>
            </a:pPr>
            <a:r>
              <a:rPr lang="en" sz="1333">
                <a:latin typeface="Open Sans"/>
                <a:ea typeface="Open Sans"/>
                <a:cs typeface="Open Sans"/>
                <a:sym typeface="Open Sans"/>
              </a:rPr>
              <a:t>Operationally same as </a:t>
            </a:r>
            <a:r>
              <a:rPr lang="en" sz="1333" b="1">
                <a:latin typeface="Open Sans"/>
                <a:ea typeface="Open Sans"/>
                <a:cs typeface="Open Sans"/>
                <a:sym typeface="Open Sans"/>
              </a:rPr>
              <a:t>SimulationTrainedML</a:t>
            </a:r>
            <a:r>
              <a:rPr lang="en" sz="1333">
                <a:latin typeface="Open Sans"/>
                <a:ea typeface="Open Sans"/>
                <a:cs typeface="Open Sans"/>
                <a:sym typeface="Open Sans"/>
              </a:rPr>
              <a:t> but with a different goal: In </a:t>
            </a:r>
            <a:r>
              <a:rPr lang="en" sz="1333" b="1">
                <a:latin typeface="Open Sans"/>
                <a:ea typeface="Open Sans"/>
                <a:cs typeface="Open Sans"/>
                <a:sym typeface="Open Sans"/>
              </a:rPr>
              <a:t>SimulationTrainedML</a:t>
            </a:r>
            <a:r>
              <a:rPr lang="en" sz="1333">
                <a:latin typeface="Open Sans"/>
                <a:ea typeface="Open Sans"/>
                <a:cs typeface="Open Sans"/>
                <a:sym typeface="Open Sans"/>
              </a:rPr>
              <a:t> the simulations are performed to directly train an AI system rather than the AI system being added to learn a simulation.</a:t>
            </a:r>
            <a:endParaRPr sz="1333">
              <a:latin typeface="Open Sans"/>
              <a:ea typeface="Open Sans"/>
              <a:cs typeface="Open Sans"/>
              <a:sym typeface="Open Sans"/>
            </a:endParaRPr>
          </a:p>
        </p:txBody>
      </p:sp>
      <p:sp>
        <p:nvSpPr>
          <p:cNvPr id="2" name="Date Placeholder 1">
            <a:extLst>
              <a:ext uri="{FF2B5EF4-FFF2-40B4-BE49-F238E27FC236}">
                <a16:creationId xmlns:a16="http://schemas.microsoft.com/office/drawing/2014/main" id="{E6A451EE-CFB4-40F0-B856-B0AD3BE1114D}"/>
              </a:ext>
            </a:extLst>
          </p:cNvPr>
          <p:cNvSpPr>
            <a:spLocks noGrp="1"/>
          </p:cNvSpPr>
          <p:nvPr>
            <p:ph type="dt" sz="half" idx="10"/>
          </p:nvPr>
        </p:nvSpPr>
        <p:spPr/>
        <p:txBody>
          <a:bodyPr/>
          <a:lstStyle/>
          <a:p>
            <a:r>
              <a:rPr lang="en-US">
                <a:solidFill>
                  <a:prstClr val="black">
                    <a:tint val="75000"/>
                  </a:prstClr>
                </a:solidFill>
              </a:rPr>
              <a:t>9/17/2019</a:t>
            </a:r>
          </a:p>
        </p:txBody>
      </p:sp>
    </p:spTree>
    <p:extLst>
      <p:ext uri="{BB962C8B-B14F-4D97-AF65-F5344CB8AC3E}">
        <p14:creationId xmlns:p14="http://schemas.microsoft.com/office/powerpoint/2010/main" val="1162391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77"/>
          <p:cNvSpPr txBox="1">
            <a:spLocks noGrp="1"/>
          </p:cNvSpPr>
          <p:nvPr>
            <p:ph type="body" idx="1"/>
          </p:nvPr>
        </p:nvSpPr>
        <p:spPr>
          <a:xfrm>
            <a:off x="-1" y="1072500"/>
            <a:ext cx="6493164" cy="4967200"/>
          </a:xfrm>
          <a:prstGeom prst="rect">
            <a:avLst/>
          </a:prstGeom>
          <a:noFill/>
          <a:ln>
            <a:noFill/>
          </a:ln>
        </p:spPr>
        <p:txBody>
          <a:bodyPr spcFirstLastPara="1" vert="horz" wrap="square" lIns="91433" tIns="45700" rIns="91433" bIns="45700" rtlCol="0" anchor="t" anchorCtr="0">
            <a:noAutofit/>
          </a:bodyPr>
          <a:lstStyle/>
          <a:p>
            <a:pPr marL="609585" indent="-423323">
              <a:lnSpc>
                <a:spcPct val="115000"/>
              </a:lnSpc>
              <a:spcBef>
                <a:spcPts val="533"/>
              </a:spcBef>
              <a:buSzPts val="1400"/>
              <a:buFont typeface="Open Sans"/>
              <a:buChar char="•"/>
            </a:pPr>
            <a:r>
              <a:rPr lang="en" sz="1867" dirty="0">
                <a:latin typeface="Open Sans"/>
                <a:ea typeface="Open Sans"/>
                <a:cs typeface="Open Sans"/>
                <a:sym typeface="Open Sans"/>
              </a:rPr>
              <a:t>An example of Learning Outputs from Inputs: Computation Results from Computation defining Parameters </a:t>
            </a:r>
            <a:endParaRPr sz="1867" dirty="0">
              <a:latin typeface="Open Sans"/>
              <a:ea typeface="Open Sans"/>
              <a:cs typeface="Open Sans"/>
              <a:sym typeface="Open Sans"/>
            </a:endParaRPr>
          </a:p>
          <a:p>
            <a:pPr marL="609585" indent="-423323">
              <a:lnSpc>
                <a:spcPct val="115000"/>
              </a:lnSpc>
              <a:spcBef>
                <a:spcPts val="1067"/>
              </a:spcBef>
              <a:buSzPts val="1400"/>
              <a:buFont typeface="Open Sans"/>
              <a:buChar char="•"/>
            </a:pPr>
            <a:r>
              <a:rPr lang="en" sz="1867" dirty="0">
                <a:latin typeface="Open Sans"/>
                <a:ea typeface="Open Sans"/>
                <a:cs typeface="Open Sans"/>
                <a:sym typeface="Open Sans"/>
              </a:rPr>
              <a:t>Employed to extract the ionic structure in electrolyte solutions confined by planar and spherical surfaces.</a:t>
            </a:r>
            <a:endParaRPr sz="1867" dirty="0">
              <a:latin typeface="Open Sans"/>
              <a:ea typeface="Open Sans"/>
              <a:cs typeface="Open Sans"/>
              <a:sym typeface="Open Sans"/>
            </a:endParaRPr>
          </a:p>
          <a:p>
            <a:pPr marL="609585" indent="-423323">
              <a:lnSpc>
                <a:spcPct val="115000"/>
              </a:lnSpc>
              <a:spcBef>
                <a:spcPts val="1067"/>
              </a:spcBef>
              <a:buSzPts val="1400"/>
              <a:buFont typeface="Open Sans"/>
              <a:buChar char="•"/>
            </a:pPr>
            <a:r>
              <a:rPr lang="en" sz="1867" dirty="0">
                <a:latin typeface="Open Sans"/>
                <a:ea typeface="Open Sans"/>
                <a:cs typeface="Open Sans"/>
                <a:sym typeface="Open Sans"/>
              </a:rPr>
              <a:t>Written with C++ and accelerated with hybrid MPI-OpenMP.</a:t>
            </a:r>
            <a:endParaRPr sz="1867" dirty="0">
              <a:latin typeface="Open Sans"/>
              <a:ea typeface="Open Sans"/>
              <a:cs typeface="Open Sans"/>
              <a:sym typeface="Open Sans"/>
            </a:endParaRPr>
          </a:p>
          <a:p>
            <a:pPr marL="609585" indent="-423323">
              <a:lnSpc>
                <a:spcPct val="115000"/>
              </a:lnSpc>
              <a:spcBef>
                <a:spcPts val="1067"/>
              </a:spcBef>
              <a:buSzPts val="1400"/>
              <a:buFont typeface="Open Sans"/>
              <a:buChar char="•"/>
            </a:pPr>
            <a:r>
              <a:rPr lang="en" sz="1867" dirty="0">
                <a:latin typeface="Open Sans"/>
                <a:ea typeface="Open Sans"/>
                <a:cs typeface="Open Sans"/>
                <a:sym typeface="Open Sans"/>
              </a:rPr>
              <a:t>MLaroundHPC successfully learns desired features associated with the output ionic density that are in excellent agreement with the results from explicit molecular dynamics simulations. </a:t>
            </a:r>
            <a:endParaRPr sz="1867" dirty="0">
              <a:latin typeface="Open Sans"/>
              <a:ea typeface="Open Sans"/>
              <a:cs typeface="Open Sans"/>
              <a:sym typeface="Open Sans"/>
            </a:endParaRPr>
          </a:p>
          <a:p>
            <a:pPr marL="609585" indent="-423323">
              <a:lnSpc>
                <a:spcPct val="115000"/>
              </a:lnSpc>
              <a:spcBef>
                <a:spcPts val="1067"/>
              </a:spcBef>
              <a:buSzPts val="1400"/>
              <a:buFont typeface="Open Sans"/>
              <a:buChar char="•"/>
            </a:pPr>
            <a:r>
              <a:rPr lang="en" sz="1867" dirty="0">
                <a:latin typeface="Open Sans"/>
                <a:ea typeface="Open Sans"/>
                <a:cs typeface="Open Sans"/>
                <a:sym typeface="Open Sans"/>
              </a:rPr>
              <a:t>Will be deployed on nanoHUB for</a:t>
            </a:r>
            <a:br>
              <a:rPr lang="en" sz="1867" dirty="0">
                <a:latin typeface="Open Sans"/>
                <a:ea typeface="Open Sans"/>
                <a:cs typeface="Open Sans"/>
                <a:sym typeface="Open Sans"/>
              </a:rPr>
            </a:br>
            <a:r>
              <a:rPr lang="en" sz="1867" dirty="0">
                <a:latin typeface="Open Sans"/>
                <a:ea typeface="Open Sans"/>
                <a:cs typeface="Open Sans"/>
                <a:sym typeface="Open Sans"/>
              </a:rPr>
              <a:t>education (an attractive use of surrogates) </a:t>
            </a:r>
            <a:endParaRPr sz="1867" dirty="0">
              <a:solidFill>
                <a:srgbClr val="B30838"/>
              </a:solidFill>
              <a:latin typeface="Open Sans SemiBold"/>
              <a:ea typeface="Open Sans SemiBold"/>
              <a:cs typeface="Open Sans SemiBold"/>
              <a:sym typeface="Open Sans SemiBold"/>
            </a:endParaRPr>
          </a:p>
        </p:txBody>
      </p:sp>
      <p:cxnSp>
        <p:nvCxnSpPr>
          <p:cNvPr id="650" name="Google Shape;650;p77"/>
          <p:cNvCxnSpPr/>
          <p:nvPr/>
        </p:nvCxnSpPr>
        <p:spPr>
          <a:xfrm>
            <a:off x="472633" y="894033"/>
            <a:ext cx="2517200" cy="0"/>
          </a:xfrm>
          <a:prstGeom prst="straightConnector1">
            <a:avLst/>
          </a:prstGeom>
          <a:noFill/>
          <a:ln w="19050" cap="flat" cmpd="sng">
            <a:solidFill>
              <a:srgbClr val="B30838"/>
            </a:solidFill>
            <a:prstDash val="solid"/>
            <a:round/>
            <a:headEnd type="none" w="med" len="med"/>
            <a:tailEnd type="none" w="med" len="med"/>
          </a:ln>
        </p:spPr>
      </p:cxnSp>
      <p:sp>
        <p:nvSpPr>
          <p:cNvPr id="651" name="Google Shape;651;p77"/>
          <p:cNvSpPr txBox="1">
            <a:spLocks noGrp="1"/>
          </p:cNvSpPr>
          <p:nvPr>
            <p:ph type="title"/>
          </p:nvPr>
        </p:nvSpPr>
        <p:spPr>
          <a:xfrm>
            <a:off x="189200" y="145961"/>
            <a:ext cx="11813600"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US" sz="2400" dirty="0" err="1">
                <a:solidFill>
                  <a:srgbClr val="515151"/>
                </a:solidFill>
                <a:latin typeface="Open Sans"/>
                <a:ea typeface="Open Sans"/>
                <a:cs typeface="Open Sans"/>
                <a:sym typeface="Open Sans"/>
              </a:rPr>
              <a:t>MLaroundHPC</a:t>
            </a:r>
            <a:r>
              <a:rPr lang="en-US" sz="2400" dirty="0">
                <a:solidFill>
                  <a:srgbClr val="515151"/>
                </a:solidFill>
                <a:latin typeface="Open Sans"/>
                <a:ea typeface="Open Sans"/>
                <a:cs typeface="Open Sans"/>
                <a:sym typeface="Open Sans"/>
              </a:rPr>
              <a:t>: Learning Outputs from Inputs (parameters)</a:t>
            </a:r>
            <a:br>
              <a:rPr lang="en-US" sz="2400" dirty="0">
                <a:solidFill>
                  <a:srgbClr val="515151"/>
                </a:solidFill>
                <a:latin typeface="Open Sans"/>
                <a:ea typeface="Open Sans"/>
                <a:cs typeface="Open Sans"/>
                <a:sym typeface="Open Sans"/>
              </a:rPr>
            </a:br>
            <a:r>
              <a:rPr lang="en" sz="2400" dirty="0">
                <a:solidFill>
                  <a:srgbClr val="515151"/>
                </a:solidFill>
                <a:latin typeface="Open Sans"/>
                <a:ea typeface="Open Sans"/>
                <a:cs typeface="Open Sans"/>
                <a:sym typeface="Open Sans"/>
              </a:rPr>
              <a:t>High Performance Surrogates of nanosimulations</a:t>
            </a:r>
            <a:endParaRPr sz="2400" dirty="0">
              <a:solidFill>
                <a:srgbClr val="515151"/>
              </a:solidFill>
              <a:latin typeface="Open Sans"/>
              <a:ea typeface="Open Sans"/>
              <a:cs typeface="Open Sans"/>
              <a:sym typeface="Open Sans"/>
            </a:endParaRPr>
          </a:p>
        </p:txBody>
      </p:sp>
      <p:sp>
        <p:nvSpPr>
          <p:cNvPr id="652" name="Google Shape;652;p77"/>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13</a:t>
            </a:fld>
            <a:endParaRPr/>
          </a:p>
        </p:txBody>
      </p:sp>
      <p:pic>
        <p:nvPicPr>
          <p:cNvPr id="653" name="Google Shape;653;p77"/>
          <p:cNvPicPr preferRelativeResize="0"/>
          <p:nvPr/>
        </p:nvPicPr>
        <p:blipFill rotWithShape="1">
          <a:blip r:embed="rId5">
            <a:alphaModFix/>
          </a:blip>
          <a:srcRect r="68849"/>
          <a:stretch/>
        </p:blipFill>
        <p:spPr>
          <a:xfrm>
            <a:off x="6356291" y="3807521"/>
            <a:ext cx="2660965" cy="1896100"/>
          </a:xfrm>
          <a:prstGeom prst="rect">
            <a:avLst/>
          </a:prstGeom>
          <a:noFill/>
          <a:ln>
            <a:noFill/>
          </a:ln>
        </p:spPr>
      </p:pic>
      <p:pic>
        <p:nvPicPr>
          <p:cNvPr id="654" name="Google Shape;654;p77"/>
          <p:cNvPicPr preferRelativeResize="0"/>
          <p:nvPr/>
        </p:nvPicPr>
        <p:blipFill rotWithShape="1">
          <a:blip r:embed="rId5">
            <a:alphaModFix/>
          </a:blip>
          <a:srcRect l="60778"/>
          <a:stretch/>
        </p:blipFill>
        <p:spPr>
          <a:xfrm>
            <a:off x="6096003" y="1444565"/>
            <a:ext cx="3581532" cy="2026876"/>
          </a:xfrm>
          <a:prstGeom prst="rect">
            <a:avLst/>
          </a:prstGeom>
          <a:noFill/>
          <a:ln>
            <a:noFill/>
          </a:ln>
        </p:spPr>
      </p:pic>
      <p:pic>
        <p:nvPicPr>
          <p:cNvPr id="655" name="Google Shape;655;p77"/>
          <p:cNvPicPr preferRelativeResize="0"/>
          <p:nvPr/>
        </p:nvPicPr>
        <p:blipFill rotWithShape="1">
          <a:blip r:embed="rId5">
            <a:alphaModFix/>
          </a:blip>
          <a:srcRect l="33943" r="40624"/>
          <a:stretch/>
        </p:blipFill>
        <p:spPr>
          <a:xfrm>
            <a:off x="9872232" y="1444567"/>
            <a:ext cx="2172467" cy="1896100"/>
          </a:xfrm>
          <a:prstGeom prst="rect">
            <a:avLst/>
          </a:prstGeom>
          <a:noFill/>
          <a:ln>
            <a:noFill/>
          </a:ln>
        </p:spPr>
      </p:pic>
      <p:pic>
        <p:nvPicPr>
          <p:cNvPr id="2" name="nancoconfinement_movie">
            <a:hlinkClick r:id="" action="ppaction://media"/>
            <a:extLst>
              <a:ext uri="{FF2B5EF4-FFF2-40B4-BE49-F238E27FC236}">
                <a16:creationId xmlns:a16="http://schemas.microsoft.com/office/drawing/2014/main" id="{19429645-2A05-47BF-B357-3A00491BCB7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094136" y="3638239"/>
            <a:ext cx="3097864" cy="23233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98"/>
          <p:cNvSpPr/>
          <p:nvPr/>
        </p:nvSpPr>
        <p:spPr>
          <a:xfrm>
            <a:off x="213867" y="1424700"/>
            <a:ext cx="5468400" cy="4732800"/>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867" name="Google Shape;867;p98"/>
          <p:cNvSpPr txBox="1">
            <a:spLocks noGrp="1"/>
          </p:cNvSpPr>
          <p:nvPr>
            <p:ph type="body" idx="1"/>
          </p:nvPr>
        </p:nvSpPr>
        <p:spPr>
          <a:xfrm>
            <a:off x="213867" y="1300433"/>
            <a:ext cx="5468400" cy="4857200"/>
          </a:xfrm>
          <a:prstGeom prst="rect">
            <a:avLst/>
          </a:prstGeom>
          <a:noFill/>
          <a:ln>
            <a:noFill/>
          </a:ln>
        </p:spPr>
        <p:txBody>
          <a:bodyPr spcFirstLastPara="1" vert="horz" wrap="square" lIns="91433" tIns="45700" rIns="91433" bIns="45700" rtlCol="0" anchor="t" anchorCtr="0">
            <a:noAutofit/>
          </a:bodyPr>
          <a:lstStyle/>
          <a:p>
            <a:pPr marL="243834" indent="-274313">
              <a:lnSpc>
                <a:spcPct val="115000"/>
              </a:lnSpc>
              <a:spcBef>
                <a:spcPts val="1067"/>
              </a:spcBef>
              <a:buSzPts val="1800"/>
            </a:pPr>
            <a:r>
              <a:rPr lang="en" sz="2400">
                <a:latin typeface="Arial"/>
                <a:ea typeface="Arial"/>
                <a:cs typeface="Arial"/>
                <a:sym typeface="Arial"/>
              </a:rPr>
              <a:t>ANN was trained to predict three continuous variables; Contact density </a:t>
            </a:r>
            <a:r>
              <a:rPr lang="en" sz="2400" b="1">
                <a:latin typeface="Arial"/>
                <a:ea typeface="Arial"/>
                <a:cs typeface="Arial"/>
                <a:sym typeface="Arial"/>
              </a:rPr>
              <a:t>ρ</a:t>
            </a:r>
            <a:r>
              <a:rPr lang="en" sz="2400" b="1" baseline="-25000">
                <a:latin typeface="Arial"/>
                <a:ea typeface="Arial"/>
                <a:cs typeface="Arial"/>
                <a:sym typeface="Arial"/>
              </a:rPr>
              <a:t>c</a:t>
            </a:r>
            <a:r>
              <a:rPr lang="en" sz="2400">
                <a:latin typeface="Arial"/>
                <a:ea typeface="Arial"/>
                <a:cs typeface="Arial"/>
                <a:sym typeface="Arial"/>
              </a:rPr>
              <a:t>  , mid-point (center of the slit) density </a:t>
            </a:r>
            <a:r>
              <a:rPr lang="en" sz="2400" b="1">
                <a:latin typeface="Arial"/>
                <a:ea typeface="Arial"/>
                <a:cs typeface="Arial"/>
                <a:sym typeface="Arial"/>
              </a:rPr>
              <a:t>ρ</a:t>
            </a:r>
            <a:r>
              <a:rPr lang="en" sz="2400" b="1" baseline="-25000">
                <a:latin typeface="Arial"/>
                <a:ea typeface="Arial"/>
                <a:cs typeface="Arial"/>
                <a:sym typeface="Arial"/>
              </a:rPr>
              <a:t>m</a:t>
            </a:r>
            <a:r>
              <a:rPr lang="en" sz="2400">
                <a:latin typeface="Arial"/>
                <a:ea typeface="Arial"/>
                <a:cs typeface="Arial"/>
                <a:sym typeface="Arial"/>
              </a:rPr>
              <a:t> , and peak density </a:t>
            </a:r>
            <a:r>
              <a:rPr lang="en" sz="2400" b="1">
                <a:latin typeface="Arial"/>
                <a:ea typeface="Arial"/>
                <a:cs typeface="Arial"/>
                <a:sym typeface="Arial"/>
              </a:rPr>
              <a:t>ρ</a:t>
            </a:r>
            <a:r>
              <a:rPr lang="en" sz="2400" b="1" baseline="-25000">
                <a:latin typeface="Arial"/>
                <a:ea typeface="Arial"/>
                <a:cs typeface="Arial"/>
                <a:sym typeface="Arial"/>
              </a:rPr>
              <a:t>p</a:t>
            </a:r>
            <a:endParaRPr sz="2400">
              <a:latin typeface="Arial"/>
              <a:ea typeface="Arial"/>
              <a:cs typeface="Arial"/>
              <a:sym typeface="Arial"/>
            </a:endParaRPr>
          </a:p>
          <a:p>
            <a:pPr marL="243834" indent="-274313">
              <a:lnSpc>
                <a:spcPct val="115000"/>
              </a:lnSpc>
              <a:spcBef>
                <a:spcPts val="1067"/>
              </a:spcBef>
              <a:buSzPts val="1800"/>
            </a:pPr>
            <a:r>
              <a:rPr lang="en" sz="2400">
                <a:latin typeface="Arial"/>
                <a:ea typeface="Arial"/>
                <a:cs typeface="Arial"/>
                <a:sym typeface="Arial"/>
              </a:rPr>
              <a:t>TensorFlow, Keras and Sklearn libraries were used in the implementation</a:t>
            </a:r>
            <a:endParaRPr sz="2400">
              <a:latin typeface="Arial"/>
              <a:ea typeface="Arial"/>
              <a:cs typeface="Arial"/>
              <a:sym typeface="Arial"/>
            </a:endParaRPr>
          </a:p>
          <a:p>
            <a:pPr marL="243834" indent="-274313">
              <a:lnSpc>
                <a:spcPct val="115000"/>
              </a:lnSpc>
              <a:spcBef>
                <a:spcPts val="1067"/>
              </a:spcBef>
              <a:buSzPts val="1800"/>
            </a:pPr>
            <a:r>
              <a:rPr lang="en" sz="2400">
                <a:latin typeface="Arial"/>
                <a:ea typeface="Arial"/>
                <a:cs typeface="Arial"/>
                <a:sym typeface="Arial"/>
              </a:rPr>
              <a:t>Adam optimizer, xavier normal distribution, mean square loss function, dropout regularization.</a:t>
            </a:r>
            <a:endParaRPr sz="2400">
              <a:latin typeface="Arial"/>
              <a:ea typeface="Arial"/>
              <a:cs typeface="Arial"/>
              <a:sym typeface="Arial"/>
            </a:endParaRPr>
          </a:p>
        </p:txBody>
      </p:sp>
      <p:cxnSp>
        <p:nvCxnSpPr>
          <p:cNvPr id="869" name="Google Shape;869;p98"/>
          <p:cNvCxnSpPr/>
          <p:nvPr/>
        </p:nvCxnSpPr>
        <p:spPr>
          <a:xfrm>
            <a:off x="472633" y="1300433"/>
            <a:ext cx="2517200" cy="0"/>
          </a:xfrm>
          <a:prstGeom prst="straightConnector1">
            <a:avLst/>
          </a:prstGeom>
          <a:noFill/>
          <a:ln w="19050" cap="flat" cmpd="sng">
            <a:solidFill>
              <a:srgbClr val="B30838"/>
            </a:solidFill>
            <a:prstDash val="solid"/>
            <a:round/>
            <a:headEnd type="none" w="med" len="med"/>
            <a:tailEnd type="none" w="med" len="med"/>
          </a:ln>
        </p:spPr>
      </p:cxnSp>
      <p:sp>
        <p:nvSpPr>
          <p:cNvPr id="870" name="Google Shape;870;p98"/>
          <p:cNvSpPr txBox="1">
            <a:spLocks noGrp="1"/>
          </p:cNvSpPr>
          <p:nvPr>
            <p:ph type="title"/>
          </p:nvPr>
        </p:nvSpPr>
        <p:spPr>
          <a:xfrm>
            <a:off x="287825" y="337367"/>
            <a:ext cx="5597700"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 b="1" dirty="0">
                <a:solidFill>
                  <a:srgbClr val="515151"/>
                </a:solidFill>
                <a:latin typeface="Open Sans"/>
                <a:ea typeface="Open Sans"/>
                <a:cs typeface="Open Sans"/>
                <a:sym typeface="Open Sans"/>
              </a:rPr>
              <a:t>ANN for Regression</a:t>
            </a:r>
            <a:endParaRPr b="1" dirty="0">
              <a:solidFill>
                <a:srgbClr val="515151"/>
              </a:solidFill>
              <a:latin typeface="Open Sans"/>
              <a:ea typeface="Open Sans"/>
              <a:cs typeface="Open Sans"/>
              <a:sym typeface="Open Sans"/>
            </a:endParaRPr>
          </a:p>
        </p:txBody>
      </p:sp>
      <p:sp>
        <p:nvSpPr>
          <p:cNvPr id="871" name="Google Shape;871;p98"/>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14</a:t>
            </a:fld>
            <a:endParaRPr/>
          </a:p>
        </p:txBody>
      </p:sp>
      <p:pic>
        <p:nvPicPr>
          <p:cNvPr id="872" name="Google Shape;872;p98"/>
          <p:cNvPicPr preferRelativeResize="0"/>
          <p:nvPr/>
        </p:nvPicPr>
        <p:blipFill>
          <a:blip r:embed="rId3">
            <a:alphaModFix/>
          </a:blip>
          <a:stretch>
            <a:fillRect/>
          </a:stretch>
        </p:blipFill>
        <p:spPr>
          <a:xfrm>
            <a:off x="5682267" y="2424533"/>
            <a:ext cx="6509733" cy="3501739"/>
          </a:xfrm>
          <a:prstGeom prst="rect">
            <a:avLst/>
          </a:prstGeom>
          <a:noFill/>
          <a:ln>
            <a:noFill/>
          </a:ln>
        </p:spPr>
      </p:pic>
      <p:sp>
        <p:nvSpPr>
          <p:cNvPr id="873" name="Google Shape;873;p98"/>
          <p:cNvSpPr txBox="1"/>
          <p:nvPr/>
        </p:nvSpPr>
        <p:spPr>
          <a:xfrm>
            <a:off x="6096000" y="210772"/>
            <a:ext cx="6012400" cy="1982400"/>
          </a:xfrm>
          <a:prstGeom prst="rect">
            <a:avLst/>
          </a:prstGeom>
          <a:noFill/>
          <a:ln>
            <a:noFill/>
          </a:ln>
        </p:spPr>
        <p:txBody>
          <a:bodyPr spcFirstLastPara="1" wrap="square" lIns="121900" tIns="121900" rIns="121900" bIns="121900" anchor="t" anchorCtr="0">
            <a:noAutofit/>
          </a:bodyPr>
          <a:lstStyle/>
          <a:p>
            <a:pPr marL="609585" indent="-457189">
              <a:lnSpc>
                <a:spcPct val="115000"/>
              </a:lnSpc>
              <a:spcBef>
                <a:spcPts val="1067"/>
              </a:spcBef>
              <a:buClr>
                <a:schemeClr val="dk1"/>
              </a:buClr>
              <a:buSzPts val="1800"/>
              <a:buChar char="•"/>
            </a:pPr>
            <a:r>
              <a:rPr lang="en" sz="2400" dirty="0">
                <a:solidFill>
                  <a:schemeClr val="dk1"/>
                </a:solidFill>
              </a:rPr>
              <a:t>Dataset having 6,864 simulation configurations was created for training and testing (0.7:0.3) the ML model.</a:t>
            </a:r>
            <a:endParaRPr sz="2400" dirty="0">
              <a:solidFill>
                <a:schemeClr val="dk1"/>
              </a:solidFill>
            </a:endParaRPr>
          </a:p>
          <a:p>
            <a:pPr marL="609585" indent="-457189">
              <a:lnSpc>
                <a:spcPct val="115000"/>
              </a:lnSpc>
              <a:spcBef>
                <a:spcPts val="1067"/>
              </a:spcBef>
              <a:buClr>
                <a:schemeClr val="dk1"/>
              </a:buClr>
              <a:buSzPts val="1800"/>
              <a:buChar char="•"/>
            </a:pPr>
            <a:r>
              <a:rPr lang="en" sz="2400" dirty="0">
                <a:solidFill>
                  <a:schemeClr val="dk1"/>
                </a:solidFill>
              </a:rPr>
              <a:t>Note learning network quite small</a:t>
            </a:r>
            <a:endParaRPr sz="2400" dirty="0"/>
          </a:p>
        </p:txBody>
      </p:sp>
      <p:grpSp>
        <p:nvGrpSpPr>
          <p:cNvPr id="2" name="Group 1">
            <a:extLst>
              <a:ext uri="{FF2B5EF4-FFF2-40B4-BE49-F238E27FC236}">
                <a16:creationId xmlns:a16="http://schemas.microsoft.com/office/drawing/2014/main" id="{350BA15F-FFD1-4B09-9188-E8494AE4D40D}"/>
              </a:ext>
            </a:extLst>
          </p:cNvPr>
          <p:cNvGrpSpPr/>
          <p:nvPr/>
        </p:nvGrpSpPr>
        <p:grpSpPr>
          <a:xfrm>
            <a:off x="5767628" y="5130656"/>
            <a:ext cx="1484213" cy="1128550"/>
            <a:chOff x="5773525" y="5487733"/>
            <a:chExt cx="1484213" cy="1128550"/>
          </a:xfrm>
        </p:grpSpPr>
        <p:sp>
          <p:nvSpPr>
            <p:cNvPr id="11" name="Google Shape;783;p92">
              <a:extLst>
                <a:ext uri="{FF2B5EF4-FFF2-40B4-BE49-F238E27FC236}">
                  <a16:creationId xmlns:a16="http://schemas.microsoft.com/office/drawing/2014/main" id="{CDB61769-7242-494B-8E4A-D39942661001}"/>
                </a:ext>
              </a:extLst>
            </p:cNvPr>
            <p:cNvSpPr/>
            <p:nvPr/>
          </p:nvSpPr>
          <p:spPr>
            <a:xfrm>
              <a:off x="5773525" y="5499383"/>
              <a:ext cx="1484213" cy="11169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84;p92">
              <a:extLst>
                <a:ext uri="{FF2B5EF4-FFF2-40B4-BE49-F238E27FC236}">
                  <a16:creationId xmlns:a16="http://schemas.microsoft.com/office/drawing/2014/main" id="{59F3C15A-4D27-41EA-A6E2-60C3F24F95D7}"/>
                </a:ext>
              </a:extLst>
            </p:cNvPr>
            <p:cNvSpPr txBox="1">
              <a:spLocks/>
            </p:cNvSpPr>
            <p:nvPr/>
          </p:nvSpPr>
          <p:spPr>
            <a:xfrm>
              <a:off x="5835738" y="5487733"/>
              <a:ext cx="1422000" cy="1052400"/>
            </a:xfrm>
            <a:prstGeom prst="rect">
              <a:avLst/>
            </a:prstGeom>
            <a:noFill/>
            <a:ln>
              <a:noFill/>
            </a:ln>
          </p:spPr>
          <p:txBody>
            <a:bodyPr spcFirstLastPara="1" vert="horz" wrap="square" lIns="68575" tIns="34275" rIns="68575" bIns="3427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800"/>
                </a:spcBef>
                <a:buClr>
                  <a:schemeClr val="dk1"/>
                </a:buClr>
                <a:buSzPts val="1100"/>
                <a:buFont typeface="Arial"/>
                <a:buNone/>
              </a:pPr>
              <a:r>
                <a:rPr lang="en-US" sz="1200" dirty="0">
                  <a:latin typeface="Open Sans"/>
                  <a:ea typeface="Open Sans"/>
                  <a:cs typeface="Open Sans"/>
                  <a:sym typeface="Open Sans"/>
                </a:rPr>
                <a:t>JCS </a:t>
              </a:r>
              <a:r>
                <a:rPr lang="en-US" sz="1200" dirty="0" err="1">
                  <a:latin typeface="Open Sans"/>
                  <a:ea typeface="Open Sans"/>
                  <a:cs typeface="Open Sans"/>
                  <a:sym typeface="Open Sans"/>
                </a:rPr>
                <a:t>Kadupitiya</a:t>
              </a:r>
              <a:r>
                <a:rPr lang="en-US" sz="1200" dirty="0">
                  <a:latin typeface="Open Sans"/>
                  <a:ea typeface="Open Sans"/>
                  <a:cs typeface="Open Sans"/>
                  <a:sym typeface="Open Sans"/>
                </a:rPr>
                <a:t>, </a:t>
              </a:r>
            </a:p>
            <a:p>
              <a:pPr marL="0" indent="0">
                <a:lnSpc>
                  <a:spcPct val="115000"/>
                </a:lnSpc>
                <a:spcBef>
                  <a:spcPts val="800"/>
                </a:spcBef>
                <a:buClr>
                  <a:schemeClr val="dk1"/>
                </a:buClr>
                <a:buSzPts val="1100"/>
                <a:buFont typeface="Arial"/>
                <a:buNone/>
              </a:pPr>
              <a:r>
                <a:rPr lang="en-US" sz="1200" dirty="0">
                  <a:latin typeface="Open Sans"/>
                  <a:ea typeface="Open Sans"/>
                  <a:cs typeface="Open Sans"/>
                  <a:sym typeface="Open Sans"/>
                </a:rPr>
                <a:t>Geoffrey Fox, </a:t>
              </a:r>
            </a:p>
            <a:p>
              <a:pPr marL="0" indent="0">
                <a:lnSpc>
                  <a:spcPct val="115000"/>
                </a:lnSpc>
                <a:spcBef>
                  <a:spcPts val="800"/>
                </a:spcBef>
                <a:buFont typeface="Arial" panose="020B0604020202020204" pitchFamily="34" charset="0"/>
                <a:buNone/>
              </a:pPr>
              <a:r>
                <a:rPr lang="en-US" sz="1200" dirty="0">
                  <a:latin typeface="Open Sans"/>
                  <a:ea typeface="Open Sans"/>
                  <a:cs typeface="Open Sans"/>
                  <a:sym typeface="Open Sans"/>
                </a:rPr>
                <a:t>Vikram </a:t>
              </a:r>
              <a:r>
                <a:rPr lang="en-US" sz="1200" dirty="0" err="1">
                  <a:latin typeface="Open Sans"/>
                  <a:ea typeface="Open Sans"/>
                  <a:cs typeface="Open Sans"/>
                  <a:sym typeface="Open Sans"/>
                </a:rPr>
                <a:t>Jadhao</a:t>
              </a:r>
              <a:endParaRPr lang="en-US" sz="1200" dirty="0">
                <a:latin typeface="Open Sans"/>
                <a:ea typeface="Open Sans"/>
                <a:cs typeface="Open Sans"/>
                <a:sym typeface="Open Sans"/>
              </a:endParaRPr>
            </a:p>
          </p:txBody>
        </p:sp>
      </p:grpSp>
      <p:sp>
        <p:nvSpPr>
          <p:cNvPr id="3" name="Date Placeholder 2">
            <a:extLst>
              <a:ext uri="{FF2B5EF4-FFF2-40B4-BE49-F238E27FC236}">
                <a16:creationId xmlns:a16="http://schemas.microsoft.com/office/drawing/2014/main" id="{73AF4E6B-20F4-45BD-92E6-88C06DA1C734}"/>
              </a:ext>
            </a:extLst>
          </p:cNvPr>
          <p:cNvSpPr>
            <a:spLocks noGrp="1"/>
          </p:cNvSpPr>
          <p:nvPr>
            <p:ph type="dt" sz="half" idx="10"/>
          </p:nvPr>
        </p:nvSpPr>
        <p:spPr/>
        <p:txBody>
          <a:bodyPr/>
          <a:lstStyle/>
          <a:p>
            <a:r>
              <a:rPr lang="en-US">
                <a:solidFill>
                  <a:prstClr val="black">
                    <a:tint val="75000"/>
                  </a:prstClr>
                </a:solidFill>
              </a:rPr>
              <a:t>9/17/2019</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99"/>
          <p:cNvSpPr txBox="1">
            <a:spLocks noGrp="1"/>
          </p:cNvSpPr>
          <p:nvPr>
            <p:ph type="body" idx="1"/>
          </p:nvPr>
        </p:nvSpPr>
        <p:spPr>
          <a:xfrm>
            <a:off x="213867" y="970833"/>
            <a:ext cx="11520000" cy="1798800"/>
          </a:xfrm>
          <a:prstGeom prst="rect">
            <a:avLst/>
          </a:prstGeom>
          <a:noFill/>
          <a:ln>
            <a:noFill/>
          </a:ln>
        </p:spPr>
        <p:txBody>
          <a:bodyPr spcFirstLastPara="1" vert="horz" wrap="square" lIns="91433" tIns="45700" rIns="91433" bIns="45700" rtlCol="0" anchor="t" anchorCtr="0">
            <a:noAutofit/>
          </a:bodyPr>
          <a:lstStyle/>
          <a:p>
            <a:pPr marL="609585" indent="-423323">
              <a:lnSpc>
                <a:spcPct val="115000"/>
              </a:lnSpc>
              <a:spcBef>
                <a:spcPts val="0"/>
              </a:spcBef>
              <a:buSzPts val="1400"/>
            </a:pPr>
            <a:r>
              <a:rPr lang="en" sz="1867">
                <a:solidFill>
                  <a:srgbClr val="B30838"/>
                </a:solidFill>
                <a:latin typeface="Open Sans SemiBold"/>
                <a:ea typeface="Open Sans SemiBold"/>
                <a:cs typeface="Open Sans SemiBold"/>
                <a:sym typeface="Open Sans SemiBold"/>
              </a:rPr>
              <a:t>ANN based regression</a:t>
            </a:r>
            <a:r>
              <a:rPr lang="en" sz="1867">
                <a:solidFill>
                  <a:srgbClr val="FF0000"/>
                </a:solidFill>
                <a:latin typeface="Open Sans"/>
                <a:ea typeface="Open Sans"/>
                <a:cs typeface="Open Sans"/>
                <a:sym typeface="Open Sans"/>
              </a:rPr>
              <a:t> </a:t>
            </a:r>
            <a:r>
              <a:rPr lang="en" sz="1867">
                <a:latin typeface="Open Sans"/>
                <a:ea typeface="Open Sans"/>
                <a:cs typeface="Open Sans"/>
                <a:sym typeface="Open Sans"/>
              </a:rPr>
              <a:t>model predicted Contact density </a:t>
            </a:r>
            <a:r>
              <a:rPr lang="en" sz="1867" b="1">
                <a:latin typeface="Open Sans"/>
                <a:ea typeface="Open Sans"/>
                <a:cs typeface="Open Sans"/>
                <a:sym typeface="Open Sans"/>
              </a:rPr>
              <a:t>ρ</a:t>
            </a:r>
            <a:r>
              <a:rPr lang="en" sz="1867" b="1" baseline="-25000">
                <a:latin typeface="Open Sans"/>
                <a:ea typeface="Open Sans"/>
                <a:cs typeface="Open Sans"/>
                <a:sym typeface="Open Sans"/>
              </a:rPr>
              <a:t>c</a:t>
            </a:r>
            <a:r>
              <a:rPr lang="en" sz="1867">
                <a:latin typeface="Open Sans"/>
                <a:ea typeface="Open Sans"/>
                <a:cs typeface="Open Sans"/>
                <a:sym typeface="Open Sans"/>
              </a:rPr>
              <a:t>  , mid-point (center of the slit) density </a:t>
            </a:r>
            <a:r>
              <a:rPr lang="en" sz="1867" b="1">
                <a:latin typeface="Open Sans"/>
                <a:ea typeface="Open Sans"/>
                <a:cs typeface="Open Sans"/>
                <a:sym typeface="Open Sans"/>
              </a:rPr>
              <a:t>ρ</a:t>
            </a:r>
            <a:r>
              <a:rPr lang="en" sz="1867" b="1" baseline="-25000">
                <a:latin typeface="Open Sans"/>
                <a:ea typeface="Open Sans"/>
                <a:cs typeface="Open Sans"/>
                <a:sym typeface="Open Sans"/>
              </a:rPr>
              <a:t>m</a:t>
            </a:r>
            <a:r>
              <a:rPr lang="en" sz="1867" baseline="-25000">
                <a:latin typeface="Open Sans"/>
                <a:ea typeface="Open Sans"/>
                <a:cs typeface="Open Sans"/>
                <a:sym typeface="Open Sans"/>
              </a:rPr>
              <a:t> </a:t>
            </a:r>
            <a:r>
              <a:rPr lang="en" sz="1867">
                <a:latin typeface="Open Sans"/>
                <a:ea typeface="Open Sans"/>
                <a:cs typeface="Open Sans"/>
                <a:sym typeface="Open Sans"/>
              </a:rPr>
              <a:t>, and peak density </a:t>
            </a:r>
            <a:r>
              <a:rPr lang="en" sz="1867" b="1">
                <a:latin typeface="Open Sans"/>
                <a:ea typeface="Open Sans"/>
                <a:cs typeface="Open Sans"/>
                <a:sym typeface="Open Sans"/>
              </a:rPr>
              <a:t>ρ</a:t>
            </a:r>
            <a:r>
              <a:rPr lang="en" sz="1867" b="1" baseline="-25000">
                <a:latin typeface="Open Sans"/>
                <a:ea typeface="Open Sans"/>
                <a:cs typeface="Open Sans"/>
                <a:sym typeface="Open Sans"/>
              </a:rPr>
              <a:t>p</a:t>
            </a:r>
            <a:r>
              <a:rPr lang="en" sz="1867" baseline="-25000">
                <a:latin typeface="Open Sans"/>
                <a:ea typeface="Open Sans"/>
                <a:cs typeface="Open Sans"/>
                <a:sym typeface="Open Sans"/>
              </a:rPr>
              <a:t> </a:t>
            </a:r>
            <a:r>
              <a:rPr lang="en" sz="1867">
                <a:latin typeface="Open Sans"/>
                <a:ea typeface="Open Sans"/>
                <a:cs typeface="Open Sans"/>
                <a:sym typeface="Open Sans"/>
              </a:rPr>
              <a:t>accurately with a success rate of 95:52% (MSE ~ 0:0000718), 92:07% (MSE ~ 0:0002293), and 94:78% (MSE ~ 0:0002306) respectively, easily outperforming other non-linear regression models</a:t>
            </a:r>
            <a:endParaRPr sz="1867">
              <a:latin typeface="Open Sans"/>
              <a:ea typeface="Open Sans"/>
              <a:cs typeface="Open Sans"/>
              <a:sym typeface="Open Sans"/>
            </a:endParaRPr>
          </a:p>
          <a:p>
            <a:pPr marL="609585" indent="-423323">
              <a:lnSpc>
                <a:spcPct val="115000"/>
              </a:lnSpc>
              <a:spcBef>
                <a:spcPts val="0"/>
              </a:spcBef>
              <a:buSzPts val="1400"/>
              <a:buFont typeface="Open Sans"/>
              <a:buChar char="•"/>
            </a:pPr>
            <a:r>
              <a:rPr lang="en" sz="1867">
                <a:latin typeface="Open Sans"/>
                <a:ea typeface="Open Sans"/>
                <a:cs typeface="Open Sans"/>
                <a:sym typeface="Open Sans"/>
              </a:rPr>
              <a:t>Success means within error bars (2 sigma) of Molecular Dynamics Simulations</a:t>
            </a:r>
            <a:endParaRPr sz="1867">
              <a:latin typeface="Open Sans"/>
              <a:ea typeface="Open Sans"/>
              <a:cs typeface="Open Sans"/>
              <a:sym typeface="Open Sans"/>
            </a:endParaRPr>
          </a:p>
        </p:txBody>
      </p:sp>
      <p:cxnSp>
        <p:nvCxnSpPr>
          <p:cNvPr id="880" name="Google Shape;880;p99"/>
          <p:cNvCxnSpPr/>
          <p:nvPr/>
        </p:nvCxnSpPr>
        <p:spPr>
          <a:xfrm>
            <a:off x="472633" y="995633"/>
            <a:ext cx="2517200" cy="0"/>
          </a:xfrm>
          <a:prstGeom prst="straightConnector1">
            <a:avLst/>
          </a:prstGeom>
          <a:noFill/>
          <a:ln w="19050" cap="flat" cmpd="sng">
            <a:solidFill>
              <a:srgbClr val="B30838"/>
            </a:solidFill>
            <a:prstDash val="solid"/>
            <a:round/>
            <a:headEnd type="none" w="med" len="med"/>
            <a:tailEnd type="none" w="med" len="med"/>
          </a:ln>
        </p:spPr>
      </p:cxnSp>
      <p:sp>
        <p:nvSpPr>
          <p:cNvPr id="881" name="Google Shape;881;p99"/>
          <p:cNvSpPr txBox="1">
            <a:spLocks noGrp="1"/>
          </p:cNvSpPr>
          <p:nvPr>
            <p:ph type="title"/>
          </p:nvPr>
        </p:nvSpPr>
        <p:spPr>
          <a:xfrm>
            <a:off x="378567" y="244833"/>
            <a:ext cx="7290000"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 sz="2667">
                <a:solidFill>
                  <a:srgbClr val="515151"/>
                </a:solidFill>
              </a:rPr>
              <a:t>Parameter Prediction in Nanosimulation</a:t>
            </a:r>
            <a:endParaRPr sz="1867">
              <a:solidFill>
                <a:srgbClr val="515151"/>
              </a:solidFill>
            </a:endParaRPr>
          </a:p>
        </p:txBody>
      </p:sp>
      <p:sp>
        <p:nvSpPr>
          <p:cNvPr id="882" name="Google Shape;882;p99"/>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15</a:t>
            </a:fld>
            <a:endParaRPr/>
          </a:p>
        </p:txBody>
      </p:sp>
      <p:pic>
        <p:nvPicPr>
          <p:cNvPr id="883" name="Google Shape;883;p99"/>
          <p:cNvPicPr preferRelativeResize="0"/>
          <p:nvPr/>
        </p:nvPicPr>
        <p:blipFill rotWithShape="1">
          <a:blip r:embed="rId3">
            <a:alphaModFix/>
          </a:blip>
          <a:srcRect/>
          <a:stretch/>
        </p:blipFill>
        <p:spPr>
          <a:xfrm>
            <a:off x="472634" y="2769766"/>
            <a:ext cx="11520001" cy="3500500"/>
          </a:xfrm>
          <a:prstGeom prst="rect">
            <a:avLst/>
          </a:prstGeom>
          <a:noFill/>
          <a:ln>
            <a:noFill/>
          </a:ln>
        </p:spPr>
      </p:pic>
      <p:sp>
        <p:nvSpPr>
          <p:cNvPr id="2" name="Date Placeholder 1">
            <a:extLst>
              <a:ext uri="{FF2B5EF4-FFF2-40B4-BE49-F238E27FC236}">
                <a16:creationId xmlns:a16="http://schemas.microsoft.com/office/drawing/2014/main" id="{A257ED19-E7A1-4775-929B-B504A3D9110A}"/>
              </a:ext>
            </a:extLst>
          </p:cNvPr>
          <p:cNvSpPr>
            <a:spLocks noGrp="1"/>
          </p:cNvSpPr>
          <p:nvPr>
            <p:ph type="dt" sz="half" idx="10"/>
          </p:nvPr>
        </p:nvSpPr>
        <p:spPr/>
        <p:txBody>
          <a:bodyPr/>
          <a:lstStyle/>
          <a:p>
            <a:r>
              <a:rPr lang="en-US">
                <a:solidFill>
                  <a:prstClr val="black">
                    <a:tint val="75000"/>
                  </a:prstClr>
                </a:solidFill>
              </a:rPr>
              <a:t>9/17/2019</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100"/>
          <p:cNvSpPr/>
          <p:nvPr/>
        </p:nvSpPr>
        <p:spPr>
          <a:xfrm>
            <a:off x="371033" y="1676733"/>
            <a:ext cx="4325600" cy="4004000"/>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889" name="Google Shape;889;p100"/>
          <p:cNvSpPr txBox="1">
            <a:spLocks noGrp="1"/>
          </p:cNvSpPr>
          <p:nvPr>
            <p:ph type="body" idx="1"/>
          </p:nvPr>
        </p:nvSpPr>
        <p:spPr>
          <a:xfrm>
            <a:off x="462833" y="1851800"/>
            <a:ext cx="4142000" cy="2432800"/>
          </a:xfrm>
          <a:prstGeom prst="rect">
            <a:avLst/>
          </a:prstGeom>
          <a:noFill/>
          <a:ln>
            <a:noFill/>
          </a:ln>
        </p:spPr>
        <p:txBody>
          <a:bodyPr spcFirstLastPara="1" vert="horz" wrap="square" lIns="91433" tIns="45700" rIns="91433" bIns="45700" rtlCol="0" anchor="t" anchorCtr="0">
            <a:noAutofit/>
          </a:bodyPr>
          <a:lstStyle/>
          <a:p>
            <a:pPr marL="0" indent="0">
              <a:lnSpc>
                <a:spcPct val="115000"/>
              </a:lnSpc>
              <a:spcBef>
                <a:spcPts val="0"/>
              </a:spcBef>
              <a:buNone/>
            </a:pPr>
            <a:r>
              <a:rPr lang="en" sz="2400" b="1" dirty="0">
                <a:latin typeface="Open Sans"/>
                <a:ea typeface="Open Sans"/>
                <a:cs typeface="Open Sans"/>
                <a:sym typeface="Open Sans"/>
              </a:rPr>
              <a:t>ρ</a:t>
            </a:r>
            <a:r>
              <a:rPr lang="en" sz="2400" b="1" baseline="-25000" dirty="0">
                <a:latin typeface="Open Sans"/>
                <a:ea typeface="Open Sans"/>
                <a:cs typeface="Open Sans"/>
                <a:sym typeface="Open Sans"/>
              </a:rPr>
              <a:t>c , </a:t>
            </a:r>
            <a:r>
              <a:rPr lang="en" sz="2400" b="1" dirty="0">
                <a:latin typeface="Open Sans"/>
                <a:ea typeface="Open Sans"/>
                <a:cs typeface="Open Sans"/>
                <a:sym typeface="Open Sans"/>
              </a:rPr>
              <a:t>ρ</a:t>
            </a:r>
            <a:r>
              <a:rPr lang="en" sz="2400" b="1" baseline="-25000" dirty="0">
                <a:latin typeface="Open Sans"/>
                <a:ea typeface="Open Sans"/>
                <a:cs typeface="Open Sans"/>
                <a:sym typeface="Open Sans"/>
              </a:rPr>
              <a:t>m </a:t>
            </a:r>
            <a:r>
              <a:rPr lang="en" sz="2400" dirty="0">
                <a:latin typeface="Open Sans"/>
                <a:ea typeface="Open Sans"/>
                <a:cs typeface="Open Sans"/>
                <a:sym typeface="Open Sans"/>
              </a:rPr>
              <a:t>and</a:t>
            </a:r>
            <a:r>
              <a:rPr lang="en" sz="2400" b="1" baseline="-25000" dirty="0">
                <a:latin typeface="Open Sans"/>
                <a:ea typeface="Open Sans"/>
                <a:cs typeface="Open Sans"/>
                <a:sym typeface="Open Sans"/>
              </a:rPr>
              <a:t> </a:t>
            </a:r>
            <a:r>
              <a:rPr lang="en" sz="2400" b="1" dirty="0">
                <a:latin typeface="Open Sans"/>
                <a:ea typeface="Open Sans"/>
                <a:cs typeface="Open Sans"/>
                <a:sym typeface="Open Sans"/>
              </a:rPr>
              <a:t>ρ</a:t>
            </a:r>
            <a:r>
              <a:rPr lang="en" sz="2400" b="1" baseline="-25000" dirty="0">
                <a:latin typeface="Open Sans"/>
                <a:ea typeface="Open Sans"/>
                <a:cs typeface="Open Sans"/>
                <a:sym typeface="Open Sans"/>
              </a:rPr>
              <a:t>p </a:t>
            </a:r>
            <a:r>
              <a:rPr lang="en" sz="2400" dirty="0">
                <a:latin typeface="Open Sans"/>
                <a:ea typeface="Open Sans"/>
                <a:cs typeface="Open Sans"/>
                <a:sym typeface="Open Sans"/>
              </a:rPr>
              <a:t>predicted by the ML model were found to be in excellent agreement with those calculated using the MD method; </a:t>
            </a:r>
            <a:r>
              <a:rPr lang="en-US" sz="2400" dirty="0">
                <a:latin typeface="Open Sans"/>
                <a:ea typeface="Open Sans"/>
                <a:cs typeface="Open Sans"/>
                <a:sym typeface="Open Sans"/>
              </a:rPr>
              <a:t>correlated </a:t>
            </a:r>
            <a:r>
              <a:rPr lang="en" sz="2400" dirty="0">
                <a:latin typeface="Open Sans"/>
                <a:ea typeface="Open Sans"/>
                <a:cs typeface="Open Sans"/>
                <a:sym typeface="Open Sans"/>
              </a:rPr>
              <a:t>data from </a:t>
            </a:r>
            <a:r>
              <a:rPr lang="en-US" sz="2400" dirty="0">
                <a:latin typeface="Open Sans"/>
                <a:ea typeface="Open Sans"/>
                <a:cs typeface="Open Sans"/>
                <a:sym typeface="Open Sans"/>
              </a:rPr>
              <a:t>both</a:t>
            </a:r>
            <a:r>
              <a:rPr lang="en" sz="2400" dirty="0">
                <a:latin typeface="Open Sans"/>
                <a:ea typeface="Open Sans"/>
                <a:cs typeface="Open Sans"/>
                <a:sym typeface="Open Sans"/>
              </a:rPr>
              <a:t> approach</a:t>
            </a:r>
            <a:r>
              <a:rPr lang="en-US" sz="2400" dirty="0">
                <a:latin typeface="Open Sans"/>
                <a:ea typeface="Open Sans"/>
                <a:cs typeface="Open Sans"/>
                <a:sym typeface="Open Sans"/>
              </a:rPr>
              <a:t>es</a:t>
            </a:r>
            <a:r>
              <a:rPr lang="en" sz="2400" dirty="0">
                <a:latin typeface="Open Sans"/>
                <a:ea typeface="Open Sans"/>
                <a:cs typeface="Open Sans"/>
                <a:sym typeface="Open Sans"/>
              </a:rPr>
              <a:t> fall on the dashed lines which indicate perfect correlation.</a:t>
            </a:r>
            <a:endParaRPr sz="2400" dirty="0">
              <a:latin typeface="Open Sans"/>
              <a:ea typeface="Open Sans"/>
              <a:cs typeface="Open Sans"/>
              <a:sym typeface="Open Sans"/>
            </a:endParaRPr>
          </a:p>
        </p:txBody>
      </p:sp>
      <p:cxnSp>
        <p:nvCxnSpPr>
          <p:cNvPr id="891" name="Google Shape;891;p100"/>
          <p:cNvCxnSpPr/>
          <p:nvPr/>
        </p:nvCxnSpPr>
        <p:spPr>
          <a:xfrm>
            <a:off x="472633" y="1503633"/>
            <a:ext cx="2517200" cy="0"/>
          </a:xfrm>
          <a:prstGeom prst="straightConnector1">
            <a:avLst/>
          </a:prstGeom>
          <a:noFill/>
          <a:ln w="19050" cap="flat" cmpd="sng">
            <a:solidFill>
              <a:srgbClr val="B30838"/>
            </a:solidFill>
            <a:prstDash val="solid"/>
            <a:round/>
            <a:headEnd type="none" w="med" len="med"/>
            <a:tailEnd type="none" w="med" len="med"/>
          </a:ln>
        </p:spPr>
      </p:cxnSp>
      <p:sp>
        <p:nvSpPr>
          <p:cNvPr id="892" name="Google Shape;892;p100"/>
          <p:cNvSpPr txBox="1">
            <a:spLocks noGrp="1"/>
          </p:cNvSpPr>
          <p:nvPr>
            <p:ph type="title"/>
          </p:nvPr>
        </p:nvSpPr>
        <p:spPr>
          <a:xfrm>
            <a:off x="378567" y="549633"/>
            <a:ext cx="7290000"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 sz="2667">
                <a:solidFill>
                  <a:srgbClr val="515151"/>
                </a:solidFill>
              </a:rPr>
              <a:t>Accuracy comparison between ML predictions and MD simulation results</a:t>
            </a:r>
            <a:endParaRPr sz="1867">
              <a:solidFill>
                <a:srgbClr val="515151"/>
              </a:solidFill>
            </a:endParaRPr>
          </a:p>
        </p:txBody>
      </p:sp>
      <p:sp>
        <p:nvSpPr>
          <p:cNvPr id="893" name="Google Shape;893;p100"/>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16</a:t>
            </a:fld>
            <a:endParaRPr/>
          </a:p>
        </p:txBody>
      </p:sp>
      <p:pic>
        <p:nvPicPr>
          <p:cNvPr id="894" name="Google Shape;894;p100"/>
          <p:cNvPicPr preferRelativeResize="0"/>
          <p:nvPr/>
        </p:nvPicPr>
        <p:blipFill rotWithShape="1">
          <a:blip r:embed="rId3">
            <a:alphaModFix/>
          </a:blip>
          <a:srcRect/>
          <a:stretch/>
        </p:blipFill>
        <p:spPr>
          <a:xfrm>
            <a:off x="5202009" y="1427218"/>
            <a:ext cx="6867660" cy="4807383"/>
          </a:xfrm>
          <a:prstGeom prst="rect">
            <a:avLst/>
          </a:prstGeom>
          <a:noFill/>
          <a:ln>
            <a:noFill/>
          </a:ln>
        </p:spPr>
      </p:pic>
      <p:sp>
        <p:nvSpPr>
          <p:cNvPr id="2" name="Date Placeholder 1">
            <a:extLst>
              <a:ext uri="{FF2B5EF4-FFF2-40B4-BE49-F238E27FC236}">
                <a16:creationId xmlns:a16="http://schemas.microsoft.com/office/drawing/2014/main" id="{FA2E5625-A201-4DC2-B80E-218DAFC5F651}"/>
              </a:ext>
            </a:extLst>
          </p:cNvPr>
          <p:cNvSpPr>
            <a:spLocks noGrp="1"/>
          </p:cNvSpPr>
          <p:nvPr>
            <p:ph type="dt" sz="half" idx="10"/>
          </p:nvPr>
        </p:nvSpPr>
        <p:spPr/>
        <p:txBody>
          <a:bodyPr/>
          <a:lstStyle/>
          <a:p>
            <a:r>
              <a:rPr lang="en-US">
                <a:solidFill>
                  <a:prstClr val="black">
                    <a:tint val="75000"/>
                  </a:prstClr>
                </a:solidFill>
              </a:rPr>
              <a:t>9/17/2019</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pic>
        <p:nvPicPr>
          <p:cNvPr id="912" name="Google Shape;912;p102"/>
          <p:cNvPicPr preferRelativeResize="0"/>
          <p:nvPr/>
        </p:nvPicPr>
        <p:blipFill rotWithShape="1">
          <a:blip r:embed="rId3">
            <a:alphaModFix/>
          </a:blip>
          <a:srcRect/>
          <a:stretch/>
        </p:blipFill>
        <p:spPr>
          <a:xfrm>
            <a:off x="609601" y="3023400"/>
            <a:ext cx="8641799" cy="1266733"/>
          </a:xfrm>
          <a:prstGeom prst="rect">
            <a:avLst/>
          </a:prstGeom>
          <a:noFill/>
          <a:ln>
            <a:noFill/>
          </a:ln>
        </p:spPr>
      </p:pic>
      <p:sp>
        <p:nvSpPr>
          <p:cNvPr id="913" name="Google Shape;913;p102"/>
          <p:cNvSpPr txBox="1">
            <a:spLocks noGrp="1"/>
          </p:cNvSpPr>
          <p:nvPr>
            <p:ph type="body" idx="1"/>
          </p:nvPr>
        </p:nvSpPr>
        <p:spPr>
          <a:xfrm>
            <a:off x="-1" y="785905"/>
            <a:ext cx="12142519" cy="4446800"/>
          </a:xfrm>
          <a:prstGeom prst="rect">
            <a:avLst/>
          </a:prstGeom>
          <a:noFill/>
          <a:ln>
            <a:noFill/>
          </a:ln>
        </p:spPr>
        <p:txBody>
          <a:bodyPr spcFirstLastPara="1" vert="horz" wrap="square" lIns="91433" tIns="45700" rIns="91433" bIns="45700" rtlCol="0" anchor="t" anchorCtr="0">
            <a:noAutofit/>
          </a:bodyPr>
          <a:lstStyle/>
          <a:p>
            <a:pPr marL="609585" indent="-414856">
              <a:spcBef>
                <a:spcPts val="1067"/>
              </a:spcBef>
              <a:buSzPts val="1300"/>
              <a:buFont typeface="Open Sans"/>
              <a:buChar char="•"/>
            </a:pPr>
            <a:r>
              <a:rPr lang="en" sz="1733" dirty="0">
                <a:latin typeface="Open Sans"/>
                <a:ea typeface="Open Sans"/>
                <a:cs typeface="Open Sans"/>
                <a:sym typeface="Open Sans"/>
              </a:rPr>
              <a:t>T</a:t>
            </a:r>
            <a:r>
              <a:rPr lang="en" sz="1733" baseline="-25000" dirty="0">
                <a:latin typeface="Open Sans"/>
                <a:ea typeface="Open Sans"/>
                <a:cs typeface="Open Sans"/>
                <a:sym typeface="Open Sans"/>
              </a:rPr>
              <a:t>seq </a:t>
            </a:r>
            <a:r>
              <a:rPr lang="en" sz="1733" dirty="0">
                <a:latin typeface="Open Sans"/>
                <a:ea typeface="Open Sans"/>
                <a:cs typeface="Open Sans"/>
                <a:sym typeface="Open Sans"/>
              </a:rPr>
              <a:t>is sequential time</a:t>
            </a:r>
            <a:endParaRPr sz="1733" dirty="0">
              <a:latin typeface="Open Sans"/>
              <a:ea typeface="Open Sans"/>
              <a:cs typeface="Open Sans"/>
              <a:sym typeface="Open Sans"/>
            </a:endParaRPr>
          </a:p>
          <a:p>
            <a:pPr marL="609585" indent="-414856">
              <a:spcBef>
                <a:spcPts val="1067"/>
              </a:spcBef>
              <a:buSzPts val="1300"/>
              <a:buFont typeface="Open Sans"/>
              <a:buChar char="•"/>
            </a:pPr>
            <a:r>
              <a:rPr lang="en" sz="1733" dirty="0">
                <a:latin typeface="Open Sans"/>
                <a:ea typeface="Open Sans"/>
                <a:cs typeface="Open Sans"/>
                <a:sym typeface="Open Sans"/>
              </a:rPr>
              <a:t>T</a:t>
            </a:r>
            <a:r>
              <a:rPr lang="en" sz="1733" baseline="-25000" dirty="0">
                <a:latin typeface="Open Sans"/>
                <a:ea typeface="Open Sans"/>
                <a:cs typeface="Open Sans"/>
                <a:sym typeface="Open Sans"/>
              </a:rPr>
              <a:t>train</a:t>
            </a:r>
            <a:r>
              <a:rPr lang="en" sz="1733" dirty="0">
                <a:latin typeface="Open Sans"/>
                <a:ea typeface="Open Sans"/>
                <a:cs typeface="Open Sans"/>
                <a:sym typeface="Open Sans"/>
              </a:rPr>
              <a:t> time for a (parallel) simulation used in training ML</a:t>
            </a:r>
            <a:endParaRPr sz="1733" dirty="0">
              <a:latin typeface="Open Sans"/>
              <a:ea typeface="Open Sans"/>
              <a:cs typeface="Open Sans"/>
              <a:sym typeface="Open Sans"/>
            </a:endParaRPr>
          </a:p>
          <a:p>
            <a:pPr marL="609585" indent="-414856">
              <a:spcBef>
                <a:spcPts val="1067"/>
              </a:spcBef>
              <a:buSzPts val="1300"/>
              <a:buFont typeface="Open Sans"/>
              <a:buChar char="•"/>
            </a:pPr>
            <a:r>
              <a:rPr lang="en" sz="1733" dirty="0">
                <a:latin typeface="Open Sans"/>
                <a:ea typeface="Open Sans"/>
                <a:cs typeface="Open Sans"/>
                <a:sym typeface="Open Sans"/>
              </a:rPr>
              <a:t>T</a:t>
            </a:r>
            <a:r>
              <a:rPr lang="en" sz="1733" baseline="-25000" dirty="0">
                <a:latin typeface="Open Sans"/>
                <a:ea typeface="Open Sans"/>
                <a:cs typeface="Open Sans"/>
                <a:sym typeface="Open Sans"/>
              </a:rPr>
              <a:t>learn</a:t>
            </a:r>
            <a:r>
              <a:rPr lang="en" sz="1733" dirty="0">
                <a:latin typeface="Open Sans"/>
                <a:ea typeface="Open Sans"/>
                <a:cs typeface="Open Sans"/>
                <a:sym typeface="Open Sans"/>
              </a:rPr>
              <a:t> is time per point to run machine learning</a:t>
            </a:r>
            <a:endParaRPr sz="1733" dirty="0">
              <a:latin typeface="Open Sans"/>
              <a:ea typeface="Open Sans"/>
              <a:cs typeface="Open Sans"/>
              <a:sym typeface="Open Sans"/>
            </a:endParaRPr>
          </a:p>
          <a:p>
            <a:pPr marL="609585" indent="-414856">
              <a:spcBef>
                <a:spcPts val="1067"/>
              </a:spcBef>
              <a:buSzPts val="1300"/>
              <a:buFont typeface="Open Sans"/>
              <a:buChar char="•"/>
            </a:pPr>
            <a:r>
              <a:rPr lang="en" sz="1733" dirty="0">
                <a:latin typeface="Open Sans"/>
                <a:ea typeface="Open Sans"/>
                <a:cs typeface="Open Sans"/>
                <a:sym typeface="Open Sans"/>
              </a:rPr>
              <a:t>T</a:t>
            </a:r>
            <a:r>
              <a:rPr lang="en" sz="1733" baseline="-25000" dirty="0">
                <a:latin typeface="Open Sans"/>
                <a:ea typeface="Open Sans"/>
                <a:cs typeface="Open Sans"/>
                <a:sym typeface="Open Sans"/>
              </a:rPr>
              <a:t>lookup</a:t>
            </a:r>
            <a:r>
              <a:rPr lang="en" sz="1733" dirty="0">
                <a:latin typeface="Open Sans"/>
                <a:ea typeface="Open Sans"/>
                <a:cs typeface="Open Sans"/>
                <a:sym typeface="Open Sans"/>
              </a:rPr>
              <a:t> is time to run inference per instance</a:t>
            </a:r>
            <a:endParaRPr sz="1733" dirty="0">
              <a:latin typeface="Open Sans"/>
              <a:ea typeface="Open Sans"/>
              <a:cs typeface="Open Sans"/>
              <a:sym typeface="Open Sans"/>
            </a:endParaRPr>
          </a:p>
          <a:p>
            <a:pPr marL="609585" indent="-414856">
              <a:spcBef>
                <a:spcPts val="1067"/>
              </a:spcBef>
              <a:buSzPts val="1300"/>
              <a:buFont typeface="Open Sans"/>
              <a:buChar char="•"/>
            </a:pPr>
            <a:r>
              <a:rPr lang="en" sz="1733" dirty="0">
                <a:latin typeface="Open Sans"/>
                <a:ea typeface="Open Sans"/>
                <a:cs typeface="Open Sans"/>
                <a:sym typeface="Open Sans"/>
              </a:rPr>
              <a:t>N</a:t>
            </a:r>
            <a:r>
              <a:rPr lang="en" sz="1733" baseline="-25000" dirty="0">
                <a:latin typeface="Open Sans"/>
                <a:ea typeface="Open Sans"/>
                <a:cs typeface="Open Sans"/>
                <a:sym typeface="Open Sans"/>
              </a:rPr>
              <a:t>train</a:t>
            </a:r>
            <a:r>
              <a:rPr lang="en" sz="1733" dirty="0">
                <a:latin typeface="Open Sans"/>
                <a:ea typeface="Open Sans"/>
                <a:cs typeface="Open Sans"/>
                <a:sym typeface="Open Sans"/>
              </a:rPr>
              <a:t> number of training samples</a:t>
            </a:r>
            <a:endParaRPr sz="1733" dirty="0">
              <a:latin typeface="Open Sans"/>
              <a:ea typeface="Open Sans"/>
              <a:cs typeface="Open Sans"/>
              <a:sym typeface="Open Sans"/>
            </a:endParaRPr>
          </a:p>
          <a:p>
            <a:pPr marL="609585" indent="-414856">
              <a:spcBef>
                <a:spcPts val="1067"/>
              </a:spcBef>
              <a:buSzPts val="1300"/>
              <a:buFont typeface="Open Sans"/>
              <a:buChar char="•"/>
            </a:pPr>
            <a:r>
              <a:rPr lang="en" sz="1733" dirty="0">
                <a:latin typeface="Open Sans"/>
                <a:ea typeface="Open Sans"/>
                <a:cs typeface="Open Sans"/>
                <a:sym typeface="Open Sans"/>
              </a:rPr>
              <a:t>N</a:t>
            </a:r>
            <a:r>
              <a:rPr lang="en" sz="1733" baseline="-25000" dirty="0">
                <a:latin typeface="Open Sans"/>
                <a:ea typeface="Open Sans"/>
                <a:cs typeface="Open Sans"/>
                <a:sym typeface="Open Sans"/>
              </a:rPr>
              <a:t>lookup</a:t>
            </a:r>
            <a:r>
              <a:rPr lang="en" sz="1733" dirty="0">
                <a:latin typeface="Open Sans"/>
                <a:ea typeface="Open Sans"/>
                <a:cs typeface="Open Sans"/>
                <a:sym typeface="Open Sans"/>
              </a:rPr>
              <a:t> number of results looked up</a:t>
            </a:r>
            <a:endParaRPr sz="1733" dirty="0">
              <a:latin typeface="Open Sans"/>
              <a:ea typeface="Open Sans"/>
              <a:cs typeface="Open Sans"/>
              <a:sym typeface="Open Sans"/>
            </a:endParaRPr>
          </a:p>
          <a:p>
            <a:pPr marL="0" indent="0">
              <a:spcBef>
                <a:spcPts val="1067"/>
              </a:spcBef>
              <a:buNone/>
            </a:pPr>
            <a:br>
              <a:rPr lang="en" sz="1733" dirty="0">
                <a:latin typeface="Open Sans"/>
                <a:ea typeface="Open Sans"/>
                <a:cs typeface="Open Sans"/>
                <a:sym typeface="Open Sans"/>
              </a:rPr>
            </a:br>
            <a:br>
              <a:rPr lang="en" sz="1733" dirty="0">
                <a:latin typeface="Open Sans"/>
                <a:ea typeface="Open Sans"/>
                <a:cs typeface="Open Sans"/>
                <a:sym typeface="Open Sans"/>
              </a:rPr>
            </a:br>
            <a:br>
              <a:rPr lang="en" sz="1733" dirty="0">
                <a:latin typeface="Open Sans"/>
                <a:ea typeface="Open Sans"/>
                <a:cs typeface="Open Sans"/>
                <a:sym typeface="Open Sans"/>
              </a:rPr>
            </a:br>
            <a:endParaRPr sz="1733" dirty="0">
              <a:latin typeface="Open Sans"/>
              <a:ea typeface="Open Sans"/>
              <a:cs typeface="Open Sans"/>
              <a:sym typeface="Open Sans"/>
            </a:endParaRPr>
          </a:p>
          <a:p>
            <a:pPr marL="609585" indent="-414856">
              <a:spcBef>
                <a:spcPts val="1067"/>
              </a:spcBef>
              <a:buSzPts val="1300"/>
              <a:buFont typeface="Open Sans"/>
              <a:buChar char="•"/>
            </a:pPr>
            <a:r>
              <a:rPr lang="en" sz="1733" dirty="0">
                <a:latin typeface="Open Sans"/>
                <a:ea typeface="Open Sans"/>
                <a:cs typeface="Open Sans"/>
                <a:sym typeface="Open Sans"/>
              </a:rPr>
              <a:t>Becomes T</a:t>
            </a:r>
            <a:r>
              <a:rPr lang="en" sz="1733" baseline="-25000" dirty="0">
                <a:latin typeface="Open Sans"/>
                <a:ea typeface="Open Sans"/>
                <a:cs typeface="Open Sans"/>
                <a:sym typeface="Open Sans"/>
              </a:rPr>
              <a:t>seq</a:t>
            </a:r>
            <a:r>
              <a:rPr lang="en" sz="1733" dirty="0">
                <a:latin typeface="Open Sans"/>
                <a:ea typeface="Open Sans"/>
                <a:cs typeface="Open Sans"/>
                <a:sym typeface="Open Sans"/>
              </a:rPr>
              <a:t>/T</a:t>
            </a:r>
            <a:r>
              <a:rPr lang="en" sz="1733" baseline="-25000" dirty="0">
                <a:latin typeface="Open Sans"/>
                <a:ea typeface="Open Sans"/>
                <a:cs typeface="Open Sans"/>
                <a:sym typeface="Open Sans"/>
              </a:rPr>
              <a:t>train</a:t>
            </a:r>
            <a:r>
              <a:rPr lang="en" sz="1733" dirty="0">
                <a:latin typeface="Open Sans"/>
                <a:ea typeface="Open Sans"/>
                <a:cs typeface="Open Sans"/>
                <a:sym typeface="Open Sans"/>
              </a:rPr>
              <a:t> if ML not used</a:t>
            </a:r>
            <a:endParaRPr sz="1733" dirty="0">
              <a:latin typeface="Open Sans"/>
              <a:ea typeface="Open Sans"/>
              <a:cs typeface="Open Sans"/>
              <a:sym typeface="Open Sans"/>
            </a:endParaRPr>
          </a:p>
          <a:p>
            <a:pPr marL="609585" indent="-414856">
              <a:lnSpc>
                <a:spcPct val="150000"/>
              </a:lnSpc>
              <a:spcBef>
                <a:spcPts val="1067"/>
              </a:spcBef>
              <a:buSzPts val="1300"/>
              <a:buFont typeface="Open Sans"/>
              <a:buChar char="•"/>
            </a:pPr>
            <a:r>
              <a:rPr lang="en" sz="1733" dirty="0">
                <a:latin typeface="Open Sans"/>
                <a:ea typeface="Open Sans"/>
                <a:cs typeface="Open Sans"/>
                <a:sym typeface="Open Sans"/>
              </a:rPr>
              <a:t>Becomes T</a:t>
            </a:r>
            <a:r>
              <a:rPr lang="en" sz="1733" baseline="-25000" dirty="0">
                <a:latin typeface="Open Sans"/>
                <a:ea typeface="Open Sans"/>
                <a:cs typeface="Open Sans"/>
                <a:sym typeface="Open Sans"/>
              </a:rPr>
              <a:t>seq</a:t>
            </a:r>
            <a:r>
              <a:rPr lang="en" sz="1733" dirty="0">
                <a:latin typeface="Open Sans"/>
                <a:ea typeface="Open Sans"/>
                <a:cs typeface="Open Sans"/>
                <a:sym typeface="Open Sans"/>
              </a:rPr>
              <a:t>/T</a:t>
            </a:r>
            <a:r>
              <a:rPr lang="en" sz="1733" baseline="-25000" dirty="0">
                <a:latin typeface="Open Sans"/>
                <a:ea typeface="Open Sans"/>
                <a:cs typeface="Open Sans"/>
                <a:sym typeface="Open Sans"/>
              </a:rPr>
              <a:t>lookup</a:t>
            </a:r>
            <a:r>
              <a:rPr lang="en" sz="1733" dirty="0">
                <a:latin typeface="Open Sans"/>
                <a:ea typeface="Open Sans"/>
                <a:cs typeface="Open Sans"/>
                <a:sym typeface="Open Sans"/>
              </a:rPr>
              <a:t> (</a:t>
            </a:r>
            <a:r>
              <a:rPr lang="en" sz="1733" b="1" dirty="0">
                <a:solidFill>
                  <a:srgbClr val="B30838"/>
                </a:solidFill>
                <a:latin typeface="Open Sans SemiBold"/>
                <a:ea typeface="Open Sans SemiBold"/>
                <a:cs typeface="Open Sans SemiBold"/>
                <a:sym typeface="Open Sans SemiBold"/>
              </a:rPr>
              <a:t>10</a:t>
            </a:r>
            <a:r>
              <a:rPr lang="en" sz="1733" b="1" baseline="30000" dirty="0">
                <a:solidFill>
                  <a:srgbClr val="B30838"/>
                </a:solidFill>
                <a:latin typeface="Open Sans SemiBold"/>
                <a:ea typeface="Open Sans SemiBold"/>
                <a:cs typeface="Open Sans SemiBold"/>
                <a:sym typeface="Open Sans SemiBold"/>
              </a:rPr>
              <a:t>5</a:t>
            </a:r>
            <a:r>
              <a:rPr lang="en" sz="1733" b="1" dirty="0">
                <a:solidFill>
                  <a:srgbClr val="B30838"/>
                </a:solidFill>
                <a:latin typeface="Open Sans SemiBold"/>
                <a:ea typeface="Open Sans SemiBold"/>
                <a:cs typeface="Open Sans SemiBold"/>
                <a:sym typeface="Open Sans SemiBold"/>
              </a:rPr>
              <a:t> in our case</a:t>
            </a:r>
            <a:r>
              <a:rPr lang="en" sz="1733" dirty="0">
                <a:latin typeface="Open Sans"/>
                <a:ea typeface="Open Sans"/>
                <a:cs typeface="Open Sans"/>
                <a:sym typeface="Open Sans"/>
              </a:rPr>
              <a:t>) if inference dominates (will overcome end of Moore’s law and win the race to </a:t>
            </a:r>
            <a:r>
              <a:rPr lang="en" sz="1733" b="1" dirty="0">
                <a:latin typeface="Open Sans"/>
                <a:ea typeface="Open Sans"/>
                <a:cs typeface="Open Sans"/>
                <a:sym typeface="Open Sans"/>
              </a:rPr>
              <a:t>zettascale)</a:t>
            </a:r>
            <a:endParaRPr sz="1733" b="1" dirty="0">
              <a:latin typeface="Open Sans"/>
              <a:ea typeface="Open Sans"/>
              <a:cs typeface="Open Sans"/>
              <a:sym typeface="Open Sans"/>
            </a:endParaRPr>
          </a:p>
          <a:p>
            <a:pPr marL="609585" indent="-414856">
              <a:spcBef>
                <a:spcPts val="1067"/>
              </a:spcBef>
              <a:buSzPts val="1300"/>
              <a:buFont typeface="Open Sans"/>
              <a:buChar char="•"/>
            </a:pPr>
            <a:r>
              <a:rPr lang="en" sz="1733" dirty="0">
                <a:latin typeface="Open Sans"/>
                <a:ea typeface="Open Sans"/>
                <a:cs typeface="Open Sans"/>
                <a:sym typeface="Open Sans"/>
              </a:rPr>
              <a:t>Another factor as inferences uses one core; parallel simulation 128 cores </a:t>
            </a:r>
            <a:endParaRPr sz="1733" dirty="0">
              <a:latin typeface="Open Sans"/>
              <a:ea typeface="Open Sans"/>
              <a:cs typeface="Open Sans"/>
              <a:sym typeface="Open Sans"/>
            </a:endParaRPr>
          </a:p>
          <a:p>
            <a:pPr marL="609585" indent="-414856">
              <a:spcBef>
                <a:spcPts val="1067"/>
              </a:spcBef>
              <a:buClr>
                <a:srgbClr val="B30838"/>
              </a:buClr>
              <a:buSzPts val="1300"/>
              <a:buFont typeface="Open Sans"/>
              <a:buChar char="•"/>
            </a:pPr>
            <a:r>
              <a:rPr lang="en-US" sz="1733" b="1" dirty="0">
                <a:solidFill>
                  <a:srgbClr val="B30838"/>
                </a:solidFill>
                <a:latin typeface="Open Sans"/>
                <a:ea typeface="Open Sans"/>
                <a:cs typeface="Open Sans"/>
                <a:sym typeface="Open Sans"/>
              </a:rPr>
              <a:t>Speedup is s</a:t>
            </a:r>
            <a:r>
              <a:rPr lang="en" sz="1733" b="1" dirty="0">
                <a:solidFill>
                  <a:srgbClr val="B30838"/>
                </a:solidFill>
                <a:latin typeface="Open Sans"/>
                <a:ea typeface="Open Sans"/>
                <a:cs typeface="Open Sans"/>
                <a:sym typeface="Open Sans"/>
              </a:rPr>
              <a:t>trong (</a:t>
            </a:r>
            <a:r>
              <a:rPr lang="en-US" sz="1733" b="1" dirty="0">
                <a:solidFill>
                  <a:srgbClr val="B30838"/>
                </a:solidFill>
                <a:latin typeface="Open Sans"/>
                <a:ea typeface="Open Sans"/>
                <a:cs typeface="Open Sans"/>
                <a:sym typeface="Open Sans"/>
              </a:rPr>
              <a:t>not weak with problem size increasing to improve performance)</a:t>
            </a:r>
            <a:r>
              <a:rPr lang="en" sz="1733" b="1" dirty="0">
                <a:solidFill>
                  <a:srgbClr val="B30838"/>
                </a:solidFill>
                <a:latin typeface="Open Sans"/>
                <a:ea typeface="Open Sans"/>
                <a:cs typeface="Open Sans"/>
                <a:sym typeface="Open Sans"/>
              </a:rPr>
              <a:t> scaling </a:t>
            </a:r>
            <a:r>
              <a:rPr lang="en-US" sz="1733" b="1" dirty="0">
                <a:solidFill>
                  <a:srgbClr val="B30838"/>
                </a:solidFill>
                <a:latin typeface="Open Sans"/>
                <a:ea typeface="Open Sans"/>
                <a:cs typeface="Open Sans"/>
                <a:sym typeface="Open Sans"/>
              </a:rPr>
              <a:t>as size fixed</a:t>
            </a:r>
            <a:endParaRPr sz="1733" b="1" dirty="0">
              <a:solidFill>
                <a:srgbClr val="B30838"/>
              </a:solidFill>
              <a:latin typeface="Open Sans"/>
              <a:ea typeface="Open Sans"/>
              <a:cs typeface="Open Sans"/>
              <a:sym typeface="Open Sans"/>
            </a:endParaRPr>
          </a:p>
        </p:txBody>
      </p:sp>
      <p:cxnSp>
        <p:nvCxnSpPr>
          <p:cNvPr id="915" name="Google Shape;915;p102"/>
          <p:cNvCxnSpPr/>
          <p:nvPr/>
        </p:nvCxnSpPr>
        <p:spPr>
          <a:xfrm>
            <a:off x="472633" y="839167"/>
            <a:ext cx="2517200" cy="0"/>
          </a:xfrm>
          <a:prstGeom prst="straightConnector1">
            <a:avLst/>
          </a:prstGeom>
          <a:noFill/>
          <a:ln w="19050" cap="flat" cmpd="sng">
            <a:solidFill>
              <a:srgbClr val="B30838"/>
            </a:solidFill>
            <a:prstDash val="solid"/>
            <a:round/>
            <a:headEnd type="none" w="med" len="med"/>
            <a:tailEnd type="none" w="med" len="med"/>
          </a:ln>
        </p:spPr>
      </p:cxnSp>
      <p:sp>
        <p:nvSpPr>
          <p:cNvPr id="916" name="Google Shape;916;p102"/>
          <p:cNvSpPr txBox="1">
            <a:spLocks noGrp="1"/>
          </p:cNvSpPr>
          <p:nvPr>
            <p:ph type="title"/>
          </p:nvPr>
        </p:nvSpPr>
        <p:spPr>
          <a:xfrm>
            <a:off x="378400" y="70300"/>
            <a:ext cx="10878800"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 sz="2933" dirty="0">
                <a:solidFill>
                  <a:srgbClr val="515151"/>
                </a:solidFill>
              </a:rPr>
              <a:t>Speedup of MLaroundHPC</a:t>
            </a:r>
            <a:endParaRPr sz="2933" dirty="0">
              <a:solidFill>
                <a:srgbClr val="515151"/>
              </a:solidFill>
            </a:endParaRPr>
          </a:p>
        </p:txBody>
      </p:sp>
      <p:sp>
        <p:nvSpPr>
          <p:cNvPr id="917" name="Google Shape;917;p102"/>
          <p:cNvSpPr txBox="1">
            <a:spLocks noGrp="1"/>
          </p:cNvSpPr>
          <p:nvPr>
            <p:ph type="sldNum" idx="2"/>
          </p:nvPr>
        </p:nvSpPr>
        <p:spPr>
          <a:xfrm>
            <a:off x="11570500" y="6313500"/>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17</a:t>
            </a:fld>
            <a:endParaRPr dirty="0"/>
          </a:p>
        </p:txBody>
      </p:sp>
      <p:sp>
        <p:nvSpPr>
          <p:cNvPr id="918" name="Google Shape;918;p102"/>
          <p:cNvSpPr/>
          <p:nvPr/>
        </p:nvSpPr>
        <p:spPr>
          <a:xfrm>
            <a:off x="8662267" y="1170433"/>
            <a:ext cx="3048000" cy="1204400"/>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919" name="Google Shape;919;p102"/>
          <p:cNvSpPr txBox="1">
            <a:spLocks noGrp="1"/>
          </p:cNvSpPr>
          <p:nvPr>
            <p:ph type="body" idx="1"/>
          </p:nvPr>
        </p:nvSpPr>
        <p:spPr>
          <a:xfrm>
            <a:off x="8878900" y="1418967"/>
            <a:ext cx="2691600" cy="726000"/>
          </a:xfrm>
          <a:prstGeom prst="rect">
            <a:avLst/>
          </a:prstGeom>
          <a:noFill/>
          <a:ln>
            <a:noFill/>
          </a:ln>
        </p:spPr>
        <p:txBody>
          <a:bodyPr spcFirstLastPara="1" vert="horz" wrap="square" lIns="91433" tIns="45700" rIns="91433" bIns="45700" rtlCol="0" anchor="t" anchorCtr="0">
            <a:noAutofit/>
          </a:bodyPr>
          <a:lstStyle/>
          <a:p>
            <a:pPr marL="0" indent="0">
              <a:lnSpc>
                <a:spcPct val="115000"/>
              </a:lnSpc>
              <a:spcBef>
                <a:spcPts val="0"/>
              </a:spcBef>
              <a:buNone/>
            </a:pPr>
            <a:r>
              <a:rPr lang="en" sz="1867">
                <a:latin typeface="Open Sans SemiBold"/>
                <a:ea typeface="Open Sans SemiBold"/>
                <a:cs typeface="Open Sans SemiBold"/>
                <a:sym typeface="Open Sans SemiBold"/>
              </a:rPr>
              <a:t>N</a:t>
            </a:r>
            <a:r>
              <a:rPr lang="en" sz="1867" baseline="-25000">
                <a:latin typeface="Open Sans SemiBold"/>
                <a:ea typeface="Open Sans SemiBold"/>
                <a:cs typeface="Open Sans SemiBold"/>
                <a:sym typeface="Open Sans SemiBold"/>
              </a:rPr>
              <a:t>train</a:t>
            </a:r>
            <a:r>
              <a:rPr lang="en" sz="1867">
                <a:latin typeface="Open Sans SemiBold"/>
                <a:ea typeface="Open Sans SemiBold"/>
                <a:cs typeface="Open Sans SemiBold"/>
                <a:sym typeface="Open Sans SemiBold"/>
              </a:rPr>
              <a:t> is 7K to 16K in our work</a:t>
            </a:r>
            <a:endParaRPr sz="1867">
              <a:latin typeface="Open Sans SemiBold"/>
              <a:ea typeface="Open Sans SemiBold"/>
              <a:cs typeface="Open Sans SemiBold"/>
              <a:sym typeface="Open Sans SemiBold"/>
            </a:endParaRPr>
          </a:p>
        </p:txBody>
      </p:sp>
      <p:sp>
        <p:nvSpPr>
          <p:cNvPr id="2" name="Date Placeholder 1">
            <a:extLst>
              <a:ext uri="{FF2B5EF4-FFF2-40B4-BE49-F238E27FC236}">
                <a16:creationId xmlns:a16="http://schemas.microsoft.com/office/drawing/2014/main" id="{84A5D7EF-141A-46BC-AD21-FB41957A9B85}"/>
              </a:ext>
            </a:extLst>
          </p:cNvPr>
          <p:cNvSpPr>
            <a:spLocks noGrp="1"/>
          </p:cNvSpPr>
          <p:nvPr>
            <p:ph type="dt" sz="half" idx="10"/>
          </p:nvPr>
        </p:nvSpPr>
        <p:spPr/>
        <p:txBody>
          <a:bodyPr/>
          <a:lstStyle/>
          <a:p>
            <a:r>
              <a:rPr lang="en-US">
                <a:solidFill>
                  <a:prstClr val="black">
                    <a:tint val="75000"/>
                  </a:prstClr>
                </a:solidFill>
              </a:rPr>
              <a:t>9/26/2019</a:t>
            </a:r>
          </a:p>
        </p:txBody>
      </p:sp>
    </p:spTree>
    <p:extLst>
      <p:ext uri="{BB962C8B-B14F-4D97-AF65-F5344CB8AC3E}">
        <p14:creationId xmlns:p14="http://schemas.microsoft.com/office/powerpoint/2010/main" val="4261432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44"/>
          <p:cNvSpPr txBox="1">
            <a:spLocks noGrp="1"/>
          </p:cNvSpPr>
          <p:nvPr>
            <p:ph type="title"/>
          </p:nvPr>
        </p:nvSpPr>
        <p:spPr>
          <a:xfrm>
            <a:off x="781833" y="-29125"/>
            <a:ext cx="10515600" cy="1325563"/>
          </a:xfrm>
          <a:prstGeom prst="rect">
            <a:avLst/>
          </a:prstGeom>
          <a:noFill/>
          <a:ln>
            <a:noFill/>
          </a:ln>
        </p:spPr>
        <p:txBody>
          <a:bodyPr spcFirstLastPara="1" vert="horz" wrap="square" lIns="121900" tIns="60933" rIns="121900" bIns="60933" rtlCol="0" anchor="ctr" anchorCtr="0">
            <a:noAutofit/>
          </a:bodyPr>
          <a:lstStyle/>
          <a:p>
            <a:r>
              <a:rPr lang="en-US" sz="3200" dirty="0">
                <a:solidFill>
                  <a:srgbClr val="000000"/>
                </a:solidFill>
              </a:rPr>
              <a:t>Examination of the therapeutic effectiveness of Kinase</a:t>
            </a:r>
            <a:br>
              <a:rPr lang="en-US" sz="3200" dirty="0">
                <a:solidFill>
                  <a:srgbClr val="000000"/>
                </a:solidFill>
              </a:rPr>
            </a:br>
            <a:r>
              <a:rPr lang="en" sz="3200" dirty="0">
                <a:solidFill>
                  <a:srgbClr val="000000"/>
                </a:solidFill>
              </a:rPr>
              <a:t>ML at multiple levels and points in the discovery process</a:t>
            </a:r>
            <a:endParaRPr sz="3200" dirty="0">
              <a:solidFill>
                <a:srgbClr val="000000"/>
              </a:solidFill>
            </a:endParaRPr>
          </a:p>
        </p:txBody>
      </p:sp>
      <p:pic>
        <p:nvPicPr>
          <p:cNvPr id="195" name="Google Shape;195;p44"/>
          <p:cNvPicPr preferRelativeResize="0"/>
          <p:nvPr/>
        </p:nvPicPr>
        <p:blipFill>
          <a:blip r:embed="rId3">
            <a:alphaModFix/>
          </a:blip>
          <a:stretch>
            <a:fillRect/>
          </a:stretch>
        </p:blipFill>
        <p:spPr>
          <a:xfrm>
            <a:off x="5766206" y="1523870"/>
            <a:ext cx="6491108" cy="1776818"/>
          </a:xfrm>
          <a:prstGeom prst="rect">
            <a:avLst/>
          </a:prstGeom>
          <a:noFill/>
          <a:ln>
            <a:noFill/>
          </a:ln>
        </p:spPr>
      </p:pic>
      <p:pic>
        <p:nvPicPr>
          <p:cNvPr id="196" name="Google Shape;196;p44"/>
          <p:cNvPicPr preferRelativeResize="0"/>
          <p:nvPr/>
        </p:nvPicPr>
        <p:blipFill>
          <a:blip r:embed="rId4">
            <a:alphaModFix/>
          </a:blip>
          <a:stretch>
            <a:fillRect/>
          </a:stretch>
        </p:blipFill>
        <p:spPr>
          <a:xfrm>
            <a:off x="211527" y="1542129"/>
            <a:ext cx="5403688" cy="3096633"/>
          </a:xfrm>
          <a:prstGeom prst="rect">
            <a:avLst/>
          </a:prstGeom>
          <a:noFill/>
          <a:ln>
            <a:noFill/>
          </a:ln>
        </p:spPr>
      </p:pic>
      <p:pic>
        <p:nvPicPr>
          <p:cNvPr id="197" name="Google Shape;197;p44"/>
          <p:cNvPicPr preferRelativeResize="0"/>
          <p:nvPr/>
        </p:nvPicPr>
        <p:blipFill>
          <a:blip r:embed="rId5">
            <a:alphaModFix/>
          </a:blip>
          <a:stretch>
            <a:fillRect/>
          </a:stretch>
        </p:blipFill>
        <p:spPr>
          <a:xfrm>
            <a:off x="5615215" y="3489506"/>
            <a:ext cx="6464804" cy="2551990"/>
          </a:xfrm>
          <a:prstGeom prst="rect">
            <a:avLst/>
          </a:prstGeom>
          <a:noFill/>
          <a:ln>
            <a:noFill/>
          </a:ln>
        </p:spPr>
      </p:pic>
      <p:sp>
        <p:nvSpPr>
          <p:cNvPr id="2" name="TextBox 1">
            <a:extLst>
              <a:ext uri="{FF2B5EF4-FFF2-40B4-BE49-F238E27FC236}">
                <a16:creationId xmlns:a16="http://schemas.microsoft.com/office/drawing/2014/main" id="{7897B8B3-55B5-48F7-B9E6-A89D9FA121C9}"/>
              </a:ext>
            </a:extLst>
          </p:cNvPr>
          <p:cNvSpPr txBox="1"/>
          <p:nvPr/>
        </p:nvSpPr>
        <p:spPr>
          <a:xfrm>
            <a:off x="257215" y="5093626"/>
            <a:ext cx="5358000" cy="923330"/>
          </a:xfrm>
          <a:prstGeom prst="rect">
            <a:avLst/>
          </a:prstGeom>
          <a:noFill/>
        </p:spPr>
        <p:txBody>
          <a:bodyPr wrap="square" rtlCol="0">
            <a:spAutoFit/>
          </a:bodyPr>
          <a:lstStyle/>
          <a:p>
            <a:pPr marL="285750" indent="-285750">
              <a:buFont typeface="Arial" panose="020B0604020202020204" pitchFamily="34" charset="0"/>
              <a:buChar char="•"/>
            </a:pPr>
            <a:r>
              <a:rPr lang="en-US" dirty="0"/>
              <a:t>Kinase effectiveness workflow with number of features of relevance at each stage</a:t>
            </a:r>
          </a:p>
          <a:p>
            <a:pPr marL="285750" indent="-285750">
              <a:buFont typeface="Arial" panose="020B0604020202020204" pitchFamily="34" charset="0"/>
              <a:buChar char="•"/>
            </a:pPr>
            <a:r>
              <a:rPr lang="en-US" dirty="0"/>
              <a:t>Ensemble simulations and DL training samples</a:t>
            </a:r>
          </a:p>
        </p:txBody>
      </p:sp>
      <p:sp>
        <p:nvSpPr>
          <p:cNvPr id="3" name="Rectangle 2">
            <a:extLst>
              <a:ext uri="{FF2B5EF4-FFF2-40B4-BE49-F238E27FC236}">
                <a16:creationId xmlns:a16="http://schemas.microsoft.com/office/drawing/2014/main" id="{F61547E8-2395-4ED4-A97D-F5D77C040E29}"/>
              </a:ext>
            </a:extLst>
          </p:cNvPr>
          <p:cNvSpPr/>
          <p:nvPr/>
        </p:nvSpPr>
        <p:spPr>
          <a:xfrm>
            <a:off x="257215" y="1015280"/>
            <a:ext cx="2369559" cy="400110"/>
          </a:xfrm>
          <a:prstGeom prst="rect">
            <a:avLst/>
          </a:prstGeom>
        </p:spPr>
        <p:txBody>
          <a:bodyPr wrap="none">
            <a:spAutoFit/>
          </a:bodyPr>
          <a:lstStyle/>
          <a:p>
            <a:r>
              <a:rPr lang="en-US" sz="2000" b="1" dirty="0">
                <a:solidFill>
                  <a:srgbClr val="222222"/>
                </a:solidFill>
                <a:latin typeface="Arial" panose="020B0604020202020204" pitchFamily="34" charset="0"/>
              </a:rPr>
              <a:t>CANDLE-INSPIRE</a:t>
            </a:r>
            <a:endParaRPr lang="en-US" sz="2000" b="1" dirty="0"/>
          </a:p>
        </p:txBody>
      </p:sp>
      <p:sp>
        <p:nvSpPr>
          <p:cNvPr id="4" name="Date Placeholder 3">
            <a:extLst>
              <a:ext uri="{FF2B5EF4-FFF2-40B4-BE49-F238E27FC236}">
                <a16:creationId xmlns:a16="http://schemas.microsoft.com/office/drawing/2014/main" id="{E515AC12-DA33-4522-B237-688185E97CD4}"/>
              </a:ext>
            </a:extLst>
          </p:cNvPr>
          <p:cNvSpPr>
            <a:spLocks noGrp="1"/>
          </p:cNvSpPr>
          <p:nvPr>
            <p:ph type="dt" sz="half" idx="10"/>
          </p:nvPr>
        </p:nvSpPr>
        <p:spPr/>
        <p:txBody>
          <a:bodyPr/>
          <a:lstStyle/>
          <a:p>
            <a:r>
              <a:rPr lang="en-US">
                <a:solidFill>
                  <a:prstClr val="black">
                    <a:tint val="75000"/>
                  </a:prstClr>
                </a:solidFill>
              </a:rPr>
              <a:t>9/26/2019</a:t>
            </a:r>
          </a:p>
        </p:txBody>
      </p:sp>
      <p:sp>
        <p:nvSpPr>
          <p:cNvPr id="5" name="Slide Number Placeholder 4">
            <a:extLst>
              <a:ext uri="{FF2B5EF4-FFF2-40B4-BE49-F238E27FC236}">
                <a16:creationId xmlns:a16="http://schemas.microsoft.com/office/drawing/2014/main" id="{68187A8B-7BB9-42FC-9A10-5E87DF2857C0}"/>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18</a:t>
            </a:fld>
            <a:endParaRPr lang="en-US">
              <a:solidFill>
                <a:prstClr val="black">
                  <a:tint val="75000"/>
                </a:prstClr>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DC82A-5131-406D-BC9E-741A6879D640}"/>
              </a:ext>
            </a:extLst>
          </p:cNvPr>
          <p:cNvSpPr>
            <a:spLocks noGrp="1"/>
          </p:cNvSpPr>
          <p:nvPr>
            <p:ph type="title"/>
          </p:nvPr>
        </p:nvSpPr>
        <p:spPr>
          <a:xfrm>
            <a:off x="-1" y="365125"/>
            <a:ext cx="12192001" cy="670299"/>
          </a:xfrm>
        </p:spPr>
        <p:txBody>
          <a:bodyPr>
            <a:normAutofit fontScale="90000"/>
          </a:bodyPr>
          <a:lstStyle/>
          <a:p>
            <a:pPr algn="ctr"/>
            <a:r>
              <a:rPr lang="en-US" dirty="0">
                <a:latin typeface="Arial" panose="020B0604020202020204" pitchFamily="34" charset="0"/>
                <a:cs typeface="Arial" panose="020B0604020202020204" pitchFamily="34" charset="0"/>
              </a:rPr>
              <a:t>INSILICO MEDICINE USED CREATIVE AI TO DESIGN POTENTIAL DRUGS IN JUST 21 DAYS</a:t>
            </a:r>
            <a:endParaRPr lang="en-US" dirty="0"/>
          </a:p>
        </p:txBody>
      </p:sp>
      <p:sp>
        <p:nvSpPr>
          <p:cNvPr id="3" name="Content Placeholder 2">
            <a:extLst>
              <a:ext uri="{FF2B5EF4-FFF2-40B4-BE49-F238E27FC236}">
                <a16:creationId xmlns:a16="http://schemas.microsoft.com/office/drawing/2014/main" id="{1046FDB0-EBB6-4308-A1F6-1BEE8B5ED1F7}"/>
              </a:ext>
            </a:extLst>
          </p:cNvPr>
          <p:cNvSpPr>
            <a:spLocks noGrp="1"/>
          </p:cNvSpPr>
          <p:nvPr>
            <p:ph idx="1"/>
          </p:nvPr>
        </p:nvSpPr>
        <p:spPr>
          <a:xfrm>
            <a:off x="94129" y="1270746"/>
            <a:ext cx="11259671" cy="5277971"/>
          </a:xfrm>
        </p:spPr>
        <p:txBody>
          <a:bodyPr>
            <a:normAutofit fontScale="92500" lnSpcReduction="20000"/>
          </a:bodyPr>
          <a:lstStyle/>
          <a:p>
            <a:r>
              <a:rPr lang="en-US" sz="2400" b="1" dirty="0">
                <a:latin typeface="Arial" panose="020B0604020202020204" pitchFamily="34" charset="0"/>
                <a:cs typeface="Arial" panose="020B0604020202020204" pitchFamily="34" charset="0"/>
              </a:rPr>
              <a:t>September 4 2019 News Item</a:t>
            </a:r>
          </a:p>
          <a:p>
            <a:r>
              <a:rPr lang="en-US" sz="2400" b="1" dirty="0">
                <a:latin typeface="Arial" panose="020B0604020202020204" pitchFamily="34" charset="0"/>
                <a:cs typeface="Arial" panose="020B0604020202020204" pitchFamily="34" charset="0"/>
              </a:rPr>
              <a:t>Map Drug (Material) Structure to Drug (Material) Properties</a:t>
            </a:r>
          </a:p>
          <a:p>
            <a:r>
              <a:rPr lang="en-US" sz="2400" dirty="0">
                <a:latin typeface="Arial" panose="020B0604020202020204" pitchFamily="34" charset="0"/>
                <a:cs typeface="Arial" panose="020B0604020202020204" pitchFamily="34" charset="0"/>
              </a:rPr>
              <a:t>Hong Kong-based </a:t>
            </a:r>
            <a:r>
              <a:rPr lang="en-US" sz="2400" b="1" dirty="0" err="1">
                <a:latin typeface="Arial" panose="020B0604020202020204" pitchFamily="34" charset="0"/>
                <a:cs typeface="Arial" panose="020B0604020202020204" pitchFamily="34" charset="0"/>
              </a:rPr>
              <a:t>Insilico</a:t>
            </a:r>
            <a:r>
              <a:rPr lang="en-US" sz="2400" b="1" dirty="0">
                <a:latin typeface="Arial" panose="020B0604020202020204" pitchFamily="34" charset="0"/>
                <a:cs typeface="Arial" panose="020B0604020202020204" pitchFamily="34" charset="0"/>
              </a:rPr>
              <a:t> Medicine </a:t>
            </a:r>
            <a:r>
              <a:rPr lang="en-US" sz="2400" dirty="0">
                <a:latin typeface="Arial" panose="020B0604020202020204" pitchFamily="34" charset="0"/>
                <a:cs typeface="Arial" panose="020B0604020202020204" pitchFamily="34" charset="0"/>
              </a:rPr>
              <a:t>sent shockwaves through the pharma industry after publishing research in Nature Biotechnology that proves its AI-powered drug discovery system was capable of producing at least one </a:t>
            </a:r>
            <a:r>
              <a:rPr lang="en-US" sz="2400" b="1" dirty="0">
                <a:latin typeface="Arial" panose="020B0604020202020204" pitchFamily="34" charset="0"/>
                <a:cs typeface="Arial" panose="020B0604020202020204" pitchFamily="34" charset="0"/>
              </a:rPr>
              <a:t>potential treatment for fibrosis </a:t>
            </a:r>
            <a:r>
              <a:rPr lang="en-US" sz="2400" dirty="0">
                <a:latin typeface="Arial" panose="020B0604020202020204" pitchFamily="34" charset="0"/>
                <a:cs typeface="Arial" panose="020B0604020202020204" pitchFamily="34" charset="0"/>
              </a:rPr>
              <a:t>in less than a month's time.</a:t>
            </a:r>
          </a:p>
          <a:p>
            <a:r>
              <a:rPr lang="en-US" sz="2400" dirty="0">
                <a:latin typeface="Arial" panose="020B0604020202020204" pitchFamily="34" charset="0"/>
                <a:cs typeface="Arial" panose="020B0604020202020204" pitchFamily="34" charset="0"/>
              </a:rPr>
              <a:t> The system bucks the standard brute-force approach for AI drug development, which involves screening millions of potential molecular structures looking for a viable fit, in favor of a </a:t>
            </a:r>
            <a:r>
              <a:rPr lang="en-US" sz="2400" b="1" dirty="0">
                <a:latin typeface="Arial" panose="020B0604020202020204" pitchFamily="34" charset="0"/>
                <a:cs typeface="Arial" panose="020B0604020202020204" pitchFamily="34" charset="0"/>
              </a:rPr>
              <a:t>Deep Reinforcement Learning </a:t>
            </a:r>
            <a:r>
              <a:rPr lang="en-US" sz="2400" dirty="0">
                <a:latin typeface="Arial" panose="020B0604020202020204" pitchFamily="34" charset="0"/>
                <a:cs typeface="Arial" panose="020B0604020202020204" pitchFamily="34" charset="0"/>
              </a:rPr>
              <a:t>algorithm that can imagine potential protein structures based on existing research and certain preprogrammed design criteria. </a:t>
            </a:r>
          </a:p>
          <a:p>
            <a:r>
              <a:rPr lang="en-US" sz="2400" dirty="0" err="1">
                <a:latin typeface="Arial" panose="020B0604020202020204" pitchFamily="34" charset="0"/>
                <a:cs typeface="Arial" panose="020B0604020202020204" pitchFamily="34" charset="0"/>
              </a:rPr>
              <a:t>Insilico's</a:t>
            </a:r>
            <a:r>
              <a:rPr lang="en-US" sz="2400" dirty="0">
                <a:latin typeface="Arial" panose="020B0604020202020204" pitchFamily="34" charset="0"/>
                <a:cs typeface="Arial" panose="020B0604020202020204" pitchFamily="34" charset="0"/>
              </a:rPr>
              <a:t> system initially produced 30,000 possible designs, which the research team whittled down to six that were synthesized in the lab, with one design eventually tested on mice to promising results.</a:t>
            </a:r>
          </a:p>
          <a:p>
            <a:r>
              <a:rPr lang="en-US" sz="2400" dirty="0" err="1">
                <a:latin typeface="Arial" panose="020B0604020202020204" pitchFamily="34" charset="0"/>
                <a:cs typeface="Arial" panose="020B0604020202020204" pitchFamily="34" charset="0"/>
              </a:rPr>
              <a:t>Insilico's</a:t>
            </a:r>
            <a:r>
              <a:rPr lang="en-US" sz="2400" dirty="0">
                <a:latin typeface="Arial" panose="020B0604020202020204" pitchFamily="34" charset="0"/>
                <a:cs typeface="Arial" panose="020B0604020202020204" pitchFamily="34" charset="0"/>
              </a:rPr>
              <a:t> AI-powered research process could offer a massive push forward for the pharmaceutical industry, which faces increasingly high drug development costs. In </a:t>
            </a:r>
            <a:r>
              <a:rPr lang="en-US" sz="2400" b="1" dirty="0">
                <a:latin typeface="Arial" panose="020B0604020202020204" pitchFamily="34" charset="0"/>
                <a:cs typeface="Arial" panose="020B0604020202020204" pitchFamily="34" charset="0"/>
              </a:rPr>
              <a:t>just a handful of weeks</a:t>
            </a:r>
            <a:r>
              <a:rPr lang="en-US" sz="2400" dirty="0">
                <a:latin typeface="Arial" panose="020B0604020202020204" pitchFamily="34" charset="0"/>
                <a:cs typeface="Arial" panose="020B0604020202020204" pitchFamily="34" charset="0"/>
              </a:rPr>
              <a:t> and for </a:t>
            </a:r>
            <a:r>
              <a:rPr lang="en-US" sz="2400" b="1" dirty="0">
                <a:latin typeface="Arial" panose="020B0604020202020204" pitchFamily="34" charset="0"/>
                <a:cs typeface="Arial" panose="020B0604020202020204" pitchFamily="34" charset="0"/>
              </a:rPr>
              <a:t>approximately $150,000</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Insilico</a:t>
            </a:r>
            <a:r>
              <a:rPr lang="en-US" sz="2400" dirty="0">
                <a:latin typeface="Arial" panose="020B0604020202020204" pitchFamily="34" charset="0"/>
                <a:cs typeface="Arial" panose="020B0604020202020204" pitchFamily="34" charset="0"/>
              </a:rPr>
              <a:t> delivered what typically takes pharmaceutical companies </a:t>
            </a:r>
            <a:r>
              <a:rPr lang="en-US" sz="2400" b="1" dirty="0">
                <a:latin typeface="Arial" panose="020B0604020202020204" pitchFamily="34" charset="0"/>
                <a:cs typeface="Arial" panose="020B0604020202020204" pitchFamily="34" charset="0"/>
              </a:rPr>
              <a:t>$2.6 billion </a:t>
            </a:r>
            <a:r>
              <a:rPr lang="en-US" sz="2400" dirty="0">
                <a:latin typeface="Arial" panose="020B0604020202020204" pitchFamily="34" charset="0"/>
                <a:cs typeface="Arial" panose="020B0604020202020204" pitchFamily="34" charset="0"/>
              </a:rPr>
              <a:t>over </a:t>
            </a:r>
            <a:r>
              <a:rPr lang="en-US" sz="2400" b="1" dirty="0">
                <a:latin typeface="Arial" panose="020B0604020202020204" pitchFamily="34" charset="0"/>
                <a:cs typeface="Arial" panose="020B0604020202020204" pitchFamily="34" charset="0"/>
              </a:rPr>
              <a:t>seven years</a:t>
            </a:r>
            <a:r>
              <a:rPr lang="en-US" sz="2400" dirty="0">
                <a:latin typeface="Arial" panose="020B0604020202020204" pitchFamily="34" charset="0"/>
                <a:cs typeface="Arial" panose="020B0604020202020204" pitchFamily="34" charset="0"/>
              </a:rPr>
              <a:t>. </a:t>
            </a:r>
          </a:p>
        </p:txBody>
      </p:sp>
      <p:sp>
        <p:nvSpPr>
          <p:cNvPr id="4" name="Date Placeholder 3">
            <a:extLst>
              <a:ext uri="{FF2B5EF4-FFF2-40B4-BE49-F238E27FC236}">
                <a16:creationId xmlns:a16="http://schemas.microsoft.com/office/drawing/2014/main" id="{38D81A93-D247-4A8A-A224-5DD5F191E7D0}"/>
              </a:ext>
            </a:extLst>
          </p:cNvPr>
          <p:cNvSpPr>
            <a:spLocks noGrp="1"/>
          </p:cNvSpPr>
          <p:nvPr>
            <p:ph type="dt" sz="half" idx="10"/>
          </p:nvPr>
        </p:nvSpPr>
        <p:spPr/>
        <p:txBody>
          <a:bodyPr/>
          <a:lstStyle/>
          <a:p>
            <a:r>
              <a:rPr lang="en-US">
                <a:solidFill>
                  <a:prstClr val="black">
                    <a:tint val="75000"/>
                  </a:prstClr>
                </a:solidFill>
              </a:rPr>
              <a:t>9/26/2019</a:t>
            </a:r>
          </a:p>
        </p:txBody>
      </p:sp>
      <p:sp>
        <p:nvSpPr>
          <p:cNvPr id="5" name="Slide Number Placeholder 4">
            <a:extLst>
              <a:ext uri="{FF2B5EF4-FFF2-40B4-BE49-F238E27FC236}">
                <a16:creationId xmlns:a16="http://schemas.microsoft.com/office/drawing/2014/main" id="{624D802B-6803-479A-8B40-EE3C80858BE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p14="http://schemas.microsoft.com/office/powerpoint/2010/main" val="1177277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D4BED-5876-4391-AB28-3015B078A372}"/>
              </a:ext>
            </a:extLst>
          </p:cNvPr>
          <p:cNvSpPr>
            <a:spLocks noGrp="1"/>
          </p:cNvSpPr>
          <p:nvPr>
            <p:ph type="title"/>
          </p:nvPr>
        </p:nvSpPr>
        <p:spPr>
          <a:xfrm>
            <a:off x="340769" y="122238"/>
            <a:ext cx="11611313" cy="1069041"/>
          </a:xfrm>
        </p:spPr>
        <p:txBody>
          <a:bodyPr>
            <a:normAutofit fontScale="90000"/>
          </a:bodyPr>
          <a:lstStyle/>
          <a:p>
            <a:r>
              <a:rPr lang="en-US" dirty="0">
                <a:latin typeface="Arial" panose="020B0604020202020204" pitchFamily="34" charset="0"/>
                <a:cs typeface="Arial" panose="020B0604020202020204" pitchFamily="34" charset="0"/>
              </a:rPr>
              <a:t>Next Generation of Cyberinfrastructure: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Application Requirements</a:t>
            </a:r>
          </a:p>
        </p:txBody>
      </p:sp>
      <p:sp>
        <p:nvSpPr>
          <p:cNvPr id="3" name="Content Placeholder 2">
            <a:extLst>
              <a:ext uri="{FF2B5EF4-FFF2-40B4-BE49-F238E27FC236}">
                <a16:creationId xmlns:a16="http://schemas.microsoft.com/office/drawing/2014/main" id="{90EA7437-FCEE-4821-83B1-1242DFBDA7A1}"/>
              </a:ext>
            </a:extLst>
          </p:cNvPr>
          <p:cNvSpPr>
            <a:spLocks noGrp="1"/>
          </p:cNvSpPr>
          <p:nvPr>
            <p:ph idx="1"/>
          </p:nvPr>
        </p:nvSpPr>
        <p:spPr>
          <a:xfrm>
            <a:off x="100853" y="1278497"/>
            <a:ext cx="12091147" cy="5301596"/>
          </a:xfrm>
        </p:spPr>
        <p:txBody>
          <a:bodyPr>
            <a:normAutofit/>
          </a:bodyPr>
          <a:lstStyle/>
          <a:p>
            <a:r>
              <a:rPr lang="en-US" sz="3200" dirty="0">
                <a:latin typeface="Arial" panose="020B0604020202020204" pitchFamily="34" charset="0"/>
                <a:cs typeface="Arial" panose="020B0604020202020204" pitchFamily="34" charset="0"/>
              </a:rPr>
              <a:t>Four clear classes of applications  are</a:t>
            </a:r>
          </a:p>
          <a:p>
            <a:pPr marL="971550" lvl="1" indent="-514350" fontAlgn="base">
              <a:buFont typeface="+mj-lt"/>
              <a:buAutoNum type="alphaLcParenR"/>
            </a:pPr>
            <a:r>
              <a:rPr lang="en-US" sz="2800" b="1" dirty="0">
                <a:latin typeface="Arial" panose="020B0604020202020204" pitchFamily="34" charset="0"/>
                <a:cs typeface="Arial" panose="020B0604020202020204" pitchFamily="34" charset="0"/>
              </a:rPr>
              <a:t>Classic Big Data Analytics</a:t>
            </a:r>
            <a:r>
              <a:rPr lang="en-US" sz="2800" dirty="0">
                <a:latin typeface="Arial" panose="020B0604020202020204" pitchFamily="34" charset="0"/>
                <a:cs typeface="Arial" panose="020B0604020202020204" pitchFamily="34" charset="0"/>
              </a:rPr>
              <a:t> as in the analysis of LHC data, SKA, Light sources, health, NASA and environmental data.</a:t>
            </a:r>
          </a:p>
          <a:p>
            <a:pPr marL="971550" lvl="1" indent="-514350" fontAlgn="base">
              <a:buFont typeface="+mj-lt"/>
              <a:buAutoNum type="alphaLcParenR"/>
            </a:pPr>
            <a:r>
              <a:rPr lang="en-US" sz="2800" b="1" dirty="0">
                <a:latin typeface="Arial" panose="020B0604020202020204" pitchFamily="34" charset="0"/>
                <a:cs typeface="Arial" panose="020B0604020202020204" pitchFamily="34" charset="0"/>
              </a:rPr>
              <a:t>Cloud-Edge</a:t>
            </a:r>
            <a:r>
              <a:rPr lang="en-US" sz="2800" dirty="0">
                <a:latin typeface="Arial" panose="020B0604020202020204" pitchFamily="34" charset="0"/>
                <a:cs typeface="Arial" panose="020B0604020202020204" pitchFamily="34" charset="0"/>
              </a:rPr>
              <a:t> applications which certainly overlap with a) as data in many fields comes from the edge</a:t>
            </a:r>
          </a:p>
          <a:p>
            <a:pPr marL="971550" lvl="1" indent="-514350">
              <a:buFont typeface="+mj-lt"/>
              <a:buAutoNum type="alphaLcParenR"/>
            </a:pPr>
            <a:r>
              <a:rPr lang="en-US" sz="2800" b="1" dirty="0">
                <a:latin typeface="Arial" panose="020B0604020202020204" pitchFamily="34" charset="0"/>
                <a:cs typeface="Arial" panose="020B0604020202020204" pitchFamily="34" charset="0"/>
              </a:rPr>
              <a:t>Integration of ML and Data analytics with simulations</a:t>
            </a:r>
            <a:r>
              <a:rPr lang="en-US" sz="2800" dirty="0">
                <a:latin typeface="Arial" panose="020B0604020202020204" pitchFamily="34" charset="0"/>
                <a:cs typeface="Arial" panose="020B0604020202020204" pitchFamily="34" charset="0"/>
              </a:rPr>
              <a:t>. “learning everywhere”,</a:t>
            </a:r>
          </a:p>
          <a:p>
            <a:pPr marL="971550" lvl="1" indent="-514350">
              <a:buFont typeface="+mj-lt"/>
              <a:buAutoNum type="alphaLcParenR"/>
            </a:pPr>
            <a:r>
              <a:rPr lang="en-US" sz="2800" b="1" dirty="0">
                <a:latin typeface="Arial" panose="020B0604020202020204" pitchFamily="34" charset="0"/>
                <a:cs typeface="Arial" panose="020B0604020202020204" pitchFamily="34" charset="0"/>
              </a:rPr>
              <a:t>Classic simulations</a:t>
            </a:r>
            <a:r>
              <a:rPr lang="en-US" sz="2800" dirty="0">
                <a:latin typeface="Arial" panose="020B0604020202020204" pitchFamily="34" charset="0"/>
                <a:cs typeface="Arial" panose="020B0604020202020204" pitchFamily="34" charset="0"/>
              </a:rPr>
              <a:t>  which are addressed excellently by DoE exascale program and although our focus is Big Data, one should consider this application area as we need to integrate simulations with data analytics and ML (Machine Learning) -- item a) above</a:t>
            </a:r>
          </a:p>
        </p:txBody>
      </p:sp>
      <p:sp>
        <p:nvSpPr>
          <p:cNvPr id="4" name="Date Placeholder 3">
            <a:extLst>
              <a:ext uri="{FF2B5EF4-FFF2-40B4-BE49-F238E27FC236}">
                <a16:creationId xmlns:a16="http://schemas.microsoft.com/office/drawing/2014/main" id="{6226EED1-6E33-4401-8B81-7F9003FE527D}"/>
              </a:ext>
            </a:extLst>
          </p:cNvPr>
          <p:cNvSpPr>
            <a:spLocks noGrp="1"/>
          </p:cNvSpPr>
          <p:nvPr>
            <p:ph type="dt" sz="half" idx="10"/>
          </p:nvPr>
        </p:nvSpPr>
        <p:spPr/>
        <p:txBody>
          <a:bodyPr/>
          <a:lstStyle/>
          <a:p>
            <a:r>
              <a:rPr lang="en-US">
                <a:solidFill>
                  <a:prstClr val="black">
                    <a:tint val="75000"/>
                  </a:prstClr>
                </a:solidFill>
              </a:rPr>
              <a:t>9/26/2019</a:t>
            </a:r>
          </a:p>
        </p:txBody>
      </p:sp>
      <p:sp>
        <p:nvSpPr>
          <p:cNvPr id="5" name="Slide Number Placeholder 4">
            <a:extLst>
              <a:ext uri="{FF2B5EF4-FFF2-40B4-BE49-F238E27FC236}">
                <a16:creationId xmlns:a16="http://schemas.microsoft.com/office/drawing/2014/main" id="{C3B794D1-69A0-4E60-B427-C767941310D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a:t>
            </a:fld>
            <a:endParaRPr lang="en-US">
              <a:solidFill>
                <a:prstClr val="black">
                  <a:tint val="75000"/>
                </a:prstClr>
              </a:solidFill>
            </a:endParaRPr>
          </a:p>
        </p:txBody>
      </p:sp>
      <p:sp>
        <p:nvSpPr>
          <p:cNvPr id="6" name="TextBox 5">
            <a:extLst>
              <a:ext uri="{FF2B5EF4-FFF2-40B4-BE49-F238E27FC236}">
                <a16:creationId xmlns:a16="http://schemas.microsoft.com/office/drawing/2014/main" id="{296BB5A2-A23C-4EA9-A228-DDDBCAA8E316}"/>
              </a:ext>
            </a:extLst>
          </p:cNvPr>
          <p:cNvSpPr txBox="1"/>
          <p:nvPr/>
        </p:nvSpPr>
        <p:spPr>
          <a:xfrm>
            <a:off x="6610914" y="6205646"/>
            <a:ext cx="2874768" cy="461665"/>
          </a:xfrm>
          <a:prstGeom prst="rect">
            <a:avLst/>
          </a:prstGeom>
          <a:noFill/>
        </p:spPr>
        <p:txBody>
          <a:bodyPr wrap="square" rtlCol="0">
            <a:spAutoFit/>
          </a:bodyPr>
          <a:lstStyle/>
          <a:p>
            <a:r>
              <a:rPr lang="en-US" sz="2400" dirty="0"/>
              <a:t>BDEC covers a) b) c)</a:t>
            </a:r>
          </a:p>
        </p:txBody>
      </p:sp>
    </p:spTree>
    <p:extLst>
      <p:ext uri="{BB962C8B-B14F-4D97-AF65-F5344CB8AC3E}">
        <p14:creationId xmlns:p14="http://schemas.microsoft.com/office/powerpoint/2010/main" val="3121418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96"/>
          <p:cNvSpPr txBox="1">
            <a:spLocks noGrp="1"/>
          </p:cNvSpPr>
          <p:nvPr>
            <p:ph type="title"/>
          </p:nvPr>
        </p:nvSpPr>
        <p:spPr>
          <a:xfrm>
            <a:off x="302450" y="319822"/>
            <a:ext cx="11229981" cy="726000"/>
          </a:xfrm>
          <a:prstGeom prst="rect">
            <a:avLst/>
          </a:prstGeom>
        </p:spPr>
        <p:txBody>
          <a:bodyPr spcFirstLastPara="1" vert="horz" wrap="square" lIns="91433" tIns="45700" rIns="91433" bIns="45700" rtlCol="0" anchor="ctr" anchorCtr="0">
            <a:noAutofit/>
          </a:bodyPr>
          <a:lstStyle/>
          <a:p>
            <a:pPr lvl="0">
              <a:lnSpc>
                <a:spcPct val="115000"/>
              </a:lnSpc>
            </a:pPr>
            <a:r>
              <a:rPr lang="en" sz="2800" dirty="0">
                <a:solidFill>
                  <a:srgbClr val="C00000"/>
                </a:solidFill>
                <a:latin typeface="Arial" panose="020B0604020202020204" pitchFamily="34" charset="0"/>
                <a:ea typeface="Open Sans"/>
                <a:cs typeface="Arial" panose="020B0604020202020204" pitchFamily="34" charset="0"/>
                <a:sym typeface="Open Sans"/>
              </a:rPr>
              <a:t>3. MLforHPC </a:t>
            </a:r>
            <a:r>
              <a:rPr lang="en-US" sz="2800" dirty="0">
                <a:solidFill>
                  <a:srgbClr val="C00000"/>
                </a:solidFill>
                <a:latin typeface="Arial" panose="020B0604020202020204" pitchFamily="34" charset="0"/>
                <a:ea typeface="Open Sans"/>
                <a:cs typeface="Arial" panose="020B0604020202020204" pitchFamily="34" charset="0"/>
                <a:sym typeface="Open Sans"/>
              </a:rPr>
              <a:t>Learn Surrogates for Simulation</a:t>
            </a:r>
            <a:br>
              <a:rPr lang="en-US" sz="2667" dirty="0">
                <a:solidFill>
                  <a:srgbClr val="515151"/>
                </a:solidFill>
                <a:latin typeface="Arial" panose="020B0604020202020204" pitchFamily="34" charset="0"/>
                <a:ea typeface="Open Sans"/>
                <a:cs typeface="Arial" panose="020B0604020202020204" pitchFamily="34" charset="0"/>
                <a:sym typeface="Open Sans"/>
              </a:rPr>
            </a:br>
            <a:r>
              <a:rPr lang="en-US" sz="2400" dirty="0">
                <a:solidFill>
                  <a:srgbClr val="515151"/>
                </a:solidFill>
                <a:latin typeface="Arial" panose="020B0604020202020204" pitchFamily="34" charset="0"/>
                <a:ea typeface="Open Sans"/>
                <a:cs typeface="Arial" panose="020B0604020202020204" pitchFamily="34" charset="0"/>
                <a:sym typeface="Open Sans"/>
              </a:rPr>
              <a:t>3.2  </a:t>
            </a:r>
            <a:r>
              <a:rPr lang="en" sz="2400" dirty="0">
                <a:solidFill>
                  <a:srgbClr val="515151"/>
                </a:solidFill>
                <a:latin typeface="Arial" panose="020B0604020202020204" pitchFamily="34" charset="0"/>
                <a:ea typeface="Open Sans"/>
                <a:cs typeface="Arial" panose="020B0604020202020204" pitchFamily="34" charset="0"/>
                <a:sym typeface="Open Sans"/>
              </a:rPr>
              <a:t>MLaroundHPC: Learning Outputs from Inputs: </a:t>
            </a:r>
            <a:endParaRPr sz="2400" dirty="0">
              <a:solidFill>
                <a:srgbClr val="515151"/>
              </a:solidFill>
              <a:latin typeface="Arial" panose="020B0604020202020204" pitchFamily="34" charset="0"/>
              <a:ea typeface="Open Sans"/>
              <a:cs typeface="Arial" panose="020B0604020202020204" pitchFamily="34" charset="0"/>
              <a:sym typeface="Open Sans"/>
            </a:endParaRPr>
          </a:p>
          <a:p>
            <a:pPr marL="169329">
              <a:lnSpc>
                <a:spcPct val="115000"/>
              </a:lnSpc>
              <a:spcBef>
                <a:spcPts val="0"/>
              </a:spcBef>
              <a:buClr>
                <a:srgbClr val="515151"/>
              </a:buClr>
              <a:buSzPts val="1600"/>
            </a:pPr>
            <a:r>
              <a:rPr lang="en-US" sz="2400" dirty="0">
                <a:solidFill>
                  <a:srgbClr val="515151"/>
                </a:solidFill>
                <a:latin typeface="Arial" panose="020B0604020202020204" pitchFamily="34" charset="0"/>
                <a:ea typeface="Open Sans"/>
                <a:cs typeface="Arial" panose="020B0604020202020204" pitchFamily="34" charset="0"/>
                <a:sym typeface="Open Sans"/>
              </a:rPr>
              <a:t>	b) Fields from Fields</a:t>
            </a:r>
            <a:endParaRPr sz="2400" dirty="0">
              <a:solidFill>
                <a:srgbClr val="515151"/>
              </a:solidFill>
              <a:latin typeface="Arial" panose="020B0604020202020204" pitchFamily="34" charset="0"/>
              <a:ea typeface="Open Sans"/>
              <a:cs typeface="Arial" panose="020B0604020202020204" pitchFamily="34" charset="0"/>
              <a:sym typeface="Open Sans"/>
            </a:endParaRPr>
          </a:p>
        </p:txBody>
      </p:sp>
      <p:sp>
        <p:nvSpPr>
          <p:cNvPr id="842" name="Google Shape;842;p96"/>
          <p:cNvSpPr/>
          <p:nvPr/>
        </p:nvSpPr>
        <p:spPr>
          <a:xfrm>
            <a:off x="333455" y="1848617"/>
            <a:ext cx="3881998" cy="4248629"/>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843" name="Google Shape;843;p96"/>
          <p:cNvSpPr txBox="1">
            <a:spLocks noGrp="1"/>
          </p:cNvSpPr>
          <p:nvPr>
            <p:ph type="body" idx="1"/>
          </p:nvPr>
        </p:nvSpPr>
        <p:spPr>
          <a:xfrm>
            <a:off x="333454" y="1848616"/>
            <a:ext cx="3881999" cy="4248631"/>
          </a:xfrm>
          <a:prstGeom prst="rect">
            <a:avLst/>
          </a:prstGeom>
          <a:noFill/>
          <a:ln>
            <a:noFill/>
          </a:ln>
        </p:spPr>
        <p:txBody>
          <a:bodyPr spcFirstLastPara="1" vert="horz" wrap="square" lIns="91433" tIns="45700" rIns="91433" bIns="45700" rtlCol="0" anchor="t" anchorCtr="0">
            <a:noAutofit/>
          </a:bodyPr>
          <a:lstStyle/>
          <a:p>
            <a:pPr marL="182880" lvl="0" indent="-193040">
              <a:lnSpc>
                <a:spcPct val="115000"/>
              </a:lnSpc>
              <a:spcBef>
                <a:spcPts val="800"/>
              </a:spcBef>
              <a:buSzPts val="1600"/>
              <a:buFont typeface="Open Sans"/>
              <a:buChar char="•"/>
            </a:pPr>
            <a:r>
              <a:rPr lang="en-US" sz="2000" dirty="0">
                <a:latin typeface="Open Sans"/>
                <a:ea typeface="Open Sans"/>
                <a:cs typeface="Open Sans"/>
                <a:sym typeface="Open Sans"/>
              </a:rPr>
              <a:t>Here one feeds in initial conditions and the neural network learns the result where initial and final results are fields</a:t>
            </a:r>
          </a:p>
          <a:p>
            <a:pPr marL="182880" lvl="0" indent="-193040">
              <a:lnSpc>
                <a:spcPct val="115000"/>
              </a:lnSpc>
              <a:spcBef>
                <a:spcPts val="800"/>
              </a:spcBef>
              <a:buSzPts val="1600"/>
              <a:buFont typeface="Open Sans"/>
              <a:buChar char="•"/>
            </a:pPr>
            <a:r>
              <a:rPr lang="en-US" sz="2000" dirty="0">
                <a:latin typeface="Open Sans"/>
                <a:ea typeface="Open Sans"/>
                <a:cs typeface="Open Sans"/>
                <a:sym typeface="Open Sans"/>
              </a:rPr>
              <a:t>In simple cases, it is shown that you can learn Newton’s laws and their numerical approximation</a:t>
            </a:r>
          </a:p>
          <a:p>
            <a:pPr marL="182880" lvl="0" indent="-193040">
              <a:lnSpc>
                <a:spcPct val="115000"/>
              </a:lnSpc>
              <a:spcBef>
                <a:spcPts val="800"/>
              </a:spcBef>
              <a:buSzPts val="1600"/>
              <a:buFont typeface="Open Sans"/>
              <a:buChar char="•"/>
            </a:pPr>
            <a:r>
              <a:rPr lang="en-US" sz="2000" dirty="0">
                <a:latin typeface="Open Sans"/>
                <a:ea typeface="Open Sans"/>
                <a:cs typeface="Open Sans"/>
                <a:sym typeface="Open Sans"/>
              </a:rPr>
              <a:t>Unclear how far but probably generalizes</a:t>
            </a:r>
          </a:p>
          <a:p>
            <a:pPr marL="182880" lvl="0" indent="-193040">
              <a:lnSpc>
                <a:spcPct val="115000"/>
              </a:lnSpc>
              <a:spcBef>
                <a:spcPts val="800"/>
              </a:spcBef>
              <a:buSzPts val="1600"/>
              <a:buFont typeface="Open Sans"/>
              <a:buChar char="•"/>
            </a:pPr>
            <a:endParaRPr sz="2000" dirty="0">
              <a:latin typeface="Open Sans"/>
              <a:ea typeface="Open Sans"/>
              <a:cs typeface="Open Sans"/>
              <a:sym typeface="Open Sans"/>
            </a:endParaRPr>
          </a:p>
        </p:txBody>
      </p:sp>
      <p:cxnSp>
        <p:nvCxnSpPr>
          <p:cNvPr id="845" name="Google Shape;845;p96"/>
          <p:cNvCxnSpPr/>
          <p:nvPr/>
        </p:nvCxnSpPr>
        <p:spPr>
          <a:xfrm>
            <a:off x="435055" y="1675518"/>
            <a:ext cx="2517200" cy="0"/>
          </a:xfrm>
          <a:prstGeom prst="straightConnector1">
            <a:avLst/>
          </a:prstGeom>
          <a:noFill/>
          <a:ln w="19050" cap="flat" cmpd="sng">
            <a:solidFill>
              <a:srgbClr val="B30838"/>
            </a:solidFill>
            <a:prstDash val="solid"/>
            <a:round/>
            <a:headEnd type="none" w="med" len="med"/>
            <a:tailEnd type="none" w="med" len="med"/>
          </a:ln>
        </p:spPr>
      </p:cxnSp>
      <p:sp>
        <p:nvSpPr>
          <p:cNvPr id="846" name="Google Shape;846;p96"/>
          <p:cNvSpPr txBox="1">
            <a:spLocks noGrp="1"/>
          </p:cNvSpPr>
          <p:nvPr>
            <p:ph type="sldNum" idx="2"/>
          </p:nvPr>
        </p:nvSpPr>
        <p:spPr>
          <a:xfrm>
            <a:off x="11367727" y="6265928"/>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20</a:t>
            </a:fld>
            <a:endParaRPr dirty="0"/>
          </a:p>
        </p:txBody>
      </p:sp>
      <p:pic>
        <p:nvPicPr>
          <p:cNvPr id="4098" name="Picture 2">
            <a:extLst>
              <a:ext uri="{FF2B5EF4-FFF2-40B4-BE49-F238E27FC236}">
                <a16:creationId xmlns:a16="http://schemas.microsoft.com/office/drawing/2014/main" id="{ABDC53E3-F657-4EAB-9ACF-C05A59C72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4318" y="1045816"/>
            <a:ext cx="7540002" cy="5051430"/>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a:extLst>
              <a:ext uri="{FF2B5EF4-FFF2-40B4-BE49-F238E27FC236}">
                <a16:creationId xmlns:a16="http://schemas.microsoft.com/office/drawing/2014/main" id="{81B3822A-3BC2-4A89-9ABA-190DC9AD768B}"/>
              </a:ext>
            </a:extLst>
          </p:cNvPr>
          <p:cNvSpPr>
            <a:spLocks noGrp="1"/>
          </p:cNvSpPr>
          <p:nvPr>
            <p:ph type="dt" sz="half" idx="10"/>
          </p:nvPr>
        </p:nvSpPr>
        <p:spPr>
          <a:xfrm>
            <a:off x="9665012" y="6413670"/>
            <a:ext cx="1292881" cy="365125"/>
          </a:xfrm>
        </p:spPr>
        <p:txBody>
          <a:bodyPr/>
          <a:lstStyle/>
          <a:p>
            <a:r>
              <a:rPr lang="en-US">
                <a:solidFill>
                  <a:prstClr val="black">
                    <a:tint val="75000"/>
                  </a:prstClr>
                </a:solidFill>
              </a:rPr>
              <a:t>9/26/2019</a:t>
            </a:r>
          </a:p>
        </p:txBody>
      </p:sp>
    </p:spTree>
    <p:extLst>
      <p:ext uri="{BB962C8B-B14F-4D97-AF65-F5344CB8AC3E}">
        <p14:creationId xmlns:p14="http://schemas.microsoft.com/office/powerpoint/2010/main" val="3548474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pic>
        <p:nvPicPr>
          <p:cNvPr id="946" name="Google Shape;946;p105"/>
          <p:cNvPicPr preferRelativeResize="0"/>
          <p:nvPr/>
        </p:nvPicPr>
        <p:blipFill rotWithShape="1">
          <a:blip r:embed="rId3">
            <a:alphaModFix/>
          </a:blip>
          <a:srcRect/>
          <a:stretch/>
        </p:blipFill>
        <p:spPr>
          <a:xfrm>
            <a:off x="4390767" y="1"/>
            <a:ext cx="7801221" cy="6259201"/>
          </a:xfrm>
          <a:prstGeom prst="rect">
            <a:avLst/>
          </a:prstGeom>
          <a:noFill/>
          <a:ln>
            <a:noFill/>
          </a:ln>
        </p:spPr>
      </p:pic>
      <p:sp>
        <p:nvSpPr>
          <p:cNvPr id="949" name="Google Shape;949;p105"/>
          <p:cNvSpPr txBox="1">
            <a:spLocks noGrp="1"/>
          </p:cNvSpPr>
          <p:nvPr>
            <p:ph type="title"/>
          </p:nvPr>
        </p:nvSpPr>
        <p:spPr>
          <a:xfrm>
            <a:off x="259814" y="1514462"/>
            <a:ext cx="4233200" cy="2384000"/>
          </a:xfrm>
          <a:prstGeom prst="rect">
            <a:avLst/>
          </a:prstGeom>
        </p:spPr>
        <p:txBody>
          <a:bodyPr spcFirstLastPara="1" vert="horz" wrap="square" lIns="91433" tIns="45700" rIns="91433" bIns="45700" rtlCol="0" anchor="ctr" anchorCtr="0">
            <a:noAutofit/>
          </a:bodyPr>
          <a:lstStyle/>
          <a:p>
            <a:pPr>
              <a:lnSpc>
                <a:spcPct val="115000"/>
              </a:lnSpc>
              <a:spcBef>
                <a:spcPts val="0"/>
              </a:spcBef>
            </a:pPr>
            <a:br>
              <a:rPr lang="en-US" sz="2400" dirty="0">
                <a:solidFill>
                  <a:srgbClr val="515151"/>
                </a:solidFill>
              </a:rPr>
            </a:br>
            <a:r>
              <a:rPr lang="en-US" sz="2400" dirty="0">
                <a:solidFill>
                  <a:srgbClr val="515151"/>
                </a:solidFill>
              </a:rPr>
              <a:t>Fields from Parameters</a:t>
            </a:r>
            <a:br>
              <a:rPr lang="en-US" sz="2400" dirty="0">
                <a:solidFill>
                  <a:srgbClr val="515151"/>
                </a:solidFill>
              </a:rPr>
            </a:br>
            <a:r>
              <a:rPr lang="en-US" sz="2400" b="0" dirty="0">
                <a:solidFill>
                  <a:srgbClr val="515151"/>
                </a:solidFill>
              </a:rPr>
              <a:t>Recent paper “Massive computational acceleration by using neural networks to emulate mechanism based biological models” uses 501 LSTM units to represent a one-dimensional grid of values which is output of a two-dimensional gene circuit simulation which only depends on radius.</a:t>
            </a:r>
            <a:br>
              <a:rPr lang="en-US" sz="2400" b="0" dirty="0">
                <a:solidFill>
                  <a:srgbClr val="515151"/>
                </a:solidFill>
              </a:rPr>
            </a:br>
            <a:r>
              <a:rPr lang="en-US" sz="2400" b="0" dirty="0">
                <a:solidFill>
                  <a:srgbClr val="515151"/>
                </a:solidFill>
              </a:rPr>
              <a:t> </a:t>
            </a:r>
            <a:endParaRPr sz="2400" b="0" dirty="0">
              <a:solidFill>
                <a:srgbClr val="515151"/>
              </a:solidFill>
            </a:endParaRPr>
          </a:p>
        </p:txBody>
      </p:sp>
      <p:sp>
        <p:nvSpPr>
          <p:cNvPr id="950" name="Google Shape;950;p105"/>
          <p:cNvSpPr txBox="1">
            <a:spLocks noGrp="1"/>
          </p:cNvSpPr>
          <p:nvPr>
            <p:ph type="sldNum" idx="2"/>
          </p:nvPr>
        </p:nvSpPr>
        <p:spPr>
          <a:xfrm>
            <a:off x="11486724" y="6313499"/>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21</a:t>
            </a:fld>
            <a:endParaRPr dirty="0"/>
          </a:p>
        </p:txBody>
      </p:sp>
      <p:sp>
        <p:nvSpPr>
          <p:cNvPr id="2" name="Date Placeholder 1">
            <a:extLst>
              <a:ext uri="{FF2B5EF4-FFF2-40B4-BE49-F238E27FC236}">
                <a16:creationId xmlns:a16="http://schemas.microsoft.com/office/drawing/2014/main" id="{89084524-F829-469F-B50E-EE10825D9971}"/>
              </a:ext>
            </a:extLst>
          </p:cNvPr>
          <p:cNvSpPr>
            <a:spLocks noGrp="1"/>
          </p:cNvSpPr>
          <p:nvPr>
            <p:ph type="dt" sz="half" idx="10"/>
          </p:nvPr>
        </p:nvSpPr>
        <p:spPr/>
        <p:txBody>
          <a:bodyPr/>
          <a:lstStyle/>
          <a:p>
            <a:r>
              <a:rPr lang="en-US">
                <a:solidFill>
                  <a:prstClr val="black">
                    <a:tint val="75000"/>
                  </a:prstClr>
                </a:solidFill>
              </a:rPr>
              <a:t>9/26/2019</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A606C-2306-4087-8297-196F512008C3}"/>
              </a:ext>
            </a:extLst>
          </p:cNvPr>
          <p:cNvSpPr>
            <a:spLocks noGrp="1"/>
          </p:cNvSpPr>
          <p:nvPr>
            <p:ph type="title"/>
          </p:nvPr>
        </p:nvSpPr>
        <p:spPr>
          <a:xfrm>
            <a:off x="838200" y="47368"/>
            <a:ext cx="10515600" cy="956097"/>
          </a:xfrm>
        </p:spPr>
        <p:txBody>
          <a:bodyPr/>
          <a:lstStyle/>
          <a:p>
            <a:r>
              <a:rPr lang="en-US" dirty="0"/>
              <a:t>One way to think about this</a:t>
            </a:r>
          </a:p>
        </p:txBody>
      </p:sp>
      <p:sp>
        <p:nvSpPr>
          <p:cNvPr id="3" name="Content Placeholder 2">
            <a:extLst>
              <a:ext uri="{FF2B5EF4-FFF2-40B4-BE49-F238E27FC236}">
                <a16:creationId xmlns:a16="http://schemas.microsoft.com/office/drawing/2014/main" id="{AD41A054-3A57-4F91-9F95-62D94F974B6B}"/>
              </a:ext>
            </a:extLst>
          </p:cNvPr>
          <p:cNvSpPr>
            <a:spLocks noGrp="1"/>
          </p:cNvSpPr>
          <p:nvPr>
            <p:ph idx="1"/>
          </p:nvPr>
        </p:nvSpPr>
        <p:spPr>
          <a:xfrm>
            <a:off x="154379" y="834033"/>
            <a:ext cx="11786259" cy="5519266"/>
          </a:xfrm>
        </p:spPr>
        <p:txBody>
          <a:bodyPr>
            <a:normAutofit fontScale="92500" lnSpcReduction="10000"/>
          </a:bodyPr>
          <a:lstStyle/>
          <a:p>
            <a:r>
              <a:rPr lang="en-US" dirty="0"/>
              <a:t>We are solving PDE’s or sets of coupled ODE’s</a:t>
            </a:r>
          </a:p>
          <a:p>
            <a:r>
              <a:rPr lang="en-US" dirty="0"/>
              <a:t>Typically we solve iteratively </a:t>
            </a:r>
            <a:r>
              <a:rPr lang="en-US" b="1" dirty="0"/>
              <a:t>New Values = (Operator) Previous Values</a:t>
            </a:r>
          </a:p>
          <a:p>
            <a:r>
              <a:rPr lang="en-US" dirty="0"/>
              <a:t>Classic applied math tells you nifty difference equations and spectral methods to represent Operator numerically</a:t>
            </a:r>
          </a:p>
          <a:p>
            <a:r>
              <a:rPr lang="en-US" dirty="0"/>
              <a:t>Deep Learning learns the operator from classic </a:t>
            </a:r>
            <a:r>
              <a:rPr lang="en-US" dirty="0" err="1"/>
              <a:t>numerics</a:t>
            </a:r>
            <a:r>
              <a:rPr lang="en-US" dirty="0"/>
              <a:t> or observational data or their combination</a:t>
            </a:r>
          </a:p>
          <a:p>
            <a:r>
              <a:rPr lang="en-US" dirty="0"/>
              <a:t>Inference is </a:t>
            </a:r>
            <a:r>
              <a:rPr lang="en-US" b="1" dirty="0"/>
              <a:t>New Values = (DL Operator) Previous Values</a:t>
            </a:r>
          </a:p>
          <a:p>
            <a:r>
              <a:rPr lang="en-US" dirty="0"/>
              <a:t>This new nonlinear trained DL operator can allow much larger time steps, incorporate variations in parameters etc.</a:t>
            </a:r>
          </a:p>
          <a:p>
            <a:r>
              <a:rPr lang="en-US" b="1" dirty="0"/>
              <a:t>DL Operator </a:t>
            </a:r>
            <a:r>
              <a:rPr lang="en-US" dirty="0"/>
              <a:t>is the new </a:t>
            </a:r>
            <a:r>
              <a:rPr lang="en-US" b="1" dirty="0"/>
              <a:t>theory </a:t>
            </a:r>
            <a:r>
              <a:rPr lang="en-US" dirty="0"/>
              <a:t>(Newton’s laws) of science</a:t>
            </a:r>
          </a:p>
          <a:p>
            <a:r>
              <a:rPr lang="en-US" dirty="0"/>
              <a:t>High order approximations used to be very sensitive to noise and one was taught to avoid but ANN are the opposite – very robust</a:t>
            </a:r>
          </a:p>
          <a:p>
            <a:pPr lvl="1"/>
            <a:r>
              <a:rPr lang="en-US" dirty="0"/>
              <a:t>See DL operator for Lennard Jones Potential in two LSTM layers!</a:t>
            </a:r>
          </a:p>
          <a:p>
            <a:pPr lvl="1"/>
            <a:r>
              <a:rPr lang="en-US" dirty="0"/>
              <a:t>Newton’s laws for this have 2-4 parameters</a:t>
            </a:r>
          </a:p>
        </p:txBody>
      </p:sp>
      <p:sp>
        <p:nvSpPr>
          <p:cNvPr id="4" name="Date Placeholder 3">
            <a:extLst>
              <a:ext uri="{FF2B5EF4-FFF2-40B4-BE49-F238E27FC236}">
                <a16:creationId xmlns:a16="http://schemas.microsoft.com/office/drawing/2014/main" id="{1BA5958B-0809-47F1-BEBF-A563E4B22039}"/>
              </a:ext>
            </a:extLst>
          </p:cNvPr>
          <p:cNvSpPr>
            <a:spLocks noGrp="1"/>
          </p:cNvSpPr>
          <p:nvPr>
            <p:ph type="dt" sz="half" idx="10"/>
          </p:nvPr>
        </p:nvSpPr>
        <p:spPr/>
        <p:txBody>
          <a:bodyPr/>
          <a:lstStyle/>
          <a:p>
            <a:r>
              <a:rPr lang="en-US">
                <a:solidFill>
                  <a:prstClr val="black">
                    <a:tint val="75000"/>
                  </a:prstClr>
                </a:solidFill>
              </a:rPr>
              <a:t>9/26/2019</a:t>
            </a:r>
          </a:p>
        </p:txBody>
      </p:sp>
      <p:sp>
        <p:nvSpPr>
          <p:cNvPr id="5" name="Slide Number Placeholder 4">
            <a:extLst>
              <a:ext uri="{FF2B5EF4-FFF2-40B4-BE49-F238E27FC236}">
                <a16:creationId xmlns:a16="http://schemas.microsoft.com/office/drawing/2014/main" id="{C004AE1E-A535-44B9-B1A2-16B622F6710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2884747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57CCA-D529-450D-939D-983BEAAFA484}"/>
              </a:ext>
            </a:extLst>
          </p:cNvPr>
          <p:cNvSpPr>
            <a:spLocks noGrp="1"/>
          </p:cNvSpPr>
          <p:nvPr>
            <p:ph type="title"/>
          </p:nvPr>
        </p:nvSpPr>
        <p:spPr>
          <a:xfrm>
            <a:off x="55369" y="50420"/>
            <a:ext cx="6490157" cy="796356"/>
          </a:xfrm>
        </p:spPr>
        <p:txBody>
          <a:bodyPr/>
          <a:lstStyle/>
          <a:p>
            <a:r>
              <a:rPr lang="en-US" dirty="0"/>
              <a:t>Learning how Apples Fall I</a:t>
            </a:r>
          </a:p>
        </p:txBody>
      </p:sp>
      <p:sp>
        <p:nvSpPr>
          <p:cNvPr id="4" name="Date Placeholder 3">
            <a:extLst>
              <a:ext uri="{FF2B5EF4-FFF2-40B4-BE49-F238E27FC236}">
                <a16:creationId xmlns:a16="http://schemas.microsoft.com/office/drawing/2014/main" id="{1A3053E2-6AC4-49C1-A83F-AD5FBA0E39BA}"/>
              </a:ext>
            </a:extLst>
          </p:cNvPr>
          <p:cNvSpPr>
            <a:spLocks noGrp="1"/>
          </p:cNvSpPr>
          <p:nvPr>
            <p:ph type="dt" sz="half" idx="10"/>
          </p:nvPr>
        </p:nvSpPr>
        <p:spPr>
          <a:xfrm>
            <a:off x="9702590" y="6444985"/>
            <a:ext cx="1292881" cy="365125"/>
          </a:xfrm>
        </p:spPr>
        <p:txBody>
          <a:bodyPr/>
          <a:lstStyle/>
          <a:p>
            <a:r>
              <a:rPr lang="en-US">
                <a:solidFill>
                  <a:prstClr val="black">
                    <a:tint val="75000"/>
                  </a:prstClr>
                </a:solidFill>
              </a:rPr>
              <a:t>9/26/2019</a:t>
            </a:r>
          </a:p>
        </p:txBody>
      </p:sp>
      <p:sp>
        <p:nvSpPr>
          <p:cNvPr id="5" name="Slide Number Placeholder 4">
            <a:extLst>
              <a:ext uri="{FF2B5EF4-FFF2-40B4-BE49-F238E27FC236}">
                <a16:creationId xmlns:a16="http://schemas.microsoft.com/office/drawing/2014/main" id="{511D32FD-4280-40FB-A649-2EEA88AA2428}"/>
              </a:ext>
            </a:extLst>
          </p:cNvPr>
          <p:cNvSpPr>
            <a:spLocks noGrp="1"/>
          </p:cNvSpPr>
          <p:nvPr>
            <p:ph type="sldNum" sz="quarter" idx="12"/>
          </p:nvPr>
        </p:nvSpPr>
        <p:spPr>
          <a:xfrm>
            <a:off x="10995471" y="6445507"/>
            <a:ext cx="1091360" cy="365125"/>
          </a:xfrm>
        </p:spPr>
        <p:txBody>
          <a:bodyPr/>
          <a:lstStyle/>
          <a:p>
            <a:fld id="{82E86CF4-AA86-488B-9245-79D3DE5D9F5C}" type="slidenum">
              <a:rPr lang="en-US" smtClean="0">
                <a:solidFill>
                  <a:prstClr val="black">
                    <a:tint val="75000"/>
                  </a:prstClr>
                </a:solidFill>
              </a:rPr>
              <a:pPr/>
              <a:t>23</a:t>
            </a:fld>
            <a:endParaRPr lang="en-US">
              <a:solidFill>
                <a:prstClr val="black">
                  <a:tint val="75000"/>
                </a:prstClr>
              </a:solidFill>
            </a:endParaRPr>
          </a:p>
        </p:txBody>
      </p:sp>
      <p:sp>
        <p:nvSpPr>
          <p:cNvPr id="13" name="Content Placeholder 12">
            <a:extLst>
              <a:ext uri="{FF2B5EF4-FFF2-40B4-BE49-F238E27FC236}">
                <a16:creationId xmlns:a16="http://schemas.microsoft.com/office/drawing/2014/main" id="{001CA8AC-08B0-4F61-9E02-C78C68AC2A8F}"/>
              </a:ext>
            </a:extLst>
          </p:cNvPr>
          <p:cNvSpPr>
            <a:spLocks noGrp="1"/>
          </p:cNvSpPr>
          <p:nvPr>
            <p:ph idx="1"/>
          </p:nvPr>
        </p:nvSpPr>
        <p:spPr>
          <a:xfrm>
            <a:off x="55369" y="797217"/>
            <a:ext cx="7207204" cy="5106038"/>
          </a:xfrm>
        </p:spPr>
        <p:txBody>
          <a:bodyPr>
            <a:normAutofit fontScale="25000" lnSpcReduction="20000"/>
          </a:bodyPr>
          <a:lstStyle/>
          <a:p>
            <a:r>
              <a:rPr lang="en-US" sz="8000" b="1" dirty="0">
                <a:latin typeface="Arial" panose="020B0604020202020204" pitchFamily="34" charset="0"/>
                <a:cs typeface="Arial" panose="020B0604020202020204" pitchFamily="34" charset="0"/>
              </a:rPr>
              <a:t>DL for motion of a particle in Lennard Jones potential</a:t>
            </a:r>
          </a:p>
          <a:p>
            <a:r>
              <a:rPr lang="en-US" sz="8000" b="1" dirty="0" err="1">
                <a:latin typeface="Arial" panose="020B0604020202020204" pitchFamily="34" charset="0"/>
                <a:cs typeface="Arial" panose="020B0604020202020204" pitchFamily="34" charset="0"/>
              </a:rPr>
              <a:t>Tensorflow</a:t>
            </a:r>
            <a:r>
              <a:rPr lang="en-US" sz="8000" dirty="0">
                <a:latin typeface="Arial" panose="020B0604020202020204" pitchFamily="34" charset="0"/>
                <a:cs typeface="Arial" panose="020B0604020202020204" pitchFamily="34" charset="0"/>
              </a:rPr>
              <a:t> model summary:</a:t>
            </a:r>
          </a:p>
          <a:p>
            <a:r>
              <a:rPr lang="en-US" sz="5600" dirty="0">
                <a:latin typeface="Arial" panose="020B0604020202020204" pitchFamily="34" charset="0"/>
                <a:cs typeface="Arial" panose="020B0604020202020204" pitchFamily="34" charset="0"/>
              </a:rPr>
              <a:t>Layer (type)                 Output Shape              Param #   </a:t>
            </a:r>
          </a:p>
          <a:p>
            <a:r>
              <a:rPr lang="en-US" sz="5600" dirty="0">
                <a:latin typeface="Arial" panose="020B0604020202020204" pitchFamily="34" charset="0"/>
                <a:cs typeface="Arial" panose="020B0604020202020204" pitchFamily="34" charset="0"/>
              </a:rPr>
              <a:t>=================================================================</a:t>
            </a:r>
          </a:p>
          <a:p>
            <a:r>
              <a:rPr lang="en-US" sz="5600" dirty="0" err="1">
                <a:latin typeface="Arial" panose="020B0604020202020204" pitchFamily="34" charset="0"/>
                <a:cs typeface="Arial" panose="020B0604020202020204" pitchFamily="34" charset="0"/>
              </a:rPr>
              <a:t>lstm</a:t>
            </a:r>
            <a:r>
              <a:rPr lang="en-US" sz="5600" dirty="0">
                <a:latin typeface="Arial" panose="020B0604020202020204" pitchFamily="34" charset="0"/>
                <a:cs typeface="Arial" panose="020B0604020202020204" pitchFamily="34" charset="0"/>
              </a:rPr>
              <a:t> (LSTM)                  (None, 5, 32)             4352      </a:t>
            </a:r>
          </a:p>
          <a:p>
            <a:r>
              <a:rPr lang="en-US" sz="5600" dirty="0">
                <a:latin typeface="Arial" panose="020B0604020202020204" pitchFamily="34" charset="0"/>
                <a:cs typeface="Arial" panose="020B0604020202020204" pitchFamily="34" charset="0"/>
              </a:rPr>
              <a:t>_________________________________________________________________</a:t>
            </a:r>
          </a:p>
          <a:p>
            <a:r>
              <a:rPr lang="en-US" sz="5600" dirty="0">
                <a:latin typeface="Arial" panose="020B0604020202020204" pitchFamily="34" charset="0"/>
                <a:cs typeface="Arial" panose="020B0604020202020204" pitchFamily="34" charset="0"/>
              </a:rPr>
              <a:t>dropout (Dropout)            (None, 5, 32)             0         </a:t>
            </a:r>
          </a:p>
          <a:p>
            <a:r>
              <a:rPr lang="en-US" sz="5600" dirty="0">
                <a:latin typeface="Arial" panose="020B0604020202020204" pitchFamily="34" charset="0"/>
                <a:cs typeface="Arial" panose="020B0604020202020204" pitchFamily="34" charset="0"/>
              </a:rPr>
              <a:t>_________________________________________________________________</a:t>
            </a:r>
          </a:p>
          <a:p>
            <a:r>
              <a:rPr lang="en-US" sz="5600" dirty="0">
                <a:latin typeface="Arial" panose="020B0604020202020204" pitchFamily="34" charset="0"/>
                <a:cs typeface="Arial" panose="020B0604020202020204" pitchFamily="34" charset="0"/>
              </a:rPr>
              <a:t>lstm_1 (LSTM)                (None, 32)                8320      </a:t>
            </a:r>
          </a:p>
          <a:p>
            <a:r>
              <a:rPr lang="en-US" sz="5600" dirty="0">
                <a:latin typeface="Arial" panose="020B0604020202020204" pitchFamily="34" charset="0"/>
                <a:cs typeface="Arial" panose="020B0604020202020204" pitchFamily="34" charset="0"/>
              </a:rPr>
              <a:t>_________________________________________________________________</a:t>
            </a:r>
          </a:p>
          <a:p>
            <a:r>
              <a:rPr lang="en-US" sz="5600" dirty="0">
                <a:latin typeface="Arial" panose="020B0604020202020204" pitchFamily="34" charset="0"/>
                <a:cs typeface="Arial" panose="020B0604020202020204" pitchFamily="34" charset="0"/>
              </a:rPr>
              <a:t>dropout_1 (Dropout)          (None, 32)                0         </a:t>
            </a:r>
          </a:p>
          <a:p>
            <a:r>
              <a:rPr lang="en-US" sz="5600" dirty="0">
                <a:latin typeface="Arial" panose="020B0604020202020204" pitchFamily="34" charset="0"/>
                <a:cs typeface="Arial" panose="020B0604020202020204" pitchFamily="34" charset="0"/>
              </a:rPr>
              <a:t>_________________________________________________________________</a:t>
            </a:r>
          </a:p>
          <a:p>
            <a:r>
              <a:rPr lang="en-US" sz="5600" dirty="0">
                <a:latin typeface="Arial" panose="020B0604020202020204" pitchFamily="34" charset="0"/>
                <a:cs typeface="Arial" panose="020B0604020202020204" pitchFamily="34" charset="0"/>
              </a:rPr>
              <a:t>dense (Dense)                (None, 1)                 33        </a:t>
            </a:r>
          </a:p>
          <a:p>
            <a:r>
              <a:rPr lang="en-US" sz="5600" dirty="0">
                <a:latin typeface="Arial" panose="020B0604020202020204" pitchFamily="34" charset="0"/>
                <a:cs typeface="Arial" panose="020B0604020202020204" pitchFamily="34" charset="0"/>
              </a:rPr>
              <a:t>=================================================================</a:t>
            </a:r>
          </a:p>
          <a:p>
            <a:r>
              <a:rPr lang="en-US" sz="5600" dirty="0">
                <a:latin typeface="Arial" panose="020B0604020202020204" pitchFamily="34" charset="0"/>
                <a:cs typeface="Arial" panose="020B0604020202020204" pitchFamily="34" charset="0"/>
              </a:rPr>
              <a:t>Total params: 12,705</a:t>
            </a:r>
          </a:p>
          <a:p>
            <a:r>
              <a:rPr lang="en-US" sz="8000" dirty="0">
                <a:latin typeface="Arial" panose="020B0604020202020204" pitchFamily="34" charset="0"/>
                <a:cs typeface="Arial" panose="020B0604020202020204" pitchFamily="34" charset="0"/>
              </a:rPr>
              <a:t>12,705 trained parameters in 2 layers (LSTM) plus  final all to 1 layer</a:t>
            </a:r>
          </a:p>
          <a:p>
            <a:r>
              <a:rPr lang="en-US" sz="8000" dirty="0">
                <a:latin typeface="Arial" panose="020B0604020202020204" pitchFamily="34" charset="0"/>
                <a:cs typeface="Arial" panose="020B0604020202020204" pitchFamily="34" charset="0"/>
              </a:rPr>
              <a:t>71,060 training samples (a lot of apples)</a:t>
            </a:r>
          </a:p>
          <a:p>
            <a:r>
              <a:rPr lang="en-US" sz="8000" dirty="0">
                <a:latin typeface="Arial" panose="020B0604020202020204" pitchFamily="34" charset="0"/>
                <a:cs typeface="Arial" panose="020B0604020202020204" pitchFamily="34" charset="0"/>
              </a:rPr>
              <a:t>90 minutes training on a K80 GPU</a:t>
            </a:r>
          </a:p>
          <a:p>
            <a:endParaRPr lang="en-US" dirty="0"/>
          </a:p>
          <a:p>
            <a:endParaRPr lang="en-US" dirty="0"/>
          </a:p>
        </p:txBody>
      </p:sp>
      <p:pic>
        <p:nvPicPr>
          <p:cNvPr id="16" name="Picture 15">
            <a:extLst>
              <a:ext uri="{FF2B5EF4-FFF2-40B4-BE49-F238E27FC236}">
                <a16:creationId xmlns:a16="http://schemas.microsoft.com/office/drawing/2014/main" id="{32586B79-80AD-41A6-84C0-0FFCEA421A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1346" y="198817"/>
            <a:ext cx="1559907" cy="1965483"/>
          </a:xfrm>
          <a:prstGeom prst="rect">
            <a:avLst/>
          </a:prstGeom>
        </p:spPr>
      </p:pic>
      <p:pic>
        <p:nvPicPr>
          <p:cNvPr id="19" name="Picture 18">
            <a:extLst>
              <a:ext uri="{FF2B5EF4-FFF2-40B4-BE49-F238E27FC236}">
                <a16:creationId xmlns:a16="http://schemas.microsoft.com/office/drawing/2014/main" id="{BB9BAFD9-0E8B-4CC6-A441-A505A3D12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0508" y="184431"/>
            <a:ext cx="2876323" cy="1979869"/>
          </a:xfrm>
          <a:prstGeom prst="rect">
            <a:avLst/>
          </a:prstGeom>
        </p:spPr>
      </p:pic>
      <p:pic>
        <p:nvPicPr>
          <p:cNvPr id="3076" name="Picture 4" descr="Image result for falling apples">
            <a:extLst>
              <a:ext uri="{FF2B5EF4-FFF2-40B4-BE49-F238E27FC236}">
                <a16:creationId xmlns:a16="http://schemas.microsoft.com/office/drawing/2014/main" id="{D466A78E-4DB4-4044-AFC4-77F36FE4A1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4234" y="2287019"/>
            <a:ext cx="3493517" cy="349351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76A31F2-4507-4BFC-BDC0-BEC2E4AA20D2}"/>
              </a:ext>
            </a:extLst>
          </p:cNvPr>
          <p:cNvSpPr txBox="1"/>
          <p:nvPr/>
        </p:nvSpPr>
        <p:spPr>
          <a:xfrm>
            <a:off x="5920789" y="2400676"/>
            <a:ext cx="1710388" cy="1569660"/>
          </a:xfrm>
          <a:prstGeom prst="rect">
            <a:avLst/>
          </a:prstGeom>
          <a:solidFill>
            <a:schemeClr val="bg1"/>
          </a:solidFill>
        </p:spPr>
        <p:txBody>
          <a:bodyPr wrap="square" rtlCol="0">
            <a:spAutoFit/>
          </a:bodyPr>
          <a:lstStyle/>
          <a:p>
            <a:r>
              <a:rPr lang="en-US" sz="2400" b="1" dirty="0">
                <a:solidFill>
                  <a:srgbClr val="FF0000"/>
                </a:solidFill>
              </a:rPr>
              <a:t>Or F=ma?</a:t>
            </a:r>
            <a:br>
              <a:rPr lang="en-US" sz="2400" b="1" dirty="0">
                <a:solidFill>
                  <a:srgbClr val="FF0000"/>
                </a:solidFill>
              </a:rPr>
            </a:br>
            <a:r>
              <a:rPr lang="en-US" sz="2400" b="1" dirty="0">
                <a:solidFill>
                  <a:srgbClr val="FF0000"/>
                </a:solidFill>
              </a:rPr>
              <a:t>1D ODE solved by </a:t>
            </a:r>
            <a:r>
              <a:rPr lang="en-US" sz="2400" b="1" dirty="0" err="1">
                <a:solidFill>
                  <a:srgbClr val="FF0000"/>
                </a:solidFill>
              </a:rPr>
              <a:t>Verlet</a:t>
            </a:r>
            <a:endParaRPr lang="en-US" sz="2400" b="1" dirty="0">
              <a:solidFill>
                <a:srgbClr val="FF0000"/>
              </a:solidFill>
            </a:endParaRPr>
          </a:p>
        </p:txBody>
      </p:sp>
      <p:sp>
        <p:nvSpPr>
          <p:cNvPr id="3" name="Rectangle 2">
            <a:extLst>
              <a:ext uri="{FF2B5EF4-FFF2-40B4-BE49-F238E27FC236}">
                <a16:creationId xmlns:a16="http://schemas.microsoft.com/office/drawing/2014/main" id="{36F6D3CA-14AC-4DC1-A38E-5C6A1C94C272}"/>
              </a:ext>
            </a:extLst>
          </p:cNvPr>
          <p:cNvSpPr/>
          <p:nvPr/>
        </p:nvSpPr>
        <p:spPr>
          <a:xfrm>
            <a:off x="0" y="6469604"/>
            <a:ext cx="11730840" cy="400110"/>
          </a:xfrm>
          <a:prstGeom prst="rect">
            <a:avLst/>
          </a:prstGeom>
          <a:solidFill>
            <a:schemeClr val="bg1"/>
          </a:solidFill>
        </p:spPr>
        <p:txBody>
          <a:bodyPr wrap="none">
            <a:spAutoFit/>
          </a:bodyPr>
          <a:lstStyle/>
          <a:p>
            <a:r>
              <a:rPr lang="en-US" sz="2000" dirty="0"/>
              <a:t>(earlier Simple Harmonic Oscillator has 116,610 parameters. You can be pretty free with parameters as robust) </a:t>
            </a:r>
          </a:p>
        </p:txBody>
      </p:sp>
      <p:sp>
        <p:nvSpPr>
          <p:cNvPr id="11" name="TextBox 10">
            <a:extLst>
              <a:ext uri="{FF2B5EF4-FFF2-40B4-BE49-F238E27FC236}">
                <a16:creationId xmlns:a16="http://schemas.microsoft.com/office/drawing/2014/main" id="{829D759E-6C0B-4A42-92D0-8E104E42B146}"/>
              </a:ext>
            </a:extLst>
          </p:cNvPr>
          <p:cNvSpPr txBox="1"/>
          <p:nvPr/>
        </p:nvSpPr>
        <p:spPr>
          <a:xfrm>
            <a:off x="7927183" y="5882020"/>
            <a:ext cx="3420039" cy="369332"/>
          </a:xfrm>
          <a:prstGeom prst="rect">
            <a:avLst/>
          </a:prstGeom>
          <a:noFill/>
        </p:spPr>
        <p:txBody>
          <a:bodyPr wrap="none" rtlCol="0">
            <a:spAutoFit/>
          </a:bodyPr>
          <a:lstStyle/>
          <a:p>
            <a:r>
              <a:rPr lang="en-US" dirty="0"/>
              <a:t>Work with </a:t>
            </a:r>
            <a:r>
              <a:rPr lang="en-US" dirty="0" err="1"/>
              <a:t>Kadupitiya</a:t>
            </a:r>
            <a:r>
              <a:rPr lang="en-US" dirty="0"/>
              <a:t> and </a:t>
            </a:r>
            <a:r>
              <a:rPr lang="en-US" dirty="0" err="1"/>
              <a:t>Jadhao</a:t>
            </a:r>
            <a:endParaRPr lang="en-US" dirty="0"/>
          </a:p>
        </p:txBody>
      </p:sp>
    </p:spTree>
    <p:extLst>
      <p:ext uri="{BB962C8B-B14F-4D97-AF65-F5344CB8AC3E}">
        <p14:creationId xmlns:p14="http://schemas.microsoft.com/office/powerpoint/2010/main" val="887906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57CCA-D529-450D-939D-983BEAAFA484}"/>
              </a:ext>
            </a:extLst>
          </p:cNvPr>
          <p:cNvSpPr>
            <a:spLocks noGrp="1"/>
          </p:cNvSpPr>
          <p:nvPr>
            <p:ph type="title"/>
          </p:nvPr>
        </p:nvSpPr>
        <p:spPr>
          <a:xfrm>
            <a:off x="374277" y="36407"/>
            <a:ext cx="10515600" cy="884572"/>
          </a:xfrm>
        </p:spPr>
        <p:txBody>
          <a:bodyPr/>
          <a:lstStyle/>
          <a:p>
            <a:r>
              <a:rPr lang="en-US" dirty="0"/>
              <a:t>Learning how Apples Fall II</a:t>
            </a:r>
          </a:p>
        </p:txBody>
      </p:sp>
      <p:sp>
        <p:nvSpPr>
          <p:cNvPr id="4" name="Date Placeholder 3">
            <a:extLst>
              <a:ext uri="{FF2B5EF4-FFF2-40B4-BE49-F238E27FC236}">
                <a16:creationId xmlns:a16="http://schemas.microsoft.com/office/drawing/2014/main" id="{1A3053E2-6AC4-49C1-A83F-AD5FBA0E39BA}"/>
              </a:ext>
            </a:extLst>
          </p:cNvPr>
          <p:cNvSpPr>
            <a:spLocks noGrp="1"/>
          </p:cNvSpPr>
          <p:nvPr>
            <p:ph type="dt" sz="half" idx="10"/>
          </p:nvPr>
        </p:nvSpPr>
        <p:spPr/>
        <p:txBody>
          <a:bodyPr/>
          <a:lstStyle/>
          <a:p>
            <a:r>
              <a:rPr lang="en-US">
                <a:solidFill>
                  <a:prstClr val="black">
                    <a:tint val="75000"/>
                  </a:prstClr>
                </a:solidFill>
              </a:rPr>
              <a:t>9/26/2019</a:t>
            </a:r>
          </a:p>
        </p:txBody>
      </p:sp>
      <p:sp>
        <p:nvSpPr>
          <p:cNvPr id="5" name="Slide Number Placeholder 4">
            <a:extLst>
              <a:ext uri="{FF2B5EF4-FFF2-40B4-BE49-F238E27FC236}">
                <a16:creationId xmlns:a16="http://schemas.microsoft.com/office/drawing/2014/main" id="{511D32FD-4280-40FB-A649-2EEA88AA242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24</a:t>
            </a:fld>
            <a:endParaRPr lang="en-US">
              <a:solidFill>
                <a:prstClr val="black">
                  <a:tint val="75000"/>
                </a:prstClr>
              </a:solidFill>
            </a:endParaRPr>
          </a:p>
        </p:txBody>
      </p:sp>
      <p:sp>
        <p:nvSpPr>
          <p:cNvPr id="8" name="Content Placeholder 7">
            <a:extLst>
              <a:ext uri="{FF2B5EF4-FFF2-40B4-BE49-F238E27FC236}">
                <a16:creationId xmlns:a16="http://schemas.microsoft.com/office/drawing/2014/main" id="{F5900457-2B27-4AB7-B601-5288671C506B}"/>
              </a:ext>
            </a:extLst>
          </p:cNvPr>
          <p:cNvSpPr>
            <a:spLocks noGrp="1"/>
          </p:cNvSpPr>
          <p:nvPr>
            <p:ph idx="1"/>
          </p:nvPr>
        </p:nvSpPr>
        <p:spPr>
          <a:xfrm>
            <a:off x="321650" y="811436"/>
            <a:ext cx="11870350" cy="2360909"/>
          </a:xfrm>
        </p:spPr>
        <p:txBody>
          <a:bodyPr>
            <a:normAutofit fontScale="85000" lnSpcReduction="20000"/>
          </a:bodyPr>
          <a:lstStyle/>
          <a:p>
            <a:r>
              <a:rPr lang="en-US" dirty="0"/>
              <a:t>System trained up to t=100; network used up to t=10,000</a:t>
            </a:r>
          </a:p>
          <a:p>
            <a:r>
              <a:rPr lang="en-US" dirty="0"/>
              <a:t>Will look at multiparticle systems learning O(N^2) potential</a:t>
            </a:r>
          </a:p>
          <a:p>
            <a:r>
              <a:rPr lang="en-US" dirty="0"/>
              <a:t>Plots show error for MD and LSTM for different time steps. LSTM </a:t>
            </a:r>
            <a:r>
              <a:rPr lang="en-US" dirty="0" err="1"/>
              <a:t>upto</a:t>
            </a:r>
            <a:r>
              <a:rPr lang="en-US" dirty="0"/>
              <a:t> t=4</a:t>
            </a:r>
          </a:p>
          <a:p>
            <a:r>
              <a:rPr lang="en-US" dirty="0"/>
              <a:t>LSTM allows reliable large time steps; learns potential and differential operator</a:t>
            </a:r>
          </a:p>
          <a:p>
            <a:r>
              <a:rPr lang="en-US" dirty="0"/>
              <a:t>Compared to classic </a:t>
            </a:r>
            <a:r>
              <a:rPr lang="en-US" dirty="0" err="1"/>
              <a:t>numerics</a:t>
            </a:r>
            <a:r>
              <a:rPr lang="en-US" dirty="0"/>
              <a:t> has LOTS of parameters, statistical averaging (32 initial LSTM’s only differ in randomized initial conditions) and nonlinear activation nodes</a:t>
            </a:r>
          </a:p>
        </p:txBody>
      </p:sp>
      <p:pic>
        <p:nvPicPr>
          <p:cNvPr id="10" name="Picture 9" descr="A screenshot of a cell phone&#10;&#10;Description automatically generated">
            <a:extLst>
              <a:ext uri="{FF2B5EF4-FFF2-40B4-BE49-F238E27FC236}">
                <a16:creationId xmlns:a16="http://schemas.microsoft.com/office/drawing/2014/main" id="{F22211E3-24A5-4B60-8290-20FF59E055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7496" y="3324448"/>
            <a:ext cx="5909335" cy="3039317"/>
          </a:xfrm>
          <a:prstGeom prst="rect">
            <a:avLst/>
          </a:prstGeom>
        </p:spPr>
      </p:pic>
      <p:sp>
        <p:nvSpPr>
          <p:cNvPr id="3" name="AutoShape 2">
            <a:extLst>
              <a:ext uri="{FF2B5EF4-FFF2-40B4-BE49-F238E27FC236}">
                <a16:creationId xmlns:a16="http://schemas.microsoft.com/office/drawing/2014/main" id="{593E1FE4-4471-44A9-BB9E-22447D591C6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a:extLst>
              <a:ext uri="{FF2B5EF4-FFF2-40B4-BE49-F238E27FC236}">
                <a16:creationId xmlns:a16="http://schemas.microsoft.com/office/drawing/2014/main" id="{D9EA6C12-C6D4-4FB9-B5A3-6D181AD092E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a:extLst>
              <a:ext uri="{FF2B5EF4-FFF2-40B4-BE49-F238E27FC236}">
                <a16:creationId xmlns:a16="http://schemas.microsoft.com/office/drawing/2014/main" id="{D91CED51-C1E2-43C8-8EBB-A71436C46EAD}"/>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descr="A picture containing building, fence&#10;&#10;Description automatically generated">
            <a:extLst>
              <a:ext uri="{FF2B5EF4-FFF2-40B4-BE49-F238E27FC236}">
                <a16:creationId xmlns:a16="http://schemas.microsoft.com/office/drawing/2014/main" id="{CCFDECC6-5FF2-4D76-9C96-8F5E5EF976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71" y="3299779"/>
            <a:ext cx="6147829" cy="3145206"/>
          </a:xfrm>
          <a:prstGeom prst="rect">
            <a:avLst/>
          </a:prstGeom>
        </p:spPr>
      </p:pic>
      <p:cxnSp>
        <p:nvCxnSpPr>
          <p:cNvPr id="15" name="Straight Arrow Connector 14">
            <a:extLst>
              <a:ext uri="{FF2B5EF4-FFF2-40B4-BE49-F238E27FC236}">
                <a16:creationId xmlns:a16="http://schemas.microsoft.com/office/drawing/2014/main" id="{C9FACD8D-E542-44FB-AD80-44A92DEF18C6}"/>
              </a:ext>
            </a:extLst>
          </p:cNvPr>
          <p:cNvCxnSpPr>
            <a:cxnSpLocks/>
          </p:cNvCxnSpPr>
          <p:nvPr/>
        </p:nvCxnSpPr>
        <p:spPr>
          <a:xfrm>
            <a:off x="2315603" y="3276600"/>
            <a:ext cx="97360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D01580F-E606-42A1-B297-2A9A372C20BE}"/>
              </a:ext>
            </a:extLst>
          </p:cNvPr>
          <p:cNvSpPr txBox="1"/>
          <p:nvPr/>
        </p:nvSpPr>
        <p:spPr>
          <a:xfrm>
            <a:off x="1589866" y="3051396"/>
            <a:ext cx="649537" cy="369332"/>
          </a:xfrm>
          <a:prstGeom prst="rect">
            <a:avLst/>
          </a:prstGeom>
          <a:noFill/>
        </p:spPr>
        <p:txBody>
          <a:bodyPr wrap="none" rtlCol="0">
            <a:spAutoFit/>
          </a:bodyPr>
          <a:lstStyle/>
          <a:p>
            <a:r>
              <a:rPr lang="en-US" dirty="0"/>
              <a:t>Time</a:t>
            </a:r>
          </a:p>
        </p:txBody>
      </p:sp>
      <p:cxnSp>
        <p:nvCxnSpPr>
          <p:cNvPr id="18" name="Straight Arrow Connector 17">
            <a:extLst>
              <a:ext uri="{FF2B5EF4-FFF2-40B4-BE49-F238E27FC236}">
                <a16:creationId xmlns:a16="http://schemas.microsoft.com/office/drawing/2014/main" id="{99C3E4F4-F4CD-434D-BAB3-D2E3DEA9F71A}"/>
              </a:ext>
            </a:extLst>
          </p:cNvPr>
          <p:cNvCxnSpPr>
            <a:cxnSpLocks/>
          </p:cNvCxnSpPr>
          <p:nvPr/>
        </p:nvCxnSpPr>
        <p:spPr>
          <a:xfrm>
            <a:off x="8631980" y="3299779"/>
            <a:ext cx="97360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1F7C1A9-9815-4D62-9368-765C53252C73}"/>
              </a:ext>
            </a:extLst>
          </p:cNvPr>
          <p:cNvSpPr txBox="1"/>
          <p:nvPr/>
        </p:nvSpPr>
        <p:spPr>
          <a:xfrm>
            <a:off x="7906243" y="3074575"/>
            <a:ext cx="649537" cy="369332"/>
          </a:xfrm>
          <a:prstGeom prst="rect">
            <a:avLst/>
          </a:prstGeom>
          <a:noFill/>
        </p:spPr>
        <p:txBody>
          <a:bodyPr wrap="none" rtlCol="0">
            <a:spAutoFit/>
          </a:bodyPr>
          <a:lstStyle/>
          <a:p>
            <a:r>
              <a:rPr lang="en-US" dirty="0"/>
              <a:t>Time</a:t>
            </a:r>
          </a:p>
        </p:txBody>
      </p:sp>
      <p:cxnSp>
        <p:nvCxnSpPr>
          <p:cNvPr id="20" name="Straight Arrow Connector 19">
            <a:extLst>
              <a:ext uri="{FF2B5EF4-FFF2-40B4-BE49-F238E27FC236}">
                <a16:creationId xmlns:a16="http://schemas.microsoft.com/office/drawing/2014/main" id="{CC1046A7-0BF1-4825-BD1A-83A5B93DFD7A}"/>
              </a:ext>
            </a:extLst>
          </p:cNvPr>
          <p:cNvCxnSpPr>
            <a:cxnSpLocks/>
          </p:cNvCxnSpPr>
          <p:nvPr/>
        </p:nvCxnSpPr>
        <p:spPr>
          <a:xfrm flipV="1">
            <a:off x="5579595" y="3986521"/>
            <a:ext cx="0" cy="8668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A253B84-B893-47DB-B7A0-DB95FBFB722D}"/>
              </a:ext>
            </a:extLst>
          </p:cNvPr>
          <p:cNvSpPr txBox="1"/>
          <p:nvPr/>
        </p:nvSpPr>
        <p:spPr>
          <a:xfrm>
            <a:off x="4533015" y="4162594"/>
            <a:ext cx="887754" cy="646331"/>
          </a:xfrm>
          <a:prstGeom prst="rect">
            <a:avLst/>
          </a:prstGeom>
          <a:noFill/>
        </p:spPr>
        <p:txBody>
          <a:bodyPr wrap="square" rtlCol="0">
            <a:spAutoFit/>
          </a:bodyPr>
          <a:lstStyle/>
          <a:p>
            <a:r>
              <a:rPr lang="en-US" dirty="0"/>
              <a:t>Size of error</a:t>
            </a:r>
          </a:p>
        </p:txBody>
      </p:sp>
      <p:pic>
        <p:nvPicPr>
          <p:cNvPr id="12" name="Picture 11" descr="A screenshot of a cell phone&#10;&#10;Description automatically generated">
            <a:extLst>
              <a:ext uri="{FF2B5EF4-FFF2-40B4-BE49-F238E27FC236}">
                <a16:creationId xmlns:a16="http://schemas.microsoft.com/office/drawing/2014/main" id="{1980104C-D2FA-4CF2-8801-FAC862B2F9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9304" y="3323926"/>
            <a:ext cx="5838431" cy="3002849"/>
          </a:xfrm>
          <a:prstGeom prst="rect">
            <a:avLst/>
          </a:prstGeom>
          <a:solidFill>
            <a:schemeClr val="bg1"/>
          </a:solidFill>
        </p:spPr>
      </p:pic>
      <p:grpSp>
        <p:nvGrpSpPr>
          <p:cNvPr id="21" name="Group 20">
            <a:extLst>
              <a:ext uri="{FF2B5EF4-FFF2-40B4-BE49-F238E27FC236}">
                <a16:creationId xmlns:a16="http://schemas.microsoft.com/office/drawing/2014/main" id="{113F0034-E9F3-4B07-B563-FF92247EFFC2}"/>
              </a:ext>
            </a:extLst>
          </p:cNvPr>
          <p:cNvGrpSpPr/>
          <p:nvPr/>
        </p:nvGrpSpPr>
        <p:grpSpPr>
          <a:xfrm>
            <a:off x="9768950" y="0"/>
            <a:ext cx="2408874" cy="1872948"/>
            <a:chOff x="9768950" y="0"/>
            <a:chExt cx="2408874" cy="1872948"/>
          </a:xfrm>
        </p:grpSpPr>
        <p:pic>
          <p:nvPicPr>
            <p:cNvPr id="3074" name="Picture 2" descr="Image result for lstm">
              <a:extLst>
                <a:ext uri="{FF2B5EF4-FFF2-40B4-BE49-F238E27FC236}">
                  <a16:creationId xmlns:a16="http://schemas.microsoft.com/office/drawing/2014/main" id="{84AD7584-87A1-4E54-BCFD-083A9EEB11C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68950" y="0"/>
              <a:ext cx="2408874" cy="187294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0D9C2EB-1B44-4EDE-929B-FBAC46986847}"/>
                </a:ext>
              </a:extLst>
            </p:cNvPr>
            <p:cNvSpPr txBox="1"/>
            <p:nvPr/>
          </p:nvSpPr>
          <p:spPr>
            <a:xfrm>
              <a:off x="10097870" y="54590"/>
              <a:ext cx="1093569" cy="369332"/>
            </a:xfrm>
            <a:prstGeom prst="rect">
              <a:avLst/>
            </a:prstGeom>
            <a:noFill/>
          </p:spPr>
          <p:txBody>
            <a:bodyPr wrap="none" rtlCol="0">
              <a:spAutoFit/>
            </a:bodyPr>
            <a:lstStyle/>
            <a:p>
              <a:r>
                <a:rPr lang="en-US" dirty="0"/>
                <a:t>LSTM Cell</a:t>
              </a:r>
            </a:p>
          </p:txBody>
        </p:sp>
      </p:grpSp>
    </p:spTree>
    <p:extLst>
      <p:ext uri="{BB962C8B-B14F-4D97-AF65-F5344CB8AC3E}">
        <p14:creationId xmlns:p14="http://schemas.microsoft.com/office/powerpoint/2010/main" val="271087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pic>
        <p:nvPicPr>
          <p:cNvPr id="818" name="Google Shape;818;p94" descr="A close up of a logo&#10;&#10;Description automatically generated"/>
          <p:cNvPicPr preferRelativeResize="0"/>
          <p:nvPr/>
        </p:nvPicPr>
        <p:blipFill rotWithShape="1">
          <a:blip r:embed="rId3">
            <a:alphaModFix/>
          </a:blip>
          <a:srcRect r="4852"/>
          <a:stretch/>
        </p:blipFill>
        <p:spPr>
          <a:xfrm>
            <a:off x="4029828" y="707261"/>
            <a:ext cx="7819432" cy="5396568"/>
          </a:xfrm>
          <a:prstGeom prst="rect">
            <a:avLst/>
          </a:prstGeom>
          <a:noFill/>
          <a:ln>
            <a:noFill/>
          </a:ln>
        </p:spPr>
      </p:pic>
      <p:sp>
        <p:nvSpPr>
          <p:cNvPr id="819" name="Google Shape;819;p94"/>
          <p:cNvSpPr/>
          <p:nvPr/>
        </p:nvSpPr>
        <p:spPr>
          <a:xfrm>
            <a:off x="186165" y="1534422"/>
            <a:ext cx="4296188" cy="4851776"/>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820" name="Google Shape;820;p94"/>
          <p:cNvSpPr txBox="1">
            <a:spLocks noGrp="1"/>
          </p:cNvSpPr>
          <p:nvPr>
            <p:ph type="body" idx="1"/>
          </p:nvPr>
        </p:nvSpPr>
        <p:spPr>
          <a:xfrm>
            <a:off x="0" y="1472847"/>
            <a:ext cx="4482352" cy="4972138"/>
          </a:xfrm>
          <a:prstGeom prst="rect">
            <a:avLst/>
          </a:prstGeom>
          <a:noFill/>
          <a:ln>
            <a:noFill/>
          </a:ln>
        </p:spPr>
        <p:txBody>
          <a:bodyPr spcFirstLastPara="1" vert="horz" wrap="square" lIns="91433" tIns="45700" rIns="91433" bIns="45700" rtlCol="0" anchor="t" anchorCtr="0">
            <a:noAutofit/>
          </a:bodyPr>
          <a:lstStyle/>
          <a:p>
            <a:pPr marL="609585" indent="-406390">
              <a:lnSpc>
                <a:spcPct val="115000"/>
              </a:lnSpc>
              <a:spcBef>
                <a:spcPts val="1067"/>
              </a:spcBef>
              <a:buSzPts val="1200"/>
              <a:buFont typeface="Open Sans"/>
              <a:buChar char="•"/>
            </a:pPr>
            <a:r>
              <a:rPr lang="en" sz="1867" dirty="0">
                <a:latin typeface="Open Sans"/>
                <a:ea typeface="Open Sans"/>
                <a:cs typeface="Open Sans"/>
                <a:sym typeface="Open Sans"/>
              </a:rPr>
              <a:t>Here we choose the best set of </a:t>
            </a:r>
            <a:r>
              <a:rPr lang="en-US" sz="1867" dirty="0">
                <a:latin typeface="Open Sans"/>
                <a:ea typeface="Open Sans"/>
                <a:cs typeface="Open Sans"/>
                <a:sym typeface="Open Sans"/>
              </a:rPr>
              <a:t>collective coordinates</a:t>
            </a:r>
            <a:r>
              <a:rPr lang="en" sz="1867" dirty="0">
                <a:latin typeface="Open Sans"/>
                <a:ea typeface="Open Sans"/>
                <a:cs typeface="Open Sans"/>
                <a:sym typeface="Open Sans"/>
              </a:rPr>
              <a:t> to achieve some computation goal </a:t>
            </a:r>
            <a:endParaRPr sz="1867" dirty="0">
              <a:latin typeface="Open Sans"/>
              <a:ea typeface="Open Sans"/>
              <a:cs typeface="Open Sans"/>
              <a:sym typeface="Open Sans"/>
            </a:endParaRPr>
          </a:p>
          <a:p>
            <a:pPr marL="609585" indent="-406390">
              <a:lnSpc>
                <a:spcPct val="115000"/>
              </a:lnSpc>
              <a:spcBef>
                <a:spcPts val="1067"/>
              </a:spcBef>
              <a:buSzPts val="1200"/>
              <a:buFont typeface="Open Sans"/>
              <a:buChar char="•"/>
            </a:pPr>
            <a:r>
              <a:rPr lang="en" sz="1867" dirty="0">
                <a:latin typeface="Open Sans"/>
                <a:ea typeface="Open Sans"/>
                <a:cs typeface="Open Sans"/>
                <a:sym typeface="Open Sans"/>
              </a:rPr>
              <a:t>Such as </a:t>
            </a:r>
            <a:r>
              <a:rPr lang="en-US" sz="1867" dirty="0">
                <a:latin typeface="Open Sans"/>
                <a:ea typeface="Open Sans"/>
                <a:cs typeface="Open Sans"/>
                <a:sym typeface="Open Sans"/>
              </a:rPr>
              <a:t>exploring special states – proteins are folding</a:t>
            </a:r>
          </a:p>
          <a:p>
            <a:pPr marL="609585" indent="-406390">
              <a:lnSpc>
                <a:spcPct val="115000"/>
              </a:lnSpc>
              <a:spcBef>
                <a:spcPts val="1067"/>
              </a:spcBef>
              <a:buSzPts val="1200"/>
              <a:buFont typeface="Open Sans"/>
              <a:buChar char="•"/>
            </a:pPr>
            <a:r>
              <a:rPr lang="en-US" sz="1867" dirty="0">
                <a:latin typeface="Open Sans"/>
                <a:ea typeface="Open Sans"/>
                <a:cs typeface="Open Sans"/>
                <a:sym typeface="Open Sans"/>
              </a:rPr>
              <a:t>Or </a:t>
            </a:r>
            <a:r>
              <a:rPr lang="en" sz="1867" dirty="0">
                <a:latin typeface="Open Sans"/>
                <a:ea typeface="Open Sans"/>
                <a:cs typeface="Open Sans"/>
                <a:sym typeface="Open Sans"/>
              </a:rPr>
              <a:t>providing the most efficient training set with defining parameters spread well over the relevant phase space.</a:t>
            </a:r>
          </a:p>
          <a:p>
            <a:pPr marL="609585" indent="-406390">
              <a:lnSpc>
                <a:spcPct val="115000"/>
              </a:lnSpc>
              <a:spcBef>
                <a:spcPts val="1067"/>
              </a:spcBef>
              <a:buSzPts val="1200"/>
              <a:buFont typeface="Open Sans"/>
              <a:buChar char="•"/>
            </a:pPr>
            <a:r>
              <a:rPr lang="en-US" sz="1867" b="1" dirty="0">
                <a:latin typeface="Open Sans"/>
                <a:ea typeface="Open Sans"/>
                <a:cs typeface="Open Sans"/>
                <a:sym typeface="Open Sans"/>
              </a:rPr>
              <a:t>Deep Learning </a:t>
            </a:r>
            <a:r>
              <a:rPr lang="en-US" sz="1867" dirty="0">
                <a:latin typeface="Open Sans"/>
                <a:ea typeface="Open Sans"/>
                <a:cs typeface="Open Sans"/>
                <a:sym typeface="Open Sans"/>
              </a:rPr>
              <a:t>(e.g. </a:t>
            </a:r>
            <a:r>
              <a:rPr lang="en-US" sz="1867" b="1" dirty="0">
                <a:latin typeface="Open Sans"/>
                <a:ea typeface="Open Sans"/>
                <a:cs typeface="Open Sans"/>
                <a:sym typeface="Open Sans"/>
              </a:rPr>
              <a:t>autoencoders</a:t>
            </a:r>
            <a:r>
              <a:rPr lang="en-US" sz="1867" dirty="0">
                <a:latin typeface="Open Sans"/>
                <a:ea typeface="Open Sans"/>
                <a:cs typeface="Open Sans"/>
                <a:sym typeface="Open Sans"/>
              </a:rPr>
              <a:t>) replacing other machine learning approaches to find collective coordinates</a:t>
            </a:r>
            <a:endParaRPr lang="en" sz="1867" dirty="0">
              <a:latin typeface="Open Sans"/>
              <a:ea typeface="Open Sans"/>
              <a:cs typeface="Open Sans"/>
              <a:sym typeface="Open Sans"/>
            </a:endParaRPr>
          </a:p>
          <a:p>
            <a:pPr marL="609585" indent="-406390">
              <a:lnSpc>
                <a:spcPct val="115000"/>
              </a:lnSpc>
              <a:spcBef>
                <a:spcPts val="1067"/>
              </a:spcBef>
              <a:buSzPts val="1200"/>
              <a:buFont typeface="Open Sans"/>
              <a:buChar char="•"/>
            </a:pPr>
            <a:endParaRPr sz="1867" dirty="0">
              <a:latin typeface="Open Sans"/>
              <a:ea typeface="Open Sans"/>
              <a:cs typeface="Open Sans"/>
              <a:sym typeface="Open Sans"/>
            </a:endParaRPr>
          </a:p>
        </p:txBody>
      </p:sp>
      <p:cxnSp>
        <p:nvCxnSpPr>
          <p:cNvPr id="822" name="Google Shape;822;p94"/>
          <p:cNvCxnSpPr/>
          <p:nvPr/>
        </p:nvCxnSpPr>
        <p:spPr>
          <a:xfrm>
            <a:off x="472633" y="1503633"/>
            <a:ext cx="2517200" cy="0"/>
          </a:xfrm>
          <a:prstGeom prst="straightConnector1">
            <a:avLst/>
          </a:prstGeom>
          <a:noFill/>
          <a:ln w="19050" cap="flat" cmpd="sng">
            <a:solidFill>
              <a:srgbClr val="B30838"/>
            </a:solidFill>
            <a:prstDash val="solid"/>
            <a:round/>
            <a:headEnd type="none" w="med" len="med"/>
            <a:tailEnd type="none" w="med" len="med"/>
          </a:ln>
        </p:spPr>
      </p:cxnSp>
      <p:sp>
        <p:nvSpPr>
          <p:cNvPr id="823" name="Google Shape;823;p94"/>
          <p:cNvSpPr txBox="1">
            <a:spLocks noGrp="1"/>
          </p:cNvSpPr>
          <p:nvPr>
            <p:ph type="title"/>
          </p:nvPr>
        </p:nvSpPr>
        <p:spPr>
          <a:xfrm>
            <a:off x="276966" y="344261"/>
            <a:ext cx="9523167" cy="726000"/>
          </a:xfrm>
          <a:prstGeom prst="rect">
            <a:avLst/>
          </a:prstGeom>
        </p:spPr>
        <p:txBody>
          <a:bodyPr spcFirstLastPara="1" vert="horz" wrap="square" lIns="91433" tIns="45700" rIns="91433" bIns="45700" rtlCol="0" anchor="ctr" anchorCtr="0">
            <a:noAutofit/>
          </a:bodyPr>
          <a:lstStyle/>
          <a:p>
            <a:pPr lvl="0">
              <a:lnSpc>
                <a:spcPct val="115000"/>
              </a:lnSpc>
            </a:pPr>
            <a:r>
              <a:rPr lang="en-US" sz="2800" dirty="0">
                <a:solidFill>
                  <a:srgbClr val="C00000"/>
                </a:solidFill>
                <a:latin typeface="Arial" panose="020B0604020202020204" pitchFamily="34" charset="0"/>
                <a:cs typeface="Arial" panose="020B0604020202020204" pitchFamily="34" charset="0"/>
              </a:rPr>
              <a:t>2. Learn Structure, Theory and Model for Simulation</a:t>
            </a:r>
            <a:br>
              <a:rPr lang="en-US" sz="2667" dirty="0">
                <a:solidFill>
                  <a:srgbClr val="515151"/>
                </a:solidFill>
                <a:latin typeface="Arial" panose="020B0604020202020204" pitchFamily="34" charset="0"/>
                <a:cs typeface="Arial" panose="020B0604020202020204" pitchFamily="34" charset="0"/>
              </a:rPr>
            </a:br>
            <a:r>
              <a:rPr lang="en-US" sz="2400" dirty="0">
                <a:solidFill>
                  <a:srgbClr val="515151"/>
                </a:solidFill>
                <a:latin typeface="Arial" panose="020B0604020202020204" pitchFamily="34" charset="0"/>
                <a:cs typeface="Arial" panose="020B0604020202020204" pitchFamily="34" charset="0"/>
              </a:rPr>
              <a:t>2.1 </a:t>
            </a:r>
            <a:r>
              <a:rPr lang="en" sz="2400" dirty="0">
                <a:solidFill>
                  <a:srgbClr val="515151"/>
                </a:solidFill>
                <a:latin typeface="Arial" panose="020B0604020202020204" pitchFamily="34" charset="0"/>
                <a:cs typeface="Arial" panose="020B0604020202020204" pitchFamily="34" charset="0"/>
              </a:rPr>
              <a:t>MLAutoTuningHPC: Smart Ensembles</a:t>
            </a:r>
            <a:endParaRPr sz="2400" dirty="0">
              <a:solidFill>
                <a:srgbClr val="515151"/>
              </a:solidFill>
              <a:latin typeface="Arial" panose="020B0604020202020204" pitchFamily="34" charset="0"/>
              <a:cs typeface="Arial" panose="020B0604020202020204" pitchFamily="34" charset="0"/>
            </a:endParaRPr>
          </a:p>
        </p:txBody>
      </p:sp>
      <p:sp>
        <p:nvSpPr>
          <p:cNvPr id="824" name="Google Shape;824;p94"/>
          <p:cNvSpPr txBox="1">
            <a:spLocks noGrp="1"/>
          </p:cNvSpPr>
          <p:nvPr>
            <p:ph type="sldNum" idx="2"/>
          </p:nvPr>
        </p:nvSpPr>
        <p:spPr>
          <a:xfrm>
            <a:off x="11217415" y="6265610"/>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25</a:t>
            </a:fld>
            <a:endParaRPr dirty="0"/>
          </a:p>
        </p:txBody>
      </p:sp>
      <p:sp>
        <p:nvSpPr>
          <p:cNvPr id="2" name="Date Placeholder 1">
            <a:extLst>
              <a:ext uri="{FF2B5EF4-FFF2-40B4-BE49-F238E27FC236}">
                <a16:creationId xmlns:a16="http://schemas.microsoft.com/office/drawing/2014/main" id="{0CA9F287-9C06-4D13-8C0D-153ED00FDA0B}"/>
              </a:ext>
            </a:extLst>
          </p:cNvPr>
          <p:cNvSpPr>
            <a:spLocks noGrp="1"/>
          </p:cNvSpPr>
          <p:nvPr>
            <p:ph type="dt" sz="half" idx="10"/>
          </p:nvPr>
        </p:nvSpPr>
        <p:spPr/>
        <p:txBody>
          <a:bodyPr/>
          <a:lstStyle/>
          <a:p>
            <a:r>
              <a:rPr lang="en-US">
                <a:solidFill>
                  <a:prstClr val="black">
                    <a:tint val="75000"/>
                  </a:prstClr>
                </a:solidFill>
              </a:rPr>
              <a:t>9/26/2019</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2C136-0AFA-43B6-97EB-5EB59C5A97EE}"/>
              </a:ext>
            </a:extLst>
          </p:cNvPr>
          <p:cNvSpPr>
            <a:spLocks noGrp="1"/>
          </p:cNvSpPr>
          <p:nvPr>
            <p:ph type="title"/>
          </p:nvPr>
        </p:nvSpPr>
        <p:spPr>
          <a:xfrm>
            <a:off x="654003" y="134880"/>
            <a:ext cx="10785863" cy="1325563"/>
          </a:xfrm>
        </p:spPr>
        <p:txBody>
          <a:bodyPr/>
          <a:lstStyle/>
          <a:p>
            <a:r>
              <a:rPr lang="en-US" dirty="0"/>
              <a:t>ML based enhanced sampling of Phase Space</a:t>
            </a:r>
          </a:p>
        </p:txBody>
      </p:sp>
      <p:sp>
        <p:nvSpPr>
          <p:cNvPr id="3" name="Content Placeholder 2">
            <a:extLst>
              <a:ext uri="{FF2B5EF4-FFF2-40B4-BE49-F238E27FC236}">
                <a16:creationId xmlns:a16="http://schemas.microsoft.com/office/drawing/2014/main" id="{AD38524F-A296-4C00-9FF2-653D9760754E}"/>
              </a:ext>
            </a:extLst>
          </p:cNvPr>
          <p:cNvSpPr>
            <a:spLocks noGrp="1"/>
          </p:cNvSpPr>
          <p:nvPr>
            <p:ph idx="1"/>
          </p:nvPr>
        </p:nvSpPr>
        <p:spPr>
          <a:xfrm>
            <a:off x="157883" y="1332244"/>
            <a:ext cx="8328276" cy="4943566"/>
          </a:xfrm>
        </p:spPr>
        <p:txBody>
          <a:bodyPr>
            <a:normAutofit fontScale="85000" lnSpcReduction="20000"/>
          </a:bodyPr>
          <a:lstStyle/>
          <a:p>
            <a:r>
              <a:rPr lang="en-US" dirty="0"/>
              <a:t>Run ensembles of shortish runs rather than one long run</a:t>
            </a:r>
          </a:p>
          <a:p>
            <a:r>
              <a:rPr lang="en-US" dirty="0"/>
              <a:t>Traditional approach uses replica exchanges</a:t>
            </a:r>
            <a:br>
              <a:rPr lang="en-US" dirty="0"/>
            </a:br>
            <a:br>
              <a:rPr lang="en-US" dirty="0"/>
            </a:br>
            <a:br>
              <a:rPr lang="en-US" dirty="0"/>
            </a:br>
            <a:br>
              <a:rPr lang="en-US" dirty="0"/>
            </a:br>
            <a:br>
              <a:rPr lang="en-US" dirty="0"/>
            </a:br>
            <a:br>
              <a:rPr lang="en-US" dirty="0"/>
            </a:br>
            <a:br>
              <a:rPr lang="en-US" dirty="0"/>
            </a:br>
            <a:br>
              <a:rPr lang="en-US" dirty="0"/>
            </a:br>
            <a:endParaRPr lang="en-US" dirty="0"/>
          </a:p>
          <a:p>
            <a:r>
              <a:rPr lang="en-US" dirty="0"/>
              <a:t>In Markov State Model for biomolecular simulations , phase space is determined by clustering trajectories (not deep learning) and mapping space with these clusters and their transition</a:t>
            </a:r>
          </a:p>
          <a:p>
            <a:r>
              <a:rPr lang="en-US" dirty="0"/>
              <a:t>Most recent method uses deep learning autoencoders to find collective coordinates to map out space and move quickly. (DL replaces ML)</a:t>
            </a:r>
          </a:p>
          <a:p>
            <a:endParaRPr lang="en-US" dirty="0"/>
          </a:p>
        </p:txBody>
      </p:sp>
      <p:sp>
        <p:nvSpPr>
          <p:cNvPr id="4" name="Date Placeholder 3">
            <a:extLst>
              <a:ext uri="{FF2B5EF4-FFF2-40B4-BE49-F238E27FC236}">
                <a16:creationId xmlns:a16="http://schemas.microsoft.com/office/drawing/2014/main" id="{B7F28053-EF1E-4D43-9448-A0858E2450D2}"/>
              </a:ext>
            </a:extLst>
          </p:cNvPr>
          <p:cNvSpPr>
            <a:spLocks noGrp="1"/>
          </p:cNvSpPr>
          <p:nvPr>
            <p:ph type="dt" sz="half" idx="10"/>
          </p:nvPr>
        </p:nvSpPr>
        <p:spPr/>
        <p:txBody>
          <a:bodyPr/>
          <a:lstStyle/>
          <a:p>
            <a:r>
              <a:rPr lang="en-US">
                <a:solidFill>
                  <a:prstClr val="black">
                    <a:tint val="75000"/>
                  </a:prstClr>
                </a:solidFill>
              </a:rPr>
              <a:t>9/26/2019</a:t>
            </a:r>
          </a:p>
        </p:txBody>
      </p:sp>
      <p:sp>
        <p:nvSpPr>
          <p:cNvPr id="5" name="Slide Number Placeholder 4">
            <a:extLst>
              <a:ext uri="{FF2B5EF4-FFF2-40B4-BE49-F238E27FC236}">
                <a16:creationId xmlns:a16="http://schemas.microsoft.com/office/drawing/2014/main" id="{DF4F76EC-EB63-4F36-BB41-E39A8C613BC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26</a:t>
            </a:fld>
            <a:endParaRPr lang="en-US">
              <a:solidFill>
                <a:prstClr val="black">
                  <a:tint val="75000"/>
                </a:prstClr>
              </a:solidFill>
            </a:endParaRPr>
          </a:p>
        </p:txBody>
      </p:sp>
      <p:pic>
        <p:nvPicPr>
          <p:cNvPr id="6" name="Google Shape;255;p58" descr="async-RE-pattern.png">
            <a:extLst>
              <a:ext uri="{FF2B5EF4-FFF2-40B4-BE49-F238E27FC236}">
                <a16:creationId xmlns:a16="http://schemas.microsoft.com/office/drawing/2014/main" id="{B0C24F9D-768D-4287-A352-A51AFE5B8EF8}"/>
              </a:ext>
            </a:extLst>
          </p:cNvPr>
          <p:cNvPicPr preferRelativeResize="0"/>
          <p:nvPr/>
        </p:nvPicPr>
        <p:blipFill>
          <a:blip r:embed="rId2">
            <a:alphaModFix/>
          </a:blip>
          <a:stretch>
            <a:fillRect/>
          </a:stretch>
        </p:blipFill>
        <p:spPr>
          <a:xfrm>
            <a:off x="391121" y="2008188"/>
            <a:ext cx="5435260" cy="1944525"/>
          </a:xfrm>
          <a:prstGeom prst="rect">
            <a:avLst/>
          </a:prstGeom>
          <a:noFill/>
          <a:ln>
            <a:noFill/>
          </a:ln>
        </p:spPr>
      </p:pic>
      <p:pic>
        <p:nvPicPr>
          <p:cNvPr id="7" name="Google Shape;259;p58">
            <a:extLst>
              <a:ext uri="{FF2B5EF4-FFF2-40B4-BE49-F238E27FC236}">
                <a16:creationId xmlns:a16="http://schemas.microsoft.com/office/drawing/2014/main" id="{87DC7345-3824-4E84-8EB4-A737E6D653B7}"/>
              </a:ext>
            </a:extLst>
          </p:cNvPr>
          <p:cNvPicPr preferRelativeResize="0"/>
          <p:nvPr/>
        </p:nvPicPr>
        <p:blipFill>
          <a:blip r:embed="rId3">
            <a:alphaModFix/>
          </a:blip>
          <a:stretch>
            <a:fillRect/>
          </a:stretch>
        </p:blipFill>
        <p:spPr>
          <a:xfrm>
            <a:off x="8095130" y="1760852"/>
            <a:ext cx="3807240" cy="2979236"/>
          </a:xfrm>
          <a:prstGeom prst="rect">
            <a:avLst/>
          </a:prstGeom>
          <a:noFill/>
          <a:ln>
            <a:noFill/>
          </a:ln>
        </p:spPr>
      </p:pic>
    </p:spTree>
    <p:extLst>
      <p:ext uri="{BB962C8B-B14F-4D97-AF65-F5344CB8AC3E}">
        <p14:creationId xmlns:p14="http://schemas.microsoft.com/office/powerpoint/2010/main" val="732218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60"/>
          <p:cNvSpPr txBox="1">
            <a:spLocks noGrp="1"/>
          </p:cNvSpPr>
          <p:nvPr>
            <p:ph type="title"/>
          </p:nvPr>
        </p:nvSpPr>
        <p:spPr>
          <a:xfrm>
            <a:off x="281633" y="124433"/>
            <a:ext cx="11802920" cy="763600"/>
          </a:xfrm>
          <a:prstGeom prst="rect">
            <a:avLst/>
          </a:prstGeom>
        </p:spPr>
        <p:txBody>
          <a:bodyPr spcFirstLastPara="1" vert="horz" wrap="square" lIns="121900" tIns="121900" rIns="121900" bIns="121900" rtlCol="0" anchor="t" anchorCtr="0">
            <a:noAutofit/>
          </a:bodyPr>
          <a:lstStyle/>
          <a:p>
            <a:r>
              <a:rPr lang="en" dirty="0"/>
              <a:t>Adaptive Sampling Using non-DL ML (</a:t>
            </a:r>
            <a:r>
              <a:rPr lang="en-US" dirty="0"/>
              <a:t>Clustering)</a:t>
            </a:r>
            <a:endParaRPr dirty="0"/>
          </a:p>
        </p:txBody>
      </p:sp>
      <p:pic>
        <p:nvPicPr>
          <p:cNvPr id="275" name="Google Shape;275;p60"/>
          <p:cNvPicPr preferRelativeResize="0"/>
          <p:nvPr/>
        </p:nvPicPr>
        <p:blipFill>
          <a:blip r:embed="rId3">
            <a:alphaModFix/>
          </a:blip>
          <a:stretch>
            <a:fillRect/>
          </a:stretch>
        </p:blipFill>
        <p:spPr>
          <a:xfrm>
            <a:off x="554758" y="4358666"/>
            <a:ext cx="11082484" cy="2489200"/>
          </a:xfrm>
          <a:prstGeom prst="rect">
            <a:avLst/>
          </a:prstGeom>
          <a:noFill/>
          <a:ln>
            <a:noFill/>
          </a:ln>
        </p:spPr>
      </p:pic>
      <p:pic>
        <p:nvPicPr>
          <p:cNvPr id="276" name="Google Shape;276;p60"/>
          <p:cNvPicPr preferRelativeResize="0"/>
          <p:nvPr/>
        </p:nvPicPr>
        <p:blipFill>
          <a:blip r:embed="rId4">
            <a:alphaModFix/>
          </a:blip>
          <a:stretch>
            <a:fillRect/>
          </a:stretch>
        </p:blipFill>
        <p:spPr>
          <a:xfrm>
            <a:off x="975595" y="1244600"/>
            <a:ext cx="9543800" cy="660400"/>
          </a:xfrm>
          <a:prstGeom prst="rect">
            <a:avLst/>
          </a:prstGeom>
          <a:noFill/>
          <a:ln>
            <a:noFill/>
          </a:ln>
        </p:spPr>
      </p:pic>
      <p:pic>
        <p:nvPicPr>
          <p:cNvPr id="277" name="Google Shape;277;p60"/>
          <p:cNvPicPr preferRelativeResize="0"/>
          <p:nvPr/>
        </p:nvPicPr>
        <p:blipFill>
          <a:blip r:embed="rId5">
            <a:alphaModFix/>
          </a:blip>
          <a:stretch>
            <a:fillRect/>
          </a:stretch>
        </p:blipFill>
        <p:spPr>
          <a:xfrm>
            <a:off x="470667" y="1614201"/>
            <a:ext cx="3581400" cy="2374900"/>
          </a:xfrm>
          <a:prstGeom prst="rect">
            <a:avLst/>
          </a:prstGeom>
          <a:noFill/>
          <a:ln>
            <a:noFill/>
          </a:ln>
        </p:spPr>
      </p:pic>
      <p:pic>
        <p:nvPicPr>
          <p:cNvPr id="278" name="Google Shape;278;p60"/>
          <p:cNvPicPr preferRelativeResize="0"/>
          <p:nvPr/>
        </p:nvPicPr>
        <p:blipFill>
          <a:blip r:embed="rId6">
            <a:alphaModFix/>
          </a:blip>
          <a:stretch>
            <a:fillRect/>
          </a:stretch>
        </p:blipFill>
        <p:spPr>
          <a:xfrm>
            <a:off x="4222751" y="1574800"/>
            <a:ext cx="3746500" cy="2489200"/>
          </a:xfrm>
          <a:prstGeom prst="rect">
            <a:avLst/>
          </a:prstGeom>
          <a:noFill/>
          <a:ln>
            <a:noFill/>
          </a:ln>
        </p:spPr>
      </p:pic>
      <p:pic>
        <p:nvPicPr>
          <p:cNvPr id="279" name="Google Shape;279;p60"/>
          <p:cNvPicPr preferRelativeResize="0"/>
          <p:nvPr/>
        </p:nvPicPr>
        <p:blipFill>
          <a:blip r:embed="rId7">
            <a:alphaModFix/>
          </a:blip>
          <a:stretch>
            <a:fillRect/>
          </a:stretch>
        </p:blipFill>
        <p:spPr>
          <a:xfrm>
            <a:off x="8375651" y="1671333"/>
            <a:ext cx="3390900" cy="2260600"/>
          </a:xfrm>
          <a:prstGeom prst="rect">
            <a:avLst/>
          </a:prstGeom>
          <a:noFill/>
          <a:ln>
            <a:noFill/>
          </a:ln>
        </p:spPr>
      </p:pic>
      <p:sp>
        <p:nvSpPr>
          <p:cNvPr id="2" name="TextBox 1">
            <a:extLst>
              <a:ext uri="{FF2B5EF4-FFF2-40B4-BE49-F238E27FC236}">
                <a16:creationId xmlns:a16="http://schemas.microsoft.com/office/drawing/2014/main" id="{F1FCCA5A-CA8E-4590-9E3B-28B6A4925B0C}"/>
              </a:ext>
            </a:extLst>
          </p:cNvPr>
          <p:cNvSpPr txBox="1"/>
          <p:nvPr/>
        </p:nvSpPr>
        <p:spPr>
          <a:xfrm>
            <a:off x="9319635" y="981670"/>
            <a:ext cx="2872365" cy="923330"/>
          </a:xfrm>
          <a:prstGeom prst="rect">
            <a:avLst/>
          </a:prstGeom>
          <a:noFill/>
        </p:spPr>
        <p:txBody>
          <a:bodyPr wrap="square" rtlCol="0">
            <a:spAutoFit/>
          </a:bodyPr>
          <a:lstStyle/>
          <a:p>
            <a:r>
              <a:rPr lang="en-US" dirty="0"/>
              <a:t>Red line % phase space with clustering</a:t>
            </a:r>
          </a:p>
          <a:p>
            <a:r>
              <a:rPr lang="en-US" dirty="0"/>
              <a:t>Blue is % with hard core MD</a:t>
            </a:r>
          </a:p>
        </p:txBody>
      </p:sp>
      <p:sp>
        <p:nvSpPr>
          <p:cNvPr id="3" name="TextBox 2">
            <a:extLst>
              <a:ext uri="{FF2B5EF4-FFF2-40B4-BE49-F238E27FC236}">
                <a16:creationId xmlns:a16="http://schemas.microsoft.com/office/drawing/2014/main" id="{19A61231-310C-4238-84E2-640BB2284767}"/>
              </a:ext>
            </a:extLst>
          </p:cNvPr>
          <p:cNvSpPr txBox="1"/>
          <p:nvPr/>
        </p:nvSpPr>
        <p:spPr>
          <a:xfrm>
            <a:off x="1499879" y="4064000"/>
            <a:ext cx="8059322" cy="369332"/>
          </a:xfrm>
          <a:prstGeom prst="rect">
            <a:avLst/>
          </a:prstGeom>
          <a:noFill/>
        </p:spPr>
        <p:txBody>
          <a:bodyPr wrap="none" rtlCol="0">
            <a:spAutoFit/>
          </a:bodyPr>
          <a:lstStyle/>
          <a:p>
            <a:r>
              <a:rPr lang="en-US" dirty="0"/>
              <a:t>Below phase space explored in top two collective coordinates; ML finds new regions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53"/>
          <p:cNvSpPr txBox="1">
            <a:spLocks noGrp="1"/>
          </p:cNvSpPr>
          <p:nvPr>
            <p:ph type="title"/>
          </p:nvPr>
        </p:nvSpPr>
        <p:spPr>
          <a:xfrm>
            <a:off x="0" y="-3757"/>
            <a:ext cx="12131457" cy="850068"/>
          </a:xfrm>
          <a:prstGeom prst="rect">
            <a:avLst/>
          </a:prstGeom>
        </p:spPr>
        <p:txBody>
          <a:bodyPr spcFirstLastPara="1" vert="horz" wrap="square" lIns="121900" tIns="121900" rIns="121900" bIns="121900" rtlCol="0" anchor="ctr" anchorCtr="0">
            <a:noAutofit/>
          </a:bodyPr>
          <a:lstStyle/>
          <a:p>
            <a:r>
              <a:rPr lang="en" sz="3400" dirty="0"/>
              <a:t>CVAE </a:t>
            </a:r>
            <a:r>
              <a:rPr lang="en-US" sz="3400" dirty="0"/>
              <a:t>Convolutional Variational Autoencoder</a:t>
            </a:r>
            <a:r>
              <a:rPr lang="en" sz="3400" dirty="0"/>
              <a:t> driven Ensemble-MD</a:t>
            </a:r>
            <a:endParaRPr sz="3400" dirty="0"/>
          </a:p>
        </p:txBody>
      </p:sp>
      <p:sp>
        <p:nvSpPr>
          <p:cNvPr id="3" name="Content Placeholder 2">
            <a:extLst>
              <a:ext uri="{FF2B5EF4-FFF2-40B4-BE49-F238E27FC236}">
                <a16:creationId xmlns:a16="http://schemas.microsoft.com/office/drawing/2014/main" id="{BA21EB87-F1A0-4EF8-BBE8-DA4BE5E062DF}"/>
              </a:ext>
            </a:extLst>
          </p:cNvPr>
          <p:cNvSpPr>
            <a:spLocks noGrp="1"/>
          </p:cNvSpPr>
          <p:nvPr>
            <p:ph idx="1"/>
          </p:nvPr>
        </p:nvSpPr>
        <p:spPr/>
        <p:txBody>
          <a:bodyPr/>
          <a:lstStyle/>
          <a:p>
            <a:endParaRPr lang="en-US"/>
          </a:p>
        </p:txBody>
      </p:sp>
      <p:pic>
        <p:nvPicPr>
          <p:cNvPr id="273" name="Google Shape;273;p53"/>
          <p:cNvPicPr preferRelativeResize="0"/>
          <p:nvPr/>
        </p:nvPicPr>
        <p:blipFill>
          <a:blip r:embed="rId3">
            <a:alphaModFix/>
          </a:blip>
          <a:stretch>
            <a:fillRect/>
          </a:stretch>
        </p:blipFill>
        <p:spPr>
          <a:xfrm>
            <a:off x="101667" y="4309700"/>
            <a:ext cx="7987868" cy="2028265"/>
          </a:xfrm>
          <a:prstGeom prst="rect">
            <a:avLst/>
          </a:prstGeom>
          <a:noFill/>
          <a:ln>
            <a:noFill/>
          </a:ln>
        </p:spPr>
      </p:pic>
      <p:pic>
        <p:nvPicPr>
          <p:cNvPr id="274" name="Google Shape;274;p53"/>
          <p:cNvPicPr preferRelativeResize="0"/>
          <p:nvPr/>
        </p:nvPicPr>
        <p:blipFill>
          <a:blip r:embed="rId4">
            <a:alphaModFix/>
          </a:blip>
          <a:stretch>
            <a:fillRect/>
          </a:stretch>
        </p:blipFill>
        <p:spPr>
          <a:xfrm>
            <a:off x="6096001" y="1114854"/>
            <a:ext cx="5892799" cy="1712013"/>
          </a:xfrm>
          <a:prstGeom prst="rect">
            <a:avLst/>
          </a:prstGeom>
          <a:noFill/>
          <a:ln>
            <a:noFill/>
          </a:ln>
        </p:spPr>
      </p:pic>
      <p:pic>
        <p:nvPicPr>
          <p:cNvPr id="275" name="Google Shape;275;p53"/>
          <p:cNvPicPr preferRelativeResize="0"/>
          <p:nvPr/>
        </p:nvPicPr>
        <p:blipFill>
          <a:blip r:embed="rId5">
            <a:alphaModFix/>
          </a:blip>
          <a:stretch>
            <a:fillRect/>
          </a:stretch>
        </p:blipFill>
        <p:spPr>
          <a:xfrm>
            <a:off x="355599" y="817985"/>
            <a:ext cx="5588000" cy="3143249"/>
          </a:xfrm>
          <a:prstGeom prst="rect">
            <a:avLst/>
          </a:prstGeom>
          <a:noFill/>
          <a:ln>
            <a:noFill/>
          </a:ln>
        </p:spPr>
      </p:pic>
      <p:sp>
        <p:nvSpPr>
          <p:cNvPr id="276" name="Google Shape;276;p53"/>
          <p:cNvSpPr txBox="1"/>
          <p:nvPr/>
        </p:nvSpPr>
        <p:spPr>
          <a:xfrm>
            <a:off x="8110733" y="3453100"/>
            <a:ext cx="3878000" cy="578034"/>
          </a:xfrm>
          <a:prstGeom prst="rect">
            <a:avLst/>
          </a:prstGeom>
          <a:noFill/>
          <a:ln>
            <a:noFill/>
          </a:ln>
        </p:spPr>
        <p:txBody>
          <a:bodyPr spcFirstLastPara="1" wrap="square" lIns="121900" tIns="121900" rIns="121900" bIns="121900" anchor="t" anchorCtr="0">
            <a:noAutofit/>
          </a:bodyPr>
          <a:lstStyle/>
          <a:p>
            <a:r>
              <a:rPr lang="en" sz="2400" i="1" dirty="0"/>
              <a:t>For BBA: 20X improvement</a:t>
            </a:r>
            <a:endParaRPr sz="2400" i="1" dirty="0"/>
          </a:p>
        </p:txBody>
      </p:sp>
      <p:sp>
        <p:nvSpPr>
          <p:cNvPr id="277" name="Google Shape;277;p53"/>
          <p:cNvSpPr txBox="1"/>
          <p:nvPr/>
        </p:nvSpPr>
        <p:spPr>
          <a:xfrm>
            <a:off x="8036095" y="4417088"/>
            <a:ext cx="4155903" cy="1712012"/>
          </a:xfrm>
          <a:prstGeom prst="rect">
            <a:avLst/>
          </a:prstGeom>
          <a:noFill/>
          <a:ln>
            <a:noFill/>
          </a:ln>
        </p:spPr>
        <p:txBody>
          <a:bodyPr spcFirstLastPara="1" wrap="square" lIns="121900" tIns="121900" rIns="121900" bIns="121900" anchor="t" anchorCtr="0">
            <a:noAutofit/>
          </a:bodyPr>
          <a:lstStyle/>
          <a:p>
            <a:pPr lvl="0"/>
            <a:r>
              <a:rPr lang="en-US" sz="2400" i="1" dirty="0"/>
              <a:t>Shantenu Jha Collaboration with ANL: see </a:t>
            </a:r>
            <a:r>
              <a:rPr lang="en-US" sz="2000" i="1" dirty="0"/>
              <a:t>https://arxiv.org/pdf/1908.00496.pdf</a:t>
            </a:r>
            <a:endParaRPr lang="en-US" sz="2400" i="1" dirty="0"/>
          </a:p>
        </p:txBody>
      </p:sp>
      <p:sp>
        <p:nvSpPr>
          <p:cNvPr id="4" name="Date Placeholder 3">
            <a:extLst>
              <a:ext uri="{FF2B5EF4-FFF2-40B4-BE49-F238E27FC236}">
                <a16:creationId xmlns:a16="http://schemas.microsoft.com/office/drawing/2014/main" id="{4F64760C-CBCB-4B37-AADA-459715A0FFE9}"/>
              </a:ext>
            </a:extLst>
          </p:cNvPr>
          <p:cNvSpPr>
            <a:spLocks noGrp="1"/>
          </p:cNvSpPr>
          <p:nvPr>
            <p:ph type="dt" sz="half" idx="10"/>
          </p:nvPr>
        </p:nvSpPr>
        <p:spPr/>
        <p:txBody>
          <a:bodyPr/>
          <a:lstStyle/>
          <a:p>
            <a:r>
              <a:rPr lang="en-US">
                <a:solidFill>
                  <a:prstClr val="black">
                    <a:tint val="75000"/>
                  </a:prstClr>
                </a:solidFill>
              </a:rPr>
              <a:t>9/26/2019</a:t>
            </a:r>
          </a:p>
        </p:txBody>
      </p:sp>
      <p:sp>
        <p:nvSpPr>
          <p:cNvPr id="5" name="Slide Number Placeholder 4">
            <a:extLst>
              <a:ext uri="{FF2B5EF4-FFF2-40B4-BE49-F238E27FC236}">
                <a16:creationId xmlns:a16="http://schemas.microsoft.com/office/drawing/2014/main" id="{D40418E5-79D1-415C-8272-1877EB8F59D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28</a:t>
            </a:fld>
            <a:endParaRPr lang="en-US">
              <a:solidFill>
                <a:prstClr val="black">
                  <a:tint val="75000"/>
                </a:prstClr>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 name="Google Shape;988;p109">
            <a:extLst>
              <a:ext uri="{FF2B5EF4-FFF2-40B4-BE49-F238E27FC236}">
                <a16:creationId xmlns:a16="http://schemas.microsoft.com/office/drawing/2014/main" id="{653F9776-8A3A-458C-AD44-CA3772735824}"/>
              </a:ext>
            </a:extLst>
          </p:cNvPr>
          <p:cNvSpPr/>
          <p:nvPr/>
        </p:nvSpPr>
        <p:spPr>
          <a:xfrm>
            <a:off x="6442008" y="4900397"/>
            <a:ext cx="5565600" cy="1544587"/>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988" name="Google Shape;988;p109"/>
          <p:cNvSpPr/>
          <p:nvPr/>
        </p:nvSpPr>
        <p:spPr>
          <a:xfrm>
            <a:off x="0" y="1371933"/>
            <a:ext cx="6423200" cy="4887267"/>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pic>
        <p:nvPicPr>
          <p:cNvPr id="989" name="Google Shape;989;p109" descr="A picture containing text, map&#10;&#10;Description automatically generated"/>
          <p:cNvPicPr preferRelativeResize="0"/>
          <p:nvPr/>
        </p:nvPicPr>
        <p:blipFill rotWithShape="1">
          <a:blip r:embed="rId3">
            <a:alphaModFix/>
          </a:blip>
          <a:srcRect l="4647" r="4053" b="15118"/>
          <a:stretch/>
        </p:blipFill>
        <p:spPr>
          <a:xfrm>
            <a:off x="6579936" y="1070634"/>
            <a:ext cx="5565603" cy="3733593"/>
          </a:xfrm>
          <a:prstGeom prst="rect">
            <a:avLst/>
          </a:prstGeom>
          <a:noFill/>
          <a:ln>
            <a:noFill/>
          </a:ln>
        </p:spPr>
      </p:pic>
      <p:cxnSp>
        <p:nvCxnSpPr>
          <p:cNvPr id="991" name="Google Shape;991;p109"/>
          <p:cNvCxnSpPr/>
          <p:nvPr/>
        </p:nvCxnSpPr>
        <p:spPr>
          <a:xfrm>
            <a:off x="472633" y="1070633"/>
            <a:ext cx="2517200" cy="0"/>
          </a:xfrm>
          <a:prstGeom prst="straightConnector1">
            <a:avLst/>
          </a:prstGeom>
          <a:noFill/>
          <a:ln w="19050" cap="flat" cmpd="sng">
            <a:solidFill>
              <a:srgbClr val="B30838"/>
            </a:solidFill>
            <a:prstDash val="solid"/>
            <a:round/>
            <a:headEnd type="none" w="med" len="med"/>
            <a:tailEnd type="none" w="med" len="med"/>
          </a:ln>
        </p:spPr>
      </p:cxnSp>
      <p:sp>
        <p:nvSpPr>
          <p:cNvPr id="992" name="Google Shape;992;p109"/>
          <p:cNvSpPr txBox="1">
            <a:spLocks noGrp="1"/>
          </p:cNvSpPr>
          <p:nvPr>
            <p:ph type="title"/>
          </p:nvPr>
        </p:nvSpPr>
        <p:spPr>
          <a:xfrm>
            <a:off x="88795" y="222267"/>
            <a:ext cx="11813600" cy="726000"/>
          </a:xfrm>
          <a:prstGeom prst="rect">
            <a:avLst/>
          </a:prstGeom>
        </p:spPr>
        <p:txBody>
          <a:bodyPr spcFirstLastPara="1" vert="horz" wrap="square" lIns="91433" tIns="45700" rIns="91433" bIns="45700" rtlCol="0" anchor="ctr" anchorCtr="0">
            <a:noAutofit/>
          </a:bodyPr>
          <a:lstStyle/>
          <a:p>
            <a:pPr lvl="0">
              <a:lnSpc>
                <a:spcPct val="115000"/>
              </a:lnSpc>
            </a:pPr>
            <a:r>
              <a:rPr lang="en-US" sz="2800" dirty="0">
                <a:solidFill>
                  <a:srgbClr val="C00000"/>
                </a:solidFill>
                <a:latin typeface="Arial" panose="020B0604020202020204" pitchFamily="34" charset="0"/>
                <a:cs typeface="Arial" panose="020B0604020202020204" pitchFamily="34" charset="0"/>
              </a:rPr>
              <a:t>1. Improving Simulation with Configurations and Integration of Data </a:t>
            </a:r>
            <a:br>
              <a:rPr lang="en-US" sz="2667" dirty="0">
                <a:solidFill>
                  <a:srgbClr val="C00000"/>
                </a:solidFill>
              </a:rPr>
            </a:br>
            <a:r>
              <a:rPr lang="en" sz="2400" dirty="0">
                <a:solidFill>
                  <a:srgbClr val="515151"/>
                </a:solidFill>
                <a:latin typeface="Arial" panose="020B0604020202020204" pitchFamily="34" charset="0"/>
                <a:cs typeface="Arial" panose="020B0604020202020204" pitchFamily="34" charset="0"/>
              </a:rPr>
              <a:t>1.3 MLaroundHPC: Learning Model Details (ML for Data Assimilation)</a:t>
            </a:r>
            <a:endParaRPr sz="2400" dirty="0">
              <a:solidFill>
                <a:srgbClr val="515151"/>
              </a:solidFill>
              <a:latin typeface="Arial" panose="020B0604020202020204" pitchFamily="34" charset="0"/>
              <a:cs typeface="Arial" panose="020B0604020202020204" pitchFamily="34" charset="0"/>
            </a:endParaRPr>
          </a:p>
        </p:txBody>
      </p:sp>
      <p:sp>
        <p:nvSpPr>
          <p:cNvPr id="993" name="Google Shape;993;p109"/>
          <p:cNvSpPr txBox="1">
            <a:spLocks noGrp="1"/>
          </p:cNvSpPr>
          <p:nvPr>
            <p:ph type="sldNum" idx="2"/>
          </p:nvPr>
        </p:nvSpPr>
        <p:spPr>
          <a:xfrm>
            <a:off x="11287040" y="6254132"/>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29</a:t>
            </a:fld>
            <a:endParaRPr dirty="0"/>
          </a:p>
        </p:txBody>
      </p:sp>
      <p:sp>
        <p:nvSpPr>
          <p:cNvPr id="994" name="Google Shape;994;p109"/>
          <p:cNvSpPr txBox="1">
            <a:spLocks noGrp="1"/>
          </p:cNvSpPr>
          <p:nvPr>
            <p:ph type="body" idx="1"/>
          </p:nvPr>
        </p:nvSpPr>
        <p:spPr>
          <a:xfrm>
            <a:off x="-1" y="1166804"/>
            <a:ext cx="6487017" cy="5008601"/>
          </a:xfrm>
          <a:prstGeom prst="rect">
            <a:avLst/>
          </a:prstGeom>
          <a:noFill/>
          <a:ln>
            <a:noFill/>
          </a:ln>
        </p:spPr>
        <p:txBody>
          <a:bodyPr spcFirstLastPara="1" vert="horz" wrap="square" lIns="91433" tIns="45700" rIns="91433" bIns="45700" rtlCol="0" anchor="t" anchorCtr="0">
            <a:noAutofit/>
          </a:bodyPr>
          <a:lstStyle/>
          <a:p>
            <a:pPr marL="0" indent="0">
              <a:lnSpc>
                <a:spcPct val="115000"/>
              </a:lnSpc>
              <a:buNone/>
            </a:pPr>
            <a:r>
              <a:rPr lang="en-US" sz="1867" b="1" dirty="0">
                <a:latin typeface="Open Sans"/>
                <a:ea typeface="Open Sans"/>
                <a:cs typeface="Open Sans"/>
                <a:sym typeface="Open Sans"/>
              </a:rPr>
              <a:t>a)</a:t>
            </a:r>
            <a:r>
              <a:rPr lang="en-US" sz="1867" dirty="0">
                <a:latin typeface="Open Sans"/>
                <a:ea typeface="Open Sans"/>
                <a:cs typeface="Open Sans"/>
                <a:sym typeface="Open Sans"/>
              </a:rPr>
              <a:t> </a:t>
            </a:r>
            <a:r>
              <a:rPr lang="en-US" sz="1867" b="1" dirty="0">
                <a:latin typeface="Open Sans"/>
                <a:ea typeface="Open Sans"/>
                <a:cs typeface="Open Sans"/>
                <a:sym typeface="Open Sans"/>
              </a:rPr>
              <a:t>Learning Agent Behavior</a:t>
            </a:r>
            <a:r>
              <a:rPr lang="en-US" sz="1867" dirty="0">
                <a:latin typeface="Open Sans"/>
                <a:ea typeface="Open Sans"/>
                <a:cs typeface="Open Sans"/>
                <a:sym typeface="Open Sans"/>
              </a:rPr>
              <a:t> One has a </a:t>
            </a:r>
            <a:r>
              <a:rPr lang="en-US" sz="1867" dirty="0" err="1">
                <a:latin typeface="Open Sans"/>
                <a:ea typeface="Open Sans"/>
                <a:cs typeface="Open Sans"/>
                <a:sym typeface="Open Sans"/>
              </a:rPr>
              <a:t>a</a:t>
            </a:r>
            <a:r>
              <a:rPr lang="en-US" sz="1867" dirty="0">
                <a:latin typeface="Open Sans"/>
                <a:ea typeface="Open Sans"/>
                <a:cs typeface="Open Sans"/>
                <a:sym typeface="Open Sans"/>
              </a:rPr>
              <a:t> set of cells as agents modeling a virtual tissue and use ML to learn both parameters and dynamics of cells replacing detailed computations by ML surrogates. As there can be millions to billions of such agents the performance gain can be huge as each agent uses same learned model. </a:t>
            </a:r>
          </a:p>
          <a:p>
            <a:pPr marL="0" indent="0">
              <a:lnSpc>
                <a:spcPct val="115000"/>
              </a:lnSpc>
              <a:buNone/>
            </a:pPr>
            <a:r>
              <a:rPr lang="en-US" sz="1867" b="1" dirty="0">
                <a:latin typeface="Open Sans"/>
                <a:ea typeface="Open Sans"/>
                <a:cs typeface="Open Sans"/>
                <a:sym typeface="Open Sans"/>
              </a:rPr>
              <a:t>b) </a:t>
            </a:r>
            <a:r>
              <a:rPr lang="en" sz="1867" b="1" dirty="0">
                <a:latin typeface="Open Sans"/>
                <a:ea typeface="Open Sans"/>
                <a:cs typeface="Open Sans"/>
                <a:sym typeface="Open Sans"/>
              </a:rPr>
              <a:t>Predictor-Corrector approach </a:t>
            </a:r>
            <a:r>
              <a:rPr lang="en" sz="1867" dirty="0">
                <a:latin typeface="Open Sans"/>
                <a:ea typeface="Open Sans"/>
                <a:cs typeface="Open Sans"/>
                <a:sym typeface="Open Sans"/>
              </a:rPr>
              <a:t>Take the case where data is a </a:t>
            </a:r>
            <a:r>
              <a:rPr lang="en-US" sz="1867" dirty="0">
                <a:latin typeface="Open Sans"/>
                <a:ea typeface="Open Sans"/>
                <a:cs typeface="Open Sans"/>
                <a:sym typeface="Open Sans"/>
              </a:rPr>
              <a:t>video or </a:t>
            </a:r>
            <a:r>
              <a:rPr lang="en" sz="1867" dirty="0">
                <a:latin typeface="Open Sans"/>
                <a:ea typeface="Open Sans"/>
                <a:cs typeface="Open Sans"/>
                <a:sym typeface="Open Sans"/>
              </a:rPr>
              <a:t>high dimensional (spatial extent) time series. </a:t>
            </a:r>
            <a:r>
              <a:rPr lang="en-US" sz="1867" dirty="0">
                <a:latin typeface="Open Sans"/>
                <a:ea typeface="Open Sans"/>
                <a:cs typeface="Open Sans"/>
                <a:sym typeface="Open Sans"/>
              </a:rPr>
              <a:t>Now </a:t>
            </a:r>
            <a:r>
              <a:rPr lang="en" sz="1867" dirty="0">
                <a:latin typeface="Open Sans"/>
                <a:ea typeface="Open Sans"/>
                <a:cs typeface="Open Sans"/>
                <a:sym typeface="Open Sans"/>
              </a:rPr>
              <a:t>one time steps models and at each step optimize the parameters to minimize divergence between simulation and ground truth data. </a:t>
            </a:r>
            <a:r>
              <a:rPr lang="en-US" sz="1867" dirty="0">
                <a:latin typeface="Open Sans"/>
                <a:ea typeface="Open Sans"/>
                <a:cs typeface="Open Sans"/>
                <a:sym typeface="Open Sans"/>
              </a:rPr>
              <a:t>E.g. </a:t>
            </a:r>
            <a:r>
              <a:rPr lang="en" sz="1867" dirty="0">
                <a:latin typeface="Open Sans"/>
                <a:ea typeface="Open Sans"/>
                <a:cs typeface="Open Sans"/>
                <a:sym typeface="Open Sans"/>
              </a:rPr>
              <a:t>produce a generic model organism such as an embryo. Take this generic model as a template and learn the different adjustments for particular individual  organisms.</a:t>
            </a:r>
          </a:p>
        </p:txBody>
      </p:sp>
      <p:sp>
        <p:nvSpPr>
          <p:cNvPr id="2" name="TextBox 1">
            <a:extLst>
              <a:ext uri="{FF2B5EF4-FFF2-40B4-BE49-F238E27FC236}">
                <a16:creationId xmlns:a16="http://schemas.microsoft.com/office/drawing/2014/main" id="{B6512322-F439-4CDB-9B12-E9B16DC84BAB}"/>
              </a:ext>
            </a:extLst>
          </p:cNvPr>
          <p:cNvSpPr txBox="1"/>
          <p:nvPr/>
        </p:nvSpPr>
        <p:spPr>
          <a:xfrm>
            <a:off x="6404391" y="4926594"/>
            <a:ext cx="5603217" cy="1478033"/>
          </a:xfrm>
          <a:prstGeom prst="rect">
            <a:avLst/>
          </a:prstGeom>
          <a:noFill/>
          <a:ln w="28575">
            <a:solidFill>
              <a:schemeClr val="tx1"/>
            </a:solidFill>
          </a:ln>
        </p:spPr>
        <p:txBody>
          <a:bodyPr wrap="square" rtlCol="0">
            <a:spAutoFit/>
          </a:bodyPr>
          <a:lstStyle/>
          <a:p>
            <a:pPr>
              <a:lnSpc>
                <a:spcPct val="115000"/>
              </a:lnSpc>
            </a:pPr>
            <a:r>
              <a:rPr lang="en-US" sz="2000" dirty="0">
                <a:latin typeface="Open Sans"/>
                <a:ea typeface="Open Sans"/>
                <a:cs typeface="Open Sans"/>
                <a:sym typeface="Open Sans"/>
              </a:rPr>
              <a:t>Current state of the art (Ride Hailing!!) expresses spatial structure as a convolutional neural net and time dependence as recurrent neural net (LSTM)</a:t>
            </a:r>
          </a:p>
        </p:txBody>
      </p:sp>
      <p:sp>
        <p:nvSpPr>
          <p:cNvPr id="3" name="Date Placeholder 2">
            <a:extLst>
              <a:ext uri="{FF2B5EF4-FFF2-40B4-BE49-F238E27FC236}">
                <a16:creationId xmlns:a16="http://schemas.microsoft.com/office/drawing/2014/main" id="{01BEEBC8-3498-4985-AFE3-C0973D266310}"/>
              </a:ext>
            </a:extLst>
          </p:cNvPr>
          <p:cNvSpPr>
            <a:spLocks noGrp="1"/>
          </p:cNvSpPr>
          <p:nvPr>
            <p:ph type="dt" sz="half" idx="10"/>
          </p:nvPr>
        </p:nvSpPr>
        <p:spPr/>
        <p:txBody>
          <a:bodyPr/>
          <a:lstStyle/>
          <a:p>
            <a:r>
              <a:rPr lang="en-US">
                <a:solidFill>
                  <a:prstClr val="black">
                    <a:tint val="75000"/>
                  </a:prstClr>
                </a:solidFill>
              </a:rPr>
              <a:t>9/26/2019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7DF9C-01DF-4E62-87B3-2AD405FC594A}"/>
              </a:ext>
            </a:extLst>
          </p:cNvPr>
          <p:cNvSpPr>
            <a:spLocks noGrp="1"/>
          </p:cNvSpPr>
          <p:nvPr>
            <p:ph type="title"/>
          </p:nvPr>
        </p:nvSpPr>
        <p:spPr>
          <a:xfrm>
            <a:off x="0" y="1"/>
            <a:ext cx="12192000" cy="980184"/>
          </a:xfrm>
        </p:spPr>
        <p:txBody>
          <a:bodyPr>
            <a:normAutofit fontScale="90000"/>
          </a:bodyPr>
          <a:lstStyle/>
          <a:p>
            <a:r>
              <a:rPr lang="en-US" dirty="0"/>
              <a:t>BDEC Applications Discussed in Recent Zoom Meetings</a:t>
            </a:r>
          </a:p>
        </p:txBody>
      </p:sp>
      <p:sp>
        <p:nvSpPr>
          <p:cNvPr id="3" name="Content Placeholder 2">
            <a:extLst>
              <a:ext uri="{FF2B5EF4-FFF2-40B4-BE49-F238E27FC236}">
                <a16:creationId xmlns:a16="http://schemas.microsoft.com/office/drawing/2014/main" id="{CB5139C7-D39B-4847-BE7B-B297FE47B364}"/>
              </a:ext>
            </a:extLst>
          </p:cNvPr>
          <p:cNvSpPr>
            <a:spLocks noGrp="1"/>
          </p:cNvSpPr>
          <p:nvPr>
            <p:ph idx="1"/>
          </p:nvPr>
        </p:nvSpPr>
        <p:spPr>
          <a:xfrm>
            <a:off x="0" y="855195"/>
            <a:ext cx="12024884" cy="5464278"/>
          </a:xfrm>
        </p:spPr>
        <p:txBody>
          <a:bodyPr>
            <a:normAutofit/>
          </a:bodyPr>
          <a:lstStyle/>
          <a:p>
            <a:pPr marL="971550" lvl="1" indent="-514350" fontAlgn="base">
              <a:buFont typeface="+mj-lt"/>
              <a:buAutoNum type="alphaLcParenR"/>
            </a:pPr>
            <a:r>
              <a:rPr lang="en-US" sz="2800" b="1" dirty="0">
                <a:latin typeface="Arial" panose="020B0604020202020204" pitchFamily="34" charset="0"/>
                <a:cs typeface="Arial" panose="020B0604020202020204" pitchFamily="34" charset="0"/>
              </a:rPr>
              <a:t>Classic Big Data Analytics</a:t>
            </a:r>
            <a:r>
              <a:rPr lang="en-US" sz="2800" dirty="0">
                <a:latin typeface="Arial" panose="020B0604020202020204" pitchFamily="34" charset="0"/>
                <a:cs typeface="Arial" panose="020B0604020202020204" pitchFamily="34" charset="0"/>
              </a:rPr>
              <a:t>.</a:t>
            </a:r>
          </a:p>
          <a:p>
            <a:pPr lvl="2" fontAlgn="base"/>
            <a:r>
              <a:rPr lang="en-US" dirty="0">
                <a:solidFill>
                  <a:schemeClr val="accent1"/>
                </a:solidFill>
                <a:latin typeface="Arial" panose="020B0604020202020204" pitchFamily="34" charset="0"/>
                <a:cs typeface="Arial" panose="020B0604020202020204" pitchFamily="34" charset="0"/>
              </a:rPr>
              <a:t>Miguel Vazquez </a:t>
            </a:r>
            <a:r>
              <a:rPr lang="en-US" dirty="0">
                <a:latin typeface="Arial" panose="020B0604020202020204" pitchFamily="34" charset="0"/>
                <a:cs typeface="Arial" panose="020B0604020202020204" pitchFamily="34" charset="0"/>
              </a:rPr>
              <a:t>Workflow/Biology</a:t>
            </a:r>
          </a:p>
          <a:p>
            <a:pPr lvl="2" fontAlgn="base"/>
            <a:r>
              <a:rPr lang="en-US" dirty="0">
                <a:solidFill>
                  <a:schemeClr val="accent1"/>
                </a:solidFill>
                <a:latin typeface="Arial" panose="020B0604020202020204" pitchFamily="34" charset="0"/>
                <a:cs typeface="Arial" panose="020B0604020202020204" pitchFamily="34" charset="0"/>
              </a:rPr>
              <a:t>Mehrotra</a:t>
            </a:r>
            <a:r>
              <a:rPr lang="en-US" dirty="0">
                <a:latin typeface="Arial" panose="020B0604020202020204" pitchFamily="34" charset="0"/>
                <a:cs typeface="Arial" panose="020B0604020202020204" pitchFamily="34" charset="0"/>
              </a:rPr>
              <a:t> Observation of Meteors, Real time </a:t>
            </a:r>
            <a:r>
              <a:rPr lang="en-US" dirty="0" err="1">
                <a:latin typeface="Arial" panose="020B0604020202020204" pitchFamily="34" charset="0"/>
                <a:cs typeface="Arial" panose="020B0604020202020204" pitchFamily="34" charset="0"/>
              </a:rPr>
              <a:t>alets</a:t>
            </a:r>
            <a:r>
              <a:rPr lang="en-US" dirty="0">
                <a:latin typeface="Arial" panose="020B0604020202020204" pitchFamily="34" charset="0"/>
                <a:cs typeface="Arial" panose="020B0604020202020204" pitchFamily="34" charset="0"/>
              </a:rPr>
              <a:t> from Earth observing satellites</a:t>
            </a:r>
            <a:endParaRPr lang="en-US" sz="2400" dirty="0">
              <a:latin typeface="Arial" panose="020B0604020202020204" pitchFamily="34" charset="0"/>
              <a:cs typeface="Arial" panose="020B0604020202020204" pitchFamily="34" charset="0"/>
            </a:endParaRPr>
          </a:p>
          <a:p>
            <a:pPr marL="971550" lvl="1" indent="-514350" fontAlgn="base">
              <a:buFont typeface="+mj-lt"/>
              <a:buAutoNum type="alphaLcParenR"/>
            </a:pPr>
            <a:r>
              <a:rPr lang="en-US" sz="2800" b="1" dirty="0">
                <a:latin typeface="Arial" panose="020B0604020202020204" pitchFamily="34" charset="0"/>
                <a:cs typeface="Arial" panose="020B0604020202020204" pitchFamily="34" charset="0"/>
              </a:rPr>
              <a:t>Cloud-Edge.</a:t>
            </a:r>
          </a:p>
          <a:p>
            <a:pPr lvl="2" fontAlgn="base"/>
            <a:r>
              <a:rPr lang="en-US" dirty="0" err="1">
                <a:solidFill>
                  <a:schemeClr val="accent1"/>
                </a:solidFill>
                <a:latin typeface="Arial" panose="020B0604020202020204" pitchFamily="34" charset="0"/>
                <a:cs typeface="Arial" panose="020B0604020202020204" pitchFamily="34" charset="0"/>
              </a:rPr>
              <a:t>Ricart</a:t>
            </a:r>
            <a:r>
              <a:rPr lang="en-US" dirty="0">
                <a:latin typeface="Arial" panose="020B0604020202020204" pitchFamily="34" charset="0"/>
                <a:cs typeface="Arial" panose="020B0604020202020204" pitchFamily="34" charset="0"/>
              </a:rPr>
              <a:t> US Ignite</a:t>
            </a:r>
          </a:p>
          <a:p>
            <a:pPr lvl="2" fontAlgn="base"/>
            <a:r>
              <a:rPr lang="en-US" dirty="0">
                <a:solidFill>
                  <a:schemeClr val="accent1"/>
                </a:solidFill>
                <a:latin typeface="Arial" panose="020B0604020202020204" pitchFamily="34" charset="0"/>
                <a:cs typeface="Arial" panose="020B0604020202020204" pitchFamily="34" charset="0"/>
              </a:rPr>
              <a:t>Sweeney</a:t>
            </a:r>
            <a:r>
              <a:rPr lang="en-US" dirty="0">
                <a:latin typeface="Arial" panose="020B0604020202020204" pitchFamily="34" charset="0"/>
                <a:cs typeface="Arial" panose="020B0604020202020204" pitchFamily="34" charset="0"/>
              </a:rPr>
              <a:t> Light Source Experiments</a:t>
            </a:r>
          </a:p>
          <a:p>
            <a:pPr lvl="2" fontAlgn="base"/>
            <a:r>
              <a:rPr lang="en-US" dirty="0">
                <a:solidFill>
                  <a:schemeClr val="accent1"/>
                </a:solidFill>
                <a:latin typeface="Arial" panose="020B0604020202020204" pitchFamily="34" charset="0"/>
                <a:cs typeface="Arial" panose="020B0604020202020204" pitchFamily="34" charset="0"/>
              </a:rPr>
              <a:t>Mehrotra</a:t>
            </a:r>
            <a:r>
              <a:rPr lang="en-US" dirty="0">
                <a:latin typeface="Arial" panose="020B0604020202020204" pitchFamily="34" charset="0"/>
                <a:cs typeface="Arial" panose="020B0604020202020204" pitchFamily="34" charset="0"/>
              </a:rPr>
              <a:t> Connecting wind tunnels to backend computers</a:t>
            </a:r>
          </a:p>
          <a:p>
            <a:pPr lvl="2" fontAlgn="base"/>
            <a:r>
              <a:rPr lang="en-US" dirty="0" err="1">
                <a:solidFill>
                  <a:schemeClr val="accent1"/>
                </a:solidFill>
                <a:latin typeface="Arial" panose="020B0604020202020204" pitchFamily="34" charset="0"/>
                <a:cs typeface="Arial" panose="020B0604020202020204" pitchFamily="34" charset="0"/>
              </a:rPr>
              <a:t>Kurowski</a:t>
            </a:r>
            <a:r>
              <a:rPr lang="en-US" dirty="0">
                <a:latin typeface="Arial" panose="020B0604020202020204" pitchFamily="34" charset="0"/>
                <a:cs typeface="Arial" panose="020B0604020202020204" pitchFamily="34" charset="0"/>
              </a:rPr>
              <a:t> Portals/workflow</a:t>
            </a:r>
          </a:p>
          <a:p>
            <a:pPr marL="971550" lvl="1" indent="-514350" fontAlgn="base">
              <a:buFont typeface="+mj-lt"/>
              <a:buAutoNum type="alphaLcParenR"/>
            </a:pPr>
            <a:r>
              <a:rPr lang="en-US" sz="2800" b="1" dirty="0">
                <a:latin typeface="Arial" panose="020B0604020202020204" pitchFamily="34" charset="0"/>
                <a:cs typeface="Arial" panose="020B0604020202020204" pitchFamily="34" charset="0"/>
              </a:rPr>
              <a:t>Integration of ML and Data analytics with simulations</a:t>
            </a:r>
            <a:r>
              <a:rPr lang="en-US" sz="2800" dirty="0">
                <a:latin typeface="Arial" panose="020B0604020202020204" pitchFamily="34" charset="0"/>
                <a:cs typeface="Arial" panose="020B0604020202020204" pitchFamily="34" charset="0"/>
              </a:rPr>
              <a:t>.</a:t>
            </a:r>
          </a:p>
          <a:p>
            <a:pPr lvl="2" fontAlgn="base"/>
            <a:r>
              <a:rPr lang="en-US" dirty="0">
                <a:solidFill>
                  <a:schemeClr val="accent1"/>
                </a:solidFill>
                <a:latin typeface="Arial" panose="020B0604020202020204" pitchFamily="34" charset="0"/>
                <a:cs typeface="Arial" panose="020B0604020202020204" pitchFamily="34" charset="0"/>
              </a:rPr>
              <a:t>Tang</a:t>
            </a:r>
            <a:r>
              <a:rPr lang="en-US" dirty="0">
                <a:latin typeface="Arial" panose="020B0604020202020204" pitchFamily="34" charset="0"/>
                <a:cs typeface="Arial" panose="020B0604020202020204" pitchFamily="34" charset="0"/>
              </a:rPr>
              <a:t> Fusion</a:t>
            </a:r>
          </a:p>
          <a:p>
            <a:pPr lvl="2" fontAlgn="base"/>
            <a:r>
              <a:rPr lang="en-US" dirty="0">
                <a:solidFill>
                  <a:schemeClr val="accent1"/>
                </a:solidFill>
                <a:latin typeface="Arial" panose="020B0604020202020204" pitchFamily="34" charset="0"/>
                <a:cs typeface="Arial" panose="020B0604020202020204" pitchFamily="34" charset="0"/>
              </a:rPr>
              <a:t>Fox, Jha </a:t>
            </a:r>
            <a:r>
              <a:rPr lang="en-US" dirty="0">
                <a:latin typeface="Arial" panose="020B0604020202020204" pitchFamily="34" charset="0"/>
                <a:cs typeface="Arial" panose="020B0604020202020204" pitchFamily="34" charset="0"/>
              </a:rPr>
              <a:t>Learning Everywhere</a:t>
            </a:r>
          </a:p>
          <a:p>
            <a:pPr lvl="2" fontAlgn="base"/>
            <a:r>
              <a:rPr lang="en-US" dirty="0">
                <a:solidFill>
                  <a:schemeClr val="accent1"/>
                </a:solidFill>
                <a:latin typeface="Arial" panose="020B0604020202020204" pitchFamily="34" charset="0"/>
                <a:cs typeface="Arial" panose="020B0604020202020204" pitchFamily="34" charset="0"/>
              </a:rPr>
              <a:t>Miguel Vazquez </a:t>
            </a:r>
            <a:r>
              <a:rPr lang="en-US" dirty="0">
                <a:latin typeface="Arial" panose="020B0604020202020204" pitchFamily="34" charset="0"/>
                <a:cs typeface="Arial" panose="020B0604020202020204" pitchFamily="34" charset="0"/>
              </a:rPr>
              <a:t>Workflow/Biology</a:t>
            </a:r>
          </a:p>
          <a:p>
            <a:pPr lvl="2" fontAlgn="base"/>
            <a:r>
              <a:rPr lang="en-US" dirty="0">
                <a:solidFill>
                  <a:schemeClr val="accent1"/>
                </a:solidFill>
                <a:latin typeface="Arial" panose="020B0604020202020204" pitchFamily="34" charset="0"/>
                <a:cs typeface="Arial" panose="020B0604020202020204" pitchFamily="34" charset="0"/>
              </a:rPr>
              <a:t>Sweeney</a:t>
            </a:r>
            <a:r>
              <a:rPr lang="en-US" dirty="0">
                <a:latin typeface="Arial" panose="020B0604020202020204" pitchFamily="34" charset="0"/>
                <a:cs typeface="Arial" panose="020B0604020202020204" pitchFamily="34" charset="0"/>
              </a:rPr>
              <a:t> Student interns, </a:t>
            </a:r>
            <a:r>
              <a:rPr lang="en-US" dirty="0" err="1">
                <a:latin typeface="Arial" panose="020B0604020202020204" pitchFamily="34" charset="0"/>
                <a:cs typeface="Arial" panose="020B0604020202020204" pitchFamily="34" charset="0"/>
              </a:rPr>
              <a:t>ExaLearn</a:t>
            </a:r>
            <a:endParaRPr lang="en-US" dirty="0">
              <a:latin typeface="Arial" panose="020B0604020202020204" pitchFamily="34" charset="0"/>
              <a:cs typeface="Arial" panose="020B0604020202020204" pitchFamily="34" charset="0"/>
            </a:endParaRPr>
          </a:p>
          <a:p>
            <a:pPr lvl="2" fontAlgn="base"/>
            <a:r>
              <a:rPr lang="en-US" dirty="0">
                <a:solidFill>
                  <a:schemeClr val="accent1"/>
                </a:solidFill>
                <a:latin typeface="Arial" panose="020B0604020202020204" pitchFamily="34" charset="0"/>
                <a:cs typeface="Arial" panose="020B0604020202020204" pitchFamily="34" charset="0"/>
              </a:rPr>
              <a:t>Mehrotra </a:t>
            </a:r>
            <a:r>
              <a:rPr lang="en-US" dirty="0">
                <a:latin typeface="Arial" panose="020B0604020202020204" pitchFamily="34" charset="0"/>
                <a:cs typeface="Arial" panose="020B0604020202020204" pitchFamily="34" charset="0"/>
              </a:rPr>
              <a:t>Analysis of NASA supercomputer operation</a:t>
            </a:r>
          </a:p>
          <a:p>
            <a:pPr lvl="2" fontAlgn="base"/>
            <a:r>
              <a:rPr lang="en-US" dirty="0" err="1">
                <a:solidFill>
                  <a:schemeClr val="accent1"/>
                </a:solidFill>
                <a:latin typeface="Arial" panose="020B0604020202020204" pitchFamily="34" charset="0"/>
                <a:cs typeface="Arial" panose="020B0604020202020204" pitchFamily="34" charset="0"/>
              </a:rPr>
              <a:t>Kurowski</a:t>
            </a:r>
            <a:r>
              <a:rPr lang="en-US" dirty="0">
                <a:solidFill>
                  <a:schemeClr val="accent1"/>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Portals/workflow</a:t>
            </a:r>
          </a:p>
          <a:p>
            <a:pPr lvl="2" fontAlgn="base"/>
            <a:endParaRPr lang="en-US"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21577725-1125-41E0-B898-7C45AF915C4F}"/>
              </a:ext>
            </a:extLst>
          </p:cNvPr>
          <p:cNvSpPr>
            <a:spLocks noGrp="1"/>
          </p:cNvSpPr>
          <p:nvPr>
            <p:ph type="dt" sz="half" idx="10"/>
          </p:nvPr>
        </p:nvSpPr>
        <p:spPr/>
        <p:txBody>
          <a:bodyPr/>
          <a:lstStyle/>
          <a:p>
            <a:r>
              <a:rPr lang="en-US">
                <a:solidFill>
                  <a:prstClr val="black">
                    <a:tint val="75000"/>
                  </a:prstClr>
                </a:solidFill>
              </a:rPr>
              <a:t>9/26/2019</a:t>
            </a:r>
          </a:p>
        </p:txBody>
      </p:sp>
      <p:sp>
        <p:nvSpPr>
          <p:cNvPr id="5" name="Slide Number Placeholder 4">
            <a:extLst>
              <a:ext uri="{FF2B5EF4-FFF2-40B4-BE49-F238E27FC236}">
                <a16:creationId xmlns:a16="http://schemas.microsoft.com/office/drawing/2014/main" id="{64ECBDB7-A5B5-42A1-8010-BDD4A3468B9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a:t>
            </a:fld>
            <a:endParaRPr lang="en-US">
              <a:solidFill>
                <a:prstClr val="black">
                  <a:tint val="75000"/>
                </a:prstClr>
              </a:solidFill>
            </a:endParaRPr>
          </a:p>
        </p:txBody>
      </p:sp>
      <p:sp>
        <p:nvSpPr>
          <p:cNvPr id="6" name="TextBox 5">
            <a:extLst>
              <a:ext uri="{FF2B5EF4-FFF2-40B4-BE49-F238E27FC236}">
                <a16:creationId xmlns:a16="http://schemas.microsoft.com/office/drawing/2014/main" id="{0D42299B-1B9C-43D9-B2F1-92D99244DCEF}"/>
              </a:ext>
            </a:extLst>
          </p:cNvPr>
          <p:cNvSpPr txBox="1"/>
          <p:nvPr/>
        </p:nvSpPr>
        <p:spPr>
          <a:xfrm>
            <a:off x="8397984" y="2466906"/>
            <a:ext cx="3626900" cy="646331"/>
          </a:xfrm>
          <a:prstGeom prst="rect">
            <a:avLst/>
          </a:prstGeom>
          <a:noFill/>
        </p:spPr>
        <p:txBody>
          <a:bodyPr wrap="square" rtlCol="0">
            <a:spAutoFit/>
          </a:bodyPr>
          <a:lstStyle/>
          <a:p>
            <a:r>
              <a:rPr lang="en-US" b="1" dirty="0">
                <a:solidFill>
                  <a:schemeClr val="tx2"/>
                </a:solidFill>
              </a:rPr>
              <a:t>Essentially all BDEC talks naturally fit in these broad categories</a:t>
            </a:r>
          </a:p>
        </p:txBody>
      </p:sp>
    </p:spTree>
    <p:extLst>
      <p:ext uri="{BB962C8B-B14F-4D97-AF65-F5344CB8AC3E}">
        <p14:creationId xmlns:p14="http://schemas.microsoft.com/office/powerpoint/2010/main" val="22994827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9" name="Google Shape;819;p94"/>
          <p:cNvSpPr/>
          <p:nvPr/>
        </p:nvSpPr>
        <p:spPr>
          <a:xfrm>
            <a:off x="186165" y="1534423"/>
            <a:ext cx="4790684" cy="4578074"/>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820" name="Google Shape;820;p94"/>
          <p:cNvSpPr txBox="1">
            <a:spLocks noGrp="1"/>
          </p:cNvSpPr>
          <p:nvPr>
            <p:ph type="body" idx="1"/>
          </p:nvPr>
        </p:nvSpPr>
        <p:spPr>
          <a:xfrm>
            <a:off x="-12222" y="1534423"/>
            <a:ext cx="4879127" cy="3772612"/>
          </a:xfrm>
          <a:prstGeom prst="rect">
            <a:avLst/>
          </a:prstGeom>
          <a:noFill/>
          <a:ln>
            <a:noFill/>
          </a:ln>
        </p:spPr>
        <p:txBody>
          <a:bodyPr spcFirstLastPara="1" vert="horz" wrap="square" lIns="91433" tIns="45700" rIns="91433" bIns="45700" rtlCol="0" anchor="t" anchorCtr="0">
            <a:noAutofit/>
          </a:bodyPr>
          <a:lstStyle/>
          <a:p>
            <a:pPr marL="609585" indent="-406390">
              <a:lnSpc>
                <a:spcPct val="115000"/>
              </a:lnSpc>
              <a:spcBef>
                <a:spcPts val="1067"/>
              </a:spcBef>
              <a:buSzPts val="1200"/>
              <a:buFont typeface="Open Sans"/>
              <a:buChar char="•"/>
            </a:pPr>
            <a:r>
              <a:rPr lang="en-US" sz="1867" dirty="0">
                <a:latin typeface="Open Sans"/>
                <a:ea typeface="Open Sans"/>
                <a:cs typeface="Open Sans"/>
                <a:sym typeface="Open Sans"/>
              </a:rPr>
              <a:t>This imagines a future where AI will essentially  be able to derive theories from data, or more practically a mix of data and models. </a:t>
            </a:r>
          </a:p>
          <a:p>
            <a:pPr marL="609585" indent="-406390">
              <a:lnSpc>
                <a:spcPct val="115000"/>
              </a:lnSpc>
              <a:spcBef>
                <a:spcPts val="1067"/>
              </a:spcBef>
              <a:buSzPts val="1200"/>
              <a:buFont typeface="Open Sans"/>
              <a:buChar char="•"/>
            </a:pPr>
            <a:r>
              <a:rPr lang="en-US" sz="1867" dirty="0">
                <a:latin typeface="Open Sans"/>
                <a:ea typeface="Open Sans"/>
                <a:cs typeface="Open Sans"/>
                <a:sym typeface="Open Sans"/>
              </a:rPr>
              <a:t>This is especially promising in agent based models which often contain phenomenological approaches such as the predictor-corrector method of 1.3. We expect that will take the results of such assimilation and effective potentials and interactions and use them as the master model or theory for future research.</a:t>
            </a:r>
            <a:endParaRPr sz="1867" dirty="0">
              <a:latin typeface="Open Sans"/>
              <a:ea typeface="Open Sans"/>
              <a:cs typeface="Open Sans"/>
              <a:sym typeface="Open Sans"/>
            </a:endParaRPr>
          </a:p>
        </p:txBody>
      </p:sp>
      <p:sp>
        <p:nvSpPr>
          <p:cNvPr id="823" name="Google Shape;823;p94"/>
          <p:cNvSpPr txBox="1">
            <a:spLocks noGrp="1"/>
          </p:cNvSpPr>
          <p:nvPr>
            <p:ph type="title"/>
          </p:nvPr>
        </p:nvSpPr>
        <p:spPr>
          <a:xfrm>
            <a:off x="639876" y="382503"/>
            <a:ext cx="10381786" cy="726000"/>
          </a:xfrm>
          <a:prstGeom prst="rect">
            <a:avLst/>
          </a:prstGeom>
        </p:spPr>
        <p:txBody>
          <a:bodyPr spcFirstLastPara="1" vert="horz" wrap="square" lIns="91433" tIns="45700" rIns="91433" bIns="45700" rtlCol="0" anchor="ctr" anchorCtr="0">
            <a:noAutofit/>
          </a:bodyPr>
          <a:lstStyle/>
          <a:p>
            <a:pPr lvl="0">
              <a:lnSpc>
                <a:spcPct val="115000"/>
              </a:lnSpc>
            </a:pPr>
            <a:r>
              <a:rPr lang="en-US" sz="2800" dirty="0">
                <a:solidFill>
                  <a:srgbClr val="C00000"/>
                </a:solidFill>
                <a:latin typeface="Arial" panose="020B0604020202020204" pitchFamily="34" charset="0"/>
                <a:cs typeface="Arial" panose="020B0604020202020204" pitchFamily="34" charset="0"/>
              </a:rPr>
              <a:t>2. Learn Structure, Theory and Model for Simulation</a:t>
            </a:r>
            <a:br>
              <a:rPr lang="en-US" sz="2667" dirty="0">
                <a:solidFill>
                  <a:srgbClr val="515151"/>
                </a:solidFill>
                <a:latin typeface="Arial" panose="020B0604020202020204" pitchFamily="34" charset="0"/>
                <a:cs typeface="Arial" panose="020B0604020202020204" pitchFamily="34" charset="0"/>
              </a:rPr>
            </a:br>
            <a:r>
              <a:rPr lang="en-US" sz="2400" dirty="0">
                <a:solidFill>
                  <a:srgbClr val="515151"/>
                </a:solidFill>
                <a:latin typeface="Arial" panose="020B0604020202020204" pitchFamily="34" charset="0"/>
                <a:cs typeface="Arial" panose="020B0604020202020204" pitchFamily="34" charset="0"/>
              </a:rPr>
              <a:t>2.3 </a:t>
            </a:r>
            <a:r>
              <a:rPr lang="en-US" sz="2400" dirty="0" err="1">
                <a:solidFill>
                  <a:srgbClr val="515151"/>
                </a:solidFill>
                <a:latin typeface="Arial" panose="020B0604020202020204" pitchFamily="34" charset="0"/>
                <a:cs typeface="Arial" panose="020B0604020202020204" pitchFamily="34" charset="0"/>
              </a:rPr>
              <a:t>MLaroundHPC</a:t>
            </a:r>
            <a:r>
              <a:rPr lang="en-US" sz="2400" dirty="0">
                <a:solidFill>
                  <a:srgbClr val="515151"/>
                </a:solidFill>
                <a:latin typeface="Arial" panose="020B0604020202020204" pitchFamily="34" charset="0"/>
                <a:cs typeface="Arial" panose="020B0604020202020204" pitchFamily="34" charset="0"/>
              </a:rPr>
              <a:t>: Learning Model Details - Inference of Missing Model Structure</a:t>
            </a:r>
            <a:endParaRPr sz="2400" dirty="0">
              <a:solidFill>
                <a:srgbClr val="515151"/>
              </a:solidFill>
              <a:latin typeface="Arial" panose="020B0604020202020204" pitchFamily="34" charset="0"/>
              <a:cs typeface="Arial" panose="020B0604020202020204" pitchFamily="34" charset="0"/>
            </a:endParaRPr>
          </a:p>
        </p:txBody>
      </p:sp>
      <p:sp>
        <p:nvSpPr>
          <p:cNvPr id="824" name="Google Shape;824;p94"/>
          <p:cNvSpPr txBox="1">
            <a:spLocks noGrp="1"/>
          </p:cNvSpPr>
          <p:nvPr>
            <p:ph type="sldNum" idx="2"/>
          </p:nvPr>
        </p:nvSpPr>
        <p:spPr>
          <a:xfrm>
            <a:off x="11367727" y="6293106"/>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30</a:t>
            </a:fld>
            <a:endParaRPr dirty="0"/>
          </a:p>
        </p:txBody>
      </p:sp>
      <p:pic>
        <p:nvPicPr>
          <p:cNvPr id="3074" name="Picture 2">
            <a:extLst>
              <a:ext uri="{FF2B5EF4-FFF2-40B4-BE49-F238E27FC236}">
                <a16:creationId xmlns:a16="http://schemas.microsoft.com/office/drawing/2014/main" id="{4FD0F7BC-6BC9-4485-81EF-D19C3F243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3035" y="1108503"/>
            <a:ext cx="7498965" cy="5035363"/>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B7D8D0A1-0327-47C6-AFBB-0A4A01497142}"/>
              </a:ext>
            </a:extLst>
          </p:cNvPr>
          <p:cNvSpPr>
            <a:spLocks noGrp="1"/>
          </p:cNvSpPr>
          <p:nvPr>
            <p:ph type="dt" sz="half" idx="10"/>
          </p:nvPr>
        </p:nvSpPr>
        <p:spPr>
          <a:xfrm>
            <a:off x="9728781" y="6442347"/>
            <a:ext cx="1292881" cy="365125"/>
          </a:xfrm>
        </p:spPr>
        <p:txBody>
          <a:bodyPr/>
          <a:lstStyle/>
          <a:p>
            <a:r>
              <a:rPr lang="en-US">
                <a:solidFill>
                  <a:prstClr val="black">
                    <a:tint val="75000"/>
                  </a:prstClr>
                </a:solidFill>
              </a:rPr>
              <a:t>9/26/2019</a:t>
            </a:r>
          </a:p>
        </p:txBody>
      </p:sp>
    </p:spTree>
    <p:extLst>
      <p:ext uri="{BB962C8B-B14F-4D97-AF65-F5344CB8AC3E}">
        <p14:creationId xmlns:p14="http://schemas.microsoft.com/office/powerpoint/2010/main" val="673917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cxnSp>
        <p:nvCxnSpPr>
          <p:cNvPr id="1035" name="Google Shape;1035;p114"/>
          <p:cNvCxnSpPr/>
          <p:nvPr/>
        </p:nvCxnSpPr>
        <p:spPr>
          <a:xfrm>
            <a:off x="574233" y="1291933"/>
            <a:ext cx="2517200" cy="0"/>
          </a:xfrm>
          <a:prstGeom prst="straightConnector1">
            <a:avLst/>
          </a:prstGeom>
          <a:noFill/>
          <a:ln w="19050" cap="flat" cmpd="sng">
            <a:solidFill>
              <a:srgbClr val="B30838"/>
            </a:solidFill>
            <a:prstDash val="solid"/>
            <a:round/>
            <a:headEnd type="none" w="med" len="med"/>
            <a:tailEnd type="none" w="med" len="med"/>
          </a:ln>
        </p:spPr>
      </p:cxnSp>
      <p:sp>
        <p:nvSpPr>
          <p:cNvPr id="1036" name="Google Shape;1036;p114"/>
          <p:cNvSpPr txBox="1">
            <a:spLocks noGrp="1"/>
          </p:cNvSpPr>
          <p:nvPr>
            <p:ph type="title"/>
          </p:nvPr>
        </p:nvSpPr>
        <p:spPr>
          <a:xfrm>
            <a:off x="86108" y="189284"/>
            <a:ext cx="10956400"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US" sz="2933" dirty="0">
                <a:latin typeface="Open Sans"/>
                <a:ea typeface="Open Sans"/>
                <a:cs typeface="Open Sans"/>
                <a:sym typeface="Open Sans"/>
              </a:rPr>
              <a:t>Putting it all Together</a:t>
            </a:r>
            <a:br>
              <a:rPr lang="en-US" sz="2933" dirty="0">
                <a:latin typeface="Open Sans"/>
                <a:ea typeface="Open Sans"/>
                <a:cs typeface="Open Sans"/>
                <a:sym typeface="Open Sans"/>
              </a:rPr>
            </a:br>
            <a:r>
              <a:rPr lang="en" sz="2933" dirty="0">
                <a:latin typeface="Open Sans"/>
                <a:ea typeface="Open Sans"/>
                <a:cs typeface="Open Sans"/>
                <a:sym typeface="Open Sans"/>
              </a:rPr>
              <a:t>Simulating Biological Organisms (with James Glazier @IU) </a:t>
            </a:r>
            <a:endParaRPr sz="2933" dirty="0">
              <a:latin typeface="Open Sans"/>
              <a:ea typeface="Open Sans"/>
              <a:cs typeface="Open Sans"/>
              <a:sym typeface="Open Sans"/>
            </a:endParaRPr>
          </a:p>
        </p:txBody>
      </p:sp>
      <p:sp>
        <p:nvSpPr>
          <p:cNvPr id="1037" name="Google Shape;1037;p114"/>
          <p:cNvSpPr txBox="1">
            <a:spLocks noGrp="1"/>
          </p:cNvSpPr>
          <p:nvPr>
            <p:ph type="sldNum" idx="2"/>
          </p:nvPr>
        </p:nvSpPr>
        <p:spPr>
          <a:xfrm>
            <a:off x="11488659" y="6268384"/>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31</a:t>
            </a:fld>
            <a:endParaRPr dirty="0"/>
          </a:p>
        </p:txBody>
      </p:sp>
      <p:pic>
        <p:nvPicPr>
          <p:cNvPr id="1038" name="Google Shape;1038;p114"/>
          <p:cNvPicPr preferRelativeResize="0"/>
          <p:nvPr/>
        </p:nvPicPr>
        <p:blipFill>
          <a:blip r:embed="rId3">
            <a:alphaModFix/>
          </a:blip>
          <a:stretch>
            <a:fillRect/>
          </a:stretch>
        </p:blipFill>
        <p:spPr>
          <a:xfrm>
            <a:off x="0" y="2400418"/>
            <a:ext cx="12192000" cy="3838033"/>
          </a:xfrm>
          <a:prstGeom prst="rect">
            <a:avLst/>
          </a:prstGeom>
          <a:noFill/>
          <a:ln>
            <a:noFill/>
          </a:ln>
        </p:spPr>
      </p:pic>
      <p:sp>
        <p:nvSpPr>
          <p:cNvPr id="1039" name="Google Shape;1039;p114"/>
          <p:cNvSpPr txBox="1"/>
          <p:nvPr/>
        </p:nvSpPr>
        <p:spPr>
          <a:xfrm>
            <a:off x="86108" y="1289067"/>
            <a:ext cx="5048875" cy="1170000"/>
          </a:xfrm>
          <a:prstGeom prst="rect">
            <a:avLst/>
          </a:prstGeom>
          <a:noFill/>
          <a:ln>
            <a:noFill/>
          </a:ln>
        </p:spPr>
        <p:txBody>
          <a:bodyPr spcFirstLastPara="1" wrap="square" lIns="121900" tIns="121900" rIns="121900" bIns="121900" anchor="t" anchorCtr="0">
            <a:noAutofit/>
          </a:bodyPr>
          <a:lstStyle/>
          <a:p>
            <a:r>
              <a:rPr lang="en" sz="2400" b="1" dirty="0"/>
              <a:t>Learning </a:t>
            </a:r>
            <a:r>
              <a:rPr lang="en-US" sz="2400" b="1" dirty="0"/>
              <a:t>Model (</a:t>
            </a:r>
            <a:r>
              <a:rPr lang="en" sz="2400" b="1" dirty="0"/>
              <a:t>Agent) Behavior</a:t>
            </a:r>
            <a:br>
              <a:rPr lang="en" sz="2400" dirty="0">
                <a:latin typeface="Calibri"/>
                <a:ea typeface="Calibri"/>
                <a:cs typeface="Calibri"/>
                <a:sym typeface="Calibri"/>
              </a:rPr>
            </a:br>
            <a:r>
              <a:rPr lang="en" sz="2000" dirty="0">
                <a:latin typeface="Calibri"/>
                <a:ea typeface="Calibri"/>
                <a:cs typeface="Calibri"/>
                <a:sym typeface="Calibri"/>
              </a:rPr>
              <a:t>Replace components by learned surrogates </a:t>
            </a:r>
            <a:br>
              <a:rPr lang="en" sz="2000" dirty="0">
                <a:latin typeface="Calibri"/>
                <a:ea typeface="Calibri"/>
                <a:cs typeface="Calibri"/>
                <a:sym typeface="Calibri"/>
              </a:rPr>
            </a:br>
            <a:r>
              <a:rPr lang="en" sz="2000" dirty="0">
                <a:latin typeface="Calibri"/>
                <a:ea typeface="Calibri"/>
                <a:cs typeface="Calibri"/>
                <a:sym typeface="Calibri"/>
              </a:rPr>
              <a:t>(Reaction Kinetics Coupled ODE’s)</a:t>
            </a:r>
            <a:endParaRPr sz="2400" dirty="0">
              <a:latin typeface="Calibri"/>
              <a:ea typeface="Calibri"/>
              <a:cs typeface="Calibri"/>
              <a:sym typeface="Calibri"/>
            </a:endParaRPr>
          </a:p>
        </p:txBody>
      </p:sp>
      <p:sp>
        <p:nvSpPr>
          <p:cNvPr id="1040" name="Google Shape;1040;p114"/>
          <p:cNvSpPr txBox="1"/>
          <p:nvPr/>
        </p:nvSpPr>
        <p:spPr>
          <a:xfrm>
            <a:off x="8369087" y="2138233"/>
            <a:ext cx="3468000" cy="726000"/>
          </a:xfrm>
          <a:prstGeom prst="rect">
            <a:avLst/>
          </a:prstGeom>
          <a:noFill/>
          <a:ln>
            <a:noFill/>
          </a:ln>
        </p:spPr>
        <p:txBody>
          <a:bodyPr spcFirstLastPara="1" wrap="square" lIns="121900" tIns="121900" rIns="121900" bIns="121900" anchor="t" anchorCtr="0">
            <a:noAutofit/>
          </a:bodyPr>
          <a:lstStyle/>
          <a:p>
            <a:r>
              <a:rPr lang="en" sz="2400" b="1"/>
              <a:t>Predictor-Corrector</a:t>
            </a:r>
            <a:endParaRPr sz="2400" b="1"/>
          </a:p>
        </p:txBody>
      </p:sp>
      <p:sp>
        <p:nvSpPr>
          <p:cNvPr id="1041" name="Google Shape;1041;p114"/>
          <p:cNvSpPr txBox="1"/>
          <p:nvPr/>
        </p:nvSpPr>
        <p:spPr>
          <a:xfrm>
            <a:off x="4777059" y="2038102"/>
            <a:ext cx="3012800" cy="472000"/>
          </a:xfrm>
          <a:prstGeom prst="rect">
            <a:avLst/>
          </a:prstGeom>
          <a:noFill/>
          <a:ln>
            <a:noFill/>
          </a:ln>
        </p:spPr>
        <p:txBody>
          <a:bodyPr spcFirstLastPara="1" wrap="square" lIns="121900" tIns="121900" rIns="121900" bIns="121900" anchor="t" anchorCtr="0">
            <a:noAutofit/>
          </a:bodyPr>
          <a:lstStyle/>
          <a:p>
            <a:r>
              <a:rPr lang="en" sz="2400" b="1" dirty="0"/>
              <a:t>Smart Ensembles</a:t>
            </a:r>
            <a:endParaRPr sz="2400" b="1" dirty="0"/>
          </a:p>
        </p:txBody>
      </p:sp>
      <p:sp>
        <p:nvSpPr>
          <p:cNvPr id="1042" name="Google Shape;1042;p114"/>
          <p:cNvSpPr/>
          <p:nvPr/>
        </p:nvSpPr>
        <p:spPr>
          <a:xfrm rot="-3329700">
            <a:off x="2276299" y="2339592"/>
            <a:ext cx="335405" cy="725733"/>
          </a:xfrm>
          <a:prstGeom prst="upDown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43" name="Google Shape;1043;p114"/>
          <p:cNvSpPr txBox="1"/>
          <p:nvPr/>
        </p:nvSpPr>
        <p:spPr>
          <a:xfrm>
            <a:off x="5823933" y="1322984"/>
            <a:ext cx="4457600" cy="726000"/>
          </a:xfrm>
          <a:prstGeom prst="rect">
            <a:avLst/>
          </a:prstGeom>
          <a:noFill/>
          <a:ln>
            <a:noFill/>
          </a:ln>
        </p:spPr>
        <p:txBody>
          <a:bodyPr spcFirstLastPara="1" wrap="square" lIns="121900" tIns="121900" rIns="121900" bIns="121900" anchor="t" anchorCtr="0">
            <a:noAutofit/>
          </a:bodyPr>
          <a:lstStyle/>
          <a:p>
            <a:r>
              <a:rPr lang="en" sz="2400" b="1"/>
              <a:t>All steps use MLAutotuning</a:t>
            </a:r>
            <a:endParaRPr sz="2400" b="1"/>
          </a:p>
        </p:txBody>
      </p:sp>
      <p:sp>
        <p:nvSpPr>
          <p:cNvPr id="2" name="Date Placeholder 1">
            <a:extLst>
              <a:ext uri="{FF2B5EF4-FFF2-40B4-BE49-F238E27FC236}">
                <a16:creationId xmlns:a16="http://schemas.microsoft.com/office/drawing/2014/main" id="{D21BCFAB-D2E0-46BB-B60A-962CD9CCE38E}"/>
              </a:ext>
            </a:extLst>
          </p:cNvPr>
          <p:cNvSpPr>
            <a:spLocks noGrp="1"/>
          </p:cNvSpPr>
          <p:nvPr>
            <p:ph type="dt" sz="half" idx="10"/>
          </p:nvPr>
        </p:nvSpPr>
        <p:spPr/>
        <p:txBody>
          <a:bodyPr/>
          <a:lstStyle/>
          <a:p>
            <a:r>
              <a:rPr lang="en-US">
                <a:solidFill>
                  <a:prstClr val="black">
                    <a:tint val="75000"/>
                  </a:prstClr>
                </a:solidFill>
              </a:rPr>
              <a:t>9/26/2019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7B510-9050-431E-8CA4-C3D18167BFA0}"/>
              </a:ext>
            </a:extLst>
          </p:cNvPr>
          <p:cNvSpPr>
            <a:spLocks noGrp="1"/>
          </p:cNvSpPr>
          <p:nvPr>
            <p:ph type="title"/>
          </p:nvPr>
        </p:nvSpPr>
        <p:spPr>
          <a:xfrm>
            <a:off x="0" y="18255"/>
            <a:ext cx="12192000" cy="819991"/>
          </a:xfrm>
        </p:spPr>
        <p:txBody>
          <a:bodyPr>
            <a:normAutofit fontScale="90000"/>
          </a:bodyPr>
          <a:lstStyle/>
          <a:p>
            <a:r>
              <a:rPr lang="en-US" sz="4000" dirty="0"/>
              <a:t>Engineering Health: Digital twin based Personalized Medicine</a:t>
            </a:r>
          </a:p>
        </p:txBody>
      </p:sp>
      <p:sp>
        <p:nvSpPr>
          <p:cNvPr id="3" name="Content Placeholder 2">
            <a:extLst>
              <a:ext uri="{FF2B5EF4-FFF2-40B4-BE49-F238E27FC236}">
                <a16:creationId xmlns:a16="http://schemas.microsoft.com/office/drawing/2014/main" id="{8145AC62-C704-4C62-B9E9-BD99F9988953}"/>
              </a:ext>
            </a:extLst>
          </p:cNvPr>
          <p:cNvSpPr>
            <a:spLocks noGrp="1"/>
          </p:cNvSpPr>
          <p:nvPr>
            <p:ph idx="1"/>
          </p:nvPr>
        </p:nvSpPr>
        <p:spPr>
          <a:xfrm>
            <a:off x="154044" y="663516"/>
            <a:ext cx="11983135" cy="1304941"/>
          </a:xfrm>
        </p:spPr>
        <p:txBody>
          <a:bodyPr>
            <a:normAutofit lnSpcReduction="10000"/>
          </a:bodyPr>
          <a:lstStyle/>
          <a:p>
            <a:r>
              <a:rPr lang="en-US" b="1" dirty="0"/>
              <a:t>Data Assimilation </a:t>
            </a:r>
            <a:r>
              <a:rPr lang="en-US" dirty="0"/>
              <a:t>can customize generic models for each patient</a:t>
            </a:r>
          </a:p>
          <a:p>
            <a:r>
              <a:rPr lang="en-US" b="1" dirty="0"/>
              <a:t>Surrogates</a:t>
            </a:r>
            <a:r>
              <a:rPr lang="en-US" dirty="0"/>
              <a:t> for cell models can give huge performance increase (as inference used so often so training amortized) as in other </a:t>
            </a:r>
            <a:r>
              <a:rPr lang="en-US" b="1" dirty="0"/>
              <a:t>agent-based models</a:t>
            </a:r>
          </a:p>
        </p:txBody>
      </p:sp>
      <p:sp>
        <p:nvSpPr>
          <p:cNvPr id="4" name="Date Placeholder 3">
            <a:extLst>
              <a:ext uri="{FF2B5EF4-FFF2-40B4-BE49-F238E27FC236}">
                <a16:creationId xmlns:a16="http://schemas.microsoft.com/office/drawing/2014/main" id="{A9F447CA-D4F4-4AC6-AE67-9C99094F3ACB}"/>
              </a:ext>
            </a:extLst>
          </p:cNvPr>
          <p:cNvSpPr>
            <a:spLocks noGrp="1"/>
          </p:cNvSpPr>
          <p:nvPr>
            <p:ph type="dt" sz="half" idx="10"/>
          </p:nvPr>
        </p:nvSpPr>
        <p:spPr/>
        <p:txBody>
          <a:bodyPr/>
          <a:lstStyle/>
          <a:p>
            <a:r>
              <a:rPr lang="en-US">
                <a:solidFill>
                  <a:prstClr val="black">
                    <a:tint val="75000"/>
                  </a:prstClr>
                </a:solidFill>
              </a:rPr>
              <a:t>9/26/2019</a:t>
            </a:r>
          </a:p>
        </p:txBody>
      </p:sp>
      <p:sp>
        <p:nvSpPr>
          <p:cNvPr id="5" name="Slide Number Placeholder 4">
            <a:extLst>
              <a:ext uri="{FF2B5EF4-FFF2-40B4-BE49-F238E27FC236}">
                <a16:creationId xmlns:a16="http://schemas.microsoft.com/office/drawing/2014/main" id="{A834B61C-F864-41BA-AB6D-0FD25ADC598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32</a:t>
            </a:fld>
            <a:endParaRPr lang="en-US">
              <a:solidFill>
                <a:prstClr val="black">
                  <a:tint val="75000"/>
                </a:prstClr>
              </a:solidFill>
            </a:endParaRPr>
          </a:p>
        </p:txBody>
      </p:sp>
      <p:pic>
        <p:nvPicPr>
          <p:cNvPr id="6" name="Picture 2">
            <a:extLst>
              <a:ext uri="{FF2B5EF4-FFF2-40B4-BE49-F238E27FC236}">
                <a16:creationId xmlns:a16="http://schemas.microsoft.com/office/drawing/2014/main" id="{AE6E4E84-02FF-4C24-ABA6-DFEC1186B93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7255" y="1968979"/>
            <a:ext cx="7514745" cy="42255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624C515-EB3F-4C55-A880-CF1DF52D3A45}"/>
              </a:ext>
            </a:extLst>
          </p:cNvPr>
          <p:cNvSpPr txBox="1"/>
          <p:nvPr/>
        </p:nvSpPr>
        <p:spPr>
          <a:xfrm>
            <a:off x="99223" y="1968457"/>
            <a:ext cx="4523211" cy="4339650"/>
          </a:xfrm>
          <a:prstGeom prst="rect">
            <a:avLst/>
          </a:prstGeom>
          <a:noFill/>
        </p:spPr>
        <p:txBody>
          <a:bodyPr wrap="square" rtlCol="0">
            <a:spAutoFit/>
          </a:bodyPr>
          <a:lstStyle/>
          <a:p>
            <a:pPr marL="342900" indent="-342900">
              <a:buFont typeface="Arial" panose="020B0604020202020204" pitchFamily="34" charset="0"/>
              <a:buChar char="•"/>
            </a:pPr>
            <a:r>
              <a:rPr lang="en-US" sz="2300" dirty="0"/>
              <a:t>AI-Assisted Development of digital twins for </a:t>
            </a:r>
            <a:r>
              <a:rPr lang="en-US" sz="2300" b="1" dirty="0"/>
              <a:t>immunotherapies </a:t>
            </a:r>
            <a:r>
              <a:rPr lang="en-US" sz="2300" dirty="0"/>
              <a:t>(using the body’s own immune cells to kill cancers rather than chemotherapies) using data generated from organoid cultures of patient-derived cancer cells. </a:t>
            </a:r>
          </a:p>
          <a:p>
            <a:pPr marL="342900" indent="-342900">
              <a:buFont typeface="Arial" panose="020B0604020202020204" pitchFamily="34" charset="0"/>
              <a:buChar char="•"/>
            </a:pPr>
            <a:r>
              <a:rPr lang="en-US" sz="2300" dirty="0"/>
              <a:t>AI-Assisted Deployment of Digital Twins for Diagnosis, Prognosis and Treatment Optimization of </a:t>
            </a:r>
            <a:r>
              <a:rPr lang="en-US" sz="2300" b="1" dirty="0"/>
              <a:t>Diabetic Retinopathy (</a:t>
            </a:r>
            <a:r>
              <a:rPr lang="en-US" sz="2300" i="1" dirty="0"/>
              <a:t>DR</a:t>
            </a:r>
            <a:r>
              <a:rPr lang="en-US" sz="2300" dirty="0"/>
              <a:t>):</a:t>
            </a:r>
          </a:p>
        </p:txBody>
      </p:sp>
    </p:spTree>
    <p:extLst>
      <p:ext uri="{BB962C8B-B14F-4D97-AF65-F5344CB8AC3E}">
        <p14:creationId xmlns:p14="http://schemas.microsoft.com/office/powerpoint/2010/main" val="29534679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pic>
        <p:nvPicPr>
          <p:cNvPr id="1048" name="Google Shape;1048;p115"/>
          <p:cNvPicPr preferRelativeResize="0"/>
          <p:nvPr/>
        </p:nvPicPr>
        <p:blipFill>
          <a:blip r:embed="rId3">
            <a:alphaModFix/>
          </a:blip>
          <a:stretch>
            <a:fillRect/>
          </a:stretch>
        </p:blipFill>
        <p:spPr>
          <a:xfrm>
            <a:off x="0" y="0"/>
            <a:ext cx="12192000" cy="6860448"/>
          </a:xfrm>
          <a:prstGeom prst="rect">
            <a:avLst/>
          </a:prstGeom>
          <a:noFill/>
          <a:ln>
            <a:noFill/>
          </a:ln>
        </p:spPr>
      </p:pic>
      <p:sp>
        <p:nvSpPr>
          <p:cNvPr id="1049" name="Google Shape;1049;p115"/>
          <p:cNvSpPr/>
          <p:nvPr/>
        </p:nvSpPr>
        <p:spPr>
          <a:xfrm>
            <a:off x="7600" y="-6667"/>
            <a:ext cx="12291200" cy="6864800"/>
          </a:xfrm>
          <a:prstGeom prst="rect">
            <a:avLst/>
          </a:prstGeom>
          <a:solidFill>
            <a:srgbClr val="FFFFFF">
              <a:alpha val="62720"/>
            </a:srgbClr>
          </a:solidFill>
          <a:ln>
            <a:noFill/>
          </a:ln>
        </p:spPr>
        <p:txBody>
          <a:bodyPr spcFirstLastPara="1" wrap="square" lIns="121900" tIns="121900" rIns="121900" bIns="121900" anchor="ctr" anchorCtr="0">
            <a:noAutofit/>
          </a:bodyPr>
          <a:lstStyle/>
          <a:p>
            <a:endParaRPr sz="2400"/>
          </a:p>
        </p:txBody>
      </p:sp>
      <p:sp>
        <p:nvSpPr>
          <p:cNvPr id="1050" name="Google Shape;1050;p115"/>
          <p:cNvSpPr/>
          <p:nvPr/>
        </p:nvSpPr>
        <p:spPr>
          <a:xfrm>
            <a:off x="830018" y="1597025"/>
            <a:ext cx="10570278" cy="3466615"/>
          </a:xfrm>
          <a:prstGeom prst="rect">
            <a:avLst/>
          </a:prstGeom>
          <a:solidFill>
            <a:srgbClr val="666666"/>
          </a:solidFill>
          <a:ln>
            <a:noFill/>
          </a:ln>
        </p:spPr>
        <p:txBody>
          <a:bodyPr spcFirstLastPara="1" wrap="square" lIns="121900" tIns="121900" rIns="121900" bIns="121900" anchor="ctr" anchorCtr="0">
            <a:noAutofit/>
          </a:bodyPr>
          <a:lstStyle/>
          <a:p>
            <a:endParaRPr sz="2400"/>
          </a:p>
        </p:txBody>
      </p:sp>
      <p:sp>
        <p:nvSpPr>
          <p:cNvPr id="1051" name="Google Shape;1051;p115"/>
          <p:cNvSpPr txBox="1">
            <a:spLocks noGrp="1"/>
          </p:cNvSpPr>
          <p:nvPr>
            <p:ph type="ctrTitle"/>
          </p:nvPr>
        </p:nvSpPr>
        <p:spPr>
          <a:xfrm>
            <a:off x="1131948" y="1419788"/>
            <a:ext cx="9928104" cy="2387600"/>
          </a:xfrm>
          <a:prstGeom prst="rect">
            <a:avLst/>
          </a:prstGeom>
        </p:spPr>
        <p:txBody>
          <a:bodyPr spcFirstLastPara="1" vert="horz" wrap="square" lIns="121900" tIns="121900" rIns="121900" bIns="121900" rtlCol="0" anchor="ctr" anchorCtr="0">
            <a:noAutofit/>
          </a:bodyPr>
          <a:lstStyle/>
          <a:p>
            <a:r>
              <a:rPr lang="en-US" dirty="0">
                <a:solidFill>
                  <a:srgbClr val="FFFFFF"/>
                </a:solidFill>
                <a:latin typeface="Open Sans"/>
                <a:ea typeface="Open Sans"/>
                <a:cs typeface="Open Sans"/>
                <a:sym typeface="Open Sans"/>
              </a:rPr>
              <a:t>Complete Systems</a:t>
            </a:r>
            <a:br>
              <a:rPr lang="en-US" dirty="0">
                <a:solidFill>
                  <a:srgbClr val="FFFFFF"/>
                </a:solidFill>
                <a:latin typeface="Open Sans"/>
                <a:ea typeface="Open Sans"/>
                <a:cs typeface="Open Sans"/>
                <a:sym typeface="Open Sans"/>
              </a:rPr>
            </a:br>
            <a:r>
              <a:rPr lang="en-US" dirty="0" err="1">
                <a:solidFill>
                  <a:srgbClr val="FFFFFF"/>
                </a:solidFill>
                <a:latin typeface="Open Sans"/>
                <a:ea typeface="Open Sans"/>
                <a:cs typeface="Open Sans"/>
                <a:sym typeface="Open Sans"/>
              </a:rPr>
              <a:t>HPCforML</a:t>
            </a:r>
            <a:endParaRPr dirty="0">
              <a:solidFill>
                <a:srgbClr val="FFFFFF"/>
              </a:solidFill>
            </a:endParaRPr>
          </a:p>
        </p:txBody>
      </p:sp>
      <p:sp>
        <p:nvSpPr>
          <p:cNvPr id="3" name="Subtitle 2">
            <a:extLst>
              <a:ext uri="{FF2B5EF4-FFF2-40B4-BE49-F238E27FC236}">
                <a16:creationId xmlns:a16="http://schemas.microsoft.com/office/drawing/2014/main" id="{FE06427A-1B99-4BCB-927E-ED6D70BA392C}"/>
              </a:ext>
            </a:extLst>
          </p:cNvPr>
          <p:cNvSpPr>
            <a:spLocks noGrp="1"/>
          </p:cNvSpPr>
          <p:nvPr>
            <p:ph type="subTitle" idx="1"/>
          </p:nvPr>
        </p:nvSpPr>
        <p:spPr>
          <a:xfrm>
            <a:off x="1032942" y="3412100"/>
            <a:ext cx="10240516" cy="1295525"/>
          </a:xfrm>
        </p:spPr>
        <p:txBody>
          <a:bodyPr>
            <a:normAutofit/>
          </a:bodyPr>
          <a:lstStyle/>
          <a:p>
            <a:pPr marL="342900" indent="-342900" algn="l">
              <a:buFont typeface="Arial" panose="020B0604020202020204" pitchFamily="34" charset="0"/>
              <a:buChar char="•"/>
            </a:pPr>
            <a:r>
              <a:rPr lang="en-US" dirty="0">
                <a:solidFill>
                  <a:srgbClr val="FFFFFF"/>
                </a:solidFill>
                <a:latin typeface="Open Sans"/>
                <a:ea typeface="Open Sans"/>
                <a:cs typeface="Open Sans"/>
                <a:sym typeface="Open Sans"/>
              </a:rPr>
              <a:t>Parallel Big Data Analytics in some ways like parallel Big Simulation</a:t>
            </a:r>
          </a:p>
          <a:p>
            <a:pPr marL="342900" indent="-342900" algn="l">
              <a:buFont typeface="Arial" panose="020B0604020202020204" pitchFamily="34" charset="0"/>
              <a:buChar char="•"/>
            </a:pPr>
            <a:r>
              <a:rPr lang="en-US" dirty="0">
                <a:solidFill>
                  <a:srgbClr val="FFFFFF"/>
                </a:solidFill>
                <a:latin typeface="Open Sans"/>
                <a:ea typeface="Open Sans"/>
                <a:cs typeface="Open Sans"/>
                <a:sym typeface="Open Sans"/>
              </a:rPr>
              <a:t>Twister2 Implements </a:t>
            </a:r>
            <a:r>
              <a:rPr lang="en-US" dirty="0" err="1">
                <a:solidFill>
                  <a:srgbClr val="FFFFFF"/>
                </a:solidFill>
                <a:latin typeface="Open Sans"/>
                <a:ea typeface="Open Sans"/>
                <a:cs typeface="Open Sans"/>
                <a:sym typeface="Open Sans"/>
              </a:rPr>
              <a:t>HPCforML</a:t>
            </a:r>
            <a:r>
              <a:rPr lang="en-US" dirty="0">
                <a:solidFill>
                  <a:srgbClr val="FFFFFF"/>
                </a:solidFill>
                <a:latin typeface="Open Sans"/>
                <a:ea typeface="Open Sans"/>
                <a:cs typeface="Open Sans"/>
                <a:sym typeface="Open Sans"/>
              </a:rPr>
              <a:t> as HPC-ABDS and supports </a:t>
            </a:r>
            <a:r>
              <a:rPr lang="en-US" dirty="0" err="1">
                <a:solidFill>
                  <a:srgbClr val="FFFFFF"/>
                </a:solidFill>
                <a:latin typeface="Open Sans"/>
                <a:ea typeface="Open Sans"/>
                <a:cs typeface="Open Sans"/>
                <a:sym typeface="Open Sans"/>
              </a:rPr>
              <a:t>MLforHPC</a:t>
            </a:r>
            <a:endParaRPr lang="en-US" dirty="0">
              <a:solidFill>
                <a:srgbClr val="FFFFFF"/>
              </a:solidFill>
              <a:latin typeface="Open Sans"/>
              <a:ea typeface="Open Sans"/>
              <a:cs typeface="Open Sans"/>
              <a:sym typeface="Open Sans"/>
            </a:endParaRPr>
          </a:p>
        </p:txBody>
      </p:sp>
      <p:sp>
        <p:nvSpPr>
          <p:cNvPr id="4" name="Date Placeholder 3">
            <a:extLst>
              <a:ext uri="{FF2B5EF4-FFF2-40B4-BE49-F238E27FC236}">
                <a16:creationId xmlns:a16="http://schemas.microsoft.com/office/drawing/2014/main" id="{00E32D8E-3CA6-4A20-9BBD-1DB5F40F5504}"/>
              </a:ext>
            </a:extLst>
          </p:cNvPr>
          <p:cNvSpPr>
            <a:spLocks noGrp="1"/>
          </p:cNvSpPr>
          <p:nvPr>
            <p:ph type="dt" sz="half" idx="10"/>
          </p:nvPr>
        </p:nvSpPr>
        <p:spPr/>
        <p:txBody>
          <a:bodyPr/>
          <a:lstStyle/>
          <a:p>
            <a:r>
              <a:rPr lang="en-US">
                <a:solidFill>
                  <a:prstClr val="black">
                    <a:tint val="75000"/>
                  </a:prstClr>
                </a:solidFill>
              </a:rPr>
              <a:t>9/26/2019</a:t>
            </a:r>
          </a:p>
        </p:txBody>
      </p:sp>
      <p:sp>
        <p:nvSpPr>
          <p:cNvPr id="5" name="Slide Number Placeholder 4">
            <a:extLst>
              <a:ext uri="{FF2B5EF4-FFF2-40B4-BE49-F238E27FC236}">
                <a16:creationId xmlns:a16="http://schemas.microsoft.com/office/drawing/2014/main" id="{20FC34B6-1E23-4009-9F36-CDE9217A1D1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33</a:t>
            </a:fld>
            <a:endParaRPr lang="en-US">
              <a:solidFill>
                <a:prstClr val="black">
                  <a:tint val="75000"/>
                </a:prstClr>
              </a:solidFill>
            </a:endParaRPr>
          </a:p>
        </p:txBody>
      </p:sp>
    </p:spTree>
    <p:extLst>
      <p:ext uri="{BB962C8B-B14F-4D97-AF65-F5344CB8AC3E}">
        <p14:creationId xmlns:p14="http://schemas.microsoft.com/office/powerpoint/2010/main" val="38575108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48174-00C8-4FC1-A801-081ABBD47820}"/>
              </a:ext>
            </a:extLst>
          </p:cNvPr>
          <p:cNvSpPr>
            <a:spLocks noGrp="1"/>
          </p:cNvSpPr>
          <p:nvPr>
            <p:ph type="title"/>
          </p:nvPr>
        </p:nvSpPr>
        <p:spPr>
          <a:xfrm>
            <a:off x="-11040" y="74472"/>
            <a:ext cx="12203040" cy="667545"/>
          </a:xfrm>
        </p:spPr>
        <p:txBody>
          <a:bodyPr>
            <a:noAutofit/>
          </a:bodyPr>
          <a:lstStyle/>
          <a:p>
            <a:pPr algn="ctr"/>
            <a:r>
              <a:rPr lang="en-US" sz="2800" dirty="0">
                <a:latin typeface="Arial" panose="020B0604020202020204" pitchFamily="34" charset="0"/>
                <a:cs typeface="Arial" panose="020B0604020202020204" pitchFamily="34" charset="0"/>
              </a:rPr>
              <a:t>Next Generation of Cyberinfrastructure: Compute and Data patterns</a:t>
            </a:r>
          </a:p>
        </p:txBody>
      </p:sp>
      <p:sp>
        <p:nvSpPr>
          <p:cNvPr id="3" name="Content Placeholder 2">
            <a:extLst>
              <a:ext uri="{FF2B5EF4-FFF2-40B4-BE49-F238E27FC236}">
                <a16:creationId xmlns:a16="http://schemas.microsoft.com/office/drawing/2014/main" id="{6D82DAAD-AE1A-4AF3-A26E-E91CA84B0EDB}"/>
              </a:ext>
            </a:extLst>
          </p:cNvPr>
          <p:cNvSpPr>
            <a:spLocks noGrp="1"/>
          </p:cNvSpPr>
          <p:nvPr>
            <p:ph idx="1"/>
          </p:nvPr>
        </p:nvSpPr>
        <p:spPr>
          <a:xfrm>
            <a:off x="-11040" y="747526"/>
            <a:ext cx="12097871" cy="5749645"/>
          </a:xfrm>
        </p:spPr>
        <p:txBody>
          <a:bodyPr>
            <a:normAutofit/>
          </a:bodyPr>
          <a:lstStyle/>
          <a:p>
            <a:r>
              <a:rPr lang="en-US" dirty="0">
                <a:latin typeface="Arial" panose="020B0604020202020204" pitchFamily="34" charset="0"/>
                <a:cs typeface="Arial" panose="020B0604020202020204" pitchFamily="34" charset="0"/>
              </a:rPr>
              <a:t>The application classes a) to d) will all have needs in the four capabilities</a:t>
            </a:r>
          </a:p>
          <a:p>
            <a:pPr marL="914400" lvl="1" indent="-457200" fontAlgn="base">
              <a:buFont typeface="+mj-lt"/>
              <a:buAutoNum type="arabicParenR"/>
            </a:pPr>
            <a:r>
              <a:rPr lang="en-US" dirty="0">
                <a:latin typeface="Arial" panose="020B0604020202020204" pitchFamily="34" charset="0"/>
                <a:cs typeface="Arial" panose="020B0604020202020204" pitchFamily="34" charset="0"/>
              </a:rPr>
              <a:t>Parallel simulations;</a:t>
            </a:r>
          </a:p>
          <a:p>
            <a:pPr marL="914400" lvl="1" indent="-457200" fontAlgn="base">
              <a:buFont typeface="+mj-lt"/>
              <a:buAutoNum type="arabicParenR"/>
            </a:pPr>
            <a:r>
              <a:rPr lang="en-US" dirty="0">
                <a:latin typeface="Arial" panose="020B0604020202020204" pitchFamily="34" charset="0"/>
                <a:cs typeface="Arial" panose="020B0604020202020204" pitchFamily="34" charset="0"/>
              </a:rPr>
              <a:t>Data Management;</a:t>
            </a:r>
          </a:p>
          <a:p>
            <a:pPr marL="914400" lvl="1" indent="-457200" fontAlgn="base">
              <a:buFont typeface="+mj-lt"/>
              <a:buAutoNum type="arabicParenR"/>
            </a:pPr>
            <a:r>
              <a:rPr lang="en-US" dirty="0">
                <a:latin typeface="Arial" panose="020B0604020202020204" pitchFamily="34" charset="0"/>
                <a:cs typeface="Arial" panose="020B0604020202020204" pitchFamily="34" charset="0"/>
              </a:rPr>
              <a:t>Data analytics;</a:t>
            </a:r>
          </a:p>
          <a:p>
            <a:pPr marL="914400" lvl="1" indent="-457200" fontAlgn="base">
              <a:buFont typeface="+mj-lt"/>
              <a:buAutoNum type="arabicParenR"/>
            </a:pPr>
            <a:r>
              <a:rPr lang="en-US" dirty="0">
                <a:latin typeface="Arial" panose="020B0604020202020204" pitchFamily="34" charset="0"/>
                <a:cs typeface="Arial" panose="020B0604020202020204" pitchFamily="34" charset="0"/>
              </a:rPr>
              <a:t>Streaming </a:t>
            </a:r>
          </a:p>
          <a:p>
            <a:r>
              <a:rPr lang="en-US" dirty="0">
                <a:latin typeface="Arial" panose="020B0604020202020204" pitchFamily="34" charset="0"/>
                <a:cs typeface="Arial" panose="020B0604020202020204" pitchFamily="34" charset="0"/>
              </a:rPr>
              <a:t>But the proportion of these will differ in the four classes </a:t>
            </a:r>
          </a:p>
          <a:p>
            <a:r>
              <a:rPr lang="en-US" dirty="0">
                <a:latin typeface="Arial" panose="020B0604020202020204" pitchFamily="34" charset="0"/>
                <a:cs typeface="Arial" panose="020B0604020202020204" pitchFamily="34" charset="0"/>
              </a:rPr>
              <a:t>ML-HPC Integration case c) is particularly hard as it intermixes all of them in a dynamic heterogeneous fashion. </a:t>
            </a:r>
          </a:p>
          <a:p>
            <a:pPr lvl="1" fontAlgn="base"/>
            <a:r>
              <a:rPr lang="en-US" dirty="0">
                <a:latin typeface="Arial" panose="020B0604020202020204" pitchFamily="34" charset="0"/>
                <a:cs typeface="Arial" panose="020B0604020202020204" pitchFamily="34" charset="0"/>
              </a:rPr>
              <a:t>A system for class c) could be able to run the other classes as it will have “everything” but a “c” system may not be the most cost-effective for applications of other classes. </a:t>
            </a:r>
          </a:p>
        </p:txBody>
      </p:sp>
      <p:sp>
        <p:nvSpPr>
          <p:cNvPr id="4" name="Date Placeholder 3">
            <a:extLst>
              <a:ext uri="{FF2B5EF4-FFF2-40B4-BE49-F238E27FC236}">
                <a16:creationId xmlns:a16="http://schemas.microsoft.com/office/drawing/2014/main" id="{95E40D4A-BD8D-40BA-AEF7-7868480D148F}"/>
              </a:ext>
            </a:extLst>
          </p:cNvPr>
          <p:cNvSpPr>
            <a:spLocks noGrp="1"/>
          </p:cNvSpPr>
          <p:nvPr>
            <p:ph type="dt" sz="half" idx="10"/>
          </p:nvPr>
        </p:nvSpPr>
        <p:spPr/>
        <p:txBody>
          <a:bodyPr/>
          <a:lstStyle/>
          <a:p>
            <a:r>
              <a:rPr lang="en-US">
                <a:solidFill>
                  <a:prstClr val="black">
                    <a:tint val="75000"/>
                  </a:prstClr>
                </a:solidFill>
              </a:rPr>
              <a:t>9/26/2019</a:t>
            </a:r>
          </a:p>
        </p:txBody>
      </p:sp>
      <p:sp>
        <p:nvSpPr>
          <p:cNvPr id="5" name="Slide Number Placeholder 4">
            <a:extLst>
              <a:ext uri="{FF2B5EF4-FFF2-40B4-BE49-F238E27FC236}">
                <a16:creationId xmlns:a16="http://schemas.microsoft.com/office/drawing/2014/main" id="{B256603D-C112-4A1D-9C8B-FAA82C618E7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34</a:t>
            </a:fld>
            <a:endParaRPr lang="en-US">
              <a:solidFill>
                <a:prstClr val="black">
                  <a:tint val="75000"/>
                </a:prstClr>
              </a:solidFill>
            </a:endParaRPr>
          </a:p>
        </p:txBody>
      </p:sp>
      <p:sp>
        <p:nvSpPr>
          <p:cNvPr id="6" name="TextBox 5">
            <a:extLst>
              <a:ext uri="{FF2B5EF4-FFF2-40B4-BE49-F238E27FC236}">
                <a16:creationId xmlns:a16="http://schemas.microsoft.com/office/drawing/2014/main" id="{39F019FD-E9D6-47D8-8A20-22389DAB0A3A}"/>
              </a:ext>
            </a:extLst>
          </p:cNvPr>
          <p:cNvSpPr txBox="1"/>
          <p:nvPr/>
        </p:nvSpPr>
        <p:spPr>
          <a:xfrm>
            <a:off x="7687021" y="1282045"/>
            <a:ext cx="2738822" cy="1323439"/>
          </a:xfrm>
          <a:prstGeom prst="rect">
            <a:avLst/>
          </a:prstGeom>
          <a:noFill/>
        </p:spPr>
        <p:txBody>
          <a:bodyPr wrap="square" rtlCol="0">
            <a:spAutoFit/>
          </a:bodyPr>
          <a:lstStyle/>
          <a:p>
            <a:pPr marL="342900" indent="-342900">
              <a:buFont typeface="+mj-lt"/>
              <a:buAutoNum type="alphaLcParenR"/>
            </a:pPr>
            <a:r>
              <a:rPr lang="en-US" sz="2000" dirty="0">
                <a:solidFill>
                  <a:srgbClr val="FF0000"/>
                </a:solidFill>
              </a:rPr>
              <a:t>Classic Big Data</a:t>
            </a:r>
          </a:p>
          <a:p>
            <a:pPr marL="342900" indent="-342900">
              <a:buFont typeface="+mj-lt"/>
              <a:buAutoNum type="alphaLcParenR"/>
            </a:pPr>
            <a:r>
              <a:rPr lang="en-US" sz="2000" dirty="0">
                <a:solidFill>
                  <a:srgbClr val="FF0000"/>
                </a:solidFill>
              </a:rPr>
              <a:t>Cloud-Edge</a:t>
            </a:r>
          </a:p>
          <a:p>
            <a:pPr marL="342900" indent="-342900">
              <a:buFont typeface="+mj-lt"/>
              <a:buAutoNum type="alphaLcParenR"/>
            </a:pPr>
            <a:r>
              <a:rPr lang="en-US" sz="2000" dirty="0" err="1">
                <a:solidFill>
                  <a:srgbClr val="FF0000"/>
                </a:solidFill>
              </a:rPr>
              <a:t>HPCforML</a:t>
            </a:r>
            <a:r>
              <a:rPr lang="en-US" sz="2000" dirty="0">
                <a:solidFill>
                  <a:srgbClr val="FF0000"/>
                </a:solidFill>
              </a:rPr>
              <a:t>. </a:t>
            </a:r>
            <a:r>
              <a:rPr lang="en-US" sz="2000" dirty="0" err="1">
                <a:solidFill>
                  <a:srgbClr val="FF0000"/>
                </a:solidFill>
              </a:rPr>
              <a:t>MLforHPC</a:t>
            </a:r>
            <a:endParaRPr lang="en-US" sz="2000" dirty="0">
              <a:solidFill>
                <a:srgbClr val="FF0000"/>
              </a:solidFill>
            </a:endParaRPr>
          </a:p>
          <a:p>
            <a:pPr marL="342900" indent="-342900">
              <a:buFont typeface="+mj-lt"/>
              <a:buAutoNum type="alphaLcParenR"/>
            </a:pPr>
            <a:r>
              <a:rPr lang="en-US" sz="2000" dirty="0">
                <a:solidFill>
                  <a:srgbClr val="FF0000"/>
                </a:solidFill>
              </a:rPr>
              <a:t>Classic Simulations</a:t>
            </a:r>
          </a:p>
        </p:txBody>
      </p:sp>
    </p:spTree>
    <p:extLst>
      <p:ext uri="{BB962C8B-B14F-4D97-AF65-F5344CB8AC3E}">
        <p14:creationId xmlns:p14="http://schemas.microsoft.com/office/powerpoint/2010/main" val="29396556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48174-00C8-4FC1-A801-081ABBD47820}"/>
              </a:ext>
            </a:extLst>
          </p:cNvPr>
          <p:cNvSpPr>
            <a:spLocks noGrp="1"/>
          </p:cNvSpPr>
          <p:nvPr>
            <p:ph type="title"/>
          </p:nvPr>
        </p:nvSpPr>
        <p:spPr>
          <a:xfrm>
            <a:off x="-11040" y="18255"/>
            <a:ext cx="12203040" cy="667545"/>
          </a:xfrm>
        </p:spPr>
        <p:txBody>
          <a:bodyPr>
            <a:noAutofit/>
          </a:bodyPr>
          <a:lstStyle/>
          <a:p>
            <a:pPr algn="ctr"/>
            <a:r>
              <a:rPr lang="en-US" sz="2800" dirty="0">
                <a:latin typeface="Arial" panose="020B0604020202020204" pitchFamily="34" charset="0"/>
                <a:cs typeface="Arial" panose="020B0604020202020204" pitchFamily="34" charset="0"/>
              </a:rPr>
              <a:t>Next Generation of Cyberinfrastructure: Remarks on Deep Learning</a:t>
            </a:r>
          </a:p>
        </p:txBody>
      </p:sp>
      <p:sp>
        <p:nvSpPr>
          <p:cNvPr id="3" name="Content Placeholder 2">
            <a:extLst>
              <a:ext uri="{FF2B5EF4-FFF2-40B4-BE49-F238E27FC236}">
                <a16:creationId xmlns:a16="http://schemas.microsoft.com/office/drawing/2014/main" id="{6D82DAAD-AE1A-4AF3-A26E-E91CA84B0EDB}"/>
              </a:ext>
            </a:extLst>
          </p:cNvPr>
          <p:cNvSpPr>
            <a:spLocks noGrp="1"/>
          </p:cNvSpPr>
          <p:nvPr>
            <p:ph idx="1"/>
          </p:nvPr>
        </p:nvSpPr>
        <p:spPr>
          <a:xfrm>
            <a:off x="-70246" y="443316"/>
            <a:ext cx="12097871" cy="6184231"/>
          </a:xfrm>
        </p:spPr>
        <p:txBody>
          <a:bodyPr>
            <a:normAutofit/>
          </a:bodyPr>
          <a:lstStyle/>
          <a:p>
            <a:pPr fontAlgn="base">
              <a:lnSpc>
                <a:spcPct val="100000"/>
              </a:lnSpc>
              <a:spcAft>
                <a:spcPts val="600"/>
              </a:spcAft>
            </a:pPr>
            <a:r>
              <a:rPr lang="en-US" sz="2400" dirty="0">
                <a:latin typeface="Arial" panose="020B0604020202020204" pitchFamily="34" charset="0"/>
                <a:cs typeface="Arial" panose="020B0604020202020204" pitchFamily="34" charset="0"/>
              </a:rPr>
              <a:t>We expect </a:t>
            </a:r>
            <a:r>
              <a:rPr lang="en-US" sz="2400" b="1" dirty="0">
                <a:latin typeface="Arial" panose="020B0604020202020204" pitchFamily="34" charset="0"/>
                <a:cs typeface="Arial" panose="020B0604020202020204" pitchFamily="34" charset="0"/>
              </a:rPr>
              <a:t>growing use of deep lea</a:t>
            </a:r>
            <a:r>
              <a:rPr lang="en-US" sz="2400" dirty="0">
                <a:latin typeface="Arial" panose="020B0604020202020204" pitchFamily="34" charset="0"/>
                <a:cs typeface="Arial" panose="020B0604020202020204" pitchFamily="34" charset="0"/>
              </a:rPr>
              <a:t>rning (DL) replacing older machine learning methods and DL will appear in many different forms such as </a:t>
            </a:r>
            <a:r>
              <a:rPr lang="en-US" sz="2400" dirty="0" err="1">
                <a:latin typeface="Arial" panose="020B0604020202020204" pitchFamily="34" charset="0"/>
                <a:cs typeface="Arial" panose="020B0604020202020204" pitchFamily="34" charset="0"/>
              </a:rPr>
              <a:t>Perceptrons</a:t>
            </a:r>
            <a:r>
              <a:rPr lang="en-US" sz="2400" dirty="0">
                <a:latin typeface="Arial" panose="020B0604020202020204" pitchFamily="34" charset="0"/>
                <a:cs typeface="Arial" panose="020B0604020202020204" pitchFamily="34" charset="0"/>
              </a:rPr>
              <a:t>, Convolutional NN's, Recurrent NN's, Graph Representational NN's, Autoencoders, Variational Autoencoder, Transformers, Generative Adversarial Networks, and Deep Reinforcement Learning. </a:t>
            </a:r>
          </a:p>
          <a:p>
            <a:pPr fontAlgn="base">
              <a:lnSpc>
                <a:spcPct val="100000"/>
              </a:lnSpc>
              <a:spcAft>
                <a:spcPts val="600"/>
              </a:spcAft>
            </a:pPr>
            <a:r>
              <a:rPr lang="en-US" sz="2400" dirty="0">
                <a:latin typeface="Arial" panose="020B0604020202020204" pitchFamily="34" charset="0"/>
                <a:cs typeface="Arial" panose="020B0604020202020204" pitchFamily="34" charset="0"/>
              </a:rPr>
              <a:t>For industry, growth in </a:t>
            </a:r>
            <a:r>
              <a:rPr lang="en-US" sz="2400" b="1" dirty="0">
                <a:latin typeface="Arial" panose="020B0604020202020204" pitchFamily="34" charset="0"/>
                <a:cs typeface="Arial" panose="020B0604020202020204" pitchFamily="34" charset="0"/>
              </a:rPr>
              <a:t>reinforcement learning </a:t>
            </a:r>
            <a:r>
              <a:rPr lang="en-US" sz="2400" dirty="0">
                <a:latin typeface="Arial" panose="020B0604020202020204" pitchFamily="34" charset="0"/>
                <a:cs typeface="Arial" panose="020B0604020202020204" pitchFamily="34" charset="0"/>
              </a:rPr>
              <a:t>is increasing the computational requirements of systems. However, it is hard to predict the computational complexity, parallelizability, and algorithm structure for DL even just 3 years out. </a:t>
            </a:r>
          </a:p>
          <a:p>
            <a:pPr fontAlgn="base">
              <a:lnSpc>
                <a:spcPct val="100000"/>
              </a:lnSpc>
              <a:spcAft>
                <a:spcPts val="600"/>
              </a:spcAft>
            </a:pPr>
            <a:r>
              <a:rPr lang="en-US" sz="2400" dirty="0">
                <a:latin typeface="Arial" panose="020B0604020202020204" pitchFamily="34" charset="0"/>
                <a:cs typeface="Arial" panose="020B0604020202020204" pitchFamily="34" charset="0"/>
              </a:rPr>
              <a:t>Note we always have the </a:t>
            </a:r>
            <a:r>
              <a:rPr lang="en-US" sz="2400" b="1" dirty="0">
                <a:latin typeface="Arial" panose="020B0604020202020204" pitchFamily="34" charset="0"/>
                <a:cs typeface="Arial" panose="020B0604020202020204" pitchFamily="34" charset="0"/>
              </a:rPr>
              <a:t>training and inference </a:t>
            </a:r>
            <a:r>
              <a:rPr lang="en-US" sz="2400" dirty="0">
                <a:latin typeface="Arial" panose="020B0604020202020204" pitchFamily="34" charset="0"/>
                <a:cs typeface="Arial" panose="020B0604020202020204" pitchFamily="34" charset="0"/>
              </a:rPr>
              <a:t>phases for DL and these have very different system needs. </a:t>
            </a:r>
          </a:p>
          <a:p>
            <a:pPr lvl="1" fontAlgn="base">
              <a:lnSpc>
                <a:spcPct val="100000"/>
              </a:lnSpc>
              <a:spcAft>
                <a:spcPts val="600"/>
              </a:spcAft>
            </a:pPr>
            <a:r>
              <a:rPr lang="en-US" dirty="0">
                <a:latin typeface="Arial" panose="020B0604020202020204" pitchFamily="34" charset="0"/>
                <a:cs typeface="Arial" panose="020B0604020202020204" pitchFamily="34" charset="0"/>
              </a:rPr>
              <a:t>Training will give large often parallel jobs; Inference will need a lot of small tasks.</a:t>
            </a:r>
          </a:p>
          <a:p>
            <a:pPr fontAlgn="base">
              <a:lnSpc>
                <a:spcPct val="100000"/>
              </a:lnSpc>
              <a:spcAft>
                <a:spcPts val="600"/>
              </a:spcAft>
            </a:pPr>
            <a:r>
              <a:rPr lang="en-US" sz="2400" dirty="0">
                <a:latin typeface="Arial" panose="020B0604020202020204" pitchFamily="34" charset="0"/>
                <a:cs typeface="Arial" panose="020B0604020202020204" pitchFamily="34" charset="0"/>
              </a:rPr>
              <a:t>Note in parallel DL, one MUST change both </a:t>
            </a:r>
            <a:r>
              <a:rPr lang="en-US" sz="2400" b="1" dirty="0">
                <a:latin typeface="Arial" panose="020B0604020202020204" pitchFamily="34" charset="0"/>
                <a:cs typeface="Arial" panose="020B0604020202020204" pitchFamily="34" charset="0"/>
              </a:rPr>
              <a:t>batch size </a:t>
            </a:r>
            <a:r>
              <a:rPr lang="en-US" sz="2400" dirty="0">
                <a:latin typeface="Arial" panose="020B0604020202020204" pitchFamily="34" charset="0"/>
                <a:cs typeface="Arial" panose="020B0604020202020204" pitchFamily="34" charset="0"/>
              </a:rPr>
              <a:t>and # </a:t>
            </a:r>
            <a:r>
              <a:rPr lang="en-US" sz="2400" b="1" dirty="0">
                <a:latin typeface="Arial" panose="020B0604020202020204" pitchFamily="34" charset="0"/>
                <a:cs typeface="Arial" panose="020B0604020202020204" pitchFamily="34" charset="0"/>
              </a:rPr>
              <a:t>training epochs </a:t>
            </a:r>
            <a:r>
              <a:rPr lang="en-US" sz="2400" dirty="0">
                <a:latin typeface="Arial" panose="020B0604020202020204" pitchFamily="34" charset="0"/>
                <a:cs typeface="Arial" panose="020B0604020202020204" pitchFamily="34" charset="0"/>
              </a:rPr>
              <a:t>as one scales to larger systems (in fixed problem size case) and this is implicit in MLPerf results; this may change with more </a:t>
            </a:r>
            <a:r>
              <a:rPr lang="en-US" sz="2400" b="1" dirty="0">
                <a:latin typeface="Arial" panose="020B0604020202020204" pitchFamily="34" charset="0"/>
                <a:cs typeface="Arial" panose="020B0604020202020204" pitchFamily="34" charset="0"/>
              </a:rPr>
              <a:t>model parallelism</a:t>
            </a:r>
          </a:p>
          <a:p>
            <a:pPr fontAlgn="base"/>
            <a:endParaRPr lang="en-US" sz="2200"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95E40D4A-BD8D-40BA-AEF7-7868480D148F}"/>
              </a:ext>
            </a:extLst>
          </p:cNvPr>
          <p:cNvSpPr>
            <a:spLocks noGrp="1"/>
          </p:cNvSpPr>
          <p:nvPr>
            <p:ph type="dt" sz="half" idx="10"/>
          </p:nvPr>
        </p:nvSpPr>
        <p:spPr/>
        <p:txBody>
          <a:bodyPr/>
          <a:lstStyle/>
          <a:p>
            <a:r>
              <a:rPr lang="en-US">
                <a:solidFill>
                  <a:prstClr val="black">
                    <a:tint val="75000"/>
                  </a:prstClr>
                </a:solidFill>
              </a:rPr>
              <a:t>9/26/2019</a:t>
            </a:r>
          </a:p>
        </p:txBody>
      </p:sp>
      <p:sp>
        <p:nvSpPr>
          <p:cNvPr id="5" name="Slide Number Placeholder 4">
            <a:extLst>
              <a:ext uri="{FF2B5EF4-FFF2-40B4-BE49-F238E27FC236}">
                <a16:creationId xmlns:a16="http://schemas.microsoft.com/office/drawing/2014/main" id="{B256603D-C112-4A1D-9C8B-FAA82C618E7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35</a:t>
            </a:fld>
            <a:endParaRPr lang="en-US">
              <a:solidFill>
                <a:prstClr val="black">
                  <a:tint val="75000"/>
                </a:prstClr>
              </a:solidFill>
            </a:endParaRPr>
          </a:p>
        </p:txBody>
      </p:sp>
      <p:sp>
        <p:nvSpPr>
          <p:cNvPr id="6" name="TextBox 5">
            <a:extLst>
              <a:ext uri="{FF2B5EF4-FFF2-40B4-BE49-F238E27FC236}">
                <a16:creationId xmlns:a16="http://schemas.microsoft.com/office/drawing/2014/main" id="{9921A4E9-092D-4FE4-879E-809C7CFCFA71}"/>
              </a:ext>
            </a:extLst>
          </p:cNvPr>
          <p:cNvSpPr txBox="1"/>
          <p:nvPr/>
        </p:nvSpPr>
        <p:spPr>
          <a:xfrm>
            <a:off x="7252690" y="6348445"/>
            <a:ext cx="4532047" cy="461665"/>
          </a:xfrm>
          <a:prstGeom prst="rect">
            <a:avLst/>
          </a:prstGeom>
          <a:solidFill>
            <a:schemeClr val="bg1"/>
          </a:solidFill>
        </p:spPr>
        <p:txBody>
          <a:bodyPr wrap="square" rtlCol="0">
            <a:spAutoFit/>
          </a:bodyPr>
          <a:lstStyle/>
          <a:p>
            <a:r>
              <a:rPr lang="en-US" sz="2400" b="1" dirty="0">
                <a:solidFill>
                  <a:srgbClr val="FF0000"/>
                </a:solidFill>
              </a:rPr>
              <a:t>Parallel Computing Failed again!!</a:t>
            </a:r>
          </a:p>
        </p:txBody>
      </p:sp>
    </p:spTree>
    <p:extLst>
      <p:ext uri="{BB962C8B-B14F-4D97-AF65-F5344CB8AC3E}">
        <p14:creationId xmlns:p14="http://schemas.microsoft.com/office/powerpoint/2010/main" val="3169422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B01C9-476A-4242-B2BB-91E9712AD0E9}"/>
              </a:ext>
            </a:extLst>
          </p:cNvPr>
          <p:cNvSpPr>
            <a:spLocks noGrp="1"/>
          </p:cNvSpPr>
          <p:nvPr>
            <p:ph type="title"/>
          </p:nvPr>
        </p:nvSpPr>
        <p:spPr>
          <a:xfrm>
            <a:off x="746102" y="47368"/>
            <a:ext cx="10515600" cy="794669"/>
          </a:xfrm>
        </p:spPr>
        <p:txBody>
          <a:bodyPr/>
          <a:lstStyle/>
          <a:p>
            <a:r>
              <a:rPr lang="en-US" dirty="0"/>
              <a:t>AI as a Service</a:t>
            </a:r>
          </a:p>
        </p:txBody>
      </p:sp>
      <p:sp>
        <p:nvSpPr>
          <p:cNvPr id="3" name="Content Placeholder 2">
            <a:extLst>
              <a:ext uri="{FF2B5EF4-FFF2-40B4-BE49-F238E27FC236}">
                <a16:creationId xmlns:a16="http://schemas.microsoft.com/office/drawing/2014/main" id="{0B25AC40-85B4-43DD-890C-DC013A827CDC}"/>
              </a:ext>
            </a:extLst>
          </p:cNvPr>
          <p:cNvSpPr>
            <a:spLocks noGrp="1"/>
          </p:cNvSpPr>
          <p:nvPr>
            <p:ph idx="1"/>
          </p:nvPr>
        </p:nvSpPr>
        <p:spPr>
          <a:xfrm>
            <a:off x="0" y="723491"/>
            <a:ext cx="12192000" cy="3208973"/>
          </a:xfrm>
        </p:spPr>
        <p:txBody>
          <a:bodyPr>
            <a:normAutofit/>
          </a:bodyPr>
          <a:lstStyle/>
          <a:p>
            <a:r>
              <a:rPr lang="en-US" sz="2400" dirty="0">
                <a:latin typeface="Arial" panose="020B0604020202020204" pitchFamily="34" charset="0"/>
                <a:cs typeface="Arial" panose="020B0604020202020204" pitchFamily="34" charset="0"/>
              </a:rPr>
              <a:t>GPU’s and perhaps TPU’s  are both </a:t>
            </a:r>
            <a:r>
              <a:rPr lang="en-US" sz="2400" b="1" dirty="0">
                <a:latin typeface="Arial" panose="020B0604020202020204" pitchFamily="34" charset="0"/>
                <a:cs typeface="Arial" panose="020B0604020202020204" pitchFamily="34" charset="0"/>
              </a:rPr>
              <a:t>AI and simulation accelerators</a:t>
            </a:r>
            <a:r>
              <a:rPr lang="en-US" sz="2400" dirty="0">
                <a:latin typeface="Arial" panose="020B0604020202020204" pitchFamily="34" charset="0"/>
                <a:cs typeface="Arial" panose="020B0604020202020204" pitchFamily="34" charset="0"/>
              </a:rPr>
              <a:t>; but new generation of AI accelerators may be </a:t>
            </a:r>
            <a:r>
              <a:rPr lang="en-US" sz="2400" b="1" dirty="0">
                <a:latin typeface="Arial" panose="020B0604020202020204" pitchFamily="34" charset="0"/>
                <a:cs typeface="Arial" panose="020B0604020202020204" pitchFamily="34" charset="0"/>
              </a:rPr>
              <a:t>useless for simulations</a:t>
            </a:r>
            <a:r>
              <a:rPr lang="en-US" sz="2400"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Need to shield computer architectures and users from changes in AI implementations</a:t>
            </a:r>
          </a:p>
          <a:p>
            <a:r>
              <a:rPr lang="en-US" sz="2400" dirty="0">
                <a:latin typeface="Arial" panose="020B0604020202020204" pitchFamily="34" charset="0"/>
                <a:cs typeface="Arial" panose="020B0604020202020204" pitchFamily="34" charset="0"/>
              </a:rPr>
              <a:t>One approach is to offer AI as a service implemented as Function as a Service</a:t>
            </a:r>
          </a:p>
          <a:p>
            <a:pPr lvl="1"/>
            <a:r>
              <a:rPr lang="en-US" sz="2000" dirty="0">
                <a:latin typeface="Arial" panose="020B0604020202020204" pitchFamily="34" charset="0"/>
                <a:cs typeface="Arial" panose="020B0604020202020204" pitchFamily="34" charset="0"/>
              </a:rPr>
              <a:t>Event-based </a:t>
            </a:r>
            <a:r>
              <a:rPr lang="en-US" sz="2000" dirty="0" err="1">
                <a:latin typeface="Arial" panose="020B0604020202020204" pitchFamily="34" charset="0"/>
                <a:cs typeface="Arial" panose="020B0604020202020204" pitchFamily="34" charset="0"/>
              </a:rPr>
              <a:t>FaaS</a:t>
            </a:r>
            <a:r>
              <a:rPr lang="en-US" sz="2000" dirty="0">
                <a:latin typeface="Arial" panose="020B0604020202020204" pitchFamily="34" charset="0"/>
                <a:cs typeface="Arial" panose="020B0604020202020204" pitchFamily="34" charset="0"/>
              </a:rPr>
              <a:t> offers attractive computing model and low latency </a:t>
            </a:r>
          </a:p>
          <a:p>
            <a:pPr lvl="1"/>
            <a:r>
              <a:rPr lang="en-US" sz="16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Mix of </a:t>
            </a:r>
            <a:r>
              <a:rPr lang="en-US" sz="2000" dirty="0" err="1">
                <a:latin typeface="Arial" panose="020B0604020202020204" pitchFamily="34" charset="0"/>
                <a:cs typeface="Arial" panose="020B0604020202020204" pitchFamily="34" charset="0"/>
              </a:rPr>
              <a:t>NVMe</a:t>
            </a:r>
            <a:r>
              <a:rPr lang="en-US" sz="2000" dirty="0">
                <a:latin typeface="Arial" panose="020B0604020202020204" pitchFamily="34" charset="0"/>
                <a:cs typeface="Arial" panose="020B0604020202020204" pitchFamily="34" charset="0"/>
              </a:rPr>
              <a:t> and fast communication channels to minimize data transfer and other overheads in accessing AI Service</a:t>
            </a:r>
            <a:endParaRPr lang="en-US" sz="16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Can change to new hardware/software/algorithm transparently</a:t>
            </a:r>
          </a:p>
          <a:p>
            <a:endParaRPr lang="en-US" sz="2400" dirty="0"/>
          </a:p>
        </p:txBody>
      </p:sp>
      <p:sp>
        <p:nvSpPr>
          <p:cNvPr id="4" name="Date Placeholder 3">
            <a:extLst>
              <a:ext uri="{FF2B5EF4-FFF2-40B4-BE49-F238E27FC236}">
                <a16:creationId xmlns:a16="http://schemas.microsoft.com/office/drawing/2014/main" id="{539363A8-7727-4D14-B30A-58B0D33C6604}"/>
              </a:ext>
            </a:extLst>
          </p:cNvPr>
          <p:cNvSpPr>
            <a:spLocks noGrp="1"/>
          </p:cNvSpPr>
          <p:nvPr>
            <p:ph type="dt" sz="half" idx="10"/>
          </p:nvPr>
        </p:nvSpPr>
        <p:spPr/>
        <p:txBody>
          <a:bodyPr/>
          <a:lstStyle/>
          <a:p>
            <a:r>
              <a:rPr lang="en-US">
                <a:solidFill>
                  <a:prstClr val="black">
                    <a:tint val="75000"/>
                  </a:prstClr>
                </a:solidFill>
              </a:rPr>
              <a:t>9/26/2019</a:t>
            </a:r>
          </a:p>
        </p:txBody>
      </p:sp>
      <p:sp>
        <p:nvSpPr>
          <p:cNvPr id="5" name="Slide Number Placeholder 4">
            <a:extLst>
              <a:ext uri="{FF2B5EF4-FFF2-40B4-BE49-F238E27FC236}">
                <a16:creationId xmlns:a16="http://schemas.microsoft.com/office/drawing/2014/main" id="{3551BCCA-15CE-4D5A-855E-91713E4E629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36</a:t>
            </a:fld>
            <a:endParaRPr lang="en-US">
              <a:solidFill>
                <a:prstClr val="black">
                  <a:tint val="75000"/>
                </a:prstClr>
              </a:solidFill>
            </a:endParaRPr>
          </a:p>
        </p:txBody>
      </p:sp>
      <p:sp>
        <p:nvSpPr>
          <p:cNvPr id="7" name="AutoShape 8" descr="8 GPU TITAN RTX/V RIG -Crypto Mining for altcoins &amp; super-computing">
            <a:extLst>
              <a:ext uri="{FF2B5EF4-FFF2-40B4-BE49-F238E27FC236}">
                <a16:creationId xmlns:a16="http://schemas.microsoft.com/office/drawing/2014/main" id="{78AAED26-CFC7-4A19-BE46-9215CD9FB9E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4" name="Group 13">
            <a:extLst>
              <a:ext uri="{FF2B5EF4-FFF2-40B4-BE49-F238E27FC236}">
                <a16:creationId xmlns:a16="http://schemas.microsoft.com/office/drawing/2014/main" id="{B7C0F4EC-F185-4773-8FE1-23165380CD67}"/>
              </a:ext>
            </a:extLst>
          </p:cNvPr>
          <p:cNvGrpSpPr/>
          <p:nvPr/>
        </p:nvGrpSpPr>
        <p:grpSpPr>
          <a:xfrm>
            <a:off x="4966312" y="5113044"/>
            <a:ext cx="2047875" cy="964760"/>
            <a:chOff x="5943600" y="5207337"/>
            <a:chExt cx="2047875" cy="964760"/>
          </a:xfrm>
        </p:grpSpPr>
        <p:sp>
          <p:nvSpPr>
            <p:cNvPr id="6" name="TextBox 5">
              <a:extLst>
                <a:ext uri="{FF2B5EF4-FFF2-40B4-BE49-F238E27FC236}">
                  <a16:creationId xmlns:a16="http://schemas.microsoft.com/office/drawing/2014/main" id="{0DED0605-D754-4905-A87A-02EEF43A6FFD}"/>
                </a:ext>
              </a:extLst>
            </p:cNvPr>
            <p:cNvSpPr txBox="1"/>
            <p:nvPr/>
          </p:nvSpPr>
          <p:spPr>
            <a:xfrm>
              <a:off x="5998592" y="5207337"/>
              <a:ext cx="1937891" cy="369332"/>
            </a:xfrm>
            <a:prstGeom prst="rect">
              <a:avLst/>
            </a:prstGeom>
            <a:noFill/>
          </p:spPr>
          <p:txBody>
            <a:bodyPr wrap="square" rtlCol="0">
              <a:spAutoFit/>
            </a:bodyPr>
            <a:lstStyle/>
            <a:p>
              <a:r>
                <a:rPr lang="en-US" b="1" dirty="0" err="1"/>
                <a:t>NVMe</a:t>
              </a:r>
              <a:r>
                <a:rPr lang="en-US" b="1" dirty="0"/>
                <a:t> as a service</a:t>
              </a:r>
            </a:p>
          </p:txBody>
        </p:sp>
        <p:pic>
          <p:nvPicPr>
            <p:cNvPr id="13" name="Picture 12" descr="A close up of a keyboard&#10;&#10;Description automatically generated">
              <a:extLst>
                <a:ext uri="{FF2B5EF4-FFF2-40B4-BE49-F238E27FC236}">
                  <a16:creationId xmlns:a16="http://schemas.microsoft.com/office/drawing/2014/main" id="{54ABE203-D13B-4C3B-8390-B04A902202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5614884"/>
              <a:ext cx="2047875" cy="557213"/>
            </a:xfrm>
            <a:prstGeom prst="rect">
              <a:avLst/>
            </a:prstGeom>
          </p:spPr>
        </p:pic>
      </p:grpSp>
      <p:sp>
        <p:nvSpPr>
          <p:cNvPr id="18" name="AutoShape 14" descr="Logo">
            <a:extLst>
              <a:ext uri="{FF2B5EF4-FFF2-40B4-BE49-F238E27FC236}">
                <a16:creationId xmlns:a16="http://schemas.microsoft.com/office/drawing/2014/main" id="{15D3CA3F-D998-4052-B24F-2E45845C265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3" name="Group 22">
            <a:extLst>
              <a:ext uri="{FF2B5EF4-FFF2-40B4-BE49-F238E27FC236}">
                <a16:creationId xmlns:a16="http://schemas.microsoft.com/office/drawing/2014/main" id="{7FECBE8F-282D-4B47-BD58-BE1CCB02EF2B}"/>
              </a:ext>
            </a:extLst>
          </p:cNvPr>
          <p:cNvGrpSpPr/>
          <p:nvPr/>
        </p:nvGrpSpPr>
        <p:grpSpPr>
          <a:xfrm>
            <a:off x="180674" y="4282796"/>
            <a:ext cx="3959753" cy="1922215"/>
            <a:chOff x="150442" y="4297940"/>
            <a:chExt cx="3959753" cy="1922215"/>
          </a:xfrm>
        </p:grpSpPr>
        <p:grpSp>
          <p:nvGrpSpPr>
            <p:cNvPr id="16" name="Group 15">
              <a:extLst>
                <a:ext uri="{FF2B5EF4-FFF2-40B4-BE49-F238E27FC236}">
                  <a16:creationId xmlns:a16="http://schemas.microsoft.com/office/drawing/2014/main" id="{5A3C9E9F-611F-4911-BAE7-0921C63C3EBC}"/>
                </a:ext>
              </a:extLst>
            </p:cNvPr>
            <p:cNvGrpSpPr/>
            <p:nvPr/>
          </p:nvGrpSpPr>
          <p:grpSpPr>
            <a:xfrm>
              <a:off x="150442" y="4297940"/>
              <a:ext cx="2054659" cy="1922215"/>
              <a:chOff x="272018" y="4240285"/>
              <a:chExt cx="2054659" cy="1922215"/>
            </a:xfrm>
          </p:grpSpPr>
          <p:sp>
            <p:nvSpPr>
              <p:cNvPr id="10" name="TextBox 9">
                <a:extLst>
                  <a:ext uri="{FF2B5EF4-FFF2-40B4-BE49-F238E27FC236}">
                    <a16:creationId xmlns:a16="http://schemas.microsoft.com/office/drawing/2014/main" id="{D3225007-36F7-4820-BD90-80A1711C51B1}"/>
                  </a:ext>
                </a:extLst>
              </p:cNvPr>
              <p:cNvSpPr txBox="1"/>
              <p:nvPr/>
            </p:nvSpPr>
            <p:spPr>
              <a:xfrm>
                <a:off x="393578" y="4240285"/>
                <a:ext cx="1811538" cy="369332"/>
              </a:xfrm>
              <a:prstGeom prst="rect">
                <a:avLst/>
              </a:prstGeom>
              <a:noFill/>
            </p:spPr>
            <p:txBody>
              <a:bodyPr wrap="square" rtlCol="0">
                <a:spAutoFit/>
              </a:bodyPr>
              <a:lstStyle/>
              <a:p>
                <a:r>
                  <a:rPr lang="en-US" b="1" dirty="0"/>
                  <a:t>AI as a service</a:t>
                </a:r>
              </a:p>
            </p:txBody>
          </p:sp>
          <p:pic>
            <p:nvPicPr>
              <p:cNvPr id="11" name="Picture 10">
                <a:extLst>
                  <a:ext uri="{FF2B5EF4-FFF2-40B4-BE49-F238E27FC236}">
                    <a16:creationId xmlns:a16="http://schemas.microsoft.com/office/drawing/2014/main" id="{3C7AA39B-6F51-4A29-862D-75DEA4F9BF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018" y="4621506"/>
                <a:ext cx="2054659" cy="1540994"/>
              </a:xfrm>
              <a:prstGeom prst="rect">
                <a:avLst/>
              </a:prstGeom>
            </p:spPr>
          </p:pic>
        </p:grpSp>
        <p:pic>
          <p:nvPicPr>
            <p:cNvPr id="4106" name="Picture 10" descr="Image result for sambanova logo">
              <a:extLst>
                <a:ext uri="{FF2B5EF4-FFF2-40B4-BE49-F238E27FC236}">
                  <a16:creationId xmlns:a16="http://schemas.microsoft.com/office/drawing/2014/main" id="{8BE5FD93-5DFC-4A2D-B808-6B6F9D3302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3877" y="4679161"/>
              <a:ext cx="1876318" cy="837642"/>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Related image">
              <a:extLst>
                <a:ext uri="{FF2B5EF4-FFF2-40B4-BE49-F238E27FC236}">
                  <a16:creationId xmlns:a16="http://schemas.microsoft.com/office/drawing/2014/main" id="{E97C4B33-7A5B-48D3-B928-CDCB35E136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2171" y="5449658"/>
              <a:ext cx="1636245" cy="721129"/>
            </a:xfrm>
            <a:prstGeom prst="rect">
              <a:avLst/>
            </a:prstGeom>
            <a:noFill/>
            <a:extLst>
              <a:ext uri="{909E8E84-426E-40DD-AFC4-6F175D3DCCD1}">
                <a14:hiddenFill xmlns:a14="http://schemas.microsoft.com/office/drawing/2010/main">
                  <a:solidFill>
                    <a:srgbClr val="FFFFFF"/>
                  </a:solidFill>
                </a14:hiddenFill>
              </a:ext>
            </a:extLst>
          </p:spPr>
        </p:pic>
        <p:pic>
          <p:nvPicPr>
            <p:cNvPr id="22" name="Graphic 21">
              <a:extLst>
                <a:ext uri="{FF2B5EF4-FFF2-40B4-BE49-F238E27FC236}">
                  <a16:creationId xmlns:a16="http://schemas.microsoft.com/office/drawing/2014/main" id="{36872F5F-E7AE-4325-BEA7-B2856A1DF2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66393" y="4344837"/>
              <a:ext cx="1447800" cy="533400"/>
            </a:xfrm>
            <a:prstGeom prst="rect">
              <a:avLst/>
            </a:prstGeom>
          </p:spPr>
        </p:pic>
      </p:grpSp>
      <p:cxnSp>
        <p:nvCxnSpPr>
          <p:cNvPr id="25" name="Straight Arrow Connector 24">
            <a:extLst>
              <a:ext uri="{FF2B5EF4-FFF2-40B4-BE49-F238E27FC236}">
                <a16:creationId xmlns:a16="http://schemas.microsoft.com/office/drawing/2014/main" id="{B27742E1-A3F9-40D6-8F89-1A74B4BC836A}"/>
              </a:ext>
            </a:extLst>
          </p:cNvPr>
          <p:cNvCxnSpPr>
            <a:cxnSpLocks/>
          </p:cNvCxnSpPr>
          <p:nvPr/>
        </p:nvCxnSpPr>
        <p:spPr>
          <a:xfrm flipH="1">
            <a:off x="6541300" y="3898511"/>
            <a:ext cx="3302452" cy="567509"/>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F54E726-D1E8-49E5-83D9-9A30E439A681}"/>
              </a:ext>
            </a:extLst>
          </p:cNvPr>
          <p:cNvCxnSpPr>
            <a:cxnSpLocks/>
          </p:cNvCxnSpPr>
          <p:nvPr/>
        </p:nvCxnSpPr>
        <p:spPr>
          <a:xfrm flipH="1" flipV="1">
            <a:off x="6397325" y="4748361"/>
            <a:ext cx="1442747" cy="77223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62682AA-01E2-416F-BD2E-6467412D0EAC}"/>
              </a:ext>
            </a:extLst>
          </p:cNvPr>
          <p:cNvCxnSpPr>
            <a:cxnSpLocks/>
          </p:cNvCxnSpPr>
          <p:nvPr/>
        </p:nvCxnSpPr>
        <p:spPr>
          <a:xfrm flipH="1">
            <a:off x="4207499" y="4551754"/>
            <a:ext cx="960983" cy="369332"/>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470BB58-DE93-495D-B354-ACE59BE72CEA}"/>
              </a:ext>
            </a:extLst>
          </p:cNvPr>
          <p:cNvCxnSpPr>
            <a:cxnSpLocks/>
          </p:cNvCxnSpPr>
          <p:nvPr/>
        </p:nvCxnSpPr>
        <p:spPr>
          <a:xfrm flipH="1">
            <a:off x="5894084" y="4840269"/>
            <a:ext cx="2739" cy="376416"/>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C1D09E4A-7CBE-4002-9661-77603D7B7605}"/>
              </a:ext>
            </a:extLst>
          </p:cNvPr>
          <p:cNvSpPr/>
          <p:nvPr/>
        </p:nvSpPr>
        <p:spPr>
          <a:xfrm>
            <a:off x="5273651" y="4180905"/>
            <a:ext cx="1162480" cy="57023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Broker</a:t>
            </a:r>
          </a:p>
        </p:txBody>
      </p:sp>
      <p:grpSp>
        <p:nvGrpSpPr>
          <p:cNvPr id="8" name="Group 7">
            <a:extLst>
              <a:ext uri="{FF2B5EF4-FFF2-40B4-BE49-F238E27FC236}">
                <a16:creationId xmlns:a16="http://schemas.microsoft.com/office/drawing/2014/main" id="{20969F70-CDFC-4D75-ACAD-4D0A83E29664}"/>
              </a:ext>
            </a:extLst>
          </p:cNvPr>
          <p:cNvGrpSpPr/>
          <p:nvPr/>
        </p:nvGrpSpPr>
        <p:grpSpPr>
          <a:xfrm>
            <a:off x="8041851" y="3301097"/>
            <a:ext cx="4118346" cy="3027465"/>
            <a:chOff x="8041851" y="3301097"/>
            <a:chExt cx="4118346" cy="3027465"/>
          </a:xfrm>
        </p:grpSpPr>
        <p:pic>
          <p:nvPicPr>
            <p:cNvPr id="4098" name="Picture 2" descr="Image result for computer clusters roadrunner">
              <a:extLst>
                <a:ext uri="{FF2B5EF4-FFF2-40B4-BE49-F238E27FC236}">
                  <a16:creationId xmlns:a16="http://schemas.microsoft.com/office/drawing/2014/main" id="{F25EC64A-AA65-4BBD-88DD-F80B2B292C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31480" y="3301097"/>
              <a:ext cx="2055351" cy="126483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FC1D2F8-D47C-4003-B25D-2BF7E90BD01C}"/>
                </a:ext>
              </a:extLst>
            </p:cNvPr>
            <p:cNvSpPr txBox="1"/>
            <p:nvPr/>
          </p:nvSpPr>
          <p:spPr>
            <a:xfrm>
              <a:off x="9732465" y="4586448"/>
              <a:ext cx="2354366" cy="369332"/>
            </a:xfrm>
            <a:prstGeom prst="rect">
              <a:avLst/>
            </a:prstGeom>
            <a:noFill/>
          </p:spPr>
          <p:txBody>
            <a:bodyPr wrap="square" rtlCol="0">
              <a:spAutoFit/>
            </a:bodyPr>
            <a:lstStyle/>
            <a:p>
              <a:r>
                <a:rPr lang="en-US" b="1" dirty="0"/>
                <a:t>Simulation as a service</a:t>
              </a:r>
            </a:p>
          </p:txBody>
        </p:sp>
        <p:pic>
          <p:nvPicPr>
            <p:cNvPr id="1026" name="Picture 2" descr="Image result for big red 2 supercomputer">
              <a:extLst>
                <a:ext uri="{FF2B5EF4-FFF2-40B4-BE49-F238E27FC236}">
                  <a16:creationId xmlns:a16="http://schemas.microsoft.com/office/drawing/2014/main" id="{EB03299E-0375-4C40-A60F-73D08412A2A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41851" y="4955780"/>
              <a:ext cx="4118346" cy="137278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78493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61" name="Google Shape;1061;p116"/>
          <p:cNvSpPr txBox="1">
            <a:spLocks noGrp="1"/>
          </p:cNvSpPr>
          <p:nvPr>
            <p:ph type="title"/>
          </p:nvPr>
        </p:nvSpPr>
        <p:spPr>
          <a:xfrm>
            <a:off x="838200" y="154382"/>
            <a:ext cx="10515600" cy="66633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 sz="2933" dirty="0"/>
              <a:t>Computer Science Issues</a:t>
            </a:r>
            <a:endParaRPr sz="2933" dirty="0"/>
          </a:p>
        </p:txBody>
      </p:sp>
      <p:sp>
        <p:nvSpPr>
          <p:cNvPr id="1058" name="Google Shape;1058;p116"/>
          <p:cNvSpPr txBox="1">
            <a:spLocks noGrp="1"/>
          </p:cNvSpPr>
          <p:nvPr>
            <p:ph idx="1"/>
          </p:nvPr>
        </p:nvSpPr>
        <p:spPr>
          <a:xfrm>
            <a:off x="0" y="909658"/>
            <a:ext cx="12192000" cy="4351338"/>
          </a:xfrm>
          <a:prstGeom prst="rect">
            <a:avLst/>
          </a:prstGeom>
          <a:noFill/>
          <a:ln>
            <a:noFill/>
          </a:ln>
        </p:spPr>
        <p:txBody>
          <a:bodyPr spcFirstLastPara="1" vert="horz" wrap="square" lIns="91433" tIns="45700" rIns="91433" bIns="45700" rtlCol="0" anchor="t" anchorCtr="0">
            <a:noAutofit/>
          </a:bodyPr>
          <a:lstStyle/>
          <a:p>
            <a:pPr marL="609585" indent="-457189">
              <a:lnSpc>
                <a:spcPts val="2000"/>
              </a:lnSpc>
              <a:spcBef>
                <a:spcPts val="1067"/>
              </a:spcBef>
              <a:spcAft>
                <a:spcPts val="600"/>
              </a:spcAft>
              <a:buSzPts val="1800"/>
              <a:buFont typeface="Open Sans"/>
              <a:buChar char="•"/>
            </a:pPr>
            <a:r>
              <a:rPr lang="en" sz="2400" b="1" dirty="0">
                <a:latin typeface="Open Sans"/>
                <a:ea typeface="Open Sans"/>
                <a:cs typeface="Open Sans"/>
                <a:sym typeface="Open Sans"/>
              </a:rPr>
              <a:t>What computations </a:t>
            </a:r>
            <a:r>
              <a:rPr lang="en" sz="2400" dirty="0">
                <a:latin typeface="Open Sans"/>
                <a:ea typeface="Open Sans"/>
                <a:cs typeface="Open Sans"/>
                <a:sym typeface="Open Sans"/>
              </a:rPr>
              <a:t>can be assisted by what ML in which of 8 scenarios</a:t>
            </a:r>
          </a:p>
          <a:p>
            <a:pPr marL="1066785" lvl="1" indent="-457189">
              <a:lnSpc>
                <a:spcPts val="2000"/>
              </a:lnSpc>
              <a:spcBef>
                <a:spcPts val="1067"/>
              </a:spcBef>
              <a:spcAft>
                <a:spcPts val="600"/>
              </a:spcAft>
              <a:buSzPts val="1800"/>
              <a:buFont typeface="Open Sans"/>
              <a:buChar char="•"/>
            </a:pPr>
            <a:r>
              <a:rPr lang="en-US" sz="2000" dirty="0">
                <a:latin typeface="Open Sans"/>
                <a:ea typeface="Open Sans"/>
                <a:cs typeface="Open Sans"/>
                <a:sym typeface="Open Sans"/>
              </a:rPr>
              <a:t>Not known how large training set needs to be. </a:t>
            </a:r>
            <a:endParaRPr lang="en" sz="2000" dirty="0">
              <a:latin typeface="Open Sans"/>
              <a:ea typeface="Open Sans"/>
              <a:cs typeface="Open Sans"/>
              <a:sym typeface="Open Sans"/>
            </a:endParaRPr>
          </a:p>
          <a:p>
            <a:pPr marL="609585" indent="-457189">
              <a:lnSpc>
                <a:spcPts val="2000"/>
              </a:lnSpc>
              <a:spcBef>
                <a:spcPts val="1067"/>
              </a:spcBef>
              <a:spcAft>
                <a:spcPts val="600"/>
              </a:spcAft>
              <a:buSzPts val="1800"/>
              <a:buFont typeface="Open Sans"/>
              <a:buChar char="•"/>
            </a:pPr>
            <a:r>
              <a:rPr lang="en" sz="2400" dirty="0">
                <a:latin typeface="Open Sans"/>
                <a:ea typeface="Open Sans"/>
                <a:cs typeface="Open Sans"/>
                <a:sym typeface="Open Sans"/>
              </a:rPr>
              <a:t>What is </a:t>
            </a:r>
            <a:r>
              <a:rPr lang="en" sz="2400" b="1" dirty="0">
                <a:latin typeface="Open Sans"/>
                <a:ea typeface="Open Sans"/>
                <a:cs typeface="Open Sans"/>
                <a:sym typeface="Open Sans"/>
              </a:rPr>
              <a:t>performance</a:t>
            </a:r>
            <a:r>
              <a:rPr lang="en" sz="2400" dirty="0">
                <a:latin typeface="Open Sans"/>
                <a:ea typeface="Open Sans"/>
                <a:cs typeface="Open Sans"/>
                <a:sym typeface="Open Sans"/>
              </a:rPr>
              <a:t> of different DL (ML) choices in compute time and capability</a:t>
            </a:r>
          </a:p>
          <a:p>
            <a:pPr marL="609585" indent="-457189">
              <a:lnSpc>
                <a:spcPts val="2000"/>
              </a:lnSpc>
              <a:spcBef>
                <a:spcPts val="1067"/>
              </a:spcBef>
              <a:spcAft>
                <a:spcPts val="600"/>
              </a:spcAft>
              <a:buSzPts val="1800"/>
              <a:buFont typeface="Open Sans"/>
              <a:buChar char="•"/>
            </a:pPr>
            <a:r>
              <a:rPr lang="en-US" sz="2400" dirty="0">
                <a:latin typeface="Open Sans"/>
                <a:ea typeface="Open Sans"/>
                <a:cs typeface="Open Sans"/>
                <a:sym typeface="Open Sans"/>
              </a:rPr>
              <a:t>Little or no study of either </a:t>
            </a:r>
            <a:r>
              <a:rPr lang="en-US" sz="2400" b="1" dirty="0">
                <a:latin typeface="Open Sans"/>
                <a:ea typeface="Open Sans"/>
                <a:cs typeface="Open Sans"/>
                <a:sym typeface="Open Sans"/>
              </a:rPr>
              <a:t>predicting errors </a:t>
            </a:r>
            <a:r>
              <a:rPr lang="en-US" sz="2400" dirty="0">
                <a:latin typeface="Open Sans"/>
                <a:ea typeface="Open Sans"/>
                <a:cs typeface="Open Sans"/>
                <a:sym typeface="Open Sans"/>
              </a:rPr>
              <a:t>or in fact of getting floating point numbers from deep learning.</a:t>
            </a:r>
            <a:endParaRPr lang="en" sz="2400" dirty="0">
              <a:latin typeface="Open Sans"/>
              <a:ea typeface="Open Sans"/>
              <a:cs typeface="Open Sans"/>
              <a:sym typeface="Open Sans"/>
            </a:endParaRPr>
          </a:p>
          <a:p>
            <a:pPr marL="609585" indent="-457189">
              <a:lnSpc>
                <a:spcPts val="2000"/>
              </a:lnSpc>
              <a:spcBef>
                <a:spcPts val="1067"/>
              </a:spcBef>
              <a:spcAft>
                <a:spcPts val="600"/>
              </a:spcAft>
              <a:buSzPts val="1800"/>
              <a:buFont typeface="Open Sans"/>
              <a:buChar char="•"/>
            </a:pPr>
            <a:r>
              <a:rPr lang="en" sz="2400" dirty="0">
                <a:latin typeface="Open Sans"/>
                <a:ea typeface="Open Sans"/>
                <a:cs typeface="Open Sans"/>
                <a:sym typeface="Open Sans"/>
              </a:rPr>
              <a:t>What can we do with </a:t>
            </a:r>
            <a:r>
              <a:rPr lang="en" sz="2400" b="1" dirty="0">
                <a:latin typeface="Open Sans"/>
                <a:ea typeface="Open Sans"/>
                <a:cs typeface="Open Sans"/>
                <a:sym typeface="Open Sans"/>
              </a:rPr>
              <a:t>zettascale computing</a:t>
            </a:r>
            <a:r>
              <a:rPr lang="en" sz="2400" dirty="0">
                <a:latin typeface="Open Sans"/>
                <a:ea typeface="Open Sans"/>
                <a:cs typeface="Open Sans"/>
                <a:sym typeface="Open Sans"/>
              </a:rPr>
              <a:t>?</a:t>
            </a:r>
            <a:endParaRPr sz="2400" dirty="0">
              <a:latin typeface="Open Sans"/>
              <a:ea typeface="Open Sans"/>
              <a:cs typeface="Open Sans"/>
              <a:sym typeface="Open Sans"/>
            </a:endParaRPr>
          </a:p>
          <a:p>
            <a:pPr marL="609585" indent="-457189">
              <a:lnSpc>
                <a:spcPts val="2000"/>
              </a:lnSpc>
              <a:spcBef>
                <a:spcPts val="1067"/>
              </a:spcBef>
              <a:spcAft>
                <a:spcPts val="600"/>
              </a:spcAft>
              <a:buSzPts val="1800"/>
              <a:buFont typeface="Open Sans"/>
              <a:buChar char="•"/>
            </a:pPr>
            <a:r>
              <a:rPr lang="en" sz="2400" b="1" dirty="0">
                <a:latin typeface="Open Sans"/>
                <a:ea typeface="Open Sans"/>
                <a:cs typeface="Open Sans"/>
                <a:sym typeface="Open Sans"/>
              </a:rPr>
              <a:t>Redesign all algorithms </a:t>
            </a:r>
            <a:r>
              <a:rPr lang="en" sz="2400" dirty="0">
                <a:latin typeface="Open Sans"/>
                <a:ea typeface="Open Sans"/>
                <a:cs typeface="Open Sans"/>
                <a:sym typeface="Open Sans"/>
              </a:rPr>
              <a:t>so they can be </a:t>
            </a:r>
            <a:r>
              <a:rPr lang="en-US" sz="2400" dirty="0">
                <a:latin typeface="Open Sans"/>
                <a:ea typeface="Open Sans"/>
                <a:cs typeface="Open Sans"/>
                <a:sym typeface="Open Sans"/>
              </a:rPr>
              <a:t>D</a:t>
            </a:r>
            <a:r>
              <a:rPr lang="en" sz="2400" dirty="0">
                <a:latin typeface="Open Sans"/>
                <a:ea typeface="Open Sans"/>
                <a:cs typeface="Open Sans"/>
                <a:sym typeface="Open Sans"/>
              </a:rPr>
              <a:t>L-assisted</a:t>
            </a:r>
          </a:p>
          <a:p>
            <a:pPr marL="609585" indent="-457189">
              <a:lnSpc>
                <a:spcPts val="2000"/>
              </a:lnSpc>
              <a:spcBef>
                <a:spcPts val="1067"/>
              </a:spcBef>
              <a:spcAft>
                <a:spcPts val="600"/>
              </a:spcAft>
              <a:buSzPts val="1800"/>
              <a:buFont typeface="Open Sans"/>
              <a:buChar char="•"/>
            </a:pPr>
            <a:r>
              <a:rPr lang="en-US" sz="2400" dirty="0">
                <a:latin typeface="Open Sans"/>
                <a:ea typeface="Open Sans"/>
                <a:cs typeface="Open Sans"/>
                <a:sym typeface="Open Sans"/>
              </a:rPr>
              <a:t>There ought to be important analogies between </a:t>
            </a:r>
            <a:r>
              <a:rPr lang="en-US" sz="2400" b="1" dirty="0">
                <a:latin typeface="Open Sans"/>
                <a:ea typeface="Open Sans"/>
                <a:cs typeface="Open Sans"/>
                <a:sym typeface="Open Sans"/>
              </a:rPr>
              <a:t>time series </a:t>
            </a:r>
            <a:r>
              <a:rPr lang="en-US" sz="2400" dirty="0">
                <a:latin typeface="Open Sans"/>
                <a:ea typeface="Open Sans"/>
                <a:cs typeface="Open Sans"/>
                <a:sym typeface="Open Sans"/>
              </a:rPr>
              <a:t>and this area (as simulations are 4D time series?)</a:t>
            </a:r>
            <a:endParaRPr sz="2400" dirty="0">
              <a:latin typeface="Open Sans"/>
              <a:ea typeface="Open Sans"/>
              <a:cs typeface="Open Sans"/>
              <a:sym typeface="Open Sans"/>
            </a:endParaRPr>
          </a:p>
          <a:p>
            <a:pPr marL="609585" indent="-457189">
              <a:lnSpc>
                <a:spcPts val="2000"/>
              </a:lnSpc>
              <a:spcBef>
                <a:spcPts val="1067"/>
              </a:spcBef>
              <a:spcAft>
                <a:spcPts val="600"/>
              </a:spcAft>
              <a:buSzPts val="1800"/>
              <a:buFont typeface="Open Sans"/>
              <a:buChar char="•"/>
            </a:pPr>
            <a:r>
              <a:rPr lang="en" sz="2400" b="1" dirty="0">
                <a:latin typeface="Open Sans"/>
                <a:ea typeface="Open Sans"/>
                <a:cs typeface="Open Sans"/>
                <a:sym typeface="Open Sans"/>
              </a:rPr>
              <a:t>Dynamic interplay </a:t>
            </a:r>
            <a:r>
              <a:rPr lang="en" sz="2400" dirty="0">
                <a:latin typeface="Open Sans"/>
                <a:ea typeface="Open Sans"/>
                <a:cs typeface="Open Sans"/>
                <a:sym typeface="Open Sans"/>
              </a:rPr>
              <a:t>(of data and control) between simulations and ML seems likely but not clear at present</a:t>
            </a:r>
          </a:p>
          <a:p>
            <a:pPr marL="609585" indent="-457189">
              <a:lnSpc>
                <a:spcPts val="2000"/>
              </a:lnSpc>
              <a:spcBef>
                <a:spcPts val="1067"/>
              </a:spcBef>
              <a:spcAft>
                <a:spcPts val="600"/>
              </a:spcAft>
              <a:buSzPts val="1800"/>
              <a:buFont typeface="Open Sans"/>
              <a:buChar char="•"/>
            </a:pPr>
            <a:r>
              <a:rPr lang="en-US" sz="2400" dirty="0">
                <a:latin typeface="Open Sans"/>
                <a:ea typeface="Open Sans"/>
                <a:cs typeface="Open Sans"/>
                <a:sym typeface="Open Sans"/>
              </a:rPr>
              <a:t>Interesting </a:t>
            </a:r>
            <a:r>
              <a:rPr lang="en-US" sz="2400" b="1" dirty="0">
                <a:latin typeface="Open Sans"/>
                <a:ea typeface="Open Sans"/>
                <a:cs typeface="Open Sans"/>
                <a:sym typeface="Open Sans"/>
              </a:rPr>
              <a:t>load balancing </a:t>
            </a:r>
            <a:r>
              <a:rPr lang="en-US" sz="2400" dirty="0">
                <a:latin typeface="Open Sans"/>
                <a:ea typeface="Open Sans"/>
                <a:cs typeface="Open Sans"/>
                <a:sym typeface="Open Sans"/>
              </a:rPr>
              <a:t>issues if in parallel case some points learnt using surrogates and some points calculated from scratch</a:t>
            </a:r>
          </a:p>
        </p:txBody>
      </p:sp>
      <p:sp>
        <p:nvSpPr>
          <p:cNvPr id="2" name="Date Placeholder 1">
            <a:extLst>
              <a:ext uri="{FF2B5EF4-FFF2-40B4-BE49-F238E27FC236}">
                <a16:creationId xmlns:a16="http://schemas.microsoft.com/office/drawing/2014/main" id="{8A11D303-462C-4CC4-A3C8-7F5F6698E6DF}"/>
              </a:ext>
            </a:extLst>
          </p:cNvPr>
          <p:cNvSpPr>
            <a:spLocks noGrp="1"/>
          </p:cNvSpPr>
          <p:nvPr>
            <p:ph type="dt" sz="half" idx="10"/>
          </p:nvPr>
        </p:nvSpPr>
        <p:spPr/>
        <p:txBody>
          <a:bodyPr/>
          <a:lstStyle/>
          <a:p>
            <a:r>
              <a:rPr lang="en-US">
                <a:solidFill>
                  <a:prstClr val="black">
                    <a:tint val="75000"/>
                  </a:prstClr>
                </a:solidFill>
              </a:rPr>
              <a:t>9/26/2019</a:t>
            </a:r>
          </a:p>
        </p:txBody>
      </p:sp>
      <p:sp>
        <p:nvSpPr>
          <p:cNvPr id="1062" name="Google Shape;1062;p116"/>
          <p:cNvSpPr txBox="1">
            <a:spLocks noGrp="1"/>
          </p:cNvSpPr>
          <p:nvPr>
            <p:ph type="sldNum" idx="4294967295"/>
          </p:nvPr>
        </p:nvSpPr>
        <p:spPr>
          <a:xfrm>
            <a:off x="11565536" y="6265598"/>
            <a:ext cx="549275" cy="544512"/>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37</a:t>
            </a:fld>
            <a:endParaRPr dirty="0"/>
          </a:p>
        </p:txBody>
      </p:sp>
      <p:cxnSp>
        <p:nvCxnSpPr>
          <p:cNvPr id="1060" name="Google Shape;1060;p116"/>
          <p:cNvCxnSpPr/>
          <p:nvPr/>
        </p:nvCxnSpPr>
        <p:spPr>
          <a:xfrm>
            <a:off x="349372" y="828790"/>
            <a:ext cx="2517200" cy="0"/>
          </a:xfrm>
          <a:prstGeom prst="straightConnector1">
            <a:avLst/>
          </a:prstGeom>
          <a:noFill/>
          <a:ln w="19050" cap="flat" cmpd="sng">
            <a:solidFill>
              <a:srgbClr val="B30838"/>
            </a:solidFill>
            <a:prstDash val="solid"/>
            <a:round/>
            <a:headEnd type="none" w="med" len="med"/>
            <a:tailEnd type="non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6" name="Google Shape;436;p58"/>
          <p:cNvSpPr/>
          <p:nvPr/>
        </p:nvSpPr>
        <p:spPr>
          <a:xfrm>
            <a:off x="4936388" y="0"/>
            <a:ext cx="7255612" cy="6259209"/>
          </a:xfrm>
          <a:prstGeom prst="rect">
            <a:avLst/>
          </a:prstGeom>
          <a:solidFill>
            <a:srgbClr val="F3F3F3"/>
          </a:solidFill>
          <a:ln>
            <a:noFill/>
          </a:ln>
        </p:spPr>
        <p:txBody>
          <a:bodyPr spcFirstLastPara="1" wrap="square" lIns="121900" tIns="121900" rIns="121900" bIns="121900" anchor="ctr" anchorCtr="0">
            <a:noAutofit/>
          </a:bodyPr>
          <a:lstStyle/>
          <a:p>
            <a:endParaRPr sz="2400"/>
          </a:p>
        </p:txBody>
      </p:sp>
      <p:sp>
        <p:nvSpPr>
          <p:cNvPr id="440" name="Google Shape;440;p58"/>
          <p:cNvSpPr txBox="1">
            <a:spLocks noGrp="1"/>
          </p:cNvSpPr>
          <p:nvPr>
            <p:ph type="sldNum" idx="4"/>
          </p:nvPr>
        </p:nvSpPr>
        <p:spPr>
          <a:xfrm>
            <a:off x="11257200" y="6259209"/>
            <a:ext cx="731600" cy="726000"/>
          </a:xfrm>
          <a:prstGeom prst="rect">
            <a:avLst/>
          </a:prstGeom>
        </p:spPr>
        <p:txBody>
          <a:bodyPr spcFirstLastPara="1" vert="horz" wrap="square" lIns="91433" tIns="45700" rIns="91433" bIns="45700" rtlCol="0" anchor="ctr" anchorCtr="0">
            <a:noAutofit/>
          </a:bodyPr>
          <a:lstStyle/>
          <a:p>
            <a:fld id="{00000000-1234-1234-1234-123412341234}" type="slidenum">
              <a:rPr lang="en"/>
              <a:pPr/>
              <a:t>4</a:t>
            </a:fld>
            <a:endParaRPr/>
          </a:p>
        </p:txBody>
      </p:sp>
      <p:sp>
        <p:nvSpPr>
          <p:cNvPr id="435" name="Google Shape;435;p58"/>
          <p:cNvSpPr txBox="1">
            <a:spLocks noGrp="1"/>
          </p:cNvSpPr>
          <p:nvPr>
            <p:ph type="ctrTitle" idx="4294967295"/>
          </p:nvPr>
        </p:nvSpPr>
        <p:spPr>
          <a:xfrm>
            <a:off x="123737" y="2083282"/>
            <a:ext cx="4812651" cy="1502833"/>
          </a:xfrm>
          <a:prstGeom prst="rect">
            <a:avLst/>
          </a:prstGeom>
          <a:noFill/>
          <a:ln>
            <a:noFill/>
          </a:ln>
        </p:spPr>
        <p:txBody>
          <a:bodyPr spcFirstLastPara="1" vert="horz" wrap="square" lIns="91433" tIns="45700" rIns="91433" bIns="45700" rtlCol="0" anchor="b" anchorCtr="0">
            <a:noAutofit/>
          </a:bodyPr>
          <a:lstStyle/>
          <a:p>
            <a:pPr>
              <a:spcBef>
                <a:spcPts val="0"/>
              </a:spcBef>
              <a:buClr>
                <a:schemeClr val="dk1"/>
              </a:buClr>
              <a:buSzPts val="4500"/>
            </a:pPr>
            <a:r>
              <a:rPr lang="en-US" sz="4800" dirty="0" err="1">
                <a:latin typeface="Open Sans"/>
                <a:ea typeface="Open Sans"/>
                <a:cs typeface="Open Sans"/>
                <a:sym typeface="Open Sans"/>
              </a:rPr>
              <a:t>HPCforML</a:t>
            </a:r>
            <a:r>
              <a:rPr lang="en-US" sz="4800" dirty="0">
                <a:latin typeface="Open Sans"/>
                <a:ea typeface="Open Sans"/>
                <a:cs typeface="Open Sans"/>
                <a:sym typeface="Open Sans"/>
              </a:rPr>
              <a:t> and</a:t>
            </a:r>
            <a:br>
              <a:rPr lang="en-US" sz="4800" dirty="0">
                <a:latin typeface="Open Sans"/>
                <a:ea typeface="Open Sans"/>
                <a:cs typeface="Open Sans"/>
                <a:sym typeface="Open Sans"/>
              </a:rPr>
            </a:br>
            <a:r>
              <a:rPr lang="en-US" sz="4800" dirty="0" err="1">
                <a:latin typeface="Open Sans"/>
                <a:ea typeface="Open Sans"/>
                <a:cs typeface="Open Sans"/>
                <a:sym typeface="Open Sans"/>
              </a:rPr>
              <a:t>MLforHPC</a:t>
            </a:r>
            <a:endParaRPr sz="4800" dirty="0">
              <a:latin typeface="Open Sans"/>
              <a:ea typeface="Open Sans"/>
              <a:cs typeface="Open Sans"/>
              <a:sym typeface="Open Sans"/>
            </a:endParaRPr>
          </a:p>
        </p:txBody>
      </p:sp>
      <p:sp>
        <p:nvSpPr>
          <p:cNvPr id="437" name="Google Shape;437;p58"/>
          <p:cNvSpPr txBox="1">
            <a:spLocks noGrp="1"/>
          </p:cNvSpPr>
          <p:nvPr>
            <p:ph type="subTitle" idx="4294967295"/>
          </p:nvPr>
        </p:nvSpPr>
        <p:spPr>
          <a:xfrm>
            <a:off x="4936387" y="44200"/>
            <a:ext cx="7255613" cy="4017936"/>
          </a:xfrm>
          <a:prstGeom prst="rect">
            <a:avLst/>
          </a:prstGeom>
          <a:noFill/>
          <a:ln>
            <a:noFill/>
          </a:ln>
        </p:spPr>
        <p:txBody>
          <a:bodyPr spcFirstLastPara="1" vert="horz" wrap="square" lIns="91433" tIns="45700" rIns="91433" bIns="45700" rtlCol="0" anchor="t" anchorCtr="0">
            <a:noAutofit/>
          </a:bodyPr>
          <a:lstStyle/>
          <a:p>
            <a:pPr marL="584197" indent="-457200">
              <a:lnSpc>
                <a:spcPct val="150000"/>
              </a:lnSpc>
              <a:spcBef>
                <a:spcPts val="1067"/>
              </a:spcBef>
              <a:buClr>
                <a:srgbClr val="434343"/>
              </a:buClr>
              <a:buSzPts val="2100"/>
            </a:pPr>
            <a:r>
              <a:rPr lang="en-US" b="1" dirty="0">
                <a:solidFill>
                  <a:srgbClr val="434343"/>
                </a:solidFill>
                <a:latin typeface="Open Sans"/>
                <a:ea typeface="Open Sans"/>
                <a:cs typeface="Open Sans"/>
                <a:sym typeface="Open Sans"/>
              </a:rPr>
              <a:t>Technical aspects of converging HPC and Machine Learning</a:t>
            </a:r>
          </a:p>
          <a:p>
            <a:pPr marL="584197" indent="-457200">
              <a:lnSpc>
                <a:spcPct val="150000"/>
              </a:lnSpc>
              <a:spcBef>
                <a:spcPts val="1067"/>
              </a:spcBef>
              <a:buClr>
                <a:srgbClr val="434343"/>
              </a:buClr>
              <a:buSzPts val="2100"/>
            </a:pPr>
            <a:r>
              <a:rPr lang="en-US" b="1" dirty="0" err="1">
                <a:solidFill>
                  <a:srgbClr val="434343"/>
                </a:solidFill>
                <a:latin typeface="Open Sans"/>
                <a:ea typeface="Open Sans"/>
                <a:cs typeface="Open Sans"/>
                <a:sym typeface="Open Sans"/>
              </a:rPr>
              <a:t>HPCforML</a:t>
            </a:r>
            <a:r>
              <a:rPr lang="en-US" b="1" dirty="0">
                <a:solidFill>
                  <a:srgbClr val="434343"/>
                </a:solidFill>
                <a:latin typeface="Open Sans"/>
                <a:ea typeface="Open Sans"/>
                <a:cs typeface="Open Sans"/>
                <a:sym typeface="Open Sans"/>
              </a:rPr>
              <a:t> </a:t>
            </a:r>
          </a:p>
          <a:p>
            <a:pPr marL="1041397" lvl="1" indent="-457200">
              <a:lnSpc>
                <a:spcPct val="150000"/>
              </a:lnSpc>
              <a:spcBef>
                <a:spcPts val="1067"/>
              </a:spcBef>
              <a:buClr>
                <a:srgbClr val="434343"/>
              </a:buClr>
              <a:buSzPts val="2100"/>
            </a:pPr>
            <a:r>
              <a:rPr lang="en-US" dirty="0">
                <a:solidFill>
                  <a:srgbClr val="434343"/>
                </a:solidFill>
                <a:latin typeface="Open Sans"/>
                <a:ea typeface="Open Sans"/>
                <a:cs typeface="Open Sans"/>
                <a:sym typeface="Open Sans"/>
              </a:rPr>
              <a:t>Parallel high performance ML algorithms</a:t>
            </a:r>
          </a:p>
          <a:p>
            <a:pPr marL="1041397" lvl="1" indent="-457200">
              <a:lnSpc>
                <a:spcPct val="150000"/>
              </a:lnSpc>
              <a:spcBef>
                <a:spcPts val="1067"/>
              </a:spcBef>
              <a:buClr>
                <a:srgbClr val="434343"/>
              </a:buClr>
              <a:buSzPts val="2100"/>
            </a:pPr>
            <a:r>
              <a:rPr lang="en-US" dirty="0">
                <a:solidFill>
                  <a:srgbClr val="434343"/>
                </a:solidFill>
                <a:latin typeface="Open Sans"/>
                <a:ea typeface="Open Sans"/>
                <a:cs typeface="Open Sans"/>
                <a:sym typeface="Open Sans"/>
              </a:rPr>
              <a:t>High Performance Spark, Hadoop, Storm</a:t>
            </a:r>
          </a:p>
          <a:p>
            <a:pPr marL="584197" indent="-457200">
              <a:lnSpc>
                <a:spcPct val="150000"/>
              </a:lnSpc>
              <a:spcBef>
                <a:spcPts val="1067"/>
              </a:spcBef>
              <a:buClr>
                <a:srgbClr val="434343"/>
              </a:buClr>
              <a:buSzPts val="2100"/>
            </a:pPr>
            <a:r>
              <a:rPr lang="en-US" b="1" dirty="0">
                <a:solidFill>
                  <a:srgbClr val="434343"/>
                </a:solidFill>
                <a:latin typeface="Open Sans"/>
                <a:ea typeface="Open Sans"/>
                <a:cs typeface="Open Sans"/>
                <a:sym typeface="Open Sans"/>
              </a:rPr>
              <a:t>8 scenarios for </a:t>
            </a:r>
            <a:r>
              <a:rPr lang="en-US" b="1" dirty="0" err="1">
                <a:solidFill>
                  <a:srgbClr val="434343"/>
                </a:solidFill>
                <a:latin typeface="Open Sans"/>
                <a:ea typeface="Open Sans"/>
                <a:cs typeface="Open Sans"/>
                <a:sym typeface="Open Sans"/>
              </a:rPr>
              <a:t>MLforHPC</a:t>
            </a:r>
            <a:endParaRPr lang="en-US" b="1" dirty="0">
              <a:solidFill>
                <a:srgbClr val="434343"/>
              </a:solidFill>
              <a:latin typeface="Open Sans"/>
              <a:ea typeface="Open Sans"/>
              <a:cs typeface="Open Sans"/>
              <a:sym typeface="Open Sans"/>
            </a:endParaRPr>
          </a:p>
          <a:p>
            <a:pPr marL="1041397" lvl="1" indent="-457200">
              <a:lnSpc>
                <a:spcPct val="150000"/>
              </a:lnSpc>
              <a:spcBef>
                <a:spcPts val="1067"/>
              </a:spcBef>
              <a:buClr>
                <a:srgbClr val="434343"/>
              </a:buClr>
              <a:buSzPts val="2100"/>
            </a:pPr>
            <a:r>
              <a:rPr lang="en-US" dirty="0">
                <a:solidFill>
                  <a:srgbClr val="434343"/>
                </a:solidFill>
                <a:latin typeface="Open Sans"/>
                <a:ea typeface="Open Sans"/>
                <a:cs typeface="Open Sans"/>
                <a:sym typeface="Open Sans"/>
              </a:rPr>
              <a:t>Illustrate a few scenarios</a:t>
            </a:r>
          </a:p>
          <a:p>
            <a:pPr marL="584197" indent="-457200">
              <a:lnSpc>
                <a:spcPct val="150000"/>
              </a:lnSpc>
              <a:spcBef>
                <a:spcPts val="1067"/>
              </a:spcBef>
              <a:buClr>
                <a:srgbClr val="434343"/>
              </a:buClr>
              <a:buSzPts val="2100"/>
            </a:pPr>
            <a:r>
              <a:rPr lang="en-US" b="1" dirty="0">
                <a:solidFill>
                  <a:srgbClr val="434343"/>
                </a:solidFill>
                <a:latin typeface="Open Sans"/>
                <a:ea typeface="Open Sans"/>
                <a:cs typeface="Open Sans"/>
                <a:sym typeface="Open Sans"/>
              </a:rPr>
              <a:t>Research Issues</a:t>
            </a:r>
          </a:p>
        </p:txBody>
      </p:sp>
      <p:cxnSp>
        <p:nvCxnSpPr>
          <p:cNvPr id="439" name="Google Shape;439;p58"/>
          <p:cNvCxnSpPr/>
          <p:nvPr/>
        </p:nvCxnSpPr>
        <p:spPr>
          <a:xfrm>
            <a:off x="543100" y="3942033"/>
            <a:ext cx="2517200" cy="0"/>
          </a:xfrm>
          <a:prstGeom prst="straightConnector1">
            <a:avLst/>
          </a:prstGeom>
          <a:noFill/>
          <a:ln w="19050" cap="flat" cmpd="sng">
            <a:solidFill>
              <a:srgbClr val="B30838"/>
            </a:solidFill>
            <a:prstDash val="solid"/>
            <a:round/>
            <a:headEnd type="none" w="med" len="med"/>
            <a:tailEnd type="none" w="med" len="med"/>
          </a:ln>
        </p:spPr>
      </p:cxnSp>
      <p:sp>
        <p:nvSpPr>
          <p:cNvPr id="2" name="Date Placeholder 1">
            <a:extLst>
              <a:ext uri="{FF2B5EF4-FFF2-40B4-BE49-F238E27FC236}">
                <a16:creationId xmlns:a16="http://schemas.microsoft.com/office/drawing/2014/main" id="{86F4DE33-4C96-47BB-B59B-343BB6840415}"/>
              </a:ext>
            </a:extLst>
          </p:cNvPr>
          <p:cNvSpPr>
            <a:spLocks noGrp="1"/>
          </p:cNvSpPr>
          <p:nvPr>
            <p:ph type="dt" sz="half" idx="2"/>
          </p:nvPr>
        </p:nvSpPr>
        <p:spPr/>
        <p:txBody>
          <a:bodyPr/>
          <a:lstStyle/>
          <a:p>
            <a:r>
              <a:rPr lang="en-US">
                <a:solidFill>
                  <a:prstClr val="black">
                    <a:tint val="75000"/>
                  </a:prstClr>
                </a:solidFill>
              </a:rPr>
              <a:t>9/26/2019</a:t>
            </a:r>
          </a:p>
        </p:txBody>
      </p:sp>
    </p:spTree>
    <p:extLst>
      <p:ext uri="{BB962C8B-B14F-4D97-AF65-F5344CB8AC3E}">
        <p14:creationId xmlns:p14="http://schemas.microsoft.com/office/powerpoint/2010/main" val="2028989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pic>
        <p:nvPicPr>
          <p:cNvPr id="640" name="Google Shape;640;p78"/>
          <p:cNvPicPr preferRelativeResize="0"/>
          <p:nvPr/>
        </p:nvPicPr>
        <p:blipFill rotWithShape="1">
          <a:blip r:embed="rId3">
            <a:alphaModFix/>
          </a:blip>
          <a:srcRect l="22120" r="17768"/>
          <a:stretch/>
        </p:blipFill>
        <p:spPr>
          <a:xfrm>
            <a:off x="5643968" y="276167"/>
            <a:ext cx="6083665" cy="5780965"/>
          </a:xfrm>
          <a:prstGeom prst="rect">
            <a:avLst/>
          </a:prstGeom>
          <a:noFill/>
          <a:ln>
            <a:noFill/>
          </a:ln>
        </p:spPr>
      </p:pic>
      <p:sp>
        <p:nvSpPr>
          <p:cNvPr id="641" name="Google Shape;641;p78"/>
          <p:cNvSpPr/>
          <p:nvPr/>
        </p:nvSpPr>
        <p:spPr>
          <a:xfrm>
            <a:off x="371033" y="1575133"/>
            <a:ext cx="4544800" cy="3036800"/>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642" name="Google Shape;642;p78"/>
          <p:cNvSpPr txBox="1">
            <a:spLocks noGrp="1"/>
          </p:cNvSpPr>
          <p:nvPr>
            <p:ph type="body" idx="1"/>
          </p:nvPr>
        </p:nvSpPr>
        <p:spPr>
          <a:xfrm>
            <a:off x="371033" y="1676733"/>
            <a:ext cx="4286800" cy="3036800"/>
          </a:xfrm>
          <a:prstGeom prst="rect">
            <a:avLst/>
          </a:prstGeom>
          <a:noFill/>
          <a:ln>
            <a:noFill/>
          </a:ln>
        </p:spPr>
        <p:txBody>
          <a:bodyPr spcFirstLastPara="1" vert="horz" wrap="square" lIns="91433" tIns="45700" rIns="91433" bIns="45700" rtlCol="0" anchor="t" anchorCtr="0">
            <a:noAutofit/>
          </a:bodyPr>
          <a:lstStyle/>
          <a:p>
            <a:pPr marL="609585" indent="-431789">
              <a:lnSpc>
                <a:spcPct val="115000"/>
              </a:lnSpc>
              <a:spcBef>
                <a:spcPts val="1067"/>
              </a:spcBef>
              <a:buSzPts val="1500"/>
              <a:buFont typeface="Open Sans"/>
              <a:buChar char="•"/>
            </a:pPr>
            <a:r>
              <a:rPr lang="en" sz="2000" dirty="0">
                <a:latin typeface="Open Sans"/>
                <a:ea typeface="Open Sans"/>
                <a:cs typeface="Open Sans"/>
                <a:sym typeface="Open Sans"/>
              </a:rPr>
              <a:t>ML for optimizing parallel computing (load balancing)</a:t>
            </a:r>
            <a:endParaRPr sz="2000" dirty="0">
              <a:latin typeface="Open Sans"/>
              <a:ea typeface="Open Sans"/>
              <a:cs typeface="Open Sans"/>
              <a:sym typeface="Open Sans"/>
            </a:endParaRPr>
          </a:p>
          <a:p>
            <a:pPr marL="609585" indent="-431789">
              <a:lnSpc>
                <a:spcPct val="115000"/>
              </a:lnSpc>
              <a:spcBef>
                <a:spcPts val="1067"/>
              </a:spcBef>
              <a:buSzPts val="1500"/>
              <a:buFont typeface="Open Sans"/>
              <a:buChar char="•"/>
            </a:pPr>
            <a:r>
              <a:rPr lang="en" sz="2000" dirty="0">
                <a:latin typeface="Open Sans"/>
                <a:ea typeface="Open Sans"/>
                <a:cs typeface="Open Sans"/>
                <a:sym typeface="Open Sans"/>
              </a:rPr>
              <a:t>Learned Index Structure</a:t>
            </a:r>
            <a:endParaRPr sz="2000" dirty="0">
              <a:latin typeface="Open Sans"/>
              <a:ea typeface="Open Sans"/>
              <a:cs typeface="Open Sans"/>
              <a:sym typeface="Open Sans"/>
            </a:endParaRPr>
          </a:p>
          <a:p>
            <a:pPr marL="609585" indent="-431789">
              <a:lnSpc>
                <a:spcPct val="115000"/>
              </a:lnSpc>
              <a:spcBef>
                <a:spcPts val="1067"/>
              </a:spcBef>
              <a:buSzPts val="1500"/>
              <a:buFont typeface="Open Sans"/>
              <a:buChar char="•"/>
            </a:pPr>
            <a:r>
              <a:rPr lang="en" sz="2000" dirty="0">
                <a:latin typeface="Open Sans"/>
                <a:ea typeface="Open Sans"/>
                <a:cs typeface="Open Sans"/>
                <a:sym typeface="Open Sans"/>
              </a:rPr>
              <a:t>ML for Data-center Efficiency</a:t>
            </a:r>
            <a:endParaRPr sz="2000" dirty="0">
              <a:latin typeface="Open Sans"/>
              <a:ea typeface="Open Sans"/>
              <a:cs typeface="Open Sans"/>
              <a:sym typeface="Open Sans"/>
            </a:endParaRPr>
          </a:p>
          <a:p>
            <a:pPr marL="609585" indent="-431789">
              <a:lnSpc>
                <a:spcPct val="115000"/>
              </a:lnSpc>
              <a:spcBef>
                <a:spcPts val="1067"/>
              </a:spcBef>
              <a:buSzPts val="1500"/>
              <a:buFont typeface="Open Sans"/>
              <a:buChar char="•"/>
            </a:pPr>
            <a:r>
              <a:rPr lang="en" sz="2000" dirty="0">
                <a:latin typeface="Open Sans"/>
                <a:ea typeface="Open Sans"/>
                <a:cs typeface="Open Sans"/>
                <a:sym typeface="Open Sans"/>
              </a:rPr>
              <a:t>ML to replace heuristics and user choices (Autotuning)</a:t>
            </a:r>
            <a:endParaRPr sz="2000" dirty="0">
              <a:latin typeface="Open Sans"/>
              <a:ea typeface="Open Sans"/>
              <a:cs typeface="Open Sans"/>
              <a:sym typeface="Open Sans"/>
            </a:endParaRPr>
          </a:p>
        </p:txBody>
      </p:sp>
      <p:cxnSp>
        <p:nvCxnSpPr>
          <p:cNvPr id="644" name="Google Shape;644;p78"/>
          <p:cNvCxnSpPr/>
          <p:nvPr/>
        </p:nvCxnSpPr>
        <p:spPr>
          <a:xfrm>
            <a:off x="371033" y="1300433"/>
            <a:ext cx="2517200" cy="0"/>
          </a:xfrm>
          <a:prstGeom prst="straightConnector1">
            <a:avLst/>
          </a:prstGeom>
          <a:noFill/>
          <a:ln w="19050" cap="flat" cmpd="sng">
            <a:solidFill>
              <a:srgbClr val="B30838"/>
            </a:solidFill>
            <a:prstDash val="solid"/>
            <a:round/>
            <a:headEnd type="none" w="med" len="med"/>
            <a:tailEnd type="none" w="med" len="med"/>
          </a:ln>
        </p:spPr>
      </p:cxnSp>
      <p:sp>
        <p:nvSpPr>
          <p:cNvPr id="645" name="Google Shape;645;p78"/>
          <p:cNvSpPr txBox="1">
            <a:spLocks noGrp="1"/>
          </p:cNvSpPr>
          <p:nvPr>
            <p:ph type="title"/>
          </p:nvPr>
        </p:nvSpPr>
        <p:spPr>
          <a:xfrm>
            <a:off x="276967" y="346433"/>
            <a:ext cx="8564800"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buClr>
                <a:schemeClr val="dk1"/>
              </a:buClr>
              <a:buSzPts val="1100"/>
            </a:pPr>
            <a:r>
              <a:rPr lang="en" sz="2667">
                <a:solidFill>
                  <a:srgbClr val="515151"/>
                </a:solidFill>
              </a:rPr>
              <a:t>Dean at NeurIPS </a:t>
            </a:r>
            <a:endParaRPr sz="2667">
              <a:solidFill>
                <a:srgbClr val="515151"/>
              </a:solidFill>
            </a:endParaRPr>
          </a:p>
          <a:p>
            <a:pPr>
              <a:lnSpc>
                <a:spcPct val="115000"/>
              </a:lnSpc>
              <a:spcBef>
                <a:spcPts val="0"/>
              </a:spcBef>
            </a:pPr>
            <a:r>
              <a:rPr lang="en" sz="1867">
                <a:solidFill>
                  <a:srgbClr val="515151"/>
                </a:solidFill>
              </a:rPr>
              <a:t>DECEMBER 2017</a:t>
            </a:r>
            <a:endParaRPr sz="1867">
              <a:solidFill>
                <a:srgbClr val="515151"/>
              </a:solidFill>
            </a:endParaRPr>
          </a:p>
        </p:txBody>
      </p:sp>
      <p:sp>
        <p:nvSpPr>
          <p:cNvPr id="646" name="Google Shape;646;p78"/>
          <p:cNvSpPr txBox="1">
            <a:spLocks noGrp="1"/>
          </p:cNvSpPr>
          <p:nvPr>
            <p:ph type="sldNum" idx="2"/>
          </p:nvPr>
        </p:nvSpPr>
        <p:spPr>
          <a:xfrm>
            <a:off x="11453283" y="6313500"/>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5</a:t>
            </a:fld>
            <a:endParaRPr dirty="0"/>
          </a:p>
        </p:txBody>
      </p:sp>
      <p:sp>
        <p:nvSpPr>
          <p:cNvPr id="2" name="Date Placeholder 1">
            <a:extLst>
              <a:ext uri="{FF2B5EF4-FFF2-40B4-BE49-F238E27FC236}">
                <a16:creationId xmlns:a16="http://schemas.microsoft.com/office/drawing/2014/main" id="{48A28A70-8BEC-484C-A65B-2BD6EA27FD07}"/>
              </a:ext>
            </a:extLst>
          </p:cNvPr>
          <p:cNvSpPr>
            <a:spLocks noGrp="1"/>
          </p:cNvSpPr>
          <p:nvPr>
            <p:ph type="dt" sz="half" idx="10"/>
          </p:nvPr>
        </p:nvSpPr>
        <p:spPr/>
        <p:txBody>
          <a:bodyPr/>
          <a:lstStyle/>
          <a:p>
            <a:r>
              <a:rPr lang="en-US">
                <a:solidFill>
                  <a:prstClr val="black">
                    <a:tint val="75000"/>
                  </a:prstClr>
                </a:solidFill>
              </a:rPr>
              <a:t>9/26/2019</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4" name="Google Shape;654;p79"/>
          <p:cNvSpPr txBox="1">
            <a:spLocks noGrp="1"/>
          </p:cNvSpPr>
          <p:nvPr>
            <p:ph type="title"/>
          </p:nvPr>
        </p:nvSpPr>
        <p:spPr>
          <a:xfrm>
            <a:off x="305843" y="0"/>
            <a:ext cx="10515600" cy="1325563"/>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 sz="2667" dirty="0">
                <a:solidFill>
                  <a:srgbClr val="515151"/>
                </a:solidFill>
              </a:rPr>
              <a:t>Implications of Machine </a:t>
            </a:r>
            <a:r>
              <a:rPr lang="en-US" sz="2667" dirty="0">
                <a:solidFill>
                  <a:srgbClr val="515151"/>
                </a:solidFill>
              </a:rPr>
              <a:t>Deep </a:t>
            </a:r>
            <a:r>
              <a:rPr lang="en" sz="2667" dirty="0">
                <a:solidFill>
                  <a:srgbClr val="515151"/>
                </a:solidFill>
              </a:rPr>
              <a:t>Learning for Systems and Systems for Machine </a:t>
            </a:r>
            <a:r>
              <a:rPr lang="en-US" sz="2667" dirty="0">
                <a:solidFill>
                  <a:srgbClr val="515151"/>
                </a:solidFill>
              </a:rPr>
              <a:t>Deep </a:t>
            </a:r>
            <a:r>
              <a:rPr lang="en" sz="2667" dirty="0">
                <a:solidFill>
                  <a:srgbClr val="515151"/>
                </a:solidFill>
              </a:rPr>
              <a:t>Learning</a:t>
            </a:r>
            <a:endParaRPr sz="2667" b="0" dirty="0">
              <a:solidFill>
                <a:srgbClr val="515151"/>
              </a:solidFill>
              <a:latin typeface="Open Sans SemiBold"/>
              <a:ea typeface="Open Sans SemiBold"/>
              <a:cs typeface="Open Sans SemiBold"/>
              <a:sym typeface="Open Sans SemiBold"/>
            </a:endParaRPr>
          </a:p>
        </p:txBody>
      </p:sp>
      <p:sp>
        <p:nvSpPr>
          <p:cNvPr id="651" name="Google Shape;651;p79"/>
          <p:cNvSpPr txBox="1">
            <a:spLocks noGrp="1"/>
          </p:cNvSpPr>
          <p:nvPr>
            <p:ph type="body" idx="1"/>
          </p:nvPr>
        </p:nvSpPr>
        <p:spPr>
          <a:xfrm>
            <a:off x="0" y="1253330"/>
            <a:ext cx="12047517" cy="4831706"/>
          </a:xfrm>
          <a:prstGeom prst="rect">
            <a:avLst/>
          </a:prstGeom>
          <a:noFill/>
          <a:ln>
            <a:noFill/>
          </a:ln>
        </p:spPr>
        <p:txBody>
          <a:bodyPr spcFirstLastPara="1" vert="horz" wrap="square" lIns="91433" tIns="45700" rIns="91433" bIns="45700" rtlCol="0" anchor="t" anchorCtr="0">
            <a:noAutofit/>
          </a:bodyPr>
          <a:lstStyle/>
          <a:p>
            <a:pPr marL="609585" indent="-423323">
              <a:lnSpc>
                <a:spcPct val="100000"/>
              </a:lnSpc>
              <a:spcBef>
                <a:spcPts val="600"/>
              </a:spcBef>
              <a:buSzPts val="1400"/>
              <a:buFont typeface="Open Sans"/>
              <a:buChar char="•"/>
            </a:pPr>
            <a:r>
              <a:rPr lang="en" sz="2400" dirty="0">
                <a:latin typeface="Open Sans"/>
                <a:ea typeface="Open Sans"/>
                <a:cs typeface="Open Sans"/>
                <a:sym typeface="Open Sans"/>
              </a:rPr>
              <a:t>We could replace “Systems” by “Cyberinfrastructure” or by “HPC”</a:t>
            </a:r>
            <a:r>
              <a:rPr lang="en-US" sz="2400" dirty="0">
                <a:latin typeface="Open Sans"/>
                <a:ea typeface="Open Sans"/>
                <a:cs typeface="Open Sans"/>
                <a:sym typeface="Open Sans"/>
              </a:rPr>
              <a:t>”</a:t>
            </a:r>
            <a:endParaRPr lang="en" sz="2400" dirty="0">
              <a:latin typeface="Open Sans"/>
              <a:ea typeface="Open Sans"/>
              <a:cs typeface="Open Sans"/>
              <a:sym typeface="Open Sans"/>
            </a:endParaRPr>
          </a:p>
          <a:p>
            <a:pPr marL="609585" indent="-423323">
              <a:lnSpc>
                <a:spcPct val="100000"/>
              </a:lnSpc>
              <a:spcBef>
                <a:spcPts val="600"/>
              </a:spcBef>
              <a:buSzPts val="1400"/>
              <a:buFont typeface="Open Sans"/>
              <a:buChar char="•"/>
            </a:pPr>
            <a:r>
              <a:rPr lang="en" sz="2400" dirty="0">
                <a:latin typeface="Open Sans"/>
                <a:ea typeface="Open Sans"/>
                <a:cs typeface="Open Sans"/>
                <a:sym typeface="Open Sans"/>
              </a:rPr>
              <a:t>I use HPC as we are aiming at systems that support big data or big simulations and almost by (my) definition </a:t>
            </a:r>
            <a:r>
              <a:rPr lang="en-US" sz="2400" dirty="0" err="1">
                <a:latin typeface="Open Sans"/>
                <a:ea typeface="Open Sans"/>
                <a:cs typeface="Open Sans"/>
                <a:sym typeface="Open Sans"/>
              </a:rPr>
              <a:t>sh</a:t>
            </a:r>
            <a:r>
              <a:rPr lang="en" sz="2400" dirty="0">
                <a:latin typeface="Open Sans"/>
                <a:ea typeface="Open Sans"/>
                <a:cs typeface="Open Sans"/>
                <a:sym typeface="Open Sans"/>
              </a:rPr>
              <a:t>ould naturally involve HPC.</a:t>
            </a:r>
            <a:endParaRPr sz="2400" dirty="0">
              <a:latin typeface="Open Sans"/>
              <a:ea typeface="Open Sans"/>
              <a:cs typeface="Open Sans"/>
              <a:sym typeface="Open Sans"/>
            </a:endParaRPr>
          </a:p>
          <a:p>
            <a:pPr marL="609585" indent="-423323">
              <a:lnSpc>
                <a:spcPct val="100000"/>
              </a:lnSpc>
              <a:spcBef>
                <a:spcPts val="600"/>
              </a:spcBef>
              <a:buSzPts val="1400"/>
              <a:buFont typeface="Open Sans"/>
              <a:buChar char="•"/>
            </a:pPr>
            <a:r>
              <a:rPr lang="en" sz="2400" dirty="0">
                <a:latin typeface="Open Sans"/>
                <a:ea typeface="Open Sans"/>
                <a:cs typeface="Open Sans"/>
                <a:sym typeface="Open Sans"/>
              </a:rPr>
              <a:t>So we get </a:t>
            </a:r>
            <a:r>
              <a:rPr lang="en" sz="2400" b="1" dirty="0">
                <a:latin typeface="Open Sans"/>
                <a:ea typeface="Open Sans"/>
                <a:cs typeface="Open Sans"/>
                <a:sym typeface="Open Sans"/>
              </a:rPr>
              <a:t>ML for HPC</a:t>
            </a:r>
            <a:r>
              <a:rPr lang="en" sz="2400" dirty="0">
                <a:latin typeface="Open Sans"/>
                <a:ea typeface="Open Sans"/>
                <a:cs typeface="Open Sans"/>
                <a:sym typeface="Open Sans"/>
              </a:rPr>
              <a:t> and </a:t>
            </a:r>
            <a:r>
              <a:rPr lang="en" sz="2400" b="1" dirty="0">
                <a:latin typeface="Open Sans"/>
                <a:ea typeface="Open Sans"/>
                <a:cs typeface="Open Sans"/>
                <a:sym typeface="Open Sans"/>
              </a:rPr>
              <a:t>HPC for ML</a:t>
            </a:r>
            <a:endParaRPr sz="2400" dirty="0">
              <a:latin typeface="Open Sans"/>
              <a:ea typeface="Open Sans"/>
              <a:cs typeface="Open Sans"/>
              <a:sym typeface="Open Sans"/>
            </a:endParaRPr>
          </a:p>
          <a:p>
            <a:pPr marL="609585" indent="-423323">
              <a:lnSpc>
                <a:spcPct val="100000"/>
              </a:lnSpc>
              <a:spcBef>
                <a:spcPts val="600"/>
              </a:spcBef>
              <a:buSzPts val="1400"/>
              <a:buFont typeface="Open Sans"/>
              <a:buChar char="•"/>
            </a:pPr>
            <a:r>
              <a:rPr lang="en" sz="2400" b="1" dirty="0">
                <a:latin typeface="Open Sans"/>
                <a:ea typeface="Open Sans"/>
                <a:cs typeface="Open Sans"/>
                <a:sym typeface="Open Sans"/>
              </a:rPr>
              <a:t>HPC for ML</a:t>
            </a:r>
            <a:r>
              <a:rPr lang="en" sz="2400" dirty="0">
                <a:latin typeface="Open Sans"/>
                <a:ea typeface="Open Sans"/>
                <a:cs typeface="Open Sans"/>
                <a:sym typeface="Open Sans"/>
              </a:rPr>
              <a:t> is very important but has been quite well studied and understood</a:t>
            </a:r>
            <a:endParaRPr sz="2400" dirty="0">
              <a:latin typeface="Open Sans"/>
              <a:ea typeface="Open Sans"/>
              <a:cs typeface="Open Sans"/>
              <a:sym typeface="Open Sans"/>
            </a:endParaRPr>
          </a:p>
          <a:p>
            <a:pPr marL="1219170" lvl="1" indent="-423323">
              <a:lnSpc>
                <a:spcPct val="100000"/>
              </a:lnSpc>
              <a:spcBef>
                <a:spcPts val="600"/>
              </a:spcBef>
              <a:buSzPts val="1400"/>
              <a:buFont typeface="Open Sans"/>
              <a:buChar char="•"/>
            </a:pPr>
            <a:r>
              <a:rPr lang="en" sz="2000" dirty="0">
                <a:latin typeface="Open Sans"/>
                <a:ea typeface="Open Sans"/>
                <a:cs typeface="Open Sans"/>
                <a:sym typeface="Open Sans"/>
              </a:rPr>
              <a:t>It makes  data analytics run much faster</a:t>
            </a:r>
            <a:endParaRPr sz="2000" dirty="0">
              <a:latin typeface="Open Sans"/>
              <a:ea typeface="Open Sans"/>
              <a:cs typeface="Open Sans"/>
              <a:sym typeface="Open Sans"/>
            </a:endParaRPr>
          </a:p>
          <a:p>
            <a:pPr marL="609585" indent="-423323">
              <a:lnSpc>
                <a:spcPct val="100000"/>
              </a:lnSpc>
              <a:spcBef>
                <a:spcPts val="600"/>
              </a:spcBef>
              <a:buSzPts val="1400"/>
              <a:buFont typeface="Open Sans"/>
              <a:buChar char="•"/>
            </a:pPr>
            <a:r>
              <a:rPr lang="en" sz="2400" b="1" dirty="0">
                <a:latin typeface="Open Sans"/>
                <a:ea typeface="Open Sans"/>
                <a:cs typeface="Open Sans"/>
                <a:sym typeface="Open Sans"/>
              </a:rPr>
              <a:t>ML for HPC</a:t>
            </a:r>
            <a:r>
              <a:rPr lang="en" sz="2400" dirty="0">
                <a:latin typeface="Open Sans"/>
                <a:ea typeface="Open Sans"/>
                <a:cs typeface="Open Sans"/>
                <a:sym typeface="Open Sans"/>
              </a:rPr>
              <a:t> is transformative both as a technology and for application progress enabled</a:t>
            </a:r>
          </a:p>
          <a:p>
            <a:pPr marL="1066785" lvl="1" indent="-423323">
              <a:lnSpc>
                <a:spcPct val="100000"/>
              </a:lnSpc>
              <a:spcBef>
                <a:spcPts val="600"/>
              </a:spcBef>
              <a:buSzPts val="1400"/>
              <a:buFont typeface="Open Sans"/>
              <a:buChar char="•"/>
            </a:pPr>
            <a:r>
              <a:rPr lang="en" sz="2000" dirty="0">
                <a:latin typeface="Open Sans"/>
                <a:ea typeface="Open Sans"/>
                <a:cs typeface="Open Sans"/>
                <a:sym typeface="Open Sans"/>
              </a:rPr>
              <a:t>If it is ML for HPC running ML, then we have the creepy situation of the AI supercomputer improving itself</a:t>
            </a:r>
            <a:r>
              <a:rPr lang="en" dirty="0">
                <a:latin typeface="Open Sans"/>
                <a:ea typeface="Open Sans"/>
                <a:cs typeface="Open Sans"/>
                <a:sym typeface="Open Sans"/>
              </a:rPr>
              <a:t>	</a:t>
            </a:r>
          </a:p>
          <a:p>
            <a:pPr marL="609585" indent="-423323">
              <a:lnSpc>
                <a:spcPct val="100000"/>
              </a:lnSpc>
              <a:spcBef>
                <a:spcPts val="600"/>
              </a:spcBef>
              <a:buSzPts val="1400"/>
              <a:buFont typeface="Open Sans"/>
              <a:buChar char="•"/>
            </a:pPr>
            <a:r>
              <a:rPr lang="en" sz="2400" b="1" dirty="0">
                <a:latin typeface="Open Sans"/>
                <a:ea typeface="Open Sans"/>
                <a:cs typeface="Open Sans"/>
                <a:sym typeface="Open Sans"/>
              </a:rPr>
              <a:t>ML</a:t>
            </a:r>
            <a:r>
              <a:rPr lang="en" sz="2400" dirty="0">
                <a:latin typeface="Open Sans"/>
                <a:ea typeface="Open Sans"/>
                <a:cs typeface="Open Sans"/>
                <a:sym typeface="Open Sans"/>
              </a:rPr>
              <a:t> operationally </a:t>
            </a:r>
            <a:r>
              <a:rPr lang="en" sz="2400" b="1" dirty="0">
                <a:latin typeface="Open Sans"/>
                <a:ea typeface="Open Sans"/>
                <a:cs typeface="Open Sans"/>
                <a:sym typeface="Open Sans"/>
              </a:rPr>
              <a:t>DL</a:t>
            </a:r>
            <a:r>
              <a:rPr lang="en" sz="2400" dirty="0">
                <a:latin typeface="Open Sans"/>
                <a:ea typeface="Open Sans"/>
                <a:cs typeface="Open Sans"/>
                <a:sym typeface="Open Sans"/>
              </a:rPr>
              <a:t> at the mome</a:t>
            </a:r>
            <a:r>
              <a:rPr lang="en-US" sz="2400" dirty="0">
                <a:latin typeface="Open Sans"/>
                <a:ea typeface="Open Sans"/>
                <a:cs typeface="Open Sans"/>
                <a:sym typeface="Open Sans"/>
              </a:rPr>
              <a:t>n</a:t>
            </a:r>
            <a:r>
              <a:rPr lang="en" sz="2400" dirty="0">
                <a:latin typeface="Open Sans"/>
                <a:ea typeface="Open Sans"/>
                <a:cs typeface="Open Sans"/>
                <a:sym typeface="Open Sans"/>
              </a:rPr>
              <a:t>t!</a:t>
            </a:r>
          </a:p>
          <a:p>
            <a:pPr marL="761970" indent="-423323">
              <a:lnSpc>
                <a:spcPct val="100000"/>
              </a:lnSpc>
              <a:spcBef>
                <a:spcPts val="1067"/>
              </a:spcBef>
              <a:buSzPts val="1400"/>
              <a:buFont typeface="Open Sans"/>
              <a:buChar char="•"/>
            </a:pPr>
            <a:endParaRPr sz="2267" dirty="0">
              <a:latin typeface="Open Sans"/>
              <a:ea typeface="Open Sans"/>
              <a:cs typeface="Open Sans"/>
              <a:sym typeface="Open Sans"/>
            </a:endParaRPr>
          </a:p>
        </p:txBody>
      </p:sp>
      <p:sp>
        <p:nvSpPr>
          <p:cNvPr id="655" name="Google Shape;655;p79"/>
          <p:cNvSpPr txBox="1">
            <a:spLocks noGrp="1"/>
          </p:cNvSpPr>
          <p:nvPr>
            <p:ph type="sldNum" idx="2"/>
          </p:nvPr>
        </p:nvSpPr>
        <p:spPr>
          <a:xfrm>
            <a:off x="11417830" y="6289265"/>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6</a:t>
            </a:fld>
            <a:endParaRPr dirty="0"/>
          </a:p>
        </p:txBody>
      </p:sp>
      <p:cxnSp>
        <p:nvCxnSpPr>
          <p:cNvPr id="653" name="Google Shape;653;p79"/>
          <p:cNvCxnSpPr/>
          <p:nvPr/>
        </p:nvCxnSpPr>
        <p:spPr>
          <a:xfrm>
            <a:off x="-161324" y="1199947"/>
            <a:ext cx="2517200" cy="0"/>
          </a:xfrm>
          <a:prstGeom prst="straightConnector1">
            <a:avLst/>
          </a:prstGeom>
          <a:noFill/>
          <a:ln w="19050" cap="flat" cmpd="sng">
            <a:solidFill>
              <a:srgbClr val="B30838"/>
            </a:solidFill>
            <a:prstDash val="solid"/>
            <a:round/>
            <a:headEnd type="none" w="med" len="med"/>
            <a:tailEnd type="none" w="med" len="med"/>
          </a:ln>
        </p:spPr>
      </p:cxnSp>
      <p:sp>
        <p:nvSpPr>
          <p:cNvPr id="2" name="Date Placeholder 1">
            <a:extLst>
              <a:ext uri="{FF2B5EF4-FFF2-40B4-BE49-F238E27FC236}">
                <a16:creationId xmlns:a16="http://schemas.microsoft.com/office/drawing/2014/main" id="{BA88E3E1-7710-40E4-BB72-759FF3890079}"/>
              </a:ext>
            </a:extLst>
          </p:cNvPr>
          <p:cNvSpPr>
            <a:spLocks noGrp="1"/>
          </p:cNvSpPr>
          <p:nvPr>
            <p:ph type="dt" sz="half" idx="10"/>
          </p:nvPr>
        </p:nvSpPr>
        <p:spPr>
          <a:xfrm>
            <a:off x="9946847" y="6372451"/>
            <a:ext cx="1292881" cy="365125"/>
          </a:xfrm>
        </p:spPr>
        <p:txBody>
          <a:bodyPr/>
          <a:lstStyle/>
          <a:p>
            <a:r>
              <a:rPr lang="en-US" dirty="0">
                <a:solidFill>
                  <a:prstClr val="black">
                    <a:tint val="75000"/>
                  </a:prstClr>
                </a:solidFill>
              </a:rPr>
              <a:t>9/26/2019</a:t>
            </a:r>
          </a:p>
        </p:txBody>
      </p:sp>
      <p:cxnSp>
        <p:nvCxnSpPr>
          <p:cNvPr id="6" name="Straight Connector 5">
            <a:extLst>
              <a:ext uri="{FF2B5EF4-FFF2-40B4-BE49-F238E27FC236}">
                <a16:creationId xmlns:a16="http://schemas.microsoft.com/office/drawing/2014/main" id="{47DF9910-E248-4666-8A3D-5E926E68A3F1}"/>
              </a:ext>
            </a:extLst>
          </p:cNvPr>
          <p:cNvCxnSpPr>
            <a:cxnSpLocks/>
          </p:cNvCxnSpPr>
          <p:nvPr/>
        </p:nvCxnSpPr>
        <p:spPr>
          <a:xfrm flipV="1">
            <a:off x="2584916" y="378670"/>
            <a:ext cx="1086592" cy="106878"/>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C81F1AF6-753B-4B7F-BD44-7C55324DD515}"/>
              </a:ext>
            </a:extLst>
          </p:cNvPr>
          <p:cNvCxnSpPr>
            <a:cxnSpLocks/>
          </p:cNvCxnSpPr>
          <p:nvPr/>
        </p:nvCxnSpPr>
        <p:spPr>
          <a:xfrm flipV="1">
            <a:off x="469129" y="869811"/>
            <a:ext cx="1086592" cy="106878"/>
          </a:xfrm>
          <a:prstGeom prst="line">
            <a:avLst/>
          </a:prstGeom>
          <a:ln w="38100"/>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88"/>
          <p:cNvSpPr txBox="1">
            <a:spLocks noGrp="1"/>
          </p:cNvSpPr>
          <p:nvPr>
            <p:ph type="body" idx="1"/>
          </p:nvPr>
        </p:nvSpPr>
        <p:spPr>
          <a:xfrm>
            <a:off x="159333" y="1130900"/>
            <a:ext cx="11664000" cy="5128400"/>
          </a:xfrm>
          <a:prstGeom prst="rect">
            <a:avLst/>
          </a:prstGeom>
          <a:noFill/>
          <a:ln>
            <a:noFill/>
          </a:ln>
        </p:spPr>
        <p:txBody>
          <a:bodyPr spcFirstLastPara="1" vert="horz" wrap="square" lIns="91433" tIns="45700" rIns="91433" bIns="45700" rtlCol="0" anchor="t" anchorCtr="0">
            <a:noAutofit/>
          </a:bodyPr>
          <a:lstStyle/>
          <a:p>
            <a:pPr marL="609585" indent="-448722">
              <a:lnSpc>
                <a:spcPct val="115000"/>
              </a:lnSpc>
              <a:spcBef>
                <a:spcPts val="1067"/>
              </a:spcBef>
              <a:buSzPts val="1700"/>
              <a:buFont typeface="Open Sans"/>
              <a:buChar char="•"/>
            </a:pPr>
            <a:r>
              <a:rPr lang="en" sz="2267" b="1" dirty="0">
                <a:latin typeface="Open Sans"/>
                <a:ea typeface="Open Sans"/>
                <a:cs typeface="Open Sans"/>
                <a:sym typeface="Open Sans"/>
              </a:rPr>
              <a:t>MLforHPC</a:t>
            </a:r>
            <a:r>
              <a:rPr lang="en" sz="2267" dirty="0">
                <a:latin typeface="Open Sans"/>
                <a:ea typeface="Open Sans"/>
                <a:cs typeface="Open Sans"/>
                <a:sym typeface="Open Sans"/>
              </a:rPr>
              <a:t> can be further subdivided into several categories:</a:t>
            </a:r>
            <a:endParaRPr sz="2267" dirty="0">
              <a:latin typeface="Open Sans"/>
              <a:ea typeface="Open Sans"/>
              <a:cs typeface="Open Sans"/>
              <a:sym typeface="Open Sans"/>
            </a:endParaRPr>
          </a:p>
          <a:p>
            <a:pPr marL="1219170" lvl="1" indent="-448722">
              <a:lnSpc>
                <a:spcPct val="115000"/>
              </a:lnSpc>
              <a:spcBef>
                <a:spcPts val="0"/>
              </a:spcBef>
              <a:buSzPts val="1700"/>
              <a:buFont typeface="Open Sans"/>
              <a:buChar char="•"/>
            </a:pPr>
            <a:r>
              <a:rPr lang="en" sz="2267" b="1" dirty="0">
                <a:latin typeface="Open Sans"/>
                <a:ea typeface="Open Sans"/>
                <a:cs typeface="Open Sans"/>
                <a:sym typeface="Open Sans"/>
              </a:rPr>
              <a:t>MLafterHPC</a:t>
            </a:r>
            <a:r>
              <a:rPr lang="en" sz="2267" dirty="0">
                <a:latin typeface="Open Sans"/>
                <a:ea typeface="Open Sans"/>
                <a:cs typeface="Open Sans"/>
                <a:sym typeface="Open Sans"/>
              </a:rPr>
              <a:t>: ML analyzing results of HPC as in trajectory analysis and structure identification in biomolecular simulations. </a:t>
            </a:r>
            <a:r>
              <a:rPr lang="en" sz="2267" b="1" dirty="0">
                <a:latin typeface="Open Sans"/>
                <a:ea typeface="Open Sans"/>
                <a:cs typeface="Open Sans"/>
                <a:sym typeface="Open Sans"/>
              </a:rPr>
              <a:t>Well established and successful</a:t>
            </a:r>
            <a:endParaRPr sz="2267" b="1" dirty="0">
              <a:latin typeface="Open Sans"/>
              <a:ea typeface="Open Sans"/>
              <a:cs typeface="Open Sans"/>
              <a:sym typeface="Open Sans"/>
            </a:endParaRPr>
          </a:p>
          <a:p>
            <a:pPr marL="1219170" lvl="1" indent="-448722">
              <a:lnSpc>
                <a:spcPct val="115000"/>
              </a:lnSpc>
              <a:spcBef>
                <a:spcPts val="0"/>
              </a:spcBef>
              <a:buSzPts val="1700"/>
              <a:buFont typeface="Open Sans"/>
              <a:buChar char="•"/>
            </a:pPr>
            <a:r>
              <a:rPr lang="en" sz="2267" b="1" dirty="0">
                <a:latin typeface="Open Sans"/>
                <a:ea typeface="Open Sans"/>
                <a:cs typeface="Open Sans"/>
                <a:sym typeface="Open Sans"/>
              </a:rPr>
              <a:t>MLControl</a:t>
            </a:r>
            <a:r>
              <a:rPr lang="en" sz="2267" dirty="0">
                <a:latin typeface="Open Sans"/>
                <a:ea typeface="Open Sans"/>
                <a:cs typeface="Open Sans"/>
                <a:sym typeface="Open Sans"/>
              </a:rPr>
              <a:t>: Using simulations (with HPC) and ML in control of experiments and in objective driven computational campaigns. Here simulation surrogates are very valuable to allow real-time predictions.  </a:t>
            </a:r>
            <a:r>
              <a:rPr lang="en-US" sz="2267" b="1" dirty="0">
                <a:latin typeface="Open Sans"/>
                <a:ea typeface="Open Sans"/>
                <a:cs typeface="Open Sans"/>
                <a:sym typeface="Open Sans"/>
              </a:rPr>
              <a:t>Very Promising</a:t>
            </a:r>
            <a:endParaRPr sz="2267" b="1" dirty="0">
              <a:latin typeface="Open Sans"/>
              <a:ea typeface="Open Sans"/>
              <a:cs typeface="Open Sans"/>
              <a:sym typeface="Open Sans"/>
            </a:endParaRPr>
          </a:p>
          <a:p>
            <a:pPr marL="1219170" lvl="1" indent="-448722">
              <a:lnSpc>
                <a:spcPct val="115000"/>
              </a:lnSpc>
              <a:spcBef>
                <a:spcPts val="0"/>
              </a:spcBef>
              <a:buSzPts val="1700"/>
              <a:buFont typeface="Open Sans"/>
              <a:buChar char="•"/>
            </a:pPr>
            <a:r>
              <a:rPr lang="en" sz="2267" b="1" dirty="0">
                <a:solidFill>
                  <a:srgbClr val="B30838"/>
                </a:solidFill>
                <a:latin typeface="Open Sans"/>
                <a:ea typeface="Open Sans"/>
                <a:cs typeface="Open Sans"/>
                <a:sym typeface="Open Sans"/>
              </a:rPr>
              <a:t>MLAutotuning</a:t>
            </a:r>
            <a:r>
              <a:rPr lang="en" sz="2267" dirty="0">
                <a:latin typeface="Open Sans"/>
                <a:ea typeface="Open Sans"/>
                <a:cs typeface="Open Sans"/>
                <a:sym typeface="Open Sans"/>
              </a:rPr>
              <a:t>: Using ML to configure (autotune) ML or HPC simulations.</a:t>
            </a:r>
            <a:endParaRPr sz="2267" dirty="0">
              <a:latin typeface="Open Sans"/>
              <a:ea typeface="Open Sans"/>
              <a:cs typeface="Open Sans"/>
              <a:sym typeface="Open Sans"/>
            </a:endParaRPr>
          </a:p>
          <a:p>
            <a:pPr marL="1219170" lvl="1" indent="-448722">
              <a:lnSpc>
                <a:spcPct val="115000"/>
              </a:lnSpc>
              <a:spcBef>
                <a:spcPts val="0"/>
              </a:spcBef>
              <a:buSzPts val="1700"/>
              <a:buFont typeface="Open Sans"/>
              <a:buChar char="•"/>
            </a:pPr>
            <a:r>
              <a:rPr lang="en" sz="2267" b="1" dirty="0">
                <a:solidFill>
                  <a:srgbClr val="B30838"/>
                </a:solidFill>
                <a:latin typeface="Open Sans"/>
                <a:ea typeface="Open Sans"/>
                <a:cs typeface="Open Sans"/>
                <a:sym typeface="Open Sans"/>
              </a:rPr>
              <a:t>MLaroundHPC</a:t>
            </a:r>
            <a:r>
              <a:rPr lang="en" sz="2267" dirty="0">
                <a:latin typeface="Open Sans"/>
                <a:ea typeface="Open Sans"/>
                <a:cs typeface="Open Sans"/>
                <a:sym typeface="Open Sans"/>
              </a:rPr>
              <a:t>: Using ML to learn from simulations and produce learned surrogates for the simulations or parts of simulations. The same ML wrapper can also learn configurations as well as results. </a:t>
            </a:r>
            <a:r>
              <a:rPr lang="en" sz="2267" b="1" dirty="0">
                <a:solidFill>
                  <a:srgbClr val="B30838"/>
                </a:solidFill>
                <a:latin typeface="Open Sans"/>
                <a:ea typeface="Open Sans"/>
                <a:cs typeface="Open Sans"/>
                <a:sym typeface="Open Sans"/>
              </a:rPr>
              <a:t>Most Important.</a:t>
            </a:r>
          </a:p>
          <a:p>
            <a:pPr marL="1676370" lvl="2" indent="-448722">
              <a:lnSpc>
                <a:spcPct val="115000"/>
              </a:lnSpc>
              <a:spcBef>
                <a:spcPts val="0"/>
              </a:spcBef>
              <a:buSzPts val="1700"/>
              <a:buFont typeface="Open Sans"/>
              <a:buChar char="•"/>
            </a:pPr>
            <a:r>
              <a:rPr lang="en" sz="1867" dirty="0">
                <a:latin typeface="Open Sans"/>
                <a:ea typeface="Open Sans"/>
                <a:cs typeface="Open Sans"/>
                <a:sym typeface="Open Sans"/>
              </a:rPr>
              <a:t>Note ML impacts </a:t>
            </a:r>
            <a:r>
              <a:rPr lang="en" sz="1867" b="1" dirty="0">
                <a:latin typeface="Open Sans"/>
                <a:ea typeface="Open Sans"/>
                <a:cs typeface="Open Sans"/>
                <a:sym typeface="Open Sans"/>
              </a:rPr>
              <a:t>science/theory/</a:t>
            </a:r>
            <a:r>
              <a:rPr lang="en-US" sz="1867" b="1">
                <a:latin typeface="Open Sans"/>
                <a:ea typeface="Open Sans"/>
                <a:cs typeface="Open Sans"/>
                <a:sym typeface="Open Sans"/>
              </a:rPr>
              <a:t>algorithms</a:t>
            </a:r>
            <a:r>
              <a:rPr lang="en" sz="1867" b="1" dirty="0">
                <a:latin typeface="Open Sans"/>
                <a:ea typeface="Open Sans"/>
                <a:cs typeface="Open Sans"/>
                <a:sym typeface="Open Sans"/>
              </a:rPr>
              <a:t> </a:t>
            </a:r>
            <a:r>
              <a:rPr lang="en" sz="1867" dirty="0">
                <a:latin typeface="Open Sans"/>
                <a:ea typeface="Open Sans"/>
                <a:cs typeface="Open Sans"/>
                <a:sym typeface="Open Sans"/>
              </a:rPr>
              <a:t>not just the </a:t>
            </a:r>
            <a:r>
              <a:rPr lang="en" sz="1867" b="1" dirty="0">
                <a:latin typeface="Open Sans"/>
                <a:ea typeface="Open Sans"/>
                <a:cs typeface="Open Sans"/>
                <a:sym typeface="Open Sans"/>
              </a:rPr>
              <a:t>cyberinfrastructure</a:t>
            </a:r>
            <a:endParaRPr sz="1867" b="1" dirty="0">
              <a:latin typeface="Open Sans"/>
              <a:ea typeface="Open Sans"/>
              <a:cs typeface="Open Sans"/>
              <a:sym typeface="Open Sans"/>
            </a:endParaRPr>
          </a:p>
        </p:txBody>
      </p:sp>
      <p:cxnSp>
        <p:nvCxnSpPr>
          <p:cNvPr id="729" name="Google Shape;729;p88"/>
          <p:cNvCxnSpPr/>
          <p:nvPr/>
        </p:nvCxnSpPr>
        <p:spPr>
          <a:xfrm>
            <a:off x="371033" y="1050867"/>
            <a:ext cx="2517200" cy="0"/>
          </a:xfrm>
          <a:prstGeom prst="straightConnector1">
            <a:avLst/>
          </a:prstGeom>
          <a:noFill/>
          <a:ln w="19050" cap="flat" cmpd="sng">
            <a:solidFill>
              <a:srgbClr val="B30838"/>
            </a:solidFill>
            <a:prstDash val="solid"/>
            <a:round/>
            <a:headEnd type="none" w="med" len="med"/>
            <a:tailEnd type="none" w="med" len="med"/>
          </a:ln>
        </p:spPr>
      </p:cxnSp>
      <p:sp>
        <p:nvSpPr>
          <p:cNvPr id="730" name="Google Shape;730;p88"/>
          <p:cNvSpPr txBox="1">
            <a:spLocks noGrp="1"/>
          </p:cNvSpPr>
          <p:nvPr>
            <p:ph type="title"/>
          </p:nvPr>
        </p:nvSpPr>
        <p:spPr>
          <a:xfrm>
            <a:off x="276967" y="244833"/>
            <a:ext cx="8564800"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 sz="2933" dirty="0">
                <a:solidFill>
                  <a:srgbClr val="515151"/>
                </a:solidFill>
              </a:rPr>
              <a:t>MLforHPC (ML for Systems) in detail</a:t>
            </a:r>
            <a:endParaRPr sz="2933" b="0" dirty="0">
              <a:solidFill>
                <a:srgbClr val="515151"/>
              </a:solidFill>
              <a:latin typeface="Open Sans SemiBold"/>
              <a:ea typeface="Open Sans SemiBold"/>
              <a:cs typeface="Open Sans SemiBold"/>
              <a:sym typeface="Open Sans SemiBold"/>
            </a:endParaRPr>
          </a:p>
        </p:txBody>
      </p:sp>
      <p:sp>
        <p:nvSpPr>
          <p:cNvPr id="731" name="Google Shape;731;p88"/>
          <p:cNvSpPr txBox="1">
            <a:spLocks noGrp="1"/>
          </p:cNvSpPr>
          <p:nvPr>
            <p:ph type="sldNum" idx="2"/>
          </p:nvPr>
        </p:nvSpPr>
        <p:spPr>
          <a:xfrm>
            <a:off x="11548983" y="635529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7</a:t>
            </a:fld>
            <a:endParaRPr dirty="0"/>
          </a:p>
        </p:txBody>
      </p:sp>
      <p:sp>
        <p:nvSpPr>
          <p:cNvPr id="2" name="Date Placeholder 1">
            <a:extLst>
              <a:ext uri="{FF2B5EF4-FFF2-40B4-BE49-F238E27FC236}">
                <a16:creationId xmlns:a16="http://schemas.microsoft.com/office/drawing/2014/main" id="{CF4066AF-2CC4-44E3-B8A8-1DAD41736810}"/>
              </a:ext>
            </a:extLst>
          </p:cNvPr>
          <p:cNvSpPr>
            <a:spLocks noGrp="1"/>
          </p:cNvSpPr>
          <p:nvPr>
            <p:ph type="dt" sz="half" idx="10"/>
          </p:nvPr>
        </p:nvSpPr>
        <p:spPr/>
        <p:txBody>
          <a:bodyPr/>
          <a:lstStyle/>
          <a:p>
            <a:r>
              <a:rPr lang="en-US">
                <a:solidFill>
                  <a:prstClr val="black">
                    <a:tint val="75000"/>
                  </a:prstClr>
                </a:solidFill>
              </a:rPr>
              <a:t>9/26/2019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pic>
        <p:nvPicPr>
          <p:cNvPr id="747" name="Google Shape;747;p90" descr="A close up of a map&#10;&#10;Description automatically generated"/>
          <p:cNvPicPr preferRelativeResize="0"/>
          <p:nvPr/>
        </p:nvPicPr>
        <p:blipFill rotWithShape="1">
          <a:blip r:embed="rId3">
            <a:alphaModFix/>
          </a:blip>
          <a:srcRect b="10193"/>
          <a:stretch/>
        </p:blipFill>
        <p:spPr>
          <a:xfrm>
            <a:off x="5536219" y="530155"/>
            <a:ext cx="2466267" cy="1547829"/>
          </a:xfrm>
          <a:prstGeom prst="rect">
            <a:avLst/>
          </a:prstGeom>
          <a:noFill/>
          <a:ln>
            <a:noFill/>
          </a:ln>
        </p:spPr>
      </p:pic>
      <p:pic>
        <p:nvPicPr>
          <p:cNvPr id="751" name="Google Shape;751;p90"/>
          <p:cNvPicPr preferRelativeResize="0"/>
          <p:nvPr/>
        </p:nvPicPr>
        <p:blipFill rotWithShape="1">
          <a:blip r:embed="rId4">
            <a:alphaModFix/>
          </a:blip>
          <a:srcRect b="13636"/>
          <a:stretch/>
        </p:blipFill>
        <p:spPr>
          <a:xfrm>
            <a:off x="5622566" y="2786259"/>
            <a:ext cx="2872471" cy="1654084"/>
          </a:xfrm>
          <a:prstGeom prst="rect">
            <a:avLst/>
          </a:prstGeom>
          <a:noFill/>
          <a:ln>
            <a:noFill/>
          </a:ln>
        </p:spPr>
      </p:pic>
      <p:pic>
        <p:nvPicPr>
          <p:cNvPr id="752" name="Google Shape;752;p90" descr="A picture containing text, map&#10;&#10;Description automatically generated"/>
          <p:cNvPicPr preferRelativeResize="0"/>
          <p:nvPr/>
        </p:nvPicPr>
        <p:blipFill rotWithShape="1">
          <a:blip r:embed="rId5">
            <a:alphaModFix/>
          </a:blip>
          <a:srcRect b="15218"/>
          <a:stretch/>
        </p:blipFill>
        <p:spPr>
          <a:xfrm>
            <a:off x="9244393" y="849572"/>
            <a:ext cx="2549071" cy="1443053"/>
          </a:xfrm>
          <a:prstGeom prst="rect">
            <a:avLst/>
          </a:prstGeom>
          <a:noFill/>
          <a:ln>
            <a:noFill/>
          </a:ln>
        </p:spPr>
      </p:pic>
      <p:pic>
        <p:nvPicPr>
          <p:cNvPr id="753" name="Google Shape;753;p90" descr="A picture containing text, map&#10;&#10;Description automatically generated"/>
          <p:cNvPicPr preferRelativeResize="0"/>
          <p:nvPr/>
        </p:nvPicPr>
        <p:blipFill rotWithShape="1">
          <a:blip r:embed="rId6">
            <a:alphaModFix/>
          </a:blip>
          <a:srcRect b="10193"/>
          <a:stretch/>
        </p:blipFill>
        <p:spPr>
          <a:xfrm>
            <a:off x="9372593" y="3040767"/>
            <a:ext cx="2354580" cy="1414931"/>
          </a:xfrm>
          <a:prstGeom prst="rect">
            <a:avLst/>
          </a:prstGeom>
          <a:noFill/>
          <a:ln>
            <a:noFill/>
          </a:ln>
        </p:spPr>
      </p:pic>
      <p:pic>
        <p:nvPicPr>
          <p:cNvPr id="762" name="Google Shape;762;p90" descr="A picture containing map, text&#10;&#10;Description automatically generated"/>
          <p:cNvPicPr preferRelativeResize="0"/>
          <p:nvPr/>
        </p:nvPicPr>
        <p:blipFill rotWithShape="1">
          <a:blip r:embed="rId7">
            <a:alphaModFix/>
          </a:blip>
          <a:srcRect b="11878"/>
          <a:stretch/>
        </p:blipFill>
        <p:spPr>
          <a:xfrm>
            <a:off x="2201351" y="579269"/>
            <a:ext cx="2956671" cy="1826368"/>
          </a:xfrm>
          <a:prstGeom prst="rect">
            <a:avLst/>
          </a:prstGeom>
          <a:noFill/>
          <a:ln>
            <a:noFill/>
          </a:ln>
        </p:spPr>
      </p:pic>
      <p:sp>
        <p:nvSpPr>
          <p:cNvPr id="2" name="TextBox 1">
            <a:extLst>
              <a:ext uri="{FF2B5EF4-FFF2-40B4-BE49-F238E27FC236}">
                <a16:creationId xmlns:a16="http://schemas.microsoft.com/office/drawing/2014/main" id="{A6FB10C1-CB7C-4544-93E2-67A76CB0A2C1}"/>
              </a:ext>
            </a:extLst>
          </p:cNvPr>
          <p:cNvSpPr txBox="1"/>
          <p:nvPr/>
        </p:nvSpPr>
        <p:spPr>
          <a:xfrm>
            <a:off x="2505008" y="34063"/>
            <a:ext cx="2466267" cy="584775"/>
          </a:xfrm>
          <a:prstGeom prst="rect">
            <a:avLst/>
          </a:prstGeom>
          <a:noFill/>
        </p:spPr>
        <p:txBody>
          <a:bodyPr wrap="square" rtlCol="0">
            <a:spAutoFit/>
          </a:bodyPr>
          <a:lstStyle/>
          <a:p>
            <a:r>
              <a:rPr lang="en-US" sz="1600" b="1" dirty="0"/>
              <a:t>1.1 </a:t>
            </a:r>
            <a:r>
              <a:rPr lang="en-US" sz="1600" b="1" dirty="0" err="1"/>
              <a:t>MLAutotuningHPC</a:t>
            </a:r>
            <a:r>
              <a:rPr lang="en-US" sz="1600" b="1" dirty="0"/>
              <a:t> – Learn configurations</a:t>
            </a:r>
          </a:p>
        </p:txBody>
      </p:sp>
      <p:grpSp>
        <p:nvGrpSpPr>
          <p:cNvPr id="12" name="Group 11">
            <a:extLst>
              <a:ext uri="{FF2B5EF4-FFF2-40B4-BE49-F238E27FC236}">
                <a16:creationId xmlns:a16="http://schemas.microsoft.com/office/drawing/2014/main" id="{8989F7B0-3E0D-4722-B8D9-FD3A1617F6B6}"/>
              </a:ext>
            </a:extLst>
          </p:cNvPr>
          <p:cNvGrpSpPr/>
          <p:nvPr/>
        </p:nvGrpSpPr>
        <p:grpSpPr>
          <a:xfrm>
            <a:off x="2210609" y="2333994"/>
            <a:ext cx="2923529" cy="2152925"/>
            <a:chOff x="2210608" y="2333993"/>
            <a:chExt cx="2923529" cy="2152925"/>
          </a:xfrm>
        </p:grpSpPr>
        <p:pic>
          <p:nvPicPr>
            <p:cNvPr id="746" name="Google Shape;746;p90" descr="A close up of a logo&#10;&#10;Description automatically generated"/>
            <p:cNvPicPr preferRelativeResize="0"/>
            <p:nvPr/>
          </p:nvPicPr>
          <p:blipFill rotWithShape="1">
            <a:blip r:embed="rId8">
              <a:alphaModFix/>
            </a:blip>
            <a:srcRect b="10193"/>
            <a:stretch/>
          </p:blipFill>
          <p:spPr>
            <a:xfrm>
              <a:off x="2210608" y="2625587"/>
              <a:ext cx="2923529" cy="1861331"/>
            </a:xfrm>
            <a:prstGeom prst="rect">
              <a:avLst/>
            </a:prstGeom>
            <a:noFill/>
            <a:ln>
              <a:noFill/>
            </a:ln>
          </p:spPr>
        </p:pic>
        <p:sp>
          <p:nvSpPr>
            <p:cNvPr id="21" name="TextBox 20">
              <a:extLst>
                <a:ext uri="{FF2B5EF4-FFF2-40B4-BE49-F238E27FC236}">
                  <a16:creationId xmlns:a16="http://schemas.microsoft.com/office/drawing/2014/main" id="{F9FDF37A-D13A-459E-A0D1-871BDCA64727}"/>
                </a:ext>
              </a:extLst>
            </p:cNvPr>
            <p:cNvSpPr txBox="1"/>
            <p:nvPr/>
          </p:nvSpPr>
          <p:spPr>
            <a:xfrm>
              <a:off x="2439239" y="2333993"/>
              <a:ext cx="2466266" cy="584775"/>
            </a:xfrm>
            <a:prstGeom prst="rect">
              <a:avLst/>
            </a:prstGeom>
            <a:noFill/>
          </p:spPr>
          <p:txBody>
            <a:bodyPr wrap="square" rtlCol="0">
              <a:spAutoFit/>
            </a:bodyPr>
            <a:lstStyle/>
            <a:p>
              <a:r>
                <a:rPr lang="en-US" sz="1600" b="1" dirty="0"/>
                <a:t>2.1 </a:t>
              </a:r>
              <a:r>
                <a:rPr lang="en-US" sz="1600" b="1" dirty="0" err="1"/>
                <a:t>MLAutotuningHPC</a:t>
              </a:r>
              <a:r>
                <a:rPr lang="en-US" sz="1600" b="1" dirty="0"/>
                <a:t> – Smart ensembles</a:t>
              </a:r>
            </a:p>
          </p:txBody>
        </p:sp>
      </p:grpSp>
      <p:sp>
        <p:nvSpPr>
          <p:cNvPr id="22" name="TextBox 21">
            <a:extLst>
              <a:ext uri="{FF2B5EF4-FFF2-40B4-BE49-F238E27FC236}">
                <a16:creationId xmlns:a16="http://schemas.microsoft.com/office/drawing/2014/main" id="{D479E273-9ADE-44B1-88FA-A176DADD9FAE}"/>
              </a:ext>
            </a:extLst>
          </p:cNvPr>
          <p:cNvSpPr txBox="1"/>
          <p:nvPr/>
        </p:nvSpPr>
        <p:spPr>
          <a:xfrm>
            <a:off x="5428418" y="42465"/>
            <a:ext cx="2713204" cy="584775"/>
          </a:xfrm>
          <a:prstGeom prst="rect">
            <a:avLst/>
          </a:prstGeom>
          <a:noFill/>
        </p:spPr>
        <p:txBody>
          <a:bodyPr wrap="square" rtlCol="0">
            <a:spAutoFit/>
          </a:bodyPr>
          <a:lstStyle/>
          <a:p>
            <a:r>
              <a:rPr lang="en-US" sz="1600" b="1" dirty="0"/>
              <a:t>1.2 </a:t>
            </a:r>
            <a:r>
              <a:rPr lang="en-US" sz="1600" b="1" dirty="0" err="1"/>
              <a:t>MLAutotuningHPC</a:t>
            </a:r>
            <a:r>
              <a:rPr lang="en-US" sz="1600" b="1" dirty="0"/>
              <a:t> – Learn models from data</a:t>
            </a:r>
          </a:p>
        </p:txBody>
      </p:sp>
      <p:grpSp>
        <p:nvGrpSpPr>
          <p:cNvPr id="10" name="Group 9">
            <a:extLst>
              <a:ext uri="{FF2B5EF4-FFF2-40B4-BE49-F238E27FC236}">
                <a16:creationId xmlns:a16="http://schemas.microsoft.com/office/drawing/2014/main" id="{A1085E13-C376-498D-8AE9-1A46AD4E819B}"/>
              </a:ext>
            </a:extLst>
          </p:cNvPr>
          <p:cNvGrpSpPr/>
          <p:nvPr/>
        </p:nvGrpSpPr>
        <p:grpSpPr>
          <a:xfrm>
            <a:off x="6920758" y="4624404"/>
            <a:ext cx="3148557" cy="2218411"/>
            <a:chOff x="6481893" y="4624404"/>
            <a:chExt cx="3148557" cy="2218410"/>
          </a:xfrm>
        </p:grpSpPr>
        <p:pic>
          <p:nvPicPr>
            <p:cNvPr id="748" name="Google Shape;748;p90" descr="A picture containing text, map&#10;&#10;Description automatically generated"/>
            <p:cNvPicPr preferRelativeResize="0"/>
            <p:nvPr/>
          </p:nvPicPr>
          <p:blipFill rotWithShape="1">
            <a:blip r:embed="rId9">
              <a:alphaModFix/>
            </a:blip>
            <a:srcRect b="11878"/>
            <a:stretch/>
          </p:blipFill>
          <p:spPr>
            <a:xfrm>
              <a:off x="6720317" y="5209179"/>
              <a:ext cx="2671709" cy="1633635"/>
            </a:xfrm>
            <a:prstGeom prst="rect">
              <a:avLst/>
            </a:prstGeom>
            <a:noFill/>
            <a:ln>
              <a:noFill/>
            </a:ln>
          </p:spPr>
        </p:pic>
        <p:sp>
          <p:nvSpPr>
            <p:cNvPr id="24" name="TextBox 23">
              <a:extLst>
                <a:ext uri="{FF2B5EF4-FFF2-40B4-BE49-F238E27FC236}">
                  <a16:creationId xmlns:a16="http://schemas.microsoft.com/office/drawing/2014/main" id="{FE71DC3B-BF83-4CD7-A2AA-4653AD0C2E1F}"/>
                </a:ext>
              </a:extLst>
            </p:cNvPr>
            <p:cNvSpPr txBox="1"/>
            <p:nvPr/>
          </p:nvSpPr>
          <p:spPr>
            <a:xfrm>
              <a:off x="6481893" y="4624404"/>
              <a:ext cx="3148557" cy="584775"/>
            </a:xfrm>
            <a:prstGeom prst="rect">
              <a:avLst/>
            </a:prstGeom>
            <a:noFill/>
          </p:spPr>
          <p:txBody>
            <a:bodyPr wrap="square" rtlCol="0">
              <a:spAutoFit/>
            </a:bodyPr>
            <a:lstStyle/>
            <a:p>
              <a:r>
                <a:rPr lang="en-US" sz="1600" b="1" dirty="0"/>
                <a:t>3.2 </a:t>
              </a:r>
              <a:r>
                <a:rPr lang="en" sz="1600" b="1" dirty="0">
                  <a:latin typeface="Open Sans"/>
                  <a:ea typeface="Open Sans"/>
                  <a:cs typeface="Open Sans"/>
                  <a:sym typeface="Open Sans"/>
                </a:rPr>
                <a:t>MLaroundHPC: Learning Outputs from Inputs (</a:t>
              </a:r>
              <a:r>
                <a:rPr lang="en-US" sz="1600" b="1" dirty="0">
                  <a:latin typeface="Open Sans"/>
                  <a:ea typeface="Open Sans"/>
                  <a:cs typeface="Open Sans"/>
                  <a:sym typeface="Open Sans"/>
                </a:rPr>
                <a:t>fields</a:t>
              </a:r>
              <a:r>
                <a:rPr lang="en-US" sz="1600" b="1" dirty="0">
                  <a:solidFill>
                    <a:srgbClr val="515151"/>
                  </a:solidFill>
                  <a:latin typeface="Open Sans"/>
                  <a:ea typeface="Open Sans"/>
                  <a:cs typeface="Open Sans"/>
                  <a:sym typeface="Open Sans"/>
                </a:rPr>
                <a:t>)</a:t>
              </a:r>
              <a:endParaRPr lang="en-US" sz="1600" b="1" dirty="0"/>
            </a:p>
          </p:txBody>
        </p:sp>
      </p:grpSp>
      <p:grpSp>
        <p:nvGrpSpPr>
          <p:cNvPr id="11" name="Group 10">
            <a:extLst>
              <a:ext uri="{FF2B5EF4-FFF2-40B4-BE49-F238E27FC236}">
                <a16:creationId xmlns:a16="http://schemas.microsoft.com/office/drawing/2014/main" id="{445A4FAC-A59C-42EF-8FD9-630F92C5B638}"/>
              </a:ext>
            </a:extLst>
          </p:cNvPr>
          <p:cNvGrpSpPr/>
          <p:nvPr/>
        </p:nvGrpSpPr>
        <p:grpSpPr>
          <a:xfrm>
            <a:off x="2886482" y="4622457"/>
            <a:ext cx="4038803" cy="2235543"/>
            <a:chOff x="2122268" y="4624404"/>
            <a:chExt cx="4038803" cy="2235542"/>
          </a:xfrm>
        </p:grpSpPr>
        <p:pic>
          <p:nvPicPr>
            <p:cNvPr id="749" name="Google Shape;749;p90" descr="A close up of a map&#10;&#10;Description automatically generated"/>
            <p:cNvPicPr preferRelativeResize="0"/>
            <p:nvPr/>
          </p:nvPicPr>
          <p:blipFill rotWithShape="1">
            <a:blip r:embed="rId10">
              <a:alphaModFix/>
            </a:blip>
            <a:srcRect b="15218"/>
            <a:stretch/>
          </p:blipFill>
          <p:spPr>
            <a:xfrm>
              <a:off x="2122268" y="5102678"/>
              <a:ext cx="4038803" cy="1757268"/>
            </a:xfrm>
            <a:prstGeom prst="rect">
              <a:avLst/>
            </a:prstGeom>
            <a:noFill/>
            <a:ln>
              <a:noFill/>
            </a:ln>
          </p:spPr>
        </p:pic>
        <p:sp>
          <p:nvSpPr>
            <p:cNvPr id="25" name="TextBox 24">
              <a:extLst>
                <a:ext uri="{FF2B5EF4-FFF2-40B4-BE49-F238E27FC236}">
                  <a16:creationId xmlns:a16="http://schemas.microsoft.com/office/drawing/2014/main" id="{440FB749-A97F-495E-9C85-9BE5BD023BE8}"/>
                </a:ext>
              </a:extLst>
            </p:cNvPr>
            <p:cNvSpPr txBox="1"/>
            <p:nvPr/>
          </p:nvSpPr>
          <p:spPr>
            <a:xfrm>
              <a:off x="2257263" y="4624404"/>
              <a:ext cx="3768812" cy="584775"/>
            </a:xfrm>
            <a:prstGeom prst="rect">
              <a:avLst/>
            </a:prstGeom>
            <a:noFill/>
          </p:spPr>
          <p:txBody>
            <a:bodyPr wrap="square" rtlCol="0">
              <a:spAutoFit/>
            </a:bodyPr>
            <a:lstStyle/>
            <a:p>
              <a:r>
                <a:rPr lang="en-US" sz="1600" b="1" dirty="0"/>
                <a:t>3.1 </a:t>
              </a:r>
              <a:r>
                <a:rPr lang="en" sz="1600" b="1" dirty="0">
                  <a:latin typeface="Open Sans"/>
                  <a:ea typeface="Open Sans"/>
                  <a:cs typeface="Open Sans"/>
                  <a:sym typeface="Open Sans"/>
                </a:rPr>
                <a:t>MLaroundHPC: Learning Outputs from Inputs (</a:t>
              </a:r>
              <a:r>
                <a:rPr lang="en-US" sz="1600" b="1" dirty="0">
                  <a:latin typeface="Open Sans"/>
                  <a:ea typeface="Open Sans"/>
                  <a:cs typeface="Open Sans"/>
                  <a:sym typeface="Open Sans"/>
                </a:rPr>
                <a:t>parameters)</a:t>
              </a:r>
              <a:endParaRPr lang="en-US" sz="1600" b="1" dirty="0"/>
            </a:p>
          </p:txBody>
        </p:sp>
      </p:grpSp>
      <p:sp>
        <p:nvSpPr>
          <p:cNvPr id="27" name="TextBox 26">
            <a:extLst>
              <a:ext uri="{FF2B5EF4-FFF2-40B4-BE49-F238E27FC236}">
                <a16:creationId xmlns:a16="http://schemas.microsoft.com/office/drawing/2014/main" id="{F507FF5A-A2E7-4872-8B4A-B6C4A13E5B2A}"/>
              </a:ext>
            </a:extLst>
          </p:cNvPr>
          <p:cNvSpPr txBox="1"/>
          <p:nvPr/>
        </p:nvSpPr>
        <p:spPr>
          <a:xfrm>
            <a:off x="5280340" y="2333993"/>
            <a:ext cx="3148557" cy="790088"/>
          </a:xfrm>
          <a:prstGeom prst="rect">
            <a:avLst/>
          </a:prstGeom>
          <a:noFill/>
        </p:spPr>
        <p:txBody>
          <a:bodyPr wrap="square" rtlCol="0">
            <a:spAutoFit/>
          </a:bodyPr>
          <a:lstStyle/>
          <a:p>
            <a:r>
              <a:rPr lang="en-US" sz="1600" b="1" dirty="0"/>
              <a:t>2.2 </a:t>
            </a:r>
            <a:r>
              <a:rPr lang="en" sz="1467" b="1" dirty="0">
                <a:latin typeface="Open Sans"/>
                <a:ea typeface="Open Sans"/>
                <a:cs typeface="Open Sans"/>
                <a:sym typeface="Open Sans"/>
              </a:rPr>
              <a:t>MLaroundHPC: Learning </a:t>
            </a:r>
            <a:r>
              <a:rPr lang="en-US" sz="1467" b="1" dirty="0">
                <a:latin typeface="Open Sans"/>
                <a:ea typeface="Open Sans"/>
                <a:cs typeface="Open Sans"/>
                <a:sym typeface="Open Sans"/>
              </a:rPr>
              <a:t>Model Details (coarse graining, effective potentials)</a:t>
            </a:r>
            <a:endParaRPr lang="en-US" sz="1600" b="1" dirty="0"/>
          </a:p>
        </p:txBody>
      </p:sp>
      <p:sp>
        <p:nvSpPr>
          <p:cNvPr id="28" name="TextBox 27">
            <a:extLst>
              <a:ext uri="{FF2B5EF4-FFF2-40B4-BE49-F238E27FC236}">
                <a16:creationId xmlns:a16="http://schemas.microsoft.com/office/drawing/2014/main" id="{CE4C1E80-2453-4FA3-8D00-549A73CF37DE}"/>
              </a:ext>
            </a:extLst>
          </p:cNvPr>
          <p:cNvSpPr txBox="1"/>
          <p:nvPr/>
        </p:nvSpPr>
        <p:spPr>
          <a:xfrm>
            <a:off x="8814099" y="-32067"/>
            <a:ext cx="3029212" cy="830997"/>
          </a:xfrm>
          <a:prstGeom prst="rect">
            <a:avLst/>
          </a:prstGeom>
          <a:noFill/>
        </p:spPr>
        <p:txBody>
          <a:bodyPr wrap="square" rtlCol="0">
            <a:spAutoFit/>
          </a:bodyPr>
          <a:lstStyle/>
          <a:p>
            <a:r>
              <a:rPr lang="en-US" sz="1600" b="1" dirty="0"/>
              <a:t>1.3 </a:t>
            </a:r>
            <a:r>
              <a:rPr lang="en" sz="1600" b="1" dirty="0">
                <a:solidFill>
                  <a:srgbClr val="515151"/>
                </a:solidFill>
                <a:latin typeface="Open Sans"/>
                <a:ea typeface="Open Sans"/>
                <a:cs typeface="Open Sans"/>
                <a:sym typeface="Open Sans"/>
              </a:rPr>
              <a:t>MLaroundHPC: Learning </a:t>
            </a:r>
            <a:r>
              <a:rPr lang="en-US" sz="1600" b="1" dirty="0">
                <a:solidFill>
                  <a:srgbClr val="515151"/>
                </a:solidFill>
                <a:latin typeface="Open Sans"/>
                <a:ea typeface="Open Sans"/>
                <a:cs typeface="Open Sans"/>
                <a:sym typeface="Open Sans"/>
              </a:rPr>
              <a:t>Model Details (ML based data assimilation)</a:t>
            </a:r>
            <a:endParaRPr lang="en-US" sz="1600" b="1" dirty="0"/>
          </a:p>
        </p:txBody>
      </p:sp>
      <p:sp>
        <p:nvSpPr>
          <p:cNvPr id="29" name="TextBox 28">
            <a:extLst>
              <a:ext uri="{FF2B5EF4-FFF2-40B4-BE49-F238E27FC236}">
                <a16:creationId xmlns:a16="http://schemas.microsoft.com/office/drawing/2014/main" id="{D1E11376-C180-4D1E-87A9-CDC3005A087E}"/>
              </a:ext>
            </a:extLst>
          </p:cNvPr>
          <p:cNvSpPr txBox="1"/>
          <p:nvPr/>
        </p:nvSpPr>
        <p:spPr>
          <a:xfrm>
            <a:off x="9075907" y="2376422"/>
            <a:ext cx="2947949" cy="584775"/>
          </a:xfrm>
          <a:prstGeom prst="rect">
            <a:avLst/>
          </a:prstGeom>
          <a:noFill/>
        </p:spPr>
        <p:txBody>
          <a:bodyPr wrap="square" rtlCol="0">
            <a:spAutoFit/>
          </a:bodyPr>
          <a:lstStyle/>
          <a:p>
            <a:r>
              <a:rPr lang="en-US" sz="1600" b="1" dirty="0"/>
              <a:t>2.3 </a:t>
            </a:r>
            <a:r>
              <a:rPr lang="en" sz="1600" b="1" dirty="0">
                <a:latin typeface="Open Sans"/>
                <a:ea typeface="Open Sans"/>
                <a:cs typeface="Open Sans"/>
                <a:sym typeface="Open Sans"/>
              </a:rPr>
              <a:t>MLaroundHPC: </a:t>
            </a:r>
            <a:r>
              <a:rPr lang="en-US" sz="1600" b="1" dirty="0">
                <a:latin typeface="Open Sans"/>
                <a:ea typeface="Open Sans"/>
                <a:cs typeface="Open Sans"/>
                <a:sym typeface="Open Sans"/>
              </a:rPr>
              <a:t>Improve Model or Theory</a:t>
            </a:r>
            <a:endParaRPr lang="en-US" sz="1600" b="1" dirty="0"/>
          </a:p>
        </p:txBody>
      </p:sp>
      <p:sp>
        <p:nvSpPr>
          <p:cNvPr id="30" name="Google Shape;754;p90">
            <a:extLst>
              <a:ext uri="{FF2B5EF4-FFF2-40B4-BE49-F238E27FC236}">
                <a16:creationId xmlns:a16="http://schemas.microsoft.com/office/drawing/2014/main" id="{96D481C0-8E62-4B02-8B08-43EE25AE733E}"/>
              </a:ext>
            </a:extLst>
          </p:cNvPr>
          <p:cNvSpPr/>
          <p:nvPr/>
        </p:nvSpPr>
        <p:spPr>
          <a:xfrm>
            <a:off x="10264683" y="5226979"/>
            <a:ext cx="285200" cy="285200"/>
          </a:xfrm>
          <a:prstGeom prst="ellipse">
            <a:avLst/>
          </a:prstGeom>
          <a:solidFill>
            <a:srgbClr val="6AA84F"/>
          </a:solidFill>
          <a:ln>
            <a:noFill/>
          </a:ln>
        </p:spPr>
        <p:txBody>
          <a:bodyPr spcFirstLastPara="1" wrap="square" lIns="121900" tIns="121900" rIns="121900" bIns="121900" anchor="ctr" anchorCtr="0">
            <a:noAutofit/>
          </a:bodyPr>
          <a:lstStyle/>
          <a:p>
            <a:endParaRPr sz="2400"/>
          </a:p>
        </p:txBody>
      </p:sp>
      <p:sp>
        <p:nvSpPr>
          <p:cNvPr id="31" name="Google Shape;758;p90">
            <a:extLst>
              <a:ext uri="{FF2B5EF4-FFF2-40B4-BE49-F238E27FC236}">
                <a16:creationId xmlns:a16="http://schemas.microsoft.com/office/drawing/2014/main" id="{C03A0640-7436-489A-9C53-95309E3A5882}"/>
              </a:ext>
            </a:extLst>
          </p:cNvPr>
          <p:cNvSpPr txBox="1"/>
          <p:nvPr/>
        </p:nvSpPr>
        <p:spPr>
          <a:xfrm>
            <a:off x="10521751" y="5134946"/>
            <a:ext cx="1064000" cy="245600"/>
          </a:xfrm>
          <a:prstGeom prst="rect">
            <a:avLst/>
          </a:prstGeom>
          <a:noFill/>
          <a:ln>
            <a:noFill/>
          </a:ln>
        </p:spPr>
        <p:txBody>
          <a:bodyPr spcFirstLastPara="1" wrap="square" lIns="121900" tIns="121900" rIns="121900" bIns="121900" anchor="t" anchorCtr="0">
            <a:noAutofit/>
          </a:bodyPr>
          <a:lstStyle/>
          <a:p>
            <a:r>
              <a:rPr lang="en" sz="1733">
                <a:latin typeface="Open Sans SemiBold"/>
                <a:ea typeface="Open Sans SemiBold"/>
                <a:cs typeface="Open Sans SemiBold"/>
                <a:sym typeface="Open Sans SemiBold"/>
              </a:rPr>
              <a:t>INPUT</a:t>
            </a:r>
            <a:endParaRPr sz="1733">
              <a:latin typeface="Open Sans SemiBold"/>
              <a:ea typeface="Open Sans SemiBold"/>
              <a:cs typeface="Open Sans SemiBold"/>
              <a:sym typeface="Open Sans SemiBold"/>
            </a:endParaRPr>
          </a:p>
        </p:txBody>
      </p:sp>
      <p:sp>
        <p:nvSpPr>
          <p:cNvPr id="32" name="Google Shape;759;p90">
            <a:extLst>
              <a:ext uri="{FF2B5EF4-FFF2-40B4-BE49-F238E27FC236}">
                <a16:creationId xmlns:a16="http://schemas.microsoft.com/office/drawing/2014/main" id="{61173F7B-1719-4AAE-A8A6-4A0CCEDB01C9}"/>
              </a:ext>
            </a:extLst>
          </p:cNvPr>
          <p:cNvSpPr/>
          <p:nvPr/>
        </p:nvSpPr>
        <p:spPr>
          <a:xfrm>
            <a:off x="10264683" y="5734979"/>
            <a:ext cx="285200" cy="285200"/>
          </a:xfrm>
          <a:prstGeom prst="ellipse">
            <a:avLst/>
          </a:prstGeom>
          <a:solidFill>
            <a:srgbClr val="1155CC"/>
          </a:solidFill>
          <a:ln>
            <a:noFill/>
          </a:ln>
        </p:spPr>
        <p:txBody>
          <a:bodyPr spcFirstLastPara="1" wrap="square" lIns="121900" tIns="121900" rIns="121900" bIns="121900" anchor="ctr" anchorCtr="0">
            <a:noAutofit/>
          </a:bodyPr>
          <a:lstStyle/>
          <a:p>
            <a:endParaRPr sz="2400"/>
          </a:p>
        </p:txBody>
      </p:sp>
      <p:sp>
        <p:nvSpPr>
          <p:cNvPr id="33" name="Google Shape;760;p90">
            <a:extLst>
              <a:ext uri="{FF2B5EF4-FFF2-40B4-BE49-F238E27FC236}">
                <a16:creationId xmlns:a16="http://schemas.microsoft.com/office/drawing/2014/main" id="{D4022F94-26C0-41FC-8663-65DC78F7B729}"/>
              </a:ext>
            </a:extLst>
          </p:cNvPr>
          <p:cNvSpPr txBox="1"/>
          <p:nvPr/>
        </p:nvSpPr>
        <p:spPr>
          <a:xfrm>
            <a:off x="10521751" y="5642946"/>
            <a:ext cx="1252400" cy="245600"/>
          </a:xfrm>
          <a:prstGeom prst="rect">
            <a:avLst/>
          </a:prstGeom>
          <a:noFill/>
          <a:ln>
            <a:noFill/>
          </a:ln>
        </p:spPr>
        <p:txBody>
          <a:bodyPr spcFirstLastPara="1" wrap="square" lIns="121900" tIns="121900" rIns="121900" bIns="121900" anchor="t" anchorCtr="0">
            <a:noAutofit/>
          </a:bodyPr>
          <a:lstStyle/>
          <a:p>
            <a:r>
              <a:rPr lang="en" sz="1733" dirty="0">
                <a:latin typeface="Open Sans SemiBold"/>
                <a:ea typeface="Open Sans SemiBold"/>
                <a:cs typeface="Open Sans SemiBold"/>
                <a:sym typeface="Open Sans SemiBold"/>
              </a:rPr>
              <a:t>OUTPUT</a:t>
            </a:r>
            <a:endParaRPr sz="1733" dirty="0">
              <a:latin typeface="Open Sans SemiBold"/>
              <a:ea typeface="Open Sans SemiBold"/>
              <a:cs typeface="Open Sans SemiBold"/>
              <a:sym typeface="Open Sans SemiBold"/>
            </a:endParaRPr>
          </a:p>
        </p:txBody>
      </p:sp>
      <p:sp>
        <p:nvSpPr>
          <p:cNvPr id="5" name="TextBox 4">
            <a:extLst>
              <a:ext uri="{FF2B5EF4-FFF2-40B4-BE49-F238E27FC236}">
                <a16:creationId xmlns:a16="http://schemas.microsoft.com/office/drawing/2014/main" id="{80614377-4663-4628-B86A-374FF17AF848}"/>
              </a:ext>
            </a:extLst>
          </p:cNvPr>
          <p:cNvSpPr txBox="1"/>
          <p:nvPr/>
        </p:nvSpPr>
        <p:spPr>
          <a:xfrm>
            <a:off x="33491" y="42466"/>
            <a:ext cx="2093320" cy="738664"/>
          </a:xfrm>
          <a:prstGeom prst="rect">
            <a:avLst/>
          </a:prstGeom>
          <a:noFill/>
          <a:ln w="19050">
            <a:solidFill>
              <a:schemeClr val="tx1"/>
            </a:solidFill>
          </a:ln>
        </p:spPr>
        <p:txBody>
          <a:bodyPr wrap="square" rtlCol="0">
            <a:spAutoFit/>
          </a:bodyPr>
          <a:lstStyle/>
          <a:p>
            <a:r>
              <a:rPr lang="en-US" sz="1400" b="1" dirty="0"/>
              <a:t>1. Improving Simulation with Configurations and Integration of Data</a:t>
            </a:r>
            <a:endParaRPr lang="en-US" sz="1400" dirty="0"/>
          </a:p>
        </p:txBody>
      </p:sp>
      <p:sp>
        <p:nvSpPr>
          <p:cNvPr id="34" name="TextBox 33">
            <a:extLst>
              <a:ext uri="{FF2B5EF4-FFF2-40B4-BE49-F238E27FC236}">
                <a16:creationId xmlns:a16="http://schemas.microsoft.com/office/drawing/2014/main" id="{51E2A4AC-365F-4EF8-823C-E097A18D96F7}"/>
              </a:ext>
            </a:extLst>
          </p:cNvPr>
          <p:cNvSpPr txBox="1"/>
          <p:nvPr/>
        </p:nvSpPr>
        <p:spPr>
          <a:xfrm>
            <a:off x="-22405" y="2383002"/>
            <a:ext cx="2093320" cy="738664"/>
          </a:xfrm>
          <a:prstGeom prst="rect">
            <a:avLst/>
          </a:prstGeom>
          <a:noFill/>
          <a:ln w="19050">
            <a:solidFill>
              <a:schemeClr val="tx1"/>
            </a:solidFill>
          </a:ln>
        </p:spPr>
        <p:txBody>
          <a:bodyPr wrap="square" rtlCol="0">
            <a:spAutoFit/>
          </a:bodyPr>
          <a:lstStyle/>
          <a:p>
            <a:r>
              <a:rPr lang="en-US" sz="1400" b="1" dirty="0"/>
              <a:t>2. Learn Structure, Theory and Model for Simulation</a:t>
            </a:r>
            <a:endParaRPr lang="en-US" sz="1400" dirty="0"/>
          </a:p>
        </p:txBody>
      </p:sp>
      <p:sp>
        <p:nvSpPr>
          <p:cNvPr id="35" name="TextBox 34">
            <a:extLst>
              <a:ext uri="{FF2B5EF4-FFF2-40B4-BE49-F238E27FC236}">
                <a16:creationId xmlns:a16="http://schemas.microsoft.com/office/drawing/2014/main" id="{5B08DCA6-8E9A-4BF6-9E39-B5D4802361FF}"/>
              </a:ext>
            </a:extLst>
          </p:cNvPr>
          <p:cNvSpPr txBox="1"/>
          <p:nvPr/>
        </p:nvSpPr>
        <p:spPr>
          <a:xfrm>
            <a:off x="28948" y="4667268"/>
            <a:ext cx="2093320" cy="523220"/>
          </a:xfrm>
          <a:prstGeom prst="rect">
            <a:avLst/>
          </a:prstGeom>
          <a:noFill/>
          <a:ln w="19050">
            <a:solidFill>
              <a:schemeClr val="tx1"/>
            </a:solidFill>
          </a:ln>
        </p:spPr>
        <p:txBody>
          <a:bodyPr wrap="square" rtlCol="0">
            <a:spAutoFit/>
          </a:bodyPr>
          <a:lstStyle/>
          <a:p>
            <a:r>
              <a:rPr lang="en-US" sz="1400" b="1" dirty="0"/>
              <a:t>3. Learn Surrogates for Simulation</a:t>
            </a:r>
            <a:endParaRPr lang="en-US" sz="1400" dirty="0"/>
          </a:p>
        </p:txBody>
      </p:sp>
      <p:cxnSp>
        <p:nvCxnSpPr>
          <p:cNvPr id="8" name="Straight Connector 7">
            <a:extLst>
              <a:ext uri="{FF2B5EF4-FFF2-40B4-BE49-F238E27FC236}">
                <a16:creationId xmlns:a16="http://schemas.microsoft.com/office/drawing/2014/main" id="{0C3D3977-46A9-4662-8B55-9E20472F69EF}"/>
              </a:ext>
            </a:extLst>
          </p:cNvPr>
          <p:cNvCxnSpPr>
            <a:cxnSpLocks/>
          </p:cNvCxnSpPr>
          <p:nvPr/>
        </p:nvCxnSpPr>
        <p:spPr>
          <a:xfrm flipV="1">
            <a:off x="0" y="2313409"/>
            <a:ext cx="1219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79B0B02-DA90-4FF8-81C1-9BCA23AF51FA}"/>
              </a:ext>
            </a:extLst>
          </p:cNvPr>
          <p:cNvCxnSpPr>
            <a:cxnSpLocks/>
          </p:cNvCxnSpPr>
          <p:nvPr/>
        </p:nvCxnSpPr>
        <p:spPr>
          <a:xfrm flipV="1">
            <a:off x="-9512" y="4618475"/>
            <a:ext cx="1219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CDE1C30-FB64-4B4C-8E6B-E98BBB1CB830}"/>
              </a:ext>
            </a:extLst>
          </p:cNvPr>
          <p:cNvSpPr>
            <a:spLocks noGrp="1"/>
          </p:cNvSpPr>
          <p:nvPr>
            <p:ph type="sldNum" idx="2"/>
          </p:nvPr>
        </p:nvSpPr>
        <p:spPr>
          <a:xfrm>
            <a:off x="11568961" y="6275754"/>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8</a:t>
            </a:fld>
            <a:endParaRPr lang="en" dirty="0"/>
          </a:p>
        </p:txBody>
      </p:sp>
      <p:sp>
        <p:nvSpPr>
          <p:cNvPr id="4" name="Date Placeholder 3">
            <a:extLst>
              <a:ext uri="{FF2B5EF4-FFF2-40B4-BE49-F238E27FC236}">
                <a16:creationId xmlns:a16="http://schemas.microsoft.com/office/drawing/2014/main" id="{ED536BF2-7B71-4EA6-A08F-3C33A0C3BAC7}"/>
              </a:ext>
            </a:extLst>
          </p:cNvPr>
          <p:cNvSpPr>
            <a:spLocks noGrp="1"/>
          </p:cNvSpPr>
          <p:nvPr>
            <p:ph type="dt" sz="half" idx="10"/>
          </p:nvPr>
        </p:nvSpPr>
        <p:spPr/>
        <p:txBody>
          <a:bodyPr/>
          <a:lstStyle/>
          <a:p>
            <a:r>
              <a:rPr lang="en-US">
                <a:solidFill>
                  <a:prstClr val="black">
                    <a:tint val="75000"/>
                  </a:prstClr>
                </a:solidFill>
              </a:rPr>
              <a:t>9/26/2019</a:t>
            </a:r>
          </a:p>
        </p:txBody>
      </p:sp>
      <p:sp>
        <p:nvSpPr>
          <p:cNvPr id="6" name="Rectangle 5">
            <a:extLst>
              <a:ext uri="{FF2B5EF4-FFF2-40B4-BE49-F238E27FC236}">
                <a16:creationId xmlns:a16="http://schemas.microsoft.com/office/drawing/2014/main" id="{390423E8-AE44-4C67-B745-21AEF0D10B41}"/>
              </a:ext>
            </a:extLst>
          </p:cNvPr>
          <p:cNvSpPr/>
          <p:nvPr/>
        </p:nvSpPr>
        <p:spPr>
          <a:xfrm>
            <a:off x="-22405" y="5242215"/>
            <a:ext cx="3312702" cy="646331"/>
          </a:xfrm>
          <a:prstGeom prst="rect">
            <a:avLst/>
          </a:prstGeom>
        </p:spPr>
        <p:txBody>
          <a:bodyPr wrap="none">
            <a:spAutoFit/>
          </a:bodyPr>
          <a:lstStyle/>
          <a:p>
            <a:r>
              <a:rPr lang="en-US" dirty="0">
                <a:hlinkClick r:id="rId11"/>
              </a:rPr>
              <a:t>https://arxiv.org/abs/1909.13340</a:t>
            </a:r>
            <a:endParaRPr lang="en-US" dirty="0"/>
          </a:p>
          <a:p>
            <a:r>
              <a:rPr lang="en-US" dirty="0">
                <a:hlinkClick r:id="rId12"/>
              </a:rPr>
              <a:t>https://arxiv.org/abs/1909.02363</a:t>
            </a:r>
            <a:endParaRPr lang="en-US" dirty="0"/>
          </a:p>
        </p:txBody>
      </p:sp>
      <p:sp>
        <p:nvSpPr>
          <p:cNvPr id="7" name="TextBox 6">
            <a:extLst>
              <a:ext uri="{FF2B5EF4-FFF2-40B4-BE49-F238E27FC236}">
                <a16:creationId xmlns:a16="http://schemas.microsoft.com/office/drawing/2014/main" id="{BF9644F0-BC41-487B-891E-65DC333C5567}"/>
              </a:ext>
            </a:extLst>
          </p:cNvPr>
          <p:cNvSpPr txBox="1"/>
          <p:nvPr/>
        </p:nvSpPr>
        <p:spPr>
          <a:xfrm>
            <a:off x="-67562" y="5814226"/>
            <a:ext cx="2428671" cy="646331"/>
          </a:xfrm>
          <a:prstGeom prst="rect">
            <a:avLst/>
          </a:prstGeom>
          <a:noFill/>
        </p:spPr>
        <p:txBody>
          <a:bodyPr wrap="square" rtlCol="0">
            <a:spAutoFit/>
          </a:bodyPr>
          <a:lstStyle/>
          <a:p>
            <a:r>
              <a:rPr lang="en-US" dirty="0"/>
              <a:t>100 refs classified in 8 classifications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pic>
        <p:nvPicPr>
          <p:cNvPr id="767" name="Google Shape;767;p91" descr="A picture containing map, text&#10;&#10;Description automatically generated"/>
          <p:cNvPicPr preferRelativeResize="0"/>
          <p:nvPr/>
        </p:nvPicPr>
        <p:blipFill rotWithShape="1">
          <a:blip r:embed="rId3">
            <a:alphaModFix/>
          </a:blip>
          <a:srcRect r="7123"/>
          <a:stretch/>
        </p:blipFill>
        <p:spPr>
          <a:xfrm>
            <a:off x="4772101" y="628716"/>
            <a:ext cx="7419899" cy="5600568"/>
          </a:xfrm>
          <a:prstGeom prst="rect">
            <a:avLst/>
          </a:prstGeom>
          <a:noFill/>
          <a:ln>
            <a:noFill/>
          </a:ln>
        </p:spPr>
      </p:pic>
      <p:sp>
        <p:nvSpPr>
          <p:cNvPr id="768" name="Google Shape;768;p91"/>
          <p:cNvSpPr/>
          <p:nvPr/>
        </p:nvSpPr>
        <p:spPr>
          <a:xfrm>
            <a:off x="0" y="1676733"/>
            <a:ext cx="4658000" cy="4473600"/>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769" name="Google Shape;769;p91"/>
          <p:cNvSpPr txBox="1">
            <a:spLocks noGrp="1"/>
          </p:cNvSpPr>
          <p:nvPr>
            <p:ph type="body" idx="1"/>
          </p:nvPr>
        </p:nvSpPr>
        <p:spPr>
          <a:xfrm>
            <a:off x="0" y="1804900"/>
            <a:ext cx="4800800" cy="4280000"/>
          </a:xfrm>
          <a:prstGeom prst="rect">
            <a:avLst/>
          </a:prstGeom>
          <a:noFill/>
          <a:ln>
            <a:noFill/>
          </a:ln>
        </p:spPr>
        <p:txBody>
          <a:bodyPr spcFirstLastPara="1" vert="horz" wrap="square" lIns="91433" tIns="45700" rIns="91433" bIns="45700" rtlCol="0" anchor="t" anchorCtr="0">
            <a:noAutofit/>
          </a:bodyPr>
          <a:lstStyle/>
          <a:p>
            <a:pPr marL="243834" indent="-240447">
              <a:lnSpc>
                <a:spcPct val="115000"/>
              </a:lnSpc>
              <a:spcBef>
                <a:spcPts val="1067"/>
              </a:spcBef>
              <a:buSzPts val="1400"/>
              <a:buFont typeface="Open Sans"/>
              <a:buChar char="•"/>
            </a:pPr>
            <a:r>
              <a:rPr lang="en" sz="1867">
                <a:latin typeface="Open Sans"/>
                <a:ea typeface="Open Sans"/>
                <a:cs typeface="Open Sans"/>
                <a:sym typeface="Open Sans"/>
              </a:rPr>
              <a:t>This is classic Autotuning and one optimizes some mix of performance and quality of results with the learning network inputting the configuration parameters of the computation. </a:t>
            </a:r>
            <a:endParaRPr sz="1867">
              <a:latin typeface="Open Sans"/>
              <a:ea typeface="Open Sans"/>
              <a:cs typeface="Open Sans"/>
              <a:sym typeface="Open Sans"/>
            </a:endParaRPr>
          </a:p>
          <a:p>
            <a:pPr marL="243834" indent="-240447">
              <a:lnSpc>
                <a:spcPct val="115000"/>
              </a:lnSpc>
              <a:spcBef>
                <a:spcPts val="1067"/>
              </a:spcBef>
              <a:buSzPts val="1400"/>
              <a:buFont typeface="Open Sans"/>
              <a:buChar char="•"/>
            </a:pPr>
            <a:r>
              <a:rPr lang="en" sz="1867">
                <a:latin typeface="Open Sans"/>
                <a:ea typeface="Open Sans"/>
                <a:cs typeface="Open Sans"/>
                <a:sym typeface="Open Sans"/>
              </a:rPr>
              <a:t>This includes initial values and also dynamic choices such as block sizes for cache use, variable step sizes in space and time. </a:t>
            </a:r>
            <a:endParaRPr sz="1867">
              <a:latin typeface="Open Sans"/>
              <a:ea typeface="Open Sans"/>
              <a:cs typeface="Open Sans"/>
              <a:sym typeface="Open Sans"/>
            </a:endParaRPr>
          </a:p>
          <a:p>
            <a:pPr marL="243834" indent="-240447">
              <a:lnSpc>
                <a:spcPct val="115000"/>
              </a:lnSpc>
              <a:spcBef>
                <a:spcPts val="1067"/>
              </a:spcBef>
              <a:buSzPts val="1400"/>
              <a:buFont typeface="Open Sans"/>
              <a:buChar char="•"/>
            </a:pPr>
            <a:r>
              <a:rPr lang="en" sz="1867">
                <a:latin typeface="Open Sans"/>
                <a:ea typeface="Open Sans"/>
                <a:cs typeface="Open Sans"/>
                <a:sym typeface="Open Sans"/>
              </a:rPr>
              <a:t>It can also include discrete choices as to the type of solver to be used.</a:t>
            </a:r>
            <a:endParaRPr sz="1867">
              <a:latin typeface="Open Sans"/>
              <a:ea typeface="Open Sans"/>
              <a:cs typeface="Open Sans"/>
              <a:sym typeface="Open Sans"/>
            </a:endParaRPr>
          </a:p>
        </p:txBody>
      </p:sp>
      <p:cxnSp>
        <p:nvCxnSpPr>
          <p:cNvPr id="771" name="Google Shape;771;p91"/>
          <p:cNvCxnSpPr/>
          <p:nvPr/>
        </p:nvCxnSpPr>
        <p:spPr>
          <a:xfrm>
            <a:off x="472633" y="1503633"/>
            <a:ext cx="2517200" cy="0"/>
          </a:xfrm>
          <a:prstGeom prst="straightConnector1">
            <a:avLst/>
          </a:prstGeom>
          <a:noFill/>
          <a:ln w="19050" cap="flat" cmpd="sng">
            <a:solidFill>
              <a:srgbClr val="B30838"/>
            </a:solidFill>
            <a:prstDash val="solid"/>
            <a:round/>
            <a:headEnd type="none" w="med" len="med"/>
            <a:tailEnd type="none" w="med" len="med"/>
          </a:ln>
        </p:spPr>
      </p:cxnSp>
      <p:sp>
        <p:nvSpPr>
          <p:cNvPr id="772" name="Google Shape;772;p91"/>
          <p:cNvSpPr txBox="1">
            <a:spLocks noGrp="1"/>
          </p:cNvSpPr>
          <p:nvPr>
            <p:ph type="title"/>
          </p:nvPr>
        </p:nvSpPr>
        <p:spPr>
          <a:xfrm>
            <a:off x="146712" y="189541"/>
            <a:ext cx="11898576" cy="726000"/>
          </a:xfrm>
          <a:prstGeom prst="rect">
            <a:avLst/>
          </a:prstGeom>
        </p:spPr>
        <p:txBody>
          <a:bodyPr spcFirstLastPara="1" vert="horz" wrap="square" lIns="91433" tIns="45700" rIns="91433" bIns="45700" rtlCol="0" anchor="ctr" anchorCtr="0">
            <a:noAutofit/>
          </a:bodyPr>
          <a:lstStyle/>
          <a:p>
            <a:pPr lvl="0">
              <a:lnSpc>
                <a:spcPct val="115000"/>
              </a:lnSpc>
            </a:pPr>
            <a:r>
              <a:rPr lang="en-US" sz="2800" dirty="0">
                <a:solidFill>
                  <a:srgbClr val="C00000"/>
                </a:solidFill>
                <a:latin typeface="Arial" panose="020B0604020202020204" pitchFamily="34" charset="0"/>
                <a:cs typeface="Arial" panose="020B0604020202020204" pitchFamily="34" charset="0"/>
              </a:rPr>
              <a:t>1. Improving Simulation with Configurations and Integration of Data</a:t>
            </a:r>
            <a:br>
              <a:rPr lang="en-US" sz="28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1.1 </a:t>
            </a:r>
            <a:r>
              <a:rPr lang="en" sz="2400" dirty="0">
                <a:latin typeface="Arial" panose="020B0604020202020204" pitchFamily="34" charset="0"/>
                <a:cs typeface="Arial" panose="020B0604020202020204" pitchFamily="34" charset="0"/>
              </a:rPr>
              <a:t>MLAutoTuningHPC: Learning Configurations</a:t>
            </a:r>
            <a:endParaRPr sz="2800" dirty="0">
              <a:latin typeface="Arial" panose="020B0604020202020204" pitchFamily="34" charset="0"/>
              <a:cs typeface="Arial" panose="020B0604020202020204" pitchFamily="34" charset="0"/>
            </a:endParaRPr>
          </a:p>
        </p:txBody>
      </p:sp>
      <p:sp>
        <p:nvSpPr>
          <p:cNvPr id="773" name="Google Shape;773;p91"/>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9</a:t>
            </a:fld>
            <a:endParaRPr/>
          </a:p>
        </p:txBody>
      </p:sp>
      <p:sp>
        <p:nvSpPr>
          <p:cNvPr id="2" name="Date Placeholder 1">
            <a:extLst>
              <a:ext uri="{FF2B5EF4-FFF2-40B4-BE49-F238E27FC236}">
                <a16:creationId xmlns:a16="http://schemas.microsoft.com/office/drawing/2014/main" id="{D8C1D64B-B7A4-416D-A9D4-39344C32896E}"/>
              </a:ext>
            </a:extLst>
          </p:cNvPr>
          <p:cNvSpPr>
            <a:spLocks noGrp="1"/>
          </p:cNvSpPr>
          <p:nvPr>
            <p:ph type="dt" sz="half" idx="10"/>
          </p:nvPr>
        </p:nvSpPr>
        <p:spPr/>
        <p:txBody>
          <a:bodyPr/>
          <a:lstStyle/>
          <a:p>
            <a:r>
              <a:rPr lang="en-US">
                <a:solidFill>
                  <a:prstClr val="black">
                    <a:tint val="75000"/>
                  </a:prstClr>
                </a:solidFill>
              </a:rPr>
              <a:t>9/17/2019</a:t>
            </a: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23371</TotalTime>
  <Words>2945</Words>
  <Application>Microsoft Office PowerPoint</Application>
  <PresentationFormat>Widescreen</PresentationFormat>
  <Paragraphs>350</Paragraphs>
  <Slides>37</Slides>
  <Notes>27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Arial Black</vt:lpstr>
      <vt:lpstr>Calibri</vt:lpstr>
      <vt:lpstr>Open Sans</vt:lpstr>
      <vt:lpstr>Open Sans SemiBold</vt:lpstr>
      <vt:lpstr>1_Office Theme</vt:lpstr>
      <vt:lpstr>AI or Machine (actually Deep) Learning  and Cyberinfrastructure (HPC)</vt:lpstr>
      <vt:lpstr>Next Generation of Cyberinfrastructure: Application Requirements</vt:lpstr>
      <vt:lpstr>BDEC Applications Discussed in Recent Zoom Meetings</vt:lpstr>
      <vt:lpstr>HPCforML and MLforHPC</vt:lpstr>
      <vt:lpstr>Dean at NeurIPS  DECEMBER 2017</vt:lpstr>
      <vt:lpstr>Implications of Machine Deep Learning for Systems and Systems for Machine Deep Learning</vt:lpstr>
      <vt:lpstr>MLforHPC (ML for Systems) in detail</vt:lpstr>
      <vt:lpstr>PowerPoint Presentation</vt:lpstr>
      <vt:lpstr>1. Improving Simulation with Configurations and Integration of Data 1.1 MLAutoTuningHPC: Learning Configurations</vt:lpstr>
      <vt:lpstr>MLAutoTuningHPC: Learning Configurations by Parameter Auto-tuning in Molecular Dynamics Simulations: Efficient Dynamics of Ions near Polarizable Nanoparticles (NPs)</vt:lpstr>
      <vt:lpstr>Results for Nanosimulation MLAutotuning</vt:lpstr>
      <vt:lpstr>3. MLforHPC Learn Surrogates for Simulation 3.1 MLaroundHPC: Learning Outputs from Inputs:  a) Computation Results from Computation defining Parameters</vt:lpstr>
      <vt:lpstr>MLaroundHPC: Learning Outputs from Inputs (parameters) High Performance Surrogates of nanosimulations</vt:lpstr>
      <vt:lpstr>ANN for Regression</vt:lpstr>
      <vt:lpstr>Parameter Prediction in Nanosimulation</vt:lpstr>
      <vt:lpstr>Accuracy comparison between ML predictions and MD simulation results</vt:lpstr>
      <vt:lpstr>Speedup of MLaroundHPC</vt:lpstr>
      <vt:lpstr>Examination of the therapeutic effectiveness of Kinase ML at multiple levels and points in the discovery process</vt:lpstr>
      <vt:lpstr>INSILICO MEDICINE USED CREATIVE AI TO DESIGN POTENTIAL DRUGS IN JUST 21 DAYS</vt:lpstr>
      <vt:lpstr>3. MLforHPC Learn Surrogates for Simulation 3.2  MLaroundHPC: Learning Outputs from Inputs:   b) Fields from Fields</vt:lpstr>
      <vt:lpstr> Fields from Parameters Recent paper “Massive computational acceleration by using neural networks to emulate mechanism based biological models” uses 501 LSTM units to represent a one-dimensional grid of values which is output of a two-dimensional gene circuit simulation which only depends on radius.  </vt:lpstr>
      <vt:lpstr>One way to think about this</vt:lpstr>
      <vt:lpstr>Learning how Apples Fall I</vt:lpstr>
      <vt:lpstr>Learning how Apples Fall II</vt:lpstr>
      <vt:lpstr>2. Learn Structure, Theory and Model for Simulation 2.1 MLAutoTuningHPC: Smart Ensembles</vt:lpstr>
      <vt:lpstr>ML based enhanced sampling of Phase Space</vt:lpstr>
      <vt:lpstr>Adaptive Sampling Using non-DL ML (Clustering)</vt:lpstr>
      <vt:lpstr>CVAE Convolutional Variational Autoencoder driven Ensemble-MD</vt:lpstr>
      <vt:lpstr>1. Improving Simulation with Configurations and Integration of Data  1.3 MLaroundHPC: Learning Model Details (ML for Data Assimilation)</vt:lpstr>
      <vt:lpstr>2. Learn Structure, Theory and Model for Simulation 2.3 MLaroundHPC: Learning Model Details - Inference of Missing Model Structure</vt:lpstr>
      <vt:lpstr>Putting it all Together Simulating Biological Organisms (with James Glazier @IU) </vt:lpstr>
      <vt:lpstr>Engineering Health: Digital twin based Personalized Medicine</vt:lpstr>
      <vt:lpstr>Complete Systems HPCforML</vt:lpstr>
      <vt:lpstr>Next Generation of Cyberinfrastructure: Compute and Data patterns</vt:lpstr>
      <vt:lpstr>Next Generation of Cyberinfrastructure: Remarks on Deep Learning</vt:lpstr>
      <vt:lpstr>AI as a Service</vt:lpstr>
      <vt:lpstr>Computer Science Issues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Efficient Dataflow Frameworks for Big Data Applications: Integrating Parallel and Distributed Computing Runtimes</dc:title>
  <dc:creator>supun</dc:creator>
  <cp:lastModifiedBy>Geoffrey Fox</cp:lastModifiedBy>
  <cp:revision>400</cp:revision>
  <dcterms:created xsi:type="dcterms:W3CDTF">2017-06-12T19:54:34Z</dcterms:created>
  <dcterms:modified xsi:type="dcterms:W3CDTF">2019-10-16T16:50:45Z</dcterms:modified>
</cp:coreProperties>
</file>