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8" r:id="rId2"/>
    <p:sldId id="886" r:id="rId3"/>
    <p:sldId id="887" r:id="rId4"/>
    <p:sldId id="888" r:id="rId5"/>
    <p:sldId id="889" r:id="rId6"/>
    <p:sldId id="5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7" autoAdjust="0"/>
    <p:restoredTop sz="91685" autoAdjust="0"/>
  </p:normalViewPr>
  <p:slideViewPr>
    <p:cSldViewPr snapToGrid="0">
      <p:cViewPr varScale="1">
        <p:scale>
          <a:sx n="115" d="100"/>
          <a:sy n="115" d="100"/>
        </p:scale>
        <p:origin x="73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6778-B450-423B-B7B7-BF6DF9015041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FAF46-25CC-458C-9F6F-FEB9EF0EF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FAF46-25CC-458C-9F6F-FEB9EF0EFE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4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ABC1-0CD0-4B35-A1EB-386F4E9DFA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2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CE5F-D128-46BA-8CF2-7A9F9774C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6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C5C2BE6-B54C-4635-9E72-69540418B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38094" y="6370637"/>
            <a:ext cx="1292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AF99-DB2A-43DF-B669-93B93205E4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6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3B43-8B7F-42C4-9FC2-AF7A982885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0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703F-CAFC-4562-8ADE-4A00EFA949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5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A4ED-41B8-40E8-A294-2A9E806B7A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8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A8A5-254A-42E2-BC9E-3D28FAC54E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8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94BD9C-CFCE-4CD1-8A33-CA5253E9888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248399"/>
            <a:ext cx="1219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8094" y="6370637"/>
            <a:ext cx="12928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CD18-77D4-40CC-925F-434EDA93CC1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5471" y="6370637"/>
            <a:ext cx="109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http://spidal.org/" TargetMode="External"/><Relationship Id="rId4" Type="http://schemas.openxmlformats.org/officeDocument/2006/relationships/hyperlink" Target="http://www.dsc.soic.indiana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gdatawg.nist.gov/_uploadfiles/NIST.SP.1500-3r1.pdf" TargetMode="External"/><Relationship Id="rId2" Type="http://schemas.openxmlformats.org/officeDocument/2006/relationships/hyperlink" Target="https://docs.google.com/document/d/1ALUtR4DlonUZcxo8Lj_A7nbIdRsJcnQ-iVxEy0grzxA/edit?usp=shar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scale.org/bdec/sites/www.exascale.org.bdec/files/whitepapers/bdec2017pathways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9" y="1525863"/>
            <a:ext cx="9029532" cy="93601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Nuts and Bolts of BDEC2 and meeting in Bloomington Indiana November 28-30, 2018</a:t>
            </a:r>
            <a:endParaRPr lang="en-US" sz="1600" b="1" dirty="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D00E1E-723F-4497-B46A-9D6B4B743B2E}"/>
              </a:ext>
            </a:extLst>
          </p:cNvPr>
          <p:cNvSpPr/>
          <p:nvPr/>
        </p:nvSpPr>
        <p:spPr>
          <a:xfrm>
            <a:off x="12544" y="3200538"/>
            <a:ext cx="11573099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en-US" sz="3200" b="1" dirty="0">
                <a:cs typeface="Times New Roman" pitchFamily="18" charset="0"/>
              </a:rPr>
              <a:t>Geoffrey Fox, November 14, 2018</a:t>
            </a:r>
            <a:br>
              <a:rPr lang="en-US" sz="2400" b="1" dirty="0">
                <a:cs typeface="Times New Roman" pitchFamily="18" charset="0"/>
              </a:rPr>
            </a:br>
            <a:r>
              <a:rPr lang="en-US" sz="2400" b="1" dirty="0">
                <a:cs typeface="Times New Roman" pitchFamily="18" charset="0"/>
              </a:rPr>
              <a:t>SC18 Birds of a Feather Dallas Texas 2018</a:t>
            </a:r>
          </a:p>
          <a:p>
            <a:pPr lvl="0" algn="ctr" defTabSz="457200">
              <a:defRPr/>
            </a:pPr>
            <a:endParaRPr lang="en-US" sz="2400" b="1" dirty="0">
              <a:cs typeface="Times New Roman" pitchFamily="18" charset="0"/>
            </a:endParaRPr>
          </a:p>
          <a:p>
            <a:pPr algn="ctr" defTabSz="457200">
              <a:defRPr/>
            </a:pPr>
            <a:r>
              <a:rPr lang="en-US" sz="2400" b="1" dirty="0">
                <a:cs typeface="Times New Roman" pitchFamily="18" charset="0"/>
              </a:rPr>
              <a:t>Digital Science Center</a:t>
            </a:r>
          </a:p>
          <a:p>
            <a:pPr algn="ctr" defTabSz="457200">
              <a:defRPr/>
            </a:pPr>
            <a:r>
              <a:rPr lang="en-US" sz="2400" b="1" dirty="0">
                <a:latin typeface="Arial"/>
                <a:cs typeface="Times New Roman" pitchFamily="18" charset="0"/>
              </a:rPr>
              <a:t>Indiana University, Bloomington</a:t>
            </a:r>
            <a:endParaRPr lang="en-US" sz="2400" dirty="0">
              <a:latin typeface="Arial"/>
            </a:endParaRPr>
          </a:p>
          <a:p>
            <a:pPr lvl="0" algn="ctr" defTabSz="457200">
              <a:defRPr/>
            </a:pPr>
            <a:r>
              <a:rPr lang="en-US" sz="2400" dirty="0"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gcf@indiana.edu</a:t>
            </a:r>
            <a:r>
              <a:rPr lang="en-US" sz="2400" dirty="0">
                <a:latin typeface="Arial"/>
              </a:rPr>
              <a:t>, </a:t>
            </a:r>
            <a:r>
              <a:rPr lang="en-US" sz="2400" dirty="0">
                <a:latin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http://www.dsc.soic.indiana.edu/</a:t>
            </a:r>
            <a:r>
              <a:rPr lang="en-US" sz="2400" dirty="0">
                <a:latin typeface="Arial"/>
              </a:rPr>
              <a:t>, </a:t>
            </a:r>
            <a:r>
              <a:rPr lang="en-US" sz="2400" dirty="0">
                <a:latin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http://spidal.org</a:t>
            </a:r>
            <a:r>
              <a:rPr lang="en-US" sz="2400" dirty="0">
                <a:latin typeface="Arial"/>
              </a:rPr>
              <a:t>/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37426D-0650-4DDA-9A72-5020D9C0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B902C0-C05A-4E73-897C-3F5B7D350A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A4C401F-4C3F-42F2-8CBC-4FA3FCB3340F}" type="datetime1">
              <a:rPr lang="en-US" smtClean="0">
                <a:solidFill>
                  <a:schemeClr val="tx1"/>
                </a:solidFill>
              </a:rPr>
              <a:t>11/14/2018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2" descr="http://www.exascale.org/bdec/sites/all/themes/bdec/images/bdec-header-2.png">
            <a:extLst>
              <a:ext uri="{FF2B5EF4-FFF2-40B4-BE49-F238E27FC236}">
                <a16:creationId xmlns:a16="http://schemas.microsoft.com/office/drawing/2014/main" id="{41BE5E13-542B-49AF-B2B9-7EC02CD8F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190500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0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43090FD-5B17-4C7C-8FD1-C30154F1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9"/>
            <a:ext cx="10515600" cy="762978"/>
          </a:xfrm>
        </p:spPr>
        <p:txBody>
          <a:bodyPr/>
          <a:lstStyle/>
          <a:p>
            <a:r>
              <a:rPr lang="en-US" dirty="0"/>
              <a:t>Overall structure of Bloomington Meeting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D89D790-7EC6-4080-B3A7-38CEE9D9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29" y="779199"/>
            <a:ext cx="11960371" cy="54854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BDEC2 has 6 International meetings spread over 2 years developing a community driven Digital Continuum platform supporting Science and Engineering data research spanning HPC, Clouds, simulations, data analytics (Common Digital Continuum Platform for Big Data and Extreme Scale Computing)</a:t>
            </a:r>
          </a:p>
          <a:p>
            <a:r>
              <a:rPr lang="en-US" dirty="0"/>
              <a:t>First meeting has a focus on application requirements but will kickoff other key parts of BDEC2 and will include </a:t>
            </a:r>
            <a:r>
              <a:rPr lang="en-US" b="1" dirty="0"/>
              <a:t>working groups </a:t>
            </a:r>
            <a:r>
              <a:rPr lang="en-US" dirty="0"/>
              <a:t>on </a:t>
            </a:r>
          </a:p>
          <a:p>
            <a:pPr lvl="1"/>
            <a:r>
              <a:rPr lang="en-US" dirty="0"/>
              <a:t>Applications and Requirements</a:t>
            </a:r>
          </a:p>
          <a:p>
            <a:pPr lvl="1"/>
            <a:r>
              <a:rPr lang="en-US" dirty="0"/>
              <a:t>Platform architecture/design and </a:t>
            </a:r>
          </a:p>
          <a:p>
            <a:pPr lvl="1"/>
            <a:r>
              <a:rPr lang="en-US" dirty="0"/>
              <a:t>Community (Academia, Government, Industry, Open Source, .org’s) building</a:t>
            </a:r>
          </a:p>
          <a:p>
            <a:r>
              <a:rPr lang="en-US" dirty="0"/>
              <a:t>It will include </a:t>
            </a:r>
            <a:r>
              <a:rPr lang="en-US" b="1" dirty="0"/>
              <a:t>overview talks </a:t>
            </a:r>
            <a:r>
              <a:rPr lang="en-US" dirty="0"/>
              <a:t>expanding on initial talks at BoF discussing overall issues and regional (Asia, Europe, US) perspectives on Digital Continuum.</a:t>
            </a:r>
          </a:p>
          <a:p>
            <a:pPr lvl="1"/>
            <a:r>
              <a:rPr lang="en-US" dirty="0"/>
              <a:t>There will be breakouts to start off working groups</a:t>
            </a:r>
          </a:p>
          <a:p>
            <a:r>
              <a:rPr lang="en-US" dirty="0"/>
              <a:t>35 </a:t>
            </a:r>
            <a:r>
              <a:rPr lang="en-US" b="1" dirty="0"/>
              <a:t>white papers </a:t>
            </a:r>
            <a:r>
              <a:rPr lang="en-US" dirty="0"/>
              <a:t>were submitted; many of these will be presented</a:t>
            </a:r>
          </a:p>
          <a:p>
            <a:r>
              <a:rPr lang="en-US" dirty="0"/>
              <a:t>We will plan working group activities at and in between the 6 meetings</a:t>
            </a:r>
          </a:p>
          <a:p>
            <a:pPr lvl="1"/>
            <a:r>
              <a:rPr lang="en-US" dirty="0"/>
              <a:t>The working groups will meet “virtually” and perhaps in person</a:t>
            </a:r>
          </a:p>
          <a:p>
            <a:r>
              <a:rPr lang="en-US" dirty="0"/>
              <a:t>First meeting will refine the foci of the following 5 meetings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DBBCE-13FB-4073-AED4-57FAE8A6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AF99-DB2A-43DF-B669-93B93205E4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403EE-2102-488F-86E2-8172AF95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0BD0-66FF-4732-9B00-A1A3112C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10515600" cy="918926"/>
          </a:xfrm>
        </p:spPr>
        <p:txBody>
          <a:bodyPr/>
          <a:lstStyle/>
          <a:p>
            <a:r>
              <a:rPr lang="en-US" dirty="0"/>
              <a:t>Topics of White Papers and Application Talks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1635-6CB7-43D9-80B6-AB2A046BC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2634" y="1096051"/>
            <a:ext cx="5181600" cy="49934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Pathology</a:t>
            </a:r>
          </a:p>
          <a:p>
            <a:r>
              <a:rPr lang="en-US" dirty="0"/>
              <a:t>Genome Alignment</a:t>
            </a:r>
          </a:p>
          <a:p>
            <a:r>
              <a:rPr lang="en-US" dirty="0"/>
              <a:t>Network Science</a:t>
            </a:r>
          </a:p>
          <a:p>
            <a:r>
              <a:rPr lang="en-US" dirty="0"/>
              <a:t>Climate</a:t>
            </a:r>
          </a:p>
          <a:p>
            <a:r>
              <a:rPr lang="en-US" dirty="0"/>
              <a:t>Weather; Data Assimilation</a:t>
            </a:r>
          </a:p>
          <a:p>
            <a:r>
              <a:rPr lang="en-US" dirty="0"/>
              <a:t>Electrical Power Grid</a:t>
            </a:r>
          </a:p>
          <a:p>
            <a:r>
              <a:rPr lang="en-US" dirty="0"/>
              <a:t>Real time race car monitoring</a:t>
            </a:r>
          </a:p>
          <a:p>
            <a:r>
              <a:rPr lang="en-US" dirty="0"/>
              <a:t>Precision Agriculture</a:t>
            </a:r>
          </a:p>
          <a:p>
            <a:r>
              <a:rPr lang="en-US" dirty="0"/>
              <a:t>UAV and Environmental monitoring</a:t>
            </a:r>
          </a:p>
          <a:p>
            <a:r>
              <a:rPr lang="en-US" dirty="0"/>
              <a:t>Square Kilometer Array</a:t>
            </a:r>
          </a:p>
          <a:p>
            <a:r>
              <a:rPr lang="en-US" dirty="0"/>
              <a:t>Light Sources &amp; Experiment Control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4CCA0E-C227-4A9B-AA75-3746A6EF5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11" y="1096051"/>
            <a:ext cx="5181600" cy="50907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Interface of Machine Learning, Simulation and Observation</a:t>
            </a:r>
          </a:p>
          <a:p>
            <a:r>
              <a:rPr lang="en-US" dirty="0"/>
              <a:t>Biomolecular Simulations</a:t>
            </a:r>
          </a:p>
          <a:p>
            <a:r>
              <a:rPr lang="en-US" dirty="0"/>
              <a:t>Material Science</a:t>
            </a:r>
          </a:p>
          <a:p>
            <a:r>
              <a:rPr lang="en-US" dirty="0"/>
              <a:t>Fusion</a:t>
            </a:r>
          </a:p>
          <a:p>
            <a:endParaRPr lang="en-US" dirty="0"/>
          </a:p>
          <a:p>
            <a:r>
              <a:rPr lang="en-US" dirty="0"/>
              <a:t>Smart Cities</a:t>
            </a:r>
          </a:p>
          <a:p>
            <a:r>
              <a:rPr lang="en-US" dirty="0"/>
              <a:t>Edge and Fog Computing</a:t>
            </a:r>
          </a:p>
          <a:p>
            <a:endParaRPr lang="en-US" dirty="0"/>
          </a:p>
          <a:p>
            <a:r>
              <a:rPr lang="en-US" dirty="0"/>
              <a:t>Continuum Platform:</a:t>
            </a:r>
          </a:p>
          <a:p>
            <a:r>
              <a:rPr lang="en-US" dirty="0"/>
              <a:t>Modern Clouds, workflow, HPC, Data Transport, Benchmarking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0F46-8DF0-490A-BD28-0971C7227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6CE5F-D128-46BA-8CF2-7A9F9774C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81114-6051-471E-AD66-834FA909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D8ED-BC58-486D-9E42-895A3913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16" y="122238"/>
            <a:ext cx="11721830" cy="2348588"/>
          </a:xfrm>
        </p:spPr>
        <p:txBody>
          <a:bodyPr>
            <a:normAutofit fontScale="90000"/>
          </a:bodyPr>
          <a:lstStyle/>
          <a:p>
            <a:r>
              <a:rPr lang="en-US" dirty="0"/>
              <a:t>Use case Survey based on NIST Big Data Survey</a:t>
            </a:r>
            <a:br>
              <a:rPr lang="en-US" dirty="0"/>
            </a:br>
            <a:r>
              <a:rPr lang="en-US" sz="2000" b="0" dirty="0">
                <a:hlinkClick r:id="rId2"/>
              </a:rPr>
              <a:t>https://docs.google.com/document/d/1ALUtR4DlonUZcxo8Lj_A7nbIdRsJcnQ-iVxEy0grzxA/edit?usp=sharing</a:t>
            </a:r>
            <a:br>
              <a:rPr lang="en-US" sz="2000" b="0" dirty="0"/>
            </a:br>
            <a:br>
              <a:rPr lang="en-US" sz="2400" b="0" dirty="0"/>
            </a:br>
            <a:r>
              <a:rPr lang="en-US" sz="2400" b="0" dirty="0"/>
              <a:t>Sample of the most basic fields. Form has more optional fields</a:t>
            </a:r>
            <a:br>
              <a:rPr lang="en-US" sz="2400" b="0" dirty="0"/>
            </a:br>
            <a:r>
              <a:rPr lang="en-US" sz="2400" b="0" dirty="0"/>
              <a:t>NIST had 53 use cases </a:t>
            </a:r>
            <a:r>
              <a:rPr lang="en-US" sz="2400" b="0" dirty="0">
                <a:hlinkClick r:id="rId3"/>
              </a:rPr>
              <a:t>https://bigdatawg.nist.gov/_uploadfiles/NIST.SP.1500-3r1.pdf</a:t>
            </a:r>
            <a:r>
              <a:rPr lang="en-US" sz="2400" b="0" dirty="0"/>
              <a:t> </a:t>
            </a:r>
            <a:br>
              <a:rPr lang="en-US" sz="2400" b="0" dirty="0"/>
            </a:br>
            <a:br>
              <a:rPr lang="en-US" sz="2400" dirty="0"/>
            </a:br>
            <a:r>
              <a:rPr lang="en-US" sz="2400" dirty="0"/>
              <a:t>                   Overall Features                                                           Detailed Features  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042BCC2-7C04-4DEE-B452-E71DB3199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0468" y="2584386"/>
            <a:ext cx="5515583" cy="3511114"/>
          </a:xfrm>
        </p:spPr>
        <p:txBody>
          <a:bodyPr/>
          <a:lstStyle/>
          <a:p>
            <a:r>
              <a:rPr lang="en-US" dirty="0"/>
              <a:t>Use Case Title</a:t>
            </a:r>
          </a:p>
          <a:p>
            <a:r>
              <a:rPr lang="en-US" dirty="0"/>
              <a:t>Use Case Contacts</a:t>
            </a:r>
          </a:p>
          <a:p>
            <a:r>
              <a:rPr lang="en-US" dirty="0"/>
              <a:t>​Use Case URL(s) </a:t>
            </a:r>
          </a:p>
          <a:p>
            <a:r>
              <a:rPr lang="en-US" dirty="0"/>
              <a:t>Pictures and Diagrams? </a:t>
            </a:r>
          </a:p>
          <a:p>
            <a:r>
              <a:rPr lang="en-US" dirty="0"/>
              <a:t>​Actors / Stakeholders</a:t>
            </a:r>
          </a:p>
          <a:p>
            <a:r>
              <a:rPr lang="en-US" dirty="0"/>
              <a:t>​Summary of Use Case and its Solution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0E34312-0FF3-4E8A-863B-14659572F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84386"/>
            <a:ext cx="5914631" cy="3582954"/>
          </a:xfrm>
        </p:spPr>
        <p:txBody>
          <a:bodyPr/>
          <a:lstStyle/>
          <a:p>
            <a:r>
              <a:rPr lang="en-US" dirty="0"/>
              <a:t>Use Case Description</a:t>
            </a:r>
          </a:p>
          <a:p>
            <a:r>
              <a:rPr lang="en-US" dirty="0"/>
              <a:t>Data Source, Volume, Velocity</a:t>
            </a:r>
          </a:p>
          <a:p>
            <a:r>
              <a:rPr lang="en-US" dirty="0"/>
              <a:t>Data Analytics and Computational Methods</a:t>
            </a:r>
          </a:p>
          <a:p>
            <a:r>
              <a:rPr lang="en-US" dirty="0"/>
              <a:t>Computer Systems Infrastructure</a:t>
            </a:r>
          </a:p>
          <a:p>
            <a:r>
              <a:rPr lang="en-US" dirty="0"/>
              <a:t>Key words and Tags for classification</a:t>
            </a:r>
          </a:p>
          <a:p>
            <a:r>
              <a:rPr lang="en-US" dirty="0"/>
              <a:t>Security and Privacy Issues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C9721-8022-4470-94E2-CA6EA5C8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3B43-8B7F-42C4-9FC2-AF7A982885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2A490-7683-4FBB-9C39-86E335C7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FD0DC33-6DBB-458D-8136-063F3C6E4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Questions?</a:t>
            </a:r>
            <a:br>
              <a:rPr lang="en-US"/>
            </a:br>
            <a:r>
              <a:rPr lang="en-US"/>
              <a:t>Please </a:t>
            </a:r>
            <a:r>
              <a:rPr lang="en-US" dirty="0"/>
              <a:t>comment or contribute on anything!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72F221B-BA78-42A3-8A18-9DA63D3EC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AB529-3995-4AE9-A92B-D95A86D4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3B43-8B7F-42C4-9FC2-AF7A982885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2BDB1-9323-4061-8763-5003E8C6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1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936A-3C39-4820-B395-DF5CD1A6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89" y="293687"/>
            <a:ext cx="9663677" cy="1325563"/>
          </a:xfrm>
        </p:spPr>
        <p:txBody>
          <a:bodyPr>
            <a:normAutofit/>
          </a:bodyPr>
          <a:lstStyle/>
          <a:p>
            <a:r>
              <a:rPr lang="en-US" dirty="0"/>
              <a:t>Big Data and Extreme-scale Computing</a:t>
            </a:r>
            <a:r>
              <a:rPr lang="en-US" b="0" dirty="0"/>
              <a:t> </a:t>
            </a:r>
            <a:br>
              <a:rPr lang="en-US" b="0" dirty="0"/>
            </a:br>
            <a:r>
              <a:rPr lang="en-US" b="0" dirty="0"/>
              <a:t>http://www.exascale.org/bdec/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BFCA-360C-4CBA-BFE4-4D4E98EF5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6670" y="1894205"/>
            <a:ext cx="12192000" cy="4351338"/>
          </a:xfrm>
        </p:spPr>
        <p:txBody>
          <a:bodyPr/>
          <a:lstStyle/>
          <a:p>
            <a:r>
              <a:rPr lang="en-US" b="1" dirty="0"/>
              <a:t>BDEC Pathways to Convergence Report 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  <a:p>
            <a:r>
              <a:rPr lang="en-US" dirty="0"/>
              <a:t>New series BDEC2 “Common Digital Continuum Platform for Big Data and Extreme Scale Computing” with first meeting November 28-30, 2018 Bloomington Indiana USA. </a:t>
            </a:r>
          </a:p>
          <a:p>
            <a:pPr lvl="1"/>
            <a:r>
              <a:rPr lang="en-US" dirty="0"/>
              <a:t>First day is evening reception with meeting focus “Defining application requirements for a Common Digital Continuum Platform for Big Data and Extreme Scale Computing”</a:t>
            </a:r>
          </a:p>
          <a:p>
            <a:r>
              <a:rPr lang="en-US" dirty="0"/>
              <a:t>Next meetings: February 19-21 Kobe, Japan (National infrastructure visions) followed by two in Europe, one in USA and one in China.</a:t>
            </a:r>
          </a:p>
        </p:txBody>
      </p:sp>
      <p:pic>
        <p:nvPicPr>
          <p:cNvPr id="2050" name="Picture 2" descr="http://www.exascale.org/bdec/sites/all/themes/bdec/images/bdec-header-2.png">
            <a:extLst>
              <a:ext uri="{FF2B5EF4-FFF2-40B4-BE49-F238E27FC236}">
                <a16:creationId xmlns:a16="http://schemas.microsoft.com/office/drawing/2014/main" id="{37E03BC8-6884-4C32-A69A-F86725568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710" y="-68094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E090F1-B98F-48C3-9190-59895C81DD4E}"/>
              </a:ext>
            </a:extLst>
          </p:cNvPr>
          <p:cNvSpPr/>
          <p:nvPr/>
        </p:nvSpPr>
        <p:spPr>
          <a:xfrm>
            <a:off x="99060" y="2161282"/>
            <a:ext cx="8747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http://www.exascale.org/bdec/sites/www.exascale.org.bdec/files/whitepapers/bdec2017pathways.pdf</a:t>
            </a:r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9F08A-D649-459E-8073-9A36F1F3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7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16700</TotalTime>
  <Words>388</Words>
  <Application>Microsoft Office PowerPoint</Application>
  <PresentationFormat>Widescreen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Times New Roman</vt:lpstr>
      <vt:lpstr>1_Office Theme</vt:lpstr>
      <vt:lpstr>Nuts and Bolts of BDEC2 and meeting in Bloomington Indiana November 28-30, 2018</vt:lpstr>
      <vt:lpstr>Overall structure of Bloomington Meeting</vt:lpstr>
      <vt:lpstr>Topics of White Papers and Application Talks</vt:lpstr>
      <vt:lpstr>Use case Survey based on NIST Big Data Survey https://docs.google.com/document/d/1ALUtR4DlonUZcxo8Lj_A7nbIdRsJcnQ-iVxEy0grzxA/edit?usp=sharing  Sample of the most basic fields. Form has more optional fields NIST had 53 use cases https://bigdatawg.nist.gov/_uploadfiles/NIST.SP.1500-3r1.pdf                      Overall Features                                                           Detailed Features   </vt:lpstr>
      <vt:lpstr>Questions? Please comment or contribute on anything!</vt:lpstr>
      <vt:lpstr>Big Data and Extreme-scale Computing  http://www.exascale.org/bdec/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Efficient Dataflow Frameworks for Big Data Applications: Integrating Parallel and Distributed Computing Runtimes</dc:title>
  <dc:creator>supun</dc:creator>
  <cp:lastModifiedBy>Geoffrey Fox</cp:lastModifiedBy>
  <cp:revision>299</cp:revision>
  <dcterms:created xsi:type="dcterms:W3CDTF">2017-06-12T19:54:34Z</dcterms:created>
  <dcterms:modified xsi:type="dcterms:W3CDTF">2018-11-14T22:26:36Z</dcterms:modified>
</cp:coreProperties>
</file>