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2"/>
  </p:notesMasterIdLst>
  <p:sldIdLst>
    <p:sldId id="566" r:id="rId2"/>
    <p:sldId id="886" r:id="rId3"/>
    <p:sldId id="938" r:id="rId4"/>
    <p:sldId id="939" r:id="rId5"/>
    <p:sldId id="942" r:id="rId6"/>
    <p:sldId id="941" r:id="rId7"/>
    <p:sldId id="940" r:id="rId8"/>
    <p:sldId id="887" r:id="rId9"/>
    <p:sldId id="934" r:id="rId10"/>
    <p:sldId id="935" r:id="rId11"/>
    <p:sldId id="256" r:id="rId12"/>
    <p:sldId id="888" r:id="rId13"/>
    <p:sldId id="929" r:id="rId14"/>
    <p:sldId id="936" r:id="rId15"/>
    <p:sldId id="930" r:id="rId16"/>
    <p:sldId id="931" r:id="rId17"/>
    <p:sldId id="280" r:id="rId18"/>
    <p:sldId id="932" r:id="rId19"/>
    <p:sldId id="933" r:id="rId20"/>
    <p:sldId id="93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864A3-48DC-4765-A4F0-D3D983680E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B872-3990-4757-AA10-FBEA5AC0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3b99d50a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3b99d50a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424392"/>
            <a:ext cx="8902949" cy="151404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cap="none" spc="-107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94817"/>
            <a:ext cx="8902949" cy="914400"/>
          </a:xfrm>
        </p:spPr>
        <p:txBody>
          <a:bodyPr/>
          <a:lstStyle>
            <a:lvl1pPr marL="0" indent="0" algn="l">
              <a:buNone/>
              <a:defRPr b="0" cap="all" spc="160" baseline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3B4BFD0-5FEC-4C89-B88E-ED37CE2D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499" y="6209092"/>
            <a:ext cx="803660" cy="486833"/>
          </a:xfrm>
        </p:spPr>
        <p:txBody>
          <a:bodyPr/>
          <a:lstStyle/>
          <a:p>
            <a:fld id="{34524396-0562-4A1A-95AA-34709457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2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13995-025B-2542-B817-AA6B8D41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F9DA-4563-6F4F-9E90-10D5DE9D0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AF36E-F1DA-6D47-A2E7-CA94AAEAD7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8D629-2E8A-4762-84F7-8413B1C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D35CB-3057-44EC-BF46-84513B7E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36B31-22B6-4237-B251-6BF0C058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4396-0562-4A1A-95AA-34709457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2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D649-E4E9-4617-8AEB-CCE0047D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A3D6-162D-4EC4-A2BE-87EEC5CEA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109B6-CB14-4735-AA08-63406CDA2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A4BCD-C244-45F3-BA26-8B9DE5D4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45E9A-71CA-44A3-BCF6-70239BD6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C5831-1845-485C-B119-7B0D3D4C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8056" y="6176963"/>
            <a:ext cx="803660" cy="486833"/>
          </a:xfrm>
        </p:spPr>
        <p:txBody>
          <a:bodyPr/>
          <a:lstStyle/>
          <a:p>
            <a:fld id="{34524396-0562-4A1A-95AA-34709457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7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9"/>
            <a:ext cx="1016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74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0581" y="6164122"/>
            <a:ext cx="80366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867" b="0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6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800" kern="1200" cap="none" spc="-8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spcAft>
          <a:spcPts val="800"/>
        </a:spcAft>
        <a:buFont typeface="Arial" pitchFamily="34" charset="0"/>
        <a:buNone/>
        <a:defRPr sz="2667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243834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ipxn2YKckjDHyPG2tNKqSeenEL7AxX6cB43YPtCpQA/edit?usp=shar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exascale.org/bdec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gdatawg.nist.gov/_uploadfiles/NIST.SP.1500-3r1.pdf" TargetMode="External"/><Relationship Id="rId2" Type="http://schemas.openxmlformats.org/officeDocument/2006/relationships/hyperlink" Target="https://docs.google.com/document/d/1ALUtR4DlonUZcxo8Lj_A7nbIdRsJcnQ-iVxEy0grzxA/edit?usp=sharin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ppWfyIX5XogmBka2PkxDTb8DQN0gQhMJ2ITtUgeG0gs/edit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015595-1223-431B-981B-21458B684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DB936A-3C39-4820-B395-DF5CD1A6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89" y="293687"/>
            <a:ext cx="9663677" cy="895033"/>
          </a:xfrm>
        </p:spPr>
        <p:txBody>
          <a:bodyPr>
            <a:normAutofit fontScale="90000"/>
          </a:bodyPr>
          <a:lstStyle/>
          <a:p>
            <a:r>
              <a:rPr lang="en-US" dirty="0"/>
              <a:t>Big Data and Extreme-scale Computing</a:t>
            </a:r>
            <a:r>
              <a:rPr lang="en-US" b="0" dirty="0"/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BBFCA-360C-4CBA-BFE4-4D4E98EF5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4194968"/>
            <a:ext cx="1149858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Record of meeting with white papers, presentations, recordings </a:t>
            </a:r>
            <a:r>
              <a:rPr lang="en-US" sz="2000" dirty="0">
                <a:hlinkClick r:id="rId3"/>
              </a:rPr>
              <a:t>https://docs.google.com/document/d/1Gipxn2YKckjDHyPG2tNKqSeenEL7AxX6cB43YPtCpQA/edit?usp=sharing</a:t>
            </a:r>
            <a:br>
              <a:rPr lang="en-US" sz="2400" dirty="0"/>
            </a:br>
            <a:r>
              <a:rPr lang="en-US" sz="2000" dirty="0">
                <a:hlinkClick r:id="rId4"/>
              </a:rPr>
              <a:t>http://www.exascale.org/bdec/</a:t>
            </a:r>
            <a:r>
              <a:rPr lang="en-US" sz="2000" dirty="0"/>
              <a:t>  </a:t>
            </a:r>
            <a:endParaRPr lang="en-US" sz="2400" dirty="0"/>
          </a:p>
          <a:p>
            <a:r>
              <a:rPr lang="en-US" sz="2400" dirty="0"/>
              <a:t>Next meetings: February 19-21 Kobe, Japan (with a focus on platform) followed by two in Europe, one in USA and one in China.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9F08A-D649-459E-8073-9A36F1F3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63030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524396-0562-4A1A-95AA-347094572B40}" type="slidenum">
              <a:rPr lang="en-US" smtClean="0"/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9FE1C7-BC25-4853-ABBE-BF1594A34C4E}"/>
              </a:ext>
            </a:extLst>
          </p:cNvPr>
          <p:cNvSpPr/>
          <p:nvPr/>
        </p:nvSpPr>
        <p:spPr>
          <a:xfrm>
            <a:off x="19049" y="2968461"/>
            <a:ext cx="1217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11691-36DF-4F94-AE8D-918B6EC873B0}"/>
              </a:ext>
            </a:extLst>
          </p:cNvPr>
          <p:cNvSpPr txBox="1"/>
          <p:nvPr/>
        </p:nvSpPr>
        <p:spPr>
          <a:xfrm>
            <a:off x="158114" y="1188720"/>
            <a:ext cx="8431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BDEC2 “Common Digital Continuum Platform for Big Data and Extreme Scale Computing” with first meeting BDEC2-1 November 28-30, 2018 Bloomington Indiana USA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Evening Reception on November 28 followed by two days of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Meeting focus “Defining application requirements for a Common Digital Continuum Platform for Big Data and Extreme Scale Computing”</a:t>
            </a: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9E87B-1437-4983-A633-F2C0BB4742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0" t="89667"/>
          <a:stretch/>
        </p:blipFill>
        <p:spPr>
          <a:xfrm>
            <a:off x="10454640" y="6149340"/>
            <a:ext cx="1737360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9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6544-379B-44D9-8102-441980C3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20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US" dirty="0"/>
              <a:t>BDEC2 Application Working Group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5913-E7E4-4B62-85CE-6CEA5D218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9" y="830898"/>
            <a:ext cx="11239500" cy="590486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BDEC2 is designing a new platform that will be firmly rooted by the requirements across a broad range of future-looking applications in science and engineering.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goal of the BDEC2 is to discover and document those requirements that cover multiple use cases so we can use shared cyberinfrastructure.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tackle by collecting individual cases by several mechanisms including white papers and presentations at our plenary meetings.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find common requirements by dividing the use cases into a few (eventually 3-6) broad buckets.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Experts on individual case cases contribute the documentation of their use case and an analysis of the common and special features if use cases in each bucket.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members of the platform group will be challenged to support the key features of each bucket.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intend to demonstrate the new platform with a set of international demonstration projects tackling a well-chosen exemplar in each bucket.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AA9D0-2100-4AF7-AF19-847C0B6C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5471" y="6370637"/>
            <a:ext cx="109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51BF7F-DC92-41A3-B282-A36E35E69126}"/>
              </a:ext>
            </a:extLst>
          </p:cNvPr>
          <p:cNvSpPr/>
          <p:nvPr/>
        </p:nvSpPr>
        <p:spPr>
          <a:xfrm>
            <a:off x="288758" y="1356672"/>
            <a:ext cx="1337912" cy="433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Use Case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2C8BCE-781E-4643-A117-BB736A605302}"/>
              </a:ext>
            </a:extLst>
          </p:cNvPr>
          <p:cNvSpPr/>
          <p:nvPr/>
        </p:nvSpPr>
        <p:spPr>
          <a:xfrm>
            <a:off x="288758" y="2032573"/>
            <a:ext cx="1337912" cy="433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Use Case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BCE44E-2F39-4DE6-A00A-56CE225B6C66}"/>
              </a:ext>
            </a:extLst>
          </p:cNvPr>
          <p:cNvSpPr/>
          <p:nvPr/>
        </p:nvSpPr>
        <p:spPr>
          <a:xfrm>
            <a:off x="288758" y="2708474"/>
            <a:ext cx="1337912" cy="433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Use Case 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460B8D-BBD5-4A0B-B92D-58FED5B7A232}"/>
              </a:ext>
            </a:extLst>
          </p:cNvPr>
          <p:cNvSpPr/>
          <p:nvPr/>
        </p:nvSpPr>
        <p:spPr>
          <a:xfrm>
            <a:off x="288758" y="3384375"/>
            <a:ext cx="1337912" cy="433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Use Case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1A01FE-C85A-41E1-9497-0965D2A156FB}"/>
              </a:ext>
            </a:extLst>
          </p:cNvPr>
          <p:cNvSpPr/>
          <p:nvPr/>
        </p:nvSpPr>
        <p:spPr>
          <a:xfrm>
            <a:off x="288758" y="4060276"/>
            <a:ext cx="1337912" cy="433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Use Case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48EC592-54C9-4FE6-A3F7-04501834D61D}"/>
              </a:ext>
            </a:extLst>
          </p:cNvPr>
          <p:cNvSpPr/>
          <p:nvPr/>
        </p:nvSpPr>
        <p:spPr>
          <a:xfrm>
            <a:off x="288758" y="5412078"/>
            <a:ext cx="1507958" cy="433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Use Case N-1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E5B0F4-B347-43DC-A619-5491CB6A567E}"/>
              </a:ext>
            </a:extLst>
          </p:cNvPr>
          <p:cNvSpPr/>
          <p:nvPr/>
        </p:nvSpPr>
        <p:spPr>
          <a:xfrm>
            <a:off x="288758" y="6087978"/>
            <a:ext cx="1337912" cy="433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Use Case 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65D554-5C60-4296-A0E0-B09478CFE293}"/>
              </a:ext>
            </a:extLst>
          </p:cNvPr>
          <p:cNvSpPr/>
          <p:nvPr/>
        </p:nvSpPr>
        <p:spPr>
          <a:xfrm>
            <a:off x="288758" y="4736177"/>
            <a:ext cx="1507958" cy="433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Use Case N-2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D65510-63F3-4611-9D98-7C9EE62628E6}"/>
              </a:ext>
            </a:extLst>
          </p:cNvPr>
          <p:cNvSpPr/>
          <p:nvPr/>
        </p:nvSpPr>
        <p:spPr>
          <a:xfrm>
            <a:off x="202129" y="336885"/>
            <a:ext cx="2435191" cy="4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Document Somehow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800FA3-ABEB-454D-9BD1-116F8C06F9E9}"/>
              </a:ext>
            </a:extLst>
          </p:cNvPr>
          <p:cNvSpPr/>
          <p:nvPr/>
        </p:nvSpPr>
        <p:spPr>
          <a:xfrm>
            <a:off x="2741597" y="3608437"/>
            <a:ext cx="2435191" cy="742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Categorize in many ways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5C28136-1B1E-4B82-9049-B4374F06420F}"/>
              </a:ext>
            </a:extLst>
          </p:cNvPr>
          <p:cNvSpPr/>
          <p:nvPr/>
        </p:nvSpPr>
        <p:spPr>
          <a:xfrm>
            <a:off x="1880006" y="3840598"/>
            <a:ext cx="701169" cy="322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3E9307-49C6-47A2-A810-1005C73B084C}"/>
              </a:ext>
            </a:extLst>
          </p:cNvPr>
          <p:cNvSpPr/>
          <p:nvPr/>
        </p:nvSpPr>
        <p:spPr>
          <a:xfrm>
            <a:off x="6096000" y="1830442"/>
            <a:ext cx="2435191" cy="4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Buckets of Use Cases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AD524F-33DD-4867-BB55-BEFF0C16673A}"/>
              </a:ext>
            </a:extLst>
          </p:cNvPr>
          <p:cNvSpPr/>
          <p:nvPr/>
        </p:nvSpPr>
        <p:spPr>
          <a:xfrm>
            <a:off x="10368816" y="1830442"/>
            <a:ext cx="1432560" cy="4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Demos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F6881C-81DD-4AF4-A9C8-6175AFF44F5F}"/>
              </a:ext>
            </a:extLst>
          </p:cNvPr>
          <p:cNvSpPr/>
          <p:nvPr/>
        </p:nvSpPr>
        <p:spPr>
          <a:xfrm>
            <a:off x="7791650" y="312308"/>
            <a:ext cx="2435191" cy="4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Challenge Platform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D2CFBB3-9F8F-409A-BCE2-C194DC9038B1}"/>
              </a:ext>
            </a:extLst>
          </p:cNvPr>
          <p:cNvSpPr/>
          <p:nvPr/>
        </p:nvSpPr>
        <p:spPr>
          <a:xfrm>
            <a:off x="6185836" y="2609213"/>
            <a:ext cx="2724078" cy="5991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Big Data Analytics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31E0A2-4A75-4A63-AEAE-C3C2EC2AD7C0}"/>
              </a:ext>
            </a:extLst>
          </p:cNvPr>
          <p:cNvSpPr/>
          <p:nvPr/>
        </p:nvSpPr>
        <p:spPr>
          <a:xfrm>
            <a:off x="6447322" y="3805506"/>
            <a:ext cx="2300438" cy="5991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HPC and ML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E277EA2-5BEA-433E-BB05-A47DE45CCCF6}"/>
              </a:ext>
            </a:extLst>
          </p:cNvPr>
          <p:cNvSpPr/>
          <p:nvPr/>
        </p:nvSpPr>
        <p:spPr>
          <a:xfrm>
            <a:off x="6185836" y="5001800"/>
            <a:ext cx="2823410" cy="5991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Edge to Cloud</a:t>
            </a:r>
            <a:endParaRPr lang="en-US" b="1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A7574B5-9362-498D-981A-E8732C8E1202}"/>
              </a:ext>
            </a:extLst>
          </p:cNvPr>
          <p:cNvSpPr/>
          <p:nvPr/>
        </p:nvSpPr>
        <p:spPr>
          <a:xfrm>
            <a:off x="9091063" y="3840598"/>
            <a:ext cx="927235" cy="322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AD5BDD4-E45F-4B5E-9786-23ED61417E15}"/>
              </a:ext>
            </a:extLst>
          </p:cNvPr>
          <p:cNvSpPr/>
          <p:nvPr/>
        </p:nvSpPr>
        <p:spPr>
          <a:xfrm>
            <a:off x="5337210" y="3840598"/>
            <a:ext cx="927235" cy="322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160B304-4B5D-4714-AB13-6136892F349B}"/>
              </a:ext>
            </a:extLst>
          </p:cNvPr>
          <p:cNvSpPr/>
          <p:nvPr/>
        </p:nvSpPr>
        <p:spPr>
          <a:xfrm>
            <a:off x="10361601" y="3608437"/>
            <a:ext cx="1432560" cy="742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Chosen App(s)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F38537A-E75C-4CA0-BB31-4F847AAF855B}"/>
              </a:ext>
            </a:extLst>
          </p:cNvPr>
          <p:cNvSpPr/>
          <p:nvPr/>
        </p:nvSpPr>
        <p:spPr>
          <a:xfrm rot="5400000" flipV="1">
            <a:off x="10824749" y="2420458"/>
            <a:ext cx="495125" cy="181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2F7C18-172D-408A-96B6-5BA93A43A0A3}"/>
              </a:ext>
            </a:extLst>
          </p:cNvPr>
          <p:cNvSpPr/>
          <p:nvPr/>
        </p:nvSpPr>
        <p:spPr>
          <a:xfrm>
            <a:off x="10361601" y="2775249"/>
            <a:ext cx="1432560" cy="4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Benchmarks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8A2926-7079-499A-8EE1-3E066214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4396-0562-4A1A-95AA-347094572B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5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D8ED-BC58-486D-9E42-895A3913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8" y="396558"/>
            <a:ext cx="11371472" cy="2348588"/>
          </a:xfrm>
        </p:spPr>
        <p:txBody>
          <a:bodyPr>
            <a:normAutofit fontScale="90000"/>
          </a:bodyPr>
          <a:lstStyle/>
          <a:p>
            <a:r>
              <a:rPr lang="en-US" dirty="0"/>
              <a:t>Use case Survey based on NIST Big Data Survey</a:t>
            </a:r>
            <a:br>
              <a:rPr lang="en-US" dirty="0"/>
            </a:br>
            <a:r>
              <a:rPr lang="en-US" sz="2000" b="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https://docs.google.com/document/d/1ALUtR4DlonUZcxo8Lj_A7nbIdRsJcnQ-iVxEy0grzxA/edit?usp=sharing</a:t>
            </a:r>
            <a:br>
              <a:rPr lang="en-US" sz="2000" b="0" dirty="0">
                <a:solidFill>
                  <a:schemeClr val="tx1"/>
                </a:solidFill>
              </a:rPr>
            </a:b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Sample of the most basic fields. Form has more optional fields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NIST </a:t>
            </a:r>
            <a:r>
              <a:rPr lang="en-US" sz="2400" b="0">
                <a:solidFill>
                  <a:schemeClr val="tx1"/>
                </a:solidFill>
              </a:rPr>
              <a:t>had 54 </a:t>
            </a:r>
            <a:r>
              <a:rPr lang="en-US" sz="2400" b="0" dirty="0">
                <a:solidFill>
                  <a:schemeClr val="tx1"/>
                </a:solidFill>
              </a:rPr>
              <a:t>use cases </a:t>
            </a:r>
            <a:r>
              <a:rPr lang="en-US" sz="2400" b="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https://bigdatawg.nist.gov/_uploadfiles/NIST.SP.1500-3r1.pdf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br>
              <a:rPr lang="en-US" sz="2400" b="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              Overall Features                                                           Detailed Features </a:t>
            </a:r>
            <a:r>
              <a:rPr lang="en-US" sz="2400" dirty="0"/>
              <a:t> 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42BCC2-7C04-4DEE-B452-E71DB3199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535" y="2791269"/>
            <a:ext cx="5515583" cy="35111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Case Title</a:t>
            </a:r>
          </a:p>
          <a:p>
            <a:r>
              <a:rPr lang="en-US" dirty="0"/>
              <a:t>Use Case Contacts</a:t>
            </a:r>
          </a:p>
          <a:p>
            <a:r>
              <a:rPr lang="en-US" dirty="0"/>
              <a:t>​Use Case URL(s) </a:t>
            </a:r>
          </a:p>
          <a:p>
            <a:r>
              <a:rPr lang="en-US" dirty="0"/>
              <a:t>Pictures and Diagrams? </a:t>
            </a:r>
          </a:p>
          <a:p>
            <a:r>
              <a:rPr lang="en-US" dirty="0"/>
              <a:t>​Actors / Stakeholders</a:t>
            </a:r>
          </a:p>
          <a:p>
            <a:r>
              <a:rPr lang="en-US" dirty="0"/>
              <a:t>​Summary of Use Case and its Solution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E34312-0FF3-4E8A-863B-14659572F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59" y="2745146"/>
            <a:ext cx="5914631" cy="35829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Case Description</a:t>
            </a:r>
          </a:p>
          <a:p>
            <a:r>
              <a:rPr lang="en-US" dirty="0"/>
              <a:t>Data Source, Volume, Velocity</a:t>
            </a:r>
          </a:p>
          <a:p>
            <a:r>
              <a:rPr lang="en-US" dirty="0"/>
              <a:t>Data Analytics and Computational Methods</a:t>
            </a:r>
          </a:p>
          <a:p>
            <a:r>
              <a:rPr lang="en-US" dirty="0"/>
              <a:t>Computer Systems Infrastructure</a:t>
            </a:r>
          </a:p>
          <a:p>
            <a:r>
              <a:rPr lang="en-US" dirty="0"/>
              <a:t>Key words and Tags for classification</a:t>
            </a:r>
          </a:p>
          <a:p>
            <a:r>
              <a:rPr lang="en-US" dirty="0"/>
              <a:t>Security and Privacy Issues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2A490-7683-4FBB-9C39-86E335C7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6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2C05-3775-4115-8FAD-4DEB0E5A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" y="18256"/>
            <a:ext cx="12070976" cy="734780"/>
          </a:xfrm>
        </p:spPr>
        <p:txBody>
          <a:bodyPr>
            <a:normAutofit/>
          </a:bodyPr>
          <a:lstStyle/>
          <a:p>
            <a:r>
              <a:rPr lang="en-US" sz="4000" dirty="0"/>
              <a:t>BDEC2 Bucket 1: Classic Observational Data plus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0A88-05DC-448C-8AB4-539B35FC8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" y="753036"/>
            <a:ext cx="11751551" cy="6080759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dirty="0">
                <a:solidFill>
                  <a:schemeClr val="tx2"/>
                </a:solidFill>
              </a:rPr>
              <a:t>Astronomy</a:t>
            </a:r>
          </a:p>
          <a:p>
            <a:pPr fontAlgn="base"/>
            <a:r>
              <a:rPr lang="en-US" dirty="0"/>
              <a:t>BDEC2App-1: M. Deegan, Big Data and Extreme Scale Computing, 2nd Series (BDEC2App) - Statement of Interest from the Square </a:t>
            </a:r>
            <a:r>
              <a:rPr lang="en-US" dirty="0" err="1"/>
              <a:t>Kilometre</a:t>
            </a:r>
            <a:r>
              <a:rPr lang="en-US" dirty="0"/>
              <a:t> Array </a:t>
            </a:r>
            <a:r>
              <a:rPr lang="en-US" dirty="0" err="1"/>
              <a:t>Organisation</a:t>
            </a:r>
            <a:r>
              <a:rPr lang="en-US" dirty="0"/>
              <a:t> (SKAO)</a:t>
            </a:r>
          </a:p>
          <a:p>
            <a:r>
              <a:rPr lang="en-US" b="1" dirty="0">
                <a:solidFill>
                  <a:schemeClr val="tx2"/>
                </a:solidFill>
              </a:rPr>
              <a:t>Environmental Science</a:t>
            </a:r>
            <a:endParaRPr lang="en-US" dirty="0">
              <a:solidFill>
                <a:schemeClr val="tx2"/>
              </a:solidFill>
            </a:endParaRPr>
          </a:p>
          <a:p>
            <a:pPr fontAlgn="base"/>
            <a:r>
              <a:rPr lang="en-US" dirty="0"/>
              <a:t>BDEC2App-2: M. Rahnemoonfar, Semantic Segmentation of Underwater Sonar Imagery based on Deep Learning</a:t>
            </a:r>
          </a:p>
          <a:p>
            <a:pPr fontAlgn="base"/>
            <a:r>
              <a:rPr lang="en-US" dirty="0"/>
              <a:t>BDEC2App-3: M. </a:t>
            </a:r>
            <a:r>
              <a:rPr lang="en-US" dirty="0" err="1"/>
              <a:t>Taufer</a:t>
            </a:r>
            <a:r>
              <a:rPr lang="en-US" dirty="0"/>
              <a:t>, Cyberinfrastructure Tools for Precision Agriculture in the 21st Century</a:t>
            </a:r>
          </a:p>
          <a:p>
            <a:r>
              <a:rPr lang="en-US" b="1" dirty="0">
                <a:solidFill>
                  <a:schemeClr val="tx2"/>
                </a:solidFill>
              </a:rPr>
              <a:t>Healthcare and Life sciences</a:t>
            </a:r>
            <a:endParaRPr lang="en-US" dirty="0">
              <a:solidFill>
                <a:schemeClr val="tx2"/>
              </a:solidFill>
            </a:endParaRPr>
          </a:p>
          <a:p>
            <a:pPr fontAlgn="base"/>
            <a:r>
              <a:rPr lang="en-US" dirty="0"/>
              <a:t>BDEC2App-4: J. </a:t>
            </a:r>
            <a:r>
              <a:rPr lang="en-US" dirty="0" err="1"/>
              <a:t>Saltz</a:t>
            </a:r>
            <a:r>
              <a:rPr lang="en-US" dirty="0"/>
              <a:t>, Multiscale Spatial Data and Deep Learning</a:t>
            </a:r>
          </a:p>
          <a:p>
            <a:pPr fontAlgn="base"/>
            <a:r>
              <a:rPr lang="en-US" dirty="0"/>
              <a:t>BDEC2App-5: R. Stevens, Exascale Deep Learning for Cancer</a:t>
            </a:r>
          </a:p>
          <a:p>
            <a:pPr fontAlgn="base"/>
            <a:r>
              <a:rPr lang="en-US" dirty="0"/>
              <a:t>BDEC2App-6: S. Chandrasekaran, Development of a parallel algorithm for whole genome alignment for rapid delivery of personalized genomics</a:t>
            </a:r>
          </a:p>
          <a:p>
            <a:pPr fontAlgn="base"/>
            <a:r>
              <a:rPr lang="en-US" dirty="0"/>
              <a:t>BDEC2App-7: M. </a:t>
            </a:r>
            <a:r>
              <a:rPr lang="en-US" dirty="0" err="1"/>
              <a:t>Marathe</a:t>
            </a:r>
            <a:r>
              <a:rPr lang="en-US" dirty="0"/>
              <a:t>, Pervasive, Personalized and Precision (P3) analytics for massive bio-social systems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F9D79-D698-420B-B701-F8A972E5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5471" y="6370637"/>
            <a:ext cx="109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672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7425-8797-4331-AD04-E3C66672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719"/>
            <a:ext cx="10160000" cy="864094"/>
          </a:xfrm>
        </p:spPr>
        <p:txBody>
          <a:bodyPr/>
          <a:lstStyle/>
          <a:p>
            <a:r>
              <a:rPr lang="en-US" dirty="0"/>
              <a:t>Comments on Bucket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EC25-A30E-4353-9FF4-AAF16A768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219552"/>
            <a:ext cx="10160000" cy="474183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SC BOF included Oil prospecting use case from David Keyes</a:t>
            </a:r>
          </a:p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Instruments include Satellites, UAV’s, Sensors (see edge examples), Light sources (X-ray MRI Microscope etc.), Telescopes, Accelerators, Tokomaks (Fusion), Computers (as in Control, Simulation, Data, ML Integration) </a:t>
            </a:r>
          </a:p>
          <a:p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Image-based Applications</a:t>
            </a:r>
          </a:p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One cross-cutting theme is understanding Generalized (light, sound, other sensors such as temperature, chemistry, moisture) Images with 2D, 3D spatial and  time dependence</a:t>
            </a:r>
          </a:p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Modalities include Radar, MRI, Microscopes, Surveillance and other cameras, X-ray scattering, UAV hosted, and related non-optical sensor networks as in agriculture, wildfires, disaster monitoring and Oil exploration. GIS and geospatial properties are often relevant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A278C-AE37-48F8-86BE-15023CD5B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2C05-3775-4115-8FAD-4DEB0E5A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" y="18256"/>
            <a:ext cx="12070976" cy="734780"/>
          </a:xfrm>
        </p:spPr>
        <p:txBody>
          <a:bodyPr>
            <a:normAutofit/>
          </a:bodyPr>
          <a:lstStyle/>
          <a:p>
            <a:r>
              <a:rPr lang="en-US" sz="3600" dirty="0"/>
              <a:t>BDEC2 Bucket 2: Control, Simulation, Data, ML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0A88-05DC-448C-8AB4-539B35FC8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501"/>
            <a:ext cx="12131488" cy="546613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dirty="0"/>
              <a:t>BDEC2App-8: W. Tang, New Models for Integrated Inquiry: Fusion Energy Exemplar</a:t>
            </a:r>
          </a:p>
          <a:p>
            <a:pPr fontAlgn="base"/>
            <a:r>
              <a:rPr lang="en-US" dirty="0"/>
              <a:t>BDEC2App-9: O. </a:t>
            </a:r>
            <a:r>
              <a:rPr lang="en-US" dirty="0" err="1"/>
              <a:t>Beckstein</a:t>
            </a:r>
            <a:r>
              <a:rPr lang="en-US" dirty="0"/>
              <a:t>, Convergence of data generation and analysis in the biomolecular</a:t>
            </a:r>
            <a:br>
              <a:rPr lang="en-US" dirty="0"/>
            </a:br>
            <a:r>
              <a:rPr lang="en-US" dirty="0"/>
              <a:t>simulation community</a:t>
            </a:r>
          </a:p>
          <a:p>
            <a:pPr fontAlgn="base"/>
            <a:r>
              <a:rPr lang="en-US" dirty="0"/>
              <a:t>BDEC2App-10: S. </a:t>
            </a:r>
            <a:r>
              <a:rPr lang="en-US" dirty="0" err="1"/>
              <a:t>Denvil</a:t>
            </a:r>
            <a:r>
              <a:rPr lang="en-US" dirty="0"/>
              <a:t>, From the production to the analysis phase: new approaches needed in climate modeling</a:t>
            </a:r>
          </a:p>
          <a:p>
            <a:pPr fontAlgn="base"/>
            <a:r>
              <a:rPr lang="en-US" dirty="0"/>
              <a:t>BDEC2App-11: T. Miyoshi, Prediction Science: The 5th Paradigm Fusing the Computational Science and Data Science (weather forecasting)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See also </a:t>
            </a:r>
            <a:r>
              <a:rPr lang="en-US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Marathe</a:t>
            </a: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 and Stevens talks</a:t>
            </a:r>
            <a:b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Material Science</a:t>
            </a:r>
            <a:endParaRPr lang="en-US" dirty="0">
              <a:solidFill>
                <a:schemeClr val="tx2"/>
              </a:solidFill>
            </a:endParaRPr>
          </a:p>
          <a:p>
            <a:pPr fontAlgn="base"/>
            <a:r>
              <a:rPr lang="en-US" dirty="0"/>
              <a:t>BDEC2App-12: K. </a:t>
            </a:r>
            <a:r>
              <a:rPr lang="en-US" dirty="0" err="1"/>
              <a:t>Yager</a:t>
            </a:r>
            <a:r>
              <a:rPr lang="en-US" dirty="0"/>
              <a:t>, Autonomous Experimentation as a Paradigm for Materials Discovery</a:t>
            </a:r>
          </a:p>
          <a:p>
            <a:pPr fontAlgn="base"/>
            <a:r>
              <a:rPr lang="en-US" dirty="0"/>
              <a:t>BDEC2App-13: L. Ward, Deep Learning, HPC, and Data for Materials Design</a:t>
            </a:r>
          </a:p>
          <a:p>
            <a:pPr fontAlgn="base"/>
            <a:r>
              <a:rPr lang="en-US" dirty="0"/>
              <a:t>BDEC2App-14: J. Ahrens, A vision for a validated distributed knowledge base of material behavior at extreme conditions using the Advanced Cyberinfrastructure Platform</a:t>
            </a:r>
          </a:p>
          <a:p>
            <a:r>
              <a:rPr lang="en-US" dirty="0"/>
              <a:t>BDEC2App-15: T. Deutsch, Digital transition of Material Nano-Characterization.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F9D79-D698-420B-B701-F8A972E5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5471" y="6370637"/>
            <a:ext cx="109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036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2C05-3775-4115-8FAD-4DEB0E5A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" y="18256"/>
            <a:ext cx="12070976" cy="734780"/>
          </a:xfrm>
        </p:spPr>
        <p:txBody>
          <a:bodyPr>
            <a:normAutofit/>
          </a:bodyPr>
          <a:lstStyle/>
          <a:p>
            <a:r>
              <a:rPr lang="en-US" sz="3600" dirty="0"/>
              <a:t>Comments on Control, Simulation, Data, ML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0A88-05DC-448C-8AB4-539B35FC8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68" y="904500"/>
            <a:ext cx="12026319" cy="58312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Simulations often involve outside Data but always inside Data (from simulation itself). Fields covered include Materials (</a:t>
            </a:r>
            <a:r>
              <a:rPr lang="en-US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nano</a:t>
            </a: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), Climate, Weather, Biomolecular, Virtual tissues (no use case written up)</a:t>
            </a:r>
          </a:p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We can see ML wrapping simulations to achieve many goals. ML replaces functions and/or ML guides functions</a:t>
            </a:r>
          </a:p>
          <a:p>
            <a:pPr lvl="1" fontAlgn="base"/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Initial Conditions</a:t>
            </a:r>
          </a:p>
          <a:p>
            <a:pPr lvl="1" fontAlgn="base"/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Boundary Conditions</a:t>
            </a:r>
          </a:p>
          <a:p>
            <a:pPr lvl="1" fontAlgn="base"/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Data assimilation</a:t>
            </a:r>
          </a:p>
          <a:p>
            <a:pPr lvl="1" fontAlgn="base"/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Configuration -- blocking, use of cache etc. </a:t>
            </a:r>
          </a:p>
          <a:p>
            <a:pPr lvl="1" fontAlgn="base"/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Steering and Control</a:t>
            </a:r>
          </a:p>
          <a:p>
            <a:pPr lvl="1" fontAlgn="base"/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Support multi-scale</a:t>
            </a:r>
          </a:p>
          <a:p>
            <a:pPr lvl="1" fontAlgn="base"/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ML learns from previous simulations and so can predict function calls</a:t>
            </a:r>
            <a:b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b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en-US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Digital Twins are a commercial link between simulation and systems</a:t>
            </a:r>
          </a:p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There are fundamental simulations covered by laws of physics and growingly Complex System simulations with Bio (tissue) or social entities.</a:t>
            </a:r>
            <a:b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en-US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F9D79-D698-420B-B701-F8A972E5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5471" y="6370637"/>
            <a:ext cx="109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8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>
            <a:spLocks noGrp="1"/>
          </p:cNvSpPr>
          <p:nvPr>
            <p:ph type="title"/>
          </p:nvPr>
        </p:nvSpPr>
        <p:spPr>
          <a:xfrm>
            <a:off x="994267" y="-8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4267" b="1" dirty="0" err="1">
                <a:latin typeface="Arial"/>
                <a:ea typeface="Arial"/>
                <a:cs typeface="Arial"/>
                <a:sym typeface="Arial"/>
              </a:rPr>
              <a:t>MLforHPC</a:t>
            </a:r>
            <a:r>
              <a:rPr lang="en" sz="4267" b="1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4267" b="1" dirty="0" err="1">
                <a:latin typeface="Arial"/>
                <a:ea typeface="Arial"/>
                <a:cs typeface="Arial"/>
                <a:sym typeface="Arial"/>
              </a:rPr>
              <a:t>HPCforML</a:t>
            </a:r>
            <a:endParaRPr sz="4267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7"/>
          <p:cNvSpPr txBox="1">
            <a:spLocks noGrp="1"/>
          </p:cNvSpPr>
          <p:nvPr>
            <p:ph type="body" idx="1"/>
          </p:nvPr>
        </p:nvSpPr>
        <p:spPr>
          <a:xfrm>
            <a:off x="272504" y="916641"/>
            <a:ext cx="11919496" cy="4640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10159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We distinguish between different interfaces for ML/DL and HPC.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indent="-507987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" sz="24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HPCforML: Using HPC to execute and enhance ML performance</a:t>
            </a:r>
            <a:r>
              <a:rPr lang="en" sz="2400" b="0" dirty="0">
                <a:latin typeface="Arial"/>
                <a:ea typeface="Arial"/>
                <a:cs typeface="Arial"/>
                <a:sym typeface="Arial"/>
              </a:rPr>
              <a:t>, or using HPC simulations to train ML algorithms (theory guided machine learning), which are then used to understand experimental data or simulations.</a:t>
            </a:r>
          </a:p>
          <a:p>
            <a:pPr lvl="1" indent="-507987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133" b="1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HPCrunsML</a:t>
            </a:r>
            <a:r>
              <a:rPr lang="en-US" sz="2133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133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Using HPC to execute ML with high performance</a:t>
            </a:r>
          </a:p>
          <a:p>
            <a:pPr lvl="1" indent="-507987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133" b="1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SimulationTrainedML</a:t>
            </a:r>
            <a:r>
              <a:rPr lang="en-US" sz="2133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133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Using HPC simulations to train ML algorithms, which are then used to understand experimental data or simulations.</a:t>
            </a:r>
            <a:endParaRPr sz="2133" dirty="0">
              <a:latin typeface="Arial"/>
              <a:ea typeface="Arial"/>
              <a:cs typeface="Arial"/>
              <a:sym typeface="Arial"/>
            </a:endParaRPr>
          </a:p>
          <a:p>
            <a:pPr indent="-507987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" sz="24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MLforHPC: Using ML to enhance HPC applications and systems </a:t>
            </a:r>
            <a:r>
              <a:rPr lang="en-US" sz="2000" b="0" dirty="0">
                <a:latin typeface="Arial"/>
                <a:ea typeface="Arial"/>
                <a:cs typeface="Arial"/>
                <a:sym typeface="Arial"/>
              </a:rPr>
              <a:t>See review at http://dsc.soic.indiana.edu/publications/Learning_Everywhere.pdf</a:t>
            </a:r>
            <a:endParaRPr lang="en" sz="2400" b="0" dirty="0">
              <a:latin typeface="Arial"/>
              <a:ea typeface="Arial"/>
              <a:cs typeface="Arial"/>
              <a:sym typeface="Arial"/>
            </a:endParaRPr>
          </a:p>
          <a:p>
            <a:pPr lvl="1" indent="-457189">
              <a:lnSpc>
                <a:spcPct val="115000"/>
              </a:lnSpc>
              <a:spcBef>
                <a:spcPts val="0"/>
              </a:spcBef>
              <a:buSzPts val="1800"/>
            </a:pPr>
            <a:r>
              <a:rPr lang="en-US" sz="1867" b="1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MLautotuning</a:t>
            </a:r>
            <a:r>
              <a:rPr lang="en-US" sz="1867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67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Using ML to configure (</a:t>
            </a:r>
            <a:r>
              <a:rPr lang="en-US" sz="1867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autotune</a:t>
            </a:r>
            <a:r>
              <a:rPr lang="en-US" sz="1867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ML or HPC simulations.</a:t>
            </a:r>
          </a:p>
          <a:p>
            <a:pPr lvl="1" indent="-457189">
              <a:lnSpc>
                <a:spcPct val="115000"/>
              </a:lnSpc>
              <a:spcBef>
                <a:spcPts val="0"/>
              </a:spcBef>
              <a:buSzPts val="1800"/>
            </a:pPr>
            <a:r>
              <a:rPr lang="en-US" sz="1867" b="1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MLafterHPC</a:t>
            </a:r>
            <a:r>
              <a:rPr lang="en-US" sz="1867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67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ML analyzing results of HPC, e.g., trajectory analysis in biomolecular simulations</a:t>
            </a:r>
          </a:p>
          <a:p>
            <a:pPr lvl="1" indent="-457189">
              <a:lnSpc>
                <a:spcPct val="115000"/>
              </a:lnSpc>
              <a:spcBef>
                <a:spcPts val="0"/>
              </a:spcBef>
              <a:buSzPts val="1800"/>
            </a:pPr>
            <a:r>
              <a:rPr lang="en-US" sz="1867" b="1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MLaroundHPC</a:t>
            </a:r>
            <a:r>
              <a:rPr lang="en-US" sz="1867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67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Using ML to learn from simulations and produce learned surrogates for the simulations. The same ML wrapper can also learn configurations as well as results</a:t>
            </a:r>
          </a:p>
          <a:p>
            <a:pPr lvl="1" indent="-397923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n-US" sz="1867" b="1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MLControl</a:t>
            </a:r>
            <a:r>
              <a:rPr lang="en-US" sz="1867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67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Using simulations (with HPC) in control of experiments and in objective driven computational campaigns, where simulation surrogates allow real-time predictions.</a:t>
            </a:r>
            <a:br>
              <a:rPr lang="en" sz="2133" dirty="0">
                <a:latin typeface="Arial"/>
                <a:ea typeface="Arial"/>
                <a:cs typeface="Arial"/>
                <a:sym typeface="Arial"/>
              </a:rPr>
            </a:br>
            <a:endParaRPr sz="2133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1067"/>
              </a:spcBef>
              <a:spcAft>
                <a:spcPts val="0"/>
              </a:spcAft>
            </a:pPr>
            <a:endParaRPr sz="2933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0BBEB2-7941-4420-9C07-A1E17D854BB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46603" y="4777978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2C05-3775-4115-8FAD-4DEB0E5A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" y="18256"/>
            <a:ext cx="12070976" cy="734780"/>
          </a:xfrm>
        </p:spPr>
        <p:txBody>
          <a:bodyPr>
            <a:normAutofit/>
          </a:bodyPr>
          <a:lstStyle/>
          <a:p>
            <a:r>
              <a:rPr lang="en-US" sz="3600" dirty="0"/>
              <a:t>BDEC2 Bucket 3: Edge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0A88-05DC-448C-8AB4-539B35FC8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04501"/>
            <a:ext cx="11948608" cy="546613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Smart City and Related Edge Applications</a:t>
            </a:r>
          </a:p>
          <a:p>
            <a:pPr fontAlgn="base"/>
            <a:r>
              <a:rPr lang="en-US" dirty="0"/>
              <a:t>BDEC2App-16: P. Beckman, Edge to HPC Cloud</a:t>
            </a:r>
          </a:p>
          <a:p>
            <a:pPr fontAlgn="base"/>
            <a:r>
              <a:rPr lang="en-US" dirty="0"/>
              <a:t>BDEC2App-17: G. </a:t>
            </a:r>
            <a:r>
              <a:rPr lang="en-US" dirty="0" err="1"/>
              <a:t>Ricart</a:t>
            </a:r>
            <a:r>
              <a:rPr lang="en-US" dirty="0"/>
              <a:t>, Smart Community </a:t>
            </a:r>
            <a:r>
              <a:rPr lang="en-US" dirty="0" err="1"/>
              <a:t>CyberInfrastructure</a:t>
            </a:r>
            <a:r>
              <a:rPr lang="en-US" dirty="0"/>
              <a:t> at the Speed of Life</a:t>
            </a:r>
          </a:p>
          <a:p>
            <a:pPr fontAlgn="base"/>
            <a:r>
              <a:rPr lang="en-US" dirty="0"/>
              <a:t>BDEC2App-18: T. El-</a:t>
            </a:r>
            <a:r>
              <a:rPr lang="en-US" dirty="0" err="1"/>
              <a:t>Ghazawi</a:t>
            </a:r>
            <a:r>
              <a:rPr lang="en-US" dirty="0"/>
              <a:t>, Convergence of AI, Big Data, Computing and IOT (ABCI)- Smart City as an Application Driver and Virtual Intelligence Management (VIM)</a:t>
            </a:r>
          </a:p>
          <a:p>
            <a:pPr fontAlgn="base"/>
            <a:r>
              <a:rPr lang="en-US" dirty="0"/>
              <a:t>BDEC2App-19: M. Kondo, The Challenges and opportunities of BDEC systems for Smart Cities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Other Edge Applications</a:t>
            </a:r>
          </a:p>
          <a:p>
            <a:pPr fontAlgn="base"/>
            <a:r>
              <a:rPr lang="en-US" dirty="0"/>
              <a:t>BDEC2App-20: A </a:t>
            </a:r>
            <a:r>
              <a:rPr lang="en-US" dirty="0" err="1"/>
              <a:t>Pothen</a:t>
            </a:r>
            <a:r>
              <a:rPr lang="en-US" dirty="0"/>
              <a:t>, High-End Data Science and HPC for the Electrical Power Grid</a:t>
            </a:r>
          </a:p>
          <a:p>
            <a:pPr fontAlgn="base"/>
            <a:r>
              <a:rPr lang="en-US" dirty="0"/>
              <a:t>BDEC2App-21: J. </a:t>
            </a:r>
            <a:r>
              <a:rPr lang="en-US" dirty="0" err="1"/>
              <a:t>Qiu</a:t>
            </a:r>
            <a:r>
              <a:rPr lang="en-US" dirty="0"/>
              <a:t>, Real-Time Anomaly Detection from Edge to HPC-Cloud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There are correlated edge devices such as power grid and nearby vehicles (racing, road). Also largely independent edge devices interacting via databases such as surveillance cameras</a:t>
            </a:r>
            <a:br>
              <a:rPr lang="en-US" dirty="0"/>
            </a:b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F9D79-D698-420B-B701-F8A972E5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5471" y="6370637"/>
            <a:ext cx="109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9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A35D-9257-4CC3-8A91-CA58C83A9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2719"/>
            <a:ext cx="11191875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BDEC2 Remaining Talks crossed all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A3BE-1796-4A4E-BB49-AD7F1550A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BDEC Ecosystem</a:t>
            </a:r>
            <a:endParaRPr lang="en-US" dirty="0">
              <a:solidFill>
                <a:schemeClr val="tx2"/>
              </a:solidFill>
            </a:endParaRPr>
          </a:p>
          <a:p>
            <a:pPr fontAlgn="base"/>
            <a:r>
              <a:rPr lang="en-US" dirty="0"/>
              <a:t>BDEC2App-22: I. Foster, Learning Systems for Deep Science (Central Hub for wisdom including models)</a:t>
            </a:r>
          </a:p>
          <a:p>
            <a:pPr fontAlgn="base"/>
            <a:r>
              <a:rPr lang="en-US" dirty="0"/>
              <a:t>BDEC2App-23: W. Gao, </a:t>
            </a:r>
            <a:r>
              <a:rPr lang="en-US" dirty="0" err="1"/>
              <a:t>BigDataBench</a:t>
            </a:r>
            <a:r>
              <a:rPr lang="en-US" dirty="0"/>
              <a:t>: A Scalable and Unified Big Data and AI Benchmark Suite (later meeting at IEEE Big Data December 2018 – also involved </a:t>
            </a:r>
            <a:r>
              <a:rPr lang="en-US" dirty="0" err="1"/>
              <a:t>MLPerf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81382-95B4-4BB8-B89A-F5B34A05A6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9800" y="6370638"/>
            <a:ext cx="109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17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3090FD-5B17-4C7C-8FD1-C30154F1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53" y="122239"/>
            <a:ext cx="10702747" cy="762978"/>
          </a:xfrm>
        </p:spPr>
        <p:txBody>
          <a:bodyPr>
            <a:noAutofit/>
          </a:bodyPr>
          <a:lstStyle/>
          <a:p>
            <a:r>
              <a:rPr lang="en-US" sz="4000" dirty="0"/>
              <a:t>Structure of Bloomington Meeting BDEC2-1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89D790-7EC6-4080-B3A7-38CEE9D9C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29" y="1037486"/>
            <a:ext cx="11960371" cy="53188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BDEC2 has 6 International meetings spread over 2 years developing a community driven Digital Continuum platform supporting Science and Engineering data research spanning HPC, Clouds, simulations, data analytics (Common Digital Continuum Platform for Big Data and Extreme Scale Computing)</a:t>
            </a:r>
          </a:p>
          <a:p>
            <a:r>
              <a:rPr lang="en-US" dirty="0"/>
              <a:t>First meeting had a focus on application requirements but kicked off other key parts of BDEC2 and included </a:t>
            </a:r>
            <a:r>
              <a:rPr lang="en-US" b="1" dirty="0"/>
              <a:t>working groups </a:t>
            </a:r>
            <a:r>
              <a:rPr lang="en-US" dirty="0"/>
              <a:t>on </a:t>
            </a:r>
          </a:p>
          <a:p>
            <a:pPr lvl="1"/>
            <a:r>
              <a:rPr lang="en-US" dirty="0"/>
              <a:t>Applications and Requirements</a:t>
            </a:r>
          </a:p>
          <a:p>
            <a:pPr lvl="1"/>
            <a:r>
              <a:rPr lang="en-US" dirty="0"/>
              <a:t>Platform architecture/design and </a:t>
            </a:r>
          </a:p>
          <a:p>
            <a:pPr lvl="1"/>
            <a:r>
              <a:rPr lang="en-US" dirty="0"/>
              <a:t>Community (Academia, Government, Industry, Open Source, .org’s) building</a:t>
            </a:r>
          </a:p>
          <a:p>
            <a:r>
              <a:rPr lang="en-US" dirty="0"/>
              <a:t>It included </a:t>
            </a:r>
            <a:r>
              <a:rPr lang="en-US" b="1" dirty="0"/>
              <a:t>overview talks </a:t>
            </a:r>
            <a:r>
              <a:rPr lang="en-US" dirty="0"/>
              <a:t>expanding on initial talks at BoF discussing overall issues and regional (Asia, Europe, US) perspectives on Digital Continuum.</a:t>
            </a:r>
          </a:p>
          <a:p>
            <a:pPr lvl="1"/>
            <a:r>
              <a:rPr lang="en-US" dirty="0"/>
              <a:t>There were two rounds of breakouts to start off working groups</a:t>
            </a:r>
          </a:p>
          <a:p>
            <a:r>
              <a:rPr lang="en-US" dirty="0"/>
              <a:t>35 </a:t>
            </a:r>
            <a:r>
              <a:rPr lang="en-US" b="1" dirty="0"/>
              <a:t>white papers </a:t>
            </a:r>
            <a:r>
              <a:rPr lang="en-US" dirty="0"/>
              <a:t>were submitted; many of these were presented with 40 talks at BDEC2-1</a:t>
            </a:r>
          </a:p>
          <a:p>
            <a:r>
              <a:rPr lang="en-US" dirty="0"/>
              <a:t>We planned working group activities with some virtual meetings in between the 6 in-person events</a:t>
            </a:r>
          </a:p>
          <a:p>
            <a:pPr lvl="1"/>
            <a:r>
              <a:rPr lang="en-US" dirty="0"/>
              <a:t>The application working group has held 5 zooms  with 12-15 attendees each before Kobe.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403EE-2102-488F-86E2-8172AF95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524396-0562-4A1A-95AA-347094572B40}" type="slidenum">
              <a:rPr lang="en-US" smtClean="0"/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8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916B-DB67-4609-A3C3-9552E928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38" y="152719"/>
            <a:ext cx="11726266" cy="725105"/>
          </a:xfrm>
        </p:spPr>
        <p:txBody>
          <a:bodyPr>
            <a:noAutofit/>
          </a:bodyPr>
          <a:lstStyle/>
          <a:p>
            <a:r>
              <a:rPr lang="en-US" sz="3600" dirty="0"/>
              <a:t>Conclusions of 5 Application Working Group Virtual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E314-876D-4291-AFD6-58741786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are documented – with links to recordings – at </a:t>
            </a:r>
            <a:r>
              <a:rPr lang="en-US" dirty="0">
                <a:hlinkClick r:id="rId2"/>
              </a:rPr>
              <a:t>https://docs.google.com/document/d/1ppWfyIX5XogmBka2PkxDTb8DQN0gQhMJ2ITtUgeG0gs/edit?usp=sharing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Agreement on the three buckets as being roughly reasonable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Documented discussion on details of </a:t>
            </a:r>
            <a:r>
              <a:rPr lang="en-US" dirty="0" err="1"/>
              <a:t>of</a:t>
            </a:r>
            <a:r>
              <a:rPr lang="en-US" dirty="0"/>
              <a:t> application classes (such as the edge) and common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Discussion on the relation between 23 BDEC2Apps and the 54 NIST use cases and application (bucket) classification is consistent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Point discussions such as synergy between astronomy and pathology as an image-based “Bucket 1 Application”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agreed next step; review results from Kobe to see what to do!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68AE-41E2-468A-9A52-7BE2696C5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3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CC98-CDFD-4D5A-89B5-B19A6BF7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719"/>
            <a:ext cx="10160000" cy="782706"/>
          </a:xfrm>
        </p:spPr>
        <p:txBody>
          <a:bodyPr>
            <a:normAutofit fontScale="90000"/>
          </a:bodyPr>
          <a:lstStyle/>
          <a:p>
            <a:r>
              <a:rPr lang="en-US" dirty="0"/>
              <a:t>Dan Reed -- HPC and the Digital Continuum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65E2FA-2005-4B03-A909-728789C00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/>
          <a:stretch/>
        </p:blipFill>
        <p:spPr>
          <a:xfrm>
            <a:off x="4023359" y="2042019"/>
            <a:ext cx="8065631" cy="474186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804E5F-92CF-493A-B1BD-F30217B44447}"/>
              </a:ext>
            </a:extLst>
          </p:cNvPr>
          <p:cNvSpPr/>
          <p:nvPr/>
        </p:nvSpPr>
        <p:spPr>
          <a:xfrm>
            <a:off x="447040" y="864305"/>
            <a:ext cx="1065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us?</a:t>
            </a:r>
            <a:b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No one else is creating software services specifically for science</a:t>
            </a:r>
            <a:b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Otherwise, we must adapt/adopt other solutions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28CAE-949B-40CB-94D4-F69769D6AEAC}"/>
              </a:ext>
            </a:extLst>
          </p:cNvPr>
          <p:cNvSpPr txBox="1"/>
          <p:nvPr/>
        </p:nvSpPr>
        <p:spPr>
          <a:xfrm>
            <a:off x="203199" y="2064634"/>
            <a:ext cx="38201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now?</a:t>
            </a:r>
            <a:b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HPC, streaming data, and AI are the future</a:t>
            </a:r>
            <a:b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We need to act rather than react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fusion?</a:t>
            </a:r>
            <a:b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Integration will enable new science</a:t>
            </a:r>
            <a:b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It’s more than workflows, containers, and libraries </a:t>
            </a:r>
            <a:b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6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A377-DB18-40BC-9054-DF6DA1B0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5" y="152719"/>
            <a:ext cx="11935325" cy="111781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Manish Parashar: Transforming Science through Cyberinfrastructure: Envisioning a Cyberinfrastructure Continuum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6E6C3-89EB-46F8-8CCC-5B88F2DBB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70" y="1366787"/>
            <a:ext cx="6174706" cy="533849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NSF 10 Big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Harnessing the Data Revolution (HDR): Many Dimensions of Data Investments at NSF is a convergence accelerator NSF 19-549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DCL: Scalable Cyberinfrastructure to Accelerate Data-Driven Science and Engineering Research (NSF 18-076 DCL)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Networking, Campus CI as the fundamental layer and underpinning of the CI Continuum – CC* (NSF 19-533), IRNC, CICI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Advanced Computing Systems &amp; Services: Adapting to the Rapid Evolution of Science and Engineering Research (NSF 19-534)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Exploring Clouds for Acceleration of Science </a:t>
            </a:r>
            <a:br>
              <a:rPr lang="en-US" sz="2400" dirty="0"/>
            </a:br>
            <a:r>
              <a:rPr lang="en-US" sz="2400" dirty="0"/>
              <a:t>(E-CAS)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3D112-0AEA-43FD-8CA3-974327F69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25555" r="45264" b="20281"/>
          <a:stretch/>
        </p:blipFill>
        <p:spPr>
          <a:xfrm>
            <a:off x="6497126" y="1270534"/>
            <a:ext cx="5439904" cy="48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3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D917-160E-4ACD-96FD-75607982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719"/>
            <a:ext cx="10160000" cy="915685"/>
          </a:xfrm>
        </p:spPr>
        <p:txBody>
          <a:bodyPr/>
          <a:lstStyle/>
          <a:p>
            <a:r>
              <a:rPr lang="en-US" dirty="0"/>
              <a:t>Rosa </a:t>
            </a:r>
            <a:r>
              <a:rPr lang="en-US" dirty="0" err="1"/>
              <a:t>Badia</a:t>
            </a:r>
            <a:r>
              <a:rPr lang="en-US" dirty="0"/>
              <a:t>: European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88F1A-C85C-4FAD-919F-15752E670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65" y="1068404"/>
            <a:ext cx="11784531" cy="578959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European Open Science Cloud</a:t>
            </a:r>
          </a:p>
          <a:p>
            <a:pPr marL="1066785" lvl="1" indent="-457200"/>
            <a:r>
              <a:rPr lang="en-US" dirty="0"/>
              <a:t>International LOFAR telescope demonstrator</a:t>
            </a:r>
            <a:br>
              <a:rPr lang="en-US" dirty="0"/>
            </a:br>
            <a:r>
              <a:rPr lang="en-US" dirty="0"/>
              <a:t>“Universe gets BIGGER as LOFAR telescope scientists </a:t>
            </a:r>
            <a:br>
              <a:rPr lang="en-US" dirty="0"/>
            </a:br>
            <a:r>
              <a:rPr lang="en-US" dirty="0"/>
              <a:t>discover 300,000 MORE galaxies” Feb 19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PRACE scientific case</a:t>
            </a:r>
          </a:p>
          <a:p>
            <a:pPr marL="1066785" lvl="1" indent="-457200"/>
            <a:r>
              <a:rPr lang="en-US" dirty="0"/>
              <a:t>Recurring core part of Nobel Prizes in Physics &amp;</a:t>
            </a:r>
            <a:br>
              <a:rPr lang="en-US" dirty="0"/>
            </a:br>
            <a:r>
              <a:rPr lang="en-US" dirty="0"/>
              <a:t>Chemistry</a:t>
            </a:r>
          </a:p>
          <a:p>
            <a:pPr marL="1066785" lvl="1" indent="-457200"/>
            <a:r>
              <a:rPr lang="en-US" dirty="0"/>
              <a:t>Saving billions with better weather forecasting</a:t>
            </a:r>
          </a:p>
          <a:p>
            <a:pPr marL="1066785" lvl="1" indent="-457200"/>
            <a:r>
              <a:rPr lang="en-US" dirty="0"/>
              <a:t>Batteries &amp; supercapacitors</a:t>
            </a:r>
          </a:p>
          <a:p>
            <a:pPr marL="1066785" lvl="1" indent="-457200"/>
            <a:r>
              <a:rPr lang="en-US" dirty="0"/>
              <a:t>Improving human health with genomics, personalized medicine</a:t>
            </a:r>
          </a:p>
          <a:p>
            <a:pPr marL="1066785" lvl="1" indent="-457200"/>
            <a:r>
              <a:rPr lang="en-US" dirty="0"/>
              <a:t>3-4% better fuel efficiency of aircraft &amp; wind turbines every year</a:t>
            </a:r>
          </a:p>
          <a:p>
            <a:pPr marL="1066785" lvl="1" indent="-457200"/>
            <a:r>
              <a:rPr lang="en-US" dirty="0"/>
              <a:t>Disrupting communication, transportation and manufacturing</a:t>
            </a:r>
          </a:p>
          <a:p>
            <a:pPr marL="1066785" lvl="1" indent="-457200"/>
            <a:r>
              <a:rPr lang="en-US" dirty="0"/>
              <a:t>Design of future materials from scratch based on desired properties</a:t>
            </a:r>
          </a:p>
          <a:p>
            <a:pPr marL="1066785" lvl="1" indent="-457200"/>
            <a:r>
              <a:rPr lang="en-US" dirty="0"/>
              <a:t>Artificial intelligence, machine learning, sensors, open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Edge to cloud projects and other initiatives</a:t>
            </a:r>
          </a:p>
          <a:p>
            <a:pPr marL="1066785" lvl="1" indent="-457200"/>
            <a:r>
              <a:rPr lang="en-US" dirty="0"/>
              <a:t>mf2c – smart fog hub use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E1E5F-2044-43FC-85B4-78FD3BA4E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galaxies">
            <a:extLst>
              <a:ext uri="{FF2B5EF4-FFF2-40B4-BE49-F238E27FC236}">
                <a16:creationId xmlns:a16="http://schemas.microsoft.com/office/drawing/2014/main" id="{B805ADC9-FEC6-43EF-9C48-6BAF90BD0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06" y="1057074"/>
            <a:ext cx="3998390" cy="23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f2c">
            <a:extLst>
              <a:ext uri="{FF2B5EF4-FFF2-40B4-BE49-F238E27FC236}">
                <a16:creationId xmlns:a16="http://schemas.microsoft.com/office/drawing/2014/main" id="{7FC77FF7-CC42-4505-87DF-FB629B158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429" y="3474472"/>
            <a:ext cx="3714942" cy="22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6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BD1F-24CD-43B6-8ACE-D2941DF4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91846"/>
            <a:ext cx="11893617" cy="755177"/>
          </a:xfrm>
        </p:spPr>
        <p:txBody>
          <a:bodyPr>
            <a:noAutofit/>
          </a:bodyPr>
          <a:lstStyle/>
          <a:p>
            <a:r>
              <a:rPr lang="en-US" sz="3200" dirty="0"/>
              <a:t>Satoshi Matsuoka: Japan Flagship 2020 Post K Supercomputer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68FEF-4836-43A9-86BA-FF110FE08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37" y="1266843"/>
            <a:ext cx="3461887" cy="4741831"/>
          </a:xfrm>
        </p:spPr>
        <p:txBody>
          <a:bodyPr>
            <a:normAutofit fontScale="85000" lnSpcReduction="10000"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/>
              <a:t>Arm system with </a:t>
            </a:r>
            <a:r>
              <a:rPr lang="en-US" dirty="0" err="1"/>
              <a:t>upto</a:t>
            </a:r>
            <a:r>
              <a:rPr lang="en-US" dirty="0"/>
              <a:t> 100x K performance 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/>
              <a:t>Society 5.0 Apps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/>
              <a:t>Co-Design with 9 Application areas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/>
              <a:t>Convergence of HPC and AI</a:t>
            </a:r>
          </a:p>
          <a:p>
            <a:pPr marL="338328" lvl="1" indent="-182880"/>
            <a:r>
              <a:rPr lang="en-US" dirty="0"/>
              <a:t>Acceleration of Simulation with AI</a:t>
            </a:r>
          </a:p>
          <a:p>
            <a:pPr marL="338328" lvl="1" indent="-182880"/>
            <a:r>
              <a:rPr lang="en-US" dirty="0"/>
              <a:t>AI replacing simulation</a:t>
            </a:r>
          </a:p>
          <a:p>
            <a:pPr marL="338328" lvl="1" indent="-182880"/>
            <a:r>
              <a:rPr lang="en-US" dirty="0"/>
              <a:t>Acceleration of AI with HPC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15544-FDD2-4486-8346-A48BD0924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75BDE-5C71-4559-A81B-D8A8299F2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t="11931" r="12785" b="3506"/>
          <a:stretch/>
        </p:blipFill>
        <p:spPr>
          <a:xfrm>
            <a:off x="3566802" y="1266843"/>
            <a:ext cx="8625198" cy="55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6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41D3-5EC9-4DC7-A2DD-B79B9797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41" y="271164"/>
            <a:ext cx="5486400" cy="1371600"/>
          </a:xfrm>
        </p:spPr>
        <p:txBody>
          <a:bodyPr>
            <a:noAutofit/>
          </a:bodyPr>
          <a:lstStyle/>
          <a:p>
            <a:r>
              <a:rPr lang="en-US" sz="3200" dirty="0" err="1"/>
              <a:t>Haohuan</a:t>
            </a:r>
            <a:r>
              <a:rPr lang="en-US" sz="3200" dirty="0"/>
              <a:t> FU (China): Big Data and Extreme Computing: Look Back and Look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88744-C751-4439-B67F-4F06CC895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41" y="1861191"/>
            <a:ext cx="4568792" cy="932365"/>
          </a:xfrm>
        </p:spPr>
        <p:txBody>
          <a:bodyPr/>
          <a:lstStyle/>
          <a:p>
            <a:r>
              <a:rPr lang="en-US" dirty="0"/>
              <a:t>Climate Science has a Big Data Challenge!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497A2-A9E5-4654-8633-43E05BC7F3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0A918-74CE-432A-9F5A-923FCEFAD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17771" r="54282" b="8174"/>
          <a:stretch/>
        </p:blipFill>
        <p:spPr>
          <a:xfrm>
            <a:off x="0" y="2918332"/>
            <a:ext cx="3837272" cy="3809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5B6292-66A7-495A-A5FD-0033682F6B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22632" r="4306" b="8503"/>
          <a:stretch/>
        </p:blipFill>
        <p:spPr>
          <a:xfrm>
            <a:off x="5523420" y="0"/>
            <a:ext cx="6668580" cy="282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00A622-D664-426E-A80E-32345CA40D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4106" b="16549"/>
          <a:stretch/>
        </p:blipFill>
        <p:spPr>
          <a:xfrm>
            <a:off x="4039402" y="3130428"/>
            <a:ext cx="8152598" cy="37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8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0BD0-66FF-4732-9B00-A1A3112C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918926"/>
          </a:xfrm>
        </p:spPr>
        <p:txBody>
          <a:bodyPr>
            <a:normAutofit fontScale="90000"/>
          </a:bodyPr>
          <a:lstStyle/>
          <a:p>
            <a:r>
              <a:rPr lang="en-US" dirty="0"/>
              <a:t>Topics of White Papers and Application Talks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1635-6CB7-43D9-80B6-AB2A046BC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634" y="1096051"/>
            <a:ext cx="5181600" cy="49934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Pathology</a:t>
            </a:r>
          </a:p>
          <a:p>
            <a:r>
              <a:rPr lang="en-US" dirty="0"/>
              <a:t>Genome Alignment</a:t>
            </a:r>
          </a:p>
          <a:p>
            <a:r>
              <a:rPr lang="en-US" dirty="0"/>
              <a:t>Network Science</a:t>
            </a:r>
          </a:p>
          <a:p>
            <a:r>
              <a:rPr lang="en-US" dirty="0"/>
              <a:t>Climate</a:t>
            </a:r>
          </a:p>
          <a:p>
            <a:r>
              <a:rPr lang="en-US" dirty="0"/>
              <a:t>Weather; Data Assimilation</a:t>
            </a:r>
          </a:p>
          <a:p>
            <a:r>
              <a:rPr lang="en-US" dirty="0"/>
              <a:t>Electrical Power Grid</a:t>
            </a:r>
          </a:p>
          <a:p>
            <a:r>
              <a:rPr lang="en-US" dirty="0"/>
              <a:t>Real time race car monitoring</a:t>
            </a:r>
          </a:p>
          <a:p>
            <a:r>
              <a:rPr lang="en-US" dirty="0"/>
              <a:t>Precision Agriculture</a:t>
            </a:r>
          </a:p>
          <a:p>
            <a:r>
              <a:rPr lang="en-US" dirty="0"/>
              <a:t>UAV and Environmental monitoring</a:t>
            </a:r>
          </a:p>
          <a:p>
            <a:r>
              <a:rPr lang="en-US" dirty="0"/>
              <a:t>Square Kilometer Array</a:t>
            </a:r>
          </a:p>
          <a:p>
            <a:r>
              <a:rPr lang="en-US" dirty="0"/>
              <a:t>Light Sources &amp; Experiment Control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4CCA0E-C227-4A9B-AA75-3746A6EF5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11" y="1096051"/>
            <a:ext cx="5181600" cy="50907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Interface of Machine Learning, Simulation and Observation</a:t>
            </a:r>
          </a:p>
          <a:p>
            <a:r>
              <a:rPr lang="en-US" dirty="0"/>
              <a:t>Biomolecular Simulations</a:t>
            </a:r>
          </a:p>
          <a:p>
            <a:r>
              <a:rPr lang="en-US" dirty="0"/>
              <a:t>Material Science</a:t>
            </a:r>
          </a:p>
          <a:p>
            <a:r>
              <a:rPr lang="en-US" dirty="0"/>
              <a:t>Fusion</a:t>
            </a:r>
          </a:p>
          <a:p>
            <a:endParaRPr lang="en-US" dirty="0"/>
          </a:p>
          <a:p>
            <a:r>
              <a:rPr lang="en-US" dirty="0"/>
              <a:t>Smart Cities</a:t>
            </a:r>
          </a:p>
          <a:p>
            <a:r>
              <a:rPr lang="en-US" dirty="0"/>
              <a:t>Edge and Fog Computing</a:t>
            </a:r>
          </a:p>
          <a:p>
            <a:endParaRPr lang="en-US" dirty="0"/>
          </a:p>
          <a:p>
            <a:r>
              <a:rPr lang="en-US" dirty="0"/>
              <a:t>Continuum Platform:</a:t>
            </a:r>
          </a:p>
          <a:p>
            <a:r>
              <a:rPr lang="en-US" dirty="0"/>
              <a:t>Modern Clouds, workflow, HPC, Data Transport, Benchmarking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81114-6051-471E-AD66-834FA909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2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EC38-0053-4ECF-B3DF-B7B2514B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481"/>
            <a:ext cx="10515600" cy="892175"/>
          </a:xfrm>
        </p:spPr>
        <p:txBody>
          <a:bodyPr>
            <a:normAutofit fontScale="90000"/>
          </a:bodyPr>
          <a:lstStyle/>
          <a:p>
            <a:r>
              <a:rPr lang="en-US" dirty="0"/>
              <a:t>BDEC2-1 Platform Presentations</a:t>
            </a:r>
            <a:br>
              <a:rPr lang="en-US" dirty="0"/>
            </a:br>
            <a:r>
              <a:rPr lang="en-US" sz="2200" dirty="0"/>
              <a:t>Edge, Cyberinfrastructure and Cloud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81CAA-5FF8-4EB2-82D2-16153055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220138"/>
            <a:ext cx="12003011" cy="53330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M. Beck, Glimpsing a </a:t>
            </a:r>
            <a:r>
              <a:rPr lang="en-US" dirty="0" err="1"/>
              <a:t>Yottascale</a:t>
            </a:r>
            <a:r>
              <a:rPr lang="en-US" dirty="0"/>
              <a:t> Data Ecosystem when the Fog Lifts (the Edge is the Computer)</a:t>
            </a:r>
          </a:p>
          <a:p>
            <a:r>
              <a:rPr lang="en-US" dirty="0"/>
              <a:t>U. Ramachandran, Elevating the Edge to be a Peer of the Cloud (using the Fog)</a:t>
            </a:r>
          </a:p>
          <a:p>
            <a:r>
              <a:rPr lang="en-US" dirty="0"/>
              <a:t>G. </a:t>
            </a:r>
            <a:r>
              <a:rPr lang="en-US" dirty="0" err="1"/>
              <a:t>Antoniu</a:t>
            </a:r>
            <a:r>
              <a:rPr lang="en-US" dirty="0"/>
              <a:t>, The Sigma Data Processing Architecture: Leveraging Future Data for Extreme-Scale Data Analytics to Enable High-Precision Decisions</a:t>
            </a:r>
          </a:p>
          <a:p>
            <a:r>
              <a:rPr lang="en-US" dirty="0"/>
              <a:t>R. </a:t>
            </a:r>
            <a:r>
              <a:rPr lang="en-US" dirty="0" err="1"/>
              <a:t>Badia</a:t>
            </a:r>
            <a:r>
              <a:rPr lang="en-US" dirty="0"/>
              <a:t>, Workflow environments for advanced cyberinfrastructure platforms </a:t>
            </a:r>
          </a:p>
          <a:p>
            <a:r>
              <a:rPr lang="en-US" dirty="0" err="1"/>
              <a:t>M.Tsuji</a:t>
            </a:r>
            <a:r>
              <a:rPr lang="en-US" dirty="0"/>
              <a:t>, Toward integration of multi-SPMD programming model and advanced cyberinfrastructure platform </a:t>
            </a:r>
          </a:p>
          <a:p>
            <a:r>
              <a:rPr lang="en-US" dirty="0"/>
              <a:t>C. Costa, Converged Ecosystem for Data Analytics and Extreme-Scale Computing </a:t>
            </a:r>
          </a:p>
          <a:p>
            <a:r>
              <a:rPr lang="en-US" dirty="0"/>
              <a:t>D. Gannon, Pathways to Convergence – An Additional Scenario</a:t>
            </a:r>
          </a:p>
          <a:p>
            <a:r>
              <a:rPr lang="en-US" dirty="0"/>
              <a:t>T. </a:t>
            </a:r>
            <a:r>
              <a:rPr lang="en-US" dirty="0" err="1"/>
              <a:t>Hanawa</a:t>
            </a:r>
            <a:r>
              <a:rPr lang="en-US" dirty="0"/>
              <a:t>, Advanced Cyberinfrastructure Platform Design</a:t>
            </a:r>
          </a:p>
          <a:p>
            <a:r>
              <a:rPr lang="en-US" dirty="0"/>
              <a:t>O. </a:t>
            </a:r>
            <a:r>
              <a:rPr lang="en-US" dirty="0" err="1"/>
              <a:t>Tatebe</a:t>
            </a:r>
            <a:r>
              <a:rPr lang="en-US" dirty="0"/>
              <a:t>, Memory-Storage Hierarchy</a:t>
            </a:r>
          </a:p>
          <a:p>
            <a:r>
              <a:rPr lang="en-US" dirty="0"/>
              <a:t>T. Kosar, </a:t>
            </a:r>
            <a:r>
              <a:rPr lang="en-US" dirty="0" err="1"/>
              <a:t>OneDataShare</a:t>
            </a:r>
            <a:r>
              <a:rPr lang="en-US" dirty="0"/>
              <a:t>: A Universal Data Sharing Building Block for Data-Intensive Applications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7EEF8-33ED-4434-A287-7ACA2724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5471" y="6370637"/>
            <a:ext cx="109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26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DEC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73301C6-9B97-E04D-93A3-4D1C0827999C}" vid="{274EA965-0560-1A4B-9D60-11365D441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1749</Words>
  <Application>Microsoft Office PowerPoint</Application>
  <PresentationFormat>Widescreen</PresentationFormat>
  <Paragraphs>212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Franklin Gothic Book</vt:lpstr>
      <vt:lpstr>Franklin Gothic Medium</vt:lpstr>
      <vt:lpstr>BDEC</vt:lpstr>
      <vt:lpstr>Big Data and Extreme-scale Computing </vt:lpstr>
      <vt:lpstr>Structure of Bloomington Meeting BDEC2-1</vt:lpstr>
      <vt:lpstr>Dan Reed -- HPC and the Digital Continuum </vt:lpstr>
      <vt:lpstr>Manish Parashar: Transforming Science through Cyberinfrastructure: Envisioning a Cyberinfrastructure Continuum</vt:lpstr>
      <vt:lpstr>Rosa Badia: European perspective</vt:lpstr>
      <vt:lpstr>Satoshi Matsuoka: Japan Flagship 2020 Post K Supercomputer</vt:lpstr>
      <vt:lpstr>Haohuan FU (China): Big Data and Extreme Computing: Look Back and Look Ahead</vt:lpstr>
      <vt:lpstr>Topics of White Papers and Application Talks</vt:lpstr>
      <vt:lpstr>BDEC2-1 Platform Presentations Edge, Cyberinfrastructure and Cloud Technologies</vt:lpstr>
      <vt:lpstr>BDEC2 Application Working Group Strategy</vt:lpstr>
      <vt:lpstr>PowerPoint Presentation</vt:lpstr>
      <vt:lpstr>Use case Survey based on NIST Big Data Survey https://docs.google.com/document/d/1ALUtR4DlonUZcxo8Lj_A7nbIdRsJcnQ-iVxEy0grzxA/edit?usp=sharing  Sample of the most basic fields. Form has more optional fields NIST had 54 use cases https://bigdatawg.nist.gov/_uploadfiles/NIST.SP.1500-3r1.pdf                      Overall Features                                                           Detailed Features   </vt:lpstr>
      <vt:lpstr>BDEC2 Bucket 1: Classic Observational Data plus ML</vt:lpstr>
      <vt:lpstr>Comments on Bucket 1</vt:lpstr>
      <vt:lpstr>BDEC2 Bucket 2: Control, Simulation, Data, ML Integration</vt:lpstr>
      <vt:lpstr>Comments on Control, Simulation, Data, ML Integration</vt:lpstr>
      <vt:lpstr>MLforHPC and HPCforML</vt:lpstr>
      <vt:lpstr>BDEC2 Bucket 3: Edge Computing</vt:lpstr>
      <vt:lpstr>BDEC2 Remaining Talks crossed all categories</vt:lpstr>
      <vt:lpstr>Conclusions of 5 Application Working Group Virtual 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Fox</dc:creator>
  <cp:lastModifiedBy>Geoffrey Fox</cp:lastModifiedBy>
  <cp:revision>42</cp:revision>
  <dcterms:created xsi:type="dcterms:W3CDTF">2019-01-21T15:32:43Z</dcterms:created>
  <dcterms:modified xsi:type="dcterms:W3CDTF">2019-02-20T01:27:26Z</dcterms:modified>
</cp:coreProperties>
</file>