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9" r:id="rId6"/>
  </p:sldMasterIdLst>
  <p:notesMasterIdLst>
    <p:notesMasterId r:id="rId15"/>
  </p:notesMasterIdLst>
  <p:sldIdLst>
    <p:sldId id="791" r:id="rId7"/>
    <p:sldId id="818" r:id="rId8"/>
    <p:sldId id="817" r:id="rId9"/>
    <p:sldId id="819" r:id="rId10"/>
    <p:sldId id="821" r:id="rId11"/>
    <p:sldId id="822" r:id="rId12"/>
    <p:sldId id="824" r:id="rId13"/>
    <p:sldId id="823" r:id="rId14"/>
  </p:sldIdLst>
  <p:sldSz cx="9144000" cy="6858000" type="screen4x3"/>
  <p:notesSz cx="6858000" cy="91440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009A46"/>
    <a:srgbClr val="BDE2A2"/>
    <a:srgbClr val="B4DE94"/>
    <a:srgbClr val="8FF24C"/>
    <a:srgbClr val="FF0000"/>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78" autoAdjust="0"/>
    <p:restoredTop sz="96086" autoAdjust="0"/>
  </p:normalViewPr>
  <p:slideViewPr>
    <p:cSldViewPr snapToGrid="0" snapToObjects="1">
      <p:cViewPr varScale="1">
        <p:scale>
          <a:sx n="84" d="100"/>
          <a:sy n="84" d="100"/>
        </p:scale>
        <p:origin x="1068"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14898"/>
    </p:cViewPr>
  </p:sorterViewPr>
  <p:notesViewPr>
    <p:cSldViewPr snapToGrid="0" snapToObjects="1">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C38FE-F884-4E17-A83D-543C466F79A5}" type="datetimeFigureOut">
              <a:rPr lang="en-US" smtClean="0"/>
              <a:t>12/18/2015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9C080E-B00D-4181-91FC-08D9D4473EED}" type="slidenum">
              <a:rPr lang="en-US" smtClean="0"/>
              <a:t>‹#›</a:t>
            </a:fld>
            <a:endParaRPr lang="en-US"/>
          </a:p>
        </p:txBody>
      </p:sp>
    </p:spTree>
    <p:extLst>
      <p:ext uri="{BB962C8B-B14F-4D97-AF65-F5344CB8AC3E}">
        <p14:creationId xmlns:p14="http://schemas.microsoft.com/office/powerpoint/2010/main" val="1398348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D4677B-C5CE-4183-A13D-EB29CCD2130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498677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5" descr="Supercomputing-Background-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Supercomputing-Background-1.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011863"/>
            <a:ext cx="9144000"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5"/>
          <p:cNvSpPr>
            <a:spLocks noGrp="1"/>
          </p:cNvSpPr>
          <p:nvPr>
            <p:ph type="sldNum" sz="quarter" idx="12"/>
          </p:nvPr>
        </p:nvSpPr>
        <p:spPr>
          <a:xfrm>
            <a:off x="8323942" y="6291943"/>
            <a:ext cx="656771" cy="293913"/>
          </a:xfrm>
          <a:prstGeom prst="rect">
            <a:avLst/>
          </a:prstGeom>
        </p:spPr>
        <p:txBody>
          <a:bodyPr/>
          <a:lstStyle>
            <a:lvl1pPr>
              <a:defRPr sz="2000" b="0">
                <a:solidFill>
                  <a:schemeClr val="tx1"/>
                </a:solidFill>
                <a:latin typeface="Franklin Gothic Medium"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4B85148-DB98-4269-ACE6-2DF49F9918C9}" type="slidenum">
              <a:rPr kumimoji="0" lang="en-US" sz="2000" b="0" i="0" u="none" strike="noStrike" kern="1200" cap="none" spc="0" normalizeH="0" baseline="0" noProof="0" smtClean="0">
                <a:ln>
                  <a:noFill/>
                </a:ln>
                <a:solidFill>
                  <a:prstClr val="black"/>
                </a:solidFill>
                <a:effectLst/>
                <a:uLnTx/>
                <a:uFillTx/>
                <a:latin typeface="Franklin Gothic Medium" pitchFamily="34" charset="0"/>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prstClr val="black"/>
              </a:solidFill>
              <a:effectLst/>
              <a:uLnTx/>
              <a:uFillTx/>
              <a:latin typeface="Franklin Gothic Medium" pitchFamily="34" charset="0"/>
              <a:cs typeface="+mn-cs"/>
            </a:endParaRPr>
          </a:p>
        </p:txBody>
      </p:sp>
      <p:sp>
        <p:nvSpPr>
          <p:cNvPr id="5" name="Date Placeholder 1"/>
          <p:cNvSpPr>
            <a:spLocks noGrp="1"/>
          </p:cNvSpPr>
          <p:nvPr>
            <p:ph type="dt" sz="half" idx="2"/>
          </p:nvPr>
        </p:nvSpPr>
        <p:spPr>
          <a:xfrm>
            <a:off x="5715000" y="622208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F715D47E-E4A3-43B9-A8BF-5ECDE26A3D2E}" type="datetime1">
              <a:rPr kumimoji="0" lang="en-US" sz="1200" b="0" i="0" u="none" strike="noStrike" kern="1200" cap="none" spc="0" normalizeH="0" baseline="0" noProof="0" smtClean="0">
                <a:ln>
                  <a:noFill/>
                </a:ln>
                <a:solidFill>
                  <a:srgbClr val="000000">
                    <a:tint val="75000"/>
                  </a:srgbClr>
                </a:solidFill>
                <a:effectLst/>
                <a:uLnTx/>
                <a:uFillTx/>
                <a:latin typeface="Arial"/>
                <a:cs typeface="+mn-cs"/>
              </a:rPr>
              <a:t>12/18/2015</a:t>
            </a:fld>
            <a:endParaRPr kumimoji="0" lang="en-US" sz="1200" b="0" i="0" u="none" strike="noStrike" kern="1200" cap="none" spc="0" normalizeH="0" baseline="0" noProof="0">
              <a:ln>
                <a:noFill/>
              </a:ln>
              <a:solidFill>
                <a:srgbClr val="000000">
                  <a:tint val="75000"/>
                </a:srgbClr>
              </a:solidFill>
              <a:effectLst/>
              <a:uLnTx/>
              <a:uFillTx/>
              <a:latin typeface="Arial"/>
              <a:cs typeface="+mn-cs"/>
            </a:endParaRPr>
          </a:p>
        </p:txBody>
      </p:sp>
    </p:spTree>
    <p:extLst>
      <p:ext uri="{BB962C8B-B14F-4D97-AF65-F5344CB8AC3E}">
        <p14:creationId xmlns:p14="http://schemas.microsoft.com/office/powerpoint/2010/main" val="390599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962400" y="0"/>
            <a:ext cx="5181600" cy="914400"/>
          </a:xfrm>
        </p:spPr>
        <p:txBody>
          <a:bodyPr/>
          <a:lstStyle>
            <a:lvl1pPr>
              <a:defRPr>
                <a:solidFill>
                  <a:schemeClr val="tx1"/>
                </a:solidFill>
              </a:defRPr>
            </a:lvl1pPr>
          </a:lstStyle>
          <a:p>
            <a:r>
              <a:rPr lang="en-US" dirty="0" smtClean="0"/>
              <a:t>Click to edit Master title style</a:t>
            </a:r>
            <a:endParaRPr lang="en-US" dirty="0"/>
          </a:p>
        </p:txBody>
      </p:sp>
      <p:sp>
        <p:nvSpPr>
          <p:cNvPr id="7" name="Content Placeholder 6"/>
          <p:cNvSpPr>
            <a:spLocks noGrp="1"/>
          </p:cNvSpPr>
          <p:nvPr>
            <p:ph sz="quarter" idx="11"/>
          </p:nvPr>
        </p:nvSpPr>
        <p:spPr>
          <a:xfrm>
            <a:off x="457200" y="1828800"/>
            <a:ext cx="3931920" cy="3757613"/>
          </a:xfrm>
        </p:spPr>
        <p:txBody>
          <a:bodyPr/>
          <a:lstStyle>
            <a:lvl1pPr>
              <a:defRPr sz="22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Content Placeholder 6"/>
          <p:cNvSpPr>
            <a:spLocks noGrp="1"/>
          </p:cNvSpPr>
          <p:nvPr>
            <p:ph sz="quarter" idx="12"/>
          </p:nvPr>
        </p:nvSpPr>
        <p:spPr>
          <a:xfrm>
            <a:off x="4733108" y="1828800"/>
            <a:ext cx="3931920" cy="3757613"/>
          </a:xfrm>
        </p:spPr>
        <p:txBody>
          <a:bodyPr/>
          <a:lstStyle>
            <a:lvl1pPr>
              <a:defRPr sz="22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13"/>
          </p:nvPr>
        </p:nvSpPr>
        <p:spPr>
          <a:xfrm>
            <a:off x="8323943" y="6291943"/>
            <a:ext cx="613228" cy="293913"/>
          </a:xfrm>
          <a:prstGeom prst="rect">
            <a:avLst/>
          </a:prstGeom>
        </p:spPr>
        <p:txBody>
          <a:bodyPr/>
          <a:lstStyle>
            <a:lvl1pPr>
              <a:defRPr sz="2000" b="0">
                <a:solidFill>
                  <a:schemeClr val="tx1"/>
                </a:solidFill>
                <a:latin typeface="Franklin Gothic Medium"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4B85148-DB98-4269-ACE6-2DF49F9918C9}" type="slidenum">
              <a:rPr kumimoji="0" lang="en-US" sz="2000" b="0" i="0" u="none" strike="noStrike" kern="1200" cap="none" spc="0" normalizeH="0" baseline="0" noProof="0" smtClean="0">
                <a:ln>
                  <a:noFill/>
                </a:ln>
                <a:solidFill>
                  <a:srgbClr val="000000"/>
                </a:solidFill>
                <a:effectLst/>
                <a:uLnTx/>
                <a:uFillTx/>
                <a:latin typeface="Franklin Gothic Medium" pitchFamily="34" charset="0"/>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srgbClr val="000000"/>
              </a:solidFill>
              <a:effectLst/>
              <a:uLnTx/>
              <a:uFillTx/>
              <a:latin typeface="Franklin Gothic Medium" pitchFamily="34" charset="0"/>
              <a:cs typeface="+mn-cs"/>
            </a:endParaRPr>
          </a:p>
        </p:txBody>
      </p:sp>
    </p:spTree>
    <p:extLst>
      <p:ext uri="{BB962C8B-B14F-4D97-AF65-F5344CB8AC3E}">
        <p14:creationId xmlns:p14="http://schemas.microsoft.com/office/powerpoint/2010/main" val="332534501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2"/>
          </p:nvPr>
        </p:nvSpPr>
        <p:spPr>
          <a:xfrm>
            <a:off x="8323942" y="6291943"/>
            <a:ext cx="656771" cy="293913"/>
          </a:xfrm>
          <a:prstGeom prst="rect">
            <a:avLst/>
          </a:prstGeom>
        </p:spPr>
        <p:txBody>
          <a:bodyPr/>
          <a:lstStyle>
            <a:lvl1pPr>
              <a:defRPr sz="2000" b="0">
                <a:solidFill>
                  <a:schemeClr val="tx1"/>
                </a:solidFill>
                <a:latin typeface="Franklin Gothic Medium"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4B85148-DB98-4269-ACE6-2DF49F9918C9}" type="slidenum">
              <a:rPr kumimoji="0" lang="en-US" sz="2000" b="0" i="0" u="none" strike="noStrike" kern="1200" cap="none" spc="0" normalizeH="0" baseline="0" noProof="0" smtClean="0">
                <a:ln>
                  <a:noFill/>
                </a:ln>
                <a:solidFill>
                  <a:prstClr val="black"/>
                </a:solidFill>
                <a:effectLst/>
                <a:uLnTx/>
                <a:uFillTx/>
                <a:latin typeface="Franklin Gothic Medium" pitchFamily="34" charset="0"/>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prstClr val="black"/>
              </a:solidFill>
              <a:effectLst/>
              <a:uLnTx/>
              <a:uFillTx/>
              <a:latin typeface="Franklin Gothic Medium" pitchFamily="34" charset="0"/>
              <a:cs typeface="+mn-cs"/>
            </a:endParaRPr>
          </a:p>
        </p:txBody>
      </p:sp>
      <p:sp>
        <p:nvSpPr>
          <p:cNvPr id="5" name="Date Placeholder 1"/>
          <p:cNvSpPr>
            <a:spLocks noGrp="1"/>
          </p:cNvSpPr>
          <p:nvPr>
            <p:ph type="dt" sz="half" idx="2"/>
          </p:nvPr>
        </p:nvSpPr>
        <p:spPr>
          <a:xfrm>
            <a:off x="5715000" y="624635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5E660A9D-51A2-4BB5-AE16-A19FEEA21166}" type="datetime1">
              <a:rPr kumimoji="0" lang="en-US" sz="1200" b="0" i="0" u="none" strike="noStrike" kern="1200" cap="none" spc="0" normalizeH="0" baseline="0" noProof="0" smtClean="0">
                <a:ln>
                  <a:noFill/>
                </a:ln>
                <a:solidFill>
                  <a:srgbClr val="000000">
                    <a:tint val="75000"/>
                  </a:srgbClr>
                </a:solidFill>
                <a:effectLst/>
                <a:uLnTx/>
                <a:uFillTx/>
                <a:latin typeface="Arial"/>
                <a:cs typeface="+mn-cs"/>
              </a:rPr>
              <a:t>12/18/2015</a:t>
            </a:fld>
            <a:endParaRPr kumimoji="0" lang="en-US" sz="1200" b="0" i="0" u="none" strike="noStrike" kern="1200" cap="none" spc="0" normalizeH="0" baseline="0" noProof="0">
              <a:ln>
                <a:noFill/>
              </a:ln>
              <a:solidFill>
                <a:srgbClr val="000000">
                  <a:tint val="75000"/>
                </a:srgbClr>
              </a:solidFill>
              <a:effectLst/>
              <a:uLnTx/>
              <a:uFillTx/>
              <a:latin typeface="Arial"/>
              <a:cs typeface="+mn-cs"/>
            </a:endParaRPr>
          </a:p>
        </p:txBody>
      </p:sp>
    </p:spTree>
    <p:extLst>
      <p:ext uri="{BB962C8B-B14F-4D97-AF65-F5344CB8AC3E}">
        <p14:creationId xmlns:p14="http://schemas.microsoft.com/office/powerpoint/2010/main" val="326455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914400"/>
          </a:xfrm>
        </p:spPr>
        <p:txBody>
          <a:bodyPr/>
          <a:lstStyle>
            <a:lvl1pPr>
              <a:defRPr>
                <a:solidFill>
                  <a:schemeClr val="tx1"/>
                </a:solidFill>
              </a:defRPr>
            </a:lvl1pPr>
          </a:lstStyle>
          <a:p>
            <a:r>
              <a:rPr lang="en-US" dirty="0" smtClean="0"/>
              <a:t>Click to edit Master title style</a:t>
            </a:r>
            <a:endParaRPr lang="en-US" dirty="0"/>
          </a:p>
        </p:txBody>
      </p:sp>
      <p:sp>
        <p:nvSpPr>
          <p:cNvPr id="7" name="Content Placeholder 6"/>
          <p:cNvSpPr>
            <a:spLocks noGrp="1"/>
          </p:cNvSpPr>
          <p:nvPr>
            <p:ph sz="quarter" idx="11"/>
          </p:nvPr>
        </p:nvSpPr>
        <p:spPr>
          <a:xfrm>
            <a:off x="457200" y="1828800"/>
            <a:ext cx="3931920" cy="3757613"/>
          </a:xfrm>
        </p:spPr>
        <p:txBody>
          <a:bodyPr/>
          <a:lstStyle>
            <a:lvl1pPr>
              <a:defRPr sz="22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Content Placeholder 6"/>
          <p:cNvSpPr>
            <a:spLocks noGrp="1"/>
          </p:cNvSpPr>
          <p:nvPr>
            <p:ph sz="quarter" idx="12"/>
          </p:nvPr>
        </p:nvSpPr>
        <p:spPr>
          <a:xfrm>
            <a:off x="4733108" y="1828800"/>
            <a:ext cx="3931920" cy="3757613"/>
          </a:xfrm>
        </p:spPr>
        <p:txBody>
          <a:bodyPr/>
          <a:lstStyle>
            <a:lvl1pPr>
              <a:defRPr sz="22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13"/>
          </p:nvPr>
        </p:nvSpPr>
        <p:spPr>
          <a:xfrm>
            <a:off x="8323943" y="6291943"/>
            <a:ext cx="613228" cy="293913"/>
          </a:xfrm>
          <a:prstGeom prst="rect">
            <a:avLst/>
          </a:prstGeom>
        </p:spPr>
        <p:txBody>
          <a:bodyPr/>
          <a:lstStyle>
            <a:lvl1pPr>
              <a:defRPr sz="2000" b="0">
                <a:solidFill>
                  <a:schemeClr val="tx1"/>
                </a:solidFill>
                <a:latin typeface="Franklin Gothic Medium"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4B85148-DB98-4269-ACE6-2DF49F9918C9}" type="slidenum">
              <a:rPr kumimoji="0" lang="en-US" sz="2000" b="0" i="0" u="none" strike="noStrike" kern="1200" cap="none" spc="0" normalizeH="0" baseline="0" noProof="0" smtClean="0">
                <a:ln>
                  <a:noFill/>
                </a:ln>
                <a:solidFill>
                  <a:prstClr val="black"/>
                </a:solidFill>
                <a:effectLst/>
                <a:uLnTx/>
                <a:uFillTx/>
                <a:latin typeface="Franklin Gothic Medium" pitchFamily="34" charset="0"/>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prstClr val="black"/>
              </a:solidFill>
              <a:effectLst/>
              <a:uLnTx/>
              <a:uFillTx/>
              <a:latin typeface="Franklin Gothic Medium" pitchFamily="34" charset="0"/>
              <a:cs typeface="+mn-cs"/>
            </a:endParaRPr>
          </a:p>
        </p:txBody>
      </p:sp>
      <p:sp>
        <p:nvSpPr>
          <p:cNvPr id="8" name="Date Placeholder 1"/>
          <p:cNvSpPr>
            <a:spLocks noGrp="1"/>
          </p:cNvSpPr>
          <p:nvPr>
            <p:ph type="dt" sz="half" idx="2"/>
          </p:nvPr>
        </p:nvSpPr>
        <p:spPr>
          <a:xfrm>
            <a:off x="5715000" y="624635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D8C5E9FF-3143-4DEC-BCCB-C894062FBCD7}" type="datetime1">
              <a:rPr kumimoji="0" lang="en-US" sz="1200" b="0" i="0" u="none" strike="noStrike" kern="1200" cap="none" spc="0" normalizeH="0" baseline="0" noProof="0" smtClean="0">
                <a:ln>
                  <a:noFill/>
                </a:ln>
                <a:solidFill>
                  <a:srgbClr val="000000">
                    <a:tint val="75000"/>
                  </a:srgbClr>
                </a:solidFill>
                <a:effectLst/>
                <a:uLnTx/>
                <a:uFillTx/>
                <a:latin typeface="Arial"/>
                <a:cs typeface="+mn-cs"/>
              </a:rPr>
              <a:t>12/18/2015</a:t>
            </a:fld>
            <a:endParaRPr kumimoji="0" lang="en-US" sz="1200" b="0" i="0" u="none" strike="noStrike" kern="1200" cap="none" spc="0" normalizeH="0" baseline="0" noProof="0">
              <a:ln>
                <a:noFill/>
              </a:ln>
              <a:solidFill>
                <a:srgbClr val="000000">
                  <a:tint val="75000"/>
                </a:srgbClr>
              </a:solidFill>
              <a:effectLst/>
              <a:uLnTx/>
              <a:uFillTx/>
              <a:latin typeface="Arial"/>
              <a:cs typeface="+mn-cs"/>
            </a:endParaRPr>
          </a:p>
        </p:txBody>
      </p:sp>
    </p:spTree>
    <p:extLst>
      <p:ext uri="{BB962C8B-B14F-4D97-AF65-F5344CB8AC3E}">
        <p14:creationId xmlns:p14="http://schemas.microsoft.com/office/powerpoint/2010/main" val="103751432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962400" y="0"/>
            <a:ext cx="5181600" cy="914400"/>
          </a:xfrm>
        </p:spPr>
        <p:txBody>
          <a:bodyPr/>
          <a:lstStyle>
            <a:lvl1pPr>
              <a:defRPr>
                <a:solidFill>
                  <a:schemeClr val="tx1"/>
                </a:solidFill>
              </a:defRPr>
            </a:lvl1pPr>
          </a:lstStyle>
          <a:p>
            <a:r>
              <a:rPr lang="en-US" dirty="0" smtClean="0"/>
              <a:t>Click to edit Master title style</a:t>
            </a:r>
            <a:endParaRPr lang="en-US" dirty="0"/>
          </a:p>
        </p:txBody>
      </p:sp>
      <p:sp>
        <p:nvSpPr>
          <p:cNvPr id="7" name="Content Placeholder 6"/>
          <p:cNvSpPr>
            <a:spLocks noGrp="1"/>
          </p:cNvSpPr>
          <p:nvPr>
            <p:ph sz="quarter" idx="11"/>
          </p:nvPr>
        </p:nvSpPr>
        <p:spPr>
          <a:xfrm>
            <a:off x="457200" y="1828800"/>
            <a:ext cx="3931920" cy="3757613"/>
          </a:xfrm>
        </p:spPr>
        <p:txBody>
          <a:bodyPr/>
          <a:lstStyle>
            <a:lvl1pPr>
              <a:defRPr sz="22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Content Placeholder 6"/>
          <p:cNvSpPr>
            <a:spLocks noGrp="1"/>
          </p:cNvSpPr>
          <p:nvPr>
            <p:ph sz="quarter" idx="12"/>
          </p:nvPr>
        </p:nvSpPr>
        <p:spPr>
          <a:xfrm>
            <a:off x="4733108" y="1828800"/>
            <a:ext cx="3931920" cy="3757613"/>
          </a:xfrm>
        </p:spPr>
        <p:txBody>
          <a:bodyPr/>
          <a:lstStyle>
            <a:lvl1pPr>
              <a:defRPr sz="22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13"/>
          </p:nvPr>
        </p:nvSpPr>
        <p:spPr>
          <a:xfrm>
            <a:off x="8323943" y="6291943"/>
            <a:ext cx="613228" cy="293913"/>
          </a:xfrm>
          <a:prstGeom prst="rect">
            <a:avLst/>
          </a:prstGeom>
        </p:spPr>
        <p:txBody>
          <a:bodyPr/>
          <a:lstStyle>
            <a:lvl1pPr>
              <a:defRPr sz="2000" b="0">
                <a:solidFill>
                  <a:schemeClr val="tx1"/>
                </a:solidFill>
                <a:latin typeface="Franklin Gothic Medium"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4B85148-DB98-4269-ACE6-2DF49F9918C9}" type="slidenum">
              <a:rPr kumimoji="0" lang="en-US" sz="2000" b="0" i="0" u="none" strike="noStrike" kern="1200" cap="none" spc="0" normalizeH="0" baseline="0" noProof="0" smtClean="0">
                <a:ln>
                  <a:noFill/>
                </a:ln>
                <a:solidFill>
                  <a:srgbClr val="000000"/>
                </a:solidFill>
                <a:effectLst/>
                <a:uLnTx/>
                <a:uFillTx/>
                <a:latin typeface="Franklin Gothic Medium" pitchFamily="34" charset="0"/>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srgbClr val="000000"/>
              </a:solidFill>
              <a:effectLst/>
              <a:uLnTx/>
              <a:uFillTx/>
              <a:latin typeface="Franklin Gothic Medium" pitchFamily="34" charset="0"/>
              <a:cs typeface="+mn-cs"/>
            </a:endParaRPr>
          </a:p>
        </p:txBody>
      </p:sp>
    </p:spTree>
    <p:extLst>
      <p:ext uri="{BB962C8B-B14F-4D97-AF65-F5344CB8AC3E}">
        <p14:creationId xmlns:p14="http://schemas.microsoft.com/office/powerpoint/2010/main" val="378425761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8323942" y="6291943"/>
            <a:ext cx="656771" cy="293913"/>
          </a:xfrm>
          <a:prstGeom prst="rect">
            <a:avLst/>
          </a:prstGeom>
        </p:spPr>
        <p:txBody>
          <a:bodyPr/>
          <a:lstStyle>
            <a:lvl1pPr>
              <a:defRPr sz="2000" b="0">
                <a:solidFill>
                  <a:schemeClr val="tx1"/>
                </a:solidFill>
                <a:latin typeface="Franklin Gothic Medium"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4B85148-DB98-4269-ACE6-2DF49F9918C9}" type="slidenum">
              <a:rPr kumimoji="0" lang="en-US" sz="2000" b="0" i="0" u="none" strike="noStrike" kern="1200" cap="none" spc="0" normalizeH="0" baseline="0" noProof="0" smtClean="0">
                <a:ln>
                  <a:noFill/>
                </a:ln>
                <a:solidFill>
                  <a:prstClr val="black"/>
                </a:solidFill>
                <a:effectLst/>
                <a:uLnTx/>
                <a:uFillTx/>
                <a:latin typeface="Franklin Gothic Medium" pitchFamily="34" charset="0"/>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prstClr val="black"/>
              </a:solidFill>
              <a:effectLst/>
              <a:uLnTx/>
              <a:uFillTx/>
              <a:latin typeface="Franklin Gothic Medium" pitchFamily="34" charset="0"/>
              <a:cs typeface="+mn-cs"/>
            </a:endParaRPr>
          </a:p>
        </p:txBody>
      </p:sp>
      <p:sp>
        <p:nvSpPr>
          <p:cNvPr id="3" name="Date Placeholder 1"/>
          <p:cNvSpPr>
            <a:spLocks noGrp="1"/>
          </p:cNvSpPr>
          <p:nvPr>
            <p:ph type="dt" sz="half" idx="2"/>
          </p:nvPr>
        </p:nvSpPr>
        <p:spPr>
          <a:xfrm>
            <a:off x="5715000" y="622208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6FEE02B1-7931-401A-A250-0E6F9029A1ED}" type="datetime1">
              <a:rPr kumimoji="0" lang="en-US" sz="1200" b="0" i="0" u="none" strike="noStrike" kern="1200" cap="none" spc="0" normalizeH="0" baseline="0" noProof="0" smtClean="0">
                <a:ln>
                  <a:noFill/>
                </a:ln>
                <a:solidFill>
                  <a:srgbClr val="000000">
                    <a:tint val="75000"/>
                  </a:srgbClr>
                </a:solidFill>
                <a:effectLst/>
                <a:uLnTx/>
                <a:uFillTx/>
                <a:latin typeface="Arial"/>
                <a:cs typeface="+mn-cs"/>
              </a:rPr>
              <a:t>12/18/2015</a:t>
            </a:fld>
            <a:endParaRPr kumimoji="0" lang="en-US" sz="1200" b="0" i="0" u="none" strike="noStrike" kern="1200" cap="none" spc="0" normalizeH="0" baseline="0" noProof="0">
              <a:ln>
                <a:noFill/>
              </a:ln>
              <a:solidFill>
                <a:srgbClr val="000000">
                  <a:tint val="75000"/>
                </a:srgbClr>
              </a:solidFill>
              <a:effectLst/>
              <a:uLnTx/>
              <a:uFillTx/>
              <a:latin typeface="Arial"/>
              <a:cs typeface="+mn-cs"/>
            </a:endParaRPr>
          </a:p>
        </p:txBody>
      </p:sp>
    </p:spTree>
    <p:extLst>
      <p:ext uri="{BB962C8B-B14F-4D97-AF65-F5344CB8AC3E}">
        <p14:creationId xmlns:p14="http://schemas.microsoft.com/office/powerpoint/2010/main" val="1697425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427E4EC-F94E-4EC1-A542-64AA37DC2129}" type="datetime1">
              <a:rPr kumimoji="0" lang="en-US" sz="1200" b="0" i="0" u="none" strike="noStrike" kern="1200" cap="none" spc="0" normalizeH="0" baseline="0" noProof="0" smtClean="0">
                <a:ln>
                  <a:noFill/>
                </a:ln>
                <a:solidFill>
                  <a:srgbClr val="000000">
                    <a:tint val="75000"/>
                  </a:srgbClr>
                </a:solidFill>
                <a:effectLst/>
                <a:uLnTx/>
                <a:uFillTx/>
                <a:latin typeface="Arial"/>
                <a:cs typeface="+mn-cs"/>
              </a:rPr>
              <a:t>12/18/2015</a:t>
            </a:fld>
            <a:endParaRPr kumimoji="0" lang="en-US" sz="1200" b="0" i="0" u="none" strike="noStrike" kern="1200" cap="none" spc="0" normalizeH="0" baseline="0" noProof="0">
              <a:ln>
                <a:noFill/>
              </a:ln>
              <a:solidFill>
                <a:srgbClr val="000000">
                  <a:tint val="75000"/>
                </a:srgbClr>
              </a:solidFill>
              <a:effectLst/>
              <a:uLnTx/>
              <a:uFillTx/>
              <a:latin typeface="Arial"/>
              <a:cs typeface="+mn-cs"/>
            </a:endParaRPr>
          </a:p>
        </p:txBody>
      </p:sp>
      <p:sp>
        <p:nvSpPr>
          <p:cNvPr id="6" name="Slide Number Placeholder 5"/>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29CB78FB-1415-9B4D-996E-11F146E2B0ED}" type="slidenum">
              <a:rPr kumimoji="0" lang="en-US" sz="2000" b="0" i="0" u="none" strike="noStrike" kern="1200" cap="none" spc="0" normalizeH="0" baseline="0" noProof="0" smtClean="0">
                <a:ln>
                  <a:noFill/>
                </a:ln>
                <a:solidFill>
                  <a:srgbClr val="000000"/>
                </a:solidFill>
                <a:effectLst/>
                <a:uLnTx/>
                <a:uFillTx/>
                <a:latin typeface="Franklin Gothic Medium" pitchFamily="34" charset="0"/>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a:ln>
                <a:noFill/>
              </a:ln>
              <a:solidFill>
                <a:srgbClr val="000000"/>
              </a:solidFill>
              <a:effectLst/>
              <a:uLnTx/>
              <a:uFillTx/>
              <a:latin typeface="Franklin Gothic Medium" pitchFamily="34" charset="0"/>
              <a:cs typeface="+mn-cs"/>
            </a:endParaRPr>
          </a:p>
        </p:txBody>
      </p:sp>
    </p:spTree>
    <p:extLst>
      <p:ext uri="{BB962C8B-B14F-4D97-AF65-F5344CB8AC3E}">
        <p14:creationId xmlns:p14="http://schemas.microsoft.com/office/powerpoint/2010/main" val="3203614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2" name="Picture 5" descr="Supercomputing-Background-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6" descr="Supercomputing-Background-1.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011863"/>
            <a:ext cx="9144000"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5"/>
          <p:cNvSpPr>
            <a:spLocks noGrp="1"/>
          </p:cNvSpPr>
          <p:nvPr>
            <p:ph type="sldNum" sz="quarter" idx="12"/>
          </p:nvPr>
        </p:nvSpPr>
        <p:spPr>
          <a:xfrm>
            <a:off x="8323942" y="6291943"/>
            <a:ext cx="656771" cy="293913"/>
          </a:xfrm>
          <a:prstGeom prst="rect">
            <a:avLst/>
          </a:prstGeom>
        </p:spPr>
        <p:txBody>
          <a:bodyPr/>
          <a:lstStyle>
            <a:lvl1pPr>
              <a:defRPr sz="2000" b="0">
                <a:solidFill>
                  <a:schemeClr val="tx1"/>
                </a:solidFill>
                <a:latin typeface="Franklin Gothic Medium"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4B85148-DB98-4269-ACE6-2DF49F9918C9}" type="slidenum">
              <a:rPr kumimoji="0" lang="en-US" sz="2000" b="0" i="0" u="none" strike="noStrike" kern="1200" cap="none" spc="0" normalizeH="0" baseline="0" noProof="0" smtClean="0">
                <a:ln>
                  <a:noFill/>
                </a:ln>
                <a:solidFill>
                  <a:prstClr val="black"/>
                </a:solidFill>
                <a:effectLst/>
                <a:uLnTx/>
                <a:uFillTx/>
                <a:latin typeface="Franklin Gothic Medium" pitchFamily="34" charset="0"/>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prstClr val="black"/>
              </a:solidFill>
              <a:effectLst/>
              <a:uLnTx/>
              <a:uFillTx/>
              <a:latin typeface="Franklin Gothic Medium" pitchFamily="34" charset="0"/>
              <a:cs typeface="+mn-cs"/>
            </a:endParaRPr>
          </a:p>
        </p:txBody>
      </p:sp>
      <p:sp>
        <p:nvSpPr>
          <p:cNvPr id="5" name="Date Placeholder 1"/>
          <p:cNvSpPr>
            <a:spLocks noGrp="1"/>
          </p:cNvSpPr>
          <p:nvPr>
            <p:ph type="dt" sz="half" idx="2"/>
          </p:nvPr>
        </p:nvSpPr>
        <p:spPr>
          <a:xfrm>
            <a:off x="5715000" y="622208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03F1E26F-1F09-4DAA-96CC-D00F49762AB3}" type="datetime1">
              <a:rPr kumimoji="0" lang="en-US" sz="1200" b="0" i="0" u="none" strike="noStrike" kern="1200" cap="none" spc="0" normalizeH="0" baseline="0" noProof="0" smtClean="0">
                <a:ln>
                  <a:noFill/>
                </a:ln>
                <a:solidFill>
                  <a:srgbClr val="000000">
                    <a:tint val="75000"/>
                  </a:srgbClr>
                </a:solidFill>
                <a:effectLst/>
                <a:uLnTx/>
                <a:uFillTx/>
                <a:latin typeface="Arial"/>
                <a:cs typeface="+mn-cs"/>
              </a:rPr>
              <a:t>12/18/2015</a:t>
            </a:fld>
            <a:endParaRPr kumimoji="0" lang="en-US" sz="1200" b="0" i="0" u="none" strike="noStrike" kern="1200" cap="none" spc="0" normalizeH="0" baseline="0" noProof="0">
              <a:ln>
                <a:noFill/>
              </a:ln>
              <a:solidFill>
                <a:srgbClr val="000000">
                  <a:tint val="75000"/>
                </a:srgbClr>
              </a:solidFill>
              <a:effectLst/>
              <a:uLnTx/>
              <a:uFillTx/>
              <a:latin typeface="Arial"/>
              <a:cs typeface="+mn-cs"/>
            </a:endParaRPr>
          </a:p>
        </p:txBody>
      </p:sp>
    </p:spTree>
    <p:extLst>
      <p:ext uri="{BB962C8B-B14F-4D97-AF65-F5344CB8AC3E}">
        <p14:creationId xmlns:p14="http://schemas.microsoft.com/office/powerpoint/2010/main" val="1850290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914400"/>
          </a:xfrm>
        </p:spPr>
        <p:txBody>
          <a:bodyPr/>
          <a:lstStyle>
            <a:lvl1pPr>
              <a:defRPr>
                <a:solidFill>
                  <a:schemeClr val="tx1"/>
                </a:solidFill>
              </a:defRPr>
            </a:lvl1pPr>
          </a:lstStyle>
          <a:p>
            <a:r>
              <a:rPr lang="en-US" dirty="0" smtClean="0"/>
              <a:t>Click to edit Master title style</a:t>
            </a:r>
            <a:endParaRPr lang="en-US" dirty="0"/>
          </a:p>
        </p:txBody>
      </p:sp>
      <p:sp>
        <p:nvSpPr>
          <p:cNvPr id="7" name="Content Placeholder 6"/>
          <p:cNvSpPr>
            <a:spLocks noGrp="1"/>
          </p:cNvSpPr>
          <p:nvPr>
            <p:ph sz="quarter" idx="11"/>
          </p:nvPr>
        </p:nvSpPr>
        <p:spPr>
          <a:xfrm>
            <a:off x="457200" y="1828800"/>
            <a:ext cx="3931920" cy="3757613"/>
          </a:xfrm>
        </p:spPr>
        <p:txBody>
          <a:bodyPr/>
          <a:lstStyle>
            <a:lvl1pPr>
              <a:defRPr sz="22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Content Placeholder 6"/>
          <p:cNvSpPr>
            <a:spLocks noGrp="1"/>
          </p:cNvSpPr>
          <p:nvPr>
            <p:ph sz="quarter" idx="12"/>
          </p:nvPr>
        </p:nvSpPr>
        <p:spPr>
          <a:xfrm>
            <a:off x="4733108" y="1828800"/>
            <a:ext cx="3931920" cy="3757613"/>
          </a:xfrm>
        </p:spPr>
        <p:txBody>
          <a:bodyPr/>
          <a:lstStyle>
            <a:lvl1pPr>
              <a:defRPr sz="22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sz="quarter" idx="13"/>
          </p:nvPr>
        </p:nvSpPr>
        <p:spPr>
          <a:xfrm>
            <a:off x="8323943" y="6291943"/>
            <a:ext cx="613228" cy="293913"/>
          </a:xfrm>
          <a:prstGeom prst="rect">
            <a:avLst/>
          </a:prstGeom>
        </p:spPr>
        <p:txBody>
          <a:bodyPr/>
          <a:lstStyle>
            <a:lvl1pPr>
              <a:defRPr sz="2000" b="0">
                <a:solidFill>
                  <a:schemeClr val="tx1"/>
                </a:solidFill>
                <a:latin typeface="Franklin Gothic Medium"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4B85148-DB98-4269-ACE6-2DF49F9918C9}" type="slidenum">
              <a:rPr kumimoji="0" lang="en-US" sz="2000" b="0" i="0" u="none" strike="noStrike" kern="1200" cap="none" spc="0" normalizeH="0" baseline="0" noProof="0" smtClean="0">
                <a:ln>
                  <a:noFill/>
                </a:ln>
                <a:solidFill>
                  <a:prstClr val="black"/>
                </a:solidFill>
                <a:effectLst/>
                <a:uLnTx/>
                <a:uFillTx/>
                <a:latin typeface="Franklin Gothic Medium" pitchFamily="34" charset="0"/>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prstClr val="black"/>
              </a:solidFill>
              <a:effectLst/>
              <a:uLnTx/>
              <a:uFillTx/>
              <a:latin typeface="Franklin Gothic Medium" pitchFamily="34" charset="0"/>
              <a:cs typeface="+mn-cs"/>
            </a:endParaRPr>
          </a:p>
        </p:txBody>
      </p:sp>
      <p:sp>
        <p:nvSpPr>
          <p:cNvPr id="8" name="Date Placeholder 1"/>
          <p:cNvSpPr>
            <a:spLocks noGrp="1"/>
          </p:cNvSpPr>
          <p:nvPr>
            <p:ph type="dt" sz="half" idx="2"/>
          </p:nvPr>
        </p:nvSpPr>
        <p:spPr>
          <a:xfrm>
            <a:off x="5715000" y="624635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BBEDE7FC-4A07-410E-8074-36B3DF63983A}" type="datetime1">
              <a:rPr kumimoji="0" lang="en-US" sz="1200" b="0" i="0" u="none" strike="noStrike" kern="1200" cap="none" spc="0" normalizeH="0" baseline="0" noProof="0" smtClean="0">
                <a:ln>
                  <a:noFill/>
                </a:ln>
                <a:solidFill>
                  <a:srgbClr val="000000">
                    <a:tint val="75000"/>
                  </a:srgbClr>
                </a:solidFill>
                <a:effectLst/>
                <a:uLnTx/>
                <a:uFillTx/>
                <a:latin typeface="Arial"/>
                <a:cs typeface="+mn-cs"/>
              </a:rPr>
              <a:t>12/18/2015</a:t>
            </a:fld>
            <a:endParaRPr kumimoji="0" lang="en-US" sz="1200" b="0" i="0" u="none" strike="noStrike" kern="1200" cap="none" spc="0" normalizeH="0" baseline="0" noProof="0">
              <a:ln>
                <a:noFill/>
              </a:ln>
              <a:solidFill>
                <a:srgbClr val="000000">
                  <a:tint val="75000"/>
                </a:srgbClr>
              </a:solidFill>
              <a:effectLst/>
              <a:uLnTx/>
              <a:uFillTx/>
              <a:latin typeface="Arial"/>
              <a:cs typeface="+mn-cs"/>
            </a:endParaRPr>
          </a:p>
        </p:txBody>
      </p:sp>
    </p:spTree>
    <p:extLst>
      <p:ext uri="{BB962C8B-B14F-4D97-AF65-F5344CB8AC3E}">
        <p14:creationId xmlns:p14="http://schemas.microsoft.com/office/powerpoint/2010/main" val="11396494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8323942" y="6291943"/>
            <a:ext cx="656771" cy="293913"/>
          </a:xfrm>
          <a:prstGeom prst="rect">
            <a:avLst/>
          </a:prstGeom>
        </p:spPr>
        <p:txBody>
          <a:bodyPr/>
          <a:lstStyle>
            <a:lvl1pPr>
              <a:defRPr sz="2000" b="0">
                <a:solidFill>
                  <a:schemeClr val="tx1"/>
                </a:solidFill>
                <a:latin typeface="Franklin Gothic Medium"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C4B85148-DB98-4269-ACE6-2DF49F9918C9}" type="slidenum">
              <a:rPr kumimoji="0" lang="en-US" sz="2000" b="0" i="0" u="none" strike="noStrike" kern="1200" cap="none" spc="0" normalizeH="0" baseline="0" noProof="0" smtClean="0">
                <a:ln>
                  <a:noFill/>
                </a:ln>
                <a:solidFill>
                  <a:srgbClr val="000000"/>
                </a:solidFill>
                <a:effectLst/>
                <a:uLnTx/>
                <a:uFillTx/>
                <a:latin typeface="Franklin Gothic Medium" pitchFamily="34" charset="0"/>
                <a:cs typeface="+mn-cs"/>
              </a:rPr>
              <a:pPr marL="0" marR="0" lvl="0" indent="0" algn="l" defTabSz="457200" rtl="0" eaLnBrk="1" fontAlgn="auto" latinLnBrk="0" hangingPunct="1">
                <a:lnSpc>
                  <a:spcPct val="100000"/>
                </a:lnSpc>
                <a:spcBef>
                  <a:spcPts val="0"/>
                </a:spcBef>
                <a:spcAft>
                  <a:spcPts val="0"/>
                </a:spcAft>
                <a:buClrTx/>
                <a:buSzTx/>
                <a:buFontTx/>
                <a:buNone/>
                <a:tabLst/>
                <a:defRPr/>
              </a:pPr>
              <a:t>‹#›</a:t>
            </a:fld>
            <a:endParaRPr kumimoji="0" lang="en-US" sz="2000" b="0" i="0" u="none" strike="noStrike" kern="1200" cap="none" spc="0" normalizeH="0" baseline="0" noProof="0" dirty="0">
              <a:ln>
                <a:noFill/>
              </a:ln>
              <a:solidFill>
                <a:srgbClr val="000000"/>
              </a:solidFill>
              <a:effectLst/>
              <a:uLnTx/>
              <a:uFillTx/>
              <a:latin typeface="Franklin Gothic Medium" pitchFamily="34" charset="0"/>
              <a:cs typeface="+mn-cs"/>
            </a:endParaRPr>
          </a:p>
        </p:txBody>
      </p:sp>
      <p:sp>
        <p:nvSpPr>
          <p:cNvPr id="3" name="Title 2"/>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3"/>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FAECB90F-5243-4618-ADDF-CCA904268217}" type="datetime1">
              <a:rPr kumimoji="0" lang="en-US" sz="1200" b="0" i="1" u="none" strike="noStrike" kern="1200" cap="none" spc="0" normalizeH="0" baseline="0" noProof="0" smtClean="0">
                <a:ln>
                  <a:noFill/>
                </a:ln>
                <a:solidFill>
                  <a:srgbClr val="000000">
                    <a:tint val="75000"/>
                  </a:srgbClr>
                </a:solidFill>
                <a:effectLst/>
                <a:uLnTx/>
                <a:uFillTx/>
                <a:latin typeface="Arial"/>
                <a:cs typeface="+mn-cs"/>
              </a:rPr>
              <a:t>12/18/2015</a:t>
            </a:fld>
            <a:endParaRPr kumimoji="0" lang="en-US" sz="1200" b="0" i="1" u="none" strike="noStrike" kern="1200" cap="none" spc="0" normalizeH="0" baseline="0" noProof="0">
              <a:ln>
                <a:noFill/>
              </a:ln>
              <a:solidFill>
                <a:srgbClr val="000000">
                  <a:tint val="75000"/>
                </a:srgbClr>
              </a:solidFill>
              <a:effectLst/>
              <a:uLnTx/>
              <a:uFillTx/>
              <a:latin typeface="Arial"/>
              <a:cs typeface="+mn-cs"/>
            </a:endParaRPr>
          </a:p>
        </p:txBody>
      </p:sp>
    </p:spTree>
    <p:extLst>
      <p:ext uri="{BB962C8B-B14F-4D97-AF65-F5344CB8AC3E}">
        <p14:creationId xmlns:p14="http://schemas.microsoft.com/office/powerpoint/2010/main" val="3109224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Supercomputing-Background-2.jpg"/>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04800" y="304800"/>
            <a:ext cx="838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306388" y="1336675"/>
            <a:ext cx="8380412"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9" name="Picture 2" descr="Supercomputing-Background-1.pn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011863"/>
            <a:ext cx="9144000" cy="85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358414" y="6254045"/>
            <a:ext cx="656771" cy="300062"/>
          </a:xfrm>
          <a:prstGeom prst="rect">
            <a:avLst/>
          </a:prstGeom>
        </p:spPr>
        <p:txBody>
          <a:bodyPr/>
          <a:lstStyle>
            <a:lvl1pPr>
              <a:defRPr sz="2000" b="0" i="1">
                <a:solidFill>
                  <a:schemeClr val="bg1">
                    <a:lumMod val="65000"/>
                  </a:schemeClr>
                </a:solidFill>
                <a:latin typeface="+mn-lt"/>
              </a:defRPr>
            </a:lvl1pPr>
          </a:lstStyle>
          <a:p>
            <a:pPr defTabSz="914400" eaLnBrk="0" fontAlgn="base" hangingPunct="0">
              <a:spcBef>
                <a:spcPct val="0"/>
              </a:spcBef>
              <a:spcAft>
                <a:spcPct val="0"/>
              </a:spcAft>
              <a:defRPr/>
            </a:pPr>
            <a:fld id="{C4B85148-DB98-4269-ACE6-2DF49F9918C9}" type="slidenum">
              <a:rPr lang="en-US" smtClean="0"/>
              <a:pPr defTabSz="914400" eaLnBrk="0" fontAlgn="base" hangingPunct="0">
                <a:spcBef>
                  <a:spcPct val="0"/>
                </a:spcBef>
                <a:spcAft>
                  <a:spcPct val="0"/>
                </a:spcAft>
                <a:defRPr/>
              </a:pPr>
              <a:t>‹#›</a:t>
            </a:fld>
            <a:endParaRPr lang="en-US" dirty="0"/>
          </a:p>
        </p:txBody>
      </p:sp>
      <p:sp>
        <p:nvSpPr>
          <p:cNvPr id="2" name="Date Placeholder 1"/>
          <p:cNvSpPr>
            <a:spLocks noGrp="1"/>
          </p:cNvSpPr>
          <p:nvPr>
            <p:ph type="dt" sz="half" idx="2"/>
          </p:nvPr>
        </p:nvSpPr>
        <p:spPr>
          <a:xfrm>
            <a:off x="5715000" y="624635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fld id="{5C430E08-3875-45DA-9B0E-243C2FA94EC5}" type="datetime1">
              <a:rPr kumimoji="0" lang="en-US" sz="1200" b="0" i="1" u="none" strike="noStrike" kern="1200" cap="none" spc="0" normalizeH="0" baseline="0" noProof="0" smtClean="0">
                <a:ln>
                  <a:noFill/>
                </a:ln>
                <a:solidFill>
                  <a:srgbClr val="000000">
                    <a:tint val="75000"/>
                  </a:srgbClr>
                </a:solidFill>
                <a:effectLst/>
                <a:uLnTx/>
                <a:uFillTx/>
                <a:latin typeface="Arial"/>
                <a:cs typeface="+mn-cs"/>
              </a:rPr>
              <a:t>12/18/2015</a:t>
            </a:fld>
            <a:endParaRPr kumimoji="0" lang="en-US" sz="1200" b="0" i="1" u="none" strike="noStrike" kern="1200" cap="none" spc="0" normalizeH="0" baseline="0" noProof="0">
              <a:ln>
                <a:noFill/>
              </a:ln>
              <a:solidFill>
                <a:srgbClr val="000000">
                  <a:tint val="75000"/>
                </a:srgbClr>
              </a:solidFill>
              <a:effectLst/>
              <a:uLnTx/>
              <a:uFillTx/>
              <a:latin typeface="Arial"/>
              <a:cs typeface="+mn-cs"/>
            </a:endParaRPr>
          </a:p>
        </p:txBody>
      </p:sp>
    </p:spTree>
    <p:extLst>
      <p:ext uri="{BB962C8B-B14F-4D97-AF65-F5344CB8AC3E}">
        <p14:creationId xmlns:p14="http://schemas.microsoft.com/office/powerpoint/2010/main" val="490210709"/>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3" r:id="rId3"/>
    <p:sldLayoutId id="2147483797" r:id="rId4"/>
    <p:sldLayoutId id="2147483798" r:id="rId5"/>
    <p:sldLayoutId id="2147483808" r:id="rId6"/>
    <p:sldLayoutId id="2147483800" r:id="rId7"/>
    <p:sldLayoutId id="2147483802" r:id="rId8"/>
    <p:sldLayoutId id="2147483805" r:id="rId9"/>
    <p:sldLayoutId id="2147483806" r:id="rId10"/>
  </p:sldLayoutIdLst>
  <p:hf hdr="0" ftr="0"/>
  <p:txStyles>
    <p:titleStyle>
      <a:lvl1pPr algn="l" rtl="0" eaLnBrk="0" fontAlgn="base" hangingPunct="0">
        <a:spcBef>
          <a:spcPct val="0"/>
        </a:spcBef>
        <a:spcAft>
          <a:spcPct val="0"/>
        </a:spcAft>
        <a:defRPr sz="3400" b="1">
          <a:solidFill>
            <a:srgbClr val="B30838"/>
          </a:solidFill>
          <a:latin typeface="+mj-lt"/>
          <a:ea typeface="+mj-ea"/>
          <a:cs typeface="ＭＳ Ｐゴシック" pitchFamily="-107" charset="-128"/>
        </a:defRPr>
      </a:lvl1pPr>
      <a:lvl2pPr algn="l" rtl="0" eaLnBrk="0" fontAlgn="base" hangingPunct="0">
        <a:spcBef>
          <a:spcPct val="0"/>
        </a:spcBef>
        <a:spcAft>
          <a:spcPct val="0"/>
        </a:spcAft>
        <a:defRPr sz="3400" b="1">
          <a:solidFill>
            <a:srgbClr val="B30838"/>
          </a:solidFill>
          <a:latin typeface="Arial" charset="0"/>
          <a:ea typeface="ＭＳ Ｐゴシック" charset="-128"/>
          <a:cs typeface="ＭＳ Ｐゴシック" pitchFamily="-107" charset="-128"/>
        </a:defRPr>
      </a:lvl2pPr>
      <a:lvl3pPr algn="l" rtl="0" eaLnBrk="0" fontAlgn="base" hangingPunct="0">
        <a:spcBef>
          <a:spcPct val="0"/>
        </a:spcBef>
        <a:spcAft>
          <a:spcPct val="0"/>
        </a:spcAft>
        <a:defRPr sz="3400" b="1">
          <a:solidFill>
            <a:srgbClr val="B30838"/>
          </a:solidFill>
          <a:latin typeface="Arial" charset="0"/>
          <a:ea typeface="ＭＳ Ｐゴシック" charset="-128"/>
          <a:cs typeface="ＭＳ Ｐゴシック" pitchFamily="-107" charset="-128"/>
        </a:defRPr>
      </a:lvl3pPr>
      <a:lvl4pPr algn="l" rtl="0" eaLnBrk="0" fontAlgn="base" hangingPunct="0">
        <a:spcBef>
          <a:spcPct val="0"/>
        </a:spcBef>
        <a:spcAft>
          <a:spcPct val="0"/>
        </a:spcAft>
        <a:defRPr sz="3400" b="1">
          <a:solidFill>
            <a:srgbClr val="B30838"/>
          </a:solidFill>
          <a:latin typeface="Arial" charset="0"/>
          <a:ea typeface="ＭＳ Ｐゴシック" charset="-128"/>
          <a:cs typeface="ＭＳ Ｐゴシック" pitchFamily="-107" charset="-128"/>
        </a:defRPr>
      </a:lvl4pPr>
      <a:lvl5pPr algn="l" rtl="0" eaLnBrk="0" fontAlgn="base" hangingPunct="0">
        <a:spcBef>
          <a:spcPct val="0"/>
        </a:spcBef>
        <a:spcAft>
          <a:spcPct val="0"/>
        </a:spcAft>
        <a:defRPr sz="3400" b="1">
          <a:solidFill>
            <a:srgbClr val="B30838"/>
          </a:solidFill>
          <a:latin typeface="Arial" charset="0"/>
          <a:ea typeface="ＭＳ Ｐゴシック" charset="-128"/>
          <a:cs typeface="ＭＳ Ｐゴシック" pitchFamily="-107" charset="-128"/>
        </a:defRPr>
      </a:lvl5pPr>
      <a:lvl6pPr marL="457200" algn="l" rtl="0" fontAlgn="base">
        <a:spcBef>
          <a:spcPct val="0"/>
        </a:spcBef>
        <a:spcAft>
          <a:spcPct val="0"/>
        </a:spcAft>
        <a:defRPr sz="3400" b="1">
          <a:solidFill>
            <a:schemeClr val="accent1"/>
          </a:solidFill>
          <a:latin typeface="Arial" charset="0"/>
          <a:ea typeface="ＭＳ Ｐゴシック" charset="-128"/>
        </a:defRPr>
      </a:lvl6pPr>
      <a:lvl7pPr marL="914400" algn="l" rtl="0" fontAlgn="base">
        <a:spcBef>
          <a:spcPct val="0"/>
        </a:spcBef>
        <a:spcAft>
          <a:spcPct val="0"/>
        </a:spcAft>
        <a:defRPr sz="3400" b="1">
          <a:solidFill>
            <a:schemeClr val="accent1"/>
          </a:solidFill>
          <a:latin typeface="Arial" charset="0"/>
          <a:ea typeface="ＭＳ Ｐゴシック" charset="-128"/>
        </a:defRPr>
      </a:lvl7pPr>
      <a:lvl8pPr marL="1371600" algn="l" rtl="0" fontAlgn="base">
        <a:spcBef>
          <a:spcPct val="0"/>
        </a:spcBef>
        <a:spcAft>
          <a:spcPct val="0"/>
        </a:spcAft>
        <a:defRPr sz="3400" b="1">
          <a:solidFill>
            <a:schemeClr val="accent1"/>
          </a:solidFill>
          <a:latin typeface="Arial" charset="0"/>
          <a:ea typeface="ＭＳ Ｐゴシック" charset="-128"/>
        </a:defRPr>
      </a:lvl8pPr>
      <a:lvl9pPr marL="1828800" algn="l" rtl="0" fontAlgn="base">
        <a:spcBef>
          <a:spcPct val="0"/>
        </a:spcBef>
        <a:spcAft>
          <a:spcPct val="0"/>
        </a:spcAft>
        <a:defRPr sz="3400" b="1">
          <a:solidFill>
            <a:schemeClr val="accent1"/>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ＭＳ Ｐゴシック" pitchFamily="-107" charset="-128"/>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cf@indiana.edu"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hpc-abds.org/kaleidoscope/" TargetMode="External"/><Relationship Id="rId5" Type="http://schemas.openxmlformats.org/officeDocument/2006/relationships/hyperlink" Target="http://spidal.org/" TargetMode="External"/><Relationship Id="rId4" Type="http://schemas.openxmlformats.org/officeDocument/2006/relationships/hyperlink" Target="http://www.dsc.soic.indiana.edu/"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treamingsystem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hpc-abds.org/kaleidoscope/" TargetMode="External"/><Relationship Id="rId2" Type="http://schemas.openxmlformats.org/officeDocument/2006/relationships/hyperlink" Target="http://dsc.soic.indiana.edu/publications/HPC-ABDSDescribed_final.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35495"/>
            <a:ext cx="9144000" cy="819150"/>
          </a:xfrm>
        </p:spPr>
        <p:txBody>
          <a:bodyPr>
            <a:noAutofit/>
          </a:bodyPr>
          <a:lstStyle/>
          <a:p>
            <a:pPr algn="ctr"/>
            <a:r>
              <a:rPr lang="en-US" sz="3600" dirty="0" smtClean="0"/>
              <a:t>Big Data Panel</a:t>
            </a:r>
            <a:endParaRPr lang="en-US" sz="4800" dirty="0">
              <a:solidFill>
                <a:schemeClr val="tx1"/>
              </a:solidFill>
            </a:endParaRPr>
          </a:p>
        </p:txBody>
      </p:sp>
      <p:sp>
        <p:nvSpPr>
          <p:cNvPr id="3" name="Subtitle 2"/>
          <p:cNvSpPr>
            <a:spLocks noGrp="1"/>
          </p:cNvSpPr>
          <p:nvPr>
            <p:ph type="subTitle" idx="1"/>
          </p:nvPr>
        </p:nvSpPr>
        <p:spPr>
          <a:xfrm>
            <a:off x="0" y="2362604"/>
            <a:ext cx="9144000" cy="1097412"/>
          </a:xfrm>
        </p:spPr>
        <p:txBody>
          <a:bodyPr>
            <a:noAutofit/>
          </a:bodyPr>
          <a:lstStyle/>
          <a:p>
            <a:r>
              <a:rPr lang="en-US" b="1" dirty="0" smtClean="0">
                <a:solidFill>
                  <a:schemeClr val="tx1"/>
                </a:solidFill>
              </a:rPr>
              <a:t>Workshop on Big Data Foundations In </a:t>
            </a:r>
            <a:r>
              <a:rPr lang="en-US" b="1" dirty="0">
                <a:solidFill>
                  <a:schemeClr val="tx1"/>
                </a:solidFill>
              </a:rPr>
              <a:t>conjunction </a:t>
            </a:r>
            <a:r>
              <a:rPr lang="en-US" b="1" dirty="0" smtClean="0">
                <a:solidFill>
                  <a:schemeClr val="tx1"/>
                </a:solidFill>
              </a:rPr>
              <a:t>with: </a:t>
            </a:r>
            <a:r>
              <a:rPr lang="en-US" b="1" dirty="0">
                <a:solidFill>
                  <a:schemeClr val="tx1"/>
                </a:solidFill>
              </a:rPr>
              <a:t/>
            </a:r>
            <a:br>
              <a:rPr lang="en-US" b="1" dirty="0">
                <a:solidFill>
                  <a:schemeClr val="tx1"/>
                </a:solidFill>
              </a:rPr>
            </a:br>
            <a:r>
              <a:rPr lang="en-US" b="1" dirty="0" smtClean="0">
                <a:solidFill>
                  <a:schemeClr val="tx1"/>
                </a:solidFill>
              </a:rPr>
              <a:t>22nd </a:t>
            </a:r>
            <a:r>
              <a:rPr lang="en-US" b="1" dirty="0">
                <a:solidFill>
                  <a:schemeClr val="tx1"/>
                </a:solidFill>
              </a:rPr>
              <a:t>International Conference on </a:t>
            </a:r>
            <a:r>
              <a:rPr lang="en-US" b="1" dirty="0" smtClean="0">
                <a:solidFill>
                  <a:schemeClr val="tx1"/>
                </a:solidFill>
              </a:rPr>
              <a:t/>
            </a:r>
            <a:br>
              <a:rPr lang="en-US" b="1" dirty="0" smtClean="0">
                <a:solidFill>
                  <a:schemeClr val="tx1"/>
                </a:solidFill>
              </a:rPr>
            </a:br>
            <a:r>
              <a:rPr lang="en-US" b="1" dirty="0" smtClean="0">
                <a:solidFill>
                  <a:schemeClr val="tx1"/>
                </a:solidFill>
              </a:rPr>
              <a:t>High</a:t>
            </a:r>
            <a:r>
              <a:rPr lang="en-US" b="1" dirty="0">
                <a:solidFill>
                  <a:schemeClr val="tx1"/>
                </a:solidFill>
              </a:rPr>
              <a:t> </a:t>
            </a:r>
            <a:r>
              <a:rPr lang="en-US" b="1" dirty="0" smtClean="0">
                <a:solidFill>
                  <a:schemeClr val="tx1"/>
                </a:solidFill>
              </a:rPr>
              <a:t>Performance </a:t>
            </a:r>
            <a:r>
              <a:rPr lang="en-US" b="1" dirty="0">
                <a:solidFill>
                  <a:schemeClr val="tx1"/>
                </a:solidFill>
              </a:rPr>
              <a:t>Computing (</a:t>
            </a:r>
            <a:r>
              <a:rPr lang="en-US" b="1" dirty="0" err="1" smtClean="0">
                <a:solidFill>
                  <a:schemeClr val="tx1"/>
                </a:solidFill>
              </a:rPr>
              <a:t>HiPC</a:t>
            </a:r>
            <a:r>
              <a:rPr lang="en-US" b="1" dirty="0" smtClean="0">
                <a:solidFill>
                  <a:schemeClr val="tx1"/>
                </a:solidFill>
              </a:rPr>
              <a:t>), Bengaluru</a:t>
            </a:r>
            <a:r>
              <a:rPr lang="en-US" b="1" dirty="0">
                <a:solidFill>
                  <a:schemeClr val="tx1"/>
                </a:solidFill>
              </a:rPr>
              <a:t>, India </a:t>
            </a:r>
          </a:p>
        </p:txBody>
      </p:sp>
      <p:sp>
        <p:nvSpPr>
          <p:cNvPr id="6" name="Date Placeholder 5"/>
          <p:cNvSpPr>
            <a:spLocks noGrp="1"/>
          </p:cNvSpPr>
          <p:nvPr>
            <p:ph type="dt" sz="half" idx="10"/>
          </p:nvPr>
        </p:nvSpPr>
        <p:spPr/>
        <p:txBody>
          <a:bodyPr/>
          <a:lstStyle/>
          <a:p>
            <a:fld id="{C88B9EE5-3FB1-45EA-898F-9C0CFE0BBB4B}" type="datetime1">
              <a:rPr lang="en-US" smtClean="0"/>
              <a:t>12/18/2015</a:t>
            </a:fld>
            <a:endParaRPr lang="en-US"/>
          </a:p>
        </p:txBody>
      </p:sp>
      <p:sp>
        <p:nvSpPr>
          <p:cNvPr id="10" name="Slide Number Placeholder 9"/>
          <p:cNvSpPr>
            <a:spLocks noGrp="1"/>
          </p:cNvSpPr>
          <p:nvPr>
            <p:ph type="sldNum" sz="quarter" idx="12"/>
          </p:nvPr>
        </p:nvSpPr>
        <p:spPr/>
        <p:txBody>
          <a:bodyPr/>
          <a:lstStyle/>
          <a:p>
            <a:fld id="{29CB78FB-1415-9B4D-996E-11F146E2B0ED}" type="slidenum">
              <a:rPr lang="en-US" smtClean="0"/>
              <a:t>1</a:t>
            </a:fld>
            <a:endParaRPr lang="en-US"/>
          </a:p>
        </p:txBody>
      </p:sp>
      <p:sp>
        <p:nvSpPr>
          <p:cNvPr id="5" name="Subtitle 2"/>
          <p:cNvSpPr txBox="1">
            <a:spLocks/>
          </p:cNvSpPr>
          <p:nvPr/>
        </p:nvSpPr>
        <p:spPr>
          <a:xfrm>
            <a:off x="0" y="4069976"/>
            <a:ext cx="9144000" cy="2514600"/>
          </a:xfrm>
          <a:prstGeom prst="rect">
            <a:avLst/>
          </a:prstGeom>
        </p:spPr>
        <p:txBody>
          <a:bodyPr vert="horz" lIns="91440" tIns="45720" rIns="91440" bIns="45720" rtlCol="0">
            <a:normAutofit/>
          </a:bodyPr>
          <a:lstStyle/>
          <a:p>
            <a:pPr algn="ctr">
              <a:spcBef>
                <a:spcPct val="20000"/>
              </a:spcBef>
              <a:buFont typeface="Arial" pitchFamily="34" charset="0"/>
              <a:buNone/>
              <a:defRPr/>
            </a:pPr>
            <a:endParaRPr lang="en-US" sz="2000" dirty="0" smtClean="0">
              <a:solidFill>
                <a:prstClr val="black"/>
              </a:solidFill>
            </a:endParaRPr>
          </a:p>
        </p:txBody>
      </p:sp>
      <p:sp>
        <p:nvSpPr>
          <p:cNvPr id="4" name="Rectangle 3"/>
          <p:cNvSpPr/>
          <p:nvPr/>
        </p:nvSpPr>
        <p:spPr>
          <a:xfrm>
            <a:off x="0" y="3484851"/>
            <a:ext cx="9144000" cy="2382191"/>
          </a:xfrm>
          <a:prstGeom prst="rect">
            <a:avLst/>
          </a:prstGeom>
        </p:spPr>
        <p:txBody>
          <a:bodyPr wrap="square">
            <a:spAutoFit/>
          </a:bodyPr>
          <a:lstStyle/>
          <a:p>
            <a:pPr algn="ctr">
              <a:spcBef>
                <a:spcPct val="20000"/>
              </a:spcBef>
              <a:defRPr/>
            </a:pPr>
            <a:r>
              <a:rPr lang="en-US" sz="2400" b="1" dirty="0" smtClean="0">
                <a:solidFill>
                  <a:prstClr val="black"/>
                </a:solidFill>
                <a:cs typeface="Times New Roman" pitchFamily="18" charset="0"/>
              </a:rPr>
              <a:t>Geoffrey Fox December 16, 2015</a:t>
            </a:r>
          </a:p>
          <a:p>
            <a:pPr algn="ctr">
              <a:spcBef>
                <a:spcPct val="20000"/>
              </a:spcBef>
              <a:buFont typeface="Arial" pitchFamily="34" charset="0"/>
              <a:buNone/>
              <a:defRPr/>
            </a:pPr>
            <a:r>
              <a:rPr lang="en-US" sz="2400" dirty="0" smtClean="0">
                <a:solidFill>
                  <a:prstClr val="black"/>
                </a:solidFill>
                <a:hlinkClick r:id="rId3"/>
              </a:rPr>
              <a:t>gcf@indiana.edu</a:t>
            </a:r>
            <a:r>
              <a:rPr lang="en-US" sz="2400" dirty="0" smtClean="0">
                <a:solidFill>
                  <a:prstClr val="black"/>
                </a:solidFill>
              </a:rPr>
              <a:t>            </a:t>
            </a:r>
            <a:endParaRPr lang="en-US" sz="2400" dirty="0">
              <a:solidFill>
                <a:prstClr val="black"/>
              </a:solidFill>
            </a:endParaRPr>
          </a:p>
          <a:p>
            <a:pPr algn="ctr">
              <a:spcBef>
                <a:spcPct val="20000"/>
              </a:spcBef>
              <a:defRPr/>
            </a:pPr>
            <a:r>
              <a:rPr lang="en-US" sz="2000" dirty="0">
                <a:solidFill>
                  <a:prstClr val="black"/>
                </a:solidFill>
              </a:rPr>
              <a:t> </a:t>
            </a:r>
            <a:r>
              <a:rPr lang="en-US" dirty="0">
                <a:solidFill>
                  <a:prstClr val="black"/>
                </a:solidFill>
                <a:hlinkClick r:id="rId4"/>
              </a:rPr>
              <a:t>http://www.dsc.soic.indiana.edu</a:t>
            </a:r>
            <a:r>
              <a:rPr lang="en-US" dirty="0" smtClean="0">
                <a:solidFill>
                  <a:prstClr val="black"/>
                </a:solidFill>
                <a:hlinkClick r:id="rId4"/>
              </a:rPr>
              <a:t>/</a:t>
            </a:r>
            <a:r>
              <a:rPr lang="en-US" dirty="0" smtClean="0">
                <a:solidFill>
                  <a:prstClr val="black"/>
                </a:solidFill>
              </a:rPr>
              <a:t>,    </a:t>
            </a:r>
            <a:r>
              <a:rPr lang="en-US" dirty="0" smtClean="0">
                <a:solidFill>
                  <a:prstClr val="black"/>
                </a:solidFill>
                <a:hlinkClick r:id="rId5"/>
              </a:rPr>
              <a:t>http</a:t>
            </a:r>
            <a:r>
              <a:rPr lang="en-US" dirty="0">
                <a:solidFill>
                  <a:prstClr val="black"/>
                </a:solidFill>
                <a:hlinkClick r:id="rId5"/>
              </a:rPr>
              <a:t>://spidal.org</a:t>
            </a:r>
            <a:r>
              <a:rPr lang="en-US" dirty="0" smtClean="0">
                <a:solidFill>
                  <a:prstClr val="black"/>
                </a:solidFill>
                <a:hlinkClick r:id="rId5"/>
              </a:rPr>
              <a:t>/</a:t>
            </a:r>
            <a:r>
              <a:rPr lang="en-US" dirty="0" smtClean="0">
                <a:solidFill>
                  <a:prstClr val="black"/>
                </a:solidFill>
              </a:rPr>
              <a:t>    </a:t>
            </a:r>
            <a:r>
              <a:rPr lang="en-US" dirty="0" smtClean="0">
                <a:hlinkClick r:id="rId6"/>
              </a:rPr>
              <a:t>http</a:t>
            </a:r>
            <a:r>
              <a:rPr lang="en-US" dirty="0">
                <a:hlinkClick r:id="rId6"/>
              </a:rPr>
              <a:t>://hpc-abds.org/kaleidoscope/</a:t>
            </a:r>
            <a:r>
              <a:rPr lang="en-US" dirty="0"/>
              <a:t> </a:t>
            </a:r>
            <a:endParaRPr lang="en-US" sz="1900" dirty="0">
              <a:solidFill>
                <a:prstClr val="black"/>
              </a:solidFill>
            </a:endParaRPr>
          </a:p>
          <a:p>
            <a:pPr algn="ctr">
              <a:spcBef>
                <a:spcPct val="20000"/>
              </a:spcBef>
            </a:pPr>
            <a:r>
              <a:rPr lang="en-US" sz="2000" b="1" dirty="0" smtClean="0">
                <a:solidFill>
                  <a:prstClr val="black"/>
                </a:solidFill>
                <a:cs typeface="Times New Roman" pitchFamily="18" charset="0"/>
              </a:rPr>
              <a:t>Department of Intelligent Systems Engineering</a:t>
            </a:r>
          </a:p>
          <a:p>
            <a:pPr algn="ctr">
              <a:spcBef>
                <a:spcPct val="20000"/>
              </a:spcBef>
            </a:pPr>
            <a:r>
              <a:rPr lang="en-US" sz="2000" dirty="0" smtClean="0">
                <a:solidFill>
                  <a:prstClr val="black"/>
                </a:solidFill>
                <a:cs typeface="Times New Roman" pitchFamily="18" charset="0"/>
              </a:rPr>
              <a:t>School </a:t>
            </a:r>
            <a:r>
              <a:rPr lang="en-US" sz="2000" dirty="0">
                <a:solidFill>
                  <a:prstClr val="black"/>
                </a:solidFill>
                <a:cs typeface="Times New Roman" pitchFamily="18" charset="0"/>
              </a:rPr>
              <a:t>of Informatics and </a:t>
            </a:r>
            <a:r>
              <a:rPr lang="en-US" sz="2000" dirty="0" smtClean="0">
                <a:solidFill>
                  <a:prstClr val="black"/>
                </a:solidFill>
                <a:cs typeface="Times New Roman" pitchFamily="18" charset="0"/>
              </a:rPr>
              <a:t>Computing, Digital </a:t>
            </a:r>
            <a:r>
              <a:rPr lang="en-US" sz="2000" dirty="0">
                <a:solidFill>
                  <a:prstClr val="black"/>
                </a:solidFill>
                <a:cs typeface="Times New Roman" pitchFamily="18" charset="0"/>
              </a:rPr>
              <a:t>Science Center</a:t>
            </a:r>
          </a:p>
          <a:p>
            <a:pPr algn="ctr">
              <a:spcBef>
                <a:spcPct val="20000"/>
              </a:spcBef>
            </a:pPr>
            <a:r>
              <a:rPr lang="en-US" sz="2000" dirty="0">
                <a:solidFill>
                  <a:prstClr val="black"/>
                </a:solidFill>
                <a:cs typeface="Times New Roman" pitchFamily="18" charset="0"/>
              </a:rPr>
              <a:t>Indiana University Bloomington</a:t>
            </a:r>
            <a:endParaRPr lang="en-US" sz="2000" dirty="0">
              <a:solidFill>
                <a:prstClr val="black"/>
              </a:solidFill>
            </a:endParaRPr>
          </a:p>
        </p:txBody>
      </p:sp>
      <p:pic>
        <p:nvPicPr>
          <p:cNvPr id="1028" name="Picture 4" descr="HIP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174611"/>
            <a:ext cx="2703979" cy="10858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IP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40021" y="1112718"/>
            <a:ext cx="2703979"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0050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6240" y="19050"/>
            <a:ext cx="8382000" cy="746760"/>
          </a:xfrm>
        </p:spPr>
        <p:txBody>
          <a:bodyPr/>
          <a:lstStyle/>
          <a:p>
            <a:pPr algn="ctr"/>
            <a:r>
              <a:rPr lang="en-US" dirty="0" smtClean="0"/>
              <a:t>Panel Questions</a:t>
            </a:r>
            <a:endParaRPr lang="en-US" dirty="0"/>
          </a:p>
        </p:txBody>
      </p:sp>
      <p:sp>
        <p:nvSpPr>
          <p:cNvPr id="5" name="Content Placeholder 4"/>
          <p:cNvSpPr>
            <a:spLocks noGrp="1"/>
          </p:cNvSpPr>
          <p:nvPr>
            <p:ph idx="1"/>
          </p:nvPr>
        </p:nvSpPr>
        <p:spPr>
          <a:xfrm>
            <a:off x="0" y="765810"/>
            <a:ext cx="9144000" cy="4038600"/>
          </a:xfrm>
        </p:spPr>
        <p:txBody>
          <a:bodyPr/>
          <a:lstStyle/>
          <a:p>
            <a:r>
              <a:rPr lang="en-US" dirty="0"/>
              <a:t>1) What is HPC's role in Big Data computing</a:t>
            </a:r>
            <a:r>
              <a:rPr lang="en-US" dirty="0" smtClean="0"/>
              <a:t>? </a:t>
            </a:r>
            <a:r>
              <a:rPr lang="en-US" i="1" dirty="0" smtClean="0">
                <a:solidFill>
                  <a:srgbClr val="C00000"/>
                </a:solidFill>
              </a:rPr>
              <a:t>High performance and conversely Big Data brings sustainability and functionality to HPC</a:t>
            </a:r>
            <a:endParaRPr lang="en-US" dirty="0"/>
          </a:p>
          <a:p>
            <a:r>
              <a:rPr lang="en-US" dirty="0"/>
              <a:t>2) What are the new and exciting developments in the programming stack, application requirements, and design of large scale  infrastructure for Big Data</a:t>
            </a:r>
            <a:r>
              <a:rPr lang="en-US" dirty="0" smtClean="0"/>
              <a:t>? </a:t>
            </a:r>
            <a:r>
              <a:rPr lang="en-US" i="1" dirty="0" smtClean="0">
                <a:solidFill>
                  <a:srgbClr val="C00000"/>
                </a:solidFill>
              </a:rPr>
              <a:t>HPC-ABDS</a:t>
            </a:r>
            <a:endParaRPr lang="en-US" dirty="0"/>
          </a:p>
          <a:p>
            <a:r>
              <a:rPr lang="en-US" dirty="0"/>
              <a:t>3) What are some of the flagship Big Data applications  (current and future) that Big Data research in India should focus on</a:t>
            </a:r>
            <a:r>
              <a:rPr lang="en-US" dirty="0" smtClean="0"/>
              <a:t>? </a:t>
            </a:r>
            <a:r>
              <a:rPr lang="en-US" i="1" dirty="0">
                <a:solidFill>
                  <a:srgbClr val="C00000"/>
                </a:solidFill>
              </a:rPr>
              <a:t>Streaming </a:t>
            </a:r>
            <a:r>
              <a:rPr lang="en-US" i="1" dirty="0">
                <a:solidFill>
                  <a:srgbClr val="C00000"/>
                </a:solidFill>
                <a:hlinkClick r:id="rId2"/>
              </a:rPr>
              <a:t>http://streamingsystems.org</a:t>
            </a:r>
            <a:r>
              <a:rPr lang="en-US" i="1" dirty="0" smtClean="0">
                <a:solidFill>
                  <a:srgbClr val="C00000"/>
                </a:solidFill>
                <a:hlinkClick r:id="rId2"/>
              </a:rPr>
              <a:t>/</a:t>
            </a:r>
            <a:r>
              <a:rPr lang="en-US" i="1" dirty="0" smtClean="0">
                <a:solidFill>
                  <a:srgbClr val="C00000"/>
                </a:solidFill>
              </a:rPr>
              <a:t> </a:t>
            </a:r>
            <a:endParaRPr lang="en-US" i="1" dirty="0">
              <a:solidFill>
                <a:srgbClr val="C00000"/>
              </a:solidFill>
            </a:endParaRPr>
          </a:p>
          <a:p>
            <a:endParaRPr lang="en-US" dirty="0"/>
          </a:p>
          <a:p>
            <a:r>
              <a:rPr lang="en-US" dirty="0"/>
              <a:t>4) What initiatives should be taken up by the government, academia, and industry in India to train and develop the next generation of  data science professionals? Free and accessible sources of big data  are hard to come by. The agencies and companies that have such  Big data, do not currently share data. What ideas can be pursued  to address this data unlocking problem</a:t>
            </a:r>
            <a:r>
              <a:rPr lang="en-US" dirty="0" smtClean="0"/>
              <a:t>? </a:t>
            </a:r>
            <a:r>
              <a:rPr lang="en-US" i="1" dirty="0" smtClean="0">
                <a:solidFill>
                  <a:srgbClr val="C00000"/>
                </a:solidFill>
              </a:rPr>
              <a:t>Data Science; largest IT masters at IU next semester (359). Work as a community to get benchmark/educational datasets</a:t>
            </a:r>
            <a:endParaRPr lang="en-US" i="1" dirty="0">
              <a:solidFill>
                <a:srgbClr val="C00000"/>
              </a:solidFill>
            </a:endParaRPr>
          </a:p>
        </p:txBody>
      </p:sp>
      <p:sp>
        <p:nvSpPr>
          <p:cNvPr id="2" name="Slide Number Placeholder 1"/>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C4B85148-DB98-4269-ACE6-2DF49F9918C9}" type="slidenum">
              <a:rPr kumimoji="0" lang="en-US" sz="2000" b="0" i="0" u="none" strike="noStrike" kern="1200" cap="none" spc="0" normalizeH="0" baseline="0" noProof="0" smtClean="0">
                <a:ln>
                  <a:noFill/>
                </a:ln>
                <a:solidFill>
                  <a:prstClr val="black"/>
                </a:solidFill>
                <a:effectLst/>
                <a:uLnTx/>
                <a:uFillTx/>
                <a:latin typeface="Franklin Gothic Medium" pitchFamily="34" charset="0"/>
                <a:cs typeface="+mn-cs"/>
              </a:rPr>
              <a:pPr marL="0" marR="0" lvl="0" indent="0" algn="l" defTabSz="457200" rtl="0" eaLnBrk="1" fontAlgn="auto" latinLnBrk="0" hangingPunct="1">
                <a:lnSpc>
                  <a:spcPct val="100000"/>
                </a:lnSpc>
                <a:spcBef>
                  <a:spcPts val="0"/>
                </a:spcBef>
                <a:spcAft>
                  <a:spcPts val="0"/>
                </a:spcAft>
                <a:buClrTx/>
                <a:buSzTx/>
                <a:buFontTx/>
                <a:buNone/>
                <a:tabLst/>
                <a:defRPr/>
              </a:pPr>
              <a:t>2</a:t>
            </a:fld>
            <a:endParaRPr kumimoji="0" lang="en-US" sz="2000" b="0" i="0" u="none" strike="noStrike" kern="1200" cap="none" spc="0" normalizeH="0" baseline="0" noProof="0" dirty="0">
              <a:ln>
                <a:noFill/>
              </a:ln>
              <a:solidFill>
                <a:prstClr val="black"/>
              </a:solidFill>
              <a:effectLst/>
              <a:uLnTx/>
              <a:uFillTx/>
              <a:latin typeface="Franklin Gothic Medium" pitchFamily="34" charset="0"/>
              <a:cs typeface="+mn-cs"/>
            </a:endParaRPr>
          </a:p>
        </p:txBody>
      </p:sp>
      <p:sp>
        <p:nvSpPr>
          <p:cNvPr id="3" name="Date Placeholder 2"/>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FEE02B1-7931-401A-A250-0E6F9029A1ED}" type="datetime1">
              <a:rPr kumimoji="0" lang="en-US" sz="1200" b="0" i="0" u="none" strike="noStrike" kern="1200" cap="none" spc="0" normalizeH="0" baseline="0" noProof="0" smtClean="0">
                <a:ln>
                  <a:noFill/>
                </a:ln>
                <a:solidFill>
                  <a:srgbClr val="000000">
                    <a:tint val="75000"/>
                  </a:srgbClr>
                </a:solidFill>
                <a:effectLst/>
                <a:uLnTx/>
                <a:uFillTx/>
                <a:latin typeface="Arial"/>
                <a:cs typeface="+mn-cs"/>
              </a:rPr>
              <a:t>12/18/2015</a:t>
            </a:fld>
            <a:endParaRPr kumimoji="0" lang="en-US" sz="1200" b="0" i="0" u="none" strike="noStrike" kern="1200" cap="none" spc="0" normalizeH="0" baseline="0" noProof="0">
              <a:ln>
                <a:noFill/>
              </a:ln>
              <a:solidFill>
                <a:srgbClr val="000000">
                  <a:tint val="75000"/>
                </a:srgbClr>
              </a:solidFill>
              <a:effectLst/>
              <a:uLnTx/>
              <a:uFillTx/>
              <a:latin typeface="Arial"/>
              <a:cs typeface="+mn-cs"/>
            </a:endParaRPr>
          </a:p>
        </p:txBody>
      </p:sp>
    </p:spTree>
    <p:extLst>
      <p:ext uri="{BB962C8B-B14F-4D97-AF65-F5344CB8AC3E}">
        <p14:creationId xmlns:p14="http://schemas.microsoft.com/office/powerpoint/2010/main" val="3385574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9CB78FB-1415-9B4D-996E-11F146E2B0ED}" type="slidenum">
              <a:rPr lang="en-US" smtClean="0">
                <a:solidFill>
                  <a:srgbClr val="000000"/>
                </a:solidFill>
              </a:rPr>
              <a:pPr/>
              <a:t>3</a:t>
            </a:fld>
            <a:endParaRPr lang="en-US" dirty="0">
              <a:solidFill>
                <a:srgbClr val="000000"/>
              </a:solidFill>
            </a:endParaRPr>
          </a:p>
        </p:txBody>
      </p:sp>
      <p:grpSp>
        <p:nvGrpSpPr>
          <p:cNvPr id="2" name="Group 1"/>
          <p:cNvGrpSpPr/>
          <p:nvPr/>
        </p:nvGrpSpPr>
        <p:grpSpPr>
          <a:xfrm>
            <a:off x="16745" y="209078"/>
            <a:ext cx="9144000" cy="6743700"/>
            <a:chOff x="-1361" y="200025"/>
            <a:chExt cx="9144000" cy="6743700"/>
          </a:xfrm>
        </p:grpSpPr>
        <p:pic>
          <p:nvPicPr>
            <p:cNvPr id="9" name="Picture 8"/>
            <p:cNvPicPr/>
            <p:nvPr/>
          </p:nvPicPr>
          <p:blipFill rotWithShape="1">
            <a:blip r:embed="rId2" cstate="print">
              <a:extLst>
                <a:ext uri="{28A0092B-C50C-407E-A947-70E740481C1C}">
                  <a14:useLocalDpi xmlns:a14="http://schemas.microsoft.com/office/drawing/2010/main" val="0"/>
                </a:ext>
              </a:extLst>
            </a:blip>
            <a:srcRect b="3430"/>
            <a:stretch/>
          </p:blipFill>
          <p:spPr bwMode="auto">
            <a:xfrm>
              <a:off x="-1361" y="200025"/>
              <a:ext cx="9144000" cy="6743700"/>
            </a:xfrm>
            <a:prstGeom prst="rect">
              <a:avLst/>
            </a:prstGeom>
            <a:noFill/>
            <a:ln>
              <a:noFill/>
            </a:ln>
            <a:extLst>
              <a:ext uri="{53640926-AAD7-44D8-BBD7-CCE9431645EC}">
                <a14:shadowObscured xmlns:a14="http://schemas.microsoft.com/office/drawing/2010/main"/>
              </a:ext>
            </a:extLst>
          </p:spPr>
        </p:pic>
        <p:sp>
          <p:nvSpPr>
            <p:cNvPr id="8" name="TextBox 7"/>
            <p:cNvSpPr txBox="1"/>
            <p:nvPr/>
          </p:nvSpPr>
          <p:spPr>
            <a:xfrm>
              <a:off x="6979103" y="5287743"/>
              <a:ext cx="2163536" cy="646331"/>
            </a:xfrm>
            <a:prstGeom prst="rect">
              <a:avLst/>
            </a:prstGeom>
            <a:solidFill>
              <a:srgbClr val="BDE2A2"/>
            </a:solidFill>
            <a:ln>
              <a:solidFill>
                <a:schemeClr val="tx1"/>
              </a:solidFill>
            </a:ln>
          </p:spPr>
          <p:txBody>
            <a:bodyPr wrap="square" rtlCol="0">
              <a:spAutoFit/>
            </a:bodyPr>
            <a:lstStyle/>
            <a:p>
              <a:r>
                <a:rPr lang="en-US" dirty="0" smtClean="0"/>
                <a:t>Green implies HPC </a:t>
              </a:r>
              <a:br>
                <a:rPr lang="en-US" dirty="0" smtClean="0"/>
              </a:br>
              <a:r>
                <a:rPr lang="en-US" dirty="0" smtClean="0"/>
                <a:t>Integration</a:t>
              </a:r>
              <a:endParaRPr lang="en-US" dirty="0"/>
            </a:p>
          </p:txBody>
        </p:sp>
      </p:grpSp>
      <p:sp>
        <p:nvSpPr>
          <p:cNvPr id="3" name="Date Placeholder 2"/>
          <p:cNvSpPr>
            <a:spLocks noGrp="1"/>
          </p:cNvSpPr>
          <p:nvPr>
            <p:ph type="dt" sz="half" idx="2"/>
          </p:nvPr>
        </p:nvSpPr>
        <p:spPr/>
        <p:txBody>
          <a:bodyPr/>
          <a:lstStyle/>
          <a:p>
            <a:fld id="{74B17783-BC1F-4B7F-A806-2855D48D3756}" type="datetime1">
              <a:rPr lang="en-US" smtClean="0">
                <a:solidFill>
                  <a:srgbClr val="000000">
                    <a:tint val="75000"/>
                  </a:srgbClr>
                </a:solidFill>
              </a:rPr>
              <a:t>12/18/2015</a:t>
            </a:fld>
            <a:endParaRPr lang="en-US">
              <a:solidFill>
                <a:srgbClr val="000000">
                  <a:tint val="75000"/>
                </a:srgbClr>
              </a:solidFill>
            </a:endParaRPr>
          </a:p>
        </p:txBody>
      </p:sp>
      <p:sp>
        <p:nvSpPr>
          <p:cNvPr id="4" name="Rectangle 3"/>
          <p:cNvSpPr/>
          <p:nvPr/>
        </p:nvSpPr>
        <p:spPr>
          <a:xfrm>
            <a:off x="1" y="24412"/>
            <a:ext cx="9144000" cy="400110"/>
          </a:xfrm>
          <a:prstGeom prst="rect">
            <a:avLst/>
          </a:prstGeom>
          <a:solidFill>
            <a:schemeClr val="bg1"/>
          </a:solidFill>
        </p:spPr>
        <p:txBody>
          <a:bodyPr wrap="square">
            <a:spAutoFit/>
          </a:bodyPr>
          <a:lstStyle/>
          <a:p>
            <a:pPr algn="ctr"/>
            <a:r>
              <a:rPr lang="en-US" sz="2000" b="1" dirty="0" smtClean="0">
                <a:solidFill>
                  <a:srgbClr val="B50B27"/>
                </a:solidFill>
              </a:rPr>
              <a:t>High Performance Computing Apache Big Data Software Stack</a:t>
            </a:r>
            <a:endParaRPr lang="en-US" sz="2000" b="1" dirty="0">
              <a:solidFill>
                <a:srgbClr val="B50B27"/>
              </a:solidFill>
            </a:endParaRPr>
          </a:p>
        </p:txBody>
      </p:sp>
      <p:sp>
        <p:nvSpPr>
          <p:cNvPr id="5" name="TextBox 4"/>
          <p:cNvSpPr txBox="1"/>
          <p:nvPr/>
        </p:nvSpPr>
        <p:spPr>
          <a:xfrm>
            <a:off x="5264835" y="424522"/>
            <a:ext cx="3879165" cy="2031325"/>
          </a:xfrm>
          <a:prstGeom prst="rect">
            <a:avLst/>
          </a:prstGeom>
          <a:solidFill>
            <a:schemeClr val="bg1"/>
          </a:solidFill>
        </p:spPr>
        <p:txBody>
          <a:bodyPr wrap="square" rtlCol="0">
            <a:spAutoFit/>
          </a:bodyPr>
          <a:lstStyle/>
          <a:p>
            <a:r>
              <a:rPr lang="en-US" b="1" dirty="0" smtClean="0"/>
              <a:t>Meet-up Community</a:t>
            </a:r>
          </a:p>
          <a:p>
            <a:r>
              <a:rPr lang="en-US" dirty="0" smtClean="0"/>
              <a:t>Spark 107,000 in 233 groups</a:t>
            </a:r>
          </a:p>
          <a:p>
            <a:r>
              <a:rPr lang="en-US" dirty="0" smtClean="0"/>
              <a:t>Storm 9,400</a:t>
            </a:r>
          </a:p>
          <a:p>
            <a:r>
              <a:rPr lang="en-US" dirty="0" smtClean="0"/>
              <a:t>Hadoop 40,000 and installed in 32% of company data systems 2013</a:t>
            </a:r>
          </a:p>
          <a:p>
            <a:endParaRPr lang="en-US" dirty="0"/>
          </a:p>
          <a:p>
            <a:r>
              <a:rPr lang="en-US" dirty="0" smtClean="0"/>
              <a:t>Amazon: all dead!</a:t>
            </a:r>
            <a:endParaRPr lang="en-US" dirty="0"/>
          </a:p>
        </p:txBody>
      </p:sp>
    </p:spTree>
    <p:extLst>
      <p:ext uri="{BB962C8B-B14F-4D97-AF65-F5344CB8AC3E}">
        <p14:creationId xmlns:p14="http://schemas.microsoft.com/office/powerpoint/2010/main" val="2036381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009"/>
            <a:ext cx="9144000" cy="680651"/>
          </a:xfrm>
        </p:spPr>
        <p:txBody>
          <a:bodyPr/>
          <a:lstStyle/>
          <a:p>
            <a:pPr algn="ctr"/>
            <a:r>
              <a:rPr lang="en-US" sz="2800" dirty="0" smtClean="0"/>
              <a:t>Big Data and (Exascale) Simulation Convergence I</a:t>
            </a:r>
            <a:endParaRPr lang="en-US" sz="2800" dirty="0"/>
          </a:p>
        </p:txBody>
      </p:sp>
      <p:sp>
        <p:nvSpPr>
          <p:cNvPr id="3" name="Content Placeholder 2"/>
          <p:cNvSpPr>
            <a:spLocks noGrp="1"/>
          </p:cNvSpPr>
          <p:nvPr>
            <p:ph idx="1"/>
          </p:nvPr>
        </p:nvSpPr>
        <p:spPr>
          <a:xfrm>
            <a:off x="0" y="731588"/>
            <a:ext cx="8980713" cy="5429182"/>
          </a:xfrm>
        </p:spPr>
        <p:txBody>
          <a:bodyPr/>
          <a:lstStyle/>
          <a:p>
            <a:pPr>
              <a:spcBef>
                <a:spcPts val="0"/>
              </a:spcBef>
            </a:pPr>
            <a:r>
              <a:rPr lang="en-US" dirty="0" smtClean="0"/>
              <a:t>Our approach to </a:t>
            </a:r>
            <a:r>
              <a:rPr lang="en-US" b="1" dirty="0" smtClean="0">
                <a:solidFill>
                  <a:srgbClr val="B50B27"/>
                </a:solidFill>
              </a:rPr>
              <a:t>Convergence</a:t>
            </a:r>
            <a:r>
              <a:rPr lang="en-US" b="1" dirty="0" smtClean="0">
                <a:solidFill>
                  <a:srgbClr val="C00000"/>
                </a:solidFill>
              </a:rPr>
              <a:t> </a:t>
            </a:r>
            <a:r>
              <a:rPr lang="en-US" dirty="0" smtClean="0"/>
              <a:t>is built around two ideas that avoid addressing the hardware directly as with modern DevOps technology it isn’t hard to retarget applications between different hardware systems.</a:t>
            </a:r>
          </a:p>
          <a:p>
            <a:pPr>
              <a:spcBef>
                <a:spcPts val="0"/>
              </a:spcBef>
            </a:pPr>
            <a:r>
              <a:rPr lang="en-US" dirty="0" smtClean="0"/>
              <a:t>Rather we approach </a:t>
            </a:r>
            <a:r>
              <a:rPr lang="en-US" b="1" dirty="0" smtClean="0">
                <a:solidFill>
                  <a:srgbClr val="B30838"/>
                </a:solidFill>
              </a:rPr>
              <a:t>Convergence through applications and software</a:t>
            </a:r>
            <a:r>
              <a:rPr lang="en-US" dirty="0" smtClean="0"/>
              <a:t>. This talk has described the </a:t>
            </a:r>
            <a:r>
              <a:rPr lang="en-US" b="1" dirty="0" smtClean="0">
                <a:solidFill>
                  <a:srgbClr val="B30838"/>
                </a:solidFill>
              </a:rPr>
              <a:t>Convergence </a:t>
            </a:r>
            <a:r>
              <a:rPr lang="en-US" b="1" dirty="0">
                <a:solidFill>
                  <a:srgbClr val="B30838"/>
                </a:solidFill>
              </a:rPr>
              <a:t>Diamonds Convergence </a:t>
            </a:r>
            <a:r>
              <a:rPr lang="en-US" dirty="0" smtClean="0"/>
              <a:t>that unify Big Simulation </a:t>
            </a:r>
            <a:r>
              <a:rPr lang="en-US" dirty="0"/>
              <a:t>and Big Data</a:t>
            </a:r>
            <a:r>
              <a:rPr lang="en-US" b="1" dirty="0">
                <a:solidFill>
                  <a:srgbClr val="B50B27"/>
                </a:solidFill>
              </a:rPr>
              <a:t> </a:t>
            </a:r>
            <a:r>
              <a:rPr lang="en-US" b="1" dirty="0" smtClean="0">
                <a:solidFill>
                  <a:srgbClr val="B50B27"/>
                </a:solidFill>
              </a:rPr>
              <a:t>applications </a:t>
            </a:r>
            <a:r>
              <a:rPr lang="en-US" dirty="0" smtClean="0"/>
              <a:t>and so allow one to more easily identify good approaches to implement Big Data and Exascale applications in a uniform fashion. This is summarized on Slides III and IV</a:t>
            </a:r>
            <a:endParaRPr lang="en-US" dirty="0"/>
          </a:p>
          <a:p>
            <a:pPr>
              <a:spcBef>
                <a:spcPts val="0"/>
              </a:spcBef>
            </a:pPr>
            <a:r>
              <a:rPr lang="en-US" dirty="0" smtClean="0"/>
              <a:t>The software approach builds on the </a:t>
            </a:r>
            <a:r>
              <a:rPr lang="en-US" b="1" dirty="0" smtClean="0">
                <a:solidFill>
                  <a:srgbClr val="B50B27"/>
                </a:solidFill>
              </a:rPr>
              <a:t>HPC-ABDS High Performance Computing enhanced Apache Big Data Software Stack </a:t>
            </a:r>
            <a:r>
              <a:rPr lang="en-US" dirty="0" smtClean="0"/>
              <a:t>concept described in Slide II (</a:t>
            </a:r>
            <a:r>
              <a:rPr lang="en-US" dirty="0" smtClean="0">
                <a:hlinkClick r:id="rId2"/>
              </a:rPr>
              <a:t>http</a:t>
            </a:r>
            <a:r>
              <a:rPr lang="en-US" dirty="0">
                <a:hlinkClick r:id="rId2"/>
              </a:rPr>
              <a:t>://</a:t>
            </a:r>
            <a:r>
              <a:rPr lang="en-US" dirty="0" smtClean="0">
                <a:hlinkClick r:id="rId2"/>
              </a:rPr>
              <a:t>dsc.soic.indiana.edu/publications/HPC-ABDSDescribed_final.pdf</a:t>
            </a:r>
            <a:r>
              <a:rPr lang="en-US" dirty="0"/>
              <a:t>, </a:t>
            </a:r>
            <a:r>
              <a:rPr lang="en-US" dirty="0">
                <a:hlinkClick r:id="rId3"/>
              </a:rPr>
              <a:t>http://hpc-abds.org/kaleidoscope</a:t>
            </a:r>
            <a:r>
              <a:rPr lang="en-US" dirty="0" smtClean="0">
                <a:hlinkClick r:id="rId3"/>
              </a:rPr>
              <a:t>/</a:t>
            </a:r>
            <a:r>
              <a:rPr lang="en-US" dirty="0" smtClean="0"/>
              <a:t> )</a:t>
            </a:r>
          </a:p>
          <a:p>
            <a:pPr>
              <a:spcBef>
                <a:spcPts val="0"/>
              </a:spcBef>
            </a:pPr>
            <a:r>
              <a:rPr lang="en-US" dirty="0" smtClean="0"/>
              <a:t>This arranges key HPC and ABDS software together in 21 layers showing where HPC and ABDS overlap. It for example, introduces a communication layer to allow ABDS runtime like Hadoop Storm Spark and </a:t>
            </a:r>
            <a:r>
              <a:rPr lang="en-US" dirty="0" err="1" smtClean="0"/>
              <a:t>Flink</a:t>
            </a:r>
            <a:r>
              <a:rPr lang="en-US" dirty="0" smtClean="0"/>
              <a:t> to use the richest high performance capabilities  shared with MPI Generally it proposes how to use HPC and ABDS software together.</a:t>
            </a:r>
          </a:p>
          <a:p>
            <a:pPr lvl="1">
              <a:spcBef>
                <a:spcPts val="0"/>
              </a:spcBef>
            </a:pPr>
            <a:endParaRPr lang="en-US" sz="1600" dirty="0" smtClean="0"/>
          </a:p>
          <a:p>
            <a:pPr>
              <a:spcBef>
                <a:spcPts val="0"/>
              </a:spcBef>
            </a:pPr>
            <a:endParaRPr lang="en-US" sz="1600" dirty="0" smtClean="0"/>
          </a:p>
          <a:p>
            <a:pPr>
              <a:spcBef>
                <a:spcPts val="0"/>
              </a:spcBef>
            </a:pPr>
            <a:endParaRPr lang="en-US" sz="1600" dirty="0" smtClean="0"/>
          </a:p>
        </p:txBody>
      </p:sp>
      <p:sp>
        <p:nvSpPr>
          <p:cNvPr id="4" name="Slide Number Placeholder 3"/>
          <p:cNvSpPr>
            <a:spLocks noGrp="1"/>
          </p:cNvSpPr>
          <p:nvPr>
            <p:ph type="sldNum" sz="quarter" idx="12"/>
          </p:nvPr>
        </p:nvSpPr>
        <p:spPr/>
        <p:txBody>
          <a:bodyPr/>
          <a:lstStyle/>
          <a:p>
            <a:fld id="{C4B85148-DB98-4269-ACE6-2DF49F9918C9}" type="slidenum">
              <a:rPr lang="en-US" smtClean="0">
                <a:solidFill>
                  <a:prstClr val="black"/>
                </a:solidFill>
              </a:rPr>
              <a:pPr/>
              <a:t>4</a:t>
            </a:fld>
            <a:endParaRPr lang="en-US" dirty="0">
              <a:solidFill>
                <a:prstClr val="black"/>
              </a:solidFill>
            </a:endParaRPr>
          </a:p>
        </p:txBody>
      </p:sp>
      <p:sp>
        <p:nvSpPr>
          <p:cNvPr id="5" name="Date Placeholder 4"/>
          <p:cNvSpPr>
            <a:spLocks noGrp="1"/>
          </p:cNvSpPr>
          <p:nvPr>
            <p:ph type="dt" sz="half" idx="2"/>
          </p:nvPr>
        </p:nvSpPr>
        <p:spPr/>
        <p:txBody>
          <a:bodyPr/>
          <a:lstStyle/>
          <a:p>
            <a:r>
              <a:rPr lang="en-US" smtClean="0">
                <a:solidFill>
                  <a:srgbClr val="000000">
                    <a:tint val="75000"/>
                  </a:srgbClr>
                </a:solidFill>
              </a:rPr>
              <a:t>12/14/2015</a:t>
            </a:r>
            <a:endParaRPr lang="en-US">
              <a:solidFill>
                <a:srgbClr val="000000">
                  <a:tint val="75000"/>
                </a:srgbClr>
              </a:solidFill>
            </a:endParaRPr>
          </a:p>
        </p:txBody>
      </p:sp>
    </p:spTree>
    <p:extLst>
      <p:ext uri="{BB962C8B-B14F-4D97-AF65-F5344CB8AC3E}">
        <p14:creationId xmlns:p14="http://schemas.microsoft.com/office/powerpoint/2010/main" val="4103269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009"/>
            <a:ext cx="9144000" cy="1143000"/>
          </a:xfrm>
        </p:spPr>
        <p:txBody>
          <a:bodyPr/>
          <a:lstStyle/>
          <a:p>
            <a:pPr algn="ctr"/>
            <a:r>
              <a:rPr lang="en-US" dirty="0" smtClean="0"/>
              <a:t>Things to do for Big Data and (Exascale) Simulation Convergence III</a:t>
            </a:r>
            <a:endParaRPr lang="en-US" dirty="0"/>
          </a:p>
        </p:txBody>
      </p:sp>
      <p:sp>
        <p:nvSpPr>
          <p:cNvPr id="3" name="Content Placeholder 2"/>
          <p:cNvSpPr>
            <a:spLocks noGrp="1"/>
          </p:cNvSpPr>
          <p:nvPr>
            <p:ph idx="1"/>
          </p:nvPr>
        </p:nvSpPr>
        <p:spPr>
          <a:xfrm>
            <a:off x="0" y="1171009"/>
            <a:ext cx="8980713" cy="4788467"/>
          </a:xfrm>
        </p:spPr>
        <p:txBody>
          <a:bodyPr/>
          <a:lstStyle/>
          <a:p>
            <a:pPr>
              <a:spcBef>
                <a:spcPts val="0"/>
              </a:spcBef>
            </a:pPr>
            <a:r>
              <a:rPr lang="en-US" sz="2400" b="1" dirty="0" smtClean="0">
                <a:solidFill>
                  <a:srgbClr val="C00000"/>
                </a:solidFill>
              </a:rPr>
              <a:t>Converge Applications: </a:t>
            </a:r>
            <a:r>
              <a:rPr lang="en-US" sz="2400" dirty="0" smtClean="0"/>
              <a:t>Separate data and model to classify Applications and Benchmarks across Big Data and Big Simulations to give </a:t>
            </a:r>
            <a:r>
              <a:rPr lang="en-US" sz="2400" b="1" dirty="0" smtClean="0">
                <a:solidFill>
                  <a:srgbClr val="C00000"/>
                </a:solidFill>
              </a:rPr>
              <a:t>Convergence Diamonds </a:t>
            </a:r>
            <a:r>
              <a:rPr lang="en-US" sz="2400" dirty="0" smtClean="0"/>
              <a:t>with many </a:t>
            </a:r>
            <a:r>
              <a:rPr lang="en-US" sz="2400" b="1" dirty="0" smtClean="0">
                <a:solidFill>
                  <a:srgbClr val="C00000"/>
                </a:solidFill>
              </a:rPr>
              <a:t>facets</a:t>
            </a:r>
          </a:p>
          <a:p>
            <a:pPr lvl="1">
              <a:spcBef>
                <a:spcPts val="0"/>
              </a:spcBef>
            </a:pPr>
            <a:r>
              <a:rPr lang="en-US" sz="2400" dirty="0" smtClean="0"/>
              <a:t>Indicated how to extend Big Data Ogres to Big Simulations by looking separately</a:t>
            </a:r>
            <a:r>
              <a:rPr lang="en-US" sz="2400" dirty="0"/>
              <a:t> </a:t>
            </a:r>
            <a:r>
              <a:rPr lang="en-US" sz="2400" dirty="0" smtClean="0"/>
              <a:t>at model and data in Ogres</a:t>
            </a:r>
          </a:p>
          <a:p>
            <a:pPr lvl="1">
              <a:spcBef>
                <a:spcPts val="0"/>
              </a:spcBef>
            </a:pPr>
            <a:r>
              <a:rPr lang="en-US" sz="2400" dirty="0" smtClean="0"/>
              <a:t>Diamonds will have five views or collections of facets</a:t>
            </a:r>
            <a:r>
              <a:rPr lang="en-US" sz="2400" dirty="0"/>
              <a:t>: </a:t>
            </a:r>
            <a:r>
              <a:rPr lang="en-US" sz="2400" dirty="0" smtClean="0"/>
              <a:t>Problem Architecture; Execution; Data </a:t>
            </a:r>
            <a:r>
              <a:rPr lang="en-US" sz="2400" dirty="0"/>
              <a:t>Source and </a:t>
            </a:r>
            <a:r>
              <a:rPr lang="en-US" sz="2400" dirty="0" smtClean="0"/>
              <a:t>Style; Big Data Processing; Big Simulation Processing</a:t>
            </a:r>
            <a:endParaRPr lang="en-US" sz="2400" dirty="0"/>
          </a:p>
          <a:p>
            <a:pPr lvl="1">
              <a:spcBef>
                <a:spcPts val="0"/>
              </a:spcBef>
            </a:pPr>
            <a:r>
              <a:rPr lang="en-US" sz="2400" dirty="0" smtClean="0"/>
              <a:t>Facets cover data, model or their combination – the problem or application</a:t>
            </a:r>
          </a:p>
          <a:p>
            <a:pPr lvl="1">
              <a:spcBef>
                <a:spcPts val="0"/>
              </a:spcBef>
            </a:pPr>
            <a:r>
              <a:rPr lang="en-US" sz="2400" dirty="0" smtClean="0"/>
              <a:t>Note Simulation Processing View has similarities to old parallel computing benchmarks</a:t>
            </a:r>
            <a:endParaRPr lang="en-US" sz="2400" dirty="0" smtClean="0">
              <a:solidFill>
                <a:srgbClr val="C00000"/>
              </a:solidFill>
            </a:endParaRPr>
          </a:p>
          <a:p>
            <a:pPr lvl="1">
              <a:spcBef>
                <a:spcPts val="0"/>
              </a:spcBef>
            </a:pPr>
            <a:endParaRPr lang="en-US" sz="2400" dirty="0" smtClean="0"/>
          </a:p>
          <a:p>
            <a:pPr>
              <a:spcBef>
                <a:spcPts val="0"/>
              </a:spcBef>
            </a:pPr>
            <a:endParaRPr lang="en-US" sz="2400" dirty="0" smtClean="0"/>
          </a:p>
          <a:p>
            <a:pPr>
              <a:spcBef>
                <a:spcPts val="0"/>
              </a:spcBef>
            </a:pPr>
            <a:endParaRPr lang="en-US" sz="2400" dirty="0" smtClean="0"/>
          </a:p>
        </p:txBody>
      </p:sp>
      <p:sp>
        <p:nvSpPr>
          <p:cNvPr id="4" name="Slide Number Placeholder 3"/>
          <p:cNvSpPr>
            <a:spLocks noGrp="1"/>
          </p:cNvSpPr>
          <p:nvPr>
            <p:ph type="sldNum" sz="quarter" idx="12"/>
          </p:nvPr>
        </p:nvSpPr>
        <p:spPr/>
        <p:txBody>
          <a:bodyPr/>
          <a:lstStyle/>
          <a:p>
            <a:fld id="{C4B85148-DB98-4269-ACE6-2DF49F9918C9}" type="slidenum">
              <a:rPr lang="en-US" smtClean="0">
                <a:solidFill>
                  <a:prstClr val="black"/>
                </a:solidFill>
              </a:rPr>
              <a:pPr/>
              <a:t>5</a:t>
            </a:fld>
            <a:endParaRPr lang="en-US" dirty="0">
              <a:solidFill>
                <a:prstClr val="black"/>
              </a:solidFill>
            </a:endParaRPr>
          </a:p>
        </p:txBody>
      </p:sp>
      <p:sp>
        <p:nvSpPr>
          <p:cNvPr id="5" name="Date Placeholder 4"/>
          <p:cNvSpPr>
            <a:spLocks noGrp="1"/>
          </p:cNvSpPr>
          <p:nvPr>
            <p:ph type="dt" sz="half" idx="2"/>
          </p:nvPr>
        </p:nvSpPr>
        <p:spPr/>
        <p:txBody>
          <a:bodyPr/>
          <a:lstStyle/>
          <a:p>
            <a:r>
              <a:rPr lang="en-US" smtClean="0">
                <a:solidFill>
                  <a:srgbClr val="000000">
                    <a:tint val="75000"/>
                  </a:srgbClr>
                </a:solidFill>
              </a:rPr>
              <a:t>12/14/2015</a:t>
            </a:r>
            <a:endParaRPr lang="en-US">
              <a:solidFill>
                <a:srgbClr val="000000">
                  <a:tint val="75000"/>
                </a:srgbClr>
              </a:solidFill>
            </a:endParaRPr>
          </a:p>
        </p:txBody>
      </p:sp>
    </p:spTree>
    <p:extLst>
      <p:ext uri="{BB962C8B-B14F-4D97-AF65-F5344CB8AC3E}">
        <p14:creationId xmlns:p14="http://schemas.microsoft.com/office/powerpoint/2010/main" val="353069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009"/>
            <a:ext cx="9144000" cy="1143000"/>
          </a:xfrm>
        </p:spPr>
        <p:txBody>
          <a:bodyPr/>
          <a:lstStyle/>
          <a:p>
            <a:pPr algn="ctr"/>
            <a:r>
              <a:rPr lang="en-US" dirty="0" smtClean="0"/>
              <a:t>Things to do for Big Data and (Exascale) Sim</a:t>
            </a:r>
            <a:r>
              <a:rPr lang="en-US" dirty="0" smtClean="0">
                <a:solidFill>
                  <a:srgbClr val="C00000"/>
                </a:solidFill>
              </a:rPr>
              <a:t>ul</a:t>
            </a:r>
            <a:r>
              <a:rPr lang="en-US" dirty="0" smtClean="0"/>
              <a:t>ation Convergence IV</a:t>
            </a:r>
            <a:endParaRPr lang="en-US" dirty="0"/>
          </a:p>
        </p:txBody>
      </p:sp>
      <p:sp>
        <p:nvSpPr>
          <p:cNvPr id="3" name="Content Placeholder 2"/>
          <p:cNvSpPr>
            <a:spLocks noGrp="1"/>
          </p:cNvSpPr>
          <p:nvPr>
            <p:ph idx="1"/>
          </p:nvPr>
        </p:nvSpPr>
        <p:spPr>
          <a:xfrm>
            <a:off x="0" y="1056709"/>
            <a:ext cx="9144000" cy="4921181"/>
          </a:xfrm>
        </p:spPr>
        <p:txBody>
          <a:bodyPr/>
          <a:lstStyle/>
          <a:p>
            <a:pPr>
              <a:spcBef>
                <a:spcPts val="0"/>
              </a:spcBef>
            </a:pPr>
            <a:r>
              <a:rPr lang="en-US" sz="1800" b="1" dirty="0">
                <a:solidFill>
                  <a:srgbClr val="B50B27"/>
                </a:solidFill>
              </a:rPr>
              <a:t>Convergence Benchmarks: </a:t>
            </a:r>
            <a:r>
              <a:rPr lang="en-US" sz="1800" dirty="0"/>
              <a:t>we will use benchmarks that cover the facets of the convergence diamonds i.e. cover big data and </a:t>
            </a:r>
            <a:r>
              <a:rPr lang="en-US" sz="1800" dirty="0" smtClean="0"/>
              <a:t>simulations; </a:t>
            </a:r>
          </a:p>
          <a:p>
            <a:pPr lvl="1">
              <a:spcBef>
                <a:spcPts val="0"/>
              </a:spcBef>
            </a:pPr>
            <a:r>
              <a:rPr lang="en-US" sz="1800" dirty="0" smtClean="0"/>
              <a:t>As </a:t>
            </a:r>
            <a:r>
              <a:rPr lang="en-US" sz="1800" dirty="0"/>
              <a:t>we separate data and model, compute intensive simulation benchmarks (e.g. solve partial differential equation) will be linked with data analytics (the model in big data)</a:t>
            </a:r>
          </a:p>
          <a:p>
            <a:pPr lvl="1">
              <a:spcBef>
                <a:spcPts val="0"/>
              </a:spcBef>
            </a:pPr>
            <a:r>
              <a:rPr lang="en-US" sz="1800" dirty="0"/>
              <a:t>IU focus SPIDAL (Scalable Parallel Interoperable Data Analytics Library) with high performance clustering, dimension </a:t>
            </a:r>
            <a:r>
              <a:rPr lang="en-US" sz="1800" dirty="0" smtClean="0"/>
              <a:t>reduction, graphs, image processing as well as </a:t>
            </a:r>
            <a:r>
              <a:rPr lang="en-US" sz="1800" dirty="0" err="1" smtClean="0"/>
              <a:t>MLlib</a:t>
            </a:r>
            <a:r>
              <a:rPr lang="en-US" sz="1800" dirty="0" smtClean="0"/>
              <a:t> will </a:t>
            </a:r>
            <a:r>
              <a:rPr lang="en-US" sz="1800" dirty="0"/>
              <a:t>be linked to core PDE solvers to explore the communication layer of parallel </a:t>
            </a:r>
            <a:r>
              <a:rPr lang="en-US" sz="1800" dirty="0" smtClean="0"/>
              <a:t>middleware</a:t>
            </a:r>
            <a:endParaRPr lang="en-US" sz="1800" dirty="0"/>
          </a:p>
          <a:p>
            <a:pPr lvl="1">
              <a:spcBef>
                <a:spcPts val="0"/>
              </a:spcBef>
            </a:pPr>
            <a:r>
              <a:rPr lang="en-US" sz="1800" dirty="0"/>
              <a:t>Maybe integrating data and simulation is an interesting idea in benchmark </a:t>
            </a:r>
            <a:r>
              <a:rPr lang="en-US" sz="1800" dirty="0" smtClean="0"/>
              <a:t>sets</a:t>
            </a:r>
          </a:p>
          <a:p>
            <a:pPr>
              <a:spcBef>
                <a:spcPts val="0"/>
              </a:spcBef>
            </a:pPr>
            <a:r>
              <a:rPr lang="en-US" sz="1800" b="1" dirty="0" smtClean="0">
                <a:solidFill>
                  <a:srgbClr val="C00000"/>
                </a:solidFill>
              </a:rPr>
              <a:t>Convergence Programming Model</a:t>
            </a:r>
            <a:endParaRPr lang="en-US" sz="1800" b="1" dirty="0">
              <a:solidFill>
                <a:srgbClr val="C00000"/>
              </a:solidFill>
            </a:endParaRPr>
          </a:p>
          <a:p>
            <a:pPr lvl="1">
              <a:spcBef>
                <a:spcPts val="0"/>
              </a:spcBef>
            </a:pPr>
            <a:r>
              <a:rPr lang="en-US" sz="1800" dirty="0" smtClean="0"/>
              <a:t>Note </a:t>
            </a:r>
            <a:r>
              <a:rPr lang="en-US" sz="1800" dirty="0"/>
              <a:t>parameter servers used in machine learning will be mimicked by collective operators invoked on distributed parameter (model) </a:t>
            </a:r>
            <a:r>
              <a:rPr lang="en-US" sz="1800" dirty="0" smtClean="0"/>
              <a:t>storage</a:t>
            </a:r>
            <a:endParaRPr lang="en-US" sz="1800" dirty="0"/>
          </a:p>
          <a:p>
            <a:pPr lvl="1">
              <a:spcBef>
                <a:spcPts val="0"/>
              </a:spcBef>
            </a:pPr>
            <a:r>
              <a:rPr lang="en-US" sz="1800" dirty="0"/>
              <a:t>E.g. Harp as Hadoop HPC Plug-in</a:t>
            </a:r>
          </a:p>
          <a:p>
            <a:pPr lvl="1">
              <a:spcBef>
                <a:spcPts val="0"/>
              </a:spcBef>
            </a:pPr>
            <a:r>
              <a:rPr lang="en-US" sz="1800" dirty="0" smtClean="0"/>
              <a:t>There should </a:t>
            </a:r>
            <a:r>
              <a:rPr lang="en-US" sz="1800" dirty="0"/>
              <a:t>be interest in using Big Data software systems to support exascale simulations</a:t>
            </a:r>
          </a:p>
          <a:p>
            <a:pPr lvl="1">
              <a:spcBef>
                <a:spcPts val="0"/>
              </a:spcBef>
            </a:pPr>
            <a:r>
              <a:rPr lang="en-US" sz="1800" dirty="0"/>
              <a:t>Streaming solutions from </a:t>
            </a:r>
            <a:r>
              <a:rPr lang="en-US" sz="1800" dirty="0" err="1"/>
              <a:t>IoT</a:t>
            </a:r>
            <a:r>
              <a:rPr lang="en-US" sz="1800" dirty="0"/>
              <a:t> to analysis of astronomy and LHC data will drive high performance versions of Apache streaming </a:t>
            </a:r>
            <a:r>
              <a:rPr lang="en-US" sz="1800" dirty="0" smtClean="0"/>
              <a:t>systems</a:t>
            </a:r>
          </a:p>
          <a:p>
            <a:pPr>
              <a:spcBef>
                <a:spcPts val="0"/>
              </a:spcBef>
            </a:pPr>
            <a:endParaRPr lang="en-US" sz="1800" dirty="0" smtClean="0">
              <a:solidFill>
                <a:srgbClr val="C00000"/>
              </a:solidFill>
            </a:endParaRPr>
          </a:p>
          <a:p>
            <a:pPr lvl="1">
              <a:spcBef>
                <a:spcPts val="0"/>
              </a:spcBef>
            </a:pPr>
            <a:endParaRPr lang="en-US" sz="1800" dirty="0" smtClean="0"/>
          </a:p>
          <a:p>
            <a:pPr>
              <a:spcBef>
                <a:spcPts val="0"/>
              </a:spcBef>
            </a:pPr>
            <a:endParaRPr lang="en-US" sz="1800" dirty="0" smtClean="0"/>
          </a:p>
          <a:p>
            <a:pPr>
              <a:spcBef>
                <a:spcPts val="0"/>
              </a:spcBef>
            </a:pPr>
            <a:endParaRPr lang="en-US" sz="1800" dirty="0" smtClean="0"/>
          </a:p>
        </p:txBody>
      </p:sp>
      <p:sp>
        <p:nvSpPr>
          <p:cNvPr id="4" name="Slide Number Placeholder 3"/>
          <p:cNvSpPr>
            <a:spLocks noGrp="1"/>
          </p:cNvSpPr>
          <p:nvPr>
            <p:ph type="sldNum" sz="quarter" idx="12"/>
          </p:nvPr>
        </p:nvSpPr>
        <p:spPr/>
        <p:txBody>
          <a:bodyPr/>
          <a:lstStyle/>
          <a:p>
            <a:fld id="{C4B85148-DB98-4269-ACE6-2DF49F9918C9}" type="slidenum">
              <a:rPr lang="en-US" smtClean="0">
                <a:solidFill>
                  <a:prstClr val="black"/>
                </a:solidFill>
              </a:rPr>
              <a:pPr/>
              <a:t>6</a:t>
            </a:fld>
            <a:endParaRPr lang="en-US" dirty="0">
              <a:solidFill>
                <a:prstClr val="black"/>
              </a:solidFill>
            </a:endParaRPr>
          </a:p>
        </p:txBody>
      </p:sp>
      <p:sp>
        <p:nvSpPr>
          <p:cNvPr id="5" name="Date Placeholder 4"/>
          <p:cNvSpPr>
            <a:spLocks noGrp="1"/>
          </p:cNvSpPr>
          <p:nvPr>
            <p:ph type="dt" sz="half" idx="2"/>
          </p:nvPr>
        </p:nvSpPr>
        <p:spPr/>
        <p:txBody>
          <a:bodyPr/>
          <a:lstStyle/>
          <a:p>
            <a:r>
              <a:rPr lang="en-US" smtClean="0">
                <a:solidFill>
                  <a:srgbClr val="000000">
                    <a:tint val="75000"/>
                  </a:srgbClr>
                </a:solidFill>
              </a:rPr>
              <a:t>12/14/2015</a:t>
            </a:r>
            <a:endParaRPr lang="en-US">
              <a:solidFill>
                <a:srgbClr val="000000">
                  <a:tint val="75000"/>
                </a:srgbClr>
              </a:solidFill>
            </a:endParaRPr>
          </a:p>
        </p:txBody>
      </p:sp>
    </p:spTree>
    <p:extLst>
      <p:ext uri="{BB962C8B-B14F-4D97-AF65-F5344CB8AC3E}">
        <p14:creationId xmlns:p14="http://schemas.microsoft.com/office/powerpoint/2010/main" val="1310396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787" y="162689"/>
            <a:ext cx="8382000" cy="724889"/>
          </a:xfrm>
        </p:spPr>
        <p:txBody>
          <a:bodyPr/>
          <a:lstStyle/>
          <a:p>
            <a:r>
              <a:rPr lang="en-US" dirty="0" smtClean="0"/>
              <a:t>Java MPI performs better than Threads</a:t>
            </a:r>
            <a:br>
              <a:rPr lang="en-US" dirty="0" smtClean="0"/>
            </a:br>
            <a:r>
              <a:rPr lang="en-US" sz="2800" b="0" dirty="0" smtClean="0"/>
              <a:t>128 24 core Haswell nodes</a:t>
            </a:r>
            <a:endParaRPr lang="en-US" b="0" dirty="0"/>
          </a:p>
        </p:txBody>
      </p:sp>
      <p:sp>
        <p:nvSpPr>
          <p:cNvPr id="4" name="Slide Number Placeholder 3"/>
          <p:cNvSpPr>
            <a:spLocks noGrp="1"/>
          </p:cNvSpPr>
          <p:nvPr>
            <p:ph type="sldNum" sz="quarter" idx="12"/>
          </p:nvPr>
        </p:nvSpPr>
        <p:spPr/>
        <p:txBody>
          <a:bodyPr/>
          <a:lstStyle/>
          <a:p>
            <a:fld id="{C4B85148-DB98-4269-ACE6-2DF49F9918C9}" type="slidenum">
              <a:rPr lang="en-US" smtClean="0">
                <a:solidFill>
                  <a:prstClr val="black"/>
                </a:solidFill>
              </a:rPr>
              <a:pPr/>
              <a:t>7</a:t>
            </a:fld>
            <a:endParaRPr lang="en-US" dirty="0">
              <a:solidFill>
                <a:prstClr val="black"/>
              </a:solidFill>
            </a:endParaRPr>
          </a:p>
        </p:txBody>
      </p:sp>
      <p:sp>
        <p:nvSpPr>
          <p:cNvPr id="5" name="Date Placeholder 4"/>
          <p:cNvSpPr>
            <a:spLocks noGrp="1"/>
          </p:cNvSpPr>
          <p:nvPr>
            <p:ph type="dt" sz="half" idx="2"/>
          </p:nvPr>
        </p:nvSpPr>
        <p:spPr/>
        <p:txBody>
          <a:bodyPr/>
          <a:lstStyle/>
          <a:p>
            <a:r>
              <a:rPr lang="en-US" smtClean="0">
                <a:solidFill>
                  <a:srgbClr val="000000">
                    <a:tint val="75000"/>
                  </a:srgbClr>
                </a:solidFill>
              </a:rPr>
              <a:t>12/14/2015</a:t>
            </a:r>
            <a:endParaRPr lang="en-US">
              <a:solidFill>
                <a:srgbClr val="000000">
                  <a:tint val="75000"/>
                </a:srgbClr>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25" y="1743877"/>
            <a:ext cx="9168425" cy="5127163"/>
          </a:xfrm>
          <a:prstGeom prst="rect">
            <a:avLst/>
          </a:prstGeom>
        </p:spPr>
      </p:pic>
      <p:grpSp>
        <p:nvGrpSpPr>
          <p:cNvPr id="11" name="Group 10"/>
          <p:cNvGrpSpPr/>
          <p:nvPr/>
        </p:nvGrpSpPr>
        <p:grpSpPr>
          <a:xfrm>
            <a:off x="120675" y="1134095"/>
            <a:ext cx="9023325" cy="5723905"/>
            <a:chOff x="-576306" y="-3689952"/>
            <a:chExt cx="9143999" cy="5723905"/>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306" y="-3689952"/>
              <a:ext cx="9143999" cy="5723905"/>
            </a:xfrm>
            <a:prstGeom prst="rect">
              <a:avLst/>
            </a:prstGeom>
          </p:spPr>
        </p:pic>
        <p:sp>
          <p:nvSpPr>
            <p:cNvPr id="13" name="TextBox 12"/>
            <p:cNvSpPr txBox="1"/>
            <p:nvPr/>
          </p:nvSpPr>
          <p:spPr>
            <a:xfrm>
              <a:off x="5106491" y="-3264836"/>
              <a:ext cx="2569934" cy="369332"/>
            </a:xfrm>
            <a:prstGeom prst="rect">
              <a:avLst/>
            </a:prstGeom>
            <a:solidFill>
              <a:schemeClr val="bg1"/>
            </a:solidFill>
          </p:spPr>
          <p:txBody>
            <a:bodyPr wrap="none" rtlCol="0">
              <a:spAutoFit/>
            </a:bodyPr>
            <a:lstStyle/>
            <a:p>
              <a:r>
                <a:rPr lang="en-US" dirty="0" smtClean="0"/>
                <a:t>200K Dataset Speedup</a:t>
              </a:r>
              <a:endParaRPr lang="en-US" dirty="0"/>
            </a:p>
          </p:txBody>
        </p:sp>
      </p:grpSp>
    </p:spTree>
    <p:extLst>
      <p:ext uri="{BB962C8B-B14F-4D97-AF65-F5344CB8AC3E}">
        <p14:creationId xmlns:p14="http://schemas.microsoft.com/office/powerpoint/2010/main" val="365985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009"/>
            <a:ext cx="9144000" cy="1143000"/>
          </a:xfrm>
        </p:spPr>
        <p:txBody>
          <a:bodyPr/>
          <a:lstStyle/>
          <a:p>
            <a:pPr algn="ctr"/>
            <a:r>
              <a:rPr lang="en-US" dirty="0" smtClean="0"/>
              <a:t>Things to do for Big Data and (Exascale) Simulation Convergence V</a:t>
            </a:r>
            <a:endParaRPr lang="en-US" dirty="0"/>
          </a:p>
        </p:txBody>
      </p:sp>
      <p:sp>
        <p:nvSpPr>
          <p:cNvPr id="3" name="Content Placeholder 2"/>
          <p:cNvSpPr>
            <a:spLocks noGrp="1"/>
          </p:cNvSpPr>
          <p:nvPr>
            <p:ph idx="1"/>
          </p:nvPr>
        </p:nvSpPr>
        <p:spPr>
          <a:xfrm>
            <a:off x="0" y="1171009"/>
            <a:ext cx="8980713" cy="4788467"/>
          </a:xfrm>
        </p:spPr>
        <p:txBody>
          <a:bodyPr/>
          <a:lstStyle/>
          <a:p>
            <a:pPr>
              <a:spcBef>
                <a:spcPts val="0"/>
              </a:spcBef>
            </a:pPr>
            <a:r>
              <a:rPr lang="en-US" sz="2400" b="1" dirty="0" smtClean="0">
                <a:solidFill>
                  <a:srgbClr val="C00000"/>
                </a:solidFill>
              </a:rPr>
              <a:t>Converge Language: </a:t>
            </a:r>
            <a:r>
              <a:rPr lang="en-US" sz="2400" dirty="0" smtClean="0"/>
              <a:t>Make Java run as fast as C++ (Java Grande) for computing and communication – see pre </a:t>
            </a:r>
            <a:r>
              <a:rPr lang="en-US" sz="2400" dirty="0" err="1" smtClean="0"/>
              <a:t>vious</a:t>
            </a:r>
            <a:r>
              <a:rPr lang="en-US" sz="2400" dirty="0" smtClean="0"/>
              <a:t> slide</a:t>
            </a:r>
          </a:p>
          <a:p>
            <a:pPr lvl="1">
              <a:spcBef>
                <a:spcPts val="0"/>
              </a:spcBef>
            </a:pPr>
            <a:r>
              <a:rPr lang="en-US" sz="2400" dirty="0" smtClean="0"/>
              <a:t>Surprising that so much Big Data work in industry but basic high performance Java methodology and tools missing</a:t>
            </a:r>
          </a:p>
          <a:p>
            <a:pPr lvl="1">
              <a:spcBef>
                <a:spcPts val="0"/>
              </a:spcBef>
            </a:pPr>
            <a:r>
              <a:rPr lang="en-US" sz="2400" dirty="0" smtClean="0"/>
              <a:t>Needs some work as no agreed </a:t>
            </a:r>
            <a:r>
              <a:rPr lang="en-US" sz="2400" dirty="0" err="1" smtClean="0"/>
              <a:t>OpenMP</a:t>
            </a:r>
            <a:r>
              <a:rPr lang="en-US" sz="2400" dirty="0" smtClean="0"/>
              <a:t> for Java parallel threads</a:t>
            </a:r>
          </a:p>
          <a:p>
            <a:pPr lvl="1">
              <a:spcBef>
                <a:spcPts val="0"/>
              </a:spcBef>
            </a:pPr>
            <a:r>
              <a:rPr lang="en-US" sz="2400" dirty="0" err="1" smtClean="0"/>
              <a:t>OpenMPI</a:t>
            </a:r>
            <a:r>
              <a:rPr lang="en-US" sz="2400" dirty="0" smtClean="0"/>
              <a:t> supports Java but needs enhancements to get best performance on needed collectives (For C++ and Java)</a:t>
            </a:r>
          </a:p>
          <a:p>
            <a:pPr lvl="1">
              <a:spcBef>
                <a:spcPts val="0"/>
              </a:spcBef>
            </a:pPr>
            <a:r>
              <a:rPr lang="en-US" sz="2400" b="1" dirty="0" smtClean="0">
                <a:solidFill>
                  <a:srgbClr val="C00000"/>
                </a:solidFill>
              </a:rPr>
              <a:t>Convergence Language Grande </a:t>
            </a:r>
            <a:r>
              <a:rPr lang="en-US" sz="2400" dirty="0" smtClean="0"/>
              <a:t>should support Python, Java (Scala), C/C++ (Fortran) </a:t>
            </a:r>
          </a:p>
          <a:p>
            <a:pPr lvl="1">
              <a:spcBef>
                <a:spcPts val="0"/>
              </a:spcBef>
            </a:pPr>
            <a:endParaRPr lang="en-US" sz="2400" dirty="0" smtClean="0"/>
          </a:p>
          <a:p>
            <a:pPr>
              <a:spcBef>
                <a:spcPts val="0"/>
              </a:spcBef>
            </a:pPr>
            <a:endParaRPr lang="en-US" sz="2400" dirty="0" smtClean="0"/>
          </a:p>
          <a:p>
            <a:pPr>
              <a:spcBef>
                <a:spcPts val="0"/>
              </a:spcBef>
            </a:pPr>
            <a:endParaRPr lang="en-US" sz="2400" dirty="0" smtClean="0"/>
          </a:p>
        </p:txBody>
      </p:sp>
      <p:sp>
        <p:nvSpPr>
          <p:cNvPr id="4" name="Slide Number Placeholder 3"/>
          <p:cNvSpPr>
            <a:spLocks noGrp="1"/>
          </p:cNvSpPr>
          <p:nvPr>
            <p:ph type="sldNum" sz="quarter" idx="12"/>
          </p:nvPr>
        </p:nvSpPr>
        <p:spPr/>
        <p:txBody>
          <a:bodyPr/>
          <a:lstStyle/>
          <a:p>
            <a:fld id="{C4B85148-DB98-4269-ACE6-2DF49F9918C9}" type="slidenum">
              <a:rPr lang="en-US" smtClean="0">
                <a:solidFill>
                  <a:prstClr val="black"/>
                </a:solidFill>
              </a:rPr>
              <a:pPr/>
              <a:t>8</a:t>
            </a:fld>
            <a:endParaRPr lang="en-US" dirty="0">
              <a:solidFill>
                <a:prstClr val="black"/>
              </a:solidFill>
            </a:endParaRPr>
          </a:p>
        </p:txBody>
      </p:sp>
      <p:sp>
        <p:nvSpPr>
          <p:cNvPr id="5" name="Date Placeholder 4"/>
          <p:cNvSpPr>
            <a:spLocks noGrp="1"/>
          </p:cNvSpPr>
          <p:nvPr>
            <p:ph type="dt" sz="half" idx="2"/>
          </p:nvPr>
        </p:nvSpPr>
        <p:spPr/>
        <p:txBody>
          <a:bodyPr/>
          <a:lstStyle/>
          <a:p>
            <a:r>
              <a:rPr lang="en-US" smtClean="0">
                <a:solidFill>
                  <a:srgbClr val="000000">
                    <a:tint val="75000"/>
                  </a:srgbClr>
                </a:solidFill>
              </a:rPr>
              <a:t>12/14/2015</a:t>
            </a:r>
            <a:endParaRPr lang="en-US">
              <a:solidFill>
                <a:srgbClr val="000000">
                  <a:tint val="75000"/>
                </a:srgbClr>
              </a:solidFill>
            </a:endParaRPr>
          </a:p>
        </p:txBody>
      </p:sp>
    </p:spTree>
    <p:extLst>
      <p:ext uri="{BB962C8B-B14F-4D97-AF65-F5344CB8AC3E}">
        <p14:creationId xmlns:p14="http://schemas.microsoft.com/office/powerpoint/2010/main" val="31143445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578624&quot;&gt;&lt;property id=&quot;20148&quot; value=&quot;5&quot;/&gt;&lt;property id=&quot;20300&quot; value=&quot;Slide 1 - &amp;quot;Big Data Panel&amp;quot;&quot;/&gt;&lt;property id=&quot;20307&quot; value=&quot;791&quot;/&gt;&lt;/object&gt;&lt;object type=&quot;3&quot; unique_id=&quot;583426&quot;&gt;&lt;property id=&quot;20148&quot; value=&quot;5&quot;/&gt;&lt;property id=&quot;20300&quot; value=&quot;Slide 3&quot;/&gt;&lt;property id=&quot;20307&quot; value=&quot;817&quot;/&gt;&lt;/object&gt;&lt;object type=&quot;3&quot; unique_id=&quot;585023&quot;&gt;&lt;property id=&quot;20148&quot; value=&quot;5&quot;/&gt;&lt;property id=&quot;20300&quot; value=&quot;Slide 2 - &amp;quot;Panel Questions&amp;quot;&quot;/&gt;&lt;property id=&quot;20307&quot; value=&quot;818&quot;/&gt;&lt;/object&gt;&lt;object type=&quot;3&quot; unique_id=&quot;585024&quot;&gt;&lt;property id=&quot;20148&quot; value=&quot;5&quot;/&gt;&lt;property id=&quot;20300&quot; value=&quot;Slide 4 - &amp;quot;Big Data and (Exascale) Simulation Convergence I&amp;quot;&quot;/&gt;&lt;property id=&quot;20307&quot; value=&quot;819&quot;/&gt;&lt;/object&gt;&lt;object type=&quot;3&quot; unique_id=&quot;585025&quot;&gt;&lt;property id=&quot;20148&quot; value=&quot;5&quot;/&gt;&lt;property id=&quot;20300&quot; value=&quot;Slide 5 - &amp;quot;Things to do for Big Data and (Exascale) Simulation Convergence III&amp;quot;&quot;/&gt;&lt;property id=&quot;20307&quot; value=&quot;821&quot;/&gt;&lt;/object&gt;&lt;object type=&quot;3&quot; unique_id=&quot;585026&quot;&gt;&lt;property id=&quot;20148&quot; value=&quot;5&quot;/&gt;&lt;property id=&quot;20300&quot; value=&quot;Slide 6 - &amp;quot;Things to do for Big Data and (Exascale) Simulation Convergence IV&amp;quot;&quot;/&gt;&lt;property id=&quot;20307&quot; value=&quot;822&quot;/&gt;&lt;/object&gt;&lt;object type=&quot;3&quot; unique_id=&quot;585027&quot;&gt;&lt;property id=&quot;20148&quot; value=&quot;5&quot;/&gt;&lt;property id=&quot;20300&quot; value=&quot;Slide 7 - &amp;quot;Java MPI performs better than Threads 128 24 core Haswell nodes&amp;quot;&quot;/&gt;&lt;property id=&quot;20307&quot; value=&quot;824&quot;/&gt;&lt;/object&gt;&lt;object type=&quot;3&quot; unique_id=&quot;585028&quot;&gt;&lt;property id=&quot;20148&quot; value=&quot;5&quot;/&gt;&lt;property id=&quot;20300&quot; value=&quot;Slide 8 - &amp;quot;Things to do for Big Data and (Exascale) Simulation Convergence V&amp;quot;&quot;/&gt;&lt;property id=&quot;20307&quot; value=&quot;823&quot;/&gt;&lt;/object&gt;&lt;/object&gt;&lt;object type=&quot;8&quot; unique_id=&quot;10016&quot;&gt;&lt;/object&gt;&lt;/object&gt;&lt;/database&gt;"/>
  <p:tag name="SECTOMILLISECCONVERTED" val="1"/>
</p:tagLst>
</file>

<file path=ppt/theme/theme1.xml><?xml version="1.0" encoding="utf-8"?>
<a:theme xmlns:a="http://schemas.openxmlformats.org/drawingml/2006/main" name="2_Blank Presentation">
  <a:themeElements>
    <a:clrScheme name="Custom 2">
      <a:dk1>
        <a:srgbClr val="000000"/>
      </a:dk1>
      <a:lt1>
        <a:srgbClr val="FFFFFF"/>
      </a:lt1>
      <a:dk2>
        <a:srgbClr val="F8F3D2"/>
      </a:dk2>
      <a:lt2>
        <a:srgbClr val="B0B2B4"/>
      </a:lt2>
      <a:accent1>
        <a:srgbClr val="8E0C33"/>
      </a:accent1>
      <a:accent2>
        <a:srgbClr val="6D6E70"/>
      </a:accent2>
      <a:accent3>
        <a:srgbClr val="FFFFFF"/>
      </a:accent3>
      <a:accent4>
        <a:srgbClr val="000000"/>
      </a:accent4>
      <a:accent5>
        <a:srgbClr val="BFAAAA"/>
      </a:accent5>
      <a:accent6>
        <a:srgbClr val="626365"/>
      </a:accent6>
      <a:hlink>
        <a:srgbClr val="8E0C33"/>
      </a:hlink>
      <a:folHlink>
        <a:srgbClr val="6D6E7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lank Presentation 1">
        <a:dk1>
          <a:srgbClr val="000000"/>
        </a:dk1>
        <a:lt1>
          <a:srgbClr val="FFFFFF"/>
        </a:lt1>
        <a:dk2>
          <a:srgbClr val="F8F3D2"/>
        </a:dk2>
        <a:lt2>
          <a:srgbClr val="B0B2B4"/>
        </a:lt2>
        <a:accent1>
          <a:srgbClr val="7D110C"/>
        </a:accent1>
        <a:accent2>
          <a:srgbClr val="6D6E70"/>
        </a:accent2>
        <a:accent3>
          <a:srgbClr val="FFFFFF"/>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9F3D3"/>
        </a:lt1>
        <a:dk2>
          <a:srgbClr val="F8F3D2"/>
        </a:dk2>
        <a:lt2>
          <a:srgbClr val="B0B2B4"/>
        </a:lt2>
        <a:accent1>
          <a:srgbClr val="7D110C"/>
        </a:accent1>
        <a:accent2>
          <a:srgbClr val="6D6E70"/>
        </a:accent2>
        <a:accent3>
          <a:srgbClr val="FBF8E6"/>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athena xmlns="http://schemas.microsoft.com/edu/athena" version="0.1.1819.0"/>
</file>

<file path=customXml/item2.xml><?xml version="1.0" encoding="utf-8"?>
<athena xmlns="http://schemas.microsoft.com/edu/athena" version="0.1.1819.0"/>
</file>

<file path=customXml/item3.xml><?xml version="1.0" encoding="utf-8"?>
<athena xmlns="http://schemas.microsoft.com/edu/athena" version="0.1.1819.0"/>
</file>

<file path=customXml/item4.xml><?xml version="1.0" encoding="utf-8"?>
<athena xmlns="http://schemas.microsoft.com/edu/athena" version="0.1.1819.0"/>
</file>

<file path=customXml/item5.xml><?xml version="1.0" encoding="utf-8"?>
<athena xmlns="http://schemas.microsoft.com/edu/athena" version="0.1.1819.0"/>
</file>

<file path=customXml/itemProps1.xml><?xml version="1.0" encoding="utf-8"?>
<ds:datastoreItem xmlns:ds="http://schemas.openxmlformats.org/officeDocument/2006/customXml" ds:itemID="{C85416F4-52BF-4112-B3A5-F0ED97AD92EE}">
  <ds:schemaRefs>
    <ds:schemaRef ds:uri="http://schemas.microsoft.com/edu/athena"/>
  </ds:schemaRefs>
</ds:datastoreItem>
</file>

<file path=customXml/itemProps2.xml><?xml version="1.0" encoding="utf-8"?>
<ds:datastoreItem xmlns:ds="http://schemas.openxmlformats.org/officeDocument/2006/customXml" ds:itemID="{AD9B9BAE-1432-40D4-8494-CB7A16B28237}">
  <ds:schemaRefs>
    <ds:schemaRef ds:uri="http://schemas.microsoft.com/edu/athena"/>
  </ds:schemaRefs>
</ds:datastoreItem>
</file>

<file path=customXml/itemProps3.xml><?xml version="1.0" encoding="utf-8"?>
<ds:datastoreItem xmlns:ds="http://schemas.openxmlformats.org/officeDocument/2006/customXml" ds:itemID="{83489A5D-7D4F-45E9-B9CE-A5881C1ADCA1}">
  <ds:schemaRefs>
    <ds:schemaRef ds:uri="http://schemas.microsoft.com/edu/athena"/>
  </ds:schemaRefs>
</ds:datastoreItem>
</file>

<file path=customXml/itemProps4.xml><?xml version="1.0" encoding="utf-8"?>
<ds:datastoreItem xmlns:ds="http://schemas.openxmlformats.org/officeDocument/2006/customXml" ds:itemID="{8EB78B8A-8892-4EDF-8FBF-57B4F544245A}">
  <ds:schemaRefs>
    <ds:schemaRef ds:uri="http://schemas.microsoft.com/edu/athena"/>
  </ds:schemaRefs>
</ds:datastoreItem>
</file>

<file path=customXml/itemProps5.xml><?xml version="1.0" encoding="utf-8"?>
<ds:datastoreItem xmlns:ds="http://schemas.openxmlformats.org/officeDocument/2006/customXml" ds:itemID="{6ED799BC-8176-4448-B4C2-B6D8D2FD89CB}">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
  <TotalTime>29884</TotalTime>
  <Words>869</Words>
  <Application>Microsoft Office PowerPoint</Application>
  <PresentationFormat>On-screen Show (4:3)</PresentationFormat>
  <Paragraphs>73</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Franklin Gothic Medium</vt:lpstr>
      <vt:lpstr>ＭＳ Ｐゴシック</vt:lpstr>
      <vt:lpstr>Times New Roman</vt:lpstr>
      <vt:lpstr>2_Blank Presentation</vt:lpstr>
      <vt:lpstr>Big Data Panel</vt:lpstr>
      <vt:lpstr>Panel Questions</vt:lpstr>
      <vt:lpstr>PowerPoint Presentation</vt:lpstr>
      <vt:lpstr>Big Data and (Exascale) Simulation Convergence I</vt:lpstr>
      <vt:lpstr>Things to do for Big Data and (Exascale) Simulation Convergence III</vt:lpstr>
      <vt:lpstr>Things to do for Big Data and (Exascale) Simulation Convergence IV</vt:lpstr>
      <vt:lpstr>Java MPI performs better than Threads 128 24 core Haswell nodes</vt:lpstr>
      <vt:lpstr>Things to do for Big Data and (Exascale) Simulation Convergence V</vt:lpstr>
    </vt:vector>
  </TitlesOfParts>
  <Company>CCT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Shantenu Jha</dc:creator>
  <cp:lastModifiedBy>Geoffrey Fox</cp:lastModifiedBy>
  <cp:revision>661</cp:revision>
  <dcterms:created xsi:type="dcterms:W3CDTF">2014-02-25T01:32:12Z</dcterms:created>
  <dcterms:modified xsi:type="dcterms:W3CDTF">2015-12-18T19:49:21Z</dcterms:modified>
</cp:coreProperties>
</file>