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8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38" r:id="rId3"/>
    <p:sldMasterId id="2147483750" r:id="rId4"/>
    <p:sldMasterId id="2147483758" r:id="rId5"/>
  </p:sldMasterIdLst>
  <p:notesMasterIdLst>
    <p:notesMasterId r:id="rId46"/>
  </p:notesMasterIdLst>
  <p:sldIdLst>
    <p:sldId id="424" r:id="rId6"/>
    <p:sldId id="481" r:id="rId7"/>
    <p:sldId id="455" r:id="rId8"/>
    <p:sldId id="300" r:id="rId9"/>
    <p:sldId id="545" r:id="rId10"/>
    <p:sldId id="275" r:id="rId11"/>
    <p:sldId id="299" r:id="rId12"/>
    <p:sldId id="316" r:id="rId13"/>
    <p:sldId id="319" r:id="rId14"/>
    <p:sldId id="324" r:id="rId15"/>
    <p:sldId id="457" r:id="rId16"/>
    <p:sldId id="459" r:id="rId17"/>
    <p:sldId id="458" r:id="rId18"/>
    <p:sldId id="456" r:id="rId19"/>
    <p:sldId id="546" r:id="rId20"/>
    <p:sldId id="576" r:id="rId21"/>
    <p:sldId id="547" r:id="rId22"/>
    <p:sldId id="544" r:id="rId23"/>
    <p:sldId id="541" r:id="rId24"/>
    <p:sldId id="542" r:id="rId25"/>
    <p:sldId id="579" r:id="rId26"/>
    <p:sldId id="580" r:id="rId27"/>
    <p:sldId id="543" r:id="rId28"/>
    <p:sldId id="577" r:id="rId29"/>
    <p:sldId id="578" r:id="rId30"/>
    <p:sldId id="548" r:id="rId31"/>
    <p:sldId id="549" r:id="rId32"/>
    <p:sldId id="552" r:id="rId33"/>
    <p:sldId id="553" r:id="rId34"/>
    <p:sldId id="554" r:id="rId35"/>
    <p:sldId id="555" r:id="rId36"/>
    <p:sldId id="560" r:id="rId37"/>
    <p:sldId id="561" r:id="rId38"/>
    <p:sldId id="562" r:id="rId39"/>
    <p:sldId id="563" r:id="rId40"/>
    <p:sldId id="564" r:id="rId41"/>
    <p:sldId id="565" r:id="rId42"/>
    <p:sldId id="568" r:id="rId43"/>
    <p:sldId id="573" r:id="rId44"/>
    <p:sldId id="57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6" autoAdjust="0"/>
    <p:restoredTop sz="89277" autoAdjust="0"/>
  </p:normalViewPr>
  <p:slideViewPr>
    <p:cSldViewPr>
      <p:cViewPr varScale="1">
        <p:scale>
          <a:sx n="106" d="100"/>
          <a:sy n="106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pariwise-distance-scalability-idp-drya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ocuments\papers\pubchem\table2&amp;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sktop\CloudCom_Temp_resul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sktop\CloudCom_Temp_resul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sktop\CloudCom_Temp_resul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rey%20Fox\Desktop\TwisterAzure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chit:Desktop:nodes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81821294077374"/>
          <c:y val="7.4548702245552684E-2"/>
          <c:w val="0.82137328805463306"/>
          <c:h val="0.79822506561679785"/>
        </c:manualLayout>
      </c:layout>
      <c:barChart>
        <c:barDir val="col"/>
        <c:grouping val="clustered"/>
        <c:varyColors val="0"/>
        <c:ser>
          <c:idx val="0"/>
          <c:order val="0"/>
          <c:tx>
            <c:v>DryadLINQ</c:v>
          </c:tx>
          <c:invertIfNegative val="0"/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Sheet1!$B$1:$B$2</c:f>
              <c:numCache>
                <c:formatCode>0</c:formatCode>
                <c:ptCount val="2"/>
                <c:pt idx="0">
                  <c:v>8510.4749999997111</c:v>
                </c:pt>
                <c:pt idx="1">
                  <c:v>17200.413</c:v>
                </c:pt>
              </c:numCache>
            </c:numRef>
          </c:val>
        </c:ser>
        <c:ser>
          <c:idx val="1"/>
          <c:order val="1"/>
          <c:tx>
            <c:v>MPI</c:v>
          </c:tx>
          <c:invertIfNegative val="0"/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Sheet1!$C$1:$C$2</c:f>
              <c:numCache>
                <c:formatCode>0</c:formatCode>
                <c:ptCount val="2"/>
                <c:pt idx="0">
                  <c:v>8138.3140000000003</c:v>
                </c:pt>
                <c:pt idx="1">
                  <c:v>16588.741000000005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610688"/>
        <c:axId val="106612224"/>
      </c:barChart>
      <c:catAx>
        <c:axId val="10661068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6612224"/>
        <c:crosses val="autoZero"/>
        <c:auto val="1"/>
        <c:lblAlgn val="ctr"/>
        <c:lblOffset val="100"/>
        <c:noMultiLvlLbl val="0"/>
      </c:catAx>
      <c:valAx>
        <c:axId val="10661222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661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739632545931848"/>
          <c:y val="6.368427736855474E-2"/>
          <c:w val="0.32490354330709365"/>
          <c:h val="0.1969456438912925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57174103237144"/>
          <c:y val="4.2295313085864275E-2"/>
          <c:w val="0.64347180317415142"/>
          <c:h val="0.64705618146164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'dryad vs hadoop scalability'!$L$1</c:f>
              <c:strCache>
                <c:ptCount val="1"/>
                <c:pt idx="0">
                  <c:v>Perf. Degradation On VM (Hadoop)</c:v>
                </c:pt>
              </c:strCache>
            </c:strRef>
          </c:tx>
          <c:spPr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'dryad vs hadoop scalability'!$A$2:$A$6</c:f>
              <c:numCache>
                <c:formatCode>General</c:formatCode>
                <c:ptCount val="5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</c:numCache>
            </c:numRef>
          </c:cat>
          <c:val>
            <c:numRef>
              <c:f>'dryad vs hadoop scalability'!$L$2:$L$6</c:f>
              <c:numCache>
                <c:formatCode>0.00%</c:formatCode>
                <c:ptCount val="5"/>
                <c:pt idx="0">
                  <c:v>0.2602028103590604</c:v>
                </c:pt>
                <c:pt idx="1">
                  <c:v>0.19666569328339961</c:v>
                </c:pt>
                <c:pt idx="2">
                  <c:v>0.16730746351220732</c:v>
                </c:pt>
                <c:pt idx="3">
                  <c:v>0.17009335031696748</c:v>
                </c:pt>
                <c:pt idx="4">
                  <c:v>0.15329492392700494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5"/>
        <c:overlap val="-25"/>
        <c:axId val="106662528"/>
        <c:axId val="106660992"/>
      </c:barChart>
      <c:valAx>
        <c:axId val="106660992"/>
        <c:scaling>
          <c:orientation val="minMax"/>
          <c:max val="0.30000000000000032"/>
        </c:scaling>
        <c:delete val="0"/>
        <c:axPos val="r"/>
        <c:majorGridlines/>
        <c:numFmt formatCode="0%" sourceLinked="0"/>
        <c:majorTickMark val="none"/>
        <c:minorTickMark val="none"/>
        <c:tickLblPos val="nextTo"/>
        <c:crossAx val="106662528"/>
        <c:crosses val="max"/>
        <c:crossBetween val="between"/>
      </c:valAx>
      <c:catAx>
        <c:axId val="106662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No. of Sequences</a:t>
                </a:r>
              </a:p>
            </c:rich>
          </c:tx>
          <c:layout>
            <c:manualLayout>
              <c:xMode val="edge"/>
              <c:yMode val="edge"/>
              <c:x val="0.34166144185247882"/>
              <c:y val="0.7784640615583833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666099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2.9421051340545037E-2"/>
          <c:y val="0.82562430395380682"/>
          <c:w val="0.93095469255663565"/>
          <c:h val="0.17437559159077454"/>
        </c:manualLayout>
      </c:layout>
      <c:overlay val="0"/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5507436570428"/>
          <c:y val="5.1400554097404488E-2"/>
          <c:w val="0.7908998334342916"/>
          <c:h val="0.68521580635753965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Sheet1!$I$2</c:f>
              <c:strCache>
                <c:ptCount val="1"/>
                <c:pt idx="0">
                  <c:v>Amortized Compute Cost</c:v>
                </c:pt>
              </c:strCache>
            </c:strRef>
          </c:tx>
          <c:invertIfNegative val="0"/>
          <c:cat>
            <c:strRef>
              <c:f>Sheet1!$G$3:$G$8</c:f>
              <c:strCache>
                <c:ptCount val="6"/>
                <c:pt idx="0">
                  <c:v>Large - 8 x 2</c:v>
                </c:pt>
                <c:pt idx="1">
                  <c:v>Xlarge - 4 x 4</c:v>
                </c:pt>
                <c:pt idx="2">
                  <c:v>HCXL - 2 x 8</c:v>
                </c:pt>
                <c:pt idx="3">
                  <c:v>HCXL - 2 x 16</c:v>
                </c:pt>
                <c:pt idx="4">
                  <c:v>HM4XL - 2 x 8</c:v>
                </c:pt>
                <c:pt idx="5">
                  <c:v>HM4XL - 2 x 16</c:v>
                </c:pt>
              </c:strCache>
            </c:strRef>
          </c:cat>
          <c:val>
            <c:numRef>
              <c:f>Sheet1!$I$3:$I$8</c:f>
              <c:numCache>
                <c:formatCode>#,##0.00</c:formatCode>
                <c:ptCount val="6"/>
                <c:pt idx="0">
                  <c:v>1.1763100888888984</c:v>
                </c:pt>
                <c:pt idx="1">
                  <c:v>1.1926943111111112</c:v>
                </c:pt>
                <c:pt idx="2">
                  <c:v>0.52261645555555569</c:v>
                </c:pt>
                <c:pt idx="3">
                  <c:v>0.52032088888888894</c:v>
                </c:pt>
                <c:pt idx="4">
                  <c:v>1.4915826666666665</c:v>
                </c:pt>
                <c:pt idx="5">
                  <c:v>1.4753693333333318</c:v>
                </c:pt>
              </c:numCache>
            </c:numRef>
          </c:val>
        </c:ser>
        <c:ser>
          <c:idx val="1"/>
          <c:order val="2"/>
          <c:tx>
            <c:strRef>
              <c:f>Sheet1!$J$2</c:f>
              <c:strCache>
                <c:ptCount val="1"/>
                <c:pt idx="0">
                  <c:v>Compute Cost (per hour units)</c:v>
                </c:pt>
              </c:strCache>
            </c:strRef>
          </c:tx>
          <c:invertIfNegative val="0"/>
          <c:val>
            <c:numRef>
              <c:f>Sheet1!$J$3:$J$8</c:f>
              <c:numCache>
                <c:formatCode>General</c:formatCode>
                <c:ptCount val="6"/>
                <c:pt idx="0">
                  <c:v>2.72</c:v>
                </c:pt>
                <c:pt idx="1">
                  <c:v>2.72</c:v>
                </c:pt>
                <c:pt idx="2">
                  <c:v>1.36</c:v>
                </c:pt>
                <c:pt idx="3">
                  <c:v>1.36</c:v>
                </c:pt>
                <c:pt idx="4">
                  <c:v>4.8</c:v>
                </c:pt>
                <c:pt idx="5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47776"/>
        <c:axId val="106745856"/>
      </c:barChart>
      <c:lineChart>
        <c:grouping val="standar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Compute Time</c:v>
                </c:pt>
              </c:strCache>
            </c:strRef>
          </c:tx>
          <c:cat>
            <c:strRef>
              <c:f>Sheet1!$G$3:$G$8</c:f>
              <c:strCache>
                <c:ptCount val="6"/>
                <c:pt idx="0">
                  <c:v>Large - 8 x 2</c:v>
                </c:pt>
                <c:pt idx="1">
                  <c:v>Xlarge - 4 x 4</c:v>
                </c:pt>
                <c:pt idx="2">
                  <c:v>HCXL - 2 x 8</c:v>
                </c:pt>
                <c:pt idx="3">
                  <c:v>HCXL - 2 x 16</c:v>
                </c:pt>
                <c:pt idx="4">
                  <c:v>HM4XL - 2 x 8</c:v>
                </c:pt>
                <c:pt idx="5">
                  <c:v>HM4XL - 2 x 16</c:v>
                </c:pt>
              </c:strCache>
            </c:strRef>
          </c:cat>
          <c:val>
            <c:numRef>
              <c:f>Sheet1!$H$3:$H$8</c:f>
              <c:numCache>
                <c:formatCode>General</c:formatCode>
                <c:ptCount val="6"/>
                <c:pt idx="0">
                  <c:v>1556.8809999999999</c:v>
                </c:pt>
                <c:pt idx="1">
                  <c:v>1578.566</c:v>
                </c:pt>
                <c:pt idx="2">
                  <c:v>1383.3965000000001</c:v>
                </c:pt>
                <c:pt idx="3">
                  <c:v>1377.32</c:v>
                </c:pt>
                <c:pt idx="4">
                  <c:v>1118.6869999999999</c:v>
                </c:pt>
                <c:pt idx="5">
                  <c:v>1106.527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38048"/>
        <c:axId val="106739584"/>
      </c:lineChart>
      <c:catAx>
        <c:axId val="10673804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06739584"/>
        <c:crosses val="autoZero"/>
        <c:auto val="1"/>
        <c:lblAlgn val="ctr"/>
        <c:lblOffset val="100"/>
        <c:noMultiLvlLbl val="0"/>
      </c:catAx>
      <c:valAx>
        <c:axId val="106739584"/>
        <c:scaling>
          <c:orientation val="minMax"/>
          <c:max val="24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Compute 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6738048"/>
        <c:crosses val="autoZero"/>
        <c:crossBetween val="between"/>
      </c:valAx>
      <c:valAx>
        <c:axId val="1067458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Cost ($)</a:t>
                </a:r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crossAx val="106747776"/>
        <c:crosses val="max"/>
        <c:crossBetween val="between"/>
      </c:valAx>
      <c:catAx>
        <c:axId val="106747776"/>
        <c:scaling>
          <c:orientation val="minMax"/>
        </c:scaling>
        <c:delete val="1"/>
        <c:axPos val="b"/>
        <c:majorTickMark val="out"/>
        <c:minorTickMark val="none"/>
        <c:tickLblPos val="none"/>
        <c:crossAx val="10674585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662590705573568"/>
          <c:y val="1.8314733410303981E-2"/>
          <c:w val="0.61786289949050865"/>
          <c:h val="0.186840209429534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'Cap3'!$G$43</c:f>
              <c:strCache>
                <c:ptCount val="1"/>
                <c:pt idx="0">
                  <c:v>Azure MapReduce</c:v>
                </c:pt>
              </c:strCache>
            </c:strRef>
          </c:tx>
          <c:invertIfNegative val="0"/>
          <c:cat>
            <c:strRef>
              <c:f>'Cap3'!$F$44:$F$48</c:f>
              <c:strCache>
                <c:ptCount val="5"/>
                <c:pt idx="0">
                  <c:v>64 *   1024</c:v>
                </c:pt>
                <c:pt idx="1">
                  <c:v>96 *  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'Cap3'!$G$44:$G$48</c:f>
              <c:numCache>
                <c:formatCode>General</c:formatCode>
                <c:ptCount val="5"/>
                <c:pt idx="0">
                  <c:v>3.916646399999983</c:v>
                </c:pt>
                <c:pt idx="1">
                  <c:v>5.8735072000000006</c:v>
                </c:pt>
                <c:pt idx="2">
                  <c:v>7.7306624000000319</c:v>
                </c:pt>
                <c:pt idx="3">
                  <c:v>9.8383786666666619</c:v>
                </c:pt>
                <c:pt idx="4">
                  <c:v>11.568659200000004</c:v>
                </c:pt>
              </c:numCache>
            </c:numRef>
          </c:val>
        </c:ser>
        <c:ser>
          <c:idx val="1"/>
          <c:order val="1"/>
          <c:tx>
            <c:strRef>
              <c:f>'Cap3'!$H$43</c:f>
              <c:strCache>
                <c:ptCount val="1"/>
                <c:pt idx="0">
                  <c:v>Amazon EMR</c:v>
                </c:pt>
              </c:strCache>
            </c:strRef>
          </c:tx>
          <c:invertIfNegative val="0"/>
          <c:cat>
            <c:strRef>
              <c:f>'Cap3'!$F$44:$F$48</c:f>
              <c:strCache>
                <c:ptCount val="5"/>
                <c:pt idx="0">
                  <c:v>64 *   1024</c:v>
                </c:pt>
                <c:pt idx="1">
                  <c:v>96 *  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'Cap3'!$H$44:$H$48</c:f>
              <c:numCache>
                <c:formatCode>#,##0.000</c:formatCode>
                <c:ptCount val="5"/>
                <c:pt idx="0">
                  <c:v>5.692095833333334</c:v>
                </c:pt>
                <c:pt idx="1">
                  <c:v>8.5416925000000017</c:v>
                </c:pt>
                <c:pt idx="2">
                  <c:v>11.163800266666676</c:v>
                </c:pt>
                <c:pt idx="3">
                  <c:v>13.837750100000003</c:v>
                </c:pt>
                <c:pt idx="4">
                  <c:v>17.060191711111113</c:v>
                </c:pt>
              </c:numCache>
            </c:numRef>
          </c:val>
        </c:ser>
        <c:ser>
          <c:idx val="2"/>
          <c:order val="2"/>
          <c:tx>
            <c:strRef>
              <c:f>'Cap3'!$I$43</c:f>
              <c:strCache>
                <c:ptCount val="1"/>
                <c:pt idx="0">
                  <c:v>Hadoop on EC2</c:v>
                </c:pt>
              </c:strCache>
            </c:strRef>
          </c:tx>
          <c:spPr>
            <a:solidFill>
              <a:srgbClr val="934BC9"/>
            </a:solidFill>
          </c:spPr>
          <c:invertIfNegative val="0"/>
          <c:cat>
            <c:strRef>
              <c:f>'Cap3'!$F$44:$F$48</c:f>
              <c:strCache>
                <c:ptCount val="5"/>
                <c:pt idx="0">
                  <c:v>64 *   1024</c:v>
                </c:pt>
                <c:pt idx="1">
                  <c:v>96 *  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'Cap3'!$I$44:$I$48</c:f>
              <c:numCache>
                <c:formatCode>General</c:formatCode>
                <c:ptCount val="5"/>
                <c:pt idx="0">
                  <c:v>5.8048154666666365</c:v>
                </c:pt>
                <c:pt idx="1">
                  <c:v>8.5323000000000011</c:v>
                </c:pt>
                <c:pt idx="2">
                  <c:v>11.317975533333335</c:v>
                </c:pt>
                <c:pt idx="3">
                  <c:v>14.10687728888889</c:v>
                </c:pt>
                <c:pt idx="4">
                  <c:v>16.874571544444521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853504"/>
        <c:axId val="106855424"/>
      </c:barChart>
      <c:catAx>
        <c:axId val="106853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Num. Cores * Num. Files</a:t>
                </a:r>
              </a:p>
            </c:rich>
          </c:tx>
          <c:overlay val="0"/>
        </c:title>
        <c:majorTickMark val="out"/>
        <c:minorTickMark val="none"/>
        <c:tickLblPos val="nextTo"/>
        <c:crossAx val="106855424"/>
        <c:crosses val="autoZero"/>
        <c:auto val="1"/>
        <c:lblAlgn val="ctr"/>
        <c:lblOffset val="100"/>
        <c:noMultiLvlLbl val="0"/>
      </c:catAx>
      <c:valAx>
        <c:axId val="106855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Cost ($)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6853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SWG!$F$54</c:f>
              <c:strCache>
                <c:ptCount val="1"/>
                <c:pt idx="0">
                  <c:v>AzureMR</c:v>
                </c:pt>
              </c:strCache>
            </c:strRef>
          </c:tx>
          <c:invertIfNegative val="0"/>
          <c:cat>
            <c:strRef>
              <c:f>SWG!$E$55:$E$59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SWG!$F$55:$F$59</c:f>
              <c:numCache>
                <c:formatCode>General</c:formatCode>
                <c:ptCount val="5"/>
                <c:pt idx="0">
                  <c:v>8.8283071999999994</c:v>
                </c:pt>
                <c:pt idx="1">
                  <c:v>12.655417600000026</c:v>
                </c:pt>
                <c:pt idx="2">
                  <c:v>17.183756799999987</c:v>
                </c:pt>
                <c:pt idx="3">
                  <c:v>21.677914666666759</c:v>
                </c:pt>
                <c:pt idx="4">
                  <c:v>24.525401599999917</c:v>
                </c:pt>
              </c:numCache>
            </c:numRef>
          </c:val>
        </c:ser>
        <c:ser>
          <c:idx val="2"/>
          <c:order val="1"/>
          <c:tx>
            <c:strRef>
              <c:f>SWG!$H$54</c:f>
              <c:strCache>
                <c:ptCount val="1"/>
                <c:pt idx="0">
                  <c:v>Amazon EMR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SWG!$E$55:$E$59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SWG!$H$55:$H$59</c:f>
              <c:numCache>
                <c:formatCode>General</c:formatCode>
                <c:ptCount val="5"/>
                <c:pt idx="0">
                  <c:v>8.8799296000000005</c:v>
                </c:pt>
                <c:pt idx="1">
                  <c:v>12.981365277777778</c:v>
                </c:pt>
                <c:pt idx="2">
                  <c:v>16.887888966666754</c:v>
                </c:pt>
                <c:pt idx="3">
                  <c:v>21.815976088888895</c:v>
                </c:pt>
                <c:pt idx="4">
                  <c:v>25.830348911111109</c:v>
                </c:pt>
              </c:numCache>
            </c:numRef>
          </c:val>
        </c:ser>
        <c:ser>
          <c:idx val="4"/>
          <c:order val="2"/>
          <c:tx>
            <c:strRef>
              <c:f>SWG!$J$54</c:f>
              <c:strCache>
                <c:ptCount val="1"/>
                <c:pt idx="0">
                  <c:v>Hadoop on EC2</c:v>
                </c:pt>
              </c:strCache>
            </c:strRef>
          </c:tx>
          <c:spPr>
            <a:solidFill>
              <a:srgbClr val="8D42C6"/>
            </a:solidFill>
          </c:spPr>
          <c:invertIfNegative val="0"/>
          <c:cat>
            <c:strRef>
              <c:f>SWG!$E$55:$E$59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SWG!$J$55:$J$59</c:f>
              <c:numCache>
                <c:formatCode>General</c:formatCode>
                <c:ptCount val="5"/>
                <c:pt idx="0">
                  <c:v>8.283751500000001</c:v>
                </c:pt>
                <c:pt idx="1">
                  <c:v>12.626556388888931</c:v>
                </c:pt>
                <c:pt idx="2">
                  <c:v>16.203263266666667</c:v>
                </c:pt>
                <c:pt idx="3">
                  <c:v>20.051559311111117</c:v>
                </c:pt>
                <c:pt idx="4">
                  <c:v>23.875742177777635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900096"/>
        <c:axId val="106910464"/>
      </c:barChart>
      <c:catAx>
        <c:axId val="106900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Num. Cores * Num. Blocks</a:t>
                </a:r>
              </a:p>
            </c:rich>
          </c:tx>
          <c:overlay val="0"/>
        </c:title>
        <c:majorTickMark val="out"/>
        <c:minorTickMark val="none"/>
        <c:tickLblPos val="nextTo"/>
        <c:crossAx val="106910464"/>
        <c:crosses val="autoZero"/>
        <c:auto val="1"/>
        <c:lblAlgn val="ctr"/>
        <c:lblOffset val="100"/>
        <c:noMultiLvlLbl val="0"/>
      </c:catAx>
      <c:valAx>
        <c:axId val="106910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Cost ($)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6900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40693970210467"/>
          <c:y val="4.4534776113274693E-2"/>
          <c:w val="0.76788902669492021"/>
          <c:h val="0.68185505737402996"/>
        </c:manualLayout>
      </c:layout>
      <c:lineChart>
        <c:grouping val="standard"/>
        <c:varyColors val="0"/>
        <c:ser>
          <c:idx val="0"/>
          <c:order val="0"/>
          <c:tx>
            <c:strRef>
              <c:f>Sheet1!$Q$12</c:f>
              <c:strCache>
                <c:ptCount val="1"/>
                <c:pt idx="0">
                  <c:v>EMR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Sheet1!$P$13:$P$26</c:f>
              <c:strCache>
                <c:ptCount val="14"/>
                <c:pt idx="0">
                  <c:v>Wed Day</c:v>
                </c:pt>
                <c:pt idx="1">
                  <c:v>Wed Night</c:v>
                </c:pt>
                <c:pt idx="2">
                  <c:v>Thu Day</c:v>
                </c:pt>
                <c:pt idx="3">
                  <c:v>Thu Night</c:v>
                </c:pt>
                <c:pt idx="4">
                  <c:v>Fri Day</c:v>
                </c:pt>
                <c:pt idx="5">
                  <c:v>Fri Night</c:v>
                </c:pt>
                <c:pt idx="6">
                  <c:v>Sat Day</c:v>
                </c:pt>
                <c:pt idx="7">
                  <c:v>Sat Night</c:v>
                </c:pt>
                <c:pt idx="8">
                  <c:v>Sun Day</c:v>
                </c:pt>
                <c:pt idx="9">
                  <c:v>Sun Night</c:v>
                </c:pt>
                <c:pt idx="10">
                  <c:v>Mon Day</c:v>
                </c:pt>
                <c:pt idx="11">
                  <c:v>Mon Night</c:v>
                </c:pt>
                <c:pt idx="12">
                  <c:v>Tue Day</c:v>
                </c:pt>
                <c:pt idx="13">
                  <c:v>Tue Night</c:v>
                </c:pt>
              </c:strCache>
            </c:strRef>
          </c:cat>
          <c:val>
            <c:numRef>
              <c:f>Sheet1!$Q$13:$Q$26</c:f>
              <c:numCache>
                <c:formatCode>General</c:formatCode>
                <c:ptCount val="14"/>
                <c:pt idx="0">
                  <c:v>1080.3529999999998</c:v>
                </c:pt>
                <c:pt idx="1">
                  <c:v>1120.482</c:v>
                </c:pt>
                <c:pt idx="2">
                  <c:v>1107.0719999999999</c:v>
                </c:pt>
                <c:pt idx="3">
                  <c:v>1115.58</c:v>
                </c:pt>
                <c:pt idx="4">
                  <c:v>1115.203</c:v>
                </c:pt>
                <c:pt idx="5">
                  <c:v>1113.365</c:v>
                </c:pt>
                <c:pt idx="6">
                  <c:v>1110.308</c:v>
                </c:pt>
                <c:pt idx="7">
                  <c:v>1104.9739999999999</c:v>
                </c:pt>
                <c:pt idx="8">
                  <c:v>1098.8629999999998</c:v>
                </c:pt>
                <c:pt idx="9">
                  <c:v>1081.527</c:v>
                </c:pt>
                <c:pt idx="10">
                  <c:v>1115.981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Sheet1!$S$12</c:f>
              <c:strCache>
                <c:ptCount val="1"/>
                <c:pt idx="0">
                  <c:v>Azure MR Adj.</c:v>
                </c:pt>
              </c:strCache>
            </c:strRef>
          </c:tx>
          <c:marker>
            <c:symbol val="triangle"/>
            <c:size val="8"/>
          </c:marker>
          <c:cat>
            <c:strRef>
              <c:f>Sheet1!$P$13:$P$26</c:f>
              <c:strCache>
                <c:ptCount val="14"/>
                <c:pt idx="0">
                  <c:v>Wed Day</c:v>
                </c:pt>
                <c:pt idx="1">
                  <c:v>Wed Night</c:v>
                </c:pt>
                <c:pt idx="2">
                  <c:v>Thu Day</c:v>
                </c:pt>
                <c:pt idx="3">
                  <c:v>Thu Night</c:v>
                </c:pt>
                <c:pt idx="4">
                  <c:v>Fri Day</c:v>
                </c:pt>
                <c:pt idx="5">
                  <c:v>Fri Night</c:v>
                </c:pt>
                <c:pt idx="6">
                  <c:v>Sat Day</c:v>
                </c:pt>
                <c:pt idx="7">
                  <c:v>Sat Night</c:v>
                </c:pt>
                <c:pt idx="8">
                  <c:v>Sun Day</c:v>
                </c:pt>
                <c:pt idx="9">
                  <c:v>Sun Night</c:v>
                </c:pt>
                <c:pt idx="10">
                  <c:v>Mon Day</c:v>
                </c:pt>
                <c:pt idx="11">
                  <c:v>Mon Night</c:v>
                </c:pt>
                <c:pt idx="12">
                  <c:v>Tue Day</c:v>
                </c:pt>
                <c:pt idx="13">
                  <c:v>Tue Night</c:v>
                </c:pt>
              </c:strCache>
            </c:strRef>
          </c:cat>
          <c:val>
            <c:numRef>
              <c:f>Sheet1!$S$13:$S$23</c:f>
              <c:numCache>
                <c:formatCode>General</c:formatCode>
                <c:ptCount val="11"/>
                <c:pt idx="0">
                  <c:v>1085.9888739800624</c:v>
                </c:pt>
                <c:pt idx="1">
                  <c:v>1150.8362344728398</c:v>
                </c:pt>
                <c:pt idx="2">
                  <c:v>1099.559457281917</c:v>
                </c:pt>
                <c:pt idx="3">
                  <c:v>1113.9350751864404</c:v>
                </c:pt>
                <c:pt idx="4">
                  <c:v>1128.2756306082531</c:v>
                </c:pt>
                <c:pt idx="5">
                  <c:v>1110.1371070610251</c:v>
                </c:pt>
                <c:pt idx="6">
                  <c:v>1120.9700117141451</c:v>
                </c:pt>
                <c:pt idx="7">
                  <c:v>1146.3496391873243</c:v>
                </c:pt>
                <c:pt idx="8">
                  <c:v>1127.502152240025</c:v>
                </c:pt>
                <c:pt idx="9">
                  <c:v>1138.9507540892553</c:v>
                </c:pt>
                <c:pt idx="10">
                  <c:v>1151.4876954013023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954112"/>
        <c:axId val="106988672"/>
      </c:lineChart>
      <c:catAx>
        <c:axId val="106954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3420000"/>
          <a:lstStyle/>
          <a:p>
            <a:pPr>
              <a:defRPr sz="1100"/>
            </a:pPr>
            <a:endParaRPr lang="en-US"/>
          </a:p>
        </c:txPr>
        <c:crossAx val="106988672"/>
        <c:crosses val="autoZero"/>
        <c:auto val="1"/>
        <c:lblAlgn val="ctr"/>
        <c:lblOffset val="100"/>
        <c:noMultiLvlLbl val="0"/>
      </c:catAx>
      <c:valAx>
        <c:axId val="106988672"/>
        <c:scaling>
          <c:orientation val="minMax"/>
          <c:min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1069541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771222622431905"/>
          <c:y val="0.42445563183037671"/>
          <c:w val="0.3010509345660709"/>
          <c:h val="0.286690731625493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32082596818254"/>
          <c:y val="0.1167066259574696"/>
          <c:w val="0.80056036745406833"/>
          <c:h val="0.7982250656167978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Blast!$B$11</c:f>
              <c:strCache>
                <c:ptCount val="1"/>
                <c:pt idx="0">
                  <c:v>Hadoop-Blast</c:v>
                </c:pt>
              </c:strCache>
            </c:strRef>
          </c:tx>
          <c:xVal>
            <c:numRef>
              <c:f>Blast!$A$12:$A$17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384</c:v>
                </c:pt>
                <c:pt idx="3">
                  <c:v>512</c:v>
                </c:pt>
                <c:pt idx="4">
                  <c:v>640</c:v>
                </c:pt>
                <c:pt idx="5">
                  <c:v>768</c:v>
                </c:pt>
              </c:numCache>
            </c:numRef>
          </c:xVal>
          <c:yVal>
            <c:numRef>
              <c:f>Blast!$B$12:$B$17</c:f>
              <c:numCache>
                <c:formatCode>0.00%</c:formatCode>
                <c:ptCount val="6"/>
                <c:pt idx="0">
                  <c:v>0.7880689839290439</c:v>
                </c:pt>
                <c:pt idx="1">
                  <c:v>0.80722532852139028</c:v>
                </c:pt>
                <c:pt idx="2">
                  <c:v>0.82790065612966235</c:v>
                </c:pt>
                <c:pt idx="3">
                  <c:v>0.83116069649838831</c:v>
                </c:pt>
                <c:pt idx="4">
                  <c:v>0.83964031572745912</c:v>
                </c:pt>
                <c:pt idx="5">
                  <c:v>0.84413231799645172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Blast!$C$11</c:f>
              <c:strCache>
                <c:ptCount val="1"/>
                <c:pt idx="0">
                  <c:v>EC2-ClassicCloud-Blast</c:v>
                </c:pt>
              </c:strCache>
            </c:strRef>
          </c:tx>
          <c:xVal>
            <c:numRef>
              <c:f>Blast!$A$12:$A$17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384</c:v>
                </c:pt>
                <c:pt idx="3">
                  <c:v>512</c:v>
                </c:pt>
                <c:pt idx="4">
                  <c:v>640</c:v>
                </c:pt>
                <c:pt idx="5">
                  <c:v>768</c:v>
                </c:pt>
              </c:numCache>
            </c:numRef>
          </c:xVal>
          <c:yVal>
            <c:numRef>
              <c:f>Blast!$C$12:$C$17</c:f>
              <c:numCache>
                <c:formatCode>0.00%</c:formatCode>
                <c:ptCount val="6"/>
                <c:pt idx="0">
                  <c:v>0.74069018045465196</c:v>
                </c:pt>
                <c:pt idx="1">
                  <c:v>0.77042981867679705</c:v>
                </c:pt>
                <c:pt idx="2">
                  <c:v>0.77390958907329765</c:v>
                </c:pt>
                <c:pt idx="3">
                  <c:v>0.77999213227258868</c:v>
                </c:pt>
                <c:pt idx="4">
                  <c:v>0.78929775157433757</c:v>
                </c:pt>
                <c:pt idx="5">
                  <c:v>0.79823278056757374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Blast!$E$11</c:f>
              <c:strCache>
                <c:ptCount val="1"/>
                <c:pt idx="0">
                  <c:v>DryadLINQ-Blast</c:v>
                </c:pt>
              </c:strCache>
            </c:strRef>
          </c:tx>
          <c:xVal>
            <c:numRef>
              <c:f>Blast!$A$12:$A$17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384</c:v>
                </c:pt>
                <c:pt idx="3">
                  <c:v>512</c:v>
                </c:pt>
                <c:pt idx="4">
                  <c:v>640</c:v>
                </c:pt>
                <c:pt idx="5">
                  <c:v>768</c:v>
                </c:pt>
              </c:numCache>
            </c:numRef>
          </c:xVal>
          <c:yVal>
            <c:numRef>
              <c:f>Blast!$E$12:$E$17</c:f>
              <c:numCache>
                <c:formatCode>0.00%</c:formatCode>
                <c:ptCount val="6"/>
                <c:pt idx="0">
                  <c:v>0.86646897113949117</c:v>
                </c:pt>
                <c:pt idx="1">
                  <c:v>0.86774374234473917</c:v>
                </c:pt>
                <c:pt idx="2">
                  <c:v>0.90762303732576277</c:v>
                </c:pt>
                <c:pt idx="3">
                  <c:v>0.91817918974925905</c:v>
                </c:pt>
                <c:pt idx="4">
                  <c:v>0.92482995021666836</c:v>
                </c:pt>
                <c:pt idx="5">
                  <c:v>0.91501394898456079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Blast!$F$11</c:f>
              <c:strCache>
                <c:ptCount val="1"/>
                <c:pt idx="0">
                  <c:v>AzureTwister</c:v>
                </c:pt>
              </c:strCache>
            </c:strRef>
          </c:tx>
          <c:xVal>
            <c:numRef>
              <c:f>Blast!$A$12:$A$17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384</c:v>
                </c:pt>
                <c:pt idx="3">
                  <c:v>512</c:v>
                </c:pt>
                <c:pt idx="4">
                  <c:v>640</c:v>
                </c:pt>
                <c:pt idx="5">
                  <c:v>768</c:v>
                </c:pt>
              </c:numCache>
            </c:numRef>
          </c:xVal>
          <c:yVal>
            <c:numRef>
              <c:f>Blast!$F$12:$F$17</c:f>
              <c:numCache>
                <c:formatCode>0.00%</c:formatCode>
                <c:ptCount val="6"/>
                <c:pt idx="0">
                  <c:v>0.85350519546379333</c:v>
                </c:pt>
                <c:pt idx="1">
                  <c:v>0.89249579572727578</c:v>
                </c:pt>
                <c:pt idx="2">
                  <c:v>0.89770062142686635</c:v>
                </c:pt>
                <c:pt idx="3">
                  <c:v>0.92789251694180452</c:v>
                </c:pt>
                <c:pt idx="4">
                  <c:v>0.92166406602488415</c:v>
                </c:pt>
                <c:pt idx="5">
                  <c:v>0.92448395193934274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042304"/>
        <c:axId val="107044224"/>
      </c:scatterChart>
      <c:valAx>
        <c:axId val="107042304"/>
        <c:scaling>
          <c:orientation val="minMax"/>
          <c:max val="768"/>
          <c:min val="128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b="1" i="0" baseline="0"/>
                  <a:t>Number of Query Files</a:t>
                </a:r>
                <a:endParaRPr lang="en-US" sz="10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7044224"/>
        <c:crosses val="autoZero"/>
        <c:crossBetween val="midCat"/>
      </c:valAx>
      <c:valAx>
        <c:axId val="107044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Parallel Efficiency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1070423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8788888888888891"/>
          <c:y val="0.43827938174394865"/>
          <c:w val="0.38711198600174979"/>
          <c:h val="0.3451702537182851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dirty="0"/>
              <a:t>Total Provisioning </a:t>
            </a:r>
            <a:r>
              <a:rPr lang="en-US" dirty="0" smtClean="0"/>
              <a:t>Time </a:t>
            </a:r>
            <a:br>
              <a:rPr lang="en-US" dirty="0" smtClean="0"/>
            </a:br>
            <a:r>
              <a:rPr lang="en-US" dirty="0" smtClean="0"/>
              <a:t>minutes</a:t>
            </a:r>
            <a:endParaRPr lang="en-US" dirty="0"/>
          </a:p>
        </c:rich>
      </c:tx>
      <c:layout>
        <c:manualLayout>
          <c:xMode val="edge"/>
          <c:yMode val="edge"/>
          <c:x val="1.2812773403324579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021981627296821E-2"/>
          <c:y val="0.18247115912836542"/>
          <c:w val="0.91392246281714751"/>
          <c:h val="0.71101385582616128"/>
        </c:manualLayout>
      </c:layout>
      <c:line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ln w="44450"/>
          </c:spPr>
          <c:marker>
            <c:symbol val="diamond"/>
            <c:size val="15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</c:numCache>
            </c:numRef>
          </c:cat>
          <c:val>
            <c:numRef>
              <c:f>Sheet1!$B$2:$B$5</c:f>
              <c:numCache>
                <c:formatCode>h:mm:ss</c:formatCode>
                <c:ptCount val="4"/>
                <c:pt idx="0">
                  <c:v>2.6388888888889852E-3</c:v>
                </c:pt>
                <c:pt idx="1">
                  <c:v>2.5347222222223201E-3</c:v>
                </c:pt>
                <c:pt idx="2">
                  <c:v>2.7083333333334553E-3</c:v>
                </c:pt>
                <c:pt idx="3">
                  <c:v>2.8124999999999908E-3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88064"/>
        <c:axId val="107289600"/>
      </c:lineChart>
      <c:catAx>
        <c:axId val="10728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mpd="sng"/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07289600"/>
        <c:crosses val="autoZero"/>
        <c:auto val="1"/>
        <c:lblAlgn val="ctr"/>
        <c:lblOffset val="100"/>
        <c:noMultiLvlLbl val="0"/>
      </c:catAx>
      <c:valAx>
        <c:axId val="107289600"/>
        <c:scaling>
          <c:orientation val="minMax"/>
          <c:max val="3.0000000000000135E-3"/>
          <c:min val="0"/>
        </c:scaling>
        <c:delete val="0"/>
        <c:axPos val="l"/>
        <c:majorGridlines/>
        <c:numFmt formatCode="h:mm:ss" sourceLinked="1"/>
        <c:majorTickMark val="out"/>
        <c:minorTickMark val="none"/>
        <c:tickLblPos val="nextTo"/>
        <c:crossAx val="10728806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8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algn="l" rtl="0"/>
            <a:r>
              <a:rPr lang="en-US" sz="1200" baseline="0" dirty="0" smtClean="0">
                <a:latin typeface="Times New Roman"/>
              </a:rPr>
              <a:t>Instance Type	CPU Cores	Memory	Local Disk Space	Cost per hour	</a:t>
            </a:r>
            <a:endParaRPr lang="en-US" sz="1400" baseline="0" dirty="0" smtClean="0">
              <a:latin typeface="Times New Roman"/>
            </a:endParaRPr>
          </a:p>
          <a:p>
            <a:pPr marR="0" algn="l" rtl="0"/>
            <a:r>
              <a:rPr lang="en-US" sz="1200" baseline="0" dirty="0" smtClean="0">
                <a:latin typeface="Times New Roman"/>
              </a:rPr>
              <a:t>Small		1	1.7 GB	250 GB		0.12$	</a:t>
            </a:r>
            <a:endParaRPr lang="en-US" sz="1400" baseline="0" dirty="0" smtClean="0">
              <a:latin typeface="Times New Roman"/>
            </a:endParaRPr>
          </a:p>
          <a:p>
            <a:pPr marR="0" algn="l" rtl="0"/>
            <a:r>
              <a:rPr lang="nn-NO" sz="1200" baseline="0" dirty="0" smtClean="0">
                <a:latin typeface="Times New Roman"/>
              </a:rPr>
              <a:t>Medium		2	3.5 GB	500 GB		0.24$	</a:t>
            </a:r>
            <a:endParaRPr lang="nn-NO" sz="1400" baseline="0" dirty="0" smtClean="0">
              <a:latin typeface="Times New Roman"/>
            </a:endParaRPr>
          </a:p>
          <a:p>
            <a:pPr marR="0" algn="l" rtl="0"/>
            <a:r>
              <a:rPr lang="en-US" sz="1200" baseline="0" dirty="0" smtClean="0">
                <a:latin typeface="Times New Roman"/>
              </a:rPr>
              <a:t>Large		4	7 GB	1000 GB		0.48$	</a:t>
            </a:r>
            <a:endParaRPr lang="en-US" sz="1400" baseline="0" dirty="0" smtClean="0">
              <a:latin typeface="Times New Roman"/>
            </a:endParaRPr>
          </a:p>
          <a:p>
            <a:pPr marR="0" algn="l" rtl="0"/>
            <a:r>
              <a:rPr lang="en-US" sz="1200" baseline="0" dirty="0" smtClean="0">
                <a:latin typeface="Times New Roman"/>
              </a:rPr>
              <a:t>Extra Large		8	15 GB	2000 GB		0.96$	</a:t>
            </a:r>
            <a:endParaRPr lang="en-US" sz="1400" baseline="0" dirty="0" smtClean="0">
              <a:latin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AF14E-00CF-4109-8A6C-0385827746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just the cost for</a:t>
            </a:r>
            <a:r>
              <a:rPr lang="en-US" baseline="0" dirty="0" smtClean="0"/>
              <a:t> the compute instances. In addition to this, there will be minor charges for the data storage for EMR &amp; </a:t>
            </a:r>
            <a:r>
              <a:rPr lang="en-US" baseline="0" dirty="0" err="1" smtClean="0"/>
              <a:t>AzureMR</a:t>
            </a:r>
            <a:r>
              <a:rPr lang="en-US" baseline="0" dirty="0" smtClean="0"/>
              <a:t>.  Also there will be additional minor charges for the queue service and table service for </a:t>
            </a:r>
            <a:r>
              <a:rPr lang="en-US" baseline="0" dirty="0" err="1" smtClean="0"/>
              <a:t>AzureMR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Cost presented here are amortized for the actual time (time/3600 * </a:t>
            </a:r>
            <a:r>
              <a:rPr lang="en-US" baseline="0" dirty="0" err="1" smtClean="0"/>
              <a:t>num_instances</a:t>
            </a:r>
            <a:r>
              <a:rPr lang="en-US" baseline="0" dirty="0" smtClean="0"/>
              <a:t> * </a:t>
            </a:r>
            <a:r>
              <a:rPr lang="en-US" baseline="0" dirty="0" err="1" smtClean="0"/>
              <a:t>instance_price_per_hour</a:t>
            </a:r>
            <a:r>
              <a:rPr lang="en-US" baseline="0" dirty="0" smtClean="0"/>
              <a:t>), assuming the remaining time of the instance hour have been put to useful work.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Note: EMR &amp; Hadoop-EC2 requires one extra node to act as the master node (included in the cost calculation)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70418-98F1-4037-8E69-636E449EAD1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just the cost for</a:t>
            </a:r>
            <a:r>
              <a:rPr lang="en-US" baseline="0" dirty="0" smtClean="0"/>
              <a:t> the compute instances. In addition to this, there will be minor charges for the data storage for EMR &amp; </a:t>
            </a:r>
            <a:r>
              <a:rPr lang="en-US" baseline="0" dirty="0" err="1" smtClean="0"/>
              <a:t>AzureMR</a:t>
            </a:r>
            <a:r>
              <a:rPr lang="en-US" baseline="0" dirty="0" smtClean="0"/>
              <a:t>.  Also there will be additional minor charges for the queue service and table service for </a:t>
            </a:r>
            <a:r>
              <a:rPr lang="en-US" baseline="0" dirty="0" err="1" smtClean="0"/>
              <a:t>AzureMR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Cost presented here are amortized for the actual time (time/3600 * </a:t>
            </a:r>
            <a:r>
              <a:rPr lang="en-US" baseline="0" dirty="0" err="1" smtClean="0"/>
              <a:t>num_instances</a:t>
            </a:r>
            <a:r>
              <a:rPr lang="en-US" baseline="0" dirty="0" smtClean="0"/>
              <a:t> * </a:t>
            </a:r>
            <a:r>
              <a:rPr lang="en-US" baseline="0" dirty="0" err="1" smtClean="0"/>
              <a:t>instance_price_per_hour</a:t>
            </a:r>
            <a:r>
              <a:rPr lang="en-US" baseline="0" dirty="0" smtClean="0"/>
              <a:t>), assuming the remaining time of the instance hour have been put to useful work.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EMR &amp; Hadoop-EC2 requires one extra node to act as the master node (included in the cost calculation)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70418-98F1-4037-8E69-636E449EAD1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D197-A627-44F7-8E49-2CBE7B6DB7C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0941-BBAD-4EF7-AB6D-111D6000CC49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B4C3-791F-4941-B41C-463985A9EE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3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B5E0-7156-4862-863D-0FB174F91A9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9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76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76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23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98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49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34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7238-03A3-42EA-AF91-937FDCA976A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3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futuregri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4/4/2011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6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4/4/2011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4/4/2011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4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4/4/2011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4/4/2011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9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4/4/2011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4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4/4/2011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2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D54AF-81AF-4D72-B9E5-4DC3FBCB3C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29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6EEC0-0553-4E28-97A1-94B2FD4255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9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88BBE-F9F1-40CD-B0C2-2DC4CE5C9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55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EA73F-CBA0-480F-8620-5B946AF7BF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8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D644D-FCDB-4309-919A-DE501910A3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54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BBB27-0738-4421-A873-1B7FC9258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79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7724C-6BFD-4CA5-867E-364EFF07E6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674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B404C-0F1D-4233-BDD4-75D734E732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226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E49C8-13D8-46F8-BA1B-4EDCD5372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9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A6C5E-C18E-4194-A779-26CD0419C2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11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C2903-7AC9-44DB-B44D-04109C50FF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7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95400" cy="1247285"/>
          </a:xfrm>
          <a:prstGeom prst="rect">
            <a:avLst/>
          </a:prstGeom>
        </p:spPr>
      </p:pic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4/4/2011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63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648"/>
            <a:ext cx="7772400" cy="11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248"/>
            <a:ext cx="7772400" cy="411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5"/>
            <a:ext cx="1905953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48" y="6247925"/>
            <a:ext cx="2897505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48" y="6247925"/>
            <a:ext cx="1907382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EF2DB-F545-4624-AD8C-FBEB4FC295F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6096000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Bioinformatics on Cloud Cyberinfrastructure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1371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Bio-IT</a:t>
            </a:r>
          </a:p>
          <a:p>
            <a:r>
              <a:rPr lang="en-US" sz="2400" b="1" dirty="0" smtClean="0"/>
              <a:t>April 14 2011</a:t>
            </a:r>
            <a:endParaRPr lang="it-IT" sz="2400" b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Cap3 Performance with </a:t>
            </a:r>
            <a:br>
              <a:rPr lang="en-US" b="1" dirty="0" smtClean="0"/>
            </a:br>
            <a:r>
              <a:rPr lang="en-US" b="1" dirty="0" smtClean="0"/>
              <a:t>Different EC2 Instance Types</a:t>
            </a:r>
            <a:endParaRPr lang="en-US" b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85800" y="1600200"/>
          <a:ext cx="7924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Cap3 Cost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SWG  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Smith Waterman: </a:t>
            </a:r>
            <a:br>
              <a:rPr lang="en-US" b="1" dirty="0" smtClean="0"/>
            </a:br>
            <a:r>
              <a:rPr lang="en-US" b="1" dirty="0" smtClean="0"/>
              <a:t>Daily Effect</a:t>
            </a:r>
            <a:endParaRPr lang="en-US" b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74860" y="1064341"/>
          <a:ext cx="8107139" cy="503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019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Grids MPI and Clouds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Grids</a:t>
            </a:r>
            <a:r>
              <a:rPr lang="en-US" dirty="0" smtClean="0"/>
              <a:t> are useful for </a:t>
            </a:r>
            <a:r>
              <a:rPr lang="en-US" b="1" dirty="0" smtClean="0"/>
              <a:t>managing distributed systems</a:t>
            </a:r>
          </a:p>
          <a:p>
            <a:pPr lvl="1"/>
            <a:r>
              <a:rPr lang="en-US" dirty="0" smtClean="0"/>
              <a:t>Pioneered service model for Science</a:t>
            </a:r>
          </a:p>
          <a:p>
            <a:pPr lvl="1"/>
            <a:r>
              <a:rPr lang="en-US" dirty="0" smtClean="0"/>
              <a:t>Developed importance of </a:t>
            </a:r>
            <a:r>
              <a:rPr lang="en-US" dirty="0" smtClean="0">
                <a:solidFill>
                  <a:srgbClr val="FF0000"/>
                </a:solidFill>
              </a:rPr>
              <a:t>Workflow</a:t>
            </a:r>
          </a:p>
          <a:p>
            <a:pPr lvl="1"/>
            <a:r>
              <a:rPr lang="en-US" dirty="0" smtClean="0"/>
              <a:t>Performance issues – communication latency – intrinsic to distributed systems</a:t>
            </a:r>
          </a:p>
          <a:p>
            <a:pPr lvl="1"/>
            <a:r>
              <a:rPr lang="en-US" dirty="0" smtClean="0"/>
              <a:t>Can never run large differential equation based simulations or datamining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Clouds</a:t>
            </a:r>
            <a:r>
              <a:rPr lang="en-US" b="1" dirty="0" smtClean="0"/>
              <a:t> can execute any job class that was good for Grids </a:t>
            </a:r>
            <a:r>
              <a:rPr lang="en-US" dirty="0" smtClean="0"/>
              <a:t>plus</a:t>
            </a:r>
          </a:p>
          <a:p>
            <a:pPr lvl="1"/>
            <a:r>
              <a:rPr lang="en-US" dirty="0" smtClean="0"/>
              <a:t>More attractive due to platform plus </a:t>
            </a:r>
            <a:r>
              <a:rPr lang="en-US" b="1" dirty="0" smtClean="0">
                <a:solidFill>
                  <a:srgbClr val="FF0000"/>
                </a:solidFill>
              </a:rPr>
              <a:t>elastic </a:t>
            </a:r>
            <a:r>
              <a:rPr lang="en-US" dirty="0" smtClean="0"/>
              <a:t>on-demand model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MapReduce</a:t>
            </a:r>
            <a:r>
              <a:rPr lang="en-US" b="1" dirty="0" smtClean="0"/>
              <a:t> easier to use than MPI for appropriate parallel jobs</a:t>
            </a:r>
          </a:p>
          <a:p>
            <a:pPr lvl="1"/>
            <a:r>
              <a:rPr lang="en-US" dirty="0" smtClean="0"/>
              <a:t>Currently have performance limitations due to poor affinity (locality) for compute-compute (MPI) and Compute-data </a:t>
            </a:r>
          </a:p>
          <a:p>
            <a:pPr lvl="1"/>
            <a:r>
              <a:rPr lang="en-US" dirty="0" smtClean="0"/>
              <a:t>These limitations are not “inevitable” and should  gradually improve as in July 13 2010 Amazon Cluster announcement</a:t>
            </a:r>
          </a:p>
          <a:p>
            <a:pPr lvl="1"/>
            <a:r>
              <a:rPr lang="en-US" dirty="0" smtClean="0"/>
              <a:t>Will probably never be best for most sophisticated parallel differential equation based simulations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Classic Supercomputers </a:t>
            </a:r>
            <a:r>
              <a:rPr lang="en-US" dirty="0" smtClean="0"/>
              <a:t>(MPI Engines) run </a:t>
            </a:r>
            <a:r>
              <a:rPr lang="en-US" b="1" dirty="0" smtClean="0"/>
              <a:t>communication demanding differential equation based simulations </a:t>
            </a:r>
          </a:p>
          <a:p>
            <a:pPr lvl="1"/>
            <a:r>
              <a:rPr lang="en-US" b="1" dirty="0" smtClean="0"/>
              <a:t>MapReduce and Clouds replaces MPI </a:t>
            </a:r>
            <a:r>
              <a:rPr lang="en-US" dirty="0" smtClean="0"/>
              <a:t>for other problems</a:t>
            </a:r>
          </a:p>
          <a:p>
            <a:pPr lvl="1"/>
            <a:r>
              <a:rPr lang="en-US" dirty="0" smtClean="0"/>
              <a:t>Much more data processed today by MapReduce than MPI (Industry Informational Retrieval ~50 </a:t>
            </a:r>
            <a:r>
              <a:rPr lang="en-US" dirty="0" err="1" smtClean="0"/>
              <a:t>Petabytes</a:t>
            </a:r>
            <a:r>
              <a:rPr lang="en-US" dirty="0" smtClean="0"/>
              <a:t> per day)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Fault Tolerance and MapReduce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r>
              <a:rPr lang="en-US" dirty="0" smtClean="0"/>
              <a:t> does “maps” followed by “communication” including “reduce” but does this iteratively</a:t>
            </a:r>
          </a:p>
          <a:p>
            <a:r>
              <a:rPr lang="en-US" dirty="0" smtClean="0"/>
              <a:t>There must (for most communication patterns of interest) be a </a:t>
            </a:r>
            <a:r>
              <a:rPr lang="en-US" dirty="0" smtClean="0">
                <a:solidFill>
                  <a:srgbClr val="FF0000"/>
                </a:solidFill>
              </a:rPr>
              <a:t>strict synchronization </a:t>
            </a:r>
            <a:r>
              <a:rPr lang="en-US" dirty="0" smtClean="0"/>
              <a:t>at end of each communication phase</a:t>
            </a:r>
          </a:p>
          <a:p>
            <a:pPr lvl="1"/>
            <a:r>
              <a:rPr lang="en-US" dirty="0" smtClean="0"/>
              <a:t>Thus if a </a:t>
            </a:r>
            <a:r>
              <a:rPr lang="en-US" dirty="0" smtClean="0">
                <a:solidFill>
                  <a:srgbClr val="FF0000"/>
                </a:solidFill>
              </a:rPr>
              <a:t>process fails then everything grinds to a halt</a:t>
            </a:r>
          </a:p>
          <a:p>
            <a:r>
              <a:rPr lang="en-US" dirty="0" smtClean="0"/>
              <a:t>In MapReduce, all Map processes and all reduce processes are </a:t>
            </a:r>
            <a:r>
              <a:rPr lang="en-US" dirty="0" smtClean="0">
                <a:solidFill>
                  <a:srgbClr val="FF0000"/>
                </a:solidFill>
              </a:rPr>
              <a:t>independent</a:t>
            </a:r>
            <a:r>
              <a:rPr lang="en-US" dirty="0" smtClean="0"/>
              <a:t> and stateless and read and write to disks</a:t>
            </a:r>
          </a:p>
          <a:p>
            <a:pPr lvl="1"/>
            <a:r>
              <a:rPr lang="en-US" dirty="0" smtClean="0"/>
              <a:t>As 1 or 2 (</a:t>
            </a:r>
            <a:r>
              <a:rPr lang="en-US" dirty="0" err="1" smtClean="0"/>
              <a:t>reduce+map</a:t>
            </a:r>
            <a:r>
              <a:rPr lang="en-US" dirty="0" smtClean="0"/>
              <a:t>) iterations, no difficult synchronization issues</a:t>
            </a:r>
          </a:p>
          <a:p>
            <a:r>
              <a:rPr lang="en-US" dirty="0" smtClean="0"/>
              <a:t>Thus </a:t>
            </a:r>
            <a:r>
              <a:rPr lang="en-US" dirty="0" smtClean="0">
                <a:solidFill>
                  <a:srgbClr val="FF0000"/>
                </a:solidFill>
              </a:rPr>
              <a:t>failures can easily be recovered </a:t>
            </a:r>
            <a:r>
              <a:rPr lang="en-US" dirty="0" smtClean="0"/>
              <a:t>by rerunning process without other jobs hanging around waiting</a:t>
            </a:r>
          </a:p>
          <a:p>
            <a:r>
              <a:rPr lang="en-US" dirty="0" smtClean="0"/>
              <a:t>Re-examine MPI fault tolerance in light of MapReduce</a:t>
            </a:r>
          </a:p>
          <a:p>
            <a:pPr lvl="1"/>
            <a:r>
              <a:rPr lang="en-US" dirty="0" smtClean="0"/>
              <a:t>Twister interpolates between MPI and MapReduce</a:t>
            </a:r>
          </a:p>
        </p:txBody>
      </p:sp>
    </p:spTree>
    <p:extLst>
      <p:ext uri="{BB962C8B-B14F-4D97-AF65-F5344CB8AC3E}">
        <p14:creationId xmlns:p14="http://schemas.microsoft.com/office/powerpoint/2010/main" val="42946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62940" y="617220"/>
            <a:ext cx="7600950" cy="123444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Twister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v0.9</a:t>
            </a:r>
            <a:b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March 15, 2011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45920"/>
            <a:ext cx="7658100" cy="1085850"/>
          </a:xfrm>
        </p:spPr>
        <p:txBody>
          <a:bodyPr lIns="0" tIns="0" rIns="0" bIns="0"/>
          <a:lstStyle/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New Interfaces for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</a:rPr>
              <a:t>Iterative MapReduce Programming</a:t>
            </a: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>
                <a:solidFill>
                  <a:srgbClr val="FF0000"/>
                </a:solidFill>
              </a:rPr>
              <a:t>http://www.iterativemapreduce.org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endParaRPr lang="en-US" dirty="0">
              <a:solidFill>
                <a:srgbClr val="FF0000"/>
              </a:solidFill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endParaRPr lang="en-US" sz="24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SALSA Group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" y="3497581"/>
            <a:ext cx="7932420" cy="1991314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solidFill>
                  <a:srgbClr val="000000"/>
                </a:solidFill>
              </a:rPr>
              <a:t>Bingjing Zhang, Yang </a:t>
            </a:r>
            <a:r>
              <a:rPr lang="en-US" sz="2500" dirty="0" err="1" smtClean="0">
                <a:solidFill>
                  <a:srgbClr val="000000"/>
                </a:solidFill>
              </a:rPr>
              <a:t>Ruan</a:t>
            </a:r>
            <a:r>
              <a:rPr lang="en-US" sz="2500" dirty="0" smtClean="0">
                <a:solidFill>
                  <a:srgbClr val="000000"/>
                </a:solidFill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</a:rPr>
              <a:t>Tak</a:t>
            </a:r>
            <a:r>
              <a:rPr lang="en-US" sz="2500" dirty="0" smtClean="0">
                <a:solidFill>
                  <a:srgbClr val="000000"/>
                </a:solidFill>
              </a:rPr>
              <a:t>-Lon Wu, Judy Qiu, Adam Hughes, Geoffrey Fox, </a:t>
            </a:r>
            <a:r>
              <a:rPr lang="en-US" sz="2500" b="1" dirty="0" smtClean="0">
                <a:solidFill>
                  <a:srgbClr val="7030A0"/>
                </a:solidFill>
              </a:rPr>
              <a:t>Applying Twister to Scientific Applications</a:t>
            </a:r>
            <a:r>
              <a:rPr lang="en-US" sz="2500" dirty="0" smtClean="0">
                <a:solidFill>
                  <a:srgbClr val="000000"/>
                </a:solidFill>
              </a:rPr>
              <a:t>, Proceedings of IEEE </a:t>
            </a:r>
            <a:r>
              <a:rPr lang="en-US" sz="2500" dirty="0" err="1" smtClean="0">
                <a:solidFill>
                  <a:srgbClr val="000000"/>
                </a:solidFill>
              </a:rPr>
              <a:t>CloudCom</a:t>
            </a:r>
            <a:r>
              <a:rPr lang="en-US" sz="2500" dirty="0" smtClean="0">
                <a:solidFill>
                  <a:srgbClr val="000000"/>
                </a:solidFill>
              </a:rPr>
              <a:t> 2010 Conference, Indianapolis, November 30-December 3,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773" y="5334000"/>
            <a:ext cx="6473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Twister4Azure</a:t>
            </a:r>
            <a:r>
              <a:rPr lang="en-US" sz="2400" dirty="0"/>
              <a:t> </a:t>
            </a:r>
            <a:r>
              <a:rPr lang="en-US" sz="2400" dirty="0" smtClean="0"/>
              <a:t>to be released May 2011</a:t>
            </a:r>
          </a:p>
          <a:p>
            <a:r>
              <a:rPr lang="en-US" sz="2400" b="1" dirty="0" smtClean="0"/>
              <a:t>MapReduceRoles4Azure </a:t>
            </a:r>
            <a:r>
              <a:rPr lang="en-US" sz="2400" dirty="0"/>
              <a:t>available now at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http://</a:t>
            </a:r>
            <a:r>
              <a:rPr lang="en-US" sz="2400" dirty="0">
                <a:solidFill>
                  <a:srgbClr val="FF0000"/>
                </a:solidFill>
              </a:rPr>
              <a:t>salsahpc.indiana.edu/mapreduceroles4azure/ </a:t>
            </a:r>
          </a:p>
        </p:txBody>
      </p:sp>
    </p:spTree>
    <p:extLst>
      <p:ext uri="{BB962C8B-B14F-4D97-AF65-F5344CB8AC3E}">
        <p14:creationId xmlns:p14="http://schemas.microsoft.com/office/powerpoint/2010/main" val="21804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187150"/>
            <a:ext cx="5194428" cy="36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3" y="4419600"/>
            <a:ext cx="8153400" cy="2438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Iteratively refining operation</a:t>
            </a:r>
          </a:p>
          <a:p>
            <a:pPr>
              <a:lnSpc>
                <a:spcPct val="110000"/>
              </a:lnSpc>
            </a:pPr>
            <a:r>
              <a:rPr lang="en-US" sz="2100" dirty="0" smtClean="0"/>
              <a:t>Typical MapReduce runtimes incur extremely high overheads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New maps/reducers/vertices in every iteration 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File system based communication</a:t>
            </a:r>
          </a:p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Long running tasks and faste</a:t>
            </a:r>
            <a:r>
              <a:rPr lang="en-US" sz="2100" dirty="0" smtClean="0"/>
              <a:t>r communication in Twister enables it to perform close to MPI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6083" y="2608521"/>
            <a:ext cx="219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for 20 iterations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955" y="106326"/>
            <a:ext cx="8229600" cy="808074"/>
          </a:xfrm>
        </p:spPr>
        <p:txBody>
          <a:bodyPr>
            <a:normAutofit/>
          </a:bodyPr>
          <a:lstStyle/>
          <a:p>
            <a:r>
              <a:rPr lang="en-US" b="1" dirty="0" smtClean="0"/>
              <a:t>K-Means Clustering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18656" y="1291704"/>
            <a:ext cx="3657626" cy="3006613"/>
            <a:chOff x="118656" y="714154"/>
            <a:chExt cx="3657626" cy="3006613"/>
          </a:xfrm>
        </p:grpSpPr>
        <p:grpSp>
          <p:nvGrpSpPr>
            <p:cNvPr id="6" name="Group 5"/>
            <p:cNvGrpSpPr/>
            <p:nvPr/>
          </p:nvGrpSpPr>
          <p:grpSpPr>
            <a:xfrm>
              <a:off x="118656" y="1286391"/>
              <a:ext cx="1516998" cy="2278180"/>
              <a:chOff x="118656" y="1286391"/>
              <a:chExt cx="1516998" cy="227818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80743" y="3226017"/>
                <a:ext cx="1354911" cy="338554"/>
              </a:xfrm>
              <a:prstGeom prst="round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9" name="Freeform 2058"/>
              <p:cNvSpPr/>
              <p:nvPr/>
            </p:nvSpPr>
            <p:spPr>
              <a:xfrm>
                <a:off x="118656" y="1286391"/>
                <a:ext cx="529930" cy="1924642"/>
              </a:xfrm>
              <a:custGeom>
                <a:avLst/>
                <a:gdLst>
                  <a:gd name="connsiteX0" fmla="*/ 529930 w 529930"/>
                  <a:gd name="connsiteY0" fmla="*/ 1924642 h 1924642"/>
                  <a:gd name="connsiteX1" fmla="*/ 62097 w 529930"/>
                  <a:gd name="connsiteY1" fmla="*/ 1531237 h 1924642"/>
                  <a:gd name="connsiteX2" fmla="*/ 30200 w 529930"/>
                  <a:gd name="connsiteY2" fmla="*/ 106474 h 1924642"/>
                  <a:gd name="connsiteX3" fmla="*/ 296014 w 529930"/>
                  <a:gd name="connsiteY3" fmla="*/ 212800 h 19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930" h="1924642">
                    <a:moveTo>
                      <a:pt x="529930" y="1924642"/>
                    </a:moveTo>
                    <a:cubicBezTo>
                      <a:pt x="337657" y="1879453"/>
                      <a:pt x="145385" y="1834265"/>
                      <a:pt x="62097" y="1531237"/>
                    </a:cubicBezTo>
                    <a:cubicBezTo>
                      <a:pt x="-21191" y="1228209"/>
                      <a:pt x="-8786" y="326213"/>
                      <a:pt x="30200" y="106474"/>
                    </a:cubicBezTo>
                    <a:cubicBezTo>
                      <a:pt x="69186" y="-113265"/>
                      <a:pt x="182600" y="49767"/>
                      <a:pt x="296014" y="212800"/>
                    </a:cubicBezTo>
                  </a:path>
                </a:pathLst>
              </a:custGeom>
              <a:ln w="444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0990" y="714154"/>
              <a:ext cx="3475292" cy="3006613"/>
              <a:chOff x="205620" y="714154"/>
              <a:chExt cx="3475292" cy="300661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05620" y="1497643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pic>
            <p:nvPicPr>
              <p:cNvPr id="15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5620" y="714154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6" name="Straight Arrow Connector 15"/>
              <p:cNvCxnSpPr>
                <a:stCxn id="15" idx="2"/>
                <a:endCxn id="14" idx="0"/>
              </p:cNvCxnSpPr>
              <p:nvPr/>
            </p:nvCxnSpPr>
            <p:spPr>
              <a:xfrm>
                <a:off x="510420" y="1323754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7800" y="737192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8" name="Straight Arrow Connector 17"/>
              <p:cNvCxnSpPr>
                <a:stCxn id="17" idx="2"/>
              </p:cNvCxnSpPr>
              <p:nvPr/>
            </p:nvCxnSpPr>
            <p:spPr>
              <a:xfrm>
                <a:off x="1752600" y="1346792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1066800" y="1694094"/>
                <a:ext cx="152400" cy="45719"/>
                <a:chOff x="1417319" y="3060684"/>
                <a:chExt cx="152400" cy="45719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417319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524000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0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275" y="2034362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1" name="Straight Arrow Connector 20"/>
              <p:cNvCxnSpPr>
                <a:stCxn id="20" idx="2"/>
              </p:cNvCxnSpPr>
              <p:nvPr/>
            </p:nvCxnSpPr>
            <p:spPr>
              <a:xfrm>
                <a:off x="501724" y="2447260"/>
                <a:ext cx="179018" cy="200005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37455" y="2057400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 flipH="1">
                <a:off x="1424488" y="2431448"/>
                <a:ext cx="225698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677245" y="2596853"/>
                <a:ext cx="824827" cy="381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494693" y="1878643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743904" y="1901681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28932" y="1518866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map</a:t>
                </a:r>
                <a:endParaRPr lang="en-US" sz="1600" b="1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424488" y="1499458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47800" y="1520681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map</a:t>
                </a:r>
                <a:endParaRPr lang="en-US" sz="16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8173" y="2608521"/>
                <a:ext cx="769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reduce</a:t>
                </a:r>
                <a:endParaRPr lang="en-US" sz="1600" b="1" dirty="0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791907" y="2986801"/>
                <a:ext cx="141982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057400" y="1085303"/>
                <a:ext cx="16235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the distance to each data point from each cluster center and assign points to cluster centers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37455" y="2571489"/>
                <a:ext cx="1762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new cluster</a:t>
                </a:r>
              </a:p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centers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517247" y="3197547"/>
                <a:ext cx="18230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new cluster centers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0215" y="3242846"/>
                <a:ext cx="13510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User program</a:t>
                </a:r>
                <a:endParaRPr 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2501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7912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Twister</a:t>
            </a:r>
            <a:endParaRPr lang="en-US" sz="4000" b="1" dirty="0"/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5715000" y="1219200"/>
            <a:ext cx="3429000" cy="2514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40000" lnSpcReduction="20000"/>
          </a:bodyPr>
          <a:lstStyle/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Streaming based </a:t>
            </a:r>
            <a:r>
              <a:rPr lang="en-US" sz="3500" dirty="0" smtClean="0">
                <a:solidFill>
                  <a:prstClr val="black"/>
                </a:solidFill>
              </a:rPr>
              <a:t>communication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Intermediate results are directly transferred from the map tasks to the reduce tasks – </a:t>
            </a:r>
            <a:r>
              <a:rPr lang="en-US" sz="3500" b="1" dirty="0" smtClean="0">
                <a:solidFill>
                  <a:prstClr val="black"/>
                </a:solidFill>
              </a:rPr>
              <a:t>eliminates local files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Cacheable</a:t>
            </a:r>
            <a:r>
              <a:rPr lang="en-US" sz="3500" dirty="0" smtClean="0">
                <a:solidFill>
                  <a:srgbClr val="E4CFA0"/>
                </a:solidFill>
              </a:rPr>
              <a:t> </a:t>
            </a:r>
            <a:r>
              <a:rPr lang="en-US" sz="3500" dirty="0" smtClean="0">
                <a:solidFill>
                  <a:prstClr val="black"/>
                </a:solidFill>
              </a:rPr>
              <a:t>map/reduce tasks</a:t>
            </a:r>
          </a:p>
          <a:p>
            <a:pPr marL="569913" lvl="1" indent="-112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Static data remains in memory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Combine </a:t>
            </a:r>
            <a:r>
              <a:rPr lang="en-US" sz="3500" dirty="0" smtClean="0">
                <a:solidFill>
                  <a:prstClr val="black"/>
                </a:solidFill>
              </a:rPr>
              <a:t>phase to combine reductions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User Program is the </a:t>
            </a:r>
            <a:r>
              <a:rPr lang="en-US" sz="3500" b="1" dirty="0" smtClean="0">
                <a:solidFill>
                  <a:prstClr val="black"/>
                </a:solidFill>
              </a:rPr>
              <a:t>composer</a:t>
            </a:r>
            <a:r>
              <a:rPr lang="en-US" sz="3500" dirty="0" smtClean="0">
                <a:solidFill>
                  <a:prstClr val="black"/>
                </a:solidFill>
              </a:rPr>
              <a:t> of MapReduce computations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990033"/>
                </a:solidFill>
              </a:rPr>
              <a:t>Extends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</a:rPr>
              <a:t>the MapReduce model to </a:t>
            </a:r>
            <a:r>
              <a:rPr lang="en-US" sz="3500" b="1" dirty="0" smtClean="0">
                <a:solidFill>
                  <a:srgbClr val="00B0F0"/>
                </a:solidFill>
              </a:rPr>
              <a:t>iterative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</a:rPr>
              <a:t>computations</a:t>
            </a:r>
          </a:p>
          <a:p>
            <a:pPr marL="342883" indent="-342883">
              <a:spcBef>
                <a:spcPct val="20000"/>
              </a:spcBef>
              <a:defRPr/>
            </a:pPr>
            <a:endParaRPr lang="en-US" sz="3200" dirty="0" smtClean="0">
              <a:solidFill>
                <a:srgbClr val="E4CFA0"/>
              </a:solidFill>
            </a:endParaRP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E4CFA0"/>
              </a:solidFill>
            </a:endParaRPr>
          </a:p>
        </p:txBody>
      </p:sp>
      <p:grpSp>
        <p:nvGrpSpPr>
          <p:cNvPr id="3" name="Group 195"/>
          <p:cNvGrpSpPr/>
          <p:nvPr/>
        </p:nvGrpSpPr>
        <p:grpSpPr>
          <a:xfrm>
            <a:off x="304800" y="762000"/>
            <a:ext cx="3733800" cy="2413000"/>
            <a:chOff x="1371600" y="762000"/>
            <a:chExt cx="4572000" cy="2438400"/>
          </a:xfrm>
        </p:grpSpPr>
        <p:sp>
          <p:nvSpPr>
            <p:cNvPr id="197" name="Rounded Rectangle 196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Data Split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038600" y="1524001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038600" y="1524001"/>
              <a:ext cx="8341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MR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Driver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53000" y="1524001"/>
              <a:ext cx="9906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User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Program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447800" y="762000"/>
              <a:ext cx="4495800" cy="31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Pub/Sub Broker Network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4038600" y="2743201"/>
              <a:ext cx="1296581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File System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Up-Down Arrow 21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0" name="Hexagon 21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2" name="Hexagon 22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4" name="Hexagon 223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6" name="Hexagon 225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9" name="Flowchart: Connector 228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0" name="Flowchart: Connector 229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1" name="Flowchart: Connector 230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243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241" name="Flowchart: Connector 240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239" name="Flowchart: Connector 238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237" name="Flowchart: Connector 23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1828801" y="1219201"/>
              <a:ext cx="1591458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</a:rPr>
                <a:t>Worker Nodes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45" name="Hexagon 244"/>
          <p:cNvSpPr/>
          <p:nvPr/>
        </p:nvSpPr>
        <p:spPr>
          <a:xfrm>
            <a:off x="4029074" y="9652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M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029074" y="13462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R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7" name="Up-Down Arrow 246"/>
          <p:cNvSpPr/>
          <p:nvPr/>
        </p:nvSpPr>
        <p:spPr>
          <a:xfrm>
            <a:off x="4105274" y="21844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4029074" y="1803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333875" y="889000"/>
            <a:ext cx="1118501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Map Worker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333875" y="1270000"/>
            <a:ext cx="132266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Reduce Worker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4333875" y="1727200"/>
            <a:ext cx="107271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MRDeamon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333875" y="2108200"/>
            <a:ext cx="144109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Data Read/Write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253" name="Straight Arrow Connector 252"/>
          <p:cNvCxnSpPr/>
          <p:nvPr/>
        </p:nvCxnSpPr>
        <p:spPr>
          <a:xfrm rot="5400000">
            <a:off x="4029868" y="2793207"/>
            <a:ext cx="3048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333875" y="2565400"/>
            <a:ext cx="136497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Communication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grpSp>
        <p:nvGrpSpPr>
          <p:cNvPr id="8" name="Group 148"/>
          <p:cNvGrpSpPr/>
          <p:nvPr/>
        </p:nvGrpSpPr>
        <p:grpSpPr>
          <a:xfrm>
            <a:off x="4648200" y="3598954"/>
            <a:ext cx="4191000" cy="2954245"/>
            <a:chOff x="1807721" y="808977"/>
            <a:chExt cx="4648200" cy="3370355"/>
          </a:xfrm>
        </p:grpSpPr>
        <p:grpSp>
          <p:nvGrpSpPr>
            <p:cNvPr id="9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159" name="Arc 158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64721" y="3323575"/>
                <a:ext cx="2590800" cy="35000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64921" y="1694153"/>
                <a:ext cx="882047" cy="360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Iterate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304800" y="2667000"/>
                <a:ext cx="1916468" cy="36042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198120" y="4009377"/>
                <a:ext cx="2743199" cy="35966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Combine (Key, List&lt;Value&gt;)</a:t>
                </a:r>
                <a:endParaRPr lang="en-US" sz="1400" b="1" dirty="0">
                  <a:solidFill>
                    <a:prstClr val="black"/>
                  </a:solidFill>
                  <a:cs typeface="Courier New" pitchFamily="49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User Program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Close()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26922" y="1066801"/>
              <a:ext cx="1295400" cy="3511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Configure()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cxnSp>
          <p:nvCxnSpPr>
            <p:cNvPr id="153" name="Straight Arrow Connector 152"/>
            <p:cNvCxnSpPr>
              <a:stCxn id="152" idx="2"/>
            </p:cNvCxnSpPr>
            <p:nvPr/>
          </p:nvCxnSpPr>
          <p:spPr>
            <a:xfrm rot="5400000">
              <a:off x="3489272" y="1596474"/>
              <a:ext cx="363895" cy="6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Left Arrow Callout 154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Static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data</a:t>
              </a:r>
            </a:p>
          </p:txBody>
        </p:sp>
        <p:sp>
          <p:nvSpPr>
            <p:cNvPr id="156" name="Left Arrow Callout 155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dirty="0" smtClean="0">
                  <a:solidFill>
                    <a:prstClr val="black"/>
                  </a:solidFill>
                </a:rPr>
                <a:t>δ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flow</a:t>
              </a:r>
            </a:p>
          </p:txBody>
        </p:sp>
        <p:cxnSp>
          <p:nvCxnSpPr>
            <p:cNvPr id="157" name="Straight Arrow Connector 156"/>
            <p:cNvCxnSpPr>
              <a:stCxn id="156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56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962400" cy="273379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8" name="TextBox 167"/>
          <p:cNvSpPr txBox="1"/>
          <p:nvPr/>
        </p:nvSpPr>
        <p:spPr>
          <a:xfrm>
            <a:off x="304800" y="625783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Different synchronization and intercommunication mechanisms used by the parallel runtimes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76200"/>
            <a:ext cx="501094" cy="609600"/>
          </a:xfrm>
          <a:prstGeom prst="rect">
            <a:avLst/>
          </a:prstGeom>
          <a:noFill/>
        </p:spPr>
      </p:pic>
      <p:pic>
        <p:nvPicPr>
          <p:cNvPr id="84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76200"/>
            <a:ext cx="501094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3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524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Performance of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Pagerank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using </a:t>
            </a:r>
            <a:b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ClueWeb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Data (Time for 20 iterations)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fr-FR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nodes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(256 CPU </a:t>
            </a:r>
            <a:r>
              <a:rPr lang="fr-FR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cores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of Crevasse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eoffrey Fox\Desktop\pagrank-hadoop-twi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990807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Abstract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/>
              <a:t>Clouds offer computing on demand plus important platforms capabilities including MapReduce and Data Parallel File systems.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talk will look at public and private clouds for large scale sequence processing characterizing performance and </a:t>
            </a:r>
            <a:r>
              <a:rPr lang="en-US" dirty="0" smtClean="0"/>
              <a:t>usability</a:t>
            </a:r>
          </a:p>
          <a:p>
            <a:r>
              <a:rPr lang="en-US" dirty="0" smtClean="0"/>
              <a:t>As </a:t>
            </a:r>
            <a:r>
              <a:rPr lang="en-US" dirty="0"/>
              <a:t>well as FutureGrid, an NSF facility supporting such studies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Work of SALSA Group led by </a:t>
            </a:r>
            <a:r>
              <a:rPr lang="en-US" smtClean="0"/>
              <a:t>Professor Judy Qiu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55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03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Twister-BLAST vs. </a:t>
            </a:r>
            <a:br>
              <a:rPr lang="en-US" dirty="0" smtClean="0"/>
            </a:br>
            <a:r>
              <a:rPr lang="en-US" dirty="0" smtClean="0"/>
              <a:t>Hadoop-BLAST Performance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24000"/>
            <a:ext cx="6400800" cy="51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Twister4Azure</a:t>
            </a:r>
            <a:br>
              <a:rPr lang="en-US" b="1" dirty="0" smtClean="0"/>
            </a:br>
            <a:r>
              <a:rPr lang="en-US" b="1" dirty="0" smtClean="0"/>
              <a:t>early results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657284"/>
              </p:ext>
            </p:extLst>
          </p:nvPr>
        </p:nvGraphicFramePr>
        <p:xfrm>
          <a:off x="304800" y="1428750"/>
          <a:ext cx="7467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5496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8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Twister4Azure </a:t>
            </a:r>
            <a:br>
              <a:rPr lang="en-US" b="1" dirty="0" smtClean="0"/>
            </a:br>
            <a:r>
              <a:rPr lang="en-US" b="1" dirty="0" smtClean="0"/>
              <a:t>Architecture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376"/>
            <a:ext cx="9165749" cy="520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604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172200" cy="803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Twister Multidimensional Scaling MDS Interpolation Performance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6485447" cy="45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Geoffrey Fox\Desktop\mina1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7" b="24581"/>
          <a:stretch/>
        </p:blipFill>
        <p:spPr bwMode="auto">
          <a:xfrm>
            <a:off x="-13447" y="0"/>
            <a:ext cx="9157447" cy="68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6248400"/>
            <a:ext cx="344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100,043 Metagenomics Sequences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MDS in Cloud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MDS makes clustering quality very clear</a:t>
            </a:r>
          </a:p>
          <a:p>
            <a:r>
              <a:rPr lang="en-US" dirty="0" smtClean="0"/>
              <a:t>MDS scales like O(N</a:t>
            </a:r>
            <a:r>
              <a:rPr lang="en-US" baseline="30000" dirty="0" smtClean="0"/>
              <a:t>2</a:t>
            </a:r>
            <a:r>
              <a:rPr lang="en-US" dirty="0" smtClean="0"/>
              <a:t>) and 100,000 points can take several hours on a 1000 cores</a:t>
            </a:r>
          </a:p>
          <a:p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Twister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FF0000"/>
                </a:solidFill>
              </a:rPr>
              <a:t>Azure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ordinary clusters </a:t>
            </a:r>
            <a:r>
              <a:rPr lang="en-US" dirty="0" smtClean="0"/>
              <a:t>to run combination of MDS and interpolated MDS which scales like N </a:t>
            </a:r>
          </a:p>
          <a:p>
            <a:r>
              <a:rPr lang="en-US" dirty="0" smtClean="0"/>
              <a:t>Aim to process 20 million points for both MDS and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48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 Cyberinfrastructure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a rich set of facilities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Production TeraGrid </a:t>
            </a:r>
            <a:r>
              <a:rPr lang="en-US" dirty="0" smtClean="0"/>
              <a:t>facilities with distributed and shared memory</a:t>
            </a:r>
          </a:p>
          <a:p>
            <a:pPr lvl="1"/>
            <a:r>
              <a:rPr lang="en-US" dirty="0" smtClean="0"/>
              <a:t>Experimental “Track 2D” Awards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FutureGrid</a:t>
            </a:r>
            <a:r>
              <a:rPr lang="en-US" dirty="0" smtClean="0"/>
              <a:t>: Distributed Systems experiments cf. Grid5000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Keeneland</a:t>
            </a:r>
            <a:r>
              <a:rPr lang="en-US" dirty="0" smtClean="0"/>
              <a:t>: Powerful GPU Cluster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Gordon</a:t>
            </a:r>
            <a:r>
              <a:rPr lang="en-US" dirty="0" smtClean="0"/>
              <a:t>: Large (distributed) Shared memory system with SSD aimed at data analysis/visualization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Open Science Grid </a:t>
            </a:r>
            <a:r>
              <a:rPr lang="en-US" dirty="0" smtClean="0"/>
              <a:t>aimed at High Throughput computing and strong campus bridging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FutureGrid key </a:t>
            </a:r>
            <a:r>
              <a:rPr lang="en-US" b="1" dirty="0" smtClean="0"/>
              <a:t>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pPr lvl="1"/>
            <a:r>
              <a:rPr lang="en-US" sz="2400" dirty="0"/>
              <a:t>Note much of current use Education, Computer Science Systems and </a:t>
            </a:r>
            <a:r>
              <a:rPr lang="en-US" sz="2400" dirty="0" smtClean="0"/>
              <a:t>Biology/Bioinformatics</a:t>
            </a:r>
            <a:endParaRPr lang="en-US" sz="2500" dirty="0" smtClean="0"/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Hadoop, Dryad,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OpenNebula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Image1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Image2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prstClr val="black"/>
                    </a:solidFill>
                  </a:rPr>
                  <a:t>ImageN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…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Load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Choose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Run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486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Dynamic Provisioning Results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193631"/>
              </p:ext>
            </p:extLst>
          </p:nvPr>
        </p:nvGraphicFramePr>
        <p:xfrm>
          <a:off x="0" y="1295400"/>
          <a:ext cx="9144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5334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elapsed between requesting a job and the jobs reported start time on the provisioned node. The numbers here are an average of 2 sets of experiments.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487680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Number of nodes</a:t>
            </a:r>
          </a:p>
        </p:txBody>
      </p:sp>
    </p:spTree>
    <p:extLst>
      <p:ext uri="{BB962C8B-B14F-4D97-AF65-F5344CB8AC3E}">
        <p14:creationId xmlns:p14="http://schemas.microsoft.com/office/powerpoint/2010/main" val="21890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Philosophy of </a:t>
            </a:r>
            <a:br>
              <a:rPr lang="en-US" dirty="0" smtClean="0"/>
            </a:br>
            <a:r>
              <a:rPr lang="en-US" dirty="0" smtClean="0"/>
              <a:t>Clouds and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Clouds</a:t>
            </a:r>
            <a:r>
              <a:rPr lang="en-US" sz="2800" dirty="0" smtClean="0"/>
              <a:t> are (by definition) commercially supported approach to large scale computing</a:t>
            </a:r>
          </a:p>
          <a:p>
            <a:pPr lvl="1"/>
            <a:r>
              <a:rPr lang="en-US" sz="2400" dirty="0" smtClean="0"/>
              <a:t>So we should expect </a:t>
            </a:r>
            <a:r>
              <a:rPr lang="en-US" sz="2400" dirty="0" smtClean="0">
                <a:solidFill>
                  <a:srgbClr val="FF0000"/>
                </a:solidFill>
              </a:rPr>
              <a:t>Clouds to replace Compute Grids</a:t>
            </a:r>
          </a:p>
          <a:p>
            <a:pPr lvl="1"/>
            <a:r>
              <a:rPr lang="en-US" sz="2400" dirty="0" smtClean="0"/>
              <a:t>Current Grid technology involves “non-commercial” software solutions which are hard to evolve/sustain</a:t>
            </a:r>
          </a:p>
          <a:p>
            <a:pPr lvl="1"/>
            <a:r>
              <a:rPr lang="en-US" sz="2400" dirty="0" smtClean="0"/>
              <a:t>Maybe Clouds </a:t>
            </a:r>
            <a:r>
              <a:rPr lang="en-US" sz="2400" dirty="0" smtClean="0">
                <a:solidFill>
                  <a:srgbClr val="FF0000"/>
                </a:solidFill>
              </a:rPr>
              <a:t>~4% IT </a:t>
            </a:r>
            <a:r>
              <a:rPr lang="en-US" sz="2400" dirty="0" smtClean="0"/>
              <a:t>expenditure 2008 growing to </a:t>
            </a:r>
            <a:r>
              <a:rPr lang="en-US" sz="2400" dirty="0" smtClean="0">
                <a:solidFill>
                  <a:srgbClr val="FF0000"/>
                </a:solidFill>
              </a:rPr>
              <a:t>14% </a:t>
            </a:r>
            <a:r>
              <a:rPr lang="en-US" sz="2400" dirty="0" smtClean="0"/>
              <a:t>in 2012 (IDC Estimate)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Public Clouds </a:t>
            </a:r>
            <a:r>
              <a:rPr lang="en-US" sz="2800" dirty="0" smtClean="0"/>
              <a:t>are broadly accessible resources like Amazon and Microsoft Azure – powerful but not easy to customize and perhaps data trust/privacy issues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Private Clouds </a:t>
            </a:r>
            <a:r>
              <a:rPr lang="en-US" sz="2800" dirty="0" smtClean="0"/>
              <a:t>run similar software and mechanisms but on “your own computers” (not clear if still elastic)</a:t>
            </a:r>
          </a:p>
          <a:p>
            <a:pPr lvl="1"/>
            <a:r>
              <a:rPr lang="en-US" sz="2400" dirty="0" smtClean="0"/>
              <a:t>Platform features such as Queues, Tables, Databases currently limited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Services</a:t>
            </a:r>
            <a:r>
              <a:rPr lang="en-US" sz="2800" dirty="0" smtClean="0"/>
              <a:t> still are correct architecture with either REST (Web 2.0) or Web  Services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Clusters </a:t>
            </a:r>
            <a:r>
              <a:rPr lang="en-US" sz="2800" dirty="0" smtClean="0"/>
              <a:t>are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still critical concept for MPI or Cloud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484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371600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0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~110 </a:t>
            </a:r>
            <a:r>
              <a:rPr lang="en-US" sz="2800" dirty="0" smtClean="0"/>
              <a:t>approved projects over last 8 months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non research intensive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Open Grid Forum OGF really needs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sciences highlighted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 (&gt; 50%)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TeraGrid (TIS, TAS, XSEDE), OSG, EGI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600" b="1" dirty="0" smtClean="0"/>
              <a:t>Some </a:t>
            </a:r>
            <a:r>
              <a:rPr lang="en-US" sz="3600" b="1" smtClean="0"/>
              <a:t>Current FutureGrid projects </a:t>
            </a:r>
            <a:r>
              <a:rPr lang="en-US" sz="3600" b="1" dirty="0" smtClean="0"/>
              <a:t>I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62000"/>
          <a:ext cx="8686800" cy="5537200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225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Project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Institution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Details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Educational Projects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VSCSE Big Data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IU PTI, Michigan, NCSA and 10 sites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Over 200 students in week Long Virtual School of Computational Science and Engineering on Data Intensive Applications &amp; Technologies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LSU Distributed Scientific Computing Class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LSU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mbria"/>
                        </a:rPr>
                        <a:t>13 students use Eucalyptus and SAGA enhanced version of MapReduce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Topics on Systems: Cloud Computing CS Class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IU SOIC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27 students in class using virtual machines, Twister, Hadoop and Dryad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Interoperability Projects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OGF Standards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Virginia, LSU, Poznan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Interoperability experiments between OGF standard Endpoints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Sky Computing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University of Rennes 1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mbria"/>
                        </a:rPr>
                        <a:t>Over 1000 cores in 6 clusters across Grid’5000 </a:t>
                      </a:r>
                      <a:r>
                        <a:rPr lang="en-US" sz="1600">
                          <a:latin typeface="Times New Roman"/>
                          <a:ea typeface="Cambria"/>
                        </a:rPr>
                        <a:t>&amp; </a:t>
                      </a:r>
                      <a:r>
                        <a:rPr lang="en-US" sz="1600" smtClean="0">
                          <a:latin typeface="Times New Roman"/>
                          <a:ea typeface="Cambria"/>
                        </a:rPr>
                        <a:t>FutureGrid using </a:t>
                      </a:r>
                      <a:r>
                        <a:rPr lang="en-US" sz="1600" dirty="0" err="1">
                          <a:latin typeface="Times New Roman"/>
                          <a:ea typeface="Cambria"/>
                        </a:rPr>
                        <a:t>ViNe</a:t>
                      </a:r>
                      <a:r>
                        <a:rPr lang="en-US" sz="1600" dirty="0">
                          <a:latin typeface="Times New Roman"/>
                          <a:ea typeface="Cambria"/>
                        </a:rPr>
                        <a:t> and Nimbus to support Hadoop and BLAST demonstrated at OGF 29 June 2010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7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14400"/>
          </a:xfrm>
        </p:spPr>
        <p:txBody>
          <a:bodyPr/>
          <a:lstStyle/>
          <a:p>
            <a:r>
              <a:rPr lang="en-US" dirty="0" smtClean="0"/>
              <a:t>Some Current FutureGrid projects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694281"/>
          <a:ext cx="9144000" cy="5954110"/>
        </p:xfrm>
        <a:graphic>
          <a:graphicData uri="http://schemas.openxmlformats.org/drawingml/2006/table">
            <a:tbl>
              <a:tblPr/>
              <a:tblGrid>
                <a:gridCol w="3048000"/>
                <a:gridCol w="2895600"/>
                <a:gridCol w="3200400"/>
              </a:tblGrid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mbria"/>
                        </a:rPr>
                        <a:t>Domain Science Application </a:t>
                      </a:r>
                      <a:r>
                        <a:rPr lang="en-US" sz="1400" b="1" dirty="0">
                          <a:latin typeface="Times New Roman"/>
                          <a:ea typeface="Cambria"/>
                        </a:rPr>
                        <a:t>Projects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Combustion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Cummins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Performance Analysis of codes aimed at engine efficiency and pollution 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Cloud Technologies for Bioinformatics Applications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IU PTI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Performance analysis of  pleasingly parallel/MapReduce applications on Linux, Windows, Hadoop, Dryad, Amazon, Azure with and without virtual machines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Computer Science Projects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Cumulus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Univ. of Chicago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Open Source Storage Cloud for Science based on Nimbus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Differentiated Leases for IaaS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University of Colorado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Deployment of  always-on preemptible VMs to allow support of  Condor based on demand volunteer computing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Application Energy Modeling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UCSD/SDSC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Fine-grained DC power measurements on HPC resources and power benchmark system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Evaluation and </a:t>
                      </a:r>
                      <a:r>
                        <a:rPr lang="en-US" sz="1800" b="1" dirty="0" smtClean="0">
                          <a:latin typeface="Times New Roman"/>
                          <a:ea typeface="Cambria"/>
                        </a:rPr>
                        <a:t>TeraGrid/OSG </a:t>
                      </a: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Support Projects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Use of VM’s in OSG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OSG, Chicago, Indiana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Develop virtual machines to run the services required for the operation of the OSG and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 deployment of VM based applications in OSG environments.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TeraGrid QA Test  &amp; Debugging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SDSC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Support TeraGrid software Quality Assurance working group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TeraGrid TAS/TIS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Buffalo/Texas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Support of XD Auditing and Insertion functions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1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Typical FutureGrid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Linux, Linux on VM, Windows, Azure, Amazon Bioinformatics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OGF’10 Demo from Rennes</a:t>
            </a:r>
            <a:endParaRPr lang="en-US" b="1" dirty="0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SDSC</a:t>
            </a: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UF</a:t>
            </a: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UC</a:t>
            </a: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Lille</a:t>
            </a: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Rennes</a:t>
            </a: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Sophia</a:t>
            </a: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00400" y="49530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>
                <a:solidFill>
                  <a:prstClr val="black"/>
                </a:solidFill>
              </a:rPr>
              <a:t>ViNe</a:t>
            </a:r>
            <a:r>
              <a:rPr lang="en-US" dirty="0">
                <a:solidFill>
                  <a:prstClr val="black"/>
                </a:solidFill>
              </a:rPr>
              <a:t> provided the necessary inter-cloud connectivity to deploy </a:t>
            </a:r>
            <a:r>
              <a:rPr lang="en-US" dirty="0" err="1">
                <a:solidFill>
                  <a:prstClr val="black"/>
                </a:solidFill>
              </a:rPr>
              <a:t>CloudBLAST</a:t>
            </a:r>
            <a:r>
              <a:rPr lang="en-US" dirty="0">
                <a:solidFill>
                  <a:prstClr val="black"/>
                </a:solidFill>
              </a:rPr>
              <a:t> across </a:t>
            </a:r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>
                <a:solidFill>
                  <a:prstClr val="black"/>
                </a:solidFill>
              </a:rPr>
              <a:t>Nimbus sites, with a mix of public and private subnets.</a:t>
            </a:r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</a:rPr>
              <a:t>Grid’5000 firewall</a:t>
            </a:r>
          </a:p>
        </p:txBody>
      </p:sp>
    </p:spTree>
    <p:extLst>
      <p:ext uri="{BB962C8B-B14F-4D97-AF65-F5344CB8AC3E}">
        <p14:creationId xmlns:p14="http://schemas.microsoft.com/office/powerpoint/2010/main" val="2018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838200"/>
          </a:xfrm>
        </p:spPr>
        <p:txBody>
          <a:bodyPr/>
          <a:lstStyle/>
          <a:p>
            <a:r>
              <a:rPr lang="en-US" b="1" dirty="0" smtClean="0"/>
              <a:t>Education &amp; Outreach on FutureGrid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Build up </a:t>
            </a:r>
            <a:r>
              <a:rPr lang="en-US" sz="2400" dirty="0" smtClean="0">
                <a:solidFill>
                  <a:srgbClr val="FF0000"/>
                </a:solidFill>
              </a:rPr>
              <a:t>tutorials</a:t>
            </a:r>
            <a:r>
              <a:rPr lang="en-US" sz="2400" dirty="0" smtClean="0"/>
              <a:t> on supported software</a:t>
            </a:r>
          </a:p>
          <a:p>
            <a:r>
              <a:rPr lang="en-US" sz="2400" dirty="0" smtClean="0"/>
              <a:t>Support development of curricula requiring privileges and </a:t>
            </a:r>
            <a:r>
              <a:rPr lang="en-US" sz="2400" dirty="0" smtClean="0">
                <a:solidFill>
                  <a:srgbClr val="FF0000"/>
                </a:solidFill>
              </a:rPr>
              <a:t>systems destruction capabilities </a:t>
            </a:r>
            <a:r>
              <a:rPr lang="en-US" sz="2400" dirty="0" smtClean="0"/>
              <a:t>that are hard to grant on conventional TeraGrid</a:t>
            </a:r>
          </a:p>
          <a:p>
            <a:r>
              <a:rPr lang="en-US" sz="2400" dirty="0" smtClean="0"/>
              <a:t>Offer suite of </a:t>
            </a:r>
            <a:r>
              <a:rPr lang="en-US" sz="2400" dirty="0" smtClean="0">
                <a:solidFill>
                  <a:srgbClr val="FF0000"/>
                </a:solidFill>
              </a:rPr>
              <a:t>appliances</a:t>
            </a:r>
            <a:r>
              <a:rPr lang="en-US" sz="2400" dirty="0" smtClean="0"/>
              <a:t> (customized VM based images) supporting online laboratories</a:t>
            </a:r>
          </a:p>
          <a:p>
            <a:r>
              <a:rPr lang="en-US" sz="2400" dirty="0" smtClean="0"/>
              <a:t>Supported ~200 students in </a:t>
            </a:r>
            <a:r>
              <a:rPr lang="en-US" sz="2400" dirty="0" smtClean="0">
                <a:solidFill>
                  <a:srgbClr val="FF0000"/>
                </a:solidFill>
              </a:rPr>
              <a:t>Virtual Summer School </a:t>
            </a:r>
            <a:r>
              <a:rPr lang="en-US" sz="2400" dirty="0" smtClean="0"/>
              <a:t>on “</a:t>
            </a:r>
            <a:r>
              <a:rPr lang="en-US" sz="2400" dirty="0" smtClean="0">
                <a:solidFill>
                  <a:srgbClr val="FF0000"/>
                </a:solidFill>
              </a:rPr>
              <a:t>Big Data</a:t>
            </a:r>
            <a:r>
              <a:rPr lang="en-US" sz="2400" dirty="0" smtClean="0"/>
              <a:t>” July 26-30 with set of certified images – first offering of FutureGrid 101 Class; </a:t>
            </a:r>
            <a:r>
              <a:rPr lang="en-US" sz="2400" dirty="0" smtClean="0">
                <a:solidFill>
                  <a:srgbClr val="FF0000"/>
                </a:solidFill>
              </a:rPr>
              <a:t>TeraGrid ‘10 </a:t>
            </a:r>
            <a:r>
              <a:rPr lang="en-US" sz="2400" dirty="0" smtClean="0"/>
              <a:t>“Cloud technologies, data-intensive science and the TG”; </a:t>
            </a:r>
            <a:r>
              <a:rPr lang="en-US" sz="2400" dirty="0" smtClean="0">
                <a:solidFill>
                  <a:srgbClr val="FF0000"/>
                </a:solidFill>
              </a:rPr>
              <a:t>CloudCom</a:t>
            </a:r>
            <a:r>
              <a:rPr lang="en-US" sz="2400" dirty="0" smtClean="0"/>
              <a:t> conference tutorials Nov 30-Dec 3 2010</a:t>
            </a:r>
          </a:p>
          <a:p>
            <a:r>
              <a:rPr lang="en-US" sz="2400" dirty="0" smtClean="0"/>
              <a:t>Experimental </a:t>
            </a:r>
            <a:r>
              <a:rPr lang="en-US" sz="2400" dirty="0" smtClean="0">
                <a:solidFill>
                  <a:srgbClr val="FF0000"/>
                </a:solidFill>
              </a:rPr>
              <a:t>class use </a:t>
            </a:r>
            <a:r>
              <a:rPr lang="en-US" sz="2400" dirty="0" smtClean="0"/>
              <a:t>fall semester at Indiana, Florida and LSU; follow up core distributed system class Spring at IU</a:t>
            </a:r>
          </a:p>
          <a:p>
            <a:r>
              <a:rPr lang="en-US" sz="2400" dirty="0" smtClean="0"/>
              <a:t>Offering  </a:t>
            </a:r>
            <a:r>
              <a:rPr lang="en-US" sz="2400" dirty="0" smtClean="0">
                <a:solidFill>
                  <a:srgbClr val="FF0000"/>
                </a:solidFill>
              </a:rPr>
              <a:t>ADMI</a:t>
            </a:r>
            <a:r>
              <a:rPr lang="en-US" sz="2400" dirty="0" smtClean="0"/>
              <a:t> (HBCU CS </a:t>
            </a:r>
            <a:r>
              <a:rPr lang="en-US" sz="2400" dirty="0" err="1" smtClean="0"/>
              <a:t>depts</a:t>
            </a:r>
            <a:r>
              <a:rPr lang="en-US" sz="2400" dirty="0" smtClean="0"/>
              <a:t>) Summer School on Clouds and REU program at Elizabeth City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5278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r>
              <a:rPr lang="en-US" dirty="0" smtClean="0"/>
              <a:t>Note Software integrated across institutions and between middleware and systems  Management (Google docs, </a:t>
            </a:r>
            <a:r>
              <a:rPr lang="en-US" dirty="0" err="1" smtClean="0"/>
              <a:t>Jira</a:t>
            </a:r>
            <a:r>
              <a:rPr lang="en-US" dirty="0" smtClean="0"/>
              <a:t>, </a:t>
            </a:r>
            <a:r>
              <a:rPr lang="en-US" dirty="0" err="1" smtClean="0"/>
              <a:t>Mediawiki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many software groups are also FG users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133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“Research”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Above and below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Nimbus OpenStack Eucalyptus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2200" y="1981200"/>
            <a:ext cx="1219200" cy="7620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19600" y="2945756"/>
            <a:ext cx="3962400" cy="788044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7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b="1" smtClean="0"/>
              <a:t>FutureGrid Viral </a:t>
            </a:r>
            <a:r>
              <a:rPr lang="en-US" b="1" dirty="0" smtClean="0"/>
              <a:t>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202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in FutureGrid repository</a:t>
            </a:r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Please bring your nifty software up on FutureGrid!!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Cloud Computing: </a:t>
            </a:r>
            <a:br>
              <a:rPr lang="en-US" sz="3200" b="1" dirty="0" smtClean="0"/>
            </a:br>
            <a:r>
              <a:rPr lang="en-US" sz="3200" b="1" dirty="0" smtClean="0"/>
              <a:t>Infrastructure and Runtimes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56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400" dirty="0" smtClean="0"/>
              <a:t>outsourcing of servers, computing, data, file space, utility computing, etc.</a:t>
            </a:r>
          </a:p>
          <a:p>
            <a:pPr lvl="1"/>
            <a:r>
              <a:rPr lang="en-US" sz="2400" dirty="0" smtClean="0"/>
              <a:t>Handled through Web services that control virtual machine lifecycles.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Cloud runtimes or Platform:</a:t>
            </a:r>
            <a:r>
              <a:rPr lang="en-US" sz="2400" dirty="0" smtClean="0">
                <a:solidFill>
                  <a:srgbClr val="DDF53D"/>
                </a:solidFill>
              </a:rPr>
              <a:t> </a:t>
            </a:r>
            <a:r>
              <a:rPr lang="en-US" sz="2400" dirty="0" smtClean="0"/>
              <a:t>tools (for using clouds) to do data-parallel (and other) computations. </a:t>
            </a:r>
          </a:p>
          <a:p>
            <a:pPr lvl="1"/>
            <a:r>
              <a:rPr lang="en-US" sz="2400" dirty="0" smtClean="0"/>
              <a:t>Apache </a:t>
            </a:r>
            <a:r>
              <a:rPr lang="en-US" sz="2400" dirty="0" err="1" smtClean="0"/>
              <a:t>Hadoop</a:t>
            </a:r>
            <a:r>
              <a:rPr lang="en-US" sz="2400" dirty="0" smtClean="0"/>
              <a:t>, Google MapReduce, Microsoft Dryad,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, Chubby and others </a:t>
            </a:r>
          </a:p>
          <a:p>
            <a:pPr lvl="1"/>
            <a:r>
              <a:rPr lang="en-US" sz="2400" dirty="0" smtClean="0"/>
              <a:t>MapReduce designed for information retrieval but is excellent for a wide range of </a:t>
            </a:r>
            <a:r>
              <a:rPr lang="en-US" sz="2400" dirty="0" smtClean="0">
                <a:solidFill>
                  <a:srgbClr val="FF0000"/>
                </a:solidFill>
              </a:rPr>
              <a:t>science data analysis applications</a:t>
            </a:r>
            <a:endParaRPr lang="en-US" sz="2400" dirty="0" smtClean="0"/>
          </a:p>
          <a:p>
            <a:pPr lvl="1"/>
            <a:r>
              <a:rPr lang="en-US" sz="2400" dirty="0" smtClean="0"/>
              <a:t>Can also do much traditional parallel computing for data-mining if extended to support </a:t>
            </a:r>
            <a:r>
              <a:rPr lang="en-US" sz="2400" dirty="0" smtClean="0">
                <a:solidFill>
                  <a:srgbClr val="FF0000"/>
                </a:solidFill>
              </a:rPr>
              <a:t>iterative</a:t>
            </a:r>
            <a:r>
              <a:rPr lang="en-US" sz="2400" dirty="0" smtClean="0"/>
              <a:t> operations</a:t>
            </a:r>
          </a:p>
          <a:p>
            <a:pPr lvl="1"/>
            <a:r>
              <a:rPr lang="en-US" sz="2400" dirty="0" smtClean="0"/>
              <a:t>MapReduce not usually on Virtual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17815"/>
          </a:xfrm>
        </p:spPr>
        <p:txBody>
          <a:bodyPr/>
          <a:lstStyle/>
          <a:p>
            <a:r>
              <a:rPr lang="en-US" sz="3600" dirty="0" smtClean="0"/>
              <a:t>Create a Portal Account and apply for a Project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15"/>
            <a:ext cx="9144000" cy="62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94014"/>
            <a:ext cx="9143998" cy="62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20506" r="3493"/>
          <a:stretch/>
        </p:blipFill>
        <p:spPr bwMode="auto">
          <a:xfrm>
            <a:off x="3" y="793944"/>
            <a:ext cx="9143998" cy="606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47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752600"/>
            <a:ext cx="825264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Components of a Scientific Computing Platform</a:t>
            </a:r>
            <a:endParaRPr lang="en-US" sz="3200" b="1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"/>
          <a:ext cx="9144000" cy="694029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234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Authentication and Authorization: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Provide single sign in to both FutureGrid and Commercial Clouds linked by workflow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Workflow: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Support workflows that link job components between FutureGrid and Commercial Clouds. Trident from Microsoft Research is initial candidate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Data Transport: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Transport data between job components on FutureGrid and Commercial Clouds respecting custom storage patterns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Program Library: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Store Images and other Program material (basic FutureGrid facility)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Blob: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Basic storage concept similar to Azure Blob or Amazon S3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DPFS Data Parallel File System: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Support of file systems like Google (MapReduce), HDFS (Hadoop) or Cosmos (dryad) with compute-data affinity optimized for data processing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Table: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Support of Table Data structures modeled on  Apache </a:t>
                      </a:r>
                      <a:r>
                        <a:rPr lang="en-US" sz="1800" dirty="0" err="1" smtClean="0">
                          <a:latin typeface="Calibri"/>
                          <a:ea typeface="Calibri"/>
                          <a:cs typeface="Times New Roman"/>
                        </a:rPr>
                        <a:t>Hbase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800" dirty="0" err="1" smtClean="0">
                          <a:latin typeface="Calibri"/>
                          <a:ea typeface="Calibri"/>
                          <a:cs typeface="Times New Roman"/>
                        </a:rPr>
                        <a:t>CouchDB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or Amazon SimpleDB/Azure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Table. There is “Big” and “Little” tables – generally NOSQL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SQL: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Relational Database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Queues: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Publish Subscribe based queuing system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Worker Role: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This concept is implicitly used in both Amazon and TeraGrid but was first introduced as a high level construct by Azure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MapReduce: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Support MapReduce Programming model including Hadoop on Linux, Dryad on Windows HPCS and Twister on Windows and Linux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Software as a Service: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This concept is shared between Clouds and Grids and can be supported without special attention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Web Role: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This is used in Azure to describe important link to user and can be supported in  FutureGrid with a Portal framework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7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MapReduce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0772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Implementations (Hadoop – Java; Dryad – Windows) support: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Splitting of data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Passing the output of map functions to reduce functions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Sorting the inputs to the reduce function based on the intermediate keys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Quality of service</a:t>
            </a:r>
          </a:p>
          <a:p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609600" y="1295400"/>
            <a:ext cx="7848600" cy="2590800"/>
            <a:chOff x="685800" y="1447800"/>
            <a:chExt cx="7848600" cy="2590800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685800" y="1447800"/>
              <a:ext cx="7848600" cy="2590800"/>
            </a:xfrm>
            <a:prstGeom prst="roundRect">
              <a:avLst>
                <a:gd name="adj" fmla="val 75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4345907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4960269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00746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619900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4615364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90600" y="2362200"/>
              <a:ext cx="2590383" cy="304513"/>
              <a:chOff x="1453" y="5453"/>
              <a:chExt cx="3605" cy="353"/>
            </a:xfrm>
          </p:grpSpPr>
          <p:sp>
            <p:nvSpPr>
              <p:cNvPr id="52" name="Text Box 16"/>
              <p:cNvSpPr txBox="1">
                <a:spLocks noChangeArrowheads="1"/>
              </p:cNvSpPr>
              <p:nvPr/>
            </p:nvSpPr>
            <p:spPr bwMode="auto">
              <a:xfrm>
                <a:off x="1453" y="5453"/>
                <a:ext cx="2863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cxnSp>
            <p:nvCxnSpPr>
              <p:cNvPr id="53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943249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26852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6" name="AutoShape 20"/>
            <p:cNvCxnSpPr>
              <a:cxnSpLocks noChangeShapeType="1"/>
            </p:cNvCxnSpPr>
            <p:nvPr/>
          </p:nvCxnSpPr>
          <p:spPr bwMode="auto">
            <a:xfrm>
              <a:off x="4464468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21"/>
            <p:cNvCxnSpPr>
              <a:cxnSpLocks noChangeShapeType="1"/>
            </p:cNvCxnSpPr>
            <p:nvPr/>
          </p:nvCxnSpPr>
          <p:spPr bwMode="auto">
            <a:xfrm>
              <a:off x="5096076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22"/>
            <p:cNvCxnSpPr>
              <a:cxnSpLocks noChangeShapeType="1"/>
            </p:cNvCxnSpPr>
            <p:nvPr/>
          </p:nvCxnSpPr>
          <p:spPr bwMode="auto">
            <a:xfrm>
              <a:off x="5731995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23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273769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24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25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90106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26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159518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27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" name="AutoShape 28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362151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29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30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AutoShape 31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154129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AutoShape 32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99807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" name="AutoShape 33"/>
            <p:cNvCxnSpPr>
              <a:cxnSpLocks noChangeShapeType="1"/>
            </p:cNvCxnSpPr>
            <p:nvPr/>
          </p:nvCxnSpPr>
          <p:spPr bwMode="auto">
            <a:xfrm>
              <a:off x="5365533" y="2605238"/>
              <a:ext cx="366462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" name="AutoShape 34"/>
            <p:cNvCxnSpPr>
              <a:cxnSpLocks noChangeShapeType="1"/>
            </p:cNvCxnSpPr>
            <p:nvPr/>
          </p:nvCxnSpPr>
          <p:spPr bwMode="auto">
            <a:xfrm flipH="1">
              <a:off x="5731995" y="2605238"/>
              <a:ext cx="32766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35"/>
            <p:cNvCxnSpPr>
              <a:cxnSpLocks noChangeShapeType="1"/>
            </p:cNvCxnSpPr>
            <p:nvPr/>
          </p:nvCxnSpPr>
          <p:spPr bwMode="auto">
            <a:xfrm>
              <a:off x="4119563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36"/>
            <p:cNvCxnSpPr>
              <a:cxnSpLocks noChangeShapeType="1"/>
            </p:cNvCxnSpPr>
            <p:nvPr/>
          </p:nvCxnSpPr>
          <p:spPr bwMode="auto">
            <a:xfrm>
              <a:off x="4733925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37"/>
            <p:cNvCxnSpPr>
              <a:cxnSpLocks noChangeShapeType="1"/>
            </p:cNvCxnSpPr>
            <p:nvPr/>
          </p:nvCxnSpPr>
          <p:spPr bwMode="auto">
            <a:xfrm>
              <a:off x="5365533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38"/>
            <p:cNvCxnSpPr>
              <a:cxnSpLocks noChangeShapeType="1"/>
            </p:cNvCxnSpPr>
            <p:nvPr/>
          </p:nvCxnSpPr>
          <p:spPr bwMode="auto">
            <a:xfrm>
              <a:off x="6059655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73"/>
            <p:cNvCxnSpPr>
              <a:cxnSpLocks noChangeShapeType="1"/>
            </p:cNvCxnSpPr>
            <p:nvPr/>
          </p:nvCxnSpPr>
          <p:spPr bwMode="auto">
            <a:xfrm>
              <a:off x="4464468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74"/>
            <p:cNvCxnSpPr>
              <a:cxnSpLocks noChangeShapeType="1"/>
            </p:cNvCxnSpPr>
            <p:nvPr/>
          </p:nvCxnSpPr>
          <p:spPr bwMode="auto">
            <a:xfrm>
              <a:off x="5080986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75"/>
            <p:cNvCxnSpPr>
              <a:cxnSpLocks noChangeShapeType="1"/>
            </p:cNvCxnSpPr>
            <p:nvPr/>
          </p:nvCxnSpPr>
          <p:spPr bwMode="auto">
            <a:xfrm>
              <a:off x="5731995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990600" y="3048000"/>
              <a:ext cx="3275883" cy="304513"/>
              <a:chOff x="499" y="5453"/>
              <a:chExt cx="4559" cy="353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499" y="5453"/>
                <a:ext cx="3817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Reduce(Key, List&lt;Value&gt;)  </a:t>
                </a:r>
              </a:p>
            </p:txBody>
          </p: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3" name="Group 188"/>
            <p:cNvGrpSpPr/>
            <p:nvPr/>
          </p:nvGrpSpPr>
          <p:grpSpPr>
            <a:xfrm>
              <a:off x="3810000" y="1600200"/>
              <a:ext cx="2590800" cy="381000"/>
              <a:chOff x="5181600" y="1600200"/>
              <a:chExt cx="2590800" cy="3810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181600" y="1600200"/>
                <a:ext cx="2590800" cy="381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5400000">
                <a:off x="52959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56007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72771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 Box 82"/>
              <p:cNvSpPr txBox="1">
                <a:spLocks noChangeArrowheads="1"/>
              </p:cNvSpPr>
              <p:nvPr/>
            </p:nvSpPr>
            <p:spPr bwMode="auto">
              <a:xfrm>
                <a:off x="5791200" y="1600200"/>
                <a:ext cx="1600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  <a:latin typeface="Cambria" pitchFamily="18" charset="0"/>
                    <a:cs typeface="Arial" pitchFamily="34" charset="0"/>
                  </a:rPr>
                  <a:t>Data Partitions</a:t>
                </a:r>
                <a:endParaRPr lang="en-US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43434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530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6388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Text Box 82"/>
            <p:cNvSpPr txBox="1">
              <a:spLocks noChangeArrowheads="1"/>
            </p:cNvSpPr>
            <p:nvPr/>
          </p:nvSpPr>
          <p:spPr bwMode="auto">
            <a:xfrm>
              <a:off x="2590800" y="3581400"/>
              <a:ext cx="1676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mbria" pitchFamily="18" charset="0"/>
                  <a:cs typeface="Arial" pitchFamily="34" charset="0"/>
                </a:rPr>
                <a:t>Reduce Outputs</a:t>
              </a:r>
              <a:endPara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82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2514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Cambria" pitchFamily="18" charset="0"/>
                </a:rPr>
                <a:t>A hash function maps the results of the map tasks to reduce tasks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3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MapReduce “File/Data Repository” Parallelism</a:t>
            </a:r>
            <a:endParaRPr lang="en-US" sz="24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>
            <a:off x="5334000" y="63246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26" idx="0"/>
          </p:cNvCxnSpPr>
          <p:nvPr/>
        </p:nvCxnSpPr>
        <p:spPr>
          <a:xfrm>
            <a:off x="5334000" y="4358640"/>
            <a:ext cx="762000" cy="65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0"/>
          </p:cNvCxnSpPr>
          <p:nvPr/>
        </p:nvCxnSpPr>
        <p:spPr>
          <a:xfrm>
            <a:off x="5334000" y="3703320"/>
            <a:ext cx="762000" cy="1959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30480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209800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48200" y="1828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048000" y="457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91"/>
          <p:cNvGrpSpPr/>
          <p:nvPr/>
        </p:nvGrpSpPr>
        <p:grpSpPr>
          <a:xfrm>
            <a:off x="3505200" y="1676400"/>
            <a:ext cx="3352800" cy="4876800"/>
            <a:chOff x="228600" y="1905000"/>
            <a:chExt cx="3124200" cy="4724400"/>
          </a:xfrm>
        </p:grpSpPr>
        <p:grpSp>
          <p:nvGrpSpPr>
            <p:cNvPr id="30" name="Group 163"/>
            <p:cNvGrpSpPr/>
            <p:nvPr/>
          </p:nvGrpSpPr>
          <p:grpSpPr>
            <a:xfrm>
              <a:off x="228600" y="1905000"/>
              <a:ext cx="3124200" cy="4724400"/>
              <a:chOff x="228600" y="1905000"/>
              <a:chExt cx="3124200" cy="4724400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228600" y="1905000"/>
                <a:ext cx="3124200" cy="472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up 94"/>
              <p:cNvGrpSpPr/>
              <p:nvPr/>
            </p:nvGrpSpPr>
            <p:grpSpPr>
              <a:xfrm>
                <a:off x="3048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48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48" name="Oval 347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9" name="Oval 5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0" name="Oval 6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1" name="Oval 7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Oval 351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49" name="Group 81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6" name="Straight Arrow Connector 34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Arrow Connector 34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6" name="Group 82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4" name="Straight Arrow Connector 34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Arrow Connector 34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7" name="Group 87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2" name="Straight Arrow Connector 34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Arrow Connector 34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" name="Group 95"/>
              <p:cNvGrpSpPr/>
              <p:nvPr/>
            </p:nvGrpSpPr>
            <p:grpSpPr>
              <a:xfrm>
                <a:off x="11430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59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32" name="Oval 331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3" name="Oval 332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0" name="Group 97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30" name="Straight Arrow Connector 32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Arrow Connector 33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1" name="Group 98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8" name="Straight Arrow Connector 327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Arrow Connector 328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2" name="Group 102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6" name="Straight Arrow Connector 32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Arrow Connector 32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" name="Group 127"/>
              <p:cNvGrpSpPr/>
              <p:nvPr/>
            </p:nvGrpSpPr>
            <p:grpSpPr>
              <a:xfrm>
                <a:off x="19812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64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16" name="Oval 315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5" name="Group 129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4" name="Straight Arrow Connector 31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Arrow Connector 31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6" name="Group 130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2" name="Straight Arrow Connector 31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Arrow Connector 31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7" name="Group 131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0" name="Straight Arrow Connector 30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Arrow Connector 31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8" name="Group 13"/>
              <p:cNvGrpSpPr/>
              <p:nvPr/>
            </p:nvGrpSpPr>
            <p:grpSpPr>
              <a:xfrm>
                <a:off x="2819400" y="2895600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300" name="Oval 299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94" name="Rectangle 293"/>
            <p:cNvSpPr/>
            <p:nvPr/>
          </p:nvSpPr>
          <p:spPr>
            <a:xfrm>
              <a:off x="228600" y="1905000"/>
              <a:ext cx="3124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Iterative MapReduce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Map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      Reduce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r>
                <a:rPr lang="en-US" dirty="0" smtClean="0">
                  <a:solidFill>
                    <a:schemeClr val="tx1"/>
                  </a:solidFill>
                </a:rPr>
                <a:t>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02945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All-Pairs Using DryadLINQ</a:t>
            </a:r>
            <a:endParaRPr lang="en-US" sz="4000" b="1" dirty="0"/>
          </a:p>
        </p:txBody>
      </p:sp>
      <p:graphicFrame>
        <p:nvGraphicFramePr>
          <p:cNvPr id="23" name="Chart 22"/>
          <p:cNvGraphicFramePr/>
          <p:nvPr/>
        </p:nvGraphicFramePr>
        <p:xfrm>
          <a:off x="5791200" y="1828800"/>
          <a:ext cx="3048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09600" y="403562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Calculate  Pairwise Distances (Smith Waterman Gotoh)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25" name="Down Arrow Callout 24"/>
          <p:cNvSpPr/>
          <p:nvPr/>
        </p:nvSpPr>
        <p:spPr>
          <a:xfrm>
            <a:off x="7010400" y="1371600"/>
            <a:ext cx="1981200" cy="8382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125 million distances</a:t>
            </a:r>
          </a:p>
          <a:p>
            <a:pPr algn="ctr"/>
            <a:r>
              <a:rPr lang="en-US" sz="1600" dirty="0" smtClean="0"/>
              <a:t>4 hours &amp; 46 minutes</a:t>
            </a:r>
            <a:endParaRPr lang="en-US" sz="1600" dirty="0"/>
          </a:p>
        </p:txBody>
      </p:sp>
      <p:sp>
        <p:nvSpPr>
          <p:cNvPr id="27" name="Content Placeholder 28"/>
          <p:cNvSpPr>
            <a:spLocks noGrp="1"/>
          </p:cNvSpPr>
          <p:nvPr>
            <p:ph idx="1"/>
          </p:nvPr>
        </p:nvSpPr>
        <p:spPr>
          <a:xfrm>
            <a:off x="381000" y="4419600"/>
            <a:ext cx="7924800" cy="1447800"/>
          </a:xfrm>
        </p:spPr>
        <p:txBody>
          <a:bodyPr>
            <a:normAutofit/>
          </a:bodyPr>
          <a:lstStyle/>
          <a:p>
            <a:pPr marL="136525" indent="-1587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Calculate pairwise distances for a collection of genes (used for clustering, MDS)</a:t>
            </a:r>
          </a:p>
          <a:p>
            <a:pPr marL="136525" indent="-1587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Fine grained tasks in MPI</a:t>
            </a:r>
          </a:p>
          <a:p>
            <a:pPr marL="136525" indent="-1587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Coarse grained tasks in DryadLINQ</a:t>
            </a:r>
          </a:p>
          <a:p>
            <a:pPr marL="136525" indent="-1587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Performed on 768 cores (Tempest Cluster)</a:t>
            </a:r>
          </a:p>
          <a:p>
            <a:pPr marL="320040" lvl="1">
              <a:lnSpc>
                <a:spcPct val="150000"/>
              </a:lnSpc>
              <a:buClr>
                <a:srgbClr val="C00000"/>
              </a:buClr>
              <a:defRPr/>
            </a:pPr>
            <a:endParaRPr lang="en-US" sz="2000" b="1" dirty="0" smtClean="0"/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943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Moretti</a:t>
            </a:r>
            <a:r>
              <a:rPr lang="en-US" sz="1200" dirty="0" smtClean="0"/>
              <a:t>, C., Bui, H., Hollingsworth, K., Rich, B., Flynn, P., &amp; </a:t>
            </a:r>
            <a:r>
              <a:rPr lang="en-US" sz="1200" dirty="0" err="1" smtClean="0"/>
              <a:t>Thain</a:t>
            </a:r>
            <a:r>
              <a:rPr lang="en-US" sz="1200" dirty="0" smtClean="0"/>
              <a:t>, D. (2009). All-Pairs: An Abstraction for Data Intensive Computing on Campus Grids. </a:t>
            </a:r>
            <a:r>
              <a:rPr lang="en-US" sz="1200" i="1" dirty="0" smtClean="0"/>
              <a:t>IEEE Transactions on Parallel and Distributed Systems</a:t>
            </a:r>
            <a:r>
              <a:rPr lang="en-US" sz="1200" dirty="0" smtClean="0"/>
              <a:t> </a:t>
            </a:r>
            <a:r>
              <a:rPr lang="en-US" sz="1200" i="1" dirty="0" smtClean="0"/>
              <a:t>, 21</a:t>
            </a:r>
            <a:r>
              <a:rPr lang="en-US" sz="1200" dirty="0" smtClean="0"/>
              <a:t>, 21-36.</a:t>
            </a:r>
          </a:p>
          <a:p>
            <a:endParaRPr lang="en-US" sz="1200" dirty="0"/>
          </a:p>
        </p:txBody>
      </p:sp>
      <p:pic>
        <p:nvPicPr>
          <p:cNvPr id="1026" name="Picture 2" descr="D:\academic\phd\Publications\HandbookOfCloudComputing\dryad-sw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1219200"/>
            <a:ext cx="5333999" cy="28194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Hadoop VM Performance Degradation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91200"/>
            <a:ext cx="8229600" cy="868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15.3% Degradation at largest data set size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14400" y="1524000"/>
          <a:ext cx="58674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066800"/>
            <a:ext cx="6728189" cy="52322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Degradation = (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baremetal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baremetal</a:t>
            </a:r>
            <a:endParaRPr lang="en-US" sz="28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8707</TotalTime>
  <Words>2867</Words>
  <Application>Microsoft Office PowerPoint</Application>
  <PresentationFormat>On-screen Show (4:3)</PresentationFormat>
  <Paragraphs>416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3_Office Theme</vt:lpstr>
      <vt:lpstr>4_Office Theme</vt:lpstr>
      <vt:lpstr>5_Office Theme</vt:lpstr>
      <vt:lpstr>Office Theme</vt:lpstr>
      <vt:lpstr>Default Design</vt:lpstr>
      <vt:lpstr>Bioinformatics on Cloud Cyberinfrastructure</vt:lpstr>
      <vt:lpstr>Abstract</vt:lpstr>
      <vt:lpstr>Philosophy of  Clouds and Grids</vt:lpstr>
      <vt:lpstr>Cloud Computing:  Infrastructure and Runtimes</vt:lpstr>
      <vt:lpstr>PowerPoint Presentation</vt:lpstr>
      <vt:lpstr>MapReduce</vt:lpstr>
      <vt:lpstr>MapReduce “File/Data Repository” Parallelism</vt:lpstr>
      <vt:lpstr>All-Pairs Using DryadLINQ</vt:lpstr>
      <vt:lpstr>Hadoop VM Performance Degradation</vt:lpstr>
      <vt:lpstr>Cap3 Performance with  Different EC2 Instance Types</vt:lpstr>
      <vt:lpstr>Cap3 Cost</vt:lpstr>
      <vt:lpstr>SWG  Cost</vt:lpstr>
      <vt:lpstr>Smith Waterman:  Daily Effect</vt:lpstr>
      <vt:lpstr>Grids MPI and Clouds </vt:lpstr>
      <vt:lpstr>Fault Tolerance and MapReduce</vt:lpstr>
      <vt:lpstr>Twister v0.9 March 15, 2011</vt:lpstr>
      <vt:lpstr>K-Means Clustering</vt:lpstr>
      <vt:lpstr>Twister</vt:lpstr>
      <vt:lpstr>PowerPoint Presentation</vt:lpstr>
      <vt:lpstr>Twister-BLAST vs.  Hadoop-BLAST Performance</vt:lpstr>
      <vt:lpstr>Twister4Azure early results</vt:lpstr>
      <vt:lpstr>Twister4Azure  Architecture</vt:lpstr>
      <vt:lpstr>Twister Multidimensional Scaling MDS Interpolation Performance Test</vt:lpstr>
      <vt:lpstr>PowerPoint Presentation</vt:lpstr>
      <vt:lpstr>Scaling MDS in Cloud </vt:lpstr>
      <vt:lpstr>US Cyberinfrastructure Context</vt:lpstr>
      <vt:lpstr>FutureGrid key Concepts I</vt:lpstr>
      <vt:lpstr>FutureGrid key Concepts II</vt:lpstr>
      <vt:lpstr>Dynamic Provisioning Results</vt:lpstr>
      <vt:lpstr>FutureGrid Partners</vt:lpstr>
      <vt:lpstr>FutureGrid:  a Grid/Cloud/HPC Testbed</vt:lpstr>
      <vt:lpstr>5 Use Types for FutureGrid</vt:lpstr>
      <vt:lpstr>Some Current FutureGrid projects I</vt:lpstr>
      <vt:lpstr>Some Current FutureGrid projects II</vt:lpstr>
      <vt:lpstr>Typical FutureGrid Performance Study</vt:lpstr>
      <vt:lpstr>OGF’10 Demo from Rennes</vt:lpstr>
      <vt:lpstr>Education &amp; Outreach on FutureGrid</vt:lpstr>
      <vt:lpstr>Software Components</vt:lpstr>
      <vt:lpstr>FutureGrid Viral Growth Model</vt:lpstr>
      <vt:lpstr>Create a Portal Account and apply for a Project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290</cp:revision>
  <dcterms:created xsi:type="dcterms:W3CDTF">2010-05-04T01:29:55Z</dcterms:created>
  <dcterms:modified xsi:type="dcterms:W3CDTF">2011-04-04T19:12:50Z</dcterms:modified>
</cp:coreProperties>
</file>