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8"/>
  </p:notesMasterIdLst>
  <p:sldIdLst>
    <p:sldId id="280" r:id="rId2"/>
    <p:sldId id="275" r:id="rId3"/>
    <p:sldId id="279" r:id="rId4"/>
    <p:sldId id="276" r:id="rId5"/>
    <p:sldId id="277" r:id="rId6"/>
    <p:sldId id="27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0" autoAdjust="0"/>
    <p:restoredTop sz="90350" autoAdjust="0"/>
  </p:normalViewPr>
  <p:slideViewPr>
    <p:cSldViewPr>
      <p:cViewPr varScale="1">
        <p:scale>
          <a:sx n="99" d="100"/>
          <a:sy n="99" d="100"/>
        </p:scale>
        <p:origin x="-3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D83D6-BC8D-4DF2-B085-69437481D5ED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E2EF6-2C29-45ED-84E7-564F5EB110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2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E2EF6-2C29-45ED-84E7-564F5EB1109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03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D39C2-1185-4067-80AC-F78157BFD79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E2EF6-2C29-45ED-84E7-564F5EB1109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38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D39C2-1185-4067-80AC-F78157BFD79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D39C2-1185-4067-80AC-F78157BFD79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D39C2-1185-4067-80AC-F78157BFD79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350px-Zuoshangjia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00200" cy="15407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5A1C-A950-4BF7-9F1F-2CA7C903A8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FF6C-AE4E-4FE6-A064-67A5E3D5DC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5A1C-A950-4BF7-9F1F-2CA7C903A8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FF6C-AE4E-4FE6-A064-67A5E3D5DC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5A1C-A950-4BF7-9F1F-2CA7C903A8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FF6C-AE4E-4FE6-A064-67A5E3D5DC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5A1C-A950-4BF7-9F1F-2CA7C903A8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FF6C-AE4E-4FE6-A064-67A5E3D5DC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5A1C-A950-4BF7-9F1F-2CA7C903A8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FF6C-AE4E-4FE6-A064-67A5E3D5DC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5A1C-A950-4BF7-9F1F-2CA7C903A8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FF6C-AE4E-4FE6-A064-67A5E3D5DC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5A1C-A950-4BF7-9F1F-2CA7C903A8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FF6C-AE4E-4FE6-A064-67A5E3D5DC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5A1C-A950-4BF7-9F1F-2CA7C903A8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FF6C-AE4E-4FE6-A064-67A5E3D5DC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5A1C-A950-4BF7-9F1F-2CA7C903A8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FF6C-AE4E-4FE6-A064-67A5E3D5DC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5A1C-A950-4BF7-9F1F-2CA7C903A8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FF6C-AE4E-4FE6-A064-67A5E3D5DC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5A1C-A950-4BF7-9F1F-2CA7C903A8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FF6C-AE4E-4FE6-A064-67A5E3D5DC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7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15A1C-A950-4BF7-9F1F-2CA7C903A8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FFF6C-AE4E-4FE6-A064-67A5E3D5DC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350px-Zuoshangjia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600200" cy="15407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Summary of Trustworthiness</a:t>
            </a:r>
            <a:br>
              <a:rPr lang="en-US" dirty="0" smtClean="0"/>
            </a:br>
            <a:r>
              <a:rPr lang="en-US" dirty="0" smtClean="0"/>
              <a:t>Research at IU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Professors </a:t>
            </a:r>
            <a:r>
              <a:rPr lang="en-US" dirty="0" err="1" smtClean="0"/>
              <a:t>Kapadia</a:t>
            </a:r>
            <a:r>
              <a:rPr lang="en-US" dirty="0" smtClean="0"/>
              <a:t>, Myers, Wang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5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Research on Side-channel </a:t>
            </a:r>
            <a:br>
              <a:rPr lang="en-US" sz="3200" b="1" dirty="0" smtClean="0"/>
            </a:br>
            <a:r>
              <a:rPr lang="en-US" sz="3200" b="1" dirty="0" smtClean="0"/>
              <a:t>Detection &amp; Mitigation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76400"/>
            <a:ext cx="8534400" cy="4449763"/>
          </a:xfrm>
        </p:spPr>
        <p:txBody>
          <a:bodyPr>
            <a:normAutofit/>
          </a:bodyPr>
          <a:lstStyle/>
          <a:p>
            <a:r>
              <a:rPr lang="en-US" b="1" dirty="0" smtClean="0"/>
              <a:t>Side-channel detection: </a:t>
            </a:r>
            <a:r>
              <a:rPr lang="en-US" b="1" dirty="0" err="1" smtClean="0"/>
              <a:t>Sidebuster</a:t>
            </a:r>
            <a:r>
              <a:rPr lang="en-US" b="1" dirty="0" smtClean="0"/>
              <a:t> (CCS 2010)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/>
              <a:t>Mitigation infrastructure for wireless channel: </a:t>
            </a:r>
            <a:r>
              <a:rPr lang="en-US" b="1" dirty="0" err="1" smtClean="0"/>
              <a:t>Demultiplexing</a:t>
            </a:r>
            <a:r>
              <a:rPr lang="en-US" b="1" dirty="0" smtClean="0"/>
              <a:t> (joint work with </a:t>
            </a:r>
            <a:r>
              <a:rPr lang="en-US" b="1" dirty="0"/>
              <a:t>UNL, </a:t>
            </a:r>
            <a:r>
              <a:rPr lang="en-US" b="1" dirty="0" smtClean="0"/>
              <a:t>MSR </a:t>
            </a:r>
            <a:r>
              <a:rPr lang="en-US" b="1" dirty="0"/>
              <a:t>and </a:t>
            </a:r>
            <a:r>
              <a:rPr lang="en-US" b="1" dirty="0" smtClean="0"/>
              <a:t>McGill) </a:t>
            </a:r>
          </a:p>
          <a:p>
            <a:pPr lvl="1"/>
            <a:r>
              <a:rPr lang="en-US" dirty="0" smtClean="0"/>
              <a:t>Automatically decompose </a:t>
            </a:r>
            <a:r>
              <a:rPr lang="en-US" dirty="0" err="1" smtClean="0"/>
              <a:t>wi-fi</a:t>
            </a:r>
            <a:r>
              <a:rPr lang="en-US" dirty="0" smtClean="0"/>
              <a:t> traffic into multiple </a:t>
            </a:r>
            <a:r>
              <a:rPr lang="en-US" dirty="0" err="1" smtClean="0"/>
              <a:t>subflows</a:t>
            </a:r>
            <a:r>
              <a:rPr lang="en-US" dirty="0" smtClean="0"/>
              <a:t> using virtual wireless interfaces 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598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on Sensory Malware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Speech based malware: </a:t>
            </a:r>
            <a:r>
              <a:rPr lang="en-US" b="1" dirty="0" err="1" smtClean="0"/>
              <a:t>Soundcomber</a:t>
            </a:r>
            <a:r>
              <a:rPr lang="en-US" b="1" dirty="0" smtClean="0"/>
              <a:t> (NDSS 2011)</a:t>
            </a:r>
            <a:endParaRPr lang="en-US" dirty="0" smtClean="0"/>
          </a:p>
          <a:p>
            <a:pPr lvl="1"/>
            <a:r>
              <a:rPr lang="en-US" dirty="0" smtClean="0"/>
              <a:t>Trojan app uses limited permissions</a:t>
            </a:r>
          </a:p>
          <a:p>
            <a:pPr lvl="1"/>
            <a:r>
              <a:rPr lang="en-US" dirty="0" smtClean="0"/>
              <a:t>Captures both speech and tone based audio</a:t>
            </a:r>
          </a:p>
          <a:p>
            <a:pPr lvl="1"/>
            <a:r>
              <a:rPr lang="en-US" dirty="0" smtClean="0"/>
              <a:t>Analyzes audio for credit card numbers</a:t>
            </a:r>
          </a:p>
          <a:p>
            <a:pPr lvl="1"/>
            <a:r>
              <a:rPr lang="en-US" dirty="0" smtClean="0"/>
              <a:t>Uses stealthy covert channels to communicate extracted sensitive data to the “malware master”</a:t>
            </a:r>
          </a:p>
          <a:p>
            <a:pPr lvl="1"/>
            <a:r>
              <a:rPr lang="en-US" dirty="0" smtClean="0"/>
              <a:t>Basic defensive architecture to prevent attack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855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229600" cy="1143000"/>
          </a:xfrm>
          <a:ln/>
        </p:spPr>
        <p:txBody>
          <a:bodyPr/>
          <a:lstStyle/>
          <a:p>
            <a:r>
              <a:rPr lang="en-US" sz="4200" b="1" dirty="0"/>
              <a:t>Future Sensory Malware Projects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991600" cy="5181599"/>
          </a:xfrm>
          <a:ln/>
        </p:spPr>
        <p:txBody>
          <a:bodyPr>
            <a:normAutofit/>
          </a:bodyPr>
          <a:lstStyle/>
          <a:p>
            <a:pPr marL="625056">
              <a:buClr>
                <a:srgbClr val="990000"/>
              </a:buClr>
            </a:pPr>
            <a:r>
              <a:rPr lang="en-US" sz="2400" b="1" dirty="0" smtClean="0"/>
              <a:t>Potential projects for next 6 months</a:t>
            </a:r>
            <a:endParaRPr lang="en-US" sz="2400" b="1" dirty="0"/>
          </a:p>
          <a:p>
            <a:pPr marL="937584" lvl="1"/>
            <a:r>
              <a:rPr lang="en-US" dirty="0" smtClean="0"/>
              <a:t>Video </a:t>
            </a:r>
            <a:r>
              <a:rPr lang="en-US" dirty="0"/>
              <a:t>mining for sensitive </a:t>
            </a:r>
            <a:r>
              <a:rPr lang="en-US" dirty="0" smtClean="0"/>
              <a:t>video</a:t>
            </a:r>
          </a:p>
          <a:p>
            <a:pPr marL="1337634" lvl="2"/>
            <a:r>
              <a:rPr lang="en-US" dirty="0" smtClean="0"/>
              <a:t>Enemy looking through your eyes?</a:t>
            </a:r>
          </a:p>
          <a:p>
            <a:pPr marL="937584" lvl="1"/>
            <a:r>
              <a:rPr lang="en-US" dirty="0"/>
              <a:t>Activity mining with accelerometers to detect group activity </a:t>
            </a:r>
            <a:r>
              <a:rPr lang="en-US" dirty="0" smtClean="0"/>
              <a:t>patterns</a:t>
            </a:r>
          </a:p>
          <a:p>
            <a:pPr marL="1337634" lvl="2"/>
            <a:r>
              <a:rPr lang="en-US" dirty="0" smtClean="0"/>
              <a:t>Infer military activity patterns based on accelerometer?</a:t>
            </a:r>
            <a:endParaRPr lang="en-US" dirty="0"/>
          </a:p>
          <a:p>
            <a:pPr marL="651834" lvl="1" indent="0"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Sensor to Sensor </a:t>
            </a:r>
            <a:br>
              <a:rPr lang="en-US" b="1" dirty="0" smtClean="0"/>
            </a:br>
            <a:r>
              <a:rPr lang="en-US" b="1" dirty="0" smtClean="0"/>
              <a:t>Infection Dynamics</a:t>
            </a:r>
            <a:endParaRPr lang="en-US" b="1" dirty="0"/>
          </a:p>
        </p:txBody>
      </p:sp>
      <p:sp>
        <p:nvSpPr>
          <p:cNvPr id="3" name="Vertical 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Vulnerability Analysis</a:t>
            </a:r>
            <a:r>
              <a:rPr lang="en-US" dirty="0" smtClean="0"/>
              <a:t>: Determine the plausibility of malware to transmit from sensor to sensor via wireless signals and create an epidemic assuming human dynamics in dense metropolitan settings.</a:t>
            </a:r>
          </a:p>
          <a:p>
            <a:pPr lvl="1"/>
            <a:r>
              <a:rPr lang="en-US" dirty="0" smtClean="0"/>
              <a:t>Understand Epidemic Dynamics</a:t>
            </a:r>
          </a:p>
          <a:p>
            <a:pPr lvl="1"/>
            <a:r>
              <a:rPr lang="en-US" dirty="0" smtClean="0"/>
              <a:t>Effects of infection time, initial infected nodes, metropolitan density, circadian rhythms, etc….</a:t>
            </a:r>
          </a:p>
          <a:p>
            <a:r>
              <a:rPr lang="en-US" dirty="0" smtClean="0"/>
              <a:t>Builds on work using </a:t>
            </a:r>
            <a:r>
              <a:rPr lang="en-US" dirty="0" err="1" smtClean="0"/>
              <a:t>smartphones</a:t>
            </a:r>
            <a:r>
              <a:rPr lang="en-US" dirty="0" smtClean="0"/>
              <a:t> to </a:t>
            </a:r>
            <a:r>
              <a:rPr lang="en-US" dirty="0" err="1" smtClean="0"/>
              <a:t>geolocate</a:t>
            </a:r>
            <a:r>
              <a:rPr lang="en-US" dirty="0" smtClean="0"/>
              <a:t> phones not in the sensor network.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Sensor Theft &amp;  Loss Prevention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3992563"/>
          </a:xfrm>
        </p:spPr>
        <p:txBody>
          <a:bodyPr>
            <a:normAutofit lnSpcReduction="10000"/>
          </a:bodyPr>
          <a:lstStyle/>
          <a:p>
            <a:pPr marL="273050" indent="-273050">
              <a:buSzPct val="85000"/>
            </a:pPr>
            <a:r>
              <a:rPr lang="en-US" b="1" dirty="0" smtClean="0"/>
              <a:t>Aggregate Risk Engine Structure: </a:t>
            </a:r>
            <a:endParaRPr lang="en-US" b="1" dirty="0" smtClean="0">
              <a:ea typeface="ヒラギノ明朝 ProN W3" charset="-128"/>
              <a:cs typeface="ヒラギノ明朝 ProN W3" charset="-128"/>
            </a:endParaRPr>
          </a:p>
          <a:p>
            <a:pPr marL="547688" lvl="1" indent="-228600">
              <a:buSzPct val="85000"/>
            </a:pPr>
            <a:r>
              <a:rPr lang="en-US" dirty="0" smtClean="0"/>
              <a:t> SVM or other non-linear classifier</a:t>
            </a:r>
            <a:endParaRPr lang="en-US" dirty="0" smtClean="0">
              <a:ea typeface="ヒラギノ明朝 ProN W3" charset="-128"/>
              <a:cs typeface="ヒラギノ明朝 ProN W3" charset="-128"/>
            </a:endParaRPr>
          </a:p>
          <a:p>
            <a:pPr marL="822325" lvl="2">
              <a:buSzPct val="85000"/>
            </a:pPr>
            <a:r>
              <a:rPr lang="en-US" dirty="0" smtClean="0"/>
              <a:t>Empirically evaluate benefits of multiple sensors in risk analysis</a:t>
            </a:r>
          </a:p>
          <a:p>
            <a:pPr marL="822325" lvl="2">
              <a:buSzPct val="85000"/>
            </a:pPr>
            <a:r>
              <a:rPr lang="en-US" dirty="0" smtClean="0">
                <a:ea typeface="ヒラギノ明朝 ProN W3" charset="-128"/>
                <a:cs typeface="ヒラギノ明朝 ProN W3" charset="-128"/>
              </a:rPr>
              <a:t>Determine which sensor information is most useful to aggregator.</a:t>
            </a:r>
          </a:p>
          <a:p>
            <a:pPr marL="273050" indent="-273050">
              <a:buSzPct val="85000"/>
            </a:pPr>
            <a:r>
              <a:rPr lang="en-US" b="1" dirty="0" smtClean="0"/>
              <a:t>Other Sensors </a:t>
            </a:r>
            <a:endParaRPr lang="en-US" b="1" dirty="0" smtClean="0">
              <a:ea typeface="ヒラギノ明朝 ProN W3" charset="-128"/>
              <a:cs typeface="ヒラギノ明朝 ProN W3" charset="-128"/>
            </a:endParaRPr>
          </a:p>
          <a:p>
            <a:pPr marL="547688" lvl="1" indent="-228600">
              <a:buSzPct val="85000"/>
            </a:pPr>
            <a:r>
              <a:rPr lang="en-US" dirty="0" smtClean="0"/>
              <a:t> Phone call &amp; Application use patterns </a:t>
            </a:r>
          </a:p>
          <a:p>
            <a:pPr marL="947738" lvl="2">
              <a:buSzPct val="85000"/>
            </a:pPr>
            <a:r>
              <a:rPr lang="en-US" dirty="0" smtClean="0"/>
              <a:t>(stays within Reality Mining Data Set)</a:t>
            </a:r>
            <a:endParaRPr lang="en-US" dirty="0" smtClean="0">
              <a:ea typeface="ヒラギノ明朝 ProN W3" charset="-128"/>
              <a:cs typeface="ヒラギノ明朝 ProN W3" charset="-128"/>
            </a:endParaRPr>
          </a:p>
          <a:p>
            <a:pPr marL="547688" lvl="1" indent="-228600">
              <a:buSzPct val="85000"/>
              <a:buNone/>
            </a:pPr>
            <a:endParaRPr lang="en-US" dirty="0" smtClean="0">
              <a:ea typeface="ヒラギノ明朝 ProN W3" charset="-128"/>
              <a:cs typeface="ヒラギノ明朝 ProN W3" charset="-128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4454</TotalTime>
  <Words>263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3_Office Theme</vt:lpstr>
      <vt:lpstr>Summary of Trustworthiness Research at IU</vt:lpstr>
      <vt:lpstr>Research on Side-channel  Detection &amp; Mitigation</vt:lpstr>
      <vt:lpstr>Research on Sensory Malware</vt:lpstr>
      <vt:lpstr>Future Sensory Malware Projects</vt:lpstr>
      <vt:lpstr>Sensor to Sensor  Infection Dynamics</vt:lpstr>
      <vt:lpstr>Sensor Theft &amp;  Loss Prevention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Geoffrey Fox</dc:creator>
  <cp:lastModifiedBy>Geoffrey Fox</cp:lastModifiedBy>
  <cp:revision>156</cp:revision>
  <dcterms:created xsi:type="dcterms:W3CDTF">2010-05-04T01:29:55Z</dcterms:created>
  <dcterms:modified xsi:type="dcterms:W3CDTF">2011-07-27T12:08:09Z</dcterms:modified>
</cp:coreProperties>
</file>