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0" r:id="rId4"/>
    <p:sldMasterId id="2147483714" r:id="rId5"/>
    <p:sldMasterId id="2147483728" r:id="rId6"/>
    <p:sldMasterId id="2147483754" r:id="rId7"/>
  </p:sldMasterIdLst>
  <p:notesMasterIdLst>
    <p:notesMasterId r:id="rId44"/>
  </p:notesMasterIdLst>
  <p:sldIdLst>
    <p:sldId id="436" r:id="rId8"/>
    <p:sldId id="561" r:id="rId9"/>
    <p:sldId id="532" r:id="rId10"/>
    <p:sldId id="533" r:id="rId11"/>
    <p:sldId id="562" r:id="rId12"/>
    <p:sldId id="557" r:id="rId13"/>
    <p:sldId id="534" r:id="rId14"/>
    <p:sldId id="553" r:id="rId15"/>
    <p:sldId id="554" r:id="rId16"/>
    <p:sldId id="556" r:id="rId17"/>
    <p:sldId id="383" r:id="rId18"/>
    <p:sldId id="384" r:id="rId19"/>
    <p:sldId id="388" r:id="rId20"/>
    <p:sldId id="371" r:id="rId21"/>
    <p:sldId id="398" r:id="rId22"/>
    <p:sldId id="373" r:id="rId23"/>
    <p:sldId id="376" r:id="rId24"/>
    <p:sldId id="564" r:id="rId25"/>
    <p:sldId id="538" r:id="rId26"/>
    <p:sldId id="539" r:id="rId27"/>
    <p:sldId id="540" r:id="rId28"/>
    <p:sldId id="541" r:id="rId29"/>
    <p:sldId id="633" r:id="rId30"/>
    <p:sldId id="634" r:id="rId31"/>
    <p:sldId id="542" r:id="rId32"/>
    <p:sldId id="543" r:id="rId33"/>
    <p:sldId id="544" r:id="rId34"/>
    <p:sldId id="545" r:id="rId35"/>
    <p:sldId id="546" r:id="rId36"/>
    <p:sldId id="565" r:id="rId37"/>
    <p:sldId id="504" r:id="rId38"/>
    <p:sldId id="631" r:id="rId39"/>
    <p:sldId id="632" r:id="rId40"/>
    <p:sldId id="566" r:id="rId41"/>
    <p:sldId id="527" r:id="rId42"/>
    <p:sldId id="528"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initials="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7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3" autoAdjust="0"/>
    <p:restoredTop sz="94676" autoAdjust="0"/>
  </p:normalViewPr>
  <p:slideViewPr>
    <p:cSldViewPr>
      <p:cViewPr varScale="1">
        <p:scale>
          <a:sx n="106" d="100"/>
          <a:sy n="106" d="100"/>
        </p:scale>
        <p:origin x="1056" y="52"/>
      </p:cViewPr>
      <p:guideLst>
        <p:guide orient="horz" pos="2160"/>
        <p:guide pos="2880"/>
      </p:guideLst>
    </p:cSldViewPr>
  </p:slideViewPr>
  <p:outlineViewPr>
    <p:cViewPr>
      <p:scale>
        <a:sx n="33" d="100"/>
        <a:sy n="33" d="100"/>
      </p:scale>
      <p:origin x="48" y="48372"/>
    </p:cViewPr>
  </p:outlineViewPr>
  <p:notesTextViewPr>
    <p:cViewPr>
      <p:scale>
        <a:sx n="1" d="1"/>
        <a:sy n="1" d="1"/>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DEB1-2545-4401-9ADF-F14D5ABA2607}" type="datetimeFigureOut">
              <a:rPr lang="en-US" smtClean="0"/>
              <a:t>9/28/2019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60197-9BC7-4750-ADAA-2303851E8542}" type="slidenum">
              <a:rPr lang="en-US" smtClean="0"/>
              <a:t>‹#›</a:t>
            </a:fld>
            <a:endParaRPr lang="en-US"/>
          </a:p>
        </p:txBody>
      </p:sp>
    </p:spTree>
    <p:extLst>
      <p:ext uri="{BB962C8B-B14F-4D97-AF65-F5344CB8AC3E}">
        <p14:creationId xmlns:p14="http://schemas.microsoft.com/office/powerpoint/2010/main" val="37020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1A8F5D-09CF-4B12-BCB2-FCB998BDD8B8}"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41067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5599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1637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Line 47"/>
          <p:cNvSpPr>
            <a:spLocks noChangeShapeType="1"/>
          </p:cNvSpPr>
          <p:nvPr/>
        </p:nvSpPr>
        <p:spPr bwMode="auto">
          <a:xfrm>
            <a:off x="1252538" y="4264025"/>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rgbClr val="0053C3"/>
                </a:solidFill>
              </a:defRPr>
            </a:lvl1pPr>
          </a:lstStyle>
          <a:p>
            <a:r>
              <a:rPr lang="en-US"/>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Narrow" pitchFamily="34" charset="0"/>
              </a:defRPr>
            </a:lvl1pPr>
          </a:lstStyle>
          <a:p>
            <a:r>
              <a:rPr lang="en-US"/>
              <a:t>Click to edit Master subtitle style</a:t>
            </a:r>
            <a:endParaRPr lang="en-US" dirty="0"/>
          </a:p>
        </p:txBody>
      </p:sp>
      <p:sp>
        <p:nvSpPr>
          <p:cNvPr id="19" name="Rectangle 18"/>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br>
              <a:rPr lang="en-US" sz="600" b="1" kern="0" dirty="0">
                <a:solidFill>
                  <a:srgbClr val="D9D9D9"/>
                </a:solidFill>
                <a:ea typeface="ＭＳ Ｐゴシック" pitchFamily="34" charset="-128"/>
              </a:rPr>
            </a:br>
            <a:r>
              <a:rPr lang="en-US" sz="600" b="1" kern="0" dirty="0">
                <a:solidFill>
                  <a:srgbClr val="D9D9D9"/>
                </a:solidFill>
                <a:ea typeface="ＭＳ Ｐゴシック" pitchFamily="34" charset="-128"/>
              </a:rPr>
              <a:t>Copyright © 2011, SAS Institute Inc. All rights reserved.</a:t>
            </a:r>
            <a:endParaRPr lang="en-US" sz="600" kern="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4109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0053C3"/>
                </a:solidFill>
              </a:defRPr>
            </a:lvl1pPr>
          </a:lstStyle>
          <a:p>
            <a:r>
              <a:rPr lang="en-US" dirty="0"/>
              <a:t>Click to edit Master title style</a:t>
            </a:r>
          </a:p>
        </p:txBody>
      </p:sp>
      <p:sp>
        <p:nvSpPr>
          <p:cNvPr id="3" name="Content Placeholder 2"/>
          <p:cNvSpPr>
            <a:spLocks noGrp="1"/>
          </p:cNvSpPr>
          <p:nvPr>
            <p:ph idx="1" hasCustomPrompt="1"/>
          </p:nvPr>
        </p:nvSpPr>
        <p:spPr>
          <a:xfrm>
            <a:off x="638174" y="1225550"/>
            <a:ext cx="8201025" cy="2001766"/>
          </a:xfrm>
        </p:spPr>
        <p:txBody>
          <a:bodyPr/>
          <a:lstStyle>
            <a:lvl1pPr>
              <a:buClr>
                <a:schemeClr val="accent2"/>
              </a:buClr>
              <a:defRPr sz="2200"/>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29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0728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Rectangle 4"/>
          <p:cNvSpPr/>
          <p:nvPr/>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
        <p:nvSpPr>
          <p:cNvPr id="7" name="Rectangle 6"/>
          <p:cNvSpPr/>
          <p:nvPr userDrawn="1"/>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Tree>
    <p:extLst>
      <p:ext uri="{BB962C8B-B14F-4D97-AF65-F5344CB8AC3E}">
        <p14:creationId xmlns:p14="http://schemas.microsoft.com/office/powerpoint/2010/main" val="341057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 name="Title 1"/>
          <p:cNvSpPr>
            <a:spLocks noGrp="1"/>
          </p:cNvSpPr>
          <p:nvPr>
            <p:ph type="title"/>
          </p:nvPr>
        </p:nvSpPr>
        <p:spPr>
          <a:xfrm>
            <a:off x="722313" y="2857500"/>
            <a:ext cx="7688262" cy="1362075"/>
          </a:xfrm>
        </p:spPr>
        <p:txBody>
          <a:bodyPr/>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483039"/>
            <a:ext cx="7688262" cy="374461"/>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7" name="Rectangle 6"/>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9"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0" name="Rectangle 9"/>
          <p:cNvSpPr/>
          <p:nvPr userDrawn="1"/>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2" name="Line 47"/>
          <p:cNvSpPr>
            <a:spLocks noChangeShapeType="1"/>
          </p:cNvSpPr>
          <p:nvPr userDrawn="1"/>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Tree>
    <p:extLst>
      <p:ext uri="{BB962C8B-B14F-4D97-AF65-F5344CB8AC3E}">
        <p14:creationId xmlns:p14="http://schemas.microsoft.com/office/powerpoint/2010/main" val="195646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22299" y="1514475"/>
            <a:ext cx="3912915" cy="2459071"/>
          </a:xfrm>
        </p:spPr>
        <p:txBody>
          <a:bodyPr/>
          <a:lstStyle>
            <a:lvl1pPr>
              <a:defRPr sz="2800" baseline="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514475"/>
            <a:ext cx="4191000" cy="2071273"/>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9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4" y="179388"/>
            <a:ext cx="8194675"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35000" y="153106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4" name="Content Placeholder 3"/>
          <p:cNvSpPr>
            <a:spLocks noGrp="1"/>
          </p:cNvSpPr>
          <p:nvPr>
            <p:ph sz="half" idx="2" hasCustomPrompt="1"/>
          </p:nvPr>
        </p:nvSpPr>
        <p:spPr>
          <a:xfrm>
            <a:off x="635000" y="1955800"/>
            <a:ext cx="3862388"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106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6" name="Content Placeholder 5"/>
          <p:cNvSpPr>
            <a:spLocks noGrp="1"/>
          </p:cNvSpPr>
          <p:nvPr>
            <p:ph sz="quarter" idx="4" hasCustomPrompt="1"/>
          </p:nvPr>
        </p:nvSpPr>
        <p:spPr>
          <a:xfrm>
            <a:off x="4645025" y="1955799"/>
            <a:ext cx="4194175"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74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85D714C4-E159-42BE-A017-B33F6B8BAEFC}" type="slidenum">
              <a:rPr lang="en-US" sz="800">
                <a:solidFill>
                  <a:srgbClr val="5E5E5E"/>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5E5E5E"/>
              </a:solidFill>
              <a:ea typeface="ＭＳ Ｐゴシック" pitchFamily="34" charset="-128"/>
            </a:endParaRPr>
          </a:p>
        </p:txBody>
      </p:sp>
      <p:sp>
        <p:nvSpPr>
          <p:cNvPr id="4" name="Rectangle 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br>
              <a:rPr lang="en-US" sz="600" b="1" dirty="0">
                <a:solidFill>
                  <a:srgbClr val="404040"/>
                </a:solidFill>
                <a:ea typeface="ＭＳ Ｐゴシック" pitchFamily="34" charset="-128"/>
              </a:rPr>
            </a:br>
            <a:r>
              <a:rPr lang="en-US" sz="600" b="1" dirty="0">
                <a:solidFill>
                  <a:srgbClr val="404040"/>
                </a:solidFill>
                <a:ea typeface="ＭＳ Ｐゴシック" pitchFamily="34" charset="-128"/>
              </a:rPr>
              <a:t>Copyright © 2010, SAS Institute Inc. All rights reserved.</a:t>
            </a:r>
          </a:p>
        </p:txBody>
      </p:sp>
    </p:spTree>
    <p:extLst>
      <p:ext uri="{BB962C8B-B14F-4D97-AF65-F5344CB8AC3E}">
        <p14:creationId xmlns:p14="http://schemas.microsoft.com/office/powerpoint/2010/main" val="191052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61132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B118F726-21E5-4187-97F3-B22A79AA02B7}" type="slidenum">
              <a:rPr lang="en-US" sz="800">
                <a:solidFill>
                  <a:srgbClr val="000000"/>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dirty="0">
              <a:solidFill>
                <a:srgbClr val="000000"/>
              </a:solidFill>
              <a:ea typeface="ＭＳ Ｐゴシック" pitchFamily="34" charset="-128"/>
            </a:endParaRPr>
          </a:p>
        </p:txBody>
      </p:sp>
      <p:sp>
        <p:nvSpPr>
          <p:cNvPr id="4" name="Rectangle 3"/>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a:solidFill>
                  <a:srgbClr val="D9D9D9"/>
                </a:solidFill>
                <a:ea typeface="ＭＳ Ｐゴシック" pitchFamily="34" charset="-128"/>
              </a:rPr>
              <a:t>Copyright © 2010, SAS Institute Inc. All rights reserved.</a:t>
            </a:r>
            <a:endParaRPr lang="en-US" sz="60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46228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6553200"/>
            <a:ext cx="2362200" cy="304800"/>
          </a:xfrm>
          <a:prstGeom prst="rect">
            <a:avLst/>
          </a:prstGeom>
          <a:noFill/>
          <a:ln w="9525">
            <a:noFill/>
            <a:miter lim="800000"/>
            <a:headEnd/>
            <a:tailEnd/>
          </a:ln>
          <a:effectLst/>
        </p:spPr>
        <p:txBody>
          <a:bodyPr anchor="b"/>
          <a:lstStyle/>
          <a:p>
            <a:pPr eaLnBrk="0" fontAlgn="base" hangingPunct="0">
              <a:spcBef>
                <a:spcPct val="0"/>
              </a:spcBef>
              <a:spcAft>
                <a:spcPct val="0"/>
              </a:spcAft>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4264025"/>
            <a:ext cx="4805362" cy="0"/>
          </a:xfrm>
          <a:prstGeom prst="line">
            <a:avLst/>
          </a:prstGeom>
          <a:noFill/>
          <a:ln w="19050">
            <a:solidFill>
              <a:schemeClr val="bg1"/>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chemeClr val="bg1"/>
                </a:solidFill>
              </a:defRPr>
            </a:lvl1pPr>
          </a:lstStyle>
          <a:p>
            <a:r>
              <a:rPr lang="en-US"/>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a:t>Click to edit Master subtitle style</a:t>
            </a:r>
            <a:endParaRPr lang="en-US" dirty="0"/>
          </a:p>
        </p:txBody>
      </p:sp>
      <p:sp>
        <p:nvSpPr>
          <p:cNvPr id="12" name="Rectangle 11"/>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br>
              <a:rPr lang="en-US" sz="600" b="1" dirty="0">
                <a:solidFill>
                  <a:srgbClr val="00539B"/>
                </a:solidFill>
                <a:ea typeface="ＭＳ Ｐゴシック" pitchFamily="34" charset="-128"/>
              </a:rPr>
            </a:br>
            <a:r>
              <a:rPr lang="en-US" sz="600" b="1" dirty="0">
                <a:solidFill>
                  <a:srgbClr val="00539B"/>
                </a:solidFill>
                <a:ea typeface="ＭＳ Ｐゴシック" pitchFamily="34" charset="-128"/>
              </a:rPr>
              <a:t>Copyright © 2011, 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1417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Coverage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br>
              <a:rPr lang="en-US" sz="600" b="1" kern="0" dirty="0">
                <a:solidFill>
                  <a:srgbClr val="00539B"/>
                </a:solidFill>
                <a:ea typeface="ＭＳ Ｐゴシック" pitchFamily="34" charset="-128"/>
              </a:rPr>
            </a:br>
            <a:r>
              <a:rPr lang="en-US" sz="600" b="1" kern="0" dirty="0">
                <a:solidFill>
                  <a:srgbClr val="00539B"/>
                </a:solidFill>
                <a:ea typeface="ＭＳ Ｐゴシック" pitchFamily="34" charset="-128"/>
              </a:rPr>
              <a:t>Copyright © 2011, SAS Institute Inc. All rights reserved.</a:t>
            </a:r>
            <a:endParaRPr lang="en-US" sz="600" kern="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a:t>Click to edit subtitle text</a:t>
            </a:r>
          </a:p>
        </p:txBody>
      </p:sp>
    </p:spTree>
    <p:extLst>
      <p:ext uri="{BB962C8B-B14F-4D97-AF65-F5344CB8AC3E}">
        <p14:creationId xmlns:p14="http://schemas.microsoft.com/office/powerpoint/2010/main" val="1107744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br>
              <a:rPr lang="en-US" sz="600" b="1" dirty="0">
                <a:solidFill>
                  <a:srgbClr val="00539B"/>
                </a:solidFill>
                <a:ea typeface="ＭＳ Ｐゴシック" pitchFamily="34" charset="-128"/>
              </a:rPr>
            </a:br>
            <a:r>
              <a:rPr lang="en-US" sz="600" b="1" dirty="0">
                <a:solidFill>
                  <a:srgbClr val="00539B"/>
                </a:solidFill>
                <a:ea typeface="ＭＳ Ｐゴシック" pitchFamily="34" charset="-128"/>
              </a:rPr>
              <a:t>Copyright © 2011, 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4"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a:t>Click to edit subtitle text</a:t>
            </a:r>
          </a:p>
        </p:txBody>
      </p:sp>
      <p:sp>
        <p:nvSpPr>
          <p:cNvPr id="21" name="Text Placeholder 9"/>
          <p:cNvSpPr>
            <a:spLocks noGrp="1"/>
          </p:cNvSpPr>
          <p:nvPr>
            <p:ph type="body" sz="quarter" idx="11" hasCustomPrompt="1"/>
          </p:nvPr>
        </p:nvSpPr>
        <p:spPr>
          <a:xfrm>
            <a:off x="1490262" y="3697674"/>
            <a:ext cx="5168042" cy="1077218"/>
          </a:xfrm>
        </p:spPr>
        <p:txBody>
          <a:bodyPr/>
          <a:lstStyle>
            <a:lvl1pPr marL="0" indent="0" algn="l">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991213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br>
              <a:rPr lang="en-US" sz="600" b="1" dirty="0">
                <a:solidFill>
                  <a:srgbClr val="00539B"/>
                </a:solidFill>
                <a:ea typeface="ＭＳ Ｐゴシック" pitchFamily="34" charset="-128"/>
              </a:rPr>
            </a:br>
            <a:r>
              <a:rPr lang="en-US" sz="600" b="1" dirty="0">
                <a:solidFill>
                  <a:srgbClr val="00539B"/>
                </a:solidFill>
                <a:ea typeface="ＭＳ Ｐゴシック" pitchFamily="34" charset="-128"/>
              </a:rPr>
              <a:t>Copyright © 2011, 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3744362"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3"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3669030"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2303080" y="3267926"/>
            <a:ext cx="4537841"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a:t>Click to edit subtitle text</a:t>
            </a:r>
          </a:p>
        </p:txBody>
      </p:sp>
      <p:sp>
        <p:nvSpPr>
          <p:cNvPr id="21" name="Text Placeholder 9"/>
          <p:cNvSpPr>
            <a:spLocks noGrp="1"/>
          </p:cNvSpPr>
          <p:nvPr>
            <p:ph type="body" sz="quarter" idx="11" hasCustomPrompt="1"/>
          </p:nvPr>
        </p:nvSpPr>
        <p:spPr>
          <a:xfrm>
            <a:off x="2286000" y="3666143"/>
            <a:ext cx="4572000" cy="1077218"/>
          </a:xfrm>
        </p:spPr>
        <p:txBody>
          <a:bodyPr/>
          <a:lstStyle>
            <a:lvl1pPr marL="0" indent="0" algn="ctr">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421294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6CBFC7-A4D4-4BFC-AA3C-B7D42C634817}"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09310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CBFC7-A4D4-4BFC-AA3C-B7D42C634817}"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4291418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CBFC7-A4D4-4BFC-AA3C-B7D42C634817}"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723094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6CBFC7-A4D4-4BFC-AA3C-B7D42C634817}"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98335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6CBFC7-A4D4-4BFC-AA3C-B7D42C634817}" type="datetimeFigureOut">
              <a:rPr lang="en-US" smtClean="0"/>
              <a:t>9/28/2019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2443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916704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6CBFC7-A4D4-4BFC-AA3C-B7D42C634817}" type="datetimeFigureOut">
              <a:rPr lang="en-US" smtClean="0"/>
              <a:t>9/28/2019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591477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CBFC7-A4D4-4BFC-AA3C-B7D42C634817}" type="datetimeFigureOut">
              <a:rPr lang="en-US" smtClean="0"/>
              <a:t>9/28/2019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951539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375403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411874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CBFC7-A4D4-4BFC-AA3C-B7D42C634817}"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57876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CBFC7-A4D4-4BFC-AA3C-B7D42C634817}"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47474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632879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26193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4156943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21735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A8F5D-09CF-4B12-BCB2-FCB998BDD8B8}"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2303037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4025944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419901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313478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719390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749825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776153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908219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139595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099816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2431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A8F5D-09CF-4B12-BCB2-FCB998BDD8B8}" type="datetimeFigureOut">
              <a:rPr lang="en-US" smtClean="0"/>
              <a:t>9/28/2019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877512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7575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09301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329189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398250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58371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770149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54054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830378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816324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55259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A8F5D-09CF-4B12-BCB2-FCB998BDD8B8}" type="datetimeFigureOut">
              <a:rPr lang="en-US" smtClean="0"/>
              <a:t>9/28/2019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2218161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722953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894617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681098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995045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582265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6037952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857854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4610920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654900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7863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t>9/28/2019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8097611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56027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23506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641945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553223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2836384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0459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676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3198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076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6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22611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4882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4833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0389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728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965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98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37262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t>9/28/2019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t>‹#›</a:t>
            </a:fld>
            <a:endParaRPr lang="en-US"/>
          </a:p>
        </p:txBody>
      </p:sp>
    </p:spTree>
    <p:extLst>
      <p:ext uri="{BB962C8B-B14F-4D97-AF65-F5344CB8AC3E}">
        <p14:creationId xmlns:p14="http://schemas.microsoft.com/office/powerpoint/2010/main" val="181007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11" descr="ppt_4-3_text-no-color.png"/>
          <p:cNvPicPr>
            <a:picLocks noChangeAspect="1"/>
          </p:cNvPicPr>
          <p:nvPr/>
        </p:nvPicPr>
        <p:blipFill>
          <a:blip r:embed="rId15" cstate="print"/>
          <a:srcRect/>
          <a:stretch>
            <a:fillRect/>
          </a:stretch>
        </p:blipFill>
        <p:spPr bwMode="auto">
          <a:xfrm>
            <a:off x="0" y="6405563"/>
            <a:ext cx="9144000" cy="452437"/>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13" y="177800"/>
            <a:ext cx="8205787" cy="105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9" name="Rectangle 5"/>
          <p:cNvSpPr>
            <a:spLocks noGrp="1" noChangeArrowheads="1"/>
          </p:cNvSpPr>
          <p:nvPr>
            <p:ph type="body" idx="1"/>
          </p:nvPr>
        </p:nvSpPr>
        <p:spPr bwMode="auto">
          <a:xfrm>
            <a:off x="638175" y="1225550"/>
            <a:ext cx="8201025" cy="20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p:cNvSpPr txBox="1">
            <a:spLocks/>
          </p:cNvSpPr>
          <p:nvPr/>
        </p:nvSpPr>
        <p:spPr>
          <a:xfrm>
            <a:off x="8591550" y="61245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4E75C7A2-4D03-4E3A-8789-D5A3CA26C55E}" type="slidenum">
              <a:rPr lang="en-US" sz="800">
                <a:solidFill>
                  <a:srgbClr val="B0B7BB"/>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B0B7BB"/>
              </a:solidFill>
              <a:ea typeface="ＭＳ Ｐゴシック" pitchFamily="34" charset="-128"/>
            </a:endParaRPr>
          </a:p>
        </p:txBody>
      </p:sp>
      <p:sp>
        <p:nvSpPr>
          <p:cNvPr id="12" name="Rectangle 11"/>
          <p:cNvSpPr/>
          <p:nvPr/>
        </p:nvSpPr>
        <p:spPr bwMode="auto">
          <a:xfrm>
            <a:off x="0" y="201168"/>
            <a:ext cx="530352" cy="438912"/>
          </a:xfrm>
          <a:prstGeom prst="rect">
            <a:avLst/>
          </a:prstGeom>
          <a:solidFill>
            <a:srgbClr val="FF89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a:solidFill>
                <a:srgbClr val="292929"/>
              </a:solidFill>
              <a:ea typeface="ＭＳ Ｐゴシック" pitchFamily="34" charset="-128"/>
            </a:endParaRPr>
          </a:p>
        </p:txBody>
      </p:sp>
      <p:sp>
        <p:nvSpPr>
          <p:cNvPr id="15" name="Rectangle 14"/>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br>
              <a:rPr lang="en-US" sz="600" b="1" kern="0" dirty="0">
                <a:solidFill>
                  <a:srgbClr val="52719E"/>
                </a:solidFill>
                <a:ea typeface="ＭＳ Ｐゴシック" pitchFamily="34" charset="-128"/>
              </a:rPr>
            </a:br>
            <a:r>
              <a:rPr lang="en-US" sz="600" b="1" kern="0" dirty="0">
                <a:solidFill>
                  <a:srgbClr val="52719E"/>
                </a:solidFill>
                <a:ea typeface="ＭＳ Ｐゴシック" pitchFamily="34" charset="-128"/>
              </a:rPr>
              <a:t>Copyright © 2011, SAS Institute Inc. All rights reserved.</a:t>
            </a:r>
          </a:p>
        </p:txBody>
      </p:sp>
    </p:spTree>
    <p:extLst>
      <p:ext uri="{BB962C8B-B14F-4D97-AF65-F5344CB8AC3E}">
        <p14:creationId xmlns:p14="http://schemas.microsoft.com/office/powerpoint/2010/main" val="195542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lnSpc>
          <a:spcPct val="83000"/>
        </a:lnSpc>
        <a:spcBef>
          <a:spcPct val="0"/>
        </a:spcBef>
        <a:spcAft>
          <a:spcPct val="0"/>
        </a:spcAft>
        <a:defRPr sz="3600" b="1">
          <a:solidFill>
            <a:srgbClr val="0053C3"/>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CBFC7-A4D4-4BFC-AA3C-B7D42C634817}" type="datetimeFigureOut">
              <a:rPr lang="en-US" smtClean="0"/>
              <a:t>9/28/2019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180DE-F250-4ACD-BEBA-820DC43AA687}" type="slidenum">
              <a:rPr lang="en-US" smtClean="0"/>
              <a:t>‹#›</a:t>
            </a:fld>
            <a:endParaRPr lang="en-US"/>
          </a:p>
        </p:txBody>
      </p:sp>
    </p:spTree>
    <p:extLst>
      <p:ext uri="{BB962C8B-B14F-4D97-AF65-F5344CB8AC3E}">
        <p14:creationId xmlns:p14="http://schemas.microsoft.com/office/powerpoint/2010/main" val="17619231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err="1"/>
              <a:t>This</a:t>
            </a:r>
            <a:r>
              <a:rPr lang="de-DE" dirty="0"/>
              <a:t> </a:t>
            </a:r>
            <a:r>
              <a:rPr lang="de-DE" dirty="0" err="1"/>
              <a:t>section</a:t>
            </a:r>
            <a:r>
              <a:rPr lang="de-DE" dirty="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a:solidFill>
                  <a:srgbClr val="000000"/>
                </a:solidFill>
              </a:rPr>
              <a:t>Tutorial: Introduction to Recommender Systems, ACM SAC 2010</a:t>
            </a:r>
          </a:p>
        </p:txBody>
      </p:sp>
    </p:spTree>
    <p:extLst>
      <p:ext uri="{BB962C8B-B14F-4D97-AF65-F5344CB8AC3E}">
        <p14:creationId xmlns:p14="http://schemas.microsoft.com/office/powerpoint/2010/main" val="7999516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err="1"/>
              <a:t>This</a:t>
            </a:r>
            <a:r>
              <a:rPr lang="de-DE" dirty="0"/>
              <a:t> </a:t>
            </a:r>
            <a:r>
              <a:rPr lang="de-DE" dirty="0" err="1"/>
              <a:t>section</a:t>
            </a:r>
            <a:r>
              <a:rPr lang="de-DE" dirty="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a:solidFill>
                  <a:srgbClr val="000000"/>
                </a:solidFill>
              </a:rPr>
              <a:t>Tutorial: Introduction to Recommender Systems, ACM SAC 2010</a:t>
            </a:r>
          </a:p>
        </p:txBody>
      </p:sp>
    </p:spTree>
    <p:extLst>
      <p:ext uri="{BB962C8B-B14F-4D97-AF65-F5344CB8AC3E}">
        <p14:creationId xmlns:p14="http://schemas.microsoft.com/office/powerpoint/2010/main" val="7070840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err="1"/>
              <a:t>This</a:t>
            </a:r>
            <a:r>
              <a:rPr lang="de-DE" dirty="0"/>
              <a:t> </a:t>
            </a:r>
            <a:r>
              <a:rPr lang="de-DE" dirty="0" err="1"/>
              <a:t>section</a:t>
            </a:r>
            <a:r>
              <a:rPr lang="de-DE" dirty="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a:solidFill>
                  <a:srgbClr val="000000"/>
                </a:solidFill>
              </a:rPr>
              <a:t>Tutorial: Introduction to Recommender Systems, ACM SAC 2010</a:t>
            </a:r>
          </a:p>
        </p:txBody>
      </p:sp>
    </p:spTree>
    <p:extLst>
      <p:ext uri="{BB962C8B-B14F-4D97-AF65-F5344CB8AC3E}">
        <p14:creationId xmlns:p14="http://schemas.microsoft.com/office/powerpoint/2010/main" val="148439782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solidFill>
                  <a:prstClr val="black">
                    <a:tint val="75000"/>
                  </a:prstClr>
                </a:solidFill>
              </a:rPr>
              <a:pPr/>
              <a:t>9/28/2019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52705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Kmean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2" Type="http://schemas.openxmlformats.org/officeDocument/2006/relationships/hyperlink" Target="http://en.wikipedia.org/wiki/Heuristics" TargetMode="External"/><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a:bodyPr>
          <a:lstStyle/>
          <a:p>
            <a:r>
              <a:rPr lang="en-US" b="1" dirty="0"/>
              <a:t>Basic </a:t>
            </a:r>
            <a:r>
              <a:rPr lang="en-US" b="1" dirty="0" err="1"/>
              <a:t>Kmeans</a:t>
            </a:r>
            <a:r>
              <a:rPr lang="en-US" b="1" dirty="0"/>
              <a:t> Clustering and Optimization</a:t>
            </a:r>
          </a:p>
        </p:txBody>
      </p:sp>
      <p:sp>
        <p:nvSpPr>
          <p:cNvPr id="4" name="Subtitle 3"/>
          <p:cNvSpPr>
            <a:spLocks noGrp="1"/>
          </p:cNvSpPr>
          <p:nvPr>
            <p:ph type="subTitle" idx="1"/>
          </p:nvPr>
        </p:nvSpPr>
        <p:spPr>
          <a:xfrm>
            <a:off x="304800" y="3048000"/>
            <a:ext cx="8382000" cy="3810000"/>
          </a:xfrm>
        </p:spPr>
        <p:txBody>
          <a:bodyPr>
            <a:normAutofit fontScale="92500" lnSpcReduction="20000"/>
          </a:bodyPr>
          <a:lstStyle/>
          <a:p>
            <a:pPr>
              <a:defRPr/>
            </a:pPr>
            <a:r>
              <a:rPr lang="en-US" b="1">
                <a:solidFill>
                  <a:prstClr val="black"/>
                </a:solidFill>
                <a:cs typeface="Times New Roman" pitchFamily="18" charset="0"/>
              </a:rPr>
              <a:t>March 2019</a:t>
            </a:r>
            <a:endParaRPr lang="en-US" b="1" dirty="0">
              <a:solidFill>
                <a:prstClr val="black"/>
              </a:solidFill>
              <a:cs typeface="Times New Roman" pitchFamily="18" charset="0"/>
            </a:endParaRPr>
          </a:p>
          <a:p>
            <a:pPr>
              <a:defRPr/>
            </a:pPr>
            <a:r>
              <a:rPr lang="en-US" b="1" dirty="0">
                <a:solidFill>
                  <a:prstClr val="black"/>
                </a:solidFill>
                <a:cs typeface="Times New Roman" pitchFamily="18" charset="0"/>
              </a:rPr>
              <a:t>Geoffrey Fox</a:t>
            </a:r>
          </a:p>
          <a:p>
            <a:pPr>
              <a:defRPr/>
            </a:pPr>
            <a:r>
              <a:rPr lang="en-US" dirty="0">
                <a:solidFill>
                  <a:prstClr val="black"/>
                </a:solidFill>
                <a:hlinkClick r:id="rId2"/>
              </a:rPr>
              <a:t>gcf@indiana.edu</a:t>
            </a:r>
            <a:r>
              <a:rPr lang="en-US" dirty="0">
                <a:solidFill>
                  <a:prstClr val="black"/>
                </a:solidFill>
              </a:rPr>
              <a:t>            </a:t>
            </a:r>
          </a:p>
          <a:p>
            <a:pPr>
              <a:defRPr/>
            </a:pPr>
            <a:r>
              <a:rPr lang="en-US" dirty="0">
                <a:solidFill>
                  <a:prstClr val="black"/>
                </a:solidFill>
              </a:rPr>
              <a:t> </a:t>
            </a:r>
            <a:r>
              <a:rPr lang="en-US" dirty="0">
                <a:solidFill>
                  <a:prstClr val="black"/>
                </a:solidFill>
                <a:hlinkClick r:id="rId3"/>
              </a:rPr>
              <a:t>http://www.infomall.org</a:t>
            </a:r>
            <a:endParaRPr lang="en-US" dirty="0">
              <a:solidFill>
                <a:prstClr val="black"/>
              </a:solidFill>
            </a:endParaRPr>
          </a:p>
          <a:p>
            <a:pPr>
              <a:defRPr/>
            </a:pPr>
            <a:endParaRPr lang="en-US" dirty="0">
              <a:solidFill>
                <a:prstClr val="black"/>
              </a:solidFill>
            </a:endParaRPr>
          </a:p>
          <a:p>
            <a:r>
              <a:rPr lang="en-US" dirty="0">
                <a:solidFill>
                  <a:prstClr val="black"/>
                </a:solidFill>
                <a:cs typeface="Times New Roman" pitchFamily="18" charset="0"/>
              </a:rPr>
              <a:t>School of Informatics, Computing and Engineering</a:t>
            </a:r>
          </a:p>
          <a:p>
            <a:r>
              <a:rPr lang="en-US" dirty="0">
                <a:solidFill>
                  <a:prstClr val="black"/>
                </a:solidFill>
                <a:cs typeface="Times New Roman" pitchFamily="18" charset="0"/>
              </a:rPr>
              <a:t>Digital Science Center</a:t>
            </a:r>
          </a:p>
          <a:p>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190521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254"/>
            <a:ext cx="9144000" cy="6397491"/>
          </a:xfrm>
          <a:prstGeom prst="rect">
            <a:avLst/>
          </a:prstGeom>
        </p:spPr>
      </p:pic>
    </p:spTree>
    <p:extLst>
      <p:ext uri="{BB962C8B-B14F-4D97-AF65-F5344CB8AC3E}">
        <p14:creationId xmlns:p14="http://schemas.microsoft.com/office/powerpoint/2010/main" val="35474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5300133" y="6197600"/>
            <a:ext cx="3843867" cy="6604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Typical K=4 Small Clustering</a:t>
            </a:r>
          </a:p>
        </p:txBody>
      </p:sp>
    </p:spTree>
    <p:extLst>
      <p:ext uri="{BB962C8B-B14F-4D97-AF65-F5344CB8AC3E}">
        <p14:creationId xmlns:p14="http://schemas.microsoft.com/office/powerpoint/2010/main" val="371040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5063067" y="6197600"/>
            <a:ext cx="4080933" cy="6604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Typical K=4 Very Large Clustering</a:t>
            </a:r>
          </a:p>
        </p:txBody>
      </p:sp>
    </p:spTree>
    <p:extLst>
      <p:ext uri="{BB962C8B-B14F-4D97-AF65-F5344CB8AC3E}">
        <p14:creationId xmlns:p14="http://schemas.microsoft.com/office/powerpoint/2010/main" val="356550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5300133" y="6197600"/>
            <a:ext cx="3843867" cy="660400"/>
          </a:xfrm>
        </p:spPr>
        <p:txBody>
          <a:bodyPr>
            <a:normAutofit fontScale="90000"/>
          </a:bodyPr>
          <a:lstStyle/>
          <a:p>
            <a:r>
              <a:rPr lang="en-US" sz="2800" dirty="0"/>
              <a:t>Typical K=6 Large Clustering</a:t>
            </a:r>
          </a:p>
        </p:txBody>
      </p:sp>
      <p:pic>
        <p:nvPicPr>
          <p:cNvPr id="5" name="Picture 4">
            <a:extLst>
              <a:ext uri="{FF2B5EF4-FFF2-40B4-BE49-F238E27FC236}">
                <a16:creationId xmlns:a16="http://schemas.microsoft.com/office/drawing/2014/main" id="{D7FADAD6-EE2C-440F-91F9-038843877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878"/>
            <a:ext cx="9144000" cy="6858000"/>
          </a:xfrm>
          <a:prstGeom prst="rect">
            <a:avLst/>
          </a:prstGeom>
        </p:spPr>
      </p:pic>
    </p:spTree>
    <p:extLst>
      <p:ext uri="{BB962C8B-B14F-4D97-AF65-F5344CB8AC3E}">
        <p14:creationId xmlns:p14="http://schemas.microsoft.com/office/powerpoint/2010/main" val="97408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083733" y="6197600"/>
            <a:ext cx="8060268" cy="6604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A second look at a different solution of K=2 Small Clustering</a:t>
            </a:r>
          </a:p>
        </p:txBody>
      </p:sp>
      <p:sp>
        <p:nvSpPr>
          <p:cNvPr id="5" name="TextBox 4"/>
          <p:cNvSpPr txBox="1"/>
          <p:nvPr/>
        </p:nvSpPr>
        <p:spPr>
          <a:xfrm>
            <a:off x="3496235" y="3496235"/>
            <a:ext cx="3271858" cy="369332"/>
          </a:xfrm>
          <a:prstGeom prst="rect">
            <a:avLst/>
          </a:prstGeom>
          <a:noFill/>
        </p:spPr>
        <p:txBody>
          <a:bodyPr wrap="none" rtlCol="0">
            <a:spAutoFit/>
          </a:bodyPr>
          <a:lstStyle/>
          <a:p>
            <a:r>
              <a:rPr lang="en-US" dirty="0"/>
              <a:t>Note Symmetry related solutions</a:t>
            </a:r>
          </a:p>
        </p:txBody>
      </p:sp>
    </p:spTree>
    <p:extLst>
      <p:ext uri="{BB962C8B-B14F-4D97-AF65-F5344CB8AC3E}">
        <p14:creationId xmlns:p14="http://schemas.microsoft.com/office/powerpoint/2010/main" val="197410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00133" y="6197600"/>
            <a:ext cx="3843867" cy="660400"/>
          </a:xfrm>
        </p:spPr>
        <p:txBody>
          <a:bodyPr>
            <a:normAutofit fontScale="90000"/>
          </a:bodyPr>
          <a:lstStyle/>
          <a:p>
            <a:r>
              <a:rPr lang="en-US" sz="2800" dirty="0"/>
              <a:t>Typical K=2 Small Clustering</a:t>
            </a:r>
          </a:p>
        </p:txBody>
      </p:sp>
    </p:spTree>
    <p:extLst>
      <p:ext uri="{BB962C8B-B14F-4D97-AF65-F5344CB8AC3E}">
        <p14:creationId xmlns:p14="http://schemas.microsoft.com/office/powerpoint/2010/main" val="386675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6131637" y="6488668"/>
            <a:ext cx="3012363" cy="369332"/>
          </a:xfrm>
          <a:prstGeom prst="rect">
            <a:avLst/>
          </a:prstGeom>
        </p:spPr>
        <p:txBody>
          <a:bodyPr wrap="none">
            <a:spAutoFit/>
          </a:bodyPr>
          <a:lstStyle/>
          <a:p>
            <a:r>
              <a:rPr lang="en-US" dirty="0">
                <a:solidFill>
                  <a:srgbClr val="1A1A1A"/>
                </a:solidFill>
                <a:latin typeface="Helvetica Neue"/>
              </a:rPr>
              <a:t>Messy K=4 large Clustering</a:t>
            </a:r>
            <a:endParaRPr lang="en-US" dirty="0"/>
          </a:p>
        </p:txBody>
      </p:sp>
    </p:spTree>
    <p:extLst>
      <p:ext uri="{BB962C8B-B14F-4D97-AF65-F5344CB8AC3E}">
        <p14:creationId xmlns:p14="http://schemas.microsoft.com/office/powerpoint/2010/main" val="337938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6131637" y="6488668"/>
            <a:ext cx="3076483" cy="369332"/>
          </a:xfrm>
          <a:prstGeom prst="rect">
            <a:avLst/>
          </a:prstGeom>
        </p:spPr>
        <p:txBody>
          <a:bodyPr wrap="none">
            <a:spAutoFit/>
          </a:bodyPr>
          <a:lstStyle/>
          <a:p>
            <a:r>
              <a:rPr lang="en-US" dirty="0">
                <a:solidFill>
                  <a:srgbClr val="1A1A1A"/>
                </a:solidFill>
                <a:latin typeface="Helvetica Neue"/>
              </a:rPr>
              <a:t>Messy K=4 Small Clustering</a:t>
            </a:r>
            <a:endParaRPr lang="en-US" dirty="0"/>
          </a:p>
        </p:txBody>
      </p:sp>
    </p:spTree>
    <p:extLst>
      <p:ext uri="{BB962C8B-B14F-4D97-AF65-F5344CB8AC3E}">
        <p14:creationId xmlns:p14="http://schemas.microsoft.com/office/powerpoint/2010/main" val="96700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006">
            <a:extLst>
              <a:ext uri="{FF2B5EF4-FFF2-40B4-BE49-F238E27FC236}">
                <a16:creationId xmlns:a16="http://schemas.microsoft.com/office/drawing/2014/main" id="{75F6D681-E769-4BE8-BF31-058D8EFAD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639"/>
          <a:stretch/>
        </p:blipFill>
        <p:spPr bwMode="auto">
          <a:xfrm>
            <a:off x="0" y="1087416"/>
            <a:ext cx="5181600" cy="569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457200" y="299434"/>
            <a:ext cx="7772400" cy="533399"/>
          </a:xfrm>
        </p:spPr>
        <p:txBody>
          <a:bodyPr>
            <a:normAutofit fontScale="90000"/>
          </a:bodyPr>
          <a:lstStyle/>
          <a:p>
            <a:r>
              <a:rPr lang="en-US" sz="4800" b="1" dirty="0"/>
              <a:t>Local Optima in Clustering</a:t>
            </a:r>
          </a:p>
        </p:txBody>
      </p:sp>
      <p:pic>
        <p:nvPicPr>
          <p:cNvPr id="5" name="Picture 4">
            <a:extLst>
              <a:ext uri="{FF2B5EF4-FFF2-40B4-BE49-F238E27FC236}">
                <a16:creationId xmlns:a16="http://schemas.microsoft.com/office/drawing/2014/main" id="{28B5F4CA-63D0-4175-9F41-4CADAB1D8E42}"/>
              </a:ext>
            </a:extLst>
          </p:cNvPr>
          <p:cNvPicPr>
            <a:picLocks noChangeAspect="1"/>
          </p:cNvPicPr>
          <p:nvPr/>
        </p:nvPicPr>
        <p:blipFill>
          <a:blip r:embed="rId3"/>
          <a:stretch>
            <a:fillRect/>
          </a:stretch>
        </p:blipFill>
        <p:spPr>
          <a:xfrm>
            <a:off x="4495800" y="1178417"/>
            <a:ext cx="4517572" cy="2672366"/>
          </a:xfrm>
          <a:prstGeom prst="rect">
            <a:avLst/>
          </a:prstGeom>
        </p:spPr>
      </p:pic>
      <p:pic>
        <p:nvPicPr>
          <p:cNvPr id="6" name="Picture 5">
            <a:extLst>
              <a:ext uri="{FF2B5EF4-FFF2-40B4-BE49-F238E27FC236}">
                <a16:creationId xmlns:a16="http://schemas.microsoft.com/office/drawing/2014/main" id="{0F99E4AD-ACC0-4E30-8C29-C1E589B8923B}"/>
              </a:ext>
            </a:extLst>
          </p:cNvPr>
          <p:cNvPicPr>
            <a:picLocks noChangeAspect="1"/>
          </p:cNvPicPr>
          <p:nvPr/>
        </p:nvPicPr>
        <p:blipFill>
          <a:blip r:embed="rId4"/>
          <a:stretch>
            <a:fillRect/>
          </a:stretch>
        </p:blipFill>
        <p:spPr>
          <a:xfrm>
            <a:off x="5105400" y="4343400"/>
            <a:ext cx="4113888" cy="2352805"/>
          </a:xfrm>
          <a:prstGeom prst="rect">
            <a:avLst/>
          </a:prstGeom>
        </p:spPr>
      </p:pic>
    </p:spTree>
    <p:extLst>
      <p:ext uri="{BB962C8B-B14F-4D97-AF65-F5344CB8AC3E}">
        <p14:creationId xmlns:p14="http://schemas.microsoft.com/office/powerpoint/2010/main" val="1620748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59"/>
            <a:ext cx="8229600" cy="888140"/>
          </a:xfrm>
        </p:spPr>
        <p:txBody>
          <a:bodyPr>
            <a:normAutofit/>
          </a:bodyPr>
          <a:lstStyle/>
          <a:p>
            <a:r>
              <a:rPr lang="en-US" b="1" dirty="0"/>
              <a:t>Getting the wrong answer</a:t>
            </a:r>
          </a:p>
        </p:txBody>
      </p:sp>
      <p:sp>
        <p:nvSpPr>
          <p:cNvPr id="3" name="Content Placeholder 2"/>
          <p:cNvSpPr>
            <a:spLocks noGrp="1"/>
          </p:cNvSpPr>
          <p:nvPr>
            <p:ph idx="1"/>
          </p:nvPr>
        </p:nvSpPr>
        <p:spPr>
          <a:xfrm>
            <a:off x="32762" y="914400"/>
            <a:ext cx="8839200" cy="2459592"/>
          </a:xfrm>
        </p:spPr>
        <p:txBody>
          <a:bodyPr>
            <a:normAutofit fontScale="85000" lnSpcReduction="20000"/>
          </a:bodyPr>
          <a:lstStyle/>
          <a:p>
            <a:r>
              <a:rPr lang="en-US" sz="2800" dirty="0"/>
              <a:t>Remember all things in life – including clustering – are optimization problems</a:t>
            </a:r>
          </a:p>
          <a:p>
            <a:r>
              <a:rPr lang="en-US" sz="2800" dirty="0"/>
              <a:t>Lets say it’s a minimization (change sign if maximizing)</a:t>
            </a:r>
          </a:p>
          <a:p>
            <a:r>
              <a:rPr lang="en-US" sz="2800" dirty="0"/>
              <a:t>k means always ends at a minimum but maybe a local minimum out of which small changes are stable</a:t>
            </a:r>
          </a:p>
          <a:p>
            <a:r>
              <a:rPr lang="en-US" sz="2800" dirty="0"/>
              <a:t>We will see examples of false minima later in course in Kmeans with Python lesson</a:t>
            </a:r>
          </a:p>
        </p:txBody>
      </p:sp>
      <p:grpSp>
        <p:nvGrpSpPr>
          <p:cNvPr id="15" name="Group 14"/>
          <p:cNvGrpSpPr/>
          <p:nvPr/>
        </p:nvGrpSpPr>
        <p:grpSpPr>
          <a:xfrm>
            <a:off x="1090031" y="3698489"/>
            <a:ext cx="6629400" cy="2960132"/>
            <a:chOff x="381000" y="3200400"/>
            <a:chExt cx="6629400" cy="2960132"/>
          </a:xfrm>
        </p:grpSpPr>
        <p:sp>
          <p:nvSpPr>
            <p:cNvPr id="5" name="Freeform 4"/>
            <p:cNvSpPr/>
            <p:nvPr/>
          </p:nvSpPr>
          <p:spPr>
            <a:xfrm>
              <a:off x="2057400" y="3200400"/>
              <a:ext cx="4694663" cy="2007219"/>
            </a:xfrm>
            <a:custGeom>
              <a:avLst/>
              <a:gdLst>
                <a:gd name="connsiteX0" fmla="*/ 0 w 4694663"/>
                <a:gd name="connsiteY0" fmla="*/ 379141 h 2007219"/>
                <a:gd name="connsiteX1" fmla="*/ 22302 w 4694663"/>
                <a:gd name="connsiteY1" fmla="*/ 490654 h 2007219"/>
                <a:gd name="connsiteX2" fmla="*/ 44605 w 4694663"/>
                <a:gd name="connsiteY2" fmla="*/ 524107 h 2007219"/>
                <a:gd name="connsiteX3" fmla="*/ 55756 w 4694663"/>
                <a:gd name="connsiteY3" fmla="*/ 557561 h 2007219"/>
                <a:gd name="connsiteX4" fmla="*/ 100361 w 4694663"/>
                <a:gd name="connsiteY4" fmla="*/ 624468 h 2007219"/>
                <a:gd name="connsiteX5" fmla="*/ 122663 w 4694663"/>
                <a:gd name="connsiteY5" fmla="*/ 657922 h 2007219"/>
                <a:gd name="connsiteX6" fmla="*/ 156117 w 4694663"/>
                <a:gd name="connsiteY6" fmla="*/ 713678 h 2007219"/>
                <a:gd name="connsiteX7" fmla="*/ 189570 w 4694663"/>
                <a:gd name="connsiteY7" fmla="*/ 780585 h 2007219"/>
                <a:gd name="connsiteX8" fmla="*/ 211873 w 4694663"/>
                <a:gd name="connsiteY8" fmla="*/ 802888 h 2007219"/>
                <a:gd name="connsiteX9" fmla="*/ 234175 w 4694663"/>
                <a:gd name="connsiteY9" fmla="*/ 836341 h 2007219"/>
                <a:gd name="connsiteX10" fmla="*/ 289931 w 4694663"/>
                <a:gd name="connsiteY10" fmla="*/ 892097 h 2007219"/>
                <a:gd name="connsiteX11" fmla="*/ 301083 w 4694663"/>
                <a:gd name="connsiteY11" fmla="*/ 925551 h 2007219"/>
                <a:gd name="connsiteX12" fmla="*/ 345688 w 4694663"/>
                <a:gd name="connsiteY12" fmla="*/ 970156 h 2007219"/>
                <a:gd name="connsiteX13" fmla="*/ 356839 w 4694663"/>
                <a:gd name="connsiteY13" fmla="*/ 1003610 h 2007219"/>
                <a:gd name="connsiteX14" fmla="*/ 401444 w 4694663"/>
                <a:gd name="connsiteY14" fmla="*/ 1059366 h 2007219"/>
                <a:gd name="connsiteX15" fmla="*/ 423746 w 4694663"/>
                <a:gd name="connsiteY15" fmla="*/ 1092819 h 2007219"/>
                <a:gd name="connsiteX16" fmla="*/ 446048 w 4694663"/>
                <a:gd name="connsiteY16" fmla="*/ 1115122 h 2007219"/>
                <a:gd name="connsiteX17" fmla="*/ 468351 w 4694663"/>
                <a:gd name="connsiteY17" fmla="*/ 1148575 h 2007219"/>
                <a:gd name="connsiteX18" fmla="*/ 535258 w 4694663"/>
                <a:gd name="connsiteY18" fmla="*/ 1193180 h 2007219"/>
                <a:gd name="connsiteX19" fmla="*/ 591014 w 4694663"/>
                <a:gd name="connsiteY19" fmla="*/ 1237785 h 2007219"/>
                <a:gd name="connsiteX20" fmla="*/ 691375 w 4694663"/>
                <a:gd name="connsiteY20" fmla="*/ 1271239 h 2007219"/>
                <a:gd name="connsiteX21" fmla="*/ 724829 w 4694663"/>
                <a:gd name="connsiteY21" fmla="*/ 1282390 h 2007219"/>
                <a:gd name="connsiteX22" fmla="*/ 758283 w 4694663"/>
                <a:gd name="connsiteY22" fmla="*/ 1293541 h 2007219"/>
                <a:gd name="connsiteX23" fmla="*/ 825190 w 4694663"/>
                <a:gd name="connsiteY23" fmla="*/ 1282390 h 2007219"/>
                <a:gd name="connsiteX24" fmla="*/ 880946 w 4694663"/>
                <a:gd name="connsiteY24" fmla="*/ 1237785 h 2007219"/>
                <a:gd name="connsiteX25" fmla="*/ 914400 w 4694663"/>
                <a:gd name="connsiteY25" fmla="*/ 1215483 h 2007219"/>
                <a:gd name="connsiteX26" fmla="*/ 936702 w 4694663"/>
                <a:gd name="connsiteY26" fmla="*/ 1182029 h 2007219"/>
                <a:gd name="connsiteX27" fmla="*/ 1003609 w 4694663"/>
                <a:gd name="connsiteY27" fmla="*/ 1148575 h 2007219"/>
                <a:gd name="connsiteX28" fmla="*/ 1059366 w 4694663"/>
                <a:gd name="connsiteY28" fmla="*/ 1103971 h 2007219"/>
                <a:gd name="connsiteX29" fmla="*/ 1092819 w 4694663"/>
                <a:gd name="connsiteY29" fmla="*/ 1092819 h 2007219"/>
                <a:gd name="connsiteX30" fmla="*/ 1159727 w 4694663"/>
                <a:gd name="connsiteY30" fmla="*/ 1059366 h 2007219"/>
                <a:gd name="connsiteX31" fmla="*/ 1248936 w 4694663"/>
                <a:gd name="connsiteY31" fmla="*/ 1092819 h 2007219"/>
                <a:gd name="connsiteX32" fmla="*/ 1315844 w 4694663"/>
                <a:gd name="connsiteY32" fmla="*/ 1115122 h 2007219"/>
                <a:gd name="connsiteX33" fmla="*/ 1349297 w 4694663"/>
                <a:gd name="connsiteY33" fmla="*/ 1126273 h 2007219"/>
                <a:gd name="connsiteX34" fmla="*/ 1371600 w 4694663"/>
                <a:gd name="connsiteY34" fmla="*/ 1148575 h 2007219"/>
                <a:gd name="connsiteX35" fmla="*/ 1416205 w 4694663"/>
                <a:gd name="connsiteY35" fmla="*/ 1215483 h 2007219"/>
                <a:gd name="connsiteX36" fmla="*/ 1449658 w 4694663"/>
                <a:gd name="connsiteY36" fmla="*/ 1271239 h 2007219"/>
                <a:gd name="connsiteX37" fmla="*/ 1505414 w 4694663"/>
                <a:gd name="connsiteY37" fmla="*/ 1326995 h 2007219"/>
                <a:gd name="connsiteX38" fmla="*/ 1561170 w 4694663"/>
                <a:gd name="connsiteY38" fmla="*/ 1382751 h 2007219"/>
                <a:gd name="connsiteX39" fmla="*/ 1583473 w 4694663"/>
                <a:gd name="connsiteY39" fmla="*/ 1416205 h 2007219"/>
                <a:gd name="connsiteX40" fmla="*/ 1616927 w 4694663"/>
                <a:gd name="connsiteY40" fmla="*/ 1460810 h 2007219"/>
                <a:gd name="connsiteX41" fmla="*/ 1661531 w 4694663"/>
                <a:gd name="connsiteY41" fmla="*/ 1494263 h 2007219"/>
                <a:gd name="connsiteX42" fmla="*/ 1683834 w 4694663"/>
                <a:gd name="connsiteY42" fmla="*/ 1516566 h 2007219"/>
                <a:gd name="connsiteX43" fmla="*/ 1717288 w 4694663"/>
                <a:gd name="connsiteY43" fmla="*/ 1538868 h 2007219"/>
                <a:gd name="connsiteX44" fmla="*/ 1739590 w 4694663"/>
                <a:gd name="connsiteY44" fmla="*/ 1561171 h 2007219"/>
                <a:gd name="connsiteX45" fmla="*/ 1773044 w 4694663"/>
                <a:gd name="connsiteY45" fmla="*/ 1605775 h 2007219"/>
                <a:gd name="connsiteX46" fmla="*/ 1817648 w 4694663"/>
                <a:gd name="connsiteY46" fmla="*/ 1628078 h 2007219"/>
                <a:gd name="connsiteX47" fmla="*/ 1862253 w 4694663"/>
                <a:gd name="connsiteY47" fmla="*/ 1672683 h 2007219"/>
                <a:gd name="connsiteX48" fmla="*/ 1951463 w 4694663"/>
                <a:gd name="connsiteY48" fmla="*/ 1761893 h 2007219"/>
                <a:gd name="connsiteX49" fmla="*/ 2018370 w 4694663"/>
                <a:gd name="connsiteY49" fmla="*/ 1806497 h 2007219"/>
                <a:gd name="connsiteX50" fmla="*/ 2051824 w 4694663"/>
                <a:gd name="connsiteY50" fmla="*/ 1828800 h 2007219"/>
                <a:gd name="connsiteX51" fmla="*/ 2074127 w 4694663"/>
                <a:gd name="connsiteY51" fmla="*/ 1851102 h 2007219"/>
                <a:gd name="connsiteX52" fmla="*/ 2163336 w 4694663"/>
                <a:gd name="connsiteY52" fmla="*/ 1873405 h 2007219"/>
                <a:gd name="connsiteX53" fmla="*/ 2207941 w 4694663"/>
                <a:gd name="connsiteY53" fmla="*/ 1884556 h 2007219"/>
                <a:gd name="connsiteX54" fmla="*/ 2297151 w 4694663"/>
                <a:gd name="connsiteY54" fmla="*/ 1929161 h 2007219"/>
                <a:gd name="connsiteX55" fmla="*/ 2330605 w 4694663"/>
                <a:gd name="connsiteY55" fmla="*/ 1940312 h 2007219"/>
                <a:gd name="connsiteX56" fmla="*/ 2364058 w 4694663"/>
                <a:gd name="connsiteY56" fmla="*/ 1951463 h 2007219"/>
                <a:gd name="connsiteX57" fmla="*/ 2386361 w 4694663"/>
                <a:gd name="connsiteY57" fmla="*/ 1973766 h 2007219"/>
                <a:gd name="connsiteX58" fmla="*/ 2509024 w 4694663"/>
                <a:gd name="connsiteY58" fmla="*/ 2007219 h 2007219"/>
                <a:gd name="connsiteX59" fmla="*/ 2709746 w 4694663"/>
                <a:gd name="connsiteY59" fmla="*/ 1996068 h 2007219"/>
                <a:gd name="connsiteX60" fmla="*/ 2888166 w 4694663"/>
                <a:gd name="connsiteY60" fmla="*/ 1962614 h 2007219"/>
                <a:gd name="connsiteX61" fmla="*/ 3010829 w 4694663"/>
                <a:gd name="connsiteY61" fmla="*/ 1929161 h 2007219"/>
                <a:gd name="connsiteX62" fmla="*/ 3044283 w 4694663"/>
                <a:gd name="connsiteY62" fmla="*/ 1918010 h 2007219"/>
                <a:gd name="connsiteX63" fmla="*/ 3077736 w 4694663"/>
                <a:gd name="connsiteY63" fmla="*/ 1906858 h 2007219"/>
                <a:gd name="connsiteX64" fmla="*/ 3133492 w 4694663"/>
                <a:gd name="connsiteY64" fmla="*/ 1862254 h 2007219"/>
                <a:gd name="connsiteX65" fmla="*/ 3155795 w 4694663"/>
                <a:gd name="connsiteY65" fmla="*/ 1839951 h 2007219"/>
                <a:gd name="connsiteX66" fmla="*/ 3189248 w 4694663"/>
                <a:gd name="connsiteY66" fmla="*/ 1828800 h 2007219"/>
                <a:gd name="connsiteX67" fmla="*/ 3245005 w 4694663"/>
                <a:gd name="connsiteY67" fmla="*/ 1784195 h 2007219"/>
                <a:gd name="connsiteX68" fmla="*/ 3323063 w 4694663"/>
                <a:gd name="connsiteY68" fmla="*/ 1728439 h 2007219"/>
                <a:gd name="connsiteX69" fmla="*/ 3356517 w 4694663"/>
                <a:gd name="connsiteY69" fmla="*/ 1717288 h 2007219"/>
                <a:gd name="connsiteX70" fmla="*/ 3423424 w 4694663"/>
                <a:gd name="connsiteY70" fmla="*/ 1672683 h 2007219"/>
                <a:gd name="connsiteX71" fmla="*/ 3445727 w 4694663"/>
                <a:gd name="connsiteY71" fmla="*/ 1639229 h 2007219"/>
                <a:gd name="connsiteX72" fmla="*/ 3512634 w 4694663"/>
                <a:gd name="connsiteY72" fmla="*/ 1594624 h 2007219"/>
                <a:gd name="connsiteX73" fmla="*/ 3568390 w 4694663"/>
                <a:gd name="connsiteY73" fmla="*/ 1538868 h 2007219"/>
                <a:gd name="connsiteX74" fmla="*/ 3601844 w 4694663"/>
                <a:gd name="connsiteY74" fmla="*/ 1516566 h 2007219"/>
                <a:gd name="connsiteX75" fmla="*/ 3635297 w 4694663"/>
                <a:gd name="connsiteY75" fmla="*/ 1449658 h 2007219"/>
                <a:gd name="connsiteX76" fmla="*/ 3691053 w 4694663"/>
                <a:gd name="connsiteY76" fmla="*/ 1393902 h 2007219"/>
                <a:gd name="connsiteX77" fmla="*/ 3713356 w 4694663"/>
                <a:gd name="connsiteY77" fmla="*/ 1360449 h 2007219"/>
                <a:gd name="connsiteX78" fmla="*/ 3735658 w 4694663"/>
                <a:gd name="connsiteY78" fmla="*/ 1338146 h 2007219"/>
                <a:gd name="connsiteX79" fmla="*/ 3780263 w 4694663"/>
                <a:gd name="connsiteY79" fmla="*/ 1271239 h 2007219"/>
                <a:gd name="connsiteX80" fmla="*/ 3802566 w 4694663"/>
                <a:gd name="connsiteY80" fmla="*/ 1237785 h 2007219"/>
                <a:gd name="connsiteX81" fmla="*/ 3836019 w 4694663"/>
                <a:gd name="connsiteY81" fmla="*/ 1204332 h 2007219"/>
                <a:gd name="connsiteX82" fmla="*/ 3880624 w 4694663"/>
                <a:gd name="connsiteY82" fmla="*/ 1137424 h 2007219"/>
                <a:gd name="connsiteX83" fmla="*/ 3914078 w 4694663"/>
                <a:gd name="connsiteY83" fmla="*/ 1115122 h 2007219"/>
                <a:gd name="connsiteX84" fmla="*/ 3969834 w 4694663"/>
                <a:gd name="connsiteY84" fmla="*/ 1059366 h 2007219"/>
                <a:gd name="connsiteX85" fmla="*/ 4014439 w 4694663"/>
                <a:gd name="connsiteY85" fmla="*/ 1014761 h 2007219"/>
                <a:gd name="connsiteX86" fmla="*/ 4036741 w 4694663"/>
                <a:gd name="connsiteY86" fmla="*/ 992458 h 2007219"/>
                <a:gd name="connsiteX87" fmla="*/ 4059044 w 4694663"/>
                <a:gd name="connsiteY87" fmla="*/ 970156 h 2007219"/>
                <a:gd name="connsiteX88" fmla="*/ 4114800 w 4694663"/>
                <a:gd name="connsiteY88" fmla="*/ 903249 h 2007219"/>
                <a:gd name="connsiteX89" fmla="*/ 4148253 w 4694663"/>
                <a:gd name="connsiteY89" fmla="*/ 858644 h 2007219"/>
                <a:gd name="connsiteX90" fmla="*/ 4170556 w 4694663"/>
                <a:gd name="connsiteY90" fmla="*/ 836341 h 2007219"/>
                <a:gd name="connsiteX91" fmla="*/ 4192858 w 4694663"/>
                <a:gd name="connsiteY91" fmla="*/ 802888 h 2007219"/>
                <a:gd name="connsiteX92" fmla="*/ 4259766 w 4694663"/>
                <a:gd name="connsiteY92" fmla="*/ 747132 h 2007219"/>
                <a:gd name="connsiteX93" fmla="*/ 4304370 w 4694663"/>
                <a:gd name="connsiteY93" fmla="*/ 680224 h 2007219"/>
                <a:gd name="connsiteX94" fmla="*/ 4326673 w 4694663"/>
                <a:gd name="connsiteY94" fmla="*/ 646771 h 2007219"/>
                <a:gd name="connsiteX95" fmla="*/ 4360127 w 4694663"/>
                <a:gd name="connsiteY95" fmla="*/ 602166 h 2007219"/>
                <a:gd name="connsiteX96" fmla="*/ 4393580 w 4694663"/>
                <a:gd name="connsiteY96" fmla="*/ 579863 h 2007219"/>
                <a:gd name="connsiteX97" fmla="*/ 4427034 w 4694663"/>
                <a:gd name="connsiteY97" fmla="*/ 512956 h 2007219"/>
                <a:gd name="connsiteX98" fmla="*/ 4449336 w 4694663"/>
                <a:gd name="connsiteY98" fmla="*/ 479502 h 2007219"/>
                <a:gd name="connsiteX99" fmla="*/ 4460488 w 4694663"/>
                <a:gd name="connsiteY99" fmla="*/ 446049 h 2007219"/>
                <a:gd name="connsiteX100" fmla="*/ 4471639 w 4694663"/>
                <a:gd name="connsiteY100" fmla="*/ 401444 h 2007219"/>
                <a:gd name="connsiteX101" fmla="*/ 4493941 w 4694663"/>
                <a:gd name="connsiteY101" fmla="*/ 379141 h 2007219"/>
                <a:gd name="connsiteX102" fmla="*/ 4505092 w 4694663"/>
                <a:gd name="connsiteY102" fmla="*/ 334536 h 2007219"/>
                <a:gd name="connsiteX103" fmla="*/ 4527395 w 4694663"/>
                <a:gd name="connsiteY103" fmla="*/ 301083 h 2007219"/>
                <a:gd name="connsiteX104" fmla="*/ 4538546 w 4694663"/>
                <a:gd name="connsiteY104" fmla="*/ 267629 h 2007219"/>
                <a:gd name="connsiteX105" fmla="*/ 4560848 w 4694663"/>
                <a:gd name="connsiteY105" fmla="*/ 133814 h 2007219"/>
                <a:gd name="connsiteX106" fmla="*/ 4572000 w 4694663"/>
                <a:gd name="connsiteY106" fmla="*/ 100361 h 2007219"/>
                <a:gd name="connsiteX107" fmla="*/ 4605453 w 4694663"/>
                <a:gd name="connsiteY107" fmla="*/ 89210 h 2007219"/>
                <a:gd name="connsiteX108" fmla="*/ 4627756 w 4694663"/>
                <a:gd name="connsiteY108" fmla="*/ 66907 h 2007219"/>
                <a:gd name="connsiteX109" fmla="*/ 4683512 w 4694663"/>
                <a:gd name="connsiteY109" fmla="*/ 22302 h 2007219"/>
                <a:gd name="connsiteX110" fmla="*/ 4694663 w 4694663"/>
                <a:gd name="connsiteY110" fmla="*/ 0 h 20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694663" h="2007219">
                  <a:moveTo>
                    <a:pt x="0" y="379141"/>
                  </a:moveTo>
                  <a:cubicBezTo>
                    <a:pt x="4109" y="407903"/>
                    <a:pt x="6732" y="459515"/>
                    <a:pt x="22302" y="490654"/>
                  </a:cubicBezTo>
                  <a:cubicBezTo>
                    <a:pt x="28296" y="502641"/>
                    <a:pt x="37171" y="512956"/>
                    <a:pt x="44605" y="524107"/>
                  </a:cubicBezTo>
                  <a:cubicBezTo>
                    <a:pt x="48322" y="535258"/>
                    <a:pt x="50048" y="547286"/>
                    <a:pt x="55756" y="557561"/>
                  </a:cubicBezTo>
                  <a:cubicBezTo>
                    <a:pt x="68773" y="580992"/>
                    <a:pt x="85493" y="602166"/>
                    <a:pt x="100361" y="624468"/>
                  </a:cubicBezTo>
                  <a:lnTo>
                    <a:pt x="122663" y="657922"/>
                  </a:lnTo>
                  <a:cubicBezTo>
                    <a:pt x="180561" y="744771"/>
                    <a:pt x="86663" y="644224"/>
                    <a:pt x="156117" y="713678"/>
                  </a:cubicBezTo>
                  <a:cubicBezTo>
                    <a:pt x="167895" y="749012"/>
                    <a:pt x="164865" y="749704"/>
                    <a:pt x="189570" y="780585"/>
                  </a:cubicBezTo>
                  <a:cubicBezTo>
                    <a:pt x="196138" y="788795"/>
                    <a:pt x="205305" y="794678"/>
                    <a:pt x="211873" y="802888"/>
                  </a:cubicBezTo>
                  <a:cubicBezTo>
                    <a:pt x="220245" y="813353"/>
                    <a:pt x="225350" y="826255"/>
                    <a:pt x="234175" y="836341"/>
                  </a:cubicBezTo>
                  <a:cubicBezTo>
                    <a:pt x="251483" y="856121"/>
                    <a:pt x="289931" y="892097"/>
                    <a:pt x="289931" y="892097"/>
                  </a:cubicBezTo>
                  <a:cubicBezTo>
                    <a:pt x="293648" y="903248"/>
                    <a:pt x="294251" y="915986"/>
                    <a:pt x="301083" y="925551"/>
                  </a:cubicBezTo>
                  <a:cubicBezTo>
                    <a:pt x="313305" y="942661"/>
                    <a:pt x="345688" y="970156"/>
                    <a:pt x="345688" y="970156"/>
                  </a:cubicBezTo>
                  <a:cubicBezTo>
                    <a:pt x="349405" y="981307"/>
                    <a:pt x="351582" y="993096"/>
                    <a:pt x="356839" y="1003610"/>
                  </a:cubicBezTo>
                  <a:cubicBezTo>
                    <a:pt x="379719" y="1049371"/>
                    <a:pt x="373786" y="1024794"/>
                    <a:pt x="401444" y="1059366"/>
                  </a:cubicBezTo>
                  <a:cubicBezTo>
                    <a:pt x="409816" y="1069831"/>
                    <a:pt x="415374" y="1082354"/>
                    <a:pt x="423746" y="1092819"/>
                  </a:cubicBezTo>
                  <a:cubicBezTo>
                    <a:pt x="430314" y="1101029"/>
                    <a:pt x="439480" y="1106912"/>
                    <a:pt x="446048" y="1115122"/>
                  </a:cubicBezTo>
                  <a:cubicBezTo>
                    <a:pt x="454420" y="1125587"/>
                    <a:pt x="458265" y="1139750"/>
                    <a:pt x="468351" y="1148575"/>
                  </a:cubicBezTo>
                  <a:cubicBezTo>
                    <a:pt x="488523" y="1166226"/>
                    <a:pt x="516305" y="1174227"/>
                    <a:pt x="535258" y="1193180"/>
                  </a:cubicBezTo>
                  <a:cubicBezTo>
                    <a:pt x="553795" y="1211717"/>
                    <a:pt x="565693" y="1226531"/>
                    <a:pt x="591014" y="1237785"/>
                  </a:cubicBezTo>
                  <a:cubicBezTo>
                    <a:pt x="591016" y="1237786"/>
                    <a:pt x="674647" y="1265663"/>
                    <a:pt x="691375" y="1271239"/>
                  </a:cubicBezTo>
                  <a:lnTo>
                    <a:pt x="724829" y="1282390"/>
                  </a:lnTo>
                  <a:lnTo>
                    <a:pt x="758283" y="1293541"/>
                  </a:lnTo>
                  <a:cubicBezTo>
                    <a:pt x="780585" y="1289824"/>
                    <a:pt x="803740" y="1289540"/>
                    <a:pt x="825190" y="1282390"/>
                  </a:cubicBezTo>
                  <a:cubicBezTo>
                    <a:pt x="854614" y="1272582"/>
                    <a:pt x="859191" y="1255189"/>
                    <a:pt x="880946" y="1237785"/>
                  </a:cubicBezTo>
                  <a:cubicBezTo>
                    <a:pt x="891411" y="1229413"/>
                    <a:pt x="903249" y="1222917"/>
                    <a:pt x="914400" y="1215483"/>
                  </a:cubicBezTo>
                  <a:cubicBezTo>
                    <a:pt x="921834" y="1204332"/>
                    <a:pt x="927225" y="1191506"/>
                    <a:pt x="936702" y="1182029"/>
                  </a:cubicBezTo>
                  <a:cubicBezTo>
                    <a:pt x="958317" y="1160414"/>
                    <a:pt x="976403" y="1157644"/>
                    <a:pt x="1003609" y="1148575"/>
                  </a:cubicBezTo>
                  <a:cubicBezTo>
                    <a:pt x="1024354" y="1127831"/>
                    <a:pt x="1031231" y="1118039"/>
                    <a:pt x="1059366" y="1103971"/>
                  </a:cubicBezTo>
                  <a:cubicBezTo>
                    <a:pt x="1069879" y="1098714"/>
                    <a:pt x="1082306" y="1098076"/>
                    <a:pt x="1092819" y="1092819"/>
                  </a:cubicBezTo>
                  <a:cubicBezTo>
                    <a:pt x="1179276" y="1049590"/>
                    <a:pt x="1075649" y="1087391"/>
                    <a:pt x="1159727" y="1059366"/>
                  </a:cubicBezTo>
                  <a:cubicBezTo>
                    <a:pt x="1291908" y="1085802"/>
                    <a:pt x="1154966" y="1051054"/>
                    <a:pt x="1248936" y="1092819"/>
                  </a:cubicBezTo>
                  <a:cubicBezTo>
                    <a:pt x="1270419" y="1102367"/>
                    <a:pt x="1293541" y="1107688"/>
                    <a:pt x="1315844" y="1115122"/>
                  </a:cubicBezTo>
                  <a:lnTo>
                    <a:pt x="1349297" y="1126273"/>
                  </a:lnTo>
                  <a:cubicBezTo>
                    <a:pt x="1356731" y="1133707"/>
                    <a:pt x="1365292" y="1140164"/>
                    <a:pt x="1371600" y="1148575"/>
                  </a:cubicBezTo>
                  <a:cubicBezTo>
                    <a:pt x="1387683" y="1170018"/>
                    <a:pt x="1416205" y="1215483"/>
                    <a:pt x="1416205" y="1215483"/>
                  </a:cubicBezTo>
                  <a:cubicBezTo>
                    <a:pt x="1435570" y="1273577"/>
                    <a:pt x="1414672" y="1227506"/>
                    <a:pt x="1449658" y="1271239"/>
                  </a:cubicBezTo>
                  <a:cubicBezTo>
                    <a:pt x="1492137" y="1324339"/>
                    <a:pt x="1448068" y="1288764"/>
                    <a:pt x="1505414" y="1326995"/>
                  </a:cubicBezTo>
                  <a:cubicBezTo>
                    <a:pt x="1564890" y="1416207"/>
                    <a:pt x="1486828" y="1308409"/>
                    <a:pt x="1561170" y="1382751"/>
                  </a:cubicBezTo>
                  <a:cubicBezTo>
                    <a:pt x="1570647" y="1392228"/>
                    <a:pt x="1575683" y="1405299"/>
                    <a:pt x="1583473" y="1416205"/>
                  </a:cubicBezTo>
                  <a:cubicBezTo>
                    <a:pt x="1594276" y="1431329"/>
                    <a:pt x="1603785" y="1447668"/>
                    <a:pt x="1616927" y="1460810"/>
                  </a:cubicBezTo>
                  <a:cubicBezTo>
                    <a:pt x="1630069" y="1473952"/>
                    <a:pt x="1647254" y="1482365"/>
                    <a:pt x="1661531" y="1494263"/>
                  </a:cubicBezTo>
                  <a:cubicBezTo>
                    <a:pt x="1669608" y="1500994"/>
                    <a:pt x="1675624" y="1509998"/>
                    <a:pt x="1683834" y="1516566"/>
                  </a:cubicBezTo>
                  <a:cubicBezTo>
                    <a:pt x="1694299" y="1524938"/>
                    <a:pt x="1706823" y="1530496"/>
                    <a:pt x="1717288" y="1538868"/>
                  </a:cubicBezTo>
                  <a:cubicBezTo>
                    <a:pt x="1725498" y="1545436"/>
                    <a:pt x="1732859" y="1553094"/>
                    <a:pt x="1739590" y="1561171"/>
                  </a:cubicBezTo>
                  <a:cubicBezTo>
                    <a:pt x="1751488" y="1575449"/>
                    <a:pt x="1758933" y="1593680"/>
                    <a:pt x="1773044" y="1605775"/>
                  </a:cubicBezTo>
                  <a:cubicBezTo>
                    <a:pt x="1785665" y="1616593"/>
                    <a:pt x="1804350" y="1618104"/>
                    <a:pt x="1817648" y="1628078"/>
                  </a:cubicBezTo>
                  <a:cubicBezTo>
                    <a:pt x="1834469" y="1640694"/>
                    <a:pt x="1847385" y="1657815"/>
                    <a:pt x="1862253" y="1672683"/>
                  </a:cubicBezTo>
                  <a:lnTo>
                    <a:pt x="1951463" y="1761893"/>
                  </a:lnTo>
                  <a:cubicBezTo>
                    <a:pt x="1970416" y="1780847"/>
                    <a:pt x="1996068" y="1791629"/>
                    <a:pt x="2018370" y="1806497"/>
                  </a:cubicBezTo>
                  <a:lnTo>
                    <a:pt x="2051824" y="1828800"/>
                  </a:lnTo>
                  <a:cubicBezTo>
                    <a:pt x="2060572" y="1834632"/>
                    <a:pt x="2064365" y="1847197"/>
                    <a:pt x="2074127" y="1851102"/>
                  </a:cubicBezTo>
                  <a:cubicBezTo>
                    <a:pt x="2102586" y="1862486"/>
                    <a:pt x="2133600" y="1865971"/>
                    <a:pt x="2163336" y="1873405"/>
                  </a:cubicBezTo>
                  <a:lnTo>
                    <a:pt x="2207941" y="1884556"/>
                  </a:lnTo>
                  <a:cubicBezTo>
                    <a:pt x="2246867" y="1923481"/>
                    <a:pt x="2220271" y="1903534"/>
                    <a:pt x="2297151" y="1929161"/>
                  </a:cubicBezTo>
                  <a:lnTo>
                    <a:pt x="2330605" y="1940312"/>
                  </a:lnTo>
                  <a:lnTo>
                    <a:pt x="2364058" y="1951463"/>
                  </a:lnTo>
                  <a:cubicBezTo>
                    <a:pt x="2371492" y="1958897"/>
                    <a:pt x="2376957" y="1969064"/>
                    <a:pt x="2386361" y="1973766"/>
                  </a:cubicBezTo>
                  <a:cubicBezTo>
                    <a:pt x="2424088" y="1992630"/>
                    <a:pt x="2468238" y="1999062"/>
                    <a:pt x="2509024" y="2007219"/>
                  </a:cubicBezTo>
                  <a:cubicBezTo>
                    <a:pt x="2575931" y="2003502"/>
                    <a:pt x="2643068" y="2002736"/>
                    <a:pt x="2709746" y="1996068"/>
                  </a:cubicBezTo>
                  <a:cubicBezTo>
                    <a:pt x="2836800" y="1983363"/>
                    <a:pt x="2807106" y="1980628"/>
                    <a:pt x="2888166" y="1962614"/>
                  </a:cubicBezTo>
                  <a:cubicBezTo>
                    <a:pt x="2982745" y="1941596"/>
                    <a:pt x="2906380" y="1963977"/>
                    <a:pt x="3010829" y="1929161"/>
                  </a:cubicBezTo>
                  <a:lnTo>
                    <a:pt x="3044283" y="1918010"/>
                  </a:lnTo>
                  <a:lnTo>
                    <a:pt x="3077736" y="1906858"/>
                  </a:lnTo>
                  <a:cubicBezTo>
                    <a:pt x="3131592" y="1853004"/>
                    <a:pt x="3063150" y="1918528"/>
                    <a:pt x="3133492" y="1862254"/>
                  </a:cubicBezTo>
                  <a:cubicBezTo>
                    <a:pt x="3141702" y="1855686"/>
                    <a:pt x="3146780" y="1845360"/>
                    <a:pt x="3155795" y="1839951"/>
                  </a:cubicBezTo>
                  <a:cubicBezTo>
                    <a:pt x="3165874" y="1833903"/>
                    <a:pt x="3178097" y="1832517"/>
                    <a:pt x="3189248" y="1828800"/>
                  </a:cubicBezTo>
                  <a:cubicBezTo>
                    <a:pt x="3226548" y="1791500"/>
                    <a:pt x="3195766" y="1819366"/>
                    <a:pt x="3245005" y="1784195"/>
                  </a:cubicBezTo>
                  <a:cubicBezTo>
                    <a:pt x="3256800" y="1775770"/>
                    <a:pt x="3305536" y="1737202"/>
                    <a:pt x="3323063" y="1728439"/>
                  </a:cubicBezTo>
                  <a:cubicBezTo>
                    <a:pt x="3333577" y="1723182"/>
                    <a:pt x="3345366" y="1721005"/>
                    <a:pt x="3356517" y="1717288"/>
                  </a:cubicBezTo>
                  <a:cubicBezTo>
                    <a:pt x="3378819" y="1702420"/>
                    <a:pt x="3408556" y="1694985"/>
                    <a:pt x="3423424" y="1672683"/>
                  </a:cubicBezTo>
                  <a:cubicBezTo>
                    <a:pt x="3430858" y="1661532"/>
                    <a:pt x="3435641" y="1648054"/>
                    <a:pt x="3445727" y="1639229"/>
                  </a:cubicBezTo>
                  <a:cubicBezTo>
                    <a:pt x="3465899" y="1621578"/>
                    <a:pt x="3490332" y="1609492"/>
                    <a:pt x="3512634" y="1594624"/>
                  </a:cubicBezTo>
                  <a:cubicBezTo>
                    <a:pt x="3534503" y="1580044"/>
                    <a:pt x="3546520" y="1553447"/>
                    <a:pt x="3568390" y="1538868"/>
                  </a:cubicBezTo>
                  <a:lnTo>
                    <a:pt x="3601844" y="1516566"/>
                  </a:lnTo>
                  <a:cubicBezTo>
                    <a:pt x="3612371" y="1484983"/>
                    <a:pt x="3612018" y="1476263"/>
                    <a:pt x="3635297" y="1449658"/>
                  </a:cubicBezTo>
                  <a:cubicBezTo>
                    <a:pt x="3652605" y="1429877"/>
                    <a:pt x="3676473" y="1415771"/>
                    <a:pt x="3691053" y="1393902"/>
                  </a:cubicBezTo>
                  <a:cubicBezTo>
                    <a:pt x="3698487" y="1382751"/>
                    <a:pt x="3704984" y="1370914"/>
                    <a:pt x="3713356" y="1360449"/>
                  </a:cubicBezTo>
                  <a:cubicBezTo>
                    <a:pt x="3719924" y="1352239"/>
                    <a:pt x="3729350" y="1346557"/>
                    <a:pt x="3735658" y="1338146"/>
                  </a:cubicBezTo>
                  <a:cubicBezTo>
                    <a:pt x="3751740" y="1316703"/>
                    <a:pt x="3765395" y="1293541"/>
                    <a:pt x="3780263" y="1271239"/>
                  </a:cubicBezTo>
                  <a:lnTo>
                    <a:pt x="3802566" y="1237785"/>
                  </a:lnTo>
                  <a:cubicBezTo>
                    <a:pt x="3811314" y="1224664"/>
                    <a:pt x="3826337" y="1216780"/>
                    <a:pt x="3836019" y="1204332"/>
                  </a:cubicBezTo>
                  <a:cubicBezTo>
                    <a:pt x="3852475" y="1183174"/>
                    <a:pt x="3858321" y="1152292"/>
                    <a:pt x="3880624" y="1137424"/>
                  </a:cubicBezTo>
                  <a:cubicBezTo>
                    <a:pt x="3891775" y="1129990"/>
                    <a:pt x="3903992" y="1123947"/>
                    <a:pt x="3914078" y="1115122"/>
                  </a:cubicBezTo>
                  <a:cubicBezTo>
                    <a:pt x="3933859" y="1097814"/>
                    <a:pt x="3951249" y="1077951"/>
                    <a:pt x="3969834" y="1059366"/>
                  </a:cubicBezTo>
                  <a:lnTo>
                    <a:pt x="4014439" y="1014761"/>
                  </a:lnTo>
                  <a:lnTo>
                    <a:pt x="4036741" y="992458"/>
                  </a:lnTo>
                  <a:cubicBezTo>
                    <a:pt x="4044175" y="985024"/>
                    <a:pt x="4053212" y="978904"/>
                    <a:pt x="4059044" y="970156"/>
                  </a:cubicBezTo>
                  <a:cubicBezTo>
                    <a:pt x="4108336" y="896216"/>
                    <a:pt x="4050403" y="978378"/>
                    <a:pt x="4114800" y="903249"/>
                  </a:cubicBezTo>
                  <a:cubicBezTo>
                    <a:pt x="4126895" y="889138"/>
                    <a:pt x="4136355" y="872922"/>
                    <a:pt x="4148253" y="858644"/>
                  </a:cubicBezTo>
                  <a:cubicBezTo>
                    <a:pt x="4154984" y="850567"/>
                    <a:pt x="4163988" y="844551"/>
                    <a:pt x="4170556" y="836341"/>
                  </a:cubicBezTo>
                  <a:cubicBezTo>
                    <a:pt x="4178928" y="825876"/>
                    <a:pt x="4184278" y="813184"/>
                    <a:pt x="4192858" y="802888"/>
                  </a:cubicBezTo>
                  <a:cubicBezTo>
                    <a:pt x="4219690" y="770689"/>
                    <a:pt x="4226871" y="769061"/>
                    <a:pt x="4259766" y="747132"/>
                  </a:cubicBezTo>
                  <a:lnTo>
                    <a:pt x="4304370" y="680224"/>
                  </a:lnTo>
                  <a:cubicBezTo>
                    <a:pt x="4311804" y="669073"/>
                    <a:pt x="4318632" y="657493"/>
                    <a:pt x="4326673" y="646771"/>
                  </a:cubicBezTo>
                  <a:cubicBezTo>
                    <a:pt x="4337824" y="631903"/>
                    <a:pt x="4346985" y="615308"/>
                    <a:pt x="4360127" y="602166"/>
                  </a:cubicBezTo>
                  <a:cubicBezTo>
                    <a:pt x="4369604" y="592689"/>
                    <a:pt x="4382429" y="587297"/>
                    <a:pt x="4393580" y="579863"/>
                  </a:cubicBezTo>
                  <a:cubicBezTo>
                    <a:pt x="4457487" y="484006"/>
                    <a:pt x="4380874" y="605279"/>
                    <a:pt x="4427034" y="512956"/>
                  </a:cubicBezTo>
                  <a:cubicBezTo>
                    <a:pt x="4433027" y="500969"/>
                    <a:pt x="4443342" y="491489"/>
                    <a:pt x="4449336" y="479502"/>
                  </a:cubicBezTo>
                  <a:cubicBezTo>
                    <a:pt x="4454593" y="468989"/>
                    <a:pt x="4457259" y="457351"/>
                    <a:pt x="4460488" y="446049"/>
                  </a:cubicBezTo>
                  <a:cubicBezTo>
                    <a:pt x="4464698" y="431313"/>
                    <a:pt x="4464785" y="415152"/>
                    <a:pt x="4471639" y="401444"/>
                  </a:cubicBezTo>
                  <a:cubicBezTo>
                    <a:pt x="4476341" y="392040"/>
                    <a:pt x="4486507" y="386575"/>
                    <a:pt x="4493941" y="379141"/>
                  </a:cubicBezTo>
                  <a:cubicBezTo>
                    <a:pt x="4497658" y="364273"/>
                    <a:pt x="4499055" y="348623"/>
                    <a:pt x="4505092" y="334536"/>
                  </a:cubicBezTo>
                  <a:cubicBezTo>
                    <a:pt x="4510371" y="322218"/>
                    <a:pt x="4521401" y="313070"/>
                    <a:pt x="4527395" y="301083"/>
                  </a:cubicBezTo>
                  <a:cubicBezTo>
                    <a:pt x="4532652" y="290569"/>
                    <a:pt x="4534829" y="278780"/>
                    <a:pt x="4538546" y="267629"/>
                  </a:cubicBezTo>
                  <a:cubicBezTo>
                    <a:pt x="4547595" y="195238"/>
                    <a:pt x="4544476" y="191114"/>
                    <a:pt x="4560848" y="133814"/>
                  </a:cubicBezTo>
                  <a:cubicBezTo>
                    <a:pt x="4564077" y="122512"/>
                    <a:pt x="4563688" y="108672"/>
                    <a:pt x="4572000" y="100361"/>
                  </a:cubicBezTo>
                  <a:cubicBezTo>
                    <a:pt x="4580312" y="92050"/>
                    <a:pt x="4594302" y="92927"/>
                    <a:pt x="4605453" y="89210"/>
                  </a:cubicBezTo>
                  <a:cubicBezTo>
                    <a:pt x="4612887" y="81776"/>
                    <a:pt x="4619546" y="73475"/>
                    <a:pt x="4627756" y="66907"/>
                  </a:cubicBezTo>
                  <a:cubicBezTo>
                    <a:pt x="4655190" y="44960"/>
                    <a:pt x="4663317" y="49228"/>
                    <a:pt x="4683512" y="22302"/>
                  </a:cubicBezTo>
                  <a:cubicBezTo>
                    <a:pt x="4688499" y="15653"/>
                    <a:pt x="4690946" y="7434"/>
                    <a:pt x="4694663"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787698"/>
              <a:ext cx="1399742" cy="369332"/>
            </a:xfrm>
            <a:prstGeom prst="rect">
              <a:avLst/>
            </a:prstGeom>
            <a:noFill/>
          </p:spPr>
          <p:txBody>
            <a:bodyPr wrap="none" rtlCol="0">
              <a:spAutoFit/>
            </a:bodyPr>
            <a:lstStyle/>
            <a:p>
              <a:r>
                <a:rPr lang="en-US" dirty="0"/>
                <a:t>Unhappiness</a:t>
              </a:r>
            </a:p>
          </p:txBody>
        </p:sp>
        <p:sp>
          <p:nvSpPr>
            <p:cNvPr id="7" name="TextBox 6"/>
            <p:cNvSpPr txBox="1"/>
            <p:nvPr/>
          </p:nvSpPr>
          <p:spPr>
            <a:xfrm>
              <a:off x="4025590" y="5249695"/>
              <a:ext cx="1552797" cy="369332"/>
            </a:xfrm>
            <a:prstGeom prst="rect">
              <a:avLst/>
            </a:prstGeom>
            <a:noFill/>
          </p:spPr>
          <p:txBody>
            <a:bodyPr wrap="none" rtlCol="0">
              <a:spAutoFit/>
            </a:bodyPr>
            <a:lstStyle/>
            <a:p>
              <a:r>
                <a:rPr lang="en-US" dirty="0"/>
                <a:t>Real Minimum</a:t>
              </a:r>
            </a:p>
          </p:txBody>
        </p:sp>
        <p:sp>
          <p:nvSpPr>
            <p:cNvPr id="8" name="TextBox 7"/>
            <p:cNvSpPr txBox="1"/>
            <p:nvPr/>
          </p:nvSpPr>
          <p:spPr>
            <a:xfrm>
              <a:off x="1957957" y="4495800"/>
              <a:ext cx="1631857" cy="646331"/>
            </a:xfrm>
            <a:prstGeom prst="rect">
              <a:avLst/>
            </a:prstGeom>
            <a:noFill/>
          </p:spPr>
          <p:txBody>
            <a:bodyPr wrap="none" rtlCol="0">
              <a:spAutoFit/>
            </a:bodyPr>
            <a:lstStyle/>
            <a:p>
              <a:r>
                <a:rPr lang="en-US" dirty="0"/>
                <a:t>Local Minimum</a:t>
              </a:r>
              <a:br>
                <a:rPr lang="en-US" dirty="0"/>
              </a:br>
              <a:r>
                <a:rPr lang="en-US" dirty="0"/>
                <a:t>Wrong Answer</a:t>
              </a:r>
            </a:p>
          </p:txBody>
        </p:sp>
        <p:cxnSp>
          <p:nvCxnSpPr>
            <p:cNvPr id="10" name="Straight Arrow Connector 9"/>
            <p:cNvCxnSpPr>
              <a:endCxn id="5" idx="1"/>
            </p:cNvCxnSpPr>
            <p:nvPr/>
          </p:nvCxnSpPr>
          <p:spPr>
            <a:xfrm flipH="1">
              <a:off x="2079702" y="3352800"/>
              <a:ext cx="694183" cy="3382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57957" y="3200400"/>
              <a:ext cx="0" cy="24186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957957" y="5619028"/>
              <a:ext cx="505244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3885" y="3200400"/>
              <a:ext cx="1515351" cy="369332"/>
            </a:xfrm>
            <a:prstGeom prst="rect">
              <a:avLst/>
            </a:prstGeom>
            <a:noFill/>
          </p:spPr>
          <p:txBody>
            <a:bodyPr wrap="none" rtlCol="0">
              <a:spAutoFit/>
            </a:bodyPr>
            <a:lstStyle/>
            <a:p>
              <a:r>
                <a:rPr lang="en-US" dirty="0"/>
                <a:t>Initial Position</a:t>
              </a:r>
            </a:p>
          </p:txBody>
        </p:sp>
        <p:sp>
          <p:nvSpPr>
            <p:cNvPr id="17" name="TextBox 16"/>
            <p:cNvSpPr txBox="1"/>
            <p:nvPr/>
          </p:nvSpPr>
          <p:spPr>
            <a:xfrm>
              <a:off x="2889380" y="5791200"/>
              <a:ext cx="1707903" cy="369332"/>
            </a:xfrm>
            <a:prstGeom prst="rect">
              <a:avLst/>
            </a:prstGeom>
            <a:noFill/>
          </p:spPr>
          <p:txBody>
            <a:bodyPr wrap="none" rtlCol="0">
              <a:spAutoFit/>
            </a:bodyPr>
            <a:lstStyle/>
            <a:p>
              <a:r>
                <a:rPr lang="en-US" dirty="0"/>
                <a:t>Center Positions</a:t>
              </a:r>
            </a:p>
          </p:txBody>
        </p:sp>
      </p:grpSp>
    </p:spTree>
    <p:extLst>
      <p:ext uri="{BB962C8B-B14F-4D97-AF65-F5344CB8AC3E}">
        <p14:creationId xmlns:p14="http://schemas.microsoft.com/office/powerpoint/2010/main" val="47220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normAutofit/>
          </a:bodyPr>
          <a:lstStyle/>
          <a:p>
            <a:r>
              <a:rPr lang="en-US" sz="4800" b="1" dirty="0"/>
              <a:t>Kmeans Clustering</a:t>
            </a:r>
          </a:p>
        </p:txBody>
      </p:sp>
      <p:sp>
        <p:nvSpPr>
          <p:cNvPr id="2" name="Subtitle 1"/>
          <p:cNvSpPr>
            <a:spLocks noGrp="1"/>
          </p:cNvSpPr>
          <p:nvPr>
            <p:ph type="subTitle" idx="1"/>
          </p:nvPr>
        </p:nvSpPr>
        <p:spPr/>
        <p:txBody>
          <a:bodyPr/>
          <a:lstStyle/>
          <a:p>
            <a:r>
              <a:rPr lang="en-US">
                <a:hlinkClick r:id="rId2"/>
              </a:rPr>
              <a:t>http://en.wikipedia.org/wiki/Kmeans</a:t>
            </a:r>
            <a:endParaRPr lang="en-US"/>
          </a:p>
        </p:txBody>
      </p:sp>
    </p:spTree>
    <p:extLst>
      <p:ext uri="{BB962C8B-B14F-4D97-AF65-F5344CB8AC3E}">
        <p14:creationId xmlns:p14="http://schemas.microsoft.com/office/powerpoint/2010/main" val="421725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b="1" dirty="0"/>
              <a:t>Annealing</a:t>
            </a:r>
          </a:p>
        </p:txBody>
      </p:sp>
      <p:sp>
        <p:nvSpPr>
          <p:cNvPr id="3" name="Content Placeholder 2"/>
          <p:cNvSpPr>
            <a:spLocks noGrp="1"/>
          </p:cNvSpPr>
          <p:nvPr>
            <p:ph idx="1"/>
          </p:nvPr>
        </p:nvSpPr>
        <p:spPr>
          <a:xfrm>
            <a:off x="0" y="1066800"/>
            <a:ext cx="9128760" cy="1905000"/>
          </a:xfrm>
        </p:spPr>
        <p:txBody>
          <a:bodyPr>
            <a:normAutofit fontScale="77500" lnSpcReduction="20000"/>
          </a:bodyPr>
          <a:lstStyle/>
          <a:p>
            <a:r>
              <a:rPr lang="en-US" dirty="0"/>
              <a:t>Physics systems find true lowest energy state if you anneal i.e. you equilibrate at each temperature as you cool</a:t>
            </a:r>
          </a:p>
          <a:p>
            <a:pPr lvl="1"/>
            <a:r>
              <a:rPr lang="en-US" dirty="0"/>
              <a:t>Allow atoms to move around</a:t>
            </a:r>
          </a:p>
          <a:p>
            <a:r>
              <a:rPr lang="en-US" dirty="0"/>
              <a:t>If system cools too fast it finds a false minima</a:t>
            </a:r>
          </a:p>
          <a:p>
            <a:r>
              <a:rPr lang="en-US" dirty="0"/>
              <a:t>Corresponds to fuzzy algorithms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942" y="3148191"/>
            <a:ext cx="3085818" cy="36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frit-happens.co.uk/w/images/5/50/Bead_Annea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8678"/>
            <a:ext cx="516255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32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b="1" dirty="0"/>
              <a:t>Annealing</a:t>
            </a:r>
          </a:p>
        </p:txBody>
      </p:sp>
      <p:grpSp>
        <p:nvGrpSpPr>
          <p:cNvPr id="4" name="Group 3"/>
          <p:cNvGrpSpPr/>
          <p:nvPr/>
        </p:nvGrpSpPr>
        <p:grpSpPr>
          <a:xfrm>
            <a:off x="161479" y="2035518"/>
            <a:ext cx="8407493" cy="4755609"/>
            <a:chOff x="98700" y="671468"/>
            <a:chExt cx="8407493" cy="4755609"/>
          </a:xfrm>
        </p:grpSpPr>
        <p:sp>
          <p:nvSpPr>
            <p:cNvPr id="5" name="Arc 4"/>
            <p:cNvSpPr/>
            <p:nvPr/>
          </p:nvSpPr>
          <p:spPr>
            <a:xfrm rot="5400000">
              <a:off x="3105826" y="-248766"/>
              <a:ext cx="3886200" cy="6096000"/>
            </a:xfrm>
            <a:prstGeom prst="arc">
              <a:avLst>
                <a:gd name="adj1" fmla="val 16200000"/>
                <a:gd name="adj2" fmla="val 5625200"/>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 name="Group 5"/>
            <p:cNvGrpSpPr/>
            <p:nvPr/>
          </p:nvGrpSpPr>
          <p:grpSpPr>
            <a:xfrm>
              <a:off x="2153327" y="2057400"/>
              <a:ext cx="5791199" cy="2426425"/>
              <a:chOff x="2438400" y="2362200"/>
              <a:chExt cx="4233185" cy="1868697"/>
            </a:xfrm>
          </p:grpSpPr>
          <p:sp>
            <p:nvSpPr>
              <p:cNvPr id="44" name="Freeform 43"/>
              <p:cNvSpPr/>
              <p:nvPr/>
            </p:nvSpPr>
            <p:spPr>
              <a:xfrm>
                <a:off x="2438400" y="2362200"/>
                <a:ext cx="2251985" cy="1868697"/>
              </a:xfrm>
              <a:custGeom>
                <a:avLst/>
                <a:gdLst>
                  <a:gd name="connsiteX0" fmla="*/ 0 w 2251985"/>
                  <a:gd name="connsiteY0" fmla="*/ 0 h 1868697"/>
                  <a:gd name="connsiteX1" fmla="*/ 26504 w 2251985"/>
                  <a:gd name="connsiteY1" fmla="*/ 172278 h 1868697"/>
                  <a:gd name="connsiteX2" fmla="*/ 66261 w 2251985"/>
                  <a:gd name="connsiteY2" fmla="*/ 225286 h 1868697"/>
                  <a:gd name="connsiteX3" fmla="*/ 106017 w 2251985"/>
                  <a:gd name="connsiteY3" fmla="*/ 318052 h 1868697"/>
                  <a:gd name="connsiteX4" fmla="*/ 172278 w 2251985"/>
                  <a:gd name="connsiteY4" fmla="*/ 424069 h 1868697"/>
                  <a:gd name="connsiteX5" fmla="*/ 318052 w 2251985"/>
                  <a:gd name="connsiteY5" fmla="*/ 596347 h 1868697"/>
                  <a:gd name="connsiteX6" fmla="*/ 397565 w 2251985"/>
                  <a:gd name="connsiteY6" fmla="*/ 662608 h 1868697"/>
                  <a:gd name="connsiteX7" fmla="*/ 424070 w 2251985"/>
                  <a:gd name="connsiteY7" fmla="*/ 755373 h 1868697"/>
                  <a:gd name="connsiteX8" fmla="*/ 543339 w 2251985"/>
                  <a:gd name="connsiteY8" fmla="*/ 861391 h 1868697"/>
                  <a:gd name="connsiteX9" fmla="*/ 569843 w 2251985"/>
                  <a:gd name="connsiteY9" fmla="*/ 861391 h 1868697"/>
                  <a:gd name="connsiteX10" fmla="*/ 596348 w 2251985"/>
                  <a:gd name="connsiteY10" fmla="*/ 834886 h 1868697"/>
                  <a:gd name="connsiteX11" fmla="*/ 662609 w 2251985"/>
                  <a:gd name="connsiteY11" fmla="*/ 768626 h 1868697"/>
                  <a:gd name="connsiteX12" fmla="*/ 689113 w 2251985"/>
                  <a:gd name="connsiteY12" fmla="*/ 755373 h 1868697"/>
                  <a:gd name="connsiteX13" fmla="*/ 742122 w 2251985"/>
                  <a:gd name="connsiteY13" fmla="*/ 848139 h 1868697"/>
                  <a:gd name="connsiteX14" fmla="*/ 848139 w 2251985"/>
                  <a:gd name="connsiteY14" fmla="*/ 967408 h 1868697"/>
                  <a:gd name="connsiteX15" fmla="*/ 901148 w 2251985"/>
                  <a:gd name="connsiteY15" fmla="*/ 1060173 h 1868697"/>
                  <a:gd name="connsiteX16" fmla="*/ 1126435 w 2251985"/>
                  <a:gd name="connsiteY16" fmla="*/ 1258956 h 1868697"/>
                  <a:gd name="connsiteX17" fmla="*/ 1192696 w 2251985"/>
                  <a:gd name="connsiteY17" fmla="*/ 1351721 h 1868697"/>
                  <a:gd name="connsiteX18" fmla="*/ 1325217 w 2251985"/>
                  <a:gd name="connsiteY18" fmla="*/ 1484243 h 1868697"/>
                  <a:gd name="connsiteX19" fmla="*/ 1431235 w 2251985"/>
                  <a:gd name="connsiteY19" fmla="*/ 1577008 h 1868697"/>
                  <a:gd name="connsiteX20" fmla="*/ 1550504 w 2251985"/>
                  <a:gd name="connsiteY20" fmla="*/ 1669773 h 1868697"/>
                  <a:gd name="connsiteX21" fmla="*/ 1683026 w 2251985"/>
                  <a:gd name="connsiteY21" fmla="*/ 1775791 h 1868697"/>
                  <a:gd name="connsiteX22" fmla="*/ 1736035 w 2251985"/>
                  <a:gd name="connsiteY22" fmla="*/ 1789043 h 1868697"/>
                  <a:gd name="connsiteX23" fmla="*/ 1775791 w 2251985"/>
                  <a:gd name="connsiteY23" fmla="*/ 1815547 h 1868697"/>
                  <a:gd name="connsiteX24" fmla="*/ 1921565 w 2251985"/>
                  <a:gd name="connsiteY24" fmla="*/ 1842052 h 1868697"/>
                  <a:gd name="connsiteX25" fmla="*/ 2014330 w 2251985"/>
                  <a:gd name="connsiteY25" fmla="*/ 1842052 h 1868697"/>
                  <a:gd name="connsiteX26" fmla="*/ 2239617 w 2251985"/>
                  <a:gd name="connsiteY26" fmla="*/ 1868556 h 1868697"/>
                  <a:gd name="connsiteX27" fmla="*/ 2213113 w 2251985"/>
                  <a:gd name="connsiteY27" fmla="*/ 1828800 h 1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51985" h="1868697">
                    <a:moveTo>
                      <a:pt x="0" y="0"/>
                    </a:moveTo>
                    <a:cubicBezTo>
                      <a:pt x="7730" y="67365"/>
                      <a:pt x="15461" y="134730"/>
                      <a:pt x="26504" y="172278"/>
                    </a:cubicBezTo>
                    <a:cubicBezTo>
                      <a:pt x="37548" y="209826"/>
                      <a:pt x="53009" y="200990"/>
                      <a:pt x="66261" y="225286"/>
                    </a:cubicBezTo>
                    <a:cubicBezTo>
                      <a:pt x="79513" y="249582"/>
                      <a:pt x="88348" y="284922"/>
                      <a:pt x="106017" y="318052"/>
                    </a:cubicBezTo>
                    <a:cubicBezTo>
                      <a:pt x="123686" y="351182"/>
                      <a:pt x="136939" y="377687"/>
                      <a:pt x="172278" y="424069"/>
                    </a:cubicBezTo>
                    <a:cubicBezTo>
                      <a:pt x="207617" y="470451"/>
                      <a:pt x="280504" y="556591"/>
                      <a:pt x="318052" y="596347"/>
                    </a:cubicBezTo>
                    <a:cubicBezTo>
                      <a:pt x="355600" y="636103"/>
                      <a:pt x="379895" y="636104"/>
                      <a:pt x="397565" y="662608"/>
                    </a:cubicBezTo>
                    <a:cubicBezTo>
                      <a:pt x="415235" y="689112"/>
                      <a:pt x="399774" y="722242"/>
                      <a:pt x="424070" y="755373"/>
                    </a:cubicBezTo>
                    <a:cubicBezTo>
                      <a:pt x="448366" y="788504"/>
                      <a:pt x="519044" y="843721"/>
                      <a:pt x="543339" y="861391"/>
                    </a:cubicBezTo>
                    <a:cubicBezTo>
                      <a:pt x="567634" y="879061"/>
                      <a:pt x="561008" y="865809"/>
                      <a:pt x="569843" y="861391"/>
                    </a:cubicBezTo>
                    <a:cubicBezTo>
                      <a:pt x="578678" y="856974"/>
                      <a:pt x="596348" y="834886"/>
                      <a:pt x="596348" y="834886"/>
                    </a:cubicBezTo>
                    <a:cubicBezTo>
                      <a:pt x="611809" y="819425"/>
                      <a:pt x="647148" y="781878"/>
                      <a:pt x="662609" y="768626"/>
                    </a:cubicBezTo>
                    <a:cubicBezTo>
                      <a:pt x="678070" y="755374"/>
                      <a:pt x="675861" y="742121"/>
                      <a:pt x="689113" y="755373"/>
                    </a:cubicBezTo>
                    <a:cubicBezTo>
                      <a:pt x="702365" y="768625"/>
                      <a:pt x="715618" y="812800"/>
                      <a:pt x="742122" y="848139"/>
                    </a:cubicBezTo>
                    <a:cubicBezTo>
                      <a:pt x="768626" y="883478"/>
                      <a:pt x="821635" y="932069"/>
                      <a:pt x="848139" y="967408"/>
                    </a:cubicBezTo>
                    <a:cubicBezTo>
                      <a:pt x="874643" y="1002747"/>
                      <a:pt x="854765" y="1011582"/>
                      <a:pt x="901148" y="1060173"/>
                    </a:cubicBezTo>
                    <a:cubicBezTo>
                      <a:pt x="947531" y="1108764"/>
                      <a:pt x="1077844" y="1210365"/>
                      <a:pt x="1126435" y="1258956"/>
                    </a:cubicBezTo>
                    <a:cubicBezTo>
                      <a:pt x="1175026" y="1307547"/>
                      <a:pt x="1159566" y="1314173"/>
                      <a:pt x="1192696" y="1351721"/>
                    </a:cubicBezTo>
                    <a:cubicBezTo>
                      <a:pt x="1225826" y="1389269"/>
                      <a:pt x="1285461" y="1446695"/>
                      <a:pt x="1325217" y="1484243"/>
                    </a:cubicBezTo>
                    <a:cubicBezTo>
                      <a:pt x="1364973" y="1521791"/>
                      <a:pt x="1393687" y="1546086"/>
                      <a:pt x="1431235" y="1577008"/>
                    </a:cubicBezTo>
                    <a:cubicBezTo>
                      <a:pt x="1468783" y="1607930"/>
                      <a:pt x="1508539" y="1636643"/>
                      <a:pt x="1550504" y="1669773"/>
                    </a:cubicBezTo>
                    <a:cubicBezTo>
                      <a:pt x="1592469" y="1702903"/>
                      <a:pt x="1652104" y="1755913"/>
                      <a:pt x="1683026" y="1775791"/>
                    </a:cubicBezTo>
                    <a:cubicBezTo>
                      <a:pt x="1713948" y="1795669"/>
                      <a:pt x="1720574" y="1782417"/>
                      <a:pt x="1736035" y="1789043"/>
                    </a:cubicBezTo>
                    <a:cubicBezTo>
                      <a:pt x="1751496" y="1795669"/>
                      <a:pt x="1744869" y="1806712"/>
                      <a:pt x="1775791" y="1815547"/>
                    </a:cubicBezTo>
                    <a:cubicBezTo>
                      <a:pt x="1806713" y="1824382"/>
                      <a:pt x="1881809" y="1837635"/>
                      <a:pt x="1921565" y="1842052"/>
                    </a:cubicBezTo>
                    <a:cubicBezTo>
                      <a:pt x="1961321" y="1846469"/>
                      <a:pt x="1961321" y="1837635"/>
                      <a:pt x="2014330" y="1842052"/>
                    </a:cubicBezTo>
                    <a:cubicBezTo>
                      <a:pt x="2067339" y="1846469"/>
                      <a:pt x="2206487" y="1870765"/>
                      <a:pt x="2239617" y="1868556"/>
                    </a:cubicBezTo>
                    <a:cubicBezTo>
                      <a:pt x="2272747" y="1866347"/>
                      <a:pt x="2230782" y="1833217"/>
                      <a:pt x="2213113" y="1828800"/>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p:cNvSpPr/>
              <p:nvPr/>
            </p:nvSpPr>
            <p:spPr>
              <a:xfrm flipH="1">
                <a:off x="4419600" y="2362200"/>
                <a:ext cx="2251985" cy="1868697"/>
              </a:xfrm>
              <a:custGeom>
                <a:avLst/>
                <a:gdLst>
                  <a:gd name="connsiteX0" fmla="*/ 0 w 2251985"/>
                  <a:gd name="connsiteY0" fmla="*/ 0 h 1868697"/>
                  <a:gd name="connsiteX1" fmla="*/ 26504 w 2251985"/>
                  <a:gd name="connsiteY1" fmla="*/ 172278 h 1868697"/>
                  <a:gd name="connsiteX2" fmla="*/ 66261 w 2251985"/>
                  <a:gd name="connsiteY2" fmla="*/ 225286 h 1868697"/>
                  <a:gd name="connsiteX3" fmla="*/ 106017 w 2251985"/>
                  <a:gd name="connsiteY3" fmla="*/ 318052 h 1868697"/>
                  <a:gd name="connsiteX4" fmla="*/ 172278 w 2251985"/>
                  <a:gd name="connsiteY4" fmla="*/ 424069 h 1868697"/>
                  <a:gd name="connsiteX5" fmla="*/ 318052 w 2251985"/>
                  <a:gd name="connsiteY5" fmla="*/ 596347 h 1868697"/>
                  <a:gd name="connsiteX6" fmla="*/ 397565 w 2251985"/>
                  <a:gd name="connsiteY6" fmla="*/ 662608 h 1868697"/>
                  <a:gd name="connsiteX7" fmla="*/ 424070 w 2251985"/>
                  <a:gd name="connsiteY7" fmla="*/ 755373 h 1868697"/>
                  <a:gd name="connsiteX8" fmla="*/ 543339 w 2251985"/>
                  <a:gd name="connsiteY8" fmla="*/ 861391 h 1868697"/>
                  <a:gd name="connsiteX9" fmla="*/ 569843 w 2251985"/>
                  <a:gd name="connsiteY9" fmla="*/ 861391 h 1868697"/>
                  <a:gd name="connsiteX10" fmla="*/ 596348 w 2251985"/>
                  <a:gd name="connsiteY10" fmla="*/ 834886 h 1868697"/>
                  <a:gd name="connsiteX11" fmla="*/ 662609 w 2251985"/>
                  <a:gd name="connsiteY11" fmla="*/ 768626 h 1868697"/>
                  <a:gd name="connsiteX12" fmla="*/ 689113 w 2251985"/>
                  <a:gd name="connsiteY12" fmla="*/ 755373 h 1868697"/>
                  <a:gd name="connsiteX13" fmla="*/ 742122 w 2251985"/>
                  <a:gd name="connsiteY13" fmla="*/ 848139 h 1868697"/>
                  <a:gd name="connsiteX14" fmla="*/ 848139 w 2251985"/>
                  <a:gd name="connsiteY14" fmla="*/ 967408 h 1868697"/>
                  <a:gd name="connsiteX15" fmla="*/ 901148 w 2251985"/>
                  <a:gd name="connsiteY15" fmla="*/ 1060173 h 1868697"/>
                  <a:gd name="connsiteX16" fmla="*/ 1126435 w 2251985"/>
                  <a:gd name="connsiteY16" fmla="*/ 1258956 h 1868697"/>
                  <a:gd name="connsiteX17" fmla="*/ 1192696 w 2251985"/>
                  <a:gd name="connsiteY17" fmla="*/ 1351721 h 1868697"/>
                  <a:gd name="connsiteX18" fmla="*/ 1325217 w 2251985"/>
                  <a:gd name="connsiteY18" fmla="*/ 1484243 h 1868697"/>
                  <a:gd name="connsiteX19" fmla="*/ 1431235 w 2251985"/>
                  <a:gd name="connsiteY19" fmla="*/ 1577008 h 1868697"/>
                  <a:gd name="connsiteX20" fmla="*/ 1550504 w 2251985"/>
                  <a:gd name="connsiteY20" fmla="*/ 1669773 h 1868697"/>
                  <a:gd name="connsiteX21" fmla="*/ 1683026 w 2251985"/>
                  <a:gd name="connsiteY21" fmla="*/ 1775791 h 1868697"/>
                  <a:gd name="connsiteX22" fmla="*/ 1736035 w 2251985"/>
                  <a:gd name="connsiteY22" fmla="*/ 1789043 h 1868697"/>
                  <a:gd name="connsiteX23" fmla="*/ 1775791 w 2251985"/>
                  <a:gd name="connsiteY23" fmla="*/ 1815547 h 1868697"/>
                  <a:gd name="connsiteX24" fmla="*/ 1921565 w 2251985"/>
                  <a:gd name="connsiteY24" fmla="*/ 1842052 h 1868697"/>
                  <a:gd name="connsiteX25" fmla="*/ 2014330 w 2251985"/>
                  <a:gd name="connsiteY25" fmla="*/ 1842052 h 1868697"/>
                  <a:gd name="connsiteX26" fmla="*/ 2239617 w 2251985"/>
                  <a:gd name="connsiteY26" fmla="*/ 1868556 h 1868697"/>
                  <a:gd name="connsiteX27" fmla="*/ 2213113 w 2251985"/>
                  <a:gd name="connsiteY27" fmla="*/ 1828800 h 1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51985" h="1868697">
                    <a:moveTo>
                      <a:pt x="0" y="0"/>
                    </a:moveTo>
                    <a:cubicBezTo>
                      <a:pt x="7730" y="67365"/>
                      <a:pt x="15461" y="134730"/>
                      <a:pt x="26504" y="172278"/>
                    </a:cubicBezTo>
                    <a:cubicBezTo>
                      <a:pt x="37548" y="209826"/>
                      <a:pt x="53009" y="200990"/>
                      <a:pt x="66261" y="225286"/>
                    </a:cubicBezTo>
                    <a:cubicBezTo>
                      <a:pt x="79513" y="249582"/>
                      <a:pt x="88348" y="284922"/>
                      <a:pt x="106017" y="318052"/>
                    </a:cubicBezTo>
                    <a:cubicBezTo>
                      <a:pt x="123686" y="351182"/>
                      <a:pt x="136939" y="377687"/>
                      <a:pt x="172278" y="424069"/>
                    </a:cubicBezTo>
                    <a:cubicBezTo>
                      <a:pt x="207617" y="470451"/>
                      <a:pt x="280504" y="556591"/>
                      <a:pt x="318052" y="596347"/>
                    </a:cubicBezTo>
                    <a:cubicBezTo>
                      <a:pt x="355600" y="636103"/>
                      <a:pt x="379895" y="636104"/>
                      <a:pt x="397565" y="662608"/>
                    </a:cubicBezTo>
                    <a:cubicBezTo>
                      <a:pt x="415235" y="689112"/>
                      <a:pt x="399774" y="722242"/>
                      <a:pt x="424070" y="755373"/>
                    </a:cubicBezTo>
                    <a:cubicBezTo>
                      <a:pt x="448366" y="788504"/>
                      <a:pt x="519044" y="843721"/>
                      <a:pt x="543339" y="861391"/>
                    </a:cubicBezTo>
                    <a:cubicBezTo>
                      <a:pt x="567634" y="879061"/>
                      <a:pt x="561008" y="865809"/>
                      <a:pt x="569843" y="861391"/>
                    </a:cubicBezTo>
                    <a:cubicBezTo>
                      <a:pt x="578678" y="856974"/>
                      <a:pt x="596348" y="834886"/>
                      <a:pt x="596348" y="834886"/>
                    </a:cubicBezTo>
                    <a:cubicBezTo>
                      <a:pt x="611809" y="819425"/>
                      <a:pt x="647148" y="781878"/>
                      <a:pt x="662609" y="768626"/>
                    </a:cubicBezTo>
                    <a:cubicBezTo>
                      <a:pt x="678070" y="755374"/>
                      <a:pt x="675861" y="742121"/>
                      <a:pt x="689113" y="755373"/>
                    </a:cubicBezTo>
                    <a:cubicBezTo>
                      <a:pt x="702365" y="768625"/>
                      <a:pt x="715618" y="812800"/>
                      <a:pt x="742122" y="848139"/>
                    </a:cubicBezTo>
                    <a:cubicBezTo>
                      <a:pt x="768626" y="883478"/>
                      <a:pt x="821635" y="932069"/>
                      <a:pt x="848139" y="967408"/>
                    </a:cubicBezTo>
                    <a:cubicBezTo>
                      <a:pt x="874643" y="1002747"/>
                      <a:pt x="854765" y="1011582"/>
                      <a:pt x="901148" y="1060173"/>
                    </a:cubicBezTo>
                    <a:cubicBezTo>
                      <a:pt x="947531" y="1108764"/>
                      <a:pt x="1077844" y="1210365"/>
                      <a:pt x="1126435" y="1258956"/>
                    </a:cubicBezTo>
                    <a:cubicBezTo>
                      <a:pt x="1175026" y="1307547"/>
                      <a:pt x="1159566" y="1314173"/>
                      <a:pt x="1192696" y="1351721"/>
                    </a:cubicBezTo>
                    <a:cubicBezTo>
                      <a:pt x="1225826" y="1389269"/>
                      <a:pt x="1285461" y="1446695"/>
                      <a:pt x="1325217" y="1484243"/>
                    </a:cubicBezTo>
                    <a:cubicBezTo>
                      <a:pt x="1364973" y="1521791"/>
                      <a:pt x="1393687" y="1546086"/>
                      <a:pt x="1431235" y="1577008"/>
                    </a:cubicBezTo>
                    <a:cubicBezTo>
                      <a:pt x="1468783" y="1607930"/>
                      <a:pt x="1508539" y="1636643"/>
                      <a:pt x="1550504" y="1669773"/>
                    </a:cubicBezTo>
                    <a:cubicBezTo>
                      <a:pt x="1592469" y="1702903"/>
                      <a:pt x="1652104" y="1755913"/>
                      <a:pt x="1683026" y="1775791"/>
                    </a:cubicBezTo>
                    <a:cubicBezTo>
                      <a:pt x="1713948" y="1795669"/>
                      <a:pt x="1720574" y="1782417"/>
                      <a:pt x="1736035" y="1789043"/>
                    </a:cubicBezTo>
                    <a:cubicBezTo>
                      <a:pt x="1751496" y="1795669"/>
                      <a:pt x="1744869" y="1806712"/>
                      <a:pt x="1775791" y="1815547"/>
                    </a:cubicBezTo>
                    <a:cubicBezTo>
                      <a:pt x="1806713" y="1824382"/>
                      <a:pt x="1881809" y="1837635"/>
                      <a:pt x="1921565" y="1842052"/>
                    </a:cubicBezTo>
                    <a:cubicBezTo>
                      <a:pt x="1961321" y="1846469"/>
                      <a:pt x="1961321" y="1837635"/>
                      <a:pt x="2014330" y="1842052"/>
                    </a:cubicBezTo>
                    <a:cubicBezTo>
                      <a:pt x="2067339" y="1846469"/>
                      <a:pt x="2206487" y="1870765"/>
                      <a:pt x="2239617" y="1868556"/>
                    </a:cubicBezTo>
                    <a:cubicBezTo>
                      <a:pt x="2272747" y="1866347"/>
                      <a:pt x="2230782" y="1833217"/>
                      <a:pt x="2213113" y="1828800"/>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090379" y="1243723"/>
              <a:ext cx="5854147" cy="2715616"/>
              <a:chOff x="2264486" y="1752599"/>
              <a:chExt cx="5342262" cy="2332384"/>
            </a:xfrm>
          </p:grpSpPr>
          <p:sp>
            <p:nvSpPr>
              <p:cNvPr id="42" name="Freeform 41"/>
              <p:cNvSpPr/>
              <p:nvPr/>
            </p:nvSpPr>
            <p:spPr>
              <a:xfrm>
                <a:off x="2264486" y="1752600"/>
                <a:ext cx="2729948" cy="2332383"/>
              </a:xfrm>
              <a:custGeom>
                <a:avLst/>
                <a:gdLst>
                  <a:gd name="connsiteX0" fmla="*/ 0 w 2729948"/>
                  <a:gd name="connsiteY0" fmla="*/ 0 h 2332383"/>
                  <a:gd name="connsiteX1" fmla="*/ 53009 w 2729948"/>
                  <a:gd name="connsiteY1" fmla="*/ 132522 h 2332383"/>
                  <a:gd name="connsiteX2" fmla="*/ 106017 w 2729948"/>
                  <a:gd name="connsiteY2" fmla="*/ 265044 h 2332383"/>
                  <a:gd name="connsiteX3" fmla="*/ 145774 w 2729948"/>
                  <a:gd name="connsiteY3" fmla="*/ 424070 h 2332383"/>
                  <a:gd name="connsiteX4" fmla="*/ 225287 w 2729948"/>
                  <a:gd name="connsiteY4" fmla="*/ 609600 h 2332383"/>
                  <a:gd name="connsiteX5" fmla="*/ 304800 w 2729948"/>
                  <a:gd name="connsiteY5" fmla="*/ 715618 h 2332383"/>
                  <a:gd name="connsiteX6" fmla="*/ 384313 w 2729948"/>
                  <a:gd name="connsiteY6" fmla="*/ 795131 h 2332383"/>
                  <a:gd name="connsiteX7" fmla="*/ 463826 w 2729948"/>
                  <a:gd name="connsiteY7" fmla="*/ 821635 h 2332383"/>
                  <a:gd name="connsiteX8" fmla="*/ 490330 w 2729948"/>
                  <a:gd name="connsiteY8" fmla="*/ 795131 h 2332383"/>
                  <a:gd name="connsiteX9" fmla="*/ 530087 w 2729948"/>
                  <a:gd name="connsiteY9" fmla="*/ 702366 h 2332383"/>
                  <a:gd name="connsiteX10" fmla="*/ 556591 w 2729948"/>
                  <a:gd name="connsiteY10" fmla="*/ 702366 h 2332383"/>
                  <a:gd name="connsiteX11" fmla="*/ 848139 w 2729948"/>
                  <a:gd name="connsiteY11" fmla="*/ 914400 h 2332383"/>
                  <a:gd name="connsiteX12" fmla="*/ 1007165 w 2729948"/>
                  <a:gd name="connsiteY12" fmla="*/ 1033670 h 2332383"/>
                  <a:gd name="connsiteX13" fmla="*/ 1152939 w 2729948"/>
                  <a:gd name="connsiteY13" fmla="*/ 1232453 h 2332383"/>
                  <a:gd name="connsiteX14" fmla="*/ 1258956 w 2729948"/>
                  <a:gd name="connsiteY14" fmla="*/ 1351722 h 2332383"/>
                  <a:gd name="connsiteX15" fmla="*/ 1325217 w 2729948"/>
                  <a:gd name="connsiteY15" fmla="*/ 1510748 h 2332383"/>
                  <a:gd name="connsiteX16" fmla="*/ 1470991 w 2729948"/>
                  <a:gd name="connsiteY16" fmla="*/ 1709531 h 2332383"/>
                  <a:gd name="connsiteX17" fmla="*/ 1510748 w 2729948"/>
                  <a:gd name="connsiteY17" fmla="*/ 1749287 h 2332383"/>
                  <a:gd name="connsiteX18" fmla="*/ 1563756 w 2729948"/>
                  <a:gd name="connsiteY18" fmla="*/ 1775792 h 2332383"/>
                  <a:gd name="connsiteX19" fmla="*/ 1656522 w 2729948"/>
                  <a:gd name="connsiteY19" fmla="*/ 1789044 h 2332383"/>
                  <a:gd name="connsiteX20" fmla="*/ 1762539 w 2729948"/>
                  <a:gd name="connsiteY20" fmla="*/ 1762539 h 2332383"/>
                  <a:gd name="connsiteX21" fmla="*/ 1775791 w 2729948"/>
                  <a:gd name="connsiteY21" fmla="*/ 1736035 h 2332383"/>
                  <a:gd name="connsiteX22" fmla="*/ 1789043 w 2729948"/>
                  <a:gd name="connsiteY22" fmla="*/ 1736035 h 2332383"/>
                  <a:gd name="connsiteX23" fmla="*/ 1908313 w 2729948"/>
                  <a:gd name="connsiteY23" fmla="*/ 1855305 h 2332383"/>
                  <a:gd name="connsiteX24" fmla="*/ 1987826 w 2729948"/>
                  <a:gd name="connsiteY24" fmla="*/ 1948070 h 2332383"/>
                  <a:gd name="connsiteX25" fmla="*/ 2107096 w 2729948"/>
                  <a:gd name="connsiteY25" fmla="*/ 2107096 h 2332383"/>
                  <a:gd name="connsiteX26" fmla="*/ 2372139 w 2729948"/>
                  <a:gd name="connsiteY26" fmla="*/ 2279374 h 2332383"/>
                  <a:gd name="connsiteX27" fmla="*/ 2464904 w 2729948"/>
                  <a:gd name="connsiteY27" fmla="*/ 2292626 h 2332383"/>
                  <a:gd name="connsiteX28" fmla="*/ 2597426 w 2729948"/>
                  <a:gd name="connsiteY28" fmla="*/ 2305879 h 2332383"/>
                  <a:gd name="connsiteX29" fmla="*/ 2690191 w 2729948"/>
                  <a:gd name="connsiteY29" fmla="*/ 2319131 h 2332383"/>
                  <a:gd name="connsiteX30" fmla="*/ 2690191 w 2729948"/>
                  <a:gd name="connsiteY30" fmla="*/ 2252870 h 2332383"/>
                  <a:gd name="connsiteX31" fmla="*/ 2729948 w 2729948"/>
                  <a:gd name="connsiteY31" fmla="*/ 2332383 h 233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29948" h="2332383">
                    <a:moveTo>
                      <a:pt x="0" y="0"/>
                    </a:moveTo>
                    <a:lnTo>
                      <a:pt x="53009" y="132522"/>
                    </a:lnTo>
                    <a:cubicBezTo>
                      <a:pt x="70678" y="176696"/>
                      <a:pt x="90556" y="216453"/>
                      <a:pt x="106017" y="265044"/>
                    </a:cubicBezTo>
                    <a:cubicBezTo>
                      <a:pt x="121478" y="313635"/>
                      <a:pt x="125896" y="366644"/>
                      <a:pt x="145774" y="424070"/>
                    </a:cubicBezTo>
                    <a:cubicBezTo>
                      <a:pt x="165652" y="481496"/>
                      <a:pt x="198783" y="561009"/>
                      <a:pt x="225287" y="609600"/>
                    </a:cubicBezTo>
                    <a:cubicBezTo>
                      <a:pt x="251791" y="658191"/>
                      <a:pt x="278296" y="684696"/>
                      <a:pt x="304800" y="715618"/>
                    </a:cubicBezTo>
                    <a:cubicBezTo>
                      <a:pt x="331304" y="746540"/>
                      <a:pt x="357809" y="777462"/>
                      <a:pt x="384313" y="795131"/>
                    </a:cubicBezTo>
                    <a:cubicBezTo>
                      <a:pt x="410817" y="812800"/>
                      <a:pt x="446157" y="821635"/>
                      <a:pt x="463826" y="821635"/>
                    </a:cubicBezTo>
                    <a:cubicBezTo>
                      <a:pt x="481495" y="821635"/>
                      <a:pt x="479287" y="815009"/>
                      <a:pt x="490330" y="795131"/>
                    </a:cubicBezTo>
                    <a:cubicBezTo>
                      <a:pt x="501374" y="775253"/>
                      <a:pt x="519044" y="717827"/>
                      <a:pt x="530087" y="702366"/>
                    </a:cubicBezTo>
                    <a:cubicBezTo>
                      <a:pt x="541131" y="686905"/>
                      <a:pt x="503582" y="667027"/>
                      <a:pt x="556591" y="702366"/>
                    </a:cubicBezTo>
                    <a:cubicBezTo>
                      <a:pt x="609600" y="737705"/>
                      <a:pt x="773043" y="859183"/>
                      <a:pt x="848139" y="914400"/>
                    </a:cubicBezTo>
                    <a:cubicBezTo>
                      <a:pt x="923235" y="969617"/>
                      <a:pt x="956365" y="980661"/>
                      <a:pt x="1007165" y="1033670"/>
                    </a:cubicBezTo>
                    <a:cubicBezTo>
                      <a:pt x="1057965" y="1086679"/>
                      <a:pt x="1110974" y="1179444"/>
                      <a:pt x="1152939" y="1232453"/>
                    </a:cubicBezTo>
                    <a:cubicBezTo>
                      <a:pt x="1194904" y="1285462"/>
                      <a:pt x="1230243" y="1305339"/>
                      <a:pt x="1258956" y="1351722"/>
                    </a:cubicBezTo>
                    <a:cubicBezTo>
                      <a:pt x="1287669" y="1398105"/>
                      <a:pt x="1289878" y="1451113"/>
                      <a:pt x="1325217" y="1510748"/>
                    </a:cubicBezTo>
                    <a:cubicBezTo>
                      <a:pt x="1360556" y="1570383"/>
                      <a:pt x="1440069" y="1669775"/>
                      <a:pt x="1470991" y="1709531"/>
                    </a:cubicBezTo>
                    <a:cubicBezTo>
                      <a:pt x="1501913" y="1749288"/>
                      <a:pt x="1495287" y="1738244"/>
                      <a:pt x="1510748" y="1749287"/>
                    </a:cubicBezTo>
                    <a:cubicBezTo>
                      <a:pt x="1526209" y="1760331"/>
                      <a:pt x="1539460" y="1769166"/>
                      <a:pt x="1563756" y="1775792"/>
                    </a:cubicBezTo>
                    <a:cubicBezTo>
                      <a:pt x="1588052" y="1782418"/>
                      <a:pt x="1623391" y="1791253"/>
                      <a:pt x="1656522" y="1789044"/>
                    </a:cubicBezTo>
                    <a:cubicBezTo>
                      <a:pt x="1689653" y="1786835"/>
                      <a:pt x="1742661" y="1771374"/>
                      <a:pt x="1762539" y="1762539"/>
                    </a:cubicBezTo>
                    <a:cubicBezTo>
                      <a:pt x="1782417" y="1753704"/>
                      <a:pt x="1771374" y="1740452"/>
                      <a:pt x="1775791" y="1736035"/>
                    </a:cubicBezTo>
                    <a:cubicBezTo>
                      <a:pt x="1780208" y="1731618"/>
                      <a:pt x="1766956" y="1716157"/>
                      <a:pt x="1789043" y="1736035"/>
                    </a:cubicBezTo>
                    <a:cubicBezTo>
                      <a:pt x="1811130" y="1755913"/>
                      <a:pt x="1875183" y="1819966"/>
                      <a:pt x="1908313" y="1855305"/>
                    </a:cubicBezTo>
                    <a:cubicBezTo>
                      <a:pt x="1941443" y="1890644"/>
                      <a:pt x="1954696" y="1906105"/>
                      <a:pt x="1987826" y="1948070"/>
                    </a:cubicBezTo>
                    <a:cubicBezTo>
                      <a:pt x="2020956" y="1990035"/>
                      <a:pt x="2043044" y="2051879"/>
                      <a:pt x="2107096" y="2107096"/>
                    </a:cubicBezTo>
                    <a:cubicBezTo>
                      <a:pt x="2171148" y="2162313"/>
                      <a:pt x="2312504" y="2248452"/>
                      <a:pt x="2372139" y="2279374"/>
                    </a:cubicBezTo>
                    <a:cubicBezTo>
                      <a:pt x="2431774" y="2310296"/>
                      <a:pt x="2427356" y="2288209"/>
                      <a:pt x="2464904" y="2292626"/>
                    </a:cubicBezTo>
                    <a:cubicBezTo>
                      <a:pt x="2502452" y="2297043"/>
                      <a:pt x="2559878" y="2301462"/>
                      <a:pt x="2597426" y="2305879"/>
                    </a:cubicBezTo>
                    <a:cubicBezTo>
                      <a:pt x="2634974" y="2310296"/>
                      <a:pt x="2674730" y="2327966"/>
                      <a:pt x="2690191" y="2319131"/>
                    </a:cubicBezTo>
                    <a:cubicBezTo>
                      <a:pt x="2705652" y="2310296"/>
                      <a:pt x="2683565" y="2250661"/>
                      <a:pt x="2690191" y="2252870"/>
                    </a:cubicBezTo>
                    <a:cubicBezTo>
                      <a:pt x="2696817" y="2255079"/>
                      <a:pt x="2725531" y="2316922"/>
                      <a:pt x="2729948" y="2332383"/>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reeform 42"/>
              <p:cNvSpPr/>
              <p:nvPr/>
            </p:nvSpPr>
            <p:spPr>
              <a:xfrm flipH="1">
                <a:off x="4876800" y="1752599"/>
                <a:ext cx="2729948" cy="2332383"/>
              </a:xfrm>
              <a:custGeom>
                <a:avLst/>
                <a:gdLst>
                  <a:gd name="connsiteX0" fmla="*/ 0 w 2729948"/>
                  <a:gd name="connsiteY0" fmla="*/ 0 h 2332383"/>
                  <a:gd name="connsiteX1" fmla="*/ 53009 w 2729948"/>
                  <a:gd name="connsiteY1" fmla="*/ 132522 h 2332383"/>
                  <a:gd name="connsiteX2" fmla="*/ 106017 w 2729948"/>
                  <a:gd name="connsiteY2" fmla="*/ 265044 h 2332383"/>
                  <a:gd name="connsiteX3" fmla="*/ 145774 w 2729948"/>
                  <a:gd name="connsiteY3" fmla="*/ 424070 h 2332383"/>
                  <a:gd name="connsiteX4" fmla="*/ 225287 w 2729948"/>
                  <a:gd name="connsiteY4" fmla="*/ 609600 h 2332383"/>
                  <a:gd name="connsiteX5" fmla="*/ 304800 w 2729948"/>
                  <a:gd name="connsiteY5" fmla="*/ 715618 h 2332383"/>
                  <a:gd name="connsiteX6" fmla="*/ 384313 w 2729948"/>
                  <a:gd name="connsiteY6" fmla="*/ 795131 h 2332383"/>
                  <a:gd name="connsiteX7" fmla="*/ 463826 w 2729948"/>
                  <a:gd name="connsiteY7" fmla="*/ 821635 h 2332383"/>
                  <a:gd name="connsiteX8" fmla="*/ 490330 w 2729948"/>
                  <a:gd name="connsiteY8" fmla="*/ 795131 h 2332383"/>
                  <a:gd name="connsiteX9" fmla="*/ 530087 w 2729948"/>
                  <a:gd name="connsiteY9" fmla="*/ 702366 h 2332383"/>
                  <a:gd name="connsiteX10" fmla="*/ 556591 w 2729948"/>
                  <a:gd name="connsiteY10" fmla="*/ 702366 h 2332383"/>
                  <a:gd name="connsiteX11" fmla="*/ 848139 w 2729948"/>
                  <a:gd name="connsiteY11" fmla="*/ 914400 h 2332383"/>
                  <a:gd name="connsiteX12" fmla="*/ 1007165 w 2729948"/>
                  <a:gd name="connsiteY12" fmla="*/ 1033670 h 2332383"/>
                  <a:gd name="connsiteX13" fmla="*/ 1152939 w 2729948"/>
                  <a:gd name="connsiteY13" fmla="*/ 1232453 h 2332383"/>
                  <a:gd name="connsiteX14" fmla="*/ 1258956 w 2729948"/>
                  <a:gd name="connsiteY14" fmla="*/ 1351722 h 2332383"/>
                  <a:gd name="connsiteX15" fmla="*/ 1325217 w 2729948"/>
                  <a:gd name="connsiteY15" fmla="*/ 1510748 h 2332383"/>
                  <a:gd name="connsiteX16" fmla="*/ 1470991 w 2729948"/>
                  <a:gd name="connsiteY16" fmla="*/ 1709531 h 2332383"/>
                  <a:gd name="connsiteX17" fmla="*/ 1510748 w 2729948"/>
                  <a:gd name="connsiteY17" fmla="*/ 1749287 h 2332383"/>
                  <a:gd name="connsiteX18" fmla="*/ 1563756 w 2729948"/>
                  <a:gd name="connsiteY18" fmla="*/ 1775792 h 2332383"/>
                  <a:gd name="connsiteX19" fmla="*/ 1656522 w 2729948"/>
                  <a:gd name="connsiteY19" fmla="*/ 1789044 h 2332383"/>
                  <a:gd name="connsiteX20" fmla="*/ 1762539 w 2729948"/>
                  <a:gd name="connsiteY20" fmla="*/ 1762539 h 2332383"/>
                  <a:gd name="connsiteX21" fmla="*/ 1775791 w 2729948"/>
                  <a:gd name="connsiteY21" fmla="*/ 1736035 h 2332383"/>
                  <a:gd name="connsiteX22" fmla="*/ 1789043 w 2729948"/>
                  <a:gd name="connsiteY22" fmla="*/ 1736035 h 2332383"/>
                  <a:gd name="connsiteX23" fmla="*/ 1908313 w 2729948"/>
                  <a:gd name="connsiteY23" fmla="*/ 1855305 h 2332383"/>
                  <a:gd name="connsiteX24" fmla="*/ 1987826 w 2729948"/>
                  <a:gd name="connsiteY24" fmla="*/ 1948070 h 2332383"/>
                  <a:gd name="connsiteX25" fmla="*/ 2107096 w 2729948"/>
                  <a:gd name="connsiteY25" fmla="*/ 2107096 h 2332383"/>
                  <a:gd name="connsiteX26" fmla="*/ 2372139 w 2729948"/>
                  <a:gd name="connsiteY26" fmla="*/ 2279374 h 2332383"/>
                  <a:gd name="connsiteX27" fmla="*/ 2464904 w 2729948"/>
                  <a:gd name="connsiteY27" fmla="*/ 2292626 h 2332383"/>
                  <a:gd name="connsiteX28" fmla="*/ 2597426 w 2729948"/>
                  <a:gd name="connsiteY28" fmla="*/ 2305879 h 2332383"/>
                  <a:gd name="connsiteX29" fmla="*/ 2690191 w 2729948"/>
                  <a:gd name="connsiteY29" fmla="*/ 2319131 h 2332383"/>
                  <a:gd name="connsiteX30" fmla="*/ 2690191 w 2729948"/>
                  <a:gd name="connsiteY30" fmla="*/ 2252870 h 2332383"/>
                  <a:gd name="connsiteX31" fmla="*/ 2729948 w 2729948"/>
                  <a:gd name="connsiteY31" fmla="*/ 2332383 h 233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29948" h="2332383">
                    <a:moveTo>
                      <a:pt x="0" y="0"/>
                    </a:moveTo>
                    <a:lnTo>
                      <a:pt x="53009" y="132522"/>
                    </a:lnTo>
                    <a:cubicBezTo>
                      <a:pt x="70678" y="176696"/>
                      <a:pt x="90556" y="216453"/>
                      <a:pt x="106017" y="265044"/>
                    </a:cubicBezTo>
                    <a:cubicBezTo>
                      <a:pt x="121478" y="313635"/>
                      <a:pt x="125896" y="366644"/>
                      <a:pt x="145774" y="424070"/>
                    </a:cubicBezTo>
                    <a:cubicBezTo>
                      <a:pt x="165652" y="481496"/>
                      <a:pt x="198783" y="561009"/>
                      <a:pt x="225287" y="609600"/>
                    </a:cubicBezTo>
                    <a:cubicBezTo>
                      <a:pt x="251791" y="658191"/>
                      <a:pt x="278296" y="684696"/>
                      <a:pt x="304800" y="715618"/>
                    </a:cubicBezTo>
                    <a:cubicBezTo>
                      <a:pt x="331304" y="746540"/>
                      <a:pt x="357809" y="777462"/>
                      <a:pt x="384313" y="795131"/>
                    </a:cubicBezTo>
                    <a:cubicBezTo>
                      <a:pt x="410817" y="812800"/>
                      <a:pt x="446157" y="821635"/>
                      <a:pt x="463826" y="821635"/>
                    </a:cubicBezTo>
                    <a:cubicBezTo>
                      <a:pt x="481495" y="821635"/>
                      <a:pt x="479287" y="815009"/>
                      <a:pt x="490330" y="795131"/>
                    </a:cubicBezTo>
                    <a:cubicBezTo>
                      <a:pt x="501374" y="775253"/>
                      <a:pt x="519044" y="717827"/>
                      <a:pt x="530087" y="702366"/>
                    </a:cubicBezTo>
                    <a:cubicBezTo>
                      <a:pt x="541131" y="686905"/>
                      <a:pt x="503582" y="667027"/>
                      <a:pt x="556591" y="702366"/>
                    </a:cubicBezTo>
                    <a:cubicBezTo>
                      <a:pt x="609600" y="737705"/>
                      <a:pt x="773043" y="859183"/>
                      <a:pt x="848139" y="914400"/>
                    </a:cubicBezTo>
                    <a:cubicBezTo>
                      <a:pt x="923235" y="969617"/>
                      <a:pt x="956365" y="980661"/>
                      <a:pt x="1007165" y="1033670"/>
                    </a:cubicBezTo>
                    <a:cubicBezTo>
                      <a:pt x="1057965" y="1086679"/>
                      <a:pt x="1110974" y="1179444"/>
                      <a:pt x="1152939" y="1232453"/>
                    </a:cubicBezTo>
                    <a:cubicBezTo>
                      <a:pt x="1194904" y="1285462"/>
                      <a:pt x="1230243" y="1305339"/>
                      <a:pt x="1258956" y="1351722"/>
                    </a:cubicBezTo>
                    <a:cubicBezTo>
                      <a:pt x="1287669" y="1398105"/>
                      <a:pt x="1289878" y="1451113"/>
                      <a:pt x="1325217" y="1510748"/>
                    </a:cubicBezTo>
                    <a:cubicBezTo>
                      <a:pt x="1360556" y="1570383"/>
                      <a:pt x="1440069" y="1669775"/>
                      <a:pt x="1470991" y="1709531"/>
                    </a:cubicBezTo>
                    <a:cubicBezTo>
                      <a:pt x="1501913" y="1749288"/>
                      <a:pt x="1495287" y="1738244"/>
                      <a:pt x="1510748" y="1749287"/>
                    </a:cubicBezTo>
                    <a:cubicBezTo>
                      <a:pt x="1526209" y="1760331"/>
                      <a:pt x="1539460" y="1769166"/>
                      <a:pt x="1563756" y="1775792"/>
                    </a:cubicBezTo>
                    <a:cubicBezTo>
                      <a:pt x="1588052" y="1782418"/>
                      <a:pt x="1623391" y="1791253"/>
                      <a:pt x="1656522" y="1789044"/>
                    </a:cubicBezTo>
                    <a:cubicBezTo>
                      <a:pt x="1689653" y="1786835"/>
                      <a:pt x="1742661" y="1771374"/>
                      <a:pt x="1762539" y="1762539"/>
                    </a:cubicBezTo>
                    <a:cubicBezTo>
                      <a:pt x="1782417" y="1753704"/>
                      <a:pt x="1771374" y="1740452"/>
                      <a:pt x="1775791" y="1736035"/>
                    </a:cubicBezTo>
                    <a:cubicBezTo>
                      <a:pt x="1780208" y="1731618"/>
                      <a:pt x="1766956" y="1716157"/>
                      <a:pt x="1789043" y="1736035"/>
                    </a:cubicBezTo>
                    <a:cubicBezTo>
                      <a:pt x="1811130" y="1755913"/>
                      <a:pt x="1875183" y="1819966"/>
                      <a:pt x="1908313" y="1855305"/>
                    </a:cubicBezTo>
                    <a:cubicBezTo>
                      <a:pt x="1941443" y="1890644"/>
                      <a:pt x="1954696" y="1906105"/>
                      <a:pt x="1987826" y="1948070"/>
                    </a:cubicBezTo>
                    <a:cubicBezTo>
                      <a:pt x="2020956" y="1990035"/>
                      <a:pt x="2043044" y="2051879"/>
                      <a:pt x="2107096" y="2107096"/>
                    </a:cubicBezTo>
                    <a:cubicBezTo>
                      <a:pt x="2171148" y="2162313"/>
                      <a:pt x="2312504" y="2248452"/>
                      <a:pt x="2372139" y="2279374"/>
                    </a:cubicBezTo>
                    <a:cubicBezTo>
                      <a:pt x="2431774" y="2310296"/>
                      <a:pt x="2427356" y="2288209"/>
                      <a:pt x="2464904" y="2292626"/>
                    </a:cubicBezTo>
                    <a:cubicBezTo>
                      <a:pt x="2502452" y="2297043"/>
                      <a:pt x="2559878" y="2301462"/>
                      <a:pt x="2597426" y="2305879"/>
                    </a:cubicBezTo>
                    <a:cubicBezTo>
                      <a:pt x="2634974" y="2310296"/>
                      <a:pt x="2674730" y="2327966"/>
                      <a:pt x="2690191" y="2319131"/>
                    </a:cubicBezTo>
                    <a:cubicBezTo>
                      <a:pt x="2705652" y="2310296"/>
                      <a:pt x="2683565" y="2250661"/>
                      <a:pt x="2690191" y="2252870"/>
                    </a:cubicBezTo>
                    <a:cubicBezTo>
                      <a:pt x="2696817" y="2255079"/>
                      <a:pt x="2725531" y="2316922"/>
                      <a:pt x="2729948" y="2332383"/>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8092297" y="1194857"/>
              <a:ext cx="413896" cy="1705064"/>
              <a:chOff x="8312870" y="1214735"/>
              <a:chExt cx="413896" cy="1705064"/>
            </a:xfrm>
          </p:grpSpPr>
          <p:sp>
            <p:nvSpPr>
              <p:cNvPr id="39" name="TextBox 38"/>
              <p:cNvSpPr txBox="1"/>
              <p:nvPr/>
            </p:nvSpPr>
            <p:spPr>
              <a:xfrm>
                <a:off x="8312870" y="2550467"/>
                <a:ext cx="413896" cy="369332"/>
              </a:xfrm>
              <a:prstGeom prst="rect">
                <a:avLst/>
              </a:prstGeom>
              <a:noFill/>
            </p:spPr>
            <p:txBody>
              <a:bodyPr wrap="none" rtlCol="0">
                <a:spAutoFit/>
              </a:bodyPr>
              <a:lstStyle/>
              <a:p>
                <a:r>
                  <a:rPr lang="en-US" dirty="0"/>
                  <a:t>T1</a:t>
                </a:r>
              </a:p>
            </p:txBody>
          </p:sp>
          <p:sp>
            <p:nvSpPr>
              <p:cNvPr id="40" name="TextBox 39"/>
              <p:cNvSpPr txBox="1"/>
              <p:nvPr/>
            </p:nvSpPr>
            <p:spPr>
              <a:xfrm>
                <a:off x="8312870" y="1882601"/>
                <a:ext cx="413896" cy="369332"/>
              </a:xfrm>
              <a:prstGeom prst="rect">
                <a:avLst/>
              </a:prstGeom>
              <a:noFill/>
            </p:spPr>
            <p:txBody>
              <a:bodyPr wrap="none" rtlCol="0">
                <a:spAutoFit/>
              </a:bodyPr>
              <a:lstStyle/>
              <a:p>
                <a:r>
                  <a:rPr lang="en-US" dirty="0"/>
                  <a:t>T2</a:t>
                </a:r>
              </a:p>
            </p:txBody>
          </p:sp>
          <p:sp>
            <p:nvSpPr>
              <p:cNvPr id="41" name="TextBox 40"/>
              <p:cNvSpPr txBox="1"/>
              <p:nvPr/>
            </p:nvSpPr>
            <p:spPr>
              <a:xfrm>
                <a:off x="8312870" y="1214735"/>
                <a:ext cx="413896" cy="369332"/>
              </a:xfrm>
              <a:prstGeom prst="rect">
                <a:avLst/>
              </a:prstGeom>
              <a:noFill/>
            </p:spPr>
            <p:txBody>
              <a:bodyPr wrap="none" rtlCol="0">
                <a:spAutoFit/>
              </a:bodyPr>
              <a:lstStyle/>
              <a:p>
                <a:r>
                  <a:rPr lang="en-US" dirty="0"/>
                  <a:t>T3</a:t>
                </a:r>
              </a:p>
            </p:txBody>
          </p:sp>
        </p:grpSp>
        <p:grpSp>
          <p:nvGrpSpPr>
            <p:cNvPr id="9" name="Group 8"/>
            <p:cNvGrpSpPr/>
            <p:nvPr/>
          </p:nvGrpSpPr>
          <p:grpSpPr>
            <a:xfrm>
              <a:off x="1515973" y="1265799"/>
              <a:ext cx="413896" cy="1705064"/>
              <a:chOff x="8312870" y="1214735"/>
              <a:chExt cx="413896" cy="1705064"/>
            </a:xfrm>
          </p:grpSpPr>
          <p:sp>
            <p:nvSpPr>
              <p:cNvPr id="36" name="TextBox 35"/>
              <p:cNvSpPr txBox="1"/>
              <p:nvPr/>
            </p:nvSpPr>
            <p:spPr>
              <a:xfrm>
                <a:off x="8312870" y="2550467"/>
                <a:ext cx="413896" cy="369332"/>
              </a:xfrm>
              <a:prstGeom prst="rect">
                <a:avLst/>
              </a:prstGeom>
              <a:noFill/>
            </p:spPr>
            <p:txBody>
              <a:bodyPr wrap="none" rtlCol="0">
                <a:spAutoFit/>
              </a:bodyPr>
              <a:lstStyle/>
              <a:p>
                <a:r>
                  <a:rPr lang="en-US" dirty="0"/>
                  <a:t>T1</a:t>
                </a:r>
              </a:p>
            </p:txBody>
          </p:sp>
          <p:sp>
            <p:nvSpPr>
              <p:cNvPr id="37" name="TextBox 36"/>
              <p:cNvSpPr txBox="1"/>
              <p:nvPr/>
            </p:nvSpPr>
            <p:spPr>
              <a:xfrm>
                <a:off x="8312870" y="1882601"/>
                <a:ext cx="413896" cy="369332"/>
              </a:xfrm>
              <a:prstGeom prst="rect">
                <a:avLst/>
              </a:prstGeom>
              <a:noFill/>
            </p:spPr>
            <p:txBody>
              <a:bodyPr wrap="none" rtlCol="0">
                <a:spAutoFit/>
              </a:bodyPr>
              <a:lstStyle/>
              <a:p>
                <a:r>
                  <a:rPr lang="en-US" dirty="0"/>
                  <a:t>T2</a:t>
                </a:r>
              </a:p>
            </p:txBody>
          </p:sp>
          <p:sp>
            <p:nvSpPr>
              <p:cNvPr id="38" name="TextBox 37"/>
              <p:cNvSpPr txBox="1"/>
              <p:nvPr/>
            </p:nvSpPr>
            <p:spPr>
              <a:xfrm>
                <a:off x="8312870" y="1214735"/>
                <a:ext cx="413896" cy="369332"/>
              </a:xfrm>
              <a:prstGeom prst="rect">
                <a:avLst/>
              </a:prstGeom>
              <a:noFill/>
            </p:spPr>
            <p:txBody>
              <a:bodyPr wrap="none" rtlCol="0">
                <a:spAutoFit/>
              </a:bodyPr>
              <a:lstStyle/>
              <a:p>
                <a:r>
                  <a:rPr lang="en-US" dirty="0"/>
                  <a:t>T3</a:t>
                </a:r>
              </a:p>
            </p:txBody>
          </p:sp>
        </p:grpSp>
        <p:sp>
          <p:nvSpPr>
            <p:cNvPr id="10" name="Oval 9"/>
            <p:cNvSpPr/>
            <p:nvPr/>
          </p:nvSpPr>
          <p:spPr>
            <a:xfrm>
              <a:off x="2506649" y="1956395"/>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165419" y="1220079"/>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165419" y="1905000"/>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165419" y="3253140"/>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804160" y="2999917"/>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2256859" y="3344580"/>
              <a:ext cx="2696141" cy="1318942"/>
            </a:xfrm>
            <a:prstGeom prst="straightConnector1">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234150" y="3657600"/>
              <a:ext cx="29785" cy="980308"/>
            </a:xfrm>
            <a:prstGeom prst="straightConnector1">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4" idx="0"/>
            </p:cNvCxnSpPr>
            <p:nvPr/>
          </p:nvCxnSpPr>
          <p:spPr>
            <a:xfrm>
              <a:off x="2294068" y="2093555"/>
              <a:ext cx="555812" cy="90636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256859" y="1388364"/>
              <a:ext cx="249790" cy="516636"/>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54713" y="2370697"/>
              <a:ext cx="1524000" cy="369332"/>
            </a:xfrm>
            <a:prstGeom prst="rect">
              <a:avLst/>
            </a:prstGeom>
            <a:noFill/>
          </p:spPr>
          <p:txBody>
            <a:bodyPr wrap="square" rtlCol="0">
              <a:spAutoFit/>
            </a:bodyPr>
            <a:lstStyle/>
            <a:p>
              <a:r>
                <a:rPr lang="en-US" dirty="0"/>
                <a:t>T3 &lt; T2 &lt; T1</a:t>
              </a:r>
            </a:p>
          </p:txBody>
        </p:sp>
        <p:sp>
          <p:nvSpPr>
            <p:cNvPr id="20" name="TextBox 19"/>
            <p:cNvSpPr txBox="1"/>
            <p:nvPr/>
          </p:nvSpPr>
          <p:spPr>
            <a:xfrm>
              <a:off x="98700" y="671468"/>
              <a:ext cx="1947328" cy="369332"/>
            </a:xfrm>
            <a:prstGeom prst="rect">
              <a:avLst/>
            </a:prstGeom>
            <a:noFill/>
          </p:spPr>
          <p:txBody>
            <a:bodyPr wrap="none" rtlCol="0">
              <a:spAutoFit/>
            </a:bodyPr>
            <a:lstStyle/>
            <a:p>
              <a:r>
                <a:rPr lang="en-US" dirty="0"/>
                <a:t>Objective Function</a:t>
              </a:r>
            </a:p>
          </p:txBody>
        </p:sp>
        <p:cxnSp>
          <p:nvCxnSpPr>
            <p:cNvPr id="21" name="Straight Connector 20"/>
            <p:cNvCxnSpPr/>
            <p:nvPr/>
          </p:nvCxnSpPr>
          <p:spPr>
            <a:xfrm>
              <a:off x="965550" y="1243724"/>
              <a:ext cx="25050" cy="36330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65550" y="4895848"/>
              <a:ext cx="73336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29000" y="5057745"/>
              <a:ext cx="3616888" cy="369332"/>
            </a:xfrm>
            <a:prstGeom prst="rect">
              <a:avLst/>
            </a:prstGeom>
            <a:noFill/>
          </p:spPr>
          <p:txBody>
            <a:bodyPr wrap="none" rtlCol="0">
              <a:spAutoFit/>
            </a:bodyPr>
            <a:lstStyle/>
            <a:p>
              <a:r>
                <a:rPr lang="en-US" dirty="0"/>
                <a:t>Configuration – Center Positions Y(k)</a:t>
              </a:r>
            </a:p>
          </p:txBody>
        </p:sp>
        <p:grpSp>
          <p:nvGrpSpPr>
            <p:cNvPr id="24" name="Group 23"/>
            <p:cNvGrpSpPr/>
            <p:nvPr/>
          </p:nvGrpSpPr>
          <p:grpSpPr>
            <a:xfrm>
              <a:off x="2885319" y="718079"/>
              <a:ext cx="4018436" cy="369332"/>
              <a:chOff x="2885319" y="718079"/>
              <a:chExt cx="4018436" cy="369332"/>
            </a:xfrm>
          </p:grpSpPr>
          <p:cxnSp>
            <p:nvCxnSpPr>
              <p:cNvPr id="34" name="Straight Arrow Connector 33"/>
              <p:cNvCxnSpPr/>
              <p:nvPr/>
            </p:nvCxnSpPr>
            <p:spPr>
              <a:xfrm>
                <a:off x="2885319" y="918134"/>
                <a:ext cx="543974"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557261" y="718079"/>
                <a:ext cx="3346494" cy="369332"/>
              </a:xfrm>
              <a:prstGeom prst="rect">
                <a:avLst/>
              </a:prstGeom>
              <a:noFill/>
            </p:spPr>
            <p:txBody>
              <a:bodyPr wrap="none" rtlCol="0">
                <a:spAutoFit/>
              </a:bodyPr>
              <a:lstStyle/>
              <a:p>
                <a:r>
                  <a:rPr lang="en-US" dirty="0"/>
                  <a:t>Fixed Temperature – false minima</a:t>
                </a:r>
              </a:p>
            </p:txBody>
          </p:sp>
        </p:grpSp>
        <p:grpSp>
          <p:nvGrpSpPr>
            <p:cNvPr id="25" name="Group 24"/>
            <p:cNvGrpSpPr/>
            <p:nvPr/>
          </p:nvGrpSpPr>
          <p:grpSpPr>
            <a:xfrm>
              <a:off x="2973980" y="1188309"/>
              <a:ext cx="3432428" cy="369332"/>
              <a:chOff x="2167562" y="5514945"/>
              <a:chExt cx="3432428" cy="369332"/>
            </a:xfrm>
          </p:grpSpPr>
          <p:cxnSp>
            <p:nvCxnSpPr>
              <p:cNvPr id="32" name="Straight Arrow Connector 31"/>
              <p:cNvCxnSpPr/>
              <p:nvPr/>
            </p:nvCxnSpPr>
            <p:spPr>
              <a:xfrm>
                <a:off x="2167562" y="5715000"/>
                <a:ext cx="486179" cy="0"/>
              </a:xfrm>
              <a:prstGeom prst="straightConnector1">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804160" y="5514945"/>
                <a:ext cx="2795830" cy="369332"/>
              </a:xfrm>
              <a:prstGeom prst="rect">
                <a:avLst/>
              </a:prstGeom>
              <a:noFill/>
            </p:spPr>
            <p:txBody>
              <a:bodyPr wrap="none" rtlCol="0">
                <a:spAutoFit/>
              </a:bodyPr>
              <a:lstStyle/>
              <a:p>
                <a:r>
                  <a:rPr lang="en-US" dirty="0"/>
                  <a:t>Annealing -- correct minima</a:t>
                </a:r>
              </a:p>
            </p:txBody>
          </p:sp>
        </p:grpSp>
        <p:sp>
          <p:nvSpPr>
            <p:cNvPr id="26" name="Rectangle 25"/>
            <p:cNvSpPr/>
            <p:nvPr/>
          </p:nvSpPr>
          <p:spPr>
            <a:xfrm>
              <a:off x="4846447" y="3810000"/>
              <a:ext cx="26170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015336" y="3794760"/>
              <a:ext cx="91440" cy="868762"/>
              <a:chOff x="5015336" y="3794760"/>
              <a:chExt cx="91440" cy="868762"/>
            </a:xfrm>
          </p:grpSpPr>
          <p:sp>
            <p:nvSpPr>
              <p:cNvPr id="29" name="Oval 28"/>
              <p:cNvSpPr/>
              <p:nvPr/>
            </p:nvSpPr>
            <p:spPr>
              <a:xfrm>
                <a:off x="5015336" y="4572082"/>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0" name="Oval 29"/>
              <p:cNvSpPr/>
              <p:nvPr/>
            </p:nvSpPr>
            <p:spPr>
              <a:xfrm>
                <a:off x="5015336" y="4267200"/>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1" name="Oval 30"/>
              <p:cNvSpPr/>
              <p:nvPr/>
            </p:nvSpPr>
            <p:spPr>
              <a:xfrm>
                <a:off x="5015336" y="3794760"/>
                <a:ext cx="91440" cy="91440"/>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8" name="Straight Connector 27"/>
            <p:cNvCxnSpPr/>
            <p:nvPr/>
          </p:nvCxnSpPr>
          <p:spPr>
            <a:xfrm>
              <a:off x="4837056" y="3948900"/>
              <a:ext cx="2804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262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a:t>Greedy Algorithms</a:t>
            </a:r>
          </a:p>
        </p:txBody>
      </p:sp>
      <p:sp>
        <p:nvSpPr>
          <p:cNvPr id="3" name="Content Placeholder 2"/>
          <p:cNvSpPr>
            <a:spLocks noGrp="1"/>
          </p:cNvSpPr>
          <p:nvPr>
            <p:ph idx="1"/>
          </p:nvPr>
        </p:nvSpPr>
        <p:spPr/>
        <p:txBody>
          <a:bodyPr/>
          <a:lstStyle/>
          <a:p>
            <a:r>
              <a:rPr lang="en-US" dirty="0"/>
              <a:t>Many algorithms like k Means are </a:t>
            </a:r>
            <a:r>
              <a:rPr lang="en-US" dirty="0">
                <a:solidFill>
                  <a:srgbClr val="FF0000"/>
                </a:solidFill>
              </a:rPr>
              <a:t>greedy</a:t>
            </a:r>
          </a:p>
          <a:p>
            <a:r>
              <a:rPr lang="en-US" dirty="0"/>
              <a:t>They consist of iterations</a:t>
            </a:r>
          </a:p>
          <a:p>
            <a:r>
              <a:rPr lang="en-US" dirty="0"/>
              <a:t>Each iterations makes the step that most obviously minimizes function</a:t>
            </a:r>
          </a:p>
          <a:p>
            <a:r>
              <a:rPr lang="en-US" dirty="0"/>
              <a:t>Set of short term optima; not always global optima</a:t>
            </a:r>
          </a:p>
          <a:p>
            <a:r>
              <a:rPr lang="en-US" dirty="0"/>
              <a:t>Same is true of life (politics, wall street)</a:t>
            </a:r>
          </a:p>
        </p:txBody>
      </p:sp>
    </p:spTree>
    <p:extLst>
      <p:ext uri="{BB962C8B-B14F-4D97-AF65-F5344CB8AC3E}">
        <p14:creationId xmlns:p14="http://schemas.microsoft.com/office/powerpoint/2010/main" val="1289361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AB091E4-61C3-495B-96D2-EAA547B39992}"/>
              </a:ext>
            </a:extLst>
          </p:cNvPr>
          <p:cNvSpPr>
            <a:spLocks noGrp="1"/>
          </p:cNvSpPr>
          <p:nvPr>
            <p:ph type="title"/>
          </p:nvPr>
        </p:nvSpPr>
        <p:spPr>
          <a:xfrm>
            <a:off x="457200" y="76200"/>
            <a:ext cx="7886700" cy="914400"/>
          </a:xfrm>
        </p:spPr>
        <p:txBody>
          <a:bodyPr>
            <a:normAutofit fontScale="90000"/>
          </a:bodyPr>
          <a:lstStyle/>
          <a:p>
            <a:pPr eaLnBrk="1" hangingPunct="1"/>
            <a:r>
              <a:rPr lang="en-US" altLang="en-US" b="1">
                <a:latin typeface="Arial" panose="020B0604020202020204" pitchFamily="34" charset="0"/>
                <a:cs typeface="Arial" panose="020B0604020202020204" pitchFamily="34" charset="0"/>
              </a:rPr>
              <a:t>General Optimization Problem</a:t>
            </a:r>
          </a:p>
        </p:txBody>
      </p:sp>
      <p:sp>
        <p:nvSpPr>
          <p:cNvPr id="3" name="Content Placeholder 2">
            <a:extLst>
              <a:ext uri="{FF2B5EF4-FFF2-40B4-BE49-F238E27FC236}">
                <a16:creationId xmlns:a16="http://schemas.microsoft.com/office/drawing/2014/main" id="{0D70FA51-1758-4F08-BD1C-60A292504126}"/>
              </a:ext>
            </a:extLst>
          </p:cNvPr>
          <p:cNvSpPr>
            <a:spLocks noGrp="1"/>
          </p:cNvSpPr>
          <p:nvPr>
            <p:ph idx="1"/>
          </p:nvPr>
        </p:nvSpPr>
        <p:spPr>
          <a:xfrm>
            <a:off x="76200" y="762000"/>
            <a:ext cx="8439150" cy="5943600"/>
          </a:xfrm>
        </p:spPr>
        <p:txBody>
          <a:bodyPr rtlCol="0">
            <a:normAutofit fontScale="70000" lnSpcReduction="20000"/>
          </a:bodyPr>
          <a:lstStyle/>
          <a:p>
            <a:pPr eaLnBrk="1" fontAlgn="auto" hangingPunct="1">
              <a:spcAft>
                <a:spcPts val="0"/>
              </a:spcAft>
              <a:defRPr/>
            </a:pPr>
            <a:r>
              <a:rPr lang="en-US" dirty="0"/>
              <a:t>Have a function E that depends on up to billions of parameters</a:t>
            </a:r>
          </a:p>
          <a:p>
            <a:pPr eaLnBrk="1" fontAlgn="auto" hangingPunct="1">
              <a:spcAft>
                <a:spcPts val="0"/>
              </a:spcAft>
              <a:defRPr/>
            </a:pPr>
            <a:r>
              <a:rPr lang="en-US" dirty="0"/>
              <a:t>Can always make optimization as minimization</a:t>
            </a:r>
          </a:p>
          <a:p>
            <a:pPr eaLnBrk="1" fontAlgn="auto" hangingPunct="1">
              <a:spcAft>
                <a:spcPts val="0"/>
              </a:spcAft>
              <a:defRPr/>
            </a:pPr>
            <a:r>
              <a:rPr lang="en-US" dirty="0"/>
              <a:t>Often E guaranteed to be positive as sum of squares</a:t>
            </a:r>
          </a:p>
          <a:p>
            <a:pPr eaLnBrk="1" fontAlgn="auto" hangingPunct="1">
              <a:spcAft>
                <a:spcPts val="0"/>
              </a:spcAft>
              <a:defRPr/>
            </a:pPr>
            <a:r>
              <a:rPr lang="en-US" dirty="0"/>
              <a:t>“Continuous Parameters” – e.g. Cluster centers</a:t>
            </a:r>
          </a:p>
          <a:p>
            <a:pPr lvl="1" eaLnBrk="1" fontAlgn="auto" hangingPunct="1">
              <a:spcAft>
                <a:spcPts val="0"/>
              </a:spcAft>
              <a:defRPr/>
            </a:pPr>
            <a:r>
              <a:rPr lang="en-US" dirty="0"/>
              <a:t>Expectation Maximization</a:t>
            </a:r>
          </a:p>
          <a:p>
            <a:pPr eaLnBrk="1" fontAlgn="auto" hangingPunct="1">
              <a:spcAft>
                <a:spcPts val="0"/>
              </a:spcAft>
              <a:defRPr/>
            </a:pPr>
            <a:r>
              <a:rPr lang="en-US" dirty="0"/>
              <a:t>“Discrete Parameters” – e.g. Assignment problems</a:t>
            </a:r>
          </a:p>
          <a:p>
            <a:pPr lvl="1" eaLnBrk="1" fontAlgn="auto" hangingPunct="1">
              <a:spcAft>
                <a:spcPts val="0"/>
              </a:spcAft>
              <a:defRPr/>
            </a:pPr>
            <a:r>
              <a:rPr lang="en-US" dirty="0"/>
              <a:t>Genetic Algorithms</a:t>
            </a:r>
          </a:p>
          <a:p>
            <a:pPr eaLnBrk="1" fontAlgn="auto" hangingPunct="1">
              <a:spcAft>
                <a:spcPts val="0"/>
              </a:spcAft>
              <a:defRPr/>
            </a:pPr>
            <a:r>
              <a:rPr lang="en-US" dirty="0"/>
              <a:t>Some methods just use function evaluations</a:t>
            </a:r>
          </a:p>
          <a:p>
            <a:pPr eaLnBrk="1" fontAlgn="auto" hangingPunct="1">
              <a:spcAft>
                <a:spcPts val="0"/>
              </a:spcAft>
              <a:defRPr/>
            </a:pPr>
            <a:r>
              <a:rPr lang="en-US" dirty="0"/>
              <a:t>Safest methods – Calculate first but not second Derivatives</a:t>
            </a:r>
          </a:p>
          <a:p>
            <a:pPr lvl="1" eaLnBrk="1" fontAlgn="auto" hangingPunct="1">
              <a:spcAft>
                <a:spcPts val="0"/>
              </a:spcAft>
              <a:defRPr/>
            </a:pPr>
            <a:r>
              <a:rPr lang="en-US" dirty="0"/>
              <a:t>Expectation Maximization</a:t>
            </a:r>
          </a:p>
          <a:p>
            <a:pPr lvl="1" eaLnBrk="1" fontAlgn="auto" hangingPunct="1">
              <a:spcAft>
                <a:spcPts val="0"/>
              </a:spcAft>
              <a:defRPr/>
            </a:pPr>
            <a:r>
              <a:rPr lang="en-US" dirty="0"/>
              <a:t>Steepest Descent always gets stuck but always decreases E</a:t>
            </a:r>
          </a:p>
          <a:p>
            <a:pPr eaLnBrk="1" fontAlgn="auto" hangingPunct="1">
              <a:spcAft>
                <a:spcPts val="0"/>
              </a:spcAft>
              <a:defRPr/>
            </a:pPr>
            <a:r>
              <a:rPr lang="en-US" dirty="0"/>
              <a:t>One dimension – line searches – very easy</a:t>
            </a:r>
          </a:p>
          <a:p>
            <a:pPr eaLnBrk="1" fontAlgn="auto" hangingPunct="1">
              <a:spcAft>
                <a:spcPts val="0"/>
              </a:spcAft>
              <a:defRPr/>
            </a:pPr>
            <a:r>
              <a:rPr lang="en-US" dirty="0"/>
              <a:t>Fastest Methods – Newton’s method with second derivatives</a:t>
            </a:r>
          </a:p>
          <a:p>
            <a:pPr lvl="1" eaLnBrk="1" fontAlgn="auto" hangingPunct="1">
              <a:spcAft>
                <a:spcPts val="0"/>
              </a:spcAft>
              <a:defRPr/>
            </a:pPr>
            <a:r>
              <a:rPr lang="en-US" dirty="0"/>
              <a:t>Always diverges in naïve version</a:t>
            </a:r>
          </a:p>
          <a:p>
            <a:pPr lvl="1" eaLnBrk="1" fontAlgn="auto" hangingPunct="1">
              <a:spcAft>
                <a:spcPts val="0"/>
              </a:spcAft>
              <a:defRPr/>
            </a:pPr>
            <a:r>
              <a:rPr lang="en-US" dirty="0"/>
              <a:t>For least squares, second derivative of E only needs first derivatives of components</a:t>
            </a:r>
          </a:p>
          <a:p>
            <a:pPr eaLnBrk="1" fontAlgn="auto" hangingPunct="1">
              <a:spcAft>
                <a:spcPts val="0"/>
              </a:spcAft>
              <a:defRPr/>
            </a:pPr>
            <a:r>
              <a:rPr lang="en-US" dirty="0"/>
              <a:t>Constraints</a:t>
            </a:r>
          </a:p>
          <a:p>
            <a:pPr lvl="1" eaLnBrk="1" fontAlgn="auto" hangingPunct="1">
              <a:spcAft>
                <a:spcPts val="0"/>
              </a:spcAft>
              <a:defRPr/>
            </a:pPr>
            <a:r>
              <a:rPr lang="en-US" dirty="0"/>
              <a:t>Use penalty functions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E3A39A7-535A-4634-BD58-22CF6DDC552B}"/>
              </a:ext>
            </a:extLst>
          </p:cNvPr>
          <p:cNvSpPr>
            <a:spLocks noGrp="1"/>
          </p:cNvSpPr>
          <p:nvPr>
            <p:ph type="title"/>
          </p:nvPr>
        </p:nvSpPr>
        <p:spPr>
          <a:xfrm>
            <a:off x="533400" y="7938"/>
            <a:ext cx="7886700" cy="1325562"/>
          </a:xfrm>
        </p:spPr>
        <p:txBody>
          <a:bodyPr/>
          <a:lstStyle/>
          <a:p>
            <a:pPr eaLnBrk="1" hangingPunct="1"/>
            <a:r>
              <a:rPr lang="en-US" altLang="en-US" sz="3600" b="1">
                <a:latin typeface="Arial" panose="020B0604020202020204" pitchFamily="34" charset="0"/>
                <a:cs typeface="Arial" panose="020B0604020202020204" pitchFamily="34" charset="0"/>
              </a:rPr>
              <a:t>Some Examples</a:t>
            </a:r>
          </a:p>
        </p:txBody>
      </p:sp>
      <p:sp>
        <p:nvSpPr>
          <p:cNvPr id="3" name="Content Placeholder 2">
            <a:extLst>
              <a:ext uri="{FF2B5EF4-FFF2-40B4-BE49-F238E27FC236}">
                <a16:creationId xmlns:a16="http://schemas.microsoft.com/office/drawing/2014/main" id="{7F148234-F8FD-4256-8733-38CF477C64C0}"/>
              </a:ext>
            </a:extLst>
          </p:cNvPr>
          <p:cNvSpPr>
            <a:spLocks noGrp="1"/>
          </p:cNvSpPr>
          <p:nvPr>
            <p:ph idx="1"/>
          </p:nvPr>
        </p:nvSpPr>
        <p:spPr/>
        <p:txBody>
          <a:bodyPr rtlCol="0">
            <a:normAutofit fontScale="70000" lnSpcReduction="20000"/>
          </a:bodyPr>
          <a:lstStyle/>
          <a:p>
            <a:pPr eaLnBrk="1" fontAlgn="auto" hangingPunct="1">
              <a:spcAft>
                <a:spcPts val="0"/>
              </a:spcAft>
              <a:defRPr/>
            </a:pPr>
            <a:r>
              <a:rPr lang="en-US" dirty="0"/>
              <a:t>Clustering. Optimize position of clusters to minimize least squares sum of (particle position – center position)</a:t>
            </a:r>
            <a:r>
              <a:rPr lang="en-US" baseline="30000" dirty="0"/>
              <a:t>2</a:t>
            </a:r>
          </a:p>
          <a:p>
            <a:pPr eaLnBrk="1" fontAlgn="auto" hangingPunct="1">
              <a:spcAft>
                <a:spcPts val="0"/>
              </a:spcAft>
              <a:defRPr/>
            </a:pPr>
            <a:r>
              <a:rPr lang="en-US" dirty="0"/>
              <a:t>Analysis of CReSIS snow layer data. Optimize continuous layers to reproduce observed radar data</a:t>
            </a:r>
          </a:p>
          <a:p>
            <a:pPr eaLnBrk="1" fontAlgn="auto" hangingPunct="1">
              <a:spcAft>
                <a:spcPts val="0"/>
              </a:spcAft>
              <a:defRPr/>
            </a:pPr>
            <a:r>
              <a:rPr lang="en-US" dirty="0"/>
              <a:t>Dimension reduction MDS. Assign 3D position to each point to minimize least sum of (original distance – Euclidean distance)</a:t>
            </a:r>
            <a:r>
              <a:rPr lang="en-US" baseline="30000" dirty="0"/>
              <a:t>2</a:t>
            </a:r>
            <a:r>
              <a:rPr lang="en-US" dirty="0"/>
              <a:t> for each point pair</a:t>
            </a:r>
          </a:p>
          <a:p>
            <a:pPr eaLnBrk="1" fontAlgn="auto" hangingPunct="1">
              <a:spcAft>
                <a:spcPts val="0"/>
              </a:spcAft>
              <a:defRPr/>
            </a:pPr>
            <a:r>
              <a:rPr lang="en-US" dirty="0"/>
              <a:t>Web Search. Find web pages that are “nearest your query”</a:t>
            </a:r>
          </a:p>
          <a:p>
            <a:pPr eaLnBrk="1" fontAlgn="auto" hangingPunct="1">
              <a:spcAft>
                <a:spcPts val="0"/>
              </a:spcAft>
              <a:defRPr/>
            </a:pPr>
            <a:r>
              <a:rPr lang="en-US" dirty="0"/>
              <a:t>Recommender Systems. Find movies (Netflix), books (Amazon) etc. that you want and which will cause you to spend as much money on site that originator will get credit</a:t>
            </a:r>
          </a:p>
          <a:p>
            <a:pPr eaLnBrk="1" fontAlgn="auto" hangingPunct="1">
              <a:spcAft>
                <a:spcPts val="0"/>
              </a:spcAft>
              <a:defRPr/>
            </a:pPr>
            <a:r>
              <a:rPr lang="en-US" dirty="0"/>
              <a:t>Deep learning: Optimize classification (learning of features) of faces etc.</a:t>
            </a:r>
          </a:p>
          <a:p>
            <a:pPr eaLnBrk="1" fontAlgn="auto" hangingPunct="1">
              <a:spcAft>
                <a:spcPts val="0"/>
              </a:spcAft>
              <a:defRPr/>
            </a:pPr>
            <a:r>
              <a:rPr lang="en-US" dirty="0"/>
              <a:t>Distances in “funny spaces” often important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749BA86-CE1C-455A-A3AF-0228F41DD773}"/>
              </a:ext>
            </a:extLst>
          </p:cNvPr>
          <p:cNvSpPr>
            <a:spLocks noGrp="1"/>
          </p:cNvSpPr>
          <p:nvPr>
            <p:ph type="title"/>
          </p:nvPr>
        </p:nvSpPr>
        <p:spPr>
          <a:xfrm>
            <a:off x="457200" y="76200"/>
            <a:ext cx="8229600" cy="762000"/>
          </a:xfrm>
        </p:spPr>
        <p:txBody>
          <a:bodyPr/>
          <a:lstStyle/>
          <a:p>
            <a:pPr eaLnBrk="1" hangingPunct="1"/>
            <a:r>
              <a:rPr lang="en-US" altLang="en-US" b="1"/>
              <a:t>Distances in Funny Spaces I</a:t>
            </a:r>
          </a:p>
        </p:txBody>
      </p:sp>
      <p:sp>
        <p:nvSpPr>
          <p:cNvPr id="31747" name="Content Placeholder 2">
            <a:extLst>
              <a:ext uri="{FF2B5EF4-FFF2-40B4-BE49-F238E27FC236}">
                <a16:creationId xmlns:a16="http://schemas.microsoft.com/office/drawing/2014/main" id="{0B9BD566-5767-42F5-8536-A4B18338CA87}"/>
              </a:ext>
            </a:extLst>
          </p:cNvPr>
          <p:cNvSpPr>
            <a:spLocks noGrp="1"/>
          </p:cNvSpPr>
          <p:nvPr>
            <p:ph idx="1"/>
          </p:nvPr>
        </p:nvSpPr>
        <p:spPr>
          <a:xfrm>
            <a:off x="15875" y="838200"/>
            <a:ext cx="9051925" cy="5105400"/>
          </a:xfrm>
        </p:spPr>
        <p:txBody>
          <a:bodyPr/>
          <a:lstStyle/>
          <a:p>
            <a:pPr eaLnBrk="1" hangingPunct="1"/>
            <a:r>
              <a:rPr lang="en-US" altLang="en-US" sz="2400"/>
              <a:t>In </a:t>
            </a:r>
            <a:r>
              <a:rPr lang="en-US" altLang="en-US" sz="2400" b="1"/>
              <a:t>user-based collaborative filtering</a:t>
            </a:r>
            <a:r>
              <a:rPr lang="en-US" altLang="en-US" sz="2400"/>
              <a:t>, we can think of users in a space of dimension N where there are N items and M users. </a:t>
            </a:r>
          </a:p>
          <a:p>
            <a:pPr lvl="1" eaLnBrk="1" hangingPunct="1"/>
            <a:r>
              <a:rPr lang="en-US" altLang="en-US" sz="2000"/>
              <a:t>Let </a:t>
            </a:r>
            <a:r>
              <a:rPr lang="en-US" altLang="en-US" sz="2000" i="1"/>
              <a:t>i</a:t>
            </a:r>
            <a:r>
              <a:rPr lang="en-US" altLang="en-US" sz="2000"/>
              <a:t> run over items and </a:t>
            </a:r>
            <a:r>
              <a:rPr lang="en-US" altLang="en-US" sz="2000" i="1"/>
              <a:t>u</a:t>
            </a:r>
            <a:r>
              <a:rPr lang="en-US" altLang="en-US" sz="2000"/>
              <a:t> over users</a:t>
            </a:r>
          </a:p>
          <a:p>
            <a:pPr eaLnBrk="1" hangingPunct="1"/>
            <a:r>
              <a:rPr lang="en-US" altLang="en-US" sz="2400"/>
              <a:t>Then each</a:t>
            </a:r>
            <a:r>
              <a:rPr lang="en-US" altLang="en-US" sz="2400" b="1"/>
              <a:t> user </a:t>
            </a:r>
            <a:r>
              <a:rPr lang="en-US" altLang="en-US" sz="2400"/>
              <a:t>is represented as a </a:t>
            </a:r>
            <a:r>
              <a:rPr lang="en-US" altLang="en-US" sz="2400" b="1"/>
              <a:t>vector U</a:t>
            </a:r>
            <a:r>
              <a:rPr lang="en-US" altLang="en-US" sz="2400" b="1" baseline="-25000"/>
              <a:t>i</a:t>
            </a:r>
            <a:r>
              <a:rPr lang="en-US" altLang="en-US" sz="2400" b="1"/>
              <a:t>(u) </a:t>
            </a:r>
            <a:r>
              <a:rPr lang="en-US" altLang="en-US" sz="2400"/>
              <a:t>in “item-space” where ratings are vector components. We are looking for users u u’ that are near each other in this space as measured by some distance between U</a:t>
            </a:r>
            <a:r>
              <a:rPr lang="en-US" altLang="en-US" sz="2400" baseline="-25000"/>
              <a:t>i</a:t>
            </a:r>
            <a:r>
              <a:rPr lang="en-US" altLang="en-US" sz="2400"/>
              <a:t>(u)  and U</a:t>
            </a:r>
            <a:r>
              <a:rPr lang="en-US" altLang="en-US" sz="2400" baseline="-25000"/>
              <a:t>i</a:t>
            </a:r>
            <a:r>
              <a:rPr lang="en-US" altLang="en-US" sz="2400"/>
              <a:t>(u’) </a:t>
            </a:r>
          </a:p>
          <a:p>
            <a:pPr eaLnBrk="1" hangingPunct="1"/>
            <a:r>
              <a:rPr lang="en-US" altLang="en-US" sz="2400"/>
              <a:t>If u and u’ rate all items then these are “real” vectors but almost always they each only rates a small fraction of items and the number in common is even smaller</a:t>
            </a:r>
          </a:p>
          <a:p>
            <a:pPr eaLnBrk="1" hangingPunct="1"/>
            <a:r>
              <a:rPr lang="en-US" altLang="en-US" sz="2400"/>
              <a:t>The “</a:t>
            </a:r>
            <a:r>
              <a:rPr lang="en-US" altLang="en-US" sz="2400" b="1"/>
              <a:t>Pearson coefficient</a:t>
            </a:r>
            <a:r>
              <a:rPr lang="en-US" altLang="en-US" sz="2400"/>
              <a:t>” is just one distance measure that can be used</a:t>
            </a:r>
          </a:p>
          <a:p>
            <a:pPr lvl="1" eaLnBrk="1" hangingPunct="1"/>
            <a:r>
              <a:rPr lang="en-US" altLang="en-US" sz="2000"/>
              <a:t>Only sum over  i rated by u and u’ </a:t>
            </a:r>
          </a:p>
          <a:p>
            <a:pPr eaLnBrk="1" hangingPunct="1"/>
            <a:endParaRPr lang="en-US" altLang="en-US" sz="2400"/>
          </a:p>
        </p:txBody>
      </p:sp>
      <p:sp>
        <p:nvSpPr>
          <p:cNvPr id="31748" name="TextBox 3">
            <a:extLst>
              <a:ext uri="{FF2B5EF4-FFF2-40B4-BE49-F238E27FC236}">
                <a16:creationId xmlns:a16="http://schemas.microsoft.com/office/drawing/2014/main" id="{913980B8-3C6C-43AF-9E2D-D9DE0CF1530F}"/>
              </a:ext>
            </a:extLst>
          </p:cNvPr>
          <p:cNvSpPr txBox="1">
            <a:spLocks noChangeArrowheads="1"/>
          </p:cNvSpPr>
          <p:nvPr/>
        </p:nvSpPr>
        <p:spPr bwMode="auto">
          <a:xfrm>
            <a:off x="3276600" y="6335713"/>
            <a:ext cx="502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rPr>
              <a:t>Last.fm uses this for songs as does Amazon, Netflix</a:t>
            </a:r>
            <a:endParaRPr lang="en-US" altLang="en-US" sz="18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4C94492-5BAE-4004-9087-8A5DD4462D03}"/>
              </a:ext>
            </a:extLst>
          </p:cNvPr>
          <p:cNvSpPr>
            <a:spLocks noGrp="1"/>
          </p:cNvSpPr>
          <p:nvPr>
            <p:ph type="title"/>
          </p:nvPr>
        </p:nvSpPr>
        <p:spPr>
          <a:xfrm>
            <a:off x="457200" y="76200"/>
            <a:ext cx="8229600" cy="762000"/>
          </a:xfrm>
        </p:spPr>
        <p:txBody>
          <a:bodyPr/>
          <a:lstStyle/>
          <a:p>
            <a:pPr eaLnBrk="1" hangingPunct="1"/>
            <a:r>
              <a:rPr lang="en-US" altLang="en-US" b="1"/>
              <a:t>Distances in Funny Spaces II</a:t>
            </a:r>
          </a:p>
        </p:txBody>
      </p:sp>
      <p:sp>
        <p:nvSpPr>
          <p:cNvPr id="32771" name="Content Placeholder 2">
            <a:extLst>
              <a:ext uri="{FF2B5EF4-FFF2-40B4-BE49-F238E27FC236}">
                <a16:creationId xmlns:a16="http://schemas.microsoft.com/office/drawing/2014/main" id="{59480DA8-F22E-44FA-B93D-682BAE8D88C7}"/>
              </a:ext>
            </a:extLst>
          </p:cNvPr>
          <p:cNvSpPr>
            <a:spLocks noGrp="1"/>
          </p:cNvSpPr>
          <p:nvPr>
            <p:ph idx="1"/>
          </p:nvPr>
        </p:nvSpPr>
        <p:spPr>
          <a:xfrm>
            <a:off x="15875" y="838200"/>
            <a:ext cx="9051925" cy="5105400"/>
          </a:xfrm>
        </p:spPr>
        <p:txBody>
          <a:bodyPr/>
          <a:lstStyle/>
          <a:p>
            <a:pPr eaLnBrk="1" hangingPunct="1"/>
            <a:r>
              <a:rPr lang="en-US" altLang="en-US" sz="2400"/>
              <a:t>In item-based collaborative filtering, we can think of items in a space of dimension M where there are N items and M users. </a:t>
            </a:r>
          </a:p>
          <a:p>
            <a:pPr lvl="1" eaLnBrk="1" hangingPunct="1"/>
            <a:r>
              <a:rPr lang="en-US" altLang="en-US" sz="2000"/>
              <a:t>Let </a:t>
            </a:r>
            <a:r>
              <a:rPr lang="en-US" altLang="en-US" sz="2000" i="1"/>
              <a:t>i</a:t>
            </a:r>
            <a:r>
              <a:rPr lang="en-US" altLang="en-US" sz="2000"/>
              <a:t> run over items and </a:t>
            </a:r>
            <a:r>
              <a:rPr lang="en-US" altLang="en-US" sz="2000" i="1"/>
              <a:t>u</a:t>
            </a:r>
            <a:r>
              <a:rPr lang="en-US" altLang="en-US" sz="2000"/>
              <a:t> over users</a:t>
            </a:r>
          </a:p>
          <a:p>
            <a:pPr eaLnBrk="1" hangingPunct="1"/>
            <a:r>
              <a:rPr lang="en-US" altLang="en-US" sz="2400"/>
              <a:t>Then each </a:t>
            </a:r>
            <a:r>
              <a:rPr lang="en-US" altLang="en-US" sz="2400" b="1"/>
              <a:t>item</a:t>
            </a:r>
            <a:r>
              <a:rPr lang="en-US" altLang="en-US" sz="2400"/>
              <a:t> is represented as a </a:t>
            </a:r>
            <a:r>
              <a:rPr lang="en-US" altLang="en-US" sz="2400" b="1"/>
              <a:t>vector R</a:t>
            </a:r>
            <a:r>
              <a:rPr lang="en-US" altLang="en-US" sz="2400" b="1" baseline="-25000"/>
              <a:t>u</a:t>
            </a:r>
            <a:r>
              <a:rPr lang="en-US" altLang="en-US" sz="2400" b="1"/>
              <a:t>(</a:t>
            </a:r>
            <a:r>
              <a:rPr lang="en-US" altLang="en-US" sz="2400" b="1" i="1"/>
              <a:t>i</a:t>
            </a:r>
            <a:r>
              <a:rPr lang="en-US" altLang="en-US" sz="2400" b="1"/>
              <a:t>) </a:t>
            </a:r>
            <a:r>
              <a:rPr lang="en-US" altLang="en-US" sz="2400"/>
              <a:t>in “user-space” where ratings are vector components. We are looking for items i i’ that are near each other in this space as measured by some distance between R</a:t>
            </a:r>
            <a:r>
              <a:rPr lang="en-US" altLang="en-US" sz="2400" baseline="-25000"/>
              <a:t>u</a:t>
            </a:r>
            <a:r>
              <a:rPr lang="en-US" altLang="en-US" sz="2400"/>
              <a:t>(</a:t>
            </a:r>
            <a:r>
              <a:rPr lang="en-US" altLang="en-US" sz="2400" i="1"/>
              <a:t>i</a:t>
            </a:r>
            <a:r>
              <a:rPr lang="en-US" altLang="en-US" sz="2400"/>
              <a:t>) and R</a:t>
            </a:r>
            <a:r>
              <a:rPr lang="en-US" altLang="en-US" sz="2400" baseline="-25000"/>
              <a:t>u</a:t>
            </a:r>
            <a:r>
              <a:rPr lang="en-US" altLang="en-US" sz="2400"/>
              <a:t>(</a:t>
            </a:r>
            <a:r>
              <a:rPr lang="en-US" altLang="en-US" sz="2400" i="1"/>
              <a:t>i’</a:t>
            </a:r>
            <a:r>
              <a:rPr lang="en-US" altLang="en-US" sz="2400"/>
              <a:t>) </a:t>
            </a:r>
          </a:p>
          <a:p>
            <a:pPr eaLnBrk="1" hangingPunct="1"/>
            <a:r>
              <a:rPr lang="en-US" altLang="en-US" sz="2400"/>
              <a:t>If i and i’ rated by all users then these are “real” vectors but almost always they are each only rated by a small fraction of users and the number in common is even smaller</a:t>
            </a:r>
          </a:p>
          <a:p>
            <a:pPr eaLnBrk="1" hangingPunct="1"/>
            <a:r>
              <a:rPr lang="en-US" altLang="en-US" sz="2400"/>
              <a:t>The “</a:t>
            </a:r>
            <a:r>
              <a:rPr lang="en-US" altLang="en-US" sz="2400" b="1"/>
              <a:t>Cosine measure</a:t>
            </a:r>
            <a:r>
              <a:rPr lang="en-US" altLang="en-US" sz="2400"/>
              <a:t>” is just one distance measure that can be used</a:t>
            </a:r>
          </a:p>
          <a:p>
            <a:pPr lvl="1" eaLnBrk="1" hangingPunct="1"/>
            <a:r>
              <a:rPr lang="en-US" altLang="en-US" sz="2000"/>
              <a:t>Only sum over users u rating both i and i’ </a:t>
            </a:r>
          </a:p>
          <a:p>
            <a:pPr eaLnBrk="1" hangingPunct="1"/>
            <a:endParaRPr lang="en-US"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5503950-45A2-439E-801B-4D7C27C64C7B}"/>
              </a:ext>
            </a:extLst>
          </p:cNvPr>
          <p:cNvSpPr>
            <a:spLocks noGrp="1"/>
          </p:cNvSpPr>
          <p:nvPr>
            <p:ph type="title"/>
          </p:nvPr>
        </p:nvSpPr>
        <p:spPr>
          <a:xfrm>
            <a:off x="457200" y="76200"/>
            <a:ext cx="8229600" cy="762000"/>
          </a:xfrm>
        </p:spPr>
        <p:txBody>
          <a:bodyPr/>
          <a:lstStyle/>
          <a:p>
            <a:pPr eaLnBrk="1" hangingPunct="1"/>
            <a:r>
              <a:rPr lang="en-US" altLang="en-US" b="1"/>
              <a:t>Distances in Funny Spaces III</a:t>
            </a:r>
          </a:p>
        </p:txBody>
      </p:sp>
      <p:sp>
        <p:nvSpPr>
          <p:cNvPr id="33795" name="Content Placeholder 2">
            <a:extLst>
              <a:ext uri="{FF2B5EF4-FFF2-40B4-BE49-F238E27FC236}">
                <a16:creationId xmlns:a16="http://schemas.microsoft.com/office/drawing/2014/main" id="{A3081C21-04B6-4084-A4DF-4A403168B136}"/>
              </a:ext>
            </a:extLst>
          </p:cNvPr>
          <p:cNvSpPr>
            <a:spLocks noGrp="1"/>
          </p:cNvSpPr>
          <p:nvPr>
            <p:ph idx="1"/>
          </p:nvPr>
        </p:nvSpPr>
        <p:spPr>
          <a:xfrm>
            <a:off x="15875" y="838200"/>
            <a:ext cx="9051925" cy="5105400"/>
          </a:xfrm>
        </p:spPr>
        <p:txBody>
          <a:bodyPr/>
          <a:lstStyle/>
          <a:p>
            <a:pPr eaLnBrk="1" hangingPunct="1"/>
            <a:r>
              <a:rPr lang="en-US" altLang="en-US" sz="2400"/>
              <a:t>In content based recommender systems, we can think of items in a space of dimension M where there are N items and M properties. </a:t>
            </a:r>
          </a:p>
          <a:p>
            <a:pPr lvl="1" eaLnBrk="1" hangingPunct="1"/>
            <a:r>
              <a:rPr lang="en-US" altLang="en-US" sz="2000"/>
              <a:t>Let </a:t>
            </a:r>
            <a:r>
              <a:rPr lang="en-US" altLang="en-US" sz="2000" i="1"/>
              <a:t>i</a:t>
            </a:r>
            <a:r>
              <a:rPr lang="en-US" altLang="en-US" sz="2000"/>
              <a:t> run over items and </a:t>
            </a:r>
            <a:r>
              <a:rPr lang="en-US" altLang="en-US" sz="2000" i="1"/>
              <a:t>p</a:t>
            </a:r>
            <a:r>
              <a:rPr lang="en-US" altLang="en-US" sz="2000"/>
              <a:t> over properties</a:t>
            </a:r>
          </a:p>
          <a:p>
            <a:pPr eaLnBrk="1" hangingPunct="1"/>
            <a:r>
              <a:rPr lang="en-US" altLang="en-US" sz="2400"/>
              <a:t>Then each </a:t>
            </a:r>
            <a:r>
              <a:rPr lang="en-US" altLang="en-US" sz="2400" b="1"/>
              <a:t>item</a:t>
            </a:r>
            <a:r>
              <a:rPr lang="en-US" altLang="en-US" sz="2400"/>
              <a:t> is represented as a </a:t>
            </a:r>
            <a:r>
              <a:rPr lang="en-US" altLang="en-US" sz="2400" b="1"/>
              <a:t>vector P</a:t>
            </a:r>
            <a:r>
              <a:rPr lang="en-US" altLang="en-US" sz="2400" b="1" baseline="-25000"/>
              <a:t>p</a:t>
            </a:r>
            <a:r>
              <a:rPr lang="en-US" altLang="en-US" sz="2400" b="1"/>
              <a:t>(</a:t>
            </a:r>
            <a:r>
              <a:rPr lang="en-US" altLang="en-US" sz="2400" b="1" i="1"/>
              <a:t>i</a:t>
            </a:r>
            <a:r>
              <a:rPr lang="en-US" altLang="en-US" sz="2400" b="1"/>
              <a:t>) </a:t>
            </a:r>
            <a:r>
              <a:rPr lang="en-US" altLang="en-US" sz="2400"/>
              <a:t>in “property-space” where values of properties are vector components. We are looking for items i i’ that are near each other in this space as measured by some distance between P</a:t>
            </a:r>
            <a:r>
              <a:rPr lang="en-US" altLang="en-US" sz="2400" baseline="-25000"/>
              <a:t>p</a:t>
            </a:r>
            <a:r>
              <a:rPr lang="en-US" altLang="en-US" sz="2400"/>
              <a:t>(</a:t>
            </a:r>
            <a:r>
              <a:rPr lang="en-US" altLang="en-US" sz="2400" i="1"/>
              <a:t>i</a:t>
            </a:r>
            <a:r>
              <a:rPr lang="en-US" altLang="en-US" sz="2400"/>
              <a:t>) and R</a:t>
            </a:r>
            <a:r>
              <a:rPr lang="en-US" altLang="en-US" sz="2400" baseline="-25000"/>
              <a:t>p</a:t>
            </a:r>
            <a:r>
              <a:rPr lang="en-US" altLang="en-US" sz="2400"/>
              <a:t>(</a:t>
            </a:r>
            <a:r>
              <a:rPr lang="en-US" altLang="en-US" sz="2400" i="1"/>
              <a:t>i’</a:t>
            </a:r>
            <a:r>
              <a:rPr lang="en-US" altLang="en-US" sz="2400"/>
              <a:t>) </a:t>
            </a:r>
          </a:p>
          <a:p>
            <a:pPr eaLnBrk="1" hangingPunct="1"/>
            <a:r>
              <a:rPr lang="en-US" altLang="en-US" sz="2400"/>
              <a:t>Properties could be “reading age” or “character highlighted” or “author” for books</a:t>
            </a:r>
          </a:p>
          <a:p>
            <a:pPr eaLnBrk="1" hangingPunct="1"/>
            <a:r>
              <a:rPr lang="en-US" altLang="en-US" sz="2400"/>
              <a:t>Properties can be genre or artist for songs and video</a:t>
            </a:r>
          </a:p>
          <a:p>
            <a:pPr eaLnBrk="1" hangingPunct="1"/>
            <a:r>
              <a:rPr lang="en-US" altLang="en-US" sz="2400"/>
              <a:t>Properties can characterize pixel structure for images used in face recognition, driving etc.</a:t>
            </a:r>
          </a:p>
        </p:txBody>
      </p:sp>
      <p:sp>
        <p:nvSpPr>
          <p:cNvPr id="33796" name="TextBox 3">
            <a:extLst>
              <a:ext uri="{FF2B5EF4-FFF2-40B4-BE49-F238E27FC236}">
                <a16:creationId xmlns:a16="http://schemas.microsoft.com/office/drawing/2014/main" id="{9DB379B9-70D9-4A50-9C73-EA5CF0234728}"/>
              </a:ext>
            </a:extLst>
          </p:cNvPr>
          <p:cNvSpPr txBox="1">
            <a:spLocks noChangeArrowheads="1"/>
          </p:cNvSpPr>
          <p:nvPr/>
        </p:nvSpPr>
        <p:spPr bwMode="auto">
          <a:xfrm>
            <a:off x="1989138" y="5932488"/>
            <a:ext cx="6697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rPr>
              <a:t>Pandora uses this for songs (Music Genome) as does Amazon, Netflix</a:t>
            </a:r>
            <a:endParaRPr lang="en-US" altLang="en-US" sz="18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488C523-E538-4133-ACDD-BA5F2622F41D}"/>
              </a:ext>
            </a:extLst>
          </p:cNvPr>
          <p:cNvSpPr>
            <a:spLocks noGrp="1"/>
          </p:cNvSpPr>
          <p:nvPr>
            <p:ph type="title"/>
          </p:nvPr>
        </p:nvSpPr>
        <p:spPr>
          <a:xfrm>
            <a:off x="533400" y="14288"/>
            <a:ext cx="8229600" cy="900112"/>
          </a:xfrm>
        </p:spPr>
        <p:txBody>
          <a:bodyPr/>
          <a:lstStyle/>
          <a:p>
            <a:pPr eaLnBrk="1" hangingPunct="1"/>
            <a:r>
              <a:rPr lang="en-US" altLang="en-US" b="1"/>
              <a:t>Do we need “real” spaces?</a:t>
            </a:r>
          </a:p>
        </p:txBody>
      </p:sp>
      <p:sp>
        <p:nvSpPr>
          <p:cNvPr id="3" name="Content Placeholder 2">
            <a:extLst>
              <a:ext uri="{FF2B5EF4-FFF2-40B4-BE49-F238E27FC236}">
                <a16:creationId xmlns:a16="http://schemas.microsoft.com/office/drawing/2014/main" id="{5ED5D50D-BE18-490D-B9A9-F0CFA0E4542E}"/>
              </a:ext>
            </a:extLst>
          </p:cNvPr>
          <p:cNvSpPr>
            <a:spLocks noGrp="1"/>
          </p:cNvSpPr>
          <p:nvPr>
            <p:ph idx="1"/>
          </p:nvPr>
        </p:nvSpPr>
        <p:spPr>
          <a:xfrm>
            <a:off x="1588" y="762000"/>
            <a:ext cx="9066212" cy="5638800"/>
          </a:xfrm>
        </p:spPr>
        <p:txBody>
          <a:bodyPr rtlCol="0">
            <a:normAutofit fontScale="85000" lnSpcReduction="20000"/>
          </a:bodyPr>
          <a:lstStyle/>
          <a:p>
            <a:pPr eaLnBrk="1" fontAlgn="auto" hangingPunct="1">
              <a:spcAft>
                <a:spcPts val="0"/>
              </a:spcAft>
              <a:defRPr/>
            </a:pPr>
            <a:r>
              <a:rPr lang="en-US" dirty="0"/>
              <a:t>Much of AI analysis involves “points” </a:t>
            </a:r>
          </a:p>
          <a:p>
            <a:pPr lvl="1" eaLnBrk="1" fontAlgn="auto" hangingPunct="1">
              <a:spcAft>
                <a:spcPts val="0"/>
              </a:spcAft>
              <a:defRPr/>
            </a:pPr>
            <a:r>
              <a:rPr lang="en-US" dirty="0"/>
              <a:t>Events in particle physics analysis</a:t>
            </a:r>
          </a:p>
          <a:p>
            <a:pPr lvl="1" eaLnBrk="1" fontAlgn="auto" hangingPunct="1">
              <a:spcAft>
                <a:spcPts val="0"/>
              </a:spcAft>
              <a:defRPr/>
            </a:pPr>
            <a:r>
              <a:rPr lang="en-US" dirty="0"/>
              <a:t>Users (people) or items (books, jobs, music, other people) </a:t>
            </a:r>
          </a:p>
          <a:p>
            <a:pPr eaLnBrk="1" fontAlgn="auto" hangingPunct="1">
              <a:spcAft>
                <a:spcPts val="0"/>
              </a:spcAft>
              <a:defRPr/>
            </a:pPr>
            <a:r>
              <a:rPr lang="en-US" dirty="0"/>
              <a:t>These points can be thought of being in a “space” or “bag”</a:t>
            </a:r>
          </a:p>
          <a:p>
            <a:pPr lvl="1" eaLnBrk="1" fontAlgn="auto" hangingPunct="1">
              <a:spcAft>
                <a:spcPts val="0"/>
              </a:spcAft>
              <a:defRPr/>
            </a:pPr>
            <a:r>
              <a:rPr lang="en-US" dirty="0"/>
              <a:t>Set of all books</a:t>
            </a:r>
          </a:p>
          <a:p>
            <a:pPr lvl="1" eaLnBrk="1" fontAlgn="auto" hangingPunct="1">
              <a:spcAft>
                <a:spcPts val="0"/>
              </a:spcAft>
              <a:defRPr/>
            </a:pPr>
            <a:r>
              <a:rPr lang="en-US" dirty="0"/>
              <a:t>Set of all physics reactions</a:t>
            </a:r>
          </a:p>
          <a:p>
            <a:pPr lvl="1" eaLnBrk="1" fontAlgn="auto" hangingPunct="1">
              <a:spcAft>
                <a:spcPts val="0"/>
              </a:spcAft>
              <a:defRPr/>
            </a:pPr>
            <a:r>
              <a:rPr lang="en-US" dirty="0"/>
              <a:t>Set of all Internet users</a:t>
            </a:r>
          </a:p>
          <a:p>
            <a:pPr eaLnBrk="1" fontAlgn="auto" hangingPunct="1">
              <a:spcAft>
                <a:spcPts val="0"/>
              </a:spcAft>
              <a:defRPr/>
            </a:pPr>
            <a:r>
              <a:rPr lang="en-US" dirty="0"/>
              <a:t>However as in recommender systems where a given user only rates some items, we don’t know “full position”</a:t>
            </a:r>
          </a:p>
          <a:p>
            <a:pPr eaLnBrk="1" fontAlgn="auto" hangingPunct="1">
              <a:spcAft>
                <a:spcPts val="0"/>
              </a:spcAft>
              <a:defRPr/>
            </a:pPr>
            <a:r>
              <a:rPr lang="en-US" dirty="0"/>
              <a:t>However we can nearly always define a useful </a:t>
            </a:r>
            <a:r>
              <a:rPr lang="en-US" b="1" dirty="0"/>
              <a:t>distance d(</a:t>
            </a:r>
            <a:r>
              <a:rPr lang="en-US" b="1" dirty="0" err="1"/>
              <a:t>a,b</a:t>
            </a:r>
            <a:r>
              <a:rPr lang="en-US" b="1" dirty="0"/>
              <a:t>) </a:t>
            </a:r>
            <a:r>
              <a:rPr lang="en-US" dirty="0"/>
              <a:t>between points</a:t>
            </a:r>
          </a:p>
          <a:p>
            <a:pPr eaLnBrk="1" fontAlgn="auto" hangingPunct="1">
              <a:spcAft>
                <a:spcPts val="0"/>
              </a:spcAft>
              <a:defRPr/>
            </a:pPr>
            <a:r>
              <a:rPr lang="en-US" dirty="0"/>
              <a:t>Always </a:t>
            </a:r>
            <a:r>
              <a:rPr lang="en-US" b="1" dirty="0"/>
              <a:t>d(</a:t>
            </a:r>
            <a:r>
              <a:rPr lang="en-US" b="1" dirty="0" err="1"/>
              <a:t>a,b</a:t>
            </a:r>
            <a:r>
              <a:rPr lang="en-US" b="1" dirty="0"/>
              <a:t>) &gt;= 0</a:t>
            </a:r>
          </a:p>
          <a:p>
            <a:pPr eaLnBrk="1" fontAlgn="auto" hangingPunct="1">
              <a:spcAft>
                <a:spcPts val="0"/>
              </a:spcAft>
              <a:defRPr/>
            </a:pPr>
            <a:r>
              <a:rPr lang="en-US" dirty="0"/>
              <a:t>Usually </a:t>
            </a:r>
            <a:r>
              <a:rPr lang="en-US" b="1" dirty="0"/>
              <a:t>d(</a:t>
            </a:r>
            <a:r>
              <a:rPr lang="en-US" b="1" dirty="0" err="1"/>
              <a:t>a,b</a:t>
            </a:r>
            <a:r>
              <a:rPr lang="en-US" b="1" dirty="0"/>
              <a:t>) = d(</a:t>
            </a:r>
            <a:r>
              <a:rPr lang="en-US" b="1" dirty="0" err="1"/>
              <a:t>b,a</a:t>
            </a:r>
            <a:r>
              <a:rPr lang="en-US" b="1" dirty="0"/>
              <a:t>)</a:t>
            </a:r>
          </a:p>
          <a:p>
            <a:pPr eaLnBrk="1" fontAlgn="auto" hangingPunct="1">
              <a:spcAft>
                <a:spcPts val="0"/>
              </a:spcAft>
              <a:defRPr/>
            </a:pPr>
            <a:r>
              <a:rPr lang="en-US" dirty="0"/>
              <a:t>Rarely d(</a:t>
            </a:r>
            <a:r>
              <a:rPr lang="en-US" dirty="0" err="1"/>
              <a:t>a,b</a:t>
            </a:r>
            <a:r>
              <a:rPr lang="en-US" dirty="0"/>
              <a:t>) + d(</a:t>
            </a:r>
            <a:r>
              <a:rPr lang="en-US" dirty="0" err="1"/>
              <a:t>b,c</a:t>
            </a:r>
            <a:r>
              <a:rPr lang="en-US" dirty="0"/>
              <a:t>) &gt;= d(</a:t>
            </a:r>
            <a:r>
              <a:rPr lang="en-US" dirty="0" err="1"/>
              <a:t>a,c</a:t>
            </a:r>
            <a:r>
              <a:rPr lang="en-US" dirty="0"/>
              <a:t>) </a:t>
            </a:r>
            <a:r>
              <a:rPr lang="en-US" b="1" dirty="0"/>
              <a:t>Triangle Inequality</a:t>
            </a:r>
          </a:p>
          <a:p>
            <a:pPr eaLnBrk="1" fontAlgn="auto" hangingPunct="1">
              <a:spcAft>
                <a:spcPts val="0"/>
              </a:spcAft>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8D76CBA-F35C-4A7A-9D31-923DD71BD5FB}"/>
              </a:ext>
            </a:extLst>
          </p:cNvPr>
          <p:cNvSpPr>
            <a:spLocks noGrp="1"/>
          </p:cNvSpPr>
          <p:nvPr>
            <p:ph type="title"/>
          </p:nvPr>
        </p:nvSpPr>
        <p:spPr>
          <a:xfrm>
            <a:off x="469900" y="38100"/>
            <a:ext cx="8229600" cy="1028700"/>
          </a:xfrm>
        </p:spPr>
        <p:txBody>
          <a:bodyPr/>
          <a:lstStyle/>
          <a:p>
            <a:pPr eaLnBrk="1" hangingPunct="1"/>
            <a:r>
              <a:rPr lang="en-US" altLang="en-US" b="1"/>
              <a:t>Using Distances</a:t>
            </a:r>
          </a:p>
        </p:txBody>
      </p:sp>
      <p:sp>
        <p:nvSpPr>
          <p:cNvPr id="3" name="Content Placeholder 2">
            <a:extLst>
              <a:ext uri="{FF2B5EF4-FFF2-40B4-BE49-F238E27FC236}">
                <a16:creationId xmlns:a16="http://schemas.microsoft.com/office/drawing/2014/main" id="{A86D22F3-3DAB-47E9-AF2C-7D9D667C566A}"/>
              </a:ext>
            </a:extLst>
          </p:cNvPr>
          <p:cNvSpPr>
            <a:spLocks noGrp="1"/>
          </p:cNvSpPr>
          <p:nvPr>
            <p:ph idx="1"/>
          </p:nvPr>
        </p:nvSpPr>
        <p:spPr>
          <a:xfrm>
            <a:off x="0" y="1079500"/>
            <a:ext cx="9144000" cy="5473700"/>
          </a:xfrm>
        </p:spPr>
        <p:txBody>
          <a:bodyPr rtlCol="0">
            <a:normAutofit lnSpcReduction="10000"/>
          </a:bodyPr>
          <a:lstStyle/>
          <a:p>
            <a:pPr eaLnBrk="1" fontAlgn="auto" hangingPunct="1">
              <a:spcAft>
                <a:spcPts val="0"/>
              </a:spcAft>
              <a:defRPr/>
            </a:pPr>
            <a:r>
              <a:rPr lang="en-US" dirty="0"/>
              <a:t>The simplest way to use distances is “</a:t>
            </a:r>
            <a:r>
              <a:rPr lang="en-US" b="1" dirty="0"/>
              <a:t>nearest neighbor algorithms</a:t>
            </a:r>
            <a:r>
              <a:rPr lang="en-US" dirty="0"/>
              <a:t>” – given one point, find a set of points near it – cut off by number of identified nearby points and/or distance to initial point</a:t>
            </a:r>
          </a:p>
          <a:p>
            <a:pPr lvl="1" eaLnBrk="1" fontAlgn="auto" hangingPunct="1">
              <a:spcAft>
                <a:spcPts val="0"/>
              </a:spcAft>
              <a:defRPr/>
            </a:pPr>
            <a:r>
              <a:rPr lang="en-US" dirty="0"/>
              <a:t>Here point is either user or item</a:t>
            </a:r>
          </a:p>
          <a:p>
            <a:pPr eaLnBrk="1" fontAlgn="auto" hangingPunct="1">
              <a:spcAft>
                <a:spcPts val="0"/>
              </a:spcAft>
              <a:defRPr/>
            </a:pPr>
            <a:r>
              <a:rPr lang="en-US" dirty="0"/>
              <a:t>Another approach is divide space into regions (topics, latent factors) consisting of nearby points</a:t>
            </a:r>
          </a:p>
          <a:p>
            <a:pPr lvl="1" eaLnBrk="1" fontAlgn="auto" hangingPunct="1">
              <a:spcAft>
                <a:spcPts val="0"/>
              </a:spcAft>
              <a:defRPr/>
            </a:pPr>
            <a:r>
              <a:rPr lang="en-US" dirty="0"/>
              <a:t>This is</a:t>
            </a:r>
            <a:r>
              <a:rPr lang="en-US" b="1" dirty="0"/>
              <a:t> clustering </a:t>
            </a:r>
          </a:p>
          <a:p>
            <a:pPr lvl="1" eaLnBrk="1" fontAlgn="auto" hangingPunct="1">
              <a:spcAft>
                <a:spcPts val="0"/>
              </a:spcAft>
              <a:defRPr/>
            </a:pPr>
            <a:r>
              <a:rPr lang="en-US" dirty="0"/>
              <a:t>Also other algorithms like </a:t>
            </a:r>
            <a:r>
              <a:rPr lang="en-US" b="1" dirty="0"/>
              <a:t>Gaussian mixture models </a:t>
            </a:r>
            <a:r>
              <a:rPr lang="en-US" dirty="0"/>
              <a:t>or </a:t>
            </a:r>
            <a:r>
              <a:rPr lang="en-US" b="1" dirty="0"/>
              <a:t>Latent Semantic Analysis </a:t>
            </a:r>
            <a:r>
              <a:rPr lang="en-US" dirty="0"/>
              <a:t>or </a:t>
            </a:r>
            <a:r>
              <a:rPr lang="en-US" b="1" dirty="0"/>
              <a:t>Latent Dirichlet Allocation </a:t>
            </a:r>
            <a:r>
              <a:rPr lang="en-US" dirty="0"/>
              <a:t>which use a more sophisticated model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 y="13173"/>
            <a:ext cx="4528324" cy="43653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085" y="273204"/>
            <a:ext cx="4762500" cy="4105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4378479"/>
            <a:ext cx="4305300" cy="1569660"/>
          </a:xfrm>
          <a:prstGeom prst="rect">
            <a:avLst/>
          </a:prstGeom>
        </p:spPr>
        <p:txBody>
          <a:bodyPr wrap="square">
            <a:spAutoFit/>
          </a:bodyPr>
          <a:lstStyle/>
          <a:p>
            <a:r>
              <a:rPr lang="en-US" sz="2400" dirty="0"/>
              <a:t>1) </a:t>
            </a:r>
            <a:r>
              <a:rPr lang="en-US" sz="2400" i="1" dirty="0"/>
              <a:t>k</a:t>
            </a:r>
            <a:r>
              <a:rPr lang="en-US" sz="2400" dirty="0"/>
              <a:t> initial "means" (in this case </a:t>
            </a:r>
            <a:r>
              <a:rPr lang="en-US" sz="2400" i="1" dirty="0"/>
              <a:t>k</a:t>
            </a:r>
            <a:r>
              <a:rPr lang="en-US" sz="2400" dirty="0"/>
              <a:t>=3) are randomly generated within the data domain (shown in color).</a:t>
            </a:r>
          </a:p>
        </p:txBody>
      </p:sp>
      <p:sp>
        <p:nvSpPr>
          <p:cNvPr id="6" name="Rectangle 5"/>
          <p:cNvSpPr/>
          <p:nvPr/>
        </p:nvSpPr>
        <p:spPr>
          <a:xfrm>
            <a:off x="4381500" y="4495800"/>
            <a:ext cx="4572000" cy="1938992"/>
          </a:xfrm>
          <a:prstGeom prst="rect">
            <a:avLst/>
          </a:prstGeom>
        </p:spPr>
        <p:txBody>
          <a:bodyPr>
            <a:spAutoFit/>
          </a:bodyPr>
          <a:lstStyle/>
          <a:p>
            <a:r>
              <a:rPr lang="en-US" sz="2400" dirty="0"/>
              <a:t>2) k clusters are created by associating every observation with the nearest mean. The partitions here represent the </a:t>
            </a:r>
            <a:r>
              <a:rPr lang="en-US" sz="2400" dirty="0" err="1"/>
              <a:t>Voronoi</a:t>
            </a:r>
            <a:r>
              <a:rPr lang="en-US" sz="2400" dirty="0"/>
              <a:t> diagram generated by the means.</a:t>
            </a:r>
          </a:p>
        </p:txBody>
      </p:sp>
      <p:sp>
        <p:nvSpPr>
          <p:cNvPr id="7" name="TextBox 6"/>
          <p:cNvSpPr txBox="1"/>
          <p:nvPr/>
        </p:nvSpPr>
        <p:spPr>
          <a:xfrm>
            <a:off x="609600" y="6434792"/>
            <a:ext cx="1122423" cy="369332"/>
          </a:xfrm>
          <a:prstGeom prst="rect">
            <a:avLst/>
          </a:prstGeom>
          <a:noFill/>
        </p:spPr>
        <p:txBody>
          <a:bodyPr wrap="none" rtlCol="0">
            <a:spAutoFit/>
          </a:bodyPr>
          <a:lstStyle/>
          <a:p>
            <a:r>
              <a:rPr lang="en-US" dirty="0"/>
              <a:t>Wikipedia</a:t>
            </a:r>
          </a:p>
        </p:txBody>
      </p:sp>
    </p:spTree>
    <p:extLst>
      <p:ext uri="{BB962C8B-B14F-4D97-AF65-F5344CB8AC3E}">
        <p14:creationId xmlns:p14="http://schemas.microsoft.com/office/powerpoint/2010/main" val="1362510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normAutofit/>
          </a:bodyPr>
          <a:lstStyle/>
          <a:p>
            <a:r>
              <a:rPr lang="en-US" sz="4800" b="1" dirty="0"/>
              <a:t>Clustering in General</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7825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20"/>
            <a:ext cx="8229600" cy="964580"/>
          </a:xfrm>
        </p:spPr>
        <p:txBody>
          <a:bodyPr/>
          <a:lstStyle/>
          <a:p>
            <a:r>
              <a:rPr lang="en-US" b="1" dirty="0"/>
              <a:t>Purpose of Clustering</a:t>
            </a:r>
          </a:p>
        </p:txBody>
      </p:sp>
      <p:sp>
        <p:nvSpPr>
          <p:cNvPr id="3" name="Content Placeholder 2"/>
          <p:cNvSpPr>
            <a:spLocks noGrp="1"/>
          </p:cNvSpPr>
          <p:nvPr>
            <p:ph idx="1"/>
          </p:nvPr>
        </p:nvSpPr>
        <p:spPr>
          <a:xfrm>
            <a:off x="27878" y="914400"/>
            <a:ext cx="8963722" cy="5334000"/>
          </a:xfrm>
        </p:spPr>
        <p:txBody>
          <a:bodyPr>
            <a:normAutofit fontScale="85000" lnSpcReduction="10000"/>
          </a:bodyPr>
          <a:lstStyle/>
          <a:p>
            <a:r>
              <a:rPr lang="en-US" dirty="0"/>
              <a:t>This is used in several somewhat different ways</a:t>
            </a:r>
          </a:p>
          <a:p>
            <a:r>
              <a:rPr lang="en-US" dirty="0"/>
              <a:t>First is taking a set of points in a space and divide into distinct groups with (clear) separation</a:t>
            </a:r>
          </a:p>
          <a:p>
            <a:r>
              <a:rPr lang="en-US" dirty="0"/>
              <a:t>Second is dividing points into  neighboring points but not groups that are separate</a:t>
            </a:r>
          </a:p>
          <a:p>
            <a:r>
              <a:rPr lang="en-US" dirty="0"/>
              <a:t>There are also latent factor and mixture models which use a different definition of cluster that adds probabilities</a:t>
            </a:r>
          </a:p>
          <a:p>
            <a:pPr lvl="1"/>
            <a:r>
              <a:rPr lang="en-US" dirty="0"/>
              <a:t>These are used to group “items” together in content based  approaches</a:t>
            </a:r>
          </a:p>
          <a:p>
            <a:r>
              <a:rPr lang="en-US" dirty="0"/>
              <a:t>Further one has methods/applications that work in</a:t>
            </a:r>
          </a:p>
          <a:p>
            <a:pPr lvl="1"/>
            <a:r>
              <a:rPr lang="en-US" dirty="0"/>
              <a:t>Real vector spaces</a:t>
            </a:r>
          </a:p>
          <a:p>
            <a:pPr lvl="1"/>
            <a:r>
              <a:rPr lang="en-US" dirty="0"/>
              <a:t>Spaces in which there are no vectors but some or all of distances defined</a:t>
            </a:r>
          </a:p>
        </p:txBody>
      </p:sp>
    </p:spTree>
    <p:extLst>
      <p:ext uri="{BB962C8B-B14F-4D97-AF65-F5344CB8AC3E}">
        <p14:creationId xmlns:p14="http://schemas.microsoft.com/office/powerpoint/2010/main" val="2737131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888" y="-17677"/>
            <a:ext cx="8229600" cy="1143000"/>
          </a:xfrm>
        </p:spPr>
        <p:txBody>
          <a:bodyPr/>
          <a:lstStyle/>
          <a:p>
            <a:r>
              <a:rPr lang="en-US" b="1" dirty="0"/>
              <a:t>Clusters v. Regions</a:t>
            </a:r>
          </a:p>
        </p:txBody>
      </p:sp>
      <p:sp>
        <p:nvSpPr>
          <p:cNvPr id="3" name="Content Placeholder 2"/>
          <p:cNvSpPr>
            <a:spLocks noGrp="1"/>
          </p:cNvSpPr>
          <p:nvPr>
            <p:ph idx="1"/>
          </p:nvPr>
        </p:nvSpPr>
        <p:spPr>
          <a:xfrm>
            <a:off x="31710" y="4471915"/>
            <a:ext cx="8883689" cy="1806191"/>
          </a:xfrm>
        </p:spPr>
        <p:txBody>
          <a:bodyPr>
            <a:noAutofit/>
          </a:bodyPr>
          <a:lstStyle/>
          <a:p>
            <a:r>
              <a:rPr lang="en-US" sz="2400" dirty="0"/>
              <a:t>In Lymphocytes clusters are distinct; DA useful</a:t>
            </a:r>
          </a:p>
          <a:p>
            <a:r>
              <a:rPr lang="en-US" sz="2400" dirty="0"/>
              <a:t>In Pathology, clusters divide space into regions and sophisticated methods like deterministic annealing are probably unnecessary</a:t>
            </a:r>
          </a:p>
        </p:txBody>
      </p:sp>
      <p:grpSp>
        <p:nvGrpSpPr>
          <p:cNvPr id="7" name="Group 6"/>
          <p:cNvGrpSpPr/>
          <p:nvPr/>
        </p:nvGrpSpPr>
        <p:grpSpPr>
          <a:xfrm>
            <a:off x="3896330" y="1045004"/>
            <a:ext cx="5247671" cy="3434600"/>
            <a:chOff x="3896330" y="1077104"/>
            <a:chExt cx="5247671" cy="3434600"/>
          </a:xfrm>
        </p:grpSpPr>
        <p:pic>
          <p:nvPicPr>
            <p:cNvPr id="1027" name="Picture 3" descr="C:\gcf\aaaOctDec2012\Saltz\DAcluster-Plot3D-M8-C8_smacof.png"/>
            <p:cNvPicPr>
              <a:picLocks noChangeAspect="1" noChangeArrowheads="1"/>
            </p:cNvPicPr>
            <p:nvPr/>
          </p:nvPicPr>
          <p:blipFill rotWithShape="1">
            <a:blip r:embed="rId2">
              <a:extLst>
                <a:ext uri="{28A0092B-C50C-407E-A947-70E740481C1C}">
                  <a14:useLocalDpi xmlns:a14="http://schemas.microsoft.com/office/drawing/2010/main" val="0"/>
                </a:ext>
              </a:extLst>
            </a:blip>
            <a:srcRect l="26306" t="11027" r="23276" b="23022"/>
            <a:stretch/>
          </p:blipFill>
          <p:spPr bwMode="auto">
            <a:xfrm rot="5400000">
              <a:off x="4802865" y="170569"/>
              <a:ext cx="3434600" cy="52476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010401" y="3912220"/>
              <a:ext cx="2133600" cy="461665"/>
            </a:xfrm>
            <a:prstGeom prst="rect">
              <a:avLst/>
            </a:prstGeom>
            <a:noFill/>
          </p:spPr>
          <p:txBody>
            <a:bodyPr wrap="square" rtlCol="0">
              <a:spAutoFit/>
            </a:bodyPr>
            <a:lstStyle/>
            <a:p>
              <a:r>
                <a:rPr lang="en-US" sz="2000" b="1" dirty="0">
                  <a:solidFill>
                    <a:schemeClr val="bg1"/>
                  </a:solidFill>
                </a:rPr>
                <a:t>Pathology</a:t>
              </a:r>
              <a:r>
                <a:rPr lang="en-US" dirty="0">
                  <a:solidFill>
                    <a:schemeClr val="bg1"/>
                  </a:solidFill>
                </a:rPr>
                <a:t> 54D</a:t>
              </a:r>
            </a:p>
          </p:txBody>
        </p:sp>
      </p:grpSp>
      <p:grpSp>
        <p:nvGrpSpPr>
          <p:cNvPr id="6" name="Group 5"/>
          <p:cNvGrpSpPr/>
          <p:nvPr/>
        </p:nvGrpSpPr>
        <p:grpSpPr>
          <a:xfrm>
            <a:off x="0" y="1045004"/>
            <a:ext cx="3896330" cy="3267326"/>
            <a:chOff x="0" y="1045004"/>
            <a:chExt cx="3896330" cy="3267326"/>
          </a:xfrm>
        </p:grpSpPr>
        <p:pic>
          <p:nvPicPr>
            <p:cNvPr id="1026" name="Picture 2" descr="C:\Users\Geoffrey Fox\Desktop\Hui\Kmeans-cluster-Plot3D-M5-C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22" t="12876" r="19769" b="12275"/>
            <a:stretch/>
          </p:blipFill>
          <p:spPr bwMode="auto">
            <a:xfrm>
              <a:off x="0" y="1045004"/>
              <a:ext cx="3896330" cy="3267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5749" y="1125323"/>
              <a:ext cx="1924501" cy="400110"/>
            </a:xfrm>
            <a:prstGeom prst="rect">
              <a:avLst/>
            </a:prstGeom>
            <a:noFill/>
          </p:spPr>
          <p:txBody>
            <a:bodyPr wrap="none" rtlCol="0">
              <a:spAutoFit/>
            </a:bodyPr>
            <a:lstStyle/>
            <a:p>
              <a:r>
                <a:rPr lang="en-US" sz="2000" b="1" dirty="0">
                  <a:solidFill>
                    <a:schemeClr val="bg1"/>
                  </a:solidFill>
                </a:rPr>
                <a:t>Lymphocytes 4D</a:t>
              </a:r>
            </a:p>
          </p:txBody>
        </p:sp>
      </p:grpSp>
    </p:spTree>
    <p:extLst>
      <p:ext uri="{BB962C8B-B14F-4D97-AF65-F5344CB8AC3E}">
        <p14:creationId xmlns:p14="http://schemas.microsoft.com/office/powerpoint/2010/main" val="1377076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D647-68A6-4063-AF30-CADAF673C227}"/>
              </a:ext>
            </a:extLst>
          </p:cNvPr>
          <p:cNvSpPr>
            <a:spLocks noGrp="1"/>
          </p:cNvSpPr>
          <p:nvPr>
            <p:ph type="title"/>
          </p:nvPr>
        </p:nvSpPr>
        <p:spPr/>
        <p:txBody>
          <a:bodyPr/>
          <a:lstStyle/>
          <a:p>
            <a:r>
              <a:rPr lang="en-US" dirty="0"/>
              <a:t>“Clustering in Pathology Images”</a:t>
            </a:r>
          </a:p>
        </p:txBody>
      </p:sp>
      <p:pic>
        <p:nvPicPr>
          <p:cNvPr id="5" name="Picture 4">
            <a:extLst>
              <a:ext uri="{FF2B5EF4-FFF2-40B4-BE49-F238E27FC236}">
                <a16:creationId xmlns:a16="http://schemas.microsoft.com/office/drawing/2014/main" id="{2B0B20BE-C842-4C4B-97E1-5444BC8E3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056478"/>
            <a:ext cx="4191000" cy="3801522"/>
          </a:xfrm>
          <a:prstGeom prst="rect">
            <a:avLst/>
          </a:prstGeom>
        </p:spPr>
      </p:pic>
      <p:pic>
        <p:nvPicPr>
          <p:cNvPr id="7" name="Picture 6">
            <a:extLst>
              <a:ext uri="{FF2B5EF4-FFF2-40B4-BE49-F238E27FC236}">
                <a16:creationId xmlns:a16="http://schemas.microsoft.com/office/drawing/2014/main" id="{0B5DF5E0-3717-48A6-8F79-554F86024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1" y="2423205"/>
            <a:ext cx="4876800" cy="4423589"/>
          </a:xfrm>
          <a:prstGeom prst="rect">
            <a:avLst/>
          </a:prstGeom>
        </p:spPr>
      </p:pic>
      <p:sp>
        <p:nvSpPr>
          <p:cNvPr id="8" name="TextBox 7">
            <a:extLst>
              <a:ext uri="{FF2B5EF4-FFF2-40B4-BE49-F238E27FC236}">
                <a16:creationId xmlns:a16="http://schemas.microsoft.com/office/drawing/2014/main" id="{3B1F9C14-A314-4165-98D3-9DBB7DC8D1BC}"/>
              </a:ext>
            </a:extLst>
          </p:cNvPr>
          <p:cNvSpPr txBox="1"/>
          <p:nvPr/>
        </p:nvSpPr>
        <p:spPr>
          <a:xfrm>
            <a:off x="1079734" y="1295400"/>
            <a:ext cx="3838808" cy="369332"/>
          </a:xfrm>
          <a:prstGeom prst="rect">
            <a:avLst/>
          </a:prstGeom>
          <a:noFill/>
        </p:spPr>
        <p:txBody>
          <a:bodyPr wrap="none" rtlCol="0">
            <a:spAutoFit/>
          </a:bodyPr>
          <a:lstStyle/>
          <a:p>
            <a:r>
              <a:rPr lang="en-US" dirty="0"/>
              <a:t>Originally 54 features. 8 or 100 clusters</a:t>
            </a:r>
          </a:p>
        </p:txBody>
      </p:sp>
    </p:spTree>
    <p:extLst>
      <p:ext uri="{BB962C8B-B14F-4D97-AF65-F5344CB8AC3E}">
        <p14:creationId xmlns:p14="http://schemas.microsoft.com/office/powerpoint/2010/main" val="375638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normAutofit/>
          </a:bodyPr>
          <a:lstStyle/>
          <a:p>
            <a:r>
              <a:rPr lang="en-US" sz="4800" b="1" dirty="0"/>
              <a:t>Heuristics</a:t>
            </a:r>
          </a:p>
        </p:txBody>
      </p:sp>
      <p:sp>
        <p:nvSpPr>
          <p:cNvPr id="2" name="Subtitle 1"/>
          <p:cNvSpPr>
            <a:spLocks noGrp="1"/>
          </p:cNvSpPr>
          <p:nvPr>
            <p:ph type="subTitle" idx="1"/>
          </p:nvPr>
        </p:nvSpPr>
        <p:spPr>
          <a:xfrm>
            <a:off x="914400" y="3886200"/>
            <a:ext cx="6858000" cy="1752600"/>
          </a:xfrm>
        </p:spPr>
        <p:txBody>
          <a:bodyPr/>
          <a:lstStyle/>
          <a:p>
            <a:r>
              <a:rPr lang="en-US" dirty="0">
                <a:hlinkClick r:id="rId2"/>
              </a:rPr>
              <a:t>http://en.wikipedia.org/wiki/Heuristics</a:t>
            </a:r>
            <a:endParaRPr lang="en-US" dirty="0"/>
          </a:p>
        </p:txBody>
      </p:sp>
    </p:spTree>
    <p:extLst>
      <p:ext uri="{BB962C8B-B14F-4D97-AF65-F5344CB8AC3E}">
        <p14:creationId xmlns:p14="http://schemas.microsoft.com/office/powerpoint/2010/main" val="3954437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t>Heuristics (Wikipedia)</a:t>
            </a:r>
          </a:p>
        </p:txBody>
      </p:sp>
      <p:sp>
        <p:nvSpPr>
          <p:cNvPr id="3" name="Content Placeholder 2"/>
          <p:cNvSpPr>
            <a:spLocks noGrp="1"/>
          </p:cNvSpPr>
          <p:nvPr>
            <p:ph idx="1"/>
          </p:nvPr>
        </p:nvSpPr>
        <p:spPr>
          <a:xfrm>
            <a:off x="0" y="838200"/>
            <a:ext cx="9144000" cy="5562600"/>
          </a:xfrm>
        </p:spPr>
        <p:txBody>
          <a:bodyPr>
            <a:normAutofit/>
          </a:bodyPr>
          <a:lstStyle/>
          <a:p>
            <a:r>
              <a:rPr lang="en-US" sz="2400" dirty="0"/>
              <a:t>In computer science, artificial intelligence, and mathematical optimization, a </a:t>
            </a:r>
            <a:r>
              <a:rPr lang="en-US" sz="2400" b="1" dirty="0"/>
              <a:t>heuristic</a:t>
            </a:r>
            <a:r>
              <a:rPr lang="en-US" sz="2400" dirty="0"/>
              <a:t> is a technique designed for solving a problem more quickly when classic methods are too slow, or for finding an approximate solution when classic methods fail to find any exact solution. This is achieved by trading optimality, completeness, accuracy, and/or precision for speed.</a:t>
            </a:r>
          </a:p>
          <a:p>
            <a:r>
              <a:rPr lang="en-US" sz="2400" dirty="0"/>
              <a:t>Results about </a:t>
            </a:r>
            <a:r>
              <a:rPr lang="en-US" sz="2400" b="1" dirty="0"/>
              <a:t>NP-hardness</a:t>
            </a:r>
            <a:r>
              <a:rPr lang="en-US" sz="2400" dirty="0"/>
              <a:t> in theoretical computer science make heuristics the only viable option for a variety of complex optimization problems that need to be routinely solved in real-world applications.</a:t>
            </a:r>
          </a:p>
          <a:p>
            <a:r>
              <a:rPr lang="en-US" sz="2400" dirty="0"/>
              <a:t>Clustering is NP hard although collaborative filtering is just “hard” and computationally intractable for real time use</a:t>
            </a:r>
          </a:p>
          <a:p>
            <a:r>
              <a:rPr lang="en-US" sz="2400" dirty="0"/>
              <a:t>Roughly NP hard means only (known) exact algorithms are exponential and not polynomial in time to solve</a:t>
            </a:r>
          </a:p>
        </p:txBody>
      </p:sp>
    </p:spTree>
    <p:extLst>
      <p:ext uri="{BB962C8B-B14F-4D97-AF65-F5344CB8AC3E}">
        <p14:creationId xmlns:p14="http://schemas.microsoft.com/office/powerpoint/2010/main" val="4183313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b="1" dirty="0"/>
              <a:t>Heuristics II</a:t>
            </a:r>
          </a:p>
        </p:txBody>
      </p:sp>
      <p:sp>
        <p:nvSpPr>
          <p:cNvPr id="3" name="Content Placeholder 2"/>
          <p:cNvSpPr>
            <a:spLocks noGrp="1"/>
          </p:cNvSpPr>
          <p:nvPr>
            <p:ph idx="1"/>
          </p:nvPr>
        </p:nvSpPr>
        <p:spPr>
          <a:xfrm>
            <a:off x="13062" y="838200"/>
            <a:ext cx="9130937" cy="6019800"/>
          </a:xfrm>
        </p:spPr>
        <p:txBody>
          <a:bodyPr>
            <a:normAutofit fontScale="85000" lnSpcReduction="10000"/>
          </a:bodyPr>
          <a:lstStyle/>
          <a:p>
            <a:r>
              <a:rPr lang="en-US" dirty="0"/>
              <a:t>Collaborative Filtering (user based) is O(MN) for M customers and N items which is polynomial</a:t>
            </a:r>
          </a:p>
          <a:p>
            <a:r>
              <a:rPr lang="en-US" dirty="0"/>
              <a:t>Clustering is harder to estimate as we don’t have an exact algorithm</a:t>
            </a:r>
          </a:p>
          <a:p>
            <a:r>
              <a:rPr lang="en-US" dirty="0"/>
              <a:t>There is combinatorial estimate K</a:t>
            </a:r>
            <a:r>
              <a:rPr lang="en-US" baseline="30000" dirty="0"/>
              <a:t>M</a:t>
            </a:r>
            <a:r>
              <a:rPr lang="en-US" dirty="0"/>
              <a:t> where we loop over K assignments for each of M items (K number of clusters)</a:t>
            </a:r>
          </a:p>
          <a:p>
            <a:pPr lvl="1"/>
            <a:r>
              <a:rPr lang="en-US" dirty="0"/>
              <a:t>This is exponential</a:t>
            </a:r>
          </a:p>
          <a:p>
            <a:r>
              <a:rPr lang="en-US" dirty="0"/>
              <a:t>Note many real world problems are intrinsically “inexact” as</a:t>
            </a:r>
          </a:p>
          <a:p>
            <a:pPr lvl="1"/>
            <a:r>
              <a:rPr lang="en-US" dirty="0"/>
              <a:t>Don’t have exact data</a:t>
            </a:r>
          </a:p>
          <a:p>
            <a:pPr lvl="1"/>
            <a:r>
              <a:rPr lang="en-US" dirty="0"/>
              <a:t>Don’t have exact problem</a:t>
            </a:r>
          </a:p>
          <a:p>
            <a:r>
              <a:rPr lang="en-US" dirty="0"/>
              <a:t>So heuristics are often/usually just fine and IMHO exponential behavior (NP hard from previous slide) is not so difficult in practice</a:t>
            </a:r>
          </a:p>
        </p:txBody>
      </p:sp>
    </p:spTree>
    <p:extLst>
      <p:ext uri="{BB962C8B-B14F-4D97-AF65-F5344CB8AC3E}">
        <p14:creationId xmlns:p14="http://schemas.microsoft.com/office/powerpoint/2010/main" val="291162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3/3e/K_Means_Example_Step_3.svg/500px-K_Means_Example_Step_3.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8430"/>
          <a:stretch/>
        </p:blipFill>
        <p:spPr bwMode="auto">
          <a:xfrm>
            <a:off x="29737" y="-23191"/>
            <a:ext cx="4361056" cy="4105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thumb/d/d2/K_Means_Example_Step_4.svg/500px-K_Means_Example_Step_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4868"/>
            <a:ext cx="4762500"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37" y="4572000"/>
            <a:ext cx="4237463" cy="830997"/>
          </a:xfrm>
          <a:prstGeom prst="rect">
            <a:avLst/>
          </a:prstGeom>
        </p:spPr>
        <p:txBody>
          <a:bodyPr wrap="square">
            <a:spAutoFit/>
          </a:bodyPr>
          <a:lstStyle/>
          <a:p>
            <a:r>
              <a:rPr lang="en-US" sz="2400" dirty="0"/>
              <a:t>3) The centroid of each of the k clusters becomes the new mean.</a:t>
            </a:r>
          </a:p>
        </p:txBody>
      </p:sp>
      <p:sp>
        <p:nvSpPr>
          <p:cNvPr id="3" name="Rectangle 2"/>
          <p:cNvSpPr/>
          <p:nvPr/>
        </p:nvSpPr>
        <p:spPr>
          <a:xfrm>
            <a:off x="4390792" y="4191000"/>
            <a:ext cx="4600807" cy="2308324"/>
          </a:xfrm>
          <a:prstGeom prst="rect">
            <a:avLst/>
          </a:prstGeom>
        </p:spPr>
        <p:txBody>
          <a:bodyPr wrap="square">
            <a:spAutoFit/>
          </a:bodyPr>
          <a:lstStyle/>
          <a:p>
            <a:r>
              <a:rPr lang="en-US" sz="2400" dirty="0"/>
              <a:t>4) Steps 2 and 3 are repeated until convergence has been reached.</a:t>
            </a:r>
          </a:p>
          <a:p>
            <a:r>
              <a:rPr lang="en-US" sz="2400" dirty="0"/>
              <a:t>But red and green centers (circles) are clearly in wrong place!!! (stars added by me about right for centers)</a:t>
            </a:r>
          </a:p>
        </p:txBody>
      </p:sp>
      <p:sp>
        <p:nvSpPr>
          <p:cNvPr id="4" name="4-Point Star 3"/>
          <p:cNvSpPr/>
          <p:nvPr/>
        </p:nvSpPr>
        <p:spPr>
          <a:xfrm>
            <a:off x="7696200" y="1893849"/>
            <a:ext cx="762000" cy="762000"/>
          </a:xfrm>
          <a:prstGeom prst="star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6096000" y="3200400"/>
            <a:ext cx="762000" cy="762000"/>
          </a:xfrm>
          <a:prstGeom prst="star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5190893" y="1314798"/>
            <a:ext cx="762000" cy="7620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6434792"/>
            <a:ext cx="1122423" cy="369332"/>
          </a:xfrm>
          <a:prstGeom prst="rect">
            <a:avLst/>
          </a:prstGeom>
          <a:noFill/>
        </p:spPr>
        <p:txBody>
          <a:bodyPr wrap="none" rtlCol="0">
            <a:spAutoFit/>
          </a:bodyPr>
          <a:lstStyle/>
          <a:p>
            <a:r>
              <a:rPr lang="en-US" dirty="0"/>
              <a:t>Wikipedia</a:t>
            </a:r>
          </a:p>
        </p:txBody>
      </p:sp>
    </p:spTree>
    <p:extLst>
      <p:ext uri="{BB962C8B-B14F-4D97-AF65-F5344CB8AC3E}">
        <p14:creationId xmlns:p14="http://schemas.microsoft.com/office/powerpoint/2010/main" val="384062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normAutofit fontScale="90000"/>
          </a:bodyPr>
          <a:lstStyle/>
          <a:p>
            <a:r>
              <a:rPr lang="en-US" sz="4800" b="1" dirty="0"/>
              <a:t>Clustering of Recommender System Example </a:t>
            </a: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23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A small Example</a:t>
            </a:r>
          </a:p>
        </p:txBody>
      </p:sp>
      <p:sp>
        <p:nvSpPr>
          <p:cNvPr id="3" name="Content Placeholder 2"/>
          <p:cNvSpPr>
            <a:spLocks noGrp="1"/>
          </p:cNvSpPr>
          <p:nvPr>
            <p:ph idx="1"/>
          </p:nvPr>
        </p:nvSpPr>
        <p:spPr/>
        <p:txBody>
          <a:bodyPr>
            <a:normAutofit fontScale="85000" lnSpcReduction="20000"/>
          </a:bodyPr>
          <a:lstStyle/>
          <a:p>
            <a:r>
              <a:rPr lang="en-US" dirty="0"/>
              <a:t>This uses a Dating data of 1000 points in 3 dimensions with a rating of 3 categories assigned to points. Comes from “Machine Learning in Action” by Peter Harrington</a:t>
            </a:r>
          </a:p>
          <a:p>
            <a:r>
              <a:rPr lang="en-US" dirty="0"/>
              <a:t>https://github.com/pbharrin/machinelearninginaction/blob/master/Ch02/datingTestSet2.txt </a:t>
            </a:r>
          </a:p>
          <a:p>
            <a:r>
              <a:rPr lang="en-US" dirty="0"/>
              <a:t>Compares original labelling of points with a fresh clustering into 3 clusters (using deterministic annealing advanced method in paper but k means similar)</a:t>
            </a:r>
          </a:p>
          <a:p>
            <a:r>
              <a:rPr lang="en-US" dirty="0"/>
              <a:t>Fresh clustering has centers marked</a:t>
            </a:r>
          </a:p>
          <a:p>
            <a:r>
              <a:rPr lang="en-US" dirty="0"/>
              <a:t>The 1000 points are identically placed in side by side pictures</a:t>
            </a:r>
          </a:p>
          <a:p>
            <a:r>
              <a:rPr lang="en-US" dirty="0"/>
              <a:t>The plots are projected to 2 dimensions</a:t>
            </a:r>
          </a:p>
          <a:p>
            <a:endParaRPr lang="en-US" dirty="0"/>
          </a:p>
        </p:txBody>
      </p:sp>
    </p:spTree>
    <p:extLst>
      <p:ext uri="{BB962C8B-B14F-4D97-AF65-F5344CB8AC3E}">
        <p14:creationId xmlns:p14="http://schemas.microsoft.com/office/powerpoint/2010/main" val="139836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70290"/>
            <a:chOff x="0" y="-7374"/>
            <a:chExt cx="10431345" cy="687029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6"/>
              <a:ext cx="5209257"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257" y="-7374"/>
              <a:ext cx="5222088" cy="6858000"/>
            </a:xfrm>
            <a:prstGeom prst="rect">
              <a:avLst/>
            </a:prstGeom>
          </p:spPr>
        </p:pic>
      </p:grpSp>
      <p:sp>
        <p:nvSpPr>
          <p:cNvPr id="5" name="Title 4"/>
          <p:cNvSpPr>
            <a:spLocks noGrp="1"/>
          </p:cNvSpPr>
          <p:nvPr>
            <p:ph type="title"/>
          </p:nvPr>
        </p:nvSpPr>
        <p:spPr>
          <a:xfrm>
            <a:off x="451576" y="6324600"/>
            <a:ext cx="8229600" cy="533400"/>
          </a:xfrm>
          <a:solidFill>
            <a:schemeClr val="bg1"/>
          </a:solidFill>
        </p:spPr>
        <p:txBody>
          <a:bodyPr>
            <a:normAutofit fontScale="90000"/>
          </a:bodyPr>
          <a:lstStyle/>
          <a:p>
            <a:r>
              <a:rPr lang="en-US" b="1" dirty="0"/>
              <a:t>Clustering v User Rating I</a:t>
            </a:r>
          </a:p>
        </p:txBody>
      </p:sp>
    </p:spTree>
    <p:extLst>
      <p:ext uri="{BB962C8B-B14F-4D97-AF65-F5344CB8AC3E}">
        <p14:creationId xmlns:p14="http://schemas.microsoft.com/office/powerpoint/2010/main" val="2368083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5080" y="0"/>
            <a:chExt cx="10463627" cy="6858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 y="0"/>
              <a:ext cx="5237904"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984" y="0"/>
              <a:ext cx="5225723" cy="6858000"/>
            </a:xfrm>
            <a:prstGeom prst="rect">
              <a:avLst/>
            </a:prstGeom>
          </p:spPr>
        </p:pic>
      </p:grpSp>
      <p:sp>
        <p:nvSpPr>
          <p:cNvPr id="5" name="Title 4"/>
          <p:cNvSpPr>
            <a:spLocks noGrp="1"/>
          </p:cNvSpPr>
          <p:nvPr>
            <p:ph type="title"/>
          </p:nvPr>
        </p:nvSpPr>
        <p:spPr>
          <a:xfrm>
            <a:off x="451576" y="6324600"/>
            <a:ext cx="8229600" cy="533400"/>
          </a:xfrm>
          <a:solidFill>
            <a:schemeClr val="bg1"/>
          </a:solidFill>
        </p:spPr>
        <p:txBody>
          <a:bodyPr>
            <a:normAutofit fontScale="90000"/>
          </a:bodyPr>
          <a:lstStyle/>
          <a:p>
            <a:r>
              <a:rPr lang="en-US" b="1" dirty="0"/>
              <a:t>Clustering v User Rating II</a:t>
            </a:r>
          </a:p>
        </p:txBody>
      </p:sp>
    </p:spTree>
    <p:extLst>
      <p:ext uri="{BB962C8B-B14F-4D97-AF65-F5344CB8AC3E}">
        <p14:creationId xmlns:p14="http://schemas.microsoft.com/office/powerpoint/2010/main" val="90249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8" y="0"/>
            <a:ext cx="4577322" cy="6858000"/>
          </a:xfrm>
          <a:prstGeom prst="rect">
            <a:avLst/>
          </a:prstGeom>
        </p:spPr>
      </p:pic>
      <p:pic>
        <p:nvPicPr>
          <p:cNvPr id="6" name="Picture 5">
            <a:extLst>
              <a:ext uri="{FF2B5EF4-FFF2-40B4-BE49-F238E27FC236}">
                <a16:creationId xmlns:a16="http://schemas.microsoft.com/office/drawing/2014/main" id="{D74AE24B-DC73-4248-81EB-1A9986C9A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322" y="0"/>
            <a:ext cx="4566678" cy="6858000"/>
          </a:xfrm>
          <a:prstGeom prst="rect">
            <a:avLst/>
          </a:prstGeom>
        </p:spPr>
      </p:pic>
      <p:sp>
        <p:nvSpPr>
          <p:cNvPr id="5" name="Title 4"/>
          <p:cNvSpPr>
            <a:spLocks noGrp="1"/>
          </p:cNvSpPr>
          <p:nvPr>
            <p:ph type="title"/>
          </p:nvPr>
        </p:nvSpPr>
        <p:spPr>
          <a:xfrm>
            <a:off x="533400" y="6324600"/>
            <a:ext cx="8229600" cy="533400"/>
          </a:xfrm>
          <a:solidFill>
            <a:schemeClr val="bg1"/>
          </a:solidFill>
        </p:spPr>
        <p:txBody>
          <a:bodyPr>
            <a:normAutofit fontScale="90000"/>
          </a:bodyPr>
          <a:lstStyle/>
          <a:p>
            <a:r>
              <a:rPr lang="en-US" b="1" dirty="0"/>
              <a:t>Clustering v User Rating III</a:t>
            </a:r>
          </a:p>
        </p:txBody>
      </p:sp>
    </p:spTree>
    <p:extLst>
      <p:ext uri="{BB962C8B-B14F-4D97-AF65-F5344CB8AC3E}">
        <p14:creationId xmlns:p14="http://schemas.microsoft.com/office/powerpoint/2010/main" val="608798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8812&quot;&gt;&lt;property id=&quot;20148&quot; value=&quot;5&quot;/&gt;&lt;property id=&quot;20300&quot; value=&quot;Slide 1 - &amp;quot;X-Informatics Case Study: e-Commerce and Life Style Informatics:  Recommender Systems Technologies IV: Clustering&amp;quot;&quot;/&gt;&lt;property id=&quot;20307&quot; value=&quot;436&quot;/&gt;&lt;/object&gt;&lt;object type=&quot;3&quot; unique_id=&quot;36970&quot;&gt;&lt;property id=&quot;20148&quot; value=&quot;5&quot;/&gt;&lt;property id=&quot;20300&quot; value=&quot;Slide 26 - &amp;quot;Purpose of Clustering&amp;quot;&quot;/&gt;&lt;property id=&quot;20307&quot; value=&quot;504&quot;/&gt;&lt;/object&gt;&lt;object type=&quot;3&quot; unique_id=&quot;36971&quot;&gt;&lt;property id=&quot;20148&quot; value=&quot;5&quot;/&gt;&lt;property id=&quot;20300&quot; value=&quot;Slide 28 - &amp;quot;Proteomics 2D DA Clustering T=0.1 small sample of ~30,000 Clusters Count &amp;gt;=2&amp;quot;&quot;/&gt;&lt;property id=&quot;20307&quot; value=&quot;509&quot;/&gt;&lt;/object&gt;&lt;object type=&quot;3&quot; unique_id=&quot;36972&quot;&gt;&lt;property id=&quot;20148&quot; value=&quot;5&quot;/&gt;&lt;property id=&quot;20300&quot; value=&quot;Slide 29 - &amp;quot;Metagenomics&amp;quot;&quot;/&gt;&lt;property id=&quot;20307&quot; value=&quot;510&quot;/&gt;&lt;/object&gt;&lt;object type=&quot;3&quot; unique_id=&quot;36973&quot;&gt;&lt;property id=&quot;20148&quot; value=&quot;5&quot;/&gt;&lt;property id=&quot;20300&quot; value=&quot;Slide 30 - &amp;quot;26 Clusters in Region 4&amp;quot;&quot;/&gt;&lt;property id=&quot;20307&quot; value=&quot;507&quot;/&gt;&lt;/object&gt;&lt;object type=&quot;3&quot; unique_id=&quot;36974&quot;&gt;&lt;property id=&quot;20148&quot; value=&quot;5&quot;/&gt;&lt;property id=&quot;20300&quot; value=&quot;Slide 31 - &amp;quot;Genomic Data Not fully Clustered&amp;quot;&quot;/&gt;&lt;property id=&quot;20307&quot; value=&quot;506&quot;/&gt;&lt;/object&gt;&lt;object type=&quot;3&quot; unique_id=&quot;36975&quot;&gt;&lt;property id=&quot;20148&quot; value=&quot;5&quot;/&gt;&lt;property id=&quot;20300&quot; value=&quot;Slide 32 - &amp;quot;13  Clusters in Region 6&amp;quot;&quot;/&gt;&lt;property id=&quot;20307&quot; value=&quot;508&quot;/&gt;&lt;/object&gt;&lt;object type=&quot;3&quot; unique_id=&quot;38182&quot;&gt;&lt;property id=&quot;20148&quot; value=&quot;5&quot;/&gt;&lt;property id=&quot;20300&quot; value=&quot;Slide 34 - &amp;quot;Heuristics (Wikipedia)&amp;quot;&quot;/&gt;&lt;property id=&quot;20307&quot; value=&quot;527&quot;/&gt;&lt;/object&gt;&lt;object type=&quot;3&quot; unique_id=&quot;38183&quot;&gt;&lt;property id=&quot;20148&quot; value=&quot;5&quot;/&gt;&lt;property id=&quot;20300&quot; value=&quot;Slide 35 - &amp;quot;Heuristics II&amp;quot;&quot;/&gt;&lt;property id=&quot;20307&quot; value=&quot;528&quot;/&gt;&lt;/object&gt;&lt;object type=&quot;3&quot; unique_id=&quot;134171&quot;&gt;&lt;property id=&quot;20148&quot; value=&quot;5&quot;/&gt;&lt;property id=&quot;20300&quot; value=&quot;Slide 2 - &amp;quot;Big Data Ecosystem in One Sentence&amp;quot;&quot;/&gt;&lt;property id=&quot;20307&quot; value=&quot;529&quot;/&gt;&lt;/object&gt;&lt;object type=&quot;3&quot; unique_id=&quot;134172&quot;&gt;&lt;property id=&quot;20148&quot; value=&quot;5&quot;/&gt;&lt;property id=&quot;20300&quot; value=&quot;Slide 3&quot;/&gt;&lt;property id=&quot;20307&quot; value=&quot;530&quot;/&gt;&lt;/object&gt;&lt;object type=&quot;3&quot; unique_id=&quot;136850&quot;&gt;&lt;property id=&quot;20148&quot; value=&quot;5&quot;/&gt;&lt;property id=&quot;20300&quot; value=&quot;Slide 6 - &amp;quot;Kmeans Clustering&amp;quot;&quot;/&gt;&lt;property id=&quot;20307&quot; value=&quot;531&quot;/&gt;&lt;/object&gt;&lt;object type=&quot;3&quot; unique_id=&quot;136851&quot;&gt;&lt;property id=&quot;20148&quot; value=&quot;5&quot;/&gt;&lt;property id=&quot;20300&quot; value=&quot;Slide 7&quot;/&gt;&lt;property id=&quot;20307&quot; value=&quot;532&quot;/&gt;&lt;/object&gt;&lt;object type=&quot;3&quot; unique_id=&quot;136852&quot;&gt;&lt;property id=&quot;20148&quot; value=&quot;5&quot;/&gt;&lt;property id=&quot;20300&quot; value=&quot;Slide 8&quot;/&gt;&lt;property id=&quot;20307&quot; value=&quot;533&quot;/&gt;&lt;/object&gt;&lt;object type=&quot;3&quot; unique_id=&quot;136853&quot;&gt;&lt;property id=&quot;20148&quot; value=&quot;5&quot;/&gt;&lt;property id=&quot;20300&quot; value=&quot;Slide 11 - &amp;quot;Clustering v User Rating I&amp;quot;&quot;/&gt;&lt;property id=&quot;20307&quot; value=&quot;534&quot;/&gt;&lt;/object&gt;&lt;object type=&quot;3&quot; unique_id=&quot;136854&quot;&gt;&lt;property id=&quot;20148&quot; value=&quot;5&quot;/&gt;&lt;property id=&quot;20300&quot; value=&quot;Slide 16 - &amp;quot;Two views of a 3D Clustering I&amp;quot;&quot;/&gt;&lt;property id=&quot;20307&quot; value=&quot;535&quot;/&gt;&lt;/object&gt;&lt;object type=&quot;3&quot; unique_id=&quot;136855&quot;&gt;&lt;property id=&quot;20148&quot; value=&quot;5&quot;/&gt;&lt;property id=&quot;20300&quot; value=&quot;Slide 17&quot;/&gt;&lt;property id=&quot;20307&quot; value=&quot;536&quot;/&gt;&lt;/object&gt;&lt;object type=&quot;3&quot; unique_id=&quot;136856&quot;&gt;&lt;property id=&quot;20148&quot; value=&quot;5&quot;/&gt;&lt;property id=&quot;20300&quot; value=&quot;Slide 19 - &amp;quot;28 Clusters (Tried for 30 but 2 removed as too small) Note clusters not separated but they do divide region up whi&quot;/&gt;&lt;property id=&quot;20307&quot; value=&quot;537&quot;/&gt;&lt;/object&gt;&lt;object type=&quot;3&quot; unique_id=&quot;136857&quot;&gt;&lt;property id=&quot;20148&quot; value=&quot;5&quot;/&gt;&lt;property id=&quot;20300&quot; value=&quot;Slide 21 - &amp;quot;Getting the wrong answer&amp;quot;&quot;/&gt;&lt;property id=&quot;20307&quot; value=&quot;538&quot;/&gt;&lt;/object&gt;&lt;object type=&quot;3&quot; unique_id=&quot;136858&quot;&gt;&lt;property id=&quot;20148&quot; value=&quot;5&quot;/&gt;&lt;property id=&quot;20300&quot; value=&quot;Slide 22 - &amp;quot;Annealing&amp;quot;&quot;/&gt;&lt;property id=&quot;20307&quot; value=&quot;539&quot;/&gt;&lt;/object&gt;&lt;object type=&quot;3&quot; unique_id=&quot;136859&quot;&gt;&lt;property id=&quot;20148&quot; value=&quot;5&quot;/&gt;&lt;property id=&quot;20300&quot; value=&quot;Slide 23 - &amp;quot;Annealing&amp;quot;&quot;/&gt;&lt;property id=&quot;20307&quot; value=&quot;540&quot;/&gt;&lt;/object&gt;&lt;object type=&quot;3&quot; unique_id=&quot;136860&quot;&gt;&lt;property id=&quot;20148&quot; value=&quot;5&quot;/&gt;&lt;property id=&quot;20300&quot; value=&quot;Slide 24 - &amp;quot;Greedy Algorithms&amp;quot;&quot;/&gt;&lt;property id=&quot;20307&quot; value=&quot;541&quot;/&gt;&lt;/object&gt;&lt;object type=&quot;3&quot; unique_id=&quot;137521&quot;&gt;&lt;property id=&quot;20148&quot; value=&quot;5&quot;/&gt;&lt;property id=&quot;20300&quot; value=&quot;Slide 12 - &amp;quot;Clustering v User Rating II&amp;quot;&quot;/&gt;&lt;property id=&quot;20307&quot; value=&quot;553&quot;/&gt;&lt;/object&gt;&lt;object type=&quot;3&quot; unique_id=&quot;137522&quot;&gt;&lt;property id=&quot;20148&quot; value=&quot;5&quot;/&gt;&lt;property id=&quot;20300&quot; value=&quot;Slide 13 - &amp;quot;Clustering v User Rating III&amp;quot;&quot;/&gt;&lt;property id=&quot;20307&quot; value=&quot;554&quot;/&gt;&lt;/object&gt;&lt;object type=&quot;3&quot; unique_id=&quot;152265&quot;&gt;&lt;property id=&quot;20148&quot; value=&quot;5&quot;/&gt;&lt;property id=&quot;20300&quot; value=&quot;Slide 18&quot;/&gt;&lt;property id=&quot;20307&quot; value=&quot;556&quot;/&gt;&lt;/object&gt;&lt;object type=&quot;3&quot; unique_id=&quot;152473&quot;&gt;&lt;property id=&quot;20148&quot; value=&quot;5&quot;/&gt;&lt;property id=&quot;20300&quot; value=&quot;Slide 10 - &amp;quot;Next Set of Slides&amp;quot;&quot;/&gt;&lt;property id=&quot;20307&quot; value=&quot;557&quot;/&gt;&lt;/object&gt;&lt;object type=&quot;3&quot; unique_id=&quot;152474&quot;&gt;&lt;property id=&quot;20148&quot; value=&quot;5&quot;/&gt;&lt;property id=&quot;20300&quot; value=&quot;Slide 15 - &amp;quot;Next Set of Slides&amp;quot;&quot;/&gt;&lt;property id=&quot;20307&quot; value=&quot;558&quot;/&gt;&lt;/object&gt;&lt;object type=&quot;3&quot; unique_id=&quot;152475&quot;&gt;&lt;property id=&quot;20148&quot; value=&quot;5&quot;/&gt;&lt;property id=&quot;20300&quot; value=&quot;Slide 27 - &amp;quot;Clustering Examples&amp;quot;&quot;/&gt;&lt;property id=&quot;20307&quot; value=&quot;559&quot;/&gt;&lt;/object&gt;&lt;object type=&quot;3&quot; unique_id=&quot;153164&quot;&gt;&lt;property id=&quot;20148&quot; value=&quot;5&quot;/&gt;&lt;property id=&quot;20300&quot; value=&quot;Slide 5 - &amp;quot;Resources&amp;quot;&quot;/&gt;&lt;property id=&quot;20307&quot; value=&quot;560&quot;/&gt;&lt;/object&gt;&lt;object type=&quot;3&quot; unique_id=&quot;153471&quot;&gt;&lt;property id=&quot;20148&quot; value=&quot;5&quot;/&gt;&lt;property id=&quot;20300&quot; value=&quot;Slide 4 - &amp;quot;Kmeans Clustering&amp;quot;&quot;/&gt;&lt;property id=&quot;20307&quot; value=&quot;561&quot;/&gt;&lt;/object&gt;&lt;object type=&quot;3&quot; unique_id=&quot;153472&quot;&gt;&lt;property id=&quot;20148&quot; value=&quot;5&quot;/&gt;&lt;property id=&quot;20300&quot; value=&quot;Slide 9 - &amp;quot;Clustering of Recommender System Example &amp;quot;&quot;/&gt;&lt;property id=&quot;20307&quot; value=&quot;562&quot;/&gt;&lt;/object&gt;&lt;object type=&quot;3&quot; unique_id=&quot;153473&quot;&gt;&lt;property id=&quot;20148&quot; value=&quot;5&quot;/&gt;&lt;property id=&quot;20300&quot; value=&quot;Slide 14 - &amp;quot;Clustering into more than 3 Clusters&amp;quot;&quot;/&gt;&lt;property id=&quot;20307&quot; value=&quot;563&quot;/&gt;&lt;/object&gt;&lt;object type=&quot;3&quot; unique_id=&quot;153474&quot;&gt;&lt;property id=&quot;20148&quot; value=&quot;5&quot;/&gt;&lt;property id=&quot;20300&quot; value=&quot;Slide 20 - &amp;quot;Local Optima in Clustering&amp;quot;&quot;/&gt;&lt;property id=&quot;20307&quot; value=&quot;564&quot;/&gt;&lt;/object&gt;&lt;object type=&quot;3&quot; unique_id=&quot;153475&quot;&gt;&lt;property id=&quot;20148&quot; value=&quot;5&quot;/&gt;&lt;property id=&quot;20300&quot; value=&quot;Slide 25 - &amp;quot;Clustering in General&amp;quot;&quot;/&gt;&lt;property id=&quot;20307&quot; value=&quot;565&quot;/&gt;&lt;/object&gt;&lt;object type=&quot;3&quot; unique_id=&quot;153476&quot;&gt;&lt;property id=&quot;20148&quot; value=&quot;5&quot;/&gt;&lt;property id=&quot;20300&quot; value=&quot;Slide 33 - &amp;quot;Heuristics&amp;quot;&quot;/&gt;&lt;property id=&quot;20307&quot; value=&quot;56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ternal Audiences Template">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18821</TotalTime>
  <Words>1869</Words>
  <Application>Microsoft Office PowerPoint</Application>
  <PresentationFormat>On-screen Show (4:3)</PresentationFormat>
  <Paragraphs>174</Paragraphs>
  <Slides>36</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36</vt:i4>
      </vt:variant>
    </vt:vector>
  </HeadingPairs>
  <TitlesOfParts>
    <vt:vector size="50" baseType="lpstr">
      <vt:lpstr>Arial</vt:lpstr>
      <vt:lpstr>Arial Narrow</vt:lpstr>
      <vt:lpstr>Calibri</vt:lpstr>
      <vt:lpstr>Helvetica Neue</vt:lpstr>
      <vt:lpstr>Times New Roman</vt:lpstr>
      <vt:lpstr>Verdana</vt:lpstr>
      <vt:lpstr>Wingdings</vt:lpstr>
      <vt:lpstr>Office Theme</vt:lpstr>
      <vt:lpstr>External Audiences Template</vt:lpstr>
      <vt:lpstr>Custom Design</vt:lpstr>
      <vt:lpstr>17_habv</vt:lpstr>
      <vt:lpstr>18_habv</vt:lpstr>
      <vt:lpstr>19_habv</vt:lpstr>
      <vt:lpstr>2_Office Theme</vt:lpstr>
      <vt:lpstr>Basic Kmeans Clustering and Optimization</vt:lpstr>
      <vt:lpstr>Kmeans Clustering</vt:lpstr>
      <vt:lpstr>PowerPoint Presentation</vt:lpstr>
      <vt:lpstr>PowerPoint Presentation</vt:lpstr>
      <vt:lpstr>Clustering of Recommender System Example </vt:lpstr>
      <vt:lpstr>A small Example</vt:lpstr>
      <vt:lpstr>Clustering v User Rating I</vt:lpstr>
      <vt:lpstr>Clustering v User Rating II</vt:lpstr>
      <vt:lpstr>Clustering v User Rating III</vt:lpstr>
      <vt:lpstr>PowerPoint Presentation</vt:lpstr>
      <vt:lpstr>PowerPoint Presentation</vt:lpstr>
      <vt:lpstr>PowerPoint Presentation</vt:lpstr>
      <vt:lpstr>Typical K=6 Large Clustering</vt:lpstr>
      <vt:lpstr>PowerPoint Presentation</vt:lpstr>
      <vt:lpstr>Typical K=2 Small Clustering</vt:lpstr>
      <vt:lpstr>PowerPoint Presentation</vt:lpstr>
      <vt:lpstr>PowerPoint Presentation</vt:lpstr>
      <vt:lpstr>Local Optima in Clustering</vt:lpstr>
      <vt:lpstr>Getting the wrong answer</vt:lpstr>
      <vt:lpstr>Annealing</vt:lpstr>
      <vt:lpstr>Annealing</vt:lpstr>
      <vt:lpstr>Greedy Algorithms</vt:lpstr>
      <vt:lpstr>General Optimization Problem</vt:lpstr>
      <vt:lpstr>Some Examples</vt:lpstr>
      <vt:lpstr>Distances in Funny Spaces I</vt:lpstr>
      <vt:lpstr>Distances in Funny Spaces II</vt:lpstr>
      <vt:lpstr>Distances in Funny Spaces III</vt:lpstr>
      <vt:lpstr>Do we need “real” spaces?</vt:lpstr>
      <vt:lpstr>Using Distances</vt:lpstr>
      <vt:lpstr>Clustering in General</vt:lpstr>
      <vt:lpstr>Purpose of Clustering</vt:lpstr>
      <vt:lpstr>Clusters v. Regions</vt:lpstr>
      <vt:lpstr>“Clustering in Pathology Images”</vt:lpstr>
      <vt:lpstr>Heuristics</vt:lpstr>
      <vt:lpstr>Heuristics (Wikipedia)</vt:lpstr>
      <vt:lpstr>Heuristics II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Fox</dc:creator>
  <cp:lastModifiedBy>Geoffrey Fox</cp:lastModifiedBy>
  <cp:revision>268</cp:revision>
  <dcterms:created xsi:type="dcterms:W3CDTF">2013-01-02T02:10:56Z</dcterms:created>
  <dcterms:modified xsi:type="dcterms:W3CDTF">2019-09-28T12:56:50Z</dcterms:modified>
</cp:coreProperties>
</file>