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Lst>
  <p:notesMasterIdLst>
    <p:notesMasterId r:id="rId59"/>
  </p:notesMasterIdLst>
  <p:sldIdLst>
    <p:sldId id="384" r:id="rId3"/>
    <p:sldId id="391" r:id="rId4"/>
    <p:sldId id="485" r:id="rId5"/>
    <p:sldId id="432" r:id="rId6"/>
    <p:sldId id="476" r:id="rId7"/>
    <p:sldId id="386" r:id="rId8"/>
    <p:sldId id="487" r:id="rId9"/>
    <p:sldId id="540" r:id="rId10"/>
    <p:sldId id="538" r:id="rId11"/>
    <p:sldId id="489" r:id="rId12"/>
    <p:sldId id="488" r:id="rId13"/>
    <p:sldId id="490" r:id="rId14"/>
    <p:sldId id="491" r:id="rId15"/>
    <p:sldId id="493" r:id="rId16"/>
    <p:sldId id="494" r:id="rId17"/>
    <p:sldId id="495" r:id="rId18"/>
    <p:sldId id="496" r:id="rId19"/>
    <p:sldId id="497" r:id="rId20"/>
    <p:sldId id="498" r:id="rId21"/>
    <p:sldId id="499" r:id="rId22"/>
    <p:sldId id="504" r:id="rId23"/>
    <p:sldId id="505" r:id="rId24"/>
    <p:sldId id="506" r:id="rId25"/>
    <p:sldId id="508" r:id="rId26"/>
    <p:sldId id="507" r:id="rId27"/>
    <p:sldId id="501" r:id="rId28"/>
    <p:sldId id="502" r:id="rId29"/>
    <p:sldId id="539" r:id="rId30"/>
    <p:sldId id="486" r:id="rId31"/>
    <p:sldId id="385" r:id="rId32"/>
    <p:sldId id="503" r:id="rId33"/>
    <p:sldId id="387" r:id="rId34"/>
    <p:sldId id="517" r:id="rId35"/>
    <p:sldId id="473" r:id="rId36"/>
    <p:sldId id="514" r:id="rId37"/>
    <p:sldId id="527" r:id="rId38"/>
    <p:sldId id="533" r:id="rId39"/>
    <p:sldId id="528" r:id="rId40"/>
    <p:sldId id="537" r:id="rId41"/>
    <p:sldId id="414" r:id="rId42"/>
    <p:sldId id="518" r:id="rId43"/>
    <p:sldId id="520" r:id="rId44"/>
    <p:sldId id="521" r:id="rId45"/>
    <p:sldId id="523" r:id="rId46"/>
    <p:sldId id="522" r:id="rId47"/>
    <p:sldId id="524" r:id="rId48"/>
    <p:sldId id="525" r:id="rId49"/>
    <p:sldId id="484" r:id="rId50"/>
    <p:sldId id="526" r:id="rId51"/>
    <p:sldId id="529" r:id="rId52"/>
    <p:sldId id="530" r:id="rId53"/>
    <p:sldId id="531" r:id="rId54"/>
    <p:sldId id="532" r:id="rId55"/>
    <p:sldId id="534" r:id="rId56"/>
    <p:sldId id="535" r:id="rId57"/>
    <p:sldId id="536" r:id="rId58"/>
  </p:sldIdLst>
  <p:sldSz cx="9144000" cy="6858000" type="screen4x3"/>
  <p:notesSz cx="6858000" cy="9144000"/>
  <p:custDataLst>
    <p:tags r:id="rId60"/>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B30838"/>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0" autoAdjust="0"/>
    <p:restoredTop sz="94660"/>
  </p:normalViewPr>
  <p:slideViewPr>
    <p:cSldViewPr>
      <p:cViewPr varScale="1">
        <p:scale>
          <a:sx n="83" d="100"/>
          <a:sy n="83" d="100"/>
        </p:scale>
        <p:origin x="822" y="78"/>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52</a:t>
            </a:fld>
            <a:endParaRPr lang="en-US" altLang="en-US"/>
          </a:p>
        </p:txBody>
      </p:sp>
    </p:spTree>
    <p:extLst>
      <p:ext uri="{BB962C8B-B14F-4D97-AF65-F5344CB8AC3E}">
        <p14:creationId xmlns:p14="http://schemas.microsoft.com/office/powerpoint/2010/main" val="19026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55</a:t>
            </a:fld>
            <a:endParaRPr lang="en-US" altLang="en-US"/>
          </a:p>
        </p:txBody>
      </p:sp>
    </p:spTree>
    <p:extLst>
      <p:ext uri="{BB962C8B-B14F-4D97-AF65-F5344CB8AC3E}">
        <p14:creationId xmlns:p14="http://schemas.microsoft.com/office/powerpoint/2010/main" val="13342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923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204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346967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128462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16</a:t>
            </a:fld>
            <a:endParaRPr lang="en-US"/>
          </a:p>
        </p:txBody>
      </p:sp>
    </p:spTree>
    <p:extLst>
      <p:ext uri="{BB962C8B-B14F-4D97-AF65-F5344CB8AC3E}">
        <p14:creationId xmlns:p14="http://schemas.microsoft.com/office/powerpoint/2010/main" val="261028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22</a:t>
            </a:fld>
            <a:endParaRPr lang="en-US" altLang="en-US"/>
          </a:p>
        </p:txBody>
      </p:sp>
    </p:spTree>
    <p:extLst>
      <p:ext uri="{BB962C8B-B14F-4D97-AF65-F5344CB8AC3E}">
        <p14:creationId xmlns:p14="http://schemas.microsoft.com/office/powerpoint/2010/main" val="25246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31</a:t>
            </a:fld>
            <a:endParaRPr lang="en-US"/>
          </a:p>
        </p:txBody>
      </p:sp>
    </p:spTree>
    <p:extLst>
      <p:ext uri="{BB962C8B-B14F-4D97-AF65-F5344CB8AC3E}">
        <p14:creationId xmlns:p14="http://schemas.microsoft.com/office/powerpoint/2010/main" val="381174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43</a:t>
            </a:fld>
            <a:endParaRPr lang="en-US" altLang="en-US"/>
          </a:p>
        </p:txBody>
      </p:sp>
    </p:spTree>
    <p:extLst>
      <p:ext uri="{BB962C8B-B14F-4D97-AF65-F5344CB8AC3E}">
        <p14:creationId xmlns:p14="http://schemas.microsoft.com/office/powerpoint/2010/main" val="278824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15000" y="6246358"/>
            <a:ext cx="2057400" cy="365125"/>
          </a:xfrm>
          <a:prstGeom prst="rect">
            <a:avLst/>
          </a:prstGeom>
        </p:spPr>
        <p:txBody>
          <a:bodyPr/>
          <a:lstStyle/>
          <a:p>
            <a:r>
              <a:rPr lang="en-US"/>
              <a:t>5/17/2016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774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a:xfrm>
            <a:off x="5715000" y="6246358"/>
            <a:ext cx="2057400" cy="365125"/>
          </a:xfrm>
          <a:prstGeom prst="rect">
            <a:avLst/>
          </a:prstGeom>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169594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55186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981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6479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809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313604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30" r:id="rId3"/>
    <p:sldLayoutId id="2147484248" r:id="rId4"/>
    <p:sldLayoutId id="2147484273" r:id="rId5"/>
    <p:sldLayoutId id="2147484304" r:id="rId6"/>
    <p:sldLayoutId id="2147484323" r:id="rId7"/>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9" r:id="rId3"/>
    <p:sldLayoutId id="2147484280" r:id="rId4"/>
    <p:sldLayoutId id="2147484281" r:id="rId5"/>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https://docs.google.com/document/d/1INwwU4aUAD_bj-XpNzi2rz3qY8rBMPFRVlx95k0-xc4"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7" name="Rectangle 6"/>
          <p:cNvSpPr/>
          <p:nvPr/>
        </p:nvSpPr>
        <p:spPr>
          <a:xfrm>
            <a:off x="10998" y="2057400"/>
            <a:ext cx="9144000" cy="3711785"/>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a:cs typeface="Times New Roman" pitchFamily="18" charset="0"/>
              </a:rPr>
              <a:t>Beihang</a:t>
            </a:r>
            <a:r>
              <a:rPr kumimoji="0" lang="en-US" sz="2400" b="1" i="0" u="none" strike="noStrike" kern="1200" cap="none" spc="0" normalizeH="0" noProof="0" dirty="0">
                <a:ln>
                  <a:noFill/>
                </a:ln>
                <a:solidFill>
                  <a:prstClr val="black"/>
                </a:solidFill>
                <a:effectLst/>
                <a:uLnTx/>
                <a:uFillTx/>
                <a:latin typeface="Arial"/>
                <a:cs typeface="Times New Roman" pitchFamily="18" charset="0"/>
              </a:rPr>
              <a:t> University, </a:t>
            </a:r>
            <a:r>
              <a:rPr kumimoji="0" lang="en-US" sz="2400" b="1" i="0" u="none" strike="noStrike" kern="1200" cap="none" spc="0" normalizeH="0" noProof="0">
                <a:ln>
                  <a:noFill/>
                </a:ln>
                <a:solidFill>
                  <a:prstClr val="black"/>
                </a:solidFill>
                <a:effectLst/>
                <a:uLnTx/>
                <a:uFillTx/>
                <a:latin typeface="Arial"/>
                <a:cs typeface="Times New Roman" pitchFamily="18" charset="0"/>
              </a:rPr>
              <a:t>Beijing China</a:t>
            </a:r>
            <a:endParaRPr kumimoji="0" lang="en-US" sz="2400" b="1" i="0" u="none" strike="noStrike" kern="1200" cap="none" spc="0" normalizeH="0" noProof="0" dirty="0">
              <a:ln>
                <a:noFill/>
              </a:ln>
              <a:solidFill>
                <a:prstClr val="black"/>
              </a:solidFill>
              <a:effectLst/>
              <a:uLnTx/>
              <a:uFillTx/>
              <a:latin typeface="Arial"/>
              <a:cs typeface="Times New Roman"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Arial"/>
              <a:cs typeface="Times New Roman"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r>
              <a:rPr kumimoji="0" lang="en-US" sz="2400" b="1" i="0" u="none" strike="noStrike" kern="1200" cap="none" spc="0" normalizeH="0" noProof="0" dirty="0">
                <a:ln>
                  <a:noFill/>
                </a:ln>
                <a:solidFill>
                  <a:prstClr val="black"/>
                </a:solidFill>
                <a:effectLst/>
                <a:uLnTx/>
                <a:uFillTx/>
                <a:latin typeface="Arial"/>
                <a:cs typeface="Times New Roman" pitchFamily="18" charset="0"/>
              </a:rPr>
              <a:t>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August 19, 2016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endParaRPr lang="en-US" i="0" dirty="0">
              <a:solidFill>
                <a:prstClr val="black"/>
              </a:solidFill>
              <a:latin typeface="Arial"/>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2" name="Title 1"/>
          <p:cNvSpPr>
            <a:spLocks noGrp="1"/>
          </p:cNvSpPr>
          <p:nvPr>
            <p:ph type="title" idx="4294967295"/>
          </p:nvPr>
        </p:nvSpPr>
        <p:spPr>
          <a:xfrm>
            <a:off x="21210" y="852251"/>
            <a:ext cx="9144000" cy="715973"/>
          </a:xfrm>
        </p:spPr>
        <p:txBody>
          <a:bodyPr/>
          <a:lstStyle/>
          <a:p>
            <a:pPr algn="ctr"/>
            <a:r>
              <a:rPr lang="en-US" sz="3600" dirty="0"/>
              <a:t>Big Data and High Performance Computing</a:t>
            </a:r>
            <a:endParaRPr lang="en-US" sz="3600" b="1" dirty="0"/>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103261" y="9939"/>
            <a:ext cx="468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Online Use Case Form</a:t>
            </a:r>
          </a:p>
        </p:txBody>
      </p:sp>
    </p:spTree>
    <p:extLst>
      <p:ext uri="{BB962C8B-B14F-4D97-AF65-F5344CB8AC3E}">
        <p14:creationId xmlns:p14="http://schemas.microsoft.com/office/powerpoint/2010/main" val="418284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14400"/>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tint val="75000"/>
                  </a:srgbClr>
                </a:solidFill>
                <a:effectLst/>
                <a:uLnTx/>
                <a:uFillTx/>
              </a:rPr>
              <a:t>02/16/2016</a:t>
            </a: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12</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341056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13</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127110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6" name="Slide Number Placeholder 5"/>
          <p:cNvSpPr>
            <a:spLocks noGrp="1"/>
          </p:cNvSpPr>
          <p:nvPr>
            <p:ph type="sldNum" sz="quarter" idx="12"/>
          </p:nvPr>
        </p:nvSpPr>
        <p:spPr/>
        <p:txBody>
          <a:bodyPr/>
          <a:lstStyle/>
          <a:p>
            <a:fld id="{29CB78FB-1415-9B4D-996E-11F146E2B0ED}" type="slidenum">
              <a:rPr lang="en-US" smtClean="0"/>
              <a:t>14</a:t>
            </a:fld>
            <a:endParaRPr lang="en-US"/>
          </a:p>
        </p:txBody>
      </p:sp>
      <p:sp>
        <p:nvSpPr>
          <p:cNvPr id="5" name="Date Placeholder 4"/>
          <p:cNvSpPr>
            <a:spLocks noGrp="1"/>
          </p:cNvSpPr>
          <p:nvPr>
            <p:ph type="dt" sz="half" idx="2"/>
          </p:nvPr>
        </p:nvSpPr>
        <p:spPr/>
        <p:txBody>
          <a:bodyPr/>
          <a:lstStyle/>
          <a:p>
            <a:r>
              <a:rPr lang="en-US"/>
              <a:t>02/16/2016</a:t>
            </a:r>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14889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15</a:t>
            </a:fld>
            <a:endParaRPr lang="en-US"/>
          </a:p>
        </p:txBody>
      </p:sp>
      <p:sp>
        <p:nvSpPr>
          <p:cNvPr id="4" name="Date Placeholder 3"/>
          <p:cNvSpPr>
            <a:spLocks noGrp="1"/>
          </p:cNvSpPr>
          <p:nvPr>
            <p:ph type="dt" sz="half" idx="2"/>
          </p:nvPr>
        </p:nvSpPr>
        <p:spPr/>
        <p:txBody>
          <a:bodyPr/>
          <a:lstStyle/>
          <a:p>
            <a:r>
              <a:rPr lang="en-US"/>
              <a:t>02/16/2016</a:t>
            </a:r>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245744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16</a:t>
            </a:fld>
            <a:endParaRPr lang="en-US"/>
          </a:p>
        </p:txBody>
      </p:sp>
      <p:sp>
        <p:nvSpPr>
          <p:cNvPr id="5" name="Date Placeholder 4"/>
          <p:cNvSpPr>
            <a:spLocks noGrp="1"/>
          </p:cNvSpPr>
          <p:nvPr>
            <p:ph type="dt" sz="half" idx="2"/>
          </p:nvPr>
        </p:nvSpPr>
        <p:spPr/>
        <p:txBody>
          <a:bodyPr/>
          <a:lstStyle/>
          <a:p>
            <a:r>
              <a:rPr lang="en-US"/>
              <a:t>02/16/2016</a:t>
            </a:r>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78015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Tree>
    <p:extLst>
      <p:ext uri="{BB962C8B-B14F-4D97-AF65-F5344CB8AC3E}">
        <p14:creationId xmlns:p14="http://schemas.microsoft.com/office/powerpoint/2010/main" val="234939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685800"/>
          </a:xfrm>
        </p:spPr>
        <p:txBody>
          <a:bodyPr/>
          <a:lstStyle/>
          <a:p>
            <a:r>
              <a:rPr lang="en-US" dirty="0"/>
              <a:t>Classifying Use Cases</a:t>
            </a:r>
          </a:p>
        </p:txBody>
      </p:sp>
      <p:sp>
        <p:nvSpPr>
          <p:cNvPr id="3" name="Content Placeholder 2"/>
          <p:cNvSpPr>
            <a:spLocks noGrp="1"/>
          </p:cNvSpPr>
          <p:nvPr>
            <p:ph idx="1"/>
          </p:nvPr>
        </p:nvSpPr>
        <p:spPr>
          <a:xfrm>
            <a:off x="0" y="609600"/>
            <a:ext cx="9115779" cy="4038600"/>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611584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2000"/>
          </a:xfrm>
        </p:spPr>
        <p:txBody>
          <a:bodyPr/>
          <a:lstStyle/>
          <a:p>
            <a:pPr algn="ctr"/>
            <a:r>
              <a:rPr lang="en-US" sz="3200" dirty="0"/>
              <a:t>Why Connect (“Converge”) Big Data and HPC</a:t>
            </a:r>
          </a:p>
        </p:txBody>
      </p:sp>
      <p:sp>
        <p:nvSpPr>
          <p:cNvPr id="3" name="Content Placeholder 2"/>
          <p:cNvSpPr>
            <a:spLocks noGrp="1"/>
          </p:cNvSpPr>
          <p:nvPr>
            <p:ph idx="1"/>
          </p:nvPr>
        </p:nvSpPr>
        <p:spPr>
          <a:xfrm>
            <a:off x="76199" y="685800"/>
            <a:ext cx="9067800" cy="5334000"/>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dirty="0"/>
              <a:t>So </a:t>
            </a:r>
            <a:r>
              <a:rPr lang="en-US" sz="1800" b="1" dirty="0"/>
              <a:t>HPC</a:t>
            </a:r>
            <a:r>
              <a:rPr lang="en-US" sz="1800" dirty="0"/>
              <a:t> labels overlaps with “</a:t>
            </a:r>
            <a:r>
              <a:rPr lang="en-US" sz="1800" b="1" dirty="0"/>
              <a:t>research</a:t>
            </a:r>
            <a:r>
              <a:rPr lang="en-US" sz="1800" dirty="0"/>
              <a:t>” e.g. HPC community largely responsible for Astronomy and Accelerator (LHC, Belle, BEPC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74124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240811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39646" cy="703217"/>
          </a:xfrm>
        </p:spPr>
        <p:txBody>
          <a:bodyPr/>
          <a:lstStyle/>
          <a:p>
            <a:r>
              <a:rPr lang="en-US" dirty="0"/>
              <a:t>Examples in Problem Architecture View PA</a:t>
            </a:r>
          </a:p>
        </p:txBody>
      </p:sp>
      <p:sp>
        <p:nvSpPr>
          <p:cNvPr id="3" name="Content Placeholder 2"/>
          <p:cNvSpPr>
            <a:spLocks noGrp="1"/>
          </p:cNvSpPr>
          <p:nvPr>
            <p:ph idx="1"/>
          </p:nvPr>
        </p:nvSpPr>
        <p:spPr>
          <a:xfrm>
            <a:off x="0" y="533400"/>
            <a:ext cx="9139646" cy="5638800"/>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21</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78730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22</a:t>
            </a:fld>
            <a:endParaRPr lang="en-US" dirty="0">
              <a:solidFill>
                <a:prstClr val="black"/>
              </a:solidFill>
            </a:endParaRPr>
          </a:p>
        </p:txBody>
      </p:sp>
      <p:sp>
        <p:nvSpPr>
          <p:cNvPr id="2" name="Date Placeholder 1"/>
          <p:cNvSpPr>
            <a:spLocks noGrp="1"/>
          </p:cNvSpPr>
          <p:nvPr>
            <p:ph type="dt" sz="half" idx="2"/>
          </p:nvPr>
        </p:nvSpPr>
        <p:spPr/>
        <p:txBody>
          <a:bodyPr/>
          <a:lstStyle/>
          <a:p>
            <a:r>
              <a:rPr lang="en-US">
                <a:solidFill>
                  <a:srgbClr val="000000">
                    <a:tint val="75000"/>
                  </a:srgbClr>
                </a:solidFill>
              </a:rPr>
              <a:t>5/17/2016</a:t>
            </a: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Examples in Execution View EV</a:t>
            </a:r>
          </a:p>
        </p:txBody>
      </p:sp>
      <p:sp>
        <p:nvSpPr>
          <p:cNvPr id="3" name="Content Placeholder 2"/>
          <p:cNvSpPr>
            <a:spLocks noGrp="1"/>
          </p:cNvSpPr>
          <p:nvPr>
            <p:ph idx="1"/>
          </p:nvPr>
        </p:nvSpPr>
        <p:spPr>
          <a:xfrm>
            <a:off x="0" y="685800"/>
            <a:ext cx="9144000" cy="5181600"/>
          </a:xfrm>
        </p:spPr>
        <p:txBody>
          <a:bodyPr/>
          <a:lstStyle/>
          <a:p>
            <a:r>
              <a:rPr lang="en-US" dirty="0"/>
              <a:t>The Execution view is a mix of facets describing either data or model; PA was largely the overall </a:t>
            </a:r>
            <a:r>
              <a:rPr lang="en-US" dirty="0" err="1"/>
              <a:t>Data+Model</a:t>
            </a:r>
            <a:endParaRPr lang="en-US" dirty="0"/>
          </a:p>
          <a:p>
            <a:r>
              <a:rPr lang="en-US" b="1" dirty="0"/>
              <a:t>EV-M14 is Complexity of model </a:t>
            </a:r>
            <a:r>
              <a:rPr lang="en-US" dirty="0"/>
              <a:t>(O(N</a:t>
            </a:r>
            <a:r>
              <a:rPr lang="en-US" baseline="30000" dirty="0"/>
              <a:t>2</a:t>
            </a:r>
            <a:r>
              <a:rPr lang="en-US" dirty="0"/>
              <a:t>) for N points) seen in </a:t>
            </a:r>
            <a:r>
              <a:rPr lang="en-US" b="1" dirty="0"/>
              <a:t>the non-metric space models EV-M13</a:t>
            </a:r>
            <a:r>
              <a:rPr lang="en-US" dirty="0"/>
              <a:t> such as one gets with DNA sequences.</a:t>
            </a:r>
          </a:p>
          <a:p>
            <a:r>
              <a:rPr lang="en-US" b="1" dirty="0"/>
              <a:t>EV-M11</a:t>
            </a:r>
            <a:r>
              <a:rPr lang="en-US" dirty="0"/>
              <a:t> describes i</a:t>
            </a:r>
            <a:r>
              <a:rPr lang="en-US" b="1" dirty="0"/>
              <a:t>terative structure </a:t>
            </a:r>
            <a:r>
              <a:rPr lang="en-US" dirty="0"/>
              <a:t>distinguishing Spark, </a:t>
            </a:r>
            <a:r>
              <a:rPr lang="en-US" dirty="0" err="1"/>
              <a:t>Flink</a:t>
            </a:r>
            <a:r>
              <a:rPr lang="en-US" dirty="0"/>
              <a:t>, and Harp from the original Hadoop. </a:t>
            </a:r>
          </a:p>
          <a:p>
            <a:r>
              <a:rPr lang="en-US" dirty="0"/>
              <a:t>The facet</a:t>
            </a:r>
            <a:r>
              <a:rPr lang="en-US" b="1" dirty="0"/>
              <a:t> EV-M8 </a:t>
            </a:r>
            <a:r>
              <a:rPr lang="en-US" dirty="0"/>
              <a:t>describes the </a:t>
            </a:r>
            <a:r>
              <a:rPr lang="en-US" b="1" dirty="0"/>
              <a:t>communication structure </a:t>
            </a:r>
            <a:r>
              <a:rPr lang="en-US" dirty="0"/>
              <a:t>which is a focus of our research as much data analytics relies on </a:t>
            </a:r>
            <a:r>
              <a:rPr lang="en-US" b="1" dirty="0"/>
              <a:t>collective communication </a:t>
            </a:r>
            <a:r>
              <a:rPr lang="en-US" dirty="0"/>
              <a:t>which is in principle understood but we find that significant new work is needed compared to basic HPC releases  which tend to address point to point communication. </a:t>
            </a:r>
          </a:p>
          <a:p>
            <a:r>
              <a:rPr lang="en-US" dirty="0"/>
              <a:t>The </a:t>
            </a:r>
            <a:r>
              <a:rPr lang="en-US" b="1" dirty="0"/>
              <a:t>model size EV-M4 </a:t>
            </a:r>
            <a:r>
              <a:rPr lang="en-US" dirty="0"/>
              <a:t>and </a:t>
            </a:r>
            <a:r>
              <a:rPr lang="en-US" b="1" dirty="0"/>
              <a:t>data volume EV-D4 </a:t>
            </a:r>
            <a:r>
              <a:rPr lang="en-US" dirty="0"/>
              <a:t>are important in describing the algorithm performance as just like in simulation problems, the </a:t>
            </a:r>
            <a:r>
              <a:rPr lang="en-US" b="1" dirty="0"/>
              <a:t>grain size </a:t>
            </a:r>
            <a:r>
              <a:rPr lang="en-US" dirty="0"/>
              <a:t>(the number of model parameters held in the unit – thread or process – of parallel computing) is a critical measure of performance.</a:t>
            </a:r>
            <a:br>
              <a:rPr lang="en-US" dirty="0"/>
            </a:b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4088257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50" y="0"/>
            <a:ext cx="8382000" cy="685800"/>
          </a:xfrm>
        </p:spPr>
        <p:txBody>
          <a:bodyPr/>
          <a:lstStyle/>
          <a:p>
            <a:r>
              <a:rPr lang="en-US" dirty="0"/>
              <a:t>Examples in Data View DV</a:t>
            </a:r>
          </a:p>
        </p:txBody>
      </p:sp>
      <p:sp>
        <p:nvSpPr>
          <p:cNvPr id="3" name="Content Placeholder 2"/>
          <p:cNvSpPr>
            <a:spLocks noGrp="1"/>
          </p:cNvSpPr>
          <p:nvPr>
            <p:ph idx="1"/>
          </p:nvPr>
        </p:nvSpPr>
        <p:spPr>
          <a:xfrm>
            <a:off x="-4354" y="533400"/>
            <a:ext cx="9144000" cy="4038600"/>
          </a:xfrm>
        </p:spPr>
        <p:txBody>
          <a:bodyPr/>
          <a:lstStyle/>
          <a:p>
            <a:r>
              <a:rPr lang="en-US" sz="2400" dirty="0"/>
              <a:t>We can highlight </a:t>
            </a:r>
            <a:r>
              <a:rPr lang="en-US" sz="2400" b="1" dirty="0"/>
              <a:t>DV-5 streaming </a:t>
            </a:r>
            <a:r>
              <a:rPr lang="en-US" sz="2400" dirty="0"/>
              <a:t>where there is a lot of recent progress;</a:t>
            </a:r>
          </a:p>
          <a:p>
            <a:r>
              <a:rPr lang="en-US" sz="2400" b="1" dirty="0"/>
              <a:t>DV-9 </a:t>
            </a:r>
            <a:r>
              <a:rPr lang="en-US" sz="2400" dirty="0"/>
              <a:t>categorizes our Biomolecular simulation application with </a:t>
            </a:r>
            <a:r>
              <a:rPr lang="en-US" sz="2400" b="1" dirty="0"/>
              <a:t>data produced by an HPC simulation</a:t>
            </a:r>
          </a:p>
          <a:p>
            <a:r>
              <a:rPr lang="en-US" sz="2400" b="1" dirty="0"/>
              <a:t>DV-10</a:t>
            </a:r>
            <a:r>
              <a:rPr lang="en-US" sz="2400" dirty="0"/>
              <a:t> is </a:t>
            </a:r>
            <a:r>
              <a:rPr lang="en-US" sz="2400" b="1" dirty="0"/>
              <a:t>Geospatial Information Systems </a:t>
            </a:r>
            <a:r>
              <a:rPr lang="en-US" sz="2400" dirty="0"/>
              <a:t>covered by our spatial algorithms. </a:t>
            </a:r>
          </a:p>
          <a:p>
            <a:r>
              <a:rPr lang="en-US" sz="2400" b="1" dirty="0"/>
              <a:t>DV-7 provenance</a:t>
            </a:r>
            <a:r>
              <a:rPr lang="en-US" sz="2400" dirty="0"/>
              <a:t>, is an example of an important feature that we are not covering. </a:t>
            </a:r>
          </a:p>
          <a:p>
            <a:r>
              <a:rPr lang="en-US" sz="2400" dirty="0"/>
              <a:t>The </a:t>
            </a:r>
            <a:r>
              <a:rPr lang="en-US" sz="2400" b="1" dirty="0"/>
              <a:t>data storage </a:t>
            </a:r>
            <a:r>
              <a:rPr lang="en-US" sz="2400" dirty="0"/>
              <a:t>and </a:t>
            </a:r>
            <a:r>
              <a:rPr lang="en-US" sz="2400" b="1" dirty="0"/>
              <a:t>access</a:t>
            </a:r>
            <a:r>
              <a:rPr lang="en-US" sz="2400" dirty="0"/>
              <a:t> </a:t>
            </a:r>
            <a:r>
              <a:rPr lang="en-US" sz="2400" b="1" dirty="0"/>
              <a:t>DV-3 and D-4 </a:t>
            </a:r>
            <a:r>
              <a:rPr lang="en-US" sz="2400" dirty="0"/>
              <a:t>is covered in our pilot data work. </a:t>
            </a:r>
          </a:p>
          <a:p>
            <a:r>
              <a:rPr lang="en-US" sz="2400" dirty="0"/>
              <a:t>The </a:t>
            </a:r>
            <a:r>
              <a:rPr lang="en-US" sz="2400" b="1" dirty="0"/>
              <a:t>Internet of Things DV-8 </a:t>
            </a:r>
            <a:r>
              <a:rPr lang="en-US" sz="2400" dirty="0"/>
              <a:t>is not a focus of our project although our recent streaming work relates to this and our addition of HPC to Apache Heron and Storm is an example of the value of HPC-ABDS to </a:t>
            </a:r>
            <a:r>
              <a:rPr lang="en-US" sz="2400" dirty="0" err="1"/>
              <a:t>IoT</a:t>
            </a:r>
            <a:r>
              <a:rPr lang="en-US" sz="2400" dirty="0"/>
              <a:t>.</a:t>
            </a:r>
          </a:p>
          <a:p>
            <a:br>
              <a:rPr lang="en-US" sz="2400" dirty="0"/>
            </a:b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86182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382000" cy="685800"/>
          </a:xfrm>
        </p:spPr>
        <p:txBody>
          <a:bodyPr/>
          <a:lstStyle/>
          <a:p>
            <a:r>
              <a:rPr lang="en-US" dirty="0"/>
              <a:t>Examples in Processing View PV</a:t>
            </a:r>
          </a:p>
        </p:txBody>
      </p:sp>
      <p:sp>
        <p:nvSpPr>
          <p:cNvPr id="3" name="Content Placeholder 2"/>
          <p:cNvSpPr>
            <a:spLocks noGrp="1"/>
          </p:cNvSpPr>
          <p:nvPr>
            <p:ph idx="1"/>
          </p:nvPr>
        </p:nvSpPr>
        <p:spPr>
          <a:xfrm>
            <a:off x="32068" y="716280"/>
            <a:ext cx="9111932" cy="4038600"/>
          </a:xfrm>
        </p:spPr>
        <p:txBody>
          <a:bodyPr/>
          <a:lstStyle/>
          <a:p>
            <a:r>
              <a:rPr lang="en-US" dirty="0"/>
              <a:t>The </a:t>
            </a:r>
            <a:r>
              <a:rPr lang="en-US" b="1" dirty="0"/>
              <a:t>Processing view PV </a:t>
            </a:r>
            <a:r>
              <a:rPr lang="en-US" dirty="0"/>
              <a:t>characterizes </a:t>
            </a:r>
            <a:r>
              <a:rPr lang="en-US" b="1" dirty="0"/>
              <a:t>algorithms</a:t>
            </a:r>
            <a:r>
              <a:rPr lang="en-US" dirty="0"/>
              <a:t> and </a:t>
            </a:r>
            <a:r>
              <a:rPr lang="en-US" b="1" dirty="0"/>
              <a:t>is only Model </a:t>
            </a:r>
            <a:r>
              <a:rPr lang="en-US" dirty="0"/>
              <a:t>(no Data features)</a:t>
            </a:r>
            <a:r>
              <a:rPr lang="en-US" b="1" dirty="0"/>
              <a:t> </a:t>
            </a:r>
            <a:r>
              <a:rPr lang="en-US" dirty="0"/>
              <a:t>but covers both </a:t>
            </a:r>
            <a:r>
              <a:rPr lang="en-US" b="1" dirty="0"/>
              <a:t>Big data </a:t>
            </a:r>
            <a:r>
              <a:rPr lang="en-US" dirty="0"/>
              <a:t>and </a:t>
            </a:r>
            <a:r>
              <a:rPr lang="en-US" b="1" dirty="0"/>
              <a:t>Simulation </a:t>
            </a:r>
            <a:r>
              <a:rPr lang="en-US" dirty="0"/>
              <a:t>use cases.</a:t>
            </a:r>
          </a:p>
          <a:p>
            <a:r>
              <a:rPr lang="en-US" b="1" dirty="0"/>
              <a:t>Graph PV-M13 </a:t>
            </a:r>
            <a:r>
              <a:rPr lang="en-US" dirty="0"/>
              <a:t>and </a:t>
            </a:r>
            <a:r>
              <a:rPr lang="en-US" b="1" dirty="0"/>
              <a:t>Visualization PV-M14 </a:t>
            </a:r>
            <a:r>
              <a:rPr lang="en-US" dirty="0"/>
              <a:t>covered in SPIDAL. </a:t>
            </a:r>
          </a:p>
          <a:p>
            <a:r>
              <a:rPr lang="en-US" b="1" dirty="0"/>
              <a:t>PV-M15 </a:t>
            </a:r>
            <a:r>
              <a:rPr lang="en-US" dirty="0"/>
              <a:t>directly describes SPIDAL which is a library of core and other analytics. </a:t>
            </a:r>
          </a:p>
          <a:p>
            <a:r>
              <a:rPr lang="en-US" dirty="0"/>
              <a:t>This project covers many aspects of </a:t>
            </a:r>
            <a:r>
              <a:rPr lang="en-US" b="1" dirty="0"/>
              <a:t>PV-M4 to PV-M11 </a:t>
            </a:r>
            <a:r>
              <a:rPr lang="en-US" dirty="0"/>
              <a:t>as these characterize the SPIDAL algorithms (such as optimization, learning, classification). </a:t>
            </a:r>
          </a:p>
          <a:p>
            <a:pPr lvl="1"/>
            <a:r>
              <a:rPr lang="en-US" dirty="0"/>
              <a:t>We are of course NOT addressing</a:t>
            </a:r>
            <a:r>
              <a:rPr lang="en-US" b="1" dirty="0"/>
              <a:t> PV-M16 to PV-M22 </a:t>
            </a:r>
            <a:r>
              <a:rPr lang="en-US" dirty="0"/>
              <a:t>which are </a:t>
            </a:r>
            <a:r>
              <a:rPr lang="en-US" b="1" dirty="0"/>
              <a:t>simulation</a:t>
            </a:r>
            <a:r>
              <a:rPr lang="en-US" dirty="0"/>
              <a:t> algorithm characteristics and not applicable to data analytics. </a:t>
            </a:r>
          </a:p>
          <a:p>
            <a:r>
              <a:rPr lang="en-US" dirty="0"/>
              <a:t>Our work largely addresses </a:t>
            </a:r>
            <a:r>
              <a:rPr lang="en-US" b="1" dirty="0"/>
              <a:t>Global Machine Learning PV-M3 </a:t>
            </a:r>
            <a:r>
              <a:rPr lang="en-US" dirty="0"/>
              <a:t>although some of our image analytics are </a:t>
            </a:r>
            <a:r>
              <a:rPr lang="en-US" b="1" dirty="0"/>
              <a:t>local machine learning PV-M2 </a:t>
            </a:r>
            <a:r>
              <a:rPr lang="en-US" dirty="0"/>
              <a:t>with parallelism over images and not over the analytics. </a:t>
            </a:r>
          </a:p>
          <a:p>
            <a:r>
              <a:rPr lang="en-US" dirty="0"/>
              <a:t>Many of our SPIDAL algorithms have </a:t>
            </a:r>
            <a:r>
              <a:rPr lang="en-US" b="1" dirty="0"/>
              <a:t>linear algebra PV-M12 </a:t>
            </a:r>
            <a:r>
              <a:rPr lang="en-US" dirty="0"/>
              <a:t>at their core; one nice example is multi-dimensional scaling MDS which is based on matrix-matrix multiplication and conjugate gradient.</a:t>
            </a:r>
          </a:p>
          <a:p>
            <a:br>
              <a:rPr lang="en-US" dirty="0"/>
            </a:b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07228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6128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a:t>
            </a:r>
            <a:r>
              <a:rPr lang="en-US" sz="2200" b="1" dirty="0">
                <a:sym typeface="Symbol"/>
              </a:rPr>
              <a:t>underlying hardware</a:t>
            </a:r>
            <a:r>
              <a:rPr lang="en-US" sz="2200" dirty="0">
                <a:sym typeface="Symbol"/>
              </a:rPr>
              <a:t>: GPU v. Many-core (Xeon Phi)  v. Multi-core as these define how maps processed; they keep map-X structure fixed; maybe should change as ability to exploit vector or SIMD parallelism could be a model facet.</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7797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III</a:t>
            </a:r>
          </a:p>
        </p:txBody>
      </p:sp>
      <p:sp>
        <p:nvSpPr>
          <p:cNvPr id="3" name="Content Placeholder 2"/>
          <p:cNvSpPr>
            <a:spLocks noGrp="1"/>
          </p:cNvSpPr>
          <p:nvPr>
            <p:ph idx="1"/>
          </p:nvPr>
        </p:nvSpPr>
        <p:spPr>
          <a:xfrm>
            <a:off x="-17352" y="540884"/>
            <a:ext cx="9144000" cy="5705474"/>
          </a:xfrm>
        </p:spPr>
        <p:txBody>
          <a:bodyPr>
            <a:normAutofit/>
          </a:bodyPr>
          <a:lstStyle/>
          <a:p>
            <a:r>
              <a:rPr lang="en-US" sz="2100" dirty="0">
                <a:sym typeface="Symbol"/>
              </a:rPr>
              <a:t>In image-based </a:t>
            </a:r>
            <a:r>
              <a:rPr lang="en-US" sz="2100" b="1" dirty="0">
                <a:sym typeface="Symbol"/>
              </a:rPr>
              <a:t>deep learning</a:t>
            </a:r>
            <a:r>
              <a:rPr lang="en-US" sz="2100" dirty="0">
                <a:sym typeface="Symbol"/>
              </a:rPr>
              <a:t>, neural network weights are block sparse (corresponding to links to pixel blocks) but can be formulated as full matrix operations on GPUs and MPI in blocks.</a:t>
            </a:r>
          </a:p>
          <a:p>
            <a:r>
              <a:rPr lang="en-US" sz="2100" dirty="0"/>
              <a:t>In </a:t>
            </a:r>
            <a:r>
              <a:rPr lang="en-US" sz="2100" b="1" dirty="0"/>
              <a:t>HPC benchmarking</a:t>
            </a:r>
            <a:r>
              <a:rPr lang="en-US" sz="2100" dirty="0"/>
              <a:t>, </a:t>
            </a:r>
            <a:r>
              <a:rPr lang="en-US" sz="2100" dirty="0" err="1"/>
              <a:t>Linpack</a:t>
            </a:r>
            <a:r>
              <a:rPr lang="en-US" sz="2100" dirty="0"/>
              <a:t> being challenged by a new sparse conjugate gradient benchmark </a:t>
            </a:r>
            <a:r>
              <a:rPr lang="en-US" sz="2100" b="1" dirty="0"/>
              <a:t>HPCG</a:t>
            </a:r>
            <a:r>
              <a:rPr lang="en-US" sz="2100" dirty="0"/>
              <a:t>, while I am diligently using </a:t>
            </a:r>
            <a:r>
              <a:rPr lang="en-US" sz="2100" b="1" dirty="0"/>
              <a:t>non- sparse conjugate gradient solvers </a:t>
            </a:r>
            <a:r>
              <a:rPr lang="en-US" sz="2100" dirty="0"/>
              <a:t>in clustering and Multi-dimensional scaling.</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r>
              <a:rPr lang="en-US" sz="2100" dirty="0"/>
              <a:t>Note parallel machine learning (GML not LML) ca</a:t>
            </a:r>
            <a:r>
              <a:rPr lang="en-US" sz="2100" b="1" dirty="0"/>
              <a:t>n benefit from HPC style interconnects </a:t>
            </a:r>
            <a:r>
              <a:rPr lang="en-US" sz="2100" dirty="0"/>
              <a:t>and </a:t>
            </a:r>
            <a:r>
              <a:rPr lang="en-US" sz="2100" b="1" dirty="0"/>
              <a:t>architectures </a:t>
            </a:r>
            <a:r>
              <a:rPr lang="en-US" sz="2100" dirty="0"/>
              <a:t>as seen in GPU-based deep learning </a:t>
            </a:r>
          </a:p>
          <a:p>
            <a:pPr lvl="1"/>
            <a:r>
              <a:rPr lang="en-US" sz="2100" dirty="0"/>
              <a:t>So commodity clouds not necessarily best</a:t>
            </a:r>
          </a:p>
          <a:p>
            <a:endParaRPr lang="en-US" sz="2100"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0370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ctr"/>
            <a:r>
              <a:rPr lang="en-US" sz="3600" dirty="0"/>
              <a:t>Software Nexus</a:t>
            </a:r>
            <a:br>
              <a:rPr lang="en-US" dirty="0"/>
            </a:br>
            <a:br>
              <a:rPr lang="en-US"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219200" y="4114800"/>
            <a:ext cx="6400800" cy="1752600"/>
          </a:xfrm>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
        <p:nvSpPr>
          <p:cNvPr id="4" name="Date Placeholder 3"/>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29</a:t>
            </a:fld>
            <a:endParaRPr lang="en-US"/>
          </a:p>
        </p:txBody>
      </p:sp>
    </p:spTree>
    <p:extLst>
      <p:ext uri="{BB962C8B-B14F-4D97-AF65-F5344CB8AC3E}">
        <p14:creationId xmlns:p14="http://schemas.microsoft.com/office/powerpoint/2010/main" val="345955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 y="196553"/>
            <a:ext cx="9144000" cy="685800"/>
          </a:xfrm>
        </p:spPr>
        <p:txBody>
          <a:bodyPr/>
          <a:lstStyle/>
          <a:p>
            <a:pPr algn="ctr"/>
            <a:r>
              <a:rPr lang="en-US" sz="2800" dirty="0"/>
              <a:t>Convergence Points (Nexus) for</a:t>
            </a:r>
            <a:br>
              <a:rPr lang="en-US" sz="2800" dirty="0"/>
            </a:br>
            <a:r>
              <a:rPr lang="en-US" sz="2800" dirty="0"/>
              <a:t>HPC-Cloud-Big Data-Simulation</a:t>
            </a:r>
          </a:p>
        </p:txBody>
      </p:sp>
      <p:sp>
        <p:nvSpPr>
          <p:cNvPr id="3" name="Content Placeholder 2"/>
          <p:cNvSpPr>
            <a:spLocks noGrp="1"/>
          </p:cNvSpPr>
          <p:nvPr>
            <p:ph idx="1"/>
          </p:nvPr>
        </p:nvSpPr>
        <p:spPr>
          <a:xfrm>
            <a:off x="17804" y="1219200"/>
            <a:ext cx="9126196" cy="4038600"/>
          </a:xfrm>
        </p:spPr>
        <p:txBody>
          <a:bodyPr/>
          <a:lstStyle/>
          <a:p>
            <a:r>
              <a:rPr lang="en-US" sz="2400" b="1" dirty="0"/>
              <a:t>Nexus 1: Applications </a:t>
            </a:r>
            <a:r>
              <a:rPr lang="en-US" sz="2400" dirty="0"/>
              <a:t>– Divide use cases into Data and Model and compare characteristics separately in these two components with 64 Convergence Diamonds (features)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t>Nexus 3: Hardware </a:t>
            </a:r>
            <a:r>
              <a:rPr lang="en-US" sz="2400" dirty="0"/>
              <a:t>– Use Infrastructure as a Service IaaS and DevOps to automate deployment of software defined systems on hardware designed for functionality and performance e.g. appropriate disks, interconnect, memory</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53298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30</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r>
              <a:rPr lang="en-US">
                <a:solidFill>
                  <a:srgbClr val="000000">
                    <a:tint val="75000"/>
                  </a:srgbClr>
                </a:solidFill>
              </a:rPr>
              <a:t>5/17/2016</a:t>
            </a:r>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31</a:t>
            </a:fld>
            <a:endParaRPr lang="en-US"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Tree>
    <p:extLst>
      <p:ext uri="{BB962C8B-B14F-4D97-AF65-F5344CB8AC3E}">
        <p14:creationId xmlns:p14="http://schemas.microsoft.com/office/powerpoint/2010/main" val="3837420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1372"/>
            <a:ext cx="7433724" cy="685800"/>
          </a:xfrm>
        </p:spPr>
        <p:txBody>
          <a:bodyPr/>
          <a:lstStyle/>
          <a:p>
            <a:pPr algn="ctr"/>
            <a:r>
              <a:rPr lang="en-US" sz="3200" dirty="0"/>
              <a:t>HPC-ABDS SPIDAL Project Activities</a:t>
            </a:r>
          </a:p>
        </p:txBody>
      </p:sp>
      <p:sp>
        <p:nvSpPr>
          <p:cNvPr id="3" name="Content Placeholder 2"/>
          <p:cNvSpPr>
            <a:spLocks noGrp="1"/>
          </p:cNvSpPr>
          <p:nvPr>
            <p:ph idx="1"/>
          </p:nvPr>
        </p:nvSpPr>
        <p:spPr>
          <a:xfrm>
            <a:off x="-2177" y="706243"/>
            <a:ext cx="9144000" cy="5105400"/>
          </a:xfrm>
        </p:spPr>
        <p:txBody>
          <a:bodyPr/>
          <a:lstStyle/>
          <a:p>
            <a:r>
              <a:rPr lang="en-US" sz="1900" b="1" dirty="0">
                <a:solidFill>
                  <a:srgbClr val="00B050"/>
                </a:solidFill>
              </a:rPr>
              <a:t>Level 17: Orchestration</a:t>
            </a:r>
            <a:r>
              <a:rPr lang="en-US" sz="1900" dirty="0">
                <a:solidFill>
                  <a:srgbClr val="00B050"/>
                </a:solidFill>
              </a:rPr>
              <a:t>: Apache Beam (Google Cloud Dataflow) integrated with Heron/</a:t>
            </a:r>
            <a:r>
              <a:rPr lang="en-US" sz="1900" dirty="0" err="1">
                <a:solidFill>
                  <a:srgbClr val="00B050"/>
                </a:solidFill>
              </a:rPr>
              <a:t>Flink</a:t>
            </a:r>
            <a:r>
              <a:rPr lang="en-US" sz="1900" dirty="0">
                <a:solidFill>
                  <a:srgbClr val="00B050"/>
                </a:solidFill>
              </a:rPr>
              <a:t> and Cloudmesh on HPC cluster</a:t>
            </a:r>
          </a:p>
          <a:p>
            <a:r>
              <a:rPr lang="en-US" sz="1900" b="1" dirty="0"/>
              <a:t>Level 16: Applications: </a:t>
            </a:r>
            <a:r>
              <a:rPr lang="en-US" sz="1900" dirty="0"/>
              <a:t>Datamining for molecular dynamics, Image processing for remote sensing and pathology, graphs, streaming, bioinformatics, social media, financial informatics, text mining</a:t>
            </a:r>
          </a:p>
          <a:p>
            <a:r>
              <a:rPr lang="en-US" sz="1900" b="1" dirty="0"/>
              <a:t>Level 16: Algorithms: </a:t>
            </a:r>
            <a:r>
              <a:rPr lang="en-US" sz="1900" dirty="0"/>
              <a:t>Generic and custom for applications </a:t>
            </a:r>
            <a:r>
              <a:rPr lang="en-US" sz="1900" b="1" dirty="0"/>
              <a:t>SPIDAL</a:t>
            </a:r>
          </a:p>
          <a:p>
            <a:r>
              <a:rPr lang="en-US" sz="1900" b="1" dirty="0">
                <a:solidFill>
                  <a:srgbClr val="00B050"/>
                </a:solidFill>
              </a:rPr>
              <a:t>Level 14: Programming: </a:t>
            </a:r>
            <a:r>
              <a:rPr lang="en-US" sz="1900" dirty="0">
                <a:solidFill>
                  <a:srgbClr val="00B050"/>
                </a:solidFill>
              </a:rPr>
              <a:t>Storm, Heron (Twitter replaces Storm), Hadoop, Spark, </a:t>
            </a:r>
            <a:r>
              <a:rPr lang="en-US" sz="1900" dirty="0" err="1">
                <a:solidFill>
                  <a:srgbClr val="00B050"/>
                </a:solidFill>
              </a:rPr>
              <a:t>Flink</a:t>
            </a:r>
            <a:r>
              <a:rPr lang="en-US" sz="1900" dirty="0">
                <a:solidFill>
                  <a:srgbClr val="00B050"/>
                </a:solidFill>
              </a:rPr>
              <a:t>. Improve Inter- and Intra-node performance; science data structures</a:t>
            </a:r>
          </a:p>
          <a:p>
            <a:r>
              <a:rPr lang="en-US" sz="1900" b="1" dirty="0">
                <a:solidFill>
                  <a:srgbClr val="00B050"/>
                </a:solidFill>
              </a:rPr>
              <a:t>Level 13: Runtime Communication: </a:t>
            </a:r>
            <a:r>
              <a:rPr lang="en-US" sz="1900" dirty="0">
                <a:solidFill>
                  <a:srgbClr val="00B050"/>
                </a:solidFill>
              </a:rPr>
              <a:t>Enhanced Storm and Hadoop (Spark, </a:t>
            </a:r>
            <a:r>
              <a:rPr lang="en-US" sz="1900" dirty="0" err="1">
                <a:solidFill>
                  <a:srgbClr val="00B050"/>
                </a:solidFill>
              </a:rPr>
              <a:t>Flink</a:t>
            </a:r>
            <a:r>
              <a:rPr lang="en-US" sz="1900" dirty="0">
                <a:solidFill>
                  <a:srgbClr val="00B050"/>
                </a:solidFill>
              </a:rPr>
              <a:t>, </a:t>
            </a:r>
            <a:r>
              <a:rPr lang="en-US" sz="1900" dirty="0" err="1">
                <a:solidFill>
                  <a:srgbClr val="00B050"/>
                </a:solidFill>
              </a:rPr>
              <a:t>Giraph</a:t>
            </a:r>
            <a:r>
              <a:rPr lang="en-US" sz="1900" dirty="0">
                <a:solidFill>
                  <a:srgbClr val="00B050"/>
                </a:solidFill>
              </a:rPr>
              <a:t>) using HPC runtime technologies, Harp</a:t>
            </a:r>
          </a:p>
          <a:p>
            <a:r>
              <a:rPr lang="en-US" sz="1900" b="1" dirty="0">
                <a:solidFill>
                  <a:srgbClr val="00B050"/>
                </a:solidFill>
              </a:rPr>
              <a:t>Level 12: In-memory Database: </a:t>
            </a:r>
            <a:r>
              <a:rPr lang="en-US" sz="1900" dirty="0" err="1">
                <a:solidFill>
                  <a:srgbClr val="00B050"/>
                </a:solidFill>
              </a:rPr>
              <a:t>Redis</a:t>
            </a:r>
            <a:r>
              <a:rPr lang="en-US" sz="1900" dirty="0">
                <a:solidFill>
                  <a:srgbClr val="00B050"/>
                </a:solidFill>
              </a:rPr>
              <a:t> + Spark used in Pilot-Data Memory</a:t>
            </a:r>
          </a:p>
          <a:p>
            <a:r>
              <a:rPr lang="en-US" sz="1900" b="1" dirty="0">
                <a:solidFill>
                  <a:srgbClr val="00B050"/>
                </a:solidFill>
              </a:rPr>
              <a:t>Level 11: Data management: </a:t>
            </a:r>
            <a:r>
              <a:rPr lang="en-US" sz="1900" dirty="0">
                <a:solidFill>
                  <a:srgbClr val="00B050"/>
                </a:solidFill>
              </a:rPr>
              <a:t>Hbase and MongoDB integrated via use of Beam and other Apache tools; enhance Hbase</a:t>
            </a:r>
          </a:p>
          <a:p>
            <a:r>
              <a:rPr lang="en-US" sz="1900" b="1" dirty="0">
                <a:solidFill>
                  <a:srgbClr val="00B050"/>
                </a:solidFill>
              </a:rPr>
              <a:t>Level 9: Cluster Management: </a:t>
            </a:r>
            <a:r>
              <a:rPr lang="en-US" sz="1900" dirty="0">
                <a:solidFill>
                  <a:srgbClr val="00B050"/>
                </a:solidFill>
              </a:rPr>
              <a:t>Integrate Pilot Jobs with Yarn, </a:t>
            </a:r>
            <a:r>
              <a:rPr lang="en-US" sz="1900" dirty="0" err="1">
                <a:solidFill>
                  <a:srgbClr val="00B050"/>
                </a:solidFill>
              </a:rPr>
              <a:t>Mesos</a:t>
            </a:r>
            <a:r>
              <a:rPr lang="en-US" sz="1900" dirty="0">
                <a:solidFill>
                  <a:srgbClr val="00B050"/>
                </a:solidFill>
              </a:rPr>
              <a:t>, Spark, Hadoop; integrate Storm and Heron with </a:t>
            </a:r>
            <a:r>
              <a:rPr lang="en-US" sz="1900" dirty="0" err="1">
                <a:solidFill>
                  <a:srgbClr val="00B050"/>
                </a:solidFill>
              </a:rPr>
              <a:t>Slurm</a:t>
            </a:r>
            <a:endParaRPr lang="en-US" sz="1900" dirty="0">
              <a:solidFill>
                <a:srgbClr val="00B050"/>
              </a:solidFill>
            </a:endParaRPr>
          </a:p>
          <a:p>
            <a:r>
              <a:rPr lang="en-US" sz="1900" b="1" dirty="0">
                <a:solidFill>
                  <a:srgbClr val="00B050"/>
                </a:solidFill>
              </a:rPr>
              <a:t>Level 6: </a:t>
            </a:r>
            <a:r>
              <a:rPr lang="en-US" sz="1900" b="1" dirty="0" err="1">
                <a:solidFill>
                  <a:srgbClr val="00B050"/>
                </a:solidFill>
              </a:rPr>
              <a:t>DevOps</a:t>
            </a:r>
            <a:r>
              <a:rPr lang="en-US" sz="1900" b="1" dirty="0">
                <a:solidFill>
                  <a:srgbClr val="00B050"/>
                </a:solidFill>
              </a:rPr>
              <a:t>: </a:t>
            </a:r>
            <a:r>
              <a:rPr lang="en-US" sz="1900" dirty="0">
                <a:solidFill>
                  <a:srgbClr val="00B050"/>
                </a:solidFill>
              </a:rPr>
              <a:t>Python Cloudmesh virtual Cluster Interoperability</a:t>
            </a:r>
          </a:p>
          <a:p>
            <a:endParaRPr lang="en-US" sz="1900" dirty="0"/>
          </a:p>
          <a:p>
            <a:endParaRPr lang="en-US" sz="1900" dirty="0"/>
          </a:p>
          <a:p>
            <a:pPr lvl="1"/>
            <a:endParaRPr lang="en-US" sz="19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
        <p:nvSpPr>
          <p:cNvPr id="6" name="TextBox 5"/>
          <p:cNvSpPr txBox="1"/>
          <p:nvPr/>
        </p:nvSpPr>
        <p:spPr>
          <a:xfrm>
            <a:off x="7241179" y="14004"/>
            <a:ext cx="1900644" cy="646331"/>
          </a:xfrm>
          <a:prstGeom prst="rect">
            <a:avLst/>
          </a:prstGeom>
          <a:noFill/>
        </p:spPr>
        <p:txBody>
          <a:bodyPr wrap="square" rtlCol="0">
            <a:spAutoFit/>
          </a:bodyPr>
          <a:lstStyle/>
          <a:p>
            <a:r>
              <a:rPr lang="en-US" sz="1800" dirty="0">
                <a:solidFill>
                  <a:srgbClr val="00B050"/>
                </a:solidFill>
              </a:rPr>
              <a:t>Green is MIDAS</a:t>
            </a:r>
          </a:p>
          <a:p>
            <a:r>
              <a:rPr lang="en-US" sz="1800" dirty="0"/>
              <a:t>Black is SPIDAL</a:t>
            </a: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68044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33</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72242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4552" y="-54448"/>
            <a:ext cx="3489897" cy="751840"/>
          </a:xfrm>
        </p:spPr>
        <p:txBody>
          <a:bodyPr>
            <a:normAutofit fontScale="90000"/>
          </a:bodyPr>
          <a:lstStyle/>
          <a:p>
            <a:r>
              <a:rPr lang="en-US" dirty="0"/>
              <a:t>Some large scale analytics</a:t>
            </a:r>
          </a:p>
        </p:txBody>
      </p:sp>
      <p:sp>
        <p:nvSpPr>
          <p:cNvPr id="5" name="Slide Number Placeholder 4"/>
          <p:cNvSpPr>
            <a:spLocks noGrp="1"/>
          </p:cNvSpPr>
          <p:nvPr>
            <p:ph type="sldNum" sz="quarter" idx="12"/>
          </p:nvPr>
        </p:nvSpPr>
        <p:spPr/>
        <p:txBody>
          <a:bodyPr/>
          <a:lstStyle/>
          <a:p>
            <a:fld id="{29CB78FB-1415-9B4D-996E-11F146E2B0ED}" type="slidenum">
              <a:rPr lang="en-US" smtClean="0"/>
              <a:t>34</a:t>
            </a:fld>
            <a:endParaRPr lang="en-US"/>
          </a:p>
        </p:txBody>
      </p:sp>
      <p:sp>
        <p:nvSpPr>
          <p:cNvPr id="4" name="Date Placeholder 3"/>
          <p:cNvSpPr>
            <a:spLocks noGrp="1"/>
          </p:cNvSpPr>
          <p:nvPr>
            <p:ph type="dt" sz="half" idx="2"/>
          </p:nvPr>
        </p:nvSpPr>
        <p:spPr/>
        <p:txBody>
          <a:bodyPr/>
          <a:lstStyle/>
          <a:p>
            <a:r>
              <a:rPr lang="en-US"/>
              <a:t>02/16/2016</a:t>
            </a:r>
          </a:p>
        </p:txBody>
      </p:sp>
      <p:pic>
        <p:nvPicPr>
          <p:cNvPr id="7" name="Picture 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 y="0"/>
            <a:ext cx="3111224" cy="3111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106" y="0"/>
            <a:ext cx="2884126" cy="3094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43472" y="621852"/>
            <a:ext cx="2706648" cy="1569660"/>
          </a:xfrm>
          <a:prstGeom prst="rect">
            <a:avLst/>
          </a:prstGeom>
        </p:spPr>
        <p:txBody>
          <a:bodyPr wrap="square">
            <a:spAutoFit/>
          </a:bodyPr>
          <a:lstStyle/>
          <a:p>
            <a:pPr algn="ctr"/>
            <a:r>
              <a:rPr lang="en-US" dirty="0">
                <a:ea typeface="Times New Roman" panose="02020603050405020304" pitchFamily="18" charset="0"/>
              </a:rPr>
              <a:t>100,000 fungi </a:t>
            </a:r>
          </a:p>
          <a:p>
            <a:pPr algn="ctr"/>
            <a:r>
              <a:rPr lang="en-US" dirty="0">
                <a:ea typeface="Times New Roman" panose="02020603050405020304" pitchFamily="18" charset="0"/>
              </a:rPr>
              <a:t>Sequences</a:t>
            </a:r>
          </a:p>
          <a:p>
            <a:pPr algn="ctr"/>
            <a:r>
              <a:rPr lang="en-US" dirty="0"/>
              <a:t>Eventually </a:t>
            </a:r>
          </a:p>
          <a:p>
            <a:pPr algn="ctr"/>
            <a:r>
              <a:rPr lang="en-US" dirty="0"/>
              <a:t>120 clusters</a:t>
            </a:r>
          </a:p>
        </p:txBody>
      </p:sp>
      <p:sp>
        <p:nvSpPr>
          <p:cNvPr id="11" name="Rectangle 10"/>
          <p:cNvSpPr/>
          <p:nvPr/>
        </p:nvSpPr>
        <p:spPr>
          <a:xfrm>
            <a:off x="3084552" y="2318329"/>
            <a:ext cx="3084693" cy="400110"/>
          </a:xfrm>
          <a:prstGeom prst="rect">
            <a:avLst/>
          </a:prstGeom>
        </p:spPr>
        <p:txBody>
          <a:bodyPr wrap="square">
            <a:spAutoFit/>
          </a:bodyPr>
          <a:lstStyle/>
          <a:p>
            <a:pPr algn="ctr"/>
            <a:r>
              <a:rPr lang="en-US" sz="2000" dirty="0">
                <a:ea typeface="Times New Roman" panose="02020603050405020304" pitchFamily="18" charset="0"/>
              </a:rPr>
              <a:t>3D phylogenetic tree</a:t>
            </a:r>
            <a:endParaRPr lang="en-US" sz="2000" dirty="0"/>
          </a:p>
        </p:txBody>
      </p:sp>
      <p:pic>
        <p:nvPicPr>
          <p:cNvPr id="13" name="Picture 12"/>
          <p:cNvPicPr>
            <a:picLocks noChangeAspect="1"/>
          </p:cNvPicPr>
          <p:nvPr/>
        </p:nvPicPr>
        <p:blipFill>
          <a:blip r:embed="rId4"/>
          <a:stretch>
            <a:fillRect/>
          </a:stretch>
        </p:blipFill>
        <p:spPr>
          <a:xfrm>
            <a:off x="-10160" y="3118152"/>
            <a:ext cx="9144000" cy="3739848"/>
          </a:xfrm>
          <a:prstGeom prst="rect">
            <a:avLst/>
          </a:prstGeom>
        </p:spPr>
      </p:pic>
      <p:sp>
        <p:nvSpPr>
          <p:cNvPr id="14" name="TextBox 13"/>
          <p:cNvSpPr txBox="1"/>
          <p:nvPr/>
        </p:nvSpPr>
        <p:spPr>
          <a:xfrm>
            <a:off x="1258331" y="3277364"/>
            <a:ext cx="4456669" cy="461665"/>
          </a:xfrm>
          <a:prstGeom prst="rect">
            <a:avLst/>
          </a:prstGeom>
          <a:noFill/>
        </p:spPr>
        <p:txBody>
          <a:bodyPr wrap="none" rtlCol="0">
            <a:spAutoFit/>
          </a:bodyPr>
          <a:lstStyle/>
          <a:p>
            <a:r>
              <a:rPr lang="en-US" dirty="0">
                <a:solidFill>
                  <a:schemeClr val="bg1"/>
                </a:solidFill>
              </a:rPr>
              <a:t>Jan 1 2004 </a:t>
            </a:r>
            <a:r>
              <a:rPr lang="en-US" dirty="0">
                <a:solidFill>
                  <a:schemeClr val="bg1"/>
                </a:solidFill>
                <a:sym typeface="Wingdings" panose="05000000000000000000" pitchFamily="2" charset="2"/>
              </a:rPr>
              <a:t></a:t>
            </a:r>
            <a:r>
              <a:rPr lang="en-US" dirty="0">
                <a:solidFill>
                  <a:schemeClr val="bg1"/>
                </a:solidFill>
              </a:rPr>
              <a:t> December 2015</a:t>
            </a:r>
          </a:p>
        </p:txBody>
      </p:sp>
      <p:sp>
        <p:nvSpPr>
          <p:cNvPr id="12" name="Rectangle 11"/>
          <p:cNvSpPr/>
          <p:nvPr/>
        </p:nvSpPr>
        <p:spPr>
          <a:xfrm>
            <a:off x="4656040" y="6403263"/>
            <a:ext cx="4487960" cy="461665"/>
          </a:xfrm>
          <a:prstGeom prst="rect">
            <a:avLst/>
          </a:prstGeom>
        </p:spPr>
        <p:txBody>
          <a:bodyPr wrap="none">
            <a:spAutoFit/>
          </a:bodyPr>
          <a:lstStyle/>
          <a:p>
            <a:pPr algn="ctr"/>
            <a:r>
              <a:rPr lang="en-US" b="1" dirty="0">
                <a:solidFill>
                  <a:schemeClr val="bg1"/>
                </a:solidFill>
                <a:ea typeface="Times New Roman" panose="02020603050405020304" pitchFamily="18" charset="0"/>
              </a:rPr>
              <a:t>Daily Stock Time Series in 3D</a:t>
            </a:r>
            <a:endParaRPr lang="en-US" b="1" dirty="0">
              <a:solidFill>
                <a:schemeClr val="bg1"/>
              </a:solidFill>
            </a:endParaRPr>
          </a:p>
        </p:txBody>
      </p:sp>
      <p:cxnSp>
        <p:nvCxnSpPr>
          <p:cNvPr id="16" name="Straight Arrow Connector 15"/>
          <p:cNvCxnSpPr/>
          <p:nvPr/>
        </p:nvCxnSpPr>
        <p:spPr bwMode="auto">
          <a:xfrm>
            <a:off x="5544306" y="2746742"/>
            <a:ext cx="685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3143765" y="1981200"/>
            <a:ext cx="685800" cy="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nvGrpSpPr>
          <p:cNvPr id="15" name="Group 14"/>
          <p:cNvGrpSpPr/>
          <p:nvPr/>
        </p:nvGrpSpPr>
        <p:grpSpPr>
          <a:xfrm>
            <a:off x="-29768" y="2959621"/>
            <a:ext cx="9144000" cy="3905307"/>
            <a:chOff x="-35238" y="2971588"/>
            <a:chExt cx="9144000" cy="3905307"/>
          </a:xfrm>
        </p:grpSpPr>
        <p:pic>
          <p:nvPicPr>
            <p:cNvPr id="3" name="Picture 2"/>
            <p:cNvPicPr>
              <a:picLocks noChangeAspect="1"/>
            </p:cNvPicPr>
            <p:nvPr/>
          </p:nvPicPr>
          <p:blipFill>
            <a:blip r:embed="rId5"/>
            <a:stretch>
              <a:fillRect/>
            </a:stretch>
          </p:blipFill>
          <p:spPr>
            <a:xfrm>
              <a:off x="-35238" y="2997623"/>
              <a:ext cx="9144000" cy="3879272"/>
            </a:xfrm>
            <a:prstGeom prst="rect">
              <a:avLst/>
            </a:prstGeom>
          </p:spPr>
        </p:pic>
        <p:sp>
          <p:nvSpPr>
            <p:cNvPr id="9" name="TextBox 8"/>
            <p:cNvSpPr txBox="1"/>
            <p:nvPr/>
          </p:nvSpPr>
          <p:spPr>
            <a:xfrm>
              <a:off x="129835" y="2971588"/>
              <a:ext cx="8864010" cy="369332"/>
            </a:xfrm>
            <a:prstGeom prst="rect">
              <a:avLst/>
            </a:prstGeom>
            <a:solidFill>
              <a:schemeClr val="tx1"/>
            </a:solidFill>
          </p:spPr>
          <p:txBody>
            <a:bodyPr wrap="square" rtlCol="0">
              <a:spAutoFit/>
            </a:bodyPr>
            <a:lstStyle/>
            <a:p>
              <a:r>
                <a:rPr lang="en-US" sz="1800" i="0" dirty="0">
                  <a:solidFill>
                    <a:schemeClr val="bg1"/>
                  </a:solidFill>
                </a:rPr>
                <a:t>LCMS Mass Spectrometer Peak Clustering. Sample of 25 million points. 700 clusters</a:t>
              </a:r>
            </a:p>
          </p:txBody>
        </p:sp>
      </p:grpSp>
    </p:spTree>
    <p:extLst>
      <p:ext uri="{BB962C8B-B14F-4D97-AF65-F5344CB8AC3E}">
        <p14:creationId xmlns:p14="http://schemas.microsoft.com/office/powerpoint/2010/main" val="976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32"/>
            <a:ext cx="9143999" cy="724889"/>
          </a:xfrm>
        </p:spPr>
        <p:txBody>
          <a:bodyPr/>
          <a:lstStyle/>
          <a:p>
            <a:pPr algn="ctr"/>
            <a:r>
              <a:rPr lang="en-US" sz="3300" dirty="0"/>
              <a:t>Java MPI performs better than FJ Threads</a:t>
            </a:r>
            <a:br>
              <a:rPr lang="en-US" dirty="0"/>
            </a:br>
            <a:r>
              <a:rPr lang="en-US" sz="2400" b="0" dirty="0"/>
              <a:t>128 24 core Haswell nodes on SPIDAL 200K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07453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t>Investigating Process and Thread Models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pic>
        <p:nvPicPr>
          <p:cNvPr id="9" name="Picture 8"/>
          <p:cNvPicPr>
            <a:picLocks noChangeAspect="1"/>
          </p:cNvPicPr>
          <p:nvPr/>
        </p:nvPicPr>
        <p:blipFill>
          <a:blip r:embed="rId2"/>
          <a:stretch>
            <a:fillRect/>
          </a:stretch>
        </p:blipFill>
        <p:spPr>
          <a:xfrm>
            <a:off x="3763559" y="788247"/>
            <a:ext cx="5354317" cy="4369466"/>
          </a:xfrm>
          <a:prstGeom prst="rect">
            <a:avLst/>
          </a:prstGeom>
        </p:spPr>
      </p:pic>
      <p:pic>
        <p:nvPicPr>
          <p:cNvPr id="16" name="Picture 15"/>
          <p:cNvPicPr>
            <a:picLocks noChangeAspect="1"/>
          </p:cNvPicPr>
          <p:nvPr/>
        </p:nvPicPr>
        <p:blipFill>
          <a:blip r:embed="rId3"/>
          <a:stretch>
            <a:fillRect/>
          </a:stretch>
        </p:blipFill>
        <p:spPr>
          <a:xfrm>
            <a:off x="3977490" y="5183364"/>
            <a:ext cx="5140386" cy="1670900"/>
          </a:xfrm>
          <a:prstGeom prst="rect">
            <a:avLst/>
          </a:prstGeom>
        </p:spPr>
      </p:pic>
      <p:sp>
        <p:nvSpPr>
          <p:cNvPr id="3" name="Content Placeholder 2"/>
          <p:cNvSpPr>
            <a:spLocks noGrp="1"/>
          </p:cNvSpPr>
          <p:nvPr>
            <p:ph idx="1"/>
          </p:nvPr>
        </p:nvSpPr>
        <p:spPr>
          <a:xfrm>
            <a:off x="-39916" y="762000"/>
            <a:ext cx="3777351" cy="5181600"/>
          </a:xfrm>
        </p:spPr>
        <p:txBody>
          <a:bodyPr/>
          <a:lstStyle/>
          <a:p>
            <a:r>
              <a:rPr lang="en-US" b="1" dirty="0"/>
              <a:t>FJ Fork Join </a:t>
            </a:r>
            <a:r>
              <a:rPr lang="en-US" dirty="0"/>
              <a:t>Threads lower performance than </a:t>
            </a:r>
            <a:r>
              <a:rPr lang="en-US" b="1" dirty="0"/>
              <a:t>Long Running Threads LRT</a:t>
            </a:r>
          </a:p>
          <a:p>
            <a:r>
              <a:rPr lang="en-US" b="1" dirty="0"/>
              <a:t>Results</a:t>
            </a:r>
          </a:p>
          <a:p>
            <a:pPr lvl="1"/>
            <a:r>
              <a:rPr lang="en-US" dirty="0"/>
              <a:t>Large effects for Java</a:t>
            </a:r>
          </a:p>
          <a:p>
            <a:pPr lvl="1"/>
            <a:r>
              <a:rPr lang="en-US"/>
              <a:t>Best affinity is process and thread binding to cores - CE</a:t>
            </a:r>
          </a:p>
          <a:p>
            <a:pPr lvl="1"/>
            <a:r>
              <a:rPr lang="en-US"/>
              <a:t>At </a:t>
            </a:r>
            <a:r>
              <a:rPr lang="en-US" dirty="0"/>
              <a:t>best LRT mimics performance of “all processes”</a:t>
            </a:r>
            <a:br>
              <a:rPr lang="en-US" dirty="0"/>
            </a:br>
            <a:br>
              <a:rPr lang="en-US" dirty="0"/>
            </a:br>
            <a:endParaRPr lang="en-US" dirty="0"/>
          </a:p>
          <a:p>
            <a:r>
              <a:rPr lang="en-US" b="1" dirty="0"/>
              <a:t>6 Thread/Process Affinity Models</a:t>
            </a:r>
          </a:p>
        </p:txBody>
      </p:sp>
    </p:spTree>
    <p:extLst>
      <p:ext uri="{BB962C8B-B14F-4D97-AF65-F5344CB8AC3E}">
        <p14:creationId xmlns:p14="http://schemas.microsoft.com/office/powerpoint/2010/main" val="41500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 y="67021"/>
            <a:ext cx="9115697" cy="867787"/>
          </a:xfrm>
        </p:spPr>
        <p:txBody>
          <a:bodyPr/>
          <a:lstStyle/>
          <a:p>
            <a:r>
              <a:rPr lang="en-US" sz="2400" dirty="0"/>
              <a:t>Java and C K-Means LRT-FJ and LRT-BSP with different affinity patterns over varying threads and processes. </a:t>
            </a:r>
            <a:endParaRPr lang="en-US" dirty="0"/>
          </a:p>
        </p:txBody>
      </p:sp>
      <p:sp>
        <p:nvSpPr>
          <p:cNvPr id="4" name="Slide Number Placeholder 3"/>
          <p:cNvSpPr>
            <a:spLocks noGrp="1"/>
          </p:cNvSpPr>
          <p:nvPr>
            <p:ph type="sldNum" sz="quarter" idx="12"/>
          </p:nvPr>
        </p:nvSpPr>
        <p:spPr/>
        <p:txBody>
          <a:bodyPr/>
          <a:lstStyle/>
          <a:p>
            <a:br>
              <a:rPr lang="en-US" dirty="0">
                <a:solidFill>
                  <a:prstClr val="black"/>
                </a:solidFill>
              </a:rPr>
            </a:br>
            <a:endParaRPr lang="en-US" dirty="0">
              <a:solidFill>
                <a:prstClr val="black"/>
              </a:solidFill>
            </a:endParaRPr>
          </a:p>
          <a:p>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grpSp>
        <p:nvGrpSpPr>
          <p:cNvPr id="10" name="Group 9"/>
          <p:cNvGrpSpPr/>
          <p:nvPr/>
        </p:nvGrpSpPr>
        <p:grpSpPr>
          <a:xfrm>
            <a:off x="4354" y="3386364"/>
            <a:ext cx="9153797" cy="2540501"/>
            <a:chOff x="4354" y="3386364"/>
            <a:chExt cx="9153797" cy="2540501"/>
          </a:xfrm>
        </p:grpSpPr>
        <p:pic>
          <p:nvPicPr>
            <p:cNvPr id="8" name="Picture 7"/>
            <p:cNvPicPr>
              <a:picLocks noChangeAspect="1"/>
            </p:cNvPicPr>
            <p:nvPr/>
          </p:nvPicPr>
          <p:blipFill>
            <a:blip r:embed="rId2"/>
            <a:stretch>
              <a:fillRect/>
            </a:stretch>
          </p:blipFill>
          <p:spPr>
            <a:xfrm>
              <a:off x="4354" y="3386364"/>
              <a:ext cx="4572000" cy="2540501"/>
            </a:xfrm>
            <a:prstGeom prst="rect">
              <a:avLst/>
            </a:prstGeom>
          </p:spPr>
        </p:pic>
        <p:sp>
          <p:nvSpPr>
            <p:cNvPr id="7" name="TextBox 6"/>
            <p:cNvSpPr txBox="1"/>
            <p:nvPr/>
          </p:nvSpPr>
          <p:spPr>
            <a:xfrm>
              <a:off x="533400" y="4038600"/>
              <a:ext cx="914400" cy="461665"/>
            </a:xfrm>
            <a:prstGeom prst="rect">
              <a:avLst/>
            </a:prstGeom>
            <a:noFill/>
          </p:spPr>
          <p:txBody>
            <a:bodyPr wrap="square" rtlCol="0">
              <a:spAutoFit/>
            </a:bodyPr>
            <a:lstStyle/>
            <a:p>
              <a:r>
                <a:rPr lang="en-US" b="1" dirty="0"/>
                <a:t>Java</a:t>
              </a:r>
            </a:p>
          </p:txBody>
        </p:sp>
        <p:pic>
          <p:nvPicPr>
            <p:cNvPr id="9" name="Picture 8"/>
            <p:cNvPicPr>
              <a:picLocks noChangeAspect="1"/>
            </p:cNvPicPr>
            <p:nvPr/>
          </p:nvPicPr>
          <p:blipFill>
            <a:blip r:embed="rId3"/>
            <a:stretch>
              <a:fillRect/>
            </a:stretch>
          </p:blipFill>
          <p:spPr>
            <a:xfrm>
              <a:off x="4586151" y="3386364"/>
              <a:ext cx="4572000" cy="2507453"/>
            </a:xfrm>
            <a:prstGeom prst="rect">
              <a:avLst/>
            </a:prstGeom>
          </p:spPr>
        </p:pic>
        <p:sp>
          <p:nvSpPr>
            <p:cNvPr id="6" name="TextBox 5"/>
            <p:cNvSpPr txBox="1"/>
            <p:nvPr/>
          </p:nvSpPr>
          <p:spPr>
            <a:xfrm>
              <a:off x="5257800" y="4425781"/>
              <a:ext cx="457200" cy="461665"/>
            </a:xfrm>
            <a:prstGeom prst="rect">
              <a:avLst/>
            </a:prstGeom>
            <a:noFill/>
          </p:spPr>
          <p:txBody>
            <a:bodyPr wrap="square" rtlCol="0">
              <a:spAutoFit/>
            </a:bodyPr>
            <a:lstStyle/>
            <a:p>
              <a:r>
                <a:rPr lang="en-US" b="1" dirty="0"/>
                <a:t>C</a:t>
              </a:r>
            </a:p>
          </p:txBody>
        </p:sp>
      </p:grpSp>
      <p:pic>
        <p:nvPicPr>
          <p:cNvPr id="11" name="Picture 10"/>
          <p:cNvPicPr>
            <a:picLocks noChangeAspect="1"/>
          </p:cNvPicPr>
          <p:nvPr/>
        </p:nvPicPr>
        <p:blipFill>
          <a:blip r:embed="rId4"/>
          <a:stretch>
            <a:fillRect/>
          </a:stretch>
        </p:blipFill>
        <p:spPr>
          <a:xfrm>
            <a:off x="4600302" y="1020623"/>
            <a:ext cx="4572000" cy="2358686"/>
          </a:xfrm>
          <a:prstGeom prst="rect">
            <a:avLst/>
          </a:prstGeom>
        </p:spPr>
      </p:pic>
      <p:sp>
        <p:nvSpPr>
          <p:cNvPr id="13" name="TextBox 12"/>
          <p:cNvSpPr txBox="1"/>
          <p:nvPr/>
        </p:nvSpPr>
        <p:spPr>
          <a:xfrm>
            <a:off x="0" y="2882111"/>
            <a:ext cx="4386137" cy="369332"/>
          </a:xfrm>
          <a:prstGeom prst="rect">
            <a:avLst/>
          </a:prstGeom>
          <a:noFill/>
        </p:spPr>
        <p:txBody>
          <a:bodyPr wrap="none" rtlCol="0">
            <a:spAutoFit/>
          </a:bodyPr>
          <a:lstStyle/>
          <a:p>
            <a:r>
              <a:rPr lang="en-US" sz="1800" i="0" dirty="0"/>
              <a:t>10</a:t>
            </a:r>
            <a:r>
              <a:rPr lang="en-US" sz="1800" i="0" baseline="30000" dirty="0"/>
              <a:t>6</a:t>
            </a:r>
            <a:r>
              <a:rPr lang="en-US" sz="1800" i="0" dirty="0"/>
              <a:t> points and 1000 centers on 16 nodes</a:t>
            </a:r>
          </a:p>
        </p:txBody>
      </p:sp>
      <p:sp>
        <p:nvSpPr>
          <p:cNvPr id="14" name="TextBox 13"/>
          <p:cNvSpPr txBox="1"/>
          <p:nvPr/>
        </p:nvSpPr>
        <p:spPr>
          <a:xfrm>
            <a:off x="183282" y="1132345"/>
            <a:ext cx="4309937" cy="646331"/>
          </a:xfrm>
          <a:prstGeom prst="rect">
            <a:avLst/>
          </a:prstGeom>
          <a:noFill/>
        </p:spPr>
        <p:txBody>
          <a:bodyPr wrap="square" rtlCol="0">
            <a:spAutoFit/>
          </a:bodyPr>
          <a:lstStyle/>
          <a:p>
            <a:r>
              <a:rPr lang="en-US" sz="1800" i="0" dirty="0"/>
              <a:t>10</a:t>
            </a:r>
            <a:r>
              <a:rPr lang="en-US" sz="1800" i="0" baseline="30000" dirty="0"/>
              <a:t>6</a:t>
            </a:r>
            <a:r>
              <a:rPr lang="en-US" sz="1800" i="0" dirty="0"/>
              <a:t> points and 50k, and 500k centers</a:t>
            </a:r>
          </a:p>
          <a:p>
            <a:r>
              <a:rPr lang="en-US" sz="1800" i="0" dirty="0"/>
              <a:t>performance on 16 nodes</a:t>
            </a:r>
          </a:p>
        </p:txBody>
      </p:sp>
    </p:spTree>
    <p:extLst>
      <p:ext uri="{BB962C8B-B14F-4D97-AF65-F5344CB8AC3E}">
        <p14:creationId xmlns:p14="http://schemas.microsoft.com/office/powerpoint/2010/main" val="2190649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29"/>
            <a:ext cx="8382000" cy="896471"/>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71915" y="708224"/>
            <a:ext cx="8380412" cy="1195144"/>
          </a:xfrm>
        </p:spPr>
        <p:txBody>
          <a:bodyPr/>
          <a:lstStyle/>
          <a:p>
            <a:r>
              <a:rPr lang="en-US" dirty="0"/>
              <a:t>C and Java Comparable with Java doing better on larger problem sizes</a:t>
            </a:r>
          </a:p>
          <a:p>
            <a:r>
              <a:rPr lang="en-US" dirty="0"/>
              <a:t>All data from one million point dataset with varying number of centers on 16 nodes 24 core Haswell </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pic>
        <p:nvPicPr>
          <p:cNvPr id="8" name="Picture 7"/>
          <p:cNvPicPr>
            <a:picLocks noChangeAspect="1"/>
          </p:cNvPicPr>
          <p:nvPr/>
        </p:nvPicPr>
        <p:blipFill>
          <a:blip r:embed="rId2"/>
          <a:stretch>
            <a:fillRect/>
          </a:stretch>
        </p:blipFill>
        <p:spPr>
          <a:xfrm>
            <a:off x="0" y="2121042"/>
            <a:ext cx="9144000" cy="4717364"/>
          </a:xfrm>
          <a:prstGeom prst="rect">
            <a:avLst/>
          </a:prstGeom>
        </p:spPr>
      </p:pic>
    </p:spTree>
    <p:extLst>
      <p:ext uri="{BB962C8B-B14F-4D97-AF65-F5344CB8AC3E}">
        <p14:creationId xmlns:p14="http://schemas.microsoft.com/office/powerpoint/2010/main" val="742936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73" y="31423"/>
            <a:ext cx="8382000" cy="1143000"/>
          </a:xfrm>
        </p:spPr>
        <p:txBody>
          <a:bodyPr/>
          <a:lstStyle/>
          <a:p>
            <a:pPr algn="ctr"/>
            <a:r>
              <a:rPr lang="en-US" dirty="0"/>
              <a:t>Performance Dependence on Number of Cores inside node (16 nodes total)</a:t>
            </a:r>
          </a:p>
        </p:txBody>
      </p:sp>
      <p:sp>
        <p:nvSpPr>
          <p:cNvPr id="3" name="Content Placeholder 2"/>
          <p:cNvSpPr>
            <a:spLocks noGrp="1"/>
          </p:cNvSpPr>
          <p:nvPr>
            <p:ph idx="1"/>
          </p:nvPr>
        </p:nvSpPr>
        <p:spPr>
          <a:xfrm>
            <a:off x="6189482" y="1220876"/>
            <a:ext cx="2954518" cy="4875124"/>
          </a:xfrm>
          <a:solidFill>
            <a:schemeClr val="bg1"/>
          </a:solidFill>
        </p:spPr>
        <p:txBody>
          <a:bodyPr/>
          <a:lstStyle/>
          <a:p>
            <a:r>
              <a:rPr lang="en-US" dirty="0"/>
              <a:t>Long-Running </a:t>
            </a:r>
            <a:r>
              <a:rPr lang="en-US" dirty="0" err="1"/>
              <a:t>Theads</a:t>
            </a:r>
            <a:r>
              <a:rPr lang="en-US" dirty="0"/>
              <a:t> LRT Java</a:t>
            </a:r>
          </a:p>
          <a:p>
            <a:pPr lvl="1"/>
            <a:r>
              <a:rPr lang="en-US" dirty="0">
                <a:solidFill>
                  <a:srgbClr val="00B050"/>
                </a:solidFill>
              </a:rPr>
              <a:t>All Processes </a:t>
            </a:r>
          </a:p>
          <a:p>
            <a:pPr lvl="1"/>
            <a:r>
              <a:rPr lang="en-US" dirty="0">
                <a:solidFill>
                  <a:srgbClr val="7030A0"/>
                </a:solidFill>
              </a:rPr>
              <a:t>All Threads internal to node</a:t>
            </a:r>
          </a:p>
          <a:p>
            <a:pPr lvl="1"/>
            <a:r>
              <a:rPr lang="en-US" dirty="0">
                <a:solidFill>
                  <a:srgbClr val="7030A0"/>
                </a:solidFill>
              </a:rPr>
              <a:t>Hybrid – Use one process per chip</a:t>
            </a:r>
            <a:endParaRPr lang="en-US" dirty="0"/>
          </a:p>
          <a:p>
            <a:r>
              <a:rPr lang="en-US" dirty="0"/>
              <a:t>Fork Join Java </a:t>
            </a:r>
          </a:p>
          <a:p>
            <a:pPr lvl="1"/>
            <a:r>
              <a:rPr lang="en-US" dirty="0">
                <a:solidFill>
                  <a:srgbClr val="D6A300"/>
                </a:solidFill>
              </a:rPr>
              <a:t>All Threads</a:t>
            </a:r>
          </a:p>
          <a:p>
            <a:pPr lvl="1"/>
            <a:r>
              <a:rPr lang="en-US" dirty="0">
                <a:solidFill>
                  <a:srgbClr val="D6A300"/>
                </a:solidFill>
              </a:rPr>
              <a:t>Hybrid – Use one process per chip</a:t>
            </a:r>
          </a:p>
          <a:p>
            <a:r>
              <a:rPr lang="en-US" dirty="0"/>
              <a:t>Fork Join C</a:t>
            </a:r>
          </a:p>
          <a:p>
            <a:pPr lvl="1"/>
            <a:r>
              <a:rPr lang="en-US" dirty="0">
                <a:solidFill>
                  <a:schemeClr val="accent5">
                    <a:lumMod val="60000"/>
                    <a:lumOff val="40000"/>
                  </a:schemeClr>
                </a:solidFill>
              </a:rPr>
              <a:t>All Threads</a:t>
            </a:r>
          </a:p>
          <a:p>
            <a:r>
              <a:rPr lang="en-US" dirty="0"/>
              <a:t>All MPI internode</a:t>
            </a:r>
          </a:p>
          <a:p>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0107"/>
            <a:ext cx="6189482" cy="5307894"/>
          </a:xfrm>
          <a:prstGeom prst="rect">
            <a:avLst/>
          </a:prstGeom>
        </p:spPr>
      </p:pic>
    </p:spTree>
    <p:extLst>
      <p:ext uri="{BB962C8B-B14F-4D97-AF65-F5344CB8AC3E}">
        <p14:creationId xmlns:p14="http://schemas.microsoft.com/office/powerpoint/2010/main" val="265930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5815" y="91332"/>
            <a:ext cx="7772400" cy="1752235"/>
          </a:xfrm>
        </p:spPr>
        <p:txBody>
          <a:bodyPr>
            <a:normAutofit fontScale="90000"/>
          </a:bodyPr>
          <a:lstStyle/>
          <a:p>
            <a:pPr algn="ctr"/>
            <a:r>
              <a:rPr lang="en-US" sz="3200" dirty="0"/>
              <a:t>SPIDAL Project</a:t>
            </a:r>
            <a:br>
              <a:rPr lang="en-US" sz="3200" dirty="0"/>
            </a:br>
            <a:r>
              <a:rPr lang="en-US" sz="3200" dirty="0" err="1"/>
              <a:t>Datanet</a:t>
            </a:r>
            <a:r>
              <a:rPr lang="en-US" sz="3200" dirty="0"/>
              <a:t>: CIF21 DIBBs: Middleware and High Performance Analytics Libraries for Scalable Data Science</a:t>
            </a:r>
            <a:endParaRPr lang="en-US" b="1" dirty="0"/>
          </a:p>
        </p:txBody>
      </p:sp>
      <p:sp>
        <p:nvSpPr>
          <p:cNvPr id="2" name="Subtitle 1"/>
          <p:cNvSpPr>
            <a:spLocks noGrp="1"/>
          </p:cNvSpPr>
          <p:nvPr>
            <p:ph type="subTitle" idx="1"/>
          </p:nvPr>
        </p:nvSpPr>
        <p:spPr>
          <a:xfrm>
            <a:off x="381000" y="1981200"/>
            <a:ext cx="8458200" cy="2577054"/>
          </a:xfrm>
        </p:spPr>
        <p:txBody>
          <a:bodyPr/>
          <a:lstStyle/>
          <a:p>
            <a:pPr marL="342900" indent="-342900" algn="l">
              <a:buFont typeface="Arial" panose="020B0604020202020204" pitchFamily="34" charset="0"/>
              <a:buChar char="•"/>
            </a:pPr>
            <a:r>
              <a:rPr lang="en-US" sz="2400" dirty="0">
                <a:solidFill>
                  <a:schemeClr val="tx1"/>
                </a:solidFill>
              </a:rPr>
              <a:t>NSF14-43054 started October 1, 2014 </a:t>
            </a:r>
          </a:p>
          <a:p>
            <a:pPr marL="342900" indent="-342900" algn="l">
              <a:buFont typeface="Arial" panose="020B0604020202020204" pitchFamily="34" charset="0"/>
              <a:buChar char="•"/>
            </a:pPr>
            <a:r>
              <a:rPr lang="en-US" sz="2400" dirty="0">
                <a:solidFill>
                  <a:schemeClr val="tx1"/>
                </a:solidFill>
              </a:rPr>
              <a:t>Indiana University (Fox, </a:t>
            </a:r>
            <a:r>
              <a:rPr lang="en-US" sz="2400" dirty="0" err="1">
                <a:solidFill>
                  <a:schemeClr val="tx1"/>
                </a:solidFill>
              </a:rPr>
              <a:t>Qiu</a:t>
            </a:r>
            <a:r>
              <a:rPr lang="en-US" sz="2400" dirty="0">
                <a:solidFill>
                  <a:schemeClr val="tx1"/>
                </a:solidFill>
              </a:rPr>
              <a:t>, Crandall, von </a:t>
            </a:r>
            <a:r>
              <a:rPr lang="en-US" sz="2400" dirty="0" err="1">
                <a:solidFill>
                  <a:schemeClr val="tx1"/>
                </a:solidFill>
              </a:rPr>
              <a:t>Laszewski</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Rutgers (</a:t>
            </a:r>
            <a:r>
              <a:rPr lang="en-US" sz="2400" dirty="0" err="1">
                <a:solidFill>
                  <a:schemeClr val="tx1"/>
                </a:solidFill>
              </a:rPr>
              <a:t>Jha</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Virginia Tech (</a:t>
            </a:r>
            <a:r>
              <a:rPr lang="en-US" sz="2400" dirty="0" err="1">
                <a:solidFill>
                  <a:schemeClr val="tx1"/>
                </a:solidFill>
              </a:rPr>
              <a:t>Marathe</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Kansas (Paden)</a:t>
            </a:r>
          </a:p>
          <a:p>
            <a:pPr marL="342900" indent="-342900" algn="l">
              <a:buFont typeface="Arial" panose="020B0604020202020204" pitchFamily="34" charset="0"/>
              <a:buChar char="•"/>
            </a:pPr>
            <a:r>
              <a:rPr lang="en-US" sz="2400" dirty="0">
                <a:solidFill>
                  <a:schemeClr val="tx1"/>
                </a:solidFill>
              </a:rPr>
              <a:t>Stony Brook (Wang)</a:t>
            </a:r>
          </a:p>
          <a:p>
            <a:pPr marL="342900" indent="-342900" algn="l">
              <a:buFont typeface="Arial" panose="020B0604020202020204" pitchFamily="34" charset="0"/>
              <a:buChar char="•"/>
            </a:pPr>
            <a:r>
              <a:rPr lang="en-US" sz="2400" dirty="0">
                <a:solidFill>
                  <a:schemeClr val="tx1"/>
                </a:solidFill>
              </a:rPr>
              <a:t>Arizona State (</a:t>
            </a:r>
            <a:r>
              <a:rPr lang="en-US" sz="2400" dirty="0" err="1">
                <a:solidFill>
                  <a:schemeClr val="tx1"/>
                </a:solidFill>
              </a:rPr>
              <a:t>Beckstein</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Utah (Cheatham)</a:t>
            </a:r>
          </a:p>
          <a:p>
            <a:pPr marL="342900" indent="-342900" algn="l">
              <a:buFont typeface="Arial" panose="020B0604020202020204" pitchFamily="34" charset="0"/>
              <a:buChar char="•"/>
            </a:pPr>
            <a:r>
              <a:rPr lang="en-US" sz="2400" dirty="0">
                <a:solidFill>
                  <a:schemeClr val="tx1"/>
                </a:solidFill>
              </a:rPr>
              <a:t>A</a:t>
            </a:r>
            <a:r>
              <a:rPr lang="en-US" sz="2400" b="1" dirty="0">
                <a:solidFill>
                  <a:schemeClr val="tx1"/>
                </a:solidFill>
              </a:rPr>
              <a:t> co-design </a:t>
            </a:r>
            <a:r>
              <a:rPr lang="en-US" sz="2400" dirty="0">
                <a:solidFill>
                  <a:schemeClr val="tx1"/>
                </a:solidFill>
              </a:rPr>
              <a:t>project: Software, algorithms, applications</a:t>
            </a:r>
          </a:p>
          <a:p>
            <a:pPr algn="l"/>
            <a:endParaRPr lang="en-US" sz="2400" b="1"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2071996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40</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2425830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209837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a:xfrm>
            <a:off x="76200" y="0"/>
            <a:ext cx="8686800" cy="754421"/>
          </a:xfrm>
        </p:spPr>
        <p:txBody>
          <a:bodyPr/>
          <a:lstStyle/>
          <a:p>
            <a:pPr algn="ctr"/>
            <a:r>
              <a:rPr lang="en-US" sz="3200" dirty="0"/>
              <a:t>Illustration of In-Place </a:t>
            </a:r>
            <a:r>
              <a:rPr lang="en-US" sz="3200" dirty="0" err="1"/>
              <a:t>AllReduce</a:t>
            </a:r>
            <a:r>
              <a:rPr lang="en-US" sz="3200" dirty="0"/>
              <a:t> in MPI</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421"/>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52399" y="5364962"/>
            <a:ext cx="184731" cy="461665"/>
          </a:xfrm>
          <a:prstGeom prst="rect">
            <a:avLst/>
          </a:prstGeom>
          <a:noFill/>
        </p:spPr>
        <p:txBody>
          <a:bodyPr wrap="none" rtlCol="0">
            <a:spAutoFit/>
          </a:bodyPr>
          <a:lstStyle/>
          <a:p>
            <a:endParaRPr lang="en-US" b="1" i="0" dirty="0"/>
          </a:p>
        </p:txBody>
      </p:sp>
    </p:spTree>
    <p:extLst>
      <p:ext uri="{BB962C8B-B14F-4D97-AF65-F5344CB8AC3E}">
        <p14:creationId xmlns:p14="http://schemas.microsoft.com/office/powerpoint/2010/main" val="22743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r>
                <a:rPr lang="en-US" b="1" i="0" dirty="0">
                  <a:solidFill>
                    <a:srgbClr val="0070C0"/>
                  </a:solidFill>
                </a:rPr>
                <a:t>Coarse Grain Dataflow </a:t>
              </a:r>
              <a:br>
                <a:rPr lang="en-US" b="1" i="0" dirty="0">
                  <a:solidFill>
                    <a:srgbClr val="0070C0"/>
                  </a:solidFill>
                </a:rPr>
              </a:br>
              <a:r>
                <a:rPr lang="en-US" b="1" i="0" dirty="0">
                  <a:solidFill>
                    <a:srgbClr val="0070C0"/>
                  </a:solidFill>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r>
              <a:rPr lang="en-US" b="1" i="0" dirty="0">
                <a:solidFill>
                  <a:srgbClr val="0070C0"/>
                </a:solidFill>
              </a:rPr>
              <a:t>Fine Grain Parallel Computing Data/model parameter decomposition  </a:t>
            </a:r>
            <a:endParaRPr lang="en-US" dirty="0"/>
          </a:p>
        </p:txBody>
      </p:sp>
    </p:spTree>
    <p:extLst>
      <p:ext uri="{BB962C8B-B14F-4D97-AF65-F5344CB8AC3E}">
        <p14:creationId xmlns:p14="http://schemas.microsoft.com/office/powerpoint/2010/main" val="2116495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lstStyle/>
          <a:p>
            <a:r>
              <a:rPr lang="en-US" dirty="0" err="1"/>
              <a:t>Kmeans</a:t>
            </a:r>
            <a:r>
              <a:rPr lang="en-US" dirty="0"/>
              <a:t> Clustering </a:t>
            </a:r>
            <a:r>
              <a:rPr lang="en-US" dirty="0" err="1"/>
              <a:t>Flink</a:t>
            </a:r>
            <a:r>
              <a:rPr lang="en-US" dirty="0"/>
              <a:t> and MPI</a:t>
            </a:r>
            <a:br>
              <a:rPr lang="en-US" dirty="0"/>
            </a:br>
            <a:r>
              <a:rPr lang="en-US" sz="2800" dirty="0"/>
              <a:t>one million 2D points fixed; various # centers</a:t>
            </a:r>
            <a:br>
              <a:rPr lang="en-US" sz="2800" dirty="0"/>
            </a:br>
            <a:r>
              <a:rPr lang="en-US" sz="2800" dirty="0"/>
              <a:t>24 cores on 16 nodes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3" name="Picture 2"/>
          <p:cNvPicPr>
            <a:picLocks noChangeAspect="1"/>
          </p:cNvPicPr>
          <p:nvPr/>
        </p:nvPicPr>
        <p:blipFill>
          <a:blip r:embed="rId2"/>
          <a:stretch>
            <a:fillRect/>
          </a:stretch>
        </p:blipFill>
        <p:spPr>
          <a:xfrm>
            <a:off x="-4354" y="1710807"/>
            <a:ext cx="9148354" cy="5158079"/>
          </a:xfrm>
          <a:prstGeom prst="rect">
            <a:avLst/>
          </a:prstGeom>
        </p:spPr>
      </p:pic>
    </p:spTree>
    <p:extLst>
      <p:ext uri="{BB962C8B-B14F-4D97-AF65-F5344CB8AC3E}">
        <p14:creationId xmlns:p14="http://schemas.microsoft.com/office/powerpoint/2010/main" val="2158597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 y="457200"/>
            <a:ext cx="9120352" cy="5486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r>
              <a:rPr lang="en-US" sz="2200" b="1" dirty="0"/>
              <a:t>Dataflow</a:t>
            </a:r>
            <a:r>
              <a:rPr lang="en-US" sz="2200" dirty="0"/>
              <a:t> typical of distributed or Grid computing paradigms</a:t>
            </a:r>
          </a:p>
          <a:p>
            <a:pPr lvl="1"/>
            <a:r>
              <a:rPr lang="en-US" sz="2200" dirty="0"/>
              <a:t>Data sometimes and model parameters certainly transmitted </a:t>
            </a:r>
          </a:p>
          <a:p>
            <a:pPr lvl="1"/>
            <a:r>
              <a:rPr lang="en-US" sz="2200" dirty="0"/>
              <a:t>Caching in iterative MapReduce avoids data communication and in fact systems like </a:t>
            </a:r>
            <a:r>
              <a:rPr lang="en-US" sz="2200" dirty="0" err="1"/>
              <a:t>TensorFlow</a:t>
            </a:r>
            <a:r>
              <a:rPr lang="en-US" sz="2200" dirty="0"/>
              <a:t>, Spark or </a:t>
            </a:r>
            <a:r>
              <a:rPr lang="en-US" sz="2200" dirty="0" err="1"/>
              <a:t>Flink</a:t>
            </a:r>
            <a:r>
              <a:rPr lang="en-US" sz="2200" dirty="0"/>
              <a:t> are called dataflow but usually implement </a:t>
            </a:r>
            <a:r>
              <a:rPr lang="en-US" sz="2200" b="1" dirty="0"/>
              <a:t>“model-parameter” flow</a:t>
            </a:r>
          </a:p>
          <a:p>
            <a:r>
              <a:rPr lang="en-US" sz="2200" dirty="0"/>
              <a:t>Different </a:t>
            </a:r>
            <a:r>
              <a:rPr lang="en-US" sz="2200" b="1" dirty="0"/>
              <a:t>Communication/Compute ratios </a:t>
            </a:r>
            <a:r>
              <a:rPr lang="en-US" sz="2200" dirty="0"/>
              <a:t>seen in different applications with ratio (measuring overhead) larger when grain size smaller. Compare</a:t>
            </a:r>
          </a:p>
          <a:p>
            <a:pPr lvl="1"/>
            <a:r>
              <a:rPr lang="en-US" sz="2200" b="1" dirty="0"/>
              <a:t>Intra-job reduction such as </a:t>
            </a:r>
            <a:r>
              <a:rPr lang="en-US" sz="2200" b="1" dirty="0" err="1"/>
              <a:t>Kmeans</a:t>
            </a:r>
            <a:r>
              <a:rPr lang="en-US" sz="2200" dirty="0"/>
              <a:t> clustering where one has center changes at end of each iteration and </a:t>
            </a:r>
          </a:p>
          <a:p>
            <a:pPr lvl="1"/>
            <a:r>
              <a:rPr lang="en-US" sz="2200" b="1" dirty="0"/>
              <a:t>Inter-Job</a:t>
            </a:r>
            <a:r>
              <a:rPr lang="en-US" sz="2200" dirty="0"/>
              <a:t> Reduction as at end of a </a:t>
            </a:r>
            <a:r>
              <a:rPr lang="en-US" sz="2200" b="1" dirty="0"/>
              <a:t>query</a:t>
            </a:r>
            <a:r>
              <a:rPr lang="en-US" sz="2200" dirty="0"/>
              <a:t> or word count operation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I</a:t>
            </a:r>
          </a:p>
        </p:txBody>
      </p:sp>
    </p:spTree>
    <p:extLst>
      <p:ext uri="{BB962C8B-B14F-4D97-AF65-F5344CB8AC3E}">
        <p14:creationId xmlns:p14="http://schemas.microsoft.com/office/powerpoint/2010/main" val="4112466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 y="762000"/>
            <a:ext cx="9120352" cy="5239407"/>
          </a:xfrm>
        </p:spPr>
        <p:txBody>
          <a:bodyPr/>
          <a:lstStyle/>
          <a:p>
            <a:r>
              <a:rPr lang="en-US" sz="2200" dirty="0"/>
              <a:t>Need to distinguish</a:t>
            </a:r>
          </a:p>
          <a:p>
            <a:pPr lvl="1"/>
            <a:r>
              <a:rPr lang="en-US" sz="2200" dirty="0"/>
              <a:t>Using </a:t>
            </a:r>
            <a:r>
              <a:rPr lang="en-US" sz="2200" b="1" dirty="0"/>
              <a:t>Data Flow </a:t>
            </a:r>
            <a:r>
              <a:rPr lang="en-US" sz="2200" dirty="0"/>
              <a:t>versus </a:t>
            </a:r>
            <a:r>
              <a:rPr lang="en-US" sz="2200" b="1" dirty="0"/>
              <a:t>“Model-parameter” Flow</a:t>
            </a:r>
            <a:endParaRPr lang="en-US" sz="2200" dirty="0"/>
          </a:p>
          <a:p>
            <a:pPr lvl="1"/>
            <a:r>
              <a:rPr lang="en-US" sz="2200" b="1" dirty="0"/>
              <a:t>In-Place </a:t>
            </a:r>
            <a:r>
              <a:rPr lang="en-US" sz="2200" dirty="0"/>
              <a:t>versus </a:t>
            </a:r>
            <a:r>
              <a:rPr lang="en-US" sz="2200" b="1" dirty="0"/>
              <a:t>Flow </a:t>
            </a:r>
            <a:r>
              <a:rPr lang="en-US" sz="2200" dirty="0"/>
              <a:t>Software implementations</a:t>
            </a:r>
          </a:p>
          <a:p>
            <a:r>
              <a:rPr lang="en-US" sz="2200" b="1" dirty="0"/>
              <a:t>Inefficient</a:t>
            </a:r>
            <a:r>
              <a:rPr lang="en-US" sz="2200" dirty="0"/>
              <a:t> to use </a:t>
            </a:r>
            <a:r>
              <a:rPr lang="en-US" sz="2200" b="1" dirty="0"/>
              <a:t>same mechanism </a:t>
            </a:r>
            <a:r>
              <a:rPr lang="en-US" sz="2200" dirty="0"/>
              <a:t>independent of characteristics</a:t>
            </a:r>
          </a:p>
          <a:p>
            <a:r>
              <a:rPr lang="en-US" sz="2200" dirty="0"/>
              <a:t>Classic Dataflow is approach of Spark and </a:t>
            </a:r>
            <a:r>
              <a:rPr lang="en-US" sz="2200" dirty="0" err="1"/>
              <a:t>Flink</a:t>
            </a:r>
            <a:r>
              <a:rPr lang="en-US" sz="2200" dirty="0"/>
              <a:t> so need to </a:t>
            </a:r>
            <a:r>
              <a:rPr lang="en-US" sz="2200" b="1" dirty="0"/>
              <a:t>add parallel in-place computing </a:t>
            </a:r>
            <a:r>
              <a:rPr lang="en-US" sz="2200" dirty="0"/>
              <a:t>as done by </a:t>
            </a:r>
            <a:r>
              <a:rPr lang="en-US" sz="2200" b="1" dirty="0"/>
              <a:t>Harp for Hadoop</a:t>
            </a:r>
          </a:p>
          <a:p>
            <a:pPr lvl="1"/>
            <a:r>
              <a:rPr lang="en-US" sz="2200" b="1" dirty="0" err="1"/>
              <a:t>TensorFlow</a:t>
            </a:r>
            <a:r>
              <a:rPr lang="en-US" sz="2200" b="1" dirty="0"/>
              <a:t> </a:t>
            </a:r>
            <a:r>
              <a:rPr lang="en-US" sz="2200" dirty="0"/>
              <a:t>uses In-Place technology</a:t>
            </a:r>
          </a:p>
          <a:p>
            <a:r>
              <a:rPr lang="en-US" sz="2200" dirty="0"/>
              <a:t>HPC-ABDS plan is to keep current user interfaces (say to Spark </a:t>
            </a:r>
            <a:r>
              <a:rPr lang="en-US" sz="2200" dirty="0" err="1"/>
              <a:t>Flink</a:t>
            </a:r>
            <a:r>
              <a:rPr lang="en-US" sz="2200" dirty="0"/>
              <a:t> Hadoop Storm Heron) and </a:t>
            </a:r>
            <a:r>
              <a:rPr lang="en-US" sz="2200" b="1" dirty="0"/>
              <a:t>transparently use HPC </a:t>
            </a:r>
            <a:r>
              <a:rPr lang="en-US" sz="2200" dirty="0"/>
              <a:t>to improve </a:t>
            </a:r>
            <a:r>
              <a:rPr lang="en-US" sz="2200" b="1" dirty="0"/>
              <a:t>performance</a:t>
            </a:r>
            <a:r>
              <a:rPr lang="en-US" sz="2200" dirty="0"/>
              <a:t>. </a:t>
            </a:r>
          </a:p>
          <a:p>
            <a:r>
              <a:rPr lang="en-US" sz="2200" dirty="0"/>
              <a:t>We have done this to Hadoop (next Slide), Spark, Storm, Heron</a:t>
            </a:r>
          </a:p>
          <a:p>
            <a:pPr lvl="1"/>
            <a:r>
              <a:rPr lang="en-US" sz="2200" dirty="0"/>
              <a:t>Working on further HPC integration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HPC-ABDS Parallel Computing II</a:t>
            </a:r>
          </a:p>
        </p:txBody>
      </p:sp>
    </p:spTree>
    <p:extLst>
      <p:ext uri="{BB962C8B-B14F-4D97-AF65-F5344CB8AC3E}">
        <p14:creationId xmlns:p14="http://schemas.microsoft.com/office/powerpoint/2010/main" val="1536155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r>
              <a:rPr lang="en-US">
                <a:solidFill>
                  <a:srgbClr val="000000">
                    <a:tint val="75000"/>
                  </a:srgbClr>
                </a:solidFill>
              </a:rPr>
              <a:t>5/17/2016</a:t>
            </a: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2035015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11" y="0"/>
            <a:ext cx="8382000" cy="762000"/>
          </a:xfrm>
        </p:spPr>
        <p:txBody>
          <a:bodyPr/>
          <a:lstStyle/>
          <a:p>
            <a:pPr algn="ctr"/>
            <a:r>
              <a:rPr lang="en-US" dirty="0"/>
              <a:t>Workflow in HPC-ABDS</a:t>
            </a:r>
          </a:p>
        </p:txBody>
      </p:sp>
      <p:sp>
        <p:nvSpPr>
          <p:cNvPr id="3" name="Content Placeholder 2"/>
          <p:cNvSpPr>
            <a:spLocks noGrp="1"/>
          </p:cNvSpPr>
          <p:nvPr>
            <p:ph idx="1"/>
          </p:nvPr>
        </p:nvSpPr>
        <p:spPr>
          <a:xfrm>
            <a:off x="0" y="786580"/>
            <a:ext cx="9067800" cy="5004619"/>
          </a:xfrm>
        </p:spPr>
        <p:txBody>
          <a:bodyPr/>
          <a:lstStyle/>
          <a:p>
            <a:r>
              <a:rPr lang="en-US" sz="2400" dirty="0"/>
              <a:t>HPC familiar with </a:t>
            </a:r>
            <a:r>
              <a:rPr lang="en-US" sz="2400" b="1" dirty="0" err="1"/>
              <a:t>Taverna</a:t>
            </a:r>
            <a:r>
              <a:rPr lang="en-US" sz="2400" dirty="0"/>
              <a:t>, </a:t>
            </a:r>
            <a:r>
              <a:rPr lang="en-US" sz="2400" b="1" dirty="0"/>
              <a:t>Pegasus</a:t>
            </a:r>
            <a:r>
              <a:rPr lang="en-US" sz="2400" dirty="0"/>
              <a:t>, </a:t>
            </a:r>
            <a:r>
              <a:rPr lang="en-US" sz="2400" b="1" dirty="0"/>
              <a:t>Kepler</a:t>
            </a:r>
            <a:r>
              <a:rPr lang="en-US" sz="2400" dirty="0"/>
              <a:t>, </a:t>
            </a:r>
            <a:r>
              <a:rPr lang="en-US" sz="2400" b="1" dirty="0"/>
              <a:t>Galaxy</a:t>
            </a:r>
            <a:r>
              <a:rPr lang="en-US" sz="2400" dirty="0"/>
              <a:t> etc. and</a:t>
            </a:r>
          </a:p>
          <a:p>
            <a:r>
              <a:rPr lang="en-US" sz="2400" dirty="0"/>
              <a:t> ABDS has many workflow systems with recent Apache systems being </a:t>
            </a:r>
            <a:r>
              <a:rPr lang="en-US" sz="2400" b="1" dirty="0"/>
              <a:t>Crunch</a:t>
            </a:r>
            <a:r>
              <a:rPr lang="en-US" sz="2400" dirty="0"/>
              <a:t>, </a:t>
            </a:r>
            <a:r>
              <a:rPr lang="en-US" sz="2400" b="1" dirty="0" err="1"/>
              <a:t>NiFi</a:t>
            </a:r>
            <a:r>
              <a:rPr lang="en-US" sz="2400" dirty="0"/>
              <a:t> and </a:t>
            </a:r>
            <a:r>
              <a:rPr lang="en-US" sz="2400" b="1" dirty="0"/>
              <a:t>Beam</a:t>
            </a:r>
            <a:r>
              <a:rPr lang="en-US" sz="2400" dirty="0"/>
              <a:t> (open source version of Google Cloud Dataflow)</a:t>
            </a:r>
          </a:p>
          <a:p>
            <a:pPr lvl="1"/>
            <a:r>
              <a:rPr lang="en-US" dirty="0"/>
              <a:t>Use ABDS for sustainability reasons? </a:t>
            </a:r>
          </a:p>
          <a:p>
            <a:pPr lvl="1"/>
            <a:r>
              <a:rPr lang="en-US" dirty="0"/>
              <a:t>ABDS approaches are better integrated than HPC approaches with ABDS data management like Hbase and are optimized for distributed data.</a:t>
            </a:r>
          </a:p>
          <a:p>
            <a:r>
              <a:rPr lang="en-US" sz="2400" dirty="0"/>
              <a:t>Heron, Spark and </a:t>
            </a:r>
            <a:r>
              <a:rPr lang="en-US" sz="2400" dirty="0" err="1"/>
              <a:t>Flink</a:t>
            </a:r>
            <a:r>
              <a:rPr lang="en-US" sz="2400" dirty="0"/>
              <a:t> </a:t>
            </a:r>
            <a:r>
              <a:rPr lang="en-US" sz="2400" b="1" dirty="0"/>
              <a:t>provide distributed dataflow runtime </a:t>
            </a:r>
            <a:r>
              <a:rPr lang="en-US" sz="2400" dirty="0"/>
              <a:t>which is needed for workflow</a:t>
            </a:r>
          </a:p>
          <a:p>
            <a:r>
              <a:rPr lang="en-US" sz="2400" b="1" dirty="0"/>
              <a:t>Beam</a:t>
            </a:r>
            <a:r>
              <a:rPr lang="en-US" sz="2400" dirty="0"/>
              <a:t> uses </a:t>
            </a:r>
            <a:r>
              <a:rPr lang="en-US" sz="2400" b="1" dirty="0"/>
              <a:t>Spark</a:t>
            </a:r>
            <a:r>
              <a:rPr lang="en-US" sz="2400" dirty="0"/>
              <a:t> or </a:t>
            </a:r>
            <a:r>
              <a:rPr lang="en-US" sz="2400" b="1" dirty="0" err="1"/>
              <a:t>Flink</a:t>
            </a:r>
            <a:r>
              <a:rPr lang="en-US" sz="2400" dirty="0"/>
              <a:t> as runtime and supports streaming and batch data</a:t>
            </a:r>
          </a:p>
          <a:p>
            <a:r>
              <a:rPr lang="en-US" sz="2400" dirty="0"/>
              <a:t>Needs more study</a:t>
            </a:r>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2650943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lstStyle/>
          <a:p>
            <a:pPr algn="ctr"/>
            <a:r>
              <a:rPr lang="en-US" dirty="0"/>
              <a:t>Automatic parallelization</a:t>
            </a:r>
          </a:p>
        </p:txBody>
      </p:sp>
      <p:sp>
        <p:nvSpPr>
          <p:cNvPr id="6" name="Content Placeholder 5"/>
          <p:cNvSpPr>
            <a:spLocks noGrp="1"/>
          </p:cNvSpPr>
          <p:nvPr>
            <p:ph idx="1"/>
          </p:nvPr>
        </p:nvSpPr>
        <p:spPr>
          <a:xfrm>
            <a:off x="65690" y="685800"/>
            <a:ext cx="8904513" cy="4038600"/>
          </a:xfrm>
        </p:spPr>
        <p:txBody>
          <a:bodyPr/>
          <a:lstStyle/>
          <a:p>
            <a:r>
              <a:rPr lang="en-US" dirty="0"/>
              <a:t>Database community looks at big data job as a dataflow of (SQL) </a:t>
            </a:r>
            <a:r>
              <a:rPr lang="en-US" b="1" dirty="0"/>
              <a:t>queries</a:t>
            </a:r>
            <a:r>
              <a:rPr lang="en-US" dirty="0"/>
              <a:t> and </a:t>
            </a:r>
            <a:r>
              <a:rPr lang="en-US" b="1" dirty="0"/>
              <a:t>filters</a:t>
            </a:r>
          </a:p>
          <a:p>
            <a:r>
              <a:rPr lang="en-US" dirty="0"/>
              <a:t>Apache projects like Pig, MRQL and </a:t>
            </a:r>
            <a:r>
              <a:rPr lang="en-US" dirty="0" err="1"/>
              <a:t>Flink</a:t>
            </a:r>
            <a:r>
              <a:rPr lang="en-US" dirty="0"/>
              <a:t> aim at </a:t>
            </a:r>
            <a:r>
              <a:rPr lang="en-US" b="1" dirty="0"/>
              <a:t>automatic query optimization</a:t>
            </a:r>
            <a:r>
              <a:rPr lang="en-US" dirty="0"/>
              <a:t> by dynamic integration of queries and filters including iteration and different data analytics functions</a:t>
            </a:r>
          </a:p>
          <a:p>
            <a:r>
              <a:rPr lang="en-US" dirty="0"/>
              <a:t>Going back to ~1993, High Performance Fortran HPF compilers optimized set of array and loop operations for large scale parallel execution of optimized vector and matrix operations</a:t>
            </a:r>
          </a:p>
          <a:p>
            <a:r>
              <a:rPr lang="en-US" b="1" dirty="0"/>
              <a:t>HPF worked fine </a:t>
            </a:r>
            <a:r>
              <a:rPr lang="en-US" dirty="0"/>
              <a:t>for initial simple regular applications but ran into trouble for cases where parallelism hard (irregular, dynamic)</a:t>
            </a:r>
          </a:p>
          <a:p>
            <a:r>
              <a:rPr lang="en-US" dirty="0"/>
              <a:t>Will same happen in Big Data world?</a:t>
            </a:r>
          </a:p>
          <a:p>
            <a:r>
              <a:rPr lang="en-US" dirty="0"/>
              <a:t>Straightforward to </a:t>
            </a:r>
            <a:r>
              <a:rPr lang="en-US" b="1" dirty="0"/>
              <a:t>parallelize k-means clustering </a:t>
            </a:r>
            <a:r>
              <a:rPr lang="en-US" dirty="0"/>
              <a:t>but sophisticated algorithms like </a:t>
            </a:r>
            <a:r>
              <a:rPr lang="en-US" dirty="0" err="1"/>
              <a:t>Elkans</a:t>
            </a:r>
            <a:r>
              <a:rPr lang="en-US" dirty="0"/>
              <a:t> method (use triangle inequality) and fuzzy clustering are much harder (but not used much NOW) </a:t>
            </a:r>
          </a:p>
          <a:p>
            <a:r>
              <a:rPr lang="en-US" dirty="0"/>
              <a:t>Will </a:t>
            </a:r>
            <a:r>
              <a:rPr lang="en-US" b="1" dirty="0"/>
              <a:t>Big Data technology run into HPF-style trouble </a:t>
            </a:r>
            <a:r>
              <a:rPr lang="en-US" dirty="0"/>
              <a:t>with growing use of sophisticated data analytics?</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127847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r>
              <a:rPr lang="en-US" dirty="0"/>
              <a:t>5/17/2016</a:t>
            </a:r>
          </a:p>
        </p:txBody>
      </p:sp>
      <p:grpSp>
        <p:nvGrpSpPr>
          <p:cNvPr id="17" name="Group 16"/>
          <p:cNvGrpSpPr/>
          <p:nvPr/>
        </p:nvGrpSpPr>
        <p:grpSpPr>
          <a:xfrm>
            <a:off x="0" y="20918"/>
            <a:ext cx="9144000" cy="6837082"/>
            <a:chOff x="0" y="20918"/>
            <a:chExt cx="9144000" cy="6837082"/>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42222"/>
            <a:stretch/>
          </p:blipFill>
          <p:spPr>
            <a:xfrm>
              <a:off x="0" y="20918"/>
              <a:ext cx="9144000" cy="6837082"/>
            </a:xfrm>
            <a:prstGeom prst="rect">
              <a:avLst/>
            </a:prstGeom>
          </p:spPr>
        </p:pic>
        <p:pic>
          <p:nvPicPr>
            <p:cNvPr id="7" name="Picture 6"/>
            <p:cNvPicPr>
              <a:picLocks noChangeAspect="1"/>
            </p:cNvPicPr>
            <p:nvPr/>
          </p:nvPicPr>
          <p:blipFill>
            <a:blip r:embed="rId3"/>
            <a:stretch>
              <a:fillRect/>
            </a:stretch>
          </p:blipFill>
          <p:spPr>
            <a:xfrm>
              <a:off x="227310" y="2949465"/>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87871"/>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8028213" y="2652459"/>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856665"/>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97031"/>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736620"/>
              <a:ext cx="1504841" cy="990600"/>
            </a:xfrm>
            <a:prstGeom prst="rect">
              <a:avLst/>
            </a:prstGeom>
          </p:spPr>
        </p:pic>
        <p:sp>
          <p:nvSpPr>
            <p:cNvPr id="13" name="TextBox 12"/>
            <p:cNvSpPr txBox="1"/>
            <p:nvPr/>
          </p:nvSpPr>
          <p:spPr>
            <a:xfrm>
              <a:off x="7047905" y="5022220"/>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18" name="TextBox 17"/>
          <p:cNvSpPr txBox="1"/>
          <p:nvPr/>
        </p:nvSpPr>
        <p:spPr>
          <a:xfrm>
            <a:off x="227310" y="44094"/>
            <a:ext cx="5030490" cy="830997"/>
          </a:xfrm>
          <a:prstGeom prst="rect">
            <a:avLst/>
          </a:prstGeom>
          <a:noFill/>
        </p:spPr>
        <p:txBody>
          <a:bodyPr wrap="square" rtlCol="0">
            <a:spAutoFit/>
          </a:bodyPr>
          <a:lstStyle/>
          <a:p>
            <a:r>
              <a:rPr lang="en-US" b="1" i="0" dirty="0">
                <a:solidFill>
                  <a:schemeClr val="bg1"/>
                </a:solidFill>
              </a:rPr>
              <a:t>Co-designing Building Blocks Collaboratively</a:t>
            </a:r>
          </a:p>
        </p:txBody>
      </p:sp>
    </p:spTree>
    <p:extLst>
      <p:ext uri="{BB962C8B-B14F-4D97-AF65-F5344CB8AC3E}">
        <p14:creationId xmlns:p14="http://schemas.microsoft.com/office/powerpoint/2010/main" val="1053891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Infrastructure Nexus</a:t>
            </a:r>
          </a:p>
        </p:txBody>
      </p:sp>
      <p:sp>
        <p:nvSpPr>
          <p:cNvPr id="3" name="Subtitle 2"/>
          <p:cNvSpPr>
            <a:spLocks noGrp="1"/>
          </p:cNvSpPr>
          <p:nvPr>
            <p:ph type="subTitle" idx="1"/>
          </p:nvPr>
        </p:nvSpPr>
        <p:spPr/>
        <p:txBody>
          <a:bodyPr/>
          <a:lstStyle/>
          <a:p>
            <a:r>
              <a:rPr lang="en-US" sz="2400" dirty="0">
                <a:solidFill>
                  <a:schemeClr val="tx1"/>
                </a:solidFill>
              </a:rPr>
              <a:t>IaaS</a:t>
            </a:r>
            <a:br>
              <a:rPr lang="en-US" sz="2400" dirty="0">
                <a:solidFill>
                  <a:schemeClr val="tx1"/>
                </a:solidFill>
              </a:rPr>
            </a:br>
            <a:r>
              <a:rPr lang="en-US" sz="2400" dirty="0">
                <a:solidFill>
                  <a:schemeClr val="tx1"/>
                </a:solidFill>
              </a:rPr>
              <a:t>DevOps</a:t>
            </a:r>
            <a:br>
              <a:rPr lang="en-US" sz="2400" dirty="0">
                <a:solidFill>
                  <a:schemeClr val="tx1"/>
                </a:solidFill>
              </a:rPr>
            </a:br>
            <a:r>
              <a:rPr lang="en-US" sz="2400" dirty="0">
                <a:solidFill>
                  <a:schemeClr val="tx1"/>
                </a:solidFill>
              </a:rPr>
              <a:t>Cloudmesh</a:t>
            </a:r>
          </a:p>
        </p:txBody>
      </p:sp>
      <p:sp>
        <p:nvSpPr>
          <p:cNvPr id="4" name="Date Placeholder 3"/>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50</a:t>
            </a:fld>
            <a:endParaRPr lang="en-US"/>
          </a:p>
        </p:txBody>
      </p:sp>
    </p:spTree>
    <p:extLst>
      <p:ext uri="{BB962C8B-B14F-4D97-AF65-F5344CB8AC3E}">
        <p14:creationId xmlns:p14="http://schemas.microsoft.com/office/powerpoint/2010/main" val="3490686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382000" cy="685800"/>
          </a:xfrm>
        </p:spPr>
        <p:txBody>
          <a:bodyPr/>
          <a:lstStyle/>
          <a:p>
            <a:r>
              <a:rPr lang="en-US" dirty="0"/>
              <a:t>Constructing HPC-ABDS Exemplars</a:t>
            </a:r>
          </a:p>
        </p:txBody>
      </p:sp>
      <p:sp>
        <p:nvSpPr>
          <p:cNvPr id="3" name="Content Placeholder 2"/>
          <p:cNvSpPr>
            <a:spLocks noGrp="1"/>
          </p:cNvSpPr>
          <p:nvPr>
            <p:ph idx="1"/>
          </p:nvPr>
        </p:nvSpPr>
        <p:spPr>
          <a:xfrm>
            <a:off x="0" y="624975"/>
            <a:ext cx="9144000" cy="5606143"/>
          </a:xfrm>
        </p:spPr>
        <p:txBody>
          <a:bodyPr/>
          <a:lstStyle/>
          <a:p>
            <a:r>
              <a:rPr lang="en-US" sz="1800" dirty="0"/>
              <a:t>This is one of next steps in </a:t>
            </a:r>
            <a:r>
              <a:rPr lang="en-US" sz="1800" b="1" dirty="0"/>
              <a:t>NIST Big Data Working Group</a:t>
            </a:r>
          </a:p>
          <a:p>
            <a:r>
              <a:rPr lang="en-US" sz="1800" dirty="0"/>
              <a:t>Jobs are defined hierarchically as a combination of Ansible (preferred over Chef or Puppet as Python) scripts</a:t>
            </a:r>
          </a:p>
          <a:p>
            <a:r>
              <a:rPr lang="en-US" sz="1800" dirty="0"/>
              <a:t>Scripts are invoked on Infrastructure (</a:t>
            </a:r>
            <a:r>
              <a:rPr lang="en-US" sz="1800" b="1" dirty="0"/>
              <a:t>Cloudmesh</a:t>
            </a:r>
            <a:r>
              <a:rPr lang="en-US" sz="1800" dirty="0"/>
              <a:t> Tool)</a:t>
            </a:r>
          </a:p>
          <a:p>
            <a:r>
              <a:rPr lang="en-US" sz="1800" dirty="0"/>
              <a:t>INFO 524 </a:t>
            </a:r>
            <a:r>
              <a:rPr lang="en-US" sz="1800" b="1" dirty="0"/>
              <a:t>“Big Data Open Source Software Projects” </a:t>
            </a:r>
            <a:r>
              <a:rPr lang="en-US" sz="1800" dirty="0"/>
              <a:t>IU Data Science class required final project to be defined in Ansible and decent grade required that script worked (On NSF Chameleon and FutureSystems)</a:t>
            </a:r>
          </a:p>
          <a:p>
            <a:pPr lvl="1"/>
            <a:r>
              <a:rPr lang="en-US" sz="1800" dirty="0"/>
              <a:t>80 students gave 37 projects with ~15 pretty good such as</a:t>
            </a:r>
          </a:p>
          <a:p>
            <a:pPr lvl="1"/>
            <a:r>
              <a:rPr lang="en-US" sz="1800" dirty="0"/>
              <a:t>“Machine Learning benchmarks on Hadoop with </a:t>
            </a:r>
            <a:r>
              <a:rPr lang="en-US" sz="1800" dirty="0" err="1"/>
              <a:t>HiBench</a:t>
            </a:r>
            <a:r>
              <a:rPr lang="en-US" sz="1800" dirty="0"/>
              <a:t>”, Hadoop/Yarn, Spark, Mahout, Hbase</a:t>
            </a:r>
          </a:p>
          <a:p>
            <a:pPr lvl="1"/>
            <a:r>
              <a:rPr lang="en-US" sz="1800" dirty="0"/>
              <a:t>“Human and Face Detection from Video”, Hadoop (Yarn), Spark, </a:t>
            </a:r>
            <a:r>
              <a:rPr lang="en-US" sz="1800" dirty="0" err="1"/>
              <a:t>OpenCV</a:t>
            </a:r>
            <a:r>
              <a:rPr lang="en-US" sz="1800" dirty="0"/>
              <a:t>, Mahout, </a:t>
            </a:r>
            <a:r>
              <a:rPr lang="en-US" sz="1800" dirty="0" err="1"/>
              <a:t>MLLib</a:t>
            </a:r>
            <a:endParaRPr lang="en-US" sz="1800" dirty="0"/>
          </a:p>
          <a:p>
            <a:r>
              <a:rPr lang="en-US" sz="1800" dirty="0"/>
              <a:t>Build up </a:t>
            </a:r>
            <a:r>
              <a:rPr lang="en-US" sz="1800" b="1" dirty="0"/>
              <a:t>curated collection of Ansible scripts </a:t>
            </a:r>
            <a:r>
              <a:rPr lang="en-US" sz="1800" dirty="0"/>
              <a:t>defining use cases for benchmarking, standards, education </a:t>
            </a:r>
            <a:br>
              <a:rPr lang="en-US" sz="1800" dirty="0"/>
            </a:br>
            <a:r>
              <a:rPr lang="en-US" sz="1400" dirty="0">
                <a:hlinkClick r:id="rId2"/>
              </a:rPr>
              <a:t>https://docs.google.com/document/d/1INwwU4aUAD_bj-XpNzi2rz3qY8rBMPFRVlx95k0-xc4</a:t>
            </a:r>
            <a:endParaRPr lang="en-US" sz="1400" dirty="0"/>
          </a:p>
          <a:p>
            <a:r>
              <a:rPr lang="en-US" sz="1800" dirty="0"/>
              <a:t>Fall 2015 class INFO 523 introductory data science class was less constrained; students just had to run a data science application but catalog interesting</a:t>
            </a:r>
          </a:p>
          <a:p>
            <a:pPr lvl="1"/>
            <a:r>
              <a:rPr lang="en-US" sz="1800" dirty="0"/>
              <a:t>140 students: 45 Projects (NOT required) with </a:t>
            </a:r>
            <a:r>
              <a:rPr lang="fr-FR" sz="1800" dirty="0"/>
              <a:t>91 technologies, 39 </a:t>
            </a:r>
            <a:r>
              <a:rPr lang="fr-FR" sz="1800" dirty="0" err="1"/>
              <a:t>datasets</a:t>
            </a:r>
            <a:endParaRPr lang="en-US" sz="1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5/17/2016</a:t>
            </a:r>
          </a:p>
        </p:txBody>
      </p:sp>
    </p:spTree>
    <p:extLst>
      <p:ext uri="{BB962C8B-B14F-4D97-AF65-F5344CB8AC3E}">
        <p14:creationId xmlns:p14="http://schemas.microsoft.com/office/powerpoint/2010/main" val="1360208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Interoperability DevOps Tool</a:t>
            </a:r>
          </a:p>
        </p:txBody>
      </p:sp>
      <p:sp>
        <p:nvSpPr>
          <p:cNvPr id="3" name="Content Placeholder 2"/>
          <p:cNvSpPr>
            <a:spLocks noGrp="1"/>
          </p:cNvSpPr>
          <p:nvPr>
            <p:ph idx="1"/>
          </p:nvPr>
        </p:nvSpPr>
        <p:spPr>
          <a:xfrm>
            <a:off x="0" y="6096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lvl="1">
              <a:spcBef>
                <a:spcPts val="0"/>
              </a:spcBef>
            </a:pPr>
            <a:r>
              <a:rPr lang="en-US" sz="2100" dirty="0"/>
              <a:t>It has several common Ansible defined software built in</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a:t>
            </a:r>
            <a:r>
              <a:rPr lang="en-US" sz="2100" dirty="0" err="1"/>
              <a:t>VirtualBox</a:t>
            </a:r>
            <a:r>
              <a:rPr lang="en-US" sz="2100" dirty="0"/>
              <a:t>, Docker need improvements; we focus currently on SDSC Comet and NSF resources that use OpenStack</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
        <p:nvSpPr>
          <p:cNvPr id="5" name="TextBox 4"/>
          <p:cNvSpPr txBox="1"/>
          <p:nvPr/>
        </p:nvSpPr>
        <p:spPr>
          <a:xfrm>
            <a:off x="1905000" y="6208066"/>
            <a:ext cx="5004896" cy="461665"/>
          </a:xfrm>
          <a:prstGeom prst="rect">
            <a:avLst/>
          </a:prstGeom>
          <a:solidFill>
            <a:schemeClr val="tx1"/>
          </a:solidFill>
        </p:spPr>
        <p:txBody>
          <a:bodyPr wrap="none" rtlCol="0">
            <a:spAutoFit/>
          </a:bodyPr>
          <a:lstStyle/>
          <a:p>
            <a:r>
              <a:rPr lang="en-US" b="1" dirty="0">
                <a:solidFill>
                  <a:schemeClr val="tx2"/>
                </a:solidFill>
              </a:rPr>
              <a:t>HPC Cloud Interoperability Layer</a:t>
            </a:r>
          </a:p>
        </p:txBody>
      </p:sp>
      <p:sp>
        <p:nvSpPr>
          <p:cNvPr id="6" name="Date Placeholder 5"/>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374609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994" y="0"/>
            <a:ext cx="4339046" cy="793180"/>
          </a:xfrm>
        </p:spPr>
        <p:txBody>
          <a:bodyPr/>
          <a:lstStyle/>
          <a:p>
            <a:pPr algn="ctr"/>
            <a:r>
              <a:rPr lang="en-US" sz="2800" dirty="0"/>
              <a:t>Cloudmesh Architecture</a:t>
            </a:r>
          </a:p>
        </p:txBody>
      </p:sp>
      <p:sp>
        <p:nvSpPr>
          <p:cNvPr id="3" name="Content Placeholder 2"/>
          <p:cNvSpPr>
            <a:spLocks noGrp="1"/>
          </p:cNvSpPr>
          <p:nvPr>
            <p:ph idx="1"/>
          </p:nvPr>
        </p:nvSpPr>
        <p:spPr>
          <a:xfrm>
            <a:off x="0" y="3538083"/>
            <a:ext cx="9144000" cy="949325"/>
          </a:xfrm>
        </p:spPr>
        <p:txBody>
          <a:bodyPr/>
          <a:lstStyle/>
          <a:p>
            <a:r>
              <a:rPr lang="en-US" sz="1600" dirty="0"/>
              <a:t>We define a basic virtual cluster which is a set of instances with a common security context</a:t>
            </a:r>
          </a:p>
          <a:p>
            <a:r>
              <a:rPr lang="en-US" sz="1600" dirty="0"/>
              <a:t>We then add basic tools including languages Python Java etc.</a:t>
            </a:r>
          </a:p>
          <a:p>
            <a:r>
              <a:rPr lang="en-US" sz="1600" dirty="0"/>
              <a:t>Then add management tools such as Yarn, </a:t>
            </a:r>
            <a:r>
              <a:rPr lang="en-US" sz="1600" dirty="0" err="1"/>
              <a:t>Mesos</a:t>
            </a:r>
            <a:r>
              <a:rPr lang="en-US" sz="1600" dirty="0"/>
              <a:t>, Storm, </a:t>
            </a:r>
            <a:r>
              <a:rPr lang="en-US" sz="1600" dirty="0" err="1"/>
              <a:t>Slurm</a:t>
            </a:r>
            <a:r>
              <a:rPr lang="en-US" sz="1600" dirty="0"/>
              <a:t> </a:t>
            </a:r>
            <a:r>
              <a:rPr lang="en-US" sz="1600" dirty="0" err="1"/>
              <a:t>etc</a:t>
            </a:r>
            <a:r>
              <a:rPr lang="en-US" sz="1600" dirty="0"/>
              <a:t> …..</a:t>
            </a:r>
          </a:p>
          <a:p>
            <a:r>
              <a:rPr lang="en-US" sz="1600" dirty="0"/>
              <a:t>Then add roles for different HPC-ABDS PaaS subsystems such as Hbase, Spark</a:t>
            </a:r>
          </a:p>
          <a:p>
            <a:pPr lvl="1"/>
            <a:r>
              <a:rPr lang="en-US" sz="1600" dirty="0"/>
              <a:t>There will be dependencies e.g. Storm role uses Zookeeper</a:t>
            </a:r>
          </a:p>
          <a:p>
            <a:r>
              <a:rPr lang="en-US" sz="1600" dirty="0"/>
              <a:t>Any one project picks some of HPC-ABDS PaaS Ansible roles and adds &gt;=1 SaaS that are specific to their project and for example read project data and perform project analytics</a:t>
            </a:r>
          </a:p>
          <a:p>
            <a:r>
              <a:rPr lang="en-US" sz="1600" dirty="0"/>
              <a:t>E.g. there will be an </a:t>
            </a:r>
            <a:r>
              <a:rPr lang="en-US" sz="1600" dirty="0" err="1"/>
              <a:t>OpenCV</a:t>
            </a:r>
            <a:r>
              <a:rPr lang="en-US" sz="1600" dirty="0"/>
              <a:t> role used in Image processing applications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6" name="Picture 5"/>
          <p:cNvPicPr>
            <a:picLocks noChangeAspect="1"/>
          </p:cNvPicPr>
          <p:nvPr/>
        </p:nvPicPr>
        <p:blipFill>
          <a:blip r:embed="rId2"/>
          <a:stretch>
            <a:fillRect/>
          </a:stretch>
        </p:blipFill>
        <p:spPr>
          <a:xfrm>
            <a:off x="5029200" y="715482"/>
            <a:ext cx="4019006" cy="2680295"/>
          </a:xfrm>
          <a:prstGeom prst="rect">
            <a:avLst/>
          </a:prstGeom>
        </p:spPr>
      </p:pic>
      <p:pic>
        <p:nvPicPr>
          <p:cNvPr id="7" name="Picture 6"/>
          <p:cNvPicPr>
            <a:picLocks noChangeAspect="1"/>
          </p:cNvPicPr>
          <p:nvPr/>
        </p:nvPicPr>
        <p:blipFill>
          <a:blip r:embed="rId3"/>
          <a:stretch>
            <a:fillRect/>
          </a:stretch>
        </p:blipFill>
        <p:spPr>
          <a:xfrm>
            <a:off x="1172391" y="52919"/>
            <a:ext cx="3429000" cy="3452428"/>
          </a:xfrm>
          <a:prstGeom prst="rect">
            <a:avLst/>
          </a:prstGeom>
        </p:spPr>
      </p:pic>
      <p:sp>
        <p:nvSpPr>
          <p:cNvPr id="8" name="TextBox 7"/>
          <p:cNvSpPr txBox="1"/>
          <p:nvPr/>
        </p:nvSpPr>
        <p:spPr>
          <a:xfrm flipH="1">
            <a:off x="102324" y="2646047"/>
            <a:ext cx="3002281" cy="830997"/>
          </a:xfrm>
          <a:prstGeom prst="rect">
            <a:avLst/>
          </a:prstGeom>
          <a:solidFill>
            <a:schemeClr val="tx2">
              <a:lumMod val="90000"/>
            </a:schemeClr>
          </a:solidFill>
        </p:spPr>
        <p:txBody>
          <a:bodyPr wrap="square" rtlCol="0">
            <a:spAutoFit/>
          </a:bodyPr>
          <a:lstStyle/>
          <a:p>
            <a:r>
              <a:rPr lang="en-US" dirty="0"/>
              <a:t>Software Engineering Process</a:t>
            </a:r>
          </a:p>
        </p:txBody>
      </p:sp>
    </p:spTree>
    <p:extLst>
      <p:ext uri="{BB962C8B-B14F-4D97-AF65-F5344CB8AC3E}">
        <p14:creationId xmlns:p14="http://schemas.microsoft.com/office/powerpoint/2010/main" val="133141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b="1" dirty="0"/>
              <a:t>Summary of </a:t>
            </a: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631173" y="2667000"/>
            <a:ext cx="7772400" cy="2133600"/>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54</a:t>
            </a:fld>
            <a:endParaRPr lang="en-US"/>
          </a:p>
        </p:txBody>
      </p:sp>
    </p:spTree>
    <p:extLst>
      <p:ext uri="{BB962C8B-B14F-4D97-AF65-F5344CB8AC3E}">
        <p14:creationId xmlns:p14="http://schemas.microsoft.com/office/powerpoint/2010/main" val="3785299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b="1" dirty="0"/>
              <a:t>Software Architecture and its implementation</a:t>
            </a:r>
          </a:p>
          <a:p>
            <a:pPr lvl="1"/>
            <a:r>
              <a:rPr lang="en-US" sz="1600" b="1" dirty="0"/>
              <a:t>HPC-ABDS: </a:t>
            </a:r>
            <a:r>
              <a:rPr lang="en-US" sz="1600" dirty="0"/>
              <a:t>Cloud-HPC interoperable software: performance of HPC (High Performance Computing) and the rich functionality of the Apache Big Data Stack. </a:t>
            </a:r>
          </a:p>
          <a:p>
            <a:pPr lvl="1"/>
            <a:r>
              <a:rPr lang="en-US" sz="1600" b="1" dirty="0"/>
              <a:t>Added HPC </a:t>
            </a:r>
            <a:r>
              <a:rPr lang="en-US" sz="1600" dirty="0"/>
              <a:t>to Hadoop, Storm, Heron, Spark; could add to Beam and </a:t>
            </a:r>
            <a:r>
              <a:rPr lang="en-US" sz="1600" dirty="0" err="1"/>
              <a:t>Flink</a:t>
            </a:r>
            <a:endParaRPr lang="en-US" sz="1600" dirty="0"/>
          </a:p>
          <a:p>
            <a:pPr lvl="1"/>
            <a:r>
              <a:rPr lang="en-US" sz="1600" dirty="0"/>
              <a:t>Could work in Apache model contributing code</a:t>
            </a:r>
          </a:p>
          <a:p>
            <a:r>
              <a:rPr lang="en-US" sz="1600" b="1" dirty="0"/>
              <a:t>Run same HPC-ABDS across all </a:t>
            </a:r>
            <a:r>
              <a:rPr lang="en-US" sz="1600" dirty="0"/>
              <a:t>platforms but “data management” nodes have different balance in I/O, Network and Compute from “model” nodes</a:t>
            </a:r>
          </a:p>
          <a:p>
            <a:pPr lvl="1"/>
            <a:r>
              <a:rPr lang="en-US" sz="1600" dirty="0"/>
              <a:t>Optimize to data and model functions as specified by convergence diamonds</a:t>
            </a:r>
          </a:p>
          <a:p>
            <a:pPr lvl="1"/>
            <a:r>
              <a:rPr lang="en-US" sz="1600" dirty="0"/>
              <a:t>Do not optimize for simulation and big data</a:t>
            </a:r>
          </a:p>
          <a:p>
            <a:r>
              <a:rPr lang="en-US" sz="1600" b="1" dirty="0"/>
              <a:t>Convergence Language: </a:t>
            </a:r>
            <a:r>
              <a:rPr lang="en-US" sz="1600" dirty="0"/>
              <a:t>Make C++, Java, Scala, Python (R) … perform well</a:t>
            </a:r>
          </a:p>
          <a:p>
            <a:r>
              <a:rPr lang="en-US" sz="1600" b="1" dirty="0"/>
              <a:t>Training: </a:t>
            </a:r>
            <a:r>
              <a:rPr lang="en-US" sz="1600" dirty="0"/>
              <a:t>Students prefer to learn Big Data rather than HPC</a:t>
            </a:r>
          </a:p>
          <a:p>
            <a:r>
              <a:rPr lang="en-US" sz="1600" b="1" dirty="0"/>
              <a:t>Sustainability: </a:t>
            </a:r>
            <a:r>
              <a:rPr lang="en-US" sz="1600" dirty="0"/>
              <a:t>research/HPC communities cannot afford to develop everything (hardware and software) from scratch</a:t>
            </a:r>
          </a:p>
        </p:txBody>
      </p:sp>
      <p:sp>
        <p:nvSpPr>
          <p:cNvPr id="2" name="Title 1"/>
          <p:cNvSpPr>
            <a:spLocks noGrp="1"/>
          </p:cNvSpPr>
          <p:nvPr>
            <p:ph type="title"/>
          </p:nvPr>
        </p:nvSpPr>
        <p:spPr>
          <a:xfrm>
            <a:off x="0" y="0"/>
            <a:ext cx="9144000" cy="533400"/>
          </a:xfrm>
        </p:spPr>
        <p:txBody>
          <a:bodyPr/>
          <a:lstStyle/>
          <a:p>
            <a:pPr algn="ctr"/>
            <a:r>
              <a:rPr lang="en-US" sz="3100" dirty="0"/>
              <a:t>General Aspects of Big Data HPC Convergence</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Typical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8" name="Group 7"/>
          <p:cNvGrpSpPr/>
          <p:nvPr/>
        </p:nvGrpSpPr>
        <p:grpSpPr>
          <a:xfrm>
            <a:off x="1406781" y="2791636"/>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Tree>
    <p:extLst>
      <p:ext uri="{BB962C8B-B14F-4D97-AF65-F5344CB8AC3E}">
        <p14:creationId xmlns:p14="http://schemas.microsoft.com/office/powerpoint/2010/main" val="65573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2578"/>
            <a:ext cx="8382000" cy="510822"/>
          </a:xfrm>
        </p:spPr>
        <p:txBody>
          <a:bodyPr/>
          <a:lstStyle/>
          <a:p>
            <a:pPr algn="ctr"/>
            <a:r>
              <a:rPr lang="en-US" sz="2800" b="1" dirty="0"/>
              <a:t>Main Components of SPIDAL Project</a:t>
            </a:r>
          </a:p>
        </p:txBody>
      </p:sp>
      <p:sp>
        <p:nvSpPr>
          <p:cNvPr id="3" name="Content Placeholder 2"/>
          <p:cNvSpPr>
            <a:spLocks noGrp="1"/>
          </p:cNvSpPr>
          <p:nvPr>
            <p:ph idx="1"/>
          </p:nvPr>
        </p:nvSpPr>
        <p:spPr>
          <a:xfrm>
            <a:off x="18393" y="381000"/>
            <a:ext cx="9144000" cy="4038600"/>
          </a:xfrm>
        </p:spPr>
        <p:txBody>
          <a:bodyPr>
            <a:noAutofit/>
          </a:bodyPr>
          <a:lstStyle/>
          <a:p>
            <a:pPr>
              <a:spcBef>
                <a:spcPts val="600"/>
              </a:spcBef>
            </a:pPr>
            <a:r>
              <a:rPr lang="en-US" sz="1800" dirty="0">
                <a:solidFill>
                  <a:srgbClr val="B30838"/>
                </a:solidFill>
              </a:rPr>
              <a:t>Design and Build </a:t>
            </a:r>
            <a:r>
              <a:rPr lang="en-US" sz="1800" b="1" dirty="0">
                <a:solidFill>
                  <a:srgbClr val="B30838"/>
                </a:solidFill>
              </a:rPr>
              <a:t>Scalable High Performance Data Analytics Library</a:t>
            </a:r>
          </a:p>
          <a:p>
            <a:pPr>
              <a:spcBef>
                <a:spcPts val="600"/>
              </a:spcBef>
            </a:pPr>
            <a:r>
              <a:rPr lang="en-US" sz="1800" b="1" dirty="0">
                <a:solidFill>
                  <a:srgbClr val="B30838"/>
                </a:solidFill>
              </a:rPr>
              <a:t>SPIDAL (Scalable Parallel Interoperable Data Analytics Library): </a:t>
            </a:r>
            <a:r>
              <a:rPr lang="en-US" sz="1800" dirty="0">
                <a:solidFill>
                  <a:srgbClr val="B30838"/>
                </a:solidFill>
              </a:rPr>
              <a:t>Scalable Analytics for:</a:t>
            </a:r>
          </a:p>
          <a:p>
            <a:pPr lvl="1">
              <a:spcBef>
                <a:spcPts val="600"/>
              </a:spcBef>
            </a:pPr>
            <a:r>
              <a:rPr lang="en-US" sz="1800" dirty="0">
                <a:solidFill>
                  <a:srgbClr val="B30838"/>
                </a:solidFill>
              </a:rPr>
              <a:t>Domain specific data analytics libraries – mainly from project.</a:t>
            </a:r>
          </a:p>
          <a:p>
            <a:pPr lvl="1">
              <a:spcBef>
                <a:spcPts val="600"/>
              </a:spcBef>
            </a:pPr>
            <a:r>
              <a:rPr lang="en-US" sz="1800" dirty="0">
                <a:solidFill>
                  <a:srgbClr val="B30838"/>
                </a:solidFill>
              </a:rPr>
              <a:t>Add Core Machine learning libraries – mainly from community.</a:t>
            </a:r>
          </a:p>
          <a:p>
            <a:pPr lvl="1">
              <a:spcBef>
                <a:spcPts val="600"/>
              </a:spcBef>
            </a:pPr>
            <a:r>
              <a:rPr lang="en-US" sz="1800" dirty="0">
                <a:solidFill>
                  <a:srgbClr val="B30838"/>
                </a:solidFill>
              </a:rPr>
              <a:t>Performance of Java and MIDAS Inter- and Intra-node</a:t>
            </a:r>
            <a:r>
              <a:rPr lang="en-US" sz="1600" dirty="0"/>
              <a:t>.</a:t>
            </a:r>
          </a:p>
          <a:p>
            <a:pPr>
              <a:spcBef>
                <a:spcPts val="600"/>
              </a:spcBef>
            </a:pPr>
            <a:r>
              <a:rPr lang="en-US" sz="1800" b="1" dirty="0"/>
              <a:t>NIST Big Data Application Analysis </a:t>
            </a:r>
            <a:r>
              <a:rPr lang="en-US" sz="1800" dirty="0"/>
              <a:t>– features of data intensive Applications deriving 64 Convergence Diamonds. </a:t>
            </a:r>
            <a:r>
              <a:rPr lang="en-US" sz="1800" b="1" dirty="0">
                <a:solidFill>
                  <a:srgbClr val="FF0000"/>
                </a:solidFill>
              </a:rPr>
              <a:t>Application Nexus.</a:t>
            </a:r>
          </a:p>
          <a:p>
            <a:pPr>
              <a:spcBef>
                <a:spcPts val="600"/>
              </a:spcBef>
            </a:pPr>
            <a:r>
              <a:rPr lang="en-US" sz="1800" b="1" dirty="0"/>
              <a:t>HPC-ABDS: </a:t>
            </a:r>
            <a:r>
              <a:rPr lang="en-US" sz="1800" dirty="0"/>
              <a:t>Cloud-HPC interoperable software </a:t>
            </a:r>
            <a:r>
              <a:rPr lang="en-US" sz="1800" b="1" dirty="0"/>
              <a:t>performance of HPC </a:t>
            </a:r>
            <a:r>
              <a:rPr lang="en-US" sz="1800" dirty="0"/>
              <a:t>(High Performance Computing) and the rich</a:t>
            </a:r>
            <a:r>
              <a:rPr lang="en-US" sz="1800" b="1" dirty="0"/>
              <a:t> functionality </a:t>
            </a:r>
            <a:r>
              <a:rPr lang="en-US" sz="1800" dirty="0"/>
              <a:t>of the commodity </a:t>
            </a:r>
            <a:r>
              <a:rPr lang="en-US" sz="1800" b="1" dirty="0"/>
              <a:t>Apache Big Data Stack</a:t>
            </a:r>
            <a:r>
              <a:rPr lang="en-US" sz="1800" dirty="0"/>
              <a:t>. </a:t>
            </a:r>
            <a:r>
              <a:rPr lang="en-US" sz="1800" b="1" dirty="0">
                <a:solidFill>
                  <a:srgbClr val="FF0000"/>
                </a:solidFill>
              </a:rPr>
              <a:t>Software Nexus</a:t>
            </a:r>
          </a:p>
          <a:p>
            <a:pPr>
              <a:spcBef>
                <a:spcPts val="600"/>
              </a:spcBef>
            </a:pPr>
            <a:r>
              <a:rPr lang="en-US" sz="1800" b="1" dirty="0"/>
              <a:t>MIDAS: </a:t>
            </a:r>
            <a:r>
              <a:rPr lang="en-US" sz="1800" dirty="0"/>
              <a:t>Integrating Middleware – from project.</a:t>
            </a:r>
          </a:p>
          <a:p>
            <a:pPr>
              <a:spcBef>
                <a:spcPts val="600"/>
              </a:spcBef>
            </a:pPr>
            <a:r>
              <a:rPr lang="en-US" sz="1800" b="1" dirty="0"/>
              <a:t>Applications: </a:t>
            </a:r>
            <a:r>
              <a:rPr lang="en-US" sz="1800" dirty="0"/>
              <a:t>Biomolecular Simulations, Network and Computational Social Science, Epidemiology, Computer Vision, Geographical Information Systems, Remote Sensing for Polar Science and Pathology Informatics, Streaming for robotics, streaming stock analytics</a:t>
            </a:r>
            <a:endParaRPr lang="en-US" sz="800" dirty="0"/>
          </a:p>
          <a:p>
            <a:pPr>
              <a:spcBef>
                <a:spcPts val="600"/>
              </a:spcBef>
            </a:pPr>
            <a:r>
              <a:rPr lang="en-US" sz="1800" b="1" dirty="0"/>
              <a:t>Implementations: </a:t>
            </a:r>
            <a:r>
              <a:rPr lang="en-US" sz="1800" dirty="0"/>
              <a:t>HPC as well as clouds (OpenStack, Docker) Convergence with common DevOps tool  </a:t>
            </a:r>
            <a:r>
              <a:rPr lang="en-US" sz="1800" b="1" dirty="0">
                <a:solidFill>
                  <a:srgbClr val="FF0000"/>
                </a:solidFill>
              </a:rPr>
              <a:t>Hardware Nexus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4" name="Date Placeholder 3"/>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46016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Application Nexus</a:t>
            </a:r>
          </a:p>
        </p:txBody>
      </p:sp>
      <p:sp>
        <p:nvSpPr>
          <p:cNvPr id="3" name="Subtitle 2"/>
          <p:cNvSpPr>
            <a:spLocks noGrp="1"/>
          </p:cNvSpPr>
          <p:nvPr>
            <p:ph type="subTitle"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4" name="Date Placeholder 3"/>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7</a:t>
            </a:fld>
            <a:endParaRPr lang="en-US"/>
          </a:p>
        </p:txBody>
      </p:sp>
    </p:spTree>
    <p:extLst>
      <p:ext uri="{BB962C8B-B14F-4D97-AF65-F5344CB8AC3E}">
        <p14:creationId xmlns:p14="http://schemas.microsoft.com/office/powerpoint/2010/main" val="356279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2"/>
          </p:nvPr>
        </p:nvSpPr>
        <p:spPr/>
        <p:txBody>
          <a:bodyPr/>
          <a:lstStyle/>
          <a:p>
            <a:fld id="{CD455AF5-1BF9-455B-A7CD-E58AEC8EFD8E}" type="datetime1">
              <a:rPr lang="en-US" smtClean="0"/>
              <a:t>8/23/2016</a:t>
            </a:fld>
            <a:endParaRPr lang="en-US"/>
          </a:p>
        </p:txBody>
      </p:sp>
    </p:spTree>
    <p:extLst>
      <p:ext uri="{BB962C8B-B14F-4D97-AF65-F5344CB8AC3E}">
        <p14:creationId xmlns:p14="http://schemas.microsoft.com/office/powerpoint/2010/main" val="364573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sz="2400" b="1" dirty="0">
                <a:solidFill>
                  <a:srgbClr val="C00000"/>
                </a:solidFill>
              </a:rPr>
              <a:t>Model</a:t>
            </a:r>
            <a:r>
              <a:rPr lang="en-US" sz="2400" dirty="0"/>
              <a:t> can be formulation with particle dynamics or partial differential equations defined by parameters such as particle positions and discretized velocity, pressure, density values</a:t>
            </a:r>
          </a:p>
          <a:p>
            <a:pPr lvl="1"/>
            <a:r>
              <a:rPr lang="en-US" sz="2400" b="1" dirty="0">
                <a:solidFill>
                  <a:srgbClr val="C00000"/>
                </a:solidFill>
              </a:rPr>
              <a:t>Data</a:t>
            </a:r>
            <a:r>
              <a:rPr lang="en-US" sz="2400" dirty="0"/>
              <a:t> could be small when just boundary conditions </a:t>
            </a:r>
          </a:p>
          <a:p>
            <a:pPr lvl="1"/>
            <a:r>
              <a:rPr lang="en-US" sz="2400" b="1" dirty="0">
                <a:solidFill>
                  <a:srgbClr val="C00000"/>
                </a:solidFill>
              </a:rPr>
              <a:t>Data</a:t>
            </a:r>
            <a:r>
              <a:rPr lang="en-US" sz="2400"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sz="2400" dirty="0"/>
              <a:t>e.g. </a:t>
            </a:r>
            <a:r>
              <a:rPr lang="en-US" sz="2400" b="1" dirty="0"/>
              <a:t>LDA</a:t>
            </a:r>
            <a:r>
              <a:rPr lang="en-US" sz="2400" dirty="0"/>
              <a:t> with many topics or </a:t>
            </a:r>
            <a:r>
              <a:rPr lang="en-US" sz="2400" b="1" dirty="0"/>
              <a:t>deep learning </a:t>
            </a:r>
            <a:r>
              <a:rPr lang="en-US" sz="2400" dirty="0"/>
              <a:t>has a large model</a:t>
            </a:r>
          </a:p>
          <a:p>
            <a:pPr lvl="1"/>
            <a:r>
              <a:rPr lang="en-US" sz="2400" b="1" dirty="0"/>
              <a:t>Clustering</a:t>
            </a:r>
            <a:r>
              <a:rPr lang="en-US" sz="2400" dirty="0"/>
              <a:t> or </a:t>
            </a:r>
            <a:r>
              <a:rPr lang="en-US" sz="2400" b="1" dirty="0"/>
              <a:t>Dimension reduction </a:t>
            </a:r>
            <a:r>
              <a:rPr lang="en-US" sz="2400"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a:t>
            </a:r>
            <a:r>
              <a:rPr lang="en-US" sz="2400" dirty="0"/>
              <a:t> varies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582667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24571</TotalTime>
  <Words>4767</Words>
  <Application>Microsoft Office PowerPoint</Application>
  <PresentationFormat>On-screen Show (4:3)</PresentationFormat>
  <Paragraphs>561</Paragraphs>
  <Slides>56</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ＭＳ Ｐゴシック</vt:lpstr>
      <vt:lpstr>Arial</vt:lpstr>
      <vt:lpstr>Calibri</vt:lpstr>
      <vt:lpstr>Franklin Gothic Demi</vt:lpstr>
      <vt:lpstr>Franklin Gothic Medium</vt:lpstr>
      <vt:lpstr>Symbol</vt:lpstr>
      <vt:lpstr>Times New Roman</vt:lpstr>
      <vt:lpstr>Wingdings</vt:lpstr>
      <vt:lpstr>Blank Presentation</vt:lpstr>
      <vt:lpstr>2_Blank Presentation</vt:lpstr>
      <vt:lpstr>Big Data and High Performance Computing</vt:lpstr>
      <vt:lpstr>Why Connect (“Converge”) Big Data and HPC</vt:lpstr>
      <vt:lpstr>Convergence Points (Nexus) for HPC-Cloud-Big Data-Simulation</vt:lpstr>
      <vt:lpstr>SPIDAL Project Datanet: CIF21 DIBBs: Middleware and High Performance Analytics Libraries for Scalable Data Science</vt:lpstr>
      <vt:lpstr>PowerPoint Presentation</vt:lpstr>
      <vt:lpstr>Main Components of SPIDAL Project</vt:lpstr>
      <vt:lpstr>Application Nexus</vt:lpstr>
      <vt:lpstr>Data and Model in Big Data and Simulations I</vt:lpstr>
      <vt:lpstr>Data and Model in Big Data and Simulations II</vt:lpstr>
      <vt:lpstr>PowerPoint Presentation</vt:lpstr>
      <vt:lpstr>51 Detailed Use Cases: Contributed July-September 2013 Covers goals, data features such as 3 V’s, software, hardware</vt:lpstr>
      <vt:lpstr>Sample Features of 51 Use Cases I</vt:lpstr>
      <vt:lpstr>Sample Features of 51 Use Cases II</vt:lpstr>
      <vt:lpstr>7 Computational Giants of  NRC Massive Data Analysis Report </vt:lpstr>
      <vt:lpstr>HPC (Simulation) Benchmark Classics</vt:lpstr>
      <vt:lpstr>13 Berkeley Dwarfs</vt:lpstr>
      <vt:lpstr>Classifying Use cases</vt:lpstr>
      <vt:lpstr>Classifying Use Cases</vt:lpstr>
      <vt:lpstr>PowerPoint Presentation</vt:lpstr>
      <vt:lpstr>64 Features in 4 views for Unified Classification of Big Data and Simulation Applications</vt:lpstr>
      <vt:lpstr>Examples in Problem Architecture View PA</vt:lpstr>
      <vt:lpstr>6 Forms of MapReduce  Describes Architecture of   - Problem (Model     reflecting data)  - Machine  - Software  2 important variants (software) of Iterative MapReduce and Map-Streaming a) “In-place” HPC  b) Flow for model and data </vt:lpstr>
      <vt:lpstr>Examples in Execution View EV</vt:lpstr>
      <vt:lpstr>Examples in Data View DV</vt:lpstr>
      <vt:lpstr>Examples in Processing View PV</vt:lpstr>
      <vt:lpstr>Comparison of Data Analytics with Simulation I</vt:lpstr>
      <vt:lpstr>Comparison of Data Analytics with Simulation II</vt:lpstr>
      <vt:lpstr>Comparison of Data Analytics with Simulation III</vt:lpstr>
      <vt:lpstr>Software Nexus  Application Layer On Big Data Software Components for Programming and Data Processing On HPC for runtime On IaaS and DevOps Hardware and Systems </vt:lpstr>
      <vt:lpstr>PowerPoint Presentation</vt:lpstr>
      <vt:lpstr>Functionality of 21 HPC-ABDS Layers</vt:lpstr>
      <vt:lpstr>HPC-ABDS SPIDAL Project Activities</vt:lpstr>
      <vt:lpstr>Java Grande  Revisited on 3 data analytics codes Clustering Multidimensional Scaling Latent Dirichlet Allocation  all sophisticated algorithms  </vt:lpstr>
      <vt:lpstr>Some large scale analytics</vt:lpstr>
      <vt:lpstr>Java MPI performs better than FJ Threads 128 24 core Haswell nodes on SPIDAL 200K DA-MDS Code</vt:lpstr>
      <vt:lpstr>Investigating Process and Thread Models</vt:lpstr>
      <vt:lpstr>Java and C K-Means LRT-FJ and LRT-BSP with different affinity patterns over varying threads and processes. </vt:lpstr>
      <vt:lpstr>Java versus C Performance</vt:lpstr>
      <vt:lpstr>Performance Dependence on Number of Cores inside node (16 nodes total)</vt:lpstr>
      <vt:lpstr>HPC-ABDS  DataFlow and In-place Runtime  </vt:lpstr>
      <vt:lpstr>HPC-ABDS Parallel Computing</vt:lpstr>
      <vt:lpstr>Illustration of In-Place AllReduce in MPI</vt:lpstr>
      <vt:lpstr>Breaking Programs into Parts</vt:lpstr>
      <vt:lpstr>Kmeans Clustering Flink and MPI one million 2D points fixed; various # centers 24 cores on 16 nodes</vt:lpstr>
      <vt:lpstr>HPC-ABDS Parallel Computing I</vt:lpstr>
      <vt:lpstr>HPC-ABDS Parallel Computing II</vt:lpstr>
      <vt:lpstr>Harp (Hadoop Plugin) brings HPC to ABDS </vt:lpstr>
      <vt:lpstr>Workflow in HPC-ABDS</vt:lpstr>
      <vt:lpstr>Automatic parallelization</vt:lpstr>
      <vt:lpstr>Infrastructure Nexus</vt:lpstr>
      <vt:lpstr>Constructing HPC-ABDS Exemplars</vt:lpstr>
      <vt:lpstr>Cloudmesh Interoperability DevOps Tool</vt:lpstr>
      <vt:lpstr>Cloudmesh Architecture</vt:lpstr>
      <vt:lpstr> Summary of Big Data - Big Simulation  Convergence? </vt:lpstr>
      <vt:lpstr>General Aspects of Big Data HPC Convergence</vt:lpstr>
      <vt:lpstr>Typical Convergence Architecture</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537</cp:revision>
  <cp:lastPrinted>2009-05-27T19:00:23Z</cp:lastPrinted>
  <dcterms:created xsi:type="dcterms:W3CDTF">2011-04-26T20:44:01Z</dcterms:created>
  <dcterms:modified xsi:type="dcterms:W3CDTF">2016-08-23T23:44:42Z</dcterms:modified>
</cp:coreProperties>
</file>