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338" r:id="rId2"/>
    <p:sldId id="852" r:id="rId3"/>
    <p:sldId id="853" r:id="rId4"/>
    <p:sldId id="876" r:id="rId5"/>
    <p:sldId id="880" r:id="rId6"/>
    <p:sldId id="881" r:id="rId7"/>
    <p:sldId id="293" r:id="rId8"/>
    <p:sldId id="273" r:id="rId9"/>
    <p:sldId id="274" r:id="rId10"/>
    <p:sldId id="316" r:id="rId11"/>
    <p:sldId id="275" r:id="rId12"/>
    <p:sldId id="276" r:id="rId13"/>
    <p:sldId id="279" r:id="rId14"/>
    <p:sldId id="280" r:id="rId15"/>
    <p:sldId id="281" r:id="rId16"/>
    <p:sldId id="882"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10" autoAdjust="0"/>
    <p:restoredTop sz="91685" autoAdjust="0"/>
  </p:normalViewPr>
  <p:slideViewPr>
    <p:cSldViewPr snapToGrid="0">
      <p:cViewPr varScale="1">
        <p:scale>
          <a:sx n="124" d="100"/>
          <a:sy n="124" d="100"/>
        </p:scale>
        <p:origin x="152" y="4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7E6778-B450-423B-B7B7-BF6DF9015041}" type="datetimeFigureOut">
              <a:rPr lang="en-US" smtClean="0"/>
              <a:t>11/19/2019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7FAF46-25CC-458C-9F6F-FEB9EF0EFEE4}" type="slidenum">
              <a:rPr lang="en-US" smtClean="0"/>
              <a:t>‹#›</a:t>
            </a:fld>
            <a:endParaRPr lang="en-US"/>
          </a:p>
        </p:txBody>
      </p:sp>
    </p:spTree>
    <p:extLst>
      <p:ext uri="{BB962C8B-B14F-4D97-AF65-F5344CB8AC3E}">
        <p14:creationId xmlns:p14="http://schemas.microsoft.com/office/powerpoint/2010/main" val="1204317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7FAF46-25CC-458C-9F6F-FEB9EF0EFEE4}" type="slidenum">
              <a:rPr lang="en-US" smtClean="0"/>
              <a:t>1</a:t>
            </a:fld>
            <a:endParaRPr lang="en-US"/>
          </a:p>
        </p:txBody>
      </p:sp>
    </p:spTree>
    <p:extLst>
      <p:ext uri="{BB962C8B-B14F-4D97-AF65-F5344CB8AC3E}">
        <p14:creationId xmlns:p14="http://schemas.microsoft.com/office/powerpoint/2010/main" val="4995464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g78f7dc25d2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9" name="Google Shape;339;g78f7dc25d2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7"/>
        <p:cNvGrpSpPr/>
        <p:nvPr/>
      </p:nvGrpSpPr>
      <p:grpSpPr>
        <a:xfrm>
          <a:off x="0" y="0"/>
          <a:ext cx="0" cy="0"/>
          <a:chOff x="0" y="0"/>
          <a:chExt cx="0" cy="0"/>
        </a:xfrm>
      </p:grpSpPr>
      <p:sp>
        <p:nvSpPr>
          <p:cNvPr id="648" name="Google Shape;648;g5c387cd87f_3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49" name="Google Shape;649;g5c387cd87f_3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6b10de9924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6b10de9924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74457f5ad5_2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9" name="Google Shape;249;g74457f5ad5_2_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8"/>
        <p:cNvGrpSpPr/>
        <p:nvPr/>
      </p:nvGrpSpPr>
      <p:grpSpPr>
        <a:xfrm>
          <a:off x="0" y="0"/>
          <a:ext cx="0" cy="0"/>
          <a:chOff x="0" y="0"/>
          <a:chExt cx="0" cy="0"/>
        </a:xfrm>
      </p:grpSpPr>
      <p:sp>
        <p:nvSpPr>
          <p:cNvPr id="909" name="Google Shape;909;g5c387cd87f_31_1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910" name="Google Shape;910;g5c387cd87f_31_1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416818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78f7dc25d2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 name="Google Shape;271;g78f7dc25d2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Not a lucky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740bf1d149_2_293: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0" name="Google Shape;300;g740bf1d149_2_29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r>
              <a:rPr lang="en-US">
                <a:solidFill>
                  <a:prstClr val="black">
                    <a:tint val="75000"/>
                  </a:prstClr>
                </a:solidFill>
              </a:rPr>
              <a:t>11/16/2019</a:t>
            </a:r>
          </a:p>
        </p:txBody>
      </p:sp>
      <p:sp>
        <p:nvSpPr>
          <p:cNvPr id="6" name="Slide Number Placeholder 5"/>
          <p:cNvSpPr>
            <a:spLocks noGrp="1"/>
          </p:cNvSpPr>
          <p:nvPr>
            <p:ph type="sldNum" sz="quarter" idx="12"/>
          </p:nvPr>
        </p:nvSpPr>
        <p:spPr/>
        <p:txBody>
          <a:bodyPr/>
          <a:lstStyle/>
          <a:p>
            <a:fld id="{82E86CF4-AA86-488B-9245-79D3DE5D9F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18256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r>
              <a:rPr lang="en-US">
                <a:solidFill>
                  <a:prstClr val="black">
                    <a:tint val="75000"/>
                  </a:prstClr>
                </a:solidFill>
              </a:rPr>
              <a:t>11/16/2019</a:t>
            </a:r>
          </a:p>
        </p:txBody>
      </p:sp>
      <p:sp>
        <p:nvSpPr>
          <p:cNvPr id="6" name="Slide Number Placeholder 5"/>
          <p:cNvSpPr>
            <a:spLocks noGrp="1"/>
          </p:cNvSpPr>
          <p:nvPr>
            <p:ph type="sldNum" sz="quarter" idx="12"/>
          </p:nvPr>
        </p:nvSpPr>
        <p:spPr/>
        <p:txBody>
          <a:bodyPr/>
          <a:lstStyle/>
          <a:p>
            <a:fld id="{82E86CF4-AA86-488B-9245-79D3DE5D9F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78690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82E86CF4-AA86-488B-9245-79D3DE5D9F5C}" type="slidenum">
              <a:rPr lang="en-US" smtClean="0">
                <a:solidFill>
                  <a:prstClr val="black">
                    <a:tint val="75000"/>
                  </a:prstClr>
                </a:solidFill>
              </a:rPr>
              <a:pPr/>
              <a:t>‹#›</a:t>
            </a:fld>
            <a:endParaRPr lang="en-US">
              <a:solidFill>
                <a:prstClr val="black">
                  <a:tint val="75000"/>
                </a:prstClr>
              </a:solidFill>
            </a:endParaRPr>
          </a:p>
        </p:txBody>
      </p:sp>
      <p:sp>
        <p:nvSpPr>
          <p:cNvPr id="8" name="Date Placeholder 3">
            <a:extLst>
              <a:ext uri="{FF2B5EF4-FFF2-40B4-BE49-F238E27FC236}">
                <a16:creationId xmlns:a16="http://schemas.microsoft.com/office/drawing/2014/main" id="{8C5C2BE6-B54C-4635-9E72-69540418B8BF}"/>
              </a:ext>
            </a:extLst>
          </p:cNvPr>
          <p:cNvSpPr>
            <a:spLocks noGrp="1"/>
          </p:cNvSpPr>
          <p:nvPr>
            <p:ph type="dt" sz="half" idx="2"/>
          </p:nvPr>
        </p:nvSpPr>
        <p:spPr>
          <a:xfrm>
            <a:off x="9640612" y="6445506"/>
            <a:ext cx="1292881"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solidFill>
                  <a:prstClr val="black">
                    <a:tint val="75000"/>
                  </a:prstClr>
                </a:solidFill>
              </a:rPr>
              <a:t>11/16/2019</a:t>
            </a:r>
          </a:p>
        </p:txBody>
      </p:sp>
    </p:spTree>
    <p:extLst>
      <p:ext uri="{BB962C8B-B14F-4D97-AF65-F5344CB8AC3E}">
        <p14:creationId xmlns:p14="http://schemas.microsoft.com/office/powerpoint/2010/main" val="35973628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solidFill>
                  <a:prstClr val="black">
                    <a:tint val="75000"/>
                  </a:prstClr>
                </a:solidFill>
              </a:rPr>
              <a:t>11/16/2019</a:t>
            </a:r>
          </a:p>
        </p:txBody>
      </p:sp>
      <p:sp>
        <p:nvSpPr>
          <p:cNvPr id="5" name="Slide Number Placeholder 4"/>
          <p:cNvSpPr>
            <a:spLocks noGrp="1"/>
          </p:cNvSpPr>
          <p:nvPr>
            <p:ph type="sldNum" sz="quarter" idx="12"/>
          </p:nvPr>
        </p:nvSpPr>
        <p:spPr/>
        <p:txBody>
          <a:bodyPr/>
          <a:lstStyle/>
          <a:p>
            <a:fld id="{82E86CF4-AA86-488B-9245-79D3DE5D9F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19806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solidFill>
                  <a:prstClr val="black">
                    <a:tint val="75000"/>
                  </a:prstClr>
                </a:solidFill>
              </a:rPr>
              <a:t>11/16/2019</a:t>
            </a:r>
          </a:p>
        </p:txBody>
      </p:sp>
      <p:sp>
        <p:nvSpPr>
          <p:cNvPr id="4" name="Slide Number Placeholder 3"/>
          <p:cNvSpPr>
            <a:spLocks noGrp="1"/>
          </p:cNvSpPr>
          <p:nvPr>
            <p:ph type="sldNum" sz="quarter" idx="12"/>
          </p:nvPr>
        </p:nvSpPr>
        <p:spPr/>
        <p:txBody>
          <a:bodyPr/>
          <a:lstStyle/>
          <a:p>
            <a:fld id="{82E86CF4-AA86-488B-9245-79D3DE5D9F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03860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35"/>
        <p:cNvGrpSpPr/>
        <p:nvPr/>
      </p:nvGrpSpPr>
      <p:grpSpPr>
        <a:xfrm>
          <a:off x="0" y="0"/>
          <a:ext cx="0" cy="0"/>
          <a:chOff x="0" y="0"/>
          <a:chExt cx="0" cy="0"/>
        </a:xfrm>
      </p:grpSpPr>
      <p:sp>
        <p:nvSpPr>
          <p:cNvPr id="136" name="Google Shape;136;p33"/>
          <p:cNvSpPr txBox="1">
            <a:spLocks noGrp="1"/>
          </p:cNvSpPr>
          <p:nvPr>
            <p:ph type="title"/>
          </p:nvPr>
        </p:nvSpPr>
        <p:spPr>
          <a:xfrm>
            <a:off x="281633" y="124433"/>
            <a:ext cx="113608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37" name="Google Shape;137;p33"/>
          <p:cNvSpPr txBox="1">
            <a:spLocks noGrp="1"/>
          </p:cNvSpPr>
          <p:nvPr>
            <p:ph type="body" idx="1"/>
          </p:nvPr>
        </p:nvSpPr>
        <p:spPr>
          <a:xfrm>
            <a:off x="9200" y="1028633"/>
            <a:ext cx="11360800" cy="4555200"/>
          </a:xfrm>
          <a:prstGeom prst="rect">
            <a:avLst/>
          </a:prstGeom>
        </p:spPr>
        <p:txBody>
          <a:bodyPr spcFirstLastPara="1" wrap="square" lIns="91425" tIns="91425" rIns="91425" bIns="91425" anchor="t" anchorCtr="0">
            <a:noAutofit/>
          </a:bodyPr>
          <a:lstStyle>
            <a:lvl1pPr marL="609585" lvl="0" indent="-457189" rtl="0">
              <a:spcBef>
                <a:spcPts val="0"/>
              </a:spcBef>
              <a:spcAft>
                <a:spcPts val="0"/>
              </a:spcAft>
              <a:buSzPts val="1800"/>
              <a:buChar char="●"/>
              <a:defRPr/>
            </a:lvl1pPr>
            <a:lvl2pPr marL="1219170" lvl="1" indent="-457189" rtl="0">
              <a:spcBef>
                <a:spcPts val="2133"/>
              </a:spcBef>
              <a:spcAft>
                <a:spcPts val="0"/>
              </a:spcAft>
              <a:buSzPts val="1800"/>
              <a:buChar char="○"/>
              <a:defRPr/>
            </a:lvl2pPr>
            <a:lvl3pPr marL="1828754" lvl="2" indent="-423323" rtl="0">
              <a:spcBef>
                <a:spcPts val="2133"/>
              </a:spcBef>
              <a:spcAft>
                <a:spcPts val="0"/>
              </a:spcAft>
              <a:buSzPts val="1400"/>
              <a:buChar char="■"/>
              <a:defRPr/>
            </a:lvl3pPr>
            <a:lvl4pPr marL="2438339" lvl="3" indent="-423323" rtl="0">
              <a:spcBef>
                <a:spcPts val="2133"/>
              </a:spcBef>
              <a:spcAft>
                <a:spcPts val="0"/>
              </a:spcAft>
              <a:buSzPts val="1400"/>
              <a:buChar char="●"/>
              <a:defRPr/>
            </a:lvl4pPr>
            <a:lvl5pPr marL="3047924" lvl="4" indent="-423323" rtl="0">
              <a:spcBef>
                <a:spcPts val="2133"/>
              </a:spcBef>
              <a:spcAft>
                <a:spcPts val="0"/>
              </a:spcAft>
              <a:buSzPts val="1400"/>
              <a:buChar char="○"/>
              <a:defRPr/>
            </a:lvl5pPr>
            <a:lvl6pPr marL="3657509" lvl="5" indent="-423323" rtl="0">
              <a:spcBef>
                <a:spcPts val="2133"/>
              </a:spcBef>
              <a:spcAft>
                <a:spcPts val="0"/>
              </a:spcAft>
              <a:buSzPts val="1400"/>
              <a:buChar char="■"/>
              <a:defRPr/>
            </a:lvl6pPr>
            <a:lvl7pPr marL="4267093" lvl="6" indent="-423323" rtl="0">
              <a:spcBef>
                <a:spcPts val="2133"/>
              </a:spcBef>
              <a:spcAft>
                <a:spcPts val="0"/>
              </a:spcAft>
              <a:buSzPts val="1400"/>
              <a:buChar char="●"/>
              <a:defRPr/>
            </a:lvl7pPr>
            <a:lvl8pPr marL="4876678" lvl="7" indent="-423323" rtl="0">
              <a:spcBef>
                <a:spcPts val="2133"/>
              </a:spcBef>
              <a:spcAft>
                <a:spcPts val="0"/>
              </a:spcAft>
              <a:buSzPts val="1400"/>
              <a:buChar char="○"/>
              <a:defRPr/>
            </a:lvl8pPr>
            <a:lvl9pPr marL="5486263" lvl="8" indent="-423323" rtl="0">
              <a:spcBef>
                <a:spcPts val="2133"/>
              </a:spcBef>
              <a:spcAft>
                <a:spcPts val="2133"/>
              </a:spcAft>
              <a:buSzPts val="1400"/>
              <a:buChar char="■"/>
              <a:defRPr/>
            </a:lvl9pPr>
          </a:lstStyle>
          <a:p>
            <a:endParaRPr/>
          </a:p>
        </p:txBody>
      </p:sp>
      <p:sp>
        <p:nvSpPr>
          <p:cNvPr id="138" name="Google Shape;138;p33"/>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cxnSp>
        <p:nvCxnSpPr>
          <p:cNvPr id="139" name="Google Shape;139;p33"/>
          <p:cNvCxnSpPr/>
          <p:nvPr/>
        </p:nvCxnSpPr>
        <p:spPr>
          <a:xfrm rot="10800000" flipH="1">
            <a:off x="236700" y="952667"/>
            <a:ext cx="11638000" cy="33200"/>
          </a:xfrm>
          <a:prstGeom prst="straightConnector1">
            <a:avLst/>
          </a:prstGeom>
          <a:noFill/>
          <a:ln w="38100" cap="flat" cmpd="sng">
            <a:solidFill>
              <a:schemeClr val="dk2"/>
            </a:solidFill>
            <a:prstDash val="solid"/>
            <a:round/>
            <a:headEnd type="none" w="med" len="med"/>
            <a:tailEnd type="none" w="med" len="med"/>
          </a:ln>
        </p:spPr>
      </p:cxnSp>
    </p:spTree>
    <p:extLst>
      <p:ext uri="{BB962C8B-B14F-4D97-AF65-F5344CB8AC3E}">
        <p14:creationId xmlns:p14="http://schemas.microsoft.com/office/powerpoint/2010/main" val="112616964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9702590" y="6444985"/>
            <a:ext cx="1292881"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solidFill>
                  <a:prstClr val="black">
                    <a:tint val="75000"/>
                  </a:prstClr>
                </a:solidFill>
              </a:rPr>
              <a:t>11/16/2019</a:t>
            </a:r>
          </a:p>
        </p:txBody>
      </p:sp>
      <p:sp>
        <p:nvSpPr>
          <p:cNvPr id="6" name="Slide Number Placeholder 5"/>
          <p:cNvSpPr>
            <a:spLocks noGrp="1"/>
          </p:cNvSpPr>
          <p:nvPr>
            <p:ph type="sldNum" sz="quarter" idx="4"/>
          </p:nvPr>
        </p:nvSpPr>
        <p:spPr>
          <a:xfrm>
            <a:off x="10995471" y="6445507"/>
            <a:ext cx="109136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E86CF4-AA86-488B-9245-79D3DE5D9F5C}" type="slidenum">
              <a:rPr lang="en-US" smtClean="0">
                <a:solidFill>
                  <a:prstClr val="black">
                    <a:tint val="75000"/>
                  </a:prstClr>
                </a:solidFill>
              </a:rPr>
              <a:pPr/>
              <a:t>‹#›</a:t>
            </a:fld>
            <a:endParaRPr lang="en-US">
              <a:solidFill>
                <a:prstClr val="black">
                  <a:tint val="75000"/>
                </a:prstClr>
              </a:solidFill>
            </a:endParaRPr>
          </a:p>
        </p:txBody>
      </p:sp>
      <p:sp>
        <p:nvSpPr>
          <p:cNvPr id="8" name="Rectangle 7">
            <a:extLst>
              <a:ext uri="{FF2B5EF4-FFF2-40B4-BE49-F238E27FC236}">
                <a16:creationId xmlns:a16="http://schemas.microsoft.com/office/drawing/2014/main" id="{2C3D4706-1DEC-479F-AD68-1AE5C44FFACB}"/>
              </a:ext>
            </a:extLst>
          </p:cNvPr>
          <p:cNvSpPr/>
          <p:nvPr userDrawn="1"/>
        </p:nvSpPr>
        <p:spPr>
          <a:xfrm>
            <a:off x="0" y="6422316"/>
            <a:ext cx="2259105" cy="4356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Digital Science Center</a:t>
            </a:r>
          </a:p>
        </p:txBody>
      </p:sp>
      <p:cxnSp>
        <p:nvCxnSpPr>
          <p:cNvPr id="9" name="Google Shape;61;p11">
            <a:extLst>
              <a:ext uri="{FF2B5EF4-FFF2-40B4-BE49-F238E27FC236}">
                <a16:creationId xmlns:a16="http://schemas.microsoft.com/office/drawing/2014/main" id="{2B402A96-68B8-4D8F-98C4-2759D99C80C3}"/>
              </a:ext>
            </a:extLst>
          </p:cNvPr>
          <p:cNvCxnSpPr/>
          <p:nvPr userDrawn="1"/>
        </p:nvCxnSpPr>
        <p:spPr>
          <a:xfrm>
            <a:off x="-40011" y="6251538"/>
            <a:ext cx="12202000" cy="0"/>
          </a:xfrm>
          <a:prstGeom prst="straightConnector1">
            <a:avLst/>
          </a:prstGeom>
          <a:noFill/>
          <a:ln w="9525" cap="flat" cmpd="sng">
            <a:solidFill>
              <a:srgbClr val="B30838"/>
            </a:solidFill>
            <a:prstDash val="solid"/>
            <a:round/>
            <a:headEnd type="none" w="med" len="med"/>
            <a:tailEnd type="none" w="med" len="med"/>
          </a:ln>
        </p:spPr>
      </p:cxnSp>
      <p:sp>
        <p:nvSpPr>
          <p:cNvPr id="10" name="TextBox 9">
            <a:extLst>
              <a:ext uri="{FF2B5EF4-FFF2-40B4-BE49-F238E27FC236}">
                <a16:creationId xmlns:a16="http://schemas.microsoft.com/office/drawing/2014/main" id="{8D536925-74B7-4961-9EC9-E65B5F80C2B4}"/>
              </a:ext>
            </a:extLst>
          </p:cNvPr>
          <p:cNvSpPr txBox="1"/>
          <p:nvPr userDrawn="1"/>
        </p:nvSpPr>
        <p:spPr>
          <a:xfrm>
            <a:off x="2331598" y="6348445"/>
            <a:ext cx="5054204" cy="461665"/>
          </a:xfrm>
          <a:prstGeom prst="rect">
            <a:avLst/>
          </a:prstGeom>
          <a:noFill/>
        </p:spPr>
        <p:txBody>
          <a:bodyPr wrap="none" rtlCol="0">
            <a:spAutoFit/>
          </a:bodyPr>
          <a:lstStyle/>
          <a:p>
            <a:r>
              <a:rPr lang="en-US" sz="2400" dirty="0">
                <a:solidFill>
                  <a:schemeClr val="accent1">
                    <a:lumMod val="40000"/>
                    <a:lumOff val="60000"/>
                  </a:schemeClr>
                </a:solidFill>
              </a:rPr>
              <a:t>BDEC Perspectives on AI Benchmarking</a:t>
            </a:r>
          </a:p>
        </p:txBody>
      </p:sp>
    </p:spTree>
    <p:extLst>
      <p:ext uri="{BB962C8B-B14F-4D97-AF65-F5344CB8AC3E}">
        <p14:creationId xmlns:p14="http://schemas.microsoft.com/office/powerpoint/2010/main" val="12319475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6" r:id="rId4"/>
    <p:sldLayoutId id="2147483667" r:id="rId5"/>
    <p:sldLayoutId id="2147483669" r:id="rId6"/>
  </p:sldLayoutIdLst>
  <p:hf hdr="0" ftr="0"/>
  <p:txStyles>
    <p:titleStyle>
      <a:lvl1pPr algn="l" defTabSz="914400" rtl="0" eaLnBrk="1" latinLnBrk="0" hangingPunct="1">
        <a:lnSpc>
          <a:spcPct val="90000"/>
        </a:lnSpc>
        <a:spcBef>
          <a:spcPct val="0"/>
        </a:spcBef>
        <a:buNone/>
        <a:defRPr sz="4400" b="1"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hyperlink" Target="http://spidal.org/" TargetMode="External"/><Relationship Id="rId5" Type="http://schemas.openxmlformats.org/officeDocument/2006/relationships/hyperlink" Target="http://www.dsc.soic.indiana.edu/" TargetMode="External"/><Relationship Id="rId4" Type="http://schemas.openxmlformats.org/officeDocument/2006/relationships/hyperlink" Target="mailto:gcf@indiana.edu"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jp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Venue of Bench'19">
            <a:extLst>
              <a:ext uri="{FF2B5EF4-FFF2-40B4-BE49-F238E27FC236}">
                <a16:creationId xmlns:a16="http://schemas.microsoft.com/office/drawing/2014/main" id="{82FE84EE-4C5E-4EDD-BE7B-1B88BFDF6E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2141" y="-61332"/>
            <a:ext cx="10247717" cy="413111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0" y="1553664"/>
            <a:ext cx="12192000" cy="1620837"/>
          </a:xfrm>
        </p:spPr>
        <p:txBody>
          <a:bodyPr>
            <a:noAutofit/>
          </a:bodyPr>
          <a:lstStyle/>
          <a:p>
            <a:pPr algn="ctr"/>
            <a:r>
              <a:rPr lang="en-US" dirty="0">
                <a:solidFill>
                  <a:schemeClr val="bg1"/>
                </a:solidFill>
                <a:latin typeface="Arial" panose="020B0604020202020204" pitchFamily="34" charset="0"/>
                <a:cs typeface="Arial" panose="020B0604020202020204" pitchFamily="34" charset="0"/>
              </a:rPr>
              <a:t>BDEC Perspectives on AI Benchmarking</a:t>
            </a:r>
            <a:endParaRPr lang="en-US" sz="1400" dirty="0">
              <a:solidFill>
                <a:schemeClr val="bg1"/>
              </a:solidFill>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6ED00E1E-723F-4497-B46A-9D6B4B743B2E}"/>
              </a:ext>
            </a:extLst>
          </p:cNvPr>
          <p:cNvSpPr/>
          <p:nvPr/>
        </p:nvSpPr>
        <p:spPr>
          <a:xfrm>
            <a:off x="1" y="4131111"/>
            <a:ext cx="12080166" cy="1692771"/>
          </a:xfrm>
          <a:prstGeom prst="rect">
            <a:avLst/>
          </a:prstGeom>
        </p:spPr>
        <p:txBody>
          <a:bodyPr wrap="square">
            <a:spAutoFit/>
          </a:bodyPr>
          <a:lstStyle/>
          <a:p>
            <a:pPr lvl="0" algn="ctr" defTabSz="457200">
              <a:defRPr/>
            </a:pPr>
            <a:r>
              <a:rPr lang="en-US" sz="3200" b="1" dirty="0">
                <a:cs typeface="Times New Roman" pitchFamily="18" charset="0"/>
              </a:rPr>
              <a:t>Geoffrey Fox, Shantenu Jha, November 19, 2019</a:t>
            </a:r>
            <a:br>
              <a:rPr lang="en-US" sz="2400" b="1" dirty="0">
                <a:cs typeface="Times New Roman" pitchFamily="18" charset="0"/>
              </a:rPr>
            </a:br>
            <a:r>
              <a:rPr lang="en-US" sz="2400" b="1" dirty="0" err="1">
                <a:cs typeface="Times New Roman" pitchFamily="18" charset="0"/>
              </a:rPr>
              <a:t>AIBench</a:t>
            </a:r>
            <a:r>
              <a:rPr lang="en-US" sz="2400" b="1" dirty="0">
                <a:cs typeface="Times New Roman" pitchFamily="18" charset="0"/>
              </a:rPr>
              <a:t>: Toward a Comprehensive AI Benchmark Suite for HPC, Datacenter, Edge, and IoT</a:t>
            </a:r>
          </a:p>
          <a:p>
            <a:pPr lvl="0" algn="ctr" defTabSz="457200">
              <a:defRPr/>
            </a:pPr>
            <a:r>
              <a:rPr lang="en-US" sz="2400" b="1" dirty="0">
                <a:cs typeface="Times New Roman" pitchFamily="18" charset="0"/>
              </a:rPr>
              <a:t>SC19 BOF, Denver, Colorado, USA</a:t>
            </a:r>
          </a:p>
          <a:p>
            <a:pPr lvl="0" algn="ctr" defTabSz="457200">
              <a:defRPr/>
            </a:pPr>
            <a:r>
              <a:rPr lang="en-US" sz="2400" dirty="0">
                <a:latin typeface="Arial"/>
                <a:hlinkClick r:id="rId4">
                  <a:extLst>
                    <a:ext uri="{A12FA001-AC4F-418D-AE19-62706E023703}">
                      <ahyp:hlinkClr xmlns:ahyp="http://schemas.microsoft.com/office/drawing/2018/hyperlinkcolor" val="tx"/>
                    </a:ext>
                  </a:extLst>
                </a:hlinkClick>
              </a:rPr>
              <a:t>gcf@indiana.edu</a:t>
            </a:r>
            <a:r>
              <a:rPr lang="en-US" sz="2400" dirty="0">
                <a:latin typeface="Arial"/>
              </a:rPr>
              <a:t>, </a:t>
            </a:r>
            <a:r>
              <a:rPr lang="en-US" sz="2400" dirty="0">
                <a:latin typeface="Arial"/>
                <a:hlinkClick r:id="rId5">
                  <a:extLst>
                    <a:ext uri="{A12FA001-AC4F-418D-AE19-62706E023703}">
                      <ahyp:hlinkClr xmlns:ahyp="http://schemas.microsoft.com/office/drawing/2018/hyperlinkcolor" val="tx"/>
                    </a:ext>
                  </a:extLst>
                </a:hlinkClick>
              </a:rPr>
              <a:t>http://www.dsc.soic.indiana.edu/</a:t>
            </a:r>
            <a:r>
              <a:rPr lang="en-US" sz="2400" dirty="0">
                <a:latin typeface="Arial"/>
              </a:rPr>
              <a:t>, </a:t>
            </a:r>
            <a:r>
              <a:rPr lang="en-US" sz="2400" dirty="0">
                <a:latin typeface="Arial"/>
                <a:hlinkClick r:id="rId6">
                  <a:extLst>
                    <a:ext uri="{A12FA001-AC4F-418D-AE19-62706E023703}">
                      <ahyp:hlinkClr xmlns:ahyp="http://schemas.microsoft.com/office/drawing/2018/hyperlinkcolor" val="tx"/>
                    </a:ext>
                  </a:extLst>
                </a:hlinkClick>
              </a:rPr>
              <a:t>http://spidal.org</a:t>
            </a:r>
            <a:r>
              <a:rPr lang="en-US" sz="2400" dirty="0">
                <a:latin typeface="Arial"/>
              </a:rPr>
              <a:t>/</a:t>
            </a:r>
          </a:p>
        </p:txBody>
      </p:sp>
      <p:sp>
        <p:nvSpPr>
          <p:cNvPr id="3" name="Slide Number Placeholder 2">
            <a:extLst>
              <a:ext uri="{FF2B5EF4-FFF2-40B4-BE49-F238E27FC236}">
                <a16:creationId xmlns:a16="http://schemas.microsoft.com/office/drawing/2014/main" id="{BB37426D-0650-4DDA-9A72-5020D9C02DEC}"/>
              </a:ext>
            </a:extLst>
          </p:cNvPr>
          <p:cNvSpPr>
            <a:spLocks noGrp="1"/>
          </p:cNvSpPr>
          <p:nvPr>
            <p:ph type="sldNum" sz="quarter" idx="12"/>
          </p:nvPr>
        </p:nvSpPr>
        <p:spPr>
          <a:xfrm>
            <a:off x="11068950" y="6492875"/>
            <a:ext cx="1091360" cy="365125"/>
          </a:xfrm>
        </p:spPr>
        <p:txBody>
          <a:bodyPr/>
          <a:lstStyle/>
          <a:p>
            <a:fld id="{82E86CF4-AA86-488B-9245-79D3DE5D9F5C}" type="slidenum">
              <a:rPr lang="en-US" smtClean="0">
                <a:solidFill>
                  <a:schemeClr val="tx1"/>
                </a:solidFill>
              </a:rPr>
              <a:pPr/>
              <a:t>1</a:t>
            </a:fld>
            <a:endParaRPr lang="en-US" dirty="0">
              <a:solidFill>
                <a:schemeClr val="tx1"/>
              </a:solidFill>
            </a:endParaRPr>
          </a:p>
        </p:txBody>
      </p:sp>
      <p:sp>
        <p:nvSpPr>
          <p:cNvPr id="6" name="Date Placeholder 5">
            <a:extLst>
              <a:ext uri="{FF2B5EF4-FFF2-40B4-BE49-F238E27FC236}">
                <a16:creationId xmlns:a16="http://schemas.microsoft.com/office/drawing/2014/main" id="{8EB902C0-C05A-4E73-897C-3F5B7D350A79}"/>
              </a:ext>
            </a:extLst>
          </p:cNvPr>
          <p:cNvSpPr>
            <a:spLocks noGrp="1"/>
          </p:cNvSpPr>
          <p:nvPr>
            <p:ph type="dt" sz="half" idx="2"/>
          </p:nvPr>
        </p:nvSpPr>
        <p:spPr>
          <a:xfrm>
            <a:off x="9714091" y="6492874"/>
            <a:ext cx="1292881" cy="365125"/>
          </a:xfrm>
        </p:spPr>
        <p:txBody>
          <a:bodyPr/>
          <a:lstStyle/>
          <a:p>
            <a:r>
              <a:rPr lang="en-US">
                <a:solidFill>
                  <a:schemeClr val="tx1"/>
                </a:solidFill>
              </a:rPr>
              <a:t>11/16/2019</a:t>
            </a:r>
            <a:endParaRPr lang="en-US" dirty="0">
              <a:solidFill>
                <a:schemeClr val="tx1"/>
              </a:solidFill>
            </a:endParaRPr>
          </a:p>
        </p:txBody>
      </p:sp>
    </p:spTree>
    <p:extLst>
      <p:ext uri="{BB962C8B-B14F-4D97-AF65-F5344CB8AC3E}">
        <p14:creationId xmlns:p14="http://schemas.microsoft.com/office/powerpoint/2010/main" val="2249015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11"/>
        <p:cNvGrpSpPr/>
        <p:nvPr/>
      </p:nvGrpSpPr>
      <p:grpSpPr>
        <a:xfrm>
          <a:off x="0" y="0"/>
          <a:ext cx="0" cy="0"/>
          <a:chOff x="0" y="0"/>
          <a:chExt cx="0" cy="0"/>
        </a:xfrm>
      </p:grpSpPr>
      <p:pic>
        <p:nvPicPr>
          <p:cNvPr id="912" name="Google Shape;912;p102"/>
          <p:cNvPicPr preferRelativeResize="0"/>
          <p:nvPr/>
        </p:nvPicPr>
        <p:blipFill rotWithShape="1">
          <a:blip r:embed="rId3">
            <a:alphaModFix/>
          </a:blip>
          <a:srcRect/>
          <a:stretch/>
        </p:blipFill>
        <p:spPr>
          <a:xfrm>
            <a:off x="609601" y="3023400"/>
            <a:ext cx="8641799" cy="1266733"/>
          </a:xfrm>
          <a:prstGeom prst="rect">
            <a:avLst/>
          </a:prstGeom>
          <a:noFill/>
          <a:ln>
            <a:noFill/>
          </a:ln>
        </p:spPr>
      </p:pic>
      <p:sp>
        <p:nvSpPr>
          <p:cNvPr id="913" name="Google Shape;913;p102"/>
          <p:cNvSpPr txBox="1">
            <a:spLocks noGrp="1"/>
          </p:cNvSpPr>
          <p:nvPr>
            <p:ph type="body" idx="1"/>
          </p:nvPr>
        </p:nvSpPr>
        <p:spPr>
          <a:xfrm>
            <a:off x="-1" y="785905"/>
            <a:ext cx="12142519" cy="4446800"/>
          </a:xfrm>
          <a:prstGeom prst="rect">
            <a:avLst/>
          </a:prstGeom>
          <a:noFill/>
          <a:ln>
            <a:noFill/>
          </a:ln>
        </p:spPr>
        <p:txBody>
          <a:bodyPr spcFirstLastPara="1" vert="horz" wrap="square" lIns="91433" tIns="45700" rIns="91433" bIns="45700" rtlCol="0" anchor="t" anchorCtr="0">
            <a:noAutofit/>
          </a:bodyPr>
          <a:lstStyle/>
          <a:p>
            <a:pPr marL="609585" indent="-414856">
              <a:spcBef>
                <a:spcPts val="1067"/>
              </a:spcBef>
              <a:buSzPts val="1300"/>
              <a:buFont typeface="Open Sans"/>
              <a:buChar char="•"/>
            </a:pPr>
            <a:r>
              <a:rPr lang="en" sz="1733" dirty="0">
                <a:latin typeface="Open Sans"/>
                <a:ea typeface="Open Sans"/>
                <a:cs typeface="Open Sans"/>
                <a:sym typeface="Open Sans"/>
              </a:rPr>
              <a:t>T</a:t>
            </a:r>
            <a:r>
              <a:rPr lang="en" sz="1733" baseline="-25000" dirty="0">
                <a:latin typeface="Open Sans"/>
                <a:ea typeface="Open Sans"/>
                <a:cs typeface="Open Sans"/>
                <a:sym typeface="Open Sans"/>
              </a:rPr>
              <a:t>seq </a:t>
            </a:r>
            <a:r>
              <a:rPr lang="en" sz="1733" dirty="0">
                <a:latin typeface="Open Sans"/>
                <a:ea typeface="Open Sans"/>
                <a:cs typeface="Open Sans"/>
                <a:sym typeface="Open Sans"/>
              </a:rPr>
              <a:t>is sequential time</a:t>
            </a:r>
            <a:endParaRPr sz="1733" dirty="0">
              <a:latin typeface="Open Sans"/>
              <a:ea typeface="Open Sans"/>
              <a:cs typeface="Open Sans"/>
              <a:sym typeface="Open Sans"/>
            </a:endParaRPr>
          </a:p>
          <a:p>
            <a:pPr marL="609585" indent="-414856">
              <a:spcBef>
                <a:spcPts val="1067"/>
              </a:spcBef>
              <a:buSzPts val="1300"/>
              <a:buFont typeface="Open Sans"/>
              <a:buChar char="•"/>
            </a:pPr>
            <a:r>
              <a:rPr lang="en" sz="1733" dirty="0">
                <a:latin typeface="Open Sans"/>
                <a:ea typeface="Open Sans"/>
                <a:cs typeface="Open Sans"/>
                <a:sym typeface="Open Sans"/>
              </a:rPr>
              <a:t>T</a:t>
            </a:r>
            <a:r>
              <a:rPr lang="en" sz="1733" baseline="-25000" dirty="0">
                <a:latin typeface="Open Sans"/>
                <a:ea typeface="Open Sans"/>
                <a:cs typeface="Open Sans"/>
                <a:sym typeface="Open Sans"/>
              </a:rPr>
              <a:t>train</a:t>
            </a:r>
            <a:r>
              <a:rPr lang="en" sz="1733" dirty="0">
                <a:latin typeface="Open Sans"/>
                <a:ea typeface="Open Sans"/>
                <a:cs typeface="Open Sans"/>
                <a:sym typeface="Open Sans"/>
              </a:rPr>
              <a:t> time for a (parallel) simulation used in training ML</a:t>
            </a:r>
            <a:endParaRPr sz="1733" dirty="0">
              <a:latin typeface="Open Sans"/>
              <a:ea typeface="Open Sans"/>
              <a:cs typeface="Open Sans"/>
              <a:sym typeface="Open Sans"/>
            </a:endParaRPr>
          </a:p>
          <a:p>
            <a:pPr marL="609585" indent="-414856">
              <a:spcBef>
                <a:spcPts val="1067"/>
              </a:spcBef>
              <a:buSzPts val="1300"/>
              <a:buFont typeface="Open Sans"/>
              <a:buChar char="•"/>
            </a:pPr>
            <a:r>
              <a:rPr lang="en" sz="1733" dirty="0">
                <a:latin typeface="Open Sans"/>
                <a:ea typeface="Open Sans"/>
                <a:cs typeface="Open Sans"/>
                <a:sym typeface="Open Sans"/>
              </a:rPr>
              <a:t>T</a:t>
            </a:r>
            <a:r>
              <a:rPr lang="en" sz="1733" baseline="-25000" dirty="0">
                <a:latin typeface="Open Sans"/>
                <a:ea typeface="Open Sans"/>
                <a:cs typeface="Open Sans"/>
                <a:sym typeface="Open Sans"/>
              </a:rPr>
              <a:t>learn</a:t>
            </a:r>
            <a:r>
              <a:rPr lang="en" sz="1733" dirty="0">
                <a:latin typeface="Open Sans"/>
                <a:ea typeface="Open Sans"/>
                <a:cs typeface="Open Sans"/>
                <a:sym typeface="Open Sans"/>
              </a:rPr>
              <a:t> is time per point to run machine learning</a:t>
            </a:r>
            <a:endParaRPr sz="1733" dirty="0">
              <a:latin typeface="Open Sans"/>
              <a:ea typeface="Open Sans"/>
              <a:cs typeface="Open Sans"/>
              <a:sym typeface="Open Sans"/>
            </a:endParaRPr>
          </a:p>
          <a:p>
            <a:pPr marL="609585" indent="-414856">
              <a:spcBef>
                <a:spcPts val="1067"/>
              </a:spcBef>
              <a:buSzPts val="1300"/>
              <a:buFont typeface="Open Sans"/>
              <a:buChar char="•"/>
            </a:pPr>
            <a:r>
              <a:rPr lang="en" sz="1733" dirty="0">
                <a:latin typeface="Open Sans"/>
                <a:ea typeface="Open Sans"/>
                <a:cs typeface="Open Sans"/>
                <a:sym typeface="Open Sans"/>
              </a:rPr>
              <a:t>T</a:t>
            </a:r>
            <a:r>
              <a:rPr lang="en" sz="1733" baseline="-25000" dirty="0">
                <a:latin typeface="Open Sans"/>
                <a:ea typeface="Open Sans"/>
                <a:cs typeface="Open Sans"/>
                <a:sym typeface="Open Sans"/>
              </a:rPr>
              <a:t>lookup</a:t>
            </a:r>
            <a:r>
              <a:rPr lang="en" sz="1733" dirty="0">
                <a:latin typeface="Open Sans"/>
                <a:ea typeface="Open Sans"/>
                <a:cs typeface="Open Sans"/>
                <a:sym typeface="Open Sans"/>
              </a:rPr>
              <a:t> is time to run inference per instance</a:t>
            </a:r>
            <a:endParaRPr sz="1733" dirty="0">
              <a:latin typeface="Open Sans"/>
              <a:ea typeface="Open Sans"/>
              <a:cs typeface="Open Sans"/>
              <a:sym typeface="Open Sans"/>
            </a:endParaRPr>
          </a:p>
          <a:p>
            <a:pPr marL="609585" indent="-414856">
              <a:spcBef>
                <a:spcPts val="1067"/>
              </a:spcBef>
              <a:buSzPts val="1300"/>
              <a:buFont typeface="Open Sans"/>
              <a:buChar char="•"/>
            </a:pPr>
            <a:r>
              <a:rPr lang="en" sz="1733" dirty="0">
                <a:latin typeface="Open Sans"/>
                <a:ea typeface="Open Sans"/>
                <a:cs typeface="Open Sans"/>
                <a:sym typeface="Open Sans"/>
              </a:rPr>
              <a:t>N</a:t>
            </a:r>
            <a:r>
              <a:rPr lang="en" sz="1733" baseline="-25000" dirty="0">
                <a:latin typeface="Open Sans"/>
                <a:ea typeface="Open Sans"/>
                <a:cs typeface="Open Sans"/>
                <a:sym typeface="Open Sans"/>
              </a:rPr>
              <a:t>train</a:t>
            </a:r>
            <a:r>
              <a:rPr lang="en" sz="1733" dirty="0">
                <a:latin typeface="Open Sans"/>
                <a:ea typeface="Open Sans"/>
                <a:cs typeface="Open Sans"/>
                <a:sym typeface="Open Sans"/>
              </a:rPr>
              <a:t> number of training samples</a:t>
            </a:r>
            <a:endParaRPr sz="1733" dirty="0">
              <a:latin typeface="Open Sans"/>
              <a:ea typeface="Open Sans"/>
              <a:cs typeface="Open Sans"/>
              <a:sym typeface="Open Sans"/>
            </a:endParaRPr>
          </a:p>
          <a:p>
            <a:pPr marL="609585" indent="-414856">
              <a:spcBef>
                <a:spcPts val="1067"/>
              </a:spcBef>
              <a:buSzPts val="1300"/>
              <a:buFont typeface="Open Sans"/>
              <a:buChar char="•"/>
            </a:pPr>
            <a:r>
              <a:rPr lang="en" sz="1733" dirty="0">
                <a:latin typeface="Open Sans"/>
                <a:ea typeface="Open Sans"/>
                <a:cs typeface="Open Sans"/>
                <a:sym typeface="Open Sans"/>
              </a:rPr>
              <a:t>N</a:t>
            </a:r>
            <a:r>
              <a:rPr lang="en" sz="1733" baseline="-25000" dirty="0">
                <a:latin typeface="Open Sans"/>
                <a:ea typeface="Open Sans"/>
                <a:cs typeface="Open Sans"/>
                <a:sym typeface="Open Sans"/>
              </a:rPr>
              <a:t>lookup</a:t>
            </a:r>
            <a:r>
              <a:rPr lang="en" sz="1733" dirty="0">
                <a:latin typeface="Open Sans"/>
                <a:ea typeface="Open Sans"/>
                <a:cs typeface="Open Sans"/>
                <a:sym typeface="Open Sans"/>
              </a:rPr>
              <a:t> number of results looked up</a:t>
            </a:r>
            <a:endParaRPr sz="1733" dirty="0">
              <a:latin typeface="Open Sans"/>
              <a:ea typeface="Open Sans"/>
              <a:cs typeface="Open Sans"/>
              <a:sym typeface="Open Sans"/>
            </a:endParaRPr>
          </a:p>
          <a:p>
            <a:pPr marL="0" indent="0">
              <a:spcBef>
                <a:spcPts val="1067"/>
              </a:spcBef>
              <a:buNone/>
            </a:pPr>
            <a:br>
              <a:rPr lang="en" sz="1733" dirty="0">
                <a:latin typeface="Open Sans"/>
                <a:ea typeface="Open Sans"/>
                <a:cs typeface="Open Sans"/>
                <a:sym typeface="Open Sans"/>
              </a:rPr>
            </a:br>
            <a:br>
              <a:rPr lang="en" sz="1733" dirty="0">
                <a:latin typeface="Open Sans"/>
                <a:ea typeface="Open Sans"/>
                <a:cs typeface="Open Sans"/>
                <a:sym typeface="Open Sans"/>
              </a:rPr>
            </a:br>
            <a:br>
              <a:rPr lang="en" sz="1733" dirty="0">
                <a:latin typeface="Open Sans"/>
                <a:ea typeface="Open Sans"/>
                <a:cs typeface="Open Sans"/>
                <a:sym typeface="Open Sans"/>
              </a:rPr>
            </a:br>
            <a:endParaRPr sz="1733" dirty="0">
              <a:latin typeface="Open Sans"/>
              <a:ea typeface="Open Sans"/>
              <a:cs typeface="Open Sans"/>
              <a:sym typeface="Open Sans"/>
            </a:endParaRPr>
          </a:p>
          <a:p>
            <a:pPr marL="609585" indent="-414856">
              <a:spcBef>
                <a:spcPts val="1067"/>
              </a:spcBef>
              <a:buSzPts val="1300"/>
              <a:buFont typeface="Open Sans"/>
              <a:buChar char="•"/>
            </a:pPr>
            <a:r>
              <a:rPr lang="en" sz="1733" dirty="0">
                <a:latin typeface="Open Sans"/>
                <a:ea typeface="Open Sans"/>
                <a:cs typeface="Open Sans"/>
                <a:sym typeface="Open Sans"/>
              </a:rPr>
              <a:t>Becomes T</a:t>
            </a:r>
            <a:r>
              <a:rPr lang="en" sz="1733" baseline="-25000" dirty="0">
                <a:latin typeface="Open Sans"/>
                <a:ea typeface="Open Sans"/>
                <a:cs typeface="Open Sans"/>
                <a:sym typeface="Open Sans"/>
              </a:rPr>
              <a:t>seq</a:t>
            </a:r>
            <a:r>
              <a:rPr lang="en" sz="1733" dirty="0">
                <a:latin typeface="Open Sans"/>
                <a:ea typeface="Open Sans"/>
                <a:cs typeface="Open Sans"/>
                <a:sym typeface="Open Sans"/>
              </a:rPr>
              <a:t>/T</a:t>
            </a:r>
            <a:r>
              <a:rPr lang="en" sz="1733" baseline="-25000" dirty="0">
                <a:latin typeface="Open Sans"/>
                <a:ea typeface="Open Sans"/>
                <a:cs typeface="Open Sans"/>
                <a:sym typeface="Open Sans"/>
              </a:rPr>
              <a:t>train</a:t>
            </a:r>
            <a:r>
              <a:rPr lang="en" sz="1733" dirty="0">
                <a:latin typeface="Open Sans"/>
                <a:ea typeface="Open Sans"/>
                <a:cs typeface="Open Sans"/>
                <a:sym typeface="Open Sans"/>
              </a:rPr>
              <a:t> if ML not used</a:t>
            </a:r>
            <a:endParaRPr sz="1733" dirty="0">
              <a:latin typeface="Open Sans"/>
              <a:ea typeface="Open Sans"/>
              <a:cs typeface="Open Sans"/>
              <a:sym typeface="Open Sans"/>
            </a:endParaRPr>
          </a:p>
          <a:p>
            <a:pPr marL="609585" indent="-414856">
              <a:lnSpc>
                <a:spcPct val="150000"/>
              </a:lnSpc>
              <a:spcBef>
                <a:spcPts val="1067"/>
              </a:spcBef>
              <a:buSzPts val="1300"/>
              <a:buFont typeface="Open Sans"/>
              <a:buChar char="•"/>
            </a:pPr>
            <a:r>
              <a:rPr lang="en" sz="1733" dirty="0">
                <a:latin typeface="Open Sans"/>
                <a:ea typeface="Open Sans"/>
                <a:cs typeface="Open Sans"/>
                <a:sym typeface="Open Sans"/>
              </a:rPr>
              <a:t>Becomes T</a:t>
            </a:r>
            <a:r>
              <a:rPr lang="en" sz="1733" baseline="-25000" dirty="0">
                <a:latin typeface="Open Sans"/>
                <a:ea typeface="Open Sans"/>
                <a:cs typeface="Open Sans"/>
                <a:sym typeface="Open Sans"/>
              </a:rPr>
              <a:t>seq</a:t>
            </a:r>
            <a:r>
              <a:rPr lang="en" sz="1733" dirty="0">
                <a:latin typeface="Open Sans"/>
                <a:ea typeface="Open Sans"/>
                <a:cs typeface="Open Sans"/>
                <a:sym typeface="Open Sans"/>
              </a:rPr>
              <a:t>/T</a:t>
            </a:r>
            <a:r>
              <a:rPr lang="en" sz="1733" baseline="-25000" dirty="0">
                <a:latin typeface="Open Sans"/>
                <a:ea typeface="Open Sans"/>
                <a:cs typeface="Open Sans"/>
                <a:sym typeface="Open Sans"/>
              </a:rPr>
              <a:t>lookup</a:t>
            </a:r>
            <a:r>
              <a:rPr lang="en" sz="1733" dirty="0">
                <a:latin typeface="Open Sans"/>
                <a:ea typeface="Open Sans"/>
                <a:cs typeface="Open Sans"/>
                <a:sym typeface="Open Sans"/>
              </a:rPr>
              <a:t> (</a:t>
            </a:r>
            <a:r>
              <a:rPr lang="en" sz="1733" b="1" dirty="0">
                <a:solidFill>
                  <a:srgbClr val="B30838"/>
                </a:solidFill>
                <a:latin typeface="Open Sans SemiBold"/>
                <a:ea typeface="Open Sans SemiBold"/>
                <a:cs typeface="Open Sans SemiBold"/>
                <a:sym typeface="Open Sans SemiBold"/>
              </a:rPr>
              <a:t>10</a:t>
            </a:r>
            <a:r>
              <a:rPr lang="en" sz="1733" b="1" baseline="30000" dirty="0">
                <a:solidFill>
                  <a:srgbClr val="B30838"/>
                </a:solidFill>
                <a:latin typeface="Open Sans SemiBold"/>
                <a:ea typeface="Open Sans SemiBold"/>
                <a:cs typeface="Open Sans SemiBold"/>
                <a:sym typeface="Open Sans SemiBold"/>
              </a:rPr>
              <a:t>5</a:t>
            </a:r>
            <a:r>
              <a:rPr lang="en" sz="1733" b="1" dirty="0">
                <a:solidFill>
                  <a:srgbClr val="B30838"/>
                </a:solidFill>
                <a:latin typeface="Open Sans SemiBold"/>
                <a:ea typeface="Open Sans SemiBold"/>
                <a:cs typeface="Open Sans SemiBold"/>
                <a:sym typeface="Open Sans SemiBold"/>
              </a:rPr>
              <a:t> in our case</a:t>
            </a:r>
            <a:r>
              <a:rPr lang="en" sz="1733" dirty="0">
                <a:latin typeface="Open Sans"/>
                <a:ea typeface="Open Sans"/>
                <a:cs typeface="Open Sans"/>
                <a:sym typeface="Open Sans"/>
              </a:rPr>
              <a:t>) if inference dominates (will overcome end of Moore’s law and win the race to </a:t>
            </a:r>
            <a:r>
              <a:rPr lang="en" sz="1733" b="1" dirty="0">
                <a:latin typeface="Open Sans"/>
                <a:ea typeface="Open Sans"/>
                <a:cs typeface="Open Sans"/>
                <a:sym typeface="Open Sans"/>
              </a:rPr>
              <a:t>zettascale)</a:t>
            </a:r>
            <a:endParaRPr sz="1733" b="1" dirty="0">
              <a:latin typeface="Open Sans"/>
              <a:ea typeface="Open Sans"/>
              <a:cs typeface="Open Sans"/>
              <a:sym typeface="Open Sans"/>
            </a:endParaRPr>
          </a:p>
          <a:p>
            <a:pPr marL="609585" indent="-414856">
              <a:spcBef>
                <a:spcPts val="1067"/>
              </a:spcBef>
              <a:buSzPts val="1300"/>
              <a:buFont typeface="Open Sans"/>
              <a:buChar char="•"/>
            </a:pPr>
            <a:r>
              <a:rPr lang="en" sz="1733" dirty="0">
                <a:latin typeface="Open Sans"/>
                <a:ea typeface="Open Sans"/>
                <a:cs typeface="Open Sans"/>
                <a:sym typeface="Open Sans"/>
              </a:rPr>
              <a:t>Another factor as inferences uses one core; parallel simulation 128 cores </a:t>
            </a:r>
            <a:endParaRPr sz="1733" dirty="0">
              <a:latin typeface="Open Sans"/>
              <a:ea typeface="Open Sans"/>
              <a:cs typeface="Open Sans"/>
              <a:sym typeface="Open Sans"/>
            </a:endParaRPr>
          </a:p>
          <a:p>
            <a:pPr marL="609585" indent="-414856">
              <a:spcBef>
                <a:spcPts val="1067"/>
              </a:spcBef>
              <a:buClr>
                <a:srgbClr val="B30838"/>
              </a:buClr>
              <a:buSzPts val="1300"/>
              <a:buFont typeface="Open Sans"/>
              <a:buChar char="•"/>
            </a:pPr>
            <a:r>
              <a:rPr lang="en-US" sz="1733" b="1" dirty="0">
                <a:solidFill>
                  <a:srgbClr val="B30838"/>
                </a:solidFill>
                <a:latin typeface="Open Sans"/>
                <a:ea typeface="Open Sans"/>
                <a:cs typeface="Open Sans"/>
                <a:sym typeface="Open Sans"/>
              </a:rPr>
              <a:t>Speedup is s</a:t>
            </a:r>
            <a:r>
              <a:rPr lang="en" sz="1733" b="1" dirty="0">
                <a:solidFill>
                  <a:srgbClr val="B30838"/>
                </a:solidFill>
                <a:latin typeface="Open Sans"/>
                <a:ea typeface="Open Sans"/>
                <a:cs typeface="Open Sans"/>
                <a:sym typeface="Open Sans"/>
              </a:rPr>
              <a:t>trong (</a:t>
            </a:r>
            <a:r>
              <a:rPr lang="en-US" sz="1733" b="1" dirty="0">
                <a:solidFill>
                  <a:srgbClr val="B30838"/>
                </a:solidFill>
                <a:latin typeface="Open Sans"/>
                <a:ea typeface="Open Sans"/>
                <a:cs typeface="Open Sans"/>
                <a:sym typeface="Open Sans"/>
              </a:rPr>
              <a:t>not weak with problem size increasing to improve performance)</a:t>
            </a:r>
            <a:r>
              <a:rPr lang="en" sz="1733" b="1" dirty="0">
                <a:solidFill>
                  <a:srgbClr val="B30838"/>
                </a:solidFill>
                <a:latin typeface="Open Sans"/>
                <a:ea typeface="Open Sans"/>
                <a:cs typeface="Open Sans"/>
                <a:sym typeface="Open Sans"/>
              </a:rPr>
              <a:t> scaling </a:t>
            </a:r>
            <a:r>
              <a:rPr lang="en-US" sz="1733" b="1" dirty="0">
                <a:solidFill>
                  <a:srgbClr val="B30838"/>
                </a:solidFill>
                <a:latin typeface="Open Sans"/>
                <a:ea typeface="Open Sans"/>
                <a:cs typeface="Open Sans"/>
                <a:sym typeface="Open Sans"/>
              </a:rPr>
              <a:t>as size fixed</a:t>
            </a:r>
            <a:endParaRPr sz="1733" b="1" dirty="0">
              <a:solidFill>
                <a:srgbClr val="B30838"/>
              </a:solidFill>
              <a:latin typeface="Open Sans"/>
              <a:ea typeface="Open Sans"/>
              <a:cs typeface="Open Sans"/>
              <a:sym typeface="Open Sans"/>
            </a:endParaRPr>
          </a:p>
        </p:txBody>
      </p:sp>
      <p:cxnSp>
        <p:nvCxnSpPr>
          <p:cNvPr id="915" name="Google Shape;915;p102"/>
          <p:cNvCxnSpPr/>
          <p:nvPr/>
        </p:nvCxnSpPr>
        <p:spPr>
          <a:xfrm>
            <a:off x="472633" y="839167"/>
            <a:ext cx="2517200" cy="0"/>
          </a:xfrm>
          <a:prstGeom prst="straightConnector1">
            <a:avLst/>
          </a:prstGeom>
          <a:noFill/>
          <a:ln w="19050" cap="flat" cmpd="sng">
            <a:solidFill>
              <a:srgbClr val="B30838"/>
            </a:solidFill>
            <a:prstDash val="solid"/>
            <a:round/>
            <a:headEnd type="none" w="med" len="med"/>
            <a:tailEnd type="none" w="med" len="med"/>
          </a:ln>
        </p:spPr>
      </p:cxnSp>
      <p:sp>
        <p:nvSpPr>
          <p:cNvPr id="916" name="Google Shape;916;p102"/>
          <p:cNvSpPr txBox="1">
            <a:spLocks noGrp="1"/>
          </p:cNvSpPr>
          <p:nvPr>
            <p:ph type="title"/>
          </p:nvPr>
        </p:nvSpPr>
        <p:spPr>
          <a:xfrm>
            <a:off x="378400" y="70300"/>
            <a:ext cx="10878800" cy="726000"/>
          </a:xfrm>
          <a:prstGeom prst="rect">
            <a:avLst/>
          </a:prstGeom>
        </p:spPr>
        <p:txBody>
          <a:bodyPr spcFirstLastPara="1" vert="horz" wrap="square" lIns="91433" tIns="45700" rIns="91433" bIns="45700" rtlCol="0" anchor="ctr" anchorCtr="0">
            <a:noAutofit/>
          </a:bodyPr>
          <a:lstStyle/>
          <a:p>
            <a:pPr>
              <a:lnSpc>
                <a:spcPct val="115000"/>
              </a:lnSpc>
              <a:spcBef>
                <a:spcPts val="0"/>
              </a:spcBef>
            </a:pPr>
            <a:r>
              <a:rPr lang="en" sz="2933" dirty="0">
                <a:solidFill>
                  <a:srgbClr val="515151"/>
                </a:solidFill>
              </a:rPr>
              <a:t>Speedup of MLaroundHPC</a:t>
            </a:r>
            <a:endParaRPr sz="2933" dirty="0">
              <a:solidFill>
                <a:srgbClr val="515151"/>
              </a:solidFill>
            </a:endParaRPr>
          </a:p>
        </p:txBody>
      </p:sp>
      <p:sp>
        <p:nvSpPr>
          <p:cNvPr id="917" name="Google Shape;917;p102"/>
          <p:cNvSpPr txBox="1">
            <a:spLocks noGrp="1"/>
          </p:cNvSpPr>
          <p:nvPr>
            <p:ph type="sldNum" idx="2"/>
          </p:nvPr>
        </p:nvSpPr>
        <p:spPr>
          <a:xfrm>
            <a:off x="11570500" y="6313500"/>
            <a:ext cx="548700" cy="544500"/>
          </a:xfrm>
          <a:prstGeom prst="rect">
            <a:avLst/>
          </a:prstGeom>
          <a:noFill/>
          <a:ln>
            <a:noFill/>
          </a:ln>
        </p:spPr>
        <p:txBody>
          <a:bodyPr spcFirstLastPara="1" wrap="square" lIns="68575" tIns="34275" rIns="68575" bIns="34275"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Open Sans"/>
                <a:ea typeface="Open Sans"/>
                <a:cs typeface="Open Sans"/>
                <a:sym typeface="Open Sans"/>
              </a:defRPr>
            </a:lvl1pPr>
            <a:lvl2pPr marL="0" marR="0" lvl="1"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Open Sans"/>
                <a:ea typeface="Open Sans"/>
                <a:cs typeface="Open Sans"/>
                <a:sym typeface="Open Sans"/>
              </a:defRPr>
            </a:lvl2pPr>
            <a:lvl3pPr marL="0" marR="0" lvl="2"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Open Sans"/>
                <a:ea typeface="Open Sans"/>
                <a:cs typeface="Open Sans"/>
                <a:sym typeface="Open Sans"/>
              </a:defRPr>
            </a:lvl3pPr>
            <a:lvl4pPr marL="0" marR="0" lvl="3"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Open Sans"/>
                <a:ea typeface="Open Sans"/>
                <a:cs typeface="Open Sans"/>
                <a:sym typeface="Open Sans"/>
              </a:defRPr>
            </a:lvl4pPr>
            <a:lvl5pPr marL="0" marR="0" lvl="4"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Open Sans"/>
                <a:ea typeface="Open Sans"/>
                <a:cs typeface="Open Sans"/>
                <a:sym typeface="Open Sans"/>
              </a:defRPr>
            </a:lvl5pPr>
            <a:lvl6pPr marL="0" marR="0" lvl="5"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Open Sans"/>
                <a:ea typeface="Open Sans"/>
                <a:cs typeface="Open Sans"/>
                <a:sym typeface="Open Sans"/>
              </a:defRPr>
            </a:lvl6pPr>
            <a:lvl7pPr marL="0" marR="0" lvl="6"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Open Sans"/>
                <a:ea typeface="Open Sans"/>
                <a:cs typeface="Open Sans"/>
                <a:sym typeface="Open Sans"/>
              </a:defRPr>
            </a:lvl7pPr>
            <a:lvl8pPr marL="0" marR="0" lvl="7"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Open Sans"/>
                <a:ea typeface="Open Sans"/>
                <a:cs typeface="Open Sans"/>
                <a:sym typeface="Open Sans"/>
              </a:defRPr>
            </a:lvl8pPr>
            <a:lvl9pPr marL="0" marR="0" lvl="8"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Open Sans"/>
                <a:ea typeface="Open Sans"/>
                <a:cs typeface="Open Sans"/>
                <a:sym typeface="Open Sans"/>
              </a:defRPr>
            </a:lvl9pPr>
          </a:lstStyle>
          <a:p>
            <a:pPr algn="r"/>
            <a:fld id="{00000000-1234-1234-1234-123412341234}" type="slidenum">
              <a:rPr lang="en" smtClean="0"/>
              <a:pPr algn="r"/>
              <a:t>10</a:t>
            </a:fld>
            <a:endParaRPr dirty="0"/>
          </a:p>
        </p:txBody>
      </p:sp>
      <p:sp>
        <p:nvSpPr>
          <p:cNvPr id="918" name="Google Shape;918;p102"/>
          <p:cNvSpPr/>
          <p:nvPr/>
        </p:nvSpPr>
        <p:spPr>
          <a:xfrm>
            <a:off x="8662267" y="1170433"/>
            <a:ext cx="3048000" cy="1204400"/>
          </a:xfrm>
          <a:prstGeom prst="rect">
            <a:avLst/>
          </a:prstGeom>
          <a:solidFill>
            <a:srgbClr val="EFEFEF"/>
          </a:solidFill>
          <a:ln>
            <a:noFill/>
          </a:ln>
        </p:spPr>
        <p:txBody>
          <a:bodyPr spcFirstLastPara="1" wrap="square" lIns="121900" tIns="121900" rIns="121900" bIns="121900" anchor="ctr" anchorCtr="0">
            <a:noAutofit/>
          </a:bodyPr>
          <a:lstStyle/>
          <a:p>
            <a:endParaRPr sz="2400"/>
          </a:p>
        </p:txBody>
      </p:sp>
      <p:sp>
        <p:nvSpPr>
          <p:cNvPr id="919" name="Google Shape;919;p102"/>
          <p:cNvSpPr txBox="1">
            <a:spLocks noGrp="1"/>
          </p:cNvSpPr>
          <p:nvPr>
            <p:ph type="body" idx="1"/>
          </p:nvPr>
        </p:nvSpPr>
        <p:spPr>
          <a:xfrm>
            <a:off x="8878900" y="1418967"/>
            <a:ext cx="2691600" cy="726000"/>
          </a:xfrm>
          <a:prstGeom prst="rect">
            <a:avLst/>
          </a:prstGeom>
          <a:noFill/>
          <a:ln>
            <a:noFill/>
          </a:ln>
        </p:spPr>
        <p:txBody>
          <a:bodyPr spcFirstLastPara="1" vert="horz" wrap="square" lIns="91433" tIns="45700" rIns="91433" bIns="45700" rtlCol="0" anchor="t" anchorCtr="0">
            <a:noAutofit/>
          </a:bodyPr>
          <a:lstStyle/>
          <a:p>
            <a:pPr marL="0" indent="0">
              <a:lnSpc>
                <a:spcPct val="115000"/>
              </a:lnSpc>
              <a:spcBef>
                <a:spcPts val="0"/>
              </a:spcBef>
              <a:buNone/>
            </a:pPr>
            <a:r>
              <a:rPr lang="en" sz="1867">
                <a:latin typeface="Open Sans SemiBold"/>
                <a:ea typeface="Open Sans SemiBold"/>
                <a:cs typeface="Open Sans SemiBold"/>
                <a:sym typeface="Open Sans SemiBold"/>
              </a:rPr>
              <a:t>N</a:t>
            </a:r>
            <a:r>
              <a:rPr lang="en" sz="1867" baseline="-25000">
                <a:latin typeface="Open Sans SemiBold"/>
                <a:ea typeface="Open Sans SemiBold"/>
                <a:cs typeface="Open Sans SemiBold"/>
                <a:sym typeface="Open Sans SemiBold"/>
              </a:rPr>
              <a:t>train</a:t>
            </a:r>
            <a:r>
              <a:rPr lang="en" sz="1867">
                <a:latin typeface="Open Sans SemiBold"/>
                <a:ea typeface="Open Sans SemiBold"/>
                <a:cs typeface="Open Sans SemiBold"/>
                <a:sym typeface="Open Sans SemiBold"/>
              </a:rPr>
              <a:t> is 7K to 16K in our work</a:t>
            </a:r>
            <a:endParaRPr sz="1867">
              <a:latin typeface="Open Sans SemiBold"/>
              <a:ea typeface="Open Sans SemiBold"/>
              <a:cs typeface="Open Sans SemiBold"/>
              <a:sym typeface="Open Sans SemiBold"/>
            </a:endParaRPr>
          </a:p>
        </p:txBody>
      </p:sp>
      <p:sp>
        <p:nvSpPr>
          <p:cNvPr id="2" name="Date Placeholder 1">
            <a:extLst>
              <a:ext uri="{FF2B5EF4-FFF2-40B4-BE49-F238E27FC236}">
                <a16:creationId xmlns:a16="http://schemas.microsoft.com/office/drawing/2014/main" id="{84A5D7EF-141A-46BC-AD21-FB41957A9B85}"/>
              </a:ext>
            </a:extLst>
          </p:cNvPr>
          <p:cNvSpPr>
            <a:spLocks noGrp="1"/>
          </p:cNvSpPr>
          <p:nvPr>
            <p:ph type="dt" sz="half" idx="10"/>
          </p:nvPr>
        </p:nvSpPr>
        <p:spPr/>
        <p:txBody>
          <a:bodyPr/>
          <a:lstStyle/>
          <a:p>
            <a:r>
              <a:rPr lang="en-US">
                <a:solidFill>
                  <a:prstClr val="black">
                    <a:tint val="75000"/>
                  </a:prstClr>
                </a:solidFill>
              </a:rPr>
              <a:t>11/16/2019</a:t>
            </a:r>
          </a:p>
        </p:txBody>
      </p:sp>
    </p:spTree>
    <p:extLst>
      <p:ext uri="{BB962C8B-B14F-4D97-AF65-F5344CB8AC3E}">
        <p14:creationId xmlns:p14="http://schemas.microsoft.com/office/powerpoint/2010/main" val="42614324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28"/>
          <p:cNvSpPr txBox="1">
            <a:spLocks noGrp="1"/>
          </p:cNvSpPr>
          <p:nvPr>
            <p:ph type="title"/>
          </p:nvPr>
        </p:nvSpPr>
        <p:spPr>
          <a:xfrm>
            <a:off x="12732" y="724292"/>
            <a:ext cx="12192000" cy="670400"/>
          </a:xfrm>
          <a:prstGeom prst="rect">
            <a:avLst/>
          </a:prstGeom>
          <a:noFill/>
          <a:ln>
            <a:noFill/>
          </a:ln>
        </p:spPr>
        <p:txBody>
          <a:bodyPr spcFirstLastPara="1" vert="horz" wrap="square" lIns="91433" tIns="45700" rIns="91433" bIns="45700" rtlCol="0" anchor="ctr" anchorCtr="0">
            <a:noAutofit/>
          </a:bodyPr>
          <a:lstStyle/>
          <a:p>
            <a:pPr algn="ctr">
              <a:spcBef>
                <a:spcPts val="0"/>
              </a:spcBef>
              <a:buClr>
                <a:schemeClr val="dk1"/>
              </a:buClr>
              <a:buSzPts val="3000"/>
            </a:pPr>
            <a:r>
              <a:rPr lang="en" sz="3200">
                <a:latin typeface="Arial"/>
                <a:ea typeface="Arial"/>
                <a:cs typeface="Arial"/>
                <a:sym typeface="Arial"/>
              </a:rPr>
              <a:t>INSILICO MEDICINE USED CREATIVE AI TO DESIGN POTENTIAL DRUGS IN JUST 21 DAYS</a:t>
            </a:r>
            <a:endParaRPr sz="3200">
              <a:latin typeface="Arial"/>
              <a:ea typeface="Arial"/>
              <a:cs typeface="Arial"/>
              <a:sym typeface="Arial"/>
            </a:endParaRPr>
          </a:p>
        </p:txBody>
      </p:sp>
      <p:sp>
        <p:nvSpPr>
          <p:cNvPr id="266" name="Google Shape;266;p28"/>
          <p:cNvSpPr txBox="1">
            <a:spLocks noGrp="1"/>
          </p:cNvSpPr>
          <p:nvPr>
            <p:ph type="body" idx="1"/>
          </p:nvPr>
        </p:nvSpPr>
        <p:spPr>
          <a:xfrm>
            <a:off x="12733" y="1444700"/>
            <a:ext cx="12029200" cy="4758400"/>
          </a:xfrm>
          <a:prstGeom prst="rect">
            <a:avLst/>
          </a:prstGeom>
          <a:noFill/>
          <a:ln>
            <a:noFill/>
          </a:ln>
        </p:spPr>
        <p:txBody>
          <a:bodyPr spcFirstLastPara="1" vert="horz" wrap="square" lIns="91433" tIns="45700" rIns="91433" bIns="45700" rtlCol="0" anchor="t" anchorCtr="0">
            <a:noAutofit/>
          </a:bodyPr>
          <a:lstStyle/>
          <a:p>
            <a:pPr marL="237061" indent="-237061">
              <a:lnSpc>
                <a:spcPct val="100000"/>
              </a:lnSpc>
              <a:spcBef>
                <a:spcPts val="0"/>
              </a:spcBef>
              <a:buClr>
                <a:schemeClr val="dk1"/>
              </a:buClr>
              <a:buSzPts val="1600"/>
            </a:pPr>
            <a:r>
              <a:rPr lang="en" sz="2133" b="1">
                <a:latin typeface="Arial"/>
                <a:ea typeface="Arial"/>
                <a:cs typeface="Arial"/>
                <a:sym typeface="Arial"/>
              </a:rPr>
              <a:t>Map Drug (Material) Structure to Drug (Material) Properties</a:t>
            </a:r>
            <a:endParaRPr sz="2133">
              <a:latin typeface="Arial"/>
              <a:ea typeface="Arial"/>
              <a:cs typeface="Arial"/>
              <a:sym typeface="Arial"/>
            </a:endParaRPr>
          </a:p>
          <a:p>
            <a:pPr marL="237061" indent="-237061">
              <a:lnSpc>
                <a:spcPct val="100000"/>
              </a:lnSpc>
              <a:spcBef>
                <a:spcPts val="0"/>
              </a:spcBef>
              <a:buClr>
                <a:schemeClr val="dk1"/>
              </a:buClr>
              <a:buSzPts val="1600"/>
            </a:pPr>
            <a:r>
              <a:rPr lang="en" sz="2133">
                <a:latin typeface="Arial"/>
                <a:ea typeface="Arial"/>
                <a:cs typeface="Arial"/>
                <a:sym typeface="Arial"/>
              </a:rPr>
              <a:t>Hong Kong-based </a:t>
            </a:r>
            <a:r>
              <a:rPr lang="en" sz="2133" b="1">
                <a:latin typeface="Arial"/>
                <a:ea typeface="Arial"/>
                <a:cs typeface="Arial"/>
                <a:sym typeface="Arial"/>
              </a:rPr>
              <a:t>Insilico Medicine </a:t>
            </a:r>
            <a:r>
              <a:rPr lang="en" sz="2133">
                <a:latin typeface="Arial"/>
                <a:ea typeface="Arial"/>
                <a:cs typeface="Arial"/>
                <a:sym typeface="Arial"/>
              </a:rPr>
              <a:t>sent shockwaves through the pharma industry after publishing research in Nature Biotechnology that proves its AI-powered drug discovery system was capable of producing at least one </a:t>
            </a:r>
            <a:r>
              <a:rPr lang="en" sz="2133" b="1">
                <a:latin typeface="Arial"/>
                <a:ea typeface="Arial"/>
                <a:cs typeface="Arial"/>
                <a:sym typeface="Arial"/>
              </a:rPr>
              <a:t>potential treatment for fibrosis </a:t>
            </a:r>
            <a:r>
              <a:rPr lang="en" sz="2133">
                <a:latin typeface="Arial"/>
                <a:ea typeface="Arial"/>
                <a:cs typeface="Arial"/>
                <a:sym typeface="Arial"/>
              </a:rPr>
              <a:t>in less than a month's time.</a:t>
            </a:r>
            <a:endParaRPr sz="2133">
              <a:latin typeface="Arial"/>
              <a:ea typeface="Arial"/>
              <a:cs typeface="Arial"/>
              <a:sym typeface="Arial"/>
            </a:endParaRPr>
          </a:p>
          <a:p>
            <a:pPr marL="237061" indent="-237061">
              <a:lnSpc>
                <a:spcPct val="100000"/>
              </a:lnSpc>
              <a:spcBef>
                <a:spcPts val="0"/>
              </a:spcBef>
              <a:buClr>
                <a:schemeClr val="dk1"/>
              </a:buClr>
              <a:buSzPts val="1600"/>
            </a:pPr>
            <a:r>
              <a:rPr lang="en" sz="2133">
                <a:latin typeface="Arial"/>
                <a:ea typeface="Arial"/>
                <a:cs typeface="Arial"/>
                <a:sym typeface="Arial"/>
              </a:rPr>
              <a:t> The system uses a </a:t>
            </a:r>
            <a:r>
              <a:rPr lang="en" sz="2133" b="1">
                <a:latin typeface="Arial"/>
                <a:ea typeface="Arial"/>
                <a:cs typeface="Arial"/>
                <a:sym typeface="Arial"/>
              </a:rPr>
              <a:t>Deep Reinforcement Learning </a:t>
            </a:r>
            <a:r>
              <a:rPr lang="en" sz="2133">
                <a:latin typeface="Arial"/>
                <a:ea typeface="Arial"/>
                <a:cs typeface="Arial"/>
                <a:sym typeface="Arial"/>
              </a:rPr>
              <a:t>algorithm that can imagine potential protein structures based on existing research and certain preprogrammed design criteria. </a:t>
            </a:r>
            <a:endParaRPr sz="2133">
              <a:latin typeface="Arial"/>
              <a:ea typeface="Arial"/>
              <a:cs typeface="Arial"/>
              <a:sym typeface="Arial"/>
            </a:endParaRPr>
          </a:p>
          <a:p>
            <a:pPr marL="237061" indent="-237061">
              <a:lnSpc>
                <a:spcPct val="100000"/>
              </a:lnSpc>
              <a:spcBef>
                <a:spcPts val="0"/>
              </a:spcBef>
              <a:buClr>
                <a:schemeClr val="dk1"/>
              </a:buClr>
              <a:buSzPts val="1600"/>
            </a:pPr>
            <a:r>
              <a:rPr lang="en" sz="2133">
                <a:latin typeface="Arial"/>
                <a:ea typeface="Arial"/>
                <a:cs typeface="Arial"/>
                <a:sym typeface="Arial"/>
              </a:rPr>
              <a:t>Insilico's system initially produced 30,000 possible designs, which the research team whittled down to six that were synthesized in the lab, with one design eventually tested on mice to promising results.</a:t>
            </a:r>
            <a:endParaRPr sz="2133">
              <a:latin typeface="Arial"/>
              <a:ea typeface="Arial"/>
              <a:cs typeface="Arial"/>
              <a:sym typeface="Arial"/>
            </a:endParaRPr>
          </a:p>
          <a:p>
            <a:pPr marL="237061" indent="-253994">
              <a:lnSpc>
                <a:spcPct val="100000"/>
              </a:lnSpc>
              <a:spcBef>
                <a:spcPts val="0"/>
              </a:spcBef>
              <a:buClr>
                <a:schemeClr val="dk1"/>
              </a:buClr>
              <a:buSzPts val="1800"/>
            </a:pPr>
            <a:r>
              <a:rPr lang="en" sz="2133">
                <a:latin typeface="Arial"/>
                <a:ea typeface="Arial"/>
                <a:cs typeface="Arial"/>
                <a:sym typeface="Arial"/>
              </a:rPr>
              <a:t>Insilico's AI-powered research process could offer a massive push forward for the pharmaceutical industry, which faces increasingly high drug development costs. In </a:t>
            </a:r>
            <a:r>
              <a:rPr lang="en" sz="2133" b="1">
                <a:latin typeface="Arial"/>
                <a:ea typeface="Arial"/>
                <a:cs typeface="Arial"/>
                <a:sym typeface="Arial"/>
              </a:rPr>
              <a:t>just a handful of weeks</a:t>
            </a:r>
            <a:r>
              <a:rPr lang="en" sz="2133">
                <a:latin typeface="Arial"/>
                <a:ea typeface="Arial"/>
                <a:cs typeface="Arial"/>
                <a:sym typeface="Arial"/>
              </a:rPr>
              <a:t> and for </a:t>
            </a:r>
            <a:r>
              <a:rPr lang="en" sz="2133" b="1">
                <a:latin typeface="Arial"/>
                <a:ea typeface="Arial"/>
                <a:cs typeface="Arial"/>
                <a:sym typeface="Arial"/>
              </a:rPr>
              <a:t>approximately $150,000</a:t>
            </a:r>
            <a:r>
              <a:rPr lang="en" sz="2133">
                <a:latin typeface="Arial"/>
                <a:ea typeface="Arial"/>
                <a:cs typeface="Arial"/>
                <a:sym typeface="Arial"/>
              </a:rPr>
              <a:t>, Insilico delivered what typically takes pharmaceutical companies </a:t>
            </a:r>
            <a:r>
              <a:rPr lang="en" sz="2133" b="1">
                <a:latin typeface="Arial"/>
                <a:ea typeface="Arial"/>
                <a:cs typeface="Arial"/>
                <a:sym typeface="Arial"/>
              </a:rPr>
              <a:t>$2.6 billion </a:t>
            </a:r>
            <a:r>
              <a:rPr lang="en" sz="2133">
                <a:latin typeface="Arial"/>
                <a:ea typeface="Arial"/>
                <a:cs typeface="Arial"/>
                <a:sym typeface="Arial"/>
              </a:rPr>
              <a:t>over </a:t>
            </a:r>
            <a:r>
              <a:rPr lang="en" sz="2133" b="1">
                <a:latin typeface="Arial"/>
                <a:ea typeface="Arial"/>
                <a:cs typeface="Arial"/>
                <a:sym typeface="Arial"/>
              </a:rPr>
              <a:t>seven years</a:t>
            </a:r>
            <a:r>
              <a:rPr lang="en" sz="2133">
                <a:latin typeface="Arial"/>
                <a:ea typeface="Arial"/>
                <a:cs typeface="Arial"/>
                <a:sym typeface="Arial"/>
              </a:rPr>
              <a:t>.</a:t>
            </a:r>
            <a:r>
              <a:rPr lang="en" sz="2400">
                <a:latin typeface="Arial"/>
                <a:ea typeface="Arial"/>
                <a:cs typeface="Arial"/>
                <a:sym typeface="Arial"/>
              </a:rPr>
              <a:t> </a:t>
            </a:r>
            <a:endParaRPr sz="2400">
              <a:latin typeface="Arial"/>
              <a:ea typeface="Arial"/>
              <a:cs typeface="Arial"/>
              <a:sym typeface="Arial"/>
            </a:endParaRPr>
          </a:p>
        </p:txBody>
      </p:sp>
      <p:sp>
        <p:nvSpPr>
          <p:cNvPr id="267" name="Google Shape;267;p28"/>
          <p:cNvSpPr txBox="1">
            <a:spLocks noGrp="1"/>
          </p:cNvSpPr>
          <p:nvPr>
            <p:ph type="sldNum" idx="12"/>
          </p:nvPr>
        </p:nvSpPr>
        <p:spPr>
          <a:xfrm>
            <a:off x="10995471" y="6445507"/>
            <a:ext cx="1091360" cy="365125"/>
          </a:xfrm>
          <a:prstGeom prst="rect">
            <a:avLst/>
          </a:prstGeom>
          <a:noFill/>
          <a:ln>
            <a:noFill/>
          </a:ln>
        </p:spPr>
        <p:txBody>
          <a:bodyPr spcFirstLastPara="1" vert="horz" wrap="square" lIns="91433" tIns="45700" rIns="91433" bIns="45700" rtlCol="0" anchor="ctr" anchorCtr="0">
            <a:noAutofit/>
          </a:bodyPr>
          <a:lstStyle/>
          <a:p>
            <a:pPr>
              <a:buClr>
                <a:srgbClr val="000000"/>
              </a:buClr>
            </a:pPr>
            <a:fld id="{00000000-1234-1234-1234-123412341234}" type="slidenum">
              <a:rPr lang="en"/>
              <a:pPr>
                <a:buClr>
                  <a:srgbClr val="000000"/>
                </a:buClr>
              </a:pPr>
              <a:t>11</a:t>
            </a:fld>
            <a:endParaRPr/>
          </a:p>
        </p:txBody>
      </p:sp>
      <p:sp>
        <p:nvSpPr>
          <p:cNvPr id="268" name="Google Shape;268;p28"/>
          <p:cNvSpPr txBox="1"/>
          <p:nvPr/>
        </p:nvSpPr>
        <p:spPr>
          <a:xfrm>
            <a:off x="214800" y="109033"/>
            <a:ext cx="5881200" cy="532800"/>
          </a:xfrm>
          <a:prstGeom prst="rect">
            <a:avLst/>
          </a:prstGeom>
          <a:noFill/>
          <a:ln>
            <a:noFill/>
          </a:ln>
        </p:spPr>
        <p:txBody>
          <a:bodyPr spcFirstLastPara="1" wrap="square" lIns="121900" tIns="121900" rIns="121900" bIns="121900" anchor="t" anchorCtr="0">
            <a:noAutofit/>
          </a:bodyPr>
          <a:lstStyle/>
          <a:p>
            <a:pPr>
              <a:lnSpc>
                <a:spcPct val="70000"/>
              </a:lnSpc>
            </a:pPr>
            <a:r>
              <a:rPr lang="en" sz="2400" i="1">
                <a:solidFill>
                  <a:schemeClr val="dk1"/>
                </a:solidFill>
              </a:rPr>
              <a:t>September 4 2019 News Item</a:t>
            </a:r>
            <a:endParaRPr sz="2400" i="1"/>
          </a:p>
        </p:txBody>
      </p:sp>
    </p:spTree>
    <p:extLst>
      <p:ext uri="{BB962C8B-B14F-4D97-AF65-F5344CB8AC3E}">
        <p14:creationId xmlns:p14="http://schemas.microsoft.com/office/powerpoint/2010/main" val="38624191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29"/>
          <p:cNvSpPr txBox="1">
            <a:spLocks noGrp="1"/>
          </p:cNvSpPr>
          <p:nvPr>
            <p:ph type="title"/>
          </p:nvPr>
        </p:nvSpPr>
        <p:spPr>
          <a:xfrm>
            <a:off x="281633" y="124433"/>
            <a:ext cx="7743600" cy="763600"/>
          </a:xfrm>
          <a:prstGeom prst="rect">
            <a:avLst/>
          </a:prstGeom>
        </p:spPr>
        <p:txBody>
          <a:bodyPr spcFirstLastPara="1" vert="horz" wrap="square" lIns="91433" tIns="91433" rIns="91433" bIns="91433" rtlCol="0" anchor="t" anchorCtr="0">
            <a:noAutofit/>
          </a:bodyPr>
          <a:lstStyle/>
          <a:p>
            <a:r>
              <a:rPr lang="en"/>
              <a:t>DeepDriveMD Smart Ensemble</a:t>
            </a:r>
            <a:endParaRPr/>
          </a:p>
        </p:txBody>
      </p:sp>
      <p:pic>
        <p:nvPicPr>
          <p:cNvPr id="274" name="Google Shape;274;p29"/>
          <p:cNvPicPr preferRelativeResize="0"/>
          <p:nvPr/>
        </p:nvPicPr>
        <p:blipFill>
          <a:blip r:embed="rId3">
            <a:alphaModFix/>
          </a:blip>
          <a:stretch>
            <a:fillRect/>
          </a:stretch>
        </p:blipFill>
        <p:spPr>
          <a:xfrm>
            <a:off x="3952502" y="992600"/>
            <a:ext cx="8239500" cy="5865400"/>
          </a:xfrm>
          <a:prstGeom prst="rect">
            <a:avLst/>
          </a:prstGeom>
          <a:noFill/>
          <a:ln>
            <a:noFill/>
          </a:ln>
        </p:spPr>
      </p:pic>
      <p:sp>
        <p:nvSpPr>
          <p:cNvPr id="275" name="Google Shape;275;p29"/>
          <p:cNvSpPr txBox="1"/>
          <p:nvPr/>
        </p:nvSpPr>
        <p:spPr>
          <a:xfrm>
            <a:off x="29200" y="1203233"/>
            <a:ext cx="4080000" cy="2379600"/>
          </a:xfrm>
          <a:prstGeom prst="rect">
            <a:avLst/>
          </a:prstGeom>
          <a:noFill/>
          <a:ln>
            <a:noFill/>
          </a:ln>
        </p:spPr>
        <p:txBody>
          <a:bodyPr spcFirstLastPara="1" wrap="square" lIns="121900" tIns="121900" rIns="121900" bIns="121900" anchor="t" anchorCtr="0">
            <a:noAutofit/>
          </a:bodyPr>
          <a:lstStyle/>
          <a:p>
            <a:pPr marL="609585" indent="-457189">
              <a:buClr>
                <a:schemeClr val="dk1"/>
              </a:buClr>
              <a:buSzPts val="1800"/>
              <a:buFont typeface="Calibri"/>
              <a:buChar char="●"/>
            </a:pPr>
            <a:r>
              <a:rPr lang="en" sz="2400">
                <a:solidFill>
                  <a:schemeClr val="dk1"/>
                </a:solidFill>
                <a:latin typeface="Calibri"/>
                <a:ea typeface="Calibri"/>
                <a:cs typeface="Calibri"/>
                <a:sym typeface="Calibri"/>
              </a:rPr>
              <a:t>O(10) improvement in sampling efficiency with DL model</a:t>
            </a:r>
            <a:endParaRPr sz="2400">
              <a:solidFill>
                <a:schemeClr val="dk1"/>
              </a:solidFill>
              <a:latin typeface="Calibri"/>
              <a:ea typeface="Calibri"/>
              <a:cs typeface="Calibri"/>
              <a:sym typeface="Calibri"/>
            </a:endParaRPr>
          </a:p>
          <a:p>
            <a:pPr marL="609585" indent="-457189">
              <a:buClr>
                <a:schemeClr val="dk1"/>
              </a:buClr>
              <a:buSzPts val="1800"/>
              <a:buFont typeface="Calibri"/>
              <a:buChar char="●"/>
            </a:pPr>
            <a:r>
              <a:rPr lang="en" sz="2400">
                <a:solidFill>
                  <a:schemeClr val="dk1"/>
                </a:solidFill>
                <a:latin typeface="Calibri"/>
                <a:ea typeface="Calibri"/>
                <a:cs typeface="Calibri"/>
                <a:sym typeface="Calibri"/>
              </a:rPr>
              <a:t>O(1000) concurrent simulations on Summit supercomputer</a:t>
            </a:r>
            <a:endParaRPr sz="2400">
              <a:solidFill>
                <a:schemeClr val="dk1"/>
              </a:solidFill>
              <a:latin typeface="Calibri"/>
              <a:ea typeface="Calibri"/>
              <a:cs typeface="Calibri"/>
              <a:sym typeface="Calibri"/>
            </a:endParaRPr>
          </a:p>
          <a:p>
            <a:pPr marL="609585" indent="-457189">
              <a:buClr>
                <a:schemeClr val="dk1"/>
              </a:buClr>
              <a:buSzPts val="1800"/>
              <a:buFont typeface="Calibri"/>
              <a:buChar char="●"/>
            </a:pPr>
            <a:r>
              <a:rPr lang="en" sz="2400">
                <a:solidFill>
                  <a:schemeClr val="dk1"/>
                </a:solidFill>
                <a:latin typeface="Calibri"/>
                <a:ea typeface="Calibri"/>
                <a:cs typeface="Calibri"/>
                <a:sym typeface="Calibri"/>
              </a:rPr>
              <a:t>Jha (BNL/Rutgers) and Ramanathan (ANL)</a:t>
            </a:r>
            <a:endParaRPr sz="2400">
              <a:solidFill>
                <a:schemeClr val="dk1"/>
              </a:solidFill>
              <a:latin typeface="Calibri"/>
              <a:ea typeface="Calibri"/>
              <a:cs typeface="Calibri"/>
              <a:sym typeface="Calibri"/>
            </a:endParaRPr>
          </a:p>
          <a:p>
            <a:endParaRPr sz="24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32"/>
          <p:cNvSpPr txBox="1">
            <a:spLocks noGrp="1"/>
          </p:cNvSpPr>
          <p:nvPr>
            <p:ph type="title"/>
          </p:nvPr>
        </p:nvSpPr>
        <p:spPr>
          <a:xfrm>
            <a:off x="55367" y="50433"/>
            <a:ext cx="7476000" cy="796400"/>
          </a:xfrm>
          <a:prstGeom prst="rect">
            <a:avLst/>
          </a:prstGeom>
          <a:noFill/>
          <a:ln>
            <a:noFill/>
          </a:ln>
        </p:spPr>
        <p:txBody>
          <a:bodyPr spcFirstLastPara="1" vert="horz" wrap="square" lIns="91433" tIns="45700" rIns="91433" bIns="45700" rtlCol="0" anchor="ctr" anchorCtr="0">
            <a:noAutofit/>
          </a:bodyPr>
          <a:lstStyle/>
          <a:p>
            <a:pPr>
              <a:spcBef>
                <a:spcPts val="0"/>
              </a:spcBef>
              <a:buClr>
                <a:schemeClr val="dk1"/>
              </a:buClr>
              <a:buSzPts val="3300"/>
            </a:pPr>
            <a:r>
              <a:rPr lang="en" sz="4000">
                <a:latin typeface="Arial"/>
                <a:ea typeface="Arial"/>
                <a:cs typeface="Arial"/>
                <a:sym typeface="Arial"/>
              </a:rPr>
              <a:t>Learning how Apples Fall ?</a:t>
            </a:r>
            <a:endParaRPr sz="4000">
              <a:latin typeface="Arial"/>
              <a:ea typeface="Arial"/>
              <a:cs typeface="Arial"/>
              <a:sym typeface="Arial"/>
            </a:endParaRPr>
          </a:p>
        </p:txBody>
      </p:sp>
      <p:sp>
        <p:nvSpPr>
          <p:cNvPr id="303" name="Google Shape;303;p32"/>
          <p:cNvSpPr txBox="1">
            <a:spLocks noGrp="1"/>
          </p:cNvSpPr>
          <p:nvPr>
            <p:ph type="sldNum" idx="12"/>
          </p:nvPr>
        </p:nvSpPr>
        <p:spPr>
          <a:xfrm>
            <a:off x="10995471" y="6445507"/>
            <a:ext cx="1091360" cy="365125"/>
          </a:xfrm>
          <a:prstGeom prst="rect">
            <a:avLst/>
          </a:prstGeom>
          <a:noFill/>
          <a:ln>
            <a:noFill/>
          </a:ln>
        </p:spPr>
        <p:txBody>
          <a:bodyPr spcFirstLastPara="1" vert="horz" wrap="square" lIns="91433" tIns="45700" rIns="91433" bIns="45700" rtlCol="0" anchor="ctr" anchorCtr="0">
            <a:noAutofit/>
          </a:bodyPr>
          <a:lstStyle/>
          <a:p>
            <a:pPr>
              <a:buClr>
                <a:srgbClr val="000000"/>
              </a:buClr>
            </a:pPr>
            <a:fld id="{00000000-1234-1234-1234-123412341234}" type="slidenum">
              <a:rPr lang="en"/>
              <a:pPr>
                <a:buClr>
                  <a:srgbClr val="000000"/>
                </a:buClr>
              </a:pPr>
              <a:t>13</a:t>
            </a:fld>
            <a:endParaRPr/>
          </a:p>
        </p:txBody>
      </p:sp>
      <p:sp>
        <p:nvSpPr>
          <p:cNvPr id="304" name="Google Shape;304;p32"/>
          <p:cNvSpPr txBox="1">
            <a:spLocks noGrp="1"/>
          </p:cNvSpPr>
          <p:nvPr>
            <p:ph type="body" idx="1"/>
          </p:nvPr>
        </p:nvSpPr>
        <p:spPr>
          <a:xfrm>
            <a:off x="55367" y="778000"/>
            <a:ext cx="7476000" cy="1140000"/>
          </a:xfrm>
          <a:prstGeom prst="rect">
            <a:avLst/>
          </a:prstGeom>
          <a:noFill/>
          <a:ln>
            <a:noFill/>
          </a:ln>
        </p:spPr>
        <p:txBody>
          <a:bodyPr spcFirstLastPara="1" vert="horz" wrap="square" lIns="91433" tIns="45700" rIns="91433" bIns="45700" rtlCol="0" anchor="t" anchorCtr="0">
            <a:noAutofit/>
          </a:bodyPr>
          <a:lstStyle/>
          <a:p>
            <a:pPr marL="237061" indent="-253994">
              <a:lnSpc>
                <a:spcPct val="100000"/>
              </a:lnSpc>
              <a:spcBef>
                <a:spcPts val="0"/>
              </a:spcBef>
              <a:buClr>
                <a:schemeClr val="dk1"/>
              </a:buClr>
              <a:buSzPts val="1800"/>
            </a:pPr>
            <a:r>
              <a:rPr lang="en" sz="2400" b="1">
                <a:latin typeface="Arial"/>
                <a:ea typeface="Arial"/>
                <a:cs typeface="Arial"/>
                <a:sym typeface="Arial"/>
              </a:rPr>
              <a:t>Work with JCS Kadupitiya and Vikram Jadhao</a:t>
            </a:r>
            <a:endParaRPr sz="2400" b="1">
              <a:latin typeface="Arial"/>
              <a:ea typeface="Arial"/>
              <a:cs typeface="Arial"/>
              <a:sym typeface="Arial"/>
            </a:endParaRPr>
          </a:p>
          <a:p>
            <a:pPr marL="237061" indent="-245527">
              <a:lnSpc>
                <a:spcPct val="100000"/>
              </a:lnSpc>
              <a:spcBef>
                <a:spcPts val="0"/>
              </a:spcBef>
              <a:buSzPts val="1700"/>
            </a:pPr>
            <a:r>
              <a:rPr lang="en" sz="2267">
                <a:latin typeface="Arial"/>
                <a:ea typeface="Arial"/>
                <a:cs typeface="Arial"/>
                <a:sym typeface="Arial"/>
              </a:rPr>
              <a:t>We could use </a:t>
            </a:r>
            <a:r>
              <a:rPr lang="en" sz="2267" b="1">
                <a:latin typeface="Arial"/>
                <a:ea typeface="Arial"/>
                <a:cs typeface="Arial"/>
                <a:sym typeface="Arial"/>
              </a:rPr>
              <a:t>F=ma </a:t>
            </a:r>
            <a:r>
              <a:rPr lang="en" sz="2267">
                <a:latin typeface="Arial"/>
                <a:ea typeface="Arial"/>
                <a:cs typeface="Arial"/>
                <a:sym typeface="Arial"/>
              </a:rPr>
              <a:t>with 1D ODE solved by Verlet</a:t>
            </a:r>
            <a:endParaRPr sz="2267">
              <a:latin typeface="Arial"/>
              <a:ea typeface="Arial"/>
              <a:cs typeface="Arial"/>
              <a:sym typeface="Arial"/>
            </a:endParaRPr>
          </a:p>
          <a:p>
            <a:pPr marL="237061" indent="-245527">
              <a:lnSpc>
                <a:spcPct val="100000"/>
              </a:lnSpc>
              <a:spcBef>
                <a:spcPts val="0"/>
              </a:spcBef>
              <a:buSzPts val="1700"/>
            </a:pPr>
            <a:r>
              <a:rPr lang="en" sz="2267">
                <a:latin typeface="Arial"/>
                <a:ea typeface="Arial"/>
                <a:cs typeface="Arial"/>
                <a:sym typeface="Arial"/>
              </a:rPr>
              <a:t>Or </a:t>
            </a:r>
            <a:r>
              <a:rPr lang="en" sz="2400">
                <a:latin typeface="Arial"/>
                <a:ea typeface="Arial"/>
                <a:cs typeface="Arial"/>
                <a:sym typeface="Arial"/>
              </a:rPr>
              <a:t>use Recurrent Neural Network (LSTM) and Tensorflow (the new Newton) for particle in  Lennard-Jones potential </a:t>
            </a:r>
            <a:endParaRPr sz="2400" b="1">
              <a:latin typeface="Arial"/>
              <a:ea typeface="Arial"/>
              <a:cs typeface="Arial"/>
              <a:sym typeface="Arial"/>
            </a:endParaRPr>
          </a:p>
          <a:p>
            <a:pPr marL="237061" indent="-186262">
              <a:lnSpc>
                <a:spcPct val="100000"/>
              </a:lnSpc>
              <a:spcBef>
                <a:spcPts val="0"/>
              </a:spcBef>
              <a:buClr>
                <a:schemeClr val="dk1"/>
              </a:buClr>
              <a:buSzPts val="500"/>
              <a:buNone/>
            </a:pPr>
            <a:endParaRPr sz="667"/>
          </a:p>
        </p:txBody>
      </p:sp>
      <p:grpSp>
        <p:nvGrpSpPr>
          <p:cNvPr id="305" name="Google Shape;305;p32"/>
          <p:cNvGrpSpPr/>
          <p:nvPr/>
        </p:nvGrpSpPr>
        <p:grpSpPr>
          <a:xfrm>
            <a:off x="7164609" y="78950"/>
            <a:ext cx="4987132" cy="1979869"/>
            <a:chOff x="5373456" y="59212"/>
            <a:chExt cx="3740349" cy="1484902"/>
          </a:xfrm>
        </p:grpSpPr>
        <p:pic>
          <p:nvPicPr>
            <p:cNvPr id="306" name="Google Shape;306;p32"/>
            <p:cNvPicPr preferRelativeResize="0"/>
            <p:nvPr/>
          </p:nvPicPr>
          <p:blipFill rotWithShape="1">
            <a:blip r:embed="rId3">
              <a:alphaModFix/>
            </a:blip>
            <a:srcRect/>
            <a:stretch/>
          </p:blipFill>
          <p:spPr>
            <a:xfrm>
              <a:off x="5373456" y="59212"/>
              <a:ext cx="2157243" cy="1484902"/>
            </a:xfrm>
            <a:prstGeom prst="rect">
              <a:avLst/>
            </a:prstGeom>
            <a:noFill/>
            <a:ln>
              <a:noFill/>
            </a:ln>
          </p:spPr>
        </p:pic>
        <p:pic>
          <p:nvPicPr>
            <p:cNvPr id="307" name="Google Shape;307;p32" descr="Image result for falling apples"/>
            <p:cNvPicPr preferRelativeResize="0"/>
            <p:nvPr/>
          </p:nvPicPr>
          <p:blipFill rotWithShape="1">
            <a:blip r:embed="rId4">
              <a:alphaModFix/>
            </a:blip>
            <a:srcRect/>
            <a:stretch/>
          </p:blipFill>
          <p:spPr>
            <a:xfrm>
              <a:off x="7628876" y="59213"/>
              <a:ext cx="1484929" cy="1484900"/>
            </a:xfrm>
            <a:prstGeom prst="rect">
              <a:avLst/>
            </a:prstGeom>
            <a:noFill/>
            <a:ln>
              <a:noFill/>
            </a:ln>
          </p:spPr>
        </p:pic>
      </p:grpSp>
      <p:pic>
        <p:nvPicPr>
          <p:cNvPr id="308" name="Google Shape;308;p32"/>
          <p:cNvPicPr preferRelativeResize="0"/>
          <p:nvPr/>
        </p:nvPicPr>
        <p:blipFill rotWithShape="1">
          <a:blip r:embed="rId5">
            <a:alphaModFix/>
          </a:blip>
          <a:srcRect l="22098" t="2558" r="60994" b="67963"/>
          <a:stretch/>
        </p:blipFill>
        <p:spPr>
          <a:xfrm>
            <a:off x="889733" y="2690734"/>
            <a:ext cx="2191000" cy="3085001"/>
          </a:xfrm>
          <a:prstGeom prst="rect">
            <a:avLst/>
          </a:prstGeom>
          <a:noFill/>
          <a:ln>
            <a:noFill/>
          </a:ln>
        </p:spPr>
      </p:pic>
      <p:grpSp>
        <p:nvGrpSpPr>
          <p:cNvPr id="309" name="Google Shape;309;p32"/>
          <p:cNvGrpSpPr/>
          <p:nvPr/>
        </p:nvGrpSpPr>
        <p:grpSpPr>
          <a:xfrm>
            <a:off x="4530534" y="2325551"/>
            <a:ext cx="7661468" cy="4144567"/>
            <a:chOff x="3497000" y="1582100"/>
            <a:chExt cx="5746101" cy="3108425"/>
          </a:xfrm>
        </p:grpSpPr>
        <p:pic>
          <p:nvPicPr>
            <p:cNvPr id="310" name="Google Shape;310;p32"/>
            <p:cNvPicPr preferRelativeResize="0"/>
            <p:nvPr/>
          </p:nvPicPr>
          <p:blipFill rotWithShape="1">
            <a:blip r:embed="rId5">
              <a:alphaModFix/>
            </a:blip>
            <a:srcRect l="3334" t="35254"/>
            <a:stretch/>
          </p:blipFill>
          <p:spPr>
            <a:xfrm>
              <a:off x="3497000" y="1582100"/>
              <a:ext cx="5746101" cy="3108425"/>
            </a:xfrm>
            <a:prstGeom prst="rect">
              <a:avLst/>
            </a:prstGeom>
            <a:noFill/>
            <a:ln>
              <a:noFill/>
            </a:ln>
          </p:spPr>
        </p:pic>
        <p:sp>
          <p:nvSpPr>
            <p:cNvPr id="311" name="Google Shape;311;p32"/>
            <p:cNvSpPr txBox="1"/>
            <p:nvPr/>
          </p:nvSpPr>
          <p:spPr>
            <a:xfrm>
              <a:off x="3809650" y="1606875"/>
              <a:ext cx="1332300" cy="323100"/>
            </a:xfrm>
            <a:prstGeom prst="rect">
              <a:avLst/>
            </a:prstGeom>
            <a:noFill/>
            <a:ln>
              <a:noFill/>
            </a:ln>
          </p:spPr>
          <p:txBody>
            <a:bodyPr spcFirstLastPara="1" wrap="square" lIns="121900" tIns="121900" rIns="121900" bIns="121900" anchor="t" anchorCtr="0">
              <a:noAutofit/>
            </a:bodyPr>
            <a:lstStyle/>
            <a:p>
              <a:r>
                <a:rPr lang="en" sz="2400">
                  <a:latin typeface="Calibri"/>
                  <a:ea typeface="Calibri"/>
                  <a:cs typeface="Calibri"/>
                  <a:sym typeface="Calibri"/>
                </a:rPr>
                <a:t>Error Squared</a:t>
              </a:r>
              <a:endParaRPr sz="2400">
                <a:latin typeface="Calibri"/>
                <a:ea typeface="Calibri"/>
                <a:cs typeface="Calibri"/>
                <a:sym typeface="Calibri"/>
              </a:endParaRPr>
            </a:p>
          </p:txBody>
        </p:sp>
        <p:sp>
          <p:nvSpPr>
            <p:cNvPr id="312" name="Google Shape;312;p32"/>
            <p:cNvSpPr txBox="1"/>
            <p:nvPr/>
          </p:nvSpPr>
          <p:spPr>
            <a:xfrm>
              <a:off x="6263050" y="2676500"/>
              <a:ext cx="1332300" cy="323100"/>
            </a:xfrm>
            <a:prstGeom prst="rect">
              <a:avLst/>
            </a:prstGeom>
            <a:noFill/>
            <a:ln>
              <a:noFill/>
            </a:ln>
          </p:spPr>
          <p:txBody>
            <a:bodyPr spcFirstLastPara="1" wrap="square" lIns="121900" tIns="121900" rIns="121900" bIns="121900" anchor="t" anchorCtr="0">
              <a:noAutofit/>
            </a:bodyPr>
            <a:lstStyle/>
            <a:p>
              <a:r>
                <a:rPr lang="en" sz="2400">
                  <a:latin typeface="Calibri"/>
                  <a:ea typeface="Calibri"/>
                  <a:cs typeface="Calibri"/>
                  <a:sym typeface="Calibri"/>
                </a:rPr>
                <a:t>MD dt &gt; 0.01</a:t>
              </a:r>
              <a:endParaRPr sz="2400">
                <a:latin typeface="Calibri"/>
                <a:ea typeface="Calibri"/>
                <a:cs typeface="Calibri"/>
                <a:sym typeface="Calibri"/>
              </a:endParaRPr>
            </a:p>
          </p:txBody>
        </p:sp>
        <p:cxnSp>
          <p:nvCxnSpPr>
            <p:cNvPr id="313" name="Google Shape;313;p32"/>
            <p:cNvCxnSpPr/>
            <p:nvPr/>
          </p:nvCxnSpPr>
          <p:spPr>
            <a:xfrm>
              <a:off x="7588750" y="1730900"/>
              <a:ext cx="6600" cy="1847700"/>
            </a:xfrm>
            <a:prstGeom prst="straightConnector1">
              <a:avLst/>
            </a:prstGeom>
            <a:noFill/>
            <a:ln w="38100" cap="flat" cmpd="sng">
              <a:solidFill>
                <a:schemeClr val="dk1"/>
              </a:solidFill>
              <a:prstDash val="solid"/>
              <a:miter lim="800000"/>
              <a:headEnd type="triangle" w="med" len="med"/>
              <a:tailEnd type="triangle" w="med" len="med"/>
            </a:ln>
          </p:spPr>
        </p:cxnSp>
        <p:sp>
          <p:nvSpPr>
            <p:cNvPr id="314" name="Google Shape;314;p32"/>
            <p:cNvSpPr txBox="1"/>
            <p:nvPr/>
          </p:nvSpPr>
          <p:spPr>
            <a:xfrm>
              <a:off x="6053200" y="4200375"/>
              <a:ext cx="1434600" cy="225600"/>
            </a:xfrm>
            <a:prstGeom prst="rect">
              <a:avLst/>
            </a:prstGeom>
            <a:solidFill>
              <a:srgbClr val="FFFFFF"/>
            </a:solidFill>
            <a:ln>
              <a:noFill/>
            </a:ln>
          </p:spPr>
          <p:txBody>
            <a:bodyPr spcFirstLastPara="1" wrap="square" lIns="0" tIns="0" rIns="0" bIns="0" anchor="t" anchorCtr="0">
              <a:noAutofit/>
            </a:bodyPr>
            <a:lstStyle/>
            <a:p>
              <a:r>
                <a:rPr lang="en" sz="2400">
                  <a:latin typeface="Calibri"/>
                  <a:ea typeface="Calibri"/>
                  <a:cs typeface="Calibri"/>
                  <a:sym typeface="Calibri"/>
                </a:rPr>
                <a:t>MD dt = 0.01, LSTM</a:t>
              </a:r>
              <a:endParaRPr sz="2400">
                <a:latin typeface="Calibri"/>
                <a:ea typeface="Calibri"/>
                <a:cs typeface="Calibri"/>
                <a:sym typeface="Calibri"/>
              </a:endParaRPr>
            </a:p>
          </p:txBody>
        </p:sp>
      </p:grpSp>
      <p:sp>
        <p:nvSpPr>
          <p:cNvPr id="315" name="Google Shape;315;p32"/>
          <p:cNvSpPr txBox="1"/>
          <p:nvPr/>
        </p:nvSpPr>
        <p:spPr>
          <a:xfrm>
            <a:off x="607367" y="5840900"/>
            <a:ext cx="3740458" cy="381600"/>
          </a:xfrm>
          <a:prstGeom prst="rect">
            <a:avLst/>
          </a:prstGeom>
          <a:noFill/>
          <a:ln>
            <a:noFill/>
          </a:ln>
        </p:spPr>
        <p:txBody>
          <a:bodyPr spcFirstLastPara="1" wrap="square" lIns="121900" tIns="121900" rIns="121900" bIns="121900" anchor="t" anchorCtr="0">
            <a:noAutofit/>
          </a:bodyPr>
          <a:lstStyle/>
          <a:p>
            <a:r>
              <a:rPr lang="en" sz="2400" dirty="0">
                <a:latin typeface="Calibri"/>
                <a:ea typeface="Calibri"/>
                <a:cs typeface="Calibri"/>
                <a:sym typeface="Calibri"/>
              </a:rPr>
              <a:t>12833 Trained Parameters</a:t>
            </a:r>
            <a:endParaRPr sz="2400" dirty="0">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33"/>
          <p:cNvSpPr txBox="1">
            <a:spLocks noGrp="1"/>
          </p:cNvSpPr>
          <p:nvPr>
            <p:ph type="title"/>
          </p:nvPr>
        </p:nvSpPr>
        <p:spPr>
          <a:xfrm>
            <a:off x="374277" y="36407"/>
            <a:ext cx="10515600" cy="884400"/>
          </a:xfrm>
          <a:prstGeom prst="rect">
            <a:avLst/>
          </a:prstGeom>
          <a:noFill/>
          <a:ln>
            <a:noFill/>
          </a:ln>
        </p:spPr>
        <p:txBody>
          <a:bodyPr spcFirstLastPara="1" vert="horz" wrap="square" lIns="91433" tIns="45700" rIns="91433" bIns="45700" rtlCol="0" anchor="ctr" anchorCtr="0">
            <a:noAutofit/>
          </a:bodyPr>
          <a:lstStyle/>
          <a:p>
            <a:pPr>
              <a:spcBef>
                <a:spcPts val="0"/>
              </a:spcBef>
              <a:buClr>
                <a:schemeClr val="dk1"/>
              </a:buClr>
              <a:buSzPts val="3300"/>
            </a:pPr>
            <a:r>
              <a:rPr lang="en" sz="4000" dirty="0">
                <a:latin typeface="Arial"/>
                <a:ea typeface="Arial"/>
                <a:cs typeface="Arial"/>
                <a:sym typeface="Arial"/>
              </a:rPr>
              <a:t>Extending to longer times</a:t>
            </a:r>
            <a:endParaRPr sz="4000" dirty="0">
              <a:latin typeface="Arial"/>
              <a:ea typeface="Arial"/>
              <a:cs typeface="Arial"/>
              <a:sym typeface="Arial"/>
            </a:endParaRPr>
          </a:p>
        </p:txBody>
      </p:sp>
      <p:sp>
        <p:nvSpPr>
          <p:cNvPr id="321" name="Google Shape;321;p33"/>
          <p:cNvSpPr txBox="1">
            <a:spLocks noGrp="1"/>
          </p:cNvSpPr>
          <p:nvPr>
            <p:ph type="sldNum" idx="12"/>
          </p:nvPr>
        </p:nvSpPr>
        <p:spPr>
          <a:xfrm>
            <a:off x="10995471" y="6445507"/>
            <a:ext cx="1091360" cy="365125"/>
          </a:xfrm>
          <a:prstGeom prst="rect">
            <a:avLst/>
          </a:prstGeom>
          <a:noFill/>
          <a:ln>
            <a:noFill/>
          </a:ln>
        </p:spPr>
        <p:txBody>
          <a:bodyPr spcFirstLastPara="1" vert="horz" wrap="square" lIns="91433" tIns="45700" rIns="91433" bIns="45700" rtlCol="0" anchor="ctr" anchorCtr="0">
            <a:noAutofit/>
          </a:bodyPr>
          <a:lstStyle/>
          <a:p>
            <a:pPr>
              <a:buClr>
                <a:srgbClr val="000000"/>
              </a:buClr>
            </a:pPr>
            <a:fld id="{00000000-1234-1234-1234-123412341234}" type="slidenum">
              <a:rPr lang="en"/>
              <a:pPr>
                <a:buClr>
                  <a:srgbClr val="000000"/>
                </a:buClr>
              </a:pPr>
              <a:t>14</a:t>
            </a:fld>
            <a:endParaRPr/>
          </a:p>
        </p:txBody>
      </p:sp>
      <p:sp>
        <p:nvSpPr>
          <p:cNvPr id="322" name="Google Shape;322;p33"/>
          <p:cNvSpPr txBox="1">
            <a:spLocks noGrp="1"/>
          </p:cNvSpPr>
          <p:nvPr>
            <p:ph type="body" idx="1"/>
          </p:nvPr>
        </p:nvSpPr>
        <p:spPr>
          <a:xfrm>
            <a:off x="321651" y="811436"/>
            <a:ext cx="11870400" cy="2360800"/>
          </a:xfrm>
          <a:prstGeom prst="rect">
            <a:avLst/>
          </a:prstGeom>
          <a:noFill/>
          <a:ln>
            <a:noFill/>
          </a:ln>
        </p:spPr>
        <p:txBody>
          <a:bodyPr spcFirstLastPara="1" vert="horz" wrap="square" lIns="91433" tIns="45700" rIns="91433" bIns="45700" rtlCol="0" anchor="t" anchorCtr="0">
            <a:noAutofit/>
          </a:bodyPr>
          <a:lstStyle/>
          <a:p>
            <a:pPr marL="237061" indent="-237061">
              <a:lnSpc>
                <a:spcPct val="70000"/>
              </a:lnSpc>
              <a:spcBef>
                <a:spcPts val="0"/>
              </a:spcBef>
              <a:buClr>
                <a:schemeClr val="dk1"/>
              </a:buClr>
              <a:buSzPts val="1800"/>
            </a:pPr>
            <a:r>
              <a:rPr lang="en" sz="2400"/>
              <a:t>System trained up to t=100; network used up to t=10,000 or 10,000,000</a:t>
            </a:r>
            <a:endParaRPr sz="1467"/>
          </a:p>
          <a:p>
            <a:pPr marL="237061" indent="-237061">
              <a:lnSpc>
                <a:spcPct val="70000"/>
              </a:lnSpc>
              <a:spcBef>
                <a:spcPts val="1067"/>
              </a:spcBef>
              <a:buClr>
                <a:schemeClr val="dk1"/>
              </a:buClr>
              <a:buSzPts val="1800"/>
            </a:pPr>
            <a:r>
              <a:rPr lang="en" sz="2400"/>
              <a:t>Plots show error for MD and LSTM for different time steps. LSTM upto t=4</a:t>
            </a:r>
            <a:endParaRPr sz="1467"/>
          </a:p>
          <a:p>
            <a:pPr marL="237061" indent="-237061">
              <a:lnSpc>
                <a:spcPct val="70000"/>
              </a:lnSpc>
              <a:spcBef>
                <a:spcPts val="1067"/>
              </a:spcBef>
              <a:buClr>
                <a:schemeClr val="dk1"/>
              </a:buClr>
              <a:buSzPts val="1800"/>
            </a:pPr>
            <a:r>
              <a:rPr lang="en" sz="2400"/>
              <a:t>LSTM allows reliable large time steps; </a:t>
            </a:r>
            <a:r>
              <a:rPr lang="en" sz="2400" b="1"/>
              <a:t>learns potential and differential operator</a:t>
            </a:r>
            <a:endParaRPr sz="1467" b="1"/>
          </a:p>
          <a:p>
            <a:pPr marL="237061" indent="-237061">
              <a:lnSpc>
                <a:spcPct val="70000"/>
              </a:lnSpc>
              <a:spcBef>
                <a:spcPts val="1067"/>
              </a:spcBef>
              <a:buClr>
                <a:schemeClr val="dk1"/>
              </a:buClr>
              <a:buSzPts val="1800"/>
            </a:pPr>
            <a:r>
              <a:rPr lang="en" sz="2400"/>
              <a:t>Compared to classic numerics has LOTS of parameters, statistical averaging (e.g. 32 initial LSTM’s only differing in randomized initial conditions) and nonlinear activation nodes</a:t>
            </a:r>
            <a:endParaRPr sz="2400"/>
          </a:p>
          <a:p>
            <a:pPr marL="237061" indent="-270927">
              <a:lnSpc>
                <a:spcPct val="70000"/>
              </a:lnSpc>
              <a:spcBef>
                <a:spcPts val="1067"/>
              </a:spcBef>
              <a:buSzPts val="1800"/>
            </a:pPr>
            <a:r>
              <a:rPr lang="en" sz="2400"/>
              <a:t>Looking at multiparticle systems learning O(N^2) potentia</a:t>
            </a:r>
            <a:endParaRPr sz="2400"/>
          </a:p>
        </p:txBody>
      </p:sp>
      <p:sp>
        <p:nvSpPr>
          <p:cNvPr id="323" name="Google Shape;323;p33"/>
          <p:cNvSpPr/>
          <p:nvPr/>
        </p:nvSpPr>
        <p:spPr>
          <a:xfrm>
            <a:off x="5943600" y="3276600"/>
            <a:ext cx="304800" cy="304800"/>
          </a:xfrm>
          <a:prstGeom prst="rect">
            <a:avLst/>
          </a:prstGeom>
          <a:noFill/>
          <a:ln>
            <a:noFill/>
          </a:ln>
        </p:spPr>
        <p:txBody>
          <a:bodyPr spcFirstLastPara="1" wrap="square" lIns="91433" tIns="45700" rIns="91433" bIns="45700" anchor="t" anchorCtr="0">
            <a:noAutofit/>
          </a:bodyPr>
          <a:lstStyle/>
          <a:p>
            <a:endParaRPr sz="1867">
              <a:solidFill>
                <a:schemeClr val="dk1"/>
              </a:solidFill>
              <a:latin typeface="Calibri"/>
              <a:ea typeface="Calibri"/>
              <a:cs typeface="Calibri"/>
              <a:sym typeface="Calibri"/>
            </a:endParaRPr>
          </a:p>
        </p:txBody>
      </p:sp>
      <p:sp>
        <p:nvSpPr>
          <p:cNvPr id="324" name="Google Shape;324;p33"/>
          <p:cNvSpPr/>
          <p:nvPr/>
        </p:nvSpPr>
        <p:spPr>
          <a:xfrm>
            <a:off x="6096000" y="3429000"/>
            <a:ext cx="304800" cy="304800"/>
          </a:xfrm>
          <a:prstGeom prst="rect">
            <a:avLst/>
          </a:prstGeom>
          <a:noFill/>
          <a:ln>
            <a:noFill/>
          </a:ln>
        </p:spPr>
        <p:txBody>
          <a:bodyPr spcFirstLastPara="1" wrap="square" lIns="91433" tIns="45700" rIns="91433" bIns="45700" anchor="t" anchorCtr="0">
            <a:noAutofit/>
          </a:bodyPr>
          <a:lstStyle/>
          <a:p>
            <a:endParaRPr sz="1867">
              <a:solidFill>
                <a:schemeClr val="dk1"/>
              </a:solidFill>
              <a:latin typeface="Calibri"/>
              <a:ea typeface="Calibri"/>
              <a:cs typeface="Calibri"/>
              <a:sym typeface="Calibri"/>
            </a:endParaRPr>
          </a:p>
        </p:txBody>
      </p:sp>
      <p:sp>
        <p:nvSpPr>
          <p:cNvPr id="325" name="Google Shape;325;p33"/>
          <p:cNvSpPr/>
          <p:nvPr/>
        </p:nvSpPr>
        <p:spPr>
          <a:xfrm>
            <a:off x="6248400" y="3581400"/>
            <a:ext cx="304800" cy="304800"/>
          </a:xfrm>
          <a:prstGeom prst="rect">
            <a:avLst/>
          </a:prstGeom>
          <a:noFill/>
          <a:ln>
            <a:noFill/>
          </a:ln>
        </p:spPr>
        <p:txBody>
          <a:bodyPr spcFirstLastPara="1" wrap="square" lIns="91433" tIns="45700" rIns="91433" bIns="45700" anchor="t" anchorCtr="0">
            <a:noAutofit/>
          </a:bodyPr>
          <a:lstStyle/>
          <a:p>
            <a:endParaRPr sz="1867">
              <a:solidFill>
                <a:schemeClr val="dk1"/>
              </a:solidFill>
              <a:latin typeface="Calibri"/>
              <a:ea typeface="Calibri"/>
              <a:cs typeface="Calibri"/>
              <a:sym typeface="Calibri"/>
            </a:endParaRPr>
          </a:p>
        </p:txBody>
      </p:sp>
      <p:grpSp>
        <p:nvGrpSpPr>
          <p:cNvPr id="326" name="Google Shape;326;p33"/>
          <p:cNvGrpSpPr/>
          <p:nvPr/>
        </p:nvGrpSpPr>
        <p:grpSpPr>
          <a:xfrm>
            <a:off x="9768951" y="1"/>
            <a:ext cx="2408875" cy="1872948"/>
            <a:chOff x="9768950" y="0"/>
            <a:chExt cx="2408874" cy="1872948"/>
          </a:xfrm>
        </p:grpSpPr>
        <p:pic>
          <p:nvPicPr>
            <p:cNvPr id="327" name="Google Shape;327;p33" descr="Image result for lstm"/>
            <p:cNvPicPr preferRelativeResize="0"/>
            <p:nvPr/>
          </p:nvPicPr>
          <p:blipFill rotWithShape="1">
            <a:blip r:embed="rId3">
              <a:alphaModFix/>
            </a:blip>
            <a:srcRect/>
            <a:stretch/>
          </p:blipFill>
          <p:spPr>
            <a:xfrm>
              <a:off x="9768950" y="0"/>
              <a:ext cx="2408874" cy="1872948"/>
            </a:xfrm>
            <a:prstGeom prst="rect">
              <a:avLst/>
            </a:prstGeom>
            <a:noFill/>
            <a:ln>
              <a:noFill/>
            </a:ln>
          </p:spPr>
        </p:pic>
        <p:sp>
          <p:nvSpPr>
            <p:cNvPr id="328" name="Google Shape;328;p33"/>
            <p:cNvSpPr txBox="1"/>
            <p:nvPr/>
          </p:nvSpPr>
          <p:spPr>
            <a:xfrm>
              <a:off x="10097866" y="54600"/>
              <a:ext cx="1276500" cy="369300"/>
            </a:xfrm>
            <a:prstGeom prst="rect">
              <a:avLst/>
            </a:prstGeom>
            <a:noFill/>
            <a:ln>
              <a:noFill/>
            </a:ln>
          </p:spPr>
          <p:txBody>
            <a:bodyPr spcFirstLastPara="1" wrap="square" lIns="91433" tIns="45700" rIns="91433" bIns="45700" anchor="t" anchorCtr="0">
              <a:noAutofit/>
            </a:bodyPr>
            <a:lstStyle/>
            <a:p>
              <a:r>
                <a:rPr lang="en" sz="1867" b="1">
                  <a:solidFill>
                    <a:schemeClr val="dk1"/>
                  </a:solidFill>
                  <a:latin typeface="Calibri"/>
                  <a:ea typeface="Calibri"/>
                  <a:cs typeface="Calibri"/>
                  <a:sym typeface="Calibri"/>
                </a:rPr>
                <a:t>LSTM Cell</a:t>
              </a:r>
              <a:endParaRPr sz="1467" b="1"/>
            </a:p>
          </p:txBody>
        </p:sp>
      </p:grpSp>
      <p:sp>
        <p:nvSpPr>
          <p:cNvPr id="329" name="Google Shape;329;p33"/>
          <p:cNvSpPr txBox="1"/>
          <p:nvPr/>
        </p:nvSpPr>
        <p:spPr>
          <a:xfrm>
            <a:off x="83433" y="3028200"/>
            <a:ext cx="3892800" cy="705600"/>
          </a:xfrm>
          <a:prstGeom prst="rect">
            <a:avLst/>
          </a:prstGeom>
          <a:noFill/>
          <a:ln>
            <a:noFill/>
          </a:ln>
        </p:spPr>
        <p:txBody>
          <a:bodyPr spcFirstLastPara="1" wrap="square" lIns="121900" tIns="121900" rIns="121900" bIns="121900" anchor="t" anchorCtr="0">
            <a:noAutofit/>
          </a:bodyPr>
          <a:lstStyle/>
          <a:p>
            <a:r>
              <a:rPr lang="en" sz="2400" dirty="0"/>
              <a:t>Simple Harmonic Oscillator used upto 10</a:t>
            </a:r>
            <a:r>
              <a:rPr lang="en" sz="2400" baseline="30000" dirty="0"/>
              <a:t>9 </a:t>
            </a:r>
            <a:r>
              <a:rPr lang="en" sz="2400" dirty="0"/>
              <a:t>dt=.01</a:t>
            </a:r>
            <a:endParaRPr sz="2400" dirty="0"/>
          </a:p>
        </p:txBody>
      </p:sp>
      <p:pic>
        <p:nvPicPr>
          <p:cNvPr id="330" name="Google Shape;330;p33"/>
          <p:cNvPicPr preferRelativeResize="0"/>
          <p:nvPr/>
        </p:nvPicPr>
        <p:blipFill rotWithShape="1">
          <a:blip r:embed="rId4">
            <a:alphaModFix/>
          </a:blip>
          <a:srcRect l="28062" t="3998" r="55237" b="74870"/>
          <a:stretch/>
        </p:blipFill>
        <p:spPr>
          <a:xfrm>
            <a:off x="374267" y="3950900"/>
            <a:ext cx="2232415" cy="1872933"/>
          </a:xfrm>
          <a:prstGeom prst="rect">
            <a:avLst/>
          </a:prstGeom>
          <a:noFill/>
          <a:ln>
            <a:noFill/>
          </a:ln>
        </p:spPr>
      </p:pic>
      <p:grpSp>
        <p:nvGrpSpPr>
          <p:cNvPr id="331" name="Google Shape;331;p33"/>
          <p:cNvGrpSpPr/>
          <p:nvPr/>
        </p:nvGrpSpPr>
        <p:grpSpPr>
          <a:xfrm>
            <a:off x="3514634" y="2912100"/>
            <a:ext cx="8257668" cy="3288635"/>
            <a:chOff x="2635975" y="2184075"/>
            <a:chExt cx="6193251" cy="2466476"/>
          </a:xfrm>
        </p:grpSpPr>
        <p:pic>
          <p:nvPicPr>
            <p:cNvPr id="332" name="Google Shape;332;p33"/>
            <p:cNvPicPr preferRelativeResize="0"/>
            <p:nvPr/>
          </p:nvPicPr>
          <p:blipFill rotWithShape="1">
            <a:blip r:embed="rId4">
              <a:alphaModFix/>
            </a:blip>
            <a:srcRect l="3138" t="41819"/>
            <a:stretch/>
          </p:blipFill>
          <p:spPr>
            <a:xfrm>
              <a:off x="2635975" y="2184075"/>
              <a:ext cx="6193251" cy="2466476"/>
            </a:xfrm>
            <a:prstGeom prst="rect">
              <a:avLst/>
            </a:prstGeom>
            <a:noFill/>
            <a:ln>
              <a:noFill/>
            </a:ln>
          </p:spPr>
        </p:pic>
        <p:sp>
          <p:nvSpPr>
            <p:cNvPr id="333" name="Google Shape;333;p33"/>
            <p:cNvSpPr txBox="1"/>
            <p:nvPr/>
          </p:nvSpPr>
          <p:spPr>
            <a:xfrm>
              <a:off x="2924524" y="2210850"/>
              <a:ext cx="1533176" cy="360900"/>
            </a:xfrm>
            <a:prstGeom prst="rect">
              <a:avLst/>
            </a:prstGeom>
            <a:solidFill>
              <a:srgbClr val="FFFFFF"/>
            </a:solidFill>
            <a:ln>
              <a:noFill/>
            </a:ln>
          </p:spPr>
          <p:txBody>
            <a:bodyPr spcFirstLastPara="1" wrap="square" lIns="121900" tIns="121900" rIns="121900" bIns="121900" anchor="t" anchorCtr="0">
              <a:noAutofit/>
            </a:bodyPr>
            <a:lstStyle/>
            <a:p>
              <a:r>
                <a:rPr lang="en" sz="2400" dirty="0">
                  <a:solidFill>
                    <a:schemeClr val="dk1"/>
                  </a:solidFill>
                  <a:latin typeface="Calibri"/>
                  <a:ea typeface="Calibri"/>
                  <a:cs typeface="Calibri"/>
                  <a:sym typeface="Calibri"/>
                </a:rPr>
                <a:t>Error Squared</a:t>
              </a:r>
              <a:endParaRPr sz="2400" dirty="0"/>
            </a:p>
          </p:txBody>
        </p:sp>
        <p:sp>
          <p:nvSpPr>
            <p:cNvPr id="334" name="Google Shape;334;p33"/>
            <p:cNvSpPr txBox="1"/>
            <p:nvPr/>
          </p:nvSpPr>
          <p:spPr>
            <a:xfrm>
              <a:off x="5421850" y="4367875"/>
              <a:ext cx="818400" cy="228600"/>
            </a:xfrm>
            <a:prstGeom prst="rect">
              <a:avLst/>
            </a:prstGeom>
            <a:solidFill>
              <a:srgbClr val="FFFFFF"/>
            </a:solidFill>
            <a:ln>
              <a:noFill/>
            </a:ln>
          </p:spPr>
          <p:txBody>
            <a:bodyPr spcFirstLastPara="1" wrap="square" lIns="0" tIns="0" rIns="0" bIns="0" anchor="t" anchorCtr="0">
              <a:noAutofit/>
            </a:bodyPr>
            <a:lstStyle/>
            <a:p>
              <a:r>
                <a:rPr lang="en" sz="2400">
                  <a:solidFill>
                    <a:schemeClr val="dk1"/>
                  </a:solidFill>
                  <a:latin typeface="Calibri"/>
                  <a:ea typeface="Calibri"/>
                  <a:cs typeface="Calibri"/>
                  <a:sym typeface="Calibri"/>
                </a:rPr>
                <a:t>Timesteps</a:t>
              </a:r>
              <a:endParaRPr sz="2400"/>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p34"/>
          <p:cNvSpPr txBox="1">
            <a:spLocks noGrp="1"/>
          </p:cNvSpPr>
          <p:nvPr>
            <p:ph type="title"/>
          </p:nvPr>
        </p:nvSpPr>
        <p:spPr>
          <a:xfrm>
            <a:off x="0" y="81367"/>
            <a:ext cx="12192000" cy="690800"/>
          </a:xfrm>
          <a:prstGeom prst="rect">
            <a:avLst/>
          </a:prstGeom>
        </p:spPr>
        <p:txBody>
          <a:bodyPr spcFirstLastPara="1" vert="horz" wrap="square" lIns="91433" tIns="45700" rIns="91433" bIns="45700" rtlCol="0" anchor="ctr" anchorCtr="0">
            <a:noAutofit/>
          </a:bodyPr>
          <a:lstStyle/>
          <a:p>
            <a:pPr>
              <a:spcBef>
                <a:spcPts val="0"/>
              </a:spcBef>
            </a:pPr>
            <a:r>
              <a:rPr lang="en" sz="4000"/>
              <a:t>Speedup from use of LSTM compared to Velocity Verlet</a:t>
            </a:r>
            <a:endParaRPr sz="4000"/>
          </a:p>
        </p:txBody>
      </p:sp>
      <p:sp>
        <p:nvSpPr>
          <p:cNvPr id="342" name="Google Shape;342;p34"/>
          <p:cNvSpPr txBox="1">
            <a:spLocks noGrp="1"/>
          </p:cNvSpPr>
          <p:nvPr>
            <p:ph type="sldNum" idx="12"/>
          </p:nvPr>
        </p:nvSpPr>
        <p:spPr>
          <a:xfrm>
            <a:off x="10995471" y="6445507"/>
            <a:ext cx="1091200" cy="365200"/>
          </a:xfrm>
          <a:prstGeom prst="rect">
            <a:avLst/>
          </a:prstGeom>
        </p:spPr>
        <p:txBody>
          <a:bodyPr spcFirstLastPara="1" vert="horz" wrap="square" lIns="91433" tIns="45700" rIns="91433" bIns="45700" rtlCol="0" anchor="ctr" anchorCtr="0">
            <a:noAutofit/>
          </a:bodyPr>
          <a:lstStyle/>
          <a:p>
            <a:pPr>
              <a:buClr>
                <a:srgbClr val="000000"/>
              </a:buClr>
            </a:pPr>
            <a:fld id="{00000000-1234-1234-1234-123412341234}" type="slidenum">
              <a:rPr lang="en"/>
              <a:pPr>
                <a:buClr>
                  <a:srgbClr val="000000"/>
                </a:buClr>
              </a:pPr>
              <a:t>15</a:t>
            </a:fld>
            <a:endParaRPr/>
          </a:p>
        </p:txBody>
      </p:sp>
      <p:sp>
        <p:nvSpPr>
          <p:cNvPr id="343" name="Google Shape;343;p34"/>
          <p:cNvSpPr txBox="1">
            <a:spLocks noGrp="1"/>
          </p:cNvSpPr>
          <p:nvPr>
            <p:ph type="body" idx="1"/>
          </p:nvPr>
        </p:nvSpPr>
        <p:spPr>
          <a:xfrm>
            <a:off x="22767" y="747167"/>
            <a:ext cx="12169200" cy="1756400"/>
          </a:xfrm>
          <a:prstGeom prst="rect">
            <a:avLst/>
          </a:prstGeom>
        </p:spPr>
        <p:txBody>
          <a:bodyPr spcFirstLastPara="1" vert="horz" wrap="square" lIns="91433" tIns="45700" rIns="91433" bIns="45700" rtlCol="0" anchor="t" anchorCtr="0">
            <a:noAutofit/>
          </a:bodyPr>
          <a:lstStyle/>
          <a:p>
            <a:pPr marL="609585" indent="-423323">
              <a:spcBef>
                <a:spcPts val="1067"/>
              </a:spcBef>
              <a:buSzPts val="1400"/>
              <a:buChar char="●"/>
            </a:pPr>
            <a:r>
              <a:rPr lang="en"/>
              <a:t>Timings are integration from t=0 to 100 and MD velocity verlet used dt of 0.001 to get a accurate result</a:t>
            </a:r>
            <a:endParaRPr/>
          </a:p>
          <a:p>
            <a:pPr marL="609585" indent="-423323">
              <a:spcBef>
                <a:spcPts val="0"/>
              </a:spcBef>
              <a:buSzPts val="1400"/>
              <a:buChar char="●"/>
            </a:pPr>
            <a:r>
              <a:rPr lang="en" b="1"/>
              <a:t>Speedup</a:t>
            </a:r>
            <a:r>
              <a:rPr lang="en"/>
              <a:t> = (Time to do MD Simulation with dt=0.001) / (Time to do RNN (LSTM)-based simulation)</a:t>
            </a:r>
            <a:endParaRPr/>
          </a:p>
        </p:txBody>
      </p:sp>
      <p:grpSp>
        <p:nvGrpSpPr>
          <p:cNvPr id="344" name="Google Shape;344;p34"/>
          <p:cNvGrpSpPr/>
          <p:nvPr/>
        </p:nvGrpSpPr>
        <p:grpSpPr>
          <a:xfrm>
            <a:off x="2271712" y="2402400"/>
            <a:ext cx="8597833" cy="4455600"/>
            <a:chOff x="1790650" y="1626425"/>
            <a:chExt cx="6448375" cy="3341700"/>
          </a:xfrm>
        </p:grpSpPr>
        <p:sp>
          <p:nvSpPr>
            <p:cNvPr id="345" name="Google Shape;345;p34"/>
            <p:cNvSpPr/>
            <p:nvPr/>
          </p:nvSpPr>
          <p:spPr>
            <a:xfrm>
              <a:off x="1790650" y="1830725"/>
              <a:ext cx="6331800" cy="3137400"/>
            </a:xfrm>
            <a:prstGeom prst="rect">
              <a:avLst/>
            </a:prstGeom>
            <a:solidFill>
              <a:srgbClr val="FFFFFF"/>
            </a:solidFill>
            <a:ln w="9525" cap="flat" cmpd="sng">
              <a:solidFill>
                <a:srgbClr val="595959"/>
              </a:solidFill>
              <a:prstDash val="solid"/>
              <a:round/>
              <a:headEnd type="none" w="sm" len="sm"/>
              <a:tailEnd type="none" w="sm" len="sm"/>
            </a:ln>
          </p:spPr>
          <p:txBody>
            <a:bodyPr spcFirstLastPara="1" wrap="square" lIns="121900" tIns="121900" rIns="121900" bIns="121900" anchor="ctr" anchorCtr="0">
              <a:noAutofit/>
            </a:bodyPr>
            <a:lstStyle/>
            <a:p>
              <a:endParaRPr sz="2400">
                <a:highlight>
                  <a:srgbClr val="FFFFFF"/>
                </a:highlight>
              </a:endParaRPr>
            </a:p>
          </p:txBody>
        </p:sp>
        <p:pic>
          <p:nvPicPr>
            <p:cNvPr id="346" name="Google Shape;346;p34"/>
            <p:cNvPicPr preferRelativeResize="0"/>
            <p:nvPr/>
          </p:nvPicPr>
          <p:blipFill>
            <a:blip r:embed="rId3">
              <a:alphaModFix/>
            </a:blip>
            <a:stretch>
              <a:fillRect/>
            </a:stretch>
          </p:blipFill>
          <p:spPr>
            <a:xfrm>
              <a:off x="1814050" y="1626425"/>
              <a:ext cx="6424975" cy="3341700"/>
            </a:xfrm>
            <a:prstGeom prst="rect">
              <a:avLst/>
            </a:prstGeom>
            <a:noFill/>
            <a:ln>
              <a:noFill/>
            </a:ln>
          </p:spPr>
        </p:pic>
      </p:grpSp>
      <p:sp>
        <p:nvSpPr>
          <p:cNvPr id="2" name="TextBox 1">
            <a:extLst>
              <a:ext uri="{FF2B5EF4-FFF2-40B4-BE49-F238E27FC236}">
                <a16:creationId xmlns:a16="http://schemas.microsoft.com/office/drawing/2014/main" id="{9C2D6199-D56C-448F-870F-1B3E9E0FE47D}"/>
              </a:ext>
            </a:extLst>
          </p:cNvPr>
          <p:cNvSpPr txBox="1"/>
          <p:nvPr/>
        </p:nvSpPr>
        <p:spPr>
          <a:xfrm>
            <a:off x="7185415" y="5350713"/>
            <a:ext cx="2837590" cy="646331"/>
          </a:xfrm>
          <a:prstGeom prst="rect">
            <a:avLst/>
          </a:prstGeom>
          <a:noFill/>
        </p:spPr>
        <p:txBody>
          <a:bodyPr wrap="square" rtlCol="0">
            <a:spAutoFit/>
          </a:bodyPr>
          <a:lstStyle/>
          <a:p>
            <a:r>
              <a:rPr lang="en-US" b="1" dirty="0"/>
              <a:t>Can increase dt=4 and increase speedup</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B8A70-3491-4E82-9DB3-4046B8856438}"/>
              </a:ext>
            </a:extLst>
          </p:cNvPr>
          <p:cNvSpPr>
            <a:spLocks noGrp="1"/>
          </p:cNvSpPr>
          <p:nvPr>
            <p:ph type="title"/>
          </p:nvPr>
        </p:nvSpPr>
        <p:spPr/>
        <p:txBody>
          <a:bodyPr/>
          <a:lstStyle/>
          <a:p>
            <a:r>
              <a:rPr lang="en-US" dirty="0"/>
              <a:t>Implications of </a:t>
            </a:r>
            <a:r>
              <a:rPr lang="en-US" dirty="0" err="1"/>
              <a:t>MLforHPC</a:t>
            </a:r>
            <a:r>
              <a:rPr lang="en-US" dirty="0"/>
              <a:t> for Benchmarking</a:t>
            </a:r>
          </a:p>
        </p:txBody>
      </p:sp>
      <p:sp>
        <p:nvSpPr>
          <p:cNvPr id="3" name="Text Placeholder 2">
            <a:extLst>
              <a:ext uri="{FF2B5EF4-FFF2-40B4-BE49-F238E27FC236}">
                <a16:creationId xmlns:a16="http://schemas.microsoft.com/office/drawing/2014/main" id="{CFD60D07-00C8-4DF1-9405-E22A92E74AA8}"/>
              </a:ext>
            </a:extLst>
          </p:cNvPr>
          <p:cNvSpPr>
            <a:spLocks noGrp="1"/>
          </p:cNvSpPr>
          <p:nvPr>
            <p:ph type="body" idx="1"/>
          </p:nvPr>
        </p:nvSpPr>
        <p:spPr>
          <a:xfrm>
            <a:off x="-78389" y="981438"/>
            <a:ext cx="12106600" cy="4555200"/>
          </a:xfrm>
        </p:spPr>
        <p:txBody>
          <a:bodyPr/>
          <a:lstStyle/>
          <a:p>
            <a:r>
              <a:rPr lang="en-US" dirty="0"/>
              <a:t>Hyperparameter choice and impact on performance</a:t>
            </a:r>
          </a:p>
          <a:p>
            <a:r>
              <a:rPr lang="en-US" dirty="0"/>
              <a:t>Dynamic integration of ML and Simulation  needs to be optimized and benchmarked</a:t>
            </a:r>
          </a:p>
          <a:p>
            <a:r>
              <a:rPr lang="en-US" dirty="0"/>
              <a:t>Important if nodes can do simulation and DL like CPU’s and GPU’s</a:t>
            </a:r>
          </a:p>
          <a:p>
            <a:r>
              <a:rPr lang="en-US" dirty="0"/>
              <a:t>Not much experience/consensus</a:t>
            </a:r>
          </a:p>
          <a:p>
            <a:r>
              <a:rPr lang="en-US" dirty="0"/>
              <a:t>Need to benchmark both the effort spent running ML to support HPC but also the performance increase gotten</a:t>
            </a:r>
          </a:p>
          <a:p>
            <a:pPr lvl="1">
              <a:lnSpc>
                <a:spcPct val="100000"/>
              </a:lnSpc>
              <a:spcBef>
                <a:spcPts val="600"/>
              </a:spcBef>
            </a:pPr>
            <a:r>
              <a:rPr lang="en-US" dirty="0"/>
              <a:t>This performance is raw speed for surrogates but is more subtle for use of collective coordinates and smart ensembles</a:t>
            </a:r>
          </a:p>
          <a:p>
            <a:r>
              <a:rPr lang="en-US" dirty="0"/>
              <a:t>Need to verify accuracy of surrogates and quality of learnt structure</a:t>
            </a:r>
          </a:p>
          <a:p>
            <a:r>
              <a:rPr lang="en-US" dirty="0"/>
              <a:t>When can we get to Zettascale or </a:t>
            </a:r>
            <a:r>
              <a:rPr lang="en-US" dirty="0" err="1"/>
              <a:t>Yottascale</a:t>
            </a:r>
            <a:r>
              <a:rPr lang="en-US" dirty="0"/>
              <a:t> remembering our first example achieved a speedup of 10</a:t>
            </a:r>
            <a:r>
              <a:rPr lang="en-US" baseline="30000" dirty="0"/>
              <a:t>5 </a:t>
            </a:r>
            <a:r>
              <a:rPr lang="en-US" dirty="0"/>
              <a:t>and others have reached 10</a:t>
            </a:r>
            <a:r>
              <a:rPr lang="en-US" baseline="30000" dirty="0"/>
              <a:t>8</a:t>
            </a:r>
            <a:r>
              <a:rPr lang="en-US" dirty="0"/>
              <a:t>?</a:t>
            </a:r>
          </a:p>
        </p:txBody>
      </p:sp>
      <p:sp>
        <p:nvSpPr>
          <p:cNvPr id="4" name="Slide Number Placeholder 3">
            <a:extLst>
              <a:ext uri="{FF2B5EF4-FFF2-40B4-BE49-F238E27FC236}">
                <a16:creationId xmlns:a16="http://schemas.microsoft.com/office/drawing/2014/main" id="{80657DC1-9D69-4B6C-81F9-9537351146D4}"/>
              </a:ext>
            </a:extLst>
          </p:cNvPr>
          <p:cNvSpPr>
            <a:spLocks noGrp="1"/>
          </p:cNvSpPr>
          <p:nvPr>
            <p:ph type="sldNum" idx="12"/>
          </p:nvPr>
        </p:nvSpPr>
        <p:spPr/>
        <p:txBody>
          <a:bodyPr/>
          <a:lstStyle/>
          <a:p>
            <a:fld id="{00000000-1234-1234-1234-123412341234}" type="slidenum">
              <a:rPr lang="en" smtClean="0"/>
              <a:pPr/>
              <a:t>16</a:t>
            </a:fld>
            <a:endParaRPr lang="en"/>
          </a:p>
        </p:txBody>
      </p:sp>
    </p:spTree>
    <p:extLst>
      <p:ext uri="{BB962C8B-B14F-4D97-AF65-F5344CB8AC3E}">
        <p14:creationId xmlns:p14="http://schemas.microsoft.com/office/powerpoint/2010/main" val="38808603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248174-00C8-4FC1-A801-081ABBD47820}"/>
              </a:ext>
            </a:extLst>
          </p:cNvPr>
          <p:cNvSpPr>
            <a:spLocks noGrp="1"/>
          </p:cNvSpPr>
          <p:nvPr>
            <p:ph type="title"/>
          </p:nvPr>
        </p:nvSpPr>
        <p:spPr>
          <a:xfrm>
            <a:off x="-11040" y="18255"/>
            <a:ext cx="12203040" cy="729271"/>
          </a:xfrm>
        </p:spPr>
        <p:txBody>
          <a:bodyPr>
            <a:noAutofit/>
          </a:bodyPr>
          <a:lstStyle/>
          <a:p>
            <a:r>
              <a:rPr lang="en-US" sz="2700" dirty="0">
                <a:latin typeface="Arial" panose="020B0604020202020204" pitchFamily="34" charset="0"/>
                <a:cs typeface="Arial" panose="020B0604020202020204" pitchFamily="34" charset="0"/>
              </a:rPr>
              <a:t>Next Generation of Cyberinfrastructure: BDEC2 Overarching Principles</a:t>
            </a:r>
          </a:p>
        </p:txBody>
      </p:sp>
      <p:sp>
        <p:nvSpPr>
          <p:cNvPr id="3" name="Content Placeholder 2">
            <a:extLst>
              <a:ext uri="{FF2B5EF4-FFF2-40B4-BE49-F238E27FC236}">
                <a16:creationId xmlns:a16="http://schemas.microsoft.com/office/drawing/2014/main" id="{6D82DAAD-AE1A-4AF3-A26E-E91CA84B0EDB}"/>
              </a:ext>
            </a:extLst>
          </p:cNvPr>
          <p:cNvSpPr>
            <a:spLocks noGrp="1"/>
          </p:cNvSpPr>
          <p:nvPr>
            <p:ph idx="1"/>
          </p:nvPr>
        </p:nvSpPr>
        <p:spPr>
          <a:xfrm>
            <a:off x="-11040" y="747526"/>
            <a:ext cx="12097871" cy="5749645"/>
          </a:xfrm>
        </p:spPr>
        <p:txBody>
          <a:bodyPr>
            <a:normAutofit fontScale="85000" lnSpcReduction="20000"/>
          </a:bodyPr>
          <a:lstStyle/>
          <a:p>
            <a:pPr fontAlgn="base"/>
            <a:r>
              <a:rPr lang="en-US" dirty="0">
                <a:latin typeface="Arial" panose="020B0604020202020204" pitchFamily="34" charset="0"/>
                <a:cs typeface="Arial" panose="020B0604020202020204" pitchFamily="34" charset="0"/>
              </a:rPr>
              <a:t>We want to discover a </a:t>
            </a:r>
            <a:r>
              <a:rPr lang="en-US" b="1" dirty="0">
                <a:latin typeface="Arial" panose="020B0604020202020204" pitchFamily="34" charset="0"/>
                <a:cs typeface="Arial" panose="020B0604020202020204" pitchFamily="34" charset="0"/>
              </a:rPr>
              <a:t>very small number of classes of Hardware-Software systems that together will support all major Cyberinfrastructure (CI) needs for researchers in the next 5 years</a:t>
            </a:r>
            <a:r>
              <a:rPr lang="en-US" dirty="0">
                <a:latin typeface="Arial" panose="020B0604020202020204" pitchFamily="34" charset="0"/>
                <a:cs typeface="Arial" panose="020B0604020202020204" pitchFamily="34" charset="0"/>
              </a:rPr>
              <a:t>. It is unlikely to be a single class but a small number of shared major system classes will be attractive as it</a:t>
            </a:r>
          </a:p>
          <a:p>
            <a:pPr lvl="1" fontAlgn="base"/>
            <a:r>
              <a:rPr lang="en-US" dirty="0">
                <a:latin typeface="Arial" panose="020B0604020202020204" pitchFamily="34" charset="0"/>
                <a:cs typeface="Arial" panose="020B0604020202020204" pitchFamily="34" charset="0"/>
              </a:rPr>
              <a:t>Implies not many distinct software stacks and hardware types to support</a:t>
            </a:r>
          </a:p>
          <a:p>
            <a:pPr lvl="1" fontAlgn="base"/>
            <a:r>
              <a:rPr lang="en-US" dirty="0">
                <a:latin typeface="Arial" panose="020B0604020202020204" pitchFamily="34" charset="0"/>
                <a:cs typeface="Arial" panose="020B0604020202020204" pitchFamily="34" charset="0"/>
              </a:rPr>
              <a:t>The size of resources in any area goes like Fixed Total Budget/Number of distinct types and so will be larger if we just have a few key types.</a:t>
            </a:r>
          </a:p>
          <a:p>
            <a:pPr fontAlgn="base"/>
            <a:r>
              <a:rPr lang="en-US" dirty="0">
                <a:latin typeface="Arial" panose="020B0604020202020204" pitchFamily="34" charset="0"/>
                <a:cs typeface="Arial" panose="020B0604020202020204" pitchFamily="34" charset="0"/>
              </a:rPr>
              <a:t>Note projects like BDEC2 are aiming at new systems and possibly </a:t>
            </a:r>
            <a:r>
              <a:rPr lang="en-US" b="1" dirty="0">
                <a:latin typeface="Arial" panose="020B0604020202020204" pitchFamily="34" charset="0"/>
                <a:cs typeface="Arial" panose="020B0604020202020204" pitchFamily="34" charset="0"/>
              </a:rPr>
              <a:t>constraints from continuity to the past</a:t>
            </a:r>
            <a:r>
              <a:rPr lang="en-US" dirty="0">
                <a:latin typeface="Arial" panose="020B0604020202020204" pitchFamily="34" charset="0"/>
                <a:cs typeface="Arial" panose="020B0604020202020204" pitchFamily="34" charset="0"/>
              </a:rPr>
              <a:t> may be less important than for production systems deployed today.</a:t>
            </a:r>
          </a:p>
          <a:p>
            <a:pPr fontAlgn="base"/>
            <a:r>
              <a:rPr lang="en-US" dirty="0">
                <a:latin typeface="Arial" panose="020B0604020202020204" pitchFamily="34" charset="0"/>
                <a:cs typeface="Arial" panose="020B0604020202020204" pitchFamily="34" charset="0"/>
              </a:rPr>
              <a:t>Almost by definition, any big data computing </a:t>
            </a:r>
            <a:r>
              <a:rPr lang="en-US" b="1" dirty="0">
                <a:latin typeface="Arial" panose="020B0604020202020204" pitchFamily="34" charset="0"/>
                <a:cs typeface="Arial" panose="020B0604020202020204" pitchFamily="34" charset="0"/>
              </a:rPr>
              <a:t>must involve HPC technologies </a:t>
            </a:r>
            <a:r>
              <a:rPr lang="en-US" dirty="0">
                <a:latin typeface="Arial" panose="020B0604020202020204" pitchFamily="34" charset="0"/>
                <a:cs typeface="Arial" panose="020B0604020202020204" pitchFamily="34" charset="0"/>
              </a:rPr>
              <a:t>but </a:t>
            </a:r>
            <a:r>
              <a:rPr lang="en-US" b="1" dirty="0">
                <a:latin typeface="Arial" panose="020B0604020202020204" pitchFamily="34" charset="0"/>
                <a:cs typeface="Arial" panose="020B0604020202020204" pitchFamily="34" charset="0"/>
              </a:rPr>
              <a:t>not necessarily classic HPC systems.</a:t>
            </a:r>
          </a:p>
          <a:p>
            <a:pPr fontAlgn="base"/>
            <a:r>
              <a:rPr lang="en-US" dirty="0">
                <a:latin typeface="Arial" panose="020B0604020202020204" pitchFamily="34" charset="0"/>
                <a:cs typeface="Arial" panose="020B0604020202020204" pitchFamily="34" charset="0"/>
              </a:rPr>
              <a:t>The growing demand from Big Data and from the use of ML with simulations (</a:t>
            </a:r>
            <a:r>
              <a:rPr lang="en-US" dirty="0" err="1">
                <a:latin typeface="Arial" panose="020B0604020202020204" pitchFamily="34" charset="0"/>
                <a:cs typeface="Arial" panose="020B0604020202020204" pitchFamily="34" charset="0"/>
              </a:rPr>
              <a:t>MLAutotuning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MLaroundHPC</a:t>
            </a:r>
            <a:r>
              <a:rPr lang="en-US" dirty="0">
                <a:latin typeface="Arial" panose="020B0604020202020204" pitchFamily="34" charset="0"/>
                <a:cs typeface="Arial" panose="020B0604020202020204" pitchFamily="34" charset="0"/>
              </a:rPr>
              <a:t>) implies new demands for new algorithms and new ideas for hardware/software of the supporting cyberinfrastructure CI. </a:t>
            </a:r>
          </a:p>
          <a:p>
            <a:pPr fontAlgn="base"/>
            <a:r>
              <a:rPr lang="en-US" dirty="0">
                <a:latin typeface="Arial" panose="020B0604020202020204" pitchFamily="34" charset="0"/>
                <a:cs typeface="Arial" panose="020B0604020202020204" pitchFamily="34" charset="0"/>
              </a:rPr>
              <a:t>The </a:t>
            </a:r>
            <a:r>
              <a:rPr lang="en-US" b="1" dirty="0">
                <a:latin typeface="Arial" panose="020B0604020202020204" pitchFamily="34" charset="0"/>
                <a:cs typeface="Arial" panose="020B0604020202020204" pitchFamily="34" charset="0"/>
              </a:rPr>
              <a:t>AI for science </a:t>
            </a:r>
            <a:r>
              <a:rPr lang="en-US" dirty="0">
                <a:latin typeface="Arial" panose="020B0604020202020204" pitchFamily="34" charset="0"/>
                <a:cs typeface="Arial" panose="020B0604020202020204" pitchFamily="34" charset="0"/>
              </a:rPr>
              <a:t>initiative from DoE will certainly need new CI</a:t>
            </a:r>
          </a:p>
          <a:p>
            <a:pPr fontAlgn="base"/>
            <a:r>
              <a:rPr lang="en-US" dirty="0">
                <a:latin typeface="Arial" panose="020B0604020202020204" pitchFamily="34" charset="0"/>
                <a:cs typeface="Arial" panose="020B0604020202020204" pitchFamily="34" charset="0"/>
              </a:rPr>
              <a:t>We will term the systems as HPC if they involve an </a:t>
            </a:r>
            <a:r>
              <a:rPr lang="en-US" b="1" dirty="0">
                <a:latin typeface="Arial" panose="020B0604020202020204" pitchFamily="34" charset="0"/>
                <a:cs typeface="Arial" panose="020B0604020202020204" pitchFamily="34" charset="0"/>
              </a:rPr>
              <a:t>HPC edge </a:t>
            </a:r>
            <a:r>
              <a:rPr lang="en-US" dirty="0">
                <a:latin typeface="Arial" panose="020B0604020202020204" pitchFamily="34" charset="0"/>
                <a:cs typeface="Arial" panose="020B0604020202020204" pitchFamily="34" charset="0"/>
              </a:rPr>
              <a:t>such as Google edge TPU. Both Cloud and Edge are Intelligent</a:t>
            </a:r>
          </a:p>
        </p:txBody>
      </p:sp>
      <p:sp>
        <p:nvSpPr>
          <p:cNvPr id="4" name="Date Placeholder 3">
            <a:extLst>
              <a:ext uri="{FF2B5EF4-FFF2-40B4-BE49-F238E27FC236}">
                <a16:creationId xmlns:a16="http://schemas.microsoft.com/office/drawing/2014/main" id="{95E40D4A-BD8D-40BA-AEF7-7868480D148F}"/>
              </a:ext>
            </a:extLst>
          </p:cNvPr>
          <p:cNvSpPr>
            <a:spLocks noGrp="1"/>
          </p:cNvSpPr>
          <p:nvPr>
            <p:ph type="dt" sz="half" idx="10"/>
          </p:nvPr>
        </p:nvSpPr>
        <p:spPr/>
        <p:txBody>
          <a:bodyPr/>
          <a:lstStyle/>
          <a:p>
            <a:r>
              <a:rPr lang="en-US">
                <a:solidFill>
                  <a:prstClr val="black">
                    <a:tint val="75000"/>
                  </a:prstClr>
                </a:solidFill>
              </a:rPr>
              <a:t>9/17/2019</a:t>
            </a:r>
          </a:p>
        </p:txBody>
      </p:sp>
      <p:sp>
        <p:nvSpPr>
          <p:cNvPr id="5" name="Slide Number Placeholder 4">
            <a:extLst>
              <a:ext uri="{FF2B5EF4-FFF2-40B4-BE49-F238E27FC236}">
                <a16:creationId xmlns:a16="http://schemas.microsoft.com/office/drawing/2014/main" id="{B256603D-C112-4A1D-9C8B-FAA82C618E7E}"/>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2</a:t>
            </a:fld>
            <a:endParaRPr lang="en-US">
              <a:solidFill>
                <a:prstClr val="black">
                  <a:tint val="75000"/>
                </a:prstClr>
              </a:solidFill>
            </a:endParaRPr>
          </a:p>
        </p:txBody>
      </p:sp>
    </p:spTree>
    <p:extLst>
      <p:ext uri="{BB962C8B-B14F-4D97-AF65-F5344CB8AC3E}">
        <p14:creationId xmlns:p14="http://schemas.microsoft.com/office/powerpoint/2010/main" val="40915485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BD4BED-5876-4391-AB28-3015B078A372}"/>
              </a:ext>
            </a:extLst>
          </p:cNvPr>
          <p:cNvSpPr>
            <a:spLocks noGrp="1"/>
          </p:cNvSpPr>
          <p:nvPr>
            <p:ph type="title"/>
          </p:nvPr>
        </p:nvSpPr>
        <p:spPr>
          <a:xfrm>
            <a:off x="340769" y="122238"/>
            <a:ext cx="11611313" cy="1069041"/>
          </a:xfrm>
        </p:spPr>
        <p:txBody>
          <a:bodyPr>
            <a:normAutofit fontScale="90000"/>
          </a:bodyPr>
          <a:lstStyle/>
          <a:p>
            <a:r>
              <a:rPr lang="en-US" dirty="0">
                <a:latin typeface="Arial" panose="020B0604020202020204" pitchFamily="34" charset="0"/>
                <a:cs typeface="Arial" panose="020B0604020202020204" pitchFamily="34" charset="0"/>
              </a:rPr>
              <a:t>Next Generation of Cyberinfrastructure:</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Application Requirements</a:t>
            </a:r>
          </a:p>
        </p:txBody>
      </p:sp>
      <p:sp>
        <p:nvSpPr>
          <p:cNvPr id="3" name="Content Placeholder 2">
            <a:extLst>
              <a:ext uri="{FF2B5EF4-FFF2-40B4-BE49-F238E27FC236}">
                <a16:creationId xmlns:a16="http://schemas.microsoft.com/office/drawing/2014/main" id="{90EA7437-FCEE-4821-83B1-1242DFBDA7A1}"/>
              </a:ext>
            </a:extLst>
          </p:cNvPr>
          <p:cNvSpPr>
            <a:spLocks noGrp="1"/>
          </p:cNvSpPr>
          <p:nvPr>
            <p:ph idx="1"/>
          </p:nvPr>
        </p:nvSpPr>
        <p:spPr>
          <a:xfrm>
            <a:off x="100853" y="1278497"/>
            <a:ext cx="12091147" cy="5301596"/>
          </a:xfrm>
        </p:spPr>
        <p:txBody>
          <a:bodyPr>
            <a:normAutofit/>
          </a:bodyPr>
          <a:lstStyle/>
          <a:p>
            <a:r>
              <a:rPr lang="en-US" sz="3200" dirty="0">
                <a:latin typeface="Arial" panose="020B0604020202020204" pitchFamily="34" charset="0"/>
                <a:cs typeface="Arial" panose="020B0604020202020204" pitchFamily="34" charset="0"/>
              </a:rPr>
              <a:t>Four classes of applications  are</a:t>
            </a:r>
          </a:p>
          <a:p>
            <a:pPr marL="971550" lvl="1" indent="-514350" fontAlgn="base">
              <a:buFont typeface="+mj-lt"/>
              <a:buAutoNum type="arabicParenR"/>
            </a:pPr>
            <a:r>
              <a:rPr lang="en-US" sz="2800" b="1" dirty="0">
                <a:latin typeface="Arial" panose="020B0604020202020204" pitchFamily="34" charset="0"/>
                <a:cs typeface="Arial" panose="020B0604020202020204" pitchFamily="34" charset="0"/>
              </a:rPr>
              <a:t>Classic Big Data Analytics</a:t>
            </a:r>
            <a:r>
              <a:rPr lang="en-US" sz="2800" dirty="0">
                <a:latin typeface="Arial" panose="020B0604020202020204" pitchFamily="34" charset="0"/>
                <a:cs typeface="Arial" panose="020B0604020202020204" pitchFamily="34" charset="0"/>
              </a:rPr>
              <a:t> as in the analysis of LHC data, SKA, Light sources, health, NASA and environmental data.</a:t>
            </a:r>
          </a:p>
          <a:p>
            <a:pPr marL="971550" lvl="1" indent="-514350" fontAlgn="base">
              <a:buFont typeface="+mj-lt"/>
              <a:buAutoNum type="arabicParenR"/>
            </a:pPr>
            <a:r>
              <a:rPr lang="en-US" sz="2800" b="1" dirty="0">
                <a:latin typeface="Arial" panose="020B0604020202020204" pitchFamily="34" charset="0"/>
                <a:cs typeface="Arial" panose="020B0604020202020204" pitchFamily="34" charset="0"/>
              </a:rPr>
              <a:t>Cloud-Edge</a:t>
            </a:r>
            <a:r>
              <a:rPr lang="en-US" sz="2800" dirty="0">
                <a:latin typeface="Arial" panose="020B0604020202020204" pitchFamily="34" charset="0"/>
                <a:cs typeface="Arial" panose="020B0604020202020204" pitchFamily="34" charset="0"/>
              </a:rPr>
              <a:t> applications which certainly overlap with 1) as data in many fields comes from the edge</a:t>
            </a:r>
          </a:p>
          <a:p>
            <a:pPr marL="971550" lvl="1" indent="-514350">
              <a:buFont typeface="+mj-lt"/>
              <a:buAutoNum type="arabicParenR"/>
            </a:pPr>
            <a:r>
              <a:rPr lang="en-US" sz="2800" b="1" dirty="0">
                <a:latin typeface="Arial" panose="020B0604020202020204" pitchFamily="34" charset="0"/>
                <a:cs typeface="Arial" panose="020B0604020202020204" pitchFamily="34" charset="0"/>
              </a:rPr>
              <a:t>Integration of ML and Data analytics with simulations</a:t>
            </a:r>
            <a:r>
              <a:rPr lang="en-US" sz="2800" dirty="0">
                <a:latin typeface="Arial" panose="020B0604020202020204" pitchFamily="34" charset="0"/>
                <a:cs typeface="Arial" panose="020B0604020202020204" pitchFamily="34" charset="0"/>
              </a:rPr>
              <a:t>. “learning everywhere”,</a:t>
            </a:r>
          </a:p>
          <a:p>
            <a:pPr marL="971550" lvl="1" indent="-514350">
              <a:buFont typeface="+mj-lt"/>
              <a:buAutoNum type="arabicParenR"/>
            </a:pPr>
            <a:r>
              <a:rPr lang="en-US" sz="2800" b="1" dirty="0">
                <a:latin typeface="Arial" panose="020B0604020202020204" pitchFamily="34" charset="0"/>
                <a:cs typeface="Arial" panose="020B0604020202020204" pitchFamily="34" charset="0"/>
              </a:rPr>
              <a:t>Classic simulations</a:t>
            </a:r>
            <a:r>
              <a:rPr lang="en-US" sz="2800" dirty="0">
                <a:latin typeface="Arial" panose="020B0604020202020204" pitchFamily="34" charset="0"/>
                <a:cs typeface="Arial" panose="020B0604020202020204" pitchFamily="34" charset="0"/>
              </a:rPr>
              <a:t>  which are addressed excellently by DoE exascale program and although our focus is Big Data, one should consider this application area as we need to integrate simulations with data analytics and ML (Machine Learning) -- item 3) above</a:t>
            </a:r>
          </a:p>
        </p:txBody>
      </p:sp>
      <p:sp>
        <p:nvSpPr>
          <p:cNvPr id="4" name="Date Placeholder 3">
            <a:extLst>
              <a:ext uri="{FF2B5EF4-FFF2-40B4-BE49-F238E27FC236}">
                <a16:creationId xmlns:a16="http://schemas.microsoft.com/office/drawing/2014/main" id="{6226EED1-6E33-4401-8B81-7F9003FE527D}"/>
              </a:ext>
            </a:extLst>
          </p:cNvPr>
          <p:cNvSpPr>
            <a:spLocks noGrp="1"/>
          </p:cNvSpPr>
          <p:nvPr>
            <p:ph type="dt" sz="half" idx="10"/>
          </p:nvPr>
        </p:nvSpPr>
        <p:spPr/>
        <p:txBody>
          <a:bodyPr/>
          <a:lstStyle/>
          <a:p>
            <a:r>
              <a:rPr lang="en-US">
                <a:solidFill>
                  <a:prstClr val="black">
                    <a:tint val="75000"/>
                  </a:prstClr>
                </a:solidFill>
              </a:rPr>
              <a:t>11/16/2019</a:t>
            </a:r>
          </a:p>
        </p:txBody>
      </p:sp>
      <p:sp>
        <p:nvSpPr>
          <p:cNvPr id="5" name="Slide Number Placeholder 4">
            <a:extLst>
              <a:ext uri="{FF2B5EF4-FFF2-40B4-BE49-F238E27FC236}">
                <a16:creationId xmlns:a16="http://schemas.microsoft.com/office/drawing/2014/main" id="{C3B794D1-69A0-4E60-B427-C767941310DD}"/>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3</a:t>
            </a:fld>
            <a:endParaRPr lang="en-US">
              <a:solidFill>
                <a:prstClr val="black">
                  <a:tint val="75000"/>
                </a:prstClr>
              </a:solidFill>
            </a:endParaRPr>
          </a:p>
        </p:txBody>
      </p:sp>
    </p:spTree>
    <p:extLst>
      <p:ext uri="{BB962C8B-B14F-4D97-AF65-F5344CB8AC3E}">
        <p14:creationId xmlns:p14="http://schemas.microsoft.com/office/powerpoint/2010/main" val="31214186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78A30-D32E-4BFC-9A37-9D52A7ABE186}"/>
              </a:ext>
            </a:extLst>
          </p:cNvPr>
          <p:cNvSpPr>
            <a:spLocks noGrp="1"/>
          </p:cNvSpPr>
          <p:nvPr>
            <p:ph type="title"/>
          </p:nvPr>
        </p:nvSpPr>
        <p:spPr>
          <a:xfrm>
            <a:off x="838200" y="18255"/>
            <a:ext cx="10515600" cy="985355"/>
          </a:xfrm>
        </p:spPr>
        <p:txBody>
          <a:bodyPr/>
          <a:lstStyle/>
          <a:p>
            <a:r>
              <a:rPr lang="en-US" dirty="0"/>
              <a:t>What Benchmarks are meaningful?</a:t>
            </a:r>
          </a:p>
        </p:txBody>
      </p:sp>
      <p:sp>
        <p:nvSpPr>
          <p:cNvPr id="3" name="Content Placeholder 2">
            <a:extLst>
              <a:ext uri="{FF2B5EF4-FFF2-40B4-BE49-F238E27FC236}">
                <a16:creationId xmlns:a16="http://schemas.microsoft.com/office/drawing/2014/main" id="{5B56FE07-6C0A-4D03-AD5B-EB54DE43F159}"/>
              </a:ext>
            </a:extLst>
          </p:cNvPr>
          <p:cNvSpPr>
            <a:spLocks noGrp="1"/>
          </p:cNvSpPr>
          <p:nvPr>
            <p:ph idx="1"/>
          </p:nvPr>
        </p:nvSpPr>
        <p:spPr>
          <a:xfrm>
            <a:off x="0" y="1072918"/>
            <a:ext cx="12143678" cy="5305580"/>
          </a:xfrm>
        </p:spPr>
        <p:txBody>
          <a:bodyPr>
            <a:normAutofit fontScale="92500" lnSpcReduction="20000"/>
          </a:bodyPr>
          <a:lstStyle/>
          <a:p>
            <a:r>
              <a:rPr lang="en-US" dirty="0"/>
              <a:t>Benchmarks should correspond to types of problems that are important or at least commonly used</a:t>
            </a:r>
          </a:p>
          <a:p>
            <a:pPr marL="914400" lvl="1" indent="-457200">
              <a:buFont typeface="+mj-lt"/>
              <a:buAutoNum type="alphaLcParenR"/>
            </a:pPr>
            <a:r>
              <a:rPr lang="en-US" b="1" dirty="0"/>
              <a:t>Local</a:t>
            </a:r>
            <a:r>
              <a:rPr lang="en-US" dirty="0"/>
              <a:t> Machine Learning running on single cores or nodes (many pleasing parallel instances)</a:t>
            </a:r>
          </a:p>
          <a:p>
            <a:pPr marL="914400" lvl="1" indent="-457200">
              <a:buFont typeface="+mj-lt"/>
              <a:buAutoNum type="alphaLcParenR"/>
            </a:pPr>
            <a:r>
              <a:rPr lang="en-US" b="1" dirty="0"/>
              <a:t>Global </a:t>
            </a:r>
            <a:r>
              <a:rPr lang="en-US" dirty="0"/>
              <a:t>machine learning running parallelized codes</a:t>
            </a:r>
          </a:p>
          <a:p>
            <a:r>
              <a:rPr lang="en-US" dirty="0"/>
              <a:t>This is Capability v Capacity (HTC) classification</a:t>
            </a:r>
          </a:p>
          <a:p>
            <a:r>
              <a:rPr lang="en-US" dirty="0"/>
              <a:t>a) is perhaps most common commercially and corresponds to a framework </a:t>
            </a:r>
            <a:r>
              <a:rPr lang="en-US" dirty="0" err="1"/>
              <a:t>OpenWhisk</a:t>
            </a:r>
            <a:r>
              <a:rPr lang="en-US" dirty="0"/>
              <a:t>/Spark launching ML as in R or </a:t>
            </a:r>
            <a:r>
              <a:rPr lang="en-US" dirty="0" err="1"/>
              <a:t>Scikit</a:t>
            </a:r>
            <a:r>
              <a:rPr lang="en-US" dirty="0"/>
              <a:t>-Learn instances. This benchmark depends on</a:t>
            </a:r>
          </a:p>
          <a:p>
            <a:pPr lvl="1"/>
            <a:r>
              <a:rPr lang="en-US" dirty="0"/>
              <a:t>Function as a Service capability of launcher (</a:t>
            </a:r>
            <a:r>
              <a:rPr lang="en-US" dirty="0" err="1"/>
              <a:t>OpenWhisk</a:t>
            </a:r>
            <a:r>
              <a:rPr lang="en-US" dirty="0"/>
              <a:t>/Spark)</a:t>
            </a:r>
          </a:p>
          <a:p>
            <a:pPr lvl="1"/>
            <a:r>
              <a:rPr lang="en-US" dirty="0"/>
              <a:t>Performance of R or </a:t>
            </a:r>
            <a:r>
              <a:rPr lang="en-US" dirty="0" err="1"/>
              <a:t>Scikit</a:t>
            </a:r>
            <a:r>
              <a:rPr lang="en-US" dirty="0"/>
              <a:t>-Learn instance</a:t>
            </a:r>
          </a:p>
          <a:p>
            <a:pPr lvl="1"/>
            <a:r>
              <a:rPr lang="en-US" dirty="0"/>
              <a:t>Suitable for cloud-native implementation</a:t>
            </a:r>
          </a:p>
          <a:p>
            <a:r>
              <a:rPr lang="en-US" dirty="0"/>
              <a:t>b) is perhaps most interesting to me as a parallel computing researcher. This benchmark depends on</a:t>
            </a:r>
          </a:p>
          <a:p>
            <a:pPr lvl="1"/>
            <a:r>
              <a:rPr lang="en-US" dirty="0"/>
              <a:t>Ability of launching environment to support parallel computing with communication performance etc.</a:t>
            </a:r>
          </a:p>
          <a:p>
            <a:pPr lvl="1"/>
            <a:r>
              <a:rPr lang="en-US" dirty="0"/>
              <a:t>Quality and nature of parallelization (Model parallelism or Data parallelism)</a:t>
            </a:r>
          </a:p>
        </p:txBody>
      </p:sp>
      <p:sp>
        <p:nvSpPr>
          <p:cNvPr id="4" name="Date Placeholder 3">
            <a:extLst>
              <a:ext uri="{FF2B5EF4-FFF2-40B4-BE49-F238E27FC236}">
                <a16:creationId xmlns:a16="http://schemas.microsoft.com/office/drawing/2014/main" id="{E88D0E30-3315-4EAF-9388-3CF21D9C7827}"/>
              </a:ext>
            </a:extLst>
          </p:cNvPr>
          <p:cNvSpPr>
            <a:spLocks noGrp="1"/>
          </p:cNvSpPr>
          <p:nvPr>
            <p:ph type="dt" sz="half" idx="10"/>
          </p:nvPr>
        </p:nvSpPr>
        <p:spPr/>
        <p:txBody>
          <a:bodyPr/>
          <a:lstStyle/>
          <a:p>
            <a:r>
              <a:rPr lang="en-US">
                <a:solidFill>
                  <a:prstClr val="black">
                    <a:tint val="75000"/>
                  </a:prstClr>
                </a:solidFill>
              </a:rPr>
              <a:t>11/16/2019</a:t>
            </a:r>
          </a:p>
        </p:txBody>
      </p:sp>
      <p:sp>
        <p:nvSpPr>
          <p:cNvPr id="5" name="Slide Number Placeholder 4">
            <a:extLst>
              <a:ext uri="{FF2B5EF4-FFF2-40B4-BE49-F238E27FC236}">
                <a16:creationId xmlns:a16="http://schemas.microsoft.com/office/drawing/2014/main" id="{817D281B-6235-4C38-8746-6E97B52618B9}"/>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4</a:t>
            </a:fld>
            <a:endParaRPr lang="en-US">
              <a:solidFill>
                <a:prstClr val="black">
                  <a:tint val="75000"/>
                </a:prstClr>
              </a:solidFill>
            </a:endParaRPr>
          </a:p>
        </p:txBody>
      </p:sp>
    </p:spTree>
    <p:extLst>
      <p:ext uri="{BB962C8B-B14F-4D97-AF65-F5344CB8AC3E}">
        <p14:creationId xmlns:p14="http://schemas.microsoft.com/office/powerpoint/2010/main" val="23018250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AD8F0-1FB0-4C2B-B888-8D29D4B6CBB6}"/>
              </a:ext>
            </a:extLst>
          </p:cNvPr>
          <p:cNvSpPr>
            <a:spLocks noGrp="1"/>
          </p:cNvSpPr>
          <p:nvPr>
            <p:ph type="title"/>
          </p:nvPr>
        </p:nvSpPr>
        <p:spPr>
          <a:xfrm>
            <a:off x="0" y="0"/>
            <a:ext cx="12192000" cy="1325563"/>
          </a:xfrm>
        </p:spPr>
        <p:txBody>
          <a:bodyPr>
            <a:normAutofit/>
          </a:bodyPr>
          <a:lstStyle/>
          <a:p>
            <a:r>
              <a:rPr lang="en-US" dirty="0"/>
              <a:t>Global machine learning running parallelized codes</a:t>
            </a:r>
          </a:p>
        </p:txBody>
      </p:sp>
      <p:sp>
        <p:nvSpPr>
          <p:cNvPr id="3" name="Content Placeholder 2">
            <a:extLst>
              <a:ext uri="{FF2B5EF4-FFF2-40B4-BE49-F238E27FC236}">
                <a16:creationId xmlns:a16="http://schemas.microsoft.com/office/drawing/2014/main" id="{9388EE08-F074-4913-87EC-A514B4EDB0AA}"/>
              </a:ext>
            </a:extLst>
          </p:cNvPr>
          <p:cNvSpPr>
            <a:spLocks noGrp="1"/>
          </p:cNvSpPr>
          <p:nvPr>
            <p:ph idx="1"/>
          </p:nvPr>
        </p:nvSpPr>
        <p:spPr>
          <a:xfrm>
            <a:off x="0" y="1000433"/>
            <a:ext cx="12192000" cy="5327884"/>
          </a:xfrm>
        </p:spPr>
        <p:txBody>
          <a:bodyPr>
            <a:normAutofit fontScale="92500" lnSpcReduction="10000"/>
          </a:bodyPr>
          <a:lstStyle/>
          <a:p>
            <a:r>
              <a:rPr lang="en-US" dirty="0"/>
              <a:t>Today b) seems to be becoming dominated by deep learning which seems most effective and innovative Big Data approach.</a:t>
            </a:r>
          </a:p>
          <a:p>
            <a:pPr lvl="1"/>
            <a:r>
              <a:rPr lang="en-US" dirty="0" err="1"/>
              <a:t>PyTorch</a:t>
            </a:r>
            <a:r>
              <a:rPr lang="en-US" dirty="0"/>
              <a:t>, </a:t>
            </a:r>
            <a:r>
              <a:rPr lang="en-US" dirty="0" err="1"/>
              <a:t>Tensorflow</a:t>
            </a:r>
            <a:r>
              <a:rPr lang="en-US" dirty="0"/>
              <a:t>, MXNET and not R or </a:t>
            </a:r>
            <a:r>
              <a:rPr lang="en-US" dirty="0" err="1"/>
              <a:t>Spark+Mllib</a:t>
            </a:r>
            <a:r>
              <a:rPr lang="en-US" dirty="0"/>
              <a:t> are favorite systems</a:t>
            </a:r>
          </a:p>
          <a:p>
            <a:pPr lvl="1"/>
            <a:r>
              <a:rPr lang="en-US" dirty="0"/>
              <a:t>But Spark, Flink etc. are still used to “wrap” or prepare data for DL systems.</a:t>
            </a:r>
          </a:p>
          <a:p>
            <a:r>
              <a:rPr lang="en-US" dirty="0"/>
              <a:t>MLPerf has a large set of  “commercially interesting” deep learning training and inference benchmarks</a:t>
            </a:r>
          </a:p>
          <a:p>
            <a:r>
              <a:rPr lang="en-US" dirty="0"/>
              <a:t>Tony Hey adding scientific benchmarks</a:t>
            </a:r>
          </a:p>
          <a:p>
            <a:r>
              <a:rPr lang="en-US" dirty="0"/>
              <a:t>MLPerf shows importance of data parallelism versus model parallelism</a:t>
            </a:r>
          </a:p>
          <a:p>
            <a:r>
              <a:rPr lang="en-US" dirty="0"/>
              <a:t>What are the best benchmarks for “to wrap or prepare data for parallel DL systems”</a:t>
            </a:r>
          </a:p>
          <a:p>
            <a:pPr lvl="1"/>
            <a:r>
              <a:rPr lang="en-US" dirty="0"/>
              <a:t>System wide benchmarks</a:t>
            </a:r>
          </a:p>
          <a:p>
            <a:pPr lvl="1"/>
            <a:r>
              <a:rPr lang="en-US" dirty="0"/>
              <a:t>“Operators” in Spark</a:t>
            </a:r>
          </a:p>
          <a:p>
            <a:pPr lvl="1"/>
            <a:r>
              <a:rPr lang="en-US" dirty="0"/>
              <a:t>Edge applications</a:t>
            </a:r>
          </a:p>
          <a:p>
            <a:pPr lvl="1"/>
            <a:r>
              <a:rPr lang="en-US" dirty="0"/>
              <a:t>Dataflow / workflow applications</a:t>
            </a:r>
          </a:p>
          <a:p>
            <a:r>
              <a:rPr lang="en-US" dirty="0"/>
              <a:t>Plus non-DL examples of importance such as </a:t>
            </a:r>
            <a:r>
              <a:rPr lang="en-US" dirty="0" err="1"/>
              <a:t>Terasort</a:t>
            </a:r>
            <a:endParaRPr lang="en-US" dirty="0"/>
          </a:p>
        </p:txBody>
      </p:sp>
      <p:sp>
        <p:nvSpPr>
          <p:cNvPr id="4" name="Date Placeholder 3">
            <a:extLst>
              <a:ext uri="{FF2B5EF4-FFF2-40B4-BE49-F238E27FC236}">
                <a16:creationId xmlns:a16="http://schemas.microsoft.com/office/drawing/2014/main" id="{7E8A09EC-9490-456C-B432-31B1B126C00D}"/>
              </a:ext>
            </a:extLst>
          </p:cNvPr>
          <p:cNvSpPr>
            <a:spLocks noGrp="1"/>
          </p:cNvSpPr>
          <p:nvPr>
            <p:ph type="dt" sz="half" idx="10"/>
          </p:nvPr>
        </p:nvSpPr>
        <p:spPr/>
        <p:txBody>
          <a:bodyPr/>
          <a:lstStyle/>
          <a:p>
            <a:r>
              <a:rPr lang="en-US">
                <a:solidFill>
                  <a:prstClr val="black">
                    <a:tint val="75000"/>
                  </a:prstClr>
                </a:solidFill>
              </a:rPr>
              <a:t>11/16/2019</a:t>
            </a:r>
          </a:p>
        </p:txBody>
      </p:sp>
      <p:sp>
        <p:nvSpPr>
          <p:cNvPr id="5" name="Slide Number Placeholder 4">
            <a:extLst>
              <a:ext uri="{FF2B5EF4-FFF2-40B4-BE49-F238E27FC236}">
                <a16:creationId xmlns:a16="http://schemas.microsoft.com/office/drawing/2014/main" id="{43FE8B7C-EB13-4376-B50C-3E1CC5D01506}"/>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5</a:t>
            </a:fld>
            <a:endParaRPr lang="en-US">
              <a:solidFill>
                <a:prstClr val="black">
                  <a:tint val="75000"/>
                </a:prstClr>
              </a:solidFill>
            </a:endParaRPr>
          </a:p>
        </p:txBody>
      </p:sp>
    </p:spTree>
    <p:extLst>
      <p:ext uri="{BB962C8B-B14F-4D97-AF65-F5344CB8AC3E}">
        <p14:creationId xmlns:p14="http://schemas.microsoft.com/office/powerpoint/2010/main" val="41238279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398ABB-8757-4F88-AD36-8609DE886B6F}"/>
              </a:ext>
            </a:extLst>
          </p:cNvPr>
          <p:cNvSpPr>
            <a:spLocks noGrp="1"/>
          </p:cNvSpPr>
          <p:nvPr>
            <p:ph type="title"/>
          </p:nvPr>
        </p:nvSpPr>
        <p:spPr>
          <a:xfrm>
            <a:off x="1522140" y="-75347"/>
            <a:ext cx="10669859" cy="816904"/>
          </a:xfrm>
        </p:spPr>
        <p:txBody>
          <a:bodyPr/>
          <a:lstStyle/>
          <a:p>
            <a:r>
              <a:rPr lang="en-US" dirty="0"/>
              <a:t>Implications of Specialized AI Hardware</a:t>
            </a:r>
          </a:p>
        </p:txBody>
      </p:sp>
      <p:sp>
        <p:nvSpPr>
          <p:cNvPr id="3" name="Content Placeholder 2">
            <a:extLst>
              <a:ext uri="{FF2B5EF4-FFF2-40B4-BE49-F238E27FC236}">
                <a16:creationId xmlns:a16="http://schemas.microsoft.com/office/drawing/2014/main" id="{DB7840FD-15F1-420F-8AF5-BC945D4A0D6B}"/>
              </a:ext>
            </a:extLst>
          </p:cNvPr>
          <p:cNvSpPr>
            <a:spLocks noGrp="1"/>
          </p:cNvSpPr>
          <p:nvPr>
            <p:ph idx="1"/>
          </p:nvPr>
        </p:nvSpPr>
        <p:spPr>
          <a:xfrm>
            <a:off x="263913" y="830766"/>
            <a:ext cx="11729224" cy="5335857"/>
          </a:xfrm>
        </p:spPr>
        <p:txBody>
          <a:bodyPr/>
          <a:lstStyle/>
          <a:p>
            <a:r>
              <a:rPr lang="en-US" dirty="0"/>
              <a:t>Currently GPU’s (and TPU’s) can be used to speedup both Deep Learning and Simulations</a:t>
            </a:r>
          </a:p>
          <a:p>
            <a:r>
              <a:rPr lang="en-US" dirty="0"/>
              <a:t>However we are likely to see specialized AI hardware which is </a:t>
            </a:r>
          </a:p>
          <a:p>
            <a:pPr lvl="1"/>
            <a:r>
              <a:rPr lang="en-US" dirty="0"/>
              <a:t>Only useful for machine learning</a:t>
            </a:r>
          </a:p>
          <a:p>
            <a:pPr lvl="1"/>
            <a:r>
              <a:rPr lang="en-US" dirty="0"/>
              <a:t>In fact only useful for deep learning and particular variants thereof</a:t>
            </a:r>
          </a:p>
          <a:p>
            <a:r>
              <a:rPr lang="en-US" dirty="0"/>
              <a:t>That impacts significance of benchmark in a machine used for DL and other computing</a:t>
            </a:r>
          </a:p>
          <a:p>
            <a:r>
              <a:rPr lang="en-US" dirty="0"/>
              <a:t>And will be very important when you need to run ML as an integrated part of a job which is doing simulations or other significant computing</a:t>
            </a:r>
          </a:p>
          <a:p>
            <a:pPr lvl="1"/>
            <a:r>
              <a:rPr lang="en-US" dirty="0" err="1"/>
              <a:t>MLforHPC</a:t>
            </a:r>
            <a:r>
              <a:rPr lang="en-US" dirty="0"/>
              <a:t> shows this</a:t>
            </a:r>
          </a:p>
        </p:txBody>
      </p:sp>
      <p:sp>
        <p:nvSpPr>
          <p:cNvPr id="4" name="Date Placeholder 3">
            <a:extLst>
              <a:ext uri="{FF2B5EF4-FFF2-40B4-BE49-F238E27FC236}">
                <a16:creationId xmlns:a16="http://schemas.microsoft.com/office/drawing/2014/main" id="{6EFE506F-53D7-45BA-933D-4E96D0228E34}"/>
              </a:ext>
            </a:extLst>
          </p:cNvPr>
          <p:cNvSpPr>
            <a:spLocks noGrp="1"/>
          </p:cNvSpPr>
          <p:nvPr>
            <p:ph type="dt" sz="half" idx="10"/>
          </p:nvPr>
        </p:nvSpPr>
        <p:spPr/>
        <p:txBody>
          <a:bodyPr/>
          <a:lstStyle/>
          <a:p>
            <a:r>
              <a:rPr lang="en-US">
                <a:solidFill>
                  <a:prstClr val="black">
                    <a:tint val="75000"/>
                  </a:prstClr>
                </a:solidFill>
              </a:rPr>
              <a:t>11/16/2019</a:t>
            </a:r>
          </a:p>
        </p:txBody>
      </p:sp>
      <p:sp>
        <p:nvSpPr>
          <p:cNvPr id="5" name="Slide Number Placeholder 4">
            <a:extLst>
              <a:ext uri="{FF2B5EF4-FFF2-40B4-BE49-F238E27FC236}">
                <a16:creationId xmlns:a16="http://schemas.microsoft.com/office/drawing/2014/main" id="{637292CC-A9D4-46C8-8B88-67BCF5AE8557}"/>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6</a:t>
            </a:fld>
            <a:endParaRPr lang="en-US">
              <a:solidFill>
                <a:prstClr val="black">
                  <a:tint val="75000"/>
                </a:prstClr>
              </a:solidFill>
            </a:endParaRPr>
          </a:p>
        </p:txBody>
      </p:sp>
    </p:spTree>
    <p:extLst>
      <p:ext uri="{BB962C8B-B14F-4D97-AF65-F5344CB8AC3E}">
        <p14:creationId xmlns:p14="http://schemas.microsoft.com/office/powerpoint/2010/main" val="37940256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50"/>
        <p:cNvGrpSpPr/>
        <p:nvPr/>
      </p:nvGrpSpPr>
      <p:grpSpPr>
        <a:xfrm>
          <a:off x="0" y="0"/>
          <a:ext cx="0" cy="0"/>
          <a:chOff x="0" y="0"/>
          <a:chExt cx="0" cy="0"/>
        </a:xfrm>
      </p:grpSpPr>
      <p:sp>
        <p:nvSpPr>
          <p:cNvPr id="654" name="Google Shape;654;p79"/>
          <p:cNvSpPr txBox="1">
            <a:spLocks noGrp="1"/>
          </p:cNvSpPr>
          <p:nvPr>
            <p:ph type="title"/>
          </p:nvPr>
        </p:nvSpPr>
        <p:spPr>
          <a:xfrm>
            <a:off x="305843" y="0"/>
            <a:ext cx="10515600" cy="1325563"/>
          </a:xfrm>
          <a:prstGeom prst="rect">
            <a:avLst/>
          </a:prstGeom>
        </p:spPr>
        <p:txBody>
          <a:bodyPr spcFirstLastPara="1" vert="horz" wrap="square" lIns="91433" tIns="45700" rIns="91433" bIns="45700" rtlCol="0" anchor="ctr" anchorCtr="0">
            <a:noAutofit/>
          </a:bodyPr>
          <a:lstStyle/>
          <a:p>
            <a:pPr>
              <a:lnSpc>
                <a:spcPct val="115000"/>
              </a:lnSpc>
              <a:spcBef>
                <a:spcPts val="0"/>
              </a:spcBef>
            </a:pPr>
            <a:r>
              <a:rPr lang="en" sz="2667" dirty="0">
                <a:solidFill>
                  <a:srgbClr val="515151"/>
                </a:solidFill>
              </a:rPr>
              <a:t>Implications of Machine </a:t>
            </a:r>
            <a:r>
              <a:rPr lang="en-US" sz="2667" dirty="0">
                <a:solidFill>
                  <a:srgbClr val="515151"/>
                </a:solidFill>
              </a:rPr>
              <a:t>Deep </a:t>
            </a:r>
            <a:r>
              <a:rPr lang="en" sz="2667" dirty="0">
                <a:solidFill>
                  <a:srgbClr val="515151"/>
                </a:solidFill>
              </a:rPr>
              <a:t>Learning for </a:t>
            </a:r>
            <a:r>
              <a:rPr lang="en-US" sz="2667" dirty="0">
                <a:solidFill>
                  <a:srgbClr val="515151"/>
                </a:solidFill>
              </a:rPr>
              <a:t>HPC</a:t>
            </a:r>
            <a:r>
              <a:rPr lang="en" sz="2667" dirty="0">
                <a:solidFill>
                  <a:srgbClr val="515151"/>
                </a:solidFill>
              </a:rPr>
              <a:t> and </a:t>
            </a:r>
            <a:r>
              <a:rPr lang="en-US" sz="2667" dirty="0">
                <a:solidFill>
                  <a:srgbClr val="515151"/>
                </a:solidFill>
              </a:rPr>
              <a:t>HPC</a:t>
            </a:r>
            <a:r>
              <a:rPr lang="en" sz="2667" dirty="0">
                <a:solidFill>
                  <a:srgbClr val="515151"/>
                </a:solidFill>
              </a:rPr>
              <a:t> for Machine </a:t>
            </a:r>
            <a:r>
              <a:rPr lang="en-US" sz="2667" dirty="0">
                <a:solidFill>
                  <a:srgbClr val="515151"/>
                </a:solidFill>
              </a:rPr>
              <a:t>Deep </a:t>
            </a:r>
            <a:r>
              <a:rPr lang="en" sz="2667" dirty="0">
                <a:solidFill>
                  <a:srgbClr val="515151"/>
                </a:solidFill>
              </a:rPr>
              <a:t>Learning</a:t>
            </a:r>
            <a:endParaRPr sz="2667" b="0" dirty="0">
              <a:solidFill>
                <a:srgbClr val="515151"/>
              </a:solidFill>
              <a:latin typeface="Open Sans SemiBold"/>
              <a:ea typeface="Open Sans SemiBold"/>
              <a:cs typeface="Open Sans SemiBold"/>
              <a:sym typeface="Open Sans SemiBold"/>
            </a:endParaRPr>
          </a:p>
        </p:txBody>
      </p:sp>
      <p:sp>
        <p:nvSpPr>
          <p:cNvPr id="651" name="Google Shape;651;p79"/>
          <p:cNvSpPr txBox="1">
            <a:spLocks noGrp="1"/>
          </p:cNvSpPr>
          <p:nvPr>
            <p:ph type="body" idx="1"/>
          </p:nvPr>
        </p:nvSpPr>
        <p:spPr>
          <a:xfrm>
            <a:off x="0" y="1253330"/>
            <a:ext cx="12047517" cy="4831706"/>
          </a:xfrm>
          <a:prstGeom prst="rect">
            <a:avLst/>
          </a:prstGeom>
          <a:noFill/>
          <a:ln>
            <a:noFill/>
          </a:ln>
        </p:spPr>
        <p:txBody>
          <a:bodyPr spcFirstLastPara="1" vert="horz" wrap="square" lIns="91433" tIns="45700" rIns="91433" bIns="45700" rtlCol="0" anchor="t" anchorCtr="0">
            <a:noAutofit/>
          </a:bodyPr>
          <a:lstStyle/>
          <a:p>
            <a:pPr marL="609585" indent="-423323">
              <a:lnSpc>
                <a:spcPct val="100000"/>
              </a:lnSpc>
              <a:spcBef>
                <a:spcPts val="600"/>
              </a:spcBef>
              <a:buSzPts val="1400"/>
              <a:buFont typeface="Open Sans"/>
              <a:buChar char="•"/>
            </a:pPr>
            <a:r>
              <a:rPr lang="en" sz="2400" dirty="0">
                <a:latin typeface="Open Sans"/>
                <a:ea typeface="Open Sans"/>
                <a:cs typeface="Open Sans"/>
                <a:sym typeface="Open Sans"/>
              </a:rPr>
              <a:t>I use HPC (</a:t>
            </a:r>
            <a:r>
              <a:rPr lang="en-US" sz="2400" dirty="0">
                <a:latin typeface="Open Sans"/>
                <a:ea typeface="Open Sans"/>
                <a:cs typeface="Open Sans"/>
                <a:sym typeface="Open Sans"/>
              </a:rPr>
              <a:t>not Systems as in Jeffrey Dean’s </a:t>
            </a:r>
            <a:r>
              <a:rPr lang="en-US" sz="2400" dirty="0" err="1">
                <a:latin typeface="Open Sans"/>
                <a:ea typeface="Open Sans"/>
                <a:cs typeface="Open Sans"/>
                <a:sym typeface="Open Sans"/>
              </a:rPr>
              <a:t>NeurIPS</a:t>
            </a:r>
            <a:r>
              <a:rPr lang="en-US" sz="2400" dirty="0">
                <a:latin typeface="Open Sans"/>
                <a:ea typeface="Open Sans"/>
                <a:cs typeface="Open Sans"/>
                <a:sym typeface="Open Sans"/>
              </a:rPr>
              <a:t> talk) </a:t>
            </a:r>
            <a:r>
              <a:rPr lang="en" sz="2400" dirty="0">
                <a:latin typeface="Open Sans"/>
                <a:ea typeface="Open Sans"/>
                <a:cs typeface="Open Sans"/>
                <a:sym typeface="Open Sans"/>
              </a:rPr>
              <a:t>as we are aiming at systems that support big data or big simulations and almost by (my) definition </a:t>
            </a:r>
            <a:r>
              <a:rPr lang="en-US" sz="2400" dirty="0" err="1">
                <a:latin typeface="Open Sans"/>
                <a:ea typeface="Open Sans"/>
                <a:cs typeface="Open Sans"/>
                <a:sym typeface="Open Sans"/>
              </a:rPr>
              <a:t>sh</a:t>
            </a:r>
            <a:r>
              <a:rPr lang="en" sz="2400" dirty="0">
                <a:latin typeface="Open Sans"/>
                <a:ea typeface="Open Sans"/>
                <a:cs typeface="Open Sans"/>
                <a:sym typeface="Open Sans"/>
              </a:rPr>
              <a:t>ould naturally involve HPC.</a:t>
            </a:r>
            <a:endParaRPr sz="2400" dirty="0">
              <a:latin typeface="Open Sans"/>
              <a:ea typeface="Open Sans"/>
              <a:cs typeface="Open Sans"/>
              <a:sym typeface="Open Sans"/>
            </a:endParaRPr>
          </a:p>
          <a:p>
            <a:pPr marL="609585" indent="-423323">
              <a:lnSpc>
                <a:spcPct val="100000"/>
              </a:lnSpc>
              <a:spcBef>
                <a:spcPts val="600"/>
              </a:spcBef>
              <a:buSzPts val="1400"/>
              <a:buFont typeface="Open Sans"/>
              <a:buChar char="•"/>
            </a:pPr>
            <a:r>
              <a:rPr lang="en" sz="2400" dirty="0">
                <a:latin typeface="Open Sans"/>
                <a:ea typeface="Open Sans"/>
                <a:cs typeface="Open Sans"/>
                <a:sym typeface="Open Sans"/>
              </a:rPr>
              <a:t>So we get </a:t>
            </a:r>
            <a:r>
              <a:rPr lang="en" sz="2400" b="1" dirty="0">
                <a:latin typeface="Open Sans"/>
                <a:ea typeface="Open Sans"/>
                <a:cs typeface="Open Sans"/>
                <a:sym typeface="Open Sans"/>
              </a:rPr>
              <a:t>ML for HPC</a:t>
            </a:r>
            <a:r>
              <a:rPr lang="en" sz="2400" dirty="0">
                <a:latin typeface="Open Sans"/>
                <a:ea typeface="Open Sans"/>
                <a:cs typeface="Open Sans"/>
                <a:sym typeface="Open Sans"/>
              </a:rPr>
              <a:t> and </a:t>
            </a:r>
            <a:r>
              <a:rPr lang="en" sz="2400" b="1" dirty="0">
                <a:latin typeface="Open Sans"/>
                <a:ea typeface="Open Sans"/>
                <a:cs typeface="Open Sans"/>
                <a:sym typeface="Open Sans"/>
              </a:rPr>
              <a:t>HPC for ML</a:t>
            </a:r>
            <a:endParaRPr sz="2400" dirty="0">
              <a:latin typeface="Open Sans"/>
              <a:ea typeface="Open Sans"/>
              <a:cs typeface="Open Sans"/>
              <a:sym typeface="Open Sans"/>
            </a:endParaRPr>
          </a:p>
          <a:p>
            <a:pPr marL="609585" indent="-423323">
              <a:lnSpc>
                <a:spcPct val="100000"/>
              </a:lnSpc>
              <a:spcBef>
                <a:spcPts val="600"/>
              </a:spcBef>
              <a:buSzPts val="1400"/>
              <a:buFont typeface="Open Sans"/>
              <a:buChar char="•"/>
            </a:pPr>
            <a:r>
              <a:rPr lang="en" sz="2400" b="1" dirty="0">
                <a:latin typeface="Open Sans"/>
                <a:ea typeface="Open Sans"/>
                <a:cs typeface="Open Sans"/>
                <a:sym typeface="Open Sans"/>
              </a:rPr>
              <a:t>HPC for ML</a:t>
            </a:r>
            <a:r>
              <a:rPr lang="en" sz="2400" dirty="0">
                <a:latin typeface="Open Sans"/>
                <a:ea typeface="Open Sans"/>
                <a:cs typeface="Open Sans"/>
                <a:sym typeface="Open Sans"/>
              </a:rPr>
              <a:t> is very important but has been quite well studied and understood</a:t>
            </a:r>
            <a:endParaRPr sz="2400" dirty="0">
              <a:latin typeface="Open Sans"/>
              <a:ea typeface="Open Sans"/>
              <a:cs typeface="Open Sans"/>
              <a:sym typeface="Open Sans"/>
            </a:endParaRPr>
          </a:p>
          <a:p>
            <a:pPr marL="1219170" lvl="1" indent="-423323">
              <a:lnSpc>
                <a:spcPct val="100000"/>
              </a:lnSpc>
              <a:spcBef>
                <a:spcPts val="600"/>
              </a:spcBef>
              <a:buSzPts val="1400"/>
              <a:buFont typeface="Open Sans"/>
              <a:buChar char="•"/>
            </a:pPr>
            <a:r>
              <a:rPr lang="en" sz="2000" dirty="0">
                <a:latin typeface="Open Sans"/>
                <a:ea typeface="Open Sans"/>
                <a:cs typeface="Open Sans"/>
                <a:sym typeface="Open Sans"/>
              </a:rPr>
              <a:t>It makes  data analytics run much faster </a:t>
            </a:r>
            <a:r>
              <a:rPr lang="en-US" sz="2000" dirty="0">
                <a:latin typeface="Open Sans"/>
                <a:ea typeface="Open Sans"/>
                <a:cs typeface="Open Sans"/>
                <a:sym typeface="Open Sans"/>
              </a:rPr>
              <a:t>and is key part of </a:t>
            </a:r>
            <a:r>
              <a:rPr lang="en-US" sz="2000" dirty="0" err="1">
                <a:latin typeface="Open Sans"/>
                <a:ea typeface="Open Sans"/>
                <a:cs typeface="Open Sans"/>
                <a:sym typeface="Open Sans"/>
              </a:rPr>
              <a:t>Benchcouncil</a:t>
            </a:r>
            <a:r>
              <a:rPr lang="en-US" sz="2000" dirty="0">
                <a:latin typeface="Open Sans"/>
                <a:ea typeface="Open Sans"/>
                <a:cs typeface="Open Sans"/>
                <a:sym typeface="Open Sans"/>
              </a:rPr>
              <a:t> and MLPerf</a:t>
            </a:r>
            <a:endParaRPr sz="2000" dirty="0">
              <a:latin typeface="Open Sans"/>
              <a:ea typeface="Open Sans"/>
              <a:cs typeface="Open Sans"/>
              <a:sym typeface="Open Sans"/>
            </a:endParaRPr>
          </a:p>
          <a:p>
            <a:pPr marL="609585" indent="-423323">
              <a:lnSpc>
                <a:spcPct val="100000"/>
              </a:lnSpc>
              <a:spcBef>
                <a:spcPts val="600"/>
              </a:spcBef>
              <a:buSzPts val="1400"/>
              <a:buFont typeface="Open Sans"/>
              <a:buChar char="•"/>
            </a:pPr>
            <a:r>
              <a:rPr lang="en" sz="2400" b="1" dirty="0">
                <a:latin typeface="Open Sans"/>
                <a:ea typeface="Open Sans"/>
                <a:cs typeface="Open Sans"/>
                <a:sym typeface="Open Sans"/>
              </a:rPr>
              <a:t>ML for HPC</a:t>
            </a:r>
            <a:r>
              <a:rPr lang="en" sz="2400" dirty="0">
                <a:latin typeface="Open Sans"/>
                <a:ea typeface="Open Sans"/>
                <a:cs typeface="Open Sans"/>
                <a:sym typeface="Open Sans"/>
              </a:rPr>
              <a:t> is transformative both as a technology and for application progress enabled</a:t>
            </a:r>
          </a:p>
          <a:p>
            <a:pPr marL="1066785" lvl="1" indent="-423323">
              <a:lnSpc>
                <a:spcPct val="100000"/>
              </a:lnSpc>
              <a:spcBef>
                <a:spcPts val="600"/>
              </a:spcBef>
              <a:buSzPts val="1400"/>
              <a:buFont typeface="Open Sans"/>
              <a:buChar char="•"/>
            </a:pPr>
            <a:r>
              <a:rPr lang="en" sz="2000" dirty="0">
                <a:latin typeface="Open Sans"/>
                <a:ea typeface="Open Sans"/>
                <a:cs typeface="Open Sans"/>
                <a:sym typeface="Open Sans"/>
              </a:rPr>
              <a:t>If it is ML for HPC running ML, then we have the creepy situation of the AI supercomputer improving itself</a:t>
            </a:r>
            <a:r>
              <a:rPr lang="en" dirty="0">
                <a:latin typeface="Open Sans"/>
                <a:ea typeface="Open Sans"/>
                <a:cs typeface="Open Sans"/>
                <a:sym typeface="Open Sans"/>
              </a:rPr>
              <a:t>	</a:t>
            </a:r>
          </a:p>
          <a:p>
            <a:pPr marL="609585" indent="-423323">
              <a:lnSpc>
                <a:spcPct val="100000"/>
              </a:lnSpc>
              <a:spcBef>
                <a:spcPts val="600"/>
              </a:spcBef>
              <a:buSzPts val="1400"/>
              <a:buFont typeface="Open Sans"/>
              <a:buChar char="•"/>
            </a:pPr>
            <a:r>
              <a:rPr lang="en" sz="2400" b="1" dirty="0">
                <a:latin typeface="Open Sans"/>
                <a:ea typeface="Open Sans"/>
                <a:cs typeface="Open Sans"/>
                <a:sym typeface="Open Sans"/>
              </a:rPr>
              <a:t>ML</a:t>
            </a:r>
            <a:r>
              <a:rPr lang="en" sz="2400" dirty="0">
                <a:latin typeface="Open Sans"/>
                <a:ea typeface="Open Sans"/>
                <a:cs typeface="Open Sans"/>
                <a:sym typeface="Open Sans"/>
              </a:rPr>
              <a:t> operationally </a:t>
            </a:r>
            <a:r>
              <a:rPr lang="en" sz="2400" b="1" dirty="0">
                <a:latin typeface="Open Sans"/>
                <a:ea typeface="Open Sans"/>
                <a:cs typeface="Open Sans"/>
                <a:sym typeface="Open Sans"/>
              </a:rPr>
              <a:t>DL</a:t>
            </a:r>
            <a:r>
              <a:rPr lang="en" sz="2400" dirty="0">
                <a:latin typeface="Open Sans"/>
                <a:ea typeface="Open Sans"/>
                <a:cs typeface="Open Sans"/>
                <a:sym typeface="Open Sans"/>
              </a:rPr>
              <a:t> at the mome</a:t>
            </a:r>
            <a:r>
              <a:rPr lang="en-US" sz="2400" dirty="0">
                <a:latin typeface="Open Sans"/>
                <a:ea typeface="Open Sans"/>
                <a:cs typeface="Open Sans"/>
                <a:sym typeface="Open Sans"/>
              </a:rPr>
              <a:t>n</a:t>
            </a:r>
            <a:r>
              <a:rPr lang="en" sz="2400" dirty="0">
                <a:latin typeface="Open Sans"/>
                <a:ea typeface="Open Sans"/>
                <a:cs typeface="Open Sans"/>
                <a:sym typeface="Open Sans"/>
              </a:rPr>
              <a:t>t!</a:t>
            </a:r>
          </a:p>
          <a:p>
            <a:pPr marL="761970" indent="-423323">
              <a:lnSpc>
                <a:spcPct val="100000"/>
              </a:lnSpc>
              <a:spcBef>
                <a:spcPts val="1067"/>
              </a:spcBef>
              <a:buSzPts val="1400"/>
              <a:buFont typeface="Open Sans"/>
              <a:buChar char="•"/>
            </a:pPr>
            <a:endParaRPr sz="2267" dirty="0">
              <a:latin typeface="Open Sans"/>
              <a:ea typeface="Open Sans"/>
              <a:cs typeface="Open Sans"/>
              <a:sym typeface="Open Sans"/>
            </a:endParaRPr>
          </a:p>
        </p:txBody>
      </p:sp>
      <p:sp>
        <p:nvSpPr>
          <p:cNvPr id="655" name="Google Shape;655;p79"/>
          <p:cNvSpPr txBox="1">
            <a:spLocks noGrp="1"/>
          </p:cNvSpPr>
          <p:nvPr>
            <p:ph type="sldNum" idx="2"/>
          </p:nvPr>
        </p:nvSpPr>
        <p:spPr>
          <a:xfrm>
            <a:off x="11417830" y="6289265"/>
            <a:ext cx="548700" cy="544500"/>
          </a:xfrm>
          <a:prstGeom prst="rect">
            <a:avLst/>
          </a:prstGeom>
          <a:noFill/>
          <a:ln>
            <a:noFill/>
          </a:ln>
        </p:spPr>
        <p:txBody>
          <a:bodyPr spcFirstLastPara="1" wrap="square" lIns="68575" tIns="34275" rIns="68575" bIns="34275"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Open Sans"/>
                <a:ea typeface="Open Sans"/>
                <a:cs typeface="Open Sans"/>
                <a:sym typeface="Open Sans"/>
              </a:defRPr>
            </a:lvl1pPr>
            <a:lvl2pPr marL="0" marR="0" lvl="1"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Open Sans"/>
                <a:ea typeface="Open Sans"/>
                <a:cs typeface="Open Sans"/>
                <a:sym typeface="Open Sans"/>
              </a:defRPr>
            </a:lvl2pPr>
            <a:lvl3pPr marL="0" marR="0" lvl="2"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Open Sans"/>
                <a:ea typeface="Open Sans"/>
                <a:cs typeface="Open Sans"/>
                <a:sym typeface="Open Sans"/>
              </a:defRPr>
            </a:lvl3pPr>
            <a:lvl4pPr marL="0" marR="0" lvl="3"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Open Sans"/>
                <a:ea typeface="Open Sans"/>
                <a:cs typeface="Open Sans"/>
                <a:sym typeface="Open Sans"/>
              </a:defRPr>
            </a:lvl4pPr>
            <a:lvl5pPr marL="0" marR="0" lvl="4"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Open Sans"/>
                <a:ea typeface="Open Sans"/>
                <a:cs typeface="Open Sans"/>
                <a:sym typeface="Open Sans"/>
              </a:defRPr>
            </a:lvl5pPr>
            <a:lvl6pPr marL="0" marR="0" lvl="5"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Open Sans"/>
                <a:ea typeface="Open Sans"/>
                <a:cs typeface="Open Sans"/>
                <a:sym typeface="Open Sans"/>
              </a:defRPr>
            </a:lvl6pPr>
            <a:lvl7pPr marL="0" marR="0" lvl="6"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Open Sans"/>
                <a:ea typeface="Open Sans"/>
                <a:cs typeface="Open Sans"/>
                <a:sym typeface="Open Sans"/>
              </a:defRPr>
            </a:lvl7pPr>
            <a:lvl8pPr marL="0" marR="0" lvl="7"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Open Sans"/>
                <a:ea typeface="Open Sans"/>
                <a:cs typeface="Open Sans"/>
                <a:sym typeface="Open Sans"/>
              </a:defRPr>
            </a:lvl8pPr>
            <a:lvl9pPr marL="0" marR="0" lvl="8"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Open Sans"/>
                <a:ea typeface="Open Sans"/>
                <a:cs typeface="Open Sans"/>
                <a:sym typeface="Open Sans"/>
              </a:defRPr>
            </a:lvl9pPr>
          </a:lstStyle>
          <a:p>
            <a:pPr algn="r"/>
            <a:fld id="{00000000-1234-1234-1234-123412341234}" type="slidenum">
              <a:rPr lang="en" smtClean="0"/>
              <a:pPr algn="r"/>
              <a:t>7</a:t>
            </a:fld>
            <a:endParaRPr dirty="0"/>
          </a:p>
        </p:txBody>
      </p:sp>
      <p:cxnSp>
        <p:nvCxnSpPr>
          <p:cNvPr id="653" name="Google Shape;653;p79"/>
          <p:cNvCxnSpPr/>
          <p:nvPr/>
        </p:nvCxnSpPr>
        <p:spPr>
          <a:xfrm>
            <a:off x="-161324" y="1199947"/>
            <a:ext cx="2517200" cy="0"/>
          </a:xfrm>
          <a:prstGeom prst="straightConnector1">
            <a:avLst/>
          </a:prstGeom>
          <a:noFill/>
          <a:ln w="19050" cap="flat" cmpd="sng">
            <a:solidFill>
              <a:srgbClr val="B30838"/>
            </a:solidFill>
            <a:prstDash val="solid"/>
            <a:round/>
            <a:headEnd type="none" w="med" len="med"/>
            <a:tailEnd type="none" w="med" len="med"/>
          </a:ln>
        </p:spPr>
      </p:cxnSp>
      <p:sp>
        <p:nvSpPr>
          <p:cNvPr id="2" name="Date Placeholder 1">
            <a:extLst>
              <a:ext uri="{FF2B5EF4-FFF2-40B4-BE49-F238E27FC236}">
                <a16:creationId xmlns:a16="http://schemas.microsoft.com/office/drawing/2014/main" id="{BA88E3E1-7710-40E4-BB72-759FF3890079}"/>
              </a:ext>
            </a:extLst>
          </p:cNvPr>
          <p:cNvSpPr>
            <a:spLocks noGrp="1"/>
          </p:cNvSpPr>
          <p:nvPr>
            <p:ph type="dt" sz="half" idx="10"/>
          </p:nvPr>
        </p:nvSpPr>
        <p:spPr>
          <a:xfrm>
            <a:off x="9946847" y="6372451"/>
            <a:ext cx="1292881" cy="365125"/>
          </a:xfrm>
        </p:spPr>
        <p:txBody>
          <a:bodyPr/>
          <a:lstStyle/>
          <a:p>
            <a:r>
              <a:rPr lang="en-US">
                <a:solidFill>
                  <a:prstClr val="black">
                    <a:tint val="75000"/>
                  </a:prstClr>
                </a:solidFill>
              </a:rPr>
              <a:t>11/16/2019</a:t>
            </a:r>
            <a:endParaRPr lang="en-US" dirty="0">
              <a:solidFill>
                <a:prstClr val="black">
                  <a:tint val="75000"/>
                </a:prstClr>
              </a:solidFill>
            </a:endParaRPr>
          </a:p>
        </p:txBody>
      </p:sp>
      <p:cxnSp>
        <p:nvCxnSpPr>
          <p:cNvPr id="6" name="Straight Connector 5">
            <a:extLst>
              <a:ext uri="{FF2B5EF4-FFF2-40B4-BE49-F238E27FC236}">
                <a16:creationId xmlns:a16="http://schemas.microsoft.com/office/drawing/2014/main" id="{47DF9910-E248-4666-8A3D-5E926E68A3F1}"/>
              </a:ext>
            </a:extLst>
          </p:cNvPr>
          <p:cNvCxnSpPr>
            <a:cxnSpLocks/>
          </p:cNvCxnSpPr>
          <p:nvPr/>
        </p:nvCxnSpPr>
        <p:spPr>
          <a:xfrm flipV="1">
            <a:off x="2584916" y="378670"/>
            <a:ext cx="1086592" cy="106878"/>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Straight Connector 11">
            <a:extLst>
              <a:ext uri="{FF2B5EF4-FFF2-40B4-BE49-F238E27FC236}">
                <a16:creationId xmlns:a16="http://schemas.microsoft.com/office/drawing/2014/main" id="{C81F1AF6-753B-4B7F-BD44-7C55324DD515}"/>
              </a:ext>
            </a:extLst>
          </p:cNvPr>
          <p:cNvCxnSpPr>
            <a:cxnSpLocks/>
          </p:cNvCxnSpPr>
          <p:nvPr/>
        </p:nvCxnSpPr>
        <p:spPr>
          <a:xfrm flipV="1">
            <a:off x="8860255" y="432109"/>
            <a:ext cx="1086592" cy="106878"/>
          </a:xfrm>
          <a:prstGeom prst="line">
            <a:avLst/>
          </a:prstGeom>
          <a:ln w="38100"/>
        </p:spPr>
        <p:style>
          <a:lnRef idx="1">
            <a:schemeClr val="accent2"/>
          </a:lnRef>
          <a:fillRef idx="0">
            <a:schemeClr val="accent2"/>
          </a:fillRef>
          <a:effectRef idx="0">
            <a:schemeClr val="accent2"/>
          </a:effectRef>
          <a:fontRef idx="minor">
            <a:schemeClr val="tx1"/>
          </a:fontRef>
        </p:style>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26"/>
          <p:cNvSpPr txBox="1">
            <a:spLocks noGrp="1"/>
          </p:cNvSpPr>
          <p:nvPr>
            <p:ph type="title"/>
          </p:nvPr>
        </p:nvSpPr>
        <p:spPr>
          <a:xfrm>
            <a:off x="748333" y="25664"/>
            <a:ext cx="10515600" cy="937600"/>
          </a:xfrm>
          <a:prstGeom prst="rect">
            <a:avLst/>
          </a:prstGeom>
        </p:spPr>
        <p:txBody>
          <a:bodyPr spcFirstLastPara="1" vert="horz" wrap="square" lIns="91433" tIns="45700" rIns="91433" bIns="45700" rtlCol="0" anchor="ctr" anchorCtr="0">
            <a:noAutofit/>
          </a:bodyPr>
          <a:lstStyle/>
          <a:p>
            <a:pPr>
              <a:spcBef>
                <a:spcPts val="0"/>
              </a:spcBef>
            </a:pPr>
            <a:r>
              <a:rPr lang="en"/>
              <a:t>MLaroundHPC and MLAutotuningHPC</a:t>
            </a:r>
            <a:endParaRPr/>
          </a:p>
        </p:txBody>
      </p:sp>
      <p:sp>
        <p:nvSpPr>
          <p:cNvPr id="245" name="Google Shape;245;p26"/>
          <p:cNvSpPr txBox="1">
            <a:spLocks noGrp="1"/>
          </p:cNvSpPr>
          <p:nvPr>
            <p:ph type="body" idx="1"/>
          </p:nvPr>
        </p:nvSpPr>
        <p:spPr>
          <a:xfrm>
            <a:off x="247600" y="1130001"/>
            <a:ext cx="11643200" cy="4969600"/>
          </a:xfrm>
          <a:prstGeom prst="rect">
            <a:avLst/>
          </a:prstGeom>
        </p:spPr>
        <p:txBody>
          <a:bodyPr spcFirstLastPara="1" vert="horz" wrap="square" lIns="91433" tIns="45700" rIns="91433" bIns="45700" rtlCol="0" anchor="t" anchorCtr="0">
            <a:noAutofit/>
          </a:bodyPr>
          <a:lstStyle/>
          <a:p>
            <a:pPr marL="609585" indent="-457189">
              <a:lnSpc>
                <a:spcPct val="100000"/>
              </a:lnSpc>
              <a:spcBef>
                <a:spcPts val="0"/>
              </a:spcBef>
              <a:buSzPts val="1800"/>
            </a:pPr>
            <a:r>
              <a:rPr lang="en" sz="2400" dirty="0">
                <a:latin typeface="Arial"/>
                <a:ea typeface="Arial"/>
                <a:cs typeface="Arial"/>
                <a:sym typeface="Arial"/>
              </a:rPr>
              <a:t>Use Computation to represent Simulation or Big Data</a:t>
            </a:r>
            <a:endParaRPr sz="2400" dirty="0">
              <a:latin typeface="Arial"/>
              <a:ea typeface="Arial"/>
              <a:cs typeface="Arial"/>
              <a:sym typeface="Arial"/>
            </a:endParaRPr>
          </a:p>
          <a:p>
            <a:pPr marL="609585" indent="-457189">
              <a:lnSpc>
                <a:spcPct val="100000"/>
              </a:lnSpc>
              <a:spcBef>
                <a:spcPts val="0"/>
              </a:spcBef>
              <a:buSzPts val="1800"/>
            </a:pPr>
            <a:r>
              <a:rPr lang="en" sz="2400" b="1" dirty="0">
                <a:latin typeface="Arial"/>
                <a:ea typeface="Arial"/>
                <a:cs typeface="Arial"/>
                <a:sym typeface="Arial"/>
              </a:rPr>
              <a:t>Improving Computations with Configurations and Integration of Data</a:t>
            </a:r>
            <a:endParaRPr sz="2400" b="1" dirty="0">
              <a:latin typeface="Arial"/>
              <a:ea typeface="Arial"/>
              <a:cs typeface="Arial"/>
              <a:sym typeface="Arial"/>
            </a:endParaRPr>
          </a:p>
          <a:p>
            <a:pPr marL="1219170" lvl="1" indent="-457189">
              <a:lnSpc>
                <a:spcPct val="100000"/>
              </a:lnSpc>
              <a:spcBef>
                <a:spcPts val="0"/>
              </a:spcBef>
              <a:buSzPts val="1800"/>
            </a:pPr>
            <a:r>
              <a:rPr lang="en" dirty="0">
                <a:latin typeface="Arial"/>
                <a:ea typeface="Arial"/>
                <a:cs typeface="Arial"/>
                <a:sym typeface="Arial"/>
              </a:rPr>
              <a:t>Autotuning of initial and running configuration; data assimilation</a:t>
            </a:r>
            <a:endParaRPr dirty="0">
              <a:latin typeface="Arial"/>
              <a:ea typeface="Arial"/>
              <a:cs typeface="Arial"/>
              <a:sym typeface="Arial"/>
            </a:endParaRPr>
          </a:p>
          <a:p>
            <a:pPr marL="609585" indent="-457189">
              <a:lnSpc>
                <a:spcPct val="100000"/>
              </a:lnSpc>
              <a:spcBef>
                <a:spcPts val="0"/>
              </a:spcBef>
              <a:buSzPts val="1800"/>
            </a:pPr>
            <a:r>
              <a:rPr lang="en" sz="2400" b="1" dirty="0">
                <a:latin typeface="Arial"/>
                <a:ea typeface="Arial"/>
                <a:cs typeface="Arial"/>
                <a:sym typeface="Arial"/>
              </a:rPr>
              <a:t>Learn Structure, Theory and Model for Computations</a:t>
            </a:r>
            <a:endParaRPr sz="2400" b="1" dirty="0">
              <a:latin typeface="Arial"/>
              <a:ea typeface="Arial"/>
              <a:cs typeface="Arial"/>
              <a:sym typeface="Arial"/>
            </a:endParaRPr>
          </a:p>
          <a:p>
            <a:pPr marL="1219170" lvl="1" indent="-457189">
              <a:lnSpc>
                <a:spcPct val="100000"/>
              </a:lnSpc>
              <a:spcBef>
                <a:spcPts val="0"/>
              </a:spcBef>
              <a:buSzPts val="1800"/>
            </a:pPr>
            <a:r>
              <a:rPr lang="en" dirty="0">
                <a:latin typeface="Arial"/>
                <a:ea typeface="Arial"/>
                <a:cs typeface="Arial"/>
                <a:sym typeface="Arial"/>
              </a:rPr>
              <a:t>Learn potentials, support cross-scale integration; learn microscale structure; derive fundamental theories</a:t>
            </a:r>
            <a:endParaRPr dirty="0">
              <a:latin typeface="Arial"/>
              <a:ea typeface="Arial"/>
              <a:cs typeface="Arial"/>
              <a:sym typeface="Arial"/>
            </a:endParaRPr>
          </a:p>
          <a:p>
            <a:pPr marL="1219170" lvl="1" indent="-423323">
              <a:lnSpc>
                <a:spcPct val="100000"/>
              </a:lnSpc>
              <a:spcBef>
                <a:spcPts val="0"/>
              </a:spcBef>
              <a:buSzPts val="1400"/>
              <a:buFont typeface="Arial"/>
              <a:buChar char="•"/>
            </a:pPr>
            <a:r>
              <a:rPr lang="en" dirty="0">
                <a:latin typeface="Arial"/>
                <a:ea typeface="Arial"/>
                <a:cs typeface="Arial"/>
                <a:sym typeface="Arial"/>
              </a:rPr>
              <a:t>Generate smart ensembles and collective coordinates</a:t>
            </a:r>
            <a:endParaRPr dirty="0">
              <a:latin typeface="Arial"/>
              <a:ea typeface="Arial"/>
              <a:cs typeface="Arial"/>
              <a:sym typeface="Arial"/>
            </a:endParaRPr>
          </a:p>
          <a:p>
            <a:pPr marL="609585" indent="-457189">
              <a:lnSpc>
                <a:spcPct val="100000"/>
              </a:lnSpc>
              <a:spcBef>
                <a:spcPts val="0"/>
              </a:spcBef>
              <a:buSzPts val="1800"/>
            </a:pPr>
            <a:r>
              <a:rPr lang="en" sz="2400" b="1" dirty="0">
                <a:latin typeface="Arial"/>
                <a:ea typeface="Arial"/>
                <a:cs typeface="Arial"/>
                <a:sym typeface="Arial"/>
              </a:rPr>
              <a:t>Learn Surrogates for Simulations</a:t>
            </a:r>
            <a:endParaRPr sz="2400" b="1" dirty="0">
              <a:latin typeface="Arial"/>
              <a:ea typeface="Arial"/>
              <a:cs typeface="Arial"/>
              <a:sym typeface="Arial"/>
            </a:endParaRPr>
          </a:p>
          <a:p>
            <a:pPr marL="1219170" lvl="1" indent="-457189">
              <a:lnSpc>
                <a:spcPct val="100000"/>
              </a:lnSpc>
              <a:spcBef>
                <a:spcPts val="0"/>
              </a:spcBef>
              <a:buSzPts val="1800"/>
            </a:pPr>
            <a:r>
              <a:rPr lang="en" dirty="0">
                <a:latin typeface="Arial"/>
                <a:ea typeface="Arial"/>
                <a:cs typeface="Arial"/>
                <a:sym typeface="Arial"/>
              </a:rPr>
              <a:t>Can be input specifications mapped into output features </a:t>
            </a:r>
            <a:endParaRPr dirty="0">
              <a:latin typeface="Arial"/>
              <a:ea typeface="Arial"/>
              <a:cs typeface="Arial"/>
              <a:sym typeface="Arial"/>
            </a:endParaRPr>
          </a:p>
          <a:p>
            <a:pPr marL="1828754" lvl="2" indent="-423323">
              <a:lnSpc>
                <a:spcPct val="100000"/>
              </a:lnSpc>
              <a:spcBef>
                <a:spcPts val="0"/>
              </a:spcBef>
              <a:buSzPts val="1400"/>
              <a:buFont typeface="Arial"/>
              <a:buChar char="•"/>
            </a:pPr>
            <a:r>
              <a:rPr lang="en" dirty="0">
                <a:latin typeface="Arial"/>
                <a:ea typeface="Arial"/>
                <a:cs typeface="Arial"/>
                <a:sym typeface="Arial"/>
              </a:rPr>
              <a:t>Can be combined with experimental observation over same input specifications</a:t>
            </a:r>
            <a:endParaRPr dirty="0">
              <a:latin typeface="Arial"/>
              <a:ea typeface="Arial"/>
              <a:cs typeface="Arial"/>
              <a:sym typeface="Arial"/>
            </a:endParaRPr>
          </a:p>
          <a:p>
            <a:pPr marL="1219170" lvl="1" indent="-457189">
              <a:lnSpc>
                <a:spcPct val="100000"/>
              </a:lnSpc>
              <a:spcBef>
                <a:spcPts val="0"/>
              </a:spcBef>
              <a:buSzPts val="1800"/>
            </a:pPr>
            <a:r>
              <a:rPr lang="en" dirty="0">
                <a:latin typeface="Arial"/>
                <a:ea typeface="Arial"/>
                <a:cs typeface="Arial"/>
                <a:sym typeface="Arial"/>
              </a:rPr>
              <a:t>Or input field values mapped to output field values</a:t>
            </a:r>
            <a:endParaRPr dirty="0">
              <a:latin typeface="Arial"/>
              <a:ea typeface="Arial"/>
              <a:cs typeface="Arial"/>
              <a:sym typeface="Arial"/>
            </a:endParaRPr>
          </a:p>
          <a:p>
            <a:pPr marL="609585" indent="-457189">
              <a:lnSpc>
                <a:spcPct val="100000"/>
              </a:lnSpc>
              <a:spcBef>
                <a:spcPts val="0"/>
              </a:spcBef>
              <a:buSzPts val="1800"/>
            </a:pPr>
            <a:r>
              <a:rPr lang="en" sz="2400" dirty="0">
                <a:latin typeface="Arial"/>
                <a:ea typeface="Arial"/>
                <a:cs typeface="Arial"/>
                <a:sym typeface="Arial"/>
              </a:rPr>
              <a:t>ML gives speedup factors from </a:t>
            </a:r>
            <a:r>
              <a:rPr lang="en" sz="2400" b="1" dirty="0">
                <a:latin typeface="Arial"/>
                <a:ea typeface="Arial"/>
                <a:cs typeface="Arial"/>
                <a:sym typeface="Arial"/>
              </a:rPr>
              <a:t>2</a:t>
            </a:r>
            <a:r>
              <a:rPr lang="en" sz="2400" dirty="0">
                <a:latin typeface="Arial"/>
                <a:ea typeface="Arial"/>
                <a:cs typeface="Arial"/>
                <a:sym typeface="Arial"/>
              </a:rPr>
              <a:t>  (static Autotuning) to </a:t>
            </a:r>
            <a:r>
              <a:rPr lang="en" sz="2400" b="1" dirty="0">
                <a:latin typeface="Arial"/>
                <a:ea typeface="Arial"/>
                <a:cs typeface="Arial"/>
                <a:sym typeface="Arial"/>
              </a:rPr>
              <a:t>10</a:t>
            </a:r>
            <a:r>
              <a:rPr lang="en" sz="2400" b="1" baseline="30000" dirty="0">
                <a:latin typeface="Arial"/>
                <a:ea typeface="Arial"/>
                <a:cs typeface="Arial"/>
                <a:sym typeface="Arial"/>
              </a:rPr>
              <a:t>N</a:t>
            </a:r>
            <a:r>
              <a:rPr lang="en" sz="2400" dirty="0">
                <a:latin typeface="Arial"/>
                <a:ea typeface="Arial"/>
                <a:cs typeface="Arial"/>
                <a:sym typeface="Arial"/>
              </a:rPr>
              <a:t> (N</a:t>
            </a:r>
            <a:r>
              <a:rPr lang="en" sz="2400" b="1" dirty="0">
                <a:latin typeface="Arial"/>
                <a:ea typeface="Arial"/>
                <a:cs typeface="Arial"/>
                <a:sym typeface="Arial"/>
              </a:rPr>
              <a:t>=5-8</a:t>
            </a:r>
            <a:r>
              <a:rPr lang="en" sz="2400" dirty="0">
                <a:latin typeface="Arial"/>
                <a:ea typeface="Arial"/>
                <a:cs typeface="Arial"/>
                <a:sym typeface="Arial"/>
              </a:rPr>
              <a:t> in </a:t>
            </a:r>
            <a:r>
              <a:rPr lang="en-US" sz="2400" dirty="0">
                <a:latin typeface="Arial"/>
                <a:ea typeface="Arial"/>
                <a:cs typeface="Arial"/>
                <a:sym typeface="Arial"/>
              </a:rPr>
              <a:t>specific cases</a:t>
            </a:r>
            <a:r>
              <a:rPr lang="en" sz="2400" dirty="0">
                <a:latin typeface="Arial"/>
                <a:ea typeface="Arial"/>
                <a:cs typeface="Arial"/>
                <a:sym typeface="Arial"/>
              </a:rPr>
              <a:t>) from surrogates with</a:t>
            </a:r>
            <a:r>
              <a:rPr lang="en" sz="2400" b="1" dirty="0">
                <a:latin typeface="Arial"/>
                <a:ea typeface="Arial"/>
                <a:cs typeface="Arial"/>
                <a:sym typeface="Arial"/>
              </a:rPr>
              <a:t> strong speedup</a:t>
            </a:r>
            <a:r>
              <a:rPr lang="en" sz="2400" dirty="0">
                <a:latin typeface="Arial"/>
                <a:ea typeface="Arial"/>
                <a:cs typeface="Arial"/>
                <a:sym typeface="Arial"/>
              </a:rPr>
              <a:t> (fixed problem speedup)</a:t>
            </a:r>
            <a:endParaRPr sz="2400" dirty="0">
              <a:latin typeface="Arial"/>
              <a:ea typeface="Arial"/>
              <a:cs typeface="Arial"/>
              <a:sym typeface="Arial"/>
            </a:endParaRPr>
          </a:p>
        </p:txBody>
      </p:sp>
      <p:sp>
        <p:nvSpPr>
          <p:cNvPr id="246" name="Google Shape;246;p26"/>
          <p:cNvSpPr txBox="1">
            <a:spLocks noGrp="1"/>
          </p:cNvSpPr>
          <p:nvPr>
            <p:ph type="sldNum" idx="12"/>
          </p:nvPr>
        </p:nvSpPr>
        <p:spPr>
          <a:xfrm>
            <a:off x="10995471" y="6445507"/>
            <a:ext cx="1091200" cy="365200"/>
          </a:xfrm>
          <a:prstGeom prst="rect">
            <a:avLst/>
          </a:prstGeom>
        </p:spPr>
        <p:txBody>
          <a:bodyPr spcFirstLastPara="1" vert="horz" wrap="square" lIns="91433" tIns="45700" rIns="91433" bIns="45700" rtlCol="0" anchor="ctr" anchorCtr="0">
            <a:noAutofit/>
          </a:bodyPr>
          <a:lstStyle/>
          <a:p>
            <a:pPr>
              <a:buClr>
                <a:srgbClr val="000000"/>
              </a:buClr>
            </a:pPr>
            <a:fld id="{00000000-1234-1234-1234-123412341234}" type="slidenum">
              <a:rPr lang="en"/>
              <a:pPr>
                <a:buClr>
                  <a:srgbClr val="000000"/>
                </a:buClr>
              </a:pPr>
              <a:t>8</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27"/>
          <p:cNvSpPr txBox="1">
            <a:spLocks noGrp="1"/>
          </p:cNvSpPr>
          <p:nvPr>
            <p:ph type="title"/>
          </p:nvPr>
        </p:nvSpPr>
        <p:spPr>
          <a:xfrm>
            <a:off x="0" y="7767"/>
            <a:ext cx="12192000" cy="933095"/>
          </a:xfrm>
          <a:prstGeom prst="rect">
            <a:avLst/>
          </a:prstGeom>
          <a:noFill/>
          <a:ln>
            <a:noFill/>
          </a:ln>
        </p:spPr>
        <p:txBody>
          <a:bodyPr spcFirstLastPara="1" vert="horz" wrap="square" lIns="91433" tIns="45700" rIns="91433" bIns="45700" rtlCol="0" anchor="ctr" anchorCtr="0">
            <a:noAutofit/>
          </a:bodyPr>
          <a:lstStyle/>
          <a:p>
            <a:pPr>
              <a:spcBef>
                <a:spcPts val="0"/>
              </a:spcBef>
              <a:buClr>
                <a:schemeClr val="dk1"/>
              </a:buClr>
              <a:buSzPts val="1800"/>
            </a:pPr>
            <a:r>
              <a:rPr lang="en" sz="2400"/>
              <a:t>MLaroundHPC: Machine learning for performance enhancement with Surrogates of molecular dynamics simulations</a:t>
            </a:r>
            <a:endParaRPr sz="1467"/>
          </a:p>
        </p:txBody>
      </p:sp>
      <p:sp>
        <p:nvSpPr>
          <p:cNvPr id="252" name="Google Shape;252;p27"/>
          <p:cNvSpPr txBox="1">
            <a:spLocks noGrp="1"/>
          </p:cNvSpPr>
          <p:nvPr>
            <p:ph type="body" idx="1"/>
          </p:nvPr>
        </p:nvSpPr>
        <p:spPr>
          <a:xfrm>
            <a:off x="7994133" y="527433"/>
            <a:ext cx="4198000" cy="5463200"/>
          </a:xfrm>
          <a:prstGeom prst="rect">
            <a:avLst/>
          </a:prstGeom>
          <a:noFill/>
          <a:ln>
            <a:noFill/>
          </a:ln>
        </p:spPr>
        <p:txBody>
          <a:bodyPr spcFirstLastPara="1" vert="horz" wrap="square" lIns="91433" tIns="45700" rIns="91433" bIns="45700" rtlCol="0" anchor="t" anchorCtr="0">
            <a:noAutofit/>
          </a:bodyPr>
          <a:lstStyle/>
          <a:p>
            <a:pPr marL="237061" indent="-237061">
              <a:lnSpc>
                <a:spcPct val="115000"/>
              </a:lnSpc>
              <a:spcBef>
                <a:spcPts val="0"/>
              </a:spcBef>
              <a:buClr>
                <a:schemeClr val="dk1"/>
              </a:buClr>
              <a:buSzPts val="1400"/>
              <a:buFont typeface="Open Sans"/>
              <a:buChar char="•"/>
            </a:pPr>
            <a:r>
              <a:rPr lang="en" sz="1867"/>
              <a:t>Employed to extract the ionic structure in electrolyte solutions confined by planar and spherical surfaces.</a:t>
            </a:r>
            <a:endParaRPr sz="1467"/>
          </a:p>
          <a:p>
            <a:pPr marL="237061" indent="-237061">
              <a:lnSpc>
                <a:spcPct val="115000"/>
              </a:lnSpc>
              <a:spcBef>
                <a:spcPts val="1067"/>
              </a:spcBef>
              <a:buClr>
                <a:schemeClr val="dk1"/>
              </a:buClr>
              <a:buSzPts val="1400"/>
              <a:buFont typeface="Open Sans"/>
              <a:buChar char="•"/>
            </a:pPr>
            <a:r>
              <a:rPr lang="en" sz="1867"/>
              <a:t>Written with C++ and accelerated with hybrid MPI-OpenMP.</a:t>
            </a:r>
            <a:endParaRPr sz="1467"/>
          </a:p>
          <a:p>
            <a:pPr marL="237061" indent="-237061">
              <a:lnSpc>
                <a:spcPct val="115000"/>
              </a:lnSpc>
              <a:spcBef>
                <a:spcPts val="1067"/>
              </a:spcBef>
              <a:buClr>
                <a:schemeClr val="dk1"/>
              </a:buClr>
              <a:buSzPts val="1400"/>
              <a:buFont typeface="Open Sans"/>
              <a:buChar char="•"/>
            </a:pPr>
            <a:r>
              <a:rPr lang="en" sz="1867"/>
              <a:t>MLaroundHPC successfully learns desired features associated with the output ionic density that are in excellent agreement with the results from explicit molecular dynamics simulations. </a:t>
            </a:r>
            <a:endParaRPr sz="1467"/>
          </a:p>
          <a:p>
            <a:pPr marL="237061" indent="-237061">
              <a:lnSpc>
                <a:spcPct val="115000"/>
              </a:lnSpc>
              <a:spcBef>
                <a:spcPts val="1067"/>
              </a:spcBef>
              <a:buClr>
                <a:schemeClr val="dk1"/>
              </a:buClr>
              <a:buSzPts val="1400"/>
              <a:buFont typeface="Open Sans"/>
              <a:buChar char="•"/>
            </a:pPr>
            <a:r>
              <a:rPr lang="en" sz="1867"/>
              <a:t>Deployed on </a:t>
            </a:r>
            <a:r>
              <a:rPr lang="en" sz="1867" b="1"/>
              <a:t>nanoHub</a:t>
            </a:r>
            <a:r>
              <a:rPr lang="en" sz="1867"/>
              <a:t> where surrogates particularly useful in education</a:t>
            </a:r>
            <a:endParaRPr sz="1867"/>
          </a:p>
          <a:p>
            <a:pPr marL="237061" indent="-237061">
              <a:lnSpc>
                <a:spcPct val="115000"/>
              </a:lnSpc>
              <a:spcBef>
                <a:spcPts val="1067"/>
              </a:spcBef>
              <a:buSzPts val="1400"/>
              <a:buFont typeface="Open Sans"/>
              <a:buChar char="•"/>
            </a:pPr>
            <a:r>
              <a:rPr lang="en" sz="1867" b="1"/>
              <a:t>Speedup 10</a:t>
            </a:r>
            <a:r>
              <a:rPr lang="en" sz="1867" b="1" baseline="30000"/>
              <a:t>5</a:t>
            </a:r>
            <a:endParaRPr sz="1467" b="1"/>
          </a:p>
          <a:p>
            <a:pPr marL="0" indent="0">
              <a:lnSpc>
                <a:spcPct val="115000"/>
              </a:lnSpc>
              <a:spcBef>
                <a:spcPts val="1067"/>
              </a:spcBef>
              <a:buNone/>
            </a:pPr>
            <a:endParaRPr sz="1867"/>
          </a:p>
        </p:txBody>
      </p:sp>
      <p:grpSp>
        <p:nvGrpSpPr>
          <p:cNvPr id="253" name="Google Shape;253;p27"/>
          <p:cNvGrpSpPr/>
          <p:nvPr/>
        </p:nvGrpSpPr>
        <p:grpSpPr>
          <a:xfrm>
            <a:off x="0" y="3868732"/>
            <a:ext cx="7993709" cy="2352296"/>
            <a:chOff x="196690" y="1128045"/>
            <a:chExt cx="8947310" cy="3315768"/>
          </a:xfrm>
        </p:grpSpPr>
        <p:pic>
          <p:nvPicPr>
            <p:cNvPr id="254" name="Google Shape;254;p27"/>
            <p:cNvPicPr preferRelativeResize="0"/>
            <p:nvPr/>
          </p:nvPicPr>
          <p:blipFill rotWithShape="1">
            <a:blip r:embed="rId3">
              <a:alphaModFix/>
            </a:blip>
            <a:srcRect/>
            <a:stretch/>
          </p:blipFill>
          <p:spPr>
            <a:xfrm>
              <a:off x="196690" y="1128045"/>
              <a:ext cx="8947310" cy="3315768"/>
            </a:xfrm>
            <a:prstGeom prst="rect">
              <a:avLst/>
            </a:prstGeom>
            <a:noFill/>
            <a:ln>
              <a:noFill/>
            </a:ln>
          </p:spPr>
        </p:pic>
        <p:sp>
          <p:nvSpPr>
            <p:cNvPr id="255" name="Google Shape;255;p27"/>
            <p:cNvSpPr/>
            <p:nvPr/>
          </p:nvSpPr>
          <p:spPr>
            <a:xfrm>
              <a:off x="2414187" y="2870219"/>
              <a:ext cx="1525424" cy="1206124"/>
            </a:xfrm>
            <a:prstGeom prst="rect">
              <a:avLst/>
            </a:prstGeom>
            <a:solidFill>
              <a:srgbClr val="DDEAF6"/>
            </a:solidFill>
            <a:ln>
              <a:noFill/>
            </a:ln>
          </p:spPr>
          <p:txBody>
            <a:bodyPr spcFirstLastPara="1" wrap="square" lIns="91433" tIns="45700" rIns="91433" bIns="45700" anchor="ctr" anchorCtr="0">
              <a:noAutofit/>
            </a:bodyPr>
            <a:lstStyle/>
            <a:p>
              <a:pPr algn="ctr"/>
              <a:r>
                <a:rPr lang="en" sz="1333">
                  <a:solidFill>
                    <a:srgbClr val="000000"/>
                  </a:solidFill>
                  <a:latin typeface="Arial"/>
                  <a:ea typeface="Arial"/>
                  <a:cs typeface="Arial"/>
                  <a:sym typeface="Arial"/>
                </a:rPr>
                <a:t>ML-Based Simulation Prediction </a:t>
              </a:r>
              <a:br>
                <a:rPr lang="en" sz="1333">
                  <a:solidFill>
                    <a:srgbClr val="000000"/>
                  </a:solidFill>
                  <a:latin typeface="Arial"/>
                  <a:ea typeface="Arial"/>
                  <a:cs typeface="Arial"/>
                  <a:sym typeface="Arial"/>
                </a:rPr>
              </a:br>
              <a:r>
                <a:rPr lang="en" sz="1333">
                  <a:solidFill>
                    <a:srgbClr val="000000"/>
                  </a:solidFill>
                  <a:latin typeface="Arial"/>
                  <a:ea typeface="Arial"/>
                  <a:cs typeface="Arial"/>
                  <a:sym typeface="Arial"/>
                </a:rPr>
                <a:t>ANN Model</a:t>
              </a:r>
              <a:endParaRPr sz="1467"/>
            </a:p>
          </p:txBody>
        </p:sp>
        <p:sp>
          <p:nvSpPr>
            <p:cNvPr id="256" name="Google Shape;256;p27"/>
            <p:cNvSpPr/>
            <p:nvPr/>
          </p:nvSpPr>
          <p:spPr>
            <a:xfrm>
              <a:off x="4042160" y="2955031"/>
              <a:ext cx="1119500" cy="352190"/>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24367" tIns="12167" rIns="0" bIns="12167" anchor="ctr" anchorCtr="0">
              <a:noAutofit/>
            </a:bodyPr>
            <a:lstStyle/>
            <a:p>
              <a:pPr algn="ctr"/>
              <a:r>
                <a:rPr lang="en" sz="1333">
                  <a:solidFill>
                    <a:srgbClr val="FFFFFF"/>
                  </a:solidFill>
                  <a:latin typeface="Arial"/>
                  <a:ea typeface="Arial"/>
                  <a:cs typeface="Arial"/>
                  <a:sym typeface="Arial"/>
                </a:rPr>
                <a:t>Training</a:t>
              </a:r>
              <a:endParaRPr sz="1467"/>
            </a:p>
          </p:txBody>
        </p:sp>
        <p:sp>
          <p:nvSpPr>
            <p:cNvPr id="257" name="Google Shape;257;p27"/>
            <p:cNvSpPr/>
            <p:nvPr/>
          </p:nvSpPr>
          <p:spPr>
            <a:xfrm>
              <a:off x="4042160" y="3376235"/>
              <a:ext cx="1119500" cy="639220"/>
            </a:xfrm>
            <a:prstGeom prst="rect">
              <a:avLst/>
            </a:prstGeom>
            <a:solidFill>
              <a:srgbClr val="FF99CC"/>
            </a:solidFill>
            <a:ln w="12700" cap="flat" cmpd="sng">
              <a:solidFill>
                <a:srgbClr val="31538F"/>
              </a:solidFill>
              <a:prstDash val="solid"/>
              <a:miter lim="800000"/>
              <a:headEnd type="none" w="sm" len="sm"/>
              <a:tailEnd type="none" w="sm" len="sm"/>
            </a:ln>
          </p:spPr>
          <p:txBody>
            <a:bodyPr spcFirstLastPara="1" wrap="square" lIns="24367" tIns="12167" rIns="0" bIns="12167" anchor="ctr" anchorCtr="0">
              <a:noAutofit/>
            </a:bodyPr>
            <a:lstStyle/>
            <a:p>
              <a:pPr algn="ctr"/>
              <a:r>
                <a:rPr lang="en" sz="1333">
                  <a:solidFill>
                    <a:srgbClr val="FFFFFF"/>
                  </a:solidFill>
                  <a:latin typeface="Arial"/>
                  <a:ea typeface="Arial"/>
                  <a:cs typeface="Arial"/>
                  <a:sym typeface="Arial"/>
                </a:rPr>
                <a:t>Inference</a:t>
              </a:r>
              <a:endParaRPr sz="1467"/>
            </a:p>
          </p:txBody>
        </p:sp>
      </p:grpSp>
      <p:pic>
        <p:nvPicPr>
          <p:cNvPr id="258" name="Google Shape;258;p27"/>
          <p:cNvPicPr preferRelativeResize="0"/>
          <p:nvPr/>
        </p:nvPicPr>
        <p:blipFill rotWithShape="1">
          <a:blip r:embed="rId4">
            <a:alphaModFix/>
          </a:blip>
          <a:srcRect/>
          <a:stretch/>
        </p:blipFill>
        <p:spPr>
          <a:xfrm>
            <a:off x="118639" y="875587"/>
            <a:ext cx="4380381" cy="2705356"/>
          </a:xfrm>
          <a:prstGeom prst="rect">
            <a:avLst/>
          </a:prstGeom>
          <a:noFill/>
          <a:ln>
            <a:noFill/>
          </a:ln>
        </p:spPr>
      </p:pic>
      <p:pic>
        <p:nvPicPr>
          <p:cNvPr id="259" name="Google Shape;259;p27"/>
          <p:cNvPicPr preferRelativeResize="0"/>
          <p:nvPr/>
        </p:nvPicPr>
        <p:blipFill rotWithShape="1">
          <a:blip r:embed="rId5">
            <a:alphaModFix/>
          </a:blip>
          <a:srcRect/>
          <a:stretch/>
        </p:blipFill>
        <p:spPr>
          <a:xfrm>
            <a:off x="4617661" y="944891"/>
            <a:ext cx="3573305" cy="2636053"/>
          </a:xfrm>
          <a:prstGeom prst="rect">
            <a:avLst/>
          </a:prstGeom>
          <a:noFill/>
          <a:ln>
            <a:noFill/>
          </a:ln>
        </p:spPr>
      </p:pic>
      <p:sp>
        <p:nvSpPr>
          <p:cNvPr id="260" name="Google Shape;260;p27"/>
          <p:cNvSpPr txBox="1"/>
          <p:nvPr/>
        </p:nvSpPr>
        <p:spPr>
          <a:xfrm>
            <a:off x="3374537" y="506400"/>
            <a:ext cx="4619600" cy="369200"/>
          </a:xfrm>
          <a:prstGeom prst="rect">
            <a:avLst/>
          </a:prstGeom>
          <a:noFill/>
          <a:ln>
            <a:noFill/>
          </a:ln>
        </p:spPr>
        <p:txBody>
          <a:bodyPr spcFirstLastPara="1" wrap="square" lIns="91433" tIns="45700" rIns="91433" bIns="45700" anchor="t" anchorCtr="0">
            <a:noAutofit/>
          </a:bodyPr>
          <a:lstStyle/>
          <a:p>
            <a:r>
              <a:rPr lang="en" sz="1867">
                <a:solidFill>
                  <a:schemeClr val="dk1"/>
                </a:solidFill>
                <a:latin typeface="Calibri"/>
                <a:ea typeface="Calibri"/>
                <a:cs typeface="Calibri"/>
                <a:sym typeface="Calibri"/>
              </a:rPr>
              <a:t>Work with JCS Kadupitiya and Vikram Jadhao</a:t>
            </a:r>
            <a:endParaRPr sz="1867">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512</TotalTime>
  <Words>1813</Words>
  <Application>Microsoft Office PowerPoint</Application>
  <PresentationFormat>Widescreen</PresentationFormat>
  <Paragraphs>161</Paragraphs>
  <Slides>16</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Open Sans</vt:lpstr>
      <vt:lpstr>Open Sans SemiBold</vt:lpstr>
      <vt:lpstr>1_Office Theme</vt:lpstr>
      <vt:lpstr>BDEC Perspectives on AI Benchmarking</vt:lpstr>
      <vt:lpstr>Next Generation of Cyberinfrastructure: BDEC2 Overarching Principles</vt:lpstr>
      <vt:lpstr>Next Generation of Cyberinfrastructure: Application Requirements</vt:lpstr>
      <vt:lpstr>What Benchmarks are meaningful?</vt:lpstr>
      <vt:lpstr>Global machine learning running parallelized codes</vt:lpstr>
      <vt:lpstr>Implications of Specialized AI Hardware</vt:lpstr>
      <vt:lpstr>Implications of Machine Deep Learning for HPC and HPC for Machine Deep Learning</vt:lpstr>
      <vt:lpstr>MLaroundHPC and MLAutotuningHPC</vt:lpstr>
      <vt:lpstr>MLaroundHPC: Machine learning for performance enhancement with Surrogates of molecular dynamics simulations</vt:lpstr>
      <vt:lpstr>Speedup of MLaroundHPC</vt:lpstr>
      <vt:lpstr>INSILICO MEDICINE USED CREATIVE AI TO DESIGN POTENTIAL DRUGS IN JUST 21 DAYS</vt:lpstr>
      <vt:lpstr>DeepDriveMD Smart Ensemble</vt:lpstr>
      <vt:lpstr>Learning how Apples Fall ?</vt:lpstr>
      <vt:lpstr>Extending to longer times</vt:lpstr>
      <vt:lpstr>Speedup from use of LSTM compared to Velocity Verlet</vt:lpstr>
      <vt:lpstr>Implications of MLforHPC for Benchmarking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Implications of Integration of Deep Learning and HPC for Benchmarking</dc:title>
  <dc:creator>Geoffrey Fox</dc:creator>
  <cp:lastModifiedBy>Geoffrey Fox</cp:lastModifiedBy>
  <cp:revision>22</cp:revision>
  <dcterms:created xsi:type="dcterms:W3CDTF">2019-11-15T23:03:49Z</dcterms:created>
  <dcterms:modified xsi:type="dcterms:W3CDTF">2019-11-20T01:08:04Z</dcterms:modified>
</cp:coreProperties>
</file>