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249" r:id="rId1"/>
  </p:sldMasterIdLst>
  <p:notesMasterIdLst>
    <p:notesMasterId r:id="rId6"/>
  </p:notesMasterIdLst>
  <p:sldIdLst>
    <p:sldId id="689" r:id="rId2"/>
    <p:sldId id="910" r:id="rId3"/>
    <p:sldId id="909" r:id="rId4"/>
    <p:sldId id="908" r:id="rId5"/>
  </p:sldIdLst>
  <p:sldSz cx="12192000" cy="6858000"/>
  <p:notesSz cx="6858000" cy="91440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6" userDrawn="1">
          <p15:clr>
            <a:srgbClr val="A4A3A4"/>
          </p15:clr>
        </p15:guide>
        <p15:guide id="2" pos="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110C"/>
    <a:srgbClr val="B30838"/>
    <a:srgbClr val="D6A300"/>
    <a:srgbClr val="0083E6"/>
    <a:srgbClr val="0033CC"/>
    <a:srgbClr val="F8F3D2"/>
    <a:srgbClr val="6D6E70"/>
    <a:srgbClr val="598EDD"/>
    <a:srgbClr val="A9C9FF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6" autoAdjust="0"/>
    <p:restoredTop sz="94660"/>
  </p:normalViewPr>
  <p:slideViewPr>
    <p:cSldViewPr>
      <p:cViewPr varScale="1">
        <p:scale>
          <a:sx n="104" d="100"/>
          <a:sy n="104" d="100"/>
        </p:scale>
        <p:origin x="792" y="125"/>
      </p:cViewPr>
      <p:guideLst>
        <p:guide orient="horz" pos="656"/>
        <p:guide pos="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006"/>
    </p:cViewPr>
  </p:sorterViewPr>
  <p:notesViewPr>
    <p:cSldViewPr>
      <p:cViewPr varScale="1">
        <p:scale>
          <a:sx n="66" d="100"/>
          <a:sy n="66" d="100"/>
        </p:scale>
        <p:origin x="1668575090" y="203629040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63723C24-93D1-4A66-9504-E6BD833B16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830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3C24-93D1-4A66-9504-E6BD833B167B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31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68221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58BC6C5-DF22-4860-8530-FCCCBD50C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9000" y="6301582"/>
            <a:ext cx="875695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93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70388"/>
            <a:ext cx="12090400" cy="51732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12168221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16AB2-2839-4CA4-8794-FD26D1068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9000" y="6301582"/>
            <a:ext cx="875695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9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501" y="1143001"/>
            <a:ext cx="10515600" cy="2852737"/>
          </a:xfrm>
        </p:spPr>
        <p:txBody>
          <a:bodyPr anchor="ctr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501" y="39957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6A9425-7F29-4088-986D-694FBEFDA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9000" y="6301582"/>
            <a:ext cx="875695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1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8F3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A59477-5B56-422E-9227-6D3206DD89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33" y="6231467"/>
            <a:ext cx="1219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9000" y="6301582"/>
            <a:ext cx="875695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09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-23779" y="0"/>
            <a:ext cx="12192000" cy="6858000"/>
          </a:xfrm>
          <a:prstGeom prst="rect">
            <a:avLst/>
          </a:prstGeom>
          <a:solidFill>
            <a:srgbClr val="F8F3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910" y="762000"/>
            <a:ext cx="12090400" cy="517321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12168221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F9B754-4D60-4C6D-BA66-3FDC228965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579654"/>
            <a:ext cx="1219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9000" y="6764751"/>
            <a:ext cx="875695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75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95B04A7-F74C-48F0-AD46-E8A19716CFE9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8F3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7257"/>
            <a:ext cx="1216822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36675"/>
            <a:ext cx="12090400" cy="429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CA14778-7F94-4BA7-B54C-8A266669E7F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2" y="6229815"/>
            <a:ext cx="1219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944E73D-72A4-4947-A0C8-1D0DDFB74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49000" y="6301582"/>
            <a:ext cx="875695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53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3" r:id="rId1"/>
    <p:sldLayoutId id="2147484250" r:id="rId2"/>
    <p:sldLayoutId id="2147484257" r:id="rId3"/>
    <p:sldLayoutId id="2147484259" r:id="rId4"/>
    <p:sldLayoutId id="2147484260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 i="0" u="none">
          <a:solidFill>
            <a:srgbClr val="B30838"/>
          </a:solidFill>
          <a:latin typeface="+mj-lt"/>
          <a:ea typeface="+mj-ea"/>
          <a:cs typeface="ＭＳ Ｐゴシック" pitchFamily="-107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 pitchFamily="-107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grammars.grlmc.com/BigDat2018/" TargetMode="External"/><Relationship Id="rId7" Type="http://schemas.openxmlformats.org/officeDocument/2006/relationships/hyperlink" Target="http://hpc-abds.org/kaleidoscope/" TargetMode="External"/><Relationship Id="rId12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spidal.org/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://www.dsc.soic.indiana.edu/" TargetMode="External"/><Relationship Id="rId10" Type="http://schemas.openxmlformats.org/officeDocument/2006/relationships/image" Target="../media/image4.jpg"/><Relationship Id="rId4" Type="http://schemas.openxmlformats.org/officeDocument/2006/relationships/hyperlink" Target="mailto:gcf@indiana.edu" TargetMode="External"/><Relationship Id="rId9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00200" y="2946817"/>
            <a:ext cx="9144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i="0" dirty="0">
                <a:solidFill>
                  <a:prstClr val="black"/>
                </a:solidFill>
                <a:latin typeface="+mn-lt"/>
                <a:cs typeface="Times New Roman" pitchFamily="18" charset="0"/>
              </a:rPr>
              <a:t>4th International Winter School on Big Data</a:t>
            </a:r>
          </a:p>
          <a:p>
            <a:pPr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i="0" dirty="0" err="1">
                <a:solidFill>
                  <a:prstClr val="black"/>
                </a:solidFill>
                <a:latin typeface="+mn-lt"/>
                <a:cs typeface="Times New Roman" pitchFamily="18" charset="0"/>
              </a:rPr>
              <a:t>Timişoara</a:t>
            </a:r>
            <a:r>
              <a:rPr lang="en-US" sz="2000" b="1" i="0" dirty="0">
                <a:solidFill>
                  <a:prstClr val="black"/>
                </a:solidFill>
                <a:latin typeface="+mn-lt"/>
                <a:cs typeface="Times New Roman" pitchFamily="18" charset="0"/>
              </a:rPr>
              <a:t>, Romania, January 22-26, 2018</a:t>
            </a:r>
          </a:p>
          <a:p>
            <a:pPr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i="0" dirty="0">
                <a:solidFill>
                  <a:prstClr val="black"/>
                </a:solidFill>
                <a:latin typeface="+mn-lt"/>
                <a:cs typeface="Times New Roman" pitchFamily="18" charset="0"/>
                <a:hlinkClick r:id="rId3"/>
              </a:rPr>
              <a:t>http://grammars.grlmc.com/BigDat2018/</a:t>
            </a:r>
            <a:r>
              <a:rPr lang="en-US" sz="2000" b="1" i="0" dirty="0">
                <a:solidFill>
                  <a:prstClr val="black"/>
                </a:solidFill>
                <a:latin typeface="+mn-lt"/>
                <a:cs typeface="Times New Roman" pitchFamily="18" charset="0"/>
              </a:rPr>
              <a:t>  </a:t>
            </a:r>
          </a:p>
          <a:p>
            <a:pPr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i="0" dirty="0">
                <a:solidFill>
                  <a:prstClr val="black"/>
                </a:solidFill>
                <a:latin typeface="+mn-lt"/>
                <a:cs typeface="Times New Roman" pitchFamily="18" charset="0"/>
              </a:rPr>
              <a:t>January 24, 2018</a:t>
            </a:r>
            <a:endParaRPr lang="en-US" sz="2000" i="0" dirty="0">
              <a:solidFill>
                <a:prstClr val="black"/>
              </a:solidFill>
              <a:latin typeface="+mn-lt"/>
              <a:hlinkClick r:id="rId4"/>
            </a:endParaRPr>
          </a:p>
          <a:p>
            <a:pPr lvl="0" algn="ctr" defTabSz="457200">
              <a:spcBef>
                <a:spcPct val="20000"/>
              </a:spcBef>
              <a:defRPr/>
            </a:pPr>
            <a:r>
              <a:rPr lang="en-US" sz="2000" b="1" i="0" dirty="0">
                <a:solidFill>
                  <a:prstClr val="black"/>
                </a:solidFill>
                <a:cs typeface="Times New Roman" pitchFamily="18" charset="0"/>
              </a:rPr>
              <a:t>Geoffrey Fox </a:t>
            </a:r>
            <a:r>
              <a:rPr lang="en-US" sz="2000" i="0" dirty="0">
                <a:solidFill>
                  <a:prstClr val="black"/>
                </a:solidFill>
                <a:latin typeface="Arial"/>
                <a:hlinkClick r:id="" action="ppaction://noaction"/>
              </a:rPr>
              <a:t>gcf@indiana.edu</a:t>
            </a:r>
            <a:r>
              <a:rPr lang="en-US" sz="2000" i="0" dirty="0">
                <a:solidFill>
                  <a:prstClr val="black"/>
                </a:solidFill>
                <a:latin typeface="Arial"/>
              </a:rPr>
              <a:t>            </a:t>
            </a:r>
          </a:p>
          <a:p>
            <a:pPr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i="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800" i="0" dirty="0">
                <a:solidFill>
                  <a:prstClr val="black"/>
                </a:solidFill>
                <a:latin typeface="Arial"/>
                <a:hlinkClick r:id="rId5"/>
              </a:rPr>
              <a:t>http://www.dsc.soic.indiana.edu/</a:t>
            </a:r>
            <a:r>
              <a:rPr lang="en-US" sz="1800" i="0" dirty="0">
                <a:solidFill>
                  <a:prstClr val="black"/>
                </a:solidFill>
                <a:latin typeface="Arial"/>
              </a:rPr>
              <a:t>,    </a:t>
            </a:r>
            <a:r>
              <a:rPr lang="en-US" sz="1800" i="0" dirty="0">
                <a:solidFill>
                  <a:prstClr val="black"/>
                </a:solidFill>
                <a:latin typeface="Arial"/>
                <a:hlinkClick r:id="rId6"/>
              </a:rPr>
              <a:t>http://spidal.org/</a:t>
            </a:r>
            <a:r>
              <a:rPr lang="en-US" sz="1800" i="0" dirty="0">
                <a:solidFill>
                  <a:prstClr val="black"/>
                </a:solidFill>
                <a:latin typeface="Arial"/>
              </a:rPr>
              <a:t>    </a:t>
            </a:r>
            <a:r>
              <a:rPr lang="en-US" sz="1800" i="0" dirty="0">
                <a:solidFill>
                  <a:srgbClr val="000000"/>
                </a:solidFill>
                <a:latin typeface="Arial"/>
                <a:hlinkClick r:id="rId7"/>
              </a:rPr>
              <a:t>http://hpc-abds.org/kaleidoscope/</a:t>
            </a:r>
            <a:r>
              <a:rPr lang="en-US" sz="1800" i="0" dirty="0">
                <a:solidFill>
                  <a:srgbClr val="000000"/>
                </a:solidFill>
                <a:latin typeface="Arial"/>
              </a:rPr>
              <a:t> </a:t>
            </a:r>
            <a:endParaRPr lang="en-US" sz="1900" i="0" dirty="0">
              <a:solidFill>
                <a:prstClr val="black"/>
              </a:solidFill>
              <a:latin typeface="Arial"/>
            </a:endParaRPr>
          </a:p>
          <a:p>
            <a:pPr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i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Department of Intelligent Systems Engineering</a:t>
            </a:r>
          </a:p>
          <a:p>
            <a:pPr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i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School of Informatics and Computing, Digital Science Center</a:t>
            </a:r>
          </a:p>
          <a:p>
            <a:pPr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i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Indiana University Bloomington</a:t>
            </a:r>
            <a:endParaRPr lang="en-US" sz="2000" i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534998" y="2362201"/>
            <a:ext cx="9144000" cy="40827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pitchFamily="-107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endParaRPr lang="en-US" b="1" i="0" kern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0" y="1802182"/>
            <a:ext cx="10515600" cy="715973"/>
          </a:xfrm>
          <a:noFill/>
        </p:spPr>
        <p:txBody>
          <a:bodyPr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Panel on Research Challenges in Big Data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92A25-2A02-402C-B477-16770D83F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BE06E0-A46A-4A7B-8D00-310F63708DB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54" y="2694492"/>
            <a:ext cx="2438198" cy="14690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CBC2980-D5DF-4406-91BA-845D9422499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1" y="2518155"/>
            <a:ext cx="3429000" cy="2286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76DDEBA-C457-4757-98CC-9260A3855526}"/>
              </a:ext>
            </a:extLst>
          </p:cNvPr>
          <p:cNvGrpSpPr/>
          <p:nvPr/>
        </p:nvGrpSpPr>
        <p:grpSpPr>
          <a:xfrm>
            <a:off x="304800" y="91277"/>
            <a:ext cx="11430001" cy="1820799"/>
            <a:chOff x="152400" y="83952"/>
            <a:chExt cx="11430001" cy="1820799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D691B45-1A89-41D3-A5F6-CCB50A9B8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9781" y="100833"/>
              <a:ext cx="3176239" cy="1787036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E57558F-BB04-45C6-B404-AF6E627235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116451"/>
              <a:ext cx="3124200" cy="175580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DC3E7FB-E2CD-4ACD-A944-A4D6746E69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9201" y="83952"/>
              <a:ext cx="2743200" cy="18207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583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4778961-31B8-4A08-9B33-8A20CF466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696" y="0"/>
            <a:ext cx="6251303" cy="4495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92F11A-01B6-4C37-8946-432DCCF0B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592871"/>
            <a:ext cx="4841397" cy="741130"/>
          </a:xfrm>
        </p:spPr>
        <p:txBody>
          <a:bodyPr>
            <a:normAutofit/>
          </a:bodyPr>
          <a:lstStyle/>
          <a:p>
            <a:r>
              <a:rPr lang="en-US" sz="4000" dirty="0"/>
              <a:t>Indeed.com Trends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3707C-AE4C-4CAA-A26B-7C10165B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FD5E33-072B-4A17-8356-06C62DDD9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9104" y="-97071"/>
            <a:ext cx="6019800" cy="468994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180BCA-2A2C-475C-989F-73CE22450D99}"/>
              </a:ext>
            </a:extLst>
          </p:cNvPr>
          <p:cNvSpPr txBox="1"/>
          <p:nvPr/>
        </p:nvSpPr>
        <p:spPr>
          <a:xfrm>
            <a:off x="0" y="5242626"/>
            <a:ext cx="1219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/>
              <a:t>Job Postings and Job Seeker interests seem completely misaligned!</a:t>
            </a:r>
          </a:p>
          <a:p>
            <a:r>
              <a:rPr lang="en-US" sz="2000" i="0" dirty="0"/>
              <a:t>At IU, Data Science masters over twice size of Computer </a:t>
            </a:r>
            <a:r>
              <a:rPr lang="en-US" sz="2000" i="0" dirty="0" err="1"/>
              <a:t>Science+Engineering</a:t>
            </a:r>
            <a:r>
              <a:rPr lang="en-US" sz="2000" i="0" dirty="0"/>
              <a:t> combined and former take machine learning not cloud computing (infrastructure to run ML) courses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963064-3E4E-4394-9AAE-BA23B70F802F}"/>
              </a:ext>
            </a:extLst>
          </p:cNvPr>
          <p:cNvSpPr txBox="1"/>
          <p:nvPr/>
        </p:nvSpPr>
        <p:spPr>
          <a:xfrm>
            <a:off x="7543800" y="4686916"/>
            <a:ext cx="2815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Is this a problem?</a:t>
            </a:r>
          </a:p>
        </p:txBody>
      </p:sp>
    </p:spTree>
    <p:extLst>
      <p:ext uri="{BB962C8B-B14F-4D97-AF65-F5344CB8AC3E}">
        <p14:creationId xmlns:p14="http://schemas.microsoft.com/office/powerpoint/2010/main" val="224487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E0EDF1-325E-47F0-B121-A2B219A27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57200"/>
            <a:ext cx="12090400" cy="569707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400" dirty="0"/>
              <a:t>On general principles </a:t>
            </a:r>
            <a:r>
              <a:rPr lang="en-US" sz="2400" b="1" dirty="0"/>
              <a:t>parallel and distributed computing </a:t>
            </a:r>
            <a:r>
              <a:rPr lang="en-US" sz="2400" dirty="0"/>
              <a:t>have different requirements even if sometimes similar functionalities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Apache stack ABDS  typically uses distributed computing concepts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Large scale simulations use parallel computing concepts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400" dirty="0"/>
              <a:t>Big Data requirements are not agreed but there are some key use types</a:t>
            </a:r>
          </a:p>
          <a:p>
            <a:pPr marL="914400" lvl="1" indent="-457200">
              <a:spcBef>
                <a:spcPts val="0"/>
              </a:spcBef>
              <a:spcAft>
                <a:spcPts val="200"/>
              </a:spcAft>
              <a:buFont typeface="+mj-lt"/>
              <a:buAutoNum type="arabicParenR"/>
            </a:pPr>
            <a:r>
              <a:rPr lang="en-US" b="1" dirty="0">
                <a:solidFill>
                  <a:srgbClr val="FF0000"/>
                </a:solidFill>
              </a:rPr>
              <a:t>Pleasingly parallel </a:t>
            </a:r>
            <a:r>
              <a:rPr lang="en-US" dirty="0"/>
              <a:t>processing (including </a:t>
            </a:r>
            <a:r>
              <a:rPr lang="en-US" b="1" dirty="0">
                <a:solidFill>
                  <a:srgbClr val="FF0000"/>
                </a:solidFill>
              </a:rPr>
              <a:t>local machine learning LML</a:t>
            </a:r>
            <a:r>
              <a:rPr lang="en-US" dirty="0"/>
              <a:t>) as of different tweets from different users with perhaps MapReduce style of statistics and visualizations; possibly Streaming</a:t>
            </a:r>
          </a:p>
          <a:p>
            <a:pPr marL="914400" lvl="1" indent="-457200">
              <a:spcBef>
                <a:spcPts val="0"/>
              </a:spcBef>
              <a:spcAft>
                <a:spcPts val="200"/>
              </a:spcAft>
              <a:buFont typeface="+mj-lt"/>
              <a:buAutoNum type="arabicParenR"/>
            </a:pPr>
            <a:r>
              <a:rPr lang="en-US" b="1" dirty="0">
                <a:solidFill>
                  <a:srgbClr val="FF0000"/>
                </a:solidFill>
              </a:rPr>
              <a:t>Database model </a:t>
            </a:r>
            <a:r>
              <a:rPr lang="en-US" dirty="0"/>
              <a:t>with queries again supported by MapReduce for horizontal scaling</a:t>
            </a:r>
          </a:p>
          <a:p>
            <a:pPr marL="914400" lvl="1" indent="-457200">
              <a:spcBef>
                <a:spcPts val="0"/>
              </a:spcBef>
              <a:spcAft>
                <a:spcPts val="200"/>
              </a:spcAft>
              <a:buFont typeface="+mj-lt"/>
              <a:buAutoNum type="arabicParenR"/>
            </a:pPr>
            <a:r>
              <a:rPr lang="en-US" b="1" dirty="0">
                <a:solidFill>
                  <a:srgbClr val="FF0000"/>
                </a:solidFill>
              </a:rPr>
              <a:t>Global Machine Learning GML  </a:t>
            </a:r>
            <a:r>
              <a:rPr lang="en-US" dirty="0"/>
              <a:t>with single job using multiple nodes as classic parallel computing</a:t>
            </a:r>
          </a:p>
          <a:p>
            <a:pPr marL="914400" lvl="1" indent="-457200">
              <a:spcBef>
                <a:spcPts val="0"/>
              </a:spcBef>
              <a:spcAft>
                <a:spcPts val="200"/>
              </a:spcAft>
              <a:buFont typeface="+mj-lt"/>
              <a:buAutoNum type="arabicParenR"/>
            </a:pPr>
            <a:r>
              <a:rPr lang="en-US" b="1" dirty="0">
                <a:solidFill>
                  <a:srgbClr val="FF0000"/>
                </a:solidFill>
              </a:rPr>
              <a:t>Deep Learning </a:t>
            </a:r>
            <a:r>
              <a:rPr lang="en-US" dirty="0"/>
              <a:t>certainly needs HPC – possibly only multiple small systems – often GPU</a:t>
            </a:r>
          </a:p>
          <a:p>
            <a:pPr marL="514350" indent="-457200">
              <a:spcBef>
                <a:spcPts val="0"/>
              </a:spcBef>
              <a:spcAft>
                <a:spcPts val="200"/>
              </a:spcAft>
            </a:pPr>
            <a:r>
              <a:rPr lang="en-US" sz="2400" dirty="0"/>
              <a:t>Scientific Data Analysis can’t change as fast as industry and many fields haven’t understood role of modern Big Data Technologies</a:t>
            </a:r>
          </a:p>
          <a:p>
            <a:pPr marL="514350" indent="-457200">
              <a:spcBef>
                <a:spcPts val="0"/>
              </a:spcBef>
              <a:spcAft>
                <a:spcPts val="200"/>
              </a:spcAft>
            </a:pPr>
            <a:r>
              <a:rPr lang="en-US" sz="2400" dirty="0"/>
              <a:t>Different application </a:t>
            </a:r>
            <a:r>
              <a:rPr lang="en-US" sz="2400"/>
              <a:t>requirements need different </a:t>
            </a:r>
            <a:r>
              <a:rPr lang="en-US" sz="2400" dirty="0"/>
              <a:t>infrastructure.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0ECAA5A-3295-46DC-89CC-58A3D03B4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68221" cy="546847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+mn-lt"/>
              </a:rPr>
              <a:t>Requirements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AFD36-91B1-4F85-B6BB-21FD9E48C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4FE44B-4EA0-473F-A28B-86C5B2223133}"/>
              </a:ext>
            </a:extLst>
          </p:cNvPr>
          <p:cNvSpPr txBox="1"/>
          <p:nvPr/>
        </p:nvSpPr>
        <p:spPr>
          <a:xfrm>
            <a:off x="8477690" y="1045455"/>
            <a:ext cx="3223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Which is best when?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94D39A-B773-4781-B6EF-3AE7F351F94E}"/>
              </a:ext>
            </a:extLst>
          </p:cNvPr>
          <p:cNvSpPr txBox="1"/>
          <p:nvPr/>
        </p:nvSpPr>
        <p:spPr>
          <a:xfrm>
            <a:off x="8991600" y="5302833"/>
            <a:ext cx="3414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What system architecture needed?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FACC87-1013-4A66-800A-9F5DAA9208A8}"/>
              </a:ext>
            </a:extLst>
          </p:cNvPr>
          <p:cNvSpPr txBox="1"/>
          <p:nvPr/>
        </p:nvSpPr>
        <p:spPr>
          <a:xfrm>
            <a:off x="411188" y="5696627"/>
            <a:ext cx="8169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What Big Data algorithms will academic research use?</a:t>
            </a:r>
          </a:p>
        </p:txBody>
      </p:sp>
    </p:spTree>
    <p:extLst>
      <p:ext uri="{BB962C8B-B14F-4D97-AF65-F5344CB8AC3E}">
        <p14:creationId xmlns:p14="http://schemas.microsoft.com/office/powerpoint/2010/main" val="879690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65BD4-5E2E-42E9-82AE-53907FCF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474" y="56576"/>
            <a:ext cx="6324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Difficulty in Parallelism</a:t>
            </a:r>
            <a:br>
              <a:rPr lang="en-US" dirty="0"/>
            </a:br>
            <a:r>
              <a:rPr lang="en-US" sz="3100" dirty="0">
                <a:solidFill>
                  <a:srgbClr val="7030A0"/>
                </a:solidFill>
              </a:rPr>
              <a:t>Size of Synchronization constraints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F2D54B9C-F30F-41B9-B92D-B807AFA15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E86CF4-AA86-488B-9245-79D3DE5D9F5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42E56-1EA1-4AB2-B9B1-D49D7BE35A7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664783" y="5621312"/>
            <a:ext cx="6324600" cy="560388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Spectrum of Applications and Algorithms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ADA573E-EAF5-41DF-95B3-9CB841BD4E07}"/>
              </a:ext>
            </a:extLst>
          </p:cNvPr>
          <p:cNvGrpSpPr/>
          <p:nvPr/>
        </p:nvGrpSpPr>
        <p:grpSpPr>
          <a:xfrm>
            <a:off x="1041991" y="681037"/>
            <a:ext cx="10002284" cy="0"/>
            <a:chOff x="1041991" y="681037"/>
            <a:chExt cx="10002284" cy="0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77B3D73B-63B7-413F-9BAA-70AB4A187844}"/>
                </a:ext>
              </a:extLst>
            </p:cNvPr>
            <p:cNvCxnSpPr/>
            <p:nvPr/>
          </p:nvCxnSpPr>
          <p:spPr>
            <a:xfrm>
              <a:off x="1041991" y="681037"/>
              <a:ext cx="191386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D70B65D-B9F2-4195-AD10-9D76488E31C4}"/>
                </a:ext>
              </a:extLst>
            </p:cNvPr>
            <p:cNvCxnSpPr/>
            <p:nvPr/>
          </p:nvCxnSpPr>
          <p:spPr>
            <a:xfrm>
              <a:off x="9130414" y="681037"/>
              <a:ext cx="191386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41AD01AF-CA24-49F8-B2C0-6CFC8E5E1712}"/>
              </a:ext>
            </a:extLst>
          </p:cNvPr>
          <p:cNvSpPr txBox="1"/>
          <p:nvPr/>
        </p:nvSpPr>
        <p:spPr>
          <a:xfrm>
            <a:off x="1219200" y="3396649"/>
            <a:ext cx="2214525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Pleasingly Parallel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Often independent events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B3B4AF-3C5F-4FA5-9AAB-2D5CFAEE2B27}"/>
              </a:ext>
            </a:extLst>
          </p:cNvPr>
          <p:cNvSpPr txBox="1"/>
          <p:nvPr/>
        </p:nvSpPr>
        <p:spPr>
          <a:xfrm>
            <a:off x="1876325" y="2270980"/>
            <a:ext cx="2295156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MapReduce as in scalable databases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E1B34B-ABE5-46D1-A43B-FC8FAD87576E}"/>
              </a:ext>
            </a:extLst>
          </p:cNvPr>
          <p:cNvSpPr txBox="1"/>
          <p:nvPr/>
        </p:nvSpPr>
        <p:spPr>
          <a:xfrm>
            <a:off x="7238655" y="4789843"/>
            <a:ext cx="3233824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Structured Adaptive Sparsity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Huge Jobs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2A4BC5-8129-431A-A6BF-8FBF459C27ED}"/>
              </a:ext>
            </a:extLst>
          </p:cNvPr>
          <p:cNvSpPr txBox="1"/>
          <p:nvPr/>
        </p:nvSpPr>
        <p:spPr>
          <a:xfrm>
            <a:off x="1278492" y="1616923"/>
            <a:ext cx="1933649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Loosely Coupled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670B53-85F0-476E-A42A-AEBE48A84A67}"/>
              </a:ext>
            </a:extLst>
          </p:cNvPr>
          <p:cNvSpPr txBox="1"/>
          <p:nvPr/>
        </p:nvSpPr>
        <p:spPr>
          <a:xfrm>
            <a:off x="7680582" y="4204358"/>
            <a:ext cx="2676476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Large scale simulations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57386F-E56D-42BF-B83B-9416B2E6DC39}"/>
              </a:ext>
            </a:extLst>
          </p:cNvPr>
          <p:cNvSpPr txBox="1"/>
          <p:nvPr/>
        </p:nvSpPr>
        <p:spPr>
          <a:xfrm>
            <a:off x="1219200" y="4666259"/>
            <a:ext cx="2214525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 major Big Data category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D1BBCB-0CF0-4F5E-B30A-DB9580FD8E25}"/>
              </a:ext>
            </a:extLst>
          </p:cNvPr>
          <p:cNvSpPr txBox="1"/>
          <p:nvPr/>
        </p:nvSpPr>
        <p:spPr>
          <a:xfrm>
            <a:off x="1447800" y="986870"/>
            <a:ext cx="2214525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Commodity Clouds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4279C3-DBB0-47BA-B044-51961CD19E54}"/>
              </a:ext>
            </a:extLst>
          </p:cNvPr>
          <p:cNvSpPr txBox="1"/>
          <p:nvPr/>
        </p:nvSpPr>
        <p:spPr>
          <a:xfrm>
            <a:off x="4203076" y="987453"/>
            <a:ext cx="3566042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HPC Clouds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 Performance Interconnect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CDEF111-9B75-463E-A167-2DD04AC537AC}"/>
              </a:ext>
            </a:extLst>
          </p:cNvPr>
          <p:cNvSpPr txBox="1"/>
          <p:nvPr/>
        </p:nvSpPr>
        <p:spPr>
          <a:xfrm>
            <a:off x="9151370" y="5675773"/>
            <a:ext cx="2907318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Exascale Supercomputers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410FD25-1DEF-47C4-9F7C-458B0A3BBB5B}"/>
              </a:ext>
            </a:extLst>
          </p:cNvPr>
          <p:cNvSpPr txBox="1"/>
          <p:nvPr/>
        </p:nvSpPr>
        <p:spPr>
          <a:xfrm>
            <a:off x="4247557" y="2172865"/>
            <a:ext cx="1848443" cy="13234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Global Machine Learning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e.g. parallel clustering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56D980-7E8A-4814-ADE1-8EFECCC23E6D}"/>
              </a:ext>
            </a:extLst>
          </p:cNvPr>
          <p:cNvSpPr txBox="1"/>
          <p:nvPr/>
        </p:nvSpPr>
        <p:spPr>
          <a:xfrm>
            <a:off x="6241163" y="2215008"/>
            <a:ext cx="1940737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Deep Learning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3937F93-9EE5-4764-BA72-832278096132}"/>
              </a:ext>
            </a:extLst>
          </p:cNvPr>
          <p:cNvSpPr txBox="1"/>
          <p:nvPr/>
        </p:nvSpPr>
        <p:spPr>
          <a:xfrm>
            <a:off x="8181900" y="975149"/>
            <a:ext cx="3566042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HPC Clouds/Supercomputers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Memory access also critical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D30EBAE-3867-4BD8-89C4-6A4C1134F36D}"/>
              </a:ext>
            </a:extLst>
          </p:cNvPr>
          <p:cNvSpPr txBox="1"/>
          <p:nvPr/>
        </p:nvSpPr>
        <p:spPr>
          <a:xfrm>
            <a:off x="8601567" y="1799956"/>
            <a:ext cx="3566042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Unstructured Adaptive Sparsity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Medium size Jobs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61B90A9-8869-4DD1-9391-95B0E7C12551}"/>
              </a:ext>
            </a:extLst>
          </p:cNvPr>
          <p:cNvSpPr txBox="1"/>
          <p:nvPr/>
        </p:nvSpPr>
        <p:spPr>
          <a:xfrm>
            <a:off x="9827848" y="2618143"/>
            <a:ext cx="2295156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Graph Analytics e.g. subgraph mining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528EA6-859C-45FA-A9EB-DB6034CAD441}"/>
              </a:ext>
            </a:extLst>
          </p:cNvPr>
          <p:cNvSpPr txBox="1"/>
          <p:nvPr/>
        </p:nvSpPr>
        <p:spPr>
          <a:xfrm>
            <a:off x="8480673" y="2748050"/>
            <a:ext cx="673544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LDA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12BE83-7D42-47C6-924B-78FD2E9228A3}"/>
              </a:ext>
            </a:extLst>
          </p:cNvPr>
          <p:cNvSpPr txBox="1"/>
          <p:nvPr/>
        </p:nvSpPr>
        <p:spPr>
          <a:xfrm>
            <a:off x="4775616" y="3711206"/>
            <a:ext cx="2676476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Linear Algebra at core (typically not sparse)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9B71172-60C5-4391-BE7D-4A1D6B71E6BC}"/>
              </a:ext>
            </a:extLst>
          </p:cNvPr>
          <p:cNvSpPr txBox="1"/>
          <p:nvPr/>
        </p:nvSpPr>
        <p:spPr>
          <a:xfrm>
            <a:off x="9628" y="1707177"/>
            <a:ext cx="1128840" cy="1754326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Disk I/O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especially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relevant in loosely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coupled case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9426549-5734-4444-A9EB-D7BA87F426EE}"/>
              </a:ext>
            </a:extLst>
          </p:cNvPr>
          <p:cNvSpPr txBox="1"/>
          <p:nvPr/>
        </p:nvSpPr>
        <p:spPr>
          <a:xfrm>
            <a:off x="9266791" y="3419773"/>
            <a:ext cx="2676476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Often Linear Algebra at core (typically sparse)</a:t>
            </a:r>
          </a:p>
        </p:txBody>
      </p:sp>
    </p:spTree>
    <p:extLst>
      <p:ext uri="{BB962C8B-B14F-4D97-AF65-F5344CB8AC3E}">
        <p14:creationId xmlns:p14="http://schemas.microsoft.com/office/powerpoint/2010/main" val="18895273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8.0&quot;&gt;&lt;object type=&quot;1&quot; unique_id=&quot;10001&quot;&gt;&lt;object type=&quot;2&quot; unique_id=&quot;403135&quot;&gt;&lt;object type=&quot;3&quot; unique_id=&quot;592686&quot;&gt;&lt;property id=&quot;20148&quot; value=&quot;5&quot;/&gt;&lt;property id=&quot;20300&quot; value=&quot;Slide 7 - &amp;quot;HPC-ABDS Mapping of Activities&amp;quot;&quot;/&gt;&lt;property id=&quot;20307&quot; value=&quot;337&quot;/&gt;&lt;/object&gt;&lt;object type=&quot;3&quot; unique_id=&quot;605784&quot;&gt;&lt;property id=&quot;20148&quot; value=&quot;5&quot;/&gt;&lt;property id=&quot;20300&quot; value=&quot;Slide 9 - &amp;quot;Java MPI performs better than Threads 128 24-core Haswell nodes on SPIDAL DA-MDS Code&amp;quot;&quot;/&gt;&lt;property id=&quot;20307&quot; value=&quot;339&quot;/&gt;&lt;/object&gt;&lt;object type=&quot;3&quot; unique_id=&quot;605787&quot;&gt;&lt;property id=&quot;20148&quot; value=&quot;5&quot;/&gt;&lt;property id=&quot;20300&quot; value=&quot;Slide 3 - &amp;quot;Big Data - Big Simulation (Exascale) Convergence&amp;quot;&quot;/&gt;&lt;property id=&quot;20307&quot; value=&quot;375&quot;/&gt;&lt;/object&gt;&lt;object type=&quot;3&quot; unique_id=&quot;605788&quot;&gt;&lt;property id=&quot;20148&quot; value=&quot;5&quot;/&gt;&lt;property id=&quot;20300&quot; value=&quot;Slide 5 - &amp;quot;6 Forms of MapReduce  Cover “all” circumstances  Describes  - Problem (Model     reflecting data)  - Machine  - Sof&quot;/&gt;&lt;property id=&quot;20307&quot; value=&quot;377&quot;/&gt;&lt;/object&gt;&lt;object type=&quot;3&quot; unique_id=&quot;605789&quot;&gt;&lt;property id=&quot;20148&quot; value=&quot;5&quot;/&gt;&lt;property id=&quot;20300&quot; value=&quot;Slide 8&quot;/&gt;&lt;property id=&quot;20307&quot; value=&quot;378&quot;/&gt;&lt;/object&gt;&lt;object type=&quot;3&quot; unique_id=&quot;605790&quot;&gt;&lt;property id=&quot;20148&quot; value=&quot;5&quot;/&gt;&lt;property id=&quot;20300&quot; value=&quot;Slide 10 - &amp;quot;MIDAS: Software Activities in DIBBS&amp;quot;&quot;/&gt;&lt;property id=&quot;20307&quot; value=&quot;365&quot;/&gt;&lt;/object&gt;&lt;object type=&quot;3&quot; unique_id=&quot;605791&quot;&gt;&lt;property id=&quot;20148&quot; value=&quot;5&quot;/&gt;&lt;property id=&quot;20300&quot; value=&quot;Slide 11 - &amp;quot;Cloudmesh Client&amp;quot;&quot;/&gt;&lt;property id=&quot;20307&quot; value=&quot;354&quot;/&gt;&lt;/object&gt;&lt;object type=&quot;3&quot; unique_id=&quot;605792&quot;&gt;&lt;property id=&quot;20148&quot; value=&quot;5&quot;/&gt;&lt;property id=&quot;20300&quot; value=&quot;Slide 12 - &amp;quot;Cloudmesh Client - Architecture&amp;quot;&quot;/&gt;&lt;property id=&quot;20307&quot; value=&quot;355&quot;/&gt;&lt;/object&gt;&lt;object type=&quot;3&quot; unique_id=&quot;605793&quot;&gt;&lt;property id=&quot;20148&quot; value=&quot;5&quot;/&gt;&lt;property id=&quot;20300&quot; value=&quot;Slide 13 - &amp;quot;Cloudmesh Client – OSG management&amp;quot;&quot;/&gt;&lt;property id=&quot;20307&quot; value=&quot;360&quot;/&gt;&lt;/object&gt;&lt;object type=&quot;3&quot; unique_id=&quot;605794&quot;&gt;&lt;property id=&quot;20148&quot; value=&quot;5&quot;/&gt;&lt;property id=&quot;20300&quot; value=&quot;Slide 14 - &amp;quot;Cloudmesh Client –  In support of Experiment Workflow &amp;quot;&quot;/&gt;&lt;property id=&quot;20307&quot; value=&quot;361&quot;/&gt;&lt;/object&gt;&lt;object type=&quot;3&quot; unique_id=&quot;605795&quot;&gt;&lt;property id=&quot;20148&quot; value=&quot;5&quot;/&gt;&lt;property id=&quot;20300&quot; value=&quot;Slide 15 - &amp;quot;Pilot-Hadoop/Spark Architecture&amp;quot;&quot;/&gt;&lt;property id=&quot;20307&quot; value=&quot;366&quot;/&gt;&lt;/object&gt;&lt;object type=&quot;3&quot; unique_id=&quot;605796&quot;&gt;&lt;property id=&quot;20148&quot; value=&quot;5&quot;/&gt;&lt;property id=&quot;20300&quot; value=&quot;Slide 16 - &amp;quot;Pilot-Hadoop Example&amp;quot;&quot;/&gt;&lt;property id=&quot;20307&quot; value=&quot;367&quot;/&gt;&lt;/object&gt;&lt;object type=&quot;3&quot; unique_id=&quot;605797&quot;&gt;&lt;property id=&quot;20148&quot; value=&quot;5&quot;/&gt;&lt;property id=&quot;20300&quot; value=&quot;Slide 17 - &amp;quot;Pilot-Data/Memory for Iterative  Processing&amp;quot;&quot;/&gt;&lt;property id=&quot;20307&quot; value=&quot;368&quot;/&gt;&lt;/object&gt;&lt;object type=&quot;3&quot; unique_id=&quot;605798&quot;&gt;&lt;property id=&quot;20148&quot; value=&quot;5&quot;/&gt;&lt;property id=&quot;20300&quot; value=&quot;Slide 18 - &amp;quot;Harp Implementations &amp;quot;&quot;/&gt;&lt;property id=&quot;20307&quot; value=&quot;380&quot;/&gt;&lt;/object&gt;&lt;object type=&quot;3&quot; unique_id=&quot;605799&quot;&gt;&lt;property id=&quot;20148&quot; value=&quot;5&quot;/&gt;&lt;property id=&quot;20300&quot; value=&quot;Slide 19&quot;/&gt;&lt;property id=&quot;20307&quot; value=&quot;379&quot;/&gt;&lt;/object&gt;&lt;object type=&quot;3&quot; unique_id=&quot;605800&quot;&gt;&lt;property id=&quot;20148&quot; value=&quot;5&quot;/&gt;&lt;property id=&quot;20300&quot; value=&quot;Slide 20 - &amp;quot;Harp LDA on Big Red II Supercomputer (Cray)&amp;quot;&quot;/&gt;&lt;property id=&quot;20307&quot; value=&quot;381&quot;/&gt;&lt;/object&gt;&lt;object type=&quot;3&quot; unique_id=&quot;605801&quot;&gt;&lt;property id=&quot;20148&quot; value=&quot;5&quot;/&gt;&lt;property id=&quot;20300&quot; value=&quot;Slide 21 - &amp;quot;SPIDAL Algorithms – Subgraph mining&amp;quot;&quot;/&gt;&lt;property id=&quot;20307&quot; value=&quot;345&quot;/&gt;&lt;/object&gt;&lt;object type=&quot;3&quot; unique_id=&quot;605802&quot;&gt;&lt;property id=&quot;20148&quot; value=&quot;5&quot;/&gt;&lt;property id=&quot;20300&quot; value=&quot;Slide 22 - &amp;quot;SPIDAL Algorithms – Random Graph Generation&amp;quot;&quot;/&gt;&lt;property id=&quot;20307&quot; value=&quot;362&quot;/&gt;&lt;/object&gt;&lt;object type=&quot;3&quot; unique_id=&quot;605803&quot;&gt;&lt;property id=&quot;20148&quot; value=&quot;5&quot;/&gt;&lt;property id=&quot;20300&quot; value=&quot;Slide 23 - &amp;quot;SPIDAL Algorithms – Triangle Counting&amp;quot;&quot;/&gt;&lt;property id=&quot;20307&quot; value=&quot;363&quot;/&gt;&lt;/object&gt;&lt;object type=&quot;3&quot; unique_id=&quot;605804&quot;&gt;&lt;property id=&quot;20148&quot; value=&quot;5&quot;/&gt;&lt;property id=&quot;20300&quot; value=&quot;Slide 24 - &amp;quot;SPIDAL Algorithms – Core I&amp;quot;&quot;/&gt;&lt;property id=&quot;20307&quot; value=&quot;342&quot;/&gt;&lt;/object&gt;&lt;object type=&quot;3&quot; unique_id=&quot;605805&quot;&gt;&lt;property id=&quot;20148&quot; value=&quot;5&quot;/&gt;&lt;property id=&quot;20300&quot; value=&quot;Slide 25 - &amp;quot;SPIDAL Algorithms – Core II&amp;quot;&quot;/&gt;&lt;property id=&quot;20307&quot; value=&quot;364&quot;/&gt;&lt;/object&gt;&lt;object type=&quot;3&quot; unique_id=&quot;605806&quot;&gt;&lt;property id=&quot;20148&quot; value=&quot;5&quot;/&gt;&lt;property id=&quot;20300&quot; value=&quot;Slide 26 - &amp;quot;SPIDAL Algorithms – Optimization I&amp;quot;&quot;/&gt;&lt;property id=&quot;20307&quot; value=&quot;350&quot;/&gt;&lt;/object&gt;&lt;object type=&quot;3&quot; unique_id=&quot;605807&quot;&gt;&lt;property id=&quot;20148&quot; value=&quot;5&quot;/&gt;&lt;property id=&quot;20300&quot; value=&quot;Slide 27 - &amp;quot;SPIDAL Algorithms – Optimization II&amp;quot;&quot;/&gt;&lt;property id=&quot;20307&quot; value=&quot;351&quot;/&gt;&lt;/object&gt;&lt;object type=&quot;3&quot; unique_id=&quot;605808&quot;&gt;&lt;property id=&quot;20148&quot; value=&quot;5&quot;/&gt;&lt;property id=&quot;20300&quot; value=&quot;Slide 28 - &amp;quot;2D Radar Polar Remote Sensing&amp;quot;&quot;/&gt;&lt;property id=&quot;20307&quot; value=&quot;352&quot;/&gt;&lt;/object&gt;&lt;object type=&quot;3&quot; unique_id=&quot;605809&quot;&gt;&lt;property id=&quot;20148&quot; value=&quot;5&quot;/&gt;&lt;property id=&quot;20300&quot; value=&quot;Slide 29 - &amp;quot;Imaging Applications: Remote Sensing,  Pathology, Spatial  Systems &amp;quot;&quot;/&gt;&lt;property id=&quot;20307&quot; value=&quot;344&quot;/&gt;&lt;/object&gt;&lt;object type=&quot;3&quot; unique_id=&quot;605810&quot;&gt;&lt;property id=&quot;20148&quot; value=&quot;5&quot;/&gt;&lt;property id=&quot;20300&quot; value=&quot;Slide 30 - &amp;quot;Some Applications Enabled&amp;quot;&quot;/&gt;&lt;property id=&quot;20307&quot; value=&quot;341&quot;/&gt;&lt;/object&gt;&lt;object type=&quot;3&quot; unique_id=&quot;605811&quot;&gt;&lt;property id=&quot;20148&quot; value=&quot;5&quot;/&gt;&lt;property id=&quot;20300&quot; value=&quot;Slide 31 - &amp;quot;3D Radar Polar Remote Sensing&amp;quot;&quot;/&gt;&lt;property id=&quot;20307&quot; value=&quot;353&quot;/&gt;&lt;/object&gt;&lt;object type=&quot;3&quot; unique_id=&quot;605812&quot;&gt;&lt;property id=&quot;20148&quot; value=&quot;5&quot;/&gt;&lt;property id=&quot;20300&quot; value=&quot;Slide 32 - &amp;quot;Algorithms – Nuclei Segmentation for Pathology Images&amp;quot;&quot;/&gt;&lt;property id=&quot;20307&quot; value=&quot;346&quot;/&gt;&lt;/object&gt;&lt;object type=&quot;3&quot; unique_id=&quot;605813&quot;&gt;&lt;property id=&quot;20148&quot; value=&quot;5&quot;/&gt;&lt;property id=&quot;20300&quot; value=&quot;Slide 33 - &amp;quot;Algorithms – Spatial Querying Methods&amp;quot;&quot;/&gt;&lt;property id=&quot;20307&quot; value=&quot;347&quot;/&gt;&lt;/object&gt;&lt;object type=&quot;3&quot; unique_id=&quot;605814&quot;&gt;&lt;property id=&quot;20148&quot; value=&quot;5&quot;/&gt;&lt;property id=&quot;20300&quot; value=&quot;Slide 34 - &amp;quot;Enabled Applications – Digital Pathology&amp;quot;&quot;/&gt;&lt;property id=&quot;20307&quot; value=&quot;348&quot;/&gt;&lt;/object&gt;&lt;object type=&quot;3&quot; unique_id=&quot;605815&quot;&gt;&lt;property id=&quot;20148&quot; value=&quot;5&quot;/&gt;&lt;property id=&quot;20300&quot; value=&quot;Slide 35 - &amp;quot;Applications – Public Health&amp;quot;&quot;/&gt;&lt;property id=&quot;20307&quot; value=&quot;349&quot;/&gt;&lt;/object&gt;&lt;object type=&quot;3&quot; unique_id=&quot;605816&quot;&gt;&lt;property id=&quot;20148&quot; value=&quot;5&quot;/&gt;&lt;property id=&quot;20300&quot; value=&quot;Slide 36 - &amp;quot;Biomolecular Simulation Data Analysis&amp;quot;&quot;/&gt;&lt;property id=&quot;20307&quot; value=&quot;369&quot;/&gt;&lt;/object&gt;&lt;object type=&quot;3&quot; unique_id=&quot;605817&quot;&gt;&lt;property id=&quot;20148&quot; value=&quot;5&quot;/&gt;&lt;property id=&quot;20300&quot; value=&quot;Slide 37 - &amp;quot;RADICAL-Pilot Hausdorff distance: all-pairs problem&amp;#x0D; &amp;quot;&quot;/&gt;&lt;property id=&quot;20307&quot; value=&quot;370&quot;/&gt;&lt;/object&gt;&lt;object type=&quot;3&quot; unique_id=&quot;605818&quot;&gt;&lt;property id=&quot;20148&quot; value=&quot;5&quot;/&gt;&lt;property id=&quot;20300&quot; value=&quot;Slide 38 - &amp;quot;Classification of lipids in membranes&amp;quot;&quot;/&gt;&lt;property id=&quot;20307&quot; value=&quot;372&quot;/&gt;&lt;/object&gt;&lt;object type=&quot;3&quot; unique_id=&quot;605819&quot;&gt;&lt;property id=&quot;20148&quot; value=&quot;5&quot;/&gt;&lt;property id=&quot;20300&quot; value=&quot;Slide 39 - &amp;quot;LeafletFinder&amp;quot;&quot;/&gt;&lt;property id=&quot;20307&quot; value=&quot;373&quot;/&gt;&lt;/object&gt;&lt;object type=&quot;3&quot; unique_id=&quot;605820&quot;&gt;&lt;property id=&quot;20148&quot; value=&quot;5&quot;/&gt;&lt;property id=&quot;20300&quot; value=&quot;Slide 40&quot;/&gt;&lt;property id=&quot;20307&quot; value=&quot;374&quot;/&gt;&lt;/object&gt;&lt;object type=&quot;3&quot; unique_id=&quot;606129&quot;&gt;&lt;property id=&quot;20148&quot; value=&quot;5&quot;/&gt;&lt;property id=&quot;20300&quot; value=&quot;Slide 4 - &amp;quot;64 Features in 4 views for Unified Classification of Big Data and Simulation Applications&amp;quot;&quot;/&gt;&lt;property id=&quot;20307&quot; value=&quot;382&quot;/&gt;&lt;/object&gt;&lt;object type=&quot;3&quot; unique_id=&quot;606342&quot;&gt;&lt;property id=&quot;20148&quot; value=&quot;5&quot;/&gt;&lt;property id=&quot;20300&quot; value=&quot;Slide 1 - &amp;quot;NSF14-43054 started October 1, 2014 Datanet: CIF21 DIBBs: Middleware and High Performance Analytics Libraries for S&quot;/&gt;&lt;property id=&quot;20307&quot; value=&quot;384&quot;/&gt;&lt;/object&gt;&lt;object type=&quot;3&quot; unique_id=&quot;606343&quot;&gt;&lt;property id=&quot;20148&quot; value=&quot;5&quot;/&gt;&lt;property id=&quot;20300&quot; value=&quot;Slide 2 - &amp;quot;Some Important Components of SPIDAL Dibbs&amp;quot;&quot;/&gt;&lt;property id=&quot;20307&quot; value=&quot;383&quot;/&gt;&lt;/object&gt;&lt;object type=&quot;3&quot; unique_id=&quot;606472&quot;&gt;&lt;property id=&quot;20148&quot; value=&quot;5&quot;/&gt;&lt;property id=&quot;20300&quot; value=&quot;Slide 6&quot;/&gt;&lt;property id=&quot;20307&quot; value=&quot;385&quot;/&gt;&lt;/object&gt;&lt;/object&gt;&lt;object type=&quot;8&quot; unique_id=&quot;40314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hemeSPIDAL">
  <a:themeElements>
    <a:clrScheme name="Custom 2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8E0C33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8E0C33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SPIDAL" id="{7C01B97D-DF9F-4123-89DC-28F1F97B60D5}" vid="{A1043A46-8E94-4D5C-8449-A0EFCB42922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ThemeSPIDAL</Template>
  <TotalTime>38260</TotalTime>
  <Words>397</Words>
  <Application>Microsoft Office PowerPoint</Application>
  <PresentationFormat>Widescreen</PresentationFormat>
  <Paragraphs>61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Franklin Gothic Medium</vt:lpstr>
      <vt:lpstr>Times New Roman</vt:lpstr>
      <vt:lpstr>ThemeSPIDAL</vt:lpstr>
      <vt:lpstr>Panel on Research Challenges in Big Data</vt:lpstr>
      <vt:lpstr>Indeed.com Trends</vt:lpstr>
      <vt:lpstr>Requirements</vt:lpstr>
      <vt:lpstr>Difficulty in Parallelism Size of Synchronization constraints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Information Technology and The Indiana University School of Informatics</dc:title>
  <dc:creator>Neal Moore</dc:creator>
  <cp:lastModifiedBy>Geoffrey Fox</cp:lastModifiedBy>
  <cp:revision>793</cp:revision>
  <cp:lastPrinted>2009-05-27T19:00:23Z</cp:lastPrinted>
  <dcterms:created xsi:type="dcterms:W3CDTF">2011-04-26T20:44:01Z</dcterms:created>
  <dcterms:modified xsi:type="dcterms:W3CDTF">2018-01-23T10:59:10Z</dcterms:modified>
</cp:coreProperties>
</file>