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31"/>
  </p:notesMasterIdLst>
  <p:sldIdLst>
    <p:sldId id="450" r:id="rId2"/>
    <p:sldId id="418" r:id="rId3"/>
    <p:sldId id="421" r:id="rId4"/>
    <p:sldId id="349" r:id="rId5"/>
    <p:sldId id="420" r:id="rId6"/>
    <p:sldId id="449" r:id="rId7"/>
    <p:sldId id="409" r:id="rId8"/>
    <p:sldId id="354" r:id="rId9"/>
    <p:sldId id="440" r:id="rId10"/>
    <p:sldId id="359" r:id="rId11"/>
    <p:sldId id="361" r:id="rId12"/>
    <p:sldId id="438" r:id="rId13"/>
    <p:sldId id="439" r:id="rId14"/>
    <p:sldId id="444" r:id="rId15"/>
    <p:sldId id="445" r:id="rId16"/>
    <p:sldId id="362" r:id="rId17"/>
    <p:sldId id="363" r:id="rId18"/>
    <p:sldId id="448" r:id="rId19"/>
    <p:sldId id="366" r:id="rId20"/>
    <p:sldId id="451" r:id="rId21"/>
    <p:sldId id="368" r:id="rId22"/>
    <p:sldId id="369" r:id="rId23"/>
    <p:sldId id="452" r:id="rId24"/>
    <p:sldId id="392" r:id="rId25"/>
    <p:sldId id="443" r:id="rId26"/>
    <p:sldId id="394" r:id="rId27"/>
    <p:sldId id="434" r:id="rId28"/>
    <p:sldId id="435" r:id="rId29"/>
    <p:sldId id="44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9" autoAdjust="0"/>
    <p:restoredTop sz="92418" autoAdjust="0"/>
  </p:normalViewPr>
  <p:slideViewPr>
    <p:cSldViewPr snapToGrid="0">
      <p:cViewPr varScale="1">
        <p:scale>
          <a:sx n="104" d="100"/>
          <a:sy n="104" d="100"/>
        </p:scale>
        <p:origin x="317" y="10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E6778-B450-423B-B7B7-BF6DF9015041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FAF46-25CC-458C-9F6F-FEB9EF0EF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667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16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Barga</a:t>
            </a:r>
            <a:r>
              <a:rPr lang="en-US" dirty="0"/>
              <a:t> Edge and </a:t>
            </a:r>
            <a:r>
              <a:rPr lang="en-US" dirty="0" err="1"/>
              <a:t>Serverless</a:t>
            </a:r>
            <a:r>
              <a:rPr lang="en-US" dirty="0"/>
              <a:t> driving AWS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25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217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52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15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68221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58BC6C5-DF22-4860-8530-FCCCBD50C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000" y="6301582"/>
            <a:ext cx="875695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C3F97B7-DC4C-446A-B379-8CB8A104E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000" y="6301582"/>
            <a:ext cx="875695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670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0388"/>
            <a:ext cx="12090400" cy="51732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2168221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16AB2-2839-4CA4-8794-FD26D1068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000" y="6301582"/>
            <a:ext cx="875695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4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501" y="1143001"/>
            <a:ext cx="10515600" cy="2852737"/>
          </a:xfrm>
        </p:spPr>
        <p:txBody>
          <a:bodyPr anchor="ctr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501" y="399573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6A9425-7F29-4088-986D-694FBEFD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000" y="6301582"/>
            <a:ext cx="875695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2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62AA3-D10B-4903-A6B6-6FF63337A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000" y="6301582"/>
            <a:ext cx="875695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4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A59477-5B56-422E-9227-6D3206DD89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33" y="6231467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9000" y="6301582"/>
            <a:ext cx="875695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645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-23779" y="0"/>
            <a:ext cx="12192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910" y="762000"/>
            <a:ext cx="12090400" cy="51732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2168221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F9B754-4D60-4C6D-BA66-3FDC228965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579654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9000" y="6764751"/>
            <a:ext cx="875695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34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95B04A7-F74C-48F0-AD46-E8A19716CFE9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7257"/>
            <a:ext cx="1216822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336675"/>
            <a:ext cx="12090400" cy="429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CA14778-7F94-4BA7-B54C-8A266669E7F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" y="6229815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944E73D-72A4-4947-A0C8-1D0DDFB74C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9000" y="6301582"/>
            <a:ext cx="875695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3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 i="0" u="none">
          <a:solidFill>
            <a:srgbClr val="B30838"/>
          </a:solidFill>
          <a:latin typeface="+mj-lt"/>
          <a:ea typeface="+mj-ea"/>
          <a:cs typeface="ＭＳ Ｐゴシック" pitchFamily="-10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grammars.grlmc.com/BigDat2018/" TargetMode="External"/><Relationship Id="rId7" Type="http://schemas.openxmlformats.org/officeDocument/2006/relationships/hyperlink" Target="http://hpc-abds.org/kaleidoscop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pidal.org/" TargetMode="External"/><Relationship Id="rId11" Type="http://schemas.openxmlformats.org/officeDocument/2006/relationships/image" Target="../media/image5.jpg"/><Relationship Id="rId5" Type="http://schemas.openxmlformats.org/officeDocument/2006/relationships/hyperlink" Target="http://www.dsc.soic.indiana.edu/" TargetMode="External"/><Relationship Id="rId10" Type="http://schemas.openxmlformats.org/officeDocument/2006/relationships/image" Target="../media/image4.jpg"/><Relationship Id="rId4" Type="http://schemas.openxmlformats.org/officeDocument/2006/relationships/hyperlink" Target="mailto:gcf@indiana.edu" TargetMode="External"/><Relationship Id="rId9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bigdatawg.nist.gov/V2_output_docs.ph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00200" y="2946817"/>
            <a:ext cx="9144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i="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4th International Winter School on Big Data</a:t>
            </a:r>
          </a:p>
          <a:p>
            <a:pPr algn="ctr" defTabSz="4572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i="0" dirty="0" err="1">
                <a:solidFill>
                  <a:prstClr val="black"/>
                </a:solidFill>
                <a:latin typeface="+mn-lt"/>
                <a:cs typeface="Times New Roman" pitchFamily="18" charset="0"/>
              </a:rPr>
              <a:t>Timişoara</a:t>
            </a:r>
            <a:r>
              <a:rPr lang="en-US" sz="2000" b="1" i="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, Romania, January 22-26, 2018</a:t>
            </a:r>
          </a:p>
          <a:p>
            <a:pPr algn="ctr" defTabSz="4572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i="0" dirty="0">
                <a:solidFill>
                  <a:prstClr val="black"/>
                </a:solidFill>
                <a:latin typeface="+mn-lt"/>
                <a:cs typeface="Times New Roman" pitchFamily="18" charset="0"/>
                <a:hlinkClick r:id="rId3"/>
              </a:rPr>
              <a:t>http://grammars.grlmc.com/BigDat2018/</a:t>
            </a:r>
            <a:r>
              <a:rPr lang="en-US" sz="2000" b="1" i="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  </a:t>
            </a:r>
          </a:p>
          <a:p>
            <a:pPr algn="ctr" defTabSz="4572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i="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January 25, 2018</a:t>
            </a:r>
            <a:endParaRPr lang="en-US" sz="2000" i="0" dirty="0">
              <a:solidFill>
                <a:prstClr val="black"/>
              </a:solidFill>
              <a:latin typeface="+mn-lt"/>
              <a:hlinkClick r:id="rId4"/>
            </a:endParaRPr>
          </a:p>
          <a:p>
            <a:pPr lvl="0" algn="ctr" defTabSz="457200">
              <a:spcBef>
                <a:spcPct val="20000"/>
              </a:spcBef>
              <a:defRPr/>
            </a:pPr>
            <a:r>
              <a:rPr lang="en-US" sz="2000" b="1" i="0" dirty="0">
                <a:solidFill>
                  <a:prstClr val="black"/>
                </a:solidFill>
                <a:cs typeface="Times New Roman" pitchFamily="18" charset="0"/>
              </a:rPr>
              <a:t>Geoffrey Fox </a:t>
            </a:r>
            <a:r>
              <a:rPr lang="en-US" sz="2000" i="0" dirty="0">
                <a:solidFill>
                  <a:prstClr val="black"/>
                </a:solidFill>
                <a:latin typeface="Arial"/>
                <a:hlinkClick r:id="" action="ppaction://noaction"/>
              </a:rPr>
              <a:t>gcf@indiana.edu</a:t>
            </a:r>
            <a:r>
              <a:rPr lang="en-US" sz="2000" i="0" dirty="0">
                <a:solidFill>
                  <a:prstClr val="black"/>
                </a:solidFill>
                <a:latin typeface="Arial"/>
              </a:rPr>
              <a:t>            </a:t>
            </a:r>
          </a:p>
          <a:p>
            <a:pPr algn="ctr" defTabSz="4572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i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800" i="0" dirty="0">
                <a:solidFill>
                  <a:prstClr val="black"/>
                </a:solidFill>
                <a:latin typeface="Arial"/>
                <a:hlinkClick r:id="rId5"/>
              </a:rPr>
              <a:t>http://www.dsc.soic.indiana.edu/</a:t>
            </a:r>
            <a:r>
              <a:rPr lang="en-US" sz="1800" i="0" dirty="0">
                <a:solidFill>
                  <a:prstClr val="black"/>
                </a:solidFill>
                <a:latin typeface="Arial"/>
              </a:rPr>
              <a:t>,    </a:t>
            </a:r>
            <a:r>
              <a:rPr lang="en-US" sz="1800" i="0" dirty="0">
                <a:solidFill>
                  <a:prstClr val="black"/>
                </a:solidFill>
                <a:latin typeface="Arial"/>
                <a:hlinkClick r:id="rId6"/>
              </a:rPr>
              <a:t>http://spidal.org/</a:t>
            </a:r>
            <a:r>
              <a:rPr lang="en-US" sz="1800" i="0" dirty="0">
                <a:solidFill>
                  <a:prstClr val="black"/>
                </a:solidFill>
                <a:latin typeface="Arial"/>
              </a:rPr>
              <a:t>    </a:t>
            </a:r>
            <a:r>
              <a:rPr lang="en-US" sz="1800" i="0" dirty="0">
                <a:solidFill>
                  <a:srgbClr val="000000"/>
                </a:solidFill>
                <a:latin typeface="Arial"/>
                <a:hlinkClick r:id="rId7"/>
              </a:rPr>
              <a:t>http://hpc-abds.org/kaleidoscope/</a:t>
            </a:r>
            <a:r>
              <a:rPr lang="en-US" sz="1800" i="0" dirty="0">
                <a:solidFill>
                  <a:srgbClr val="000000"/>
                </a:solidFill>
                <a:latin typeface="Arial"/>
              </a:rPr>
              <a:t> </a:t>
            </a:r>
            <a:endParaRPr lang="en-US" sz="1900" i="0" dirty="0">
              <a:solidFill>
                <a:prstClr val="black"/>
              </a:solidFill>
              <a:latin typeface="Arial"/>
            </a:endParaRPr>
          </a:p>
          <a:p>
            <a:pPr algn="ctr" defTabSz="4572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i="0" dirty="0">
                <a:solidFill>
                  <a:prstClr val="black"/>
                </a:solidFill>
                <a:latin typeface="Arial"/>
                <a:cs typeface="Times New Roman" pitchFamily="18" charset="0"/>
              </a:rPr>
              <a:t>Department of Intelligent Systems Engineering</a:t>
            </a:r>
          </a:p>
          <a:p>
            <a:pPr algn="ctr" defTabSz="4572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i="0" dirty="0">
                <a:solidFill>
                  <a:prstClr val="black"/>
                </a:solidFill>
                <a:latin typeface="Arial"/>
                <a:cs typeface="Times New Roman" pitchFamily="18" charset="0"/>
              </a:rPr>
              <a:t>School of Informatics and Computing, Digital Science Center</a:t>
            </a:r>
          </a:p>
          <a:p>
            <a:pPr algn="ctr" defTabSz="4572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i="0" dirty="0">
                <a:solidFill>
                  <a:prstClr val="black"/>
                </a:solidFill>
                <a:latin typeface="Arial"/>
                <a:cs typeface="Times New Roman" pitchFamily="18" charset="0"/>
              </a:rPr>
              <a:t>Indiana University Bloomington</a:t>
            </a:r>
            <a:endParaRPr lang="en-US" sz="2000" i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34998" y="2362201"/>
            <a:ext cx="9144000" cy="40827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endParaRPr lang="en-US" b="1" i="0" kern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19400" y="1086630"/>
            <a:ext cx="6324600" cy="715973"/>
          </a:xfrm>
          <a:noFill/>
        </p:spPr>
        <p:txBody>
          <a:bodyPr/>
          <a:lstStyle/>
          <a:p>
            <a:pPr algn="ctr"/>
            <a:r>
              <a:rPr lang="en-US" sz="4000" dirty="0"/>
              <a:t>Integration of HPC, Big Data Analytics and The Software Ecosystem Overview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BE06E0-A46A-4A7B-8D00-310F63708D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653" y="3218522"/>
            <a:ext cx="2438198" cy="14690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EF084C-A2E6-4088-92CD-CF82D409B4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78" y="418726"/>
            <a:ext cx="2857500" cy="2143125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C43C823-281A-47A8-8AF4-AAAC8218A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99AC7F-5D3D-421B-BE12-6C87D46950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124" y="68350"/>
            <a:ext cx="2697570" cy="30163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02EDA9-4E97-4CAD-B5CB-C6C48105E7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167"/>
            <a:ext cx="3510397" cy="196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7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5B449C-D42B-45D6-BBE1-05C856DDB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648661" cy="690785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1346B8-E0F3-42E1-AC34-53AF479F3E46}"/>
              </a:ext>
            </a:extLst>
          </p:cNvPr>
          <p:cNvSpPr txBox="1"/>
          <p:nvPr/>
        </p:nvSpPr>
        <p:spPr>
          <a:xfrm>
            <a:off x="273269" y="5051798"/>
            <a:ext cx="2795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41/51 Streaming</a:t>
            </a:r>
            <a:br>
              <a:rPr lang="en-US" b="1" dirty="0"/>
            </a:br>
            <a:r>
              <a:rPr lang="en-US" b="1" dirty="0"/>
              <a:t>26/51 Pleasingly Parallel</a:t>
            </a:r>
          </a:p>
          <a:p>
            <a:r>
              <a:rPr lang="en-US" b="1" dirty="0"/>
              <a:t>25/51 </a:t>
            </a:r>
            <a:r>
              <a:rPr lang="en-US" b="1" dirty="0" err="1"/>
              <a:t>Mapreduce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0C271-9860-490F-9D46-75C4489BB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9405938" y="1187450"/>
            <a:ext cx="2786062" cy="156368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+mn-lt"/>
              </a:rPr>
              <a:t>64 Features in 4 views for Unified Classification of</a:t>
            </a:r>
            <a:r>
              <a:rPr lang="en-US" sz="2000" b="1" dirty="0"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Big Data and Simulation Applications</a:t>
            </a:r>
          </a:p>
        </p:txBody>
      </p:sp>
    </p:spTree>
    <p:extLst>
      <p:ext uri="{BB962C8B-B14F-4D97-AF65-F5344CB8AC3E}">
        <p14:creationId xmlns:p14="http://schemas.microsoft.com/office/powerpoint/2010/main" val="2408110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F6A6870-CAD5-4E80-A1FB-B4B07AAE7970}"/>
              </a:ext>
            </a:extLst>
          </p:cNvPr>
          <p:cNvGrpSpPr/>
          <p:nvPr/>
        </p:nvGrpSpPr>
        <p:grpSpPr>
          <a:xfrm>
            <a:off x="39321" y="0"/>
            <a:ext cx="12152679" cy="6152828"/>
            <a:chOff x="39321" y="0"/>
            <a:chExt cx="12152679" cy="61528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FD6BC40-060E-487F-91E5-0137648327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4" r="-324" b="19967"/>
            <a:stretch/>
          </p:blipFill>
          <p:spPr>
            <a:xfrm>
              <a:off x="39321" y="0"/>
              <a:ext cx="12152679" cy="5506497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60625BE-E1AA-4765-91B9-80D8168172AD}"/>
                </a:ext>
              </a:extLst>
            </p:cNvPr>
            <p:cNvCxnSpPr>
              <a:cxnSpLocks/>
            </p:cNvCxnSpPr>
            <p:nvPr/>
          </p:nvCxnSpPr>
          <p:spPr>
            <a:xfrm>
              <a:off x="3928905" y="5506497"/>
              <a:ext cx="605329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008026-C06C-4228-B4E9-CF97A39779CF}"/>
                </a:ext>
              </a:extLst>
            </p:cNvPr>
            <p:cNvSpPr txBox="1"/>
            <p:nvPr/>
          </p:nvSpPr>
          <p:spPr>
            <a:xfrm>
              <a:off x="3928905" y="5506497"/>
              <a:ext cx="6163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These 3 are focus of Twister2 but we need to preserve capability on first 2 paradigms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A3C158-70C4-42D3-81EF-57F623CA55A4}"/>
                </a:ext>
              </a:extLst>
            </p:cNvPr>
            <p:cNvSpPr txBox="1"/>
            <p:nvPr/>
          </p:nvSpPr>
          <p:spPr>
            <a:xfrm>
              <a:off x="39321" y="5598831"/>
              <a:ext cx="2523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Classic Cloud Workload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1481790-2E16-48F6-9A29-A117DBD523DD}"/>
                </a:ext>
              </a:extLst>
            </p:cNvPr>
            <p:cNvCxnSpPr>
              <a:cxnSpLocks/>
            </p:cNvCxnSpPr>
            <p:nvPr/>
          </p:nvCxnSpPr>
          <p:spPr>
            <a:xfrm>
              <a:off x="62365" y="5506497"/>
              <a:ext cx="395697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65A9DB-AB4B-4B92-96FD-190EE0BF661C}"/>
                </a:ext>
              </a:extLst>
            </p:cNvPr>
            <p:cNvSpPr txBox="1"/>
            <p:nvPr/>
          </p:nvSpPr>
          <p:spPr>
            <a:xfrm>
              <a:off x="4432125" y="4998666"/>
              <a:ext cx="295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Global Machine    Learning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4B67E5E-8FF6-44EA-8693-CB8EB7DA4F2B}"/>
              </a:ext>
            </a:extLst>
          </p:cNvPr>
          <p:cNvSpPr txBox="1"/>
          <p:nvPr/>
        </p:nvSpPr>
        <p:spPr>
          <a:xfrm>
            <a:off x="552893" y="808075"/>
            <a:ext cx="8813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Note Problem and System Architecture as efficient execution says they must match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9DC655-1E09-4586-AA90-18F0BA316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14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8769"/>
            <a:ext cx="12090400" cy="5173212"/>
          </a:xfrm>
          <a:noFill/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dirty="0"/>
              <a:t>Need to discuss </a:t>
            </a:r>
            <a:r>
              <a:rPr lang="en-US" sz="2400" b="1" dirty="0">
                <a:solidFill>
                  <a:srgbClr val="C00000"/>
                </a:solidFill>
              </a:rPr>
              <a:t>Data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C00000"/>
                </a:solidFill>
              </a:rPr>
              <a:t>Model</a:t>
            </a:r>
            <a:r>
              <a:rPr lang="en-US" sz="2400" dirty="0"/>
              <a:t> as problems have both intermingled, but we can get insight by separating which allows better understanding of </a:t>
            </a:r>
            <a:r>
              <a:rPr lang="en-US" sz="2400" b="1" dirty="0">
                <a:solidFill>
                  <a:srgbClr val="C00000"/>
                </a:solidFill>
              </a:rPr>
              <a:t>Big Data - Big Simulation “convergence” (or differences!)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The</a:t>
            </a:r>
            <a:r>
              <a:rPr lang="en-US" sz="2400" b="1" dirty="0">
                <a:solidFill>
                  <a:srgbClr val="C00000"/>
                </a:solidFill>
              </a:rPr>
              <a:t> Model</a:t>
            </a:r>
            <a:r>
              <a:rPr lang="en-US" sz="2400" dirty="0"/>
              <a:t> is a user construction and it has a “</a:t>
            </a:r>
            <a:r>
              <a:rPr lang="en-US" sz="2400" b="1" dirty="0">
                <a:solidFill>
                  <a:srgbClr val="C00000"/>
                </a:solidFill>
              </a:rPr>
              <a:t>concept</a:t>
            </a:r>
            <a:r>
              <a:rPr lang="en-US" sz="2400" dirty="0"/>
              <a:t>”,</a:t>
            </a:r>
            <a:r>
              <a:rPr lang="en-US" sz="2400" b="1" dirty="0">
                <a:solidFill>
                  <a:srgbClr val="C00000"/>
                </a:solidFill>
              </a:rPr>
              <a:t> parameters </a:t>
            </a:r>
            <a:r>
              <a:rPr lang="en-US" sz="2400" dirty="0"/>
              <a:t>and gives</a:t>
            </a:r>
            <a:r>
              <a:rPr lang="en-US" sz="2400" b="1" dirty="0">
                <a:solidFill>
                  <a:srgbClr val="C00000"/>
                </a:solidFill>
              </a:rPr>
              <a:t> results </a:t>
            </a:r>
            <a:r>
              <a:rPr lang="en-US" sz="2400" dirty="0"/>
              <a:t>determined by the computation. We use term “model” in a general fashion to cover all of these.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C00000"/>
                </a:solidFill>
              </a:rPr>
              <a:t>Big Data </a:t>
            </a:r>
            <a:r>
              <a:rPr lang="en-US" sz="2400" dirty="0"/>
              <a:t>problems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can be broken up into </a:t>
            </a:r>
            <a:r>
              <a:rPr lang="en-US" sz="2400" b="1" dirty="0">
                <a:solidFill>
                  <a:srgbClr val="C00000"/>
                </a:solidFill>
              </a:rPr>
              <a:t>Data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C00000"/>
                </a:solidFill>
              </a:rPr>
              <a:t>Model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For </a:t>
            </a:r>
            <a:r>
              <a:rPr lang="en-US" sz="2400" b="1" dirty="0">
                <a:solidFill>
                  <a:srgbClr val="C00000"/>
                </a:solidFill>
              </a:rPr>
              <a:t>clustering, </a:t>
            </a:r>
            <a:r>
              <a:rPr lang="en-US" sz="2400" dirty="0"/>
              <a:t>the model parameters are cluster centers while the data is set of points to be clustered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For </a:t>
            </a:r>
            <a:r>
              <a:rPr lang="en-US" sz="2400" b="1" dirty="0">
                <a:solidFill>
                  <a:srgbClr val="C00000"/>
                </a:solidFill>
              </a:rPr>
              <a:t>queries</a:t>
            </a:r>
            <a:r>
              <a:rPr lang="en-US" sz="2400" dirty="0"/>
              <a:t>, the model is structure of database and results of this query while the data is whole database queried and SQL query 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For </a:t>
            </a:r>
            <a:r>
              <a:rPr lang="en-US" sz="2400" b="1" dirty="0">
                <a:solidFill>
                  <a:srgbClr val="C00000"/>
                </a:solidFill>
              </a:rPr>
              <a:t>deep learning </a:t>
            </a:r>
            <a:r>
              <a:rPr lang="en-US" sz="2400" dirty="0"/>
              <a:t>with ImageNet, the model is chosen network with model parameters as the network link weights. The data is set of images used for training or classification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Data and Model in Big Data and Simulations 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807B9-F00F-4D06-A894-32F06C398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508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5697"/>
            <a:ext cx="12090400" cy="5554212"/>
          </a:xfrm>
          <a:noFill/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Simulations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can also be considered as </a:t>
            </a:r>
            <a:r>
              <a:rPr lang="en-US" sz="2400" b="1" dirty="0">
                <a:solidFill>
                  <a:srgbClr val="C00000"/>
                </a:solidFill>
              </a:rPr>
              <a:t>Data</a:t>
            </a:r>
            <a:r>
              <a:rPr lang="en-US" sz="2400" dirty="0"/>
              <a:t> plus </a:t>
            </a:r>
            <a:r>
              <a:rPr lang="en-US" sz="2400" b="1" dirty="0">
                <a:solidFill>
                  <a:srgbClr val="C00000"/>
                </a:solidFill>
              </a:rPr>
              <a:t>Model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Model</a:t>
            </a:r>
            <a:r>
              <a:rPr lang="en-US" dirty="0"/>
              <a:t> can be formulation with particle dynamics or partial differential equations defined by parameters such as particle positions and discretized velocity, pressure, density values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Data</a:t>
            </a:r>
            <a:r>
              <a:rPr lang="en-US" dirty="0"/>
              <a:t> could be small when just boundary conditions 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Data</a:t>
            </a:r>
            <a:r>
              <a:rPr lang="en-US" dirty="0"/>
              <a:t> large with data assimilation (weather forecasting) or when data visualizations are produced by simulation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Big Data  </a:t>
            </a:r>
            <a:r>
              <a:rPr lang="en-US" sz="2400" dirty="0"/>
              <a:t>implies Data is large but Model varies in size</a:t>
            </a:r>
          </a:p>
          <a:p>
            <a:pPr lvl="1"/>
            <a:r>
              <a:rPr lang="en-US" dirty="0"/>
              <a:t>e.g. </a:t>
            </a:r>
            <a:r>
              <a:rPr lang="en-US" b="1" dirty="0"/>
              <a:t>LDA</a:t>
            </a:r>
            <a:r>
              <a:rPr lang="en-US" dirty="0"/>
              <a:t> (Latent Dirichlet Allocation) with many topics or </a:t>
            </a:r>
            <a:r>
              <a:rPr lang="en-US" b="1" dirty="0"/>
              <a:t>deep learning </a:t>
            </a:r>
            <a:r>
              <a:rPr lang="en-US" dirty="0"/>
              <a:t>has a large model</a:t>
            </a:r>
          </a:p>
          <a:p>
            <a:pPr lvl="1"/>
            <a:r>
              <a:rPr lang="en-US" b="1" dirty="0"/>
              <a:t>Clustering</a:t>
            </a:r>
            <a:r>
              <a:rPr lang="en-US" dirty="0"/>
              <a:t> or </a:t>
            </a:r>
            <a:r>
              <a:rPr lang="en-US" b="1" dirty="0"/>
              <a:t>Dimension reduction </a:t>
            </a:r>
            <a:r>
              <a:rPr lang="en-US" dirty="0"/>
              <a:t>can be quite small in model size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Data</a:t>
            </a:r>
            <a:r>
              <a:rPr lang="en-US" sz="2400" dirty="0"/>
              <a:t> often static between iterations (unless streaming); </a:t>
            </a:r>
            <a:r>
              <a:rPr lang="en-US" sz="2400" b="1" dirty="0">
                <a:solidFill>
                  <a:srgbClr val="C00000"/>
                </a:solidFill>
              </a:rPr>
              <a:t>Model parameters</a:t>
            </a:r>
            <a:r>
              <a:rPr lang="en-US" sz="2400" dirty="0"/>
              <a:t> vary between iterations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Data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C00000"/>
                </a:solidFill>
              </a:rPr>
              <a:t>Model Parameters </a:t>
            </a:r>
            <a:r>
              <a:rPr lang="en-US" sz="2400" dirty="0"/>
              <a:t>are often </a:t>
            </a:r>
            <a:r>
              <a:rPr lang="en-US" sz="2400" b="1" dirty="0"/>
              <a:t>confused </a:t>
            </a:r>
            <a:r>
              <a:rPr lang="en-US" sz="2400" dirty="0"/>
              <a:t>in papers as term data used to describe the parameters of models.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Models </a:t>
            </a:r>
            <a:r>
              <a:rPr lang="en-US" sz="2400" dirty="0">
                <a:solidFill>
                  <a:srgbClr val="C00000"/>
                </a:solidFill>
              </a:rPr>
              <a:t>in </a:t>
            </a:r>
            <a:r>
              <a:rPr lang="en-US" sz="2400" b="1" dirty="0">
                <a:solidFill>
                  <a:srgbClr val="C00000"/>
                </a:solidFill>
              </a:rPr>
              <a:t>Big Data </a:t>
            </a:r>
            <a:r>
              <a:rPr lang="en-US" sz="2400" dirty="0">
                <a:solidFill>
                  <a:srgbClr val="C00000"/>
                </a:solidFill>
              </a:rPr>
              <a:t>and </a:t>
            </a:r>
            <a:r>
              <a:rPr lang="en-US" sz="2400" b="1" dirty="0">
                <a:solidFill>
                  <a:srgbClr val="C00000"/>
                </a:solidFill>
              </a:rPr>
              <a:t>Simulations </a:t>
            </a:r>
            <a:r>
              <a:rPr lang="en-US" sz="2400" dirty="0">
                <a:solidFill>
                  <a:srgbClr val="C00000"/>
                </a:solidFill>
              </a:rPr>
              <a:t>have many similarities and allow </a:t>
            </a:r>
            <a:r>
              <a:rPr lang="en-US" sz="2400" b="1" dirty="0">
                <a:solidFill>
                  <a:srgbClr val="C00000"/>
                </a:solidFill>
              </a:rPr>
              <a:t>convergence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Data and Model in Big Data and Simulations II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267CB-F08B-4C65-B9B9-95E32A0D3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88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7588"/>
            <a:ext cx="12090400" cy="5173212"/>
          </a:xfrm>
        </p:spPr>
        <p:txBody>
          <a:bodyPr>
            <a:noAutofit/>
          </a:bodyPr>
          <a:lstStyle/>
          <a:p>
            <a:r>
              <a:rPr lang="en-US" sz="2400" b="1" dirty="0"/>
              <a:t>Applications </a:t>
            </a:r>
            <a:r>
              <a:rPr lang="en-US" sz="2400" dirty="0"/>
              <a:t>– Divide use cases into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Data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and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Model </a:t>
            </a:r>
            <a:r>
              <a:rPr lang="en-US" sz="2400" dirty="0"/>
              <a:t>and compare characteristics separately in these two components with 64 Convergence Diamonds (features). </a:t>
            </a:r>
          </a:p>
          <a:p>
            <a:pPr lvl="1"/>
            <a:r>
              <a:rPr lang="en-US" dirty="0"/>
              <a:t>Identify importance of streaming data, pleasingly parallel, global/local machine-learning</a:t>
            </a:r>
          </a:p>
          <a:p>
            <a:r>
              <a:rPr lang="en-US" sz="2400" b="1" dirty="0"/>
              <a:t>Software </a:t>
            </a:r>
            <a:r>
              <a:rPr lang="en-US" sz="2400" dirty="0"/>
              <a:t>– Single model of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C00000"/>
                </a:solidFill>
              </a:rPr>
              <a:t>High Performance Computing (HPC) Enhanced Big Data Stack HPC-ABDS</a:t>
            </a:r>
            <a:r>
              <a:rPr lang="en-US" sz="2400" dirty="0"/>
              <a:t>. 21 Layers adding high performance runtime to Apache systems </a:t>
            </a:r>
            <a:r>
              <a:rPr lang="en-US" sz="2400" b="1" dirty="0">
                <a:solidFill>
                  <a:srgbClr val="C00000"/>
                </a:solidFill>
              </a:rPr>
              <a:t>HPC-</a:t>
            </a:r>
            <a:r>
              <a:rPr lang="en-US" sz="2400" b="1" dirty="0" err="1">
                <a:solidFill>
                  <a:srgbClr val="C00000"/>
                </a:solidFill>
              </a:rPr>
              <a:t>FaaS</a:t>
            </a:r>
            <a:r>
              <a:rPr lang="en-US" sz="2400" dirty="0"/>
              <a:t> Programming Model</a:t>
            </a:r>
          </a:p>
          <a:p>
            <a:pPr lvl="1"/>
            <a:r>
              <a:rPr lang="en-US" b="1" dirty="0" err="1">
                <a:solidFill>
                  <a:srgbClr val="C00000"/>
                </a:solidFill>
              </a:rPr>
              <a:t>Serverless</a:t>
            </a:r>
            <a:r>
              <a:rPr lang="en-US" dirty="0"/>
              <a:t> Infrastructure as a Service IaaS</a:t>
            </a:r>
          </a:p>
          <a:p>
            <a:r>
              <a:rPr lang="en-US" sz="2400" b="1" dirty="0"/>
              <a:t>Hardware </a:t>
            </a:r>
            <a:r>
              <a:rPr lang="en-US" sz="2400" dirty="0"/>
              <a:t>system designed for functionality and performance of application type e.g. disks, interconnect, memory, CPU acceleration different for machine learning, pleasingly parallel, data management, streaming, simulations</a:t>
            </a:r>
          </a:p>
          <a:p>
            <a:pPr lvl="1"/>
            <a:r>
              <a:rPr lang="en-US" dirty="0"/>
              <a:t>Use DevOps to automate deployment of event-driven software defined systems on hardware: </a:t>
            </a:r>
            <a:r>
              <a:rPr lang="en-US" b="1" dirty="0" err="1"/>
              <a:t>HPCCloud</a:t>
            </a:r>
            <a:r>
              <a:rPr lang="en-US" b="1" dirty="0"/>
              <a:t> 2.0</a:t>
            </a:r>
            <a:endParaRPr lang="en-US" dirty="0"/>
          </a:p>
          <a:p>
            <a:r>
              <a:rPr lang="en-US" sz="2400" b="1" dirty="0"/>
              <a:t>Total System </a:t>
            </a:r>
            <a:r>
              <a:rPr lang="en-US" sz="2400" b="1" dirty="0">
                <a:solidFill>
                  <a:srgbClr val="C00000"/>
                </a:solidFill>
              </a:rPr>
              <a:t>Solutions (wisdom) as a Service: </a:t>
            </a:r>
            <a:r>
              <a:rPr lang="en-US" sz="2400" b="1" dirty="0" err="1"/>
              <a:t>HPCCloud</a:t>
            </a:r>
            <a:r>
              <a:rPr lang="en-US" sz="2400" b="1" dirty="0"/>
              <a:t> 3.0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7821" y="196200"/>
            <a:ext cx="12168221" cy="762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+mn-lt"/>
              </a:rPr>
              <a:t>Convergence/Divergence Points for HPC-Cloud-Edge- Big Data-Simulation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FCEE1B7-90FF-45D3-BDA4-82F3387ED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924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arallel computing partitioning">
            <a:extLst>
              <a:ext uri="{FF2B5EF4-FFF2-40B4-BE49-F238E27FC236}">
                <a16:creationId xmlns:a16="http://schemas.microsoft.com/office/drawing/2014/main" id="{FEC5FE82-636C-4345-8127-8E57FCFE5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409" y="3906982"/>
            <a:ext cx="5211307" cy="290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93806-6A2E-4122-9DA2-7E65CC997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31086"/>
            <a:ext cx="12090400" cy="545030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</a:pPr>
            <a:r>
              <a:rPr lang="en-US" sz="2400" b="1" dirty="0"/>
              <a:t>All the different programming models </a:t>
            </a:r>
            <a:r>
              <a:rPr lang="en-US" sz="2400" dirty="0"/>
              <a:t>(Spark, Flink, Storm, Naiad, MPI/</a:t>
            </a:r>
            <a:r>
              <a:rPr lang="en-US" sz="2400" dirty="0" err="1"/>
              <a:t>OpenMP</a:t>
            </a:r>
            <a:r>
              <a:rPr lang="en-US" sz="2400" dirty="0"/>
              <a:t>) have the </a:t>
            </a:r>
            <a:r>
              <a:rPr lang="en-US" sz="2400" b="1" dirty="0"/>
              <a:t>same high level approach </a:t>
            </a:r>
            <a:r>
              <a:rPr lang="en-US" sz="2400" dirty="0"/>
              <a:t>but application requirements and system architecture can give different appearance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First: Break Problem </a:t>
            </a:r>
            <a:r>
              <a:rPr lang="en-US" sz="2400" b="1" dirty="0">
                <a:solidFill>
                  <a:srgbClr val="C00000"/>
                </a:solidFill>
              </a:rPr>
              <a:t>Data</a:t>
            </a:r>
            <a:r>
              <a:rPr lang="en-US" sz="2400" dirty="0"/>
              <a:t> and/or </a:t>
            </a:r>
            <a:r>
              <a:rPr lang="en-US" sz="2400" b="1" dirty="0">
                <a:solidFill>
                  <a:srgbClr val="C00000"/>
                </a:solidFill>
              </a:rPr>
              <a:t>Model-parameters</a:t>
            </a:r>
            <a:r>
              <a:rPr lang="en-US" sz="2400" dirty="0"/>
              <a:t> into parts assigned to separate nodes, processes, threads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Then: In parallel, do computations typically leaving </a:t>
            </a:r>
            <a:r>
              <a:rPr lang="en-US" sz="2400" dirty="0">
                <a:solidFill>
                  <a:srgbClr val="FF0000"/>
                </a:solidFill>
              </a:rPr>
              <a:t>data</a:t>
            </a:r>
            <a:r>
              <a:rPr lang="en-US" sz="2400" dirty="0"/>
              <a:t> untouched but changing </a:t>
            </a:r>
            <a:r>
              <a:rPr lang="en-US" sz="2400" dirty="0">
                <a:solidFill>
                  <a:srgbClr val="FF0000"/>
                </a:solidFill>
              </a:rPr>
              <a:t>model-parameters</a:t>
            </a:r>
            <a:r>
              <a:rPr lang="en-US" sz="2400" dirty="0"/>
              <a:t>. Called </a:t>
            </a:r>
            <a:r>
              <a:rPr lang="en-US" sz="2400" b="1" dirty="0">
                <a:solidFill>
                  <a:srgbClr val="C00000"/>
                </a:solidFill>
              </a:rPr>
              <a:t>Maps</a:t>
            </a:r>
            <a:r>
              <a:rPr lang="en-US" sz="2400" dirty="0"/>
              <a:t> in MapReduce parlance; typically </a:t>
            </a:r>
            <a:r>
              <a:rPr lang="en-US" sz="2400" b="1" dirty="0">
                <a:solidFill>
                  <a:srgbClr val="C00000"/>
                </a:solidFill>
              </a:rPr>
              <a:t>owner computes rule</a:t>
            </a:r>
            <a:r>
              <a:rPr lang="en-US" sz="2400" dirty="0">
                <a:solidFill>
                  <a:srgbClr val="C00000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If </a:t>
            </a:r>
            <a:r>
              <a:rPr lang="en-US" sz="2400" b="1" dirty="0">
                <a:solidFill>
                  <a:srgbClr val="C00000"/>
                </a:solidFill>
              </a:rPr>
              <a:t>Pleasingly parallel</a:t>
            </a:r>
            <a:r>
              <a:rPr lang="en-US" sz="2400" dirty="0"/>
              <a:t>, that’s all it is except for management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If </a:t>
            </a:r>
            <a:r>
              <a:rPr lang="en-US" sz="2400" b="1" dirty="0">
                <a:solidFill>
                  <a:srgbClr val="C00000"/>
                </a:solidFill>
              </a:rPr>
              <a:t>Globally parallel, </a:t>
            </a:r>
            <a:r>
              <a:rPr lang="en-US" sz="2400" dirty="0"/>
              <a:t>need to communicate results of computations between nodes during job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Communication mechanism (TCP, RDMA, Native </a:t>
            </a:r>
            <a:r>
              <a:rPr lang="en-US" sz="2400" dirty="0" err="1"/>
              <a:t>Infiniband</a:t>
            </a:r>
            <a:r>
              <a:rPr lang="en-US" sz="2400" dirty="0"/>
              <a:t>) can vary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Communication Style (Point to Point, Collective, Pub-Sub) can vary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Possible need for sophisticated dynamic changes in </a:t>
            </a:r>
            <a:br>
              <a:rPr lang="en-US" sz="2400" dirty="0"/>
            </a:br>
            <a:r>
              <a:rPr lang="en-US" sz="2400" dirty="0" err="1"/>
              <a:t>partioning</a:t>
            </a:r>
            <a:r>
              <a:rPr lang="en-US" sz="2400" dirty="0"/>
              <a:t> (load balancing)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Computation either on fixed tasks or flow between tasks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Choices: “Automatic Parallelism or Not” 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Choices: “Complicated Parallel Algorithm or Not”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Fault-Tolerance model can vary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Output model can vary: RDD or Files  or Pipes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D4FF7F-D950-4953-B27E-282CAB64A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Parallel Computing: Big Data and Simulations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574A5F-477F-4052-AAAE-BB8695196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396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1F3B4-A04F-453A-A1D2-2F02133D2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ACD081-4AC4-4C8D-9D9C-E5BBD087FE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1416050"/>
            <a:ext cx="12143509" cy="2852738"/>
          </a:xfrm>
        </p:spPr>
        <p:txBody>
          <a:bodyPr/>
          <a:lstStyle/>
          <a:p>
            <a:pPr algn="ctr"/>
            <a:r>
              <a:rPr lang="en-US" sz="4800" b="1" dirty="0">
                <a:latin typeface="+mn-lt"/>
              </a:rPr>
              <a:t>Software</a:t>
            </a:r>
            <a:br>
              <a:rPr lang="en-US" sz="4800" b="1" dirty="0">
                <a:latin typeface="+mn-lt"/>
              </a:rPr>
            </a:br>
            <a:r>
              <a:rPr lang="en-US" sz="4800" b="1" dirty="0">
                <a:latin typeface="+mn-lt"/>
              </a:rPr>
              <a:t>HPC-ABDS</a:t>
            </a:r>
            <a:br>
              <a:rPr lang="en-US" sz="4800" b="1" dirty="0">
                <a:latin typeface="+mn-lt"/>
              </a:rPr>
            </a:br>
            <a:r>
              <a:rPr lang="en-US" sz="4800" b="1" dirty="0">
                <a:latin typeface="+mn-lt"/>
              </a:rPr>
              <a:t>HPC-</a:t>
            </a:r>
            <a:r>
              <a:rPr lang="en-US" sz="4800" b="1" dirty="0" err="1">
                <a:latin typeface="+mn-lt"/>
              </a:rPr>
              <a:t>FaaS</a:t>
            </a:r>
            <a:endParaRPr lang="en-US" sz="4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3013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54474" y="0"/>
            <a:ext cx="9137526" cy="6858000"/>
            <a:chOff x="31026" y="1"/>
            <a:chExt cx="9137526" cy="6858000"/>
          </a:xfrm>
        </p:grpSpPr>
        <p:pic>
          <p:nvPicPr>
            <p:cNvPr id="15" name="Picture 14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133"/>
            <a:stretch/>
          </p:blipFill>
          <p:spPr>
            <a:xfrm>
              <a:off x="31026" y="1"/>
              <a:ext cx="9137526" cy="6858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9679" y="2155520"/>
              <a:ext cx="1027410" cy="489994"/>
            </a:xfrm>
            <a:prstGeom prst="rect">
              <a:avLst/>
            </a:prstGeom>
          </p:spPr>
        </p:pic>
        <p:pic>
          <p:nvPicPr>
            <p:cNvPr id="9" name="Picture 2" descr="https://lh3.googleusercontent.com/-QTh7oYlVSfs/AAAAAAAAAAI/AAAAAAAAAl8/PD6AyVW6Tqs/s0-c-k-no-ns/phot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46053"/>
              <a:ext cx="847726" cy="847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3" t="21984" r="36829" b="19773"/>
            <a:stretch/>
          </p:blipFill>
          <p:spPr>
            <a:xfrm>
              <a:off x="7829640" y="2160096"/>
              <a:ext cx="952500" cy="970836"/>
            </a:xfrm>
            <a:prstGeom prst="rect">
              <a:avLst/>
            </a:prstGeom>
          </p:spPr>
        </p:pic>
        <p:pic>
          <p:nvPicPr>
            <p:cNvPr id="8" name="Picture 4" descr="Stony Brook University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120" y="5814847"/>
              <a:ext cx="1054710" cy="87055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68" t="17564" r="19740" b="18436"/>
            <a:stretch/>
          </p:blipFill>
          <p:spPr>
            <a:xfrm>
              <a:off x="7878754" y="355213"/>
              <a:ext cx="1138054" cy="8385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00" t="18519" r="62088" b="21296"/>
            <a:stretch/>
          </p:blipFill>
          <p:spPr>
            <a:xfrm>
              <a:off x="7147486" y="5694802"/>
              <a:ext cx="1504841" cy="99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047905" y="4980402"/>
              <a:ext cx="2088802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Software: MIDAS</a:t>
              </a:r>
              <a:br>
                <a:rPr lang="en-US" b="1" dirty="0">
                  <a:solidFill>
                    <a:schemeClr val="bg1"/>
                  </a:solidFill>
                </a:rPr>
              </a:br>
              <a:r>
                <a:rPr lang="en-US" b="1" dirty="0">
                  <a:solidFill>
                    <a:schemeClr val="bg1"/>
                  </a:solidFill>
                </a:rPr>
                <a:t>HPC-ABDS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31845" y="0"/>
            <a:ext cx="3030695" cy="65371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</a:rPr>
              <a:t>NSF 1443054: CIF21 DIBBs: Middleware and High Performance Analytics Libraries for Scalable Data Science</a:t>
            </a:r>
          </a:p>
          <a:p>
            <a:pPr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</a:rPr>
              <a:t>Ogres Application Analysis</a:t>
            </a:r>
          </a:p>
          <a:p>
            <a:pPr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</a:rPr>
              <a:t>HPC-ABDS and HPC-</a:t>
            </a:r>
            <a:r>
              <a:rPr lang="en-US" sz="2400" dirty="0" err="1">
                <a:latin typeface="Times New Roman" panose="02020603050405020304" pitchFamily="18" charset="0"/>
              </a:rPr>
              <a:t>FaaS</a:t>
            </a:r>
            <a:r>
              <a:rPr lang="en-US" sz="2400" dirty="0">
                <a:latin typeface="Times New Roman" panose="02020603050405020304" pitchFamily="18" charset="0"/>
              </a:rPr>
              <a:t> Software</a:t>
            </a:r>
            <a:br>
              <a:rPr lang="en-US" sz="2400" dirty="0">
                <a:latin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</a:rPr>
              <a:t>Harp and Twister2 Building Blocks</a:t>
            </a:r>
          </a:p>
          <a:p>
            <a:pPr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</a:rPr>
              <a:t>SPIDAL Data Analytics Library</a:t>
            </a:r>
            <a:endParaRPr lang="en-US" sz="2400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FC19299-EB2F-4A5D-957B-19F9D1F4F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88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699F03-CAFC-48C3-8E81-EABAD62BE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102037-BF66-4710-87FB-F646B0BBB3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682750"/>
            <a:ext cx="2794000" cy="1439863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</a:rPr>
              <a:t>HPC-ABDS</a:t>
            </a:r>
            <a:br>
              <a:rPr lang="en-US" sz="3200" b="1" dirty="0">
                <a:latin typeface="+mn-lt"/>
              </a:rPr>
            </a:br>
            <a:br>
              <a:rPr lang="en-US" sz="3200" b="1" dirty="0">
                <a:latin typeface="+mn-lt"/>
              </a:rPr>
            </a:br>
            <a:r>
              <a:rPr lang="en-US" sz="3200" dirty="0">
                <a:latin typeface="+mn-lt"/>
              </a:rPr>
              <a:t>Integrated wide range of HPC and Big Data technologies</a:t>
            </a:r>
            <a:r>
              <a:rPr lang="en-US" sz="2800" dirty="0">
                <a:latin typeface="+mn-lt"/>
              </a:rPr>
              <a:t>.</a:t>
            </a:r>
            <a:br>
              <a:rPr lang="en-US" sz="3200" dirty="0">
                <a:latin typeface="+mn-lt"/>
              </a:rPr>
            </a:br>
            <a:r>
              <a:rPr lang="en-US" sz="2000" dirty="0">
                <a:latin typeface="+mn-lt"/>
              </a:rPr>
              <a:t>I gave up updating list in January 2016!</a:t>
            </a:r>
            <a:endParaRPr lang="en-US" sz="3200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6BFBF7-7EF8-4968-93B0-51DB64661A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12"/>
          <a:stretch/>
        </p:blipFill>
        <p:spPr>
          <a:xfrm>
            <a:off x="2706038" y="133350"/>
            <a:ext cx="9485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2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54"/>
    </mc:Choice>
    <mc:Fallback xmlns="">
      <p:transition spd="slow" advTm="48854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012123" y="0"/>
            <a:ext cx="9144000" cy="6858000"/>
          </a:xfrm>
          <a:prstGeom prst="rect">
            <a:avLst/>
          </a:prstGeom>
          <a:solidFill>
            <a:srgbClr val="FFF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6ECBDCC-6057-4C1F-9BAE-EA51785CA8CC}"/>
              </a:ext>
            </a:extLst>
          </p:cNvPr>
          <p:cNvSpPr txBox="1"/>
          <p:nvPr/>
        </p:nvSpPr>
        <p:spPr>
          <a:xfrm>
            <a:off x="72561" y="734347"/>
            <a:ext cx="28072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Different choices in software systems in Clouds and HPC. HPC-ABDS takes cloud software augmented by HPC when needed to improve performance</a:t>
            </a:r>
          </a:p>
          <a:p>
            <a:endParaRPr lang="en-US" sz="2400" dirty="0"/>
          </a:p>
          <a:p>
            <a:r>
              <a:rPr lang="en-US" sz="2400" dirty="0"/>
              <a:t>16 of 21 layers plus languages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E0757-9EDB-4F3F-B7FB-67BA9C68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FDDD88E-AF3F-4F73-911D-A848ED7D9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123" y="253057"/>
            <a:ext cx="9096020" cy="646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0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3F2E23-7B11-4F69-AAF5-6EC2A57A4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40327"/>
            <a:ext cx="12090400" cy="5666509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This tutorial covers </a:t>
            </a:r>
            <a:r>
              <a:rPr lang="en-US" sz="2400" b="1" dirty="0"/>
              <a:t>both</a:t>
            </a:r>
            <a:r>
              <a:rPr lang="en-US" sz="2400" dirty="0"/>
              <a:t> data analytics and the hardware/software system that supports them</a:t>
            </a:r>
          </a:p>
          <a:p>
            <a:pPr lvl="1"/>
            <a:r>
              <a:rPr lang="en-US" sz="2400" dirty="0"/>
              <a:t>Analytics are parallel (what I call Global Machine Learning) </a:t>
            </a:r>
          </a:p>
          <a:p>
            <a:pPr lvl="1"/>
            <a:r>
              <a:rPr lang="en-US" sz="2400" dirty="0"/>
              <a:t>Software systems support batch (all types including parallel) and streaming big data</a:t>
            </a:r>
          </a:p>
          <a:p>
            <a:r>
              <a:rPr lang="en-US" sz="2400" b="1" dirty="0"/>
              <a:t>General principles: HPC-ABDS, Ogres, Clouds, Convergence</a:t>
            </a:r>
          </a:p>
          <a:p>
            <a:r>
              <a:rPr lang="en-US" sz="2400" b="1" dirty="0"/>
              <a:t>Twister2 Open Source Big Data Programming environment</a:t>
            </a:r>
          </a:p>
          <a:p>
            <a:pPr lvl="1"/>
            <a:r>
              <a:rPr lang="en-US" sz="2400" dirty="0"/>
              <a:t>Design principles and initial implementation</a:t>
            </a:r>
          </a:p>
          <a:p>
            <a:pPr lvl="1"/>
            <a:r>
              <a:rPr lang="en-US" sz="2400" dirty="0"/>
              <a:t>Download and run</a:t>
            </a:r>
          </a:p>
          <a:p>
            <a:r>
              <a:rPr lang="en-US" sz="2400" b="1" dirty="0"/>
              <a:t>Harp-DAAL Parallel High Performance Machine </a:t>
            </a:r>
            <a:r>
              <a:rPr lang="en-US" sz="2400" b="1"/>
              <a:t>Learning Framework</a:t>
            </a:r>
            <a:endParaRPr lang="en-US" sz="2400" b="1" dirty="0"/>
          </a:p>
          <a:p>
            <a:pPr lvl="1"/>
            <a:r>
              <a:rPr lang="en-US" sz="2400" dirty="0"/>
              <a:t>Initial results on Clustering, LDA, Subgraph counting</a:t>
            </a:r>
          </a:p>
          <a:p>
            <a:pPr lvl="1"/>
            <a:r>
              <a:rPr lang="en-US" sz="2400" dirty="0"/>
              <a:t>Docker image and video illustrating use</a:t>
            </a:r>
          </a:p>
          <a:p>
            <a:r>
              <a:rPr lang="en-US" sz="2400" b="1" dirty="0"/>
              <a:t>SPIDAL (Scalable Parallel Interoperable Data Analytics Library)</a:t>
            </a:r>
          </a:p>
          <a:p>
            <a:pPr lvl="1"/>
            <a:r>
              <a:rPr lang="en-US" sz="2400" dirty="0"/>
              <a:t>Performance results of optimized parallel machine learning and visualization</a:t>
            </a:r>
          </a:p>
          <a:p>
            <a:pPr lvl="1"/>
            <a:r>
              <a:rPr lang="en-US" sz="2400" dirty="0"/>
              <a:t> Video illustrates sophisticated clustering, dimension reduction, visualization</a:t>
            </a:r>
          </a:p>
          <a:p>
            <a:endParaRPr lang="en-US" sz="24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58AA203-62B0-49F7-8CFB-5760012B7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68221" cy="60267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Abstract of Full Tutorial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29685-910F-419D-96AA-67F324F01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50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ACD081-4AC4-4C8D-9D9C-E5BBD087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39285"/>
            <a:ext cx="12133006" cy="1591390"/>
          </a:xfrm>
        </p:spPr>
        <p:txBody>
          <a:bodyPr/>
          <a:lstStyle/>
          <a:p>
            <a:pPr algn="ctr"/>
            <a:r>
              <a:rPr lang="en-US" sz="4400" b="1" dirty="0"/>
              <a:t>Implementing Twister2</a:t>
            </a:r>
            <a:br>
              <a:rPr lang="en-US" sz="4400" b="1" dirty="0"/>
            </a:br>
            <a:r>
              <a:rPr lang="en-US" b="1" dirty="0"/>
              <a:t>to support a Grid linked to an HPC Cloud</a:t>
            </a:r>
            <a:br>
              <a:rPr lang="en-US" b="1" dirty="0"/>
            </a:br>
            <a:r>
              <a:rPr lang="en-US" sz="3200" dirty="0">
                <a:solidFill>
                  <a:schemeClr val="tx1"/>
                </a:solidFill>
              </a:rPr>
              <a:t>S</a:t>
            </a:r>
            <a:r>
              <a:rPr lang="en-US" sz="3200" b="1" dirty="0">
                <a:solidFill>
                  <a:schemeClr val="tx1"/>
                </a:solidFill>
              </a:rPr>
              <a:t>treamed data, Cloud-like fog, Dataflow, Parallel Computing</a:t>
            </a:r>
            <a:endParaRPr lang="en-US" sz="4400" b="1" dirty="0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9FC71D2-86FA-4882-98CC-B15ED30A02A6}"/>
              </a:ext>
            </a:extLst>
          </p:cNvPr>
          <p:cNvGrpSpPr/>
          <p:nvPr/>
        </p:nvGrpSpPr>
        <p:grpSpPr>
          <a:xfrm>
            <a:off x="1194781" y="165069"/>
            <a:ext cx="9033968" cy="3737377"/>
            <a:chOff x="1179150" y="524576"/>
            <a:chExt cx="9033968" cy="373737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4BA8669-A2EA-4691-825A-85A08E853E29}"/>
                </a:ext>
              </a:extLst>
            </p:cNvPr>
            <p:cNvGrpSpPr/>
            <p:nvPr/>
          </p:nvGrpSpPr>
          <p:grpSpPr>
            <a:xfrm>
              <a:off x="1179150" y="524576"/>
              <a:ext cx="9033968" cy="3737377"/>
              <a:chOff x="1309779" y="438495"/>
              <a:chExt cx="9033968" cy="373737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A9EF228-3C31-45C0-B050-64967551A367}"/>
                  </a:ext>
                </a:extLst>
              </p:cNvPr>
              <p:cNvGrpSpPr/>
              <p:nvPr/>
            </p:nvGrpSpPr>
            <p:grpSpPr>
              <a:xfrm>
                <a:off x="1309779" y="438495"/>
                <a:ext cx="9033968" cy="3737377"/>
                <a:chOff x="1876793" y="403142"/>
                <a:chExt cx="9033968" cy="3737377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6838FF88-EDE0-4FC8-8953-D448DFFAB774}"/>
                    </a:ext>
                  </a:extLst>
                </p:cNvPr>
                <p:cNvGrpSpPr/>
                <p:nvPr/>
              </p:nvGrpSpPr>
              <p:grpSpPr>
                <a:xfrm>
                  <a:off x="1876793" y="403142"/>
                  <a:ext cx="8126672" cy="3425430"/>
                  <a:chOff x="21265" y="617746"/>
                  <a:chExt cx="8126672" cy="3425430"/>
                </a:xfrm>
              </p:grpSpPr>
              <p:pic>
                <p:nvPicPr>
                  <p:cNvPr id="6" name="Picture 5">
                    <a:extLst>
                      <a:ext uri="{FF2B5EF4-FFF2-40B4-BE49-F238E27FC236}">
                        <a16:creationId xmlns:a16="http://schemas.microsoft.com/office/drawing/2014/main" id="{81BF276B-E4F9-4373-886C-DAC1D55CEE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12482"/>
                  <a:stretch/>
                </p:blipFill>
                <p:spPr>
                  <a:xfrm>
                    <a:off x="21265" y="617746"/>
                    <a:ext cx="8126672" cy="3425430"/>
                  </a:xfrm>
                  <a:prstGeom prst="rect">
                    <a:avLst/>
                  </a:prstGeom>
                </p:spPr>
              </p:pic>
              <p:sp>
                <p:nvSpPr>
                  <p:cNvPr id="5" name="AutoShape 2" descr="Image result for clouds">
                    <a:extLst>
                      <a:ext uri="{FF2B5EF4-FFF2-40B4-BE49-F238E27FC236}">
                        <a16:creationId xmlns:a16="http://schemas.microsoft.com/office/drawing/2014/main" id="{A37E76CC-88EE-4121-906A-E2F577B3CC5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43600" y="3276600"/>
                    <a:ext cx="304800" cy="304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8" name="Group 7">
                    <a:extLst>
                      <a:ext uri="{FF2B5EF4-FFF2-40B4-BE49-F238E27FC236}">
                        <a16:creationId xmlns:a16="http://schemas.microsoft.com/office/drawing/2014/main" id="{CE5F0219-0F6F-4553-8CD0-E2CA59E052C7}"/>
                      </a:ext>
                    </a:extLst>
                  </p:cNvPr>
                  <p:cNvGrpSpPr/>
                  <p:nvPr/>
                </p:nvGrpSpPr>
                <p:grpSpPr>
                  <a:xfrm>
                    <a:off x="1219937" y="1502386"/>
                    <a:ext cx="5450633" cy="1343787"/>
                    <a:chOff x="6090517" y="1408744"/>
                    <a:chExt cx="5450633" cy="1343787"/>
                  </a:xfrm>
                </p:grpSpPr>
                <p:sp>
                  <p:nvSpPr>
                    <p:cNvPr id="3" name="Oval 2">
                      <a:extLst>
                        <a:ext uri="{FF2B5EF4-FFF2-40B4-BE49-F238E27FC236}">
                          <a16:creationId xmlns:a16="http://schemas.microsoft.com/office/drawing/2014/main" id="{EDB5F2B5-8362-4398-9EF0-C34E719E87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73004" y="1511559"/>
                      <a:ext cx="1240972" cy="124097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7" name="Picture 6">
                      <a:extLst>
                        <a:ext uri="{FF2B5EF4-FFF2-40B4-BE49-F238E27FC236}">
                          <a16:creationId xmlns:a16="http://schemas.microsoft.com/office/drawing/2014/main" id="{0CF54FC4-1080-4196-AAE8-52F69312C09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0516630" y="1688602"/>
                      <a:ext cx="793912" cy="44459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Picture 4" descr="Related image">
                      <a:extLst>
                        <a:ext uri="{FF2B5EF4-FFF2-40B4-BE49-F238E27FC236}">
                          <a16:creationId xmlns:a16="http://schemas.microsoft.com/office/drawing/2014/main" id="{440D13DF-FDDE-4380-A7DE-B0B68F908234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V="1">
                      <a:off x="10463464" y="2150900"/>
                      <a:ext cx="914400" cy="41148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21" name="Oval 20">
                      <a:extLst>
                        <a:ext uri="{FF2B5EF4-FFF2-40B4-BE49-F238E27FC236}">
                          <a16:creationId xmlns:a16="http://schemas.microsoft.com/office/drawing/2014/main" id="{0D405D0A-A6C4-428F-96B6-A0E061F0CE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00178" y="1511559"/>
                      <a:ext cx="1240972" cy="1240972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Cloud</a:t>
                      </a:r>
                      <a:br>
                        <a:rPr lang="en-US" sz="14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    </a:t>
                      </a:r>
                      <a:br>
                        <a:rPr lang="en-US" sz="20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HPC</a:t>
                      </a:r>
                    </a:p>
                  </p:txBody>
                </p:sp>
                <p:sp>
                  <p:nvSpPr>
                    <p:cNvPr id="22" name="Oval 21">
                      <a:extLst>
                        <a:ext uri="{FF2B5EF4-FFF2-40B4-BE49-F238E27FC236}">
                          <a16:creationId xmlns:a16="http://schemas.microsoft.com/office/drawing/2014/main" id="{4FC3DA5F-4497-4DE3-907A-57F6EFB617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90517" y="1408744"/>
                      <a:ext cx="1240972" cy="1240972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Cloud</a:t>
                      </a:r>
                      <a:br>
                        <a:rPr lang="en-US" sz="14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    </a:t>
                      </a:r>
                      <a:br>
                        <a:rPr lang="en-US" sz="20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HPC</a:t>
                      </a:r>
                    </a:p>
                  </p:txBody>
                </p:sp>
              </p:grpSp>
              <p:grpSp>
                <p:nvGrpSpPr>
                  <p:cNvPr id="11" name="Group 10">
                    <a:extLst>
                      <a:ext uri="{FF2B5EF4-FFF2-40B4-BE49-F238E27FC236}">
                        <a16:creationId xmlns:a16="http://schemas.microsoft.com/office/drawing/2014/main" id="{A3D0E4E3-619A-4670-B334-2CDA41B3041A}"/>
                      </a:ext>
                    </a:extLst>
                  </p:cNvPr>
                  <p:cNvGrpSpPr/>
                  <p:nvPr/>
                </p:nvGrpSpPr>
                <p:grpSpPr>
                  <a:xfrm>
                    <a:off x="1029477" y="1605201"/>
                    <a:ext cx="1240972" cy="1240972"/>
                    <a:chOff x="10273004" y="1511559"/>
                    <a:chExt cx="1240972" cy="1240972"/>
                  </a:xfrm>
                </p:grpSpPr>
                <p:sp>
                  <p:nvSpPr>
                    <p:cNvPr id="12" name="Oval 11">
                      <a:extLst>
                        <a:ext uri="{FF2B5EF4-FFF2-40B4-BE49-F238E27FC236}">
                          <a16:creationId xmlns:a16="http://schemas.microsoft.com/office/drawing/2014/main" id="{A6B579C8-8DE7-425F-B766-99C859EA71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73004" y="1511559"/>
                      <a:ext cx="1240972" cy="124097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13" name="Picture 12">
                      <a:extLst>
                        <a:ext uri="{FF2B5EF4-FFF2-40B4-BE49-F238E27FC236}">
                          <a16:creationId xmlns:a16="http://schemas.microsoft.com/office/drawing/2014/main" id="{28410BC9-6F66-4F0C-A1F1-A9484733A10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0516630" y="1688602"/>
                      <a:ext cx="793912" cy="44459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" name="Picture 4" descr="Related image">
                      <a:extLst>
                        <a:ext uri="{FF2B5EF4-FFF2-40B4-BE49-F238E27FC236}">
                          <a16:creationId xmlns:a16="http://schemas.microsoft.com/office/drawing/2014/main" id="{F3E7A30B-328A-4687-944E-59BD3758C483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V="1">
                      <a:off x="10463464" y="2150900"/>
                      <a:ext cx="914400" cy="41148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</p:grp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ED61D05-CDB7-4626-97BD-BA9D75F21E48}"/>
                    </a:ext>
                  </a:extLst>
                </p:cNvPr>
                <p:cNvSpPr txBox="1"/>
                <p:nvPr/>
              </p:nvSpPr>
              <p:spPr>
                <a:xfrm>
                  <a:off x="1950098" y="3771187"/>
                  <a:ext cx="35521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Centralized HPC Cloud + IoT Devices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438E9CA-8680-4A18-B0DE-F9A75D0A3A1E}"/>
                    </a:ext>
                  </a:extLst>
                </p:cNvPr>
                <p:cNvSpPr txBox="1"/>
                <p:nvPr/>
              </p:nvSpPr>
              <p:spPr>
                <a:xfrm>
                  <a:off x="6129516" y="3771187"/>
                  <a:ext cx="47812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Centralized HPC Cloud + Edge = Fog + IoT Devices</a:t>
                  </a:r>
                </a:p>
              </p:txBody>
            </p:sp>
          </p:grp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9ACB23D-0765-495D-87C9-4BEE5154C869}"/>
                  </a:ext>
                </a:extLst>
              </p:cNvPr>
              <p:cNvSpPr/>
              <p:nvPr/>
            </p:nvSpPr>
            <p:spPr>
              <a:xfrm>
                <a:off x="2338087" y="1444643"/>
                <a:ext cx="1240972" cy="1240972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Cloud</a:t>
                </a:r>
                <a:br>
                  <a:rPr lang="en-US" sz="1400" b="1" dirty="0">
                    <a:solidFill>
                      <a:srgbClr val="FF0000"/>
                    </a:solidFill>
                  </a:rPr>
                </a:br>
                <a:r>
                  <a:rPr lang="en-US" sz="1200" b="1" dirty="0">
                    <a:solidFill>
                      <a:srgbClr val="FF0000"/>
                    </a:solidFill>
                  </a:rPr>
                  <a:t>    </a:t>
                </a:r>
                <a:br>
                  <a:rPr lang="en-US" sz="2000" b="1" dirty="0">
                    <a:solidFill>
                      <a:srgbClr val="FF0000"/>
                    </a:solidFill>
                  </a:rPr>
                </a:br>
                <a:r>
                  <a:rPr lang="en-US" sz="2000" b="1" dirty="0">
                    <a:solidFill>
                      <a:schemeClr val="bg1"/>
                    </a:solidFill>
                  </a:rPr>
                  <a:t>HPC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D2C62A7-3AC2-4815-9ED9-52B8BC45AE26}"/>
                </a:ext>
              </a:extLst>
            </p:cNvPr>
            <p:cNvSpPr txBox="1"/>
            <p:nvPr/>
          </p:nvSpPr>
          <p:spPr>
            <a:xfrm>
              <a:off x="7965768" y="1521834"/>
              <a:ext cx="518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Fog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52E6DF5-D1B0-4220-A4DB-C0DE071F1943}"/>
              </a:ext>
            </a:extLst>
          </p:cNvPr>
          <p:cNvSpPr txBox="1"/>
          <p:nvPr/>
        </p:nvSpPr>
        <p:spPr>
          <a:xfrm>
            <a:off x="9556760" y="2188179"/>
            <a:ext cx="2090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HPC Cloud can </a:t>
            </a:r>
            <a:br>
              <a:rPr lang="en-US" sz="2400" b="1" dirty="0"/>
            </a:br>
            <a:r>
              <a:rPr lang="en-US" sz="2400" b="1" dirty="0"/>
              <a:t>be federated 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9A3AC9F9-D249-4FA9-AF4C-CF783A829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918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55418" y="842394"/>
            <a:ext cx="12090400" cy="517321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Original 2010 </a:t>
            </a:r>
            <a:r>
              <a:rPr lang="en-US" sz="2400" b="1" dirty="0"/>
              <a:t>Twister</a:t>
            </a:r>
            <a:r>
              <a:rPr lang="en-US" sz="2400" dirty="0"/>
              <a:t> paper has 930 citations; it was a particular approach to </a:t>
            </a:r>
            <a:r>
              <a:rPr lang="en-US" sz="2400" dirty="0" err="1"/>
              <a:t>MapCollective</a:t>
            </a:r>
            <a:r>
              <a:rPr lang="en-US" sz="2400" dirty="0"/>
              <a:t> iterative processing for machine learning</a:t>
            </a:r>
          </a:p>
          <a:p>
            <a:r>
              <a:rPr lang="en-US" sz="2400" b="1" dirty="0"/>
              <a:t>Re-engineer </a:t>
            </a:r>
            <a:r>
              <a:rPr lang="en-US" sz="2400" dirty="0"/>
              <a:t>current Apache Big Data and HPC software systems as </a:t>
            </a:r>
            <a:r>
              <a:rPr lang="en-US" sz="2400" b="1" dirty="0"/>
              <a:t>a toolkit</a:t>
            </a:r>
          </a:p>
          <a:p>
            <a:r>
              <a:rPr lang="en-US" sz="2400" dirty="0"/>
              <a:t>Support a </a:t>
            </a:r>
            <a:r>
              <a:rPr lang="en-US" sz="2400" b="1" dirty="0" err="1"/>
              <a:t>serverless</a:t>
            </a:r>
            <a:r>
              <a:rPr lang="en-US" sz="2400" b="1" dirty="0"/>
              <a:t> (cloud-native) dataflow event-driven HPC-</a:t>
            </a:r>
            <a:r>
              <a:rPr lang="en-US" sz="2400" b="1" dirty="0" err="1"/>
              <a:t>FaaS</a:t>
            </a:r>
            <a:r>
              <a:rPr lang="en-US" sz="2400" b="1" dirty="0"/>
              <a:t> (microservice) </a:t>
            </a:r>
            <a:r>
              <a:rPr lang="en-US" sz="2400" dirty="0"/>
              <a:t>framework running across application and geographic domains. </a:t>
            </a:r>
          </a:p>
          <a:p>
            <a:pPr lvl="1"/>
            <a:r>
              <a:rPr lang="en-US" sz="2400" dirty="0"/>
              <a:t>Support all types of Data analysis from GML to Edge computing</a:t>
            </a:r>
          </a:p>
          <a:p>
            <a:r>
              <a:rPr lang="en-US" sz="2400" dirty="0"/>
              <a:t>Build on Cloud best practice but use HPC wherever possible to get high performance</a:t>
            </a:r>
          </a:p>
          <a:p>
            <a:r>
              <a:rPr lang="en-US" sz="2400" dirty="0"/>
              <a:t>Smoothly support current paradigms Hadoop, Spark, Flink, Heron, MPI, DARMA …</a:t>
            </a:r>
          </a:p>
          <a:p>
            <a:r>
              <a:rPr lang="en-US" sz="2400" dirty="0"/>
              <a:t>Use</a:t>
            </a:r>
            <a:r>
              <a:rPr lang="en-US" sz="2400" b="1" dirty="0"/>
              <a:t> interoperable </a:t>
            </a:r>
            <a:r>
              <a:rPr lang="en-US" sz="2400" dirty="0"/>
              <a:t>common abstractions but multiple</a:t>
            </a:r>
            <a:r>
              <a:rPr lang="en-US" sz="2400" b="1" dirty="0"/>
              <a:t> polymorphic </a:t>
            </a:r>
            <a:r>
              <a:rPr lang="en-US" sz="2400" dirty="0"/>
              <a:t>implementations.</a:t>
            </a:r>
          </a:p>
          <a:p>
            <a:pPr lvl="1"/>
            <a:r>
              <a:rPr lang="en-US" sz="2400" dirty="0"/>
              <a:t>i.e. do not require a single runtime</a:t>
            </a:r>
          </a:p>
          <a:p>
            <a:r>
              <a:rPr lang="en-US" sz="2400" dirty="0"/>
              <a:t>Focus on Runtime but this implies HPC-</a:t>
            </a:r>
            <a:r>
              <a:rPr lang="en-US" sz="2400" dirty="0" err="1"/>
              <a:t>FaaS</a:t>
            </a:r>
            <a:r>
              <a:rPr lang="en-US" sz="2400" dirty="0"/>
              <a:t> programming and execution model</a:t>
            </a:r>
          </a:p>
          <a:p>
            <a:r>
              <a:rPr lang="en-US" sz="2400" dirty="0"/>
              <a:t>This defines </a:t>
            </a:r>
            <a:r>
              <a:rPr lang="en-US" sz="2400" b="1" dirty="0"/>
              <a:t>a next generation Grid </a:t>
            </a:r>
            <a:r>
              <a:rPr lang="en-US" sz="2400" dirty="0"/>
              <a:t>based on data and edge devices – not computing as in old Grid</a:t>
            </a:r>
          </a:p>
          <a:p>
            <a:endParaRPr lang="en-US" sz="2400" dirty="0"/>
          </a:p>
          <a:p>
            <a:pPr lvl="1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752"/>
            <a:ext cx="12168221" cy="762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+mn-lt"/>
              </a:rPr>
              <a:t>Twister2: “Next Generation Grid - Edge – HPC Cloud”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92663E-4689-4078-A650-CD56549D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B53D79-CED0-4471-8136-E322B1F0E717}"/>
              </a:ext>
            </a:extLst>
          </p:cNvPr>
          <p:cNvSpPr/>
          <p:nvPr/>
        </p:nvSpPr>
        <p:spPr>
          <a:xfrm>
            <a:off x="276879" y="5725826"/>
            <a:ext cx="11307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See paper http://dsc.soic.indiana.edu/publications/twister2_design_big_data_toolkit.pdf</a:t>
            </a:r>
          </a:p>
        </p:txBody>
      </p:sp>
    </p:spTree>
    <p:extLst>
      <p:ext uri="{BB962C8B-B14F-4D97-AF65-F5344CB8AC3E}">
        <p14:creationId xmlns:p14="http://schemas.microsoft.com/office/powerpoint/2010/main" val="34092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616FB8-592C-4E5E-9050-B60982ABB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0388"/>
            <a:ext cx="12090400" cy="542259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Unit of Processing is an </a:t>
            </a:r>
            <a:r>
              <a:rPr lang="en-US" sz="2800" b="1" dirty="0"/>
              <a:t>Event driven Function </a:t>
            </a:r>
            <a:r>
              <a:rPr lang="en-US" sz="2800" dirty="0"/>
              <a:t>(a </a:t>
            </a:r>
            <a:r>
              <a:rPr lang="en-US" sz="2800" b="1" dirty="0"/>
              <a:t>microservice</a:t>
            </a:r>
            <a:r>
              <a:rPr lang="en-US" sz="2800" dirty="0"/>
              <a:t>) replaces libraries running in containers</a:t>
            </a:r>
          </a:p>
          <a:p>
            <a:pPr lvl="1"/>
            <a:r>
              <a:rPr lang="en-US" sz="2400" dirty="0"/>
              <a:t>Can have state that may need to be preserved in place (Iterative MapReduce)</a:t>
            </a:r>
          </a:p>
          <a:p>
            <a:pPr lvl="1"/>
            <a:r>
              <a:rPr lang="en-US" sz="2400" dirty="0"/>
              <a:t>Functions can be single or 1 of 100,000 maps in large parallel code</a:t>
            </a:r>
          </a:p>
          <a:p>
            <a:r>
              <a:rPr lang="en-US" sz="2800" dirty="0"/>
              <a:t>Processing units run in </a:t>
            </a:r>
            <a:r>
              <a:rPr lang="en-US" sz="2800" b="1" dirty="0"/>
              <a:t>HPC clouds, fogs </a:t>
            </a:r>
            <a:r>
              <a:rPr lang="en-US" sz="2800" dirty="0"/>
              <a:t>or </a:t>
            </a:r>
            <a:r>
              <a:rPr lang="en-US" sz="2800" b="1" dirty="0"/>
              <a:t>devices</a:t>
            </a:r>
            <a:r>
              <a:rPr lang="en-US" sz="2800" dirty="0"/>
              <a:t> but these all have similar software architecture (see AWS </a:t>
            </a:r>
            <a:r>
              <a:rPr lang="en-US" sz="2800" dirty="0" err="1"/>
              <a:t>Greengrass</a:t>
            </a:r>
            <a:r>
              <a:rPr lang="en-US" sz="2800" dirty="0"/>
              <a:t> and Lambda)</a:t>
            </a:r>
          </a:p>
          <a:p>
            <a:pPr lvl="1"/>
            <a:r>
              <a:rPr lang="en-US" sz="2400" dirty="0"/>
              <a:t>Universal Programming model so </a:t>
            </a:r>
            <a:r>
              <a:rPr lang="en-US" sz="2400" b="1" dirty="0"/>
              <a:t>Fog (e.g. car) looks like a cloud to a device (radar sensor) while public cloud looks like a cloud to the fog (car</a:t>
            </a:r>
            <a:r>
              <a:rPr lang="en-US" sz="2800" b="1" dirty="0"/>
              <a:t>)</a:t>
            </a:r>
          </a:p>
          <a:p>
            <a:r>
              <a:rPr lang="en-US" sz="2800" dirty="0"/>
              <a:t>Analyze the </a:t>
            </a:r>
            <a:r>
              <a:rPr lang="en-US" sz="2800" b="1" dirty="0"/>
              <a:t>runtime of existing systems</a:t>
            </a:r>
          </a:p>
          <a:p>
            <a:pPr lvl="1"/>
            <a:r>
              <a:rPr lang="en-US" sz="2400" dirty="0"/>
              <a:t>Hadoop, Spark, Flink, Pregel Big Data Processing</a:t>
            </a:r>
          </a:p>
          <a:p>
            <a:pPr lvl="1"/>
            <a:r>
              <a:rPr lang="en-US" sz="2400" dirty="0"/>
              <a:t>Storm, Heron Streaming Dataflow</a:t>
            </a:r>
          </a:p>
          <a:p>
            <a:pPr lvl="1"/>
            <a:r>
              <a:rPr lang="en-US" sz="2400" dirty="0"/>
              <a:t>Kepler, Pegasus, </a:t>
            </a:r>
            <a:r>
              <a:rPr lang="en-US" sz="2400" dirty="0" err="1"/>
              <a:t>NiFi</a:t>
            </a:r>
            <a:r>
              <a:rPr lang="en-US" sz="2400" dirty="0"/>
              <a:t> workflow systems</a:t>
            </a:r>
          </a:p>
          <a:p>
            <a:pPr lvl="1"/>
            <a:r>
              <a:rPr lang="en-US" sz="2400" dirty="0"/>
              <a:t>Harp Map-Collective, MPI and HPC AMT runtime like DARMA</a:t>
            </a:r>
          </a:p>
          <a:p>
            <a:pPr lvl="1"/>
            <a:r>
              <a:rPr lang="en-US" sz="2400" dirty="0"/>
              <a:t>And approaches such as </a:t>
            </a:r>
            <a:r>
              <a:rPr lang="en-US" sz="2400" dirty="0" err="1"/>
              <a:t>GridFTP</a:t>
            </a:r>
            <a:r>
              <a:rPr lang="en-US" sz="2400" dirty="0"/>
              <a:t> and CORBA/HLA (!) for wide area data links</a:t>
            </a:r>
          </a:p>
          <a:p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919EF5-2DE8-4875-9E28-DE0F822C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Proposed Twister2 Approach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395C3-2B3A-4AAA-B07D-26BD3386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590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ACD081-4AC4-4C8D-9D9C-E5BBD087F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>
                <a:latin typeface="+mn-lt"/>
              </a:rPr>
              <a:t>Parallel Machine Learning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96B175-9124-425C-BA8B-2FBED683CA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1F3B4-A04F-453A-A1D2-2F02133D2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839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D61B9-CC3C-4FF5-9158-30DECB8A6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2394"/>
            <a:ext cx="5887335" cy="5459188"/>
          </a:xfrm>
        </p:spPr>
        <p:txBody>
          <a:bodyPr>
            <a:normAutofit/>
          </a:bodyPr>
          <a:lstStyle/>
          <a:p>
            <a:r>
              <a:rPr lang="en-US" sz="2400" dirty="0"/>
              <a:t>Mahout was Hadoop machine learning library but largely abandoned as Spark outperformed Hadoop</a:t>
            </a:r>
          </a:p>
          <a:p>
            <a:r>
              <a:rPr lang="en-US" sz="2400" dirty="0"/>
              <a:t>SPIDAL outperforms Spark </a:t>
            </a:r>
            <a:r>
              <a:rPr lang="en-US" sz="2400" dirty="0" err="1"/>
              <a:t>Mllib</a:t>
            </a:r>
            <a:r>
              <a:rPr lang="en-US" sz="2400" dirty="0"/>
              <a:t> and Flink due to better communication and in-place dataflow.</a:t>
            </a:r>
          </a:p>
          <a:p>
            <a:r>
              <a:rPr lang="en-US" sz="2400" dirty="0"/>
              <a:t>Has Harp-(DAAL) optimized machine learning interface</a:t>
            </a:r>
          </a:p>
          <a:p>
            <a:r>
              <a:rPr lang="en-US" sz="2400" dirty="0"/>
              <a:t>SPIDAL also has community algorithms</a:t>
            </a:r>
          </a:p>
          <a:p>
            <a:pPr lvl="1"/>
            <a:r>
              <a:rPr lang="en-US" sz="2400" dirty="0"/>
              <a:t>Biomolecular Simulation</a:t>
            </a:r>
          </a:p>
          <a:p>
            <a:pPr lvl="1"/>
            <a:r>
              <a:rPr lang="en-US" sz="2400" dirty="0"/>
              <a:t>Graphs for Network Science</a:t>
            </a:r>
          </a:p>
          <a:p>
            <a:pPr lvl="1"/>
            <a:r>
              <a:rPr lang="en-US" sz="2400" dirty="0"/>
              <a:t>Image processing for pathology and polar science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7BE3EF-B262-4D75-A72C-5C13A488B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887335" cy="762000"/>
          </a:xfrm>
        </p:spPr>
        <p:txBody>
          <a:bodyPr/>
          <a:lstStyle/>
          <a:p>
            <a:pPr algn="ctr"/>
            <a:r>
              <a:rPr lang="en-US" sz="4000" b="1" dirty="0">
                <a:latin typeface="+mn-lt"/>
              </a:rPr>
              <a:t>Mahout and SPIDAL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6B905C-EF7A-402C-ABF0-0F0F60072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utoShape 2" descr="Inline image 1">
            <a:extLst>
              <a:ext uri="{FF2B5EF4-FFF2-40B4-BE49-F238E27FC236}">
                <a16:creationId xmlns:a16="http://schemas.microsoft.com/office/drawing/2014/main" id="{4C1A3C20-4C3C-402B-B0C6-AB4A39E96D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33D3AF-1EBE-46C7-91B3-FFD965982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335" y="0"/>
            <a:ext cx="6304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58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D219DE-0C8A-4DF1-8209-229204DC1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-44904"/>
            <a:ext cx="12168221" cy="762000"/>
          </a:xfrm>
        </p:spPr>
        <p:txBody>
          <a:bodyPr>
            <a:noAutofit/>
          </a:bodyPr>
          <a:lstStyle/>
          <a:p>
            <a:r>
              <a:rPr lang="en-US" sz="3000" b="1" dirty="0" err="1">
                <a:latin typeface="+mn-lt"/>
              </a:rPr>
              <a:t>Qiu</a:t>
            </a:r>
            <a:r>
              <a:rPr lang="en-US" sz="3000" b="1" dirty="0">
                <a:latin typeface="+mn-lt"/>
              </a:rPr>
              <a:t>/Fox Core SPIDAL Parallel HPC Library with Collective Used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6B106D-9F09-410E-BC53-1E10337D5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5D9DF8-77BA-4739-A479-085BE719247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550069"/>
            <a:ext cx="5929313" cy="5158581"/>
          </a:xfrm>
          <a:ln w="38100">
            <a:solidFill>
              <a:schemeClr val="tx1"/>
            </a:solidFill>
          </a:ln>
        </p:spPr>
        <p:txBody>
          <a:bodyPr tIns="91440" bIns="91440">
            <a:noAutofit/>
          </a:bodyPr>
          <a:lstStyle/>
          <a:p>
            <a:r>
              <a:rPr lang="en-US" sz="1900" b="1" dirty="0">
                <a:solidFill>
                  <a:srgbClr val="C00000"/>
                </a:solidFill>
              </a:rPr>
              <a:t>DA-MDS</a:t>
            </a:r>
            <a:r>
              <a:rPr lang="en-US" sz="1900" dirty="0">
                <a:solidFill>
                  <a:srgbClr val="C00000"/>
                </a:solidFill>
              </a:rPr>
              <a:t> </a:t>
            </a:r>
            <a:r>
              <a:rPr lang="en-US" sz="1900" dirty="0"/>
              <a:t>Rotate, </a:t>
            </a:r>
            <a:r>
              <a:rPr lang="en-US" sz="1900" dirty="0" err="1"/>
              <a:t>AllReduce</a:t>
            </a:r>
            <a:r>
              <a:rPr lang="en-US" sz="1900" dirty="0"/>
              <a:t>, Broadcast</a:t>
            </a:r>
          </a:p>
          <a:p>
            <a:r>
              <a:rPr lang="en-US" sz="1900" b="1" dirty="0">
                <a:solidFill>
                  <a:srgbClr val="C00000"/>
                </a:solidFill>
              </a:rPr>
              <a:t>Directed Force Dimension Reduction </a:t>
            </a:r>
            <a:r>
              <a:rPr lang="en-US" sz="1900" dirty="0" err="1"/>
              <a:t>AllGather</a:t>
            </a:r>
            <a:r>
              <a:rPr lang="en-US" sz="1900" dirty="0"/>
              <a:t>, </a:t>
            </a:r>
            <a:r>
              <a:rPr lang="en-US" sz="1900" dirty="0" err="1"/>
              <a:t>Allreduce</a:t>
            </a:r>
            <a:endParaRPr lang="en-US" sz="1900" dirty="0"/>
          </a:p>
          <a:p>
            <a:r>
              <a:rPr lang="en-US" sz="1900" b="1" dirty="0">
                <a:solidFill>
                  <a:srgbClr val="C00000"/>
                </a:solidFill>
              </a:rPr>
              <a:t>Irregular DAVS Clustering </a:t>
            </a:r>
            <a:r>
              <a:rPr lang="en-US" sz="1900" dirty="0"/>
              <a:t>Partial Rotate, </a:t>
            </a:r>
            <a:r>
              <a:rPr lang="en-US" sz="1900" dirty="0" err="1"/>
              <a:t>AllReduce</a:t>
            </a:r>
            <a:r>
              <a:rPr lang="en-US" sz="1900" dirty="0"/>
              <a:t>, Broadcast</a:t>
            </a:r>
          </a:p>
          <a:p>
            <a:r>
              <a:rPr lang="en-US" sz="1900" b="1" dirty="0">
                <a:solidFill>
                  <a:srgbClr val="C00000"/>
                </a:solidFill>
              </a:rPr>
              <a:t>DA </a:t>
            </a:r>
            <a:r>
              <a:rPr lang="en-US" sz="1900" b="1" dirty="0" err="1">
                <a:solidFill>
                  <a:srgbClr val="C00000"/>
                </a:solidFill>
              </a:rPr>
              <a:t>Semimetric</a:t>
            </a:r>
            <a:r>
              <a:rPr lang="en-US" sz="1900" b="1" dirty="0">
                <a:solidFill>
                  <a:srgbClr val="C00000"/>
                </a:solidFill>
              </a:rPr>
              <a:t> Clustering (Deterministic Annealing) </a:t>
            </a:r>
            <a:r>
              <a:rPr lang="en-US" sz="1900" dirty="0"/>
              <a:t>Rotate, </a:t>
            </a:r>
            <a:r>
              <a:rPr lang="en-US" sz="1900" dirty="0" err="1"/>
              <a:t>AllReduce</a:t>
            </a:r>
            <a:r>
              <a:rPr lang="en-US" sz="1900" dirty="0"/>
              <a:t>, Broadcast</a:t>
            </a:r>
          </a:p>
          <a:p>
            <a:r>
              <a:rPr lang="en-US" sz="1900" b="1" dirty="0">
                <a:solidFill>
                  <a:srgbClr val="C00000"/>
                </a:solidFill>
              </a:rPr>
              <a:t>K-means</a:t>
            </a:r>
            <a:r>
              <a:rPr lang="en-US" sz="1900" dirty="0">
                <a:solidFill>
                  <a:srgbClr val="C00000"/>
                </a:solidFill>
              </a:rPr>
              <a:t> </a:t>
            </a:r>
            <a:r>
              <a:rPr lang="en-US" sz="1900" dirty="0" err="1"/>
              <a:t>AllReduce</a:t>
            </a:r>
            <a:r>
              <a:rPr lang="en-US" sz="1900" dirty="0"/>
              <a:t>, Broadcast, </a:t>
            </a:r>
            <a:r>
              <a:rPr lang="en-US" sz="1900" dirty="0" err="1"/>
              <a:t>AllGather</a:t>
            </a:r>
            <a:r>
              <a:rPr lang="en-US" sz="1900" dirty="0"/>
              <a:t> DAAL</a:t>
            </a:r>
          </a:p>
          <a:p>
            <a:r>
              <a:rPr lang="en-US" sz="1900" b="1" dirty="0">
                <a:solidFill>
                  <a:srgbClr val="C00000"/>
                </a:solidFill>
              </a:rPr>
              <a:t>SVM</a:t>
            </a:r>
            <a:r>
              <a:rPr lang="en-US" sz="1900" dirty="0"/>
              <a:t> </a:t>
            </a:r>
            <a:r>
              <a:rPr lang="en-US" sz="1900" dirty="0" err="1"/>
              <a:t>AllReduce</a:t>
            </a:r>
            <a:r>
              <a:rPr lang="en-US" sz="1900" dirty="0"/>
              <a:t>, </a:t>
            </a:r>
            <a:r>
              <a:rPr lang="en-US" sz="1900" dirty="0" err="1"/>
              <a:t>AllGather</a:t>
            </a:r>
            <a:endParaRPr lang="en-US" sz="1900" dirty="0"/>
          </a:p>
          <a:p>
            <a:r>
              <a:rPr lang="en-US" sz="1900" b="1" dirty="0" err="1">
                <a:solidFill>
                  <a:srgbClr val="C00000"/>
                </a:solidFill>
              </a:rPr>
              <a:t>SubGraph</a:t>
            </a:r>
            <a:r>
              <a:rPr lang="en-US" sz="1900" b="1" dirty="0">
                <a:solidFill>
                  <a:srgbClr val="C00000"/>
                </a:solidFill>
              </a:rPr>
              <a:t> Mining</a:t>
            </a:r>
            <a:r>
              <a:rPr lang="en-US" sz="1900" b="1" dirty="0"/>
              <a:t> </a:t>
            </a:r>
            <a:r>
              <a:rPr lang="en-US" sz="1900" dirty="0" err="1"/>
              <a:t>AllGather</a:t>
            </a:r>
            <a:r>
              <a:rPr lang="en-US" sz="1900" dirty="0"/>
              <a:t>, </a:t>
            </a:r>
            <a:r>
              <a:rPr lang="en-US" sz="1900" dirty="0" err="1"/>
              <a:t>AllReduce</a:t>
            </a:r>
            <a:endParaRPr lang="en-US" sz="1900" dirty="0"/>
          </a:p>
          <a:p>
            <a:r>
              <a:rPr lang="en-US" sz="1900" b="1" dirty="0">
                <a:solidFill>
                  <a:srgbClr val="C00000"/>
                </a:solidFill>
              </a:rPr>
              <a:t>Latent Dirichlet Allocation </a:t>
            </a:r>
            <a:r>
              <a:rPr lang="en-US" sz="1900" dirty="0"/>
              <a:t>Rotate, </a:t>
            </a:r>
            <a:r>
              <a:rPr lang="en-US" sz="1900" dirty="0" err="1"/>
              <a:t>AllReduce</a:t>
            </a:r>
            <a:endParaRPr lang="en-US" sz="1900" dirty="0"/>
          </a:p>
          <a:p>
            <a:r>
              <a:rPr lang="en-US" sz="1900" b="1" dirty="0">
                <a:solidFill>
                  <a:srgbClr val="C00000"/>
                </a:solidFill>
              </a:rPr>
              <a:t>Matrix Factorization (SGD) </a:t>
            </a:r>
            <a:r>
              <a:rPr lang="en-US" sz="1900" dirty="0"/>
              <a:t>Rotate DAAL</a:t>
            </a:r>
          </a:p>
          <a:p>
            <a:r>
              <a:rPr lang="en-US" sz="1900" b="1" dirty="0">
                <a:solidFill>
                  <a:srgbClr val="C00000"/>
                </a:solidFill>
              </a:rPr>
              <a:t>Recommender System (ALS)</a:t>
            </a:r>
            <a:r>
              <a:rPr lang="en-US" sz="1900" b="1" dirty="0"/>
              <a:t> </a:t>
            </a:r>
            <a:r>
              <a:rPr lang="en-US" sz="1900" dirty="0"/>
              <a:t>Rotate DAAL</a:t>
            </a:r>
          </a:p>
          <a:p>
            <a:r>
              <a:rPr lang="en-US" sz="1900" b="1" dirty="0">
                <a:solidFill>
                  <a:srgbClr val="C00000"/>
                </a:solidFill>
              </a:rPr>
              <a:t>Singular Value Decomposition (SVD) </a:t>
            </a:r>
            <a:r>
              <a:rPr lang="en-US" sz="1900" dirty="0" err="1"/>
              <a:t>AllGather</a:t>
            </a:r>
            <a:r>
              <a:rPr lang="en-US" sz="1900" dirty="0"/>
              <a:t> DAAL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319C61D-4526-4ED9-BC00-4F7DC9780F01}"/>
              </a:ext>
            </a:extLst>
          </p:cNvPr>
          <p:cNvSpPr txBox="1">
            <a:spLocks/>
          </p:cNvSpPr>
          <p:nvPr/>
        </p:nvSpPr>
        <p:spPr>
          <a:xfrm>
            <a:off x="6040581" y="549493"/>
            <a:ext cx="6012873" cy="515858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91440" rIns="91440" bIns="9144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>
                <a:solidFill>
                  <a:srgbClr val="C00000"/>
                </a:solidFill>
              </a:rPr>
              <a:t>QR Decomposition (QR) </a:t>
            </a:r>
            <a:r>
              <a:rPr lang="en-US" sz="2200" dirty="0"/>
              <a:t>Reduce, Broadcast DAAL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Neural Network </a:t>
            </a:r>
            <a:r>
              <a:rPr lang="en-US" sz="2200" dirty="0" err="1"/>
              <a:t>AllReduce</a:t>
            </a:r>
            <a:r>
              <a:rPr lang="en-US" sz="2200" dirty="0"/>
              <a:t> DAAL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Covariance</a:t>
            </a:r>
            <a:r>
              <a:rPr lang="en-US" sz="2200" dirty="0"/>
              <a:t> </a:t>
            </a:r>
            <a:r>
              <a:rPr lang="en-US" sz="2200" dirty="0" err="1"/>
              <a:t>AllReduce</a:t>
            </a:r>
            <a:r>
              <a:rPr lang="en-US" sz="2200" dirty="0"/>
              <a:t> DAAL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Low Order Moments </a:t>
            </a:r>
            <a:r>
              <a:rPr lang="en-US" sz="2200" dirty="0"/>
              <a:t>Reduce DAAL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Naive Bayes </a:t>
            </a:r>
            <a:r>
              <a:rPr lang="en-US" sz="2200" dirty="0"/>
              <a:t>Reduce DAAL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Linear Regression </a:t>
            </a:r>
            <a:r>
              <a:rPr lang="en-US" sz="2200" dirty="0"/>
              <a:t>Reduce DAAL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Ridge Regression </a:t>
            </a:r>
            <a:r>
              <a:rPr lang="en-US" sz="2200" dirty="0"/>
              <a:t>Reduce DAAL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Multi-class Logistic Regression</a:t>
            </a:r>
            <a:r>
              <a:rPr lang="en-US" sz="2200" b="1" dirty="0"/>
              <a:t> </a:t>
            </a:r>
            <a:r>
              <a:rPr lang="en-US" sz="2200" dirty="0"/>
              <a:t>Regroup, Rotate, </a:t>
            </a:r>
            <a:r>
              <a:rPr lang="en-US" sz="2200" dirty="0" err="1"/>
              <a:t>AllGather</a:t>
            </a:r>
            <a:endParaRPr lang="en-US" sz="2200" dirty="0"/>
          </a:p>
          <a:p>
            <a:r>
              <a:rPr lang="en-US" sz="2200" b="1" dirty="0">
                <a:solidFill>
                  <a:srgbClr val="C00000"/>
                </a:solidFill>
              </a:rPr>
              <a:t>Random Forest </a:t>
            </a:r>
            <a:r>
              <a:rPr lang="en-US" sz="2200" dirty="0" err="1"/>
              <a:t>AllReduce</a:t>
            </a:r>
            <a:endParaRPr lang="en-US" sz="2200" dirty="0"/>
          </a:p>
          <a:p>
            <a:r>
              <a:rPr lang="en-US" sz="2200" b="1" dirty="0">
                <a:solidFill>
                  <a:srgbClr val="C00000"/>
                </a:solidFill>
              </a:rPr>
              <a:t>Principal Component Analysis (PCA) </a:t>
            </a:r>
            <a:r>
              <a:rPr lang="en-US" sz="2200" dirty="0" err="1"/>
              <a:t>AllReduce</a:t>
            </a:r>
            <a:r>
              <a:rPr lang="en-US" sz="2200" dirty="0"/>
              <a:t> DAAL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DA116-4A13-40F1-91B6-25B08450DAD7}"/>
              </a:ext>
            </a:extLst>
          </p:cNvPr>
          <p:cNvSpPr txBox="1"/>
          <p:nvPr/>
        </p:nvSpPr>
        <p:spPr>
          <a:xfrm>
            <a:off x="0" y="5745129"/>
            <a:ext cx="11475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DAAL</a:t>
            </a:r>
            <a:r>
              <a:rPr lang="en-US" sz="2000" dirty="0"/>
              <a:t> implies integrated on node with Intel DAAL Optimized Data Analytics Library (Runs on KNL!) </a:t>
            </a:r>
          </a:p>
        </p:txBody>
      </p:sp>
    </p:spTree>
    <p:extLst>
      <p:ext uri="{BB962C8B-B14F-4D97-AF65-F5344CB8AC3E}">
        <p14:creationId xmlns:p14="http://schemas.microsoft.com/office/powerpoint/2010/main" val="282349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45A46B-4416-48FC-940C-AFA2EE49B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Harp Plugin for Hadoop: Important part of Twister2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E09275-6B7B-44F9-87BD-D0C69DB09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8B6024-75DE-4562-9B09-4C4D8FB17C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23" b="-1"/>
          <a:stretch/>
        </p:blipFill>
        <p:spPr>
          <a:xfrm>
            <a:off x="0" y="1256562"/>
            <a:ext cx="12113360" cy="56014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C787BA-B391-42BA-8EB1-E2A5745D777A}"/>
              </a:ext>
            </a:extLst>
          </p:cNvPr>
          <p:cNvSpPr txBox="1"/>
          <p:nvPr/>
        </p:nvSpPr>
        <p:spPr>
          <a:xfrm>
            <a:off x="9465469" y="887230"/>
            <a:ext cx="2373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Work of Judy </a:t>
            </a:r>
            <a:r>
              <a:rPr lang="en-US" sz="2400" b="1" dirty="0" err="1"/>
              <a:t>Qiu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63255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1064" y="5457197"/>
            <a:ext cx="11909871" cy="932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300" b="0" i="0" u="none" strike="noStrike" kern="1200" cap="none" spc="0" normalizeH="0" baseline="0" noProof="0" dirty="0">
                <a:ln>
                  <a:noFill/>
                </a:ln>
                <a:solidFill>
                  <a:srgbClr val="263338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rPr>
              <a:t>Map Collective Run time merges MapReduce and HPC</a:t>
            </a:r>
            <a:endParaRPr kumimoji="0" lang="x-none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72A1A8"/>
              </a:solidFill>
              <a:effectLst/>
              <a:uLnTx/>
              <a:uFillTx/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5C0770-D19E-4327-A969-0BC645E6D687}"/>
              </a:ext>
            </a:extLst>
          </p:cNvPr>
          <p:cNvSpPr/>
          <p:nvPr/>
        </p:nvSpPr>
        <p:spPr>
          <a:xfrm>
            <a:off x="6348614" y="2147197"/>
            <a:ext cx="164592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allreduce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Montserrat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3CF6F5-3D45-4095-AB71-6580F4AF1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923" y="902641"/>
            <a:ext cx="2853302" cy="1113088"/>
          </a:xfrm>
          <a:prstGeom prst="rect">
            <a:avLst/>
          </a:prstGeom>
          <a:solidFill>
            <a:srgbClr val="263338"/>
          </a:solidFill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E24CBF3-3D88-4173-A406-A4767979BD11}"/>
              </a:ext>
            </a:extLst>
          </p:cNvPr>
          <p:cNvSpPr/>
          <p:nvPr/>
        </p:nvSpPr>
        <p:spPr>
          <a:xfrm>
            <a:off x="3346204" y="2135781"/>
            <a:ext cx="1645920" cy="540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reduce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B6C9A1-14C7-4489-AC51-1E5827B8D0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8" y="902641"/>
            <a:ext cx="2701082" cy="1113088"/>
          </a:xfrm>
          <a:prstGeom prst="rect">
            <a:avLst/>
          </a:prstGeom>
          <a:solidFill>
            <a:srgbClr val="507A80"/>
          </a:solidFill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45DB97-7501-4A27-A54B-C8E4972018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224" y="902641"/>
            <a:ext cx="2493051" cy="1062389"/>
          </a:xfrm>
          <a:prstGeom prst="rect">
            <a:avLst/>
          </a:prstGeom>
          <a:solidFill>
            <a:srgbClr val="507A80"/>
          </a:solidFill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3C65504-FD08-4185-AD17-9987BCFCCE47}"/>
              </a:ext>
            </a:extLst>
          </p:cNvPr>
          <p:cNvSpPr/>
          <p:nvPr/>
        </p:nvSpPr>
        <p:spPr>
          <a:xfrm>
            <a:off x="9749825" y="5094649"/>
            <a:ext cx="164592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rotate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596A56-DA0D-406C-8E19-691F854B0C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056" y="3123305"/>
            <a:ext cx="2759458" cy="167432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9E7F4A9-4158-423B-A97D-9EDE0DA5EF8E}"/>
              </a:ext>
            </a:extLst>
          </p:cNvPr>
          <p:cNvSpPr/>
          <p:nvPr/>
        </p:nvSpPr>
        <p:spPr>
          <a:xfrm>
            <a:off x="5346856" y="5131997"/>
            <a:ext cx="1645920" cy="598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push &amp; pull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FB06AB5-8DF0-40F8-961D-6A16248B9C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95" y="3154760"/>
            <a:ext cx="2754245" cy="20232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A163D0-BDCD-4C2B-81C3-7177CFC0AA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14" y="3123304"/>
            <a:ext cx="2740868" cy="205470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46610BC-C160-462C-AC05-EC46767DA0DA}"/>
              </a:ext>
            </a:extLst>
          </p:cNvPr>
          <p:cNvSpPr/>
          <p:nvPr/>
        </p:nvSpPr>
        <p:spPr>
          <a:xfrm>
            <a:off x="9578195" y="2265099"/>
            <a:ext cx="1645920" cy="582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allgather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Montserrat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3F84C2-CD9E-4F65-B77E-36CCD70093A5}"/>
              </a:ext>
            </a:extLst>
          </p:cNvPr>
          <p:cNvSpPr/>
          <p:nvPr/>
        </p:nvSpPr>
        <p:spPr>
          <a:xfrm>
            <a:off x="551585" y="5117256"/>
            <a:ext cx="1645920" cy="582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regroup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96AB789-B951-4D7D-BE1B-592A02406E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8" y="3128467"/>
            <a:ext cx="3227886" cy="20385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02CF49D-B9E2-4C93-8E37-1BA3263651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796" y="827135"/>
            <a:ext cx="3102718" cy="159438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CE7A705-DBCB-4655-BC46-1F316AC29864}"/>
              </a:ext>
            </a:extLst>
          </p:cNvPr>
          <p:cNvSpPr/>
          <p:nvPr/>
        </p:nvSpPr>
        <p:spPr>
          <a:xfrm>
            <a:off x="551585" y="2135782"/>
            <a:ext cx="1645920" cy="540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broadcast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1F6FD8-9C9A-47E5-A2ED-CA9581FD0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4728"/>
            <a:ext cx="12168221" cy="762000"/>
          </a:xfrm>
        </p:spPr>
        <p:txBody>
          <a:bodyPr/>
          <a:lstStyle/>
          <a:p>
            <a:pPr algn="ctr"/>
            <a:r>
              <a:rPr lang="en-US" sz="4400" dirty="0" err="1"/>
              <a:t>Qiu</a:t>
            </a:r>
            <a:r>
              <a:rPr lang="en-US" sz="4400" dirty="0"/>
              <a:t> MIDAS run time software for Harp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685481-A3B8-490D-A2BB-9231ACC1C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87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4" y="510739"/>
            <a:ext cx="11461897" cy="415733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942C237-CBDB-4B65-8BF5-5393FA175F5E}"/>
              </a:ext>
            </a:extLst>
          </p:cNvPr>
          <p:cNvGrpSpPr/>
          <p:nvPr/>
        </p:nvGrpSpPr>
        <p:grpSpPr>
          <a:xfrm>
            <a:off x="101314" y="4239440"/>
            <a:ext cx="11675497" cy="2060481"/>
            <a:chOff x="119378" y="3761829"/>
            <a:chExt cx="11675497" cy="2060481"/>
          </a:xfrm>
        </p:grpSpPr>
        <p:sp>
          <p:nvSpPr>
            <p:cNvPr id="5" name="TextBox 4"/>
            <p:cNvSpPr txBox="1"/>
            <p:nvPr/>
          </p:nvSpPr>
          <p:spPr>
            <a:xfrm>
              <a:off x="119378" y="3893265"/>
              <a:ext cx="425553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Datasets: 5 million points, 10 thousand centroids, 10 feature dimensions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 to 20 nodes of Intel KNL7250 processors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Harp-DAAL has 15x speedups over Spark </a:t>
              </a:r>
              <a:r>
                <a:rPr kumimoji="0" lang="en-US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MLlib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11445" y="3761829"/>
              <a:ext cx="3665699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Datasets: 500K or 1 million data points of feature dimension 300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Running on single KNL 7250 (Harp-DAAL) vs. single K80 GPU (</a:t>
              </a:r>
              <a:r>
                <a:rPr kumimoji="0" lang="en-US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PyTorch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Harp-DAAL achieves 3x to 6x speedups 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77144" y="3790985"/>
              <a:ext cx="3917731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Datasets: Twitter with 44 million vertices, 2 billion edges, subgraph templates of 10 to 12 vertices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 nodes of Intel Xeon E5 2670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Harp-DAAL has 2x to 5x speedups over state-of-the-art MPI-Fascia solution </a:t>
              </a: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58CEA830-1C40-41E0-A8E4-C1A0B20A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5314" y="123025"/>
            <a:ext cx="12506054" cy="762000"/>
          </a:xfrm>
        </p:spPr>
        <p:txBody>
          <a:bodyPr/>
          <a:lstStyle/>
          <a:p>
            <a:r>
              <a:rPr lang="en-US" sz="3600" kern="1200" dirty="0">
                <a:solidFill>
                  <a:srgbClr val="FF0000"/>
                </a:solidFill>
                <a:latin typeface="Calibri" panose="020F0502020204030204"/>
              </a:rPr>
              <a:t>      Harp v. Spark                   Harp v. Torch            Harp v. MPI</a:t>
            </a:r>
            <a:br>
              <a:rPr lang="en-US" sz="3600" kern="1200" dirty="0">
                <a:solidFill>
                  <a:srgbClr val="FF0000"/>
                </a:solidFill>
                <a:latin typeface="Calibri" panose="020F0502020204030204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9DA3219-8307-4F48-AABE-611B824F6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76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F6561-B167-4F1A-9CE8-9CC3E64DD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Twister2 Performance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608B0E-0F98-4F47-A032-2FDC52265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49FB4-4F48-4848-8B4D-B4D6CEDE766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308" y="659485"/>
            <a:ext cx="12126913" cy="1793081"/>
          </a:xfrm>
        </p:spPr>
        <p:txBody>
          <a:bodyPr>
            <a:noAutofit/>
          </a:bodyPr>
          <a:lstStyle/>
          <a:p>
            <a:r>
              <a:rPr lang="en-US" sz="2800" dirty="0"/>
              <a:t>Eventually test lots of choices of task managers and communication models; threads versus processes; languages etc.</a:t>
            </a:r>
          </a:p>
          <a:p>
            <a:r>
              <a:rPr lang="en-US" sz="2800" dirty="0"/>
              <a:t>Here 16 Haswell nodes each with 1 process running 20 tasks as threads; Java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CA85C5-BC6C-43D3-8A86-11BDAC69B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898" y="2169763"/>
            <a:ext cx="6523203" cy="40335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335D16-CB32-48B8-9615-948731935BDA}"/>
              </a:ext>
            </a:extLst>
          </p:cNvPr>
          <p:cNvSpPr txBox="1"/>
          <p:nvPr/>
        </p:nvSpPr>
        <p:spPr>
          <a:xfrm>
            <a:off x="83450" y="2670156"/>
            <a:ext cx="53349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/>
              <a:t>Reduce microbenchmark</a:t>
            </a:r>
            <a:r>
              <a:rPr lang="en-US" sz="2600" dirty="0"/>
              <a:t> for </a:t>
            </a:r>
            <a:r>
              <a:rPr lang="en-US" sz="2600" b="1" dirty="0"/>
              <a:t>Apache Flink </a:t>
            </a:r>
            <a:r>
              <a:rPr lang="en-US" sz="2600" dirty="0"/>
              <a:t>and </a:t>
            </a:r>
            <a:r>
              <a:rPr lang="en-US" sz="2600" b="1" dirty="0"/>
              <a:t>Twister2</a:t>
            </a:r>
            <a:r>
              <a:rPr lang="en-US" sz="2600" dirty="0"/>
              <a:t>; Flink poor performance due to nonoptimized reduce operation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/>
              <a:t>Twister2 has a new dataflow communication library </a:t>
            </a:r>
            <a:r>
              <a:rPr lang="en-US" sz="2600" dirty="0"/>
              <a:t>based on MPI – in this case a 1000 times faster than Flink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77078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E0EDF1-325E-47F0-B121-A2B219A27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81000"/>
            <a:ext cx="12090400" cy="571823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400" dirty="0"/>
              <a:t>On general principles </a:t>
            </a:r>
            <a:r>
              <a:rPr lang="en-US" sz="2400" b="1" dirty="0"/>
              <a:t>parallel and distributed computing </a:t>
            </a:r>
            <a:r>
              <a:rPr lang="en-US" sz="2400" dirty="0"/>
              <a:t>have different requirements even if sometimes similar functionalities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Apache stack ABDS  typically uses distributed computing concepts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For example, Reduce operation is different in MPI (Harp) and Spark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400" dirty="0"/>
              <a:t>Large scale simulation requirements are well understood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400" dirty="0"/>
              <a:t>Big Data requirements are not agreed but there are a few key use types</a:t>
            </a:r>
          </a:p>
          <a:p>
            <a:pPr marL="914400" lvl="1" indent="-457200">
              <a:spcBef>
                <a:spcPts val="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Pleasingly parallel </a:t>
            </a:r>
            <a:r>
              <a:rPr lang="en-US" dirty="0"/>
              <a:t>processing (including </a:t>
            </a:r>
            <a:r>
              <a:rPr lang="en-US" b="1" dirty="0">
                <a:solidFill>
                  <a:srgbClr val="FF0000"/>
                </a:solidFill>
              </a:rPr>
              <a:t>local machine learning LML</a:t>
            </a:r>
            <a:r>
              <a:rPr lang="en-US" dirty="0"/>
              <a:t>) as of different tweets from different users with perhaps MapReduce style of statistics and visualizations; possibly Streaming</a:t>
            </a:r>
          </a:p>
          <a:p>
            <a:pPr marL="914400" lvl="1" indent="-457200">
              <a:spcBef>
                <a:spcPts val="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Database model </a:t>
            </a:r>
            <a:r>
              <a:rPr lang="en-US" dirty="0"/>
              <a:t>with queries again supported by MapReduce for horizontal scaling</a:t>
            </a:r>
          </a:p>
          <a:p>
            <a:pPr marL="914400" lvl="1" indent="-457200">
              <a:spcBef>
                <a:spcPts val="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Global Machine Learning GML  </a:t>
            </a:r>
            <a:r>
              <a:rPr lang="en-US" dirty="0"/>
              <a:t>with single job using multiple nodes as in classic parallel computing</a:t>
            </a:r>
          </a:p>
          <a:p>
            <a:pPr marL="914400" lvl="1" indent="-457200">
              <a:spcBef>
                <a:spcPts val="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Deep Learning </a:t>
            </a:r>
            <a:r>
              <a:rPr lang="en-US" dirty="0"/>
              <a:t>certainly needs HPC – possibly only multiple small systems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400" dirty="0"/>
              <a:t>Current workloads stress 1) and 2) and are suited to current clouds and to ABDS (with no HPC)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This explains why Spark with poor GML performance is so successful and why it can ignore MPI even though MPI uses best technology for parallel computing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ECAA5A-3295-46DC-89CC-58A3D03B4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68221" cy="450273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+mn-lt"/>
              </a:rPr>
              <a:t>Requirements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AFD36-91B1-4F85-B6BB-21FD9E48C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61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8C3819-7D72-474B-9E14-D801A6723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8818"/>
            <a:ext cx="12090400" cy="57127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/>
              <a:t>Supercomputers </a:t>
            </a:r>
            <a:r>
              <a:rPr lang="en-US" sz="2400" dirty="0"/>
              <a:t>will be essential for large simulations and will run other applications 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HPC Clouds </a:t>
            </a:r>
            <a:r>
              <a:rPr lang="en-US" sz="2400" dirty="0"/>
              <a:t>or </a:t>
            </a:r>
            <a:r>
              <a:rPr lang="en-US" sz="2400" b="1" dirty="0"/>
              <a:t>Next-Generation Commodity Systems </a:t>
            </a:r>
            <a:r>
              <a:rPr lang="en-US" sz="2400" dirty="0"/>
              <a:t>will be a dominant force</a:t>
            </a:r>
          </a:p>
          <a:p>
            <a:pPr lvl="1">
              <a:lnSpc>
                <a:spcPct val="100000"/>
              </a:lnSpc>
            </a:pPr>
            <a:r>
              <a:rPr lang="en-US" b="1" dirty="0"/>
              <a:t>Merge </a:t>
            </a:r>
            <a:r>
              <a:rPr lang="en-US" b="1" dirty="0">
                <a:solidFill>
                  <a:srgbClr val="FF0000"/>
                </a:solidFill>
              </a:rPr>
              <a:t>Cloud HPC </a:t>
            </a:r>
            <a:r>
              <a:rPr lang="en-US" b="1" dirty="0"/>
              <a:t>and (support of)</a:t>
            </a:r>
            <a:r>
              <a:rPr lang="en-US" b="1" dirty="0">
                <a:solidFill>
                  <a:srgbClr val="FF0000"/>
                </a:solidFill>
              </a:rPr>
              <a:t> Edge </a:t>
            </a:r>
            <a:r>
              <a:rPr lang="en-US" b="1" dirty="0"/>
              <a:t>computing</a:t>
            </a:r>
          </a:p>
          <a:p>
            <a:pPr lvl="1">
              <a:lnSpc>
                <a:spcPct val="100000"/>
              </a:lnSpc>
            </a:pPr>
            <a:r>
              <a:rPr lang="en-US" b="1" dirty="0"/>
              <a:t>Federated </a:t>
            </a:r>
            <a:r>
              <a:rPr lang="en-US" dirty="0"/>
              <a:t>Clouds running in multiple giant datacenters offering all types of computing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Distributed data sources associated with device and Fog processing resources</a:t>
            </a:r>
          </a:p>
          <a:p>
            <a:pPr lvl="1">
              <a:lnSpc>
                <a:spcPct val="100000"/>
              </a:lnSpc>
            </a:pPr>
            <a:r>
              <a:rPr lang="en-US" b="1" dirty="0"/>
              <a:t>Server-hidden computing </a:t>
            </a:r>
            <a:r>
              <a:rPr lang="en-US" dirty="0"/>
              <a:t>and </a:t>
            </a:r>
            <a:r>
              <a:rPr lang="en-US" b="1" dirty="0"/>
              <a:t>Function as a Service </a:t>
            </a:r>
            <a:r>
              <a:rPr lang="en-US" b="1" dirty="0" err="1"/>
              <a:t>FaaS</a:t>
            </a:r>
            <a:r>
              <a:rPr lang="en-US" b="1" dirty="0"/>
              <a:t> </a:t>
            </a:r>
            <a:r>
              <a:rPr lang="en-US" dirty="0"/>
              <a:t>for user pleasure </a:t>
            </a:r>
            <a:br>
              <a:rPr lang="en-US" dirty="0"/>
            </a:br>
            <a:r>
              <a:rPr lang="en-US" dirty="0"/>
              <a:t>“No server is easier to manage than no server”</a:t>
            </a:r>
          </a:p>
          <a:p>
            <a:pPr lvl="1">
              <a:lnSpc>
                <a:spcPct val="100000"/>
              </a:lnSpc>
            </a:pPr>
            <a:r>
              <a:rPr lang="en-US" b="1" dirty="0"/>
              <a:t>Support a </a:t>
            </a:r>
            <a:r>
              <a:rPr lang="en-US" b="1" dirty="0">
                <a:solidFill>
                  <a:srgbClr val="FF0000"/>
                </a:solidFill>
              </a:rPr>
              <a:t>distributed event-driven </a:t>
            </a:r>
            <a:r>
              <a:rPr lang="en-US" b="1" dirty="0" err="1">
                <a:solidFill>
                  <a:srgbClr val="FF0000"/>
                </a:solidFill>
              </a:rPr>
              <a:t>serverless</a:t>
            </a:r>
            <a:r>
              <a:rPr lang="en-US" b="1" dirty="0">
                <a:solidFill>
                  <a:srgbClr val="FF0000"/>
                </a:solidFill>
              </a:rPr>
              <a:t> dataflow computing model </a:t>
            </a:r>
            <a:r>
              <a:rPr lang="en-US" b="1" dirty="0"/>
              <a:t>covering </a:t>
            </a:r>
            <a:r>
              <a:rPr lang="en-US" b="1" dirty="0">
                <a:solidFill>
                  <a:srgbClr val="FF0000"/>
                </a:solidFill>
              </a:rPr>
              <a:t>batch</a:t>
            </a:r>
            <a:r>
              <a:rPr lang="en-US" b="1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streaming</a:t>
            </a:r>
            <a:r>
              <a:rPr lang="en-US" b="1" dirty="0"/>
              <a:t> data as </a:t>
            </a:r>
            <a:r>
              <a:rPr lang="en-US" b="1" dirty="0">
                <a:solidFill>
                  <a:srgbClr val="FF0000"/>
                </a:solidFill>
              </a:rPr>
              <a:t>HPC-</a:t>
            </a:r>
            <a:r>
              <a:rPr lang="en-US" b="1" dirty="0" err="1">
                <a:solidFill>
                  <a:srgbClr val="FF0000"/>
                </a:solidFill>
              </a:rPr>
              <a:t>FaaS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/>
              <a:t>Needing parallel and distributed (Grid) </a:t>
            </a:r>
            <a:r>
              <a:rPr lang="en-US" sz="2000" dirty="0"/>
              <a:t>computing</a:t>
            </a:r>
            <a:r>
              <a:rPr lang="en-US" dirty="0"/>
              <a:t> ideas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Span </a:t>
            </a:r>
            <a:r>
              <a:rPr lang="en-US" b="1" dirty="0"/>
              <a:t>Pleasingly Parallel </a:t>
            </a:r>
            <a:r>
              <a:rPr lang="en-US" dirty="0"/>
              <a:t>to </a:t>
            </a:r>
            <a:r>
              <a:rPr lang="en-US" b="1" dirty="0"/>
              <a:t>Data management </a:t>
            </a:r>
            <a:r>
              <a:rPr lang="en-US" dirty="0"/>
              <a:t>to </a:t>
            </a:r>
            <a:r>
              <a:rPr lang="en-US" b="1" dirty="0"/>
              <a:t>Global Machine Learning</a:t>
            </a:r>
          </a:p>
          <a:p>
            <a:pPr>
              <a:lnSpc>
                <a:spcPct val="100000"/>
              </a:lnSpc>
            </a:pPr>
            <a:r>
              <a:rPr lang="en-US" b="1" dirty="0"/>
              <a:t>Clouds increasing </a:t>
            </a:r>
            <a:r>
              <a:rPr lang="en-US" b="1" dirty="0">
                <a:solidFill>
                  <a:srgbClr val="FF0000"/>
                </a:solidFill>
              </a:rPr>
              <a:t>19% per year</a:t>
            </a:r>
            <a:r>
              <a:rPr lang="en-US" b="1" dirty="0"/>
              <a:t>; legacy data center down </a:t>
            </a:r>
            <a:r>
              <a:rPr lang="en-US" b="1" dirty="0">
                <a:solidFill>
                  <a:srgbClr val="FF0000"/>
                </a:solidFill>
              </a:rPr>
              <a:t>-3% per year </a:t>
            </a:r>
            <a:r>
              <a:rPr lang="en-US" b="1" dirty="0"/>
              <a:t>for next 10 years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</a:rPr>
              <a:t>New applications will use </a:t>
            </a:r>
            <a:r>
              <a:rPr lang="en-US" b="1" dirty="0">
                <a:solidFill>
                  <a:srgbClr val="FF0000"/>
                </a:solidFill>
              </a:rPr>
              <a:t>containers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Docker+Kubernetes</a:t>
            </a:r>
            <a:r>
              <a:rPr lang="en-US" dirty="0">
                <a:solidFill>
                  <a:srgbClr val="FF0000"/>
                </a:solidFill>
              </a:rPr>
              <a:t>) NOT </a:t>
            </a:r>
            <a:r>
              <a:rPr lang="en-US" b="1" dirty="0">
                <a:solidFill>
                  <a:srgbClr val="FF0000"/>
                </a:solidFill>
              </a:rPr>
              <a:t>hypervisors </a:t>
            </a:r>
            <a:r>
              <a:rPr lang="en-US" dirty="0">
                <a:solidFill>
                  <a:srgbClr val="FF0000"/>
                </a:solidFill>
              </a:rPr>
              <a:t>and NOT</a:t>
            </a:r>
            <a:r>
              <a:rPr lang="en-US" b="1" dirty="0">
                <a:solidFill>
                  <a:srgbClr val="FF0000"/>
                </a:solidFill>
              </a:rPr>
              <a:t> OpenStack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3CB6FB-BA24-470E-956D-B6C9971AC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+mn-lt"/>
              </a:rPr>
              <a:t>Predictions/Assumptions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B3624B-75D1-466A-BFAD-CEDBED4A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33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5B4247-6A3F-42DF-8774-69B152E97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0387"/>
            <a:ext cx="12090400" cy="5380381"/>
          </a:xfrm>
        </p:spPr>
        <p:txBody>
          <a:bodyPr>
            <a:normAutofit/>
          </a:bodyPr>
          <a:lstStyle/>
          <a:p>
            <a:r>
              <a:rPr lang="en-US" sz="2400" b="1" dirty="0"/>
              <a:t>Use of public clouds increasing rapidly</a:t>
            </a:r>
          </a:p>
          <a:p>
            <a:pPr lvl="1"/>
            <a:r>
              <a:rPr lang="en-US" sz="2400" dirty="0"/>
              <a:t>Clouds becoming diverse with subsystems containing GPU’s, FPGA’s, high performance networks, storage, memory …</a:t>
            </a:r>
          </a:p>
          <a:p>
            <a:r>
              <a:rPr lang="en-US" sz="2400" b="1" dirty="0"/>
              <a:t>Rich software stacks</a:t>
            </a:r>
            <a:r>
              <a:rPr lang="en-US" sz="2400" dirty="0"/>
              <a:t>:</a:t>
            </a:r>
          </a:p>
          <a:p>
            <a:pPr lvl="1"/>
            <a:r>
              <a:rPr lang="en-US" sz="2400" dirty="0"/>
              <a:t>HPC (High Performance Computing) for Parallel Computing </a:t>
            </a:r>
            <a:r>
              <a:rPr lang="en-US" sz="2400" b="1" dirty="0"/>
              <a:t>less used than(?)</a:t>
            </a:r>
          </a:p>
          <a:p>
            <a:pPr lvl="1"/>
            <a:r>
              <a:rPr lang="en-US" sz="2400" dirty="0"/>
              <a:t>Apache for Big Data Software Stack ABDS including center and edge computing (streaming)</a:t>
            </a:r>
          </a:p>
          <a:p>
            <a:r>
              <a:rPr lang="en-US" sz="2400" dirty="0"/>
              <a:t>Surely </a:t>
            </a:r>
            <a:r>
              <a:rPr lang="en-US" sz="2400" b="1" dirty="0"/>
              <a:t>Big Data </a:t>
            </a:r>
            <a:r>
              <a:rPr lang="en-US" sz="2400" dirty="0"/>
              <a:t>requires </a:t>
            </a:r>
            <a:r>
              <a:rPr lang="en-US" sz="2400" b="1" dirty="0"/>
              <a:t>High Performance Computing</a:t>
            </a:r>
            <a:r>
              <a:rPr lang="en-US" sz="2400" dirty="0"/>
              <a:t>?</a:t>
            </a:r>
          </a:p>
          <a:p>
            <a:r>
              <a:rPr lang="en-US" sz="2400" b="1" dirty="0"/>
              <a:t>Service-oriented Systems, Internet of Things </a:t>
            </a:r>
            <a:r>
              <a:rPr lang="en-US" sz="2400" dirty="0"/>
              <a:t>and </a:t>
            </a:r>
            <a:r>
              <a:rPr lang="en-US" sz="2400" b="1" dirty="0"/>
              <a:t>Edge Computing </a:t>
            </a:r>
            <a:r>
              <a:rPr lang="en-US" sz="2400" dirty="0"/>
              <a:t>growing in importance </a:t>
            </a:r>
          </a:p>
          <a:p>
            <a:r>
              <a:rPr lang="en-US" sz="2400" dirty="0"/>
              <a:t>A lot of</a:t>
            </a:r>
            <a:r>
              <a:rPr lang="en-US" sz="2400" b="1" dirty="0"/>
              <a:t> confusion </a:t>
            </a:r>
            <a:r>
              <a:rPr lang="en-US" sz="2400" dirty="0"/>
              <a:t>coming from </a:t>
            </a:r>
            <a:r>
              <a:rPr lang="en-US" sz="2400" b="1" dirty="0"/>
              <a:t>different communities </a:t>
            </a:r>
            <a:r>
              <a:rPr lang="en-US" sz="2400" dirty="0"/>
              <a:t>(database, distributed, parallel computing, machine learning, computational/data science)  investigating similar ideas with little knowledge exchange and mixed up (unclear) requirements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53B89F-D053-42B0-9B04-95C17E1F2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Background Remarks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33296-2B74-4880-9F95-CB00A000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88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79" y="609600"/>
            <a:ext cx="12168221" cy="5915026"/>
          </a:xfrm>
        </p:spPr>
        <p:txBody>
          <a:bodyPr/>
          <a:lstStyle/>
          <a:p>
            <a:r>
              <a:rPr lang="en-US" sz="2200" dirty="0"/>
              <a:t>Can </a:t>
            </a:r>
            <a:r>
              <a:rPr lang="en-US" sz="2200" b="1" dirty="0"/>
              <a:t>classify applications </a:t>
            </a:r>
            <a:r>
              <a:rPr lang="en-US" sz="2200" dirty="0"/>
              <a:t>from a uniform point of view and understand similarities and differences between simulation and data intensive applications</a:t>
            </a:r>
          </a:p>
          <a:p>
            <a:r>
              <a:rPr lang="en-US" sz="2200" dirty="0"/>
              <a:t>Can paral</a:t>
            </a:r>
            <a:r>
              <a:rPr lang="en-US" sz="2200" b="1" dirty="0"/>
              <a:t>lelize with high efficiency </a:t>
            </a:r>
            <a:r>
              <a:rPr lang="en-US" sz="2200" dirty="0"/>
              <a:t>all data analytics remember “Parallel Computing Works” (on all large problems)</a:t>
            </a:r>
          </a:p>
          <a:p>
            <a:r>
              <a:rPr lang="en-US" sz="2200" dirty="0"/>
              <a:t>In spite of many arguments, </a:t>
            </a:r>
            <a:r>
              <a:rPr lang="en-US" sz="2200" b="1" dirty="0"/>
              <a:t>Big data technology </a:t>
            </a:r>
            <a:r>
              <a:rPr lang="en-US" sz="2200" dirty="0"/>
              <a:t>like Spark, Flink, Hadoop, Storm, Heron are </a:t>
            </a:r>
            <a:r>
              <a:rPr lang="en-US" sz="2200" b="1" dirty="0"/>
              <a:t>not designed to support parallel computing </a:t>
            </a:r>
            <a:r>
              <a:rPr lang="en-US" sz="2200" dirty="0"/>
              <a:t>well and tend to get poor performance on those jobs needing tight task synchronization and/or use high performance hardware</a:t>
            </a:r>
          </a:p>
          <a:p>
            <a:pPr lvl="1"/>
            <a:r>
              <a:rPr lang="en-US" sz="2200" dirty="0"/>
              <a:t>They are nearer grid computing!</a:t>
            </a:r>
          </a:p>
          <a:p>
            <a:pPr lvl="1"/>
            <a:r>
              <a:rPr lang="en-US" sz="2200" b="1" dirty="0">
                <a:solidFill>
                  <a:srgbClr val="C00000"/>
                </a:solidFill>
              </a:rPr>
              <a:t>Huge success of unmodified Apache software says not so much classic parallel computing in commercial workloads; confirmed by success of clouds that typically have major overheads on parallel jobs</a:t>
            </a:r>
          </a:p>
          <a:p>
            <a:r>
              <a:rPr lang="en-US" sz="2200" dirty="0"/>
              <a:t>One can </a:t>
            </a:r>
            <a:r>
              <a:rPr lang="en-US" sz="2200" b="1" dirty="0"/>
              <a:t>add HPC and parallel computing to these Apache systems</a:t>
            </a:r>
            <a:r>
              <a:rPr lang="en-US" sz="2200" dirty="0"/>
              <a:t> at some cost in fault tolerance and ease of use</a:t>
            </a:r>
          </a:p>
          <a:p>
            <a:pPr lvl="1"/>
            <a:r>
              <a:rPr lang="en-US" sz="2200" b="1" dirty="0"/>
              <a:t>HPC-ABDS</a:t>
            </a:r>
            <a:r>
              <a:rPr lang="en-US" sz="2200" dirty="0"/>
              <a:t> is HPC Apache Big Data Stack Integration</a:t>
            </a:r>
          </a:p>
          <a:p>
            <a:pPr lvl="1"/>
            <a:r>
              <a:rPr lang="en-US" sz="2200" dirty="0"/>
              <a:t>Similarly can make Java run with performance similar to C.</a:t>
            </a:r>
          </a:p>
          <a:p>
            <a:r>
              <a:rPr lang="en-US" sz="2200" dirty="0"/>
              <a:t>Leads  to </a:t>
            </a:r>
            <a:r>
              <a:rPr lang="en-US" sz="2200" b="1" dirty="0"/>
              <a:t>HPC- Big Data Convergence</a:t>
            </a:r>
          </a:p>
          <a:p>
            <a:endParaRPr lang="en-US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(IU) </a:t>
            </a:r>
            <a:r>
              <a:rPr lang="en-US" dirty="0"/>
              <a:t>Contributions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20311-7814-4D0D-8D6B-D8CC2D00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B85148-DB98-4269-ACE6-2DF49F9918C9}" type="slidenum">
              <a:rPr kumimoji="0" lang="en-US" sz="20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843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E75A58-AEB7-42B6-9E1E-21968A9E5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9863" y="247650"/>
            <a:ext cx="12022137" cy="7524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HPC Runtime versus ABDS distributed Computing Model on Data Analytics</a:t>
            </a:r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6112"/>
            <a:ext cx="6312976" cy="51328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76401" y="1177898"/>
            <a:ext cx="5691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82718" y="1443232"/>
            <a:ext cx="55897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Hadoop</a:t>
            </a:r>
            <a:r>
              <a:rPr lang="en-US" sz="2400" dirty="0"/>
              <a:t> writes to disk and is</a:t>
            </a:r>
            <a:r>
              <a:rPr lang="en-US" sz="2400" b="1" dirty="0"/>
              <a:t> slowest</a:t>
            </a:r>
            <a:r>
              <a:rPr lang="en-US" sz="2400" dirty="0"/>
              <a:t>; </a:t>
            </a:r>
            <a:r>
              <a:rPr lang="en-US" sz="2400" b="1" dirty="0"/>
              <a:t>Spark </a:t>
            </a:r>
            <a:r>
              <a:rPr lang="en-US" sz="2400" dirty="0"/>
              <a:t>and </a:t>
            </a:r>
            <a:r>
              <a:rPr lang="en-US" sz="2400" b="1" dirty="0"/>
              <a:t>Flink</a:t>
            </a:r>
            <a:r>
              <a:rPr lang="en-US" sz="2400" dirty="0"/>
              <a:t> spawn many processes and do not support </a:t>
            </a:r>
            <a:r>
              <a:rPr lang="en-US" sz="2400" dirty="0" err="1"/>
              <a:t>AllReduce</a:t>
            </a:r>
            <a:r>
              <a:rPr lang="en-US" sz="2400" dirty="0"/>
              <a:t> directly; </a:t>
            </a:r>
            <a:br>
              <a:rPr lang="en-US" sz="2400" dirty="0"/>
            </a:br>
            <a:r>
              <a:rPr lang="en-US" sz="2400" b="1" dirty="0"/>
              <a:t>MPI</a:t>
            </a:r>
            <a:r>
              <a:rPr lang="en-US" sz="2400" dirty="0"/>
              <a:t> does in-place combined reduce/broadcast and is </a:t>
            </a:r>
            <a:r>
              <a:rPr lang="en-US" sz="2400" b="1" dirty="0"/>
              <a:t>fastest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427890-5E06-4454-9AD7-685835A514CE}"/>
              </a:ext>
            </a:extLst>
          </p:cNvPr>
          <p:cNvSpPr txBox="1"/>
          <p:nvPr/>
        </p:nvSpPr>
        <p:spPr>
          <a:xfrm>
            <a:off x="6444635" y="3804383"/>
            <a:ext cx="55278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Need Polymorphic Reduction capability choosing best implementation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Use HPC  architecture with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Mutable model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Immutable data</a:t>
            </a:r>
          </a:p>
        </p:txBody>
      </p:sp>
    </p:spTree>
    <p:extLst>
      <p:ext uri="{BB962C8B-B14F-4D97-AF65-F5344CB8AC3E}">
        <p14:creationId xmlns:p14="http://schemas.microsoft.com/office/powerpoint/2010/main" val="122190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35877-7A2E-4C66-9A9B-51ECC8CF0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ACD081-4AC4-4C8D-9D9C-E5BBD087FE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416050"/>
            <a:ext cx="10515600" cy="1498600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Use Case Analysis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07510-0817-460E-987A-9062819297C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02896" y="2857501"/>
            <a:ext cx="11857485" cy="21717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Started with NIST collection of 51 use cases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“Version 2” </a:t>
            </a:r>
            <a:r>
              <a:rPr lang="en-US" sz="2400" dirty="0">
                <a:solidFill>
                  <a:schemeClr val="tx1"/>
                </a:solidFill>
                <a:hlinkClick r:id="rId2"/>
              </a:rPr>
              <a:t>https://bigdatawg.nist.gov/V2_output_docs.php</a:t>
            </a:r>
            <a:r>
              <a:rPr lang="en-US" sz="2400" dirty="0">
                <a:solidFill>
                  <a:schemeClr val="tx1"/>
                </a:solidFill>
              </a:rPr>
              <a:t> just released August 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64 Features of Data and Model for large scale big data or simulation use cases</a:t>
            </a:r>
          </a:p>
        </p:txBody>
      </p:sp>
    </p:spTree>
    <p:extLst>
      <p:ext uri="{BB962C8B-B14F-4D97-AF65-F5344CB8AC3E}">
        <p14:creationId xmlns:p14="http://schemas.microsoft.com/office/powerpoint/2010/main" val="899266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4A485F-0B07-47E0-AD18-0A85C7DE7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9778D-56C7-4105-B33C-1EF491F31D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75525" y="3149600"/>
            <a:ext cx="4816475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NIST Big Data Public Working Group</a:t>
            </a:r>
            <a:br>
              <a:rPr lang="en-US" dirty="0"/>
            </a:br>
            <a:r>
              <a:rPr lang="en-US" sz="3100" dirty="0"/>
              <a:t>Standards</a:t>
            </a:r>
            <a:br>
              <a:rPr lang="en-US" sz="3100" dirty="0"/>
            </a:br>
            <a:r>
              <a:rPr lang="en-US" sz="3100" dirty="0"/>
              <a:t>Best Practice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854ECF-EE8A-4DB7-A2AB-78071D9174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45" b="25243"/>
          <a:stretch/>
        </p:blipFill>
        <p:spPr>
          <a:xfrm>
            <a:off x="-79126" y="0"/>
            <a:ext cx="12350252" cy="63194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3F2EC6-024D-4783-8996-B6644CE4F9F5}"/>
              </a:ext>
            </a:extLst>
          </p:cNvPr>
          <p:cNvSpPr txBox="1"/>
          <p:nvPr/>
        </p:nvSpPr>
        <p:spPr>
          <a:xfrm>
            <a:off x="4678326" y="5422604"/>
            <a:ext cx="3922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Indiana Cloudmesh  launching Twister2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4C7B72-C69B-4668-B2CD-2A31F21FB57C}"/>
              </a:ext>
            </a:extLst>
          </p:cNvPr>
          <p:cNvSpPr txBox="1"/>
          <p:nvPr/>
        </p:nvSpPr>
        <p:spPr>
          <a:xfrm>
            <a:off x="4139610" y="3244334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Indiana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2F73E4-ECBF-4900-A1AC-CF1E759A8147}"/>
              </a:ext>
            </a:extLst>
          </p:cNvPr>
          <p:cNvSpPr/>
          <p:nvPr/>
        </p:nvSpPr>
        <p:spPr>
          <a:xfrm>
            <a:off x="5783847" y="2372464"/>
            <a:ext cx="4728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https://bigdatawg.nist.gov/V2_output_docs.php</a:t>
            </a:r>
          </a:p>
        </p:txBody>
      </p:sp>
    </p:spTree>
    <p:extLst>
      <p:ext uri="{BB962C8B-B14F-4D97-AF65-F5344CB8AC3E}">
        <p14:creationId xmlns:p14="http://schemas.microsoft.com/office/powerpoint/2010/main" val="249357837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SPIDAL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SPIDAL" id="{7C01B97D-DF9F-4123-89DC-28F1F97B60D5}" vid="{A1043A46-8E94-4D5C-8449-A0EFCB4292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26560</TotalTime>
  <Words>2313</Words>
  <Application>Microsoft Office PowerPoint</Application>
  <PresentationFormat>Widescreen</PresentationFormat>
  <Paragraphs>264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ＭＳ Ｐゴシック</vt:lpstr>
      <vt:lpstr>Arial</vt:lpstr>
      <vt:lpstr>Calibri</vt:lpstr>
      <vt:lpstr>Franklin Gothic Medium</vt:lpstr>
      <vt:lpstr>Montserrat</vt:lpstr>
      <vt:lpstr>Times New Roman</vt:lpstr>
      <vt:lpstr>ThemeSPIDAL</vt:lpstr>
      <vt:lpstr>Integration of HPC, Big Data Analytics and The Software Ecosystem Overview</vt:lpstr>
      <vt:lpstr>Abstract of Full Tutorial</vt:lpstr>
      <vt:lpstr>Requirements</vt:lpstr>
      <vt:lpstr>Predictions/Assumptions</vt:lpstr>
      <vt:lpstr>Background Remarks</vt:lpstr>
      <vt:lpstr>(IU) Contributions</vt:lpstr>
      <vt:lpstr>HPC Runtime versus ABDS distributed Computing Model on Data Analytics</vt:lpstr>
      <vt:lpstr>Use Case Analysis</vt:lpstr>
      <vt:lpstr>NIST Big Data Public Working Group Standards Best Practice</vt:lpstr>
      <vt:lpstr>64 Features in 4 views for Unified Classification of Big Data and Simulation Applications</vt:lpstr>
      <vt:lpstr>PowerPoint Presentation</vt:lpstr>
      <vt:lpstr>Data and Model in Big Data and Simulations I</vt:lpstr>
      <vt:lpstr>Data and Model in Big Data and Simulations II</vt:lpstr>
      <vt:lpstr>Convergence/Divergence Points for HPC-Cloud-Edge- Big Data-Simulation</vt:lpstr>
      <vt:lpstr>Parallel Computing: Big Data and Simulations</vt:lpstr>
      <vt:lpstr>Software HPC-ABDS HPC-FaaS</vt:lpstr>
      <vt:lpstr>PowerPoint Presentation</vt:lpstr>
      <vt:lpstr>HPC-ABDS  Integrated wide range of HPC and Big Data technologies. I gave up updating list in January 2016!</vt:lpstr>
      <vt:lpstr>PowerPoint Presentation</vt:lpstr>
      <vt:lpstr>Implementing Twister2 to support a Grid linked to an HPC Cloud Streamed data, Cloud-like fog, Dataflow, Parallel Computing</vt:lpstr>
      <vt:lpstr>Twister2: “Next Generation Grid - Edge – HPC Cloud”</vt:lpstr>
      <vt:lpstr>Proposed Twister2 Approach </vt:lpstr>
      <vt:lpstr>Parallel Machine Learning</vt:lpstr>
      <vt:lpstr>Mahout and SPIDAL</vt:lpstr>
      <vt:lpstr>Qiu/Fox Core SPIDAL Parallel HPC Library with Collective Used</vt:lpstr>
      <vt:lpstr>Harp Plugin for Hadoop: Important part of Twister2</vt:lpstr>
      <vt:lpstr>Qiu MIDAS run time software for Harp</vt:lpstr>
      <vt:lpstr>      Harp v. Spark                   Harp v. Torch            Harp v. MPI </vt:lpstr>
      <vt:lpstr>Initial Twister2 Performance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Efficient Dataflow Frameworks for Big Data Applications: Integrating Parallel and Distributed Computing Runtimes</dc:title>
  <dc:creator>supun</dc:creator>
  <cp:lastModifiedBy>Geoffrey Fox</cp:lastModifiedBy>
  <cp:revision>308</cp:revision>
  <dcterms:created xsi:type="dcterms:W3CDTF">2017-06-12T19:54:34Z</dcterms:created>
  <dcterms:modified xsi:type="dcterms:W3CDTF">2018-01-25T06:06:49Z</dcterms:modified>
</cp:coreProperties>
</file>