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sldIdLst>
    <p:sldId id="338" r:id="rId2"/>
    <p:sldId id="566" r:id="rId3"/>
    <p:sldId id="936" r:id="rId4"/>
    <p:sldId id="831" r:id="rId5"/>
    <p:sldId id="699" r:id="rId6"/>
    <p:sldId id="915" r:id="rId7"/>
    <p:sldId id="877" r:id="rId8"/>
    <p:sldId id="879" r:id="rId9"/>
    <p:sldId id="916" r:id="rId10"/>
    <p:sldId id="917" r:id="rId11"/>
    <p:sldId id="934" r:id="rId12"/>
    <p:sldId id="828" r:id="rId13"/>
    <p:sldId id="829" r:id="rId14"/>
    <p:sldId id="822" r:id="rId15"/>
    <p:sldId id="830" r:id="rId16"/>
    <p:sldId id="868" r:id="rId17"/>
    <p:sldId id="912" r:id="rId18"/>
    <p:sldId id="882" r:id="rId19"/>
    <p:sldId id="914" r:id="rId20"/>
    <p:sldId id="622" r:id="rId21"/>
    <p:sldId id="677" r:id="rId22"/>
    <p:sldId id="625" r:id="rId23"/>
    <p:sldId id="666" r:id="rId24"/>
    <p:sldId id="667" r:id="rId25"/>
    <p:sldId id="626" r:id="rId26"/>
    <p:sldId id="627" r:id="rId27"/>
    <p:sldId id="918" r:id="rId28"/>
    <p:sldId id="920" r:id="rId29"/>
    <p:sldId id="921" r:id="rId30"/>
    <p:sldId id="922" r:id="rId31"/>
    <p:sldId id="923" r:id="rId32"/>
    <p:sldId id="924" r:id="rId33"/>
    <p:sldId id="925" r:id="rId34"/>
    <p:sldId id="926" r:id="rId35"/>
    <p:sldId id="927" r:id="rId36"/>
    <p:sldId id="928" r:id="rId37"/>
    <p:sldId id="929" r:id="rId38"/>
    <p:sldId id="930" r:id="rId39"/>
    <p:sldId id="931" r:id="rId40"/>
    <p:sldId id="932" r:id="rId41"/>
    <p:sldId id="933" r:id="rId42"/>
    <p:sldId id="937" r:id="rId43"/>
    <p:sldId id="919" r:id="rId44"/>
    <p:sldId id="839" r:id="rId45"/>
    <p:sldId id="838" r:id="rId46"/>
    <p:sldId id="865" r:id="rId47"/>
    <p:sldId id="864" r:id="rId48"/>
    <p:sldId id="664" r:id="rId49"/>
    <p:sldId id="661" r:id="rId50"/>
    <p:sldId id="662" r:id="rId51"/>
    <p:sldId id="663" r:id="rId52"/>
    <p:sldId id="628" r:id="rId53"/>
    <p:sldId id="629" r:id="rId54"/>
    <p:sldId id="630" r:id="rId55"/>
    <p:sldId id="631" r:id="rId56"/>
    <p:sldId id="638" r:id="rId57"/>
    <p:sldId id="639" r:id="rId58"/>
    <p:sldId id="872" r:id="rId59"/>
    <p:sldId id="884" r:id="rId60"/>
    <p:sldId id="426" r:id="rId61"/>
    <p:sldId id="427" r:id="rId62"/>
    <p:sldId id="478" r:id="rId63"/>
    <p:sldId id="454" r:id="rId64"/>
    <p:sldId id="455" r:id="rId65"/>
    <p:sldId id="553" r:id="rId66"/>
    <p:sldId id="259" r:id="rId67"/>
    <p:sldId id="396" r:id="rId68"/>
    <p:sldId id="447" r:id="rId69"/>
    <p:sldId id="446" r:id="rId70"/>
    <p:sldId id="562" r:id="rId71"/>
    <p:sldId id="449" r:id="rId72"/>
    <p:sldId id="450" r:id="rId73"/>
    <p:sldId id="451" r:id="rId74"/>
    <p:sldId id="935"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7" autoAdjust="0"/>
    <p:restoredTop sz="95889" autoAdjust="0"/>
  </p:normalViewPr>
  <p:slideViewPr>
    <p:cSldViewPr snapToGrid="0">
      <p:cViewPr varScale="1">
        <p:scale>
          <a:sx n="84" d="100"/>
          <a:sy n="84" d="100"/>
        </p:scale>
        <p:origin x="1070" y="58"/>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7E6778-B450-423B-B7B7-BF6DF9015041}"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FAF46-25CC-458C-9F6F-FEB9EF0EFEE4}" type="slidenum">
              <a:rPr lang="en-US" smtClean="0"/>
              <a:t>‹#›</a:t>
            </a:fld>
            <a:endParaRPr lang="en-US"/>
          </a:p>
        </p:txBody>
      </p:sp>
    </p:spTree>
    <p:extLst>
      <p:ext uri="{BB962C8B-B14F-4D97-AF65-F5344CB8AC3E}">
        <p14:creationId xmlns:p14="http://schemas.microsoft.com/office/powerpoint/2010/main" val="120431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7FAF46-25CC-458C-9F6F-FEB9EF0EFEE4}" type="slidenum">
              <a:rPr lang="en-US" smtClean="0"/>
              <a:t>1</a:t>
            </a:fld>
            <a:endParaRPr lang="en-US"/>
          </a:p>
        </p:txBody>
      </p:sp>
    </p:spTree>
    <p:extLst>
      <p:ext uri="{BB962C8B-B14F-4D97-AF65-F5344CB8AC3E}">
        <p14:creationId xmlns:p14="http://schemas.microsoft.com/office/powerpoint/2010/main" val="499546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1E75A1A-6F8B-4F5E-91DB-686FBE50DAC1}" type="slidenum">
              <a:rPr kumimoji="0" lang="en-US" sz="1800" b="1"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46</a:t>
            </a:fld>
            <a:endParaRPr kumimoji="0" lang="en-US" sz="1800" b="1" i="0" u="none" strike="noStrike" kern="0" cap="none" spc="0" normalizeH="0" baseline="0" noProof="0">
              <a:ln>
                <a:noFill/>
              </a:ln>
              <a:solidFill>
                <a:srgbClr val="000000"/>
              </a:solidFill>
              <a:effectLst/>
              <a:uLnTx/>
              <a:uFillTx/>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45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89F24E02-0EF6-43D8-8FD0-B9CA8C55491D}" type="slidenum">
              <a:rPr kumimoji="0" lang="en-US" sz="1800" b="0" i="0" u="none" strike="noStrike" kern="0" cap="none" spc="0" normalizeH="0" baseline="0" noProof="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47</a:t>
            </a:fld>
            <a:endParaRPr kumimoji="0" lang="en-US" sz="1800" b="0" i="0" u="none" strike="noStrike" kern="0" cap="none" spc="0" normalizeH="0" baseline="0" noProof="0">
              <a:ln>
                <a:noFill/>
              </a:ln>
              <a:solidFill>
                <a:prstClr val="black"/>
              </a:solidFill>
              <a:effectLst/>
              <a:uLnTx/>
              <a:uFillTx/>
            </a:endParaRPr>
          </a:p>
        </p:txBody>
      </p:sp>
      <p:sp>
        <p:nvSpPr>
          <p:cNvPr id="2493442" name="Rectangle 2"/>
          <p:cNvSpPr>
            <a:spLocks noGrp="1" noRot="1" noChangeAspect="1" noChangeArrowheads="1" noTextEdit="1"/>
          </p:cNvSpPr>
          <p:nvPr>
            <p:ph type="sldImg"/>
          </p:nvPr>
        </p:nvSpPr>
        <p:spPr>
          <a:ln/>
        </p:spPr>
      </p:sp>
      <p:sp>
        <p:nvSpPr>
          <p:cNvPr id="2493443" name="Rectangle 3"/>
          <p:cNvSpPr>
            <a:spLocks noGrp="1" noChangeArrowheads="1"/>
          </p:cNvSpPr>
          <p:nvPr>
            <p:ph type="body" idx="1"/>
          </p:nvPr>
        </p:nvSpPr>
        <p:spPr>
          <a:xfrm>
            <a:off x="914400" y="4341722"/>
            <a:ext cx="5029200" cy="4116239"/>
          </a:xfrm>
        </p:spPr>
        <p:txBody>
          <a:bodyPr/>
          <a:lstStyle/>
          <a:p>
            <a:endParaRPr lang="en-US" dirty="0"/>
          </a:p>
        </p:txBody>
      </p:sp>
    </p:spTree>
    <p:extLst>
      <p:ext uri="{BB962C8B-B14F-4D97-AF65-F5344CB8AC3E}">
        <p14:creationId xmlns:p14="http://schemas.microsoft.com/office/powerpoint/2010/main" val="4157110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49</a:t>
            </a:fld>
            <a:endParaRPr lang="en-US"/>
          </a:p>
        </p:txBody>
      </p:sp>
    </p:spTree>
    <p:extLst>
      <p:ext uri="{BB962C8B-B14F-4D97-AF65-F5344CB8AC3E}">
        <p14:creationId xmlns:p14="http://schemas.microsoft.com/office/powerpoint/2010/main" val="50657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50</a:t>
            </a:fld>
            <a:endParaRPr lang="en-US"/>
          </a:p>
        </p:txBody>
      </p:sp>
    </p:spTree>
    <p:extLst>
      <p:ext uri="{BB962C8B-B14F-4D97-AF65-F5344CB8AC3E}">
        <p14:creationId xmlns:p14="http://schemas.microsoft.com/office/powerpoint/2010/main" val="1037886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9C080E-B00D-4181-91FC-08D9D4473EED}" type="slidenum">
              <a:rPr lang="en-US" smtClean="0"/>
              <a:t>51</a:t>
            </a:fld>
            <a:endParaRPr lang="en-US"/>
          </a:p>
        </p:txBody>
      </p:sp>
    </p:spTree>
    <p:extLst>
      <p:ext uri="{BB962C8B-B14F-4D97-AF65-F5344CB8AC3E}">
        <p14:creationId xmlns:p14="http://schemas.microsoft.com/office/powerpoint/2010/main" val="2764909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951756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3D8143-D15D-4DF0-B208-8B2BDCDED102}"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1643628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6</a:t>
            </a:fld>
            <a:endParaRPr lang="en-US"/>
          </a:p>
        </p:txBody>
      </p:sp>
    </p:spTree>
    <p:extLst>
      <p:ext uri="{BB962C8B-B14F-4D97-AF65-F5344CB8AC3E}">
        <p14:creationId xmlns:p14="http://schemas.microsoft.com/office/powerpoint/2010/main" val="3808450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9</a:t>
            </a:fld>
            <a:endParaRPr lang="en-US"/>
          </a:p>
        </p:txBody>
      </p:sp>
    </p:spTree>
    <p:extLst>
      <p:ext uri="{BB962C8B-B14F-4D97-AF65-F5344CB8AC3E}">
        <p14:creationId xmlns:p14="http://schemas.microsoft.com/office/powerpoint/2010/main" val="3340062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10</a:t>
            </a:fld>
            <a:endParaRPr lang="en-US"/>
          </a:p>
        </p:txBody>
      </p:sp>
    </p:spTree>
    <p:extLst>
      <p:ext uri="{BB962C8B-B14F-4D97-AF65-F5344CB8AC3E}">
        <p14:creationId xmlns:p14="http://schemas.microsoft.com/office/powerpoint/2010/main" val="104538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359C080E-B00D-4181-91FC-08D9D4473EED}" type="slidenum">
              <a:rPr kumimoji="0" lang="en-US" sz="1800" b="0" i="0" u="none" strike="noStrike" kern="0" cap="none" spc="0" normalizeH="0" baseline="0" noProof="0" smtClean="0">
                <a:ln>
                  <a:noFill/>
                </a:ln>
                <a:solidFill>
                  <a:srgbClr val="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22</a:t>
            </a:fld>
            <a:endParaRPr kumimoji="0" lang="en-US"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841411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9B4EB4-5598-40D3-88E5-16B91A0484D5}" type="slidenum">
              <a:rPr lang="en-US" smtClean="0"/>
              <a:pPr/>
              <a:t>23</a:t>
            </a:fld>
            <a:endParaRPr lang="en-US"/>
          </a:p>
        </p:txBody>
      </p:sp>
    </p:spTree>
    <p:extLst>
      <p:ext uri="{BB962C8B-B14F-4D97-AF65-F5344CB8AC3E}">
        <p14:creationId xmlns:p14="http://schemas.microsoft.com/office/powerpoint/2010/main" val="1438460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7FAF46-25CC-458C-9F6F-FEB9EF0EFEE4}" type="slidenum">
              <a:rPr lang="en-US" smtClean="0"/>
              <a:t>29</a:t>
            </a:fld>
            <a:endParaRPr lang="en-US"/>
          </a:p>
        </p:txBody>
      </p:sp>
    </p:spTree>
    <p:extLst>
      <p:ext uri="{BB962C8B-B14F-4D97-AF65-F5344CB8AC3E}">
        <p14:creationId xmlns:p14="http://schemas.microsoft.com/office/powerpoint/2010/main" val="140474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174917-5EB3-415D-9340-9CAA674FD7E8}" type="slidenum">
              <a:rPr lang="en-US" smtClean="0"/>
              <a:t>44</a:t>
            </a:fld>
            <a:endParaRPr lang="en-US"/>
          </a:p>
        </p:txBody>
      </p:sp>
    </p:spTree>
    <p:extLst>
      <p:ext uri="{BB962C8B-B14F-4D97-AF65-F5344CB8AC3E}">
        <p14:creationId xmlns:p14="http://schemas.microsoft.com/office/powerpoint/2010/main" val="2932260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74917-5EB3-415D-9340-9CAA674FD7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0562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5DBABC1-0CD0-4B35-A1EB-386F4E9DFA2F}" type="datetime1">
              <a:rPr lang="en-US" smtClean="0">
                <a:solidFill>
                  <a:prstClr val="black">
                    <a:tint val="75000"/>
                  </a:prstClr>
                </a:solidFill>
              </a:rPr>
              <a:t>1/11/2019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825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7869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8" name="Date Placeholder 3">
            <a:extLst>
              <a:ext uri="{FF2B5EF4-FFF2-40B4-BE49-F238E27FC236}">
                <a16:creationId xmlns:a16="http://schemas.microsoft.com/office/drawing/2014/main" id="{8C5C2BE6-B54C-4635-9E72-69540418B8BF}"/>
              </a:ext>
            </a:extLst>
          </p:cNvPr>
          <p:cNvSpPr>
            <a:spLocks noGrp="1"/>
          </p:cNvSpPr>
          <p:nvPr>
            <p:ph type="dt" sz="half" idx="2"/>
          </p:nvPr>
        </p:nvSpPr>
        <p:spPr>
          <a:xfrm>
            <a:off x="9438094" y="6370637"/>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60AF99-DB2A-43DF-B669-93B93205E439}"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3597362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833B43-8B7F-42C4-9FC2-AF7A9828859B}" type="datetime1">
              <a:rPr lang="en-US" smtClean="0">
                <a:solidFill>
                  <a:prstClr val="black">
                    <a:tint val="75000"/>
                  </a:prstClr>
                </a:solidFill>
              </a:rPr>
              <a:t>1/11/2019</a:t>
            </a:fld>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970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DB703F-CAFC-4562-8ADE-4A00EFA949AA}" type="datetime1">
              <a:rPr lang="en-US" smtClean="0">
                <a:solidFill>
                  <a:prstClr val="black">
                    <a:tint val="75000"/>
                  </a:prstClr>
                </a:solidFill>
              </a:rPr>
              <a:t>1/11/2019</a:t>
            </a:fld>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35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23A4ED-41B8-40E8-A294-2A9E806B7A3D}"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980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8A8A5-254A-42E2-BC9E-3D28FAC54EB1}" type="datetime1">
              <a:rPr lang="en-US" smtClean="0">
                <a:solidFill>
                  <a:prstClr val="black">
                    <a:tint val="75000"/>
                  </a:prstClr>
                </a:solidFill>
              </a:rPr>
              <a:t>1/11/2019</a:t>
            </a:fld>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0386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68221" cy="762000"/>
          </a:xfrm>
        </p:spPr>
        <p:txBody>
          <a:bodyPr/>
          <a:lstStyle/>
          <a:p>
            <a:r>
              <a:rPr lang="en-US"/>
              <a:t>Click to edit Master title style</a:t>
            </a:r>
          </a:p>
        </p:txBody>
      </p:sp>
      <p:sp>
        <p:nvSpPr>
          <p:cNvPr id="4" name="Date Placeholder 6">
            <a:extLst>
              <a:ext uri="{FF2B5EF4-FFF2-40B4-BE49-F238E27FC236}">
                <a16:creationId xmlns:a16="http://schemas.microsoft.com/office/drawing/2014/main" id="{7969BB6B-313C-4F95-AAE8-72ADCDACFA2D}"/>
              </a:ext>
            </a:extLst>
          </p:cNvPr>
          <p:cNvSpPr>
            <a:spLocks noGrp="1"/>
          </p:cNvSpPr>
          <p:nvPr>
            <p:ph type="dt" sz="half" idx="10"/>
          </p:nvPr>
        </p:nvSpPr>
        <p:spPr>
          <a:xfrm>
            <a:off x="9491132" y="6356349"/>
            <a:ext cx="1364935" cy="365125"/>
          </a:xfrm>
          <a:prstGeom prst="rect">
            <a:avLst/>
          </a:prstGeom>
        </p:spPr>
        <p:txBody>
          <a:bodyPr/>
          <a:lstStyle/>
          <a:p>
            <a:fld id="{21A31419-4C56-49E7-9132-8C29916C415C}" type="datetime1">
              <a:rPr lang="en-US" smtClean="0">
                <a:solidFill>
                  <a:prstClr val="black">
                    <a:tint val="75000"/>
                  </a:prstClr>
                </a:solidFill>
              </a:rPr>
              <a:t>1/11/2019</a:t>
            </a:fld>
            <a:endParaRPr lang="en-US" dirty="0">
              <a:solidFill>
                <a:prstClr val="black">
                  <a:tint val="75000"/>
                </a:prstClr>
              </a:solidFill>
            </a:endParaRPr>
          </a:p>
        </p:txBody>
      </p:sp>
      <p:sp>
        <p:nvSpPr>
          <p:cNvPr id="5" name="Slide Number Placeholder 8">
            <a:extLst>
              <a:ext uri="{FF2B5EF4-FFF2-40B4-BE49-F238E27FC236}">
                <a16:creationId xmlns:a16="http://schemas.microsoft.com/office/drawing/2014/main" id="{8B434362-D6C3-4B13-B8DA-25DEC06C3C68}"/>
              </a:ext>
            </a:extLst>
          </p:cNvPr>
          <p:cNvSpPr>
            <a:spLocks noGrp="1"/>
          </p:cNvSpPr>
          <p:nvPr>
            <p:ph type="sldNum" sz="quarter" idx="12"/>
          </p:nvPr>
        </p:nvSpPr>
        <p:spPr>
          <a:xfrm>
            <a:off x="10693400" y="6356349"/>
            <a:ext cx="1083733" cy="365125"/>
          </a:xfrm>
          <a:prstGeom prst="rect">
            <a:avLst/>
          </a:prstGeom>
        </p:spPr>
        <p:txBody>
          <a:bodyPr/>
          <a:lstStyle>
            <a:lvl1pPr algn="r">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746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9438094" y="6370637"/>
            <a:ext cx="129288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09CD18-77D4-40CC-925F-434EDA93CC1A}" type="datetime1">
              <a:rPr lang="en-US" smtClean="0">
                <a:solidFill>
                  <a:prstClr val="black">
                    <a:tint val="75000"/>
                  </a:prstClr>
                </a:solidFill>
              </a:rPr>
              <a:t>1/11/2019</a:t>
            </a:fld>
            <a:endParaRPr lang="en-US">
              <a:solidFill>
                <a:prstClr val="black">
                  <a:tint val="75000"/>
                </a:prstClr>
              </a:solidFill>
            </a:endParaRPr>
          </a:p>
        </p:txBody>
      </p:sp>
      <p:sp>
        <p:nvSpPr>
          <p:cNvPr id="6" name="Slide Number Placeholder 5"/>
          <p:cNvSpPr>
            <a:spLocks noGrp="1"/>
          </p:cNvSpPr>
          <p:nvPr>
            <p:ph type="sldNum" sz="quarter" idx="4"/>
          </p:nvPr>
        </p:nvSpPr>
        <p:spPr>
          <a:xfrm>
            <a:off x="10995471" y="6370637"/>
            <a:ext cx="109136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E86CF4-AA86-488B-9245-79D3DE5D9F5C}" type="slidenum">
              <a:rPr lang="en-US" smtClean="0">
                <a:solidFill>
                  <a:prstClr val="black">
                    <a:tint val="75000"/>
                  </a:prstClr>
                </a:solidFill>
              </a:rPr>
              <a:pPr/>
              <a:t>‹#›</a:t>
            </a:fld>
            <a:endParaRPr lang="en-US">
              <a:solidFill>
                <a:prstClr val="black">
                  <a:tint val="75000"/>
                </a:prstClr>
              </a:solidFill>
            </a:endParaRPr>
          </a:p>
        </p:txBody>
      </p:sp>
      <p:sp>
        <p:nvSpPr>
          <p:cNvPr id="5" name="Rectangle 4">
            <a:extLst>
              <a:ext uri="{FF2B5EF4-FFF2-40B4-BE49-F238E27FC236}">
                <a16:creationId xmlns:a16="http://schemas.microsoft.com/office/drawing/2014/main" id="{B2D42A9F-AAA1-4CF2-8B28-F0A0B0E0DE44}"/>
              </a:ext>
            </a:extLst>
          </p:cNvPr>
          <p:cNvSpPr/>
          <p:nvPr userDrawn="1"/>
        </p:nvSpPr>
        <p:spPr>
          <a:xfrm>
            <a:off x="0" y="6422316"/>
            <a:ext cx="2259105" cy="4356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Digital Science Center</a:t>
            </a:r>
          </a:p>
        </p:txBody>
      </p:sp>
    </p:spTree>
    <p:extLst>
      <p:ext uri="{BB962C8B-B14F-4D97-AF65-F5344CB8AC3E}">
        <p14:creationId xmlns:p14="http://schemas.microsoft.com/office/powerpoint/2010/main" val="1231947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p:txStyles>
    <p:title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hyperlink" Target="http://spidal.org/" TargetMode="External"/><Relationship Id="rId4" Type="http://schemas.openxmlformats.org/officeDocument/2006/relationships/hyperlink" Target="http://www.dsc.soic.indiana.edu/"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exascale.org/bdec/sites/www.exascale.org.bdec/files/whitepapers/bdec2017pathways.pdf"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bigdatawg.nist.gov/"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bigdatawg.nist.gov/_uploadfiles/NIST.SP.1500-3r1.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ocs.google.com/document/d/1iLijV2L0iqSlb4EI1XqrgvJu_9oGIjuUadcBl7H0rR0/edit?usp=sharing" TargetMode="External"/><Relationship Id="rId2" Type="http://schemas.openxmlformats.org/officeDocument/2006/relationships/hyperlink" Target="https://docs.google.com/document/d/1YBkdKP4TOXprNy9YOPAsfsFZey5r5jb71P7eQdfHgD8/edit?usp=sharing"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s://www.exascale.org/bdec/sites/www.exascale.org.bdec/files/SC18_BDEC2_BoF-Keyes.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 Id="rId9" Type="http://schemas.openxmlformats.org/officeDocument/2006/relationships/image" Target="../media/image2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hyperlink" Target="http://www.nap.edu/catalog.php?record_id=18374"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6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4" y="487363"/>
            <a:ext cx="12192000" cy="1621249"/>
          </a:xfrm>
        </p:spPr>
        <p:txBody>
          <a:bodyPr>
            <a:noAutofit/>
          </a:bodyPr>
          <a:lstStyle/>
          <a:p>
            <a:pPr algn="ctr"/>
            <a:r>
              <a:rPr lang="en-US" sz="5400" dirty="0"/>
              <a:t>Big Data Benchmarking: </a:t>
            </a:r>
            <a:br>
              <a:rPr lang="en-US" sz="5400" dirty="0"/>
            </a:br>
            <a:r>
              <a:rPr lang="en-US" sz="5400" dirty="0"/>
              <a:t>Applications and Systems</a:t>
            </a:r>
            <a:endParaRPr lang="en-US" sz="1600" b="1" dirty="0">
              <a:latin typeface="Arial Black" panose="020B0A04020102020204" pitchFamily="34" charset="0"/>
            </a:endParaRPr>
          </a:p>
        </p:txBody>
      </p:sp>
      <p:sp>
        <p:nvSpPr>
          <p:cNvPr id="4" name="Rectangle 3">
            <a:extLst>
              <a:ext uri="{FF2B5EF4-FFF2-40B4-BE49-F238E27FC236}">
                <a16:creationId xmlns:a16="http://schemas.microsoft.com/office/drawing/2014/main" id="{6ED00E1E-723F-4497-B46A-9D6B4B743B2E}"/>
              </a:ext>
            </a:extLst>
          </p:cNvPr>
          <p:cNvSpPr/>
          <p:nvPr/>
        </p:nvSpPr>
        <p:spPr>
          <a:xfrm>
            <a:off x="25088" y="2542447"/>
            <a:ext cx="12179456" cy="3539430"/>
          </a:xfrm>
          <a:prstGeom prst="rect">
            <a:avLst/>
          </a:prstGeom>
        </p:spPr>
        <p:txBody>
          <a:bodyPr wrap="square">
            <a:spAutoFit/>
          </a:bodyPr>
          <a:lstStyle/>
          <a:p>
            <a:pPr lvl="0" algn="ctr" defTabSz="457200">
              <a:defRPr/>
            </a:pPr>
            <a:r>
              <a:rPr lang="en-US" sz="3200" b="1" dirty="0">
                <a:cs typeface="Times New Roman" pitchFamily="18" charset="0"/>
              </a:rPr>
              <a:t>Geoffrey Fox, December 10, 2018</a:t>
            </a:r>
          </a:p>
          <a:p>
            <a:pPr lvl="0" algn="ctr" defTabSz="457200">
              <a:defRPr/>
            </a:pPr>
            <a:br>
              <a:rPr lang="en-US" sz="2400" b="1" dirty="0">
                <a:cs typeface="Times New Roman" pitchFamily="18" charset="0"/>
              </a:rPr>
            </a:br>
            <a:r>
              <a:rPr lang="en-US" sz="2400" b="1" dirty="0">
                <a:cs typeface="Times New Roman" pitchFamily="18" charset="0"/>
              </a:rPr>
              <a:t>2018 International Symposium on Benchmarking, Measuring and Optimizing (Bench’ 18) at IEEE Big Data 2018</a:t>
            </a:r>
          </a:p>
          <a:p>
            <a:pPr lvl="0" algn="ctr" defTabSz="457200">
              <a:defRPr/>
            </a:pPr>
            <a:r>
              <a:rPr lang="en-US" sz="2400" b="1" dirty="0">
                <a:cs typeface="Times New Roman" pitchFamily="18" charset="0"/>
              </a:rPr>
              <a:t>Dec 10 - Dec 11, 2018 @ Seattle, WA, USA</a:t>
            </a:r>
            <a:br>
              <a:rPr lang="en-US" sz="2400" b="1" dirty="0">
                <a:cs typeface="Times New Roman" pitchFamily="18" charset="0"/>
              </a:rPr>
            </a:br>
            <a:endParaRPr lang="en-US" sz="2400" b="1" dirty="0">
              <a:cs typeface="Times New Roman" pitchFamily="18" charset="0"/>
            </a:endParaRPr>
          </a:p>
          <a:p>
            <a:pPr algn="ctr" defTabSz="457200">
              <a:defRPr/>
            </a:pPr>
            <a:r>
              <a:rPr lang="en-US" sz="2400" b="1" dirty="0">
                <a:cs typeface="Times New Roman" pitchFamily="18" charset="0"/>
              </a:rPr>
              <a:t>Digital Science Center</a:t>
            </a:r>
            <a:endParaRPr lang="en-US" sz="2400" dirty="0">
              <a:latin typeface="Arial"/>
            </a:endParaRPr>
          </a:p>
          <a:p>
            <a:pPr lvl="0" algn="ctr" defTabSz="457200">
              <a:defRPr/>
            </a:pPr>
            <a:r>
              <a:rPr lang="en-US" sz="2400" b="1" dirty="0">
                <a:latin typeface="Arial"/>
                <a:cs typeface="Times New Roman" pitchFamily="18" charset="0"/>
              </a:rPr>
              <a:t>Indiana University</a:t>
            </a:r>
          </a:p>
          <a:p>
            <a:pPr lvl="0" algn="ctr" defTabSz="457200">
              <a:defRPr/>
            </a:pPr>
            <a:r>
              <a:rPr lang="en-US" sz="2400" dirty="0">
                <a:latin typeface="Arial"/>
                <a:hlinkClick r:id="rId3">
                  <a:extLst>
                    <a:ext uri="{A12FA001-AC4F-418D-AE19-62706E023703}">
                      <ahyp:hlinkClr xmlns:ahyp="http://schemas.microsoft.com/office/drawing/2018/hyperlinkcolor" val="tx"/>
                    </a:ext>
                  </a:extLst>
                </a:hlinkClick>
              </a:rPr>
              <a:t>gcf@indiana.edu</a:t>
            </a:r>
            <a:r>
              <a:rPr lang="en-US" sz="2400" dirty="0">
                <a:latin typeface="Arial"/>
              </a:rPr>
              <a:t>, </a:t>
            </a:r>
            <a:r>
              <a:rPr lang="en-US" sz="2400" dirty="0">
                <a:latin typeface="Arial"/>
                <a:hlinkClick r:id="rId4">
                  <a:extLst>
                    <a:ext uri="{A12FA001-AC4F-418D-AE19-62706E023703}">
                      <ahyp:hlinkClr xmlns:ahyp="http://schemas.microsoft.com/office/drawing/2018/hyperlinkcolor" val="tx"/>
                    </a:ext>
                  </a:extLst>
                </a:hlinkClick>
              </a:rPr>
              <a:t>http://www.dsc.soic.indiana.edu/</a:t>
            </a:r>
            <a:r>
              <a:rPr lang="en-US" sz="2400" dirty="0">
                <a:latin typeface="Arial"/>
              </a:rPr>
              <a:t>, </a:t>
            </a:r>
            <a:r>
              <a:rPr lang="en-US" sz="2400" dirty="0">
                <a:latin typeface="Arial"/>
                <a:hlinkClick r:id="rId5">
                  <a:extLst>
                    <a:ext uri="{A12FA001-AC4F-418D-AE19-62706E023703}">
                      <ahyp:hlinkClr xmlns:ahyp="http://schemas.microsoft.com/office/drawing/2018/hyperlinkcolor" val="tx"/>
                    </a:ext>
                  </a:extLst>
                </a:hlinkClick>
              </a:rPr>
              <a:t>http://spidal.org</a:t>
            </a:r>
            <a:r>
              <a:rPr lang="en-US" sz="2400" dirty="0">
                <a:latin typeface="Arial"/>
              </a:rPr>
              <a:t>/</a:t>
            </a:r>
          </a:p>
        </p:txBody>
      </p:sp>
      <p:sp>
        <p:nvSpPr>
          <p:cNvPr id="3" name="Slide Number Placeholder 2">
            <a:extLst>
              <a:ext uri="{FF2B5EF4-FFF2-40B4-BE49-F238E27FC236}">
                <a16:creationId xmlns:a16="http://schemas.microsoft.com/office/drawing/2014/main" id="{BB37426D-0650-4DDA-9A72-5020D9C02DEC}"/>
              </a:ext>
            </a:extLst>
          </p:cNvPr>
          <p:cNvSpPr>
            <a:spLocks noGrp="1"/>
          </p:cNvSpPr>
          <p:nvPr>
            <p:ph type="sldNum" sz="quarter" idx="12"/>
          </p:nvPr>
        </p:nvSpPr>
        <p:spPr/>
        <p:txBody>
          <a:bodyPr/>
          <a:lstStyle/>
          <a:p>
            <a:fld id="{82E86CF4-AA86-488B-9245-79D3DE5D9F5C}" type="slidenum">
              <a:rPr lang="en-US" smtClean="0">
                <a:solidFill>
                  <a:schemeClr val="tx1"/>
                </a:solidFill>
              </a:rPr>
              <a:pPr/>
              <a:t>1</a:t>
            </a:fld>
            <a:endParaRPr lang="en-US">
              <a:solidFill>
                <a:schemeClr val="tx1"/>
              </a:solidFill>
            </a:endParaRPr>
          </a:p>
        </p:txBody>
      </p:sp>
      <p:sp>
        <p:nvSpPr>
          <p:cNvPr id="6" name="Date Placeholder 5">
            <a:extLst>
              <a:ext uri="{FF2B5EF4-FFF2-40B4-BE49-F238E27FC236}">
                <a16:creationId xmlns:a16="http://schemas.microsoft.com/office/drawing/2014/main" id="{8EB902C0-C05A-4E73-897C-3F5B7D350A79}"/>
              </a:ext>
            </a:extLst>
          </p:cNvPr>
          <p:cNvSpPr>
            <a:spLocks noGrp="1"/>
          </p:cNvSpPr>
          <p:nvPr>
            <p:ph type="dt" sz="half" idx="2"/>
          </p:nvPr>
        </p:nvSpPr>
        <p:spPr/>
        <p:txBody>
          <a:bodyPr/>
          <a:lstStyle/>
          <a:p>
            <a:fld id="{2A4C401F-4C3F-42F2-8CBC-4FA3FCB3340F}" type="datetime1">
              <a:rPr lang="en-US" smtClean="0">
                <a:solidFill>
                  <a:schemeClr val="tx1"/>
                </a:solidFill>
              </a:rPr>
              <a:t>1/11/2019</a:t>
            </a:fld>
            <a:endParaRPr lang="en-US">
              <a:solidFill>
                <a:schemeClr val="tx1"/>
              </a:solidFill>
            </a:endParaRPr>
          </a:p>
        </p:txBody>
      </p:sp>
      <p:pic>
        <p:nvPicPr>
          <p:cNvPr id="7" name="Picture 2" descr="http://prof.ict.ac.cn/Bench18/img/bigdatabench.jpg">
            <a:extLst>
              <a:ext uri="{FF2B5EF4-FFF2-40B4-BE49-F238E27FC236}">
                <a16:creationId xmlns:a16="http://schemas.microsoft.com/office/drawing/2014/main" id="{98E7365D-C79C-4486-8CA7-1656B70EA20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82684" y="993187"/>
            <a:ext cx="1000125"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prof.ict.ac.cn/Bench18/img/bigdatabench.jpg">
            <a:extLst>
              <a:ext uri="{FF2B5EF4-FFF2-40B4-BE49-F238E27FC236}">
                <a16:creationId xmlns:a16="http://schemas.microsoft.com/office/drawing/2014/main" id="{E4FF7F89-1E19-4E14-936B-716986F93FF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393" y="993187"/>
            <a:ext cx="1000125"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0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42C7-E34F-4EAA-9F06-5F4C3C28E175}"/>
              </a:ext>
            </a:extLst>
          </p:cNvPr>
          <p:cNvSpPr>
            <a:spLocks noGrp="1"/>
          </p:cNvSpPr>
          <p:nvPr>
            <p:ph type="title"/>
          </p:nvPr>
        </p:nvSpPr>
        <p:spPr>
          <a:xfrm>
            <a:off x="838200" y="122238"/>
            <a:ext cx="10515600" cy="831272"/>
          </a:xfrm>
        </p:spPr>
        <p:txBody>
          <a:bodyPr>
            <a:normAutofit/>
          </a:bodyPr>
          <a:lstStyle/>
          <a:p>
            <a:r>
              <a:rPr lang="en-US" dirty="0"/>
              <a:t>Implementing the GAIMSC</a:t>
            </a:r>
          </a:p>
        </p:txBody>
      </p:sp>
      <p:sp>
        <p:nvSpPr>
          <p:cNvPr id="3" name="Content Placeholder 2">
            <a:extLst>
              <a:ext uri="{FF2B5EF4-FFF2-40B4-BE49-F238E27FC236}">
                <a16:creationId xmlns:a16="http://schemas.microsoft.com/office/drawing/2014/main" id="{C3ABBEC7-A42B-4C8F-8596-00F8B47D1D86}"/>
              </a:ext>
            </a:extLst>
          </p:cNvPr>
          <p:cNvSpPr>
            <a:spLocks noGrp="1"/>
          </p:cNvSpPr>
          <p:nvPr>
            <p:ph idx="1"/>
          </p:nvPr>
        </p:nvSpPr>
        <p:spPr>
          <a:xfrm>
            <a:off x="-48491" y="1189470"/>
            <a:ext cx="12086831" cy="5312786"/>
          </a:xfrm>
        </p:spPr>
        <p:txBody>
          <a:bodyPr>
            <a:normAutofit/>
          </a:bodyPr>
          <a:lstStyle/>
          <a:p>
            <a:r>
              <a:rPr lang="en-US" dirty="0"/>
              <a:t>The new MIDAS middleware designed in SPIDAL has been engineered to support high-performance technologies and yet preserve the key features of the Apache Big Data Software.  </a:t>
            </a:r>
          </a:p>
          <a:p>
            <a:pPr lvl="1"/>
            <a:r>
              <a:rPr lang="en-US" dirty="0"/>
              <a:t>MIDAS seems well suited to build the prototype intelligent high-performance </a:t>
            </a:r>
            <a:r>
              <a:rPr lang="en-US" dirty="0" err="1"/>
              <a:t>aether</a:t>
            </a:r>
            <a:r>
              <a:rPr lang="en-US" dirty="0"/>
              <a:t>. </a:t>
            </a:r>
          </a:p>
          <a:p>
            <a:r>
              <a:rPr lang="en-US" dirty="0"/>
              <a:t>Note this will mix many relatively small nuggets with AI wrappers generating parallelism from the number of nuggets and not internally to the nugget and its wrapper. </a:t>
            </a:r>
          </a:p>
          <a:p>
            <a:r>
              <a:rPr lang="en-US" dirty="0"/>
              <a:t>However, there will be also large global jobs requiring internal parallelism for individual large-scale machine learning or simulation tasks. </a:t>
            </a:r>
          </a:p>
          <a:p>
            <a:r>
              <a:rPr lang="en-US" dirty="0"/>
              <a:t>Thus parallel computing and distributed systems (grids) must be linked in a deep fashion although the key parallel computing ideas needed for ML are closely related to those already developed for simulations.</a:t>
            </a:r>
          </a:p>
        </p:txBody>
      </p:sp>
      <p:sp>
        <p:nvSpPr>
          <p:cNvPr id="4" name="Date Placeholder 3">
            <a:extLst>
              <a:ext uri="{FF2B5EF4-FFF2-40B4-BE49-F238E27FC236}">
                <a16:creationId xmlns:a16="http://schemas.microsoft.com/office/drawing/2014/main" id="{AA45951C-5C85-4ED7-9DF7-45DA563FD93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A438355-C710-43CB-AC79-4131E04B2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10</a:t>
            </a:fld>
            <a:endParaRPr lang="en-US">
              <a:solidFill>
                <a:prstClr val="black">
                  <a:tint val="75000"/>
                </a:prstClr>
              </a:solidFill>
            </a:endParaRPr>
          </a:p>
        </p:txBody>
      </p:sp>
    </p:spTree>
    <p:extLst>
      <p:ext uri="{BB962C8B-B14F-4D97-AF65-F5344CB8AC3E}">
        <p14:creationId xmlns:p14="http://schemas.microsoft.com/office/powerpoint/2010/main" val="3610254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Underlying HPC Big Data Convergence Issues </a:t>
            </a:r>
          </a:p>
        </p:txBody>
      </p:sp>
      <p:sp>
        <p:nvSpPr>
          <p:cNvPr id="2" name="Text Placeholder 1"/>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fld id="{C4B85148-DB98-4269-ACE6-2DF49F9918C9}"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247934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 y="609599"/>
            <a:ext cx="12192699" cy="5761037"/>
          </a:xfrm>
          <a:noFill/>
        </p:spPr>
        <p:txBody>
          <a:bodyPr>
            <a:noAutofit/>
          </a:bodyPr>
          <a:lstStyle/>
          <a:p>
            <a:pPr>
              <a:spcBef>
                <a:spcPts val="600"/>
              </a:spcBef>
            </a:pPr>
            <a:r>
              <a:rPr lang="en-US" dirty="0"/>
              <a:t>Need to discuss </a:t>
            </a:r>
            <a:r>
              <a:rPr lang="en-US" b="1" dirty="0">
                <a:solidFill>
                  <a:srgbClr val="C00000"/>
                </a:solidFill>
              </a:rPr>
              <a:t>Data </a:t>
            </a:r>
            <a:r>
              <a:rPr lang="en-US" dirty="0"/>
              <a:t>and </a:t>
            </a:r>
            <a:r>
              <a:rPr lang="en-US" b="1" dirty="0">
                <a:solidFill>
                  <a:srgbClr val="C00000"/>
                </a:solidFill>
              </a:rPr>
              <a:t>Model</a:t>
            </a:r>
            <a:r>
              <a:rPr lang="en-US" dirty="0"/>
              <a:t> as problems have both intermingled, but we can get insight by separating which allows better understanding of </a:t>
            </a:r>
            <a:r>
              <a:rPr lang="en-US" b="1" dirty="0">
                <a:solidFill>
                  <a:srgbClr val="C00000"/>
                </a:solidFill>
              </a:rPr>
              <a:t>Big Data - Big Simulation “convergence” (or differences!)</a:t>
            </a:r>
          </a:p>
          <a:p>
            <a:pPr>
              <a:spcBef>
                <a:spcPts val="600"/>
              </a:spcBef>
            </a:pPr>
            <a:r>
              <a:rPr lang="en-US" dirty="0"/>
              <a:t>The</a:t>
            </a:r>
            <a:r>
              <a:rPr lang="en-US" b="1" dirty="0">
                <a:solidFill>
                  <a:srgbClr val="C00000"/>
                </a:solidFill>
              </a:rPr>
              <a:t> Model</a:t>
            </a:r>
            <a:r>
              <a:rPr lang="en-US" dirty="0"/>
              <a:t> is a user construction and it has a “</a:t>
            </a:r>
            <a:r>
              <a:rPr lang="en-US" b="1" dirty="0">
                <a:solidFill>
                  <a:srgbClr val="C00000"/>
                </a:solidFill>
              </a:rPr>
              <a:t>concept</a:t>
            </a:r>
            <a:r>
              <a:rPr lang="en-US" dirty="0"/>
              <a:t>”,</a:t>
            </a:r>
            <a:r>
              <a:rPr lang="en-US" b="1" dirty="0">
                <a:solidFill>
                  <a:srgbClr val="C00000"/>
                </a:solidFill>
              </a:rPr>
              <a:t> parameters </a:t>
            </a:r>
            <a:r>
              <a:rPr lang="en-US" dirty="0"/>
              <a:t>and gives</a:t>
            </a:r>
            <a:r>
              <a:rPr lang="en-US" b="1" dirty="0">
                <a:solidFill>
                  <a:srgbClr val="C00000"/>
                </a:solidFill>
              </a:rPr>
              <a:t> results </a:t>
            </a:r>
            <a:r>
              <a:rPr lang="en-US" dirty="0"/>
              <a:t>determined by the computation. We use term “model” in a general fashion to cover all of these.</a:t>
            </a:r>
          </a:p>
          <a:p>
            <a:pPr>
              <a:spcBef>
                <a:spcPts val="600"/>
              </a:spcBef>
            </a:pPr>
            <a:r>
              <a:rPr lang="en-US" b="1" dirty="0">
                <a:solidFill>
                  <a:srgbClr val="C00000"/>
                </a:solidFill>
              </a:rPr>
              <a:t>Big Data </a:t>
            </a:r>
            <a:r>
              <a:rPr lang="en-US" dirty="0"/>
              <a:t>problems</a:t>
            </a:r>
            <a:r>
              <a:rPr lang="en-US" b="1" dirty="0">
                <a:solidFill>
                  <a:srgbClr val="C00000"/>
                </a:solidFill>
              </a:rPr>
              <a:t> </a:t>
            </a:r>
            <a:r>
              <a:rPr lang="en-US" dirty="0"/>
              <a:t>can be broken up into </a:t>
            </a:r>
            <a:r>
              <a:rPr lang="en-US" b="1" dirty="0">
                <a:solidFill>
                  <a:srgbClr val="C00000"/>
                </a:solidFill>
              </a:rPr>
              <a:t>Data </a:t>
            </a:r>
            <a:r>
              <a:rPr lang="en-US" dirty="0"/>
              <a:t>and </a:t>
            </a:r>
            <a:r>
              <a:rPr lang="en-US" b="1" dirty="0">
                <a:solidFill>
                  <a:srgbClr val="C00000"/>
                </a:solidFill>
              </a:rPr>
              <a:t>Model</a:t>
            </a:r>
          </a:p>
          <a:p>
            <a:pPr lvl="1">
              <a:spcBef>
                <a:spcPts val="600"/>
              </a:spcBef>
            </a:pPr>
            <a:r>
              <a:rPr lang="en-US" sz="2800" dirty="0"/>
              <a:t>For </a:t>
            </a:r>
            <a:r>
              <a:rPr lang="en-US" sz="2800" b="1" dirty="0">
                <a:solidFill>
                  <a:srgbClr val="C00000"/>
                </a:solidFill>
              </a:rPr>
              <a:t>clustering, </a:t>
            </a:r>
            <a:r>
              <a:rPr lang="en-US" sz="2800" dirty="0"/>
              <a:t>the model parameters are cluster centers while the data is set of points to be clustered</a:t>
            </a:r>
          </a:p>
          <a:p>
            <a:pPr lvl="1">
              <a:spcBef>
                <a:spcPts val="600"/>
              </a:spcBef>
            </a:pPr>
            <a:r>
              <a:rPr lang="en-US" sz="2800" dirty="0"/>
              <a:t>For </a:t>
            </a:r>
            <a:r>
              <a:rPr lang="en-US" sz="2800" b="1" dirty="0">
                <a:solidFill>
                  <a:srgbClr val="C00000"/>
                </a:solidFill>
              </a:rPr>
              <a:t>queries</a:t>
            </a:r>
            <a:r>
              <a:rPr lang="en-US" sz="2800" dirty="0"/>
              <a:t>, the model is structure of database and results of this query while the data is whole database queried and SQL query </a:t>
            </a:r>
          </a:p>
          <a:p>
            <a:pPr lvl="1">
              <a:spcBef>
                <a:spcPts val="600"/>
              </a:spcBef>
            </a:pPr>
            <a:r>
              <a:rPr lang="en-US" sz="2800" dirty="0"/>
              <a:t>For </a:t>
            </a:r>
            <a:r>
              <a:rPr lang="en-US" sz="2800" b="1" dirty="0">
                <a:solidFill>
                  <a:srgbClr val="C00000"/>
                </a:solidFill>
              </a:rPr>
              <a:t>deep learning </a:t>
            </a:r>
            <a:r>
              <a:rPr lang="en-US" sz="2800" dirty="0"/>
              <a:t>with ImageNet, the model is chosen network with model parameters as the network link weights. The data is set of images used for training or classification</a:t>
            </a:r>
          </a:p>
        </p:txBody>
      </p:sp>
      <p:sp>
        <p:nvSpPr>
          <p:cNvPr id="2" name="Title 1"/>
          <p:cNvSpPr>
            <a:spLocks noGrp="1"/>
          </p:cNvSpPr>
          <p:nvPr>
            <p:ph type="title"/>
          </p:nvPr>
        </p:nvSpPr>
        <p:spPr>
          <a:xfrm>
            <a:off x="741219" y="21775"/>
            <a:ext cx="10515600" cy="770948"/>
          </a:xfrm>
        </p:spPr>
        <p:txBody>
          <a:bodyPr>
            <a:normAutofit/>
          </a:bodyPr>
          <a:lstStyle/>
          <a:p>
            <a:pPr algn="ctr"/>
            <a:r>
              <a:rPr lang="en-US" sz="3600" b="1" dirty="0">
                <a:latin typeface="+mn-lt"/>
              </a:rPr>
              <a:t>Data and Model in Big Data and Simulations I</a:t>
            </a:r>
          </a:p>
        </p:txBody>
      </p:sp>
      <p:sp>
        <p:nvSpPr>
          <p:cNvPr id="7" name="Slide Number Placeholder 6">
            <a:extLst>
              <a:ext uri="{FF2B5EF4-FFF2-40B4-BE49-F238E27FC236}">
                <a16:creationId xmlns:a16="http://schemas.microsoft.com/office/drawing/2014/main" id="{E8A807B9-F00F-4D06-A894-32F06C398D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508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9" y="892625"/>
            <a:ext cx="12090400" cy="5478012"/>
          </a:xfrm>
          <a:noFill/>
        </p:spPr>
        <p:txBody>
          <a:bodyPr>
            <a:normAutofit lnSpcReduction="10000"/>
          </a:bodyPr>
          <a:lstStyle/>
          <a:p>
            <a:r>
              <a:rPr lang="en-US" sz="2400" b="1" dirty="0">
                <a:solidFill>
                  <a:srgbClr val="C00000"/>
                </a:solidFill>
              </a:rPr>
              <a:t>Simulations</a:t>
            </a:r>
            <a:r>
              <a:rPr lang="en-US" sz="2400" dirty="0">
                <a:solidFill>
                  <a:srgbClr val="C00000"/>
                </a:solidFill>
              </a:rPr>
              <a:t> </a:t>
            </a:r>
            <a:r>
              <a:rPr lang="en-US" sz="2400" dirty="0"/>
              <a:t>can also be considered as </a:t>
            </a:r>
            <a:r>
              <a:rPr lang="en-US" sz="2400" b="1" dirty="0">
                <a:solidFill>
                  <a:srgbClr val="C00000"/>
                </a:solidFill>
              </a:rPr>
              <a:t>Data</a:t>
            </a:r>
            <a:r>
              <a:rPr lang="en-US" sz="2400" dirty="0"/>
              <a:t> plus </a:t>
            </a:r>
            <a:r>
              <a:rPr lang="en-US" sz="2400" b="1" dirty="0">
                <a:solidFill>
                  <a:srgbClr val="C00000"/>
                </a:solidFill>
              </a:rPr>
              <a:t>Model</a:t>
            </a:r>
          </a:p>
          <a:p>
            <a:pPr lvl="1"/>
            <a:r>
              <a:rPr lang="en-US" b="1" dirty="0">
                <a:solidFill>
                  <a:srgbClr val="C00000"/>
                </a:solidFill>
              </a:rPr>
              <a:t>Model</a:t>
            </a:r>
            <a:r>
              <a:rPr lang="en-US" dirty="0"/>
              <a:t> can be formulation with particle dynamics or partial differential equations defined by parameters such as particle positions and discretized velocity, pressure, density values</a:t>
            </a:r>
          </a:p>
          <a:p>
            <a:pPr lvl="1"/>
            <a:r>
              <a:rPr lang="en-US" b="1" dirty="0">
                <a:solidFill>
                  <a:srgbClr val="C00000"/>
                </a:solidFill>
              </a:rPr>
              <a:t>Data</a:t>
            </a:r>
            <a:r>
              <a:rPr lang="en-US" dirty="0"/>
              <a:t> could be small when just boundary conditions </a:t>
            </a:r>
          </a:p>
          <a:p>
            <a:pPr lvl="1"/>
            <a:r>
              <a:rPr lang="en-US" b="1" dirty="0">
                <a:solidFill>
                  <a:srgbClr val="C00000"/>
                </a:solidFill>
              </a:rPr>
              <a:t>Data</a:t>
            </a:r>
            <a:r>
              <a:rPr lang="en-US" dirty="0"/>
              <a:t> large with data assimilation (weather forecasting) or when data visualizations are produced by simulation</a:t>
            </a:r>
          </a:p>
          <a:p>
            <a:r>
              <a:rPr lang="en-US" sz="2400" b="1" dirty="0">
                <a:solidFill>
                  <a:srgbClr val="C00000"/>
                </a:solidFill>
              </a:rPr>
              <a:t>Big Data  </a:t>
            </a:r>
            <a:r>
              <a:rPr lang="en-US" sz="2400" dirty="0"/>
              <a:t>implies Data is large but Model varies in size</a:t>
            </a:r>
          </a:p>
          <a:p>
            <a:pPr lvl="1"/>
            <a:r>
              <a:rPr lang="en-US" dirty="0"/>
              <a:t>e.g. </a:t>
            </a:r>
            <a:r>
              <a:rPr lang="en-US" b="1" dirty="0"/>
              <a:t>LDA</a:t>
            </a:r>
            <a:r>
              <a:rPr lang="en-US" dirty="0"/>
              <a:t> (Latent Dirichlet Allocation) with many topics or </a:t>
            </a:r>
            <a:r>
              <a:rPr lang="en-US" b="1" dirty="0"/>
              <a:t>deep learning </a:t>
            </a:r>
            <a:r>
              <a:rPr lang="en-US" dirty="0"/>
              <a:t>has a large model</a:t>
            </a:r>
          </a:p>
          <a:p>
            <a:pPr lvl="1"/>
            <a:r>
              <a:rPr lang="en-US" b="1" dirty="0"/>
              <a:t>Clustering</a:t>
            </a:r>
            <a:r>
              <a:rPr lang="en-US" dirty="0"/>
              <a:t> or </a:t>
            </a:r>
            <a:r>
              <a:rPr lang="en-US" b="1" dirty="0"/>
              <a:t>Dimension reduction </a:t>
            </a:r>
            <a:r>
              <a:rPr lang="en-US" dirty="0"/>
              <a:t>can be quite small in model size</a:t>
            </a:r>
          </a:p>
          <a:p>
            <a:r>
              <a:rPr lang="en-US" sz="2400" b="1" dirty="0">
                <a:solidFill>
                  <a:srgbClr val="C00000"/>
                </a:solidFill>
              </a:rPr>
              <a:t>Data</a:t>
            </a:r>
            <a:r>
              <a:rPr lang="en-US" sz="2400" dirty="0"/>
              <a:t> often static between iterations (unless streaming); </a:t>
            </a:r>
            <a:r>
              <a:rPr lang="en-US" sz="2400" b="1" dirty="0">
                <a:solidFill>
                  <a:srgbClr val="C00000"/>
                </a:solidFill>
              </a:rPr>
              <a:t>Model parameters</a:t>
            </a:r>
            <a:r>
              <a:rPr lang="en-US" sz="2400" dirty="0"/>
              <a:t> vary between iterations</a:t>
            </a:r>
          </a:p>
          <a:p>
            <a:r>
              <a:rPr lang="en-US" sz="2400" b="1" dirty="0">
                <a:solidFill>
                  <a:srgbClr val="C00000"/>
                </a:solidFill>
              </a:rPr>
              <a:t>Data</a:t>
            </a:r>
            <a:r>
              <a:rPr lang="en-US" sz="2400" dirty="0"/>
              <a:t> and </a:t>
            </a:r>
            <a:r>
              <a:rPr lang="en-US" sz="2400" b="1" dirty="0">
                <a:solidFill>
                  <a:srgbClr val="C00000"/>
                </a:solidFill>
              </a:rPr>
              <a:t>Model Parameters </a:t>
            </a:r>
            <a:r>
              <a:rPr lang="en-US" sz="2400" dirty="0"/>
              <a:t>are often </a:t>
            </a:r>
            <a:r>
              <a:rPr lang="en-US" sz="2400" b="1" dirty="0"/>
              <a:t>confused </a:t>
            </a:r>
            <a:r>
              <a:rPr lang="en-US" sz="2400" dirty="0"/>
              <a:t>in papers as term data used to describe the parameters of models.</a:t>
            </a:r>
          </a:p>
          <a:p>
            <a:r>
              <a:rPr lang="en-US" sz="2400" b="1" dirty="0">
                <a:solidFill>
                  <a:srgbClr val="C00000"/>
                </a:solidFill>
              </a:rPr>
              <a:t>Models </a:t>
            </a:r>
            <a:r>
              <a:rPr lang="en-US" sz="2400" dirty="0"/>
              <a:t>in</a:t>
            </a:r>
            <a:r>
              <a:rPr lang="en-US" sz="2400" dirty="0">
                <a:solidFill>
                  <a:srgbClr val="C00000"/>
                </a:solidFill>
              </a:rPr>
              <a:t> </a:t>
            </a:r>
            <a:r>
              <a:rPr lang="en-US" sz="2400" b="1" dirty="0">
                <a:solidFill>
                  <a:srgbClr val="C00000"/>
                </a:solidFill>
              </a:rPr>
              <a:t>Big Data </a:t>
            </a:r>
            <a:r>
              <a:rPr lang="en-US" sz="2400" dirty="0"/>
              <a:t>and </a:t>
            </a:r>
            <a:r>
              <a:rPr lang="en-US" sz="2400" b="1" dirty="0">
                <a:solidFill>
                  <a:srgbClr val="C00000"/>
                </a:solidFill>
              </a:rPr>
              <a:t>Simulations </a:t>
            </a:r>
            <a:r>
              <a:rPr lang="en-US" sz="2400" dirty="0"/>
              <a:t>have many similarities and allow </a:t>
            </a:r>
            <a:r>
              <a:rPr lang="en-US" sz="2400" b="1" dirty="0">
                <a:solidFill>
                  <a:srgbClr val="C00000"/>
                </a:solidFill>
              </a:rPr>
              <a:t>convergence</a:t>
            </a:r>
          </a:p>
        </p:txBody>
      </p:sp>
      <p:sp>
        <p:nvSpPr>
          <p:cNvPr id="2" name="Title 1"/>
          <p:cNvSpPr>
            <a:spLocks noGrp="1"/>
          </p:cNvSpPr>
          <p:nvPr>
            <p:ph type="title"/>
          </p:nvPr>
        </p:nvSpPr>
        <p:spPr>
          <a:xfrm>
            <a:off x="886691" y="0"/>
            <a:ext cx="10515600" cy="962891"/>
          </a:xfrm>
        </p:spPr>
        <p:txBody>
          <a:bodyPr>
            <a:normAutofit/>
          </a:bodyPr>
          <a:lstStyle/>
          <a:p>
            <a:pPr algn="ctr"/>
            <a:r>
              <a:rPr lang="en-US" sz="3600" b="1" dirty="0">
                <a:latin typeface="+mn-lt"/>
              </a:rPr>
              <a:t>Data and Model in Big Data and Simulations II</a:t>
            </a:r>
          </a:p>
        </p:txBody>
      </p:sp>
      <p:sp>
        <p:nvSpPr>
          <p:cNvPr id="7" name="Slide Number Placeholder 6">
            <a:extLst>
              <a:ext uri="{FF2B5EF4-FFF2-40B4-BE49-F238E27FC236}">
                <a16:creationId xmlns:a16="http://schemas.microsoft.com/office/drawing/2014/main" id="{D4F267CB-F08B-4C65-B9B9-95E32A0D3EBC}"/>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989588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478012"/>
          </a:xfrm>
        </p:spPr>
        <p:txBody>
          <a:bodyPr>
            <a:normAutofit/>
          </a:bodyPr>
          <a:lstStyle/>
          <a:p>
            <a:r>
              <a:rPr lang="en-US" b="1" dirty="0"/>
              <a:t>Many applications </a:t>
            </a:r>
            <a:r>
              <a:rPr lang="en-US" dirty="0"/>
              <a:t>use </a:t>
            </a:r>
            <a:r>
              <a:rPr lang="en-US" b="1" dirty="0"/>
              <a:t>LML or Local machine Learning </a:t>
            </a:r>
            <a:r>
              <a:rPr lang="en-US" dirty="0"/>
              <a:t>where machine learning (often from R or Python or Matlab) is run separately on every data item such as on every image </a:t>
            </a:r>
          </a:p>
          <a:p>
            <a:r>
              <a:rPr lang="en-US" b="1" dirty="0"/>
              <a:t>But others </a:t>
            </a:r>
            <a:r>
              <a:rPr lang="en-US" dirty="0"/>
              <a:t>are</a:t>
            </a:r>
            <a:r>
              <a:rPr lang="en-US" b="1" dirty="0"/>
              <a:t> GML </a:t>
            </a:r>
            <a:r>
              <a:rPr lang="en-US" dirty="0"/>
              <a:t>Global Machine Learning where  machine learning is a basic algorithm run over all data items (over all nodes in computer)</a:t>
            </a:r>
          </a:p>
          <a:p>
            <a:pPr lvl="1"/>
            <a:r>
              <a:rPr lang="en-US" sz="2800" b="1" dirty="0"/>
              <a:t>maximum likelihood or </a:t>
            </a:r>
            <a:r>
              <a:rPr lang="en-US" sz="2800" b="1" dirty="0">
                <a:sym typeface="Symbol" panose="05050102010706020507" pitchFamily="18" charset="2"/>
              </a:rPr>
              <a:t></a:t>
            </a:r>
            <a:r>
              <a:rPr lang="en-US" sz="2800" b="1" baseline="30000" dirty="0">
                <a:sym typeface="Symbol" panose="05050102010706020507" pitchFamily="18" charset="2"/>
              </a:rPr>
              <a:t>2</a:t>
            </a:r>
            <a:r>
              <a:rPr lang="en-US" sz="2800" b="1" dirty="0">
                <a:sym typeface="Symbol" panose="05050102010706020507" pitchFamily="18" charset="2"/>
              </a:rPr>
              <a:t> </a:t>
            </a:r>
            <a:r>
              <a:rPr lang="en-US" sz="2800" dirty="0">
                <a:sym typeface="Symbol" panose="05050102010706020507" pitchFamily="18" charset="2"/>
              </a:rPr>
              <a:t>with a sum over the N data items – documents, sequences, items to be sold, images etc. and often links (point-pairs). </a:t>
            </a:r>
          </a:p>
          <a:p>
            <a:pPr lvl="1"/>
            <a:r>
              <a:rPr lang="en-US" sz="2800" b="1" dirty="0">
                <a:sym typeface="Symbol" panose="05050102010706020507" pitchFamily="18" charset="2"/>
              </a:rPr>
              <a:t>GML includes Graph analytics, clustering</a:t>
            </a:r>
            <a:r>
              <a:rPr lang="en-US" sz="2800" dirty="0">
                <a:sym typeface="Symbol" panose="05050102010706020507" pitchFamily="18" charset="2"/>
              </a:rPr>
              <a:t>/community detection, mixture models, topic determination, Multidimensional scaling, (</a:t>
            </a:r>
            <a:r>
              <a:rPr lang="en-US" sz="2800" b="1" dirty="0">
                <a:sym typeface="Symbol" panose="05050102010706020507" pitchFamily="18" charset="2"/>
              </a:rPr>
              <a:t>Deep</a:t>
            </a:r>
            <a:r>
              <a:rPr lang="en-US" sz="2800" dirty="0">
                <a:sym typeface="Symbol" panose="05050102010706020507" pitchFamily="18" charset="2"/>
              </a:rPr>
              <a:t>) </a:t>
            </a:r>
            <a:r>
              <a:rPr lang="en-US" sz="2800" b="1" dirty="0">
                <a:sym typeface="Symbol" panose="05050102010706020507" pitchFamily="18" charset="2"/>
              </a:rPr>
              <a:t>Learning Networks</a:t>
            </a:r>
          </a:p>
          <a:p>
            <a:r>
              <a:rPr lang="en-US" dirty="0">
                <a:sym typeface="Symbol" panose="05050102010706020507" pitchFamily="18" charset="2"/>
              </a:rPr>
              <a:t>Note Facebook may need lots of small graphs (one per person and ~LML) rather than one giant graph of connected people (GML)</a:t>
            </a:r>
          </a:p>
        </p:txBody>
      </p:sp>
      <p:sp>
        <p:nvSpPr>
          <p:cNvPr id="2" name="Title 1"/>
          <p:cNvSpPr>
            <a:spLocks noGrp="1"/>
          </p:cNvSpPr>
          <p:nvPr>
            <p:ph type="title"/>
          </p:nvPr>
        </p:nvSpPr>
        <p:spPr>
          <a:xfrm>
            <a:off x="787400" y="-53182"/>
            <a:ext cx="10515600" cy="884455"/>
          </a:xfrm>
        </p:spPr>
        <p:txBody>
          <a:bodyPr>
            <a:normAutofit/>
          </a:bodyPr>
          <a:lstStyle/>
          <a:p>
            <a:pPr algn="ctr"/>
            <a:r>
              <a:rPr lang="en-US" b="1" dirty="0"/>
              <a:t>Local and Global Machine Learning</a:t>
            </a:r>
          </a:p>
        </p:txBody>
      </p:sp>
      <p:sp>
        <p:nvSpPr>
          <p:cNvPr id="4" name="Slide Number Placeholder 3">
            <a:extLst>
              <a:ext uri="{FF2B5EF4-FFF2-40B4-BE49-F238E27FC236}">
                <a16:creationId xmlns:a16="http://schemas.microsoft.com/office/drawing/2014/main" id="{65076344-36D8-4077-9BF7-D311AFD95612}"/>
              </a:ext>
            </a:extLst>
          </p:cNvPr>
          <p:cNvSpPr>
            <a:spLocks noGrp="1"/>
          </p:cNvSpPr>
          <p:nvPr>
            <p:ph type="sldNum" sz="quarter" idx="12"/>
          </p:nvPr>
        </p:nvSpPr>
        <p:spPr/>
        <p:txBody>
          <a:bodyPr/>
          <a:lstStyle/>
          <a:p>
            <a:fld id="{C4B85148-DB98-4269-ACE6-2DF49F9918C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263290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821" y="1066800"/>
            <a:ext cx="12090400" cy="5173212"/>
          </a:xfrm>
        </p:spPr>
        <p:txBody>
          <a:bodyPr>
            <a:noAutofit/>
          </a:bodyPr>
          <a:lstStyle/>
          <a:p>
            <a:r>
              <a:rPr lang="en-US" sz="2400" b="1" dirty="0"/>
              <a:t>Applications </a:t>
            </a:r>
            <a:r>
              <a:rPr lang="en-US" sz="2400" dirty="0"/>
              <a:t>– Divide use cases into</a:t>
            </a:r>
            <a:r>
              <a:rPr lang="en-US" sz="2400" dirty="0">
                <a:solidFill>
                  <a:srgbClr val="C00000"/>
                </a:solidFill>
              </a:rPr>
              <a:t> </a:t>
            </a:r>
            <a:r>
              <a:rPr lang="en-US" sz="2400" b="1" dirty="0">
                <a:solidFill>
                  <a:srgbClr val="C00000"/>
                </a:solidFill>
              </a:rPr>
              <a:t>Data</a:t>
            </a:r>
            <a:r>
              <a:rPr lang="en-US" sz="2400" dirty="0">
                <a:solidFill>
                  <a:srgbClr val="C00000"/>
                </a:solidFill>
              </a:rPr>
              <a:t> </a:t>
            </a:r>
            <a:r>
              <a:rPr lang="en-US" sz="2400" dirty="0"/>
              <a:t>and</a:t>
            </a:r>
            <a:r>
              <a:rPr lang="en-US" sz="2400" dirty="0">
                <a:solidFill>
                  <a:srgbClr val="C00000"/>
                </a:solidFill>
              </a:rPr>
              <a:t> </a:t>
            </a:r>
            <a:r>
              <a:rPr lang="en-US" sz="2400" b="1" dirty="0">
                <a:solidFill>
                  <a:srgbClr val="C00000"/>
                </a:solidFill>
              </a:rPr>
              <a:t>Model </a:t>
            </a:r>
            <a:r>
              <a:rPr lang="en-US" sz="2400" dirty="0"/>
              <a:t>and compare characteristics separately in these two components with 64 Convergence Diamonds (features). </a:t>
            </a:r>
          </a:p>
          <a:p>
            <a:pPr lvl="1"/>
            <a:r>
              <a:rPr lang="en-US" sz="2400" dirty="0"/>
              <a:t>Identify importance of streaming data, pleasingly parallel, global/local machine-learning</a:t>
            </a:r>
          </a:p>
          <a:p>
            <a:r>
              <a:rPr lang="en-US" sz="2400" b="1" dirty="0"/>
              <a:t>Software </a:t>
            </a:r>
            <a:r>
              <a:rPr lang="en-US" sz="2400" dirty="0"/>
              <a:t>– Single model of</a:t>
            </a:r>
            <a:r>
              <a:rPr lang="en-US" sz="2400" b="1" dirty="0"/>
              <a:t> </a:t>
            </a:r>
            <a:r>
              <a:rPr lang="en-US" sz="2400" b="1" dirty="0">
                <a:solidFill>
                  <a:srgbClr val="C00000"/>
                </a:solidFill>
              </a:rPr>
              <a:t>High Performance Computing (HPC) Enhanced Big Data Stack HPC-ABDS</a:t>
            </a:r>
            <a:r>
              <a:rPr lang="en-US" sz="2400" dirty="0"/>
              <a:t>. 21 Layers adding high performance runtime to Apache systems </a:t>
            </a:r>
            <a:r>
              <a:rPr lang="en-US" sz="2400" b="1" dirty="0">
                <a:solidFill>
                  <a:srgbClr val="C00000"/>
                </a:solidFill>
              </a:rPr>
              <a:t>HPC-</a:t>
            </a:r>
            <a:r>
              <a:rPr lang="en-US" sz="2400" b="1" dirty="0" err="1">
                <a:solidFill>
                  <a:srgbClr val="C00000"/>
                </a:solidFill>
              </a:rPr>
              <a:t>FaaS</a:t>
            </a:r>
            <a:r>
              <a:rPr lang="en-US" sz="2400" dirty="0"/>
              <a:t> Programming Model</a:t>
            </a:r>
          </a:p>
          <a:p>
            <a:pPr lvl="1"/>
            <a:r>
              <a:rPr lang="en-US" sz="2400" b="1" dirty="0" err="1">
                <a:solidFill>
                  <a:srgbClr val="C00000"/>
                </a:solidFill>
              </a:rPr>
              <a:t>Serverless</a:t>
            </a:r>
            <a:r>
              <a:rPr lang="en-US" sz="2400" dirty="0"/>
              <a:t> Infrastructure as a Service IaaS</a:t>
            </a:r>
          </a:p>
          <a:p>
            <a:r>
              <a:rPr lang="en-US" sz="2400" b="1" dirty="0"/>
              <a:t>Hardware </a:t>
            </a:r>
            <a:r>
              <a:rPr lang="en-US" sz="2400" dirty="0"/>
              <a:t>system designed for functionality and performance of application type e.g. disks, interconnect, memory, CPU acceleration different for machine learning, pleasingly parallel, data management, streaming, simulations</a:t>
            </a:r>
          </a:p>
          <a:p>
            <a:pPr lvl="1"/>
            <a:r>
              <a:rPr lang="en-US" sz="2400" dirty="0"/>
              <a:t>Use DevOps to automate deployment of event-driven software defined systems on hardware: </a:t>
            </a:r>
            <a:r>
              <a:rPr lang="en-US" sz="2400" b="1" dirty="0" err="1"/>
              <a:t>HPCCloud</a:t>
            </a:r>
            <a:r>
              <a:rPr lang="en-US" sz="2400" b="1" dirty="0"/>
              <a:t> 2.0</a:t>
            </a:r>
            <a:endParaRPr lang="en-US" sz="2400" dirty="0"/>
          </a:p>
          <a:p>
            <a:r>
              <a:rPr lang="en-US" sz="2400" b="1" dirty="0"/>
              <a:t>Total System </a:t>
            </a:r>
            <a:r>
              <a:rPr lang="en-US" sz="2400" b="1" dirty="0">
                <a:solidFill>
                  <a:srgbClr val="C00000"/>
                </a:solidFill>
              </a:rPr>
              <a:t>Solutions (wisdom) as a Service: </a:t>
            </a:r>
            <a:r>
              <a:rPr lang="en-US" sz="2400" b="1" dirty="0" err="1"/>
              <a:t>HPCCloud</a:t>
            </a:r>
            <a:r>
              <a:rPr lang="en-US" sz="2400" b="1" dirty="0"/>
              <a:t> 3.0</a:t>
            </a:r>
            <a:endParaRPr lang="en-US" sz="2400" dirty="0"/>
          </a:p>
        </p:txBody>
      </p:sp>
      <p:sp>
        <p:nvSpPr>
          <p:cNvPr id="2" name="Title 1"/>
          <p:cNvSpPr>
            <a:spLocks noGrp="1"/>
          </p:cNvSpPr>
          <p:nvPr>
            <p:ph type="title"/>
          </p:nvPr>
        </p:nvSpPr>
        <p:spPr>
          <a:xfrm>
            <a:off x="581891" y="201388"/>
            <a:ext cx="10519530" cy="533400"/>
          </a:xfrm>
        </p:spPr>
        <p:txBody>
          <a:bodyPr>
            <a:noAutofit/>
          </a:bodyPr>
          <a:lstStyle/>
          <a:p>
            <a:pPr algn="ctr"/>
            <a:r>
              <a:rPr lang="en-US" sz="3600" b="1" dirty="0">
                <a:latin typeface="+mn-lt"/>
              </a:rPr>
              <a:t>Convergence/Divergence Points for HPC-Cloud-Edge- Big Data-Simulation</a:t>
            </a:r>
          </a:p>
        </p:txBody>
      </p:sp>
      <p:sp>
        <p:nvSpPr>
          <p:cNvPr id="8" name="Slide Number Placeholder 7">
            <a:extLst>
              <a:ext uri="{FF2B5EF4-FFF2-40B4-BE49-F238E27FC236}">
                <a16:creationId xmlns:a16="http://schemas.microsoft.com/office/drawing/2014/main" id="{5FCEE1B7-90FF-45D3-BDA4-82F3387ED2C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092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723129" y="4001566"/>
            <a:ext cx="10515600" cy="1018155"/>
          </a:xfrm>
        </p:spPr>
        <p:txBody>
          <a:bodyPr>
            <a:normAutofit fontScale="90000"/>
          </a:bodyPr>
          <a:lstStyle/>
          <a:p>
            <a:pPr algn="ctr"/>
            <a:br>
              <a:rPr lang="en-US" dirty="0"/>
            </a:br>
            <a:r>
              <a:rPr lang="en-US" dirty="0"/>
              <a:t>Application Structure</a:t>
            </a:r>
            <a:endParaRPr lang="en-US" b="1" dirty="0">
              <a:latin typeface="+mn-lt"/>
            </a:endParaRPr>
          </a:p>
        </p:txBody>
      </p:sp>
      <p:grpSp>
        <p:nvGrpSpPr>
          <p:cNvPr id="8" name="Group 7">
            <a:extLst>
              <a:ext uri="{FF2B5EF4-FFF2-40B4-BE49-F238E27FC236}">
                <a16:creationId xmlns:a16="http://schemas.microsoft.com/office/drawing/2014/main" id="{7B159E18-1CDC-4CBF-A2DE-E7FEEF8C593C}"/>
              </a:ext>
            </a:extLst>
          </p:cNvPr>
          <p:cNvGrpSpPr/>
          <p:nvPr/>
        </p:nvGrpSpPr>
        <p:grpSpPr>
          <a:xfrm>
            <a:off x="1838385" y="898526"/>
            <a:ext cx="9202233" cy="2438400"/>
            <a:chOff x="1878142" y="136526"/>
            <a:chExt cx="9202233" cy="2438400"/>
          </a:xfrm>
        </p:grpSpPr>
        <p:grpSp>
          <p:nvGrpSpPr>
            <p:cNvPr id="9" name="Group 8">
              <a:extLst>
                <a:ext uri="{FF2B5EF4-FFF2-40B4-BE49-F238E27FC236}">
                  <a16:creationId xmlns:a16="http://schemas.microsoft.com/office/drawing/2014/main" id="{D9DCFDAE-FB21-4E7E-B3E9-AD547CBCE834}"/>
                </a:ext>
              </a:extLst>
            </p:cNvPr>
            <p:cNvGrpSpPr/>
            <p:nvPr/>
          </p:nvGrpSpPr>
          <p:grpSpPr>
            <a:xfrm>
              <a:off x="1878142" y="136526"/>
              <a:ext cx="7886700" cy="2438400"/>
              <a:chOff x="1952787" y="200751"/>
              <a:chExt cx="7886700" cy="2438400"/>
            </a:xfrm>
          </p:grpSpPr>
          <p:pic>
            <p:nvPicPr>
              <p:cNvPr id="11" name="Picture 2" descr="http://www.iterativemapreduce.org/images/twister.png">
                <a:extLst>
                  <a:ext uri="{FF2B5EF4-FFF2-40B4-BE49-F238E27FC236}">
                    <a16:creationId xmlns:a16="http://schemas.microsoft.com/office/drawing/2014/main" id="{8E01E226-DDDB-43E3-8166-963A9DE62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CA18A48-3A2F-46C9-B189-300144D66FD4}"/>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0" name="Rectangle 9">
              <a:extLst>
                <a:ext uri="{FF2B5EF4-FFF2-40B4-BE49-F238E27FC236}">
                  <a16:creationId xmlns:a16="http://schemas.microsoft.com/office/drawing/2014/main" id="{A9CF084D-ABEC-4C69-BA02-119B93D9B261}"/>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sp>
        <p:nvSpPr>
          <p:cNvPr id="2" name="Slide Number Placeholder 1">
            <a:extLst>
              <a:ext uri="{FF2B5EF4-FFF2-40B4-BE49-F238E27FC236}">
                <a16:creationId xmlns:a16="http://schemas.microsoft.com/office/drawing/2014/main" id="{929C3BF1-83D6-4F99-AB5D-A0C55B9203F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16</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F6972D01-5471-4EF4-8A81-7CDA46340A81}"/>
              </a:ext>
            </a:extLst>
          </p:cNvPr>
          <p:cNvSpPr>
            <a:spLocks noGrp="1"/>
          </p:cNvSpPr>
          <p:nvPr>
            <p:ph type="dt" sz="half" idx="2"/>
          </p:nvPr>
        </p:nvSpPr>
        <p:spPr/>
        <p:txBody>
          <a:bodyPr/>
          <a:lstStyle/>
          <a:p>
            <a:fld id="{7586562A-1B18-4476-B8F5-C685AAF85E68}"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4002745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0" y="609600"/>
            <a:ext cx="12168220" cy="5691982"/>
          </a:xfrm>
        </p:spPr>
        <p:txBody>
          <a:bodyPr/>
          <a:lstStyle/>
          <a:p>
            <a:r>
              <a:rPr lang="en-US" sz="2400" b="1" dirty="0"/>
              <a:t>Real-time</a:t>
            </a:r>
            <a:r>
              <a:rPr lang="en-US" sz="2400" dirty="0"/>
              <a:t> (</a:t>
            </a:r>
            <a:r>
              <a:rPr lang="en-US" sz="2400" b="1" dirty="0"/>
              <a:t>streaming</a:t>
            </a:r>
            <a:r>
              <a:rPr lang="en-US" sz="2400" dirty="0"/>
              <a:t>) data is increasingly common in scientific and engineering research, and it is ubiquitous in commercial Big Data (e.g., social network analysis, recommender systems and consumer behavior classification)</a:t>
            </a:r>
          </a:p>
          <a:p>
            <a:pPr lvl="1"/>
            <a:r>
              <a:rPr lang="en-US" sz="2400" dirty="0"/>
              <a:t>So far little use of commercial and Apache technology in analysis of scientific streaming data</a:t>
            </a:r>
          </a:p>
          <a:p>
            <a:r>
              <a:rPr lang="en-US" sz="2400" b="1" dirty="0"/>
              <a:t>Pleasingly parallel </a:t>
            </a:r>
            <a:r>
              <a:rPr lang="en-US" sz="2400" dirty="0"/>
              <a:t>applications important in science (long tail) and data communities</a:t>
            </a:r>
          </a:p>
          <a:p>
            <a:r>
              <a:rPr lang="en-US" sz="2400" b="1" dirty="0"/>
              <a:t>Commercial-Science application differences: </a:t>
            </a:r>
            <a:r>
              <a:rPr lang="en-US" sz="2400" dirty="0"/>
              <a:t>Search and recommender engines have different structure to deep learning, clustering, topic models, graph analyses such as subgraph mining</a:t>
            </a:r>
          </a:p>
          <a:p>
            <a:pPr lvl="1"/>
            <a:r>
              <a:rPr lang="en-US" sz="2400" dirty="0"/>
              <a:t>Latter very sensitive to communication and can be hard to parallelize</a:t>
            </a:r>
          </a:p>
          <a:p>
            <a:pPr lvl="1"/>
            <a:r>
              <a:rPr lang="en-US" sz="2400" dirty="0"/>
              <a:t>Search typically not as important in Science as in commercial use as search volume scales by number of users</a:t>
            </a:r>
          </a:p>
          <a:p>
            <a:r>
              <a:rPr lang="en-US" sz="2400" dirty="0"/>
              <a:t>Should discuss</a:t>
            </a:r>
            <a:r>
              <a:rPr lang="en-US" sz="2400" b="1" dirty="0"/>
              <a:t> data </a:t>
            </a:r>
            <a:r>
              <a:rPr lang="en-US" sz="2400" dirty="0"/>
              <a:t>and </a:t>
            </a:r>
            <a:r>
              <a:rPr lang="en-US" sz="2400" b="1" dirty="0"/>
              <a:t>model</a:t>
            </a:r>
            <a:r>
              <a:rPr lang="en-US" sz="2400" dirty="0"/>
              <a:t> separately</a:t>
            </a:r>
          </a:p>
          <a:p>
            <a:pPr lvl="1"/>
            <a:r>
              <a:rPr lang="en-US" sz="2400" dirty="0"/>
              <a:t>Term data often used rather sloppily and often refers to model</a:t>
            </a:r>
          </a:p>
        </p:txBody>
      </p:sp>
      <p:sp>
        <p:nvSpPr>
          <p:cNvPr id="6" name="Title 5"/>
          <p:cNvSpPr>
            <a:spLocks noGrp="1"/>
          </p:cNvSpPr>
          <p:nvPr>
            <p:ph type="title"/>
          </p:nvPr>
        </p:nvSpPr>
        <p:spPr>
          <a:xfrm>
            <a:off x="838200" y="0"/>
            <a:ext cx="10515600" cy="831274"/>
          </a:xfrm>
        </p:spPr>
        <p:txBody>
          <a:bodyPr>
            <a:normAutofit/>
          </a:bodyPr>
          <a:lstStyle/>
          <a:p>
            <a:r>
              <a:rPr lang="en-US" dirty="0"/>
              <a:t>Structure of Applications</a:t>
            </a:r>
          </a:p>
        </p:txBody>
      </p:sp>
      <p:sp>
        <p:nvSpPr>
          <p:cNvPr id="2" name="Slide Number Placeholder 1">
            <a:extLst>
              <a:ext uri="{FF2B5EF4-FFF2-40B4-BE49-F238E27FC236}">
                <a16:creationId xmlns:a16="http://schemas.microsoft.com/office/drawing/2014/main" id="{6A735AD1-CFD3-4C09-A5A7-392F5A85A667}"/>
              </a:ext>
            </a:extLst>
          </p:cNvPr>
          <p:cNvSpPr>
            <a:spLocks noGrp="1"/>
          </p:cNvSpPr>
          <p:nvPr>
            <p:ph type="sldNum" sz="quarter" idx="12"/>
          </p:nvPr>
        </p:nvSpPr>
        <p:spPr/>
        <p:txBody>
          <a:bodyPr/>
          <a:lstStyle/>
          <a:p>
            <a:fld id="{C4B85148-DB98-4269-ACE6-2DF49F9918C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803494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140A-2650-4019-9BF0-F6B9F65E4116}"/>
              </a:ext>
            </a:extLst>
          </p:cNvPr>
          <p:cNvSpPr>
            <a:spLocks noGrp="1"/>
          </p:cNvSpPr>
          <p:nvPr>
            <p:ph type="title"/>
          </p:nvPr>
        </p:nvSpPr>
        <p:spPr>
          <a:xfrm>
            <a:off x="912158" y="116822"/>
            <a:ext cx="10515600" cy="864814"/>
          </a:xfrm>
        </p:spPr>
        <p:txBody>
          <a:bodyPr/>
          <a:lstStyle/>
          <a:p>
            <a:r>
              <a:rPr lang="en-US" dirty="0"/>
              <a:t>Distinctive Features of Applications</a:t>
            </a:r>
          </a:p>
        </p:txBody>
      </p:sp>
      <p:sp>
        <p:nvSpPr>
          <p:cNvPr id="3" name="Content Placeholder 2">
            <a:extLst>
              <a:ext uri="{FF2B5EF4-FFF2-40B4-BE49-F238E27FC236}">
                <a16:creationId xmlns:a16="http://schemas.microsoft.com/office/drawing/2014/main" id="{4833011B-0AF2-479D-B0B6-9E5D5D39748F}"/>
              </a:ext>
            </a:extLst>
          </p:cNvPr>
          <p:cNvSpPr>
            <a:spLocks noGrp="1"/>
          </p:cNvSpPr>
          <p:nvPr>
            <p:ph idx="1"/>
          </p:nvPr>
        </p:nvSpPr>
        <p:spPr>
          <a:xfrm>
            <a:off x="360830" y="1348255"/>
            <a:ext cx="10515600" cy="4351338"/>
          </a:xfrm>
        </p:spPr>
        <p:txBody>
          <a:bodyPr>
            <a:normAutofit/>
          </a:bodyPr>
          <a:lstStyle/>
          <a:p>
            <a:r>
              <a:rPr lang="en-US" dirty="0"/>
              <a:t>Ratio of data to model sizes: vertical axis on next slide</a:t>
            </a:r>
          </a:p>
          <a:p>
            <a:r>
              <a:rPr lang="en-US" dirty="0"/>
              <a:t>Importance of Synchronization – ratio of inter-node communication to node computing: horizontal axis on next slide</a:t>
            </a:r>
          </a:p>
          <a:p>
            <a:r>
              <a:rPr lang="en-US" dirty="0"/>
              <a:t>Sparsity of Data or Model; impacts value of GPU’s or vector computing</a:t>
            </a:r>
          </a:p>
          <a:p>
            <a:r>
              <a:rPr lang="en-US" dirty="0"/>
              <a:t>Irregularity of Data or Model</a:t>
            </a:r>
          </a:p>
          <a:p>
            <a:r>
              <a:rPr lang="en-US" dirty="0"/>
              <a:t>Geographic distribution of Data as in edge computing; use of streaming (dynamic data) versus batch paradigms</a:t>
            </a:r>
          </a:p>
          <a:p>
            <a:r>
              <a:rPr lang="en-US" dirty="0"/>
              <a:t>Dynamic model structure as in some iterative algorithms </a:t>
            </a:r>
          </a:p>
        </p:txBody>
      </p:sp>
      <p:sp>
        <p:nvSpPr>
          <p:cNvPr id="6" name="Slide Number Placeholder 5">
            <a:extLst>
              <a:ext uri="{FF2B5EF4-FFF2-40B4-BE49-F238E27FC236}">
                <a16:creationId xmlns:a16="http://schemas.microsoft.com/office/drawing/2014/main" id="{B64F9E09-AE9C-45F9-AFDA-660F1A41DCB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18</a:t>
            </a:fld>
            <a:endParaRPr lang="en-US">
              <a:solidFill>
                <a:prstClr val="black">
                  <a:tint val="75000"/>
                </a:prstClr>
              </a:solidFill>
            </a:endParaRPr>
          </a:p>
        </p:txBody>
      </p:sp>
    </p:spTree>
    <p:extLst>
      <p:ext uri="{BB962C8B-B14F-4D97-AF65-F5344CB8AC3E}">
        <p14:creationId xmlns:p14="http://schemas.microsoft.com/office/powerpoint/2010/main" val="3851351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5BD4-5E2E-42E9-82AE-53907FCF5100}"/>
              </a:ext>
            </a:extLst>
          </p:cNvPr>
          <p:cNvSpPr>
            <a:spLocks noGrp="1"/>
          </p:cNvSpPr>
          <p:nvPr>
            <p:ph type="title"/>
          </p:nvPr>
        </p:nvSpPr>
        <p:spPr>
          <a:xfrm>
            <a:off x="289700" y="84864"/>
            <a:ext cx="11295609" cy="740661"/>
          </a:xfrm>
        </p:spPr>
        <p:txBody>
          <a:bodyPr>
            <a:normAutofit fontScale="90000"/>
          </a:bodyPr>
          <a:lstStyle/>
          <a:p>
            <a:pPr algn="ctr"/>
            <a:r>
              <a:rPr lang="en-US" dirty="0"/>
              <a:t>Big Data and Simulation Difficulty in Parallelism</a:t>
            </a:r>
            <a:br>
              <a:rPr lang="en-US" dirty="0"/>
            </a:br>
            <a:r>
              <a:rPr lang="en-US" sz="3100" dirty="0">
                <a:solidFill>
                  <a:srgbClr val="FF0000"/>
                </a:solidFill>
              </a:rPr>
              <a:t>Size of Synchronization constraints</a:t>
            </a:r>
            <a:endParaRPr lang="en-US" dirty="0">
              <a:solidFill>
                <a:srgbClr val="FF0000"/>
              </a:solidFill>
            </a:endParaRPr>
          </a:p>
        </p:txBody>
      </p:sp>
      <p:grpSp>
        <p:nvGrpSpPr>
          <p:cNvPr id="9" name="Group 8">
            <a:extLst>
              <a:ext uri="{FF2B5EF4-FFF2-40B4-BE49-F238E27FC236}">
                <a16:creationId xmlns:a16="http://schemas.microsoft.com/office/drawing/2014/main" id="{7ADA573E-EAF5-41DF-95B3-9CB841BD4E07}"/>
              </a:ext>
            </a:extLst>
          </p:cNvPr>
          <p:cNvGrpSpPr/>
          <p:nvPr/>
        </p:nvGrpSpPr>
        <p:grpSpPr>
          <a:xfrm>
            <a:off x="1041991" y="681037"/>
            <a:ext cx="10002284" cy="0"/>
            <a:chOff x="1041991" y="681037"/>
            <a:chExt cx="10002284" cy="0"/>
          </a:xfrm>
        </p:grpSpPr>
        <p:cxnSp>
          <p:nvCxnSpPr>
            <p:cNvPr id="7" name="Straight Arrow Connector 6">
              <a:extLst>
                <a:ext uri="{FF2B5EF4-FFF2-40B4-BE49-F238E27FC236}">
                  <a16:creationId xmlns:a16="http://schemas.microsoft.com/office/drawing/2014/main" id="{77B3D73B-63B7-413F-9BAA-70AB4A187844}"/>
                </a:ext>
              </a:extLst>
            </p:cNvPr>
            <p:cNvCxnSpPr/>
            <p:nvPr/>
          </p:nvCxnSpPr>
          <p:spPr>
            <a:xfrm>
              <a:off x="1041991"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CD70B65D-B9F2-4195-AD10-9D76488E31C4}"/>
                </a:ext>
              </a:extLst>
            </p:cNvPr>
            <p:cNvCxnSpPr/>
            <p:nvPr/>
          </p:nvCxnSpPr>
          <p:spPr>
            <a:xfrm>
              <a:off x="9130414" y="681037"/>
              <a:ext cx="1913861"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41AD01AF-CA24-49F8-B2C0-6CFC8E5E1712}"/>
              </a:ext>
            </a:extLst>
          </p:cNvPr>
          <p:cNvSpPr txBox="1"/>
          <p:nvPr/>
        </p:nvSpPr>
        <p:spPr>
          <a:xfrm>
            <a:off x="805152" y="2849769"/>
            <a:ext cx="3025251" cy="707886"/>
          </a:xfrm>
          <a:prstGeom prst="rect">
            <a:avLst/>
          </a:prstGeom>
          <a:noFill/>
          <a:ln w="12700">
            <a:solidFill>
              <a:schemeClr val="tx1"/>
            </a:solidFill>
          </a:ln>
        </p:spPr>
        <p:txBody>
          <a:bodyPr wrap="square" rtlCol="0">
            <a:spAutoFit/>
          </a:bodyPr>
          <a:lstStyle/>
          <a:p>
            <a:r>
              <a:rPr lang="en-US" sz="2000" b="1" dirty="0"/>
              <a:t>Pleasingly Parallel</a:t>
            </a:r>
          </a:p>
          <a:p>
            <a:r>
              <a:rPr lang="en-US" sz="2000" b="1" dirty="0"/>
              <a:t>Often independent events</a:t>
            </a:r>
          </a:p>
        </p:txBody>
      </p:sp>
      <p:sp>
        <p:nvSpPr>
          <p:cNvPr id="11" name="TextBox 10">
            <a:extLst>
              <a:ext uri="{FF2B5EF4-FFF2-40B4-BE49-F238E27FC236}">
                <a16:creationId xmlns:a16="http://schemas.microsoft.com/office/drawing/2014/main" id="{7CB3B4AF-3C5F-4FA5-9AAB-2D5CFAEE2B27}"/>
              </a:ext>
            </a:extLst>
          </p:cNvPr>
          <p:cNvSpPr txBox="1"/>
          <p:nvPr/>
        </p:nvSpPr>
        <p:spPr>
          <a:xfrm>
            <a:off x="1433493" y="1976376"/>
            <a:ext cx="2295156" cy="707886"/>
          </a:xfrm>
          <a:prstGeom prst="rect">
            <a:avLst/>
          </a:prstGeom>
          <a:noFill/>
          <a:ln w="12700">
            <a:solidFill>
              <a:schemeClr val="tx1"/>
            </a:solidFill>
          </a:ln>
        </p:spPr>
        <p:txBody>
          <a:bodyPr wrap="square" rtlCol="0">
            <a:spAutoFit/>
          </a:bodyPr>
          <a:lstStyle/>
          <a:p>
            <a:r>
              <a:rPr lang="en-US" sz="2000" b="1" dirty="0"/>
              <a:t>MapReduce as in scalable databases</a:t>
            </a:r>
          </a:p>
        </p:txBody>
      </p:sp>
      <p:sp>
        <p:nvSpPr>
          <p:cNvPr id="12" name="TextBox 11">
            <a:extLst>
              <a:ext uri="{FF2B5EF4-FFF2-40B4-BE49-F238E27FC236}">
                <a16:creationId xmlns:a16="http://schemas.microsoft.com/office/drawing/2014/main" id="{D2E1B34B-ABE5-46D1-A43B-FC8FAD87576E}"/>
              </a:ext>
            </a:extLst>
          </p:cNvPr>
          <p:cNvSpPr txBox="1"/>
          <p:nvPr/>
        </p:nvSpPr>
        <p:spPr>
          <a:xfrm>
            <a:off x="7665720" y="3996806"/>
            <a:ext cx="3086100" cy="400110"/>
          </a:xfrm>
          <a:prstGeom prst="rect">
            <a:avLst/>
          </a:prstGeom>
          <a:noFill/>
          <a:ln w="12700">
            <a:solidFill>
              <a:schemeClr val="tx1"/>
            </a:solidFill>
          </a:ln>
        </p:spPr>
        <p:txBody>
          <a:bodyPr wrap="square" rtlCol="0">
            <a:spAutoFit/>
          </a:bodyPr>
          <a:lstStyle/>
          <a:p>
            <a:r>
              <a:rPr lang="en-US" sz="2000" b="1" dirty="0"/>
              <a:t>Structured Adaptive Sparse</a:t>
            </a:r>
          </a:p>
        </p:txBody>
      </p:sp>
      <p:sp>
        <p:nvSpPr>
          <p:cNvPr id="13" name="TextBox 12">
            <a:extLst>
              <a:ext uri="{FF2B5EF4-FFF2-40B4-BE49-F238E27FC236}">
                <a16:creationId xmlns:a16="http://schemas.microsoft.com/office/drawing/2014/main" id="{392A4BC5-8129-431A-A6BF-8FBF459C27ED}"/>
              </a:ext>
            </a:extLst>
          </p:cNvPr>
          <p:cNvSpPr txBox="1"/>
          <p:nvPr/>
        </p:nvSpPr>
        <p:spPr>
          <a:xfrm>
            <a:off x="979693" y="798196"/>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Loosely Coupled</a:t>
            </a:r>
          </a:p>
        </p:txBody>
      </p:sp>
      <p:sp>
        <p:nvSpPr>
          <p:cNvPr id="14" name="TextBox 13">
            <a:extLst>
              <a:ext uri="{FF2B5EF4-FFF2-40B4-BE49-F238E27FC236}">
                <a16:creationId xmlns:a16="http://schemas.microsoft.com/office/drawing/2014/main" id="{A8670B53-85F0-476E-A42A-AEBE48A84A67}"/>
              </a:ext>
            </a:extLst>
          </p:cNvPr>
          <p:cNvSpPr txBox="1"/>
          <p:nvPr/>
        </p:nvSpPr>
        <p:spPr>
          <a:xfrm>
            <a:off x="9680353" y="4548348"/>
            <a:ext cx="1584251" cy="707886"/>
          </a:xfrm>
          <a:prstGeom prst="rect">
            <a:avLst/>
          </a:prstGeom>
          <a:noFill/>
          <a:ln w="12700">
            <a:solidFill>
              <a:schemeClr val="tx1"/>
            </a:solidFill>
          </a:ln>
        </p:spPr>
        <p:txBody>
          <a:bodyPr wrap="square" rtlCol="0">
            <a:spAutoFit/>
          </a:bodyPr>
          <a:lstStyle/>
          <a:p>
            <a:r>
              <a:rPr lang="en-US" sz="2000" b="1" dirty="0"/>
              <a:t>Largest scale simulations</a:t>
            </a:r>
          </a:p>
        </p:txBody>
      </p:sp>
      <p:sp>
        <p:nvSpPr>
          <p:cNvPr id="15" name="TextBox 14">
            <a:extLst>
              <a:ext uri="{FF2B5EF4-FFF2-40B4-BE49-F238E27FC236}">
                <a16:creationId xmlns:a16="http://schemas.microsoft.com/office/drawing/2014/main" id="{3C57386F-E56D-42BF-B83B-9416B2E6DC39}"/>
              </a:ext>
            </a:extLst>
          </p:cNvPr>
          <p:cNvSpPr txBox="1"/>
          <p:nvPr/>
        </p:nvSpPr>
        <p:spPr>
          <a:xfrm>
            <a:off x="1780218" y="3724999"/>
            <a:ext cx="2214525" cy="707886"/>
          </a:xfrm>
          <a:prstGeom prst="rect">
            <a:avLst/>
          </a:prstGeom>
          <a:noFill/>
          <a:ln w="12700">
            <a:solidFill>
              <a:schemeClr val="tx1"/>
            </a:solidFill>
          </a:ln>
        </p:spPr>
        <p:txBody>
          <a:bodyPr wrap="square" rtlCol="0">
            <a:spAutoFit/>
          </a:bodyPr>
          <a:lstStyle/>
          <a:p>
            <a:r>
              <a:rPr lang="en-US" sz="2000" b="1" dirty="0">
                <a:solidFill>
                  <a:srgbClr val="FF0000"/>
                </a:solidFill>
              </a:rPr>
              <a:t>Current major Big Data category</a:t>
            </a:r>
          </a:p>
        </p:txBody>
      </p:sp>
      <p:sp>
        <p:nvSpPr>
          <p:cNvPr id="16" name="TextBox 15">
            <a:extLst>
              <a:ext uri="{FF2B5EF4-FFF2-40B4-BE49-F238E27FC236}">
                <a16:creationId xmlns:a16="http://schemas.microsoft.com/office/drawing/2014/main" id="{79D1BBCB-0CF0-4F5E-B30A-DB9580FD8E25}"/>
              </a:ext>
            </a:extLst>
          </p:cNvPr>
          <p:cNvSpPr txBox="1"/>
          <p:nvPr/>
        </p:nvSpPr>
        <p:spPr>
          <a:xfrm>
            <a:off x="962149" y="1384187"/>
            <a:ext cx="2214525" cy="400110"/>
          </a:xfrm>
          <a:prstGeom prst="rect">
            <a:avLst/>
          </a:prstGeom>
          <a:noFill/>
          <a:ln w="12700">
            <a:solidFill>
              <a:schemeClr val="tx1"/>
            </a:solidFill>
          </a:ln>
        </p:spPr>
        <p:txBody>
          <a:bodyPr wrap="square" rtlCol="0">
            <a:spAutoFit/>
          </a:bodyPr>
          <a:lstStyle/>
          <a:p>
            <a:r>
              <a:rPr lang="en-US" sz="2000" b="1" dirty="0">
                <a:solidFill>
                  <a:srgbClr val="6600CC"/>
                </a:solidFill>
              </a:rPr>
              <a:t>Commodity Clouds</a:t>
            </a:r>
          </a:p>
        </p:txBody>
      </p:sp>
      <p:sp>
        <p:nvSpPr>
          <p:cNvPr id="17" name="TextBox 16">
            <a:extLst>
              <a:ext uri="{FF2B5EF4-FFF2-40B4-BE49-F238E27FC236}">
                <a16:creationId xmlns:a16="http://schemas.microsoft.com/office/drawing/2014/main" id="{C64279C3-DBB0-47BA-B044-51961CD19E54}"/>
              </a:ext>
            </a:extLst>
          </p:cNvPr>
          <p:cNvSpPr txBox="1"/>
          <p:nvPr/>
        </p:nvSpPr>
        <p:spPr>
          <a:xfrm>
            <a:off x="4330832" y="1223085"/>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 Accelerators</a:t>
            </a:r>
          </a:p>
          <a:p>
            <a:pPr algn="ctr"/>
            <a:r>
              <a:rPr lang="en-US" sz="2000" b="1" dirty="0">
                <a:solidFill>
                  <a:srgbClr val="6600CC"/>
                </a:solidFill>
              </a:rPr>
              <a:t>High Performance Interconnect</a:t>
            </a:r>
          </a:p>
        </p:txBody>
      </p:sp>
      <p:sp>
        <p:nvSpPr>
          <p:cNvPr id="18" name="TextBox 17">
            <a:extLst>
              <a:ext uri="{FF2B5EF4-FFF2-40B4-BE49-F238E27FC236}">
                <a16:creationId xmlns:a16="http://schemas.microsoft.com/office/drawing/2014/main" id="{FCDEF111-9B75-463E-A167-2DD04AC537AC}"/>
              </a:ext>
            </a:extLst>
          </p:cNvPr>
          <p:cNvSpPr txBox="1"/>
          <p:nvPr/>
        </p:nvSpPr>
        <p:spPr>
          <a:xfrm>
            <a:off x="9018820" y="5546566"/>
            <a:ext cx="2907318" cy="400110"/>
          </a:xfrm>
          <a:prstGeom prst="rect">
            <a:avLst/>
          </a:prstGeom>
          <a:noFill/>
          <a:ln w="12700">
            <a:solidFill>
              <a:schemeClr val="tx1"/>
            </a:solidFill>
          </a:ln>
        </p:spPr>
        <p:txBody>
          <a:bodyPr wrap="square" rtlCol="0">
            <a:spAutoFit/>
          </a:bodyPr>
          <a:lstStyle/>
          <a:p>
            <a:r>
              <a:rPr lang="en-US" sz="2000" b="1" dirty="0">
                <a:solidFill>
                  <a:srgbClr val="6600CC"/>
                </a:solidFill>
              </a:rPr>
              <a:t>Exascale Supercomputers</a:t>
            </a:r>
          </a:p>
        </p:txBody>
      </p:sp>
      <p:sp>
        <p:nvSpPr>
          <p:cNvPr id="19" name="TextBox 18">
            <a:extLst>
              <a:ext uri="{FF2B5EF4-FFF2-40B4-BE49-F238E27FC236}">
                <a16:creationId xmlns:a16="http://schemas.microsoft.com/office/drawing/2014/main" id="{2410FD25-1DEF-47C4-9F7C-458B0A3BBB5B}"/>
              </a:ext>
            </a:extLst>
          </p:cNvPr>
          <p:cNvSpPr txBox="1"/>
          <p:nvPr/>
        </p:nvSpPr>
        <p:spPr>
          <a:xfrm>
            <a:off x="4247557" y="2172865"/>
            <a:ext cx="1848443" cy="1323439"/>
          </a:xfrm>
          <a:prstGeom prst="rect">
            <a:avLst/>
          </a:prstGeom>
          <a:noFill/>
          <a:ln w="12700">
            <a:solidFill>
              <a:schemeClr val="tx1"/>
            </a:solidFill>
          </a:ln>
        </p:spPr>
        <p:txBody>
          <a:bodyPr wrap="square" rtlCol="0">
            <a:spAutoFit/>
          </a:bodyPr>
          <a:lstStyle/>
          <a:p>
            <a:r>
              <a:rPr lang="en-US" sz="2000" b="1" dirty="0"/>
              <a:t>Global Machine Learning</a:t>
            </a:r>
          </a:p>
          <a:p>
            <a:r>
              <a:rPr lang="en-US" sz="2000" b="1" dirty="0"/>
              <a:t>e.g. parallel clustering </a:t>
            </a:r>
          </a:p>
        </p:txBody>
      </p:sp>
      <p:sp>
        <p:nvSpPr>
          <p:cNvPr id="20" name="TextBox 19">
            <a:extLst>
              <a:ext uri="{FF2B5EF4-FFF2-40B4-BE49-F238E27FC236}">
                <a16:creationId xmlns:a16="http://schemas.microsoft.com/office/drawing/2014/main" id="{7956D980-7E8A-4814-ADE1-8EFECCC23E6D}"/>
              </a:ext>
            </a:extLst>
          </p:cNvPr>
          <p:cNvSpPr txBox="1"/>
          <p:nvPr/>
        </p:nvSpPr>
        <p:spPr>
          <a:xfrm>
            <a:off x="6241163" y="2215008"/>
            <a:ext cx="1940737" cy="400110"/>
          </a:xfrm>
          <a:prstGeom prst="rect">
            <a:avLst/>
          </a:prstGeom>
          <a:noFill/>
          <a:ln w="12700">
            <a:solidFill>
              <a:schemeClr val="tx1"/>
            </a:solidFill>
          </a:ln>
        </p:spPr>
        <p:txBody>
          <a:bodyPr wrap="square" rtlCol="0">
            <a:spAutoFit/>
          </a:bodyPr>
          <a:lstStyle/>
          <a:p>
            <a:r>
              <a:rPr lang="en-US" sz="2000" b="1" dirty="0"/>
              <a:t>Deep Learning</a:t>
            </a:r>
          </a:p>
        </p:txBody>
      </p:sp>
      <p:sp>
        <p:nvSpPr>
          <p:cNvPr id="21" name="TextBox 20">
            <a:extLst>
              <a:ext uri="{FF2B5EF4-FFF2-40B4-BE49-F238E27FC236}">
                <a16:creationId xmlns:a16="http://schemas.microsoft.com/office/drawing/2014/main" id="{93937F93-9EE5-4764-BA72-832278096132}"/>
              </a:ext>
            </a:extLst>
          </p:cNvPr>
          <p:cNvSpPr txBox="1"/>
          <p:nvPr/>
        </p:nvSpPr>
        <p:spPr>
          <a:xfrm>
            <a:off x="8211091" y="1218058"/>
            <a:ext cx="3566042" cy="707886"/>
          </a:xfrm>
          <a:prstGeom prst="rect">
            <a:avLst/>
          </a:prstGeom>
          <a:noFill/>
          <a:ln w="12700">
            <a:solidFill>
              <a:schemeClr val="tx1"/>
            </a:solidFill>
          </a:ln>
        </p:spPr>
        <p:txBody>
          <a:bodyPr wrap="square" rtlCol="0">
            <a:spAutoFit/>
          </a:bodyPr>
          <a:lstStyle/>
          <a:p>
            <a:pPr algn="ctr"/>
            <a:r>
              <a:rPr lang="en-US" sz="2000" b="1" dirty="0">
                <a:solidFill>
                  <a:srgbClr val="6600CC"/>
                </a:solidFill>
              </a:rPr>
              <a:t>HPC Clouds/Supercomputers</a:t>
            </a:r>
          </a:p>
          <a:p>
            <a:pPr algn="ctr"/>
            <a:r>
              <a:rPr lang="en-US" sz="2000" b="1" dirty="0">
                <a:solidFill>
                  <a:srgbClr val="6600CC"/>
                </a:solidFill>
              </a:rPr>
              <a:t>Memory access also critical</a:t>
            </a:r>
          </a:p>
        </p:txBody>
      </p:sp>
      <p:sp>
        <p:nvSpPr>
          <p:cNvPr id="22" name="TextBox 21">
            <a:extLst>
              <a:ext uri="{FF2B5EF4-FFF2-40B4-BE49-F238E27FC236}">
                <a16:creationId xmlns:a16="http://schemas.microsoft.com/office/drawing/2014/main" id="{BD30EBAE-3867-4BD8-89C4-6A4C1134F36D}"/>
              </a:ext>
            </a:extLst>
          </p:cNvPr>
          <p:cNvSpPr txBox="1"/>
          <p:nvPr/>
        </p:nvSpPr>
        <p:spPr>
          <a:xfrm>
            <a:off x="8349658" y="3203712"/>
            <a:ext cx="3362278" cy="400110"/>
          </a:xfrm>
          <a:prstGeom prst="rect">
            <a:avLst/>
          </a:prstGeom>
          <a:noFill/>
          <a:ln w="12700">
            <a:solidFill>
              <a:schemeClr val="tx1"/>
            </a:solidFill>
          </a:ln>
        </p:spPr>
        <p:txBody>
          <a:bodyPr wrap="square" rtlCol="0">
            <a:spAutoFit/>
          </a:bodyPr>
          <a:lstStyle/>
          <a:p>
            <a:r>
              <a:rPr lang="en-US" sz="2000" b="1" dirty="0"/>
              <a:t>Unstructured Adaptive Sparse</a:t>
            </a:r>
          </a:p>
        </p:txBody>
      </p:sp>
      <p:sp>
        <p:nvSpPr>
          <p:cNvPr id="23" name="TextBox 22">
            <a:extLst>
              <a:ext uri="{FF2B5EF4-FFF2-40B4-BE49-F238E27FC236}">
                <a16:creationId xmlns:a16="http://schemas.microsoft.com/office/drawing/2014/main" id="{661B90A9-8869-4DD1-9391-95B0E7C12551}"/>
              </a:ext>
            </a:extLst>
          </p:cNvPr>
          <p:cNvSpPr txBox="1"/>
          <p:nvPr/>
        </p:nvSpPr>
        <p:spPr>
          <a:xfrm>
            <a:off x="9481977" y="2088765"/>
            <a:ext cx="2295156" cy="707886"/>
          </a:xfrm>
          <a:prstGeom prst="rect">
            <a:avLst/>
          </a:prstGeom>
          <a:noFill/>
          <a:ln w="12700">
            <a:solidFill>
              <a:schemeClr val="tx1"/>
            </a:solidFill>
          </a:ln>
        </p:spPr>
        <p:txBody>
          <a:bodyPr wrap="square" rtlCol="0">
            <a:spAutoFit/>
          </a:bodyPr>
          <a:lstStyle/>
          <a:p>
            <a:r>
              <a:rPr lang="en-US" sz="2000" b="1" dirty="0"/>
              <a:t>Graph Analytics e.g. subgraph mining</a:t>
            </a:r>
          </a:p>
        </p:txBody>
      </p:sp>
      <p:sp>
        <p:nvSpPr>
          <p:cNvPr id="24" name="TextBox 23">
            <a:extLst>
              <a:ext uri="{FF2B5EF4-FFF2-40B4-BE49-F238E27FC236}">
                <a16:creationId xmlns:a16="http://schemas.microsoft.com/office/drawing/2014/main" id="{F6528EA6-859C-45FA-A9EB-DB6034CAD441}"/>
              </a:ext>
            </a:extLst>
          </p:cNvPr>
          <p:cNvSpPr txBox="1"/>
          <p:nvPr/>
        </p:nvSpPr>
        <p:spPr>
          <a:xfrm>
            <a:off x="8456870" y="2226453"/>
            <a:ext cx="673544" cy="400110"/>
          </a:xfrm>
          <a:prstGeom prst="rect">
            <a:avLst/>
          </a:prstGeom>
          <a:noFill/>
          <a:ln w="12700">
            <a:solidFill>
              <a:schemeClr val="tx1"/>
            </a:solidFill>
          </a:ln>
        </p:spPr>
        <p:txBody>
          <a:bodyPr wrap="square" rtlCol="0">
            <a:spAutoFit/>
          </a:bodyPr>
          <a:lstStyle/>
          <a:p>
            <a:r>
              <a:rPr lang="en-US" sz="2000" b="1" dirty="0"/>
              <a:t>LDA</a:t>
            </a:r>
          </a:p>
        </p:txBody>
      </p:sp>
      <p:sp>
        <p:nvSpPr>
          <p:cNvPr id="25" name="TextBox 24">
            <a:extLst>
              <a:ext uri="{FF2B5EF4-FFF2-40B4-BE49-F238E27FC236}">
                <a16:creationId xmlns:a16="http://schemas.microsoft.com/office/drawing/2014/main" id="{9412BE83-7D42-47C6-924B-78FD2E9228A3}"/>
              </a:ext>
            </a:extLst>
          </p:cNvPr>
          <p:cNvSpPr txBox="1"/>
          <p:nvPr/>
        </p:nvSpPr>
        <p:spPr>
          <a:xfrm>
            <a:off x="4757762" y="3627742"/>
            <a:ext cx="2676476" cy="707886"/>
          </a:xfrm>
          <a:prstGeom prst="rect">
            <a:avLst/>
          </a:prstGeom>
          <a:noFill/>
          <a:ln w="12700">
            <a:solidFill>
              <a:schemeClr val="tx1"/>
            </a:solidFill>
          </a:ln>
        </p:spPr>
        <p:txBody>
          <a:bodyPr wrap="square" rtlCol="0">
            <a:spAutoFit/>
          </a:bodyPr>
          <a:lstStyle/>
          <a:p>
            <a:r>
              <a:rPr lang="en-US" sz="2000" b="1" dirty="0">
                <a:solidFill>
                  <a:srgbClr val="FF0000"/>
                </a:solidFill>
              </a:rPr>
              <a:t>Linear Algebra at core (often not sparse)</a:t>
            </a:r>
          </a:p>
        </p:txBody>
      </p:sp>
      <p:cxnSp>
        <p:nvCxnSpPr>
          <p:cNvPr id="27" name="Straight Arrow Connector 26">
            <a:extLst>
              <a:ext uri="{FF2B5EF4-FFF2-40B4-BE49-F238E27FC236}">
                <a16:creationId xmlns:a16="http://schemas.microsoft.com/office/drawing/2014/main" id="{B8A134AE-79DD-4721-BFBE-9583CE4CD20E}"/>
              </a:ext>
            </a:extLst>
          </p:cNvPr>
          <p:cNvCxnSpPr>
            <a:cxnSpLocks/>
          </p:cNvCxnSpPr>
          <p:nvPr/>
        </p:nvCxnSpPr>
        <p:spPr>
          <a:xfrm flipH="1" flipV="1">
            <a:off x="289700" y="2696059"/>
            <a:ext cx="2" cy="296507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26E987D-1AC2-4152-B74E-EAE8933DB204}"/>
              </a:ext>
            </a:extLst>
          </p:cNvPr>
          <p:cNvCxnSpPr/>
          <p:nvPr/>
        </p:nvCxnSpPr>
        <p:spPr>
          <a:xfrm rot="16200000" flipV="1">
            <a:off x="-78175" y="1312893"/>
            <a:ext cx="86991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19B71172-60C5-4391-BE7D-4A1D6B71E6BC}"/>
              </a:ext>
            </a:extLst>
          </p:cNvPr>
          <p:cNvSpPr txBox="1"/>
          <p:nvPr/>
        </p:nvSpPr>
        <p:spPr>
          <a:xfrm>
            <a:off x="76619" y="1903492"/>
            <a:ext cx="1095907" cy="707886"/>
          </a:xfrm>
          <a:prstGeom prst="rect">
            <a:avLst/>
          </a:prstGeom>
          <a:noFill/>
          <a:ln w="12700">
            <a:solidFill>
              <a:srgbClr val="FF0000"/>
            </a:solidFill>
          </a:ln>
        </p:spPr>
        <p:txBody>
          <a:bodyPr wrap="square" rtlCol="0">
            <a:spAutoFit/>
          </a:bodyPr>
          <a:lstStyle/>
          <a:p>
            <a:r>
              <a:rPr lang="en-US" sz="2000" b="1" dirty="0">
                <a:solidFill>
                  <a:srgbClr val="FF0000"/>
                </a:solidFill>
              </a:rPr>
              <a:t>Size of Disk I/O</a:t>
            </a:r>
          </a:p>
        </p:txBody>
      </p:sp>
      <p:sp>
        <p:nvSpPr>
          <p:cNvPr id="31" name="TextBox 30">
            <a:extLst>
              <a:ext uri="{FF2B5EF4-FFF2-40B4-BE49-F238E27FC236}">
                <a16:creationId xmlns:a16="http://schemas.microsoft.com/office/drawing/2014/main" id="{AF395DCA-8CE1-4C74-9684-442B5AB2EBBA}"/>
              </a:ext>
            </a:extLst>
          </p:cNvPr>
          <p:cNvSpPr txBox="1"/>
          <p:nvPr/>
        </p:nvSpPr>
        <p:spPr>
          <a:xfrm>
            <a:off x="9232433" y="785857"/>
            <a:ext cx="1933649" cy="400110"/>
          </a:xfrm>
          <a:prstGeom prst="rect">
            <a:avLst/>
          </a:prstGeom>
          <a:noFill/>
          <a:ln w="12700">
            <a:solidFill>
              <a:schemeClr val="tx1"/>
            </a:solidFill>
          </a:ln>
        </p:spPr>
        <p:txBody>
          <a:bodyPr wrap="square" rtlCol="0">
            <a:spAutoFit/>
          </a:bodyPr>
          <a:lstStyle/>
          <a:p>
            <a:r>
              <a:rPr lang="en-US" sz="2000" b="1" dirty="0">
                <a:solidFill>
                  <a:srgbClr val="FF0000"/>
                </a:solidFill>
              </a:rPr>
              <a:t>Tightly Coupled</a:t>
            </a:r>
          </a:p>
        </p:txBody>
      </p:sp>
      <p:sp>
        <p:nvSpPr>
          <p:cNvPr id="32" name="TextBox 31">
            <a:extLst>
              <a:ext uri="{FF2B5EF4-FFF2-40B4-BE49-F238E27FC236}">
                <a16:creationId xmlns:a16="http://schemas.microsoft.com/office/drawing/2014/main" id="{567AE611-576B-4944-9363-85BC5A2D4B2F}"/>
              </a:ext>
            </a:extLst>
          </p:cNvPr>
          <p:cNvSpPr txBox="1"/>
          <p:nvPr/>
        </p:nvSpPr>
        <p:spPr>
          <a:xfrm>
            <a:off x="832374" y="4520782"/>
            <a:ext cx="2214523" cy="707886"/>
          </a:xfrm>
          <a:prstGeom prst="rect">
            <a:avLst/>
          </a:prstGeom>
          <a:noFill/>
          <a:ln w="12700">
            <a:solidFill>
              <a:schemeClr val="tx1"/>
            </a:solidFill>
          </a:ln>
        </p:spPr>
        <p:txBody>
          <a:bodyPr wrap="square" rtlCol="0">
            <a:spAutoFit/>
          </a:bodyPr>
          <a:lstStyle/>
          <a:p>
            <a:r>
              <a:rPr lang="en-US" sz="2000" b="1" dirty="0"/>
              <a:t>Parameter sweep simulations</a:t>
            </a:r>
          </a:p>
        </p:txBody>
      </p:sp>
      <p:sp>
        <p:nvSpPr>
          <p:cNvPr id="3" name="Content Placeholder 2">
            <a:extLst>
              <a:ext uri="{FF2B5EF4-FFF2-40B4-BE49-F238E27FC236}">
                <a16:creationId xmlns:a16="http://schemas.microsoft.com/office/drawing/2014/main" id="{72E42E56-1EA1-4AB2-B9B1-D49D7BE35A75}"/>
              </a:ext>
            </a:extLst>
          </p:cNvPr>
          <p:cNvSpPr>
            <a:spLocks noGrp="1"/>
          </p:cNvSpPr>
          <p:nvPr>
            <p:ph idx="1"/>
          </p:nvPr>
        </p:nvSpPr>
        <p:spPr>
          <a:xfrm>
            <a:off x="409095" y="5266829"/>
            <a:ext cx="8490332" cy="815710"/>
          </a:xfrm>
          <a:ln w="19050">
            <a:solidFill>
              <a:schemeClr val="tx1"/>
            </a:solidFill>
          </a:ln>
        </p:spPr>
        <p:txBody>
          <a:bodyPr tIns="91440" bIns="91440">
            <a:normAutofit fontScale="77500" lnSpcReduction="20000"/>
          </a:bodyPr>
          <a:lstStyle/>
          <a:p>
            <a:pPr marL="0" indent="0" algn="ctr">
              <a:buNone/>
            </a:pPr>
            <a:r>
              <a:rPr lang="en-US" b="1" dirty="0"/>
              <a:t>Just two problem characteristics</a:t>
            </a:r>
          </a:p>
          <a:p>
            <a:pPr marL="0" indent="0" algn="ctr">
              <a:buNone/>
            </a:pPr>
            <a:r>
              <a:rPr lang="en-US" b="1" dirty="0"/>
              <a:t>There is also data/compute distribution seen in grid/edge computing</a:t>
            </a:r>
          </a:p>
        </p:txBody>
      </p:sp>
      <p:sp>
        <p:nvSpPr>
          <p:cNvPr id="4" name="Slide Number Placeholder 3">
            <a:extLst>
              <a:ext uri="{FF2B5EF4-FFF2-40B4-BE49-F238E27FC236}">
                <a16:creationId xmlns:a16="http://schemas.microsoft.com/office/drawing/2014/main" id="{E347FB7C-EAAC-4BD4-82F6-01B471BB14A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19</a:t>
            </a:fld>
            <a:endParaRPr lang="en-US">
              <a:solidFill>
                <a:prstClr val="black">
                  <a:tint val="75000"/>
                </a:prstClr>
              </a:solidFill>
            </a:endParaRPr>
          </a:p>
        </p:txBody>
      </p:sp>
    </p:spTree>
    <p:extLst>
      <p:ext uri="{BB962C8B-B14F-4D97-AF65-F5344CB8AC3E}">
        <p14:creationId xmlns:p14="http://schemas.microsoft.com/office/powerpoint/2010/main" val="537567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B936A-3C39-4820-B395-DF5CD1A6A113}"/>
              </a:ext>
            </a:extLst>
          </p:cNvPr>
          <p:cNvSpPr>
            <a:spLocks noGrp="1"/>
          </p:cNvSpPr>
          <p:nvPr>
            <p:ph type="title"/>
          </p:nvPr>
        </p:nvSpPr>
        <p:spPr>
          <a:xfrm>
            <a:off x="224789" y="293687"/>
            <a:ext cx="9663677" cy="1325563"/>
          </a:xfrm>
        </p:spPr>
        <p:txBody>
          <a:bodyPr>
            <a:normAutofit/>
          </a:bodyPr>
          <a:lstStyle/>
          <a:p>
            <a:r>
              <a:rPr lang="en-US" dirty="0"/>
              <a:t>Big Data and Extreme-scale Computing</a:t>
            </a:r>
            <a:r>
              <a:rPr lang="en-US" b="0" dirty="0"/>
              <a:t> </a:t>
            </a:r>
            <a:br>
              <a:rPr lang="en-US" b="0" dirty="0"/>
            </a:br>
            <a:r>
              <a:rPr lang="en-US" b="0" dirty="0"/>
              <a:t>http://www.exascale.org/bdec/</a:t>
            </a:r>
            <a:endParaRPr lang="en-US" dirty="0"/>
          </a:p>
        </p:txBody>
      </p:sp>
      <p:sp>
        <p:nvSpPr>
          <p:cNvPr id="3" name="Content Placeholder 2">
            <a:extLst>
              <a:ext uri="{FF2B5EF4-FFF2-40B4-BE49-F238E27FC236}">
                <a16:creationId xmlns:a16="http://schemas.microsoft.com/office/drawing/2014/main" id="{B99BBFCA-360C-4CBA-BFE4-4D4E98EF5FD5}"/>
              </a:ext>
            </a:extLst>
          </p:cNvPr>
          <p:cNvSpPr>
            <a:spLocks noGrp="1"/>
          </p:cNvSpPr>
          <p:nvPr>
            <p:ph idx="1"/>
          </p:nvPr>
        </p:nvSpPr>
        <p:spPr>
          <a:xfrm>
            <a:off x="-26670" y="1894205"/>
            <a:ext cx="12192000" cy="4351338"/>
          </a:xfrm>
        </p:spPr>
        <p:txBody>
          <a:bodyPr/>
          <a:lstStyle/>
          <a:p>
            <a:r>
              <a:rPr lang="en-US" b="1" dirty="0"/>
              <a:t>BDEC Pathways to Convergence Report </a:t>
            </a:r>
            <a:br>
              <a:rPr lang="en-US" b="1" dirty="0"/>
            </a:br>
            <a:br>
              <a:rPr lang="en-US" b="1" dirty="0"/>
            </a:br>
            <a:endParaRPr lang="en-US" b="1" dirty="0"/>
          </a:p>
          <a:p>
            <a:r>
              <a:rPr lang="en-US" dirty="0"/>
              <a:t>New series BDEC2 “Common Digital Continuum Platform for Big Data and Extreme Scale Computing” with first meeting November 28-30, 2018 Bloomington Indiana USA (focus on applications). </a:t>
            </a:r>
          </a:p>
          <a:p>
            <a:pPr lvl="1"/>
            <a:r>
              <a:rPr lang="en-US" dirty="0"/>
              <a:t>Working groups on platform (technology), applications, community building</a:t>
            </a:r>
          </a:p>
          <a:p>
            <a:pPr lvl="1"/>
            <a:r>
              <a:rPr lang="en-US" dirty="0" err="1"/>
              <a:t>BigDataBench</a:t>
            </a:r>
            <a:r>
              <a:rPr lang="en-US" dirty="0"/>
              <a:t> presented a white paper</a:t>
            </a:r>
          </a:p>
          <a:p>
            <a:r>
              <a:rPr lang="en-US" dirty="0"/>
              <a:t>Next meetings: February 19-21 Kobe, Japan (focus on platform) followed by two in Europe, one in USA and one in China.</a:t>
            </a:r>
          </a:p>
        </p:txBody>
      </p:sp>
      <p:pic>
        <p:nvPicPr>
          <p:cNvPr id="2050" name="Picture 2" descr="http://www.exascale.org/bdec/sites/all/themes/bdec/images/bdec-header-2.png">
            <a:extLst>
              <a:ext uri="{FF2B5EF4-FFF2-40B4-BE49-F238E27FC236}">
                <a16:creationId xmlns:a16="http://schemas.microsoft.com/office/drawing/2014/main" id="{37E03BC8-6884-4C32-A69A-F86725568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8710" y="0"/>
            <a:ext cx="3238500" cy="32385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4E090F1-B98F-48C3-9190-59895C81DD4E}"/>
              </a:ext>
            </a:extLst>
          </p:cNvPr>
          <p:cNvSpPr/>
          <p:nvPr/>
        </p:nvSpPr>
        <p:spPr>
          <a:xfrm>
            <a:off x="99060" y="2161282"/>
            <a:ext cx="8747760" cy="830997"/>
          </a:xfrm>
          <a:prstGeom prst="rect">
            <a:avLst/>
          </a:prstGeom>
        </p:spPr>
        <p:txBody>
          <a:bodyPr wrap="square">
            <a:spAutoFit/>
          </a:bodyPr>
          <a:lstStyle/>
          <a:p>
            <a:r>
              <a:rPr lang="en-US" sz="2400" dirty="0">
                <a:hlinkClick r:id="rId3"/>
              </a:rPr>
              <a:t>http://www.exascale.org/bdec/sites/www.exascale.org.bdec/files/whitepapers/bdec2017pathways.pdf</a:t>
            </a:r>
            <a:endParaRPr lang="en-US" sz="2400" dirty="0"/>
          </a:p>
        </p:txBody>
      </p:sp>
      <p:sp>
        <p:nvSpPr>
          <p:cNvPr id="7" name="Slide Number Placeholder 6">
            <a:extLst>
              <a:ext uri="{FF2B5EF4-FFF2-40B4-BE49-F238E27FC236}">
                <a16:creationId xmlns:a16="http://schemas.microsoft.com/office/drawing/2014/main" id="{3BD9F08A-D649-459E-8073-9A36F1F36F0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4880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285" y="228601"/>
            <a:ext cx="8305800" cy="2852737"/>
          </a:xfrm>
        </p:spPr>
        <p:txBody>
          <a:bodyPr/>
          <a:lstStyle/>
          <a:p>
            <a:pPr algn="ctr"/>
            <a:r>
              <a:rPr lang="en-US" dirty="0"/>
              <a:t>Application Nexus of HPC, Big Data, Simulation Convergence</a:t>
            </a:r>
          </a:p>
        </p:txBody>
      </p:sp>
      <p:sp>
        <p:nvSpPr>
          <p:cNvPr id="3" name="Subtitle 2"/>
          <p:cNvSpPr>
            <a:spLocks noGrp="1"/>
          </p:cNvSpPr>
          <p:nvPr>
            <p:ph type="body" idx="1"/>
          </p:nvPr>
        </p:nvSpPr>
        <p:spPr>
          <a:xfrm>
            <a:off x="1822315" y="2819401"/>
            <a:ext cx="8540885" cy="3449781"/>
          </a:xfrm>
        </p:spPr>
        <p:txBody>
          <a:bodyPr>
            <a:normAutofit/>
          </a:bodyPr>
          <a:lstStyle/>
          <a:p>
            <a:pPr algn="l"/>
            <a:r>
              <a:rPr lang="en-US" sz="2800" b="1" dirty="0">
                <a:solidFill>
                  <a:schemeClr val="tx1"/>
                </a:solidFill>
              </a:rPr>
              <a:t>Use-case Data and Model</a:t>
            </a:r>
          </a:p>
          <a:p>
            <a:pPr algn="l"/>
            <a:r>
              <a:rPr lang="en-US" sz="2800" b="1" dirty="0">
                <a:solidFill>
                  <a:schemeClr val="tx1"/>
                </a:solidFill>
              </a:rPr>
              <a:t>NIST Collection</a:t>
            </a:r>
          </a:p>
          <a:p>
            <a:pPr algn="l"/>
            <a:r>
              <a:rPr lang="en-US" sz="2800" b="1" dirty="0">
                <a:solidFill>
                  <a:schemeClr val="tx1"/>
                </a:solidFill>
              </a:rPr>
              <a:t>Big Data Ogres</a:t>
            </a:r>
          </a:p>
          <a:p>
            <a:pPr algn="l"/>
            <a:r>
              <a:rPr lang="en-US" sz="2800" b="1" dirty="0">
                <a:solidFill>
                  <a:schemeClr val="tx1"/>
                </a:solidFill>
              </a:rPr>
              <a:t>Convergence Diamonds</a:t>
            </a:r>
          </a:p>
          <a:p>
            <a:r>
              <a:rPr lang="en-US" sz="2800" dirty="0">
                <a:solidFill>
                  <a:schemeClr val="tx1"/>
                </a:solidFill>
                <a:hlinkClick r:id="rId2"/>
              </a:rPr>
              <a:t>https://bigdatawg.nist.gov</a:t>
            </a:r>
            <a:r>
              <a:rPr lang="en-US" sz="2800" b="1" dirty="0">
                <a:solidFill>
                  <a:schemeClr val="tx1"/>
                </a:solidFill>
                <a:hlinkClick r:id="rId2"/>
              </a:rPr>
              <a:t>/</a:t>
            </a:r>
            <a:r>
              <a:rPr lang="en-US" sz="2800" b="1" dirty="0">
                <a:solidFill>
                  <a:schemeClr val="tx1"/>
                </a:solidFill>
              </a:rPr>
              <a:t> </a:t>
            </a:r>
          </a:p>
        </p:txBody>
      </p:sp>
      <p:sp>
        <p:nvSpPr>
          <p:cNvPr id="4" name="Slide Number Placeholder 3">
            <a:extLst>
              <a:ext uri="{FF2B5EF4-FFF2-40B4-BE49-F238E27FC236}">
                <a16:creationId xmlns:a16="http://schemas.microsoft.com/office/drawing/2014/main" id="{0078266C-D20A-452D-A227-6E9565E7C120}"/>
              </a:ext>
            </a:extLst>
          </p:cNvPr>
          <p:cNvSpPr>
            <a:spLocks noGrp="1"/>
          </p:cNvSpPr>
          <p:nvPr>
            <p:ph type="sldNum" sz="quarter" idx="12"/>
          </p:nvPr>
        </p:nvSpPr>
        <p:spPr/>
        <p:txBody>
          <a:bodyPr/>
          <a:lstStyle/>
          <a:p>
            <a:fld id="{C4B85148-DB98-4269-ACE6-2DF49F9918C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562795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1639" t="12913" r="11218" b="1787"/>
          <a:stretch/>
        </p:blipFill>
        <p:spPr>
          <a:xfrm>
            <a:off x="-16933" y="0"/>
            <a:ext cx="5006186" cy="6858000"/>
          </a:xfrm>
          <a:prstGeom prst="rect">
            <a:avLst/>
          </a:prstGeom>
        </p:spPr>
      </p:pic>
      <p:sp>
        <p:nvSpPr>
          <p:cNvPr id="7" name="Content Placeholder 6"/>
          <p:cNvSpPr>
            <a:spLocks noGrp="1"/>
          </p:cNvSpPr>
          <p:nvPr>
            <p:ph idx="1"/>
          </p:nvPr>
        </p:nvSpPr>
        <p:spPr>
          <a:xfrm>
            <a:off x="4989253" y="1143000"/>
            <a:ext cx="6858000" cy="4953951"/>
          </a:xfrm>
        </p:spPr>
        <p:txBody>
          <a:bodyPr>
            <a:normAutofit fontScale="92500" lnSpcReduction="20000"/>
          </a:bodyPr>
          <a:lstStyle/>
          <a:p>
            <a:r>
              <a:rPr lang="en-US" sz="2400" dirty="0"/>
              <a:t>26 fields completed for 51 areas</a:t>
            </a:r>
          </a:p>
          <a:p>
            <a:r>
              <a:rPr lang="en-US" sz="2400" b="1" dirty="0"/>
              <a:t>Government Operation: 4</a:t>
            </a:r>
            <a:endParaRPr lang="en-US" sz="2400" dirty="0"/>
          </a:p>
          <a:p>
            <a:r>
              <a:rPr lang="en-US" sz="2400" b="1" dirty="0"/>
              <a:t>Commercial: 8</a:t>
            </a:r>
          </a:p>
          <a:p>
            <a:r>
              <a:rPr lang="en-US" sz="2400" b="1" dirty="0"/>
              <a:t>Defense: 3</a:t>
            </a:r>
            <a:endParaRPr lang="en-US" sz="2400" dirty="0"/>
          </a:p>
          <a:p>
            <a:r>
              <a:rPr lang="en-US" sz="2400" b="1" dirty="0"/>
              <a:t>Healthcare and Life Sciences: 10</a:t>
            </a:r>
          </a:p>
          <a:p>
            <a:r>
              <a:rPr lang="en-US" sz="2400" b="1" dirty="0"/>
              <a:t>Deep Learning and Social Media: 6</a:t>
            </a:r>
            <a:endParaRPr lang="en-US" sz="2400" dirty="0"/>
          </a:p>
          <a:p>
            <a:r>
              <a:rPr lang="en-US" sz="2400" b="1" dirty="0"/>
              <a:t>The Ecosystem for Research: 4</a:t>
            </a:r>
          </a:p>
          <a:p>
            <a:r>
              <a:rPr lang="en-US" sz="2400" b="1" dirty="0"/>
              <a:t>Astronomy and Physics: 5</a:t>
            </a:r>
          </a:p>
          <a:p>
            <a:r>
              <a:rPr lang="en-US" sz="2400" b="1" dirty="0"/>
              <a:t>Earth, Environmental and Polar Science: 10</a:t>
            </a:r>
          </a:p>
          <a:p>
            <a:r>
              <a:rPr lang="en-US" sz="2400" b="1" dirty="0"/>
              <a:t>Energy: 1</a:t>
            </a:r>
          </a:p>
          <a:p>
            <a:endParaRPr lang="en-US" sz="2400" b="1" dirty="0"/>
          </a:p>
          <a:p>
            <a:r>
              <a:rPr lang="en-US" sz="2400" b="1" dirty="0">
                <a:solidFill>
                  <a:srgbClr val="FF0000"/>
                </a:solidFill>
              </a:rPr>
              <a:t>Security &amp; Privacy Enhanced version 2</a:t>
            </a:r>
          </a:p>
          <a:p>
            <a:r>
              <a:rPr lang="en-US" sz="2400" b="1" dirty="0">
                <a:solidFill>
                  <a:srgbClr val="FF0000"/>
                </a:solidFill>
              </a:rPr>
              <a:t>BDEC HPC enhanced version</a:t>
            </a:r>
            <a:endParaRPr lang="en-US" sz="2400" dirty="0">
              <a:solidFill>
                <a:srgbClr val="FF0000"/>
              </a:solidFill>
            </a:endParaRPr>
          </a:p>
        </p:txBody>
      </p:sp>
      <p:sp>
        <p:nvSpPr>
          <p:cNvPr id="6" name="Title 5"/>
          <p:cNvSpPr>
            <a:spLocks noGrp="1"/>
          </p:cNvSpPr>
          <p:nvPr>
            <p:ph type="title"/>
          </p:nvPr>
        </p:nvSpPr>
        <p:spPr>
          <a:xfrm>
            <a:off x="6693262" y="190700"/>
            <a:ext cx="3944566" cy="762000"/>
          </a:xfrm>
        </p:spPr>
        <p:txBody>
          <a:bodyPr>
            <a:normAutofit fontScale="90000"/>
          </a:bodyPr>
          <a:lstStyle/>
          <a:p>
            <a:r>
              <a:rPr lang="en-US" sz="4000" dirty="0">
                <a:latin typeface="+mn-lt"/>
              </a:rPr>
              <a:t>Original Use Case Template</a:t>
            </a:r>
          </a:p>
        </p:txBody>
      </p:sp>
      <p:sp>
        <p:nvSpPr>
          <p:cNvPr id="2" name="Slide Number Placeholder 1">
            <a:extLst>
              <a:ext uri="{FF2B5EF4-FFF2-40B4-BE49-F238E27FC236}">
                <a16:creationId xmlns:a16="http://schemas.microsoft.com/office/drawing/2014/main" id="{210AFFAF-DDA4-4DBC-B939-C06F80DFACF6}"/>
              </a:ext>
            </a:extLst>
          </p:cNvPr>
          <p:cNvSpPr>
            <a:spLocks noGrp="1"/>
          </p:cNvSpPr>
          <p:nvPr>
            <p:ph type="sldNum" sz="quarter" idx="12"/>
          </p:nvPr>
        </p:nvSpPr>
        <p:spPr/>
        <p:txBody>
          <a:bodyPr/>
          <a:lstStyle/>
          <a:p>
            <a:fld id="{C4B85148-DB98-4269-ACE6-2DF49F9918C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2942718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039600" cy="5257800"/>
          </a:xfrm>
        </p:spPr>
        <p:txBody>
          <a:bodyPr>
            <a:noAutofit/>
          </a:bodyPr>
          <a:lstStyle/>
          <a:p>
            <a:r>
              <a:rPr lang="en-US" sz="1800" b="1" dirty="0"/>
              <a:t>Government Operation(4): </a:t>
            </a:r>
            <a:r>
              <a:rPr lang="en-US" sz="1800" dirty="0"/>
              <a:t>National Archives and Records Administration, Census Bureau</a:t>
            </a:r>
          </a:p>
          <a:p>
            <a:r>
              <a:rPr lang="en-US" sz="1800" b="1" dirty="0"/>
              <a:t>Commercial(8): </a:t>
            </a:r>
            <a:r>
              <a:rPr lang="en-US" sz="1800" dirty="0"/>
              <a:t>Finance in Cloud, Cloud Backup, </a:t>
            </a:r>
            <a:r>
              <a:rPr lang="en-US" sz="1800" dirty="0" err="1"/>
              <a:t>Mendeley</a:t>
            </a:r>
            <a:r>
              <a:rPr lang="en-US" sz="1800" dirty="0"/>
              <a:t> (Citations), Netflix, Web Search, Digital Materials, Cargo shipping (as in UPS)</a:t>
            </a:r>
          </a:p>
          <a:p>
            <a:r>
              <a:rPr lang="en-US" sz="1800" b="1" dirty="0"/>
              <a:t>Defense(3): </a:t>
            </a:r>
            <a:r>
              <a:rPr lang="en-US" sz="1800" dirty="0"/>
              <a:t>Sensors, Image surveillance, Situation Assessment</a:t>
            </a:r>
          </a:p>
          <a:p>
            <a:r>
              <a:rPr lang="en-US" sz="1800" b="1" dirty="0"/>
              <a:t>Healthcare and Life Sciences(10): </a:t>
            </a:r>
            <a:r>
              <a:rPr lang="en-US" sz="1800" dirty="0"/>
              <a:t>Medical records, Graph and Probabilistic analysis, Pathology, </a:t>
            </a:r>
            <a:r>
              <a:rPr lang="en-US" sz="1800" dirty="0" err="1"/>
              <a:t>Bioimaging</a:t>
            </a:r>
            <a:r>
              <a:rPr lang="en-US" sz="1800" dirty="0"/>
              <a:t>, Genomics, Epidemiology, People Activity models, Biodiversity</a:t>
            </a:r>
          </a:p>
          <a:p>
            <a:r>
              <a:rPr lang="en-US" sz="1800" b="1" dirty="0"/>
              <a:t>Deep Learning and Social Media(6): </a:t>
            </a:r>
            <a:r>
              <a:rPr lang="en-US" sz="1800" dirty="0"/>
              <a:t>Driving Car, </a:t>
            </a:r>
            <a:r>
              <a:rPr lang="en-US" sz="1800" dirty="0" err="1"/>
              <a:t>Geolocate</a:t>
            </a:r>
            <a:r>
              <a:rPr lang="en-US" sz="1800" dirty="0"/>
              <a:t> images/cameras, Twitter, Crowd Sourcing, Network Science, NIST benchmark datasets</a:t>
            </a:r>
          </a:p>
          <a:p>
            <a:r>
              <a:rPr lang="en-US" sz="1800" b="1" dirty="0"/>
              <a:t>The Ecosystem for Research(4): </a:t>
            </a:r>
            <a:r>
              <a:rPr lang="en-US" sz="1800" dirty="0"/>
              <a:t>Metadata, Collaboration, Language Translation, Light source experiments</a:t>
            </a:r>
          </a:p>
          <a:p>
            <a:r>
              <a:rPr lang="en-US" sz="1800" b="1" dirty="0"/>
              <a:t>Astronomy and Physics(5): </a:t>
            </a:r>
            <a:r>
              <a:rPr lang="en-US" sz="1800" dirty="0"/>
              <a:t>Sky Surveys including comparison to simulation, Large Hadron Collider at CERN, Belle Accelerator II in Japan</a:t>
            </a:r>
          </a:p>
          <a:p>
            <a:r>
              <a:rPr lang="en-US" sz="1800" b="1" dirty="0"/>
              <a:t>Earth, Environmental and Polar Science(10): </a:t>
            </a:r>
            <a:r>
              <a:rPr lang="en-US" sz="1800" dirty="0"/>
              <a:t>Radar Scattering in Atmosphere, Earthquake, Ocean, Earth Observation, Ice sheet Radar scattering, Earth radar mapping, Climate simulation datasets, Atmospheric turbulence identification, Subsurface Biogeochemistry (microbes to watersheds), AmeriFlux and FLUXNET gas sensors</a:t>
            </a:r>
          </a:p>
          <a:p>
            <a:r>
              <a:rPr lang="en-US" sz="1800" b="1" dirty="0"/>
              <a:t>Energy(1): </a:t>
            </a:r>
            <a:r>
              <a:rPr lang="en-US" sz="1800" dirty="0"/>
              <a:t>Smart grid</a:t>
            </a:r>
          </a:p>
          <a:p>
            <a:r>
              <a:rPr lang="en-US" sz="1800" dirty="0"/>
              <a:t>Published by NIST </a:t>
            </a:r>
            <a:r>
              <a:rPr lang="en-US" sz="1800"/>
              <a:t>as version 2 </a:t>
            </a:r>
            <a:r>
              <a:rPr lang="en-US" sz="1800" dirty="0">
                <a:hlinkClick r:id="rId3"/>
              </a:rPr>
              <a:t>https://bigdatawg.nist.gov/_uploadfiles/NIST.SP.1500-3r1.pdf</a:t>
            </a:r>
            <a:r>
              <a:rPr lang="en-US" sz="1800" dirty="0"/>
              <a:t> with common set of 26 features recorded for </a:t>
            </a:r>
            <a:r>
              <a:rPr lang="en-US" sz="1800"/>
              <a:t>each use-case</a:t>
            </a:r>
            <a:endParaRPr lang="en-US" sz="1800" dirty="0"/>
          </a:p>
        </p:txBody>
      </p:sp>
      <p:sp>
        <p:nvSpPr>
          <p:cNvPr id="2" name="Title 1"/>
          <p:cNvSpPr>
            <a:spLocks noGrp="1"/>
          </p:cNvSpPr>
          <p:nvPr>
            <p:ph type="title"/>
          </p:nvPr>
        </p:nvSpPr>
        <p:spPr>
          <a:xfrm>
            <a:off x="1524000" y="0"/>
            <a:ext cx="9126166" cy="762000"/>
          </a:xfrm>
        </p:spPr>
        <p:txBody>
          <a:bodyPr>
            <a:noAutofit/>
          </a:bodyPr>
          <a:lstStyle/>
          <a:p>
            <a:pPr algn="ctr"/>
            <a:r>
              <a:rPr lang="en-US" sz="2800" dirty="0">
                <a:latin typeface="+mn-lt"/>
              </a:rPr>
              <a:t>51 Detailed Use Cases: </a:t>
            </a:r>
            <a:r>
              <a:rPr lang="en-US" sz="2400" dirty="0">
                <a:latin typeface="+mn-lt"/>
              </a:rPr>
              <a:t>Contributed July-September 2013</a:t>
            </a:r>
            <a:br>
              <a:rPr lang="en-US" sz="2400" dirty="0">
                <a:latin typeface="+mn-lt"/>
              </a:rPr>
            </a:br>
            <a:r>
              <a:rPr lang="en-US" sz="2400" dirty="0">
                <a:latin typeface="+mn-lt"/>
              </a:rPr>
              <a:t>Covers goals, data features such as 3 V’s, software, hardware</a:t>
            </a:r>
          </a:p>
        </p:txBody>
      </p:sp>
      <p:sp>
        <p:nvSpPr>
          <p:cNvPr id="4" name="TextBox 3"/>
          <p:cNvSpPr txBox="1"/>
          <p:nvPr/>
        </p:nvSpPr>
        <p:spPr>
          <a:xfrm>
            <a:off x="4468091" y="6335652"/>
            <a:ext cx="5791200" cy="400110"/>
          </a:xfrm>
          <a:prstGeom prst="rect">
            <a:avLst/>
          </a:prstGeom>
          <a:solidFill>
            <a:srgbClr val="2975A3"/>
          </a:solidFill>
        </p:spPr>
        <p:txBody>
          <a:bodyPr wrap="square" rtlCol="0">
            <a:spAutoFit/>
          </a:bodyPr>
          <a:lstStyle/>
          <a:p>
            <a:pPr>
              <a:defRPr/>
            </a:pPr>
            <a:r>
              <a:rPr lang="en-US" sz="2000" kern="0" dirty="0">
                <a:solidFill>
                  <a:schemeClr val="bg1"/>
                </a:solidFill>
                <a:cs typeface="Times New Roman" panose="02020603050405020304" pitchFamily="18" charset="0"/>
              </a:rPr>
              <a:t>26 Features for each use case Biased to science</a:t>
            </a:r>
          </a:p>
        </p:txBody>
      </p:sp>
      <p:sp>
        <p:nvSpPr>
          <p:cNvPr id="5" name="Slide Number Placeholder 4">
            <a:extLst>
              <a:ext uri="{FF2B5EF4-FFF2-40B4-BE49-F238E27FC236}">
                <a16:creationId xmlns:a16="http://schemas.microsoft.com/office/drawing/2014/main" id="{88A41DC7-E679-4965-809F-DFFED0E64502}"/>
              </a:ext>
            </a:extLst>
          </p:cNvPr>
          <p:cNvSpPr>
            <a:spLocks noGrp="1"/>
          </p:cNvSpPr>
          <p:nvPr>
            <p:ph type="sldNum" sz="quarter" idx="12"/>
          </p:nvPr>
        </p:nvSpPr>
        <p:spPr/>
        <p:txBody>
          <a:bodyPr/>
          <a:lstStyle/>
          <a:p>
            <a:fld id="{C4B85148-DB98-4269-ACE6-2DF49F9918C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484338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9392" t="21131" r="9445" b="1397"/>
          <a:stretch/>
        </p:blipFill>
        <p:spPr>
          <a:xfrm>
            <a:off x="2245051" y="-34834"/>
            <a:ext cx="8821366" cy="6871012"/>
          </a:xfrm>
          <a:prstGeom prst="rect">
            <a:avLst/>
          </a:prstGeom>
        </p:spPr>
      </p:pic>
      <p:sp>
        <p:nvSpPr>
          <p:cNvPr id="8" name="TextBox 7"/>
          <p:cNvSpPr txBox="1"/>
          <p:nvPr/>
        </p:nvSpPr>
        <p:spPr>
          <a:xfrm>
            <a:off x="-1" y="34884"/>
            <a:ext cx="2245051" cy="830997"/>
          </a:xfrm>
          <a:prstGeom prst="rect">
            <a:avLst/>
          </a:prstGeom>
          <a:solidFill>
            <a:schemeClr val="bg1"/>
          </a:solidFill>
        </p:spPr>
        <p:txBody>
          <a:bodyPr wrap="square" rtlCol="0">
            <a:spAutoFit/>
          </a:bodyPr>
          <a:lstStyle/>
          <a:p>
            <a:r>
              <a:rPr lang="en-US" sz="2400" b="1" dirty="0"/>
              <a:t>Part of Property Summary Table</a:t>
            </a:r>
          </a:p>
        </p:txBody>
      </p:sp>
      <p:sp>
        <p:nvSpPr>
          <p:cNvPr id="2" name="Slide Number Placeholder 1">
            <a:extLst>
              <a:ext uri="{FF2B5EF4-FFF2-40B4-BE49-F238E27FC236}">
                <a16:creationId xmlns:a16="http://schemas.microsoft.com/office/drawing/2014/main" id="{32921D00-E326-4D6D-A096-75DEDA7A033E}"/>
              </a:ext>
            </a:extLst>
          </p:cNvPr>
          <p:cNvSpPr>
            <a:spLocks noGrp="1"/>
          </p:cNvSpPr>
          <p:nvPr>
            <p:ph type="sldNum" sz="quarter" idx="12"/>
          </p:nvPr>
        </p:nvSpPr>
        <p:spPr/>
        <p:txBody>
          <a:bodyPr/>
          <a:lstStyle/>
          <a:p>
            <a:fld id="{C4B85148-DB98-4269-ACE6-2DF49F9918C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918807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03237"/>
            <a:ext cx="12192000" cy="5867400"/>
          </a:xfrm>
        </p:spPr>
        <p:txBody>
          <a:bodyPr>
            <a:noAutofit/>
          </a:bodyPr>
          <a:lstStyle/>
          <a:p>
            <a:r>
              <a:rPr lang="en-US" sz="2000" b="1" dirty="0">
                <a:solidFill>
                  <a:srgbClr val="006BB5"/>
                </a:solidFill>
              </a:rPr>
              <a:t>People</a:t>
            </a:r>
            <a:r>
              <a:rPr lang="en-US" sz="2000" dirty="0">
                <a:solidFill>
                  <a:srgbClr val="006BB5"/>
                </a:solidFill>
              </a:rPr>
              <a:t>: </a:t>
            </a:r>
            <a:r>
              <a:rPr lang="en-US" sz="2000" dirty="0"/>
              <a:t>either the users (but see below) or subjects of application and often both</a:t>
            </a:r>
          </a:p>
          <a:p>
            <a:r>
              <a:rPr lang="en-US" sz="2000" b="1" dirty="0">
                <a:solidFill>
                  <a:srgbClr val="006BB5"/>
                </a:solidFill>
              </a:rPr>
              <a:t>Decision makers </a:t>
            </a:r>
            <a:r>
              <a:rPr lang="en-US" sz="2000" dirty="0"/>
              <a:t>like researchers or doctors (users of application)</a:t>
            </a:r>
          </a:p>
          <a:p>
            <a:r>
              <a:rPr lang="en-US" sz="2000" b="1" dirty="0">
                <a:solidFill>
                  <a:srgbClr val="006BB5"/>
                </a:solidFill>
              </a:rPr>
              <a:t>Items</a:t>
            </a:r>
            <a:r>
              <a:rPr lang="en-US" sz="2000" dirty="0"/>
              <a:t> such as Images, EMR, Sequences below; observations or contents of online store</a:t>
            </a:r>
          </a:p>
          <a:p>
            <a:pPr lvl="1"/>
            <a:r>
              <a:rPr lang="en-US" sz="1800" b="1" dirty="0">
                <a:solidFill>
                  <a:srgbClr val="006BB5"/>
                </a:solidFill>
              </a:rPr>
              <a:t>Images </a:t>
            </a:r>
            <a:r>
              <a:rPr lang="en-US" sz="1800" dirty="0"/>
              <a:t>or “Electronic Information nuggets”</a:t>
            </a:r>
          </a:p>
          <a:p>
            <a:pPr lvl="1"/>
            <a:r>
              <a:rPr lang="en-US" sz="1800" b="1" dirty="0">
                <a:solidFill>
                  <a:srgbClr val="006BB5"/>
                </a:solidFill>
              </a:rPr>
              <a:t>EMR</a:t>
            </a:r>
            <a:r>
              <a:rPr lang="en-US" sz="1800" dirty="0"/>
              <a:t>: Electronic Medical Records (often similar to people parallelism)</a:t>
            </a:r>
          </a:p>
          <a:p>
            <a:pPr lvl="1"/>
            <a:r>
              <a:rPr lang="en-US" sz="1800" dirty="0"/>
              <a:t>Protein or Gene </a:t>
            </a:r>
            <a:r>
              <a:rPr lang="en-US" sz="1800" b="1" dirty="0">
                <a:solidFill>
                  <a:srgbClr val="006BB5"/>
                </a:solidFill>
              </a:rPr>
              <a:t>Sequences</a:t>
            </a:r>
            <a:r>
              <a:rPr lang="en-US" sz="1800" dirty="0"/>
              <a:t>;</a:t>
            </a:r>
          </a:p>
          <a:p>
            <a:pPr lvl="1"/>
            <a:r>
              <a:rPr lang="en-US" sz="1800" b="1" dirty="0">
                <a:solidFill>
                  <a:srgbClr val="006BB5"/>
                </a:solidFill>
              </a:rPr>
              <a:t>Material</a:t>
            </a:r>
            <a:r>
              <a:rPr lang="en-US" sz="1800" dirty="0"/>
              <a:t> properties, </a:t>
            </a:r>
            <a:r>
              <a:rPr lang="en-US" sz="1800" b="1" dirty="0">
                <a:solidFill>
                  <a:srgbClr val="006BB5"/>
                </a:solidFill>
              </a:rPr>
              <a:t>Manufactured Object </a:t>
            </a:r>
            <a:r>
              <a:rPr lang="en-US" sz="1800" dirty="0"/>
              <a:t>specifications, etc., in custom dataset</a:t>
            </a:r>
          </a:p>
          <a:p>
            <a:pPr lvl="1"/>
            <a:r>
              <a:rPr lang="en-US" sz="1800" b="1" dirty="0">
                <a:solidFill>
                  <a:srgbClr val="006BB5"/>
                </a:solidFill>
              </a:rPr>
              <a:t>Modelled</a:t>
            </a:r>
            <a:r>
              <a:rPr lang="en-US" sz="1800" b="1" dirty="0"/>
              <a:t> </a:t>
            </a:r>
            <a:r>
              <a:rPr lang="en-US" sz="1800" b="1" dirty="0">
                <a:solidFill>
                  <a:srgbClr val="006BB5"/>
                </a:solidFill>
              </a:rPr>
              <a:t>entities</a:t>
            </a:r>
            <a:r>
              <a:rPr lang="en-US" sz="1800" b="1" dirty="0"/>
              <a:t> </a:t>
            </a:r>
            <a:r>
              <a:rPr lang="en-US" sz="1800" dirty="0"/>
              <a:t>like vehicles and people</a:t>
            </a:r>
          </a:p>
          <a:p>
            <a:r>
              <a:rPr lang="en-US" sz="2000" b="1" dirty="0">
                <a:solidFill>
                  <a:srgbClr val="006BB5"/>
                </a:solidFill>
              </a:rPr>
              <a:t>Sensors</a:t>
            </a:r>
            <a:r>
              <a:rPr lang="en-US" sz="2000" dirty="0"/>
              <a:t> – Internet of Things</a:t>
            </a:r>
          </a:p>
          <a:p>
            <a:r>
              <a:rPr lang="en-US" sz="2000" b="1" dirty="0">
                <a:solidFill>
                  <a:srgbClr val="006BB5"/>
                </a:solidFill>
              </a:rPr>
              <a:t>Events</a:t>
            </a:r>
            <a:r>
              <a:rPr lang="en-US" sz="2000" dirty="0"/>
              <a:t> such as detected anomalies in telescope or credit card data or atmosphere</a:t>
            </a:r>
          </a:p>
          <a:p>
            <a:r>
              <a:rPr lang="en-US" sz="2000" b="1" dirty="0">
                <a:solidFill>
                  <a:srgbClr val="0070C0"/>
                </a:solidFill>
              </a:rPr>
              <a:t>(Complex) </a:t>
            </a:r>
            <a:r>
              <a:rPr lang="en-US" sz="2000" b="1" dirty="0">
                <a:solidFill>
                  <a:srgbClr val="006BB5"/>
                </a:solidFill>
              </a:rPr>
              <a:t>Nodes</a:t>
            </a:r>
            <a:r>
              <a:rPr lang="en-US" sz="2000" b="1" dirty="0"/>
              <a:t> </a:t>
            </a:r>
            <a:r>
              <a:rPr lang="en-US" sz="2000" dirty="0"/>
              <a:t>in RDF Graph</a:t>
            </a:r>
          </a:p>
          <a:p>
            <a:r>
              <a:rPr lang="en-US" sz="2000" b="1" dirty="0">
                <a:solidFill>
                  <a:srgbClr val="006BB5"/>
                </a:solidFill>
              </a:rPr>
              <a:t>Simple nodes </a:t>
            </a:r>
            <a:r>
              <a:rPr lang="en-US" sz="2000" dirty="0"/>
              <a:t>as in a learning network</a:t>
            </a:r>
          </a:p>
          <a:p>
            <a:r>
              <a:rPr lang="en-US" sz="2000" b="1" dirty="0">
                <a:solidFill>
                  <a:srgbClr val="006BB5"/>
                </a:solidFill>
              </a:rPr>
              <a:t>Tweets</a:t>
            </a:r>
            <a:r>
              <a:rPr lang="en-US" sz="2000" dirty="0"/>
              <a:t>, </a:t>
            </a:r>
            <a:r>
              <a:rPr lang="en-US" sz="2000" b="1" dirty="0">
                <a:solidFill>
                  <a:srgbClr val="006BB5"/>
                </a:solidFill>
              </a:rPr>
              <a:t>Blogs</a:t>
            </a:r>
            <a:r>
              <a:rPr lang="en-US" sz="2000" dirty="0"/>
              <a:t>, </a:t>
            </a:r>
            <a:r>
              <a:rPr lang="en-US" sz="2000" b="1" dirty="0">
                <a:solidFill>
                  <a:srgbClr val="006BB5"/>
                </a:solidFill>
              </a:rPr>
              <a:t>Documents</a:t>
            </a:r>
            <a:r>
              <a:rPr lang="en-US" sz="2000" dirty="0"/>
              <a:t>, </a:t>
            </a:r>
            <a:r>
              <a:rPr lang="en-US" sz="2000" b="1" dirty="0">
                <a:solidFill>
                  <a:srgbClr val="006BB5"/>
                </a:solidFill>
              </a:rPr>
              <a:t>Web Pages, </a:t>
            </a:r>
            <a:r>
              <a:rPr lang="en-US" sz="2000" dirty="0"/>
              <a:t>etc.</a:t>
            </a:r>
          </a:p>
          <a:p>
            <a:pPr lvl="1"/>
            <a:r>
              <a:rPr lang="en-US" sz="1800" dirty="0"/>
              <a:t>And characters/words in them</a:t>
            </a:r>
          </a:p>
          <a:p>
            <a:r>
              <a:rPr lang="en-US" sz="2000" b="1" dirty="0">
                <a:solidFill>
                  <a:srgbClr val="006BB5"/>
                </a:solidFill>
              </a:rPr>
              <a:t>Files</a:t>
            </a:r>
            <a:r>
              <a:rPr lang="en-US" sz="2000" dirty="0"/>
              <a:t> or data to be backed up, moved or assigned metadata</a:t>
            </a:r>
          </a:p>
          <a:p>
            <a:r>
              <a:rPr lang="en-US" sz="2000" b="1" dirty="0">
                <a:solidFill>
                  <a:srgbClr val="006BB5"/>
                </a:solidFill>
              </a:rPr>
              <a:t>Particles</a:t>
            </a:r>
            <a:r>
              <a:rPr lang="en-US" sz="2000" b="1" dirty="0"/>
              <a:t>/</a:t>
            </a:r>
            <a:r>
              <a:rPr lang="en-US" sz="2000" b="1" dirty="0">
                <a:solidFill>
                  <a:srgbClr val="006BB5"/>
                </a:solidFill>
              </a:rPr>
              <a:t>cells</a:t>
            </a:r>
            <a:r>
              <a:rPr lang="en-US" sz="2000" b="1" dirty="0"/>
              <a:t>/</a:t>
            </a:r>
            <a:r>
              <a:rPr lang="en-US" sz="2000" b="1" dirty="0">
                <a:solidFill>
                  <a:srgbClr val="006BB5"/>
                </a:solidFill>
              </a:rPr>
              <a:t>mesh</a:t>
            </a:r>
            <a:r>
              <a:rPr lang="en-US" sz="2000" b="1" dirty="0"/>
              <a:t> </a:t>
            </a:r>
            <a:r>
              <a:rPr lang="en-US" sz="2000" b="1" dirty="0">
                <a:solidFill>
                  <a:srgbClr val="006BB5"/>
                </a:solidFill>
              </a:rPr>
              <a:t>points</a:t>
            </a:r>
            <a:r>
              <a:rPr lang="en-US" sz="2000" b="1" dirty="0"/>
              <a:t> </a:t>
            </a:r>
            <a:r>
              <a:rPr lang="en-US" sz="2000" dirty="0"/>
              <a:t>as in parallel simulations</a:t>
            </a:r>
          </a:p>
          <a:p>
            <a:endParaRPr lang="en-US" sz="2000" dirty="0"/>
          </a:p>
        </p:txBody>
      </p:sp>
      <p:sp>
        <p:nvSpPr>
          <p:cNvPr id="2" name="Title 1"/>
          <p:cNvSpPr>
            <a:spLocks noGrp="1"/>
          </p:cNvSpPr>
          <p:nvPr>
            <p:ph type="title"/>
          </p:nvPr>
        </p:nvSpPr>
        <p:spPr>
          <a:xfrm>
            <a:off x="1524000" y="0"/>
            <a:ext cx="9126166" cy="457200"/>
          </a:xfrm>
        </p:spPr>
        <p:txBody>
          <a:bodyPr>
            <a:normAutofit fontScale="90000"/>
          </a:bodyPr>
          <a:lstStyle/>
          <a:p>
            <a:r>
              <a:rPr lang="en-US" b="1" dirty="0"/>
              <a:t>51 Use Cases: What is Parallelism Over?</a:t>
            </a:r>
          </a:p>
        </p:txBody>
      </p:sp>
      <p:sp>
        <p:nvSpPr>
          <p:cNvPr id="4" name="Slide Number Placeholder 3">
            <a:extLst>
              <a:ext uri="{FF2B5EF4-FFF2-40B4-BE49-F238E27FC236}">
                <a16:creationId xmlns:a16="http://schemas.microsoft.com/office/drawing/2014/main" id="{FBB458EE-FE11-47E0-AAB7-D251E994EF97}"/>
              </a:ext>
            </a:extLst>
          </p:cNvPr>
          <p:cNvSpPr>
            <a:spLocks noGrp="1"/>
          </p:cNvSpPr>
          <p:nvPr>
            <p:ph type="sldNum" sz="quarter" idx="12"/>
          </p:nvPr>
        </p:nvSpPr>
        <p:spPr/>
        <p:txBody>
          <a:bodyPr/>
          <a:lstStyle/>
          <a:p>
            <a:fld id="{C4B85148-DB98-4269-ACE6-2DF49F9918C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626624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70388"/>
            <a:ext cx="12090400" cy="5671976"/>
          </a:xfrm>
        </p:spPr>
        <p:txBody>
          <a:bodyPr>
            <a:noAutofit/>
          </a:bodyPr>
          <a:lstStyle/>
          <a:p>
            <a:r>
              <a:rPr lang="en-US" sz="2400" b="1" dirty="0">
                <a:solidFill>
                  <a:srgbClr val="CC00FF"/>
                </a:solidFill>
              </a:rPr>
              <a:t>PP (26)</a:t>
            </a:r>
            <a:r>
              <a:rPr lang="en-US" sz="2400" dirty="0">
                <a:solidFill>
                  <a:srgbClr val="CC00FF"/>
                </a:solidFill>
              </a:rPr>
              <a:t> </a:t>
            </a:r>
            <a:r>
              <a:rPr lang="en-US" sz="2400" b="1" dirty="0"/>
              <a:t>“All” </a:t>
            </a:r>
            <a:r>
              <a:rPr lang="en-US" sz="2400" dirty="0"/>
              <a:t>Pleasingly Parallel or Map Only</a:t>
            </a:r>
          </a:p>
          <a:p>
            <a:r>
              <a:rPr lang="en-US" sz="2400" b="1" dirty="0">
                <a:solidFill>
                  <a:srgbClr val="CC00FF"/>
                </a:solidFill>
              </a:rPr>
              <a:t>MR (18) </a:t>
            </a:r>
            <a:r>
              <a:rPr lang="en-US" sz="2400" dirty="0"/>
              <a:t>Classic MapReduce MR (add </a:t>
            </a:r>
            <a:r>
              <a:rPr lang="en-US" sz="2400" dirty="0" err="1"/>
              <a:t>MRStat</a:t>
            </a:r>
            <a:r>
              <a:rPr lang="en-US" sz="2400" dirty="0"/>
              <a:t> below for full count)</a:t>
            </a:r>
          </a:p>
          <a:p>
            <a:r>
              <a:rPr lang="en-US" sz="2400" b="1" dirty="0" err="1">
                <a:solidFill>
                  <a:srgbClr val="CC00FF"/>
                </a:solidFill>
              </a:rPr>
              <a:t>MRStat</a:t>
            </a:r>
            <a:r>
              <a:rPr lang="en-US" sz="2400" b="1" dirty="0">
                <a:solidFill>
                  <a:srgbClr val="CC00FF"/>
                </a:solidFill>
              </a:rPr>
              <a:t> (7</a:t>
            </a:r>
            <a:r>
              <a:rPr lang="en-US" sz="2400" dirty="0"/>
              <a:t>) Simple version of MR where key computations are simple reduction as found in statistical averages such as histograms and averages</a:t>
            </a:r>
          </a:p>
          <a:p>
            <a:r>
              <a:rPr lang="en-US" sz="2400" b="1" dirty="0" err="1">
                <a:solidFill>
                  <a:srgbClr val="CC00FF"/>
                </a:solidFill>
              </a:rPr>
              <a:t>MRIter</a:t>
            </a:r>
            <a:r>
              <a:rPr lang="en-US" sz="2400" b="1" dirty="0">
                <a:solidFill>
                  <a:srgbClr val="CC00FF"/>
                </a:solidFill>
              </a:rPr>
              <a:t> (23</a:t>
            </a:r>
            <a:r>
              <a:rPr lang="en-US" sz="2400" dirty="0">
                <a:solidFill>
                  <a:srgbClr val="CC00FF"/>
                </a:solidFill>
              </a:rPr>
              <a:t>)</a:t>
            </a:r>
            <a:r>
              <a:rPr lang="en-US" sz="2400" dirty="0"/>
              <a:t> Iterative MapReduce or MPI (</a:t>
            </a:r>
            <a:r>
              <a:rPr lang="en-US" sz="2400" dirty="0" err="1"/>
              <a:t>Flink</a:t>
            </a:r>
            <a:r>
              <a:rPr lang="en-US" sz="2400" dirty="0"/>
              <a:t>, Spark, Twister)</a:t>
            </a:r>
          </a:p>
          <a:p>
            <a:r>
              <a:rPr lang="en-US" sz="2400" b="1" dirty="0">
                <a:solidFill>
                  <a:srgbClr val="CC00FF"/>
                </a:solidFill>
              </a:rPr>
              <a:t>Graph (9)</a:t>
            </a:r>
            <a:r>
              <a:rPr lang="en-US" sz="2400" dirty="0"/>
              <a:t> Complex graph data structure needed in analysis </a:t>
            </a:r>
          </a:p>
          <a:p>
            <a:r>
              <a:rPr lang="en-US" sz="2400" b="1" dirty="0">
                <a:solidFill>
                  <a:srgbClr val="CC00FF"/>
                </a:solidFill>
              </a:rPr>
              <a:t>Fusion (11)</a:t>
            </a:r>
            <a:r>
              <a:rPr lang="en-US" sz="2400" dirty="0"/>
              <a:t> Integrate diverse data to aid discovery/decision making; could involve sophisticated algorithms or could just be a portal</a:t>
            </a:r>
          </a:p>
          <a:p>
            <a:r>
              <a:rPr lang="en-US" sz="2400" b="1" dirty="0">
                <a:solidFill>
                  <a:srgbClr val="CC00FF"/>
                </a:solidFill>
              </a:rPr>
              <a:t>Streaming (41) </a:t>
            </a:r>
            <a:r>
              <a:rPr lang="en-US" sz="2400" dirty="0"/>
              <a:t>Some data comes in incrementally and is processed this way</a:t>
            </a:r>
          </a:p>
          <a:p>
            <a:r>
              <a:rPr lang="en-US" sz="2400" b="1" dirty="0">
                <a:solidFill>
                  <a:srgbClr val="CC00FF"/>
                </a:solidFill>
              </a:rPr>
              <a:t>Classify	(30) </a:t>
            </a:r>
            <a:r>
              <a:rPr lang="en-US" sz="2400" dirty="0"/>
              <a:t>Classification: divide data into categories</a:t>
            </a:r>
          </a:p>
          <a:p>
            <a:r>
              <a:rPr lang="en-US" sz="2400" b="1" dirty="0">
                <a:solidFill>
                  <a:srgbClr val="CC00FF"/>
                </a:solidFill>
              </a:rPr>
              <a:t>S/Q (12) </a:t>
            </a:r>
            <a:r>
              <a:rPr lang="en-US" sz="2400" dirty="0"/>
              <a:t>Index, Search and Query</a:t>
            </a:r>
          </a:p>
          <a:p>
            <a:endParaRPr lang="en-US" sz="2400" dirty="0"/>
          </a:p>
        </p:txBody>
      </p:sp>
      <p:sp>
        <p:nvSpPr>
          <p:cNvPr id="2" name="Title 1"/>
          <p:cNvSpPr>
            <a:spLocks noGrp="1"/>
          </p:cNvSpPr>
          <p:nvPr>
            <p:ph type="title"/>
          </p:nvPr>
        </p:nvSpPr>
        <p:spPr>
          <a:xfrm>
            <a:off x="671945" y="0"/>
            <a:ext cx="10515600" cy="708602"/>
          </a:xfrm>
        </p:spPr>
        <p:txBody>
          <a:bodyPr>
            <a:noAutofit/>
          </a:bodyPr>
          <a:lstStyle/>
          <a:p>
            <a:pPr algn="ctr"/>
            <a:r>
              <a:rPr lang="en-US" b="1" dirty="0"/>
              <a:t>Sample Features of 51 Use Cases I</a:t>
            </a:r>
          </a:p>
        </p:txBody>
      </p:sp>
      <p:sp>
        <p:nvSpPr>
          <p:cNvPr id="4" name="Slide Number Placeholder 3">
            <a:extLst>
              <a:ext uri="{FF2B5EF4-FFF2-40B4-BE49-F238E27FC236}">
                <a16:creationId xmlns:a16="http://schemas.microsoft.com/office/drawing/2014/main" id="{6232C412-1BC6-440A-94AC-BDE1A338106D}"/>
              </a:ext>
            </a:extLst>
          </p:cNvPr>
          <p:cNvSpPr>
            <a:spLocks noGrp="1"/>
          </p:cNvSpPr>
          <p:nvPr>
            <p:ph type="sldNum" sz="quarter" idx="12"/>
          </p:nvPr>
        </p:nvSpPr>
        <p:spPr/>
        <p:txBody>
          <a:bodyPr/>
          <a:lstStyle/>
          <a:p>
            <a:fld id="{C4B85148-DB98-4269-ACE6-2DF49F9918C9}"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4105689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399"/>
            <a:ext cx="12192000" cy="6026727"/>
          </a:xfrm>
        </p:spPr>
        <p:txBody>
          <a:bodyPr>
            <a:noAutofit/>
          </a:bodyPr>
          <a:lstStyle/>
          <a:p>
            <a:r>
              <a:rPr lang="en-US" sz="2600" b="1" dirty="0">
                <a:solidFill>
                  <a:srgbClr val="CC00FF"/>
                </a:solidFill>
              </a:rPr>
              <a:t>CF (4) </a:t>
            </a:r>
            <a:r>
              <a:rPr lang="en-US" sz="2600" dirty="0"/>
              <a:t>Collaborative Filtering for recommender engines</a:t>
            </a:r>
          </a:p>
          <a:p>
            <a:r>
              <a:rPr lang="en-US" sz="2600" b="1" dirty="0">
                <a:solidFill>
                  <a:srgbClr val="CC00FF"/>
                </a:solidFill>
              </a:rPr>
              <a:t>LML (36) </a:t>
            </a:r>
            <a:r>
              <a:rPr lang="en-US" sz="2600" dirty="0"/>
              <a:t>Local Machine Learning (Independent for each parallel entity) – application could have GML as well</a:t>
            </a:r>
          </a:p>
          <a:p>
            <a:r>
              <a:rPr lang="en-US" sz="2600" b="1" dirty="0">
                <a:solidFill>
                  <a:srgbClr val="CC00FF"/>
                </a:solidFill>
              </a:rPr>
              <a:t>GML (23) </a:t>
            </a:r>
            <a:r>
              <a:rPr lang="en-US" sz="2600" dirty="0"/>
              <a:t>Global Machine Learning: Deep Learning, Clustering, LDA, PLSI, MDS, </a:t>
            </a:r>
          </a:p>
          <a:p>
            <a:pPr lvl="1"/>
            <a:r>
              <a:rPr lang="en-US" sz="2600" dirty="0"/>
              <a:t>Large Scale Optimizations as in </a:t>
            </a:r>
            <a:r>
              <a:rPr lang="en-US" sz="2600" dirty="0" err="1"/>
              <a:t>Variational</a:t>
            </a:r>
            <a:r>
              <a:rPr lang="en-US" sz="2600" dirty="0"/>
              <a:t> Bayes, MCMC, Lifted Belief Propagation, Stochastic Gradient Descent, L-BFGS, </a:t>
            </a:r>
            <a:r>
              <a:rPr lang="en-US" sz="2600" dirty="0" err="1"/>
              <a:t>Levenberg</a:t>
            </a:r>
            <a:r>
              <a:rPr lang="en-US" sz="2600" dirty="0"/>
              <a:t>-Marquardt . Can call EGO or Exascale Global Optimization with scalable parallel algorithm</a:t>
            </a:r>
          </a:p>
          <a:p>
            <a:r>
              <a:rPr lang="en-US" sz="2600" b="1" dirty="0">
                <a:solidFill>
                  <a:srgbClr val="CC00FF"/>
                </a:solidFill>
              </a:rPr>
              <a:t>Workflow (51) </a:t>
            </a:r>
            <a:r>
              <a:rPr lang="en-US" sz="2600" dirty="0"/>
              <a:t>Universal </a:t>
            </a:r>
          </a:p>
          <a:p>
            <a:r>
              <a:rPr lang="en-US" sz="2600" b="1" dirty="0">
                <a:solidFill>
                  <a:srgbClr val="CC00FF"/>
                </a:solidFill>
              </a:rPr>
              <a:t>GIS (16) </a:t>
            </a:r>
            <a:r>
              <a:rPr lang="en-US" sz="2600" dirty="0"/>
              <a:t>Geotagged data and often displayed in ESRI, Microsoft Virtual Earth, Google Earth, </a:t>
            </a:r>
            <a:r>
              <a:rPr lang="en-US" sz="2600" dirty="0" err="1"/>
              <a:t>GeoServer</a:t>
            </a:r>
            <a:r>
              <a:rPr lang="en-US" sz="2600" dirty="0"/>
              <a:t> etc.</a:t>
            </a:r>
          </a:p>
          <a:p>
            <a:r>
              <a:rPr lang="en-US" sz="2600" b="1" dirty="0">
                <a:solidFill>
                  <a:srgbClr val="CC00FF"/>
                </a:solidFill>
              </a:rPr>
              <a:t>HPC (5) </a:t>
            </a:r>
            <a:r>
              <a:rPr lang="en-US" sz="2600" dirty="0"/>
              <a:t>Classic large-scale simulation of cosmos, materials, etc. generating (visualization) data</a:t>
            </a:r>
          </a:p>
          <a:p>
            <a:r>
              <a:rPr lang="en-US" sz="2600" b="1" dirty="0">
                <a:solidFill>
                  <a:srgbClr val="CC00FF"/>
                </a:solidFill>
              </a:rPr>
              <a:t>Agent (2) </a:t>
            </a:r>
            <a:r>
              <a:rPr lang="en-US" sz="2600" dirty="0"/>
              <a:t>Simulations of models of data-defined macroscopic entities represented as agents</a:t>
            </a:r>
          </a:p>
          <a:p>
            <a:endParaRPr lang="en-US" sz="2600" dirty="0"/>
          </a:p>
        </p:txBody>
      </p:sp>
      <p:sp>
        <p:nvSpPr>
          <p:cNvPr id="2" name="Title 1"/>
          <p:cNvSpPr>
            <a:spLocks noGrp="1"/>
          </p:cNvSpPr>
          <p:nvPr>
            <p:ph type="title"/>
          </p:nvPr>
        </p:nvSpPr>
        <p:spPr>
          <a:xfrm>
            <a:off x="1465634" y="-76200"/>
            <a:ext cx="9126166" cy="762000"/>
          </a:xfrm>
        </p:spPr>
        <p:txBody>
          <a:bodyPr/>
          <a:lstStyle/>
          <a:p>
            <a:pPr algn="ctr"/>
            <a:r>
              <a:rPr lang="en-US" b="1" dirty="0"/>
              <a:t>Sample Features of 51 Use Cases II</a:t>
            </a:r>
            <a:endParaRPr lang="en-US" dirty="0"/>
          </a:p>
        </p:txBody>
      </p:sp>
      <p:sp>
        <p:nvSpPr>
          <p:cNvPr id="4" name="Slide Number Placeholder 3">
            <a:extLst>
              <a:ext uri="{FF2B5EF4-FFF2-40B4-BE49-F238E27FC236}">
                <a16:creationId xmlns:a16="http://schemas.microsoft.com/office/drawing/2014/main" id="{B2D07B5A-63D7-4718-AA89-523E50662B23}"/>
              </a:ext>
            </a:extLst>
          </p:cNvPr>
          <p:cNvSpPr>
            <a:spLocks noGrp="1"/>
          </p:cNvSpPr>
          <p:nvPr>
            <p:ph type="sldNum" sz="quarter" idx="12"/>
          </p:nvPr>
        </p:nvSpPr>
        <p:spPr/>
        <p:txBody>
          <a:bodyPr/>
          <a:lstStyle/>
          <a:p>
            <a:fld id="{C4B85148-DB98-4269-ACE6-2DF49F9918C9}"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711020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BDEC2 and NIST Use Cases</a:t>
            </a:r>
          </a:p>
        </p:txBody>
      </p:sp>
      <p:sp>
        <p:nvSpPr>
          <p:cNvPr id="2" name="Text Placeholder 1"/>
          <p:cNvSpPr>
            <a:spLocks noGrp="1"/>
          </p:cNvSpPr>
          <p:nvPr>
            <p:ph type="body" idx="1"/>
          </p:nvPr>
        </p:nvSpPr>
        <p:spPr>
          <a:xfrm>
            <a:off x="838200" y="4168839"/>
            <a:ext cx="10515600" cy="1500187"/>
          </a:xfrm>
        </p:spPr>
        <p:txBody>
          <a:bodyPr>
            <a:normAutofit lnSpcReduction="10000"/>
          </a:bodyPr>
          <a:lstStyle/>
          <a:p>
            <a:r>
              <a:rPr lang="en-US" dirty="0">
                <a:hlinkClick r:id="rId2"/>
              </a:rPr>
              <a:t>https://docs.google.com/document/d/1YBkdKP4TOXprNy9YOPAsfsFZey5r5jb71P7eQdfHgD8/edit?usp=sharing</a:t>
            </a:r>
            <a:endParaRPr lang="en-US" dirty="0"/>
          </a:p>
          <a:p>
            <a:r>
              <a:rPr lang="en-US" dirty="0">
                <a:hlinkClick r:id="rId3"/>
              </a:rPr>
              <a:t>https://docs.google.com/document/d/1iLijV2L0iqSlb4EI1XqrgvJu_9oGIjuUadcBl7H0rR0/edit?usp=sharing</a:t>
            </a:r>
            <a:r>
              <a:rPr lang="en-US" dirty="0"/>
              <a:t> </a:t>
            </a:r>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fld id="{C4B85148-DB98-4269-ACE6-2DF49F9918C9}"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39080140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900545" y="-259556"/>
            <a:ext cx="10515600" cy="1325563"/>
          </a:xfrm>
        </p:spPr>
        <p:txBody>
          <a:bodyPr/>
          <a:lstStyle/>
          <a:p>
            <a:r>
              <a:rPr lang="en-US" dirty="0"/>
              <a:t>53 NIST Use Cases for Research Space I</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85000" lnSpcReduction="20000"/>
          </a:bodyPr>
          <a:lstStyle/>
          <a:p>
            <a:r>
              <a:rPr lang="en-US" b="1" dirty="0"/>
              <a:t>GOVERNMENT OPERATION</a:t>
            </a:r>
          </a:p>
          <a:p>
            <a:pPr lvl="1"/>
            <a:r>
              <a:rPr lang="en-US" dirty="0"/>
              <a:t>1: Census 2010 and 2000—Title 13 Big Data </a:t>
            </a:r>
          </a:p>
          <a:p>
            <a:pPr lvl="1"/>
            <a:r>
              <a:rPr lang="en-US" dirty="0"/>
              <a:t>2: NARA Accession, Search, Retrieve, Preservation </a:t>
            </a:r>
          </a:p>
          <a:p>
            <a:pPr lvl="1"/>
            <a:r>
              <a:rPr lang="en-US" dirty="0"/>
              <a:t>3: Statistical Survey Response Improvement</a:t>
            </a:r>
          </a:p>
          <a:p>
            <a:pPr lvl="1"/>
            <a:r>
              <a:rPr lang="en-US" dirty="0"/>
              <a:t>4: Non-Traditional Data in Statistical Survey Response Improvement (Adaptive Design)</a:t>
            </a:r>
            <a:br>
              <a:rPr lang="en-US" dirty="0"/>
            </a:br>
            <a:br>
              <a:rPr lang="en-US" dirty="0"/>
            </a:br>
            <a:r>
              <a:rPr lang="en-US" sz="2100" dirty="0">
                <a:solidFill>
                  <a:srgbClr val="7030A0"/>
                </a:solidFill>
                <a:latin typeface="Comic Sans MS" panose="030F0702030302020204" pitchFamily="66" charset="0"/>
              </a:rPr>
              <a:t>1-4 are related to social science survey problems and are “Classic </a:t>
            </a:r>
            <a:r>
              <a:rPr lang="en-US" sz="2100" dirty="0" err="1">
                <a:solidFill>
                  <a:srgbClr val="7030A0"/>
                </a:solidFill>
                <a:latin typeface="Comic Sans MS" panose="030F0702030302020204" pitchFamily="66" charset="0"/>
              </a:rPr>
              <a:t>Data+ML</a:t>
            </a:r>
            <a:r>
              <a:rPr lang="en-US" sz="2100" dirty="0">
                <a:solidFill>
                  <a:srgbClr val="7030A0"/>
                </a:solidFill>
                <a:latin typeface="Comic Sans MS" panose="030F0702030302020204" pitchFamily="66" charset="0"/>
              </a:rPr>
              <a:t>” with interesting algorithms (recommender engines) plus databases and important privacy issues which are present in research cases</a:t>
            </a:r>
          </a:p>
          <a:p>
            <a:r>
              <a:rPr lang="en-US" b="1" dirty="0"/>
              <a:t>COMMERCIAL</a:t>
            </a:r>
            <a:endParaRPr lang="en-US" dirty="0"/>
          </a:p>
          <a:p>
            <a:pPr lvl="1"/>
            <a:r>
              <a:rPr lang="en-US" dirty="0">
                <a:solidFill>
                  <a:srgbClr val="FF0000"/>
                </a:solidFill>
              </a:rPr>
              <a:t>5: Cloud Eco-System for Financial Industries </a:t>
            </a:r>
            <a:r>
              <a:rPr lang="en-US" dirty="0"/>
              <a:t>NO</a:t>
            </a:r>
          </a:p>
          <a:p>
            <a:pPr lvl="1"/>
            <a:r>
              <a:rPr lang="en-US" dirty="0"/>
              <a:t>6: Mendeley—An International Network of Research </a:t>
            </a:r>
          </a:p>
          <a:p>
            <a:pPr lvl="1"/>
            <a:r>
              <a:rPr lang="en-US" dirty="0">
                <a:solidFill>
                  <a:srgbClr val="FF0000"/>
                </a:solidFill>
              </a:rPr>
              <a:t>7: Netflix Movie Service </a:t>
            </a:r>
            <a:r>
              <a:rPr lang="en-US" dirty="0"/>
              <a:t>NO</a:t>
            </a:r>
          </a:p>
          <a:p>
            <a:pPr lvl="1"/>
            <a:r>
              <a:rPr lang="en-US" dirty="0">
                <a:solidFill>
                  <a:srgbClr val="FF0000"/>
                </a:solidFill>
              </a:rPr>
              <a:t>8: Web Search </a:t>
            </a:r>
            <a:r>
              <a:rPr lang="en-US" dirty="0"/>
              <a:t>NO</a:t>
            </a:r>
          </a:p>
          <a:p>
            <a:pPr lvl="1"/>
            <a:r>
              <a:rPr lang="en-US" dirty="0">
                <a:solidFill>
                  <a:srgbClr val="FF0000"/>
                </a:solidFill>
              </a:rPr>
              <a:t>9: Big Data Business Continuity and Disaster Recovery Within a Cloud Eco-System </a:t>
            </a:r>
            <a:r>
              <a:rPr lang="en-US" dirty="0"/>
              <a:t> NO</a:t>
            </a:r>
          </a:p>
          <a:p>
            <a:pPr lvl="1"/>
            <a:r>
              <a:rPr lang="en-US" dirty="0"/>
              <a:t>10: Cargo Shipping Edge Computing NO</a:t>
            </a:r>
          </a:p>
          <a:p>
            <a:pPr lvl="1"/>
            <a:r>
              <a:rPr lang="en-US" dirty="0">
                <a:solidFill>
                  <a:srgbClr val="FF9900"/>
                </a:solidFill>
              </a:rPr>
              <a:t>11: Materials Data for Manufacturing </a:t>
            </a:r>
          </a:p>
          <a:p>
            <a:pPr lvl="1"/>
            <a:r>
              <a:rPr lang="en-US" dirty="0">
                <a:solidFill>
                  <a:srgbClr val="FF9900"/>
                </a:solidFill>
              </a:rPr>
              <a:t>12: Simulation-Driven Materials Genomics</a:t>
            </a:r>
            <a:br>
              <a:rPr lang="en-US" dirty="0"/>
            </a:br>
            <a:br>
              <a:rPr lang="en-US" dirty="0"/>
            </a:br>
            <a:r>
              <a:rPr lang="en-US" sz="2100" dirty="0">
                <a:solidFill>
                  <a:srgbClr val="7030A0"/>
                </a:solidFill>
                <a:latin typeface="Comic Sans MS" panose="030F0702030302020204" pitchFamily="66" charset="0"/>
              </a:rPr>
              <a:t>6 is “Classic </a:t>
            </a:r>
            <a:r>
              <a:rPr lang="en-US" sz="2100" dirty="0" err="1">
                <a:solidFill>
                  <a:srgbClr val="7030A0"/>
                </a:solidFill>
                <a:latin typeface="Comic Sans MS" panose="030F0702030302020204" pitchFamily="66" charset="0"/>
              </a:rPr>
              <a:t>Data+ML</a:t>
            </a:r>
            <a:r>
              <a:rPr lang="en-US" sz="2100" dirty="0">
                <a:solidFill>
                  <a:srgbClr val="7030A0"/>
                </a:solidFill>
                <a:latin typeface="Comic Sans MS" panose="030F0702030302020204" pitchFamily="66" charset="0"/>
              </a:rPr>
              <a:t>” with Text Analysis (citation identification, topic models etc.)</a:t>
            </a:r>
            <a:br>
              <a:rPr lang="en-US" sz="2100" dirty="0">
                <a:solidFill>
                  <a:srgbClr val="7030A0"/>
                </a:solidFill>
                <a:latin typeface="Comic Sans MS" panose="030F0702030302020204" pitchFamily="66" charset="0"/>
              </a:rPr>
            </a:br>
            <a:r>
              <a:rPr lang="en-US" sz="2100" dirty="0">
                <a:solidFill>
                  <a:srgbClr val="7030A0"/>
                </a:solidFill>
                <a:latin typeface="Comic Sans MS" panose="030F0702030302020204" pitchFamily="66" charset="0"/>
              </a:rPr>
              <a:t>10 is DHL/</a:t>
            </a:r>
            <a:r>
              <a:rPr lang="en-US" sz="2100" dirty="0" err="1">
                <a:solidFill>
                  <a:srgbClr val="7030A0"/>
                </a:solidFill>
                <a:latin typeface="Comic Sans MS" panose="030F0702030302020204" pitchFamily="66" charset="0"/>
              </a:rPr>
              <a:t>Fedex</a:t>
            </a:r>
            <a:r>
              <a:rPr lang="en-US" sz="2100" dirty="0">
                <a:solidFill>
                  <a:srgbClr val="7030A0"/>
                </a:solidFill>
                <a:latin typeface="Comic Sans MS" panose="030F0702030302020204" pitchFamily="66" charset="0"/>
              </a:rPr>
              <a:t>/UPS and has no direct scientific analog. However, it is a good example of Edge computing system of a similar nature to the scientific research case.</a:t>
            </a:r>
            <a:br>
              <a:rPr lang="en-US" sz="2100" dirty="0">
                <a:solidFill>
                  <a:srgbClr val="7030A0"/>
                </a:solidFill>
                <a:latin typeface="Comic Sans MS" panose="030F0702030302020204" pitchFamily="66" charset="0"/>
              </a:rPr>
            </a:br>
            <a:r>
              <a:rPr lang="en-US" sz="2100" dirty="0">
                <a:solidFill>
                  <a:srgbClr val="7030A0"/>
                </a:solidFill>
                <a:latin typeface="Comic Sans MS" panose="030F0702030302020204" pitchFamily="66" charset="0"/>
              </a:rPr>
              <a:t>11 and 12 are material science covered in BDEC2 meeting</a:t>
            </a: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28</a:t>
            </a:fld>
            <a:endParaRPr lang="en-US">
              <a:solidFill>
                <a:prstClr val="black">
                  <a:tint val="75000"/>
                </a:prstClr>
              </a:solidFill>
            </a:endParaRPr>
          </a:p>
        </p:txBody>
      </p:sp>
    </p:spTree>
    <p:extLst>
      <p:ext uri="{BB962C8B-B14F-4D97-AF65-F5344CB8AC3E}">
        <p14:creationId xmlns:p14="http://schemas.microsoft.com/office/powerpoint/2010/main" val="215250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900545" y="-259556"/>
            <a:ext cx="10515600" cy="1325563"/>
          </a:xfrm>
        </p:spPr>
        <p:txBody>
          <a:bodyPr/>
          <a:lstStyle/>
          <a:p>
            <a:r>
              <a:rPr lang="en-US" dirty="0"/>
              <a:t>53 NIST Use Cases for Research Space II</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18986"/>
          </a:xfrm>
        </p:spPr>
        <p:txBody>
          <a:bodyPr>
            <a:normAutofit fontScale="92500" lnSpcReduction="20000"/>
          </a:bodyPr>
          <a:lstStyle/>
          <a:p>
            <a:r>
              <a:rPr lang="en-US" sz="3200" b="1" dirty="0"/>
              <a:t>DEFENSE</a:t>
            </a:r>
          </a:p>
          <a:p>
            <a:pPr lvl="1"/>
            <a:r>
              <a:rPr lang="en-US" sz="2800" dirty="0">
                <a:solidFill>
                  <a:srgbClr val="FF9900"/>
                </a:solidFill>
              </a:rPr>
              <a:t>13: Cloud Large-Scale Geospatial Analysis and Visualization</a:t>
            </a:r>
          </a:p>
          <a:p>
            <a:pPr lvl="1"/>
            <a:r>
              <a:rPr lang="en-US" sz="2800" dirty="0">
                <a:solidFill>
                  <a:srgbClr val="FF9900"/>
                </a:solidFill>
              </a:rPr>
              <a:t>14: Object Identification and Tracking from Wide-Area Large Format Imagery or Full Motion Video—Persistent Surveillance</a:t>
            </a:r>
          </a:p>
          <a:p>
            <a:pPr lvl="1"/>
            <a:r>
              <a:rPr lang="en-US" sz="2800" dirty="0">
                <a:solidFill>
                  <a:srgbClr val="FF9900"/>
                </a:solidFill>
              </a:rPr>
              <a:t>15: Intelligence Data Processing and Analysis </a:t>
            </a:r>
            <a:br>
              <a:rPr lang="en-US" sz="2800" dirty="0">
                <a:solidFill>
                  <a:srgbClr val="FF9900"/>
                </a:solidFill>
              </a:rPr>
            </a:br>
            <a:br>
              <a:rPr lang="en-US" sz="2800" dirty="0">
                <a:solidFill>
                  <a:srgbClr val="FF9900"/>
                </a:solidFill>
              </a:rPr>
            </a:br>
            <a:r>
              <a:rPr lang="en-US" sz="2200" dirty="0">
                <a:solidFill>
                  <a:srgbClr val="7030A0"/>
                </a:solidFill>
                <a:latin typeface="Comic Sans MS" panose="030F0702030302020204" pitchFamily="66" charset="0"/>
              </a:rPr>
              <a:t>13-15 are very similar to disaster response problems. They involve extensive “Classic </a:t>
            </a:r>
            <a:r>
              <a:rPr lang="en-US" sz="2200" dirty="0" err="1">
                <a:solidFill>
                  <a:srgbClr val="7030A0"/>
                </a:solidFill>
                <a:latin typeface="Comic Sans MS" panose="030F0702030302020204" pitchFamily="66" charset="0"/>
              </a:rPr>
              <a:t>Data+ML</a:t>
            </a:r>
            <a:r>
              <a:rPr lang="en-US" sz="2200" dirty="0">
                <a:solidFill>
                  <a:srgbClr val="7030A0"/>
                </a:solidFill>
                <a:latin typeface="Comic Sans MS" panose="030F0702030302020204" pitchFamily="66" charset="0"/>
              </a:rPr>
              <a:t>” for sensor collections and/or image processing. GIS and spatial analysis are important as in BDEC2 Pathology and Spatial Imagery talk. The geospatial aspect of applications means they are similar to earth science examples.</a:t>
            </a:r>
            <a:br>
              <a:rPr lang="en-US" sz="2800" dirty="0"/>
            </a:br>
            <a:endParaRPr lang="en-US" sz="2800" dirty="0">
              <a:solidFill>
                <a:srgbClr val="FF9900"/>
              </a:solidFill>
            </a:endParaRPr>
          </a:p>
          <a:p>
            <a:r>
              <a:rPr lang="en-US" dirty="0"/>
              <a:t>Color coding of use cases</a:t>
            </a:r>
          </a:p>
          <a:p>
            <a:r>
              <a:rPr lang="en-US" dirty="0"/>
              <a:t>NO means not similar to research application</a:t>
            </a:r>
          </a:p>
          <a:p>
            <a:r>
              <a:rPr lang="en-US" dirty="0">
                <a:solidFill>
                  <a:srgbClr val="FF0000"/>
                </a:solidFill>
              </a:rPr>
              <a:t>Red</a:t>
            </a:r>
            <a:r>
              <a:rPr lang="en-US" dirty="0"/>
              <a:t> means not relevant to BDEC2</a:t>
            </a:r>
          </a:p>
          <a:p>
            <a:r>
              <a:rPr lang="en-US" dirty="0">
                <a:solidFill>
                  <a:srgbClr val="FF9900"/>
                </a:solidFill>
              </a:rPr>
              <a:t>Orange</a:t>
            </a:r>
            <a:r>
              <a:rPr lang="en-US" dirty="0"/>
              <a:t> means related to BDEC2 Bloomington presentations</a:t>
            </a:r>
          </a:p>
          <a:p>
            <a:r>
              <a:rPr lang="en-US" dirty="0"/>
              <a:t>Black are unique use cases of relevance to BDEC2 but not presented at Bloomington</a:t>
            </a:r>
          </a:p>
          <a:p>
            <a:r>
              <a:rPr lang="en-US" sz="2600" dirty="0">
                <a:solidFill>
                  <a:srgbClr val="7030A0"/>
                </a:solidFill>
                <a:latin typeface="Comic Sans MS" panose="030F0702030302020204" pitchFamily="66" charset="0"/>
              </a:rPr>
              <a:t>Purple</a:t>
            </a:r>
            <a:r>
              <a:rPr lang="en-US" sz="2600" dirty="0">
                <a:latin typeface="Comic Sans MS" panose="030F0702030302020204" pitchFamily="66" charset="0"/>
              </a:rPr>
              <a:t> are comments</a:t>
            </a: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29</a:t>
            </a:fld>
            <a:endParaRPr lang="en-US">
              <a:solidFill>
                <a:prstClr val="black">
                  <a:tint val="75000"/>
                </a:prstClr>
              </a:solidFill>
            </a:endParaRPr>
          </a:p>
        </p:txBody>
      </p:sp>
    </p:spTree>
    <p:extLst>
      <p:ext uri="{BB962C8B-B14F-4D97-AF65-F5344CB8AC3E}">
        <p14:creationId xmlns:p14="http://schemas.microsoft.com/office/powerpoint/2010/main" val="179042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E61718-F2D1-41B8-B8EF-04FC80B4878B}"/>
              </a:ext>
            </a:extLst>
          </p:cNvPr>
          <p:cNvSpPr>
            <a:spLocks noGrp="1"/>
          </p:cNvSpPr>
          <p:nvPr>
            <p:ph type="title"/>
          </p:nvPr>
        </p:nvSpPr>
        <p:spPr>
          <a:xfrm>
            <a:off x="0" y="1709738"/>
            <a:ext cx="12192000" cy="2852737"/>
          </a:xfrm>
        </p:spPr>
        <p:txBody>
          <a:bodyPr/>
          <a:lstStyle/>
          <a:p>
            <a:r>
              <a:rPr lang="en-US" dirty="0"/>
              <a:t>Benchmarks should mimic Use Cases?</a:t>
            </a:r>
            <a:br>
              <a:rPr lang="en-US" dirty="0"/>
            </a:br>
            <a:r>
              <a:rPr lang="en-US" sz="4400" dirty="0"/>
              <a:t>Need to collect use cases?</a:t>
            </a:r>
            <a:br>
              <a:rPr lang="en-US" dirty="0"/>
            </a:br>
            <a:endParaRPr lang="en-US" dirty="0"/>
          </a:p>
        </p:txBody>
      </p:sp>
      <p:sp>
        <p:nvSpPr>
          <p:cNvPr id="7" name="Text Placeholder 6">
            <a:extLst>
              <a:ext uri="{FF2B5EF4-FFF2-40B4-BE49-F238E27FC236}">
                <a16:creationId xmlns:a16="http://schemas.microsoft.com/office/drawing/2014/main" id="{52C11DC2-0D20-46D2-BF02-584E294D4D5B}"/>
              </a:ext>
            </a:extLst>
          </p:cNvPr>
          <p:cNvSpPr>
            <a:spLocks noGrp="1"/>
          </p:cNvSpPr>
          <p:nvPr>
            <p:ph type="body" idx="1"/>
          </p:nvPr>
        </p:nvSpPr>
        <p:spPr/>
        <p:txBody>
          <a:bodyPr/>
          <a:lstStyle/>
          <a:p>
            <a:r>
              <a:rPr lang="en-US" dirty="0"/>
              <a:t>Can classify use cases and benchmarks along several different dimensions</a:t>
            </a:r>
          </a:p>
        </p:txBody>
      </p:sp>
      <p:sp>
        <p:nvSpPr>
          <p:cNvPr id="5" name="Slide Number Placeholder 4">
            <a:extLst>
              <a:ext uri="{FF2B5EF4-FFF2-40B4-BE49-F238E27FC236}">
                <a16:creationId xmlns:a16="http://schemas.microsoft.com/office/drawing/2014/main" id="{8B83A407-AB76-45DD-8793-845B71F9ECD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a:t>
            </a:fld>
            <a:endParaRPr lang="en-US">
              <a:solidFill>
                <a:prstClr val="black">
                  <a:tint val="75000"/>
                </a:prstClr>
              </a:solidFill>
            </a:endParaRPr>
          </a:p>
        </p:txBody>
      </p:sp>
      <p:sp>
        <p:nvSpPr>
          <p:cNvPr id="4" name="Date Placeholder 3">
            <a:extLst>
              <a:ext uri="{FF2B5EF4-FFF2-40B4-BE49-F238E27FC236}">
                <a16:creationId xmlns:a16="http://schemas.microsoft.com/office/drawing/2014/main" id="{AE70401E-C3BA-4FAF-BC23-EA31062FF6D0}"/>
              </a:ext>
            </a:extLst>
          </p:cNvPr>
          <p:cNvSpPr>
            <a:spLocks noGrp="1"/>
          </p:cNvSpPr>
          <p:nvPr>
            <p:ph type="dt" sz="half" idx="2"/>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40600313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235527" y="0"/>
            <a:ext cx="12191999" cy="716383"/>
          </a:xfrm>
        </p:spPr>
        <p:txBody>
          <a:bodyPr/>
          <a:lstStyle/>
          <a:p>
            <a:r>
              <a:rPr lang="en-US" dirty="0"/>
              <a:t>Use Cases III: HEALTH CARE AND LIFE SCIENCES</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a:bodyPr>
          <a:lstStyle/>
          <a:p>
            <a:r>
              <a:rPr lang="en-US" dirty="0"/>
              <a:t>16: Electronic Medical Record</a:t>
            </a:r>
          </a:p>
          <a:p>
            <a:r>
              <a:rPr lang="en-US" dirty="0">
                <a:solidFill>
                  <a:srgbClr val="FF9900"/>
                </a:solidFill>
              </a:rPr>
              <a:t>17: Pathology Imaging/Digital Pathology</a:t>
            </a:r>
          </a:p>
          <a:p>
            <a:r>
              <a:rPr lang="en-US" dirty="0">
                <a:solidFill>
                  <a:srgbClr val="FF9900"/>
                </a:solidFill>
              </a:rPr>
              <a:t>18: Computational Bioimaging</a:t>
            </a:r>
          </a:p>
          <a:p>
            <a:r>
              <a:rPr lang="en-US" dirty="0">
                <a:solidFill>
                  <a:srgbClr val="FF9900"/>
                </a:solidFill>
              </a:rPr>
              <a:t>19: Genomic Measurements</a:t>
            </a:r>
          </a:p>
          <a:p>
            <a:r>
              <a:rPr lang="en-US" dirty="0">
                <a:solidFill>
                  <a:srgbClr val="FF9900"/>
                </a:solidFill>
              </a:rPr>
              <a:t>20: Comparative Analysis for Metagenomes and Genome</a:t>
            </a:r>
          </a:p>
          <a:p>
            <a:r>
              <a:rPr lang="en-US" dirty="0"/>
              <a:t>21: Individualized Diabetes Management</a:t>
            </a:r>
          </a:p>
          <a:p>
            <a:r>
              <a:rPr lang="en-US" dirty="0"/>
              <a:t>22: Statistical Relational Artificial Intelligence for Health Care</a:t>
            </a:r>
          </a:p>
          <a:p>
            <a:r>
              <a:rPr lang="en-US" dirty="0">
                <a:solidFill>
                  <a:srgbClr val="FF9900"/>
                </a:solidFill>
              </a:rPr>
              <a:t>23: World Population-Scale Epidemiological Study</a:t>
            </a:r>
          </a:p>
          <a:p>
            <a:r>
              <a:rPr lang="en-US" dirty="0">
                <a:solidFill>
                  <a:srgbClr val="FF9900"/>
                </a:solidFill>
              </a:rPr>
              <a:t>24: Social Contagion Modeling for Planning, Public Health, and Disaster Management </a:t>
            </a:r>
          </a:p>
          <a:p>
            <a:r>
              <a:rPr lang="en-US" dirty="0">
                <a:solidFill>
                  <a:srgbClr val="FF9900"/>
                </a:solidFill>
              </a:rPr>
              <a:t>25: Biodiversity and </a:t>
            </a:r>
            <a:r>
              <a:rPr lang="en-US" dirty="0" err="1">
                <a:solidFill>
                  <a:srgbClr val="FF9900"/>
                </a:solidFill>
              </a:rPr>
              <a:t>LifeWatch</a:t>
            </a:r>
            <a:endParaRPr lang="en-US" dirty="0">
              <a:solidFill>
                <a:srgbClr val="FF9900"/>
              </a:solidFill>
            </a:endParaRPr>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3147680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708A-67D1-4CA6-9B5B-78C664E76D1F}"/>
              </a:ext>
            </a:extLst>
          </p:cNvPr>
          <p:cNvSpPr>
            <a:spLocks noGrp="1"/>
          </p:cNvSpPr>
          <p:nvPr>
            <p:ph type="title"/>
          </p:nvPr>
        </p:nvSpPr>
        <p:spPr>
          <a:xfrm>
            <a:off x="784412" y="0"/>
            <a:ext cx="10515600" cy="874059"/>
          </a:xfrm>
        </p:spPr>
        <p:txBody>
          <a:bodyPr/>
          <a:lstStyle/>
          <a:p>
            <a:r>
              <a:rPr lang="en-US" dirty="0"/>
              <a:t>Comments on Use Cases III</a:t>
            </a:r>
          </a:p>
        </p:txBody>
      </p:sp>
      <p:sp>
        <p:nvSpPr>
          <p:cNvPr id="3" name="Content Placeholder 2">
            <a:extLst>
              <a:ext uri="{FF2B5EF4-FFF2-40B4-BE49-F238E27FC236}">
                <a16:creationId xmlns:a16="http://schemas.microsoft.com/office/drawing/2014/main" id="{DD89B6B2-1A07-4612-8E5A-459D5B521018}"/>
              </a:ext>
            </a:extLst>
          </p:cNvPr>
          <p:cNvSpPr>
            <a:spLocks noGrp="1"/>
          </p:cNvSpPr>
          <p:nvPr>
            <p:ph idx="1"/>
          </p:nvPr>
        </p:nvSpPr>
        <p:spPr>
          <a:xfrm>
            <a:off x="338676" y="985136"/>
            <a:ext cx="11689717" cy="5274423"/>
          </a:xfrm>
        </p:spPr>
        <p:txBody>
          <a:bodyPr>
            <a:normAutofit fontScale="85000" lnSpcReduction="20000"/>
          </a:bodyPr>
          <a:lstStyle/>
          <a:p>
            <a:r>
              <a:rPr lang="en-US" dirty="0">
                <a:solidFill>
                  <a:srgbClr val="7030A0"/>
                </a:solidFill>
                <a:latin typeface="Comic Sans MS" panose="030F0702030302020204" pitchFamily="66" charset="0"/>
              </a:rPr>
              <a:t>16 and 22 are “classic data + ML + database” based use cases using an important technique, understood by the community but not presented at BDEC2</a:t>
            </a:r>
          </a:p>
          <a:p>
            <a:r>
              <a:rPr lang="en-US" dirty="0">
                <a:solidFill>
                  <a:srgbClr val="7030A0"/>
                </a:solidFill>
                <a:latin typeface="Comic Sans MS" panose="030F0702030302020204" pitchFamily="66" charset="0"/>
              </a:rPr>
              <a:t>17 came originally from </a:t>
            </a:r>
            <a:r>
              <a:rPr lang="en-US" dirty="0" err="1">
                <a:solidFill>
                  <a:srgbClr val="7030A0"/>
                </a:solidFill>
                <a:latin typeface="Comic Sans MS" panose="030F0702030302020204" pitchFamily="66" charset="0"/>
              </a:rPr>
              <a:t>Saltz’s</a:t>
            </a:r>
            <a:r>
              <a:rPr lang="en-US" dirty="0">
                <a:solidFill>
                  <a:srgbClr val="7030A0"/>
                </a:solidFill>
                <a:latin typeface="Comic Sans MS" panose="030F0702030302020204" pitchFamily="66" charset="0"/>
              </a:rPr>
              <a:t> group and was updated in his BDEC2 talk</a:t>
            </a:r>
          </a:p>
          <a:p>
            <a:r>
              <a:rPr lang="en-US" dirty="0">
                <a:solidFill>
                  <a:srgbClr val="7030A0"/>
                </a:solidFill>
                <a:latin typeface="Comic Sans MS" panose="030F0702030302020204" pitchFamily="66" charset="0"/>
              </a:rPr>
              <a:t>18 describes biology image processing from many instruments microscopes, MRI and light sources. The latter was directly discussed at BDEC2 and the other instruments were implicit.</a:t>
            </a:r>
          </a:p>
          <a:p>
            <a:r>
              <a:rPr lang="en-US" dirty="0">
                <a:solidFill>
                  <a:srgbClr val="7030A0"/>
                </a:solidFill>
                <a:latin typeface="Comic Sans MS" panose="030F0702030302020204" pitchFamily="66" charset="0"/>
              </a:rPr>
              <a:t>19 and 20 are well recognized as a distributed Big Data problems with significant computing. They were represented by Chandrasekaran’s presentation at BDEC2 which inevitably only covered part (gene assembly) of problem.</a:t>
            </a:r>
          </a:p>
          <a:p>
            <a:r>
              <a:rPr lang="en-US" dirty="0">
                <a:solidFill>
                  <a:srgbClr val="7030A0"/>
                </a:solidFill>
                <a:latin typeface="Comic Sans MS" panose="030F0702030302020204" pitchFamily="66" charset="0"/>
              </a:rPr>
              <a:t>21 relies on “classic data + graph analytics” which was not discussed in BDEC2 meeting but is certainly actively pursued.</a:t>
            </a:r>
          </a:p>
          <a:p>
            <a:r>
              <a:rPr lang="en-US" dirty="0">
                <a:solidFill>
                  <a:srgbClr val="7030A0"/>
                </a:solidFill>
                <a:latin typeface="Comic Sans MS" panose="030F0702030302020204" pitchFamily="66" charset="0"/>
              </a:rPr>
              <a:t>23 and 24 originally came from </a:t>
            </a:r>
            <a:r>
              <a:rPr lang="en-US" dirty="0" err="1">
                <a:solidFill>
                  <a:srgbClr val="7030A0"/>
                </a:solidFill>
                <a:latin typeface="Comic Sans MS" panose="030F0702030302020204" pitchFamily="66" charset="0"/>
              </a:rPr>
              <a:t>Marathe</a:t>
            </a:r>
            <a:r>
              <a:rPr lang="en-US" dirty="0">
                <a:solidFill>
                  <a:srgbClr val="7030A0"/>
                </a:solidFill>
                <a:latin typeface="Comic Sans MS" panose="030F0702030302020204" pitchFamily="66" charset="0"/>
              </a:rPr>
              <a:t> and were updated in his BDEC2 presentation on massive bio-social systems</a:t>
            </a:r>
          </a:p>
          <a:p>
            <a:r>
              <a:rPr lang="en-US" dirty="0">
                <a:solidFill>
                  <a:srgbClr val="7030A0"/>
                </a:solidFill>
                <a:latin typeface="Comic Sans MS" panose="030F0702030302020204" pitchFamily="66" charset="0"/>
              </a:rPr>
              <a:t>25  generalizes BDEC2 talks by </a:t>
            </a:r>
            <a:r>
              <a:rPr lang="en-US" dirty="0" err="1">
                <a:solidFill>
                  <a:srgbClr val="7030A0"/>
                </a:solidFill>
                <a:latin typeface="Comic Sans MS" panose="030F0702030302020204" pitchFamily="66" charset="0"/>
              </a:rPr>
              <a:t>Taufer</a:t>
            </a:r>
            <a:r>
              <a:rPr lang="en-US" dirty="0">
                <a:solidFill>
                  <a:srgbClr val="7030A0"/>
                </a:solidFill>
                <a:latin typeface="Comic Sans MS" panose="030F0702030302020204" pitchFamily="66" charset="0"/>
              </a:rPr>
              <a:t> and Rahnemoonfar on ocean and land monitoring and sensor array analysis.</a:t>
            </a:r>
          </a:p>
        </p:txBody>
      </p:sp>
      <p:sp>
        <p:nvSpPr>
          <p:cNvPr id="4" name="Date Placeholder 3">
            <a:extLst>
              <a:ext uri="{FF2B5EF4-FFF2-40B4-BE49-F238E27FC236}">
                <a16:creationId xmlns:a16="http://schemas.microsoft.com/office/drawing/2014/main" id="{21E1EA15-E516-4B4B-A521-1ABFEB8ED5A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59FE60A-7F89-47C0-A802-E65B00B7A0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31</a:t>
            </a:fld>
            <a:endParaRPr lang="en-US">
              <a:solidFill>
                <a:prstClr val="black">
                  <a:tint val="75000"/>
                </a:prstClr>
              </a:solidFill>
            </a:endParaRPr>
          </a:p>
        </p:txBody>
      </p:sp>
    </p:spTree>
    <p:extLst>
      <p:ext uri="{BB962C8B-B14F-4D97-AF65-F5344CB8AC3E}">
        <p14:creationId xmlns:p14="http://schemas.microsoft.com/office/powerpoint/2010/main" val="10676214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38200" y="-40342"/>
            <a:ext cx="10515600" cy="810513"/>
          </a:xfrm>
        </p:spPr>
        <p:txBody>
          <a:bodyPr>
            <a:normAutofit/>
          </a:bodyPr>
          <a:lstStyle/>
          <a:p>
            <a:r>
              <a:rPr lang="en-US" sz="3600" dirty="0"/>
              <a:t>Use Cases IV: DEEP LEARNING AND SOCIAL MEDIA</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85000" lnSpcReduction="10000"/>
          </a:bodyPr>
          <a:lstStyle/>
          <a:p>
            <a:r>
              <a:rPr lang="en-US" dirty="0"/>
              <a:t>26: </a:t>
            </a:r>
            <a:r>
              <a:rPr lang="en-US" dirty="0">
                <a:solidFill>
                  <a:srgbClr val="FF9900"/>
                </a:solidFill>
              </a:rPr>
              <a:t>Large-Scale Deep Learning</a:t>
            </a:r>
          </a:p>
          <a:p>
            <a:r>
              <a:rPr lang="en-US" dirty="0"/>
              <a:t>27: Organizing Large-Scale, Unstructured Collections of Consumer Photos NO</a:t>
            </a:r>
          </a:p>
          <a:p>
            <a:r>
              <a:rPr lang="en-US" dirty="0"/>
              <a:t>28: Truthy—Information Diffusion Research from Twitter Data</a:t>
            </a:r>
          </a:p>
          <a:p>
            <a:r>
              <a:rPr lang="en-US" dirty="0"/>
              <a:t>29: Crowd Sourcing in the Humanities as Source for Big and Dynamic Data </a:t>
            </a:r>
          </a:p>
          <a:p>
            <a:r>
              <a:rPr lang="en-US" dirty="0"/>
              <a:t>30: CINET—Cyberinfrastructure for Network (Graph) Science and Analytics</a:t>
            </a:r>
          </a:p>
          <a:p>
            <a:r>
              <a:rPr lang="en-US" dirty="0">
                <a:solidFill>
                  <a:srgbClr val="FF9900"/>
                </a:solidFill>
              </a:rPr>
              <a:t>31: NIST Information Access Division—Analytic Technology Performance Measurements, Evaluations, and Standards </a:t>
            </a:r>
          </a:p>
          <a:p>
            <a:r>
              <a:rPr lang="en-US" dirty="0">
                <a:solidFill>
                  <a:srgbClr val="7030A0"/>
                </a:solidFill>
                <a:latin typeface="Comic Sans MS" panose="030F0702030302020204" pitchFamily="66" charset="0"/>
              </a:rPr>
              <a:t>26 on deep learning was covered in great depth at the BDEC2 meeting</a:t>
            </a:r>
          </a:p>
          <a:p>
            <a:r>
              <a:rPr lang="en-US" dirty="0">
                <a:solidFill>
                  <a:srgbClr val="7030A0"/>
                </a:solidFill>
                <a:latin typeface="Comic Sans MS" panose="030F0702030302020204" pitchFamily="66" charset="0"/>
              </a:rPr>
              <a:t>27 describes an interesting image processing challenge of geolocating multiple photographs which is not so far directly related to scientific data analysis although related image processing algorithms are certainly important</a:t>
            </a:r>
          </a:p>
          <a:p>
            <a:r>
              <a:rPr lang="en-US" dirty="0">
                <a:solidFill>
                  <a:srgbClr val="7030A0"/>
                </a:solidFill>
                <a:latin typeface="Comic Sans MS" panose="030F0702030302020204" pitchFamily="66" charset="0"/>
              </a:rPr>
              <a:t>28-30 are “classic data + ML” use cases with a focus on graph and text mining algorithms not covered in BDEC2 but certainly relevant to the process</a:t>
            </a:r>
          </a:p>
          <a:p>
            <a:r>
              <a:rPr lang="en-US" dirty="0">
                <a:solidFill>
                  <a:srgbClr val="7030A0"/>
                </a:solidFill>
                <a:latin typeface="Comic Sans MS" panose="030F0702030302020204" pitchFamily="66" charset="0"/>
              </a:rPr>
              <a:t>31 on benchmarking and standard datasets is related to </a:t>
            </a:r>
            <a:r>
              <a:rPr lang="en-US" dirty="0" err="1">
                <a:solidFill>
                  <a:srgbClr val="7030A0"/>
                </a:solidFill>
                <a:latin typeface="Comic Sans MS" panose="030F0702030302020204" pitchFamily="66" charset="0"/>
              </a:rPr>
              <a:t>BigDataBench</a:t>
            </a:r>
            <a:r>
              <a:rPr lang="en-US" dirty="0">
                <a:solidFill>
                  <a:srgbClr val="7030A0"/>
                </a:solidFill>
                <a:latin typeface="Comic Sans MS" panose="030F0702030302020204" pitchFamily="66" charset="0"/>
              </a:rPr>
              <a:t> talk at end of BDEC2 meeting and Fosters talk on a model database</a:t>
            </a: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32</a:t>
            </a:fld>
            <a:endParaRPr lang="en-US">
              <a:solidFill>
                <a:prstClr val="black">
                  <a:tint val="75000"/>
                </a:prstClr>
              </a:solidFill>
            </a:endParaRPr>
          </a:p>
        </p:txBody>
      </p:sp>
    </p:spTree>
    <p:extLst>
      <p:ext uri="{BB962C8B-B14F-4D97-AF65-F5344CB8AC3E}">
        <p14:creationId xmlns:p14="http://schemas.microsoft.com/office/powerpoint/2010/main" val="3038814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38200" y="-40342"/>
            <a:ext cx="10515600" cy="810513"/>
          </a:xfrm>
        </p:spPr>
        <p:txBody>
          <a:bodyPr>
            <a:normAutofit/>
          </a:bodyPr>
          <a:lstStyle/>
          <a:p>
            <a:r>
              <a:rPr lang="en-US" sz="3600" dirty="0"/>
              <a:t>53 NIST Use Cases for Research Space VI</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524435"/>
            <a:ext cx="11741098" cy="6333565"/>
          </a:xfrm>
        </p:spPr>
        <p:txBody>
          <a:bodyPr>
            <a:normAutofit fontScale="62500" lnSpcReduction="20000"/>
          </a:bodyPr>
          <a:lstStyle/>
          <a:p>
            <a:r>
              <a:rPr lang="en-US" b="1" dirty="0"/>
              <a:t>THE ECOSYSTEM FOR RESEARCH</a:t>
            </a:r>
          </a:p>
          <a:p>
            <a:r>
              <a:rPr lang="en-US" dirty="0"/>
              <a:t>32: </a:t>
            </a:r>
            <a:r>
              <a:rPr lang="en-US" dirty="0" err="1"/>
              <a:t>DataNet</a:t>
            </a:r>
            <a:r>
              <a:rPr lang="en-US" dirty="0"/>
              <a:t> Federation Consortium</a:t>
            </a:r>
          </a:p>
          <a:p>
            <a:r>
              <a:rPr lang="en-US" dirty="0">
                <a:solidFill>
                  <a:srgbClr val="FF0000"/>
                </a:solidFill>
              </a:rPr>
              <a:t>33: The </a:t>
            </a:r>
            <a:r>
              <a:rPr lang="en-US" dirty="0" err="1">
                <a:solidFill>
                  <a:srgbClr val="FF0000"/>
                </a:solidFill>
              </a:rPr>
              <a:t>Discinnet</a:t>
            </a:r>
            <a:r>
              <a:rPr lang="en-US" dirty="0">
                <a:solidFill>
                  <a:srgbClr val="FF0000"/>
                </a:solidFill>
              </a:rPr>
              <a:t> Process </a:t>
            </a:r>
            <a:r>
              <a:rPr lang="en-US" dirty="0"/>
              <a:t>NO</a:t>
            </a:r>
          </a:p>
          <a:p>
            <a:r>
              <a:rPr lang="en-US" dirty="0"/>
              <a:t>34: Semantic Graph Search on Scientific Chemical and Text-Based Data </a:t>
            </a:r>
          </a:p>
          <a:p>
            <a:r>
              <a:rPr lang="en-US" dirty="0">
                <a:solidFill>
                  <a:srgbClr val="FF9900"/>
                </a:solidFill>
              </a:rPr>
              <a:t>35: Light Source Beamlines</a:t>
            </a:r>
            <a:br>
              <a:rPr lang="en-US" dirty="0"/>
            </a:br>
            <a:br>
              <a:rPr lang="en-US" dirty="0"/>
            </a:br>
            <a:br>
              <a:rPr lang="en-US" dirty="0"/>
            </a:br>
            <a:r>
              <a:rPr lang="en-US" sz="2600" dirty="0">
                <a:solidFill>
                  <a:srgbClr val="7030A0"/>
                </a:solidFill>
                <a:latin typeface="Comic Sans MS" panose="030F0702030302020204" pitchFamily="66" charset="0"/>
              </a:rPr>
              <a:t>32 covers data management with </a:t>
            </a:r>
            <a:r>
              <a:rPr lang="en-US" sz="2600" dirty="0" err="1">
                <a:solidFill>
                  <a:srgbClr val="7030A0"/>
                </a:solidFill>
                <a:latin typeface="Comic Sans MS" panose="030F0702030302020204" pitchFamily="66" charset="0"/>
              </a:rPr>
              <a:t>iRODS</a:t>
            </a:r>
            <a:r>
              <a:rPr lang="en-US" sz="2600" dirty="0">
                <a:solidFill>
                  <a:srgbClr val="7030A0"/>
                </a:solidFill>
                <a:latin typeface="Comic Sans MS" panose="030F0702030302020204" pitchFamily="66" charset="0"/>
              </a:rPr>
              <a:t> which is well regarded by the community but not discussed in BDEC2.</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33 is a Teamwork approach that doesn’t seem relevant to BDEC2</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34 is a “classic </a:t>
            </a:r>
            <a:r>
              <a:rPr lang="en-US" sz="2600" dirty="0" err="1">
                <a:solidFill>
                  <a:srgbClr val="7030A0"/>
                </a:solidFill>
                <a:latin typeface="Comic Sans MS" panose="030F0702030302020204" pitchFamily="66" charset="0"/>
              </a:rPr>
              <a:t>data+ML</a:t>
            </a:r>
            <a:r>
              <a:rPr lang="en-US" sz="2600" dirty="0">
                <a:solidFill>
                  <a:srgbClr val="7030A0"/>
                </a:solidFill>
                <a:latin typeface="Comic Sans MS" panose="030F0702030302020204" pitchFamily="66" charset="0"/>
              </a:rPr>
              <a:t>” use case with a similar comments to 28-30</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35 was covered with more advanced deep learning algorithms in </a:t>
            </a:r>
            <a:r>
              <a:rPr lang="en-US" sz="2600" dirty="0" err="1">
                <a:solidFill>
                  <a:srgbClr val="7030A0"/>
                </a:solidFill>
                <a:latin typeface="Comic Sans MS" panose="030F0702030302020204" pitchFamily="66" charset="0"/>
              </a:rPr>
              <a:t>Yager</a:t>
            </a:r>
            <a:r>
              <a:rPr lang="en-US" sz="2600" dirty="0">
                <a:solidFill>
                  <a:srgbClr val="7030A0"/>
                </a:solidFill>
                <a:latin typeface="Comic Sans MS" panose="030F0702030302020204" pitchFamily="66" charset="0"/>
              </a:rPr>
              <a:t> and Foster’s BDEC2 talks</a:t>
            </a:r>
            <a:br>
              <a:rPr lang="en-US" dirty="0"/>
            </a:br>
            <a:br>
              <a:rPr lang="en-US" b="1" dirty="0"/>
            </a:br>
            <a:r>
              <a:rPr lang="en-US" b="1" dirty="0"/>
              <a:t>ASTRONOMY AND PHYSICS</a:t>
            </a:r>
          </a:p>
          <a:p>
            <a:r>
              <a:rPr lang="en-US" dirty="0">
                <a:solidFill>
                  <a:srgbClr val="FF9900"/>
                </a:solidFill>
              </a:rPr>
              <a:t>36: Catalina Real-Time Transient Survey: A Digital, Panoramic, Synoptic Sky Survey </a:t>
            </a:r>
          </a:p>
          <a:p>
            <a:r>
              <a:rPr lang="en-US" dirty="0">
                <a:solidFill>
                  <a:srgbClr val="FF9900"/>
                </a:solidFill>
              </a:rPr>
              <a:t>37: DOE Extreme Data from Cosmological Sky Survey and Simulations</a:t>
            </a:r>
          </a:p>
          <a:p>
            <a:r>
              <a:rPr lang="en-US" dirty="0">
                <a:solidFill>
                  <a:srgbClr val="FF9900"/>
                </a:solidFill>
              </a:rPr>
              <a:t>38: Large Survey Data for Cosmology</a:t>
            </a:r>
          </a:p>
          <a:p>
            <a:r>
              <a:rPr lang="en-US" dirty="0"/>
              <a:t>39: Particle Physics—Analysis of Large Hadron Collider Data: Discovery of Higgs Particle</a:t>
            </a:r>
          </a:p>
          <a:p>
            <a:r>
              <a:rPr lang="en-US" dirty="0"/>
              <a:t>40: Belle II High Energy Physics Experiment </a:t>
            </a:r>
            <a:br>
              <a:rPr lang="en-US" dirty="0"/>
            </a:br>
            <a:br>
              <a:rPr lang="en-US" dirty="0"/>
            </a:br>
            <a:r>
              <a:rPr lang="en-US" sz="2600" dirty="0">
                <a:solidFill>
                  <a:srgbClr val="7030A0"/>
                </a:solidFill>
                <a:latin typeface="Comic Sans MS" panose="030F0702030302020204" pitchFamily="66" charset="0"/>
              </a:rPr>
              <a:t>36 to 38 are  “Classic </a:t>
            </a:r>
            <a:r>
              <a:rPr lang="en-US" sz="2600" dirty="0" err="1">
                <a:solidFill>
                  <a:srgbClr val="7030A0"/>
                </a:solidFill>
                <a:latin typeface="Comic Sans MS" panose="030F0702030302020204" pitchFamily="66" charset="0"/>
              </a:rPr>
              <a:t>Data+ML</a:t>
            </a:r>
            <a:r>
              <a:rPr lang="en-US" sz="2600" dirty="0">
                <a:solidFill>
                  <a:srgbClr val="7030A0"/>
                </a:solidFill>
                <a:latin typeface="Comic Sans MS" panose="030F0702030302020204" pitchFamily="66" charset="0"/>
              </a:rPr>
              <a:t>” astronomy use cases related to BDEC2 SKA presentation and covering both archival and event detection cases. Use case 37 covers the integration of simulation data and observational data FOR ASTRONOMY; A TOPIC COVERED IN OTHER CASES AT BDEC2.</a:t>
            </a:r>
            <a:br>
              <a:rPr lang="en-US" sz="2600" dirty="0">
                <a:solidFill>
                  <a:srgbClr val="7030A0"/>
                </a:solidFill>
                <a:latin typeface="Comic Sans MS" panose="030F0702030302020204" pitchFamily="66" charset="0"/>
              </a:rPr>
            </a:br>
            <a:r>
              <a:rPr lang="en-US" sz="2600" dirty="0">
                <a:solidFill>
                  <a:srgbClr val="7030A0"/>
                </a:solidFill>
                <a:latin typeface="Comic Sans MS" panose="030F0702030302020204" pitchFamily="66" charset="0"/>
              </a:rPr>
              <a:t>39 and 40 are “Classic </a:t>
            </a:r>
            <a:r>
              <a:rPr lang="en-US" sz="2600" dirty="0" err="1">
                <a:solidFill>
                  <a:srgbClr val="7030A0"/>
                </a:solidFill>
                <a:latin typeface="Comic Sans MS" panose="030F0702030302020204" pitchFamily="66" charset="0"/>
              </a:rPr>
              <a:t>Data+ML</a:t>
            </a:r>
            <a:r>
              <a:rPr lang="en-US" sz="2600" dirty="0">
                <a:solidFill>
                  <a:srgbClr val="7030A0"/>
                </a:solidFill>
                <a:latin typeface="Comic Sans MS" panose="030F0702030302020204" pitchFamily="66" charset="0"/>
              </a:rPr>
              <a:t>” use cases for accelerator data analysis. This was not covered in BDEC2 but is currently the largest volume scientific data analysis problem whose importance and relevance is well understood.</a:t>
            </a:r>
            <a:endParaRPr lang="en-US" dirty="0">
              <a:solidFill>
                <a:srgbClr val="7030A0"/>
              </a:solidFill>
              <a:latin typeface="Comic Sans MS" panose="030F0702030302020204" pitchFamily="66" charset="0"/>
            </a:endParaRPr>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33</a:t>
            </a:fld>
            <a:endParaRPr lang="en-US">
              <a:solidFill>
                <a:prstClr val="black">
                  <a:tint val="75000"/>
                </a:prstClr>
              </a:solidFill>
            </a:endParaRPr>
          </a:p>
        </p:txBody>
      </p:sp>
    </p:spTree>
    <p:extLst>
      <p:ext uri="{BB962C8B-B14F-4D97-AF65-F5344CB8AC3E}">
        <p14:creationId xmlns:p14="http://schemas.microsoft.com/office/powerpoint/2010/main" val="279759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5017" y="-40341"/>
            <a:ext cx="12001814" cy="677650"/>
          </a:xfrm>
        </p:spPr>
        <p:txBody>
          <a:bodyPr>
            <a:normAutofit/>
          </a:bodyPr>
          <a:lstStyle/>
          <a:p>
            <a:r>
              <a:rPr lang="en-US" sz="3600" dirty="0"/>
              <a:t>Use Cases VII: EARTH, ENVIRONMENTAL, AND POLAR SCIENCE</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85000" lnSpcReduction="20000"/>
          </a:bodyPr>
          <a:lstStyle/>
          <a:p>
            <a:r>
              <a:rPr lang="en-US" dirty="0"/>
              <a:t>41: European Incoherent Scatter Scientific Association 3D Incoherent Scatter Radar System Big Radar instrument monitoring atmosphere. </a:t>
            </a:r>
          </a:p>
          <a:p>
            <a:r>
              <a:rPr lang="en-US" dirty="0">
                <a:solidFill>
                  <a:srgbClr val="FF9900"/>
                </a:solidFill>
              </a:rPr>
              <a:t>42: Common Operations of Environmental Research Infrastructure</a:t>
            </a:r>
          </a:p>
          <a:p>
            <a:r>
              <a:rPr lang="en-US" dirty="0"/>
              <a:t>43: Radar Data Analysis for the Center for Remote Sensing of Ice Sheets</a:t>
            </a:r>
          </a:p>
          <a:p>
            <a:r>
              <a:rPr lang="en-US" dirty="0"/>
              <a:t>44: Unmanned Air Vehicle Synthetic Aperture Radar (UAVSAR) Data Processing, Data Product Delivery, and Data Services</a:t>
            </a:r>
          </a:p>
          <a:p>
            <a:r>
              <a:rPr lang="en-US" dirty="0">
                <a:solidFill>
                  <a:srgbClr val="FF9900"/>
                </a:solidFill>
              </a:rPr>
              <a:t>45: NASA Langley Research Center/ Goddard Space Flight Center </a:t>
            </a:r>
            <a:r>
              <a:rPr lang="en-US" dirty="0" err="1">
                <a:solidFill>
                  <a:srgbClr val="FF9900"/>
                </a:solidFill>
              </a:rPr>
              <a:t>iRODS</a:t>
            </a:r>
            <a:r>
              <a:rPr lang="en-US" dirty="0">
                <a:solidFill>
                  <a:srgbClr val="FF9900"/>
                </a:solidFill>
              </a:rPr>
              <a:t> Federation Test Bed</a:t>
            </a:r>
          </a:p>
          <a:p>
            <a:r>
              <a:rPr lang="en-US" dirty="0">
                <a:solidFill>
                  <a:srgbClr val="FF9900"/>
                </a:solidFill>
              </a:rPr>
              <a:t>46: MERRA Analytic Services (MERRA/AS) Instrument</a:t>
            </a:r>
          </a:p>
          <a:p>
            <a:r>
              <a:rPr lang="en-US" dirty="0">
                <a:solidFill>
                  <a:srgbClr val="FF9900"/>
                </a:solidFill>
              </a:rPr>
              <a:t>47: Atmospheric Turbulence – Event Discovery and Predictive Analytics Imaging</a:t>
            </a:r>
          </a:p>
          <a:p>
            <a:r>
              <a:rPr lang="en-US" dirty="0">
                <a:solidFill>
                  <a:srgbClr val="FF9900"/>
                </a:solidFill>
              </a:rPr>
              <a:t>48: Climate Studies Using the Community Earth System Model at the U.S. Department of Energy (DOE) NERSC Center</a:t>
            </a:r>
          </a:p>
          <a:p>
            <a:r>
              <a:rPr lang="en-US" dirty="0">
                <a:solidFill>
                  <a:srgbClr val="FF9900"/>
                </a:solidFill>
              </a:rPr>
              <a:t>49: DOE Biological and Environmental Research (BER) Subsurface Biogeochemistry Scientific Focus Area</a:t>
            </a:r>
          </a:p>
          <a:p>
            <a:r>
              <a:rPr lang="en-US" dirty="0">
                <a:solidFill>
                  <a:srgbClr val="FF9900"/>
                </a:solidFill>
              </a:rPr>
              <a:t>50: DOE BER </a:t>
            </a:r>
            <a:r>
              <a:rPr lang="en-US" dirty="0" err="1">
                <a:solidFill>
                  <a:srgbClr val="FF9900"/>
                </a:solidFill>
              </a:rPr>
              <a:t>AmeriFlux</a:t>
            </a:r>
            <a:r>
              <a:rPr lang="en-US" dirty="0">
                <a:solidFill>
                  <a:srgbClr val="FF9900"/>
                </a:solidFill>
              </a:rPr>
              <a:t> and FLUXNET Networks Sensor Networks</a:t>
            </a:r>
          </a:p>
          <a:p>
            <a:r>
              <a:rPr lang="en-US" dirty="0"/>
              <a:t>2-1: NASA Earth Observing System Data and Information System (EOSDIS) Instrument</a:t>
            </a:r>
          </a:p>
          <a:p>
            <a:r>
              <a:rPr lang="en-US" dirty="0"/>
              <a:t>2-2: Web-Enabled Landsat Data (WELD) Processing Instrument</a:t>
            </a: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34</a:t>
            </a:fld>
            <a:endParaRPr lang="en-US">
              <a:solidFill>
                <a:prstClr val="black">
                  <a:tint val="75000"/>
                </a:prstClr>
              </a:solidFill>
            </a:endParaRPr>
          </a:p>
        </p:txBody>
      </p:sp>
    </p:spTree>
    <p:extLst>
      <p:ext uri="{BB962C8B-B14F-4D97-AF65-F5344CB8AC3E}">
        <p14:creationId xmlns:p14="http://schemas.microsoft.com/office/powerpoint/2010/main" val="665009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F708A-67D1-4CA6-9B5B-78C664E76D1F}"/>
              </a:ext>
            </a:extLst>
          </p:cNvPr>
          <p:cNvSpPr>
            <a:spLocks noGrp="1"/>
          </p:cNvSpPr>
          <p:nvPr>
            <p:ph type="title"/>
          </p:nvPr>
        </p:nvSpPr>
        <p:spPr>
          <a:xfrm>
            <a:off x="784412" y="0"/>
            <a:ext cx="10515600" cy="874059"/>
          </a:xfrm>
        </p:spPr>
        <p:txBody>
          <a:bodyPr/>
          <a:lstStyle/>
          <a:p>
            <a:r>
              <a:rPr lang="en-US" dirty="0"/>
              <a:t>Comments on Use Cases VII</a:t>
            </a:r>
          </a:p>
        </p:txBody>
      </p:sp>
      <p:sp>
        <p:nvSpPr>
          <p:cNvPr id="3" name="Content Placeholder 2">
            <a:extLst>
              <a:ext uri="{FF2B5EF4-FFF2-40B4-BE49-F238E27FC236}">
                <a16:creationId xmlns:a16="http://schemas.microsoft.com/office/drawing/2014/main" id="{DD89B6B2-1A07-4612-8E5A-459D5B521018}"/>
              </a:ext>
            </a:extLst>
          </p:cNvPr>
          <p:cNvSpPr>
            <a:spLocks noGrp="1"/>
          </p:cNvSpPr>
          <p:nvPr>
            <p:ph idx="1"/>
          </p:nvPr>
        </p:nvSpPr>
        <p:spPr>
          <a:xfrm>
            <a:off x="197353" y="985136"/>
            <a:ext cx="11689717" cy="5274423"/>
          </a:xfrm>
        </p:spPr>
        <p:txBody>
          <a:bodyPr>
            <a:normAutofit fontScale="92500" lnSpcReduction="10000"/>
          </a:bodyPr>
          <a:lstStyle/>
          <a:p>
            <a:r>
              <a:rPr lang="en-US" dirty="0">
                <a:solidFill>
                  <a:srgbClr val="7030A0"/>
                </a:solidFill>
                <a:latin typeface="Comic Sans MS" panose="030F0702030302020204" pitchFamily="66" charset="0"/>
              </a:rPr>
              <a:t>41 43 44 are “Classic </a:t>
            </a:r>
            <a:r>
              <a:rPr lang="en-US" dirty="0" err="1">
                <a:solidFill>
                  <a:srgbClr val="7030A0"/>
                </a:solidFill>
                <a:latin typeface="Comic Sans MS" panose="030F0702030302020204" pitchFamily="66" charset="0"/>
              </a:rPr>
              <a:t>Data+ML</a:t>
            </a:r>
            <a:r>
              <a:rPr lang="en-US" dirty="0">
                <a:solidFill>
                  <a:srgbClr val="7030A0"/>
                </a:solidFill>
                <a:latin typeface="Comic Sans MS" panose="030F0702030302020204" pitchFamily="66" charset="0"/>
              </a:rPr>
              <a:t>” use cases involving radar data from different instruments-- specialized ground, vehicle/plane, satellite  - not directly covered in BDEC2</a:t>
            </a:r>
          </a:p>
          <a:p>
            <a:r>
              <a:rPr lang="en-US" dirty="0">
                <a:solidFill>
                  <a:srgbClr val="7030A0"/>
                </a:solidFill>
                <a:latin typeface="Comic Sans MS" panose="030F0702030302020204" pitchFamily="66" charset="0"/>
              </a:rPr>
              <a:t>2-1 and 2-2 are use cases similar to 41 43 and 44 but applied to EOSDIS and LANDSAT earth observations from satellites in multiple modalities.</a:t>
            </a:r>
          </a:p>
          <a:p>
            <a:r>
              <a:rPr lang="en-US" dirty="0">
                <a:solidFill>
                  <a:srgbClr val="7030A0"/>
                </a:solidFill>
                <a:latin typeface="Comic Sans MS" panose="030F0702030302020204" pitchFamily="66" charset="0"/>
              </a:rPr>
              <a:t>42 49 and 50 are  “Classic </a:t>
            </a:r>
            <a:r>
              <a:rPr lang="en-US" dirty="0" err="1">
                <a:solidFill>
                  <a:srgbClr val="7030A0"/>
                </a:solidFill>
                <a:latin typeface="Comic Sans MS" panose="030F0702030302020204" pitchFamily="66" charset="0"/>
              </a:rPr>
              <a:t>Data+ML</a:t>
            </a:r>
            <a:r>
              <a:rPr lang="en-US" dirty="0">
                <a:solidFill>
                  <a:srgbClr val="7030A0"/>
                </a:solidFill>
                <a:latin typeface="Comic Sans MS" panose="030F0702030302020204" pitchFamily="66" charset="0"/>
              </a:rPr>
              <a:t>”  environmental sensor arrays that extend the scope of talks of </a:t>
            </a:r>
            <a:r>
              <a:rPr lang="en-US" dirty="0" err="1">
                <a:solidFill>
                  <a:srgbClr val="7030A0"/>
                </a:solidFill>
                <a:latin typeface="Comic Sans MS" panose="030F0702030302020204" pitchFamily="66" charset="0"/>
              </a:rPr>
              <a:t>Taufer</a:t>
            </a:r>
            <a:r>
              <a:rPr lang="en-US" dirty="0">
                <a:solidFill>
                  <a:srgbClr val="7030A0"/>
                </a:solidFill>
                <a:latin typeface="Comic Sans MS" panose="030F0702030302020204" pitchFamily="66" charset="0"/>
              </a:rPr>
              <a:t> and Rahnemoonfar at BDEC2. See also use case 25 above</a:t>
            </a:r>
          </a:p>
          <a:p>
            <a:r>
              <a:rPr lang="en-US" dirty="0">
                <a:solidFill>
                  <a:srgbClr val="7030A0"/>
                </a:solidFill>
                <a:latin typeface="Comic Sans MS" panose="030F0702030302020204" pitchFamily="66" charset="0"/>
              </a:rPr>
              <a:t>45 to 47 describe datasets from instruments and computations relevant to climate and weather. It relates to BDEC2 talk by </a:t>
            </a:r>
            <a:r>
              <a:rPr lang="en-US" dirty="0" err="1">
                <a:solidFill>
                  <a:srgbClr val="7030A0"/>
                </a:solidFill>
                <a:latin typeface="Comic Sans MS" panose="030F0702030302020204" pitchFamily="66" charset="0"/>
              </a:rPr>
              <a:t>Denvil</a:t>
            </a:r>
            <a:r>
              <a:rPr lang="en-US" dirty="0">
                <a:solidFill>
                  <a:srgbClr val="7030A0"/>
                </a:solidFill>
                <a:latin typeface="Comic Sans MS" panose="030F0702030302020204" pitchFamily="66" charset="0"/>
              </a:rPr>
              <a:t> and Miyoshi. 47 discusses the correlation of aircraft turbulent reports with simulation datasets</a:t>
            </a:r>
          </a:p>
          <a:p>
            <a:r>
              <a:rPr lang="en-US" dirty="0">
                <a:solidFill>
                  <a:srgbClr val="7030A0"/>
                </a:solidFill>
                <a:latin typeface="Comic Sans MS" panose="030F0702030302020204" pitchFamily="66" charset="0"/>
              </a:rPr>
              <a:t>48 is data analytics and management associated with climate studies as covered in BDEC2 talk by </a:t>
            </a:r>
            <a:r>
              <a:rPr lang="en-US" dirty="0" err="1">
                <a:solidFill>
                  <a:srgbClr val="7030A0"/>
                </a:solidFill>
                <a:latin typeface="Comic Sans MS" panose="030F0702030302020204" pitchFamily="66" charset="0"/>
              </a:rPr>
              <a:t>Denvil</a:t>
            </a:r>
            <a:endParaRPr lang="en-US" dirty="0">
              <a:solidFill>
                <a:srgbClr val="7030A0"/>
              </a:solidFill>
              <a:latin typeface="Comic Sans MS" panose="030F0702030302020204" pitchFamily="66" charset="0"/>
            </a:endParaRPr>
          </a:p>
          <a:p>
            <a:endParaRPr lang="en-US" dirty="0">
              <a:solidFill>
                <a:srgbClr val="7030A0"/>
              </a:solidFill>
              <a:latin typeface="Comic Sans MS" panose="030F0702030302020204" pitchFamily="66" charset="0"/>
            </a:endParaRPr>
          </a:p>
        </p:txBody>
      </p:sp>
      <p:sp>
        <p:nvSpPr>
          <p:cNvPr id="4" name="Date Placeholder 3">
            <a:extLst>
              <a:ext uri="{FF2B5EF4-FFF2-40B4-BE49-F238E27FC236}">
                <a16:creationId xmlns:a16="http://schemas.microsoft.com/office/drawing/2014/main" id="{21E1EA15-E516-4B4B-A521-1ABFEB8ED5A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59FE60A-7F89-47C0-A802-E65B00B7A00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6381431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56AFB-73C5-426F-A726-4461A7E9F0C5}"/>
              </a:ext>
            </a:extLst>
          </p:cNvPr>
          <p:cNvSpPr>
            <a:spLocks noGrp="1"/>
          </p:cNvSpPr>
          <p:nvPr>
            <p:ph type="title"/>
          </p:nvPr>
        </p:nvSpPr>
        <p:spPr>
          <a:xfrm>
            <a:off x="85017" y="-40341"/>
            <a:ext cx="12001814" cy="677650"/>
          </a:xfrm>
        </p:spPr>
        <p:txBody>
          <a:bodyPr>
            <a:normAutofit/>
          </a:bodyPr>
          <a:lstStyle/>
          <a:p>
            <a:r>
              <a:rPr lang="en-US" sz="3600" dirty="0"/>
              <a:t>Use Cases VIII: ENERGY</a:t>
            </a:r>
          </a:p>
        </p:txBody>
      </p:sp>
      <p:sp>
        <p:nvSpPr>
          <p:cNvPr id="3" name="Content Placeholder 2">
            <a:extLst>
              <a:ext uri="{FF2B5EF4-FFF2-40B4-BE49-F238E27FC236}">
                <a16:creationId xmlns:a16="http://schemas.microsoft.com/office/drawing/2014/main" id="{E409F049-C13F-4F0B-A358-72557D480857}"/>
              </a:ext>
            </a:extLst>
          </p:cNvPr>
          <p:cNvSpPr>
            <a:spLocks noGrp="1"/>
          </p:cNvSpPr>
          <p:nvPr>
            <p:ph idx="1"/>
          </p:nvPr>
        </p:nvSpPr>
        <p:spPr>
          <a:xfrm>
            <a:off x="215375" y="637308"/>
            <a:ext cx="11741098" cy="6025710"/>
          </a:xfrm>
        </p:spPr>
        <p:txBody>
          <a:bodyPr>
            <a:normAutofit fontScale="92500" lnSpcReduction="20000"/>
          </a:bodyPr>
          <a:lstStyle/>
          <a:p>
            <a:r>
              <a:rPr lang="en-US" dirty="0">
                <a:solidFill>
                  <a:srgbClr val="FF9900"/>
                </a:solidFill>
              </a:rPr>
              <a:t>51: Consumption Forecasting in Smart Grids</a:t>
            </a:r>
            <a:br>
              <a:rPr lang="en-US" dirty="0"/>
            </a:br>
            <a:br>
              <a:rPr lang="en-US" dirty="0"/>
            </a:br>
            <a:r>
              <a:rPr lang="en-US" dirty="0">
                <a:solidFill>
                  <a:srgbClr val="7030A0"/>
                </a:solidFill>
                <a:latin typeface="Comic Sans MS" panose="030F0702030302020204" pitchFamily="66" charset="0"/>
              </a:rPr>
              <a:t>51 is a different subproblem but in the same area as </a:t>
            </a:r>
            <a:r>
              <a:rPr lang="en-US" dirty="0" err="1">
                <a:solidFill>
                  <a:srgbClr val="7030A0"/>
                </a:solidFill>
                <a:latin typeface="Comic Sans MS" panose="030F0702030302020204" pitchFamily="66" charset="0"/>
              </a:rPr>
              <a:t>Pothen</a:t>
            </a:r>
            <a:r>
              <a:rPr lang="en-US" dirty="0">
                <a:solidFill>
                  <a:srgbClr val="7030A0"/>
                </a:solidFill>
                <a:latin typeface="Comic Sans MS" panose="030F0702030302020204" pitchFamily="66" charset="0"/>
              </a:rPr>
              <a:t> and Azad’s talk on the electric power grid at BDEC2. This is a challenging edge computing problem as a large number of distributed but correlated sensors</a:t>
            </a:r>
            <a:br>
              <a:rPr lang="en-US" dirty="0"/>
            </a:br>
            <a:br>
              <a:rPr lang="en-US" dirty="0"/>
            </a:br>
            <a:endParaRPr lang="en-US" dirty="0"/>
          </a:p>
          <a:p>
            <a:r>
              <a:rPr lang="en-US" dirty="0"/>
              <a:t>SC-18 BOF Application/Industry Perspective by David Keyes, King Abdullah University of Science and Technology (KAUST)</a:t>
            </a:r>
          </a:p>
          <a:p>
            <a:r>
              <a:rPr lang="en-US" u="sng" dirty="0">
                <a:hlinkClick r:id="rId2"/>
              </a:rPr>
              <a:t>https://www.exascale.org/bdec/sites/www.exascale.org.bdec/files/SC18_BDEC2_BoF-Keyes.pdf</a:t>
            </a:r>
            <a:r>
              <a:rPr lang="en-US" dirty="0"/>
              <a:t> </a:t>
            </a:r>
            <a:br>
              <a:rPr lang="en-US" dirty="0"/>
            </a:br>
            <a:br>
              <a:rPr lang="en-US" dirty="0"/>
            </a:br>
            <a:r>
              <a:rPr lang="en-US" dirty="0">
                <a:solidFill>
                  <a:srgbClr val="7030A0"/>
                </a:solidFill>
                <a:latin typeface="Comic Sans MS" panose="030F0702030302020204" pitchFamily="66" charset="0"/>
              </a:rPr>
              <a:t>This is a presentation by David Keyes on seismic imaging for oil discovery and exploitation. It is “Classic </a:t>
            </a:r>
            <a:r>
              <a:rPr lang="en-US" dirty="0" err="1">
                <a:solidFill>
                  <a:srgbClr val="7030A0"/>
                </a:solidFill>
                <a:latin typeface="Comic Sans MS" panose="030F0702030302020204" pitchFamily="66" charset="0"/>
              </a:rPr>
              <a:t>Data+ML</a:t>
            </a:r>
            <a:r>
              <a:rPr lang="en-US" dirty="0">
                <a:solidFill>
                  <a:srgbClr val="7030A0"/>
                </a:solidFill>
                <a:latin typeface="Comic Sans MS" panose="030F0702030302020204" pitchFamily="66" charset="0"/>
              </a:rPr>
              <a:t>” for an array of sonic sensors</a:t>
            </a:r>
          </a:p>
          <a:p>
            <a:pPr marL="0" indent="0">
              <a:buNone/>
            </a:pPr>
            <a:br>
              <a:rPr lang="en-US" dirty="0"/>
            </a:br>
            <a:br>
              <a:rPr lang="en-US" dirty="0"/>
            </a:br>
            <a:endParaRPr lang="en-US" dirty="0"/>
          </a:p>
        </p:txBody>
      </p:sp>
      <p:sp>
        <p:nvSpPr>
          <p:cNvPr id="4" name="Date Placeholder 3">
            <a:extLst>
              <a:ext uri="{FF2B5EF4-FFF2-40B4-BE49-F238E27FC236}">
                <a16:creationId xmlns:a16="http://schemas.microsoft.com/office/drawing/2014/main" id="{03F0BBE2-2689-43F8-9AAA-121744FBC16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D4D59987-BC52-44C0-AD91-A375608A35E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36</a:t>
            </a:fld>
            <a:endParaRPr lang="en-US">
              <a:solidFill>
                <a:prstClr val="black">
                  <a:tint val="75000"/>
                </a:prstClr>
              </a:solidFill>
            </a:endParaRPr>
          </a:p>
        </p:txBody>
      </p:sp>
    </p:spTree>
    <p:extLst>
      <p:ext uri="{BB962C8B-B14F-4D97-AF65-F5344CB8AC3E}">
        <p14:creationId xmlns:p14="http://schemas.microsoft.com/office/powerpoint/2010/main" val="2322307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4000" dirty="0"/>
              <a:t>BDEC2 </a:t>
            </a:r>
            <a:r>
              <a:rPr lang="en-US" sz="4000"/>
              <a:t>Use Cases I: </a:t>
            </a:r>
            <a:r>
              <a:rPr lang="en-US" sz="4000" dirty="0"/>
              <a:t>Classic Observational Data plus ML</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1"/>
            <a:ext cx="12131488" cy="5466136"/>
          </a:xfrm>
        </p:spPr>
        <p:txBody>
          <a:bodyPr>
            <a:normAutofit fontScale="77500" lnSpcReduction="20000"/>
          </a:bodyPr>
          <a:lstStyle/>
          <a:p>
            <a:pPr fontAlgn="base"/>
            <a:r>
              <a:rPr lang="en-US" dirty="0">
                <a:solidFill>
                  <a:srgbClr val="FF9900"/>
                </a:solidFill>
              </a:rPr>
              <a:t>BDEC2-1: M. Deegan, Big Data and Extreme Scale Computing, 2nd Series (BDEC2) - Statement of Interest from the Square </a:t>
            </a:r>
            <a:r>
              <a:rPr lang="en-US" dirty="0" err="1">
                <a:solidFill>
                  <a:srgbClr val="FF9900"/>
                </a:solidFill>
              </a:rPr>
              <a:t>Kilometre</a:t>
            </a:r>
            <a:r>
              <a:rPr lang="en-US" dirty="0">
                <a:solidFill>
                  <a:srgbClr val="FF9900"/>
                </a:solidFill>
              </a:rPr>
              <a:t> Array </a:t>
            </a:r>
            <a:r>
              <a:rPr lang="en-US" dirty="0" err="1">
                <a:solidFill>
                  <a:srgbClr val="FF9900"/>
                </a:solidFill>
              </a:rPr>
              <a:t>Organisation</a:t>
            </a:r>
            <a:r>
              <a:rPr lang="en-US" dirty="0">
                <a:solidFill>
                  <a:srgbClr val="FF9900"/>
                </a:solidFill>
              </a:rPr>
              <a:t> (SKAO)</a:t>
            </a:r>
          </a:p>
          <a:p>
            <a:r>
              <a:rPr lang="en-US" b="1" dirty="0"/>
              <a:t>Environmental Science</a:t>
            </a:r>
            <a:endParaRPr lang="en-US" dirty="0"/>
          </a:p>
          <a:p>
            <a:pPr fontAlgn="base"/>
            <a:r>
              <a:rPr lang="en-US" dirty="0">
                <a:solidFill>
                  <a:srgbClr val="FF9900"/>
                </a:solidFill>
              </a:rPr>
              <a:t>BDEC2-2: M. Rahnemoonfar, Semantic Segmentation of Underwater Sonar Imagery based on Deep Learning</a:t>
            </a:r>
          </a:p>
          <a:p>
            <a:pPr fontAlgn="base"/>
            <a:r>
              <a:rPr lang="en-US" dirty="0">
                <a:solidFill>
                  <a:srgbClr val="FF9900"/>
                </a:solidFill>
              </a:rPr>
              <a:t>BDEC2-3: M. </a:t>
            </a:r>
            <a:r>
              <a:rPr lang="en-US" dirty="0" err="1">
                <a:solidFill>
                  <a:srgbClr val="FF9900"/>
                </a:solidFill>
              </a:rPr>
              <a:t>Taufer</a:t>
            </a:r>
            <a:r>
              <a:rPr lang="en-US" dirty="0">
                <a:solidFill>
                  <a:srgbClr val="FF9900"/>
                </a:solidFill>
              </a:rPr>
              <a:t>, Cyberinfrastructure Tools for Precision Agriculture in the 21st Century</a:t>
            </a:r>
          </a:p>
          <a:p>
            <a:r>
              <a:rPr lang="en-US" b="1" dirty="0"/>
              <a:t>Healthcare and Life sciences</a:t>
            </a:r>
            <a:endParaRPr lang="en-US" dirty="0"/>
          </a:p>
          <a:p>
            <a:pPr fontAlgn="base"/>
            <a:r>
              <a:rPr lang="en-US" dirty="0">
                <a:solidFill>
                  <a:srgbClr val="FF9900"/>
                </a:solidFill>
              </a:rPr>
              <a:t>BDEC2-4: J. </a:t>
            </a:r>
            <a:r>
              <a:rPr lang="en-US" dirty="0" err="1">
                <a:solidFill>
                  <a:srgbClr val="FF9900"/>
                </a:solidFill>
              </a:rPr>
              <a:t>Saltz</a:t>
            </a:r>
            <a:r>
              <a:rPr lang="en-US" dirty="0">
                <a:solidFill>
                  <a:srgbClr val="FF9900"/>
                </a:solidFill>
              </a:rPr>
              <a:t>, Multiscale Spatial Data and Deep Learning</a:t>
            </a:r>
          </a:p>
          <a:p>
            <a:pPr fontAlgn="base"/>
            <a:r>
              <a:rPr lang="en-US" dirty="0"/>
              <a:t>BDEC2-5: R. Stevens, Exascale Deep Learning for Cancer</a:t>
            </a:r>
          </a:p>
          <a:p>
            <a:pPr fontAlgn="base"/>
            <a:r>
              <a:rPr lang="en-US" dirty="0">
                <a:solidFill>
                  <a:srgbClr val="FF9900"/>
                </a:solidFill>
              </a:rPr>
              <a:t>BDEC2-6: S. Chandrasekaran, Development of a parallel algorithm for whole genome alignment for rapid delivery of personalized genomics</a:t>
            </a:r>
          </a:p>
          <a:p>
            <a:pPr fontAlgn="base"/>
            <a:r>
              <a:rPr lang="en-US" dirty="0">
                <a:solidFill>
                  <a:srgbClr val="FF9900"/>
                </a:solidFill>
              </a:rPr>
              <a:t>BDEC2-7: M. </a:t>
            </a:r>
            <a:r>
              <a:rPr lang="en-US" dirty="0" err="1">
                <a:solidFill>
                  <a:srgbClr val="FF9900"/>
                </a:solidFill>
              </a:rPr>
              <a:t>Marathe</a:t>
            </a:r>
            <a:r>
              <a:rPr lang="en-US" dirty="0">
                <a:solidFill>
                  <a:srgbClr val="FF9900"/>
                </a:solidFill>
              </a:rPr>
              <a:t>, Pervasive, Personalized and Precision (P3) analytics for massive bio-social systems</a:t>
            </a:r>
            <a:br>
              <a:rPr lang="en-US" dirty="0"/>
            </a:br>
            <a:br>
              <a:rPr lang="en-US" dirty="0"/>
            </a:br>
            <a:r>
              <a:rPr lang="en-US" dirty="0">
                <a:solidFill>
                  <a:srgbClr val="7030A0"/>
                </a:solidFill>
                <a:latin typeface="Comic Sans MS" panose="030F0702030302020204" pitchFamily="66" charset="0"/>
              </a:rPr>
              <a:t>Instruments include Satellites, UAV’s, Sensors (see edge examples), Light sources (X-ray MRI Microscope etc.), Telescopes, Accelerators, Tokomaks (Fusion), Computers (as in Control, Simulation, Data, ML Integration)</a:t>
            </a:r>
            <a:br>
              <a:rPr lang="en-US" dirty="0"/>
            </a:br>
            <a:endParaRPr lang="en-US" dirty="0"/>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37</a:t>
            </a:fld>
            <a:endParaRPr lang="en-US">
              <a:solidFill>
                <a:prstClr val="black">
                  <a:tint val="75000"/>
                </a:prstClr>
              </a:solidFill>
            </a:endParaRPr>
          </a:p>
        </p:txBody>
      </p:sp>
    </p:spTree>
    <p:extLst>
      <p:ext uri="{BB962C8B-B14F-4D97-AF65-F5344CB8AC3E}">
        <p14:creationId xmlns:p14="http://schemas.microsoft.com/office/powerpoint/2010/main" val="2826688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3600" dirty="0"/>
              <a:t>BDEC2 Use Cases II: Control, Simulation, Data, ML Integration</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1"/>
            <a:ext cx="12131488" cy="5466136"/>
          </a:xfrm>
        </p:spPr>
        <p:txBody>
          <a:bodyPr>
            <a:normAutofit fontScale="77500" lnSpcReduction="20000"/>
          </a:bodyPr>
          <a:lstStyle/>
          <a:p>
            <a:pPr fontAlgn="base"/>
            <a:r>
              <a:rPr lang="en-US" dirty="0"/>
              <a:t>BDEC2-8: W. Tang, New Models for Integrated Inquiry: Fusion Energy Exemplar</a:t>
            </a:r>
          </a:p>
          <a:p>
            <a:pPr fontAlgn="base"/>
            <a:r>
              <a:rPr lang="en-US" dirty="0"/>
              <a:t>BDEC2-9: O. </a:t>
            </a:r>
            <a:r>
              <a:rPr lang="en-US" dirty="0" err="1"/>
              <a:t>Beckstein</a:t>
            </a:r>
            <a:r>
              <a:rPr lang="en-US" dirty="0"/>
              <a:t>, Convergence of data generation and analysis in the biomolecular</a:t>
            </a:r>
            <a:br>
              <a:rPr lang="en-US" dirty="0"/>
            </a:br>
            <a:r>
              <a:rPr lang="en-US" dirty="0"/>
              <a:t>simulation community</a:t>
            </a:r>
          </a:p>
          <a:p>
            <a:pPr fontAlgn="base"/>
            <a:r>
              <a:rPr lang="en-US" dirty="0">
                <a:solidFill>
                  <a:srgbClr val="FF9900"/>
                </a:solidFill>
              </a:rPr>
              <a:t>BDEC2-10: S. </a:t>
            </a:r>
            <a:r>
              <a:rPr lang="en-US" dirty="0" err="1">
                <a:solidFill>
                  <a:srgbClr val="FF9900"/>
                </a:solidFill>
              </a:rPr>
              <a:t>Denvil</a:t>
            </a:r>
            <a:r>
              <a:rPr lang="en-US" dirty="0">
                <a:solidFill>
                  <a:srgbClr val="FF9900"/>
                </a:solidFill>
              </a:rPr>
              <a:t>, From the production to the analysis phase: new approaches needed in climate modeling</a:t>
            </a:r>
          </a:p>
          <a:p>
            <a:pPr fontAlgn="base"/>
            <a:r>
              <a:rPr lang="en-US" dirty="0">
                <a:solidFill>
                  <a:srgbClr val="FF9900"/>
                </a:solidFill>
              </a:rPr>
              <a:t>BDEC2-11: T. Miyoshi, Prediction Science: The 5th Paradigm Fusing the Computational Science and Data Science (weather forecasting)</a:t>
            </a:r>
            <a:br>
              <a:rPr lang="en-US" dirty="0"/>
            </a:br>
            <a:br>
              <a:rPr lang="en-US" dirty="0"/>
            </a:br>
            <a:r>
              <a:rPr lang="en-US" dirty="0">
                <a:solidFill>
                  <a:srgbClr val="7030A0"/>
                </a:solidFill>
                <a:latin typeface="Comic Sans MS" panose="030F0702030302020204" pitchFamily="66" charset="0"/>
              </a:rPr>
              <a:t>See also </a:t>
            </a:r>
            <a:r>
              <a:rPr lang="en-US" dirty="0" err="1">
                <a:solidFill>
                  <a:srgbClr val="7030A0"/>
                </a:solidFill>
                <a:latin typeface="Comic Sans MS" panose="030F0702030302020204" pitchFamily="66" charset="0"/>
              </a:rPr>
              <a:t>Marathe</a:t>
            </a:r>
            <a:r>
              <a:rPr lang="en-US" dirty="0">
                <a:solidFill>
                  <a:srgbClr val="7030A0"/>
                </a:solidFill>
                <a:latin typeface="Comic Sans MS" panose="030F0702030302020204" pitchFamily="66" charset="0"/>
              </a:rPr>
              <a:t> and Stevens talks</a:t>
            </a:r>
            <a:br>
              <a:rPr lang="en-US" dirty="0">
                <a:solidFill>
                  <a:srgbClr val="7030A0"/>
                </a:solidFill>
                <a:latin typeface="Comic Sans MS" panose="030F0702030302020204" pitchFamily="66" charset="0"/>
              </a:rPr>
            </a:br>
            <a:r>
              <a:rPr lang="en-US" dirty="0">
                <a:solidFill>
                  <a:srgbClr val="7030A0"/>
                </a:solidFill>
                <a:latin typeface="Comic Sans MS" panose="030F0702030302020204" pitchFamily="66" charset="0"/>
              </a:rPr>
              <a:t>See also instruments under Classic Observational Data plus ML</a:t>
            </a:r>
            <a:br>
              <a:rPr lang="en-US" dirty="0"/>
            </a:br>
            <a:br>
              <a:rPr lang="en-US" dirty="0"/>
            </a:br>
            <a:endParaRPr lang="en-US" dirty="0"/>
          </a:p>
          <a:p>
            <a:r>
              <a:rPr lang="en-US" b="1" dirty="0"/>
              <a:t>Material Science</a:t>
            </a:r>
            <a:endParaRPr lang="en-US" dirty="0"/>
          </a:p>
          <a:p>
            <a:pPr fontAlgn="base"/>
            <a:r>
              <a:rPr lang="en-US" dirty="0">
                <a:solidFill>
                  <a:srgbClr val="FF9900"/>
                </a:solidFill>
              </a:rPr>
              <a:t>BDEC2-12: K. </a:t>
            </a:r>
            <a:r>
              <a:rPr lang="en-US" dirty="0" err="1">
                <a:solidFill>
                  <a:srgbClr val="FF9900"/>
                </a:solidFill>
              </a:rPr>
              <a:t>Yager</a:t>
            </a:r>
            <a:r>
              <a:rPr lang="en-US" dirty="0">
                <a:solidFill>
                  <a:srgbClr val="FF9900"/>
                </a:solidFill>
              </a:rPr>
              <a:t>, Autonomous Experimentation as a Paradigm for Materials Discovery</a:t>
            </a:r>
          </a:p>
          <a:p>
            <a:pPr fontAlgn="base"/>
            <a:r>
              <a:rPr lang="en-US" dirty="0">
                <a:solidFill>
                  <a:srgbClr val="FF9900"/>
                </a:solidFill>
              </a:rPr>
              <a:t>BDEC2-13: L. Ward, Deep Learning, HPC, and Data for Materials Design</a:t>
            </a:r>
          </a:p>
          <a:p>
            <a:pPr fontAlgn="base"/>
            <a:r>
              <a:rPr lang="en-US" dirty="0">
                <a:solidFill>
                  <a:srgbClr val="FF9900"/>
                </a:solidFill>
              </a:rPr>
              <a:t>BDEC2-14: J. Ahrens, A vision for a validated distributed knowledge base of material behavior at extreme conditions using the Advanced Cyberinfrastructure Platform</a:t>
            </a:r>
          </a:p>
          <a:p>
            <a:r>
              <a:rPr lang="en-US" dirty="0">
                <a:solidFill>
                  <a:srgbClr val="FF9900"/>
                </a:solidFill>
              </a:rPr>
              <a:t>BDEC2-15: T. Deutsch, Digital transition of Material Nano-Characterization.</a:t>
            </a:r>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38</a:t>
            </a:fld>
            <a:endParaRPr lang="en-US">
              <a:solidFill>
                <a:prstClr val="black">
                  <a:tint val="75000"/>
                </a:prstClr>
              </a:solidFill>
            </a:endParaRPr>
          </a:p>
        </p:txBody>
      </p:sp>
    </p:spTree>
    <p:extLst>
      <p:ext uri="{BB962C8B-B14F-4D97-AF65-F5344CB8AC3E}">
        <p14:creationId xmlns:p14="http://schemas.microsoft.com/office/powerpoint/2010/main" val="945441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3600" dirty="0"/>
              <a:t>Comments on Control, Simulation, Data, ML Integration</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0"/>
            <a:ext cx="12131488" cy="5831262"/>
          </a:xfrm>
        </p:spPr>
        <p:txBody>
          <a:bodyPr>
            <a:normAutofit fontScale="92500" lnSpcReduction="20000"/>
          </a:bodyPr>
          <a:lstStyle/>
          <a:p>
            <a:r>
              <a:rPr lang="en-US" dirty="0">
                <a:solidFill>
                  <a:srgbClr val="7030A0"/>
                </a:solidFill>
                <a:latin typeface="Comic Sans MS" panose="030F0702030302020204" pitchFamily="66" charset="0"/>
              </a:rPr>
              <a:t>Simulations often involve outside Data but always inside Data (from simulation itself). Fields covered include Materials (</a:t>
            </a:r>
            <a:r>
              <a:rPr lang="en-US" dirty="0" err="1">
                <a:solidFill>
                  <a:srgbClr val="7030A0"/>
                </a:solidFill>
                <a:latin typeface="Comic Sans MS" panose="030F0702030302020204" pitchFamily="66" charset="0"/>
              </a:rPr>
              <a:t>nano</a:t>
            </a:r>
            <a:r>
              <a:rPr lang="en-US" dirty="0">
                <a:solidFill>
                  <a:srgbClr val="7030A0"/>
                </a:solidFill>
                <a:latin typeface="Comic Sans MS" panose="030F0702030302020204" pitchFamily="66" charset="0"/>
              </a:rPr>
              <a:t>), Climate, Weather, Biomolecular, Virtual tissues (no use case written up)</a:t>
            </a:r>
          </a:p>
          <a:p>
            <a:r>
              <a:rPr lang="en-US" dirty="0">
                <a:solidFill>
                  <a:srgbClr val="7030A0"/>
                </a:solidFill>
                <a:latin typeface="Comic Sans MS" panose="030F0702030302020204" pitchFamily="66" charset="0"/>
              </a:rPr>
              <a:t>We can see ML wrapping simulations to achieve many goals. ML replaces functions and/or ML guides functions</a:t>
            </a:r>
          </a:p>
          <a:p>
            <a:pPr lvl="1" fontAlgn="base"/>
            <a:r>
              <a:rPr lang="en-US" dirty="0">
                <a:solidFill>
                  <a:srgbClr val="7030A0"/>
                </a:solidFill>
                <a:latin typeface="Comic Sans MS" panose="030F0702030302020204" pitchFamily="66" charset="0"/>
              </a:rPr>
              <a:t>Initial Conditions</a:t>
            </a:r>
          </a:p>
          <a:p>
            <a:pPr lvl="1" fontAlgn="base"/>
            <a:r>
              <a:rPr lang="en-US" dirty="0">
                <a:solidFill>
                  <a:srgbClr val="7030A0"/>
                </a:solidFill>
                <a:latin typeface="Comic Sans MS" panose="030F0702030302020204" pitchFamily="66" charset="0"/>
              </a:rPr>
              <a:t>Boundary Conditions</a:t>
            </a:r>
          </a:p>
          <a:p>
            <a:pPr lvl="1" fontAlgn="base"/>
            <a:r>
              <a:rPr lang="en-US" dirty="0">
                <a:solidFill>
                  <a:srgbClr val="7030A0"/>
                </a:solidFill>
                <a:latin typeface="Comic Sans MS" panose="030F0702030302020204" pitchFamily="66" charset="0"/>
              </a:rPr>
              <a:t>Data assimilation</a:t>
            </a:r>
          </a:p>
          <a:p>
            <a:pPr lvl="1" fontAlgn="base"/>
            <a:r>
              <a:rPr lang="en-US" dirty="0">
                <a:solidFill>
                  <a:srgbClr val="7030A0"/>
                </a:solidFill>
                <a:latin typeface="Comic Sans MS" panose="030F0702030302020204" pitchFamily="66" charset="0"/>
              </a:rPr>
              <a:t>Configuration -- blocking, use of cache etc. </a:t>
            </a:r>
          </a:p>
          <a:p>
            <a:pPr lvl="1" fontAlgn="base"/>
            <a:r>
              <a:rPr lang="en-US" dirty="0">
                <a:solidFill>
                  <a:srgbClr val="7030A0"/>
                </a:solidFill>
                <a:latin typeface="Comic Sans MS" panose="030F0702030302020204" pitchFamily="66" charset="0"/>
              </a:rPr>
              <a:t>Steering and Control</a:t>
            </a:r>
          </a:p>
          <a:p>
            <a:pPr lvl="1" fontAlgn="base"/>
            <a:r>
              <a:rPr lang="en-US" dirty="0">
                <a:solidFill>
                  <a:srgbClr val="7030A0"/>
                </a:solidFill>
                <a:latin typeface="Comic Sans MS" panose="030F0702030302020204" pitchFamily="66" charset="0"/>
              </a:rPr>
              <a:t>Support multi-scale</a:t>
            </a:r>
          </a:p>
          <a:p>
            <a:pPr lvl="1" fontAlgn="base"/>
            <a:r>
              <a:rPr lang="en-US" dirty="0">
                <a:solidFill>
                  <a:srgbClr val="7030A0"/>
                </a:solidFill>
                <a:latin typeface="Comic Sans MS" panose="030F0702030302020204" pitchFamily="66" charset="0"/>
              </a:rPr>
              <a:t>ML learns from previous simulations and so can predict function calls</a:t>
            </a:r>
            <a:br>
              <a:rPr lang="en-US" dirty="0">
                <a:solidFill>
                  <a:srgbClr val="7030A0"/>
                </a:solidFill>
                <a:latin typeface="Comic Sans MS" panose="030F0702030302020204" pitchFamily="66" charset="0"/>
              </a:rPr>
            </a:br>
            <a:br>
              <a:rPr lang="en-US" dirty="0">
                <a:solidFill>
                  <a:srgbClr val="7030A0"/>
                </a:solidFill>
                <a:latin typeface="Comic Sans MS" panose="030F0702030302020204" pitchFamily="66" charset="0"/>
              </a:rPr>
            </a:br>
            <a:endParaRPr lang="en-US" dirty="0">
              <a:solidFill>
                <a:srgbClr val="7030A0"/>
              </a:solidFill>
              <a:latin typeface="Comic Sans MS" panose="030F0702030302020204" pitchFamily="66" charset="0"/>
            </a:endParaRPr>
          </a:p>
          <a:p>
            <a:r>
              <a:rPr lang="en-US" dirty="0">
                <a:solidFill>
                  <a:srgbClr val="7030A0"/>
                </a:solidFill>
                <a:latin typeface="Comic Sans MS" panose="030F0702030302020204" pitchFamily="66" charset="0"/>
              </a:rPr>
              <a:t>Digital Twins are a commercial link between simulation and systems</a:t>
            </a:r>
          </a:p>
          <a:p>
            <a:r>
              <a:rPr lang="en-US" dirty="0">
                <a:solidFill>
                  <a:srgbClr val="7030A0"/>
                </a:solidFill>
                <a:latin typeface="Comic Sans MS" panose="030F0702030302020204" pitchFamily="66" charset="0"/>
              </a:rPr>
              <a:t>There are fundamental simulations covered by laws of physics and growingly Complex System simulations with Bio (tissue) or social entities.</a:t>
            </a:r>
            <a:br>
              <a:rPr lang="en-US" dirty="0">
                <a:solidFill>
                  <a:srgbClr val="7030A0"/>
                </a:solidFill>
                <a:latin typeface="Comic Sans MS" panose="030F0702030302020204" pitchFamily="66" charset="0"/>
              </a:rPr>
            </a:br>
            <a:endParaRPr lang="en-US" dirty="0">
              <a:solidFill>
                <a:srgbClr val="7030A0"/>
              </a:solidFill>
              <a:latin typeface="Comic Sans MS" panose="030F0702030302020204" pitchFamily="66" charset="0"/>
            </a:endParaRPr>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39</a:t>
            </a:fld>
            <a:endParaRPr lang="en-US">
              <a:solidFill>
                <a:prstClr val="black">
                  <a:tint val="75000"/>
                </a:prstClr>
              </a:solidFill>
            </a:endParaRPr>
          </a:p>
        </p:txBody>
      </p:sp>
    </p:spTree>
    <p:extLst>
      <p:ext uri="{BB962C8B-B14F-4D97-AF65-F5344CB8AC3E}">
        <p14:creationId xmlns:p14="http://schemas.microsoft.com/office/powerpoint/2010/main" val="132705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4474" y="0"/>
            <a:ext cx="9137526" cy="6858000"/>
            <a:chOff x="31026" y="1"/>
            <a:chExt cx="9137526" cy="6858000"/>
          </a:xfrm>
        </p:grpSpPr>
        <p:pic>
          <p:nvPicPr>
            <p:cNvPr id="15" name="Picture 14"/>
            <p:cNvPicPr/>
            <p:nvPr/>
          </p:nvPicPr>
          <p:blipFill rotWithShape="1">
            <a:blip r:embed="rId2" cstate="print">
              <a:extLst>
                <a:ext uri="{28A0092B-C50C-407E-A947-70E740481C1C}">
                  <a14:useLocalDpi xmlns:a14="http://schemas.microsoft.com/office/drawing/2010/main" val="0"/>
                </a:ext>
              </a:extLst>
            </a:blip>
            <a:srcRect b="43133"/>
            <a:stretch/>
          </p:blipFill>
          <p:spPr>
            <a:xfrm>
              <a:off x="31026" y="1"/>
              <a:ext cx="9137526" cy="6858000"/>
            </a:xfrm>
            <a:prstGeom prst="rect">
              <a:avLst/>
            </a:prstGeom>
          </p:spPr>
        </p:pic>
        <p:pic>
          <p:nvPicPr>
            <p:cNvPr id="7" name="Picture 6"/>
            <p:cNvPicPr>
              <a:picLocks noChangeAspect="1"/>
            </p:cNvPicPr>
            <p:nvPr/>
          </p:nvPicPr>
          <p:blipFill>
            <a:blip r:embed="rId3"/>
            <a:stretch>
              <a:fillRect/>
            </a:stretch>
          </p:blipFill>
          <p:spPr>
            <a:xfrm>
              <a:off x="1019679" y="2155520"/>
              <a:ext cx="1027410" cy="489994"/>
            </a:xfrm>
            <a:prstGeom prst="rect">
              <a:avLst/>
            </a:prstGeom>
          </p:spPr>
        </p:pic>
        <p:pic>
          <p:nvPicPr>
            <p:cNvPr id="9" name="Picture 2" descr="https://lh3.googleusercontent.com/-QTh7oYlVSfs/AAAAAAAAAAI/AAAAAAAAAl8/PD6AyVW6Tqs/s0-c-k-no-ns/pho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46053"/>
              <a:ext cx="847726" cy="8477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51663" t="21984" r="36829" b="19773"/>
            <a:stretch/>
          </p:blipFill>
          <p:spPr>
            <a:xfrm>
              <a:off x="7829640" y="2160096"/>
              <a:ext cx="952500" cy="970836"/>
            </a:xfrm>
            <a:prstGeom prst="rect">
              <a:avLst/>
            </a:prstGeom>
          </p:spPr>
        </p:pic>
        <p:pic>
          <p:nvPicPr>
            <p:cNvPr id="8" name="Picture 4" descr="Stony Brook University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9120" y="5814847"/>
              <a:ext cx="1054710" cy="870555"/>
            </a:xfrm>
            <a:prstGeom prst="rect">
              <a:avLst/>
            </a:prstGeom>
            <a:solidFill>
              <a:schemeClr val="bg1"/>
            </a:solidFill>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62768" t="17564" r="19740" b="18436"/>
            <a:stretch/>
          </p:blipFill>
          <p:spPr>
            <a:xfrm>
              <a:off x="7878754" y="355213"/>
              <a:ext cx="1138054" cy="838566"/>
            </a:xfrm>
            <a:prstGeom prst="rect">
              <a:avLst/>
            </a:prstGeom>
          </p:spPr>
        </p:pic>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l="19500" t="18519" r="62088" b="21296"/>
            <a:stretch/>
          </p:blipFill>
          <p:spPr>
            <a:xfrm>
              <a:off x="7147486" y="5694802"/>
              <a:ext cx="1504841" cy="990600"/>
            </a:xfrm>
            <a:prstGeom prst="rect">
              <a:avLst/>
            </a:prstGeom>
          </p:spPr>
        </p:pic>
        <p:sp>
          <p:nvSpPr>
            <p:cNvPr id="13" name="TextBox 12"/>
            <p:cNvSpPr txBox="1"/>
            <p:nvPr/>
          </p:nvSpPr>
          <p:spPr>
            <a:xfrm>
              <a:off x="7047905" y="4980402"/>
              <a:ext cx="2088802" cy="646331"/>
            </a:xfrm>
            <a:prstGeom prst="rect">
              <a:avLst/>
            </a:prstGeom>
            <a:solidFill>
              <a:schemeClr val="tx1"/>
            </a:solidFill>
          </p:spPr>
          <p:txBody>
            <a:bodyPr wrap="square" rtlCol="0">
              <a:spAutoFit/>
            </a:bodyPr>
            <a:lstStyle/>
            <a:p>
              <a:r>
                <a:rPr lang="en-US" b="1" dirty="0">
                  <a:solidFill>
                    <a:schemeClr val="bg1"/>
                  </a:solidFill>
                </a:rPr>
                <a:t>Software: MIDAS</a:t>
              </a:r>
              <a:br>
                <a:rPr lang="en-US" b="1" dirty="0">
                  <a:solidFill>
                    <a:schemeClr val="bg1"/>
                  </a:solidFill>
                </a:rPr>
              </a:br>
              <a:r>
                <a:rPr lang="en-US" b="1" dirty="0">
                  <a:solidFill>
                    <a:schemeClr val="bg1"/>
                  </a:solidFill>
                </a:rPr>
                <a:t>HPC-ABDS</a:t>
              </a:r>
            </a:p>
          </p:txBody>
        </p:sp>
      </p:grpSp>
      <p:sp>
        <p:nvSpPr>
          <p:cNvPr id="3" name="Rectangle 2"/>
          <p:cNvSpPr/>
          <p:nvPr/>
        </p:nvSpPr>
        <p:spPr>
          <a:xfrm>
            <a:off x="0" y="13049"/>
            <a:ext cx="3030695" cy="6537174"/>
          </a:xfrm>
          <a:prstGeom prst="rect">
            <a:avLst/>
          </a:prstGeom>
          <a:solidFill>
            <a:schemeClr val="bg1"/>
          </a:solidFill>
        </p:spPr>
        <p:txBody>
          <a:bodyPr wrap="square">
            <a:spAutoFit/>
          </a:bodyPr>
          <a:lstStyle/>
          <a:p>
            <a:pPr>
              <a:lnSpc>
                <a:spcPct val="115000"/>
              </a:lnSpc>
              <a:spcBef>
                <a:spcPts val="1800"/>
              </a:spcBef>
              <a:spcAft>
                <a:spcPts val="600"/>
              </a:spcAft>
            </a:pPr>
            <a:r>
              <a:rPr lang="en-US" sz="2400" i="0" dirty="0">
                <a:latin typeface="Times New Roman" panose="02020603050405020304" pitchFamily="18" charset="0"/>
              </a:rPr>
              <a:t>NSF 1443054: CIF21 DIBBs: Middleware and High Performance Analytics Libraries for Scalable Data Science</a:t>
            </a:r>
          </a:p>
          <a:p>
            <a:pPr>
              <a:lnSpc>
                <a:spcPct val="115000"/>
              </a:lnSpc>
              <a:spcBef>
                <a:spcPts val="1800"/>
              </a:spcBef>
              <a:spcAft>
                <a:spcPts val="600"/>
              </a:spcAft>
            </a:pPr>
            <a:r>
              <a:rPr lang="en-US" sz="2400" i="0" dirty="0">
                <a:latin typeface="Times New Roman" panose="02020603050405020304" pitchFamily="18" charset="0"/>
              </a:rPr>
              <a:t>Ogres Application Analysis</a:t>
            </a:r>
          </a:p>
          <a:p>
            <a:pPr>
              <a:lnSpc>
                <a:spcPct val="115000"/>
              </a:lnSpc>
              <a:spcBef>
                <a:spcPts val="1800"/>
              </a:spcBef>
              <a:spcAft>
                <a:spcPts val="600"/>
              </a:spcAft>
            </a:pPr>
            <a:r>
              <a:rPr lang="en-US" sz="2400" i="0" dirty="0">
                <a:latin typeface="Times New Roman" panose="02020603050405020304" pitchFamily="18" charset="0"/>
              </a:rPr>
              <a:t>HPC-ABDS and HPC-</a:t>
            </a:r>
            <a:r>
              <a:rPr lang="en-US" sz="2400" i="0" dirty="0" err="1">
                <a:latin typeface="Times New Roman" panose="02020603050405020304" pitchFamily="18" charset="0"/>
              </a:rPr>
              <a:t>FaaS</a:t>
            </a:r>
            <a:r>
              <a:rPr lang="en-US" sz="2400" i="0" dirty="0">
                <a:latin typeface="Times New Roman" panose="02020603050405020304" pitchFamily="18" charset="0"/>
              </a:rPr>
              <a:t> Software</a:t>
            </a:r>
            <a:br>
              <a:rPr lang="en-US" sz="2400" i="0" dirty="0">
                <a:latin typeface="Times New Roman" panose="02020603050405020304" pitchFamily="18" charset="0"/>
              </a:rPr>
            </a:br>
            <a:r>
              <a:rPr lang="en-US" sz="2400" i="0" dirty="0">
                <a:latin typeface="Times New Roman" panose="02020603050405020304" pitchFamily="18" charset="0"/>
              </a:rPr>
              <a:t>Harp and Twister2 Building Blocks</a:t>
            </a:r>
          </a:p>
          <a:p>
            <a:pPr>
              <a:lnSpc>
                <a:spcPct val="115000"/>
              </a:lnSpc>
              <a:spcBef>
                <a:spcPts val="1800"/>
              </a:spcBef>
              <a:spcAft>
                <a:spcPts val="600"/>
              </a:spcAft>
            </a:pPr>
            <a:r>
              <a:rPr lang="en-US" sz="2400" i="0" dirty="0">
                <a:latin typeface="Times New Roman" panose="02020603050405020304" pitchFamily="18" charset="0"/>
              </a:rPr>
              <a:t>SPIDAL Data Analytics Library</a:t>
            </a:r>
            <a:endParaRPr lang="en-US" sz="2400" i="0" dirty="0"/>
          </a:p>
        </p:txBody>
      </p:sp>
      <p:sp>
        <p:nvSpPr>
          <p:cNvPr id="14" name="Slide Number Placeholder 13">
            <a:extLst>
              <a:ext uri="{FF2B5EF4-FFF2-40B4-BE49-F238E27FC236}">
                <a16:creationId xmlns:a16="http://schemas.microsoft.com/office/drawing/2014/main" id="{6FC19299-EB2F-4A5D-957B-19F9D1F4F36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338388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2C05-3775-4115-8FAD-4DEB0E5AD073}"/>
              </a:ext>
            </a:extLst>
          </p:cNvPr>
          <p:cNvSpPr>
            <a:spLocks noGrp="1"/>
          </p:cNvSpPr>
          <p:nvPr>
            <p:ph type="title"/>
          </p:nvPr>
        </p:nvSpPr>
        <p:spPr>
          <a:xfrm>
            <a:off x="60512" y="18256"/>
            <a:ext cx="12070976" cy="734780"/>
          </a:xfrm>
        </p:spPr>
        <p:txBody>
          <a:bodyPr>
            <a:normAutofit/>
          </a:bodyPr>
          <a:lstStyle/>
          <a:p>
            <a:r>
              <a:rPr lang="en-US" sz="3600" dirty="0"/>
              <a:t>BDEC2 Use Cases III: Edge Computing</a:t>
            </a:r>
          </a:p>
        </p:txBody>
      </p:sp>
      <p:sp>
        <p:nvSpPr>
          <p:cNvPr id="3" name="Content Placeholder 2">
            <a:extLst>
              <a:ext uri="{FF2B5EF4-FFF2-40B4-BE49-F238E27FC236}">
                <a16:creationId xmlns:a16="http://schemas.microsoft.com/office/drawing/2014/main" id="{552D0A88-05DC-448C-8AB4-539B35FC82C7}"/>
              </a:ext>
            </a:extLst>
          </p:cNvPr>
          <p:cNvSpPr>
            <a:spLocks noGrp="1"/>
          </p:cNvSpPr>
          <p:nvPr>
            <p:ph idx="1"/>
          </p:nvPr>
        </p:nvSpPr>
        <p:spPr>
          <a:xfrm>
            <a:off x="0" y="904501"/>
            <a:ext cx="12131488" cy="5466136"/>
          </a:xfrm>
        </p:spPr>
        <p:txBody>
          <a:bodyPr>
            <a:normAutofit fontScale="92500" lnSpcReduction="20000"/>
          </a:bodyPr>
          <a:lstStyle/>
          <a:p>
            <a:r>
              <a:rPr lang="en-US" b="1" dirty="0"/>
              <a:t>Smart City and Related Edge Applications</a:t>
            </a:r>
          </a:p>
          <a:p>
            <a:pPr fontAlgn="base"/>
            <a:r>
              <a:rPr lang="en-US" dirty="0"/>
              <a:t>BDEC2-16: P. Beckman, Edge to HPC Cloud</a:t>
            </a:r>
          </a:p>
          <a:p>
            <a:pPr fontAlgn="base"/>
            <a:r>
              <a:rPr lang="en-US" dirty="0"/>
              <a:t>BDEC2-17: G. </a:t>
            </a:r>
            <a:r>
              <a:rPr lang="en-US" dirty="0" err="1"/>
              <a:t>Ricart</a:t>
            </a:r>
            <a:r>
              <a:rPr lang="en-US" dirty="0"/>
              <a:t>, Smart Community </a:t>
            </a:r>
            <a:r>
              <a:rPr lang="en-US" dirty="0" err="1"/>
              <a:t>CyberInfrastructure</a:t>
            </a:r>
            <a:r>
              <a:rPr lang="en-US" dirty="0"/>
              <a:t> at the Speed of Life</a:t>
            </a:r>
          </a:p>
          <a:p>
            <a:pPr fontAlgn="base"/>
            <a:r>
              <a:rPr lang="en-US" dirty="0"/>
              <a:t>BDEC2-18: T. El-</a:t>
            </a:r>
            <a:r>
              <a:rPr lang="en-US" dirty="0" err="1"/>
              <a:t>Ghazawi</a:t>
            </a:r>
            <a:r>
              <a:rPr lang="en-US" dirty="0"/>
              <a:t>, Convergence of AI, Big Data, Computing and IOT (ABCI)- Smart City as an Application Driver and Virtual Intelligence Management (VIM)</a:t>
            </a:r>
          </a:p>
          <a:p>
            <a:pPr fontAlgn="base"/>
            <a:r>
              <a:rPr lang="en-US" dirty="0"/>
              <a:t>BDEC2-19: M. Kondo, The Challenges and opportunities of BDEC systems for Smart Cities</a:t>
            </a:r>
            <a:br>
              <a:rPr lang="en-US" dirty="0"/>
            </a:br>
            <a:endParaRPr lang="en-US" dirty="0"/>
          </a:p>
          <a:p>
            <a:r>
              <a:rPr lang="en-US" b="1" dirty="0"/>
              <a:t>Other Edge Applications</a:t>
            </a:r>
          </a:p>
          <a:p>
            <a:pPr fontAlgn="base"/>
            <a:r>
              <a:rPr lang="en-US" dirty="0">
                <a:solidFill>
                  <a:srgbClr val="FF9900"/>
                </a:solidFill>
              </a:rPr>
              <a:t>BDEC2-20: A </a:t>
            </a:r>
            <a:r>
              <a:rPr lang="en-US" dirty="0" err="1">
                <a:solidFill>
                  <a:srgbClr val="FF9900"/>
                </a:solidFill>
              </a:rPr>
              <a:t>Pothen</a:t>
            </a:r>
            <a:r>
              <a:rPr lang="en-US" dirty="0">
                <a:solidFill>
                  <a:srgbClr val="FF9900"/>
                </a:solidFill>
              </a:rPr>
              <a:t>, High-End Data Science and HPC for the Electrical Power Grid</a:t>
            </a:r>
          </a:p>
          <a:p>
            <a:pPr fontAlgn="base"/>
            <a:r>
              <a:rPr lang="en-US" dirty="0"/>
              <a:t>BDEC2-21: J. </a:t>
            </a:r>
            <a:r>
              <a:rPr lang="en-US" dirty="0" err="1"/>
              <a:t>Qiu</a:t>
            </a:r>
            <a:r>
              <a:rPr lang="en-US" dirty="0"/>
              <a:t>, Real-Time Anomaly Detection from Edge to HPC-Cloud</a:t>
            </a:r>
            <a:br>
              <a:rPr lang="en-US" dirty="0"/>
            </a:br>
            <a:br>
              <a:rPr lang="en-US" dirty="0"/>
            </a:br>
            <a:r>
              <a:rPr lang="en-US" dirty="0">
                <a:solidFill>
                  <a:srgbClr val="7030A0"/>
                </a:solidFill>
                <a:latin typeface="Comic Sans MS" panose="030F0702030302020204" pitchFamily="66" charset="0"/>
              </a:rPr>
              <a:t>There are correlated edge devices such as power grid and nearby vehicles (racing, road). Also largely independent edge devices interacting via databases such as surveillance cameras</a:t>
            </a:r>
            <a:br>
              <a:rPr lang="en-US" dirty="0"/>
            </a:br>
            <a:endParaRPr lang="en-US" dirty="0">
              <a:solidFill>
                <a:srgbClr val="FF9900"/>
              </a:solidFill>
            </a:endParaRPr>
          </a:p>
        </p:txBody>
      </p:sp>
      <p:sp>
        <p:nvSpPr>
          <p:cNvPr id="4" name="Date Placeholder 3">
            <a:extLst>
              <a:ext uri="{FF2B5EF4-FFF2-40B4-BE49-F238E27FC236}">
                <a16:creationId xmlns:a16="http://schemas.microsoft.com/office/drawing/2014/main" id="{433AB729-166E-4F9A-A283-936ED76AE904}"/>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680F9D79-D698-420B-B701-F8A972E5AA53}"/>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40</a:t>
            </a:fld>
            <a:endParaRPr lang="en-US">
              <a:solidFill>
                <a:prstClr val="black">
                  <a:tint val="75000"/>
                </a:prstClr>
              </a:solidFill>
            </a:endParaRPr>
          </a:p>
        </p:txBody>
      </p:sp>
    </p:spTree>
    <p:extLst>
      <p:ext uri="{BB962C8B-B14F-4D97-AF65-F5344CB8AC3E}">
        <p14:creationId xmlns:p14="http://schemas.microsoft.com/office/powerpoint/2010/main" val="119661678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4A35D-9257-4CC3-8A91-CA58C83A9961}"/>
              </a:ext>
            </a:extLst>
          </p:cNvPr>
          <p:cNvSpPr>
            <a:spLocks noGrp="1"/>
          </p:cNvSpPr>
          <p:nvPr>
            <p:ph type="title"/>
          </p:nvPr>
        </p:nvSpPr>
        <p:spPr>
          <a:xfrm>
            <a:off x="891988" y="18255"/>
            <a:ext cx="10515600" cy="902869"/>
          </a:xfrm>
        </p:spPr>
        <p:txBody>
          <a:bodyPr/>
          <a:lstStyle/>
          <a:p>
            <a:r>
              <a:rPr lang="en-US" dirty="0"/>
              <a:t>BDEC Use Cases IV</a:t>
            </a:r>
          </a:p>
        </p:txBody>
      </p:sp>
      <p:sp>
        <p:nvSpPr>
          <p:cNvPr id="3" name="Content Placeholder 2">
            <a:extLst>
              <a:ext uri="{FF2B5EF4-FFF2-40B4-BE49-F238E27FC236}">
                <a16:creationId xmlns:a16="http://schemas.microsoft.com/office/drawing/2014/main" id="{4CF4A3BE-1796-4A4E-BB49-AD7F1550A459}"/>
              </a:ext>
            </a:extLst>
          </p:cNvPr>
          <p:cNvSpPr>
            <a:spLocks noGrp="1"/>
          </p:cNvSpPr>
          <p:nvPr>
            <p:ph idx="1"/>
          </p:nvPr>
        </p:nvSpPr>
        <p:spPr>
          <a:xfrm>
            <a:off x="51546" y="1045695"/>
            <a:ext cx="12140453" cy="5402169"/>
          </a:xfrm>
        </p:spPr>
        <p:txBody>
          <a:bodyPr>
            <a:normAutofit fontScale="92500" lnSpcReduction="10000"/>
          </a:bodyPr>
          <a:lstStyle/>
          <a:p>
            <a:r>
              <a:rPr lang="en-US" b="1" dirty="0"/>
              <a:t>BDEC Ecosystem</a:t>
            </a:r>
            <a:endParaRPr lang="en-US" dirty="0"/>
          </a:p>
          <a:p>
            <a:pPr fontAlgn="base"/>
            <a:r>
              <a:rPr lang="en-US" dirty="0">
                <a:solidFill>
                  <a:srgbClr val="FF9900"/>
                </a:solidFill>
              </a:rPr>
              <a:t>BDEC2-22: I Foster, Learning Systems for Deep Science</a:t>
            </a:r>
          </a:p>
          <a:p>
            <a:pPr fontAlgn="base"/>
            <a:r>
              <a:rPr lang="en-US" dirty="0">
                <a:solidFill>
                  <a:srgbClr val="FF9900"/>
                </a:solidFill>
              </a:rPr>
              <a:t>BDEC2-23: W. Gao, </a:t>
            </a:r>
            <a:r>
              <a:rPr lang="en-US" dirty="0" err="1">
                <a:solidFill>
                  <a:srgbClr val="FF9900"/>
                </a:solidFill>
              </a:rPr>
              <a:t>BigDataBench</a:t>
            </a:r>
            <a:r>
              <a:rPr lang="en-US" dirty="0">
                <a:solidFill>
                  <a:srgbClr val="FF9900"/>
                </a:solidFill>
              </a:rPr>
              <a:t>: A Scalable and Unified Big Data and AI Benchmark Suite</a:t>
            </a:r>
            <a:br>
              <a:rPr lang="en-US" dirty="0"/>
            </a:br>
            <a:endParaRPr lang="en-US" dirty="0"/>
          </a:p>
          <a:p>
            <a:r>
              <a:rPr lang="en-US" b="1" dirty="0">
                <a:solidFill>
                  <a:srgbClr val="7030A0"/>
                </a:solidFill>
                <a:latin typeface="Comic Sans MS" panose="030F0702030302020204" pitchFamily="66" charset="0"/>
              </a:rPr>
              <a:t>Image-based Applications</a:t>
            </a:r>
          </a:p>
          <a:p>
            <a:r>
              <a:rPr lang="en-US" dirty="0">
                <a:solidFill>
                  <a:srgbClr val="7030A0"/>
                </a:solidFill>
                <a:latin typeface="Comic Sans MS" panose="030F0702030302020204" pitchFamily="66" charset="0"/>
              </a:rPr>
              <a:t>One cross-cutting theme is understanding </a:t>
            </a:r>
            <a:r>
              <a:rPr lang="en-US" b="1" dirty="0">
                <a:solidFill>
                  <a:srgbClr val="7030A0"/>
                </a:solidFill>
                <a:latin typeface="Comic Sans MS" panose="030F0702030302020204" pitchFamily="66" charset="0"/>
              </a:rPr>
              <a:t>Generalized (light, sound, other sensors such as temperature, chemistry, moisture) Images with </a:t>
            </a:r>
            <a:r>
              <a:rPr lang="en-US" dirty="0">
                <a:solidFill>
                  <a:srgbClr val="7030A0"/>
                </a:solidFill>
                <a:latin typeface="Comic Sans MS" panose="030F0702030302020204" pitchFamily="66" charset="0"/>
              </a:rPr>
              <a:t>2D, 3D spatial and  time dependence</a:t>
            </a:r>
          </a:p>
          <a:p>
            <a:r>
              <a:rPr lang="en-US" dirty="0">
                <a:solidFill>
                  <a:srgbClr val="7030A0"/>
                </a:solidFill>
                <a:latin typeface="Comic Sans MS" panose="030F0702030302020204" pitchFamily="66" charset="0"/>
              </a:rPr>
              <a:t>Modalities include Radar, MRI, Microscopes, Surveillance and other cameras, X-ray scattering, UAV hosted, and related non-optical sensor networks as in agriculture, wildfires, disaster monitoring and Oil exploration. GIS and geospatial properties are often relevant</a:t>
            </a:r>
            <a:br>
              <a:rPr lang="en-US" dirty="0"/>
            </a:br>
            <a:endParaRPr lang="en-US" dirty="0"/>
          </a:p>
        </p:txBody>
      </p:sp>
      <p:sp>
        <p:nvSpPr>
          <p:cNvPr id="4" name="Date Placeholder 3">
            <a:extLst>
              <a:ext uri="{FF2B5EF4-FFF2-40B4-BE49-F238E27FC236}">
                <a16:creationId xmlns:a16="http://schemas.microsoft.com/office/drawing/2014/main" id="{B4012CE1-AD5E-4C71-AB3F-475719FB1542}"/>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3881382-95B4-4BB8-B89A-F5B34A05A6C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41</a:t>
            </a:fld>
            <a:endParaRPr lang="en-US">
              <a:solidFill>
                <a:prstClr val="black">
                  <a:tint val="75000"/>
                </a:prstClr>
              </a:solidFill>
            </a:endParaRPr>
          </a:p>
        </p:txBody>
      </p:sp>
    </p:spTree>
    <p:extLst>
      <p:ext uri="{BB962C8B-B14F-4D97-AF65-F5344CB8AC3E}">
        <p14:creationId xmlns:p14="http://schemas.microsoft.com/office/powerpoint/2010/main" val="34528641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96D3B-7F26-4EAA-9E1F-158BC4AA0FA3}"/>
              </a:ext>
            </a:extLst>
          </p:cNvPr>
          <p:cNvSpPr>
            <a:spLocks noGrp="1"/>
          </p:cNvSpPr>
          <p:nvPr>
            <p:ph type="title"/>
          </p:nvPr>
        </p:nvSpPr>
        <p:spPr/>
        <p:txBody>
          <a:bodyPr>
            <a:normAutofit fontScale="90000"/>
          </a:bodyPr>
          <a:lstStyle/>
          <a:p>
            <a:r>
              <a:rPr lang="en-US" dirty="0"/>
              <a:t>3 Broad classes of Science Applications to drive “Next Generation Scientific Computing Platform”</a:t>
            </a:r>
          </a:p>
        </p:txBody>
      </p:sp>
      <p:sp>
        <p:nvSpPr>
          <p:cNvPr id="3" name="Content Placeholder 2">
            <a:extLst>
              <a:ext uri="{FF2B5EF4-FFF2-40B4-BE49-F238E27FC236}">
                <a16:creationId xmlns:a16="http://schemas.microsoft.com/office/drawing/2014/main" id="{080C76D7-863C-4DBC-828D-13A212510EA1}"/>
              </a:ext>
            </a:extLst>
          </p:cNvPr>
          <p:cNvSpPr>
            <a:spLocks noGrp="1"/>
          </p:cNvSpPr>
          <p:nvPr>
            <p:ph idx="1"/>
          </p:nvPr>
        </p:nvSpPr>
        <p:spPr/>
        <p:txBody>
          <a:bodyPr/>
          <a:lstStyle/>
          <a:p>
            <a:pPr fontAlgn="base"/>
            <a:r>
              <a:rPr lang="en-US" b="1" dirty="0"/>
              <a:t>B-1: Heterogeneous Distributed Edge to Cloud: Power Grid or Smart City (US-Ignite)</a:t>
            </a:r>
          </a:p>
          <a:p>
            <a:pPr fontAlgn="base"/>
            <a:r>
              <a:rPr lang="en-US" b="1" dirty="0"/>
              <a:t>B-2: </a:t>
            </a:r>
            <a:r>
              <a:rPr lang="en-US" b="1" dirty="0" err="1"/>
              <a:t>MLforHPC</a:t>
            </a:r>
            <a:r>
              <a:rPr lang="en-US" b="1" dirty="0"/>
              <a:t> biomolecular, fusion, materials, epidemics, coarse-graining in multiscale problems</a:t>
            </a:r>
          </a:p>
          <a:p>
            <a:pPr fontAlgn="base"/>
            <a:r>
              <a:rPr lang="en-US" b="1" dirty="0"/>
              <a:t>B-3: Bio and Light source and Astronomy Imaging including multi-source data</a:t>
            </a:r>
            <a:r>
              <a:rPr lang="en-US" b="1"/>
              <a:t>/simulations</a:t>
            </a:r>
            <a:endParaRPr lang="en-US" b="1" dirty="0"/>
          </a:p>
        </p:txBody>
      </p:sp>
      <p:sp>
        <p:nvSpPr>
          <p:cNvPr id="4" name="Date Placeholder 3">
            <a:extLst>
              <a:ext uri="{FF2B5EF4-FFF2-40B4-BE49-F238E27FC236}">
                <a16:creationId xmlns:a16="http://schemas.microsoft.com/office/drawing/2014/main" id="{5E049BE2-24B9-4757-8A34-984481808BD8}"/>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7BBB6242-DBD7-42A2-98B3-CA0EC7C840F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42</a:t>
            </a:fld>
            <a:endParaRPr lang="en-US">
              <a:solidFill>
                <a:prstClr val="black">
                  <a:tint val="75000"/>
                </a:prstClr>
              </a:solidFill>
            </a:endParaRPr>
          </a:p>
        </p:txBody>
      </p:sp>
    </p:spTree>
    <p:extLst>
      <p:ext uri="{BB962C8B-B14F-4D97-AF65-F5344CB8AC3E}">
        <p14:creationId xmlns:p14="http://schemas.microsoft.com/office/powerpoint/2010/main" val="13717810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818414" y="838201"/>
            <a:ext cx="8528624" cy="2852737"/>
          </a:xfrm>
        </p:spPr>
        <p:txBody>
          <a:bodyPr/>
          <a:lstStyle/>
          <a:p>
            <a:r>
              <a:rPr lang="en-US" dirty="0"/>
              <a:t>NIST Generic Data Processing Use Cases</a:t>
            </a:r>
          </a:p>
        </p:txBody>
      </p:sp>
      <p:sp>
        <p:nvSpPr>
          <p:cNvPr id="2" name="Text Placeholder 1"/>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fld id="{C4B85148-DB98-4269-ACE6-2DF49F9918C9}"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8106499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7011"/>
            <a:ext cx="9906000" cy="774700"/>
          </a:xfrm>
        </p:spPr>
        <p:txBody>
          <a:bodyPr>
            <a:noAutofit/>
          </a:bodyPr>
          <a:lstStyle/>
          <a:p>
            <a:r>
              <a:rPr lang="en-US" sz="4000" dirty="0"/>
              <a:t>10 Generic Data Processing Use Cases</a:t>
            </a:r>
          </a:p>
        </p:txBody>
      </p:sp>
      <p:sp>
        <p:nvSpPr>
          <p:cNvPr id="3" name="Content Placeholder 2"/>
          <p:cNvSpPr>
            <a:spLocks noGrp="1"/>
          </p:cNvSpPr>
          <p:nvPr>
            <p:ph idx="1"/>
          </p:nvPr>
        </p:nvSpPr>
        <p:spPr>
          <a:xfrm>
            <a:off x="0" y="683172"/>
            <a:ext cx="12192000" cy="6174828"/>
          </a:xfrm>
        </p:spPr>
        <p:txBody>
          <a:bodyPr>
            <a:normAutofit fontScale="77500" lnSpcReduction="20000"/>
          </a:bodyPr>
          <a:lstStyle/>
          <a:p>
            <a:pPr marL="514350" indent="-514350">
              <a:buFont typeface="+mj-lt"/>
              <a:buAutoNum type="arabicParenR"/>
            </a:pPr>
            <a:r>
              <a:rPr lang="en-US" dirty="0"/>
              <a:t>Multiple users performing interactive queries and updates on a database with basic availability and eventual consistency (BASE = (Basically Available, Soft state, Eventual consistency) as opposed to ACID = (Atomicity, Consistency, Isolation, Durability) )</a:t>
            </a:r>
          </a:p>
          <a:p>
            <a:pPr marL="514350" indent="-514350">
              <a:buFont typeface="+mj-lt"/>
              <a:buAutoNum type="arabicParenR"/>
            </a:pPr>
            <a:r>
              <a:rPr lang="en-US" dirty="0"/>
              <a:t>Perform real time analytics on data source streams and notify users when specified events occur</a:t>
            </a:r>
          </a:p>
          <a:p>
            <a:pPr marL="514350" indent="-514350">
              <a:buFont typeface="+mj-lt"/>
              <a:buAutoNum type="arabicParenR"/>
            </a:pPr>
            <a:r>
              <a:rPr lang="en-US" dirty="0"/>
              <a:t>Move data from external data sources into a highly horizontally scalable data store, transform it using highly horizontally scalable processing (e.g. Map-Reduce), and return it to the horizontally scalable data store (ELT Extract Load Transform)</a:t>
            </a:r>
          </a:p>
          <a:p>
            <a:pPr marL="514350" indent="-514350">
              <a:buFont typeface="+mj-lt"/>
              <a:buAutoNum type="arabicParenR"/>
            </a:pPr>
            <a:r>
              <a:rPr lang="en-US" dirty="0"/>
              <a:t>Perform batch analytics on the data in a highly horizontally scalable data store using highly horizontally scalable processing (</a:t>
            </a:r>
            <a:r>
              <a:rPr lang="en-US" dirty="0" err="1"/>
              <a:t>e.g</a:t>
            </a:r>
            <a:r>
              <a:rPr lang="en-US" dirty="0"/>
              <a:t> MapReduce) with a user-friendly interface (e.g. SQL like)</a:t>
            </a:r>
          </a:p>
          <a:p>
            <a:pPr marL="514350" indent="-514350">
              <a:buFont typeface="+mj-lt"/>
              <a:buAutoNum type="arabicParenR"/>
            </a:pPr>
            <a:r>
              <a:rPr lang="en-US" dirty="0"/>
              <a:t>Perform interactive analytics on data in analytics-optimized database with 5A) Science</a:t>
            </a:r>
          </a:p>
          <a:p>
            <a:pPr marL="514350" indent="-514350">
              <a:buFont typeface="+mj-lt"/>
              <a:buAutoNum type="arabicParenR"/>
            </a:pPr>
            <a:r>
              <a:rPr lang="en-US" dirty="0"/>
              <a:t>Visualize data extracted from horizontally scalable Big Data store</a:t>
            </a:r>
          </a:p>
          <a:p>
            <a:pPr marL="514350" indent="-514350">
              <a:buFont typeface="+mj-lt"/>
              <a:buAutoNum type="arabicParenR"/>
            </a:pPr>
            <a:r>
              <a:rPr lang="en-US" dirty="0"/>
              <a:t>Move data from a highly horizontally scalable data store into a traditional Enterprise Data Warehouse (EDW)</a:t>
            </a:r>
          </a:p>
          <a:p>
            <a:pPr marL="514350" indent="-514350">
              <a:buFont typeface="+mj-lt"/>
              <a:buAutoNum type="arabicParenR"/>
            </a:pPr>
            <a:r>
              <a:rPr lang="en-US" dirty="0"/>
              <a:t>Extract, process, and move data from data stores to archives</a:t>
            </a:r>
          </a:p>
          <a:p>
            <a:pPr marL="514350" indent="-514350">
              <a:buFont typeface="+mj-lt"/>
              <a:buAutoNum type="arabicParenR"/>
            </a:pPr>
            <a:r>
              <a:rPr lang="en-US" dirty="0"/>
              <a:t>Combine data from Cloud databases and on premise data stores for analytics, data mining, and/or machine learning</a:t>
            </a:r>
          </a:p>
          <a:p>
            <a:pPr marL="514350" indent="-514350">
              <a:buFont typeface="+mj-lt"/>
              <a:buAutoNum type="arabicParenR"/>
            </a:pPr>
            <a:r>
              <a:rPr lang="en-US" dirty="0"/>
              <a:t>Orchestrate multiple sequential and parallel data transformations and/or analytic processing using a workflow manager</a:t>
            </a:r>
            <a:br>
              <a:rPr lang="en-US" dirty="0"/>
            </a:br>
            <a:endParaRPr lang="en-US" dirty="0"/>
          </a:p>
        </p:txBody>
      </p:sp>
      <p:sp>
        <p:nvSpPr>
          <p:cNvPr id="4" name="Slide Number Placeholder 3">
            <a:extLst>
              <a:ext uri="{FF2B5EF4-FFF2-40B4-BE49-F238E27FC236}">
                <a16:creationId xmlns:a16="http://schemas.microsoft.com/office/drawing/2014/main" id="{984CEF47-B2C4-46C9-9097-EC0AB0775D7A}"/>
              </a:ext>
            </a:extLst>
          </p:cNvPr>
          <p:cNvSpPr>
            <a:spLocks noGrp="1"/>
          </p:cNvSpPr>
          <p:nvPr>
            <p:ph type="sldNum" sz="quarter" idx="12"/>
          </p:nvPr>
        </p:nvSpPr>
        <p:spPr/>
        <p:txBody>
          <a:bodyPr/>
          <a:lstStyle/>
          <a:p>
            <a:fld id="{C4B85148-DB98-4269-ACE6-2DF49F9918C9}"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511012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5" y="1391158"/>
            <a:ext cx="2825435" cy="1143000"/>
          </a:xfrm>
        </p:spPr>
        <p:txBody>
          <a:bodyPr>
            <a:noAutofit/>
          </a:bodyPr>
          <a:lstStyle/>
          <a:p>
            <a:r>
              <a:rPr lang="en-US" sz="3200" dirty="0"/>
              <a:t>Access Pattern 5A. Perform interactive analytics on observational scientific data</a:t>
            </a:r>
          </a:p>
        </p:txBody>
      </p:sp>
      <p:sp>
        <p:nvSpPr>
          <p:cNvPr id="14" name="Slide Number Placeholder 13">
            <a:extLst>
              <a:ext uri="{FF2B5EF4-FFF2-40B4-BE49-F238E27FC236}">
                <a16:creationId xmlns:a16="http://schemas.microsoft.com/office/drawing/2014/main" id="{C40FA330-08DE-4AEC-AF9A-B0D13408D66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E86CF4-AA86-488B-9245-79D3DE5D9F5C}"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7D0300F7-F8E6-4304-9617-FCCB5EC6C9E9}"/>
              </a:ext>
            </a:extLst>
          </p:cNvPr>
          <p:cNvGrpSpPr/>
          <p:nvPr/>
        </p:nvGrpSpPr>
        <p:grpSpPr>
          <a:xfrm>
            <a:off x="1913408" y="152400"/>
            <a:ext cx="10192970" cy="5943600"/>
            <a:chOff x="3039082" y="818643"/>
            <a:chExt cx="9067296" cy="5287211"/>
          </a:xfrm>
        </p:grpSpPr>
        <p:sp>
          <p:nvSpPr>
            <p:cNvPr id="3" name="Rounded Rectangle 2"/>
            <p:cNvSpPr/>
            <p:nvPr/>
          </p:nvSpPr>
          <p:spPr>
            <a:xfrm>
              <a:off x="5044949" y="207648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4" name="Rounded Rectangle 3"/>
            <p:cNvSpPr/>
            <p:nvPr/>
          </p:nvSpPr>
          <p:spPr>
            <a:xfrm>
              <a:off x="5044949" y="293372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5" name="Oval 4"/>
            <p:cNvSpPr/>
            <p:nvPr/>
          </p:nvSpPr>
          <p:spPr>
            <a:xfrm>
              <a:off x="3055085" y="4135837"/>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6" name="Straight Arrow Connector 5"/>
            <p:cNvCxnSpPr/>
            <p:nvPr/>
          </p:nvCxnSpPr>
          <p:spPr>
            <a:xfrm flipV="1">
              <a:off x="8364695" y="379096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4978705" y="354323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6160933" y="1025211"/>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22" name="Up-Down Arrow 21"/>
            <p:cNvSpPr/>
            <p:nvPr/>
          </p:nvSpPr>
          <p:spPr>
            <a:xfrm rot="16200000">
              <a:off x="5370658" y="1027746"/>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5219" y="818643"/>
              <a:ext cx="1258709" cy="1361657"/>
            </a:xfrm>
            <a:prstGeom prst="rect">
              <a:avLst/>
            </a:prstGeom>
          </p:spPr>
        </p:pic>
        <p:sp>
          <p:nvSpPr>
            <p:cNvPr id="24" name="Oval 23"/>
            <p:cNvSpPr/>
            <p:nvPr/>
          </p:nvSpPr>
          <p:spPr>
            <a:xfrm>
              <a:off x="3139005" y="5160773"/>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25" name="Can 24"/>
            <p:cNvSpPr/>
            <p:nvPr/>
          </p:nvSpPr>
          <p:spPr>
            <a:xfrm>
              <a:off x="8212497" y="4552697"/>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26" name="Straight Arrow Connector 25"/>
            <p:cNvCxnSpPr/>
            <p:nvPr/>
          </p:nvCxnSpPr>
          <p:spPr>
            <a:xfrm>
              <a:off x="7047490" y="555838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5873472" y="3661375"/>
              <a:ext cx="161240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Direct Transfer</a:t>
              </a:r>
            </a:p>
          </p:txBody>
        </p:sp>
        <p:sp>
          <p:nvSpPr>
            <p:cNvPr id="28" name="TextBox 27"/>
            <p:cNvSpPr txBox="1"/>
            <p:nvPr/>
          </p:nvSpPr>
          <p:spPr>
            <a:xfrm>
              <a:off x="9688964" y="4802861"/>
              <a:ext cx="2385848" cy="11772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Examples include LHC, Remote Sensing, Astronomy and Bioinformatics</a:t>
              </a:r>
            </a:p>
          </p:txBody>
        </p:sp>
        <p:sp>
          <p:nvSpPr>
            <p:cNvPr id="46" name="Rounded Rectangle 2">
              <a:extLst>
                <a:ext uri="{FF2B5EF4-FFF2-40B4-BE49-F238E27FC236}">
                  <a16:creationId xmlns:a16="http://schemas.microsoft.com/office/drawing/2014/main" id="{2517B307-FDA8-4C3E-8BA5-70DFB2237BEB}"/>
                </a:ext>
              </a:extLst>
            </p:cNvPr>
            <p:cNvSpPr/>
            <p:nvPr/>
          </p:nvSpPr>
          <p:spPr>
            <a:xfrm>
              <a:off x="5037498" y="2076482"/>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47" name="Rounded Rectangle 3">
              <a:extLst>
                <a:ext uri="{FF2B5EF4-FFF2-40B4-BE49-F238E27FC236}">
                  <a16:creationId xmlns:a16="http://schemas.microsoft.com/office/drawing/2014/main" id="{678E474B-C43C-45CA-A48C-256794821279}"/>
                </a:ext>
              </a:extLst>
            </p:cNvPr>
            <p:cNvSpPr/>
            <p:nvPr/>
          </p:nvSpPr>
          <p:spPr>
            <a:xfrm>
              <a:off x="5037498" y="2933726"/>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48" name="Oval 47">
              <a:extLst>
                <a:ext uri="{FF2B5EF4-FFF2-40B4-BE49-F238E27FC236}">
                  <a16:creationId xmlns:a16="http://schemas.microsoft.com/office/drawing/2014/main" id="{01BD0109-1455-4BE1-8739-83457C18F6CF}"/>
                </a:ext>
              </a:extLst>
            </p:cNvPr>
            <p:cNvSpPr/>
            <p:nvPr/>
          </p:nvSpPr>
          <p:spPr>
            <a:xfrm>
              <a:off x="3047634" y="4135837"/>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49" name="Straight Arrow Connector 48">
              <a:extLst>
                <a:ext uri="{FF2B5EF4-FFF2-40B4-BE49-F238E27FC236}">
                  <a16:creationId xmlns:a16="http://schemas.microsoft.com/office/drawing/2014/main" id="{51E74212-4835-434F-9AF6-B847B5EDCB0F}"/>
                </a:ext>
              </a:extLst>
            </p:cNvPr>
            <p:cNvCxnSpPr/>
            <p:nvPr/>
          </p:nvCxnSpPr>
          <p:spPr>
            <a:xfrm flipV="1">
              <a:off x="8357244" y="3790969"/>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038ABD59-6B94-4D4E-93E6-BC3B8556CBF3}"/>
                </a:ext>
              </a:extLst>
            </p:cNvPr>
            <p:cNvCxnSpPr/>
            <p:nvPr/>
          </p:nvCxnSpPr>
          <p:spPr>
            <a:xfrm flipV="1">
              <a:off x="4971254" y="3543238"/>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1" name="Rounded Rectangle 16">
              <a:extLst>
                <a:ext uri="{FF2B5EF4-FFF2-40B4-BE49-F238E27FC236}">
                  <a16:creationId xmlns:a16="http://schemas.microsoft.com/office/drawing/2014/main" id="{8E513A17-D009-462A-B8D1-310F632D60E2}"/>
                </a:ext>
              </a:extLst>
            </p:cNvPr>
            <p:cNvSpPr/>
            <p:nvPr/>
          </p:nvSpPr>
          <p:spPr>
            <a:xfrm>
              <a:off x="6153482" y="1025211"/>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52" name="Up-Down Arrow 21">
              <a:extLst>
                <a:ext uri="{FF2B5EF4-FFF2-40B4-BE49-F238E27FC236}">
                  <a16:creationId xmlns:a16="http://schemas.microsoft.com/office/drawing/2014/main" id="{598C29E2-7F77-4F76-BFDA-58DC44C9BE8D}"/>
                </a:ext>
              </a:extLst>
            </p:cNvPr>
            <p:cNvSpPr/>
            <p:nvPr/>
          </p:nvSpPr>
          <p:spPr>
            <a:xfrm rot="16200000">
              <a:off x="5363207" y="1027746"/>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53" name="Picture 52">
              <a:extLst>
                <a:ext uri="{FF2B5EF4-FFF2-40B4-BE49-F238E27FC236}">
                  <a16:creationId xmlns:a16="http://schemas.microsoft.com/office/drawing/2014/main" id="{C853CD9D-5DC7-42EC-8527-FED3A5FD19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7768" y="818643"/>
              <a:ext cx="1258709" cy="1361657"/>
            </a:xfrm>
            <a:prstGeom prst="rect">
              <a:avLst/>
            </a:prstGeom>
          </p:spPr>
        </p:pic>
        <p:sp>
          <p:nvSpPr>
            <p:cNvPr id="55" name="Oval 54">
              <a:extLst>
                <a:ext uri="{FF2B5EF4-FFF2-40B4-BE49-F238E27FC236}">
                  <a16:creationId xmlns:a16="http://schemas.microsoft.com/office/drawing/2014/main" id="{286E6F45-2AAC-4440-A45F-8B456ED70BEF}"/>
                </a:ext>
              </a:extLst>
            </p:cNvPr>
            <p:cNvSpPr/>
            <p:nvPr/>
          </p:nvSpPr>
          <p:spPr>
            <a:xfrm>
              <a:off x="3131554" y="5160773"/>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56" name="Can 24">
              <a:extLst>
                <a:ext uri="{FF2B5EF4-FFF2-40B4-BE49-F238E27FC236}">
                  <a16:creationId xmlns:a16="http://schemas.microsoft.com/office/drawing/2014/main" id="{36C89D91-C153-4C03-8748-76C9DC3B9178}"/>
                </a:ext>
              </a:extLst>
            </p:cNvPr>
            <p:cNvSpPr/>
            <p:nvPr/>
          </p:nvSpPr>
          <p:spPr>
            <a:xfrm>
              <a:off x="8205046" y="4552697"/>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57" name="Straight Arrow Connector 56">
              <a:extLst>
                <a:ext uri="{FF2B5EF4-FFF2-40B4-BE49-F238E27FC236}">
                  <a16:creationId xmlns:a16="http://schemas.microsoft.com/office/drawing/2014/main" id="{CE2782E1-A4E9-485E-8367-BDC0A3A6F693}"/>
                </a:ext>
              </a:extLst>
            </p:cNvPr>
            <p:cNvCxnSpPr/>
            <p:nvPr/>
          </p:nvCxnSpPr>
          <p:spPr>
            <a:xfrm>
              <a:off x="7040039" y="5558385"/>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5" name="Rounded Rectangle 2">
              <a:extLst>
                <a:ext uri="{FF2B5EF4-FFF2-40B4-BE49-F238E27FC236}">
                  <a16:creationId xmlns:a16="http://schemas.microsoft.com/office/drawing/2014/main" id="{53A6E566-3CC2-4210-BCAD-EEBB4A84661C}"/>
                </a:ext>
              </a:extLst>
            </p:cNvPr>
            <p:cNvSpPr/>
            <p:nvPr/>
          </p:nvSpPr>
          <p:spPr>
            <a:xfrm>
              <a:off x="5036397" y="209093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66" name="Rounded Rectangle 3">
              <a:extLst>
                <a:ext uri="{FF2B5EF4-FFF2-40B4-BE49-F238E27FC236}">
                  <a16:creationId xmlns:a16="http://schemas.microsoft.com/office/drawing/2014/main" id="{FF873139-78A5-4C19-9271-E33EB997E3B9}"/>
                </a:ext>
              </a:extLst>
            </p:cNvPr>
            <p:cNvSpPr/>
            <p:nvPr/>
          </p:nvSpPr>
          <p:spPr>
            <a:xfrm>
              <a:off x="5036397" y="294817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67" name="Oval 66">
              <a:extLst>
                <a:ext uri="{FF2B5EF4-FFF2-40B4-BE49-F238E27FC236}">
                  <a16:creationId xmlns:a16="http://schemas.microsoft.com/office/drawing/2014/main" id="{C55B33D7-3B0B-49E9-8564-73FDC084427C}"/>
                </a:ext>
              </a:extLst>
            </p:cNvPr>
            <p:cNvSpPr/>
            <p:nvPr/>
          </p:nvSpPr>
          <p:spPr>
            <a:xfrm>
              <a:off x="3046533" y="4150289"/>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68" name="Straight Arrow Connector 67">
              <a:extLst>
                <a:ext uri="{FF2B5EF4-FFF2-40B4-BE49-F238E27FC236}">
                  <a16:creationId xmlns:a16="http://schemas.microsoft.com/office/drawing/2014/main" id="{8E3EE769-0FED-424B-9C01-B41B8E56FD65}"/>
                </a:ext>
              </a:extLst>
            </p:cNvPr>
            <p:cNvCxnSpPr/>
            <p:nvPr/>
          </p:nvCxnSpPr>
          <p:spPr>
            <a:xfrm flipV="1">
              <a:off x="8356143" y="3805421"/>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021E204A-5035-4E7D-8824-F27B169E1555}"/>
                </a:ext>
              </a:extLst>
            </p:cNvPr>
            <p:cNvCxnSpPr/>
            <p:nvPr/>
          </p:nvCxnSpPr>
          <p:spPr>
            <a:xfrm flipV="1">
              <a:off x="4970153" y="3557690"/>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0" name="Rounded Rectangle 16">
              <a:extLst>
                <a:ext uri="{FF2B5EF4-FFF2-40B4-BE49-F238E27FC236}">
                  <a16:creationId xmlns:a16="http://schemas.microsoft.com/office/drawing/2014/main" id="{54938B29-A4CA-46CB-B579-2793959576A0}"/>
                </a:ext>
              </a:extLst>
            </p:cNvPr>
            <p:cNvSpPr/>
            <p:nvPr/>
          </p:nvSpPr>
          <p:spPr>
            <a:xfrm>
              <a:off x="6152381" y="1039663"/>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71" name="Up-Down Arrow 21">
              <a:extLst>
                <a:ext uri="{FF2B5EF4-FFF2-40B4-BE49-F238E27FC236}">
                  <a16:creationId xmlns:a16="http://schemas.microsoft.com/office/drawing/2014/main" id="{0CB8B815-1D0E-4CD4-BAF6-F6F52BD2E471}"/>
                </a:ext>
              </a:extLst>
            </p:cNvPr>
            <p:cNvSpPr/>
            <p:nvPr/>
          </p:nvSpPr>
          <p:spPr>
            <a:xfrm rot="16200000">
              <a:off x="5362106" y="1042198"/>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72" name="Picture 71">
              <a:extLst>
                <a:ext uri="{FF2B5EF4-FFF2-40B4-BE49-F238E27FC236}">
                  <a16:creationId xmlns:a16="http://schemas.microsoft.com/office/drawing/2014/main" id="{97847698-933A-4B4F-AA48-8EFAE883CD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6667" y="833095"/>
              <a:ext cx="1258709" cy="1361657"/>
            </a:xfrm>
            <a:prstGeom prst="rect">
              <a:avLst/>
            </a:prstGeom>
          </p:spPr>
        </p:pic>
        <p:sp>
          <p:nvSpPr>
            <p:cNvPr id="73" name="TextBox 72">
              <a:extLst>
                <a:ext uri="{FF2B5EF4-FFF2-40B4-BE49-F238E27FC236}">
                  <a16:creationId xmlns:a16="http://schemas.microsoft.com/office/drawing/2014/main" id="{2629A330-D922-4968-80C7-A3532CFDA355}"/>
                </a:ext>
              </a:extLst>
            </p:cNvPr>
            <p:cNvSpPr txBox="1"/>
            <p:nvPr/>
          </p:nvSpPr>
          <p:spPr>
            <a:xfrm>
              <a:off x="8502851" y="3679347"/>
              <a:ext cx="36035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Transport batch of data to primary analysis data system</a:t>
              </a:r>
            </a:p>
          </p:txBody>
        </p:sp>
        <p:sp>
          <p:nvSpPr>
            <p:cNvPr id="74" name="Oval 73">
              <a:extLst>
                <a:ext uri="{FF2B5EF4-FFF2-40B4-BE49-F238E27FC236}">
                  <a16:creationId xmlns:a16="http://schemas.microsoft.com/office/drawing/2014/main" id="{CB78EFB4-A162-4B72-94DA-471F24F42655}"/>
                </a:ext>
              </a:extLst>
            </p:cNvPr>
            <p:cNvSpPr/>
            <p:nvPr/>
          </p:nvSpPr>
          <p:spPr>
            <a:xfrm>
              <a:off x="3130453" y="5175225"/>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75" name="Can 24">
              <a:extLst>
                <a:ext uri="{FF2B5EF4-FFF2-40B4-BE49-F238E27FC236}">
                  <a16:creationId xmlns:a16="http://schemas.microsoft.com/office/drawing/2014/main" id="{F684BB71-4F91-4B0A-8F80-71B7DC14EF6A}"/>
                </a:ext>
              </a:extLst>
            </p:cNvPr>
            <p:cNvSpPr/>
            <p:nvPr/>
          </p:nvSpPr>
          <p:spPr>
            <a:xfrm>
              <a:off x="8203945" y="4567149"/>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76" name="Straight Arrow Connector 75">
              <a:extLst>
                <a:ext uri="{FF2B5EF4-FFF2-40B4-BE49-F238E27FC236}">
                  <a16:creationId xmlns:a16="http://schemas.microsoft.com/office/drawing/2014/main" id="{A3499F62-75FF-4301-93A4-DF0C5C5C17E7}"/>
                </a:ext>
              </a:extLst>
            </p:cNvPr>
            <p:cNvCxnSpPr/>
            <p:nvPr/>
          </p:nvCxnSpPr>
          <p:spPr>
            <a:xfrm>
              <a:off x="7038938" y="5572837"/>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3" name="Rounded Rectangle 2">
              <a:extLst>
                <a:ext uri="{FF2B5EF4-FFF2-40B4-BE49-F238E27FC236}">
                  <a16:creationId xmlns:a16="http://schemas.microsoft.com/office/drawing/2014/main" id="{9B377A09-F53F-4B6E-8E74-0F12B495EA3B}"/>
                </a:ext>
              </a:extLst>
            </p:cNvPr>
            <p:cNvSpPr/>
            <p:nvPr/>
          </p:nvSpPr>
          <p:spPr>
            <a:xfrm>
              <a:off x="5028946" y="2090934"/>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Grid or Many Task Software, Hadoop, Spark, Giraph, Pig …</a:t>
              </a:r>
            </a:p>
          </p:txBody>
        </p:sp>
        <p:sp>
          <p:nvSpPr>
            <p:cNvPr id="84" name="Rounded Rectangle 3">
              <a:extLst>
                <a:ext uri="{FF2B5EF4-FFF2-40B4-BE49-F238E27FC236}">
                  <a16:creationId xmlns:a16="http://schemas.microsoft.com/office/drawing/2014/main" id="{D5F43457-442F-483D-8FEB-01AD735B02A5}"/>
                </a:ext>
              </a:extLst>
            </p:cNvPr>
            <p:cNvSpPr/>
            <p:nvPr/>
          </p:nvSpPr>
          <p:spPr>
            <a:xfrm>
              <a:off x="5028946" y="2948178"/>
              <a:ext cx="5633545" cy="52551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Data Storage: HDFS, </a:t>
              </a:r>
              <a:r>
                <a:rPr kumimoji="0" lang="en-US" sz="1800" b="0"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Hbase</a:t>
              </a: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File Collection </a:t>
              </a:r>
            </a:p>
          </p:txBody>
        </p:sp>
        <p:sp>
          <p:nvSpPr>
            <p:cNvPr id="85" name="Oval 84">
              <a:extLst>
                <a:ext uri="{FF2B5EF4-FFF2-40B4-BE49-F238E27FC236}">
                  <a16:creationId xmlns:a16="http://schemas.microsoft.com/office/drawing/2014/main" id="{E3C31061-9440-43DE-A79C-9C65CAB21FDE}"/>
                </a:ext>
              </a:extLst>
            </p:cNvPr>
            <p:cNvSpPr/>
            <p:nvPr/>
          </p:nvSpPr>
          <p:spPr>
            <a:xfrm>
              <a:off x="3039082" y="4150289"/>
              <a:ext cx="3769845" cy="69668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Streaming Twitter data for Social Networking</a:t>
              </a:r>
            </a:p>
          </p:txBody>
        </p:sp>
        <p:cxnSp>
          <p:nvCxnSpPr>
            <p:cNvPr id="86" name="Straight Arrow Connector 85">
              <a:extLst>
                <a:ext uri="{FF2B5EF4-FFF2-40B4-BE49-F238E27FC236}">
                  <a16:creationId xmlns:a16="http://schemas.microsoft.com/office/drawing/2014/main" id="{45872E13-F31B-45EE-9BC2-9E5EC0F1805A}"/>
                </a:ext>
              </a:extLst>
            </p:cNvPr>
            <p:cNvCxnSpPr/>
            <p:nvPr/>
          </p:nvCxnSpPr>
          <p:spPr>
            <a:xfrm flipV="1">
              <a:off x="8348692" y="3805421"/>
              <a:ext cx="17470" cy="56742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87" name="Straight Arrow Connector 86">
              <a:extLst>
                <a:ext uri="{FF2B5EF4-FFF2-40B4-BE49-F238E27FC236}">
                  <a16:creationId xmlns:a16="http://schemas.microsoft.com/office/drawing/2014/main" id="{3A00EFC3-A5D9-4A38-B851-46535ECE8E3B}"/>
                </a:ext>
              </a:extLst>
            </p:cNvPr>
            <p:cNvCxnSpPr/>
            <p:nvPr/>
          </p:nvCxnSpPr>
          <p:spPr>
            <a:xfrm flipV="1">
              <a:off x="4962702" y="3557690"/>
              <a:ext cx="861849" cy="48851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88" name="Rounded Rectangle 16">
              <a:extLst>
                <a:ext uri="{FF2B5EF4-FFF2-40B4-BE49-F238E27FC236}">
                  <a16:creationId xmlns:a16="http://schemas.microsoft.com/office/drawing/2014/main" id="{5123C88E-CC34-4FD9-A7BE-E70BEDF798F7}"/>
                </a:ext>
              </a:extLst>
            </p:cNvPr>
            <p:cNvSpPr/>
            <p:nvPr/>
          </p:nvSpPr>
          <p:spPr>
            <a:xfrm>
              <a:off x="6144930" y="1039663"/>
              <a:ext cx="2434991" cy="646385"/>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Science Analysis Code, Mahout, R</a:t>
              </a:r>
            </a:p>
          </p:txBody>
        </p:sp>
        <p:sp>
          <p:nvSpPr>
            <p:cNvPr id="89" name="Up-Down Arrow 21">
              <a:extLst>
                <a:ext uri="{FF2B5EF4-FFF2-40B4-BE49-F238E27FC236}">
                  <a16:creationId xmlns:a16="http://schemas.microsoft.com/office/drawing/2014/main" id="{18AEF4ED-635E-4D96-9A61-310F4FC674C6}"/>
                </a:ext>
              </a:extLst>
            </p:cNvPr>
            <p:cNvSpPr/>
            <p:nvPr/>
          </p:nvSpPr>
          <p:spPr>
            <a:xfrm rot="16200000">
              <a:off x="5354655" y="1042198"/>
              <a:ext cx="298475" cy="64131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90" name="Picture 89">
              <a:extLst>
                <a:ext uri="{FF2B5EF4-FFF2-40B4-BE49-F238E27FC236}">
                  <a16:creationId xmlns:a16="http://schemas.microsoft.com/office/drawing/2014/main" id="{97BF0C77-33DE-409E-8542-AC09083AF8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9216" y="833095"/>
              <a:ext cx="1258709" cy="1361657"/>
            </a:xfrm>
            <a:prstGeom prst="rect">
              <a:avLst/>
            </a:prstGeom>
          </p:spPr>
        </p:pic>
        <p:sp>
          <p:nvSpPr>
            <p:cNvPr id="92" name="Oval 91">
              <a:extLst>
                <a:ext uri="{FF2B5EF4-FFF2-40B4-BE49-F238E27FC236}">
                  <a16:creationId xmlns:a16="http://schemas.microsoft.com/office/drawing/2014/main" id="{EF67D6D2-2D40-4FE3-A3E2-C16ACFD4D6DE}"/>
                </a:ext>
              </a:extLst>
            </p:cNvPr>
            <p:cNvSpPr/>
            <p:nvPr/>
          </p:nvSpPr>
          <p:spPr>
            <a:xfrm>
              <a:off x="3123002" y="5175225"/>
              <a:ext cx="3769845" cy="715781"/>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Record Scientific Data in “field”</a:t>
              </a:r>
            </a:p>
          </p:txBody>
        </p:sp>
        <p:sp>
          <p:nvSpPr>
            <p:cNvPr id="93" name="Can 24">
              <a:extLst>
                <a:ext uri="{FF2B5EF4-FFF2-40B4-BE49-F238E27FC236}">
                  <a16:creationId xmlns:a16="http://schemas.microsoft.com/office/drawing/2014/main" id="{88AEEDCA-A068-49F3-8DD6-8191DCB61590}"/>
                </a:ext>
              </a:extLst>
            </p:cNvPr>
            <p:cNvSpPr/>
            <p:nvPr/>
          </p:nvSpPr>
          <p:spPr>
            <a:xfrm>
              <a:off x="8196494" y="4567149"/>
              <a:ext cx="1297827" cy="1538705"/>
            </a:xfrm>
            <a:prstGeom prst="can">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Local Accumulate and initial computing</a:t>
              </a:r>
            </a:p>
          </p:txBody>
        </p:sp>
        <p:cxnSp>
          <p:nvCxnSpPr>
            <p:cNvPr id="94" name="Straight Arrow Connector 93">
              <a:extLst>
                <a:ext uri="{FF2B5EF4-FFF2-40B4-BE49-F238E27FC236}">
                  <a16:creationId xmlns:a16="http://schemas.microsoft.com/office/drawing/2014/main" id="{9F26630F-DEAD-4389-A705-896F9220ED35}"/>
                </a:ext>
              </a:extLst>
            </p:cNvPr>
            <p:cNvCxnSpPr/>
            <p:nvPr/>
          </p:nvCxnSpPr>
          <p:spPr>
            <a:xfrm>
              <a:off x="7031487" y="5572837"/>
              <a:ext cx="1009420"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51508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7" descr="Picture2"/>
          <p:cNvPicPr>
            <a:picLocks noGrp="1" noChangeAspect="1" noChangeArrowheads="1"/>
          </p:cNvPicPr>
          <p:nvPr>
            <p:ph idx="4294967295"/>
          </p:nvPr>
        </p:nvPicPr>
        <p:blipFill>
          <a:blip r:embed="rId3" cstate="print"/>
          <a:srcRect/>
          <a:stretch>
            <a:fillRect/>
          </a:stretch>
        </p:blipFill>
        <p:spPr>
          <a:xfrm>
            <a:off x="3143623" y="22467"/>
            <a:ext cx="8229600" cy="6835533"/>
          </a:xfrm>
        </p:spPr>
      </p:pic>
      <p:sp>
        <p:nvSpPr>
          <p:cNvPr id="4" name="TextBox 3"/>
          <p:cNvSpPr txBox="1"/>
          <p:nvPr/>
        </p:nvSpPr>
        <p:spPr>
          <a:xfrm>
            <a:off x="-1" y="242743"/>
            <a:ext cx="3143623" cy="2554545"/>
          </a:xfrm>
          <a:prstGeom prst="rect">
            <a:avLst/>
          </a:prstGeom>
          <a:noFill/>
        </p:spPr>
        <p:txBody>
          <a:bodyPr wrap="square" rtlCol="0">
            <a:spAutoFit/>
          </a:bodyPr>
          <a:lstStyle/>
          <a:p>
            <a:pPr>
              <a:defRPr/>
            </a:pPr>
            <a:r>
              <a:rPr lang="en-US" sz="2000" b="1" kern="0" dirty="0">
                <a:solidFill>
                  <a:srgbClr val="000000"/>
                </a:solidFill>
              </a:rPr>
              <a:t>Polar Grid</a:t>
            </a:r>
          </a:p>
          <a:p>
            <a:pPr>
              <a:defRPr/>
            </a:pPr>
            <a:endParaRPr lang="en-US" sz="2000" b="1" kern="0" dirty="0">
              <a:solidFill>
                <a:srgbClr val="000000"/>
              </a:solidFill>
            </a:endParaRPr>
          </a:p>
          <a:p>
            <a:pPr>
              <a:defRPr/>
            </a:pPr>
            <a:r>
              <a:rPr lang="en-US" sz="2000" b="1" kern="0" dirty="0">
                <a:solidFill>
                  <a:srgbClr val="000000"/>
                </a:solidFill>
              </a:rPr>
              <a:t>Lightweight Cyberinfrastructure to support mobile Data gathering expeditions plus classic central resources (as a cloud)</a:t>
            </a:r>
          </a:p>
        </p:txBody>
      </p:sp>
      <p:pic>
        <p:nvPicPr>
          <p:cNvPr id="6" name="Picture 1">
            <a:extLst>
              <a:ext uri="{FF2B5EF4-FFF2-40B4-BE49-F238E27FC236}">
                <a16:creationId xmlns:a16="http://schemas.microsoft.com/office/drawing/2014/main" id="{596325AD-91EB-4913-B53E-B3C47DBB3FD0}"/>
              </a:ext>
            </a:extLst>
          </p:cNvPr>
          <p:cNvPicPr>
            <a:picLocks noChangeAspect="1" noChangeArrowheads="1"/>
          </p:cNvPicPr>
          <p:nvPr/>
        </p:nvPicPr>
        <p:blipFill>
          <a:blip r:embed="rId4" cstate="print"/>
          <a:srcRect/>
          <a:stretch>
            <a:fillRect/>
          </a:stretch>
        </p:blipFill>
        <p:spPr bwMode="auto">
          <a:xfrm>
            <a:off x="10358382" y="4978400"/>
            <a:ext cx="1857133" cy="1857133"/>
          </a:xfrm>
          <a:prstGeom prst="rect">
            <a:avLst/>
          </a:prstGeom>
          <a:noFill/>
          <a:ln w="9525">
            <a:noFill/>
            <a:miter lim="800000"/>
            <a:headEnd/>
            <a:tailEnd/>
          </a:ln>
        </p:spPr>
      </p:pic>
      <p:pic>
        <p:nvPicPr>
          <p:cNvPr id="7" name="Picture 3">
            <a:extLst>
              <a:ext uri="{FF2B5EF4-FFF2-40B4-BE49-F238E27FC236}">
                <a16:creationId xmlns:a16="http://schemas.microsoft.com/office/drawing/2014/main" id="{63CA9D72-D8AA-40B2-8CA5-DB9A215797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4689826"/>
            <a:ext cx="3143623" cy="2145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Documents and Settings\Geoffrey Fox\Desktop\Cresis\satellite_NEEM_2008.jpg">
            <a:extLst>
              <a:ext uri="{FF2B5EF4-FFF2-40B4-BE49-F238E27FC236}">
                <a16:creationId xmlns:a16="http://schemas.microsoft.com/office/drawing/2014/main" id="{4A865B08-ABD0-4E2E-A8EA-808AFEFB4AA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2880814"/>
            <a:ext cx="1773950" cy="180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DSC_1643">
            <a:extLst>
              <a:ext uri="{FF2B5EF4-FFF2-40B4-BE49-F238E27FC236}">
                <a16:creationId xmlns:a16="http://schemas.microsoft.com/office/drawing/2014/main" id="{9F72961A-1EA4-418B-BB1A-BE54F69EF40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05255" y="22467"/>
            <a:ext cx="2286745" cy="1522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6EC0ECF-0425-4D61-800C-388768A0DE4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46</a:t>
            </a:fld>
            <a:endParaRPr lang="en-US">
              <a:solidFill>
                <a:prstClr val="black">
                  <a:tint val="75000"/>
                </a:prstClr>
              </a:solidFill>
            </a:endParaRPr>
          </a:p>
        </p:txBody>
      </p:sp>
      <p:sp>
        <p:nvSpPr>
          <p:cNvPr id="2" name="TextBox 1">
            <a:extLst>
              <a:ext uri="{FF2B5EF4-FFF2-40B4-BE49-F238E27FC236}">
                <a16:creationId xmlns:a16="http://schemas.microsoft.com/office/drawing/2014/main" id="{69B49E46-22FB-41CE-808E-5D128F156925}"/>
              </a:ext>
            </a:extLst>
          </p:cNvPr>
          <p:cNvSpPr txBox="1"/>
          <p:nvPr/>
        </p:nvSpPr>
        <p:spPr>
          <a:xfrm>
            <a:off x="3257923" y="6396335"/>
            <a:ext cx="2228477" cy="461665"/>
          </a:xfrm>
          <a:prstGeom prst="rect">
            <a:avLst/>
          </a:prstGeom>
          <a:solidFill>
            <a:srgbClr val="FFFF00"/>
          </a:solidFill>
        </p:spPr>
        <p:txBody>
          <a:bodyPr wrap="square" rtlCol="0">
            <a:spAutoFit/>
          </a:bodyPr>
          <a:lstStyle/>
          <a:p>
            <a:r>
              <a:rPr lang="en-US" b="1" i="0" dirty="0"/>
              <a:t>BATCH MODE</a:t>
            </a:r>
          </a:p>
        </p:txBody>
      </p:sp>
    </p:spTree>
    <p:extLst>
      <p:ext uri="{BB962C8B-B14F-4D97-AF65-F5344CB8AC3E}">
        <p14:creationId xmlns:p14="http://schemas.microsoft.com/office/powerpoint/2010/main" val="25849937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2424" name="Group 8"/>
          <p:cNvGrpSpPr>
            <a:grpSpLocks/>
          </p:cNvGrpSpPr>
          <p:nvPr/>
        </p:nvGrpSpPr>
        <p:grpSpPr bwMode="auto">
          <a:xfrm>
            <a:off x="117380" y="871363"/>
            <a:ext cx="5865813" cy="5257800"/>
            <a:chOff x="-287" y="624"/>
            <a:chExt cx="3695" cy="3312"/>
          </a:xfrm>
        </p:grpSpPr>
        <p:sp>
          <p:nvSpPr>
            <p:cNvPr id="2492425" name="Rectangle 9"/>
            <p:cNvSpPr>
              <a:spLocks noChangeArrowheads="1"/>
            </p:cNvSpPr>
            <p:nvPr/>
          </p:nvSpPr>
          <p:spPr bwMode="auto">
            <a:xfrm>
              <a:off x="0" y="624"/>
              <a:ext cx="3408" cy="33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defRPr/>
              </a:pPr>
              <a:endParaRPr lang="en-US" sz="1600" b="1" kern="0">
                <a:solidFill>
                  <a:srgbClr val="000000"/>
                </a:solidFill>
                <a:latin typeface="Times New Roman" pitchFamily="18" charset="0"/>
              </a:endParaRPr>
            </a:p>
          </p:txBody>
        </p:sp>
        <p:sp>
          <p:nvSpPr>
            <p:cNvPr id="2492426" name="Rectangle 10"/>
            <p:cNvSpPr>
              <a:spLocks noChangeArrowheads="1"/>
            </p:cNvSpPr>
            <p:nvPr/>
          </p:nvSpPr>
          <p:spPr bwMode="auto">
            <a:xfrm>
              <a:off x="0" y="720"/>
              <a:ext cx="3312" cy="3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anchor="ctr"/>
            <a:lstStyle/>
            <a:p>
              <a:pPr algn="ctr" fontAlgn="base">
                <a:spcBef>
                  <a:spcPct val="0"/>
                </a:spcBef>
                <a:spcAft>
                  <a:spcPct val="0"/>
                </a:spcAft>
                <a:defRPr/>
              </a:pPr>
              <a:endParaRPr lang="en-US" sz="1600" b="1" kern="0">
                <a:solidFill>
                  <a:srgbClr val="000000"/>
                </a:solidFill>
                <a:latin typeface="Times New Roman" pitchFamily="18" charset="0"/>
              </a:endParaRPr>
            </a:p>
          </p:txBody>
        </p:sp>
        <p:grpSp>
          <p:nvGrpSpPr>
            <p:cNvPr id="2492427" name="Group 11"/>
            <p:cNvGrpSpPr>
              <a:grpSpLocks/>
            </p:cNvGrpSpPr>
            <p:nvPr/>
          </p:nvGrpSpPr>
          <p:grpSpPr bwMode="auto">
            <a:xfrm>
              <a:off x="-287" y="750"/>
              <a:ext cx="2566" cy="2880"/>
              <a:chOff x="-287" y="750"/>
              <a:chExt cx="2566" cy="2880"/>
            </a:xfrm>
          </p:grpSpPr>
          <p:pic>
            <p:nvPicPr>
              <p:cNvPr id="2492428" name="Picture 12" descr="Sk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 y="750"/>
                <a:ext cx="2544" cy="2880"/>
              </a:xfrm>
              <a:prstGeom prst="rect">
                <a:avLst/>
              </a:prstGeom>
              <a:noFill/>
              <a:extLst>
                <a:ext uri="{909E8E84-426E-40DD-AFC4-6F175D3DCCD1}">
                  <a14:hiddenFill xmlns:a14="http://schemas.microsoft.com/office/drawing/2010/main">
                    <a:solidFill>
                      <a:srgbClr val="FFFFFF"/>
                    </a:solidFill>
                  </a14:hiddenFill>
                </a:ext>
              </a:extLst>
            </p:spPr>
          </p:pic>
          <p:sp>
            <p:nvSpPr>
              <p:cNvPr id="2492429" name="Rectangle 13"/>
              <p:cNvSpPr>
                <a:spLocks noChangeArrowheads="1"/>
              </p:cNvSpPr>
              <p:nvPr/>
            </p:nvSpPr>
            <p:spPr bwMode="auto">
              <a:xfrm>
                <a:off x="-287" y="978"/>
                <a:ext cx="2566" cy="2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2000" b="1" kern="0" dirty="0">
                    <a:solidFill>
                      <a:srgbClr val="FFFFFF"/>
                    </a:solidFill>
                  </a:rPr>
                  <a:t>“</a:t>
                </a:r>
                <a:r>
                  <a:rPr lang="en-US" sz="2000" b="1" kern="0" dirty="0">
                    <a:solidFill>
                      <a:srgbClr val="FFFF66"/>
                    </a:solidFill>
                  </a:rPr>
                  <a:t>The Universe is now being explored systematically</a:t>
                </a:r>
                <a:r>
                  <a:rPr lang="en-US" sz="2000" b="1" kern="0" dirty="0">
                    <a:solidFill>
                      <a:srgbClr val="FFFFFF"/>
                    </a:solidFill>
                  </a:rPr>
                  <a:t>, in a panchromatic way, over a range of spatial and temporal scales that lead to a more complete, and less biased understanding of its constituents, their evolution, their origins, and the physical processes governing them.”</a:t>
                </a:r>
              </a:p>
              <a:p>
                <a:pPr eaLnBrk="0" fontAlgn="base" hangingPunct="0">
                  <a:spcBef>
                    <a:spcPct val="0"/>
                  </a:spcBef>
                  <a:spcAft>
                    <a:spcPct val="0"/>
                  </a:spcAft>
                  <a:defRPr/>
                </a:pPr>
                <a:endParaRPr lang="en-US" sz="2000" b="1" kern="0" dirty="0">
                  <a:solidFill>
                    <a:srgbClr val="FFFFFF"/>
                  </a:solidFill>
                </a:endParaRPr>
              </a:p>
              <a:p>
                <a:pPr eaLnBrk="0" fontAlgn="base" hangingPunct="0">
                  <a:spcBef>
                    <a:spcPct val="0"/>
                  </a:spcBef>
                  <a:spcAft>
                    <a:spcPct val="0"/>
                  </a:spcAft>
                  <a:defRPr/>
                </a:pPr>
                <a:r>
                  <a:rPr lang="en-US" sz="2000" b="1" i="1" kern="0" dirty="0">
                    <a:solidFill>
                      <a:srgbClr val="FFCC00"/>
                    </a:solidFill>
                  </a:rPr>
                  <a:t>Towards a National Virtual Observatory</a:t>
                </a:r>
              </a:p>
              <a:p>
                <a:pPr marL="0" lvl="1" eaLnBrk="0" fontAlgn="base" hangingPunct="0">
                  <a:lnSpc>
                    <a:spcPct val="85000"/>
                  </a:lnSpc>
                  <a:spcBef>
                    <a:spcPct val="50000"/>
                  </a:spcBef>
                  <a:spcAft>
                    <a:spcPct val="0"/>
                  </a:spcAft>
                  <a:buClr>
                    <a:srgbClr val="000000"/>
                  </a:buClr>
                  <a:buSzPct val="100000"/>
                  <a:buFontTx/>
                  <a:buChar char="•"/>
                  <a:defRPr/>
                </a:pPr>
                <a:endParaRPr lang="en-US" sz="1200" b="1" i="1" kern="0" dirty="0">
                  <a:solidFill>
                    <a:srgbClr val="FFCC00"/>
                  </a:solidFill>
                </a:endParaRPr>
              </a:p>
            </p:txBody>
          </p:sp>
        </p:grpSp>
      </p:grpSp>
      <p:pic>
        <p:nvPicPr>
          <p:cNvPr id="2492418" name="Picture 2" descr="Hubble Telesc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9399" y="283055"/>
            <a:ext cx="2537199" cy="2518122"/>
          </a:xfrm>
          <a:prstGeom prst="rect">
            <a:avLst/>
          </a:prstGeom>
          <a:noFill/>
          <a:extLst>
            <a:ext uri="{909E8E84-426E-40DD-AFC4-6F175D3DCCD1}">
              <a14:hiddenFill xmlns:a14="http://schemas.microsoft.com/office/drawing/2010/main">
                <a:solidFill>
                  <a:srgbClr val="FFFFFF"/>
                </a:solidFill>
              </a14:hiddenFill>
            </a:ext>
          </a:extLst>
        </p:spPr>
      </p:pic>
      <p:sp>
        <p:nvSpPr>
          <p:cNvPr id="2492419" name="Text Box 3"/>
          <p:cNvSpPr txBox="1">
            <a:spLocks noChangeArrowheads="1"/>
          </p:cNvSpPr>
          <p:nvPr/>
        </p:nvSpPr>
        <p:spPr bwMode="auto">
          <a:xfrm>
            <a:off x="5663077" y="2865608"/>
            <a:ext cx="189958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1600" i="1" kern="0" dirty="0">
                <a:solidFill>
                  <a:srgbClr val="0033CC"/>
                </a:solidFill>
              </a:rPr>
              <a:t>Hubble Telescope</a:t>
            </a:r>
          </a:p>
        </p:txBody>
      </p:sp>
      <p:pic>
        <p:nvPicPr>
          <p:cNvPr id="2492420" name="Picture 4" descr="palomar_oschin1_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1450" y="347487"/>
            <a:ext cx="3313317" cy="2518121"/>
          </a:xfrm>
          <a:prstGeom prst="rect">
            <a:avLst/>
          </a:prstGeom>
          <a:noFill/>
          <a:extLst>
            <a:ext uri="{909E8E84-426E-40DD-AFC4-6F175D3DCCD1}">
              <a14:hiddenFill xmlns:a14="http://schemas.microsoft.com/office/drawing/2010/main">
                <a:solidFill>
                  <a:srgbClr val="FFFFFF"/>
                </a:solidFill>
              </a14:hiddenFill>
            </a:ext>
          </a:extLst>
        </p:spPr>
      </p:pic>
      <p:sp>
        <p:nvSpPr>
          <p:cNvPr id="2492421" name="Text Box 5"/>
          <p:cNvSpPr txBox="1">
            <a:spLocks noChangeArrowheads="1"/>
          </p:cNvSpPr>
          <p:nvPr/>
        </p:nvSpPr>
        <p:spPr bwMode="auto">
          <a:xfrm>
            <a:off x="8773459" y="2825579"/>
            <a:ext cx="18288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algn="r" eaLnBrk="0" fontAlgn="base" hangingPunct="0">
              <a:spcBef>
                <a:spcPct val="0"/>
              </a:spcBef>
              <a:spcAft>
                <a:spcPct val="0"/>
              </a:spcAft>
              <a:defRPr/>
            </a:pPr>
            <a:r>
              <a:rPr lang="en-US" sz="1600" i="1" kern="0">
                <a:solidFill>
                  <a:srgbClr val="0033CC"/>
                </a:solidFill>
              </a:rPr>
              <a:t>Palomar Telescope</a:t>
            </a:r>
          </a:p>
        </p:txBody>
      </p:sp>
      <p:pic>
        <p:nvPicPr>
          <p:cNvPr id="2492422" name="Picture 6" descr="Sloa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8336" y="3738884"/>
            <a:ext cx="3327501" cy="2341575"/>
          </a:xfrm>
          <a:prstGeom prst="rect">
            <a:avLst/>
          </a:prstGeom>
          <a:noFill/>
          <a:extLst>
            <a:ext uri="{909E8E84-426E-40DD-AFC4-6F175D3DCCD1}">
              <a14:hiddenFill xmlns:a14="http://schemas.microsoft.com/office/drawing/2010/main">
                <a:solidFill>
                  <a:srgbClr val="FFFFFF"/>
                </a:solidFill>
              </a14:hiddenFill>
            </a:ext>
          </a:extLst>
        </p:spPr>
      </p:pic>
      <p:sp>
        <p:nvSpPr>
          <p:cNvPr id="2492423" name="Text Box 7"/>
          <p:cNvSpPr txBox="1">
            <a:spLocks noChangeArrowheads="1"/>
          </p:cNvSpPr>
          <p:nvPr/>
        </p:nvSpPr>
        <p:spPr bwMode="auto">
          <a:xfrm>
            <a:off x="4348907" y="3351626"/>
            <a:ext cx="17120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square">
            <a:spAutoFit/>
          </a:bodyPr>
          <a:lstStyle/>
          <a:p>
            <a:pPr eaLnBrk="0" fontAlgn="base" hangingPunct="0">
              <a:spcBef>
                <a:spcPct val="0"/>
              </a:spcBef>
              <a:spcAft>
                <a:spcPct val="0"/>
              </a:spcAft>
              <a:defRPr/>
            </a:pPr>
            <a:r>
              <a:rPr lang="en-US" sz="1600" i="1" kern="0" dirty="0">
                <a:solidFill>
                  <a:srgbClr val="0033CC"/>
                </a:solidFill>
              </a:rPr>
              <a:t>Sloan Telescope</a:t>
            </a:r>
          </a:p>
        </p:txBody>
      </p:sp>
      <p:sp>
        <p:nvSpPr>
          <p:cNvPr id="2492430" name="Rectangle 14"/>
          <p:cNvSpPr>
            <a:spLocks noGrp="1" noChangeArrowheads="1"/>
          </p:cNvSpPr>
          <p:nvPr>
            <p:ph type="title"/>
          </p:nvPr>
        </p:nvSpPr>
        <p:spPr>
          <a:xfrm>
            <a:off x="736600" y="69850"/>
            <a:ext cx="10515600" cy="654049"/>
          </a:xfrm>
        </p:spPr>
        <p:txBody>
          <a:bodyPr>
            <a:normAutofit fontScale="90000"/>
          </a:bodyPr>
          <a:lstStyle/>
          <a:p>
            <a:r>
              <a:rPr lang="en-US" dirty="0"/>
              <a:t>Tracking the Heavens</a:t>
            </a:r>
          </a:p>
        </p:txBody>
      </p:sp>
      <p:pic>
        <p:nvPicPr>
          <p:cNvPr id="17410" name="Picture 2" descr="http://www.davidreneke.com/wp-content/uploads/2012/02/SKA.jpg">
            <a:extLst>
              <a:ext uri="{FF2B5EF4-FFF2-40B4-BE49-F238E27FC236}">
                <a16:creationId xmlns:a16="http://schemas.microsoft.com/office/drawing/2014/main" id="{6DD26069-E62E-4740-87BE-C4839AABAF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6793" y="4641456"/>
            <a:ext cx="4447827" cy="1439003"/>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Image result for ska astronomy">
            <a:extLst>
              <a:ext uri="{FF2B5EF4-FFF2-40B4-BE49-F238E27FC236}">
                <a16:creationId xmlns:a16="http://schemas.microsoft.com/office/drawing/2014/main" id="{00C6B35B-ECEB-4D20-8DCA-97EF706355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9388" y="3164133"/>
            <a:ext cx="2695232" cy="151382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510DA82A-14DA-4DD3-A243-1FB8958D2DFD}"/>
              </a:ext>
            </a:extLst>
          </p:cNvPr>
          <p:cNvPicPr>
            <a:picLocks noChangeAspect="1"/>
          </p:cNvPicPr>
          <p:nvPr/>
        </p:nvPicPr>
        <p:blipFill>
          <a:blip r:embed="rId9"/>
          <a:stretch>
            <a:fillRect/>
          </a:stretch>
        </p:blipFill>
        <p:spPr>
          <a:xfrm>
            <a:off x="7626793" y="3413711"/>
            <a:ext cx="1752595" cy="1240601"/>
          </a:xfrm>
          <a:prstGeom prst="rect">
            <a:avLst/>
          </a:prstGeom>
        </p:spPr>
      </p:pic>
      <p:sp>
        <p:nvSpPr>
          <p:cNvPr id="4" name="Slide Number Placeholder 3">
            <a:extLst>
              <a:ext uri="{FF2B5EF4-FFF2-40B4-BE49-F238E27FC236}">
                <a16:creationId xmlns:a16="http://schemas.microsoft.com/office/drawing/2014/main" id="{3B43C672-B940-4429-AA90-B6A7CACAE68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47</a:t>
            </a:fld>
            <a:endParaRPr lang="en-US">
              <a:solidFill>
                <a:prstClr val="black">
                  <a:tint val="75000"/>
                </a:prstClr>
              </a:solidFill>
            </a:endParaRPr>
          </a:p>
        </p:txBody>
      </p:sp>
      <p:sp>
        <p:nvSpPr>
          <p:cNvPr id="19" name="TextBox 18">
            <a:extLst>
              <a:ext uri="{FF2B5EF4-FFF2-40B4-BE49-F238E27FC236}">
                <a16:creationId xmlns:a16="http://schemas.microsoft.com/office/drawing/2014/main" id="{804EDAF9-605D-4AE7-82A5-53FB7D15BFFD}"/>
              </a:ext>
            </a:extLst>
          </p:cNvPr>
          <p:cNvSpPr txBox="1"/>
          <p:nvPr/>
        </p:nvSpPr>
        <p:spPr>
          <a:xfrm>
            <a:off x="4340854" y="6329959"/>
            <a:ext cx="6571877" cy="461665"/>
          </a:xfrm>
          <a:prstGeom prst="rect">
            <a:avLst/>
          </a:prstGeom>
          <a:solidFill>
            <a:srgbClr val="FFFF00"/>
          </a:solidFill>
        </p:spPr>
        <p:txBody>
          <a:bodyPr wrap="square" rtlCol="0">
            <a:spAutoFit/>
          </a:bodyPr>
          <a:lstStyle/>
          <a:p>
            <a:r>
              <a:rPr lang="en-US" b="1" i="0" dirty="0"/>
              <a:t>DISTRIBUTED LARGE INSTRUMENT MODE</a:t>
            </a:r>
          </a:p>
        </p:txBody>
      </p:sp>
    </p:spTree>
    <p:extLst>
      <p:ext uri="{BB962C8B-B14F-4D97-AF65-F5344CB8AC3E}">
        <p14:creationId xmlns:p14="http://schemas.microsoft.com/office/powerpoint/2010/main" val="4185614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Other Use-case Collections</a:t>
            </a:r>
          </a:p>
        </p:txBody>
      </p:sp>
      <p:sp>
        <p:nvSpPr>
          <p:cNvPr id="6" name="Text Placeholder 5"/>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6F2EB1B8-C28B-406B-876A-455BA43FF1DC}"/>
              </a:ext>
            </a:extLst>
          </p:cNvPr>
          <p:cNvSpPr>
            <a:spLocks noGrp="1"/>
          </p:cNvSpPr>
          <p:nvPr>
            <p:ph type="sldNum" sz="quarter" idx="12"/>
          </p:nvPr>
        </p:nvSpPr>
        <p:spPr/>
        <p:txBody>
          <a:bodyPr/>
          <a:lstStyle/>
          <a:p>
            <a:fld id="{C4B85148-DB98-4269-ACE6-2DF49F9918C9}"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4101601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19250" y="527050"/>
            <a:ext cx="9048750" cy="1143000"/>
          </a:xfrm>
        </p:spPr>
        <p:txBody>
          <a:bodyPr>
            <a:normAutofit fontScale="90000"/>
          </a:bodyPr>
          <a:lstStyle/>
          <a:p>
            <a:r>
              <a:rPr lang="en-US" b="1" dirty="0"/>
              <a:t>7 Computational Giants of </a:t>
            </a:r>
            <a:br>
              <a:rPr lang="en-US" b="1" dirty="0"/>
            </a:br>
            <a:r>
              <a:rPr lang="en-US" b="1" dirty="0"/>
              <a:t>NRC Massive Data Analysis Report </a:t>
            </a:r>
          </a:p>
        </p:txBody>
      </p:sp>
      <p:sp>
        <p:nvSpPr>
          <p:cNvPr id="3" name="Content Placeholder 2"/>
          <p:cNvSpPr>
            <a:spLocks noGrp="1"/>
          </p:cNvSpPr>
          <p:nvPr>
            <p:ph idx="4294967295"/>
          </p:nvPr>
        </p:nvSpPr>
        <p:spPr>
          <a:xfrm>
            <a:off x="1619250" y="2501901"/>
            <a:ext cx="9048750" cy="4525963"/>
          </a:xfrm>
        </p:spPr>
        <p:txBody>
          <a:bodyPr/>
          <a:lstStyle/>
          <a:p>
            <a:pPr marL="514350" indent="-514350">
              <a:buFont typeface="+mj-lt"/>
              <a:buAutoNum type="arabicParenR"/>
            </a:pPr>
            <a:r>
              <a:rPr lang="en-US" sz="2400" b="1" dirty="0">
                <a:solidFill>
                  <a:srgbClr val="CC00FF"/>
                </a:solidFill>
              </a:rPr>
              <a:t>G1:</a:t>
            </a:r>
            <a:r>
              <a:rPr lang="en-US" sz="2400" dirty="0"/>
              <a:t>	Basic Statistics e.g. </a:t>
            </a:r>
            <a:r>
              <a:rPr lang="en-US" sz="2400" dirty="0" err="1"/>
              <a:t>MRStat</a:t>
            </a:r>
            <a:endParaRPr lang="en-US" sz="2400" dirty="0"/>
          </a:p>
          <a:p>
            <a:pPr marL="514350" indent="-514350">
              <a:buFont typeface="+mj-lt"/>
              <a:buAutoNum type="arabicParenR"/>
            </a:pPr>
            <a:r>
              <a:rPr lang="en-US" sz="2400" b="1" dirty="0">
                <a:solidFill>
                  <a:srgbClr val="CC00FF"/>
                </a:solidFill>
              </a:rPr>
              <a:t>G2:</a:t>
            </a:r>
            <a:r>
              <a:rPr lang="en-US" sz="2400" dirty="0"/>
              <a:t>	Generalized N-Body Problems</a:t>
            </a:r>
          </a:p>
          <a:p>
            <a:pPr marL="514350" indent="-514350">
              <a:buFont typeface="+mj-lt"/>
              <a:buAutoNum type="arabicParenR"/>
            </a:pPr>
            <a:r>
              <a:rPr lang="en-US" sz="2400" b="1" dirty="0">
                <a:solidFill>
                  <a:srgbClr val="CC00FF"/>
                </a:solidFill>
              </a:rPr>
              <a:t>G3:</a:t>
            </a:r>
            <a:r>
              <a:rPr lang="en-US" sz="2400" dirty="0"/>
              <a:t>	Graph-Theoretic Computations</a:t>
            </a:r>
          </a:p>
          <a:p>
            <a:pPr marL="514350" indent="-514350">
              <a:buFont typeface="+mj-lt"/>
              <a:buAutoNum type="arabicParenR"/>
            </a:pPr>
            <a:r>
              <a:rPr lang="en-US" sz="2400" b="1" dirty="0">
                <a:solidFill>
                  <a:srgbClr val="CC00FF"/>
                </a:solidFill>
              </a:rPr>
              <a:t>G4:</a:t>
            </a:r>
            <a:r>
              <a:rPr lang="en-US" sz="2400" dirty="0"/>
              <a:t>	Linear Algebraic Computations</a:t>
            </a:r>
          </a:p>
          <a:p>
            <a:pPr marL="514350" indent="-514350">
              <a:buFont typeface="+mj-lt"/>
              <a:buAutoNum type="arabicParenR"/>
            </a:pPr>
            <a:r>
              <a:rPr lang="en-US" sz="2400" b="1" dirty="0">
                <a:solidFill>
                  <a:srgbClr val="CC00FF"/>
                </a:solidFill>
              </a:rPr>
              <a:t>G5:</a:t>
            </a:r>
            <a:r>
              <a:rPr lang="en-US" sz="2400" dirty="0"/>
              <a:t>	Optimizations e.g. Linear Programming</a:t>
            </a:r>
          </a:p>
          <a:p>
            <a:pPr marL="514350" indent="-514350">
              <a:buFont typeface="+mj-lt"/>
              <a:buAutoNum type="arabicParenR"/>
            </a:pPr>
            <a:r>
              <a:rPr lang="en-US" sz="2400" b="1" dirty="0">
                <a:solidFill>
                  <a:srgbClr val="CC00FF"/>
                </a:solidFill>
              </a:rPr>
              <a:t>G6:</a:t>
            </a:r>
            <a:r>
              <a:rPr lang="en-US" sz="2400" dirty="0"/>
              <a:t>	Integration e.g. LDA and other GML</a:t>
            </a:r>
          </a:p>
          <a:p>
            <a:pPr marL="514350" indent="-514350">
              <a:buFont typeface="+mj-lt"/>
              <a:buAutoNum type="arabicParenR"/>
            </a:pPr>
            <a:r>
              <a:rPr lang="en-US" sz="2400" b="1" dirty="0">
                <a:solidFill>
                  <a:srgbClr val="CC00FF"/>
                </a:solidFill>
              </a:rPr>
              <a:t>G7:</a:t>
            </a:r>
            <a:r>
              <a:rPr lang="en-US" sz="2400" dirty="0"/>
              <a:t>	Alignment Problems e.g. BLAST</a:t>
            </a:r>
          </a:p>
        </p:txBody>
      </p:sp>
      <p:sp>
        <p:nvSpPr>
          <p:cNvPr id="4" name="Rectangle 3"/>
          <p:cNvSpPr/>
          <p:nvPr/>
        </p:nvSpPr>
        <p:spPr>
          <a:xfrm>
            <a:off x="1524000" y="1854688"/>
            <a:ext cx="9144000" cy="461665"/>
          </a:xfrm>
          <a:prstGeom prst="rect">
            <a:avLst/>
          </a:prstGeom>
        </p:spPr>
        <p:txBody>
          <a:bodyPr wrap="square">
            <a:spAutoFit/>
          </a:bodyPr>
          <a:lstStyle/>
          <a:p>
            <a:r>
              <a:rPr lang="en-US" dirty="0">
                <a:solidFill>
                  <a:srgbClr val="000000"/>
                </a:solidFill>
                <a:latin typeface="Times New Roman" panose="02020603050405020304" pitchFamily="18" charset="0"/>
                <a:hlinkClick r:id="rId3"/>
              </a:rPr>
              <a:t>http://www.nap.edu/catalog.php?record_id=18374</a:t>
            </a:r>
            <a:r>
              <a:rPr lang="en-US" dirty="0">
                <a:solidFill>
                  <a:srgbClr val="000000"/>
                </a:solidFill>
                <a:latin typeface="Times New Roman" panose="02020603050405020304" pitchFamily="18" charset="0"/>
              </a:rPr>
              <a:t>   </a:t>
            </a:r>
            <a:r>
              <a:rPr lang="en-US" b="1" dirty="0">
                <a:solidFill>
                  <a:srgbClr val="C00000"/>
                </a:solidFill>
                <a:latin typeface="Times New Roman" panose="02020603050405020304" pitchFamily="18" charset="0"/>
              </a:rPr>
              <a:t>Big Data Models?</a:t>
            </a:r>
            <a:r>
              <a:rPr lang="en-US" dirty="0">
                <a:solidFill>
                  <a:srgbClr val="000000"/>
                </a:solidFill>
                <a:latin typeface="Times New Roman" panose="02020603050405020304" pitchFamily="18" charset="0"/>
              </a:rPr>
              <a:t>  </a:t>
            </a:r>
            <a:endParaRPr lang="en-US" sz="2000" dirty="0"/>
          </a:p>
        </p:txBody>
      </p:sp>
      <p:sp>
        <p:nvSpPr>
          <p:cNvPr id="5" name="Slide Number Placeholder 4">
            <a:extLst>
              <a:ext uri="{FF2B5EF4-FFF2-40B4-BE49-F238E27FC236}">
                <a16:creationId xmlns:a16="http://schemas.microsoft.com/office/drawing/2014/main" id="{C04DB2C0-B50B-4D02-9845-C51B9FB7F01B}"/>
              </a:ext>
            </a:extLst>
          </p:cNvPr>
          <p:cNvSpPr>
            <a:spLocks noGrp="1"/>
          </p:cNvSpPr>
          <p:nvPr>
            <p:ph type="sldNum" sz="quarter" idx="12"/>
          </p:nvPr>
        </p:nvSpPr>
        <p:spPr/>
        <p:txBody>
          <a:bodyPr/>
          <a:lstStyle/>
          <a:p>
            <a:fld id="{C4B85148-DB98-4269-ACE6-2DF49F9918C9}"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48897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717561" y="576263"/>
            <a:ext cx="8528624" cy="2852737"/>
          </a:xfrm>
        </p:spPr>
        <p:txBody>
          <a:bodyPr/>
          <a:lstStyle/>
          <a:p>
            <a:r>
              <a:rPr lang="en-US" dirty="0"/>
              <a:t>My view of System</a:t>
            </a:r>
            <a:br>
              <a:rPr lang="en-US" dirty="0"/>
            </a:br>
            <a:r>
              <a:rPr lang="en-US" dirty="0"/>
              <a:t>GAIMSC</a:t>
            </a:r>
          </a:p>
        </p:txBody>
      </p:sp>
      <p:sp>
        <p:nvSpPr>
          <p:cNvPr id="2" name="Text Placeholder 1"/>
          <p:cNvSpPr>
            <a:spLocks noGrp="1"/>
          </p:cNvSpPr>
          <p:nvPr>
            <p:ph type="body" idx="1"/>
          </p:nvPr>
        </p:nvSpPr>
        <p:spPr/>
        <p:txBody>
          <a:bodyPr/>
          <a:lstStyle/>
          <a:p>
            <a:endParaRPr lang="en-US"/>
          </a:p>
        </p:txBody>
      </p:sp>
      <p:sp>
        <p:nvSpPr>
          <p:cNvPr id="3" name="Slide Number Placeholder 2">
            <a:extLst>
              <a:ext uri="{FF2B5EF4-FFF2-40B4-BE49-F238E27FC236}">
                <a16:creationId xmlns:a16="http://schemas.microsoft.com/office/drawing/2014/main" id="{DC0C978E-5CD6-42C2-91FC-F0666E423F1E}"/>
              </a:ext>
            </a:extLst>
          </p:cNvPr>
          <p:cNvSpPr>
            <a:spLocks noGrp="1"/>
          </p:cNvSpPr>
          <p:nvPr>
            <p:ph type="sldNum" sz="quarter" idx="12"/>
          </p:nvPr>
        </p:nvSpPr>
        <p:spPr/>
        <p:txBody>
          <a:bodyPr/>
          <a:lstStyle/>
          <a:p>
            <a:fld id="{C4B85148-DB98-4269-ACE6-2DF49F9918C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3584894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b="1" dirty="0" err="1"/>
              <a:t>Linpack</a:t>
            </a:r>
            <a:r>
              <a:rPr lang="en-US" sz="2800" b="1" dirty="0"/>
              <a:t> </a:t>
            </a:r>
            <a:r>
              <a:rPr lang="en-US" sz="2800" dirty="0"/>
              <a:t>or HPL: Parallel LU factorization </a:t>
            </a:r>
            <a:br>
              <a:rPr lang="en-US" sz="2800" dirty="0"/>
            </a:br>
            <a:r>
              <a:rPr lang="en-US" sz="2800" dirty="0"/>
              <a:t>for solution of linear equations; </a:t>
            </a:r>
            <a:r>
              <a:rPr lang="en-US" sz="2800" b="1" dirty="0"/>
              <a:t>HPCG</a:t>
            </a:r>
          </a:p>
          <a:p>
            <a:r>
              <a:rPr lang="en-US" sz="2800" b="1" dirty="0"/>
              <a:t>NPB</a:t>
            </a:r>
            <a:r>
              <a:rPr lang="en-US" sz="2800" dirty="0"/>
              <a:t> version 1: Mainly classic HPC solver kernels</a:t>
            </a:r>
          </a:p>
          <a:p>
            <a:pPr lvl="1"/>
            <a:r>
              <a:rPr lang="en-US" sz="2400" dirty="0"/>
              <a:t>MG: </a:t>
            </a:r>
            <a:r>
              <a:rPr lang="en-US" sz="2400" dirty="0" err="1"/>
              <a:t>Multigrid</a:t>
            </a:r>
            <a:endParaRPr lang="en-US" sz="2400" dirty="0"/>
          </a:p>
          <a:p>
            <a:pPr lvl="1"/>
            <a:r>
              <a:rPr lang="en-US" sz="2400" dirty="0"/>
              <a:t>CG: Conjugate Gradient</a:t>
            </a:r>
          </a:p>
          <a:p>
            <a:pPr lvl="1"/>
            <a:r>
              <a:rPr lang="en-US" sz="2400" dirty="0"/>
              <a:t>FT: Fast Fourier Transform</a:t>
            </a:r>
          </a:p>
          <a:p>
            <a:pPr lvl="1"/>
            <a:r>
              <a:rPr lang="en-US" sz="2400" dirty="0"/>
              <a:t>IS: Integer sort</a:t>
            </a:r>
          </a:p>
          <a:p>
            <a:pPr lvl="1"/>
            <a:r>
              <a:rPr lang="en-US" sz="2400" dirty="0"/>
              <a:t>EP: Embarrassingly Parallel</a:t>
            </a:r>
          </a:p>
          <a:p>
            <a:pPr lvl="1"/>
            <a:r>
              <a:rPr lang="en-US" sz="2400" dirty="0"/>
              <a:t>BT: Block </a:t>
            </a:r>
            <a:r>
              <a:rPr lang="en-US" sz="2400" dirty="0" err="1"/>
              <a:t>Tridiagonal</a:t>
            </a:r>
            <a:endParaRPr lang="en-US" sz="2400" dirty="0"/>
          </a:p>
          <a:p>
            <a:pPr lvl="1"/>
            <a:r>
              <a:rPr lang="en-US" sz="2400" dirty="0"/>
              <a:t>SP: Scalar </a:t>
            </a:r>
            <a:r>
              <a:rPr lang="en-US" sz="2400" dirty="0" err="1"/>
              <a:t>Pentadiagonal</a:t>
            </a:r>
            <a:endParaRPr lang="en-US" sz="2400" dirty="0"/>
          </a:p>
          <a:p>
            <a:pPr lvl="1"/>
            <a:r>
              <a:rPr lang="en-US" sz="2400" dirty="0"/>
              <a:t> LU: Lower-Upper symmetric Gauss Seidel</a:t>
            </a:r>
          </a:p>
          <a:p>
            <a:pPr marL="457200" lvl="1" indent="0">
              <a:buNone/>
            </a:pPr>
            <a:endParaRPr lang="en-US" sz="2400" dirty="0"/>
          </a:p>
        </p:txBody>
      </p:sp>
      <p:sp>
        <p:nvSpPr>
          <p:cNvPr id="2" name="Title 1"/>
          <p:cNvSpPr>
            <a:spLocks noGrp="1"/>
          </p:cNvSpPr>
          <p:nvPr>
            <p:ph type="title"/>
          </p:nvPr>
        </p:nvSpPr>
        <p:spPr/>
        <p:txBody>
          <a:bodyPr/>
          <a:lstStyle/>
          <a:p>
            <a:pPr algn="ctr"/>
            <a:r>
              <a:rPr lang="en-US" b="1" dirty="0"/>
              <a:t>HPC (Simulation) Benchmark Classics</a:t>
            </a:r>
          </a:p>
        </p:txBody>
      </p:sp>
      <p:sp>
        <p:nvSpPr>
          <p:cNvPr id="6" name="Rectangle 5"/>
          <p:cNvSpPr/>
          <p:nvPr/>
        </p:nvSpPr>
        <p:spPr>
          <a:xfrm>
            <a:off x="7626928" y="4001294"/>
            <a:ext cx="3068469" cy="523220"/>
          </a:xfrm>
          <a:prstGeom prst="rect">
            <a:avLst/>
          </a:prstGeom>
        </p:spPr>
        <p:txBody>
          <a:bodyPr wrap="none">
            <a:spAutoFit/>
          </a:bodyPr>
          <a:lstStyle/>
          <a:p>
            <a:r>
              <a:rPr lang="en-US" sz="2800" b="1" dirty="0">
                <a:solidFill>
                  <a:srgbClr val="C00000"/>
                </a:solidFill>
                <a:latin typeface="Times New Roman" panose="02020603050405020304" pitchFamily="18" charset="0"/>
              </a:rPr>
              <a:t>Simulation Models</a:t>
            </a:r>
            <a:endParaRPr lang="en-US" sz="2800" dirty="0"/>
          </a:p>
        </p:txBody>
      </p:sp>
      <p:sp>
        <p:nvSpPr>
          <p:cNvPr id="4" name="Slide Number Placeholder 3">
            <a:extLst>
              <a:ext uri="{FF2B5EF4-FFF2-40B4-BE49-F238E27FC236}">
                <a16:creationId xmlns:a16="http://schemas.microsoft.com/office/drawing/2014/main" id="{78BA1DDD-97FF-46CC-B3F4-0047BAD55072}"/>
              </a:ext>
            </a:extLst>
          </p:cNvPr>
          <p:cNvSpPr>
            <a:spLocks noGrp="1"/>
          </p:cNvSpPr>
          <p:nvPr>
            <p:ph type="sldNum" sz="quarter" idx="12"/>
          </p:nvPr>
        </p:nvSpPr>
        <p:spPr/>
        <p:txBody>
          <a:bodyPr/>
          <a:lstStyle/>
          <a:p>
            <a:fld id="{C4B85148-DB98-4269-ACE6-2DF49F9918C9}" type="slidenum">
              <a:rPr lang="en-US" smtClean="0">
                <a:solidFill>
                  <a:prstClr val="black"/>
                </a:solidFill>
              </a:rPr>
              <a:pPr/>
              <a:t>50</a:t>
            </a:fld>
            <a:endParaRPr lang="en-US" dirty="0">
              <a:solidFill>
                <a:prstClr val="black"/>
              </a:solidFill>
            </a:endParaRPr>
          </a:p>
        </p:txBody>
      </p:sp>
    </p:spTree>
    <p:extLst>
      <p:ext uri="{BB962C8B-B14F-4D97-AF65-F5344CB8AC3E}">
        <p14:creationId xmlns:p14="http://schemas.microsoft.com/office/powerpoint/2010/main" val="2457446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582" y="1015383"/>
            <a:ext cx="10515600" cy="5355254"/>
          </a:xfrm>
        </p:spPr>
        <p:txBody>
          <a:bodyPr>
            <a:normAutofit lnSpcReduction="10000"/>
          </a:bodyPr>
          <a:lstStyle/>
          <a:p>
            <a:pPr marL="514350" indent="-514350">
              <a:buFont typeface="+mj-lt"/>
              <a:buAutoNum type="arabicParenR"/>
            </a:pPr>
            <a:r>
              <a:rPr lang="en-US" sz="2000" dirty="0">
                <a:solidFill>
                  <a:srgbClr val="0070C0"/>
                </a:solidFill>
              </a:rPr>
              <a:t>Dense Linear Algebra </a:t>
            </a:r>
          </a:p>
          <a:p>
            <a:pPr marL="514350" indent="-514350">
              <a:buFont typeface="+mj-lt"/>
              <a:buAutoNum type="arabicParenR"/>
            </a:pPr>
            <a:r>
              <a:rPr lang="en-US" sz="2000" dirty="0">
                <a:solidFill>
                  <a:srgbClr val="0070C0"/>
                </a:solidFill>
              </a:rPr>
              <a:t>Sparse Linear Algebra</a:t>
            </a:r>
          </a:p>
          <a:p>
            <a:pPr marL="514350" indent="-514350">
              <a:buFont typeface="+mj-lt"/>
              <a:buAutoNum type="arabicParenR"/>
            </a:pPr>
            <a:r>
              <a:rPr lang="en-US" sz="2000" dirty="0">
                <a:solidFill>
                  <a:srgbClr val="0070C0"/>
                </a:solidFill>
              </a:rPr>
              <a:t>Spectral Methods</a:t>
            </a:r>
          </a:p>
          <a:p>
            <a:pPr marL="514350" indent="-514350">
              <a:buFont typeface="+mj-lt"/>
              <a:buAutoNum type="arabicParenR"/>
            </a:pPr>
            <a:r>
              <a:rPr lang="en-US" sz="2000" dirty="0">
                <a:solidFill>
                  <a:srgbClr val="0070C0"/>
                </a:solidFill>
              </a:rPr>
              <a:t>N-Body Methods</a:t>
            </a:r>
          </a:p>
          <a:p>
            <a:pPr marL="514350" indent="-514350">
              <a:buFont typeface="+mj-lt"/>
              <a:buAutoNum type="arabicParenR"/>
            </a:pPr>
            <a:r>
              <a:rPr lang="en-US" sz="2000" dirty="0">
                <a:solidFill>
                  <a:srgbClr val="0070C0"/>
                </a:solidFill>
              </a:rPr>
              <a:t>Structured Grids</a:t>
            </a:r>
          </a:p>
          <a:p>
            <a:pPr marL="514350" indent="-514350">
              <a:buFont typeface="+mj-lt"/>
              <a:buAutoNum type="arabicParenR"/>
            </a:pPr>
            <a:r>
              <a:rPr lang="en-US" sz="2000" dirty="0">
                <a:solidFill>
                  <a:srgbClr val="0070C0"/>
                </a:solidFill>
              </a:rPr>
              <a:t>Unstructured Grids</a:t>
            </a:r>
          </a:p>
          <a:p>
            <a:pPr marL="514350" indent="-514350">
              <a:buFont typeface="+mj-lt"/>
              <a:buAutoNum type="arabicParenR"/>
            </a:pPr>
            <a:r>
              <a:rPr lang="en-US" sz="2000" dirty="0"/>
              <a:t>MapReduce</a:t>
            </a:r>
          </a:p>
          <a:p>
            <a:pPr marL="514350" indent="-514350">
              <a:buFont typeface="+mj-lt"/>
              <a:buAutoNum type="arabicParenR"/>
            </a:pPr>
            <a:r>
              <a:rPr lang="en-US" sz="2000" dirty="0"/>
              <a:t>Combinational Logic</a:t>
            </a:r>
          </a:p>
          <a:p>
            <a:pPr marL="514350" indent="-514350">
              <a:buFont typeface="+mj-lt"/>
              <a:buAutoNum type="arabicParenR"/>
            </a:pPr>
            <a:r>
              <a:rPr lang="en-US" sz="2000" dirty="0"/>
              <a:t>Graph Traversal</a:t>
            </a:r>
          </a:p>
          <a:p>
            <a:pPr marL="514350" indent="-514350">
              <a:buFont typeface="+mj-lt"/>
              <a:buAutoNum type="arabicParenR"/>
            </a:pPr>
            <a:r>
              <a:rPr lang="en-US" sz="2000" dirty="0"/>
              <a:t>Dynamic Programming</a:t>
            </a:r>
          </a:p>
          <a:p>
            <a:pPr marL="514350" indent="-514350">
              <a:buFont typeface="+mj-lt"/>
              <a:buAutoNum type="arabicParenR"/>
            </a:pPr>
            <a:r>
              <a:rPr lang="en-US" sz="2000" dirty="0"/>
              <a:t>Backtrack and </a:t>
            </a:r>
            <a:br>
              <a:rPr lang="en-US" sz="2000" dirty="0"/>
            </a:br>
            <a:r>
              <a:rPr lang="en-US" sz="2000" dirty="0"/>
              <a:t>Branch-and-Bound</a:t>
            </a:r>
          </a:p>
          <a:p>
            <a:pPr marL="514350" indent="-514350">
              <a:buFont typeface="+mj-lt"/>
              <a:buAutoNum type="arabicParenR"/>
            </a:pPr>
            <a:r>
              <a:rPr lang="en-US" sz="2000" dirty="0"/>
              <a:t>Graphical Models</a:t>
            </a:r>
          </a:p>
          <a:p>
            <a:pPr marL="514350" indent="-514350">
              <a:buFont typeface="+mj-lt"/>
              <a:buAutoNum type="arabicParenR"/>
            </a:pPr>
            <a:r>
              <a:rPr lang="en-US" sz="2000" dirty="0"/>
              <a:t>Finite State Machines</a:t>
            </a:r>
          </a:p>
        </p:txBody>
      </p:sp>
      <p:sp>
        <p:nvSpPr>
          <p:cNvPr id="2" name="Title 1"/>
          <p:cNvSpPr>
            <a:spLocks noGrp="1"/>
          </p:cNvSpPr>
          <p:nvPr>
            <p:ph type="title"/>
          </p:nvPr>
        </p:nvSpPr>
        <p:spPr>
          <a:xfrm>
            <a:off x="838200" y="365125"/>
            <a:ext cx="10515600" cy="784681"/>
          </a:xfrm>
        </p:spPr>
        <p:txBody>
          <a:bodyPr/>
          <a:lstStyle/>
          <a:p>
            <a:r>
              <a:rPr lang="en-US" b="1" dirty="0"/>
              <a:t>13 Berkeley Dwarfs</a:t>
            </a:r>
          </a:p>
        </p:txBody>
      </p:sp>
      <p:sp>
        <p:nvSpPr>
          <p:cNvPr id="4" name="TextBox 3"/>
          <p:cNvSpPr txBox="1"/>
          <p:nvPr/>
        </p:nvSpPr>
        <p:spPr>
          <a:xfrm>
            <a:off x="5029201" y="1318302"/>
            <a:ext cx="5475513" cy="4524315"/>
          </a:xfrm>
          <a:prstGeom prst="rect">
            <a:avLst/>
          </a:prstGeom>
          <a:noFill/>
        </p:spPr>
        <p:txBody>
          <a:bodyPr wrap="square" rtlCol="0">
            <a:spAutoFit/>
          </a:bodyPr>
          <a:lstStyle/>
          <a:p>
            <a:r>
              <a:rPr lang="en-US" dirty="0"/>
              <a:t>First 6 of these correspond to </a:t>
            </a:r>
            <a:r>
              <a:rPr lang="en-US" dirty="0" err="1"/>
              <a:t>Colella’s</a:t>
            </a:r>
            <a:r>
              <a:rPr lang="en-US" dirty="0"/>
              <a:t> original. (Classic simulations)</a:t>
            </a:r>
          </a:p>
          <a:p>
            <a:r>
              <a:rPr lang="en-US" dirty="0"/>
              <a:t>Monte Carlo dropped.</a:t>
            </a:r>
          </a:p>
          <a:p>
            <a:r>
              <a:rPr lang="en-US" dirty="0"/>
              <a:t>N-body methods are a subset of Particle in </a:t>
            </a:r>
            <a:r>
              <a:rPr lang="en-US" dirty="0" err="1"/>
              <a:t>Colella</a:t>
            </a:r>
            <a:r>
              <a:rPr lang="en-US" dirty="0"/>
              <a:t>.</a:t>
            </a:r>
            <a:br>
              <a:rPr lang="en-US" dirty="0"/>
            </a:br>
            <a:endParaRPr lang="en-US" dirty="0"/>
          </a:p>
          <a:p>
            <a:r>
              <a:rPr lang="en-US" dirty="0"/>
              <a:t>Note a little inconsistent in that MapReduce is a programming model and spectral method is a numerical method.</a:t>
            </a:r>
          </a:p>
          <a:p>
            <a:r>
              <a:rPr lang="en-US" dirty="0"/>
              <a:t>Need multiple facets to classify use cases!</a:t>
            </a:r>
          </a:p>
        </p:txBody>
      </p:sp>
      <p:sp>
        <p:nvSpPr>
          <p:cNvPr id="7" name="Rectangle 6"/>
          <p:cNvSpPr/>
          <p:nvPr/>
        </p:nvSpPr>
        <p:spPr>
          <a:xfrm>
            <a:off x="5467346" y="4705133"/>
            <a:ext cx="5721438" cy="461665"/>
          </a:xfrm>
          <a:prstGeom prst="rect">
            <a:avLst/>
          </a:prstGeom>
        </p:spPr>
        <p:txBody>
          <a:bodyPr wrap="none">
            <a:spAutoFit/>
          </a:bodyPr>
          <a:lstStyle/>
          <a:p>
            <a:r>
              <a:rPr lang="en-US" b="1" dirty="0">
                <a:solidFill>
                  <a:srgbClr val="C00000"/>
                </a:solidFill>
              </a:rPr>
              <a:t>Largely Models for Data or Simulation</a:t>
            </a:r>
          </a:p>
        </p:txBody>
      </p:sp>
      <p:sp>
        <p:nvSpPr>
          <p:cNvPr id="5" name="Slide Number Placeholder 4">
            <a:extLst>
              <a:ext uri="{FF2B5EF4-FFF2-40B4-BE49-F238E27FC236}">
                <a16:creationId xmlns:a16="http://schemas.microsoft.com/office/drawing/2014/main" id="{E032C9AD-49DE-4D80-BB71-6CB4686F992F}"/>
              </a:ext>
            </a:extLst>
          </p:cNvPr>
          <p:cNvSpPr>
            <a:spLocks noGrp="1"/>
          </p:cNvSpPr>
          <p:nvPr>
            <p:ph type="sldNum" sz="quarter" idx="12"/>
          </p:nvPr>
        </p:nvSpPr>
        <p:spPr/>
        <p:txBody>
          <a:bodyPr/>
          <a:lstStyle/>
          <a:p>
            <a:fld id="{C4B85148-DB98-4269-ACE6-2DF49F9918C9}"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7801513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sz="3600" dirty="0"/>
              <a:t>Classifying Use cases</a:t>
            </a:r>
          </a:p>
        </p:txBody>
      </p:sp>
      <p:sp>
        <p:nvSpPr>
          <p:cNvPr id="7" name="Text Placeholder 6"/>
          <p:cNvSpPr>
            <a:spLocks noGrp="1"/>
          </p:cNvSpPr>
          <p:nvPr>
            <p:ph type="body" idx="1"/>
          </p:nvPr>
        </p:nvSpPr>
        <p:spPr/>
        <p:txBody>
          <a:bodyPr/>
          <a:lstStyle/>
          <a:p>
            <a:endParaRPr lang="en-US"/>
          </a:p>
        </p:txBody>
      </p:sp>
      <p:sp>
        <p:nvSpPr>
          <p:cNvPr id="2" name="Slide Number Placeholder 1">
            <a:extLst>
              <a:ext uri="{FF2B5EF4-FFF2-40B4-BE49-F238E27FC236}">
                <a16:creationId xmlns:a16="http://schemas.microsoft.com/office/drawing/2014/main" id="{A36D1212-F10C-4872-834C-7B766FFADB50}"/>
              </a:ext>
            </a:extLst>
          </p:cNvPr>
          <p:cNvSpPr>
            <a:spLocks noGrp="1"/>
          </p:cNvSpPr>
          <p:nvPr>
            <p:ph type="sldNum" sz="quarter" idx="12"/>
          </p:nvPr>
        </p:nvSpPr>
        <p:spPr/>
        <p:txBody>
          <a:bodyPr/>
          <a:lstStyle/>
          <a:p>
            <a:fld id="{C4B85148-DB98-4269-ACE6-2DF49F9918C9}"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349398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12192000" cy="5837237"/>
          </a:xfrm>
        </p:spPr>
        <p:txBody>
          <a:bodyPr>
            <a:normAutofit lnSpcReduction="10000"/>
          </a:bodyPr>
          <a:lstStyle/>
          <a:p>
            <a:pPr>
              <a:spcBef>
                <a:spcPts val="300"/>
              </a:spcBef>
            </a:pPr>
            <a:r>
              <a:rPr lang="en-US" dirty="0"/>
              <a:t>The </a:t>
            </a:r>
            <a:r>
              <a:rPr lang="en-US" b="1" dirty="0"/>
              <a:t>Big Data Ogres </a:t>
            </a:r>
            <a:r>
              <a:rPr lang="en-US" dirty="0"/>
              <a:t>built on a collection of 51 big data uses gathered by the NIST Public Working Group where 26 properties were gathered for each application. </a:t>
            </a:r>
          </a:p>
          <a:p>
            <a:pPr>
              <a:spcBef>
                <a:spcPts val="300"/>
              </a:spcBef>
            </a:pPr>
            <a:r>
              <a:rPr lang="en-US" dirty="0"/>
              <a:t>This information was combined with other studies including the </a:t>
            </a:r>
            <a:r>
              <a:rPr lang="en-US" b="1" dirty="0"/>
              <a:t>Berkeley dwarfs</a:t>
            </a:r>
            <a:r>
              <a:rPr lang="en-US" dirty="0"/>
              <a:t>, the </a:t>
            </a:r>
            <a:r>
              <a:rPr lang="en-US" b="1" dirty="0"/>
              <a:t>NAS parallel benchmarks </a:t>
            </a:r>
            <a:r>
              <a:rPr lang="en-US" dirty="0"/>
              <a:t>and the </a:t>
            </a:r>
            <a:r>
              <a:rPr lang="en-US" b="1" dirty="0"/>
              <a:t>Computational Giants of the NRC Massive Data Analysis Report</a:t>
            </a:r>
            <a:r>
              <a:rPr lang="en-US" dirty="0"/>
              <a:t>. </a:t>
            </a:r>
          </a:p>
          <a:p>
            <a:pPr>
              <a:spcBef>
                <a:spcPts val="300"/>
              </a:spcBef>
            </a:pPr>
            <a:r>
              <a:rPr lang="en-US" dirty="0"/>
              <a:t>The Ogre analysis led to a set of </a:t>
            </a:r>
            <a:r>
              <a:rPr lang="en-US" b="1" dirty="0"/>
              <a:t>50 features </a:t>
            </a:r>
            <a:r>
              <a:rPr lang="en-US" dirty="0"/>
              <a:t>divided into four views that could be used to categorize and distinguish between applications. </a:t>
            </a:r>
          </a:p>
          <a:p>
            <a:pPr>
              <a:spcBef>
                <a:spcPts val="300"/>
              </a:spcBef>
            </a:pPr>
            <a:r>
              <a:rPr lang="en-US" dirty="0"/>
              <a:t>The four views are </a:t>
            </a:r>
            <a:r>
              <a:rPr lang="en-US" b="1" dirty="0"/>
              <a:t>Problem Architecture </a:t>
            </a:r>
            <a:r>
              <a:rPr lang="en-US" dirty="0"/>
              <a:t>(Macro pattern); </a:t>
            </a:r>
            <a:r>
              <a:rPr lang="en-US" b="1" dirty="0"/>
              <a:t>Execution Features </a:t>
            </a:r>
            <a:r>
              <a:rPr lang="en-US" dirty="0"/>
              <a:t>(Micro patterns); </a:t>
            </a:r>
            <a:r>
              <a:rPr lang="en-US" b="1" dirty="0"/>
              <a:t>Data Source and Style</a:t>
            </a:r>
            <a:r>
              <a:rPr lang="en-US" dirty="0"/>
              <a:t>; and finally the </a:t>
            </a:r>
            <a:r>
              <a:rPr lang="en-US" b="1" dirty="0"/>
              <a:t>Processing View </a:t>
            </a:r>
            <a:r>
              <a:rPr lang="en-US" dirty="0"/>
              <a:t>or runtime features. </a:t>
            </a:r>
          </a:p>
          <a:p>
            <a:pPr>
              <a:spcBef>
                <a:spcPts val="300"/>
              </a:spcBef>
            </a:pPr>
            <a:r>
              <a:rPr lang="en-US" dirty="0"/>
              <a:t>We generalized this approach to integrate Big Data and Simulation applications into a single classification looking separately at </a:t>
            </a:r>
            <a:r>
              <a:rPr lang="en-US" b="1" dirty="0"/>
              <a:t>Data </a:t>
            </a:r>
            <a:r>
              <a:rPr lang="en-US" dirty="0"/>
              <a:t>and </a:t>
            </a:r>
            <a:r>
              <a:rPr lang="en-US" b="1" dirty="0"/>
              <a:t>Model</a:t>
            </a:r>
            <a:r>
              <a:rPr lang="en-US" dirty="0"/>
              <a:t>  with the total facets growing to 64 in number, called </a:t>
            </a:r>
            <a:r>
              <a:rPr lang="en-US" b="1" dirty="0"/>
              <a:t>convergence diamonds</a:t>
            </a:r>
            <a:r>
              <a:rPr lang="en-US" dirty="0"/>
              <a:t>, and split between the same 4 views.</a:t>
            </a:r>
          </a:p>
          <a:p>
            <a:pPr>
              <a:spcBef>
                <a:spcPts val="300"/>
              </a:spcBef>
            </a:pPr>
            <a:r>
              <a:rPr lang="en-US" dirty="0"/>
              <a:t>A mapping of facets into work of the SPIDAL project has been given.</a:t>
            </a:r>
          </a:p>
        </p:txBody>
      </p:sp>
      <p:sp>
        <p:nvSpPr>
          <p:cNvPr id="2" name="Title 1"/>
          <p:cNvSpPr>
            <a:spLocks noGrp="1"/>
          </p:cNvSpPr>
          <p:nvPr>
            <p:ph type="title"/>
          </p:nvPr>
        </p:nvSpPr>
        <p:spPr>
          <a:xfrm>
            <a:off x="1524000" y="0"/>
            <a:ext cx="9126166" cy="762000"/>
          </a:xfrm>
        </p:spPr>
        <p:txBody>
          <a:bodyPr/>
          <a:lstStyle/>
          <a:p>
            <a:r>
              <a:rPr lang="en-US" dirty="0"/>
              <a:t>Classifying Use Cases</a:t>
            </a:r>
          </a:p>
        </p:txBody>
      </p:sp>
      <p:sp>
        <p:nvSpPr>
          <p:cNvPr id="4" name="Slide Number Placeholder 3">
            <a:extLst>
              <a:ext uri="{FF2B5EF4-FFF2-40B4-BE49-F238E27FC236}">
                <a16:creationId xmlns:a16="http://schemas.microsoft.com/office/drawing/2014/main" id="{A6A64111-02E6-4CEF-95D6-D39EDECBBD74}"/>
              </a:ext>
            </a:extLst>
          </p:cNvPr>
          <p:cNvSpPr>
            <a:spLocks noGrp="1"/>
          </p:cNvSpPr>
          <p:nvPr>
            <p:ph type="sldNum" sz="quarter" idx="12"/>
          </p:nvPr>
        </p:nvSpPr>
        <p:spPr/>
        <p:txBody>
          <a:bodyPr/>
          <a:lstStyle/>
          <a:p>
            <a:fld id="{C4B85148-DB98-4269-ACE6-2DF49F9918C9}"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611584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69215" y="0"/>
            <a:ext cx="8922785" cy="6858000"/>
          </a:xfrm>
          <a:prstGeom prst="rect">
            <a:avLst/>
          </a:prstGeom>
          <a:solidFill>
            <a:schemeClr val="bg1"/>
          </a:solidFill>
        </p:spPr>
      </p:pic>
      <p:sp>
        <p:nvSpPr>
          <p:cNvPr id="3" name="Title 2">
            <a:extLst>
              <a:ext uri="{FF2B5EF4-FFF2-40B4-BE49-F238E27FC236}">
                <a16:creationId xmlns:a16="http://schemas.microsoft.com/office/drawing/2014/main" id="{5136FBE9-782A-410F-A8F7-352ACEA36AF5}"/>
              </a:ext>
            </a:extLst>
          </p:cNvPr>
          <p:cNvSpPr>
            <a:spLocks noGrp="1"/>
          </p:cNvSpPr>
          <p:nvPr>
            <p:ph type="title"/>
          </p:nvPr>
        </p:nvSpPr>
        <p:spPr>
          <a:xfrm>
            <a:off x="-2177" y="13063"/>
            <a:ext cx="3269215" cy="1663337"/>
          </a:xfrm>
        </p:spPr>
        <p:txBody>
          <a:bodyPr/>
          <a:lstStyle/>
          <a:p>
            <a:r>
              <a:rPr lang="en-US" sz="3200" dirty="0"/>
              <a:t>The original 50 Ogres in 4 views</a:t>
            </a:r>
          </a:p>
        </p:txBody>
      </p:sp>
      <p:sp>
        <p:nvSpPr>
          <p:cNvPr id="2" name="Slide Number Placeholder 1">
            <a:extLst>
              <a:ext uri="{FF2B5EF4-FFF2-40B4-BE49-F238E27FC236}">
                <a16:creationId xmlns:a16="http://schemas.microsoft.com/office/drawing/2014/main" id="{64B4FC83-948B-4D45-9562-5C93B8C8FDCB}"/>
              </a:ext>
            </a:extLst>
          </p:cNvPr>
          <p:cNvSpPr>
            <a:spLocks noGrp="1"/>
          </p:cNvSpPr>
          <p:nvPr>
            <p:ph type="sldNum" sz="quarter" idx="12"/>
          </p:nvPr>
        </p:nvSpPr>
        <p:spPr/>
        <p:txBody>
          <a:bodyPr/>
          <a:lstStyle/>
          <a:p>
            <a:fld id="{C4B85148-DB98-4269-ACE6-2DF49F9918C9}" type="slidenum">
              <a:rPr lang="en-US" smtClean="0">
                <a:solidFill>
                  <a:prstClr val="black"/>
                </a:solidFill>
              </a:rPr>
              <a:pPr/>
              <a:t>54</a:t>
            </a:fld>
            <a:endParaRPr lang="en-US" dirty="0">
              <a:solidFill>
                <a:prstClr val="black"/>
              </a:solidFill>
            </a:endParaRPr>
          </a:p>
        </p:txBody>
      </p:sp>
      <p:sp>
        <p:nvSpPr>
          <p:cNvPr id="5" name="TextBox 4">
            <a:extLst>
              <a:ext uri="{FF2B5EF4-FFF2-40B4-BE49-F238E27FC236}">
                <a16:creationId xmlns:a16="http://schemas.microsoft.com/office/drawing/2014/main" id="{01A45D0F-EECF-489F-8AAA-1BEBFFF57B7C}"/>
              </a:ext>
            </a:extLst>
          </p:cNvPr>
          <p:cNvSpPr txBox="1"/>
          <p:nvPr/>
        </p:nvSpPr>
        <p:spPr>
          <a:xfrm flipH="1">
            <a:off x="-32657" y="1524000"/>
            <a:ext cx="3269215" cy="3970318"/>
          </a:xfrm>
          <a:prstGeom prst="rect">
            <a:avLst/>
          </a:prstGeom>
          <a:noFill/>
        </p:spPr>
        <p:txBody>
          <a:bodyPr wrap="square" rtlCol="0">
            <a:spAutoFit/>
          </a:bodyPr>
          <a:lstStyle/>
          <a:p>
            <a:pPr marL="342900" indent="-342900">
              <a:buFont typeface="Arial" panose="020B0604020202020204" pitchFamily="34" charset="0"/>
              <a:buChar char="•"/>
            </a:pPr>
            <a:r>
              <a:rPr lang="en-US" sz="2800" dirty="0"/>
              <a:t>Processing</a:t>
            </a:r>
          </a:p>
          <a:p>
            <a:pPr marL="342900" indent="-342900">
              <a:buFont typeface="Arial" panose="020B0604020202020204" pitchFamily="34" charset="0"/>
              <a:buChar char="•"/>
            </a:pPr>
            <a:r>
              <a:rPr lang="en-US" sz="2800" dirty="0"/>
              <a:t>Data Source and Style</a:t>
            </a:r>
          </a:p>
          <a:p>
            <a:pPr marL="342900" indent="-342900">
              <a:buFont typeface="Arial" panose="020B0604020202020204" pitchFamily="34" charset="0"/>
              <a:buChar char="•"/>
            </a:pPr>
            <a:r>
              <a:rPr lang="en-US" sz="2800" dirty="0"/>
              <a:t>Problem Architecture (</a:t>
            </a:r>
            <a:r>
              <a:rPr lang="en-US" sz="2800" dirty="0" err="1"/>
              <a:t>metapatterns</a:t>
            </a:r>
            <a:r>
              <a:rPr lang="en-US" sz="2800" dirty="0"/>
              <a:t>)</a:t>
            </a:r>
          </a:p>
          <a:p>
            <a:pPr marL="342900" indent="-342900">
              <a:buFont typeface="Arial" panose="020B0604020202020204" pitchFamily="34" charset="0"/>
              <a:buChar char="•"/>
            </a:pPr>
            <a:r>
              <a:rPr lang="en-US" sz="2800" dirty="0"/>
              <a:t>Execution (micropatterns)</a:t>
            </a:r>
            <a:br>
              <a:rPr lang="en-US" sz="2800" dirty="0"/>
            </a:br>
            <a:endParaRPr lang="en-US" sz="2800" dirty="0"/>
          </a:p>
        </p:txBody>
      </p:sp>
    </p:spTree>
    <p:extLst>
      <p:ext uri="{BB962C8B-B14F-4D97-AF65-F5344CB8AC3E}">
        <p14:creationId xmlns:p14="http://schemas.microsoft.com/office/powerpoint/2010/main" val="37944320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5258" y="105174"/>
            <a:ext cx="11744125" cy="6822719"/>
            <a:chOff x="-45003" y="593706"/>
            <a:chExt cx="9336414" cy="5423966"/>
          </a:xfrm>
          <a:solidFill>
            <a:schemeClr val="tx2"/>
          </a:solidFill>
        </p:grpSpPr>
        <p:pic>
          <p:nvPicPr>
            <p:cNvPr id="4" name="Picture 3"/>
            <p:cNvPicPr>
              <a:picLocks noChangeAspect="1"/>
            </p:cNvPicPr>
            <p:nvPr/>
          </p:nvPicPr>
          <p:blipFill>
            <a:blip r:embed="rId2"/>
            <a:stretch>
              <a:fillRect/>
            </a:stretch>
          </p:blipFill>
          <p:spPr>
            <a:xfrm>
              <a:off x="-45003" y="593706"/>
              <a:ext cx="9144000" cy="5368401"/>
            </a:xfrm>
            <a:prstGeom prst="rect">
              <a:avLst/>
            </a:prstGeom>
            <a:noFill/>
          </p:spPr>
        </p:pic>
        <p:sp>
          <p:nvSpPr>
            <p:cNvPr id="5" name="Rectangle 4"/>
            <p:cNvSpPr/>
            <p:nvPr/>
          </p:nvSpPr>
          <p:spPr>
            <a:xfrm>
              <a:off x="0" y="823109"/>
              <a:ext cx="1497330" cy="369332"/>
            </a:xfrm>
            <a:prstGeom prst="rect">
              <a:avLst/>
            </a:prstGeom>
            <a:no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Simulations</a:t>
              </a:r>
            </a:p>
          </p:txBody>
        </p:sp>
        <p:sp>
          <p:nvSpPr>
            <p:cNvPr id="6" name="Rectangle 5"/>
            <p:cNvSpPr/>
            <p:nvPr/>
          </p:nvSpPr>
          <p:spPr>
            <a:xfrm>
              <a:off x="1497397" y="852941"/>
              <a:ext cx="1485956" cy="530915"/>
            </a:xfrm>
            <a:prstGeom prst="rect">
              <a:avLst/>
            </a:prstGeom>
            <a:no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Analytics</a:t>
              </a:r>
            </a:p>
            <a:p>
              <a:pPr eaLnBrk="1" fontAlgn="auto" hangingPunct="1">
                <a:spcBef>
                  <a:spcPts val="0"/>
                </a:spcBef>
                <a:spcAft>
                  <a:spcPts val="0"/>
                </a:spcAft>
                <a:defRPr/>
              </a:pPr>
              <a:r>
                <a:rPr lang="en-US" sz="1050" b="1" i="0" kern="0" dirty="0">
                  <a:solidFill>
                    <a:sysClr val="windowText" lastClr="000000"/>
                  </a:solidFill>
                </a:rPr>
                <a:t>(Model for Big Data)</a:t>
              </a:r>
            </a:p>
          </p:txBody>
        </p:sp>
        <p:sp>
          <p:nvSpPr>
            <p:cNvPr id="7" name="Rectangle 6"/>
            <p:cNvSpPr/>
            <p:nvPr/>
          </p:nvSpPr>
          <p:spPr>
            <a:xfrm>
              <a:off x="3137862" y="668275"/>
              <a:ext cx="720090" cy="369332"/>
            </a:xfrm>
            <a:prstGeom prst="rect">
              <a:avLst/>
            </a:prstGeom>
            <a:noFill/>
          </p:spPr>
          <p:txBody>
            <a:bodyPr wrap="square">
              <a:spAutoFit/>
            </a:bodyPr>
            <a:lstStyle/>
            <a:p>
              <a:pPr eaLnBrk="1" fontAlgn="auto" hangingPunct="1">
                <a:spcBef>
                  <a:spcPts val="0"/>
                </a:spcBef>
                <a:spcAft>
                  <a:spcPts val="0"/>
                </a:spcAft>
                <a:defRPr/>
              </a:pPr>
              <a:r>
                <a:rPr lang="en-US" sz="1800" b="1" i="0" kern="0" dirty="0">
                  <a:solidFill>
                    <a:sysClr val="windowText" lastClr="000000"/>
                  </a:solidFill>
                </a:rPr>
                <a:t>Both</a:t>
              </a:r>
            </a:p>
          </p:txBody>
        </p:sp>
        <p:sp>
          <p:nvSpPr>
            <p:cNvPr id="8" name="TextBox 7"/>
            <p:cNvSpPr txBox="1"/>
            <p:nvPr/>
          </p:nvSpPr>
          <p:spPr>
            <a:xfrm>
              <a:off x="297259" y="4084192"/>
              <a:ext cx="902811"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(All Model)</a:t>
              </a:r>
            </a:p>
          </p:txBody>
        </p:sp>
        <p:sp>
          <p:nvSpPr>
            <p:cNvPr id="9" name="TextBox 8"/>
            <p:cNvSpPr txBox="1"/>
            <p:nvPr/>
          </p:nvSpPr>
          <p:spPr>
            <a:xfrm>
              <a:off x="2108755" y="5709895"/>
              <a:ext cx="1749197" cy="307777"/>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(Nearly all </a:t>
              </a:r>
              <a:r>
                <a:rPr lang="en-US" sz="1100" b="1" i="0" kern="0" dirty="0" err="1">
                  <a:solidFill>
                    <a:srgbClr val="C00000"/>
                  </a:solidFill>
                </a:rPr>
                <a:t>Data+Model</a:t>
              </a:r>
              <a:r>
                <a:rPr lang="en-US" sz="1400" b="1" i="0" kern="0" dirty="0">
                  <a:solidFill>
                    <a:srgbClr val="C00000"/>
                  </a:solidFill>
                </a:rPr>
                <a:t>)</a:t>
              </a:r>
            </a:p>
          </p:txBody>
        </p:sp>
        <p:sp>
          <p:nvSpPr>
            <p:cNvPr id="10" name="TextBox 9"/>
            <p:cNvSpPr txBox="1"/>
            <p:nvPr/>
          </p:nvSpPr>
          <p:spPr>
            <a:xfrm>
              <a:off x="6845464" y="1209802"/>
              <a:ext cx="1247457"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(Nearly all Data)</a:t>
              </a:r>
            </a:p>
          </p:txBody>
        </p:sp>
        <p:sp>
          <p:nvSpPr>
            <p:cNvPr id="11" name="TextBox 10"/>
            <p:cNvSpPr txBox="1"/>
            <p:nvPr/>
          </p:nvSpPr>
          <p:spPr>
            <a:xfrm>
              <a:off x="7527787" y="5258153"/>
              <a:ext cx="1763624" cy="261610"/>
            </a:xfrm>
            <a:prstGeom prst="rect">
              <a:avLst/>
            </a:prstGeom>
            <a:noFill/>
          </p:spPr>
          <p:txBody>
            <a:bodyPr wrap="none" rtlCol="0">
              <a:spAutoFit/>
            </a:bodyPr>
            <a:lstStyle/>
            <a:p>
              <a:pPr eaLnBrk="1" fontAlgn="auto" hangingPunct="1">
                <a:spcBef>
                  <a:spcPts val="0"/>
                </a:spcBef>
                <a:spcAft>
                  <a:spcPts val="0"/>
                </a:spcAft>
                <a:defRPr/>
              </a:pPr>
              <a:r>
                <a:rPr lang="en-US" sz="1100" b="1" i="0" kern="0" dirty="0">
                  <a:solidFill>
                    <a:srgbClr val="C00000"/>
                  </a:solidFill>
                </a:rPr>
                <a:t>(Mix of Data and Model)</a:t>
              </a:r>
            </a:p>
          </p:txBody>
        </p:sp>
      </p:grpSp>
      <p:sp>
        <p:nvSpPr>
          <p:cNvPr id="2" name="Slide Number Placeholder 1">
            <a:extLst>
              <a:ext uri="{FF2B5EF4-FFF2-40B4-BE49-F238E27FC236}">
                <a16:creationId xmlns:a16="http://schemas.microsoft.com/office/drawing/2014/main" id="{344858C7-41D1-4B6E-A58D-DF5792CD9F9A}"/>
              </a:ext>
            </a:extLst>
          </p:cNvPr>
          <p:cNvSpPr>
            <a:spLocks noGrp="1"/>
          </p:cNvSpPr>
          <p:nvPr>
            <p:ph type="sldNum" sz="quarter" idx="12"/>
          </p:nvPr>
        </p:nvSpPr>
        <p:spPr/>
        <p:txBody>
          <a:bodyPr/>
          <a:lstStyle/>
          <a:p>
            <a:fld id="{C4B85148-DB98-4269-ACE6-2DF49F9918C9}" type="slidenum">
              <a:rPr lang="en-US" smtClean="0">
                <a:solidFill>
                  <a:prstClr val="black"/>
                </a:solidFill>
              </a:rPr>
              <a:pPr/>
              <a:t>55</a:t>
            </a:fld>
            <a:endParaRPr lang="en-US" dirty="0">
              <a:solidFill>
                <a:prstClr val="black"/>
              </a:solidFill>
            </a:endParaRPr>
          </a:p>
        </p:txBody>
      </p:sp>
      <p:sp>
        <p:nvSpPr>
          <p:cNvPr id="13" name="Title 12"/>
          <p:cNvSpPr>
            <a:spLocks noGrp="1"/>
          </p:cNvSpPr>
          <p:nvPr>
            <p:ph type="title"/>
          </p:nvPr>
        </p:nvSpPr>
        <p:spPr>
          <a:xfrm>
            <a:off x="9300754" y="1752600"/>
            <a:ext cx="2875988" cy="707683"/>
          </a:xfrm>
        </p:spPr>
        <p:txBody>
          <a:bodyPr>
            <a:normAutofit fontScale="90000"/>
          </a:bodyPr>
          <a:lstStyle/>
          <a:p>
            <a:pPr algn="ctr"/>
            <a:r>
              <a:rPr lang="en-US" sz="2000" dirty="0"/>
              <a:t>64 Features in 4 views for Unified Classification of Big Data and Simulation Applications</a:t>
            </a:r>
          </a:p>
        </p:txBody>
      </p:sp>
    </p:spTree>
    <p:extLst>
      <p:ext uri="{BB962C8B-B14F-4D97-AF65-F5344CB8AC3E}">
        <p14:creationId xmlns:p14="http://schemas.microsoft.com/office/powerpoint/2010/main" val="24081101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30003"/>
            <a:ext cx="9144000" cy="672911"/>
          </a:xfrm>
        </p:spPr>
        <p:txBody>
          <a:bodyPr>
            <a:normAutofit/>
          </a:bodyPr>
          <a:lstStyle/>
          <a:p>
            <a:pPr algn="ctr"/>
            <a:r>
              <a:rPr lang="en-US" sz="3600" dirty="0">
                <a:latin typeface="+mn-lt"/>
              </a:rPr>
              <a:t>Convergence Diamonds and their 4 Views I</a:t>
            </a:r>
            <a:endParaRPr lang="en-US" sz="3100" dirty="0">
              <a:latin typeface="+mn-lt"/>
            </a:endParaRPr>
          </a:p>
        </p:txBody>
      </p:sp>
      <p:sp>
        <p:nvSpPr>
          <p:cNvPr id="3" name="Content Placeholder 2"/>
          <p:cNvSpPr>
            <a:spLocks noGrp="1"/>
          </p:cNvSpPr>
          <p:nvPr>
            <p:ph idx="1"/>
          </p:nvPr>
        </p:nvSpPr>
        <p:spPr>
          <a:xfrm>
            <a:off x="76200" y="533400"/>
            <a:ext cx="12115800" cy="5638800"/>
          </a:xfrm>
        </p:spPr>
        <p:txBody>
          <a:bodyPr>
            <a:noAutofit/>
          </a:bodyPr>
          <a:lstStyle/>
          <a:p>
            <a:pPr>
              <a:spcBef>
                <a:spcPts val="300"/>
              </a:spcBef>
            </a:pPr>
            <a:r>
              <a:rPr lang="en-US" sz="3200" dirty="0"/>
              <a:t>One </a:t>
            </a:r>
            <a:r>
              <a:rPr lang="en-US" sz="3200" b="1" dirty="0"/>
              <a:t>view</a:t>
            </a:r>
            <a:r>
              <a:rPr lang="en-US" sz="3200" dirty="0"/>
              <a:t> is the overall</a:t>
            </a:r>
            <a:r>
              <a:rPr lang="en-US" sz="3200" b="1" dirty="0">
                <a:solidFill>
                  <a:srgbClr val="00B0F0"/>
                </a:solidFill>
              </a:rPr>
              <a:t> </a:t>
            </a:r>
            <a:r>
              <a:rPr lang="en-US" sz="3200" b="1" dirty="0">
                <a:solidFill>
                  <a:srgbClr val="FF0000"/>
                </a:solidFill>
              </a:rPr>
              <a:t>problem architecture or </a:t>
            </a:r>
            <a:r>
              <a:rPr lang="en-US" sz="3200" b="1" dirty="0" err="1">
                <a:solidFill>
                  <a:srgbClr val="FF0000"/>
                </a:solidFill>
              </a:rPr>
              <a:t>macropatterns</a:t>
            </a:r>
            <a:r>
              <a:rPr lang="en-US" sz="3200" b="1" dirty="0">
                <a:solidFill>
                  <a:srgbClr val="FF0000"/>
                </a:solidFill>
              </a:rPr>
              <a:t> </a:t>
            </a:r>
            <a:r>
              <a:rPr lang="en-US" sz="3200" dirty="0"/>
              <a:t>which is naturally related to the machine architecture needed to support application. </a:t>
            </a:r>
          </a:p>
          <a:p>
            <a:pPr lvl="1">
              <a:spcBef>
                <a:spcPts val="300"/>
              </a:spcBef>
            </a:pPr>
            <a:r>
              <a:rPr lang="en-US" sz="3200" b="1" dirty="0"/>
              <a:t>Unchanged </a:t>
            </a:r>
            <a:r>
              <a:rPr lang="en-US" sz="3200" dirty="0"/>
              <a:t>from Ogres and describes properties of problem such as “Pleasing Parallel” or “Uses Collective Communication”</a:t>
            </a:r>
          </a:p>
          <a:p>
            <a:pPr>
              <a:spcBef>
                <a:spcPts val="300"/>
              </a:spcBef>
            </a:pPr>
            <a:r>
              <a:rPr lang="en-US" sz="3200" dirty="0"/>
              <a:t>The </a:t>
            </a:r>
            <a:r>
              <a:rPr lang="en-US" sz="3200" b="1" dirty="0">
                <a:solidFill>
                  <a:srgbClr val="FF0000"/>
                </a:solidFill>
              </a:rPr>
              <a:t>execution (computational) features or </a:t>
            </a:r>
            <a:r>
              <a:rPr lang="en-US" sz="3200" b="1" dirty="0" err="1">
                <a:solidFill>
                  <a:srgbClr val="FF0000"/>
                </a:solidFill>
              </a:rPr>
              <a:t>micropatterns</a:t>
            </a:r>
            <a:r>
              <a:rPr lang="en-US" sz="3200" b="1" dirty="0">
                <a:solidFill>
                  <a:srgbClr val="FF0000"/>
                </a:solidFill>
              </a:rPr>
              <a:t> </a:t>
            </a:r>
            <a:r>
              <a:rPr lang="en-US" sz="3200" b="1" dirty="0"/>
              <a:t>view</a:t>
            </a:r>
            <a:r>
              <a:rPr lang="en-US" sz="3200" dirty="0"/>
              <a:t>, describes issues such as I/O versus compute rates, iterative nature and regularity of computation and the classic V’s of Big Data: defining problem size, rate of change, etc.</a:t>
            </a:r>
          </a:p>
          <a:p>
            <a:pPr lvl="1">
              <a:spcBef>
                <a:spcPts val="300"/>
              </a:spcBef>
            </a:pPr>
            <a:r>
              <a:rPr lang="en-US" sz="3200" b="1" dirty="0"/>
              <a:t>Significant changes </a:t>
            </a:r>
            <a:r>
              <a:rPr lang="en-US" sz="3200" dirty="0"/>
              <a:t>from ogres to separate </a:t>
            </a:r>
            <a:r>
              <a:rPr lang="en-US" sz="3200" b="1" dirty="0">
                <a:solidFill>
                  <a:srgbClr val="FF0000"/>
                </a:solidFill>
                <a:cs typeface="ＭＳ Ｐゴシック" pitchFamily="-107" charset="-128"/>
              </a:rPr>
              <a:t>Data </a:t>
            </a:r>
            <a:r>
              <a:rPr lang="en-US" sz="3200" dirty="0"/>
              <a:t>and </a:t>
            </a:r>
            <a:r>
              <a:rPr lang="en-US" sz="3200" b="1" dirty="0">
                <a:solidFill>
                  <a:srgbClr val="FF0000"/>
                </a:solidFill>
                <a:cs typeface="ＭＳ Ｐゴシック" pitchFamily="-107" charset="-128"/>
              </a:rPr>
              <a:t>Model </a:t>
            </a:r>
            <a:r>
              <a:rPr lang="en-US" sz="3200" dirty="0"/>
              <a:t>and add characteristics of Simulation models. e.g. both model and data have “V’s”; Data Volume, Model Size</a:t>
            </a:r>
          </a:p>
          <a:p>
            <a:pPr lvl="1">
              <a:spcBef>
                <a:spcPts val="300"/>
              </a:spcBef>
            </a:pPr>
            <a:r>
              <a:rPr lang="en-US" sz="2800" i="1" dirty="0"/>
              <a:t>e.g. O(N</a:t>
            </a:r>
            <a:r>
              <a:rPr lang="en-US" sz="2800" i="1" baseline="30000" dirty="0"/>
              <a:t>2</a:t>
            </a:r>
            <a:r>
              <a:rPr lang="en-US" sz="2800" i="1" dirty="0"/>
              <a:t>) Algorithm </a:t>
            </a:r>
            <a:r>
              <a:rPr lang="en-US" sz="2800" dirty="0"/>
              <a:t>relevant to big data or big simulation model</a:t>
            </a:r>
          </a:p>
          <a:p>
            <a:pPr lvl="1">
              <a:spcBef>
                <a:spcPts val="300"/>
              </a:spcBef>
            </a:pPr>
            <a:endParaRPr lang="en-US" sz="3200" dirty="0"/>
          </a:p>
        </p:txBody>
      </p:sp>
      <p:sp>
        <p:nvSpPr>
          <p:cNvPr id="4" name="Slide Number Placeholder 3">
            <a:extLst>
              <a:ext uri="{FF2B5EF4-FFF2-40B4-BE49-F238E27FC236}">
                <a16:creationId xmlns:a16="http://schemas.microsoft.com/office/drawing/2014/main" id="{8AE9BBC7-8795-4B3F-80E1-8EF0C751880B}"/>
              </a:ext>
            </a:extLst>
          </p:cNvPr>
          <p:cNvSpPr>
            <a:spLocks noGrp="1"/>
          </p:cNvSpPr>
          <p:nvPr>
            <p:ph type="sldNum" sz="quarter" idx="12"/>
          </p:nvPr>
        </p:nvSpPr>
        <p:spPr/>
        <p:txBody>
          <a:bodyPr/>
          <a:lstStyle/>
          <a:p>
            <a:fld id="{C4B85148-DB98-4269-ACE6-2DF49F9918C9}"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2135366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9400" y="-30003"/>
            <a:ext cx="9144000" cy="672911"/>
          </a:xfrm>
        </p:spPr>
        <p:txBody>
          <a:bodyPr>
            <a:normAutofit/>
          </a:bodyPr>
          <a:lstStyle/>
          <a:p>
            <a:pPr algn="ctr"/>
            <a:r>
              <a:rPr lang="en-US" sz="3600" dirty="0">
                <a:latin typeface="+mn-lt"/>
              </a:rPr>
              <a:t>Convergence Diamonds and their 4 Views II</a:t>
            </a:r>
            <a:endParaRPr lang="en-US" sz="3100" dirty="0">
              <a:latin typeface="+mn-lt"/>
            </a:endParaRPr>
          </a:p>
        </p:txBody>
      </p:sp>
      <p:sp>
        <p:nvSpPr>
          <p:cNvPr id="3" name="Content Placeholder 2"/>
          <p:cNvSpPr>
            <a:spLocks noGrp="1"/>
          </p:cNvSpPr>
          <p:nvPr>
            <p:ph idx="1"/>
          </p:nvPr>
        </p:nvSpPr>
        <p:spPr>
          <a:xfrm>
            <a:off x="0" y="703867"/>
            <a:ext cx="12192000" cy="5849332"/>
          </a:xfrm>
        </p:spPr>
        <p:txBody>
          <a:bodyPr>
            <a:noAutofit/>
          </a:bodyPr>
          <a:lstStyle/>
          <a:p>
            <a:pPr>
              <a:spcBef>
                <a:spcPts val="600"/>
              </a:spcBef>
            </a:pPr>
            <a:r>
              <a:rPr lang="en-US" sz="2600" dirty="0"/>
              <a:t>The </a:t>
            </a:r>
            <a:r>
              <a:rPr lang="en-US" sz="2600" b="1" dirty="0">
                <a:solidFill>
                  <a:srgbClr val="FF0000"/>
                </a:solidFill>
              </a:rPr>
              <a:t>data source &amp; style</a:t>
            </a:r>
            <a:r>
              <a:rPr lang="en-US" sz="2600" dirty="0">
                <a:solidFill>
                  <a:srgbClr val="FF0000"/>
                </a:solidFill>
              </a:rPr>
              <a:t> </a:t>
            </a:r>
            <a:r>
              <a:rPr lang="en-US" sz="2600" b="1" dirty="0"/>
              <a:t>view</a:t>
            </a:r>
            <a:r>
              <a:rPr lang="en-US" sz="2600" dirty="0"/>
              <a:t> includes facets specifying how the data is collected, stored and accessed. Has classic database characteristics</a:t>
            </a:r>
          </a:p>
          <a:p>
            <a:pPr lvl="1">
              <a:spcBef>
                <a:spcPts val="600"/>
              </a:spcBef>
            </a:pPr>
            <a:r>
              <a:rPr lang="en-US" sz="2600" dirty="0"/>
              <a:t>Simulations can have facets here to describe input or output data</a:t>
            </a:r>
          </a:p>
          <a:p>
            <a:pPr lvl="1">
              <a:spcBef>
                <a:spcPts val="600"/>
              </a:spcBef>
            </a:pPr>
            <a:r>
              <a:rPr lang="en-US" sz="2600" dirty="0"/>
              <a:t>Examples: Streaming, files versus objects, HDFS v. </a:t>
            </a:r>
            <a:r>
              <a:rPr lang="en-US" sz="2600" dirty="0" err="1"/>
              <a:t>Lustre</a:t>
            </a:r>
            <a:endParaRPr lang="en-US" sz="2600" dirty="0"/>
          </a:p>
          <a:p>
            <a:pPr>
              <a:spcBef>
                <a:spcPts val="600"/>
              </a:spcBef>
            </a:pPr>
            <a:r>
              <a:rPr lang="en-US" sz="2600" b="1" dirty="0">
                <a:solidFill>
                  <a:srgbClr val="FF0000"/>
                </a:solidFill>
              </a:rPr>
              <a:t>Processing</a:t>
            </a:r>
            <a:r>
              <a:rPr lang="en-US" sz="2600" dirty="0"/>
              <a:t> </a:t>
            </a:r>
            <a:r>
              <a:rPr lang="en-US" sz="2600" b="1" dirty="0"/>
              <a:t>view</a:t>
            </a:r>
            <a:r>
              <a:rPr lang="en-US" sz="2600" dirty="0"/>
              <a:t> has model (not data) facets which describe types of processing steps including nature of algorithms and kernels by model e.g. Linear Programming, Learning, Maximum Likelihood, Spectral methods, Mesh type,</a:t>
            </a:r>
          </a:p>
          <a:p>
            <a:pPr lvl="1">
              <a:spcBef>
                <a:spcPts val="600"/>
              </a:spcBef>
            </a:pPr>
            <a:r>
              <a:rPr lang="en-US" sz="2600" dirty="0"/>
              <a:t>mix of Big Data Processing View and Big Simulation Processing View and includes some facets like “uses linear algebra” needed in both: has specifics of key simulation kernels and in particular  includes facets seen in NAS Parallel Benchmarks and Berkeley Dwarfs</a:t>
            </a:r>
          </a:p>
          <a:p>
            <a:pPr>
              <a:spcBef>
                <a:spcPts val="600"/>
              </a:spcBef>
            </a:pPr>
            <a:r>
              <a:rPr lang="en-US" sz="2600" b="1" dirty="0"/>
              <a:t>Instances of Diamonds </a:t>
            </a:r>
            <a:r>
              <a:rPr lang="en-US" sz="2600" dirty="0"/>
              <a:t>are particular problems and a set of Diamond instances that cover enough of the facets could form a comprehensive  </a:t>
            </a:r>
            <a:r>
              <a:rPr lang="en-US" sz="2600" b="1" dirty="0"/>
              <a:t>benchmark/mini-app</a:t>
            </a:r>
            <a:r>
              <a:rPr lang="en-US" sz="2600" dirty="0"/>
              <a:t> set</a:t>
            </a:r>
          </a:p>
          <a:p>
            <a:pPr>
              <a:spcBef>
                <a:spcPts val="600"/>
              </a:spcBef>
            </a:pPr>
            <a:r>
              <a:rPr lang="en-US" sz="2600" dirty="0"/>
              <a:t>Diamonds and their instances can be </a:t>
            </a:r>
            <a:r>
              <a:rPr lang="en-US" sz="2600" b="1" dirty="0"/>
              <a:t>atomic</a:t>
            </a:r>
            <a:r>
              <a:rPr lang="en-US" sz="2600" dirty="0"/>
              <a:t> or </a:t>
            </a:r>
            <a:r>
              <a:rPr lang="en-US" sz="2600" b="1" dirty="0"/>
              <a:t>composite</a:t>
            </a:r>
          </a:p>
        </p:txBody>
      </p:sp>
      <p:sp>
        <p:nvSpPr>
          <p:cNvPr id="4" name="Slide Number Placeholder 3">
            <a:extLst>
              <a:ext uri="{FF2B5EF4-FFF2-40B4-BE49-F238E27FC236}">
                <a16:creationId xmlns:a16="http://schemas.microsoft.com/office/drawing/2014/main" id="{85EE6C0F-B7AB-4D0D-B4E9-EC003F3E5AF2}"/>
              </a:ext>
            </a:extLst>
          </p:cNvPr>
          <p:cNvSpPr>
            <a:spLocks noGrp="1"/>
          </p:cNvSpPr>
          <p:nvPr>
            <p:ph type="sldNum" sz="quarter" idx="12"/>
          </p:nvPr>
        </p:nvSpPr>
        <p:spPr/>
        <p:txBody>
          <a:bodyPr/>
          <a:lstStyle/>
          <a:p>
            <a:fld id="{C4B85148-DB98-4269-ACE6-2DF49F9918C9}"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29537619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838200" y="4763566"/>
            <a:ext cx="10515600" cy="1018155"/>
          </a:xfrm>
        </p:spPr>
        <p:txBody>
          <a:bodyPr>
            <a:normAutofit fontScale="90000"/>
          </a:bodyPr>
          <a:lstStyle/>
          <a:p>
            <a:pPr algn="ctr"/>
            <a:br>
              <a:rPr lang="en-US" dirty="0"/>
            </a:br>
            <a:r>
              <a:rPr lang="en-US" dirty="0"/>
              <a:t>Programming Environment for Global AI and Modeling Supercomputer GAIMSC </a:t>
            </a:r>
            <a:endParaRPr lang="en-US" b="1" dirty="0">
              <a:latin typeface="+mn-lt"/>
            </a:endParaRPr>
          </a:p>
        </p:txBody>
      </p:sp>
      <p:grpSp>
        <p:nvGrpSpPr>
          <p:cNvPr id="8" name="Group 7">
            <a:extLst>
              <a:ext uri="{FF2B5EF4-FFF2-40B4-BE49-F238E27FC236}">
                <a16:creationId xmlns:a16="http://schemas.microsoft.com/office/drawing/2014/main" id="{7B159E18-1CDC-4CBF-A2DE-E7FEEF8C593C}"/>
              </a:ext>
            </a:extLst>
          </p:cNvPr>
          <p:cNvGrpSpPr/>
          <p:nvPr/>
        </p:nvGrpSpPr>
        <p:grpSpPr>
          <a:xfrm>
            <a:off x="1838385" y="898526"/>
            <a:ext cx="9202233" cy="2438400"/>
            <a:chOff x="1878142" y="136526"/>
            <a:chExt cx="9202233" cy="2438400"/>
          </a:xfrm>
        </p:grpSpPr>
        <p:grpSp>
          <p:nvGrpSpPr>
            <p:cNvPr id="9" name="Group 8">
              <a:extLst>
                <a:ext uri="{FF2B5EF4-FFF2-40B4-BE49-F238E27FC236}">
                  <a16:creationId xmlns:a16="http://schemas.microsoft.com/office/drawing/2014/main" id="{D9DCFDAE-FB21-4E7E-B3E9-AD547CBCE834}"/>
                </a:ext>
              </a:extLst>
            </p:cNvPr>
            <p:cNvGrpSpPr/>
            <p:nvPr/>
          </p:nvGrpSpPr>
          <p:grpSpPr>
            <a:xfrm>
              <a:off x="1878142" y="136526"/>
              <a:ext cx="7886700" cy="2438400"/>
              <a:chOff x="1952787" y="200751"/>
              <a:chExt cx="7886700" cy="2438400"/>
            </a:xfrm>
          </p:grpSpPr>
          <p:pic>
            <p:nvPicPr>
              <p:cNvPr id="11" name="Picture 2" descr="http://www.iterativemapreduce.org/images/twister.png">
                <a:extLst>
                  <a:ext uri="{FF2B5EF4-FFF2-40B4-BE49-F238E27FC236}">
                    <a16:creationId xmlns:a16="http://schemas.microsoft.com/office/drawing/2014/main" id="{8E01E226-DDDB-43E3-8166-963A9DE623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0CA18A48-3A2F-46C9-B189-300144D66FD4}"/>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0" name="Rectangle 9">
              <a:extLst>
                <a:ext uri="{FF2B5EF4-FFF2-40B4-BE49-F238E27FC236}">
                  <a16:creationId xmlns:a16="http://schemas.microsoft.com/office/drawing/2014/main" id="{A9CF084D-ABEC-4C69-BA02-119B93D9B261}"/>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sp>
        <p:nvSpPr>
          <p:cNvPr id="2" name="Slide Number Placeholder 1">
            <a:extLst>
              <a:ext uri="{FF2B5EF4-FFF2-40B4-BE49-F238E27FC236}">
                <a16:creationId xmlns:a16="http://schemas.microsoft.com/office/drawing/2014/main" id="{BE45BD65-F5FA-46C5-A865-E119D303208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58</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D8677A5A-08A0-4C66-AEE3-21C4467BC89C}"/>
              </a:ext>
            </a:extLst>
          </p:cNvPr>
          <p:cNvSpPr>
            <a:spLocks noGrp="1"/>
          </p:cNvSpPr>
          <p:nvPr>
            <p:ph type="dt" sz="half" idx="2"/>
          </p:nvPr>
        </p:nvSpPr>
        <p:spPr/>
        <p:txBody>
          <a:bodyPr/>
          <a:lstStyle/>
          <a:p>
            <a:fld id="{BBCB9671-F735-4886-9A4E-DD158E55F734}"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1810219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4119EB-FAFF-4ADD-8E6C-092CCFC6DE9A}"/>
              </a:ext>
            </a:extLst>
          </p:cNvPr>
          <p:cNvSpPr>
            <a:spLocks noGrp="1"/>
          </p:cNvSpPr>
          <p:nvPr>
            <p:ph type="title"/>
          </p:nvPr>
        </p:nvSpPr>
        <p:spPr>
          <a:xfrm>
            <a:off x="0" y="-51734"/>
            <a:ext cx="12192000" cy="1132389"/>
          </a:xfrm>
        </p:spPr>
        <p:txBody>
          <a:bodyPr>
            <a:normAutofit/>
          </a:bodyPr>
          <a:lstStyle/>
          <a:p>
            <a:pPr algn="ctr"/>
            <a:r>
              <a:rPr lang="en-US" sz="3600" dirty="0"/>
              <a:t>Ways of adding High Performance to </a:t>
            </a:r>
            <a:br>
              <a:rPr lang="en-US" sz="3600" dirty="0"/>
            </a:br>
            <a:r>
              <a:rPr lang="it-IT" sz="3600" dirty="0"/>
              <a:t>Global AI (and Modeling) Supercomputer</a:t>
            </a:r>
            <a:endParaRPr lang="en-US" sz="3600" dirty="0"/>
          </a:p>
        </p:txBody>
      </p:sp>
      <p:sp>
        <p:nvSpPr>
          <p:cNvPr id="5" name="Content Placeholder 4">
            <a:extLst>
              <a:ext uri="{FF2B5EF4-FFF2-40B4-BE49-F238E27FC236}">
                <a16:creationId xmlns:a16="http://schemas.microsoft.com/office/drawing/2014/main" id="{F6DA10CF-D0AB-4B72-9552-AB075015A73D}"/>
              </a:ext>
            </a:extLst>
          </p:cNvPr>
          <p:cNvSpPr>
            <a:spLocks noGrp="1"/>
          </p:cNvSpPr>
          <p:nvPr>
            <p:ph idx="1"/>
          </p:nvPr>
        </p:nvSpPr>
        <p:spPr>
          <a:xfrm>
            <a:off x="374275" y="998631"/>
            <a:ext cx="11402857" cy="5137474"/>
          </a:xfrm>
        </p:spPr>
        <p:txBody>
          <a:bodyPr>
            <a:normAutofit lnSpcReduction="10000"/>
          </a:bodyPr>
          <a:lstStyle/>
          <a:p>
            <a:r>
              <a:rPr lang="en-US" dirty="0"/>
              <a:t>Fix performance issues in Spark, Heron, Hadoop, Flink etc.</a:t>
            </a:r>
          </a:p>
          <a:p>
            <a:pPr lvl="1"/>
            <a:r>
              <a:rPr lang="en-US" dirty="0"/>
              <a:t>Messy as some features of these big data systems intrinsically slow in some (not all) cases</a:t>
            </a:r>
          </a:p>
          <a:p>
            <a:pPr lvl="1"/>
            <a:r>
              <a:rPr lang="en-US" dirty="0"/>
              <a:t>All these systems are “monolithic” and difficult to deal with individual  components</a:t>
            </a:r>
          </a:p>
          <a:p>
            <a:r>
              <a:rPr lang="en-US" dirty="0"/>
              <a:t>Execute HPBDC from classic big data system with custom communication environment – approach of Harp for the relatively simple Hadoop environment</a:t>
            </a:r>
          </a:p>
          <a:p>
            <a:r>
              <a:rPr lang="en-US" dirty="0"/>
              <a:t>Provide a native Mesos/Yarn/Kubernetes/HDFS high performance execution environment with all capabilities of Spark, Hadoop and Heron – goal of Twister2</a:t>
            </a:r>
          </a:p>
          <a:p>
            <a:r>
              <a:rPr lang="en-US" dirty="0"/>
              <a:t>Execute with MPI in classic (</a:t>
            </a:r>
            <a:r>
              <a:rPr lang="en-US" dirty="0" err="1"/>
              <a:t>Slurm</a:t>
            </a:r>
            <a:r>
              <a:rPr lang="en-US" dirty="0"/>
              <a:t>, </a:t>
            </a:r>
            <a:r>
              <a:rPr lang="en-US" dirty="0" err="1"/>
              <a:t>Lustre</a:t>
            </a:r>
            <a:r>
              <a:rPr lang="en-US" dirty="0"/>
              <a:t>) HPC environment</a:t>
            </a:r>
          </a:p>
          <a:p>
            <a:r>
              <a:rPr lang="en-US" dirty="0"/>
              <a:t>Add modules to existing frameworks like </a:t>
            </a:r>
            <a:r>
              <a:rPr lang="en-US" dirty="0" err="1"/>
              <a:t>Scikit</a:t>
            </a:r>
            <a:r>
              <a:rPr lang="en-US" dirty="0"/>
              <a:t>-Learn or </a:t>
            </a:r>
            <a:r>
              <a:rPr lang="en-US" dirty="0" err="1"/>
              <a:t>Tensorflow</a:t>
            </a:r>
            <a:r>
              <a:rPr lang="en-US" dirty="0"/>
              <a:t> either as new capability or as a higher performance version of existing module.</a:t>
            </a:r>
          </a:p>
          <a:p>
            <a:endParaRPr lang="en-US" dirty="0"/>
          </a:p>
        </p:txBody>
      </p:sp>
      <p:sp>
        <p:nvSpPr>
          <p:cNvPr id="6" name="Slide Number Placeholder 5">
            <a:extLst>
              <a:ext uri="{FF2B5EF4-FFF2-40B4-BE49-F238E27FC236}">
                <a16:creationId xmlns:a16="http://schemas.microsoft.com/office/drawing/2014/main" id="{34FCE86E-D066-4F8A-B17C-453F5420AD8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59</a:t>
            </a:fld>
            <a:endParaRPr lang="en-US">
              <a:solidFill>
                <a:prstClr val="black">
                  <a:tint val="75000"/>
                </a:prstClr>
              </a:solidFill>
            </a:endParaRPr>
          </a:p>
        </p:txBody>
      </p:sp>
    </p:spTree>
    <p:extLst>
      <p:ext uri="{BB962C8B-B14F-4D97-AF65-F5344CB8AC3E}">
        <p14:creationId xmlns:p14="http://schemas.microsoft.com/office/powerpoint/2010/main" val="15933596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42C7-E34F-4EAA-9F06-5F4C3C28E175}"/>
              </a:ext>
            </a:extLst>
          </p:cNvPr>
          <p:cNvSpPr>
            <a:spLocks noGrp="1"/>
          </p:cNvSpPr>
          <p:nvPr>
            <p:ph type="title"/>
          </p:nvPr>
        </p:nvSpPr>
        <p:spPr>
          <a:xfrm>
            <a:off x="838200" y="1"/>
            <a:ext cx="10515600" cy="831272"/>
          </a:xfrm>
        </p:spPr>
        <p:txBody>
          <a:bodyPr>
            <a:normAutofit/>
          </a:bodyPr>
          <a:lstStyle/>
          <a:p>
            <a:r>
              <a:rPr lang="en-US" dirty="0"/>
              <a:t>Systems Challenges for GAIMSC</a:t>
            </a:r>
          </a:p>
        </p:txBody>
      </p:sp>
      <p:sp>
        <p:nvSpPr>
          <p:cNvPr id="3" name="Content Placeholder 2">
            <a:extLst>
              <a:ext uri="{FF2B5EF4-FFF2-40B4-BE49-F238E27FC236}">
                <a16:creationId xmlns:a16="http://schemas.microsoft.com/office/drawing/2014/main" id="{C3ABBEC7-A42B-4C8F-8596-00F8B47D1D86}"/>
              </a:ext>
            </a:extLst>
          </p:cNvPr>
          <p:cNvSpPr>
            <a:spLocks noGrp="1"/>
          </p:cNvSpPr>
          <p:nvPr>
            <p:ph idx="1"/>
          </p:nvPr>
        </p:nvSpPr>
        <p:spPr>
          <a:xfrm>
            <a:off x="0" y="692726"/>
            <a:ext cx="12086831" cy="5963568"/>
          </a:xfrm>
        </p:spPr>
        <p:txBody>
          <a:bodyPr>
            <a:normAutofit/>
          </a:bodyPr>
          <a:lstStyle/>
          <a:p>
            <a:r>
              <a:rPr lang="en-US" dirty="0"/>
              <a:t>Microsoft noted we are collectively building the Global AI Supercomputer.</a:t>
            </a:r>
          </a:p>
          <a:p>
            <a:r>
              <a:rPr lang="en-US" dirty="0"/>
              <a:t>Generalize by adding </a:t>
            </a:r>
            <a:r>
              <a:rPr lang="en-US" b="1" dirty="0"/>
              <a:t>modeling</a:t>
            </a:r>
          </a:p>
          <a:p>
            <a:r>
              <a:rPr lang="en-US" dirty="0"/>
              <a:t>Architecture of the </a:t>
            </a:r>
            <a:r>
              <a:rPr lang="en-US" b="1" dirty="0"/>
              <a:t>Global AI and Modeling Supercomputer GAIMSC</a:t>
            </a:r>
            <a:r>
              <a:rPr lang="en-US" dirty="0"/>
              <a:t> must reflect</a:t>
            </a:r>
          </a:p>
          <a:p>
            <a:pPr lvl="1"/>
            <a:r>
              <a:rPr lang="en-US" b="1" dirty="0"/>
              <a:t>Global</a:t>
            </a:r>
            <a:r>
              <a:rPr lang="en-US" dirty="0"/>
              <a:t> captures the need to mashup services from many different sources; </a:t>
            </a:r>
          </a:p>
          <a:p>
            <a:pPr lvl="1"/>
            <a:r>
              <a:rPr lang="en-US" b="1" dirty="0"/>
              <a:t>AI</a:t>
            </a:r>
            <a:r>
              <a:rPr lang="en-US" dirty="0"/>
              <a:t> captures the incredible progress in machine learning (ML); </a:t>
            </a:r>
          </a:p>
          <a:p>
            <a:pPr lvl="1"/>
            <a:r>
              <a:rPr lang="en-US" b="1" dirty="0"/>
              <a:t>Modeling</a:t>
            </a:r>
            <a:r>
              <a:rPr lang="en-US" dirty="0"/>
              <a:t> captures both traditional large-scale simulations and the models and digital twins needed for data interpretation; </a:t>
            </a:r>
          </a:p>
          <a:p>
            <a:pPr lvl="1"/>
            <a:r>
              <a:rPr lang="en-US" b="1" dirty="0"/>
              <a:t>Supercomputer </a:t>
            </a:r>
            <a:r>
              <a:rPr lang="en-US" dirty="0"/>
              <a:t>captures that everything is huge and needs to be done quickly and often in real time for streaming applications. </a:t>
            </a:r>
          </a:p>
          <a:p>
            <a:r>
              <a:rPr lang="en-US" dirty="0"/>
              <a:t>The GAIMSC includes an intelligent HPC cloud linked via an intelligent HPC Fog to an intelligent HPC edge. We consider this distributed environment as a set of computational and data-intensive nuggets swimming in an intelligent </a:t>
            </a:r>
            <a:r>
              <a:rPr lang="en-US" dirty="0" err="1"/>
              <a:t>aether</a:t>
            </a:r>
            <a:r>
              <a:rPr lang="en-US" dirty="0"/>
              <a:t>. </a:t>
            </a:r>
          </a:p>
          <a:p>
            <a:pPr lvl="1"/>
            <a:r>
              <a:rPr lang="en-US" dirty="0"/>
              <a:t>We will use a dataflow graph to define a mesh in the </a:t>
            </a:r>
            <a:r>
              <a:rPr lang="en-US" dirty="0" err="1"/>
              <a:t>aether</a:t>
            </a:r>
            <a:endParaRPr lang="en-US" dirty="0"/>
          </a:p>
        </p:txBody>
      </p:sp>
      <p:sp>
        <p:nvSpPr>
          <p:cNvPr id="4" name="Date Placeholder 3">
            <a:extLst>
              <a:ext uri="{FF2B5EF4-FFF2-40B4-BE49-F238E27FC236}">
                <a16:creationId xmlns:a16="http://schemas.microsoft.com/office/drawing/2014/main" id="{AA45951C-5C85-4ED7-9DF7-45DA563FD93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A438355-C710-43CB-AC79-4131E04B2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4234379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376518" y="-108403"/>
            <a:ext cx="11815481" cy="973818"/>
          </a:xfrm>
        </p:spPr>
        <p:txBody>
          <a:bodyPr>
            <a:normAutofit/>
          </a:bodyPr>
          <a:lstStyle/>
          <a:p>
            <a:pPr algn="ctr"/>
            <a:r>
              <a:rPr lang="en-US" dirty="0"/>
              <a:t>GAIMSC Programming Environment Components I</a:t>
            </a: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nvPr>
        </p:nvGraphicFramePr>
        <p:xfrm>
          <a:off x="0" y="703113"/>
          <a:ext cx="12105314" cy="5653237"/>
        </p:xfrm>
        <a:graphic>
          <a:graphicData uri="http://schemas.openxmlformats.org/drawingml/2006/table">
            <a:tbl>
              <a:tblPr/>
              <a:tblGrid>
                <a:gridCol w="2003450">
                  <a:extLst>
                    <a:ext uri="{9D8B030D-6E8A-4147-A177-3AD203B41FA5}">
                      <a16:colId xmlns:a16="http://schemas.microsoft.com/office/drawing/2014/main" val="1704925685"/>
                    </a:ext>
                  </a:extLst>
                </a:gridCol>
                <a:gridCol w="2178837">
                  <a:extLst>
                    <a:ext uri="{9D8B030D-6E8A-4147-A177-3AD203B41FA5}">
                      <a16:colId xmlns:a16="http://schemas.microsoft.com/office/drawing/2014/main" val="2585918109"/>
                    </a:ext>
                  </a:extLst>
                </a:gridCol>
                <a:gridCol w="4269735">
                  <a:extLst>
                    <a:ext uri="{9D8B030D-6E8A-4147-A177-3AD203B41FA5}">
                      <a16:colId xmlns:a16="http://schemas.microsoft.com/office/drawing/2014/main" val="3781877368"/>
                    </a:ext>
                  </a:extLst>
                </a:gridCol>
                <a:gridCol w="3653292">
                  <a:extLst>
                    <a:ext uri="{9D8B030D-6E8A-4147-A177-3AD203B41FA5}">
                      <a16:colId xmlns:a16="http://schemas.microsoft.com/office/drawing/2014/main" val="506169796"/>
                    </a:ext>
                  </a:extLst>
                </a:gridCol>
              </a:tblGrid>
              <a:tr h="393832">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Component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Implementation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 User API</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1050961"/>
                  </a:ext>
                </a:extLst>
              </a:tr>
              <a:tr h="632828">
                <a:tc rowSpan="3">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Architecture Specification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Coordination Points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700" dirty="0">
                          <a:effectLst/>
                          <a:latin typeface="Arial" panose="020B0604020202020204" pitchFamily="34" charset="0"/>
                          <a:cs typeface="Arial" panose="020B0604020202020204" pitchFamily="34" charset="0"/>
                        </a:rPr>
                        <a:t>State and Configuration Management; Program, Data and Message Level</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Change execution mode; save and reset state</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56797323"/>
                  </a:ext>
                </a:extLst>
              </a:tr>
              <a:tr h="64683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Execution Semantics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Mapping of Resources to Bolts/Maps in Containers, Processes, Threads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Different systems make different choices - why?</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935986233"/>
                  </a:ext>
                </a:extLst>
              </a:tr>
              <a:tr h="372370">
                <a:tc vMerge="1">
                  <a:txBody>
                    <a:bodyPr/>
                    <a:lstStyle/>
                    <a:p>
                      <a:pPr rtl="0" fontAlgn="t">
                        <a:spcBef>
                          <a:spcPts val="0"/>
                        </a:spcBef>
                        <a:spcAft>
                          <a:spcPts val="0"/>
                        </a:spcAft>
                      </a:pP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Parallel Computing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Flink Hadoop Pregel MPI modes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Owner Computes Rule</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75630476"/>
                  </a:ext>
                </a:extLst>
              </a:tr>
              <a:tr h="566916">
                <a:tc>
                  <a:txBody>
                    <a:bodyPr/>
                    <a:lstStyle/>
                    <a:p>
                      <a:pPr fontAlgn="t"/>
                      <a:r>
                        <a:rPr lang="en-US" sz="1800" b="1" dirty="0">
                          <a:effectLst/>
                          <a:latin typeface="Arial" panose="020B0604020202020204" pitchFamily="34" charset="0"/>
                          <a:cs typeface="Arial" panose="020B0604020202020204" pitchFamily="34" charset="0"/>
                        </a:rPr>
                        <a:t>Job Submission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(Dynamic/Static) Resource Allocation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Plugins for </a:t>
                      </a:r>
                      <a:r>
                        <a:rPr lang="en-US" sz="1800" dirty="0" err="1">
                          <a:effectLst/>
                          <a:latin typeface="Arial" panose="020B0604020202020204" pitchFamily="34" charset="0"/>
                          <a:cs typeface="Arial" panose="020B0604020202020204" pitchFamily="34" charset="0"/>
                        </a:rPr>
                        <a:t>Slurm</a:t>
                      </a:r>
                      <a:r>
                        <a:rPr lang="en-US" sz="1800" dirty="0">
                          <a:effectLst/>
                          <a:latin typeface="Arial" panose="020B0604020202020204" pitchFamily="34" charset="0"/>
                          <a:cs typeface="Arial" panose="020B0604020202020204" pitchFamily="34" charset="0"/>
                        </a:rPr>
                        <a:t>, Yarn, Mesos, Marathon, Aurora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fontAlgn="t"/>
                      <a:r>
                        <a:rPr lang="en-US" sz="1800" dirty="0">
                          <a:effectLst/>
                          <a:latin typeface="Arial" panose="020B0604020202020204" pitchFamily="34" charset="0"/>
                          <a:cs typeface="Arial" panose="020B0604020202020204" pitchFamily="34" charset="0"/>
                        </a:rPr>
                        <a:t>Client API (e.g. Python) for Job Management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60041165"/>
                  </a:ext>
                </a:extLst>
              </a:tr>
              <a:tr h="561663">
                <a:tc rowSpan="6">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Task System</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migration</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Monitoring of tasks and migrating tasks for better resource utilization </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6">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Task-based programming with Dynamic or Static Graph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Support accelerators (CUDA,FPGA, KNL)</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73740383"/>
                  </a:ext>
                </a:extLst>
              </a:tr>
              <a:tr h="413205">
                <a:tc vMerge="1">
                  <a:txBody>
                    <a:bodyPr/>
                    <a:lstStyle/>
                    <a:p>
                      <a:endParaRPr lang="en-US"/>
                    </a:p>
                  </a:txBody>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Elasticity</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err="1">
                          <a:solidFill>
                            <a:schemeClr val="tx1"/>
                          </a:solidFill>
                          <a:latin typeface="Arial" panose="020B0604020202020204" pitchFamily="34" charset="0"/>
                          <a:ea typeface="+mn-ea"/>
                          <a:cs typeface="Arial" panose="020B0604020202020204" pitchFamily="34" charset="0"/>
                        </a:rPr>
                        <a:t>OpenWhisk</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rtl="0" fontAlgn="t">
                        <a:spcBef>
                          <a:spcPts val="0"/>
                        </a:spcBef>
                        <a:spcAft>
                          <a:spcPts val="0"/>
                        </a:spcAft>
                      </a:pPr>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72580037"/>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and </a:t>
                      </a:r>
                      <a:r>
                        <a:rPr lang="en-US" sz="1800" dirty="0" err="1">
                          <a:effectLst/>
                          <a:latin typeface="Arial" panose="020B0604020202020204" pitchFamily="34" charset="0"/>
                          <a:cs typeface="Arial" panose="020B0604020202020204" pitchFamily="34" charset="0"/>
                        </a:rPr>
                        <a:t>FaaS</a:t>
                      </a:r>
                      <a:r>
                        <a:rPr lang="en-US" sz="1800" dirty="0">
                          <a:effectLst/>
                          <a:latin typeface="Arial" panose="020B0604020202020204" pitchFamily="34" charset="0"/>
                          <a:cs typeface="Arial" panose="020B0604020202020204" pitchFamily="34" charset="0"/>
                        </a:rPr>
                        <a:t> Events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Heron, </a:t>
                      </a:r>
                      <a:r>
                        <a:rPr lang="en-US" sz="1800" dirty="0" err="1">
                          <a:effectLst/>
                          <a:latin typeface="Arial" panose="020B0604020202020204" pitchFamily="34" charset="0"/>
                          <a:cs typeface="Arial" panose="020B0604020202020204" pitchFamily="34" charset="0"/>
                        </a:rPr>
                        <a:t>OpenWhisk</a:t>
                      </a:r>
                      <a:r>
                        <a:rPr lang="en-US" sz="1800" dirty="0">
                          <a:effectLst/>
                          <a:latin typeface="Arial" panose="020B0604020202020204" pitchFamily="34" charset="0"/>
                          <a:cs typeface="Arial" panose="020B0604020202020204" pitchFamily="34" charset="0"/>
                        </a:rPr>
                        <a:t>, Kafka/RabbitMQ</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352298"/>
                  </a:ext>
                </a:extLst>
              </a:tr>
              <a:tr h="308746">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Execution </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Process, Threads, Queues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3368275"/>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Scheduling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600" dirty="0">
                          <a:effectLst/>
                          <a:latin typeface="Arial" panose="020B0604020202020204" pitchFamily="34" charset="0"/>
                          <a:cs typeface="Arial" panose="020B0604020202020204" pitchFamily="34" charset="0"/>
                        </a:rPr>
                        <a:t>Dynamic Scheduling, Static Scheduling,</a:t>
                      </a:r>
                    </a:p>
                    <a:p>
                      <a:pPr rtl="0" fontAlgn="t">
                        <a:spcBef>
                          <a:spcPts val="0"/>
                        </a:spcBef>
                        <a:spcAft>
                          <a:spcPts val="0"/>
                        </a:spcAft>
                      </a:pPr>
                      <a:r>
                        <a:rPr lang="en-US" sz="1600" dirty="0">
                          <a:effectLst/>
                          <a:latin typeface="Arial" panose="020B0604020202020204" pitchFamily="34" charset="0"/>
                          <a:cs typeface="Arial" panose="020B0604020202020204" pitchFamily="34" charset="0"/>
                        </a:rPr>
                        <a:t>Pluggable Scheduling Algorithms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7655026"/>
                  </a:ext>
                </a:extLst>
              </a:tr>
              <a:tr h="561663">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Task Graph</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800" dirty="0">
                          <a:effectLst/>
                          <a:latin typeface="Arial" panose="020B0604020202020204" pitchFamily="34" charset="0"/>
                          <a:cs typeface="Arial" panose="020B0604020202020204" pitchFamily="34" charset="0"/>
                        </a:rPr>
                        <a:t>Static Graph, Dynamic Graph Generation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fontAlgn="t"/>
                      <a:endParaRPr lang="en-US" sz="16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2667087"/>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37636B6E-C661-43F5-A455-73AEF13E429D}"/>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60</a:t>
            </a:fld>
            <a:endParaRPr lang="en-US">
              <a:solidFill>
                <a:prstClr val="black">
                  <a:tint val="75000"/>
                </a:prstClr>
              </a:solidFill>
            </a:endParaRPr>
          </a:p>
        </p:txBody>
      </p:sp>
    </p:spTree>
    <p:extLst>
      <p:ext uri="{BB962C8B-B14F-4D97-AF65-F5344CB8AC3E}">
        <p14:creationId xmlns:p14="http://schemas.microsoft.com/office/powerpoint/2010/main" val="3844371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B1B784A-DD93-4977-B892-D51CA25042E0}"/>
              </a:ext>
            </a:extLst>
          </p:cNvPr>
          <p:cNvSpPr>
            <a:spLocks noGrp="1"/>
          </p:cNvSpPr>
          <p:nvPr>
            <p:ph type="title"/>
          </p:nvPr>
        </p:nvSpPr>
        <p:spPr>
          <a:xfrm>
            <a:off x="830034" y="-108403"/>
            <a:ext cx="11361965" cy="899235"/>
          </a:xfrm>
        </p:spPr>
        <p:txBody>
          <a:bodyPr>
            <a:normAutofit fontScale="90000"/>
          </a:bodyPr>
          <a:lstStyle/>
          <a:p>
            <a:pPr algn="ctr"/>
            <a:r>
              <a:rPr lang="en-US" dirty="0"/>
              <a:t>GAIMSC Programming Environment Components II</a:t>
            </a:r>
          </a:p>
        </p:txBody>
      </p:sp>
      <p:graphicFrame>
        <p:nvGraphicFramePr>
          <p:cNvPr id="7" name="Table 6">
            <a:extLst>
              <a:ext uri="{FF2B5EF4-FFF2-40B4-BE49-F238E27FC236}">
                <a16:creationId xmlns:a16="http://schemas.microsoft.com/office/drawing/2014/main" id="{6441FB75-9D98-400C-80F9-84BC4183A84B}"/>
              </a:ext>
            </a:extLst>
          </p:cNvPr>
          <p:cNvGraphicFramePr>
            <a:graphicFrameLocks noGrp="1"/>
          </p:cNvGraphicFramePr>
          <p:nvPr>
            <p:extLst/>
          </p:nvPr>
        </p:nvGraphicFramePr>
        <p:xfrm>
          <a:off x="10758" y="638327"/>
          <a:ext cx="12192001" cy="5581345"/>
        </p:xfrm>
        <a:graphic>
          <a:graphicData uri="http://schemas.openxmlformats.org/drawingml/2006/table">
            <a:tbl>
              <a:tblPr/>
              <a:tblGrid>
                <a:gridCol w="1860115">
                  <a:extLst>
                    <a:ext uri="{9D8B030D-6E8A-4147-A177-3AD203B41FA5}">
                      <a16:colId xmlns:a16="http://schemas.microsoft.com/office/drawing/2014/main" val="1704925685"/>
                    </a:ext>
                  </a:extLst>
                </a:gridCol>
                <a:gridCol w="2228450">
                  <a:extLst>
                    <a:ext uri="{9D8B030D-6E8A-4147-A177-3AD203B41FA5}">
                      <a16:colId xmlns:a16="http://schemas.microsoft.com/office/drawing/2014/main" val="2585918109"/>
                    </a:ext>
                  </a:extLst>
                </a:gridCol>
                <a:gridCol w="4208147">
                  <a:extLst>
                    <a:ext uri="{9D8B030D-6E8A-4147-A177-3AD203B41FA5}">
                      <a16:colId xmlns:a16="http://schemas.microsoft.com/office/drawing/2014/main" val="3781877368"/>
                    </a:ext>
                  </a:extLst>
                </a:gridCol>
                <a:gridCol w="3895289">
                  <a:extLst>
                    <a:ext uri="{9D8B030D-6E8A-4147-A177-3AD203B41FA5}">
                      <a16:colId xmlns:a16="http://schemas.microsoft.com/office/drawing/2014/main" val="506169796"/>
                    </a:ext>
                  </a:extLst>
                </a:gridCol>
              </a:tblGrid>
              <a:tr h="304390">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Area</a:t>
                      </a:r>
                      <a:endParaRPr lang="en-US" sz="1800" b="1"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Component</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a:solidFill>
                            <a:srgbClr val="000000"/>
                          </a:solidFill>
                          <a:effectLst/>
                          <a:latin typeface="Arial" panose="020B0604020202020204" pitchFamily="34" charset="0"/>
                          <a:cs typeface="Arial" panose="020B0604020202020204" pitchFamily="34" charset="0"/>
                        </a:rPr>
                        <a:t>Implementation</a:t>
                      </a:r>
                      <a:endParaRPr lang="en-US" sz="180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Comments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1050961"/>
                  </a:ext>
                </a:extLst>
              </a:tr>
              <a:tr h="578376">
                <a:tc rowSpan="3">
                  <a:txBody>
                    <a:bodyPr/>
                    <a:lstStyle/>
                    <a:p>
                      <a:pPr rtl="0" fontAlgn="t">
                        <a:spcBef>
                          <a:spcPts val="0"/>
                        </a:spcBef>
                        <a:spcAft>
                          <a:spcPts val="0"/>
                        </a:spcAft>
                      </a:pPr>
                      <a:br>
                        <a:rPr lang="en-US" sz="1800" b="1" dirty="0">
                          <a:effectLst/>
                          <a:latin typeface="Arial" panose="020B0604020202020204" pitchFamily="34" charset="0"/>
                          <a:cs typeface="Arial" panose="020B0604020202020204" pitchFamily="34" charset="0"/>
                        </a:rPr>
                      </a:br>
                      <a:r>
                        <a:rPr lang="en-US" sz="1800" b="1" i="0" u="none" strike="noStrike" dirty="0">
                          <a:solidFill>
                            <a:srgbClr val="000000"/>
                          </a:solidFill>
                          <a:effectLst/>
                          <a:latin typeface="Arial" panose="020B0604020202020204" pitchFamily="34" charset="0"/>
                          <a:cs typeface="Arial" panose="020B0604020202020204" pitchFamily="34" charset="0"/>
                        </a:rPr>
                        <a:t>Communication API</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Messages</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Heron</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dirty="0">
                          <a:latin typeface="Arial" panose="020B0604020202020204" pitchFamily="34" charset="0"/>
                          <a:cs typeface="Arial" panose="020B0604020202020204" pitchFamily="34" charset="0"/>
                        </a:rPr>
                        <a:t>This is user level and could map to multiple communication systems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947282"/>
                  </a:ext>
                </a:extLst>
              </a:tr>
              <a:tr h="88739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Dataflow Communication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Fine-Grain Twister2 Dataflow communications: MPI</a:t>
                      </a:r>
                      <a:r>
                        <a:rPr lang="en-US" sz="1800" b="0" i="0" u="none" strike="noStrike" dirty="0">
                          <a:solidFill>
                            <a:schemeClr val="tx1"/>
                          </a:solidFill>
                          <a:effectLst/>
                          <a:latin typeface="Arial" panose="020B0604020202020204" pitchFamily="34" charset="0"/>
                          <a:cs typeface="Arial" panose="020B0604020202020204" pitchFamily="34" charset="0"/>
                        </a:rPr>
                        <a:t>,</a:t>
                      </a:r>
                      <a:r>
                        <a:rPr lang="en-US" sz="1800" b="0" i="0" u="none" strike="noStrike" dirty="0">
                          <a:solidFill>
                            <a:srgbClr val="000000"/>
                          </a:solidFill>
                          <a:effectLst/>
                          <a:latin typeface="Arial" panose="020B0604020202020204" pitchFamily="34" charset="0"/>
                          <a:cs typeface="Arial" panose="020B0604020202020204" pitchFamily="34" charset="0"/>
                        </a:rPr>
                        <a:t>TCP and RMA</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endParaRPr lang="en-US" sz="1600" b="0" i="0" u="none" strike="noStrike" dirty="0">
                        <a:solidFill>
                          <a:srgbClr val="000000"/>
                        </a:solidFill>
                        <a:effectLst/>
                        <a:latin typeface="Arial" panose="020B0604020202020204" pitchFamily="34" charset="0"/>
                        <a:cs typeface="Arial" panose="020B0604020202020204" pitchFamily="34" charset="0"/>
                      </a:endParaRPr>
                    </a:p>
                    <a:p>
                      <a:pPr rtl="0" fontAlgn="t">
                        <a:spcBef>
                          <a:spcPts val="0"/>
                        </a:spcBef>
                        <a:spcAft>
                          <a:spcPts val="0"/>
                        </a:spcAft>
                      </a:pPr>
                      <a:r>
                        <a:rPr lang="en-US" sz="1700" b="0" i="0" u="none" strike="noStrike" dirty="0">
                          <a:solidFill>
                            <a:srgbClr val="000000"/>
                          </a:solidFill>
                          <a:effectLst/>
                          <a:latin typeface="Arial" panose="020B0604020202020204" pitchFamily="34" charset="0"/>
                          <a:cs typeface="Arial" panose="020B0604020202020204" pitchFamily="34" charset="0"/>
                        </a:rPr>
                        <a:t>Coarse grain Dataflow from </a:t>
                      </a:r>
                      <a:r>
                        <a:rPr lang="en-US" sz="1700" b="0" i="0" u="none" strike="noStrike" dirty="0" err="1">
                          <a:solidFill>
                            <a:srgbClr val="000000"/>
                          </a:solidFill>
                          <a:effectLst/>
                          <a:latin typeface="Arial" panose="020B0604020202020204" pitchFamily="34" charset="0"/>
                          <a:cs typeface="Arial" panose="020B0604020202020204" pitchFamily="34" charset="0"/>
                        </a:rPr>
                        <a:t>NiFi</a:t>
                      </a:r>
                      <a:r>
                        <a:rPr lang="en-US" sz="1700" b="0" i="0" u="none" strike="noStrike" dirty="0">
                          <a:solidFill>
                            <a:srgbClr val="000000"/>
                          </a:solidFill>
                          <a:effectLst/>
                          <a:latin typeface="Arial" panose="020B0604020202020204" pitchFamily="34" charset="0"/>
                          <a:cs typeface="Arial" panose="020B0604020202020204" pitchFamily="34" charset="0"/>
                        </a:rPr>
                        <a:t>, Kepler?</a:t>
                      </a:r>
                      <a:endParaRPr lang="en-US" sz="17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Streaming</a:t>
                      </a:r>
                      <a:r>
                        <a:rPr lang="en-US" sz="1800" b="0" i="0" u="none" strike="noStrike" dirty="0">
                          <a:solidFill>
                            <a:schemeClr val="tx1"/>
                          </a:solidFill>
                          <a:effectLst/>
                          <a:latin typeface="Arial" panose="020B0604020202020204" pitchFamily="34" charset="0"/>
                          <a:cs typeface="Arial" panose="020B0604020202020204" pitchFamily="34" charset="0"/>
                        </a:rPr>
                        <a:t>, </a:t>
                      </a:r>
                      <a:r>
                        <a:rPr lang="en-US" sz="1800" b="0" i="0" u="none" strike="noStrike" dirty="0">
                          <a:solidFill>
                            <a:srgbClr val="000000"/>
                          </a:solidFill>
                          <a:effectLst/>
                          <a:latin typeface="Arial" panose="020B0604020202020204" pitchFamily="34" charset="0"/>
                          <a:cs typeface="Arial" panose="020B0604020202020204" pitchFamily="34" charset="0"/>
                        </a:rPr>
                        <a:t>ETL data pipelines;</a:t>
                      </a:r>
                    </a:p>
                    <a:p>
                      <a:endParaRPr lang="en-US" sz="1800" b="0" i="0" u="none" strike="noStrike" kern="1200" baseline="0" dirty="0">
                        <a:solidFill>
                          <a:schemeClr val="tx1"/>
                        </a:solidFill>
                        <a:latin typeface="Arial" panose="020B0604020202020204" pitchFamily="34" charset="0"/>
                        <a:ea typeface="+mn-ea"/>
                        <a:cs typeface="Arial" panose="020B0604020202020204" pitchFamily="34" charset="0"/>
                      </a:endParaRP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Define new Dataflow communication</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API and library</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33960825"/>
                  </a:ext>
                </a:extLst>
              </a:tr>
              <a:tr h="576715">
                <a:tc vMerge="1">
                  <a:txBody>
                    <a:bodyPr/>
                    <a:lstStyle/>
                    <a:p>
                      <a:endParaRPr lang="en-US"/>
                    </a:p>
                  </a:txBody>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BSP Communication</a:t>
                      </a: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Map-Collective</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Conventional MPI, Harp</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MPI Point to Point and Collective API</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699130236"/>
                  </a:ext>
                </a:extLst>
              </a:tr>
              <a:tr h="347846">
                <a:tc rowSpan="2">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Data Access</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Static (Batch) Data</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File Systems, NoSQL, SQL</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API</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35388834"/>
                  </a:ext>
                </a:extLst>
              </a:tr>
              <a:tr h="343959">
                <a:tc vMerge="1">
                  <a:txBody>
                    <a:bodyPr/>
                    <a:lstStyle/>
                    <a:p>
                      <a:endParaRPr lang="en-US"/>
                    </a:p>
                  </a:txBody>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Streaming Data</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Message Brokers, Spouts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741497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Data Management</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Distributed Data Set</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Relaxed Distributed Shared Memory(immutable data), </a:t>
                      </a:r>
                    </a:p>
                    <a:p>
                      <a:pPr rtl="0" fontAlgn="t">
                        <a:spcBef>
                          <a:spcPts val="0"/>
                        </a:spcBef>
                        <a:spcAft>
                          <a:spcPts val="0"/>
                        </a:spcAft>
                      </a:pPr>
                      <a:r>
                        <a:rPr lang="en-US" sz="1800" dirty="0">
                          <a:effectLst/>
                          <a:latin typeface="Arial" panose="020B0604020202020204" pitchFamily="34" charset="0"/>
                          <a:cs typeface="Arial" panose="020B0604020202020204" pitchFamily="34" charset="0"/>
                        </a:rPr>
                        <a:t>Mutable Distributed Data</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Data Transformation API; </a:t>
                      </a:r>
                    </a:p>
                    <a:p>
                      <a:pPr rtl="0" fontAlgn="t">
                        <a:spcBef>
                          <a:spcPts val="0"/>
                        </a:spcBef>
                        <a:spcAft>
                          <a:spcPts val="0"/>
                        </a:spcAft>
                      </a:pPr>
                      <a:endParaRPr lang="en-US" sz="1800" dirty="0">
                        <a:effectLst/>
                        <a:latin typeface="Arial" panose="020B0604020202020204" pitchFamily="34" charset="0"/>
                        <a:cs typeface="Arial" panose="020B0604020202020204" pitchFamily="34" charset="0"/>
                      </a:endParaRPr>
                    </a:p>
                    <a:p>
                      <a:pPr rtl="0" fontAlgn="t">
                        <a:spcBef>
                          <a:spcPts val="0"/>
                        </a:spcBef>
                        <a:spcAft>
                          <a:spcPts val="0"/>
                        </a:spcAft>
                      </a:pPr>
                      <a:r>
                        <a:rPr lang="en-US" sz="1800" dirty="0">
                          <a:effectLst/>
                          <a:latin typeface="Arial" panose="020B0604020202020204" pitchFamily="34" charset="0"/>
                          <a:cs typeface="Arial" panose="020B0604020202020204" pitchFamily="34" charset="0"/>
                        </a:rPr>
                        <a:t>Spark RDD, Heron Streamlet</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66385649"/>
                  </a:ext>
                </a:extLst>
              </a:tr>
              <a:tr h="634861">
                <a:tc>
                  <a:txBody>
                    <a:bodyPr/>
                    <a:lstStyle/>
                    <a:p>
                      <a:pPr rtl="0" fontAlgn="t">
                        <a:spcBef>
                          <a:spcPts val="0"/>
                        </a:spcBef>
                        <a:spcAft>
                          <a:spcPts val="0"/>
                        </a:spcAft>
                      </a:pPr>
                      <a:r>
                        <a:rPr lang="en-US" sz="1800" b="1" dirty="0">
                          <a:effectLst/>
                          <a:latin typeface="Arial" panose="020B0604020202020204" pitchFamily="34" charset="0"/>
                          <a:cs typeface="Arial" panose="020B0604020202020204" pitchFamily="34" charset="0"/>
                        </a:rPr>
                        <a:t>Fault Tolerance</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Check Pointing</a:t>
                      </a: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dirty="0">
                          <a:effectLst/>
                          <a:latin typeface="Arial" panose="020B0604020202020204" pitchFamily="34" charset="0"/>
                          <a:cs typeface="Arial" panose="020B0604020202020204" pitchFamily="34" charset="0"/>
                        </a:rPr>
                        <a:t>Upstream (streaming) backup; Lightweight; Coordination Points; Spark/Flink, MPI and Heron models</a:t>
                      </a: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Streaming and batch cases</a:t>
                      </a:r>
                    </a:p>
                    <a:p>
                      <a:r>
                        <a:rPr lang="en-US" sz="1800" b="0" i="0" u="none" strike="noStrike" kern="1200" baseline="0" dirty="0">
                          <a:solidFill>
                            <a:schemeClr val="tx1"/>
                          </a:solidFill>
                          <a:latin typeface="Arial" panose="020B0604020202020204" pitchFamily="34" charset="0"/>
                          <a:ea typeface="+mn-ea"/>
                          <a:cs typeface="Arial" panose="020B0604020202020204" pitchFamily="34" charset="0"/>
                        </a:rPr>
                        <a:t>distinct; 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56272695"/>
                  </a:ext>
                </a:extLst>
              </a:tr>
              <a:tr h="576715">
                <a:tc>
                  <a:txBody>
                    <a:bodyPr/>
                    <a:lstStyle/>
                    <a:p>
                      <a:pPr rtl="0" fontAlgn="t">
                        <a:spcBef>
                          <a:spcPts val="0"/>
                        </a:spcBef>
                        <a:spcAft>
                          <a:spcPts val="0"/>
                        </a:spcAft>
                      </a:pPr>
                      <a:r>
                        <a:rPr lang="en-US" sz="1800" b="1" i="0" u="none" strike="noStrike" dirty="0">
                          <a:solidFill>
                            <a:srgbClr val="000000"/>
                          </a:solidFill>
                          <a:effectLst/>
                          <a:latin typeface="Arial" panose="020B0604020202020204" pitchFamily="34" charset="0"/>
                          <a:cs typeface="Arial" panose="020B0604020202020204" pitchFamily="34" charset="0"/>
                        </a:rPr>
                        <a:t>Security</a:t>
                      </a:r>
                      <a:endParaRPr lang="en-US" sz="1800" b="1"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Storage, Messaging, execution</a:t>
                      </a:r>
                      <a:endParaRPr lang="en-US" sz="1800" dirty="0">
                        <a:effectLst/>
                        <a:latin typeface="Arial" panose="020B0604020202020204" pitchFamily="34" charset="0"/>
                        <a:cs typeface="Arial" panose="020B0604020202020204" pitchFamily="34" charset="0"/>
                      </a:endParaRPr>
                    </a:p>
                  </a:txBody>
                  <a:tcPr marR="16150" marT="16150" marB="16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Research needed</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rtl="0" fontAlgn="t">
                        <a:spcBef>
                          <a:spcPts val="0"/>
                        </a:spcBef>
                        <a:spcAft>
                          <a:spcPts val="0"/>
                        </a:spcAft>
                      </a:pPr>
                      <a:r>
                        <a:rPr lang="en-US" sz="1800" b="0" i="0" u="none" strike="noStrike" dirty="0">
                          <a:solidFill>
                            <a:srgbClr val="000000"/>
                          </a:solidFill>
                          <a:effectLst/>
                          <a:latin typeface="Arial" panose="020B0604020202020204" pitchFamily="34" charset="0"/>
                          <a:cs typeface="Arial" panose="020B0604020202020204" pitchFamily="34" charset="0"/>
                        </a:rPr>
                        <a:t>Crosses all Components</a:t>
                      </a:r>
                      <a:endParaRPr lang="en-US" sz="1800" dirty="0">
                        <a:effectLst/>
                        <a:latin typeface="Arial" panose="020B0604020202020204" pitchFamily="34" charset="0"/>
                        <a:cs typeface="Arial" panose="020B0604020202020204" pitchFamily="34" charset="0"/>
                      </a:endParaRPr>
                    </a:p>
                  </a:txBody>
                  <a:tcPr marR="16150" marT="16150" marB="1615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23154948"/>
                  </a:ext>
                </a:extLst>
              </a:tr>
            </a:tbl>
          </a:graphicData>
        </a:graphic>
      </p:graphicFrame>
      <p:sp>
        <p:nvSpPr>
          <p:cNvPr id="8" name="Rectangle 1">
            <a:extLst>
              <a:ext uri="{FF2B5EF4-FFF2-40B4-BE49-F238E27FC236}">
                <a16:creationId xmlns:a16="http://schemas.microsoft.com/office/drawing/2014/main" id="{57ECEF8F-538F-4F52-97FA-739BB0BE5AC1}"/>
              </a:ext>
            </a:extLst>
          </p:cNvPr>
          <p:cNvSpPr>
            <a:spLocks noChangeArrowheads="1"/>
          </p:cNvSpPr>
          <p:nvPr/>
        </p:nvSpPr>
        <p:spPr bwMode="auto">
          <a:xfrm>
            <a:off x="5561013" y="159861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Slide Number Placeholder 1">
            <a:extLst>
              <a:ext uri="{FF2B5EF4-FFF2-40B4-BE49-F238E27FC236}">
                <a16:creationId xmlns:a16="http://schemas.microsoft.com/office/drawing/2014/main" id="{D4451C74-3702-426F-8003-64D6EE36F83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61</a:t>
            </a:fld>
            <a:endParaRPr lang="en-US">
              <a:solidFill>
                <a:prstClr val="black">
                  <a:tint val="75000"/>
                </a:prstClr>
              </a:solidFill>
            </a:endParaRPr>
          </a:p>
        </p:txBody>
      </p:sp>
    </p:spTree>
    <p:extLst>
      <p:ext uri="{BB962C8B-B14F-4D97-AF65-F5344CB8AC3E}">
        <p14:creationId xmlns:p14="http://schemas.microsoft.com/office/powerpoint/2010/main" val="11477330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676B3E-6DD9-4BF1-8E27-4BA0F7801832}"/>
              </a:ext>
            </a:extLst>
          </p:cNvPr>
          <p:cNvSpPr>
            <a:spLocks noGrp="1"/>
          </p:cNvSpPr>
          <p:nvPr>
            <p:ph idx="1"/>
          </p:nvPr>
        </p:nvSpPr>
        <p:spPr>
          <a:xfrm>
            <a:off x="0" y="670124"/>
            <a:ext cx="12168220" cy="5546192"/>
          </a:xfrm>
        </p:spPr>
        <p:txBody>
          <a:bodyPr>
            <a:normAutofit/>
          </a:bodyPr>
          <a:lstStyle/>
          <a:p>
            <a:pPr>
              <a:lnSpc>
                <a:spcPts val="2700"/>
              </a:lnSpc>
            </a:pPr>
            <a:r>
              <a:rPr lang="en-US" sz="2400" b="1" dirty="0"/>
              <a:t>Harp-DAAL</a:t>
            </a:r>
            <a:r>
              <a:rPr lang="en-US" sz="2400" dirty="0"/>
              <a:t> with a kernel Machine Learning library exploiting the Intel node library DAAL and HPC communication collectives within the Hadoop ecosystem. </a:t>
            </a:r>
          </a:p>
          <a:p>
            <a:pPr lvl="1">
              <a:lnSpc>
                <a:spcPts val="2700"/>
              </a:lnSpc>
            </a:pPr>
            <a:r>
              <a:rPr lang="en-US" sz="2000" dirty="0"/>
              <a:t>Harp-DAAL supports all 5 classes of data-intensive AI first computation, from pleasingly parallel to machine learning and simulations. </a:t>
            </a:r>
          </a:p>
          <a:p>
            <a:pPr>
              <a:lnSpc>
                <a:spcPts val="2700"/>
              </a:lnSpc>
            </a:pPr>
            <a:r>
              <a:rPr lang="en-US" sz="2400" b="1" dirty="0"/>
              <a:t>Twister2</a:t>
            </a:r>
            <a:r>
              <a:rPr lang="en-US" sz="2400" dirty="0"/>
              <a:t> is a toolkit of components that can be packaged in different ways</a:t>
            </a:r>
          </a:p>
          <a:p>
            <a:pPr lvl="1">
              <a:lnSpc>
                <a:spcPts val="2700"/>
              </a:lnSpc>
            </a:pPr>
            <a:r>
              <a:rPr lang="en-US" sz="2400" dirty="0"/>
              <a:t>Integrated batch or streaming data capabilities familiar from Apache Hadoop, Spark, Heron and Flink but with high performance. </a:t>
            </a:r>
          </a:p>
          <a:p>
            <a:pPr lvl="1">
              <a:lnSpc>
                <a:spcPts val="2700"/>
              </a:lnSpc>
            </a:pPr>
            <a:r>
              <a:rPr lang="en-US" sz="2400" dirty="0"/>
              <a:t>Separate bulk synchronous and data flow communication; </a:t>
            </a:r>
          </a:p>
          <a:p>
            <a:pPr lvl="1">
              <a:lnSpc>
                <a:spcPts val="2700"/>
              </a:lnSpc>
            </a:pPr>
            <a:r>
              <a:rPr lang="en-US" sz="2400" dirty="0"/>
              <a:t>Task management as in Mesos, Yarn and Kubernetes</a:t>
            </a:r>
          </a:p>
          <a:p>
            <a:pPr lvl="1">
              <a:lnSpc>
                <a:spcPts val="2700"/>
              </a:lnSpc>
            </a:pPr>
            <a:r>
              <a:rPr lang="en-US" sz="2400" dirty="0"/>
              <a:t>Dataflow graph execution models</a:t>
            </a:r>
          </a:p>
          <a:p>
            <a:pPr lvl="1">
              <a:lnSpc>
                <a:spcPts val="2700"/>
              </a:lnSpc>
            </a:pPr>
            <a:r>
              <a:rPr lang="en-US" sz="2400" dirty="0"/>
              <a:t>Launching of the Harp-DAAL  library with native Mesos/Kubernetes/HDFS environment</a:t>
            </a:r>
          </a:p>
          <a:p>
            <a:pPr lvl="1">
              <a:lnSpc>
                <a:spcPts val="2700"/>
              </a:lnSpc>
            </a:pPr>
            <a:r>
              <a:rPr lang="en-US" sz="2400" dirty="0"/>
              <a:t>Streaming and repository data access interfaces, </a:t>
            </a:r>
          </a:p>
          <a:p>
            <a:pPr lvl="1">
              <a:lnSpc>
                <a:spcPts val="2700"/>
              </a:lnSpc>
              <a:spcBef>
                <a:spcPts val="600"/>
              </a:spcBef>
            </a:pPr>
            <a:r>
              <a:rPr lang="en-US" sz="2400" dirty="0"/>
              <a:t>In-memory databases and fault tolerance at dataflow nodes. (use RDD to do classic checkpoint-restart)</a:t>
            </a:r>
          </a:p>
        </p:txBody>
      </p:sp>
      <p:sp>
        <p:nvSpPr>
          <p:cNvPr id="3" name="Title 2">
            <a:extLst>
              <a:ext uri="{FF2B5EF4-FFF2-40B4-BE49-F238E27FC236}">
                <a16:creationId xmlns:a16="http://schemas.microsoft.com/office/drawing/2014/main" id="{DED0A93F-FB37-4CEC-A022-3E6396714093}"/>
              </a:ext>
            </a:extLst>
          </p:cNvPr>
          <p:cNvSpPr>
            <a:spLocks noGrp="1"/>
          </p:cNvSpPr>
          <p:nvPr>
            <p:ph type="title"/>
          </p:nvPr>
        </p:nvSpPr>
        <p:spPr>
          <a:xfrm>
            <a:off x="785861" y="78067"/>
            <a:ext cx="11101339" cy="563617"/>
          </a:xfrm>
        </p:spPr>
        <p:txBody>
          <a:bodyPr>
            <a:normAutofit fontScale="90000"/>
          </a:bodyPr>
          <a:lstStyle/>
          <a:p>
            <a:r>
              <a:rPr lang="en-US" sz="4000" dirty="0"/>
              <a:t>Integrating HPC and Apache Programming Environments</a:t>
            </a:r>
          </a:p>
        </p:txBody>
      </p:sp>
      <p:sp>
        <p:nvSpPr>
          <p:cNvPr id="4" name="Slide Number Placeholder 3">
            <a:extLst>
              <a:ext uri="{FF2B5EF4-FFF2-40B4-BE49-F238E27FC236}">
                <a16:creationId xmlns:a16="http://schemas.microsoft.com/office/drawing/2014/main" id="{F188C51C-6168-4175-8064-3B50B283D618}"/>
              </a:ext>
            </a:extLst>
          </p:cNvPr>
          <p:cNvSpPr>
            <a:spLocks noGrp="1"/>
          </p:cNvSpPr>
          <p:nvPr>
            <p:ph type="sldNum" sz="quarter" idx="12"/>
          </p:nvPr>
        </p:nvSpPr>
        <p:spPr/>
        <p:txBody>
          <a:bodyPr/>
          <a:lstStyle/>
          <a:p>
            <a:fld id="{C4B85148-DB98-4269-ACE6-2DF49F9918C9}" type="slidenum">
              <a:rPr lang="en-US" smtClean="0">
                <a:solidFill>
                  <a:prstClr val="black"/>
                </a:solidFill>
              </a:rPr>
              <a:pPr/>
              <a:t>62</a:t>
            </a:fld>
            <a:endParaRPr lang="en-US" dirty="0">
              <a:solidFill>
                <a:prstClr val="black"/>
              </a:solidFill>
            </a:endParaRPr>
          </a:p>
        </p:txBody>
      </p:sp>
    </p:spTree>
    <p:extLst>
      <p:ext uri="{BB962C8B-B14F-4D97-AF65-F5344CB8AC3E}">
        <p14:creationId xmlns:p14="http://schemas.microsoft.com/office/powerpoint/2010/main" val="20726291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41064" y="5457197"/>
            <a:ext cx="11909871" cy="932073"/>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altLang="en-US" sz="5300" b="0" i="0" u="none" strike="noStrike" kern="1200" cap="none" spc="0" normalizeH="0" baseline="0" noProof="0" dirty="0">
                <a:ln>
                  <a:noFill/>
                </a:ln>
                <a:solidFill>
                  <a:srgbClr val="263338"/>
                </a:solidFill>
                <a:effectLst/>
                <a:uLnTx/>
                <a:uFillTx/>
                <a:latin typeface="Montserrat" charset="0"/>
                <a:ea typeface="Montserrat" charset="0"/>
                <a:cs typeface="Montserrat" charset="0"/>
              </a:rPr>
              <a:t>Map Collective Run time merges MapReduce and HPC</a:t>
            </a:r>
            <a:endParaRPr kumimoji="0" lang="x-none" altLang="en-US" sz="3200" b="0" i="0" u="none" strike="noStrike" kern="1200" cap="none" spc="0" normalizeH="0" baseline="0" noProof="0" dirty="0">
              <a:ln>
                <a:noFill/>
              </a:ln>
              <a:solidFill>
                <a:srgbClr val="72A1A8"/>
              </a:solidFill>
              <a:effectLst/>
              <a:uLnTx/>
              <a:uFillTx/>
              <a:latin typeface="Montserrat" charset="0"/>
              <a:ea typeface="Montserrat" charset="0"/>
              <a:cs typeface="Montserrat" charset="0"/>
            </a:endParaRPr>
          </a:p>
        </p:txBody>
      </p:sp>
      <p:sp>
        <p:nvSpPr>
          <p:cNvPr id="8" name="Rectangle 7">
            <a:extLst>
              <a:ext uri="{FF2B5EF4-FFF2-40B4-BE49-F238E27FC236}">
                <a16:creationId xmlns:a16="http://schemas.microsoft.com/office/drawing/2014/main" id="{4D5C0770-D19E-4327-A969-0BC645E6D687}"/>
              </a:ext>
            </a:extLst>
          </p:cNvPr>
          <p:cNvSpPr/>
          <p:nvPr/>
        </p:nvSpPr>
        <p:spPr>
          <a:xfrm>
            <a:off x="6348614" y="2147197"/>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F81BD">
                    <a:lumMod val="50000"/>
                  </a:srgbClr>
                </a:solidFill>
                <a:effectLst/>
                <a:uLnTx/>
                <a:uFillTx/>
                <a:latin typeface="Montserrat" charset="0"/>
                <a:ea typeface="+mn-ea"/>
                <a:cs typeface="+mn-cs"/>
              </a:rPr>
              <a:t>allreduce</a:t>
            </a:r>
            <a:endPar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endParaRPr>
          </a:p>
        </p:txBody>
      </p:sp>
      <p:pic>
        <p:nvPicPr>
          <p:cNvPr id="9" name="Picture 8">
            <a:extLst>
              <a:ext uri="{FF2B5EF4-FFF2-40B4-BE49-F238E27FC236}">
                <a16:creationId xmlns:a16="http://schemas.microsoft.com/office/drawing/2014/main" id="{743CF6F5-3D45-4095-AB71-6580F4AF1E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4923" y="902641"/>
            <a:ext cx="2853302" cy="1113088"/>
          </a:xfrm>
          <a:prstGeom prst="rect">
            <a:avLst/>
          </a:prstGeom>
          <a:solidFill>
            <a:srgbClr val="263338"/>
          </a:solidFill>
        </p:spPr>
      </p:pic>
      <p:sp>
        <p:nvSpPr>
          <p:cNvPr id="12" name="Rectangle 11">
            <a:extLst>
              <a:ext uri="{FF2B5EF4-FFF2-40B4-BE49-F238E27FC236}">
                <a16:creationId xmlns:a16="http://schemas.microsoft.com/office/drawing/2014/main" id="{4E24CBF3-3D88-4173-A406-A4767979BD11}"/>
              </a:ext>
            </a:extLst>
          </p:cNvPr>
          <p:cNvSpPr/>
          <p:nvPr/>
        </p:nvSpPr>
        <p:spPr>
          <a:xfrm>
            <a:off x="3346204" y="2135781"/>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reduce</a:t>
            </a:r>
          </a:p>
        </p:txBody>
      </p:sp>
      <p:pic>
        <p:nvPicPr>
          <p:cNvPr id="13" name="Picture 12">
            <a:extLst>
              <a:ext uri="{FF2B5EF4-FFF2-40B4-BE49-F238E27FC236}">
                <a16:creationId xmlns:a16="http://schemas.microsoft.com/office/drawing/2014/main" id="{E0B6C9A1-14C7-4489-AC51-1E5827B8D0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318" y="902641"/>
            <a:ext cx="2701082" cy="1113088"/>
          </a:xfrm>
          <a:prstGeom prst="rect">
            <a:avLst/>
          </a:prstGeom>
          <a:solidFill>
            <a:srgbClr val="507A80"/>
          </a:solidFill>
          <a:ln>
            <a:noFill/>
          </a:ln>
        </p:spPr>
      </p:pic>
      <p:pic>
        <p:nvPicPr>
          <p:cNvPr id="14" name="Picture 13">
            <a:extLst>
              <a:ext uri="{FF2B5EF4-FFF2-40B4-BE49-F238E27FC236}">
                <a16:creationId xmlns:a16="http://schemas.microsoft.com/office/drawing/2014/main" id="{9445DB97-7501-4A27-A54B-C8E4972018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5224" y="902641"/>
            <a:ext cx="2493051" cy="1062389"/>
          </a:xfrm>
          <a:prstGeom prst="rect">
            <a:avLst/>
          </a:prstGeom>
          <a:solidFill>
            <a:srgbClr val="507A80"/>
          </a:solidFill>
          <a:ln>
            <a:noFill/>
          </a:ln>
        </p:spPr>
      </p:pic>
      <p:sp>
        <p:nvSpPr>
          <p:cNvPr id="15" name="Rectangle 14">
            <a:extLst>
              <a:ext uri="{FF2B5EF4-FFF2-40B4-BE49-F238E27FC236}">
                <a16:creationId xmlns:a16="http://schemas.microsoft.com/office/drawing/2014/main" id="{93C65504-FD08-4185-AD17-9987BCFCCE47}"/>
              </a:ext>
            </a:extLst>
          </p:cNvPr>
          <p:cNvSpPr/>
          <p:nvPr/>
        </p:nvSpPr>
        <p:spPr>
          <a:xfrm>
            <a:off x="9749825" y="5094649"/>
            <a:ext cx="1645920" cy="54864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rotate</a:t>
            </a:r>
          </a:p>
        </p:txBody>
      </p:sp>
      <p:pic>
        <p:nvPicPr>
          <p:cNvPr id="16" name="Picture 15">
            <a:extLst>
              <a:ext uri="{FF2B5EF4-FFF2-40B4-BE49-F238E27FC236}">
                <a16:creationId xmlns:a16="http://schemas.microsoft.com/office/drawing/2014/main" id="{6F596A56-DA0D-406C-8E19-691F854B0C6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93056" y="3123305"/>
            <a:ext cx="2759458" cy="1674326"/>
          </a:xfrm>
          <a:prstGeom prst="rect">
            <a:avLst/>
          </a:prstGeom>
        </p:spPr>
      </p:pic>
      <p:sp>
        <p:nvSpPr>
          <p:cNvPr id="18" name="Rectangle 17">
            <a:extLst>
              <a:ext uri="{FF2B5EF4-FFF2-40B4-BE49-F238E27FC236}">
                <a16:creationId xmlns:a16="http://schemas.microsoft.com/office/drawing/2014/main" id="{B9E7F4A9-4158-423B-A97D-9EDE0DA5EF8E}"/>
              </a:ext>
            </a:extLst>
          </p:cNvPr>
          <p:cNvSpPr/>
          <p:nvPr/>
        </p:nvSpPr>
        <p:spPr>
          <a:xfrm>
            <a:off x="5346856" y="5131997"/>
            <a:ext cx="1645920" cy="598980"/>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push &amp; pull</a:t>
            </a:r>
          </a:p>
        </p:txBody>
      </p:sp>
      <p:pic>
        <p:nvPicPr>
          <p:cNvPr id="19" name="Picture 18">
            <a:extLst>
              <a:ext uri="{FF2B5EF4-FFF2-40B4-BE49-F238E27FC236}">
                <a16:creationId xmlns:a16="http://schemas.microsoft.com/office/drawing/2014/main" id="{BFB06AB5-8DF0-40F8-961D-6A16248B9C8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95" y="3154760"/>
            <a:ext cx="2754245" cy="2023254"/>
          </a:xfrm>
          <a:prstGeom prst="rect">
            <a:avLst/>
          </a:prstGeom>
        </p:spPr>
      </p:pic>
      <p:pic>
        <p:nvPicPr>
          <p:cNvPr id="20" name="Picture 19">
            <a:extLst>
              <a:ext uri="{FF2B5EF4-FFF2-40B4-BE49-F238E27FC236}">
                <a16:creationId xmlns:a16="http://schemas.microsoft.com/office/drawing/2014/main" id="{1DA163D0-BDCD-4C2B-81C3-7177CFC0AA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8614" y="3123304"/>
            <a:ext cx="2740868" cy="2054709"/>
          </a:xfrm>
          <a:prstGeom prst="rect">
            <a:avLst/>
          </a:prstGeom>
        </p:spPr>
      </p:pic>
      <p:sp>
        <p:nvSpPr>
          <p:cNvPr id="22" name="Rectangle 21">
            <a:extLst>
              <a:ext uri="{FF2B5EF4-FFF2-40B4-BE49-F238E27FC236}">
                <a16:creationId xmlns:a16="http://schemas.microsoft.com/office/drawing/2014/main" id="{646610BC-C160-462C-AC05-EC46767DA0DA}"/>
              </a:ext>
            </a:extLst>
          </p:cNvPr>
          <p:cNvSpPr/>
          <p:nvPr/>
        </p:nvSpPr>
        <p:spPr>
          <a:xfrm>
            <a:off x="9578195" y="2265099"/>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4F81BD">
                    <a:lumMod val="50000"/>
                  </a:srgbClr>
                </a:solidFill>
                <a:effectLst/>
                <a:uLnTx/>
                <a:uFillTx/>
                <a:latin typeface="Montserrat" charset="0"/>
                <a:ea typeface="+mn-ea"/>
                <a:cs typeface="+mn-cs"/>
              </a:rPr>
              <a:t>allgather</a:t>
            </a:r>
            <a:endPar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endParaRPr>
          </a:p>
        </p:txBody>
      </p:sp>
      <p:sp>
        <p:nvSpPr>
          <p:cNvPr id="23" name="Rectangle 22">
            <a:extLst>
              <a:ext uri="{FF2B5EF4-FFF2-40B4-BE49-F238E27FC236}">
                <a16:creationId xmlns:a16="http://schemas.microsoft.com/office/drawing/2014/main" id="{2E3F84C2-CD9E-4F65-B77E-36CCD70093A5}"/>
              </a:ext>
            </a:extLst>
          </p:cNvPr>
          <p:cNvSpPr/>
          <p:nvPr/>
        </p:nvSpPr>
        <p:spPr>
          <a:xfrm>
            <a:off x="551585" y="5117256"/>
            <a:ext cx="1645920" cy="582633"/>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regroup</a:t>
            </a:r>
          </a:p>
        </p:txBody>
      </p:sp>
      <p:pic>
        <p:nvPicPr>
          <p:cNvPr id="24" name="Picture 23">
            <a:extLst>
              <a:ext uri="{FF2B5EF4-FFF2-40B4-BE49-F238E27FC236}">
                <a16:creationId xmlns:a16="http://schemas.microsoft.com/office/drawing/2014/main" id="{C96AB789-B951-4D7D-BE1B-592A02406E3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318" y="3128467"/>
            <a:ext cx="3227886" cy="2038516"/>
          </a:xfrm>
          <a:prstGeom prst="rect">
            <a:avLst/>
          </a:prstGeom>
        </p:spPr>
      </p:pic>
      <p:pic>
        <p:nvPicPr>
          <p:cNvPr id="25" name="Picture 24">
            <a:extLst>
              <a:ext uri="{FF2B5EF4-FFF2-40B4-BE49-F238E27FC236}">
                <a16:creationId xmlns:a16="http://schemas.microsoft.com/office/drawing/2014/main" id="{B02CF49D-B9E2-4C93-8E37-1BA32636515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49796" y="827135"/>
            <a:ext cx="3102718" cy="1594382"/>
          </a:xfrm>
          <a:prstGeom prst="rect">
            <a:avLst/>
          </a:prstGeom>
        </p:spPr>
      </p:pic>
      <p:sp>
        <p:nvSpPr>
          <p:cNvPr id="26" name="Rectangle 25">
            <a:extLst>
              <a:ext uri="{FF2B5EF4-FFF2-40B4-BE49-F238E27FC236}">
                <a16:creationId xmlns:a16="http://schemas.microsoft.com/office/drawing/2014/main" id="{5CE7A705-DBCB-4655-BC46-1F316AC29864}"/>
              </a:ext>
            </a:extLst>
          </p:cNvPr>
          <p:cNvSpPr/>
          <p:nvPr/>
        </p:nvSpPr>
        <p:spPr>
          <a:xfrm>
            <a:off x="551585" y="2135782"/>
            <a:ext cx="1645920" cy="540047"/>
          </a:xfrm>
          <a:prstGeom prst="rect">
            <a:avLst/>
          </a:prstGeom>
          <a:no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F81BD">
                    <a:lumMod val="50000"/>
                  </a:srgbClr>
                </a:solidFill>
                <a:effectLst/>
                <a:uLnTx/>
                <a:uFillTx/>
                <a:latin typeface="Montserrat" charset="0"/>
                <a:ea typeface="+mn-ea"/>
                <a:cs typeface="+mn-cs"/>
              </a:rPr>
              <a:t>broadcast</a:t>
            </a:r>
          </a:p>
        </p:txBody>
      </p:sp>
      <p:sp>
        <p:nvSpPr>
          <p:cNvPr id="3" name="Title 2">
            <a:extLst>
              <a:ext uri="{FF2B5EF4-FFF2-40B4-BE49-F238E27FC236}">
                <a16:creationId xmlns:a16="http://schemas.microsoft.com/office/drawing/2014/main" id="{DB1F6FD8-9C9A-47E5-A2ED-CA9581FD0BAA}"/>
              </a:ext>
            </a:extLst>
          </p:cNvPr>
          <p:cNvSpPr>
            <a:spLocks noGrp="1"/>
          </p:cNvSpPr>
          <p:nvPr>
            <p:ph type="title"/>
          </p:nvPr>
        </p:nvSpPr>
        <p:spPr>
          <a:xfrm>
            <a:off x="0" y="-34728"/>
            <a:ext cx="12168221" cy="762000"/>
          </a:xfrm>
        </p:spPr>
        <p:txBody>
          <a:bodyPr/>
          <a:lstStyle/>
          <a:p>
            <a:pPr algn="ctr"/>
            <a:r>
              <a:rPr lang="en-US" sz="4400" dirty="0"/>
              <a:t>Run time software for Harp</a:t>
            </a:r>
          </a:p>
        </p:txBody>
      </p:sp>
      <p:sp>
        <p:nvSpPr>
          <p:cNvPr id="2" name="Slide Number Placeholder 1">
            <a:extLst>
              <a:ext uri="{FF2B5EF4-FFF2-40B4-BE49-F238E27FC236}">
                <a16:creationId xmlns:a16="http://schemas.microsoft.com/office/drawing/2014/main" id="{B7685481-A3B8-490D-A2BB-9231ACC1CDDD}"/>
              </a:ext>
            </a:extLst>
          </p:cNvPr>
          <p:cNvSpPr>
            <a:spLocks noGrp="1"/>
          </p:cNvSpPr>
          <p:nvPr>
            <p:ph type="sldNum" sz="quarter" idx="12"/>
          </p:nvPr>
        </p:nvSpPr>
        <p:spPr/>
        <p:txBody>
          <a:bodyPr/>
          <a:lstStyle/>
          <a:p>
            <a:fld id="{04EFFF6C-AE4E-4FE6-A064-67A5E3D5DC7A}" type="slidenum">
              <a:rPr lang="en-US" smtClean="0">
                <a:solidFill>
                  <a:prstClr val="black">
                    <a:tint val="75000"/>
                  </a:prstClr>
                </a:solidFill>
              </a:rPr>
              <a:pPr/>
              <a:t>63</a:t>
            </a:fld>
            <a:endParaRPr lang="en-US">
              <a:solidFill>
                <a:prstClr val="black">
                  <a:tint val="75000"/>
                </a:prstClr>
              </a:solidFill>
            </a:endParaRPr>
          </a:p>
        </p:txBody>
      </p:sp>
    </p:spTree>
    <p:extLst>
      <p:ext uri="{BB962C8B-B14F-4D97-AF65-F5344CB8AC3E}">
        <p14:creationId xmlns:p14="http://schemas.microsoft.com/office/powerpoint/2010/main" val="24408729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14" y="510739"/>
            <a:ext cx="11461897" cy="4157330"/>
          </a:xfrm>
          <a:prstGeom prst="rect">
            <a:avLst/>
          </a:prstGeom>
        </p:spPr>
      </p:pic>
      <p:grpSp>
        <p:nvGrpSpPr>
          <p:cNvPr id="3" name="Group 2">
            <a:extLst>
              <a:ext uri="{FF2B5EF4-FFF2-40B4-BE49-F238E27FC236}">
                <a16:creationId xmlns:a16="http://schemas.microsoft.com/office/drawing/2014/main" id="{D942C237-CBDB-4B65-8BF5-5393FA175F5E}"/>
              </a:ext>
            </a:extLst>
          </p:cNvPr>
          <p:cNvGrpSpPr/>
          <p:nvPr/>
        </p:nvGrpSpPr>
        <p:grpSpPr>
          <a:xfrm>
            <a:off x="101314" y="4239440"/>
            <a:ext cx="11675497" cy="2060481"/>
            <a:chOff x="119378" y="3761829"/>
            <a:chExt cx="11675497" cy="2060481"/>
          </a:xfrm>
        </p:grpSpPr>
        <p:sp>
          <p:nvSpPr>
            <p:cNvPr id="5" name="TextBox 4"/>
            <p:cNvSpPr txBox="1"/>
            <p:nvPr/>
          </p:nvSpPr>
          <p:spPr>
            <a:xfrm>
              <a:off x="119378" y="3893265"/>
              <a:ext cx="4255539" cy="175432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5 million points, 10 thousand centroids, 10 feature dimensions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10 to 20 nodes of Intel KNL7250 processors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has 15x speedups over Spark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MLlib</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p:cNvSpPr txBox="1"/>
            <p:nvPr/>
          </p:nvSpPr>
          <p:spPr>
            <a:xfrm>
              <a:off x="4211445" y="3761829"/>
              <a:ext cx="3665699"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500K or 1 million data points of feature dimension 300</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Running on single KNL 7250 (Harp-DAAL) vs. single K80 GPU (</a:t>
              </a:r>
              <a:r>
                <a:rPr kumimoji="0" lang="en-US" b="0" i="0" u="none" strike="noStrike" kern="1200" cap="none" spc="0" normalizeH="0" baseline="0" noProof="0" dirty="0" err="1">
                  <a:ln>
                    <a:noFill/>
                  </a:ln>
                  <a:solidFill>
                    <a:prstClr val="black"/>
                  </a:solidFill>
                  <a:effectLst/>
                  <a:uLnTx/>
                  <a:uFillTx/>
                  <a:latin typeface="Calibri" panose="020F0502020204030204"/>
                  <a:ea typeface="+mn-ea"/>
                  <a:cs typeface="+mn-cs"/>
                </a:rPr>
                <a:t>PyTorch</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achieves 3x to 6x speedups  </a:t>
              </a:r>
            </a:p>
          </p:txBody>
        </p:sp>
        <p:sp>
          <p:nvSpPr>
            <p:cNvPr id="7" name="TextBox 6"/>
            <p:cNvSpPr txBox="1"/>
            <p:nvPr/>
          </p:nvSpPr>
          <p:spPr>
            <a:xfrm>
              <a:off x="7877144" y="3790985"/>
              <a:ext cx="3917731" cy="203132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Datasets: Twitter with 44 million vertices, 2 billion edges, subgraph templates of 10 to 12 vertices</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25 nodes of Intel Xeon E5 2670 </a:t>
              </a:r>
            </a:p>
            <a:p>
              <a:pPr marL="285750" marR="0" lvl="0" indent="-285750" algn="l" defTabSz="914400" rtl="0" eaLnBrk="1" fontAlgn="auto" latinLnBrk="0" hangingPunct="1">
                <a:lnSpc>
                  <a:spcPct val="100000"/>
                </a:lnSpc>
                <a:spcBef>
                  <a:spcPts val="0"/>
                </a:spcBef>
                <a:spcAft>
                  <a:spcPts val="0"/>
                </a:spcAft>
                <a:buClrTx/>
                <a:buSzTx/>
                <a:buFont typeface="Arial"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Harp-DAAL has 2x to 5x speedups over state-of-the-art MPI-Fascia solution </a:t>
              </a:r>
            </a:p>
          </p:txBody>
        </p:sp>
      </p:grpSp>
      <p:sp>
        <p:nvSpPr>
          <p:cNvPr id="9" name="Title 8">
            <a:extLst>
              <a:ext uri="{FF2B5EF4-FFF2-40B4-BE49-F238E27FC236}">
                <a16:creationId xmlns:a16="http://schemas.microsoft.com/office/drawing/2014/main" id="{58CEA830-1C40-41E0-A8E4-C1A0B20AEB30}"/>
              </a:ext>
            </a:extLst>
          </p:cNvPr>
          <p:cNvSpPr>
            <a:spLocks noGrp="1"/>
          </p:cNvSpPr>
          <p:nvPr>
            <p:ph type="title"/>
          </p:nvPr>
        </p:nvSpPr>
        <p:spPr>
          <a:xfrm>
            <a:off x="-65314" y="123025"/>
            <a:ext cx="12506054" cy="762000"/>
          </a:xfrm>
        </p:spPr>
        <p:txBody>
          <a:bodyPr>
            <a:normAutofit fontScale="90000"/>
          </a:bodyPr>
          <a:lstStyle/>
          <a:p>
            <a:r>
              <a:rPr lang="en-US" sz="3600" kern="1200" dirty="0">
                <a:solidFill>
                  <a:srgbClr val="FF0000"/>
                </a:solidFill>
                <a:latin typeface="Calibri" panose="020F0502020204030204"/>
              </a:rPr>
              <a:t>      Harp v. Spark                   Harp v. Torch            Harp v. MPI</a:t>
            </a:r>
            <a:br>
              <a:rPr lang="en-US" sz="3600" kern="1200" dirty="0">
                <a:solidFill>
                  <a:srgbClr val="FF0000"/>
                </a:solidFill>
                <a:latin typeface="Calibri" panose="020F0502020204030204"/>
              </a:rPr>
            </a:br>
            <a:endParaRPr lang="en-US" dirty="0">
              <a:solidFill>
                <a:srgbClr val="FF0000"/>
              </a:solidFill>
            </a:endParaRPr>
          </a:p>
        </p:txBody>
      </p:sp>
      <p:sp>
        <p:nvSpPr>
          <p:cNvPr id="8" name="Slide Number Placeholder 7">
            <a:extLst>
              <a:ext uri="{FF2B5EF4-FFF2-40B4-BE49-F238E27FC236}">
                <a16:creationId xmlns:a16="http://schemas.microsoft.com/office/drawing/2014/main" id="{E9DA3219-8307-4F48-AABE-611B824F64E4}"/>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64</a:t>
            </a:fld>
            <a:endParaRPr lang="en-US">
              <a:solidFill>
                <a:prstClr val="black">
                  <a:tint val="75000"/>
                </a:prstClr>
              </a:solidFill>
            </a:endParaRPr>
          </a:p>
        </p:txBody>
      </p:sp>
    </p:spTree>
    <p:extLst>
      <p:ext uri="{BB962C8B-B14F-4D97-AF65-F5344CB8AC3E}">
        <p14:creationId xmlns:p14="http://schemas.microsoft.com/office/powerpoint/2010/main" val="37560340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640" y="1"/>
            <a:ext cx="10515600" cy="804842"/>
          </a:xfrm>
        </p:spPr>
        <p:txBody>
          <a:bodyPr/>
          <a:lstStyle/>
          <a:p>
            <a:r>
              <a:rPr lang="en-US" dirty="0"/>
              <a:t>Twister2 Dataflow Communications</a:t>
            </a:r>
          </a:p>
        </p:txBody>
      </p:sp>
      <p:sp>
        <p:nvSpPr>
          <p:cNvPr id="3" name="Content Placeholder 2"/>
          <p:cNvSpPr>
            <a:spLocks noGrp="1"/>
          </p:cNvSpPr>
          <p:nvPr>
            <p:ph idx="1"/>
          </p:nvPr>
        </p:nvSpPr>
        <p:spPr>
          <a:xfrm>
            <a:off x="93261" y="804842"/>
            <a:ext cx="11935255" cy="5637522"/>
          </a:xfrm>
        </p:spPr>
        <p:txBody>
          <a:bodyPr>
            <a:normAutofit lnSpcReduction="10000"/>
          </a:bodyPr>
          <a:lstStyle/>
          <a:p>
            <a:r>
              <a:rPr lang="en-US" b="1" dirty="0" err="1"/>
              <a:t>Twister:Net</a:t>
            </a:r>
            <a:r>
              <a:rPr lang="en-US" b="1" dirty="0"/>
              <a:t> </a:t>
            </a:r>
            <a:r>
              <a:rPr lang="en-US" dirty="0"/>
              <a:t>offers two communication models</a:t>
            </a:r>
          </a:p>
          <a:p>
            <a:r>
              <a:rPr lang="en-US" b="1" dirty="0"/>
              <a:t>BSP</a:t>
            </a:r>
            <a:r>
              <a:rPr lang="en-US" dirty="0"/>
              <a:t> (Bulk Synchronous Processing) message-level communication using TCP or MPI separated from its task management plus extra Harp collectives</a:t>
            </a:r>
          </a:p>
          <a:p>
            <a:r>
              <a:rPr lang="en-US" b="1" dirty="0"/>
              <a:t>DFW </a:t>
            </a:r>
            <a:r>
              <a:rPr lang="en-US" dirty="0"/>
              <a:t>a new </a:t>
            </a:r>
            <a:r>
              <a:rPr lang="en-US" b="1" dirty="0"/>
              <a:t>Dataflow library </a:t>
            </a:r>
            <a:r>
              <a:rPr lang="en-US" dirty="0"/>
              <a:t>built using MPI software but at data movement not message level</a:t>
            </a:r>
          </a:p>
          <a:p>
            <a:pPr lvl="1"/>
            <a:r>
              <a:rPr lang="en-US" dirty="0"/>
              <a:t>Non-blocking</a:t>
            </a:r>
          </a:p>
          <a:p>
            <a:pPr lvl="1"/>
            <a:r>
              <a:rPr lang="en-US" dirty="0"/>
              <a:t>Dynamic data sizes</a:t>
            </a:r>
          </a:p>
          <a:p>
            <a:pPr lvl="1"/>
            <a:r>
              <a:rPr lang="en-US" dirty="0"/>
              <a:t>Streaming model</a:t>
            </a:r>
          </a:p>
          <a:p>
            <a:pPr lvl="2"/>
            <a:r>
              <a:rPr lang="en-US" dirty="0"/>
              <a:t>Batch case is modeled as a finite stream</a:t>
            </a:r>
          </a:p>
          <a:p>
            <a:pPr lvl="1"/>
            <a:r>
              <a:rPr lang="en-US" dirty="0"/>
              <a:t>The communications are between a set of </a:t>
            </a:r>
            <a:br>
              <a:rPr lang="en-US" dirty="0"/>
            </a:br>
            <a:r>
              <a:rPr lang="en-US" dirty="0"/>
              <a:t>tasks in an arbitrary task graph</a:t>
            </a:r>
          </a:p>
          <a:p>
            <a:pPr lvl="1"/>
            <a:r>
              <a:rPr lang="en-US" dirty="0"/>
              <a:t>Key based communications</a:t>
            </a:r>
          </a:p>
          <a:p>
            <a:pPr lvl="1"/>
            <a:r>
              <a:rPr lang="en-US" dirty="0"/>
              <a:t>Data-level Communications spilling to disks</a:t>
            </a:r>
          </a:p>
          <a:p>
            <a:pPr lvl="1"/>
            <a:r>
              <a:rPr lang="en-US" dirty="0"/>
              <a:t>Target tasks can be different from source tasks</a:t>
            </a:r>
          </a:p>
          <a:p>
            <a:endParaRPr lang="en-US" dirty="0"/>
          </a:p>
          <a:p>
            <a:endParaRPr lang="en-US" dirty="0"/>
          </a:p>
          <a:p>
            <a:endParaRPr lang="en-US" dirty="0"/>
          </a:p>
        </p:txBody>
      </p:sp>
      <p:grpSp>
        <p:nvGrpSpPr>
          <p:cNvPr id="8" name="Group 7">
            <a:extLst>
              <a:ext uri="{FF2B5EF4-FFF2-40B4-BE49-F238E27FC236}">
                <a16:creationId xmlns:a16="http://schemas.microsoft.com/office/drawing/2014/main" id="{F83A208A-B300-4412-AE74-C04AF7DD82C1}"/>
              </a:ext>
            </a:extLst>
          </p:cNvPr>
          <p:cNvGrpSpPr/>
          <p:nvPr/>
        </p:nvGrpSpPr>
        <p:grpSpPr>
          <a:xfrm>
            <a:off x="6616931" y="2527259"/>
            <a:ext cx="5481808" cy="3525899"/>
            <a:chOff x="6616931" y="2527259"/>
            <a:chExt cx="5481808" cy="3525899"/>
          </a:xfrm>
        </p:grpSpPr>
        <p:pic>
          <p:nvPicPr>
            <p:cNvPr id="6" name="Picture 5">
              <a:extLst>
                <a:ext uri="{FF2B5EF4-FFF2-40B4-BE49-F238E27FC236}">
                  <a16:creationId xmlns:a16="http://schemas.microsoft.com/office/drawing/2014/main" id="{9D74C51F-0DDD-4981-9C1C-7FD8D62DEDAA}"/>
                </a:ext>
              </a:extLst>
            </p:cNvPr>
            <p:cNvPicPr>
              <a:picLocks noChangeAspect="1"/>
            </p:cNvPicPr>
            <p:nvPr/>
          </p:nvPicPr>
          <p:blipFill>
            <a:blip r:embed="rId2"/>
            <a:stretch>
              <a:fillRect/>
            </a:stretch>
          </p:blipFill>
          <p:spPr>
            <a:xfrm>
              <a:off x="6616931" y="2527259"/>
              <a:ext cx="5481808" cy="3525899"/>
            </a:xfrm>
            <a:prstGeom prst="rect">
              <a:avLst/>
            </a:prstGeom>
          </p:spPr>
        </p:pic>
        <p:cxnSp>
          <p:nvCxnSpPr>
            <p:cNvPr id="7" name="Straight Connector 6">
              <a:extLst>
                <a:ext uri="{FF2B5EF4-FFF2-40B4-BE49-F238E27FC236}">
                  <a16:creationId xmlns:a16="http://schemas.microsoft.com/office/drawing/2014/main" id="{BF2D4657-AA55-4519-9B60-8558BB358A3B}"/>
                </a:ext>
              </a:extLst>
            </p:cNvPr>
            <p:cNvCxnSpPr/>
            <p:nvPr/>
          </p:nvCxnSpPr>
          <p:spPr>
            <a:xfrm>
              <a:off x="9349740" y="2857500"/>
              <a:ext cx="0" cy="268986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C70CBAB6-7C61-49F0-BA5C-B8535D68E90B}"/>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65</a:t>
            </a:fld>
            <a:endParaRPr lang="en-US">
              <a:solidFill>
                <a:prstClr val="black">
                  <a:tint val="75000"/>
                </a:prstClr>
              </a:solidFill>
            </a:endParaRPr>
          </a:p>
        </p:txBody>
      </p:sp>
      <p:sp>
        <p:nvSpPr>
          <p:cNvPr id="5" name="Date Placeholder 4">
            <a:extLst>
              <a:ext uri="{FF2B5EF4-FFF2-40B4-BE49-F238E27FC236}">
                <a16:creationId xmlns:a16="http://schemas.microsoft.com/office/drawing/2014/main" id="{AAB2ABE5-046E-463B-9631-8E45421D6CA3}"/>
              </a:ext>
            </a:extLst>
          </p:cNvPr>
          <p:cNvSpPr>
            <a:spLocks noGrp="1"/>
          </p:cNvSpPr>
          <p:nvPr>
            <p:ph type="dt" sz="half" idx="10"/>
          </p:nvPr>
        </p:nvSpPr>
        <p:spPr/>
        <p:txBody>
          <a:bodyPr/>
          <a:lstStyle/>
          <a:p>
            <a:fld id="{33A1BB3A-FCFB-4C95-B904-199B9C9DA145}"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286798398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360" y="3408326"/>
            <a:ext cx="8877300" cy="2959099"/>
          </a:xfrm>
          <a:prstGeom prst="rect">
            <a:avLst/>
          </a:prstGeom>
        </p:spPr>
      </p:pic>
      <p:sp>
        <p:nvSpPr>
          <p:cNvPr id="3" name="Rectangle 2"/>
          <p:cNvSpPr/>
          <p:nvPr/>
        </p:nvSpPr>
        <p:spPr>
          <a:xfrm>
            <a:off x="123568" y="3655025"/>
            <a:ext cx="3009673" cy="2462213"/>
          </a:xfrm>
          <a:prstGeom prst="rect">
            <a:avLst/>
          </a:prstGeom>
          <a:ln>
            <a:solidFill>
              <a:schemeClr val="tx1"/>
            </a:solidFill>
          </a:ln>
        </p:spPr>
        <p:txBody>
          <a:bodyPr wrap="square">
            <a:spAutoFit/>
          </a:bodyPr>
          <a:lstStyle/>
          <a:p>
            <a:r>
              <a:rPr lang="en-US" sz="2200" dirty="0"/>
              <a:t>Latency of Apache Heron and </a:t>
            </a:r>
            <a:r>
              <a:rPr lang="en-US" sz="2200" dirty="0" err="1"/>
              <a:t>Twister:Net</a:t>
            </a:r>
            <a:r>
              <a:rPr lang="en-US" sz="2200" dirty="0"/>
              <a:t> DFW (Dataflow) for Reduce, Broadcast and Partition operations in 16 nodes with 256-way parallelism</a:t>
            </a:r>
          </a:p>
        </p:txBody>
      </p:sp>
      <p:sp>
        <p:nvSpPr>
          <p:cNvPr id="4" name="Title 3">
            <a:extLst>
              <a:ext uri="{FF2B5EF4-FFF2-40B4-BE49-F238E27FC236}">
                <a16:creationId xmlns:a16="http://schemas.microsoft.com/office/drawing/2014/main" id="{6445046D-41EE-4D5B-B2C9-86B191D8E80C}"/>
              </a:ext>
            </a:extLst>
          </p:cNvPr>
          <p:cNvSpPr>
            <a:spLocks noGrp="1"/>
          </p:cNvSpPr>
          <p:nvPr>
            <p:ph type="title"/>
          </p:nvPr>
        </p:nvSpPr>
        <p:spPr>
          <a:xfrm>
            <a:off x="123568" y="155860"/>
            <a:ext cx="5881816" cy="949610"/>
          </a:xfrm>
        </p:spPr>
        <p:txBody>
          <a:bodyPr>
            <a:normAutofit fontScale="90000"/>
          </a:bodyPr>
          <a:lstStyle/>
          <a:p>
            <a:r>
              <a:rPr lang="en-US" b="1" dirty="0" err="1"/>
              <a:t>Twister:Net</a:t>
            </a:r>
            <a:r>
              <a:rPr lang="en-US" b="1" dirty="0"/>
              <a:t> and Apache Heron and Spark</a:t>
            </a:r>
          </a:p>
        </p:txBody>
      </p:sp>
      <p:sp>
        <p:nvSpPr>
          <p:cNvPr id="5" name="Rectangle 4">
            <a:extLst>
              <a:ext uri="{FF2B5EF4-FFF2-40B4-BE49-F238E27FC236}">
                <a16:creationId xmlns:a16="http://schemas.microsoft.com/office/drawing/2014/main" id="{5EC8B355-AE4C-495C-84CE-BA7B19E5A302}"/>
              </a:ext>
            </a:extLst>
          </p:cNvPr>
          <p:cNvSpPr/>
          <p:nvPr/>
        </p:nvSpPr>
        <p:spPr>
          <a:xfrm>
            <a:off x="190727" y="1195069"/>
            <a:ext cx="5471529" cy="2123658"/>
          </a:xfrm>
          <a:prstGeom prst="rect">
            <a:avLst/>
          </a:prstGeom>
          <a:ln>
            <a:solidFill>
              <a:schemeClr val="tx1"/>
            </a:solidFill>
          </a:ln>
        </p:spPr>
        <p:txBody>
          <a:bodyPr wrap="square">
            <a:spAutoFit/>
          </a:bodyPr>
          <a:lstStyle/>
          <a:p>
            <a:r>
              <a:rPr lang="en-US" sz="2200" dirty="0"/>
              <a:t>Left: K-means job execution time on 16 nodes with varying centers, 2 million points with 320-way parallelism. Right: K-Means </a:t>
            </a:r>
            <a:r>
              <a:rPr lang="en-US" sz="2200" dirty="0" err="1"/>
              <a:t>wth</a:t>
            </a:r>
            <a:r>
              <a:rPr lang="en-US" sz="2200" dirty="0"/>
              <a:t> 4,8 and 16 nodes where each node having 20 tasks. 2 million points with 16000 centers used.</a:t>
            </a:r>
          </a:p>
        </p:txBody>
      </p:sp>
      <p:pic>
        <p:nvPicPr>
          <p:cNvPr id="6" name="Picture 5">
            <a:extLst>
              <a:ext uri="{FF2B5EF4-FFF2-40B4-BE49-F238E27FC236}">
                <a16:creationId xmlns:a16="http://schemas.microsoft.com/office/drawing/2014/main" id="{42AD9F85-5310-4C44-BC9E-89132C3578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01860" y="344585"/>
            <a:ext cx="6037884" cy="3018942"/>
          </a:xfrm>
          <a:prstGeom prst="rect">
            <a:avLst/>
          </a:prstGeom>
        </p:spPr>
      </p:pic>
      <p:sp>
        <p:nvSpPr>
          <p:cNvPr id="9" name="Slide Number Placeholder 8">
            <a:extLst>
              <a:ext uri="{FF2B5EF4-FFF2-40B4-BE49-F238E27FC236}">
                <a16:creationId xmlns:a16="http://schemas.microsoft.com/office/drawing/2014/main" id="{DB6664D4-8A3D-4E28-B0D1-FF346E77E09E}"/>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66</a:t>
            </a:fld>
            <a:endParaRPr lang="en-US">
              <a:solidFill>
                <a:prstClr val="black">
                  <a:tint val="75000"/>
                </a:prstClr>
              </a:solidFill>
            </a:endParaRPr>
          </a:p>
        </p:txBody>
      </p:sp>
      <p:sp>
        <p:nvSpPr>
          <p:cNvPr id="7" name="Date Placeholder 6">
            <a:extLst>
              <a:ext uri="{FF2B5EF4-FFF2-40B4-BE49-F238E27FC236}">
                <a16:creationId xmlns:a16="http://schemas.microsoft.com/office/drawing/2014/main" id="{5F5930AB-3022-4230-852C-A8FC8A24E793}"/>
              </a:ext>
            </a:extLst>
          </p:cNvPr>
          <p:cNvSpPr>
            <a:spLocks noGrp="1"/>
          </p:cNvSpPr>
          <p:nvPr>
            <p:ph type="dt" sz="half" idx="10"/>
          </p:nvPr>
        </p:nvSpPr>
        <p:spPr/>
        <p:txBody>
          <a:bodyPr/>
          <a:lstStyle/>
          <a:p>
            <a:fld id="{3E498360-C4EA-41B5-83E7-356D12401D52}"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4124546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62373"/>
          </a:xfrm>
        </p:spPr>
        <p:txBody>
          <a:bodyPr>
            <a:normAutofit/>
          </a:bodyPr>
          <a:lstStyle/>
          <a:p>
            <a:r>
              <a:rPr lang="en-US" sz="4800" b="1" dirty="0">
                <a:latin typeface="+mn-lt"/>
              </a:rPr>
              <a:t>Intelligent Dataflow Graph		</a:t>
            </a:r>
          </a:p>
        </p:txBody>
      </p:sp>
      <p:sp>
        <p:nvSpPr>
          <p:cNvPr id="3" name="Content Placeholder 2"/>
          <p:cNvSpPr>
            <a:spLocks noGrp="1"/>
          </p:cNvSpPr>
          <p:nvPr>
            <p:ph idx="1"/>
          </p:nvPr>
        </p:nvSpPr>
        <p:spPr>
          <a:xfrm>
            <a:off x="0" y="855406"/>
            <a:ext cx="12192000" cy="5265175"/>
          </a:xfrm>
        </p:spPr>
        <p:txBody>
          <a:bodyPr>
            <a:normAutofit fontScale="92500" lnSpcReduction="20000"/>
          </a:bodyPr>
          <a:lstStyle/>
          <a:p>
            <a:r>
              <a:rPr lang="en-US" sz="3600" dirty="0"/>
              <a:t>The dataflow graph specifies the distribution and interconnection of job components</a:t>
            </a:r>
          </a:p>
          <a:p>
            <a:pPr lvl="1"/>
            <a:r>
              <a:rPr lang="en-US" sz="3200" dirty="0"/>
              <a:t>Hierarchical and Iterative</a:t>
            </a:r>
          </a:p>
          <a:p>
            <a:r>
              <a:rPr lang="en-US" sz="3600" dirty="0"/>
              <a:t>Allow ML wrapping of component at each dataflow node</a:t>
            </a:r>
          </a:p>
          <a:p>
            <a:r>
              <a:rPr lang="en-US" sz="3600" dirty="0"/>
              <a:t>Checkpoint </a:t>
            </a:r>
            <a:r>
              <a:rPr lang="en-US" sz="3600" b="1" dirty="0"/>
              <a:t>after each node of the dataflow graph </a:t>
            </a:r>
          </a:p>
          <a:p>
            <a:pPr lvl="1"/>
            <a:r>
              <a:rPr lang="en-US" sz="2800" dirty="0"/>
              <a:t>Natural synchronization point</a:t>
            </a:r>
          </a:p>
          <a:p>
            <a:pPr lvl="1"/>
            <a:r>
              <a:rPr lang="en-US" sz="3200" dirty="0"/>
              <a:t>Let’s allows user to choose when to checkpoint (not every stage)</a:t>
            </a:r>
          </a:p>
          <a:p>
            <a:pPr lvl="1"/>
            <a:r>
              <a:rPr lang="en-US" sz="3200" dirty="0"/>
              <a:t>Save state as user specifies; Spark just saves Model state which is insufficient for complex algorithms</a:t>
            </a:r>
          </a:p>
          <a:p>
            <a:r>
              <a:rPr lang="en-US" sz="3600" dirty="0"/>
              <a:t>Intelligent nodes support customization of checkpointing, ML, communication</a:t>
            </a:r>
          </a:p>
          <a:p>
            <a:r>
              <a:rPr lang="en-US" sz="3600" dirty="0"/>
              <a:t>Nodes can be coarse (large jobs) or fine grain requiring different actions</a:t>
            </a:r>
          </a:p>
        </p:txBody>
      </p:sp>
      <p:sp>
        <p:nvSpPr>
          <p:cNvPr id="4" name="Slide Number Placeholder 3">
            <a:extLst>
              <a:ext uri="{FF2B5EF4-FFF2-40B4-BE49-F238E27FC236}">
                <a16:creationId xmlns:a16="http://schemas.microsoft.com/office/drawing/2014/main" id="{A3D2273A-7EFC-4D12-B1A7-61493BFA44B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67</a:t>
            </a:fld>
            <a:endParaRPr lang="en-US">
              <a:solidFill>
                <a:prstClr val="black">
                  <a:tint val="75000"/>
                </a:prstClr>
              </a:solidFill>
            </a:endParaRPr>
          </a:p>
        </p:txBody>
      </p:sp>
      <p:sp>
        <p:nvSpPr>
          <p:cNvPr id="5" name="Date Placeholder 4">
            <a:extLst>
              <a:ext uri="{FF2B5EF4-FFF2-40B4-BE49-F238E27FC236}">
                <a16:creationId xmlns:a16="http://schemas.microsoft.com/office/drawing/2014/main" id="{1A7F38DB-F1BA-4138-8586-1CC0FE2CEBEA}"/>
              </a:ext>
            </a:extLst>
          </p:cNvPr>
          <p:cNvSpPr>
            <a:spLocks noGrp="1"/>
          </p:cNvSpPr>
          <p:nvPr>
            <p:ph type="dt" sz="half" idx="10"/>
          </p:nvPr>
        </p:nvSpPr>
        <p:spPr/>
        <p:txBody>
          <a:bodyPr/>
          <a:lstStyle/>
          <a:p>
            <a:fld id="{FCBD49AB-2ED5-48E5-A1F7-E56609D5C12C}"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180814773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14B19-F162-42D9-942C-95FB5D019AE5}"/>
              </a:ext>
            </a:extLst>
          </p:cNvPr>
          <p:cNvSpPr>
            <a:spLocks noGrp="1"/>
          </p:cNvSpPr>
          <p:nvPr>
            <p:ph type="title"/>
          </p:nvPr>
        </p:nvSpPr>
        <p:spPr>
          <a:xfrm>
            <a:off x="6286635" y="4998348"/>
            <a:ext cx="5972749" cy="1325563"/>
          </a:xfrm>
        </p:spPr>
        <p:txBody>
          <a:bodyPr/>
          <a:lstStyle/>
          <a:p>
            <a:r>
              <a:rPr lang="en-US" dirty="0"/>
              <a:t>Dataflow at Different Grain sizes</a:t>
            </a:r>
          </a:p>
        </p:txBody>
      </p:sp>
      <p:grpSp>
        <p:nvGrpSpPr>
          <p:cNvPr id="41" name="Group 40">
            <a:extLst>
              <a:ext uri="{FF2B5EF4-FFF2-40B4-BE49-F238E27FC236}">
                <a16:creationId xmlns:a16="http://schemas.microsoft.com/office/drawing/2014/main" id="{656C79D0-B377-4696-8F10-892588E6C5F9}"/>
              </a:ext>
            </a:extLst>
          </p:cNvPr>
          <p:cNvGrpSpPr/>
          <p:nvPr/>
        </p:nvGrpSpPr>
        <p:grpSpPr>
          <a:xfrm>
            <a:off x="1886504" y="2322139"/>
            <a:ext cx="3900146" cy="4361685"/>
            <a:chOff x="2215309" y="1901031"/>
            <a:chExt cx="3900146" cy="4361685"/>
          </a:xfrm>
        </p:grpSpPr>
        <p:grpSp>
          <p:nvGrpSpPr>
            <p:cNvPr id="25" name="Group 24">
              <a:extLst>
                <a:ext uri="{FF2B5EF4-FFF2-40B4-BE49-F238E27FC236}">
                  <a16:creationId xmlns:a16="http://schemas.microsoft.com/office/drawing/2014/main" id="{F60FAC3D-EBAD-46F1-8A9A-558EF907E3A2}"/>
                </a:ext>
              </a:extLst>
            </p:cNvPr>
            <p:cNvGrpSpPr/>
            <p:nvPr/>
          </p:nvGrpSpPr>
          <p:grpSpPr>
            <a:xfrm>
              <a:off x="2687207" y="1901031"/>
              <a:ext cx="258742" cy="3277404"/>
              <a:chOff x="3733800" y="2133600"/>
              <a:chExt cx="228600" cy="2895600"/>
            </a:xfrm>
            <a:solidFill>
              <a:schemeClr val="accent2">
                <a:lumMod val="75000"/>
              </a:schemeClr>
            </a:solidFill>
          </p:grpSpPr>
          <p:sp>
            <p:nvSpPr>
              <p:cNvPr id="27" name="Rectangle 26">
                <a:extLst>
                  <a:ext uri="{FF2B5EF4-FFF2-40B4-BE49-F238E27FC236}">
                    <a16:creationId xmlns:a16="http://schemas.microsoft.com/office/drawing/2014/main" id="{3B37F20F-BEDA-4EA1-834D-AE73C4FD4AC3}"/>
                  </a:ext>
                </a:extLst>
              </p:cNvPr>
              <p:cNvSpPr/>
              <p:nvPr/>
            </p:nvSpPr>
            <p:spPr bwMode="auto">
              <a:xfrm>
                <a:off x="3733800" y="2133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8" name="Rectangle 27">
                <a:extLst>
                  <a:ext uri="{FF2B5EF4-FFF2-40B4-BE49-F238E27FC236}">
                    <a16:creationId xmlns:a16="http://schemas.microsoft.com/office/drawing/2014/main" id="{22A2B691-780F-4701-814F-F8EA7988CE84}"/>
                  </a:ext>
                </a:extLst>
              </p:cNvPr>
              <p:cNvSpPr/>
              <p:nvPr/>
            </p:nvSpPr>
            <p:spPr bwMode="auto">
              <a:xfrm>
                <a:off x="3733800" y="2514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29" name="Rectangle 28">
                <a:extLst>
                  <a:ext uri="{FF2B5EF4-FFF2-40B4-BE49-F238E27FC236}">
                    <a16:creationId xmlns:a16="http://schemas.microsoft.com/office/drawing/2014/main" id="{4C53B869-367E-46E7-A6BB-AA76CE98D481}"/>
                  </a:ext>
                </a:extLst>
              </p:cNvPr>
              <p:cNvSpPr/>
              <p:nvPr/>
            </p:nvSpPr>
            <p:spPr bwMode="auto">
              <a:xfrm>
                <a:off x="3733800" y="2895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0" name="Rectangle 29">
                <a:extLst>
                  <a:ext uri="{FF2B5EF4-FFF2-40B4-BE49-F238E27FC236}">
                    <a16:creationId xmlns:a16="http://schemas.microsoft.com/office/drawing/2014/main" id="{152A7130-7520-4E3A-8AA2-9AFB7653ED86}"/>
                  </a:ext>
                </a:extLst>
              </p:cNvPr>
              <p:cNvSpPr/>
              <p:nvPr/>
            </p:nvSpPr>
            <p:spPr bwMode="auto">
              <a:xfrm>
                <a:off x="3733800" y="3276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1" name="Rectangle 30">
                <a:extLst>
                  <a:ext uri="{FF2B5EF4-FFF2-40B4-BE49-F238E27FC236}">
                    <a16:creationId xmlns:a16="http://schemas.microsoft.com/office/drawing/2014/main" id="{C8880BA7-D027-477C-A4D1-7101F8F91166}"/>
                  </a:ext>
                </a:extLst>
              </p:cNvPr>
              <p:cNvSpPr/>
              <p:nvPr/>
            </p:nvSpPr>
            <p:spPr bwMode="auto">
              <a:xfrm>
                <a:off x="3733800" y="4038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2" name="Rectangle 31">
                <a:extLst>
                  <a:ext uri="{FF2B5EF4-FFF2-40B4-BE49-F238E27FC236}">
                    <a16:creationId xmlns:a16="http://schemas.microsoft.com/office/drawing/2014/main" id="{FB1B8030-A1A3-4280-BB74-AFF997B952C6}"/>
                  </a:ext>
                </a:extLst>
              </p:cNvPr>
              <p:cNvSpPr/>
              <p:nvPr/>
            </p:nvSpPr>
            <p:spPr bwMode="auto">
              <a:xfrm>
                <a:off x="3733800" y="3657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3" name="Rectangle 32">
                <a:extLst>
                  <a:ext uri="{FF2B5EF4-FFF2-40B4-BE49-F238E27FC236}">
                    <a16:creationId xmlns:a16="http://schemas.microsoft.com/office/drawing/2014/main" id="{BEE53AF6-DE64-46F8-B4B9-68123CE8AD7A}"/>
                  </a:ext>
                </a:extLst>
              </p:cNvPr>
              <p:cNvSpPr/>
              <p:nvPr/>
            </p:nvSpPr>
            <p:spPr bwMode="auto">
              <a:xfrm>
                <a:off x="3733800" y="4419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sp>
            <p:nvSpPr>
              <p:cNvPr id="34" name="Rectangle 33">
                <a:extLst>
                  <a:ext uri="{FF2B5EF4-FFF2-40B4-BE49-F238E27FC236}">
                    <a16:creationId xmlns:a16="http://schemas.microsoft.com/office/drawing/2014/main" id="{020F901F-070E-481B-8933-9CD659D2A3C2}"/>
                  </a:ext>
                </a:extLst>
              </p:cNvPr>
              <p:cNvSpPr/>
              <p:nvPr/>
            </p:nvSpPr>
            <p:spPr bwMode="auto">
              <a:xfrm>
                <a:off x="3733800" y="4800600"/>
                <a:ext cx="228600" cy="2286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1" u="none" strike="noStrike" cap="none" normalizeH="0" baseline="0">
                  <a:ln>
                    <a:noFill/>
                  </a:ln>
                  <a:solidFill>
                    <a:schemeClr val="tx1"/>
                  </a:solidFill>
                  <a:effectLst/>
                  <a:latin typeface="Arial" charset="0"/>
                  <a:ea typeface="ＭＳ Ｐゴシック" charset="-128"/>
                </a:endParaRPr>
              </a:p>
            </p:txBody>
          </p:sp>
        </p:grpSp>
        <p:sp>
          <p:nvSpPr>
            <p:cNvPr id="35" name="Oval 34">
              <a:extLst>
                <a:ext uri="{FF2B5EF4-FFF2-40B4-BE49-F238E27FC236}">
                  <a16:creationId xmlns:a16="http://schemas.microsoft.com/office/drawing/2014/main" id="{3CE0CC51-6579-49EA-BA61-33E302E75398}"/>
                </a:ext>
              </a:extLst>
            </p:cNvPr>
            <p:cNvSpPr/>
            <p:nvPr/>
          </p:nvSpPr>
          <p:spPr>
            <a:xfrm>
              <a:off x="4034837"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3" name="Group 62">
              <a:extLst>
                <a:ext uri="{FF2B5EF4-FFF2-40B4-BE49-F238E27FC236}">
                  <a16:creationId xmlns:a16="http://schemas.microsoft.com/office/drawing/2014/main" id="{14752A0C-E9EE-4D3D-8312-AAAAFEA19F3B}"/>
                </a:ext>
              </a:extLst>
            </p:cNvPr>
            <p:cNvGrpSpPr/>
            <p:nvPr/>
          </p:nvGrpSpPr>
          <p:grpSpPr>
            <a:xfrm>
              <a:off x="3121933" y="2053962"/>
              <a:ext cx="797806" cy="2971542"/>
              <a:chOff x="3192699" y="2182242"/>
              <a:chExt cx="704865" cy="2625370"/>
            </a:xfrm>
          </p:grpSpPr>
          <p:grpSp>
            <p:nvGrpSpPr>
              <p:cNvPr id="48" name="Group 47">
                <a:extLst>
                  <a:ext uri="{FF2B5EF4-FFF2-40B4-BE49-F238E27FC236}">
                    <a16:creationId xmlns:a16="http://schemas.microsoft.com/office/drawing/2014/main" id="{FE1F2BCD-25EF-4006-A834-839781E4A232}"/>
                  </a:ext>
                </a:extLst>
              </p:cNvPr>
              <p:cNvGrpSpPr/>
              <p:nvPr/>
            </p:nvGrpSpPr>
            <p:grpSpPr>
              <a:xfrm>
                <a:off x="3192699" y="2182242"/>
                <a:ext cx="659034" cy="1236485"/>
                <a:chOff x="3143533" y="2159232"/>
                <a:chExt cx="659034" cy="1236485"/>
              </a:xfrm>
            </p:grpSpPr>
            <p:cxnSp>
              <p:nvCxnSpPr>
                <p:cNvPr id="37" name="Straight Arrow Connector 36">
                  <a:extLst>
                    <a:ext uri="{FF2B5EF4-FFF2-40B4-BE49-F238E27FC236}">
                      <a16:creationId xmlns:a16="http://schemas.microsoft.com/office/drawing/2014/main" id="{255A0191-B62E-491C-95A4-0A1C82E9A56D}"/>
                    </a:ext>
                  </a:extLst>
                </p:cNvPr>
                <p:cNvCxnSpPr>
                  <a:cxnSpLocks/>
                </p:cNvCxnSpPr>
                <p:nvPr/>
              </p:nvCxnSpPr>
              <p:spPr>
                <a:xfrm>
                  <a:off x="3143533" y="3283612"/>
                  <a:ext cx="654184" cy="112105"/>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6AC94475-B5FB-46FA-BA47-9EBDF92592C1}"/>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FAB89D2-6329-4306-A3B4-8C8DDF67D9F8}"/>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BCAED48-EBD4-464E-95C3-AD794D52AF86}"/>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C10FDD3A-4F75-4994-BA05-97E08E36C4E6}"/>
                  </a:ext>
                </a:extLst>
              </p:cNvPr>
              <p:cNvGrpSpPr/>
              <p:nvPr/>
            </p:nvGrpSpPr>
            <p:grpSpPr>
              <a:xfrm flipV="1">
                <a:off x="3238530" y="3571127"/>
                <a:ext cx="659034" cy="1236485"/>
                <a:chOff x="3143533" y="2159232"/>
                <a:chExt cx="659034" cy="1236485"/>
              </a:xfrm>
            </p:grpSpPr>
            <p:cxnSp>
              <p:nvCxnSpPr>
                <p:cNvPr id="59" name="Straight Arrow Connector 58">
                  <a:extLst>
                    <a:ext uri="{FF2B5EF4-FFF2-40B4-BE49-F238E27FC236}">
                      <a16:creationId xmlns:a16="http://schemas.microsoft.com/office/drawing/2014/main" id="{35641166-570F-4E7B-8022-5D0225B46530}"/>
                    </a:ext>
                  </a:extLst>
                </p:cNvPr>
                <p:cNvCxnSpPr>
                  <a:cxnSpLocks/>
                </p:cNvCxnSpPr>
                <p:nvPr/>
              </p:nvCxnSpPr>
              <p:spPr>
                <a:xfrm>
                  <a:off x="3143533" y="3281417"/>
                  <a:ext cx="608353" cy="11430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ACA21E93-411F-48B5-9C72-B88FC0A34D02}"/>
                    </a:ext>
                  </a:extLst>
                </p:cNvPr>
                <p:cNvCxnSpPr>
                  <a:cxnSpLocks/>
                </p:cNvCxnSpPr>
                <p:nvPr/>
              </p:nvCxnSpPr>
              <p:spPr>
                <a:xfrm>
                  <a:off x="3173002" y="2917330"/>
                  <a:ext cx="578884" cy="273254"/>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E2FF879D-32F7-4E8F-A153-C4BF214E833F}"/>
                    </a:ext>
                  </a:extLst>
                </p:cNvPr>
                <p:cNvCxnSpPr>
                  <a:cxnSpLocks/>
                </p:cNvCxnSpPr>
                <p:nvPr/>
              </p:nvCxnSpPr>
              <p:spPr>
                <a:xfrm>
                  <a:off x="3143533" y="2582291"/>
                  <a:ext cx="659034" cy="527650"/>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75BE779-1155-4839-A41D-644092919D53}"/>
                    </a:ext>
                  </a:extLst>
                </p:cNvPr>
                <p:cNvCxnSpPr>
                  <a:cxnSpLocks/>
                </p:cNvCxnSpPr>
                <p:nvPr/>
              </p:nvCxnSpPr>
              <p:spPr>
                <a:xfrm>
                  <a:off x="3194904" y="2159232"/>
                  <a:ext cx="607663" cy="85768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92" name="Oval 91">
              <a:extLst>
                <a:ext uri="{FF2B5EF4-FFF2-40B4-BE49-F238E27FC236}">
                  <a16:creationId xmlns:a16="http://schemas.microsoft.com/office/drawing/2014/main" id="{B1C45198-2A1A-44E9-851D-EA8A01C61D57}"/>
                </a:ext>
              </a:extLst>
            </p:cNvPr>
            <p:cNvSpPr/>
            <p:nvPr/>
          </p:nvSpPr>
          <p:spPr>
            <a:xfrm>
              <a:off x="5684218" y="3324114"/>
              <a:ext cx="431237" cy="431237"/>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1" name="Straight Arrow Connector 90">
              <a:extLst>
                <a:ext uri="{FF2B5EF4-FFF2-40B4-BE49-F238E27FC236}">
                  <a16:creationId xmlns:a16="http://schemas.microsoft.com/office/drawing/2014/main" id="{7B708C27-1B25-45F2-970F-2D3D5956029F}"/>
                </a:ext>
              </a:extLst>
            </p:cNvPr>
            <p:cNvCxnSpPr/>
            <p:nvPr/>
          </p:nvCxnSpPr>
          <p:spPr>
            <a:xfrm>
              <a:off x="4628495" y="3539733"/>
              <a:ext cx="892534"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E7269F0C-869A-4A14-9E17-BF72853ABD1C}"/>
                </a:ext>
              </a:extLst>
            </p:cNvPr>
            <p:cNvCxnSpPr>
              <a:cxnSpLocks/>
            </p:cNvCxnSpPr>
            <p:nvPr/>
          </p:nvCxnSpPr>
          <p:spPr>
            <a:xfrm>
              <a:off x="5899837" y="3884723"/>
              <a:ext cx="0" cy="196241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3FBEC59E-21D3-4EC8-BC12-7285133B7A05}"/>
                </a:ext>
              </a:extLst>
            </p:cNvPr>
            <p:cNvCxnSpPr>
              <a:cxnSpLocks/>
            </p:cNvCxnSpPr>
            <p:nvPr/>
          </p:nvCxnSpPr>
          <p:spPr>
            <a:xfrm flipH="1">
              <a:off x="2215309" y="5775394"/>
              <a:ext cx="3684528"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E4A8E24C-1E5A-4A4B-813D-718C6A2D325D}"/>
                </a:ext>
              </a:extLst>
            </p:cNvPr>
            <p:cNvCxnSpPr>
              <a:cxnSpLocks/>
            </p:cNvCxnSpPr>
            <p:nvPr/>
          </p:nvCxnSpPr>
          <p:spPr>
            <a:xfrm>
              <a:off x="2215309" y="3539733"/>
              <a:ext cx="34535" cy="2235661"/>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3" name="Straight Arrow Connector 102">
              <a:extLst>
                <a:ext uri="{FF2B5EF4-FFF2-40B4-BE49-F238E27FC236}">
                  <a16:creationId xmlns:a16="http://schemas.microsoft.com/office/drawing/2014/main" id="{FBD79AAF-8413-40E2-BB0C-0D79BC9ADB3F}"/>
                </a:ext>
              </a:extLst>
            </p:cNvPr>
            <p:cNvCxnSpPr>
              <a:cxnSpLocks/>
            </p:cNvCxnSpPr>
            <p:nvPr/>
          </p:nvCxnSpPr>
          <p:spPr>
            <a:xfrm flipH="1">
              <a:off x="2249844" y="3573048"/>
              <a:ext cx="416849" cy="0"/>
            </a:xfrm>
            <a:prstGeom prst="straightConnector1">
              <a:avLst/>
            </a:prstGeom>
            <a:ln w="762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A537380-3EE3-4C9A-A23B-AD97486873C3}"/>
                </a:ext>
              </a:extLst>
            </p:cNvPr>
            <p:cNvSpPr txBox="1"/>
            <p:nvPr/>
          </p:nvSpPr>
          <p:spPr>
            <a:xfrm>
              <a:off x="4578299" y="3723835"/>
              <a:ext cx="993694" cy="418031"/>
            </a:xfrm>
            <a:prstGeom prst="rect">
              <a:avLst/>
            </a:prstGeom>
            <a:noFill/>
          </p:spPr>
          <p:txBody>
            <a:bodyPr wrap="none" rtlCol="0">
              <a:spAutoFit/>
            </a:bodyPr>
            <a:lstStyle/>
            <a:p>
              <a:r>
                <a:rPr lang="en-US" dirty="0"/>
                <a:t>Reduce</a:t>
              </a:r>
            </a:p>
          </p:txBody>
        </p:sp>
        <p:sp>
          <p:nvSpPr>
            <p:cNvPr id="109" name="TextBox 108">
              <a:extLst>
                <a:ext uri="{FF2B5EF4-FFF2-40B4-BE49-F238E27FC236}">
                  <a16:creationId xmlns:a16="http://schemas.microsoft.com/office/drawing/2014/main" id="{7A4C86A7-BFF2-4988-BE61-555F6DFA408B}"/>
                </a:ext>
              </a:extLst>
            </p:cNvPr>
            <p:cNvSpPr txBox="1"/>
            <p:nvPr/>
          </p:nvSpPr>
          <p:spPr>
            <a:xfrm>
              <a:off x="2681565" y="5155904"/>
              <a:ext cx="795565" cy="418031"/>
            </a:xfrm>
            <a:prstGeom prst="rect">
              <a:avLst/>
            </a:prstGeom>
            <a:noFill/>
          </p:spPr>
          <p:txBody>
            <a:bodyPr wrap="none" rtlCol="0">
              <a:spAutoFit/>
            </a:bodyPr>
            <a:lstStyle/>
            <a:p>
              <a:r>
                <a:rPr lang="en-US" dirty="0"/>
                <a:t>Maps</a:t>
              </a:r>
            </a:p>
          </p:txBody>
        </p:sp>
        <p:sp>
          <p:nvSpPr>
            <p:cNvPr id="110" name="TextBox 109">
              <a:extLst>
                <a:ext uri="{FF2B5EF4-FFF2-40B4-BE49-F238E27FC236}">
                  <a16:creationId xmlns:a16="http://schemas.microsoft.com/office/drawing/2014/main" id="{ED9E26B6-DCCE-4AA3-A3D2-5E81F92E2D8C}"/>
                </a:ext>
              </a:extLst>
            </p:cNvPr>
            <p:cNvSpPr txBox="1"/>
            <p:nvPr/>
          </p:nvSpPr>
          <p:spPr>
            <a:xfrm>
              <a:off x="3158916" y="5844685"/>
              <a:ext cx="912265" cy="418031"/>
            </a:xfrm>
            <a:prstGeom prst="rect">
              <a:avLst/>
            </a:prstGeom>
            <a:noFill/>
          </p:spPr>
          <p:txBody>
            <a:bodyPr wrap="none" rtlCol="0">
              <a:spAutoFit/>
            </a:bodyPr>
            <a:lstStyle/>
            <a:p>
              <a:r>
                <a:rPr lang="en-US" dirty="0"/>
                <a:t>Iterate</a:t>
              </a:r>
            </a:p>
          </p:txBody>
        </p:sp>
        <p:sp>
          <p:nvSpPr>
            <p:cNvPr id="116" name="TextBox 115">
              <a:extLst>
                <a:ext uri="{FF2B5EF4-FFF2-40B4-BE49-F238E27FC236}">
                  <a16:creationId xmlns:a16="http://schemas.microsoft.com/office/drawing/2014/main" id="{445CA5A4-6795-4553-8DF4-38BCAF2E74A1}"/>
                </a:ext>
              </a:extLst>
            </p:cNvPr>
            <p:cNvSpPr txBox="1"/>
            <p:nvPr/>
          </p:nvSpPr>
          <p:spPr>
            <a:xfrm>
              <a:off x="4135252" y="2293180"/>
              <a:ext cx="1884362" cy="646331"/>
            </a:xfrm>
            <a:prstGeom prst="rect">
              <a:avLst/>
            </a:prstGeom>
            <a:noFill/>
          </p:spPr>
          <p:txBody>
            <a:bodyPr wrap="none" rtlCol="0">
              <a:spAutoFit/>
            </a:bodyPr>
            <a:lstStyle/>
            <a:p>
              <a:r>
                <a:rPr lang="en-US" dirty="0"/>
                <a:t>Internal Execution</a:t>
              </a:r>
              <a:br>
                <a:rPr lang="en-US" dirty="0"/>
              </a:br>
              <a:r>
                <a:rPr lang="en-US" dirty="0"/>
                <a:t>Dataflow Nodes</a:t>
              </a:r>
            </a:p>
          </p:txBody>
        </p:sp>
        <p:sp>
          <p:nvSpPr>
            <p:cNvPr id="118" name="TextBox 117">
              <a:extLst>
                <a:ext uri="{FF2B5EF4-FFF2-40B4-BE49-F238E27FC236}">
                  <a16:creationId xmlns:a16="http://schemas.microsoft.com/office/drawing/2014/main" id="{98EB687A-85CC-46BF-B0CD-16E4E8617E89}"/>
                </a:ext>
              </a:extLst>
            </p:cNvPr>
            <p:cNvSpPr txBox="1"/>
            <p:nvPr/>
          </p:nvSpPr>
          <p:spPr>
            <a:xfrm>
              <a:off x="3867865" y="4483232"/>
              <a:ext cx="1893621" cy="731554"/>
            </a:xfrm>
            <a:prstGeom prst="rect">
              <a:avLst/>
            </a:prstGeom>
            <a:noFill/>
          </p:spPr>
          <p:txBody>
            <a:bodyPr wrap="none" rtlCol="0">
              <a:spAutoFit/>
            </a:bodyPr>
            <a:lstStyle/>
            <a:p>
              <a:r>
                <a:rPr lang="en-US" dirty="0"/>
                <a:t>HPC</a:t>
              </a:r>
              <a:br>
                <a:rPr lang="en-US" dirty="0"/>
              </a:br>
              <a:r>
                <a:rPr lang="en-US" dirty="0"/>
                <a:t>Communication</a:t>
              </a:r>
            </a:p>
          </p:txBody>
        </p:sp>
      </p:grpSp>
      <p:sp>
        <p:nvSpPr>
          <p:cNvPr id="24" name="TextBox 23">
            <a:extLst>
              <a:ext uri="{FF2B5EF4-FFF2-40B4-BE49-F238E27FC236}">
                <a16:creationId xmlns:a16="http://schemas.microsoft.com/office/drawing/2014/main" id="{78903C99-ECFF-4C67-B7F3-639A0412D82C}"/>
              </a:ext>
            </a:extLst>
          </p:cNvPr>
          <p:cNvSpPr txBox="1"/>
          <p:nvPr/>
        </p:nvSpPr>
        <p:spPr>
          <a:xfrm>
            <a:off x="721271" y="173704"/>
            <a:ext cx="5133417" cy="369332"/>
          </a:xfrm>
          <a:prstGeom prst="rect">
            <a:avLst/>
          </a:prstGeom>
          <a:noFill/>
        </p:spPr>
        <p:txBody>
          <a:bodyPr wrap="square" rtlCol="0">
            <a:spAutoFit/>
          </a:bodyPr>
          <a:lstStyle/>
          <a:p>
            <a:r>
              <a:rPr lang="en-US" b="1" dirty="0"/>
              <a:t>Coarse Grain Dataflows links jobs in such a pipeline</a:t>
            </a:r>
          </a:p>
        </p:txBody>
      </p:sp>
      <p:sp>
        <p:nvSpPr>
          <p:cNvPr id="26" name="TextBox 25">
            <a:extLst>
              <a:ext uri="{FF2B5EF4-FFF2-40B4-BE49-F238E27FC236}">
                <a16:creationId xmlns:a16="http://schemas.microsoft.com/office/drawing/2014/main" id="{8C5D52AD-7D1F-4E92-95D2-CD333F5D3718}"/>
              </a:ext>
            </a:extLst>
          </p:cNvPr>
          <p:cNvSpPr txBox="1"/>
          <p:nvPr/>
        </p:nvSpPr>
        <p:spPr>
          <a:xfrm>
            <a:off x="1014938" y="540083"/>
            <a:ext cx="1777666" cy="369332"/>
          </a:xfrm>
          <a:prstGeom prst="rect">
            <a:avLst/>
          </a:prstGeom>
          <a:noFill/>
        </p:spPr>
        <p:txBody>
          <a:bodyPr wrap="none" rtlCol="0">
            <a:spAutoFit/>
          </a:bodyPr>
          <a:lstStyle/>
          <a:p>
            <a:r>
              <a:rPr lang="en-US" dirty="0"/>
              <a:t>Data preparation</a:t>
            </a:r>
          </a:p>
        </p:txBody>
      </p:sp>
      <p:grpSp>
        <p:nvGrpSpPr>
          <p:cNvPr id="36" name="Group 35">
            <a:extLst>
              <a:ext uri="{FF2B5EF4-FFF2-40B4-BE49-F238E27FC236}">
                <a16:creationId xmlns:a16="http://schemas.microsoft.com/office/drawing/2014/main" id="{54E1A394-D4EB-4ABC-975A-D3439C20E7D8}"/>
              </a:ext>
            </a:extLst>
          </p:cNvPr>
          <p:cNvGrpSpPr/>
          <p:nvPr/>
        </p:nvGrpSpPr>
        <p:grpSpPr>
          <a:xfrm>
            <a:off x="62738" y="575926"/>
            <a:ext cx="11256142" cy="1023722"/>
            <a:chOff x="82604" y="607824"/>
            <a:chExt cx="11256142" cy="1023722"/>
          </a:xfrm>
        </p:grpSpPr>
        <p:grpSp>
          <p:nvGrpSpPr>
            <p:cNvPr id="23" name="Group 22">
              <a:extLst>
                <a:ext uri="{FF2B5EF4-FFF2-40B4-BE49-F238E27FC236}">
                  <a16:creationId xmlns:a16="http://schemas.microsoft.com/office/drawing/2014/main" id="{8B30F444-8AB8-4A0C-BFBB-4B27A3288AA1}"/>
                </a:ext>
              </a:extLst>
            </p:cNvPr>
            <p:cNvGrpSpPr/>
            <p:nvPr/>
          </p:nvGrpSpPr>
          <p:grpSpPr>
            <a:xfrm>
              <a:off x="82604" y="607824"/>
              <a:ext cx="7821382" cy="1023722"/>
              <a:chOff x="3152320" y="178786"/>
              <a:chExt cx="7821382" cy="1023722"/>
            </a:xfrm>
          </p:grpSpPr>
          <p:sp>
            <p:nvSpPr>
              <p:cNvPr id="106" name="Oval 105">
                <a:extLst>
                  <a:ext uri="{FF2B5EF4-FFF2-40B4-BE49-F238E27FC236}">
                    <a16:creationId xmlns:a16="http://schemas.microsoft.com/office/drawing/2014/main" id="{16CBE429-89C3-4EAF-AFE7-5D9CE2628C77}"/>
                  </a:ext>
                </a:extLst>
              </p:cNvPr>
              <p:cNvSpPr/>
              <p:nvPr/>
            </p:nvSpPr>
            <p:spPr>
              <a:xfrm>
                <a:off x="315232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Oval 110">
                <a:extLst>
                  <a:ext uri="{FF2B5EF4-FFF2-40B4-BE49-F238E27FC236}">
                    <a16:creationId xmlns:a16="http://schemas.microsoft.com/office/drawing/2014/main" id="{D5562779-E344-4874-9405-B42969171A3F}"/>
                  </a:ext>
                </a:extLst>
              </p:cNvPr>
              <p:cNvSpPr/>
              <p:nvPr/>
            </p:nvSpPr>
            <p:spPr>
              <a:xfrm>
                <a:off x="655115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2" name="Straight Arrow Connector 111">
                <a:extLst>
                  <a:ext uri="{FF2B5EF4-FFF2-40B4-BE49-F238E27FC236}">
                    <a16:creationId xmlns:a16="http://schemas.microsoft.com/office/drawing/2014/main" id="{CFC8240D-B2DD-43C2-BB13-02072A52EE0E}"/>
                  </a:ext>
                </a:extLst>
              </p:cNvPr>
              <p:cNvCxnSpPr>
                <a:cxnSpLocks/>
              </p:cNvCxnSpPr>
              <p:nvPr/>
            </p:nvCxnSpPr>
            <p:spPr>
              <a:xfrm>
                <a:off x="418641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9D0116E7-2E71-49C3-A438-E1B0FDBC77BF}"/>
                  </a:ext>
                </a:extLst>
              </p:cNvPr>
              <p:cNvSpPr/>
              <p:nvPr/>
            </p:nvSpPr>
            <p:spPr>
              <a:xfrm>
                <a:off x="9949980" y="178786"/>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5" name="Straight Arrow Connector 64">
                <a:extLst>
                  <a:ext uri="{FF2B5EF4-FFF2-40B4-BE49-F238E27FC236}">
                    <a16:creationId xmlns:a16="http://schemas.microsoft.com/office/drawing/2014/main" id="{A5C43115-F4B5-4FEF-9D76-275DE5153E7B}"/>
                  </a:ext>
                </a:extLst>
              </p:cNvPr>
              <p:cNvCxnSpPr>
                <a:cxnSpLocks/>
              </p:cNvCxnSpPr>
              <p:nvPr/>
            </p:nvCxnSpPr>
            <p:spPr>
              <a:xfrm>
                <a:off x="7585240" y="690647"/>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68" name="Oval 67">
              <a:extLst>
                <a:ext uri="{FF2B5EF4-FFF2-40B4-BE49-F238E27FC236}">
                  <a16:creationId xmlns:a16="http://schemas.microsoft.com/office/drawing/2014/main" id="{9699DD8B-58AE-4916-8658-2C03F823CE25}"/>
                </a:ext>
              </a:extLst>
            </p:cNvPr>
            <p:cNvSpPr/>
            <p:nvPr/>
          </p:nvSpPr>
          <p:spPr>
            <a:xfrm>
              <a:off x="10315024" y="607824"/>
              <a:ext cx="1023722" cy="102372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9" name="Straight Arrow Connector 68">
              <a:extLst>
                <a:ext uri="{FF2B5EF4-FFF2-40B4-BE49-F238E27FC236}">
                  <a16:creationId xmlns:a16="http://schemas.microsoft.com/office/drawing/2014/main" id="{6E3512E8-7B3C-4A0C-846C-4752870AED68}"/>
                </a:ext>
              </a:extLst>
            </p:cNvPr>
            <p:cNvCxnSpPr>
              <a:cxnSpLocks/>
            </p:cNvCxnSpPr>
            <p:nvPr/>
          </p:nvCxnSpPr>
          <p:spPr>
            <a:xfrm>
              <a:off x="7960652" y="1119685"/>
              <a:ext cx="2354372" cy="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E80504D5-B671-43D6-BAA1-DFE141401968}"/>
              </a:ext>
            </a:extLst>
          </p:cNvPr>
          <p:cNvSpPr txBox="1"/>
          <p:nvPr/>
        </p:nvSpPr>
        <p:spPr>
          <a:xfrm>
            <a:off x="4467051" y="552615"/>
            <a:ext cx="1123769" cy="369332"/>
          </a:xfrm>
          <a:prstGeom prst="rect">
            <a:avLst/>
          </a:prstGeom>
          <a:noFill/>
        </p:spPr>
        <p:txBody>
          <a:bodyPr wrap="none" rtlCol="0">
            <a:spAutoFit/>
          </a:bodyPr>
          <a:lstStyle/>
          <a:p>
            <a:r>
              <a:rPr lang="en-US" dirty="0"/>
              <a:t>Clustering</a:t>
            </a:r>
          </a:p>
        </p:txBody>
      </p:sp>
      <p:sp>
        <p:nvSpPr>
          <p:cNvPr id="72" name="TextBox 71">
            <a:extLst>
              <a:ext uri="{FF2B5EF4-FFF2-40B4-BE49-F238E27FC236}">
                <a16:creationId xmlns:a16="http://schemas.microsoft.com/office/drawing/2014/main" id="{C632C084-036E-4427-96A8-6D5C6BC3EBBA}"/>
              </a:ext>
            </a:extLst>
          </p:cNvPr>
          <p:cNvSpPr txBox="1"/>
          <p:nvPr/>
        </p:nvSpPr>
        <p:spPr>
          <a:xfrm>
            <a:off x="7892751" y="335101"/>
            <a:ext cx="1188146" cy="646331"/>
          </a:xfrm>
          <a:prstGeom prst="rect">
            <a:avLst/>
          </a:prstGeom>
          <a:noFill/>
        </p:spPr>
        <p:txBody>
          <a:bodyPr wrap="none" rtlCol="0">
            <a:spAutoFit/>
          </a:bodyPr>
          <a:lstStyle/>
          <a:p>
            <a:r>
              <a:rPr lang="en-US" dirty="0"/>
              <a:t>Dimension</a:t>
            </a:r>
          </a:p>
          <a:p>
            <a:r>
              <a:rPr lang="en-US" dirty="0"/>
              <a:t>Reduction</a:t>
            </a:r>
          </a:p>
        </p:txBody>
      </p:sp>
      <p:sp>
        <p:nvSpPr>
          <p:cNvPr id="73" name="TextBox 72">
            <a:extLst>
              <a:ext uri="{FF2B5EF4-FFF2-40B4-BE49-F238E27FC236}">
                <a16:creationId xmlns:a16="http://schemas.microsoft.com/office/drawing/2014/main" id="{7AB6A9BB-15D8-47A9-A49D-4A7957C6C21B}"/>
              </a:ext>
            </a:extLst>
          </p:cNvPr>
          <p:cNvSpPr txBox="1"/>
          <p:nvPr/>
        </p:nvSpPr>
        <p:spPr>
          <a:xfrm>
            <a:off x="10310302" y="211362"/>
            <a:ext cx="1366528" cy="369332"/>
          </a:xfrm>
          <a:prstGeom prst="rect">
            <a:avLst/>
          </a:prstGeom>
          <a:noFill/>
        </p:spPr>
        <p:txBody>
          <a:bodyPr wrap="none" rtlCol="0">
            <a:spAutoFit/>
          </a:bodyPr>
          <a:lstStyle/>
          <a:p>
            <a:r>
              <a:rPr lang="en-US" dirty="0"/>
              <a:t>Visualization</a:t>
            </a:r>
          </a:p>
        </p:txBody>
      </p:sp>
      <p:sp>
        <p:nvSpPr>
          <p:cNvPr id="39" name="TextBox 38">
            <a:extLst>
              <a:ext uri="{FF2B5EF4-FFF2-40B4-BE49-F238E27FC236}">
                <a16:creationId xmlns:a16="http://schemas.microsoft.com/office/drawing/2014/main" id="{243E2FD4-41FF-4BA2-9C6F-F2308EC898AB}"/>
              </a:ext>
            </a:extLst>
          </p:cNvPr>
          <p:cNvSpPr txBox="1"/>
          <p:nvPr/>
        </p:nvSpPr>
        <p:spPr>
          <a:xfrm>
            <a:off x="101304" y="1713847"/>
            <a:ext cx="2236537" cy="2308324"/>
          </a:xfrm>
          <a:prstGeom prst="rect">
            <a:avLst/>
          </a:prstGeom>
          <a:noFill/>
        </p:spPr>
        <p:txBody>
          <a:bodyPr wrap="square" rtlCol="0">
            <a:spAutoFit/>
          </a:bodyPr>
          <a:lstStyle/>
          <a:p>
            <a:r>
              <a:rPr lang="en-US" dirty="0"/>
              <a:t>But internally to each job you can also elegantly express algorithm as dataflow but with more stringent performance constraints</a:t>
            </a:r>
          </a:p>
        </p:txBody>
      </p:sp>
      <p:pic>
        <p:nvPicPr>
          <p:cNvPr id="1026" name="Picture 2" descr="Related image">
            <a:extLst>
              <a:ext uri="{FF2B5EF4-FFF2-40B4-BE49-F238E27FC236}">
                <a16:creationId xmlns:a16="http://schemas.microsoft.com/office/drawing/2014/main" id="{FA7EBA40-619C-4BD1-9C7D-6A54924F5AC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64263">
            <a:off x="3437532" y="1704294"/>
            <a:ext cx="902224" cy="902224"/>
          </a:xfrm>
          <a:prstGeom prst="rect">
            <a:avLst/>
          </a:prstGeom>
          <a:noFill/>
          <a:extLst>
            <a:ext uri="{909E8E84-426E-40DD-AFC4-6F175D3DCCD1}">
              <a14:hiddenFill xmlns:a14="http://schemas.microsoft.com/office/drawing/2010/main">
                <a:solidFill>
                  <a:srgbClr val="FFFFFF"/>
                </a:solidFill>
              </a14:hiddenFill>
            </a:ext>
          </a:extLst>
        </p:spPr>
      </p:pic>
      <p:sp>
        <p:nvSpPr>
          <p:cNvPr id="77" name="Content Placeholder 2">
            <a:extLst>
              <a:ext uri="{FF2B5EF4-FFF2-40B4-BE49-F238E27FC236}">
                <a16:creationId xmlns:a16="http://schemas.microsoft.com/office/drawing/2014/main" id="{0D78EA15-DEF7-41C6-ACFE-92FC705F386B}"/>
              </a:ext>
            </a:extLst>
          </p:cNvPr>
          <p:cNvSpPr txBox="1">
            <a:spLocks/>
          </p:cNvSpPr>
          <p:nvPr/>
        </p:nvSpPr>
        <p:spPr>
          <a:xfrm>
            <a:off x="7030840" y="2369513"/>
            <a:ext cx="4880675" cy="2522479"/>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P = </a:t>
            </a:r>
            <a:r>
              <a:rPr lang="en-US" dirty="0" err="1"/>
              <a:t>loadPoints</a:t>
            </a:r>
            <a:r>
              <a:rPr lang="en-US" dirty="0"/>
              <a:t>()</a:t>
            </a:r>
          </a:p>
          <a:p>
            <a:r>
              <a:rPr lang="en-US" dirty="0"/>
              <a:t>C = </a:t>
            </a:r>
            <a:r>
              <a:rPr lang="en-US" dirty="0" err="1"/>
              <a:t>loadInitCenters</a:t>
            </a:r>
            <a:r>
              <a:rPr lang="en-US" dirty="0"/>
              <a:t>()</a:t>
            </a:r>
          </a:p>
          <a:p>
            <a:r>
              <a:rPr lang="en-US" dirty="0"/>
              <a:t>for (</a:t>
            </a:r>
            <a:r>
              <a:rPr lang="en-US" dirty="0" err="1"/>
              <a:t>int</a:t>
            </a:r>
            <a:r>
              <a:rPr lang="en-US" dirty="0"/>
              <a:t> </a:t>
            </a:r>
            <a:r>
              <a:rPr lang="en-US" dirty="0" err="1"/>
              <a:t>i</a:t>
            </a:r>
            <a:r>
              <a:rPr lang="en-US" dirty="0"/>
              <a:t> = 0; </a:t>
            </a:r>
            <a:r>
              <a:rPr lang="en-US" dirty="0" err="1"/>
              <a:t>i</a:t>
            </a:r>
            <a:r>
              <a:rPr lang="en-US" dirty="0"/>
              <a:t> &lt; 10; </a:t>
            </a:r>
            <a:r>
              <a:rPr lang="en-US" dirty="0" err="1"/>
              <a:t>i</a:t>
            </a:r>
            <a:r>
              <a:rPr lang="en-US" dirty="0"/>
              <a:t>++) {</a:t>
            </a:r>
          </a:p>
          <a:p>
            <a:r>
              <a:rPr lang="en-US" dirty="0"/>
              <a:t>  T = </a:t>
            </a:r>
            <a:r>
              <a:rPr lang="en-US" dirty="0" err="1"/>
              <a:t>P.map</a:t>
            </a:r>
            <a:r>
              <a:rPr lang="en-US" dirty="0"/>
              <a:t>().</a:t>
            </a:r>
            <a:r>
              <a:rPr lang="en-US" dirty="0" err="1"/>
              <a:t>withBroadcast</a:t>
            </a:r>
            <a:r>
              <a:rPr lang="en-US" dirty="0"/>
              <a:t>(C)</a:t>
            </a:r>
          </a:p>
          <a:p>
            <a:r>
              <a:rPr lang="en-US" dirty="0"/>
              <a:t>  C = </a:t>
            </a:r>
            <a:r>
              <a:rPr lang="en-US" dirty="0" err="1"/>
              <a:t>T.reduce</a:t>
            </a:r>
            <a:r>
              <a:rPr lang="en-US" dirty="0"/>
              <a:t>()     }</a:t>
            </a:r>
            <a:br>
              <a:rPr lang="en-US" dirty="0"/>
            </a:br>
            <a:endParaRPr lang="en-US" dirty="0"/>
          </a:p>
        </p:txBody>
      </p:sp>
      <p:cxnSp>
        <p:nvCxnSpPr>
          <p:cNvPr id="78" name="Straight Connector 77">
            <a:extLst>
              <a:ext uri="{FF2B5EF4-FFF2-40B4-BE49-F238E27FC236}">
                <a16:creationId xmlns:a16="http://schemas.microsoft.com/office/drawing/2014/main" id="{99FD1DEC-D102-497E-BB6E-C60F54779EB3}"/>
              </a:ext>
            </a:extLst>
          </p:cNvPr>
          <p:cNvCxnSpPr>
            <a:cxnSpLocks/>
          </p:cNvCxnSpPr>
          <p:nvPr/>
        </p:nvCxnSpPr>
        <p:spPr>
          <a:xfrm>
            <a:off x="6320433" y="3429000"/>
            <a:ext cx="0" cy="850269"/>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A8AFFC1-55D7-4FD4-A596-33EC026164F7}"/>
              </a:ext>
            </a:extLst>
          </p:cNvPr>
          <p:cNvCxnSpPr>
            <a:cxnSpLocks/>
          </p:cNvCxnSpPr>
          <p:nvPr/>
        </p:nvCxnSpPr>
        <p:spPr>
          <a:xfrm>
            <a:off x="6285596" y="4306929"/>
            <a:ext cx="515041" cy="0"/>
          </a:xfrm>
          <a:prstGeom prst="line">
            <a:avLst/>
          </a:prstGeom>
          <a:ln w="3810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2EE7F63D-FF7D-440E-9EB6-4D417C5429B0}"/>
              </a:ext>
            </a:extLst>
          </p:cNvPr>
          <p:cNvCxnSpPr>
            <a:cxnSpLocks/>
          </p:cNvCxnSpPr>
          <p:nvPr/>
        </p:nvCxnSpPr>
        <p:spPr>
          <a:xfrm>
            <a:off x="6325011" y="3429000"/>
            <a:ext cx="515041" cy="0"/>
          </a:xfrm>
          <a:prstGeom prst="line">
            <a:avLst/>
          </a:prstGeom>
          <a:ln w="381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39D91A02-AF24-490A-8689-B857A6512AC6}"/>
              </a:ext>
            </a:extLst>
          </p:cNvPr>
          <p:cNvSpPr txBox="1"/>
          <p:nvPr/>
        </p:nvSpPr>
        <p:spPr>
          <a:xfrm>
            <a:off x="6086387" y="4376864"/>
            <a:ext cx="1080635" cy="461665"/>
          </a:xfrm>
          <a:prstGeom prst="rect">
            <a:avLst/>
          </a:prstGeom>
          <a:noFill/>
        </p:spPr>
        <p:txBody>
          <a:bodyPr wrap="square" rtlCol="0">
            <a:spAutoFit/>
          </a:bodyPr>
          <a:lstStyle/>
          <a:p>
            <a:r>
              <a:rPr lang="en-US" sz="2400" b="1" dirty="0">
                <a:solidFill>
                  <a:srgbClr val="7030A0"/>
                </a:solidFill>
              </a:rPr>
              <a:t>Iterate</a:t>
            </a:r>
          </a:p>
        </p:txBody>
      </p:sp>
      <p:sp>
        <p:nvSpPr>
          <p:cNvPr id="43" name="TextBox 42">
            <a:extLst>
              <a:ext uri="{FF2B5EF4-FFF2-40B4-BE49-F238E27FC236}">
                <a16:creationId xmlns:a16="http://schemas.microsoft.com/office/drawing/2014/main" id="{922342FE-7AE4-4FB0-A182-9EA1FB25AD5D}"/>
              </a:ext>
            </a:extLst>
          </p:cNvPr>
          <p:cNvSpPr txBox="1"/>
          <p:nvPr/>
        </p:nvSpPr>
        <p:spPr>
          <a:xfrm>
            <a:off x="5786650" y="1970740"/>
            <a:ext cx="4795287" cy="369332"/>
          </a:xfrm>
          <a:prstGeom prst="rect">
            <a:avLst/>
          </a:prstGeom>
          <a:noFill/>
        </p:spPr>
        <p:txBody>
          <a:bodyPr wrap="none" rtlCol="0">
            <a:spAutoFit/>
          </a:bodyPr>
          <a:lstStyle/>
          <a:p>
            <a:r>
              <a:rPr lang="en-US" dirty="0"/>
              <a:t>Corresponding to classic Spark K-means Dataflow</a:t>
            </a:r>
          </a:p>
        </p:txBody>
      </p:sp>
      <p:sp>
        <p:nvSpPr>
          <p:cNvPr id="3" name="Slide Number Placeholder 2">
            <a:extLst>
              <a:ext uri="{FF2B5EF4-FFF2-40B4-BE49-F238E27FC236}">
                <a16:creationId xmlns:a16="http://schemas.microsoft.com/office/drawing/2014/main" id="{3238F9BE-FA9C-4DD2-9618-FF2F5625712F}"/>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68</a:t>
            </a:fld>
            <a:endParaRPr lang="en-US">
              <a:solidFill>
                <a:prstClr val="black">
                  <a:tint val="75000"/>
                </a:prstClr>
              </a:solidFill>
            </a:endParaRPr>
          </a:p>
        </p:txBody>
      </p:sp>
      <p:sp>
        <p:nvSpPr>
          <p:cNvPr id="4" name="Date Placeholder 3">
            <a:extLst>
              <a:ext uri="{FF2B5EF4-FFF2-40B4-BE49-F238E27FC236}">
                <a16:creationId xmlns:a16="http://schemas.microsoft.com/office/drawing/2014/main" id="{46D3FA8B-7CB0-4A8A-A439-4447CB483121}"/>
              </a:ext>
            </a:extLst>
          </p:cNvPr>
          <p:cNvSpPr>
            <a:spLocks noGrp="1"/>
          </p:cNvSpPr>
          <p:nvPr>
            <p:ph type="dt" sz="half" idx="10"/>
          </p:nvPr>
        </p:nvSpPr>
        <p:spPr/>
        <p:txBody>
          <a:bodyPr/>
          <a:lstStyle/>
          <a:p>
            <a:fld id="{4060FEE1-3EE9-47AF-9A6D-E42B6F79863A}"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29700276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19995-5287-4F32-B366-792390336130}"/>
              </a:ext>
            </a:extLst>
          </p:cNvPr>
          <p:cNvSpPr>
            <a:spLocks noGrp="1"/>
          </p:cNvSpPr>
          <p:nvPr>
            <p:ph type="title"/>
          </p:nvPr>
        </p:nvSpPr>
        <p:spPr>
          <a:xfrm>
            <a:off x="838200" y="1"/>
            <a:ext cx="10515600" cy="991892"/>
          </a:xfrm>
        </p:spPr>
        <p:txBody>
          <a:bodyPr>
            <a:normAutofit/>
          </a:bodyPr>
          <a:lstStyle/>
          <a:p>
            <a:r>
              <a:rPr lang="en-US" b="1" dirty="0" err="1">
                <a:latin typeface="+mn-lt"/>
              </a:rPr>
              <a:t>NiFi</a:t>
            </a:r>
            <a:r>
              <a:rPr lang="en-US" b="1" dirty="0">
                <a:latin typeface="+mn-lt"/>
              </a:rPr>
              <a:t> Coarse-grain Workflow</a:t>
            </a:r>
          </a:p>
        </p:txBody>
      </p:sp>
      <p:pic>
        <p:nvPicPr>
          <p:cNvPr id="1026" name="Picture 2" descr="Figure 1: NiFi DataFlow showing PutESP and ListenESP processors">
            <a:extLst>
              <a:ext uri="{FF2B5EF4-FFF2-40B4-BE49-F238E27FC236}">
                <a16:creationId xmlns:a16="http://schemas.microsoft.com/office/drawing/2014/main" id="{F3889281-FE4F-4B35-8505-FA420B9536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40810"/>
            <a:ext cx="12192000" cy="6137275"/>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a:extLst>
              <a:ext uri="{FF2B5EF4-FFF2-40B4-BE49-F238E27FC236}">
                <a16:creationId xmlns:a16="http://schemas.microsoft.com/office/drawing/2014/main" id="{7B1140B0-1A65-4EE1-BBDE-2B471F218E06}"/>
              </a:ext>
            </a:extLst>
          </p:cNvPr>
          <p:cNvSpPr>
            <a:spLocks noGrp="1"/>
          </p:cNvSpPr>
          <p:nvPr>
            <p:ph type="dt" sz="half" idx="10"/>
          </p:nvPr>
        </p:nvSpPr>
        <p:spPr/>
        <p:txBody>
          <a:bodyPr/>
          <a:lstStyle/>
          <a:p>
            <a:fld id="{C19024E8-F826-4BA0-BAC2-09C02DBDB517}" type="datetime1">
              <a:rPr lang="en-US" smtClean="0">
                <a:solidFill>
                  <a:prstClr val="black">
                    <a:tint val="75000"/>
                  </a:prstClr>
                </a:solidFill>
              </a:rPr>
              <a:t>1/11/2019</a:t>
            </a:fld>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A2E5685B-3BB4-4F1C-BD44-0CEA978B2B82}"/>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69</a:t>
            </a:fld>
            <a:endParaRPr lang="en-US">
              <a:solidFill>
                <a:prstClr val="black">
                  <a:tint val="75000"/>
                </a:prstClr>
              </a:solidFill>
            </a:endParaRPr>
          </a:p>
        </p:txBody>
      </p:sp>
    </p:spTree>
    <p:extLst>
      <p:ext uri="{BB962C8B-B14F-4D97-AF65-F5344CB8AC3E}">
        <p14:creationId xmlns:p14="http://schemas.microsoft.com/office/powerpoint/2010/main" val="1251080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AC3E-AC3C-44A2-AB0C-7501045D9C87}"/>
              </a:ext>
            </a:extLst>
          </p:cNvPr>
          <p:cNvSpPr>
            <a:spLocks noGrp="1"/>
          </p:cNvSpPr>
          <p:nvPr>
            <p:ph type="title"/>
          </p:nvPr>
        </p:nvSpPr>
        <p:spPr>
          <a:xfrm>
            <a:off x="419099" y="19221"/>
            <a:ext cx="11091332" cy="753985"/>
          </a:xfrm>
        </p:spPr>
        <p:txBody>
          <a:bodyPr>
            <a:normAutofit fontScale="90000"/>
          </a:bodyPr>
          <a:lstStyle/>
          <a:p>
            <a:r>
              <a:rPr lang="en-US" dirty="0"/>
              <a:t>Global AI and Modeling Supercomputer GAIMSC</a:t>
            </a:r>
          </a:p>
        </p:txBody>
      </p:sp>
      <p:sp>
        <p:nvSpPr>
          <p:cNvPr id="3" name="Content Placeholder 2">
            <a:extLst>
              <a:ext uri="{FF2B5EF4-FFF2-40B4-BE49-F238E27FC236}">
                <a16:creationId xmlns:a16="http://schemas.microsoft.com/office/drawing/2014/main" id="{1D515523-F3F8-4AAF-9D99-F52BF414FB1B}"/>
              </a:ext>
            </a:extLst>
          </p:cNvPr>
          <p:cNvSpPr>
            <a:spLocks noGrp="1"/>
          </p:cNvSpPr>
          <p:nvPr>
            <p:ph idx="1"/>
          </p:nvPr>
        </p:nvSpPr>
        <p:spPr>
          <a:xfrm>
            <a:off x="-1" y="773206"/>
            <a:ext cx="11929533" cy="5863867"/>
          </a:xfrm>
        </p:spPr>
        <p:txBody>
          <a:bodyPr>
            <a:normAutofit fontScale="92500" lnSpcReduction="20000"/>
          </a:bodyPr>
          <a:lstStyle/>
          <a:p>
            <a:r>
              <a:rPr lang="en-US" dirty="0"/>
              <a:t>There is only a cloud at the logical center but it’s physically distributed and owned by a few major players</a:t>
            </a:r>
          </a:p>
          <a:p>
            <a:r>
              <a:rPr lang="en-US" dirty="0"/>
              <a:t>There is a very distributed set of devices surrounded by local Fog computing; this forms the logically and physically distribute edge</a:t>
            </a:r>
          </a:p>
          <a:p>
            <a:r>
              <a:rPr lang="en-US" dirty="0"/>
              <a:t>The edge is structured and largely data</a:t>
            </a:r>
          </a:p>
          <a:p>
            <a:pPr lvl="1"/>
            <a:r>
              <a:rPr lang="en-US" dirty="0"/>
              <a:t>These are two differences from the Grid of the past</a:t>
            </a:r>
          </a:p>
          <a:p>
            <a:pPr lvl="1"/>
            <a:r>
              <a:rPr lang="en-US" dirty="0"/>
              <a:t>e.g. self driving car will have its own fog and will not share fog with truck that it is about to collide with</a:t>
            </a:r>
          </a:p>
          <a:p>
            <a:r>
              <a:rPr lang="en-US" dirty="0"/>
              <a:t>The cloud and edge will both be very heterogeneous with varying accelerators, memory size and disk structure.</a:t>
            </a:r>
          </a:p>
          <a:p>
            <a:r>
              <a:rPr lang="en-US" dirty="0"/>
              <a:t>GAIMSC requires parallel computing to achieve high performance on large ML and simulation nuggets and distributed system technology to build the </a:t>
            </a:r>
            <a:r>
              <a:rPr lang="en-US" dirty="0" err="1"/>
              <a:t>aether</a:t>
            </a:r>
            <a:r>
              <a:rPr lang="en-US" dirty="0"/>
              <a:t> and support the distributed but connected nuggets. </a:t>
            </a:r>
          </a:p>
          <a:p>
            <a:r>
              <a:rPr lang="en-US" dirty="0"/>
              <a:t>In the latter respect, the intelligent </a:t>
            </a:r>
            <a:r>
              <a:rPr lang="en-US" dirty="0" err="1"/>
              <a:t>aether</a:t>
            </a:r>
            <a:r>
              <a:rPr lang="en-US" dirty="0"/>
              <a:t> mimics a grid but it is a data grid where there are computations but typically those associated with data (often from edge devices). </a:t>
            </a:r>
          </a:p>
          <a:p>
            <a:pPr lvl="1"/>
            <a:r>
              <a:rPr lang="en-US" dirty="0"/>
              <a:t>So unlike the distributed simulation supercomputer that was often studied in previous grids, GAIMSC is a supercomputer aimed at very different data intensive AI-enriched problems.</a:t>
            </a:r>
          </a:p>
          <a:p>
            <a:endParaRPr lang="en-US" dirty="0"/>
          </a:p>
        </p:txBody>
      </p:sp>
      <p:sp>
        <p:nvSpPr>
          <p:cNvPr id="4" name="Slide Number Placeholder 3">
            <a:extLst>
              <a:ext uri="{FF2B5EF4-FFF2-40B4-BE49-F238E27FC236}">
                <a16:creationId xmlns:a16="http://schemas.microsoft.com/office/drawing/2014/main" id="{1606B6C3-A4B4-4DA2-8F4E-DD1CC4E7DE45}"/>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391121543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DACD081-4AC4-4C8D-9D9C-E5BBD087FE67}"/>
              </a:ext>
            </a:extLst>
          </p:cNvPr>
          <p:cNvSpPr>
            <a:spLocks noGrp="1"/>
          </p:cNvSpPr>
          <p:nvPr>
            <p:ph type="title"/>
          </p:nvPr>
        </p:nvSpPr>
        <p:spPr>
          <a:xfrm>
            <a:off x="0" y="1403598"/>
            <a:ext cx="12192000" cy="4050804"/>
          </a:xfrm>
        </p:spPr>
        <p:txBody>
          <a:bodyPr>
            <a:normAutofit/>
          </a:bodyPr>
          <a:lstStyle/>
          <a:p>
            <a:pPr algn="ctr"/>
            <a:r>
              <a:rPr lang="en-US" dirty="0"/>
              <a:t>Futures </a:t>
            </a:r>
            <a:br>
              <a:rPr lang="en-US" dirty="0"/>
            </a:br>
            <a:r>
              <a:rPr lang="en-US" dirty="0"/>
              <a:t>Implementing  Twister2</a:t>
            </a:r>
            <a:br>
              <a:rPr lang="en-US" dirty="0"/>
            </a:br>
            <a:r>
              <a:rPr lang="en-US" sz="4800" dirty="0"/>
              <a:t>for Global AI and Modeling Supercomputer</a:t>
            </a:r>
            <a:endParaRPr lang="en-US" b="1" dirty="0">
              <a:latin typeface="+mn-lt"/>
            </a:endParaRPr>
          </a:p>
        </p:txBody>
      </p:sp>
      <p:grpSp>
        <p:nvGrpSpPr>
          <p:cNvPr id="8" name="Group 7">
            <a:extLst>
              <a:ext uri="{FF2B5EF4-FFF2-40B4-BE49-F238E27FC236}">
                <a16:creationId xmlns:a16="http://schemas.microsoft.com/office/drawing/2014/main" id="{A26D05C0-7DEE-4D36-A21F-862125AA6802}"/>
              </a:ext>
            </a:extLst>
          </p:cNvPr>
          <p:cNvGrpSpPr/>
          <p:nvPr/>
        </p:nvGrpSpPr>
        <p:grpSpPr>
          <a:xfrm>
            <a:off x="1878142" y="136526"/>
            <a:ext cx="9202233" cy="2438400"/>
            <a:chOff x="1878142" y="136526"/>
            <a:chExt cx="9202233" cy="2438400"/>
          </a:xfrm>
        </p:grpSpPr>
        <p:grpSp>
          <p:nvGrpSpPr>
            <p:cNvPr id="9" name="Group 8">
              <a:extLst>
                <a:ext uri="{FF2B5EF4-FFF2-40B4-BE49-F238E27FC236}">
                  <a16:creationId xmlns:a16="http://schemas.microsoft.com/office/drawing/2014/main" id="{A2D75E32-81D4-41C0-A55D-9BB3075734BF}"/>
                </a:ext>
              </a:extLst>
            </p:cNvPr>
            <p:cNvGrpSpPr/>
            <p:nvPr/>
          </p:nvGrpSpPr>
          <p:grpSpPr>
            <a:xfrm>
              <a:off x="1878142" y="136526"/>
              <a:ext cx="7886700" cy="2438400"/>
              <a:chOff x="1952787" y="200751"/>
              <a:chExt cx="7886700" cy="2438400"/>
            </a:xfrm>
          </p:grpSpPr>
          <p:pic>
            <p:nvPicPr>
              <p:cNvPr id="11" name="Picture 2" descr="http://www.iterativemapreduce.org/images/twister.png">
                <a:extLst>
                  <a:ext uri="{FF2B5EF4-FFF2-40B4-BE49-F238E27FC236}">
                    <a16:creationId xmlns:a16="http://schemas.microsoft.com/office/drawing/2014/main" id="{48F94B8C-2450-47A3-8C2F-0E569B85C0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787" y="200751"/>
                <a:ext cx="7886700" cy="23050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F721984C-809B-4739-B72B-599ED17E583E}"/>
                  </a:ext>
                </a:extLst>
              </p:cNvPr>
              <p:cNvSpPr/>
              <p:nvPr/>
            </p:nvSpPr>
            <p:spPr>
              <a:xfrm>
                <a:off x="3838526" y="2269819"/>
                <a:ext cx="3662541" cy="369332"/>
              </a:xfrm>
              <a:prstGeom prst="rect">
                <a:avLst/>
              </a:prstGeom>
            </p:spPr>
            <p:txBody>
              <a:bodyPr wrap="none">
                <a:spAutoFit/>
              </a:bodyPr>
              <a:lstStyle/>
              <a:p>
                <a:r>
                  <a:rPr lang="en-US" dirty="0"/>
                  <a:t>http://www.iterativemapreduce.org/</a:t>
                </a:r>
              </a:p>
            </p:txBody>
          </p:sp>
        </p:grpSp>
        <p:sp>
          <p:nvSpPr>
            <p:cNvPr id="10" name="Rectangle 9">
              <a:extLst>
                <a:ext uri="{FF2B5EF4-FFF2-40B4-BE49-F238E27FC236}">
                  <a16:creationId xmlns:a16="http://schemas.microsoft.com/office/drawing/2014/main" id="{0D9C05C7-EB7B-41DA-8F51-EB1408D6243C}"/>
                </a:ext>
              </a:extLst>
            </p:cNvPr>
            <p:cNvSpPr/>
            <p:nvPr/>
          </p:nvSpPr>
          <p:spPr>
            <a:xfrm>
              <a:off x="8813036" y="240758"/>
              <a:ext cx="2267339" cy="1785104"/>
            </a:xfrm>
            <a:prstGeom prst="rect">
              <a:avLst/>
            </a:prstGeom>
            <a:noFill/>
          </p:spPr>
          <p:txBody>
            <a:bodyPr wrap="square" lIns="91440" tIns="45720" rIns="91440" bIns="45720">
              <a:spAutoFit/>
            </a:bodyPr>
            <a:lstStyle/>
            <a:p>
              <a:pPr algn="ctr"/>
              <a:r>
                <a:rPr lang="en-US" sz="11000" b="1" dirty="0">
                  <a:ln w="9525">
                    <a:solidFill>
                      <a:schemeClr val="bg1"/>
                    </a:solidFill>
                    <a:prstDash val="solid"/>
                  </a:ln>
                  <a:solidFill>
                    <a:schemeClr val="accent1">
                      <a:lumMod val="50000"/>
                    </a:schemeClr>
                  </a:solidFill>
                  <a:effectLst>
                    <a:outerShdw blurRad="12700" dist="38100" dir="2700000" algn="tl" rotWithShape="0">
                      <a:schemeClr val="accent5">
                        <a:lumMod val="60000"/>
                        <a:lumOff val="40000"/>
                      </a:schemeClr>
                    </a:outerShdw>
                  </a:effectLst>
                </a:rPr>
                <a:t>2</a:t>
              </a:r>
            </a:p>
          </p:txBody>
        </p:sp>
      </p:grpSp>
      <p:sp>
        <p:nvSpPr>
          <p:cNvPr id="2" name="Slide Number Placeholder 1">
            <a:extLst>
              <a:ext uri="{FF2B5EF4-FFF2-40B4-BE49-F238E27FC236}">
                <a16:creationId xmlns:a16="http://schemas.microsoft.com/office/drawing/2014/main" id="{B4351F21-2E39-4F02-8C1C-B0307C919ED9}"/>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70</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639DEF09-D6C0-4B71-A16C-DF01E7DC73F9}"/>
              </a:ext>
            </a:extLst>
          </p:cNvPr>
          <p:cNvSpPr>
            <a:spLocks noGrp="1"/>
          </p:cNvSpPr>
          <p:nvPr>
            <p:ph type="dt" sz="half" idx="2"/>
          </p:nvPr>
        </p:nvSpPr>
        <p:spPr/>
        <p:txBody>
          <a:bodyPr/>
          <a:lstStyle/>
          <a:p>
            <a:fld id="{59795EE8-1257-4E6F-A37C-EE9C6388768A}"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23687155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DA81FF-26A8-41E6-BC6D-9F6AB18E303D}"/>
              </a:ext>
            </a:extLst>
          </p:cNvPr>
          <p:cNvSpPr>
            <a:spLocks noGrp="1"/>
          </p:cNvSpPr>
          <p:nvPr>
            <p:ph type="title"/>
          </p:nvPr>
        </p:nvSpPr>
        <p:spPr>
          <a:xfrm>
            <a:off x="652430" y="122238"/>
            <a:ext cx="10515600" cy="1096963"/>
          </a:xfrm>
        </p:spPr>
        <p:txBody>
          <a:bodyPr>
            <a:normAutofit fontScale="90000"/>
          </a:bodyPr>
          <a:lstStyle/>
          <a:p>
            <a:r>
              <a:rPr lang="en-US" dirty="0"/>
              <a:t>Twister2 Timeline: </a:t>
            </a:r>
            <a:br>
              <a:rPr lang="en-US" dirty="0"/>
            </a:br>
            <a:r>
              <a:rPr lang="en-US" dirty="0"/>
              <a:t>Current Release (End of September 2018)</a:t>
            </a:r>
          </a:p>
        </p:txBody>
      </p:sp>
      <p:sp>
        <p:nvSpPr>
          <p:cNvPr id="15" name="Content Placeholder 14">
            <a:extLst>
              <a:ext uri="{FF2B5EF4-FFF2-40B4-BE49-F238E27FC236}">
                <a16:creationId xmlns:a16="http://schemas.microsoft.com/office/drawing/2014/main" id="{C3A334AE-0E20-4EBC-82F0-C56D48A6BA87}"/>
              </a:ext>
            </a:extLst>
          </p:cNvPr>
          <p:cNvSpPr>
            <a:spLocks noGrp="1"/>
          </p:cNvSpPr>
          <p:nvPr>
            <p:ph idx="1"/>
          </p:nvPr>
        </p:nvSpPr>
        <p:spPr>
          <a:xfrm>
            <a:off x="652430" y="1667315"/>
            <a:ext cx="10515600" cy="4885884"/>
          </a:xfrm>
        </p:spPr>
        <p:txBody>
          <a:bodyPr>
            <a:normAutofit fontScale="92500" lnSpcReduction="10000"/>
          </a:bodyPr>
          <a:lstStyle/>
          <a:p>
            <a:r>
              <a:rPr lang="en-US" dirty="0" err="1"/>
              <a:t>Twister:Net</a:t>
            </a:r>
            <a:r>
              <a:rPr lang="en-US" dirty="0"/>
              <a:t> Dataflow Communication API</a:t>
            </a:r>
          </a:p>
          <a:p>
            <a:pPr lvl="1"/>
            <a:r>
              <a:rPr lang="en-US" dirty="0"/>
              <a:t>Dataflow communications with MPI or TCP</a:t>
            </a:r>
          </a:p>
          <a:p>
            <a:r>
              <a:rPr lang="en-US" dirty="0"/>
              <a:t>Data access</a:t>
            </a:r>
          </a:p>
          <a:p>
            <a:pPr lvl="1"/>
            <a:r>
              <a:rPr lang="en-US" dirty="0"/>
              <a:t>Local File Systems</a:t>
            </a:r>
          </a:p>
          <a:p>
            <a:pPr lvl="1"/>
            <a:r>
              <a:rPr lang="en-US" dirty="0"/>
              <a:t>HDFS Integration</a:t>
            </a:r>
          </a:p>
          <a:p>
            <a:r>
              <a:rPr lang="en-US" dirty="0"/>
              <a:t>Task Graph</a:t>
            </a:r>
          </a:p>
          <a:p>
            <a:r>
              <a:rPr lang="en-US" dirty="0"/>
              <a:t>Streaming and Batch analytics – Iterative jobs</a:t>
            </a:r>
          </a:p>
          <a:p>
            <a:r>
              <a:rPr lang="en-US" dirty="0"/>
              <a:t>Data pipelines </a:t>
            </a:r>
          </a:p>
          <a:p>
            <a:r>
              <a:rPr lang="en-US" dirty="0"/>
              <a:t>Deployments on Docker, Kubernetes, Mesos (Aurora), </a:t>
            </a:r>
            <a:r>
              <a:rPr lang="en-US" dirty="0" err="1"/>
              <a:t>Slurm</a:t>
            </a:r>
            <a:endParaRPr lang="en-US" dirty="0"/>
          </a:p>
          <a:p>
            <a:r>
              <a:rPr lang="en-US" dirty="0"/>
              <a:t>Harp for Machine Learning (Custom BSP Communications)</a:t>
            </a:r>
          </a:p>
          <a:p>
            <a:pPr lvl="1"/>
            <a:r>
              <a:rPr lang="en-US" dirty="0"/>
              <a:t>Rich collectives</a:t>
            </a:r>
          </a:p>
          <a:p>
            <a:pPr lvl="1"/>
            <a:r>
              <a:rPr lang="en-US" dirty="0"/>
              <a:t>Around 30 ML algorithms</a:t>
            </a:r>
          </a:p>
          <a:p>
            <a:endParaRPr lang="en-US" dirty="0"/>
          </a:p>
        </p:txBody>
      </p:sp>
      <p:sp>
        <p:nvSpPr>
          <p:cNvPr id="2" name="Slide Number Placeholder 1">
            <a:extLst>
              <a:ext uri="{FF2B5EF4-FFF2-40B4-BE49-F238E27FC236}">
                <a16:creationId xmlns:a16="http://schemas.microsoft.com/office/drawing/2014/main" id="{BFA48CAB-131D-4E97-AC10-A7C629873376}"/>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71</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872EA581-5519-4048-8061-7EC913E98AA6}"/>
              </a:ext>
            </a:extLst>
          </p:cNvPr>
          <p:cNvSpPr>
            <a:spLocks noGrp="1"/>
          </p:cNvSpPr>
          <p:nvPr>
            <p:ph type="dt" sz="half" idx="10"/>
          </p:nvPr>
        </p:nvSpPr>
        <p:spPr/>
        <p:txBody>
          <a:bodyPr/>
          <a:lstStyle/>
          <a:p>
            <a:fld id="{8B878E01-FF21-47EE-B1FC-68FAC1B0E324}"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235951837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DA81FF-26A8-41E6-BC6D-9F6AB18E303D}"/>
              </a:ext>
            </a:extLst>
          </p:cNvPr>
          <p:cNvSpPr>
            <a:spLocks noGrp="1"/>
          </p:cNvSpPr>
          <p:nvPr>
            <p:ph type="title"/>
          </p:nvPr>
        </p:nvSpPr>
        <p:spPr>
          <a:xfrm>
            <a:off x="838200" y="136526"/>
            <a:ext cx="10515600" cy="1101147"/>
          </a:xfrm>
        </p:spPr>
        <p:txBody>
          <a:bodyPr>
            <a:normAutofit/>
          </a:bodyPr>
          <a:lstStyle/>
          <a:p>
            <a:r>
              <a:rPr lang="en-US" dirty="0"/>
              <a:t>Twister2 Timeline: January 2018</a:t>
            </a:r>
          </a:p>
        </p:txBody>
      </p:sp>
      <p:sp>
        <p:nvSpPr>
          <p:cNvPr id="15" name="Content Placeholder 14">
            <a:extLst>
              <a:ext uri="{FF2B5EF4-FFF2-40B4-BE49-F238E27FC236}">
                <a16:creationId xmlns:a16="http://schemas.microsoft.com/office/drawing/2014/main" id="{C3A334AE-0E20-4EBC-82F0-C56D48A6BA87}"/>
              </a:ext>
            </a:extLst>
          </p:cNvPr>
          <p:cNvSpPr>
            <a:spLocks noGrp="1"/>
          </p:cNvSpPr>
          <p:nvPr>
            <p:ph idx="1"/>
          </p:nvPr>
        </p:nvSpPr>
        <p:spPr>
          <a:xfrm>
            <a:off x="304800" y="998925"/>
            <a:ext cx="10930466" cy="5357424"/>
          </a:xfrm>
        </p:spPr>
        <p:txBody>
          <a:bodyPr>
            <a:normAutofit/>
          </a:bodyPr>
          <a:lstStyle/>
          <a:p>
            <a:r>
              <a:rPr lang="en-US" dirty="0" err="1"/>
              <a:t>DataSet</a:t>
            </a:r>
            <a:r>
              <a:rPr lang="en-US" dirty="0"/>
              <a:t> API similar to Spark batch and Heron streaming with </a:t>
            </a:r>
            <a:r>
              <a:rPr lang="en-US" dirty="0" err="1"/>
              <a:t>Tset</a:t>
            </a:r>
            <a:r>
              <a:rPr lang="en-US" dirty="0"/>
              <a:t> realization </a:t>
            </a:r>
          </a:p>
          <a:p>
            <a:pPr lvl="1"/>
            <a:r>
              <a:rPr lang="en-US" dirty="0"/>
              <a:t>Can use </a:t>
            </a:r>
            <a:r>
              <a:rPr lang="en-US" dirty="0" err="1"/>
              <a:t>Tsets</a:t>
            </a:r>
            <a:r>
              <a:rPr lang="en-US" dirty="0"/>
              <a:t> for writing RDD/Streamlet style datasets</a:t>
            </a:r>
          </a:p>
          <a:p>
            <a:r>
              <a:rPr lang="en-US" dirty="0"/>
              <a:t>Fault tolerance as in Heron and Spark</a:t>
            </a:r>
          </a:p>
          <a:p>
            <a:r>
              <a:rPr lang="en-US" dirty="0"/>
              <a:t>Storm API for Streaming</a:t>
            </a:r>
          </a:p>
          <a:p>
            <a:r>
              <a:rPr lang="en-US" dirty="0"/>
              <a:t>Hierarchical Dynamic Heterogeneous Task Graph</a:t>
            </a:r>
          </a:p>
          <a:p>
            <a:pPr lvl="1"/>
            <a:r>
              <a:rPr lang="en-US" dirty="0"/>
              <a:t>Coarse grain  and fine grain dataflow</a:t>
            </a:r>
          </a:p>
          <a:p>
            <a:r>
              <a:rPr lang="en-US" dirty="0"/>
              <a:t>Cyclic task graph execution</a:t>
            </a:r>
          </a:p>
          <a:p>
            <a:r>
              <a:rPr lang="en-US" dirty="0"/>
              <a:t>Dynamic scaling of resources and heterogeneous resources (at the resource layer) for streaming and heterogeneous workflow</a:t>
            </a:r>
          </a:p>
          <a:p>
            <a:r>
              <a:rPr lang="en-US" dirty="0"/>
              <a:t>Link to Pilot Jobs</a:t>
            </a:r>
          </a:p>
          <a:p>
            <a:endParaRPr lang="en-US" dirty="0"/>
          </a:p>
        </p:txBody>
      </p:sp>
      <p:sp>
        <p:nvSpPr>
          <p:cNvPr id="2" name="Slide Number Placeholder 1">
            <a:extLst>
              <a:ext uri="{FF2B5EF4-FFF2-40B4-BE49-F238E27FC236}">
                <a16:creationId xmlns:a16="http://schemas.microsoft.com/office/drawing/2014/main" id="{BEA03FF9-CFEB-40C3-A9C6-7E66D92D56E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72</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00A1D0CD-5719-46CF-B736-E6550E95D9DE}"/>
              </a:ext>
            </a:extLst>
          </p:cNvPr>
          <p:cNvSpPr>
            <a:spLocks noGrp="1"/>
          </p:cNvSpPr>
          <p:nvPr>
            <p:ph type="dt" sz="half" idx="10"/>
          </p:nvPr>
        </p:nvSpPr>
        <p:spPr/>
        <p:txBody>
          <a:bodyPr/>
          <a:lstStyle/>
          <a:p>
            <a:fld id="{F43FDC29-750B-4E82-8E23-03F44A42DE37}"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334098815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7ADA81FF-26A8-41E6-BC6D-9F6AB18E303D}"/>
              </a:ext>
            </a:extLst>
          </p:cNvPr>
          <p:cNvSpPr>
            <a:spLocks noGrp="1"/>
          </p:cNvSpPr>
          <p:nvPr>
            <p:ph type="title"/>
          </p:nvPr>
        </p:nvSpPr>
        <p:spPr>
          <a:xfrm>
            <a:off x="838200" y="34168"/>
            <a:ext cx="10515600" cy="792450"/>
          </a:xfrm>
        </p:spPr>
        <p:txBody>
          <a:bodyPr/>
          <a:lstStyle/>
          <a:p>
            <a:r>
              <a:rPr lang="en-US" dirty="0"/>
              <a:t>Twister2 Timeline: July 1</a:t>
            </a:r>
            <a:r>
              <a:rPr lang="en-US"/>
              <a:t>, 2019</a:t>
            </a:r>
            <a:endParaRPr lang="en-US" dirty="0"/>
          </a:p>
        </p:txBody>
      </p:sp>
      <p:sp>
        <p:nvSpPr>
          <p:cNvPr id="15" name="Content Placeholder 14">
            <a:extLst>
              <a:ext uri="{FF2B5EF4-FFF2-40B4-BE49-F238E27FC236}">
                <a16:creationId xmlns:a16="http://schemas.microsoft.com/office/drawing/2014/main" id="{C3A334AE-0E20-4EBC-82F0-C56D48A6BA87}"/>
              </a:ext>
            </a:extLst>
          </p:cNvPr>
          <p:cNvSpPr>
            <a:spLocks noGrp="1"/>
          </p:cNvSpPr>
          <p:nvPr>
            <p:ph idx="1"/>
          </p:nvPr>
        </p:nvSpPr>
        <p:spPr>
          <a:xfrm>
            <a:off x="719666" y="696036"/>
            <a:ext cx="10515600" cy="5759355"/>
          </a:xfrm>
        </p:spPr>
        <p:txBody>
          <a:bodyPr>
            <a:normAutofit fontScale="92500" lnSpcReduction="20000"/>
          </a:bodyPr>
          <a:lstStyle/>
          <a:p>
            <a:r>
              <a:rPr lang="en-US" dirty="0"/>
              <a:t>Naiad model based Task system for Machine Learning</a:t>
            </a:r>
          </a:p>
          <a:p>
            <a:r>
              <a:rPr lang="en-US" dirty="0"/>
              <a:t>Native MPI integration to Mesos, Yarn</a:t>
            </a:r>
          </a:p>
          <a:p>
            <a:r>
              <a:rPr lang="en-US" dirty="0"/>
              <a:t>Dynamic task migrations </a:t>
            </a:r>
          </a:p>
          <a:p>
            <a:r>
              <a:rPr lang="en-US" dirty="0"/>
              <a:t>RDMA and other communication enhancements</a:t>
            </a:r>
          </a:p>
          <a:p>
            <a:r>
              <a:rPr lang="en-US" dirty="0"/>
              <a:t>Integrate parts of Twister2 components as big data systems enhancements (i.e. run current Big Data software invoking Twister2 components)</a:t>
            </a:r>
          </a:p>
          <a:p>
            <a:pPr lvl="1"/>
            <a:r>
              <a:rPr lang="en-US" dirty="0"/>
              <a:t>Heron (easiest), Spark, Flink, Hadoop (like Harp today)</a:t>
            </a:r>
          </a:p>
          <a:p>
            <a:pPr lvl="1"/>
            <a:r>
              <a:rPr lang="en-US" dirty="0" err="1"/>
              <a:t>Tsets</a:t>
            </a:r>
            <a:r>
              <a:rPr lang="en-US" dirty="0"/>
              <a:t> become compatible with RDD (Spark) and Streamlet (Heron)</a:t>
            </a:r>
          </a:p>
          <a:p>
            <a:r>
              <a:rPr lang="en-US" dirty="0"/>
              <a:t>Support different APIs (i.e. run Twister2 looking like current Big Data Software),Hadoop, Spark (Flink), Storm</a:t>
            </a:r>
          </a:p>
          <a:p>
            <a:r>
              <a:rPr lang="en-US" dirty="0"/>
              <a:t>Refinements like Marathon with Mesos etc.</a:t>
            </a:r>
          </a:p>
          <a:p>
            <a:r>
              <a:rPr lang="en-US" dirty="0"/>
              <a:t>Function as a Service and Serverless</a:t>
            </a:r>
          </a:p>
          <a:p>
            <a:r>
              <a:rPr lang="en-US" dirty="0"/>
              <a:t>Support higher level abstractions</a:t>
            </a:r>
          </a:p>
          <a:p>
            <a:pPr lvl="1"/>
            <a:r>
              <a:rPr lang="en-US" dirty="0" err="1"/>
              <a:t>Twister:SQL</a:t>
            </a:r>
            <a:r>
              <a:rPr lang="en-US" dirty="0"/>
              <a:t> (major Spark use case)</a:t>
            </a:r>
          </a:p>
          <a:p>
            <a:r>
              <a:rPr lang="en-US" dirty="0"/>
              <a:t>Graph API </a:t>
            </a:r>
          </a:p>
          <a:p>
            <a:endParaRPr lang="en-US" dirty="0"/>
          </a:p>
        </p:txBody>
      </p:sp>
      <p:sp>
        <p:nvSpPr>
          <p:cNvPr id="2" name="Slide Number Placeholder 1">
            <a:extLst>
              <a:ext uri="{FF2B5EF4-FFF2-40B4-BE49-F238E27FC236}">
                <a16:creationId xmlns:a16="http://schemas.microsoft.com/office/drawing/2014/main" id="{610FBF9A-0C87-4BBA-8F7E-EE6C5FB98BA1}"/>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73</a:t>
            </a:fld>
            <a:endParaRPr lang="en-US">
              <a:solidFill>
                <a:prstClr val="black">
                  <a:tint val="75000"/>
                </a:prstClr>
              </a:solidFill>
            </a:endParaRPr>
          </a:p>
        </p:txBody>
      </p:sp>
      <p:sp>
        <p:nvSpPr>
          <p:cNvPr id="3" name="Date Placeholder 2">
            <a:extLst>
              <a:ext uri="{FF2B5EF4-FFF2-40B4-BE49-F238E27FC236}">
                <a16:creationId xmlns:a16="http://schemas.microsoft.com/office/drawing/2014/main" id="{923E5189-DF89-44DC-9EB8-9799986FF277}"/>
              </a:ext>
            </a:extLst>
          </p:cNvPr>
          <p:cNvSpPr>
            <a:spLocks noGrp="1"/>
          </p:cNvSpPr>
          <p:nvPr>
            <p:ph type="dt" sz="half" idx="10"/>
          </p:nvPr>
        </p:nvSpPr>
        <p:spPr/>
        <p:txBody>
          <a:bodyPr/>
          <a:lstStyle/>
          <a:p>
            <a:fld id="{BFCE5583-6F1F-4A38-8F09-BE8934EF642E}" type="datetime1">
              <a:rPr lang="en-US" smtClean="0">
                <a:solidFill>
                  <a:prstClr val="black">
                    <a:tint val="75000"/>
                  </a:prstClr>
                </a:solidFill>
              </a:rPr>
              <a:t>1/11/2019</a:t>
            </a:fld>
            <a:endParaRPr lang="en-US">
              <a:solidFill>
                <a:prstClr val="black">
                  <a:tint val="75000"/>
                </a:prstClr>
              </a:solidFill>
            </a:endParaRPr>
          </a:p>
        </p:txBody>
      </p:sp>
    </p:spTree>
    <p:extLst>
      <p:ext uri="{BB962C8B-B14F-4D97-AF65-F5344CB8AC3E}">
        <p14:creationId xmlns:p14="http://schemas.microsoft.com/office/powerpoint/2010/main" val="27821928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D3B10-E5A5-4C35-B70E-3456772CB488}"/>
              </a:ext>
            </a:extLst>
          </p:cNvPr>
          <p:cNvSpPr>
            <a:spLocks noGrp="1"/>
          </p:cNvSpPr>
          <p:nvPr>
            <p:ph type="title"/>
          </p:nvPr>
        </p:nvSpPr>
        <p:spPr>
          <a:xfrm>
            <a:off x="764241" y="18255"/>
            <a:ext cx="10515600" cy="923039"/>
          </a:xfrm>
        </p:spPr>
        <p:txBody>
          <a:bodyPr/>
          <a:lstStyle/>
          <a:p>
            <a:r>
              <a:rPr lang="en-US" dirty="0"/>
              <a:t>Conclusions</a:t>
            </a:r>
          </a:p>
        </p:txBody>
      </p:sp>
      <p:sp>
        <p:nvSpPr>
          <p:cNvPr id="3" name="Content Placeholder 2">
            <a:extLst>
              <a:ext uri="{FF2B5EF4-FFF2-40B4-BE49-F238E27FC236}">
                <a16:creationId xmlns:a16="http://schemas.microsoft.com/office/drawing/2014/main" id="{AA368BCA-A419-46B7-8EF5-A00B517C1D71}"/>
              </a:ext>
            </a:extLst>
          </p:cNvPr>
          <p:cNvSpPr>
            <a:spLocks noGrp="1"/>
          </p:cNvSpPr>
          <p:nvPr>
            <p:ph idx="1"/>
          </p:nvPr>
        </p:nvSpPr>
        <p:spPr>
          <a:xfrm>
            <a:off x="555812" y="1018801"/>
            <a:ext cx="10515600" cy="5166846"/>
          </a:xfrm>
        </p:spPr>
        <p:txBody>
          <a:bodyPr/>
          <a:lstStyle/>
          <a:p>
            <a:r>
              <a:rPr lang="en-US" dirty="0"/>
              <a:t>Can make use case collections to motivate benchmarks</a:t>
            </a:r>
          </a:p>
          <a:p>
            <a:pPr lvl="1"/>
            <a:r>
              <a:rPr lang="en-US" dirty="0"/>
              <a:t>NIST and BDEC have templates</a:t>
            </a:r>
          </a:p>
          <a:p>
            <a:pPr lvl="1"/>
            <a:r>
              <a:rPr lang="en-US" dirty="0"/>
              <a:t>Could helpfully fill in templates for benchmarks</a:t>
            </a:r>
          </a:p>
          <a:p>
            <a:r>
              <a:rPr lang="en-US" dirty="0"/>
              <a:t>Research applications have some similarities but many differences from commercial use cases</a:t>
            </a:r>
          </a:p>
          <a:p>
            <a:r>
              <a:rPr lang="en-US" dirty="0"/>
              <a:t>Increasing importance of integration of simulation and Machine Learning</a:t>
            </a:r>
          </a:p>
          <a:p>
            <a:r>
              <a:rPr lang="en-US" dirty="0"/>
              <a:t>Increasing importance of distributed Edge applications</a:t>
            </a:r>
          </a:p>
          <a:p>
            <a:r>
              <a:rPr lang="en-US" dirty="0"/>
              <a:t>Should benchmark dataflow and BSP style communication</a:t>
            </a:r>
          </a:p>
          <a:p>
            <a:r>
              <a:rPr lang="en-US" dirty="0"/>
              <a:t>Twister2 will combine Heron and Spark with built in HPC performance</a:t>
            </a:r>
          </a:p>
        </p:txBody>
      </p:sp>
      <p:sp>
        <p:nvSpPr>
          <p:cNvPr id="4" name="Date Placeholder 3">
            <a:extLst>
              <a:ext uri="{FF2B5EF4-FFF2-40B4-BE49-F238E27FC236}">
                <a16:creationId xmlns:a16="http://schemas.microsoft.com/office/drawing/2014/main" id="{625FDA07-2E57-47FF-BDDA-6F72F38FA9A6}"/>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C8A1A4B9-D616-44DA-96BD-D97501979AA0}"/>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74</a:t>
            </a:fld>
            <a:endParaRPr lang="en-US">
              <a:solidFill>
                <a:prstClr val="black">
                  <a:tint val="75000"/>
                </a:prstClr>
              </a:solidFill>
            </a:endParaRPr>
          </a:p>
        </p:txBody>
      </p:sp>
    </p:spTree>
    <p:extLst>
      <p:ext uri="{BB962C8B-B14F-4D97-AF65-F5344CB8AC3E}">
        <p14:creationId xmlns:p14="http://schemas.microsoft.com/office/powerpoint/2010/main" val="317212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4621-B673-48D3-B601-57A3E37141E2}"/>
              </a:ext>
            </a:extLst>
          </p:cNvPr>
          <p:cNvSpPr>
            <a:spLocks noGrp="1"/>
          </p:cNvSpPr>
          <p:nvPr>
            <p:ph type="title"/>
          </p:nvPr>
        </p:nvSpPr>
        <p:spPr>
          <a:xfrm>
            <a:off x="0" y="-1"/>
            <a:ext cx="12192000" cy="924791"/>
          </a:xfrm>
        </p:spPr>
        <p:txBody>
          <a:bodyPr>
            <a:normAutofit/>
          </a:bodyPr>
          <a:lstStyle/>
          <a:p>
            <a:r>
              <a:rPr lang="en-US" sz="4000" dirty="0"/>
              <a:t>GAIMSC Global AI &amp; Modeling Supercomputer Questions</a:t>
            </a:r>
          </a:p>
        </p:txBody>
      </p:sp>
      <p:sp>
        <p:nvSpPr>
          <p:cNvPr id="3" name="Content Placeholder 2">
            <a:extLst>
              <a:ext uri="{FF2B5EF4-FFF2-40B4-BE49-F238E27FC236}">
                <a16:creationId xmlns:a16="http://schemas.microsoft.com/office/drawing/2014/main" id="{34FEB8E0-50DC-4C8F-9FE8-DDA323369AB7}"/>
              </a:ext>
            </a:extLst>
          </p:cNvPr>
          <p:cNvSpPr>
            <a:spLocks noGrp="1"/>
          </p:cNvSpPr>
          <p:nvPr>
            <p:ph idx="1"/>
          </p:nvPr>
        </p:nvSpPr>
        <p:spPr>
          <a:xfrm>
            <a:off x="0" y="924790"/>
            <a:ext cx="12108872" cy="5247409"/>
          </a:xfrm>
        </p:spPr>
        <p:txBody>
          <a:bodyPr>
            <a:normAutofit lnSpcReduction="10000"/>
          </a:bodyPr>
          <a:lstStyle/>
          <a:p>
            <a:r>
              <a:rPr lang="en-US" dirty="0"/>
              <a:t>What do gain from the concept? e.g. Ability to work with Big Data community</a:t>
            </a:r>
          </a:p>
          <a:p>
            <a:r>
              <a:rPr lang="en-US" dirty="0"/>
              <a:t>What do we lose from the concept? e.g. everything runs as slow as Spark</a:t>
            </a:r>
          </a:p>
          <a:p>
            <a:r>
              <a:rPr lang="en-US" dirty="0"/>
              <a:t>Is GAIMSC useful for BDEC2 initiative? For NSF? For DoE? </a:t>
            </a:r>
            <a:br>
              <a:rPr lang="en-US" dirty="0"/>
            </a:br>
            <a:r>
              <a:rPr lang="en-US" dirty="0"/>
              <a:t>                                                                    For Universities? For Industry? For users?</a:t>
            </a:r>
          </a:p>
          <a:p>
            <a:r>
              <a:rPr lang="en-US" dirty="0"/>
              <a:t>Does adding modeling to concept add value?</a:t>
            </a:r>
          </a:p>
          <a:p>
            <a:r>
              <a:rPr lang="en-US" dirty="0"/>
              <a:t>What are the research issues for GAIMSC? e.g. how to program?</a:t>
            </a:r>
          </a:p>
          <a:p>
            <a:r>
              <a:rPr lang="en-US" dirty="0"/>
              <a:t>What can we do with GAIMSC that we couldn’t do with classic Big Data technologies?</a:t>
            </a:r>
          </a:p>
          <a:p>
            <a:r>
              <a:rPr lang="en-US" dirty="0"/>
              <a:t>What can we do with GAIMSC that we couldn’t do with classic HPC technologies?</a:t>
            </a:r>
          </a:p>
          <a:p>
            <a:r>
              <a:rPr lang="en-US" dirty="0"/>
              <a:t>Are there deep or important issues associated with the “Global” in GAIMSC?</a:t>
            </a:r>
          </a:p>
          <a:p>
            <a:r>
              <a:rPr lang="en-US" dirty="0"/>
              <a:t>Is the concept of an auto-tuned Global AI and Modeling Supercomputer scary?</a:t>
            </a:r>
          </a:p>
          <a:p>
            <a:endParaRPr lang="en-US" dirty="0"/>
          </a:p>
          <a:p>
            <a:endParaRPr lang="en-US" dirty="0"/>
          </a:p>
        </p:txBody>
      </p:sp>
      <p:sp>
        <p:nvSpPr>
          <p:cNvPr id="4" name="Slide Number Placeholder 3">
            <a:extLst>
              <a:ext uri="{FF2B5EF4-FFF2-40B4-BE49-F238E27FC236}">
                <a16:creationId xmlns:a16="http://schemas.microsoft.com/office/drawing/2014/main" id="{3E9383DA-458D-4A39-A8F5-D86914EDC6B8}"/>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422239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F42C7-E34F-4EAA-9F06-5F4C3C28E175}"/>
              </a:ext>
            </a:extLst>
          </p:cNvPr>
          <p:cNvSpPr>
            <a:spLocks noGrp="1"/>
          </p:cNvSpPr>
          <p:nvPr>
            <p:ph type="title"/>
          </p:nvPr>
        </p:nvSpPr>
        <p:spPr>
          <a:xfrm>
            <a:off x="838200" y="122238"/>
            <a:ext cx="10515600" cy="831272"/>
          </a:xfrm>
        </p:spPr>
        <p:txBody>
          <a:bodyPr>
            <a:normAutofit fontScale="90000"/>
          </a:bodyPr>
          <a:lstStyle/>
          <a:p>
            <a:r>
              <a:rPr lang="en-US" dirty="0"/>
              <a:t>Integration of Data and Model functions with ML wrappers in GAIMSC</a:t>
            </a:r>
          </a:p>
        </p:txBody>
      </p:sp>
      <p:sp>
        <p:nvSpPr>
          <p:cNvPr id="3" name="Content Placeholder 2">
            <a:extLst>
              <a:ext uri="{FF2B5EF4-FFF2-40B4-BE49-F238E27FC236}">
                <a16:creationId xmlns:a16="http://schemas.microsoft.com/office/drawing/2014/main" id="{C3ABBEC7-A42B-4C8F-8596-00F8B47D1D86}"/>
              </a:ext>
            </a:extLst>
          </p:cNvPr>
          <p:cNvSpPr>
            <a:spLocks noGrp="1"/>
          </p:cNvSpPr>
          <p:nvPr>
            <p:ph idx="1"/>
          </p:nvPr>
        </p:nvSpPr>
        <p:spPr>
          <a:xfrm>
            <a:off x="-48491" y="1189470"/>
            <a:ext cx="12086831" cy="5312786"/>
          </a:xfrm>
        </p:spPr>
        <p:txBody>
          <a:bodyPr>
            <a:normAutofit fontScale="92500"/>
          </a:bodyPr>
          <a:lstStyle/>
          <a:p>
            <a:r>
              <a:rPr lang="en-US" dirty="0"/>
              <a:t>There is a rapid increase in the integration of ML and simulations. </a:t>
            </a:r>
          </a:p>
          <a:p>
            <a:r>
              <a:rPr lang="en-US" dirty="0"/>
              <a:t>ML can analyze results, guide the execution and set up initial configurations (auto-tuning). This is equally true for AI itself -- the GAIMSC will use itself to optimize its execution for both analytics and simulations. </a:t>
            </a:r>
          </a:p>
          <a:p>
            <a:r>
              <a:rPr lang="en-US" dirty="0"/>
              <a:t>In principle every transfer of control (job or function invocation, a link from device to the fog/cloud) should pass through an AI wrapper that learns from each call and can decide both if call needs to be executed (maybe we have learned the answer already and need not compute it) and how to optimize the call if it really needs to be executed.</a:t>
            </a:r>
          </a:p>
          <a:p>
            <a:r>
              <a:rPr lang="en-US" dirty="0"/>
              <a:t>The digital continuum proposed by BDEC2 is an intelligent </a:t>
            </a:r>
            <a:r>
              <a:rPr lang="en-US" dirty="0" err="1"/>
              <a:t>aether</a:t>
            </a:r>
            <a:r>
              <a:rPr lang="en-US" dirty="0"/>
              <a:t> learning from and informing the interconnected computational actions that are embedded in the </a:t>
            </a:r>
            <a:r>
              <a:rPr lang="en-US" dirty="0" err="1"/>
              <a:t>aether</a:t>
            </a:r>
            <a:r>
              <a:rPr lang="en-US" dirty="0"/>
              <a:t>. </a:t>
            </a:r>
          </a:p>
          <a:p>
            <a:pPr lvl="1"/>
            <a:r>
              <a:rPr lang="en-US" dirty="0"/>
              <a:t>Implementing the intelligent </a:t>
            </a:r>
            <a:r>
              <a:rPr lang="en-US" dirty="0" err="1"/>
              <a:t>aether</a:t>
            </a:r>
            <a:r>
              <a:rPr lang="en-US" dirty="0"/>
              <a:t> embracing and extending the edge, fog, and cloud is a major research challenge where bold new ideas are needed! </a:t>
            </a:r>
          </a:p>
          <a:p>
            <a:pPr lvl="1"/>
            <a:r>
              <a:rPr lang="en-US" dirty="0"/>
              <a:t>We need to understand how to make it easy to automatically wrap every nugget with ML.</a:t>
            </a:r>
          </a:p>
        </p:txBody>
      </p:sp>
      <p:sp>
        <p:nvSpPr>
          <p:cNvPr id="4" name="Date Placeholder 3">
            <a:extLst>
              <a:ext uri="{FF2B5EF4-FFF2-40B4-BE49-F238E27FC236}">
                <a16:creationId xmlns:a16="http://schemas.microsoft.com/office/drawing/2014/main" id="{AA45951C-5C85-4ED7-9DF7-45DA563FD931}"/>
              </a:ext>
            </a:extLst>
          </p:cNvPr>
          <p:cNvSpPr>
            <a:spLocks noGrp="1"/>
          </p:cNvSpPr>
          <p:nvPr>
            <p:ph type="dt" sz="half" idx="10"/>
          </p:nvPr>
        </p:nvSpPr>
        <p:spPr/>
        <p:txBody>
          <a:bodyPr/>
          <a:lstStyle/>
          <a:p>
            <a:fld id="{45B6CE5F-D128-46BA-8CF2-7A9F9774C964}" type="datetime1">
              <a:rPr lang="en-US" smtClean="0">
                <a:solidFill>
                  <a:prstClr val="black">
                    <a:tint val="75000"/>
                  </a:prstClr>
                </a:solidFill>
              </a:rPr>
              <a:t>1/11/2019</a:t>
            </a:fld>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A438355-C710-43CB-AC79-4131E04B2C97}"/>
              </a:ext>
            </a:extLst>
          </p:cNvPr>
          <p:cNvSpPr>
            <a:spLocks noGrp="1"/>
          </p:cNvSpPr>
          <p:nvPr>
            <p:ph type="sldNum" sz="quarter" idx="12"/>
          </p:nvPr>
        </p:nvSpPr>
        <p:spPr/>
        <p:txBody>
          <a:bodyPr/>
          <a:lstStyle/>
          <a:p>
            <a:fld id="{82E86CF4-AA86-488B-9245-79D3DE5D9F5C}" type="slidenum">
              <a:rPr lang="en-US" smtClean="0">
                <a:solidFill>
                  <a:prstClr val="black">
                    <a:tint val="75000"/>
                  </a:prstClr>
                </a:solidFill>
              </a:rPr>
              <a:pPr/>
              <a:t>9</a:t>
            </a:fld>
            <a:endParaRPr lang="en-US">
              <a:solidFill>
                <a:prstClr val="black">
                  <a:tint val="75000"/>
                </a:prstClr>
              </a:solidFill>
            </a:endParaRPr>
          </a:p>
        </p:txBody>
      </p:sp>
    </p:spTree>
    <p:extLst>
      <p:ext uri="{BB962C8B-B14F-4D97-AF65-F5344CB8AC3E}">
        <p14:creationId xmlns:p14="http://schemas.microsoft.com/office/powerpoint/2010/main" val="27506487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18244</TotalTime>
  <Words>6407</Words>
  <Application>Microsoft Office PowerPoint</Application>
  <PresentationFormat>Widescreen</PresentationFormat>
  <Paragraphs>830</Paragraphs>
  <Slides>74</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Arial Black</vt:lpstr>
      <vt:lpstr>Calibri</vt:lpstr>
      <vt:lpstr>Comic Sans MS</vt:lpstr>
      <vt:lpstr>Montserrat</vt:lpstr>
      <vt:lpstr>Times New Roman</vt:lpstr>
      <vt:lpstr>1_Office Theme</vt:lpstr>
      <vt:lpstr>Big Data Benchmarking:  Applications and Systems</vt:lpstr>
      <vt:lpstr>Big Data and Extreme-scale Computing  http://www.exascale.org/bdec/</vt:lpstr>
      <vt:lpstr>Benchmarks should mimic Use Cases? Need to collect use cases? </vt:lpstr>
      <vt:lpstr>PowerPoint Presentation</vt:lpstr>
      <vt:lpstr>My view of System GAIMSC</vt:lpstr>
      <vt:lpstr>Systems Challenges for GAIMSC</vt:lpstr>
      <vt:lpstr>Global AI and Modeling Supercomputer GAIMSC</vt:lpstr>
      <vt:lpstr>GAIMSC Global AI &amp; Modeling Supercomputer Questions</vt:lpstr>
      <vt:lpstr>Integration of Data and Model functions with ML wrappers in GAIMSC</vt:lpstr>
      <vt:lpstr>Implementing the GAIMSC</vt:lpstr>
      <vt:lpstr>Underlying HPC Big Data Convergence Issues </vt:lpstr>
      <vt:lpstr>Data and Model in Big Data and Simulations I</vt:lpstr>
      <vt:lpstr>Data and Model in Big Data and Simulations II</vt:lpstr>
      <vt:lpstr>Local and Global Machine Learning</vt:lpstr>
      <vt:lpstr>Convergence/Divergence Points for HPC-Cloud-Edge- Big Data-Simulation</vt:lpstr>
      <vt:lpstr> Application Structure</vt:lpstr>
      <vt:lpstr>Structure of Applications</vt:lpstr>
      <vt:lpstr>Distinctive Features of Applications</vt:lpstr>
      <vt:lpstr>Big Data and Simulation Difficulty in Parallelism Size of Synchronization constraints</vt:lpstr>
      <vt:lpstr>Application Nexus of HPC, Big Data, Simulation Convergence</vt:lpstr>
      <vt:lpstr>Original Use Case Template</vt:lpstr>
      <vt:lpstr>51 Detailed Use Cases: Contributed July-September 2013 Covers goals, data features such as 3 V’s, software, hardware</vt:lpstr>
      <vt:lpstr>PowerPoint Presentation</vt:lpstr>
      <vt:lpstr>51 Use Cases: What is Parallelism Over?</vt:lpstr>
      <vt:lpstr>Sample Features of 51 Use Cases I</vt:lpstr>
      <vt:lpstr>Sample Features of 51 Use Cases II</vt:lpstr>
      <vt:lpstr>BDEC2 and NIST Use Cases</vt:lpstr>
      <vt:lpstr>53 NIST Use Cases for Research Space I</vt:lpstr>
      <vt:lpstr>53 NIST Use Cases for Research Space II</vt:lpstr>
      <vt:lpstr>Use Cases III: HEALTH CARE AND LIFE SCIENCES</vt:lpstr>
      <vt:lpstr>Comments on Use Cases III</vt:lpstr>
      <vt:lpstr>Use Cases IV: DEEP LEARNING AND SOCIAL MEDIA</vt:lpstr>
      <vt:lpstr>53 NIST Use Cases for Research Space VI</vt:lpstr>
      <vt:lpstr>Use Cases VII: EARTH, ENVIRONMENTAL, AND POLAR SCIENCE</vt:lpstr>
      <vt:lpstr>Comments on Use Cases VII</vt:lpstr>
      <vt:lpstr>Use Cases VIII: ENERGY</vt:lpstr>
      <vt:lpstr>BDEC2 Use Cases I: Classic Observational Data plus ML</vt:lpstr>
      <vt:lpstr>BDEC2 Use Cases II: Control, Simulation, Data, ML Integration</vt:lpstr>
      <vt:lpstr>Comments on Control, Simulation, Data, ML Integration</vt:lpstr>
      <vt:lpstr>BDEC2 Use Cases III: Edge Computing</vt:lpstr>
      <vt:lpstr>BDEC Use Cases IV</vt:lpstr>
      <vt:lpstr>3 Broad classes of Science Applications to drive “Next Generation Scientific Computing Platform”</vt:lpstr>
      <vt:lpstr>NIST Generic Data Processing Use Cases</vt:lpstr>
      <vt:lpstr>10 Generic Data Processing Use Cases</vt:lpstr>
      <vt:lpstr>Access Pattern 5A. Perform interactive analytics on observational scientific data</vt:lpstr>
      <vt:lpstr>PowerPoint Presentation</vt:lpstr>
      <vt:lpstr>Tracking the Heavens</vt:lpstr>
      <vt:lpstr>Other Use-case Collections</vt:lpstr>
      <vt:lpstr>7 Computational Giants of  NRC Massive Data Analysis Report </vt:lpstr>
      <vt:lpstr>HPC (Simulation) Benchmark Classics</vt:lpstr>
      <vt:lpstr>13 Berkeley Dwarfs</vt:lpstr>
      <vt:lpstr>Classifying Use cases</vt:lpstr>
      <vt:lpstr>Classifying Use Cases</vt:lpstr>
      <vt:lpstr>The original 50 Ogres in 4 views</vt:lpstr>
      <vt:lpstr>64 Features in 4 views for Unified Classification of Big Data and Simulation Applications</vt:lpstr>
      <vt:lpstr>Convergence Diamonds and their 4 Views I</vt:lpstr>
      <vt:lpstr>Convergence Diamonds and their 4 Views II</vt:lpstr>
      <vt:lpstr> Programming Environment for Global AI and Modeling Supercomputer GAIMSC </vt:lpstr>
      <vt:lpstr>Ways of adding High Performance to  Global AI (and Modeling) Supercomputer</vt:lpstr>
      <vt:lpstr>GAIMSC Programming Environment Components I</vt:lpstr>
      <vt:lpstr>GAIMSC Programming Environment Components II</vt:lpstr>
      <vt:lpstr>Integrating HPC and Apache Programming Environments</vt:lpstr>
      <vt:lpstr>Run time software for Harp</vt:lpstr>
      <vt:lpstr>      Harp v. Spark                   Harp v. Torch            Harp v. MPI </vt:lpstr>
      <vt:lpstr>Twister2 Dataflow Communications</vt:lpstr>
      <vt:lpstr>Twister:Net and Apache Heron and Spark</vt:lpstr>
      <vt:lpstr>Intelligent Dataflow Graph  </vt:lpstr>
      <vt:lpstr>Dataflow at Different Grain sizes</vt:lpstr>
      <vt:lpstr>NiFi Coarse-grain Workflow</vt:lpstr>
      <vt:lpstr>Futures  Implementing  Twister2 for Global AI and Modeling Supercomputer</vt:lpstr>
      <vt:lpstr>Twister2 Timeline:  Current Release (End of September 2018)</vt:lpstr>
      <vt:lpstr>Twister2 Timeline: January 2018</vt:lpstr>
      <vt:lpstr>Twister2 Timeline: July 1, 2019</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Efficient Dataflow Frameworks for Big Data Applications: Integrating Parallel and Distributed Computing Runtimes</dc:title>
  <dc:creator>supun</dc:creator>
  <cp:lastModifiedBy>Geoffrey Fox</cp:lastModifiedBy>
  <cp:revision>321</cp:revision>
  <dcterms:created xsi:type="dcterms:W3CDTF">2017-06-12T19:54:34Z</dcterms:created>
  <dcterms:modified xsi:type="dcterms:W3CDTF">2019-01-11T09:55:47Z</dcterms:modified>
</cp:coreProperties>
</file>